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2"/>
  </p:notesMasterIdLst>
  <p:sldIdLst>
    <p:sldId id="257" r:id="rId2"/>
    <p:sldId id="256" r:id="rId3"/>
    <p:sldId id="259" r:id="rId4"/>
    <p:sldId id="260" r:id="rId5"/>
    <p:sldId id="561" r:id="rId6"/>
    <p:sldId id="560" r:id="rId7"/>
    <p:sldId id="559" r:id="rId8"/>
    <p:sldId id="558" r:id="rId9"/>
    <p:sldId id="574" r:id="rId10"/>
    <p:sldId id="797" r:id="rId11"/>
    <p:sldId id="798" r:id="rId12"/>
    <p:sldId id="799" r:id="rId13"/>
    <p:sldId id="570" r:id="rId14"/>
    <p:sldId id="569" r:id="rId15"/>
    <p:sldId id="568" r:id="rId16"/>
    <p:sldId id="567" r:id="rId17"/>
    <p:sldId id="566" r:id="rId18"/>
    <p:sldId id="565" r:id="rId19"/>
    <p:sldId id="564" r:id="rId20"/>
    <p:sldId id="582" r:id="rId21"/>
    <p:sldId id="581" r:id="rId22"/>
    <p:sldId id="747" r:id="rId23"/>
    <p:sldId id="580" r:id="rId24"/>
    <p:sldId id="575" r:id="rId25"/>
    <p:sldId id="579" r:id="rId26"/>
    <p:sldId id="577" r:id="rId27"/>
    <p:sldId id="749" r:id="rId28"/>
    <p:sldId id="562" r:id="rId29"/>
    <p:sldId id="578" r:id="rId30"/>
    <p:sldId id="589" r:id="rId31"/>
    <p:sldId id="750" r:id="rId32"/>
    <p:sldId id="751" r:id="rId33"/>
    <p:sldId id="588" r:id="rId34"/>
    <p:sldId id="756" r:id="rId35"/>
    <p:sldId id="754" r:id="rId36"/>
    <p:sldId id="755" r:id="rId37"/>
    <p:sldId id="757" r:id="rId38"/>
    <p:sldId id="584" r:id="rId39"/>
    <p:sldId id="605" r:id="rId40"/>
    <p:sldId id="604" r:id="rId41"/>
    <p:sldId id="603" r:id="rId42"/>
    <p:sldId id="602" r:id="rId43"/>
    <p:sldId id="758" r:id="rId44"/>
    <p:sldId id="600" r:id="rId45"/>
    <p:sldId id="759" r:id="rId46"/>
    <p:sldId id="598" r:id="rId47"/>
    <p:sldId id="597" r:id="rId48"/>
    <p:sldId id="761" r:id="rId49"/>
    <p:sldId id="596" r:id="rId50"/>
    <p:sldId id="763" r:id="rId51"/>
    <p:sldId id="801" r:id="rId52"/>
    <p:sldId id="610" r:id="rId53"/>
    <p:sldId id="609" r:id="rId54"/>
    <p:sldId id="607" r:id="rId55"/>
    <p:sldId id="661" r:id="rId56"/>
    <p:sldId id="624" r:id="rId57"/>
    <p:sldId id="623" r:id="rId58"/>
    <p:sldId id="662" r:id="rId59"/>
    <p:sldId id="663" r:id="rId60"/>
    <p:sldId id="665" r:id="rId61"/>
    <p:sldId id="666" r:id="rId62"/>
    <p:sldId id="667" r:id="rId63"/>
    <p:sldId id="766" r:id="rId64"/>
    <p:sldId id="767" r:id="rId65"/>
    <p:sldId id="742" r:id="rId66"/>
    <p:sldId id="671" r:id="rId67"/>
    <p:sldId id="672" r:id="rId68"/>
    <p:sldId id="673" r:id="rId69"/>
    <p:sldId id="674" r:id="rId70"/>
    <p:sldId id="768" r:id="rId71"/>
    <p:sldId id="769" r:id="rId72"/>
    <p:sldId id="770" r:id="rId73"/>
    <p:sldId id="676" r:id="rId74"/>
    <p:sldId id="773" r:id="rId75"/>
    <p:sldId id="772" r:id="rId76"/>
    <p:sldId id="677" r:id="rId77"/>
    <p:sldId id="678" r:id="rId78"/>
    <p:sldId id="734" r:id="rId79"/>
    <p:sldId id="680" r:id="rId80"/>
    <p:sldId id="681" r:id="rId81"/>
    <p:sldId id="682" r:id="rId82"/>
    <p:sldId id="683" r:id="rId83"/>
    <p:sldId id="685" r:id="rId84"/>
    <p:sldId id="686" r:id="rId85"/>
    <p:sldId id="687" r:id="rId86"/>
    <p:sldId id="688" r:id="rId87"/>
    <p:sldId id="689" r:id="rId88"/>
    <p:sldId id="690" r:id="rId89"/>
    <p:sldId id="691" r:id="rId90"/>
    <p:sldId id="800" r:id="rId91"/>
    <p:sldId id="698" r:id="rId92"/>
    <p:sldId id="699" r:id="rId93"/>
    <p:sldId id="700" r:id="rId94"/>
    <p:sldId id="701" r:id="rId95"/>
    <p:sldId id="702" r:id="rId96"/>
    <p:sldId id="779" r:id="rId97"/>
    <p:sldId id="705" r:id="rId98"/>
    <p:sldId id="706" r:id="rId99"/>
    <p:sldId id="707" r:id="rId100"/>
    <p:sldId id="736" r:id="rId101"/>
    <p:sldId id="783" r:id="rId102"/>
    <p:sldId id="784" r:id="rId103"/>
    <p:sldId id="785" r:id="rId104"/>
    <p:sldId id="786" r:id="rId105"/>
    <p:sldId id="787" r:id="rId106"/>
    <p:sldId id="788" r:id="rId107"/>
    <p:sldId id="711" r:id="rId108"/>
    <p:sldId id="712" r:id="rId109"/>
    <p:sldId id="713" r:id="rId110"/>
    <p:sldId id="790" r:id="rId111"/>
    <p:sldId id="718" r:id="rId112"/>
    <p:sldId id="792" r:id="rId113"/>
    <p:sldId id="740" r:id="rId114"/>
    <p:sldId id="719" r:id="rId115"/>
    <p:sldId id="793" r:id="rId116"/>
    <p:sldId id="794" r:id="rId117"/>
    <p:sldId id="723" r:id="rId118"/>
    <p:sldId id="725" r:id="rId119"/>
    <p:sldId id="795" r:id="rId120"/>
    <p:sldId id="741" r:id="rId121"/>
  </p:sldIdLst>
  <p:sldSz cx="9144000" cy="5143500" type="screen16x9"/>
  <p:notesSz cx="6858000" cy="9144000"/>
  <p:embeddedFontLst>
    <p:embeddedFont>
      <p:font typeface="微软雅黑" pitchFamily="34" charset="-122"/>
      <p:regular r:id="rId123"/>
      <p:bold r:id="rId124"/>
    </p:embeddedFont>
    <p:embeddedFont>
      <p:font typeface="Calibri" pitchFamily="34" charset="0"/>
      <p:regular r:id="rId125"/>
      <p:bold r:id="rId126"/>
      <p:italic r:id="rId127"/>
      <p:boldItalic r:id="rId128"/>
    </p:embeddedFont>
    <p:embeddedFont>
      <p:font typeface="黑体" pitchFamily="49" charset="-122"/>
      <p:regular r:id="rId129"/>
    </p:embeddedFont>
    <p:embeddedFont>
      <p:font typeface="Wingdings 2" pitchFamily="18" charset="2"/>
      <p:regular r:id="rId1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99"/>
    <a:srgbClr val="A647DA"/>
    <a:srgbClr val="CC0099"/>
    <a:srgbClr val="FFFF66"/>
    <a:srgbClr val="00FFFF"/>
    <a:srgbClr val="0000CC"/>
    <a:srgbClr val="0000FF"/>
    <a:srgbClr val="FFFF99"/>
    <a:srgbClr val="66FF99"/>
    <a:srgbClr val="00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636" autoAdjust="0"/>
    <p:restoredTop sz="86014" autoAdjust="0"/>
  </p:normalViewPr>
  <p:slideViewPr>
    <p:cSldViewPr snapToGrid="0">
      <p:cViewPr varScale="1">
        <p:scale>
          <a:sx n="127" d="100"/>
          <a:sy n="127" d="100"/>
        </p:scale>
        <p:origin x="-630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1.fntdata"/><Relationship Id="rId128" Type="http://schemas.openxmlformats.org/officeDocument/2006/relationships/font" Target="fonts/font6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font" Target="fonts/font4.fntdata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font" Target="fonts/font2.fntdata"/><Relationship Id="rId12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130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D98DA0-95B2-47C8-904B-9AC1171377A9}" type="doc">
      <dgm:prSet loTypeId="urn:microsoft.com/office/officeart/2005/8/layout/hList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05A68B64-66B2-4FAF-92DD-516FF32B1BCC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实体鉴别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A66D2F3-8AA5-4139-8F76-EA56D3788C49}" type="parTrans" cxnId="{B60FD945-49AB-4CBD-B400-904BEBC42DAF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7E8B910-8BA6-4472-9776-E857A512BC38}" type="sibTrans" cxnId="{B60FD945-49AB-4CBD-B400-904BEBC42DAF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97D4A6-72F3-4CF6-AEA3-2D6BCD98E933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鉴别发信者，防止冒充者。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766684A-032A-4EE5-B123-E63A6AFC542E}" type="parTrans" cxnId="{7F2F148C-2A93-4731-BAB5-8EC0BEFC4DE1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4AEEAF6-2C90-450B-83EB-61A039CB75EF}" type="sibTrans" cxnId="{7F2F148C-2A93-4731-BAB5-8EC0BEFC4DE1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A3961D-B8A5-4544-96E2-C59E72DF4488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实体：发信的人或进程。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D2B612A-B922-416A-8015-0298811D6000}" type="parTrans" cxnId="{531E92C4-5F9A-406F-9DEA-551742688FA5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7629C44-D3F6-4D1E-83B5-B562E481999B}" type="sibTrans" cxnId="{531E92C4-5F9A-406F-9DEA-551742688FA5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8303DA3-CA59-4DE3-87D8-08ED0B0AE905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鉴别报文的完整性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3A82F57-0C70-4ABB-BF85-CB7D9C6DEAA5}" type="parTrans" cxnId="{AC40AEC7-7654-4B7E-8765-D400B8A2A0ED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3DAC15-77D8-4571-B151-92735A738E4E}" type="sibTrans" cxnId="{AC40AEC7-7654-4B7E-8765-D400B8A2A0ED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F2F39F-9B4B-44E0-9A3C-3199C8F07F3A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报文未被他人篡改过。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E453C08-46CA-49A8-8B81-DEC0069C6C34}" type="parTrans" cxnId="{253C445E-DE46-45D7-8BC5-D25AC2BB843A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14197D5-B346-4C6D-A6FB-82D885410872}" type="sibTrans" cxnId="{253C445E-DE46-45D7-8BC5-D25AC2BB843A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A4F29F-FA67-46C1-AE45-9CD2555EBE0E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也常称为</a:t>
          </a:r>
          <a:r>
            <a:rPr lang="zh-CN" altLang="en-US" sz="18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端点鉴别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3E3C791-58FB-4167-AA72-29C87F06C2F4}" type="parTrans" cxnId="{8CE73835-4AEA-4961-823C-9EE619689508}">
      <dgm:prSet/>
      <dgm:spPr/>
      <dgm:t>
        <a:bodyPr/>
        <a:lstStyle/>
        <a:p>
          <a:endParaRPr lang="zh-CN" altLang="en-US"/>
        </a:p>
      </dgm:t>
    </dgm:pt>
    <dgm:pt modelId="{E1615CA2-E1C4-485B-B14A-31111799F38C}" type="sibTrans" cxnId="{8CE73835-4AEA-4961-823C-9EE619689508}">
      <dgm:prSet/>
      <dgm:spPr/>
      <dgm:t>
        <a:bodyPr/>
        <a:lstStyle/>
        <a:p>
          <a:endParaRPr lang="zh-CN" altLang="en-US"/>
        </a:p>
      </dgm:t>
    </dgm:pt>
    <dgm:pt modelId="{2459AA72-BC4B-4C5C-B556-E8D74D05A708}" type="pres">
      <dgm:prSet presAssocID="{08D98DA0-95B2-47C8-904B-9AC1171377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72C95C8-FB31-4DBD-B776-0832795C686C}" type="pres">
      <dgm:prSet presAssocID="{05A68B64-66B2-4FAF-92DD-516FF32B1BCC}" presName="composite" presStyleCnt="0"/>
      <dgm:spPr/>
    </dgm:pt>
    <dgm:pt modelId="{4C2448E9-2FED-4C18-AEB6-80BAC810D979}" type="pres">
      <dgm:prSet presAssocID="{05A68B64-66B2-4FAF-92DD-516FF32B1BC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ECD96F-8117-4A6D-AE9F-1F60F8B55EE5}" type="pres">
      <dgm:prSet presAssocID="{05A68B64-66B2-4FAF-92DD-516FF32B1BC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1A89F5-9BE7-45EC-9CC6-C3030B1C2986}" type="pres">
      <dgm:prSet presAssocID="{C7E8B910-8BA6-4472-9776-E857A512BC38}" presName="space" presStyleCnt="0"/>
      <dgm:spPr/>
    </dgm:pt>
    <dgm:pt modelId="{50742E41-305B-4B63-A528-37FA256778AB}" type="pres">
      <dgm:prSet presAssocID="{58303DA3-CA59-4DE3-87D8-08ED0B0AE905}" presName="composite" presStyleCnt="0"/>
      <dgm:spPr/>
    </dgm:pt>
    <dgm:pt modelId="{B9E82E96-11D1-4AE9-AC69-5EA2280CC2A6}" type="pres">
      <dgm:prSet presAssocID="{58303DA3-CA59-4DE3-87D8-08ED0B0AE90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6D80E2-BA89-486A-B948-925364516303}" type="pres">
      <dgm:prSet presAssocID="{58303DA3-CA59-4DE3-87D8-08ED0B0AE90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5BB5568-D36B-4D85-9545-29771C0C7154}" type="presOf" srcId="{CDA4F29F-FA67-46C1-AE45-9CD2555EBE0E}" destId="{46ECD96F-8117-4A6D-AE9F-1F60F8B55EE5}" srcOrd="0" destOrd="2" presId="urn:microsoft.com/office/officeart/2005/8/layout/hList1"/>
    <dgm:cxn modelId="{99D999C5-381D-4A6F-8162-32F9E77737FD}" type="presOf" srcId="{A6F2F39F-9B4B-44E0-9A3C-3199C8F07F3A}" destId="{D36D80E2-BA89-486A-B948-925364516303}" srcOrd="0" destOrd="0" presId="urn:microsoft.com/office/officeart/2005/8/layout/hList1"/>
    <dgm:cxn modelId="{DA8CFD09-0A80-42E9-8897-D820D3FF2B10}" type="presOf" srcId="{05A68B64-66B2-4FAF-92DD-516FF32B1BCC}" destId="{4C2448E9-2FED-4C18-AEB6-80BAC810D979}" srcOrd="0" destOrd="0" presId="urn:microsoft.com/office/officeart/2005/8/layout/hList1"/>
    <dgm:cxn modelId="{7F2F148C-2A93-4731-BAB5-8EC0BEFC4DE1}" srcId="{05A68B64-66B2-4FAF-92DD-516FF32B1BCC}" destId="{4B97D4A6-72F3-4CF6-AEA3-2D6BCD98E933}" srcOrd="0" destOrd="0" parTransId="{B766684A-032A-4EE5-B123-E63A6AFC542E}" sibTransId="{F4AEEAF6-2C90-450B-83EB-61A039CB75EF}"/>
    <dgm:cxn modelId="{AC40AEC7-7654-4B7E-8765-D400B8A2A0ED}" srcId="{08D98DA0-95B2-47C8-904B-9AC1171377A9}" destId="{58303DA3-CA59-4DE3-87D8-08ED0B0AE905}" srcOrd="1" destOrd="0" parTransId="{E3A82F57-0C70-4ABB-BF85-CB7D9C6DEAA5}" sibTransId="{F83DAC15-77D8-4571-B151-92735A738E4E}"/>
    <dgm:cxn modelId="{8CE73835-4AEA-4961-823C-9EE619689508}" srcId="{05A68B64-66B2-4FAF-92DD-516FF32B1BCC}" destId="{CDA4F29F-FA67-46C1-AE45-9CD2555EBE0E}" srcOrd="2" destOrd="0" parTransId="{13E3C791-58FB-4167-AA72-29C87F06C2F4}" sibTransId="{E1615CA2-E1C4-485B-B14A-31111799F38C}"/>
    <dgm:cxn modelId="{B887E487-09CD-496F-80D5-659B2BED701E}" type="presOf" srcId="{A6A3961D-B8A5-4544-96E2-C59E72DF4488}" destId="{46ECD96F-8117-4A6D-AE9F-1F60F8B55EE5}" srcOrd="0" destOrd="1" presId="urn:microsoft.com/office/officeart/2005/8/layout/hList1"/>
    <dgm:cxn modelId="{C6338920-DF49-4EEA-82E5-78F48AEB261A}" type="presOf" srcId="{58303DA3-CA59-4DE3-87D8-08ED0B0AE905}" destId="{B9E82E96-11D1-4AE9-AC69-5EA2280CC2A6}" srcOrd="0" destOrd="0" presId="urn:microsoft.com/office/officeart/2005/8/layout/hList1"/>
    <dgm:cxn modelId="{531E92C4-5F9A-406F-9DEA-551742688FA5}" srcId="{05A68B64-66B2-4FAF-92DD-516FF32B1BCC}" destId="{A6A3961D-B8A5-4544-96E2-C59E72DF4488}" srcOrd="1" destOrd="0" parTransId="{9D2B612A-B922-416A-8015-0298811D6000}" sibTransId="{B7629C44-D3F6-4D1E-83B5-B562E481999B}"/>
    <dgm:cxn modelId="{F083A590-C2F7-465F-9023-04FFAA866174}" type="presOf" srcId="{4B97D4A6-72F3-4CF6-AEA3-2D6BCD98E933}" destId="{46ECD96F-8117-4A6D-AE9F-1F60F8B55EE5}" srcOrd="0" destOrd="0" presId="urn:microsoft.com/office/officeart/2005/8/layout/hList1"/>
    <dgm:cxn modelId="{383D347D-A841-4089-BA24-0DF594007D2F}" type="presOf" srcId="{08D98DA0-95B2-47C8-904B-9AC1171377A9}" destId="{2459AA72-BC4B-4C5C-B556-E8D74D05A708}" srcOrd="0" destOrd="0" presId="urn:microsoft.com/office/officeart/2005/8/layout/hList1"/>
    <dgm:cxn modelId="{B60FD945-49AB-4CBD-B400-904BEBC42DAF}" srcId="{08D98DA0-95B2-47C8-904B-9AC1171377A9}" destId="{05A68B64-66B2-4FAF-92DD-516FF32B1BCC}" srcOrd="0" destOrd="0" parTransId="{2A66D2F3-8AA5-4139-8F76-EA56D3788C49}" sibTransId="{C7E8B910-8BA6-4472-9776-E857A512BC38}"/>
    <dgm:cxn modelId="{253C445E-DE46-45D7-8BC5-D25AC2BB843A}" srcId="{58303DA3-CA59-4DE3-87D8-08ED0B0AE905}" destId="{A6F2F39F-9B4B-44E0-9A3C-3199C8F07F3A}" srcOrd="0" destOrd="0" parTransId="{DE453C08-46CA-49A8-8B81-DEC0069C6C34}" sibTransId="{414197D5-B346-4C6D-A6FB-82D885410872}"/>
    <dgm:cxn modelId="{57B7E459-D787-43D0-8E2E-AF123331A1C2}" type="presParOf" srcId="{2459AA72-BC4B-4C5C-B556-E8D74D05A708}" destId="{772C95C8-FB31-4DBD-B776-0832795C686C}" srcOrd="0" destOrd="0" presId="urn:microsoft.com/office/officeart/2005/8/layout/hList1"/>
    <dgm:cxn modelId="{0CD98B86-3BFD-4784-B4BB-0D17913F94A5}" type="presParOf" srcId="{772C95C8-FB31-4DBD-B776-0832795C686C}" destId="{4C2448E9-2FED-4C18-AEB6-80BAC810D979}" srcOrd="0" destOrd="0" presId="urn:microsoft.com/office/officeart/2005/8/layout/hList1"/>
    <dgm:cxn modelId="{225700FE-9627-48DC-80CB-39019CD5EFD7}" type="presParOf" srcId="{772C95C8-FB31-4DBD-B776-0832795C686C}" destId="{46ECD96F-8117-4A6D-AE9F-1F60F8B55EE5}" srcOrd="1" destOrd="0" presId="urn:microsoft.com/office/officeart/2005/8/layout/hList1"/>
    <dgm:cxn modelId="{6EA78E51-4593-4B9B-96F4-21F87607F4FE}" type="presParOf" srcId="{2459AA72-BC4B-4C5C-B556-E8D74D05A708}" destId="{C01A89F5-9BE7-45EC-9CC6-C3030B1C2986}" srcOrd="1" destOrd="0" presId="urn:microsoft.com/office/officeart/2005/8/layout/hList1"/>
    <dgm:cxn modelId="{84087F10-732D-488A-932E-BE075FF10291}" type="presParOf" srcId="{2459AA72-BC4B-4C5C-B556-E8D74D05A708}" destId="{50742E41-305B-4B63-A528-37FA256778AB}" srcOrd="2" destOrd="0" presId="urn:microsoft.com/office/officeart/2005/8/layout/hList1"/>
    <dgm:cxn modelId="{A76DBDD5-7C8E-4E9B-BBD4-0CED420DBCE2}" type="presParOf" srcId="{50742E41-305B-4B63-A528-37FA256778AB}" destId="{B9E82E96-11D1-4AE9-AC69-5EA2280CC2A6}" srcOrd="0" destOrd="0" presId="urn:microsoft.com/office/officeart/2005/8/layout/hList1"/>
    <dgm:cxn modelId="{8143D0F1-2A1A-4D2E-A895-B50524989DE7}" type="presParOf" srcId="{50742E41-305B-4B63-A528-37FA256778AB}" destId="{D36D80E2-BA89-486A-B948-92536451630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D98DA0-95B2-47C8-904B-9AC1171377A9}" type="doc">
      <dgm:prSet loTypeId="urn:microsoft.com/office/officeart/2005/8/layout/h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05A68B64-66B2-4FAF-92DD-516FF32B1BCC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鉴别与加密不同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A66D2F3-8AA5-4139-8F76-EA56D3788C49}" type="parTrans" cxnId="{B60FD945-49AB-4CBD-B400-904BEBC42DAF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7E8B910-8BA6-4472-9776-E857A512BC38}" type="sibTrans" cxnId="{B60FD945-49AB-4CBD-B400-904BEBC42DAF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97D4A6-72F3-4CF6-AEA3-2D6BCD98E933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但许多报文不需要加密，但需要鉴别。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766684A-032A-4EE5-B123-E63A6AFC542E}" type="parTrans" cxnId="{7F2F148C-2A93-4731-BAB5-8EC0BEFC4DE1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4AEEAF6-2C90-450B-83EB-61A039CB75EF}" type="sibTrans" cxnId="{7F2F148C-2A93-4731-BAB5-8EC0BEFC4DE1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8303DA3-CA59-4DE3-87D8-08ED0B0AE905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鉴别与授权不同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3A82F57-0C70-4ABB-BF85-CB7D9C6DEAA5}" type="parTrans" cxnId="{AC40AEC7-7654-4B7E-8765-D400B8A2A0ED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3DAC15-77D8-4571-B151-92735A738E4E}" type="sibTrans" cxnId="{AC40AEC7-7654-4B7E-8765-D400B8A2A0ED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F2F39F-9B4B-44E0-9A3C-3199C8F07F3A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授权 </a:t>
          </a:r>
          <a:r>
            <a:rPr lang="en-US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(authorization)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 涉及的问题是：所进行的过程是否被允许（如是否可以对某文件进行读或写）。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E453C08-46CA-49A8-8B81-DEC0069C6C34}" type="parTrans" cxnId="{253C445E-DE46-45D7-8BC5-D25AC2BB843A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14197D5-B346-4C6D-A6FB-82D885410872}" type="sibTrans" cxnId="{253C445E-DE46-45D7-8BC5-D25AC2BB843A}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73599E9-1D82-46B3-8AC4-6810F11264D0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加密可以实现鉴别。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B0F821-B39B-4BD0-BCC5-BAB42CAFE74C}" type="parTrans" cxnId="{5CC6A155-590F-490A-992A-0A4D07E6C1EA}">
      <dgm:prSet/>
      <dgm:spPr/>
      <dgm:t>
        <a:bodyPr/>
        <a:lstStyle/>
        <a:p>
          <a:endParaRPr lang="zh-CN" altLang="en-US"/>
        </a:p>
      </dgm:t>
    </dgm:pt>
    <dgm:pt modelId="{CAEAA676-DF27-4E8B-B908-DA692B49D398}" type="sibTrans" cxnId="{5CC6A155-590F-490A-992A-0A4D07E6C1EA}">
      <dgm:prSet/>
      <dgm:spPr/>
      <dgm:t>
        <a:bodyPr/>
        <a:lstStyle/>
        <a:p>
          <a:endParaRPr lang="zh-CN" altLang="en-US"/>
        </a:p>
      </dgm:t>
    </dgm:pt>
    <dgm:pt modelId="{2459AA72-BC4B-4C5C-B556-E8D74D05A708}" type="pres">
      <dgm:prSet presAssocID="{08D98DA0-95B2-47C8-904B-9AC1171377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72C95C8-FB31-4DBD-B776-0832795C686C}" type="pres">
      <dgm:prSet presAssocID="{05A68B64-66B2-4FAF-92DD-516FF32B1BCC}" presName="composite" presStyleCnt="0"/>
      <dgm:spPr/>
    </dgm:pt>
    <dgm:pt modelId="{4C2448E9-2FED-4C18-AEB6-80BAC810D979}" type="pres">
      <dgm:prSet presAssocID="{05A68B64-66B2-4FAF-92DD-516FF32B1BC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ECD96F-8117-4A6D-AE9F-1F60F8B55EE5}" type="pres">
      <dgm:prSet presAssocID="{05A68B64-66B2-4FAF-92DD-516FF32B1BC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1A89F5-9BE7-45EC-9CC6-C3030B1C2986}" type="pres">
      <dgm:prSet presAssocID="{C7E8B910-8BA6-4472-9776-E857A512BC38}" presName="space" presStyleCnt="0"/>
      <dgm:spPr/>
    </dgm:pt>
    <dgm:pt modelId="{50742E41-305B-4B63-A528-37FA256778AB}" type="pres">
      <dgm:prSet presAssocID="{58303DA3-CA59-4DE3-87D8-08ED0B0AE905}" presName="composite" presStyleCnt="0"/>
      <dgm:spPr/>
    </dgm:pt>
    <dgm:pt modelId="{B9E82E96-11D1-4AE9-AC69-5EA2280CC2A6}" type="pres">
      <dgm:prSet presAssocID="{58303DA3-CA59-4DE3-87D8-08ED0B0AE90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6D80E2-BA89-486A-B948-925364516303}" type="pres">
      <dgm:prSet presAssocID="{58303DA3-CA59-4DE3-87D8-08ED0B0AE90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9D999C5-381D-4A6F-8162-32F9E77737FD}" type="presOf" srcId="{A6F2F39F-9B4B-44E0-9A3C-3199C8F07F3A}" destId="{D36D80E2-BA89-486A-B948-925364516303}" srcOrd="0" destOrd="0" presId="urn:microsoft.com/office/officeart/2005/8/layout/hList1"/>
    <dgm:cxn modelId="{DA8CFD09-0A80-42E9-8897-D820D3FF2B10}" type="presOf" srcId="{05A68B64-66B2-4FAF-92DD-516FF32B1BCC}" destId="{4C2448E9-2FED-4C18-AEB6-80BAC810D979}" srcOrd="0" destOrd="0" presId="urn:microsoft.com/office/officeart/2005/8/layout/hList1"/>
    <dgm:cxn modelId="{7F2F148C-2A93-4731-BAB5-8EC0BEFC4DE1}" srcId="{05A68B64-66B2-4FAF-92DD-516FF32B1BCC}" destId="{4B97D4A6-72F3-4CF6-AEA3-2D6BCD98E933}" srcOrd="1" destOrd="0" parTransId="{B766684A-032A-4EE5-B123-E63A6AFC542E}" sibTransId="{F4AEEAF6-2C90-450B-83EB-61A039CB75EF}"/>
    <dgm:cxn modelId="{5CC6A155-590F-490A-992A-0A4D07E6C1EA}" srcId="{05A68B64-66B2-4FAF-92DD-516FF32B1BCC}" destId="{073599E9-1D82-46B3-8AC4-6810F11264D0}" srcOrd="0" destOrd="0" parTransId="{1BB0F821-B39B-4BD0-BCC5-BAB42CAFE74C}" sibTransId="{CAEAA676-DF27-4E8B-B908-DA692B49D398}"/>
    <dgm:cxn modelId="{AC40AEC7-7654-4B7E-8765-D400B8A2A0ED}" srcId="{08D98DA0-95B2-47C8-904B-9AC1171377A9}" destId="{58303DA3-CA59-4DE3-87D8-08ED0B0AE905}" srcOrd="1" destOrd="0" parTransId="{E3A82F57-0C70-4ABB-BF85-CB7D9C6DEAA5}" sibTransId="{F83DAC15-77D8-4571-B151-92735A738E4E}"/>
    <dgm:cxn modelId="{391FDBB2-2E69-4101-8AAD-194CB80E5FDA}" type="presOf" srcId="{073599E9-1D82-46B3-8AC4-6810F11264D0}" destId="{46ECD96F-8117-4A6D-AE9F-1F60F8B55EE5}" srcOrd="0" destOrd="0" presId="urn:microsoft.com/office/officeart/2005/8/layout/hList1"/>
    <dgm:cxn modelId="{C6338920-DF49-4EEA-82E5-78F48AEB261A}" type="presOf" srcId="{58303DA3-CA59-4DE3-87D8-08ED0B0AE905}" destId="{B9E82E96-11D1-4AE9-AC69-5EA2280CC2A6}" srcOrd="0" destOrd="0" presId="urn:microsoft.com/office/officeart/2005/8/layout/hList1"/>
    <dgm:cxn modelId="{383D347D-A841-4089-BA24-0DF594007D2F}" type="presOf" srcId="{08D98DA0-95B2-47C8-904B-9AC1171377A9}" destId="{2459AA72-BC4B-4C5C-B556-E8D74D05A708}" srcOrd="0" destOrd="0" presId="urn:microsoft.com/office/officeart/2005/8/layout/hList1"/>
    <dgm:cxn modelId="{B60FD945-49AB-4CBD-B400-904BEBC42DAF}" srcId="{08D98DA0-95B2-47C8-904B-9AC1171377A9}" destId="{05A68B64-66B2-4FAF-92DD-516FF32B1BCC}" srcOrd="0" destOrd="0" parTransId="{2A66D2F3-8AA5-4139-8F76-EA56D3788C49}" sibTransId="{C7E8B910-8BA6-4472-9776-E857A512BC38}"/>
    <dgm:cxn modelId="{B3980DAD-2EA2-4F24-ABAB-75CEC8296E52}" type="presOf" srcId="{4B97D4A6-72F3-4CF6-AEA3-2D6BCD98E933}" destId="{46ECD96F-8117-4A6D-AE9F-1F60F8B55EE5}" srcOrd="0" destOrd="1" presId="urn:microsoft.com/office/officeart/2005/8/layout/hList1"/>
    <dgm:cxn modelId="{253C445E-DE46-45D7-8BC5-D25AC2BB843A}" srcId="{58303DA3-CA59-4DE3-87D8-08ED0B0AE905}" destId="{A6F2F39F-9B4B-44E0-9A3C-3199C8F07F3A}" srcOrd="0" destOrd="0" parTransId="{DE453C08-46CA-49A8-8B81-DEC0069C6C34}" sibTransId="{414197D5-B346-4C6D-A6FB-82D885410872}"/>
    <dgm:cxn modelId="{57B7E459-D787-43D0-8E2E-AF123331A1C2}" type="presParOf" srcId="{2459AA72-BC4B-4C5C-B556-E8D74D05A708}" destId="{772C95C8-FB31-4DBD-B776-0832795C686C}" srcOrd="0" destOrd="0" presId="urn:microsoft.com/office/officeart/2005/8/layout/hList1"/>
    <dgm:cxn modelId="{0CD98B86-3BFD-4784-B4BB-0D17913F94A5}" type="presParOf" srcId="{772C95C8-FB31-4DBD-B776-0832795C686C}" destId="{4C2448E9-2FED-4C18-AEB6-80BAC810D979}" srcOrd="0" destOrd="0" presId="urn:microsoft.com/office/officeart/2005/8/layout/hList1"/>
    <dgm:cxn modelId="{225700FE-9627-48DC-80CB-39019CD5EFD7}" type="presParOf" srcId="{772C95C8-FB31-4DBD-B776-0832795C686C}" destId="{46ECD96F-8117-4A6D-AE9F-1F60F8B55EE5}" srcOrd="1" destOrd="0" presId="urn:microsoft.com/office/officeart/2005/8/layout/hList1"/>
    <dgm:cxn modelId="{6EA78E51-4593-4B9B-96F4-21F87607F4FE}" type="presParOf" srcId="{2459AA72-BC4B-4C5C-B556-E8D74D05A708}" destId="{C01A89F5-9BE7-45EC-9CC6-C3030B1C2986}" srcOrd="1" destOrd="0" presId="urn:microsoft.com/office/officeart/2005/8/layout/hList1"/>
    <dgm:cxn modelId="{84087F10-732D-488A-932E-BE075FF10291}" type="presParOf" srcId="{2459AA72-BC4B-4C5C-B556-E8D74D05A708}" destId="{50742E41-305B-4B63-A528-37FA256778AB}" srcOrd="2" destOrd="0" presId="urn:microsoft.com/office/officeart/2005/8/layout/hList1"/>
    <dgm:cxn modelId="{A76DBDD5-7C8E-4E9B-BBD4-0CED420DBCE2}" type="presParOf" srcId="{50742E41-305B-4B63-A528-37FA256778AB}" destId="{B9E82E96-11D1-4AE9-AC69-5EA2280CC2A6}" srcOrd="0" destOrd="0" presId="urn:microsoft.com/office/officeart/2005/8/layout/hList1"/>
    <dgm:cxn modelId="{8143D0F1-2A1A-4D2E-A895-B50524989DE7}" type="presParOf" srcId="{50742E41-305B-4B63-A528-37FA256778AB}" destId="{D36D80E2-BA89-486A-B948-92536451630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448E9-2FED-4C18-AEB6-80BAC810D979}">
      <dsp:nvSpPr>
        <dsp:cNvPr id="0" name=""/>
        <dsp:cNvSpPr/>
      </dsp:nvSpPr>
      <dsp:spPr>
        <a:xfrm>
          <a:off x="32" y="2728"/>
          <a:ext cx="3150184" cy="5760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实体鉴别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2" y="2728"/>
        <a:ext cx="3150184" cy="576000"/>
      </dsp:txXfrm>
    </dsp:sp>
    <dsp:sp modelId="{46ECD96F-8117-4A6D-AE9F-1F60F8B55EE5}">
      <dsp:nvSpPr>
        <dsp:cNvPr id="0" name=""/>
        <dsp:cNvSpPr/>
      </dsp:nvSpPr>
      <dsp:spPr>
        <a:xfrm>
          <a:off x="32" y="578728"/>
          <a:ext cx="3150184" cy="14274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鉴别发信者，防止冒充者。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实体：发信的人或进程。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也常称为</a:t>
          </a:r>
          <a:r>
            <a:rPr lang="zh-CN" altLang="en-US" sz="1800" b="1" kern="120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端点鉴别</a:t>
          </a: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2" y="578728"/>
        <a:ext cx="3150184" cy="1427400"/>
      </dsp:txXfrm>
    </dsp:sp>
    <dsp:sp modelId="{B9E82E96-11D1-4AE9-AC69-5EA2280CC2A6}">
      <dsp:nvSpPr>
        <dsp:cNvPr id="0" name=""/>
        <dsp:cNvSpPr/>
      </dsp:nvSpPr>
      <dsp:spPr>
        <a:xfrm>
          <a:off x="3591242" y="2728"/>
          <a:ext cx="3150184" cy="5760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鉴别报文的完整性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91242" y="2728"/>
        <a:ext cx="3150184" cy="576000"/>
      </dsp:txXfrm>
    </dsp:sp>
    <dsp:sp modelId="{D36D80E2-BA89-486A-B948-925364516303}">
      <dsp:nvSpPr>
        <dsp:cNvPr id="0" name=""/>
        <dsp:cNvSpPr/>
      </dsp:nvSpPr>
      <dsp:spPr>
        <a:xfrm>
          <a:off x="3591242" y="578728"/>
          <a:ext cx="3150184" cy="14274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报文未被他人篡改过。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91242" y="578728"/>
        <a:ext cx="3150184" cy="1427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448E9-2FED-4C18-AEB6-80BAC810D979}">
      <dsp:nvSpPr>
        <dsp:cNvPr id="0" name=""/>
        <dsp:cNvSpPr/>
      </dsp:nvSpPr>
      <dsp:spPr>
        <a:xfrm>
          <a:off x="32" y="15180"/>
          <a:ext cx="3150184" cy="8352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鉴别与加密不同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2" y="15180"/>
        <a:ext cx="3150184" cy="835200"/>
      </dsp:txXfrm>
    </dsp:sp>
    <dsp:sp modelId="{46ECD96F-8117-4A6D-AE9F-1F60F8B55EE5}">
      <dsp:nvSpPr>
        <dsp:cNvPr id="0" name=""/>
        <dsp:cNvSpPr/>
      </dsp:nvSpPr>
      <dsp:spPr>
        <a:xfrm>
          <a:off x="32" y="850380"/>
          <a:ext cx="3150184" cy="165429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加密可以实现鉴别。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但许多报文不需要加密，但需要鉴别。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2" y="850380"/>
        <a:ext cx="3150184" cy="1654291"/>
      </dsp:txXfrm>
    </dsp:sp>
    <dsp:sp modelId="{B9E82E96-11D1-4AE9-AC69-5EA2280CC2A6}">
      <dsp:nvSpPr>
        <dsp:cNvPr id="0" name=""/>
        <dsp:cNvSpPr/>
      </dsp:nvSpPr>
      <dsp:spPr>
        <a:xfrm>
          <a:off x="3591242" y="15180"/>
          <a:ext cx="3150184" cy="835200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鉴别与授权不同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91242" y="15180"/>
        <a:ext cx="3150184" cy="835200"/>
      </dsp:txXfrm>
    </dsp:sp>
    <dsp:sp modelId="{D36D80E2-BA89-486A-B948-925364516303}">
      <dsp:nvSpPr>
        <dsp:cNvPr id="0" name=""/>
        <dsp:cNvSpPr/>
      </dsp:nvSpPr>
      <dsp:spPr>
        <a:xfrm>
          <a:off x="3591242" y="850380"/>
          <a:ext cx="3150184" cy="1654291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授权 </a:t>
          </a:r>
          <a:r>
            <a:rPr lang="en-US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(authorization)</a:t>
          </a: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 涉及的问题是：所进行的过程是否被允许（如是否可以对某文件进行读或写）。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91242" y="850380"/>
        <a:ext cx="3150184" cy="1654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A0F7-AD19-4993-8574-730EC50C92A6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4BD24-89E3-4C51-B736-BCCE6C13A8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0970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7140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981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2676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5014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0236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6150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8580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1864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873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5443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1599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6760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1204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0279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0398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8138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6608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0671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580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288" y="4662488"/>
            <a:ext cx="112553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Line 3"/>
          <p:cNvSpPr>
            <a:spLocks noChangeShapeType="1"/>
          </p:cNvSpPr>
          <p:nvPr userDrawn="1"/>
        </p:nvSpPr>
        <p:spPr bwMode="auto">
          <a:xfrm>
            <a:off x="1266825" y="4803775"/>
            <a:ext cx="6942138" cy="0"/>
          </a:xfrm>
          <a:prstGeom prst="line">
            <a:avLst/>
          </a:prstGeom>
          <a:noFill/>
          <a:ln w="19050" algn="ctr">
            <a:solidFill>
              <a:srgbClr val="85D1F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Rectangle 9"/>
          <p:cNvSpPr>
            <a:spLocks noChangeArrowheads="1"/>
          </p:cNvSpPr>
          <p:nvPr userDrawn="1"/>
        </p:nvSpPr>
        <p:spPr bwMode="auto">
          <a:xfrm>
            <a:off x="8208963" y="4394200"/>
            <a:ext cx="609600" cy="6096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85D1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fr-FR" altLang="zh-CN">
              <a:cs typeface="Arial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62049" y="4419021"/>
            <a:ext cx="503429" cy="5599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2827" y="149234"/>
            <a:ext cx="358346" cy="458684"/>
          </a:xfrm>
          <a:prstGeom prst="rect">
            <a:avLst/>
          </a:prstGeom>
        </p:spPr>
      </p:pic>
      <p:sp>
        <p:nvSpPr>
          <p:cNvPr id="20" name="Line 3"/>
          <p:cNvSpPr>
            <a:spLocks noChangeShapeType="1"/>
          </p:cNvSpPr>
          <p:nvPr userDrawn="1"/>
        </p:nvSpPr>
        <p:spPr bwMode="auto">
          <a:xfrm>
            <a:off x="0" y="428092"/>
            <a:ext cx="9144000" cy="0"/>
          </a:xfrm>
          <a:prstGeom prst="line">
            <a:avLst/>
          </a:prstGeom>
          <a:noFill/>
          <a:ln w="25400" algn="ctr">
            <a:solidFill>
              <a:srgbClr val="85D1F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4262908" y="123478"/>
            <a:ext cx="598868" cy="465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Line 3"/>
          <p:cNvSpPr>
            <a:spLocks noChangeShapeType="1"/>
          </p:cNvSpPr>
          <p:nvPr userDrawn="1"/>
        </p:nvSpPr>
        <p:spPr bwMode="auto">
          <a:xfrm>
            <a:off x="0" y="301530"/>
            <a:ext cx="2835464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3" name="Rectangle 4"/>
          <p:cNvSpPr>
            <a:spLocks noChangeArrowheads="1"/>
          </p:cNvSpPr>
          <p:nvPr userDrawn="1"/>
        </p:nvSpPr>
        <p:spPr bwMode="auto">
          <a:xfrm>
            <a:off x="4810742" y="164227"/>
            <a:ext cx="106521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fr-FR" sz="11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谢希仁 编著</a:t>
            </a: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auto">
          <a:xfrm>
            <a:off x="2835464" y="164857"/>
            <a:ext cx="14927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fr-FR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计算机网络 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版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endParaRPr lang="fr-FR" sz="11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椭圆 24"/>
          <p:cNvSpPr/>
          <p:nvPr userDrawn="1"/>
        </p:nvSpPr>
        <p:spPr>
          <a:xfrm>
            <a:off x="2793115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26" name="Line 3"/>
          <p:cNvSpPr>
            <a:spLocks noChangeShapeType="1"/>
          </p:cNvSpPr>
          <p:nvPr userDrawn="1"/>
        </p:nvSpPr>
        <p:spPr bwMode="auto">
          <a:xfrm>
            <a:off x="5713428" y="301530"/>
            <a:ext cx="3430572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5710547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8612" y="149234"/>
            <a:ext cx="358346" cy="458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wmf"/><Relationship Id="rId9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1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0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1.w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535085" y="1861082"/>
            <a:ext cx="3398686" cy="1421337"/>
            <a:chOff x="4535085" y="1664468"/>
            <a:chExt cx="3398686" cy="1421337"/>
          </a:xfrm>
        </p:grpSpPr>
        <p:sp>
          <p:nvSpPr>
            <p:cNvPr id="7" name="矩形 6"/>
            <p:cNvSpPr/>
            <p:nvPr/>
          </p:nvSpPr>
          <p:spPr>
            <a:xfrm>
              <a:off x="4535085" y="2147086"/>
              <a:ext cx="3398686" cy="938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zh-CN" altLang="en-US" sz="55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55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络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55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55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</a:t>
              </a:r>
              <a:endParaRPr lang="fr-FR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565012" y="1664468"/>
              <a:ext cx="133882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r-FR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7 章</a:t>
              </a:r>
              <a:endParaRPr lang="fr-FR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63253" y="2583673"/>
            <a:ext cx="12065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fr-FR" sz="12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谢希仁  编著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0302" y="2239963"/>
            <a:ext cx="251240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0" hangingPunct="0">
              <a:spcBef>
                <a:spcPts val="1000"/>
              </a:spcBef>
            </a:pPr>
            <a:r>
              <a:rPr lang="fr-FR" sz="1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计算机网络（</a:t>
            </a:r>
            <a:r>
              <a:rPr lang="fr-FR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第 8 版</a:t>
            </a:r>
            <a:r>
              <a:rPr lang="fr-FR" sz="1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236788"/>
            <a:ext cx="2749685" cy="3175"/>
          </a:xfrm>
          <a:prstGeom prst="line">
            <a:avLst/>
          </a:prstGeom>
          <a:ln w="19050">
            <a:solidFill>
              <a:srgbClr val="6DAA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222" y="2955148"/>
            <a:ext cx="11985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736634" y="2645892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736635" y="721414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1736635" y="1201535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1736635" y="1685179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736635" y="2173673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736635" y="3126629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736635" y="3616623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2484345" y="540243"/>
            <a:ext cx="0" cy="3920474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768382" y="563273"/>
            <a:ext cx="5661539" cy="399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 	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网络安全问题概述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	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类密码体制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7.3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	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7.4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	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密钥分配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7.5  		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使用的安全协议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7.6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系统安全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：防火墙与入侵检测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7.7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未来的发展方向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7.8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一些未来的发展方向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29135" y="2322986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2629135" y="1400681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2629135" y="1864436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>
            <a:off x="3637198" y="1329243"/>
            <a:ext cx="0" cy="142446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639730" y="1400681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648619" y="1495613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</a:t>
            </a:r>
          </a:p>
          <a:p>
            <a:pPr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网络安全问题概述</a:t>
            </a:r>
            <a:endParaRPr lang="zh-CN" altLang="fr-FR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2700573" y="1276380"/>
            <a:ext cx="575600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面临的安全性威胁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的计算机网络</a:t>
            </a:r>
          </a:p>
          <a:p>
            <a:pPr eaLnBrk="0" hangingPunct="0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数据加密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15534" y="1521074"/>
            <a:ext cx="8129015" cy="256847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46"/>
          <p:cNvSpPr>
            <a:spLocks noChangeArrowheads="1"/>
          </p:cNvSpPr>
          <p:nvPr/>
        </p:nvSpPr>
        <p:spPr bwMode="auto">
          <a:xfrm>
            <a:off x="509474" y="635772"/>
            <a:ext cx="8129015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计算机网络上的通信面临以下两大类威胁：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被动攻击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主动攻击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auto">
          <a:xfrm>
            <a:off x="733297" y="1867070"/>
            <a:ext cx="7667251" cy="1866235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prstDash val="dash"/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66"/>
          <p:cNvSpPr>
            <a:spLocks noChangeArrowheads="1"/>
          </p:cNvSpPr>
          <p:nvPr/>
        </p:nvSpPr>
        <p:spPr bwMode="auto">
          <a:xfrm>
            <a:off x="2678706" y="3285902"/>
            <a:ext cx="5709142" cy="434483"/>
          </a:xfrm>
          <a:prstGeom prst="rect">
            <a:avLst/>
          </a:prstGeom>
          <a:solidFill>
            <a:srgbClr val="800000"/>
          </a:solidFill>
          <a:ln w="9525" algn="ctr">
            <a:noFill/>
            <a:miter lim="800000"/>
          </a:ln>
          <a:effectLst/>
        </p:spPr>
        <p:txBody>
          <a:bodyPr wrap="none" anchor="ctr"/>
          <a:lstStyle/>
          <a:p>
            <a:pPr algn="ctr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68"/>
          <p:cNvSpPr>
            <a:spLocks noChangeArrowheads="1"/>
          </p:cNvSpPr>
          <p:nvPr/>
        </p:nvSpPr>
        <p:spPr bwMode="auto">
          <a:xfrm>
            <a:off x="2888223" y="2393829"/>
            <a:ext cx="227122" cy="240805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69"/>
          <p:cNvSpPr>
            <a:spLocks noChangeArrowheads="1"/>
          </p:cNvSpPr>
          <p:nvPr/>
        </p:nvSpPr>
        <p:spPr bwMode="auto">
          <a:xfrm>
            <a:off x="4063514" y="2393829"/>
            <a:ext cx="227122" cy="240805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71"/>
          <p:cNvSpPr>
            <a:spLocks noChangeArrowheads="1"/>
          </p:cNvSpPr>
          <p:nvPr/>
        </p:nvSpPr>
        <p:spPr bwMode="auto">
          <a:xfrm>
            <a:off x="978206" y="2393829"/>
            <a:ext cx="227122" cy="238068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val 72"/>
          <p:cNvSpPr>
            <a:spLocks noChangeArrowheads="1"/>
          </p:cNvSpPr>
          <p:nvPr/>
        </p:nvSpPr>
        <p:spPr bwMode="auto">
          <a:xfrm>
            <a:off x="2154864" y="2393829"/>
            <a:ext cx="227122" cy="238068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73"/>
          <p:cNvSpPr>
            <a:spLocks noChangeShapeType="1"/>
          </p:cNvSpPr>
          <p:nvPr/>
        </p:nvSpPr>
        <p:spPr bwMode="auto">
          <a:xfrm>
            <a:off x="1205328" y="2514232"/>
            <a:ext cx="94953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Arc 74"/>
          <p:cNvSpPr/>
          <p:nvPr/>
        </p:nvSpPr>
        <p:spPr bwMode="auto">
          <a:xfrm>
            <a:off x="1205328" y="2514232"/>
            <a:ext cx="489818" cy="340684"/>
          </a:xfrm>
          <a:custGeom>
            <a:avLst/>
            <a:gdLst>
              <a:gd name="G0" fmla="+- 0 0 0"/>
              <a:gd name="G1" fmla="+- 19891 0 0"/>
              <a:gd name="G2" fmla="+- 21600 0 0"/>
              <a:gd name="T0" fmla="*/ 8421 w 21600"/>
              <a:gd name="T1" fmla="*/ 0 h 19891"/>
              <a:gd name="T2" fmla="*/ 21600 w 21600"/>
              <a:gd name="T3" fmla="*/ 19891 h 19891"/>
              <a:gd name="T4" fmla="*/ 0 w 21600"/>
              <a:gd name="T5" fmla="*/ 19891 h 19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891" fill="none" extrusionOk="0">
                <a:moveTo>
                  <a:pt x="8420" y="0"/>
                </a:moveTo>
                <a:cubicBezTo>
                  <a:pt x="16409" y="3382"/>
                  <a:pt x="21600" y="11215"/>
                  <a:pt x="21600" y="19891"/>
                </a:cubicBezTo>
              </a:path>
              <a:path w="21600" h="19891" stroke="0" extrusionOk="0">
                <a:moveTo>
                  <a:pt x="8420" y="0"/>
                </a:moveTo>
                <a:cubicBezTo>
                  <a:pt x="16409" y="3382"/>
                  <a:pt x="21600" y="11215"/>
                  <a:pt x="21600" y="19891"/>
                </a:cubicBezTo>
                <a:lnTo>
                  <a:pt x="0" y="19891"/>
                </a:lnTo>
                <a:close/>
              </a:path>
            </a:pathLst>
          </a:custGeom>
          <a:noFill/>
          <a:ln w="28575">
            <a:solidFill>
              <a:srgbClr val="CC0099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548749" y="2871334"/>
            <a:ext cx="339315" cy="199758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76"/>
          <p:cNvSpPr txBox="1">
            <a:spLocks noChangeArrowheads="1"/>
          </p:cNvSpPr>
          <p:nvPr/>
        </p:nvSpPr>
        <p:spPr bwMode="auto">
          <a:xfrm>
            <a:off x="1888064" y="2835761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截获</a:t>
            </a:r>
          </a:p>
        </p:txBody>
      </p:sp>
      <p:sp>
        <p:nvSpPr>
          <p:cNvPr id="23" name="Oval 77"/>
          <p:cNvSpPr>
            <a:spLocks noChangeArrowheads="1"/>
          </p:cNvSpPr>
          <p:nvPr/>
        </p:nvSpPr>
        <p:spPr bwMode="auto">
          <a:xfrm>
            <a:off x="4784559" y="2389725"/>
            <a:ext cx="227122" cy="236699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78"/>
          <p:cNvSpPr>
            <a:spLocks noChangeArrowheads="1"/>
          </p:cNvSpPr>
          <p:nvPr/>
        </p:nvSpPr>
        <p:spPr bwMode="auto">
          <a:xfrm>
            <a:off x="5961217" y="2389725"/>
            <a:ext cx="228491" cy="236699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83"/>
          <p:cNvSpPr>
            <a:spLocks noChangeArrowheads="1"/>
          </p:cNvSpPr>
          <p:nvPr/>
        </p:nvSpPr>
        <p:spPr bwMode="auto">
          <a:xfrm>
            <a:off x="6723309" y="2389725"/>
            <a:ext cx="227122" cy="236699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85"/>
          <p:cNvSpPr txBox="1">
            <a:spLocks noChangeArrowheads="1"/>
          </p:cNvSpPr>
          <p:nvPr/>
        </p:nvSpPr>
        <p:spPr bwMode="auto">
          <a:xfrm>
            <a:off x="7776829" y="2690731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拒绝</a:t>
            </a:r>
          </a:p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27" name="Oval 86"/>
          <p:cNvSpPr>
            <a:spLocks noChangeArrowheads="1"/>
          </p:cNvSpPr>
          <p:nvPr/>
        </p:nvSpPr>
        <p:spPr bwMode="auto">
          <a:xfrm>
            <a:off x="7899968" y="2389725"/>
            <a:ext cx="227122" cy="236699"/>
          </a:xfrm>
          <a:prstGeom prst="ellipse">
            <a:avLst/>
          </a:prstGeom>
          <a:solidFill>
            <a:srgbClr val="33CC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90"/>
          <p:cNvSpPr txBox="1">
            <a:spLocks noChangeArrowheads="1"/>
          </p:cNvSpPr>
          <p:nvPr/>
        </p:nvSpPr>
        <p:spPr bwMode="auto">
          <a:xfrm>
            <a:off x="4805083" y="3313265"/>
            <a:ext cx="13708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  动  攻  击</a:t>
            </a:r>
          </a:p>
        </p:txBody>
      </p:sp>
      <p:sp>
        <p:nvSpPr>
          <p:cNvPr id="29" name="Text Box 91"/>
          <p:cNvSpPr txBox="1">
            <a:spLocks noChangeArrowheads="1"/>
          </p:cNvSpPr>
          <p:nvPr/>
        </p:nvSpPr>
        <p:spPr bwMode="auto">
          <a:xfrm>
            <a:off x="7600329" y="1893066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目的站</a:t>
            </a:r>
          </a:p>
        </p:txBody>
      </p:sp>
      <p:sp>
        <p:nvSpPr>
          <p:cNvPr id="30" name="Text Box 92"/>
          <p:cNvSpPr txBox="1">
            <a:spLocks noChangeArrowheads="1"/>
          </p:cNvSpPr>
          <p:nvPr/>
        </p:nvSpPr>
        <p:spPr bwMode="auto">
          <a:xfrm>
            <a:off x="6544074" y="1893066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源站</a:t>
            </a:r>
          </a:p>
        </p:txBody>
      </p:sp>
      <p:sp>
        <p:nvSpPr>
          <p:cNvPr id="31" name="Text Box 93"/>
          <p:cNvSpPr txBox="1">
            <a:spLocks noChangeArrowheads="1"/>
          </p:cNvSpPr>
          <p:nvPr/>
        </p:nvSpPr>
        <p:spPr bwMode="auto">
          <a:xfrm>
            <a:off x="4710676" y="1893066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源站</a:t>
            </a:r>
          </a:p>
        </p:txBody>
      </p:sp>
      <p:sp>
        <p:nvSpPr>
          <p:cNvPr id="32" name="Text Box 94"/>
          <p:cNvSpPr txBox="1">
            <a:spLocks noChangeArrowheads="1"/>
          </p:cNvSpPr>
          <p:nvPr/>
        </p:nvSpPr>
        <p:spPr bwMode="auto">
          <a:xfrm>
            <a:off x="2807500" y="1893066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源站</a:t>
            </a:r>
          </a:p>
        </p:txBody>
      </p:sp>
      <p:sp>
        <p:nvSpPr>
          <p:cNvPr id="33" name="Text Box 95"/>
          <p:cNvSpPr txBox="1">
            <a:spLocks noChangeArrowheads="1"/>
          </p:cNvSpPr>
          <p:nvPr/>
        </p:nvSpPr>
        <p:spPr bwMode="auto">
          <a:xfrm>
            <a:off x="833176" y="1893066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源站</a:t>
            </a:r>
          </a:p>
        </p:txBody>
      </p:sp>
      <p:sp>
        <p:nvSpPr>
          <p:cNvPr id="34" name="Text Box 96"/>
          <p:cNvSpPr txBox="1">
            <a:spLocks noChangeArrowheads="1"/>
          </p:cNvSpPr>
          <p:nvPr/>
        </p:nvSpPr>
        <p:spPr bwMode="auto">
          <a:xfrm>
            <a:off x="5697154" y="1893066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目的站</a:t>
            </a:r>
          </a:p>
        </p:txBody>
      </p:sp>
      <p:sp>
        <p:nvSpPr>
          <p:cNvPr id="35" name="Text Box 97"/>
          <p:cNvSpPr txBox="1">
            <a:spLocks noChangeArrowheads="1"/>
          </p:cNvSpPr>
          <p:nvPr/>
        </p:nvSpPr>
        <p:spPr bwMode="auto">
          <a:xfrm>
            <a:off x="3793977" y="1893066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目的站</a:t>
            </a:r>
          </a:p>
        </p:txBody>
      </p:sp>
      <p:sp>
        <p:nvSpPr>
          <p:cNvPr id="36" name="Text Box 98"/>
          <p:cNvSpPr txBox="1">
            <a:spLocks noChangeArrowheads="1"/>
          </p:cNvSpPr>
          <p:nvPr/>
        </p:nvSpPr>
        <p:spPr bwMode="auto">
          <a:xfrm>
            <a:off x="1890801" y="1893066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目的站</a:t>
            </a:r>
          </a:p>
        </p:txBody>
      </p:sp>
      <p:sp>
        <p:nvSpPr>
          <p:cNvPr id="40" name="Arc 105"/>
          <p:cNvSpPr/>
          <p:nvPr/>
        </p:nvSpPr>
        <p:spPr bwMode="auto">
          <a:xfrm>
            <a:off x="3097559" y="2496445"/>
            <a:ext cx="491186" cy="370784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Oval 106"/>
          <p:cNvSpPr>
            <a:spLocks noChangeArrowheads="1"/>
          </p:cNvSpPr>
          <p:nvPr/>
        </p:nvSpPr>
        <p:spPr bwMode="auto">
          <a:xfrm>
            <a:off x="3440979" y="2867229"/>
            <a:ext cx="340684" cy="198391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rc 107"/>
          <p:cNvSpPr/>
          <p:nvPr/>
        </p:nvSpPr>
        <p:spPr bwMode="auto">
          <a:xfrm flipH="1">
            <a:off x="3629792" y="2507391"/>
            <a:ext cx="417304" cy="369416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48"/>
              <a:gd name="T1" fmla="*/ 0 h 21600"/>
              <a:gd name="T2" fmla="*/ 21548 w 21548"/>
              <a:gd name="T3" fmla="*/ 20107 h 21600"/>
              <a:gd name="T4" fmla="*/ 0 w 2154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8" h="21600" fill="none" extrusionOk="0">
                <a:moveTo>
                  <a:pt x="-1" y="0"/>
                </a:moveTo>
                <a:cubicBezTo>
                  <a:pt x="11349" y="0"/>
                  <a:pt x="20763" y="8784"/>
                  <a:pt x="21548" y="20106"/>
                </a:cubicBezTo>
              </a:path>
              <a:path w="21548" h="21600" stroke="0" extrusionOk="0">
                <a:moveTo>
                  <a:pt x="-1" y="0"/>
                </a:moveTo>
                <a:cubicBezTo>
                  <a:pt x="11349" y="0"/>
                  <a:pt x="20763" y="8784"/>
                  <a:pt x="21548" y="20106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CC0099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108"/>
          <p:cNvSpPr txBox="1">
            <a:spLocks noChangeArrowheads="1"/>
          </p:cNvSpPr>
          <p:nvPr/>
        </p:nvSpPr>
        <p:spPr bwMode="auto">
          <a:xfrm>
            <a:off x="3781664" y="2830288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篡改</a:t>
            </a:r>
          </a:p>
        </p:txBody>
      </p:sp>
      <p:sp>
        <p:nvSpPr>
          <p:cNvPr id="44" name="Arc 109"/>
          <p:cNvSpPr/>
          <p:nvPr/>
        </p:nvSpPr>
        <p:spPr bwMode="auto">
          <a:xfrm flipH="1">
            <a:off x="5515182" y="2504655"/>
            <a:ext cx="417304" cy="369416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48"/>
              <a:gd name="T1" fmla="*/ 0 h 21600"/>
              <a:gd name="T2" fmla="*/ 21548 w 21548"/>
              <a:gd name="T3" fmla="*/ 20107 h 21600"/>
              <a:gd name="T4" fmla="*/ 0 w 2154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48" h="21600" fill="none" extrusionOk="0">
                <a:moveTo>
                  <a:pt x="-1" y="0"/>
                </a:moveTo>
                <a:cubicBezTo>
                  <a:pt x="11349" y="0"/>
                  <a:pt x="20763" y="8784"/>
                  <a:pt x="21548" y="20106"/>
                </a:cubicBezTo>
              </a:path>
              <a:path w="21548" h="21600" stroke="0" extrusionOk="0">
                <a:moveTo>
                  <a:pt x="-1" y="0"/>
                </a:moveTo>
                <a:cubicBezTo>
                  <a:pt x="11349" y="0"/>
                  <a:pt x="20763" y="8784"/>
                  <a:pt x="21548" y="20106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CC0099"/>
            </a:solidFill>
            <a:round/>
            <a:headEnd type="triangle" w="med" len="lg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 Box 110"/>
          <p:cNvSpPr txBox="1">
            <a:spLocks noChangeArrowheads="1"/>
          </p:cNvSpPr>
          <p:nvPr/>
        </p:nvSpPr>
        <p:spPr bwMode="auto">
          <a:xfrm>
            <a:off x="5667053" y="2690731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恶意</a:t>
            </a:r>
          </a:p>
          <a:p>
            <a:pPr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</a:p>
        </p:txBody>
      </p:sp>
      <p:sp>
        <p:nvSpPr>
          <p:cNvPr id="46" name="Oval 111"/>
          <p:cNvSpPr>
            <a:spLocks noChangeArrowheads="1"/>
          </p:cNvSpPr>
          <p:nvPr/>
        </p:nvSpPr>
        <p:spPr bwMode="auto">
          <a:xfrm>
            <a:off x="5372888" y="2848074"/>
            <a:ext cx="340684" cy="198391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Oval 112"/>
          <p:cNvSpPr>
            <a:spLocks noChangeArrowheads="1"/>
          </p:cNvSpPr>
          <p:nvPr/>
        </p:nvSpPr>
        <p:spPr bwMode="auto">
          <a:xfrm>
            <a:off x="6821820" y="2876807"/>
            <a:ext cx="339315" cy="197022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Oval 113"/>
          <p:cNvSpPr>
            <a:spLocks noChangeArrowheads="1"/>
          </p:cNvSpPr>
          <p:nvPr/>
        </p:nvSpPr>
        <p:spPr bwMode="auto">
          <a:xfrm>
            <a:off x="7007896" y="2939745"/>
            <a:ext cx="339315" cy="186076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val 87"/>
          <p:cNvSpPr>
            <a:spLocks noChangeArrowheads="1"/>
          </p:cNvSpPr>
          <p:nvPr/>
        </p:nvSpPr>
        <p:spPr bwMode="auto">
          <a:xfrm>
            <a:off x="7193973" y="3001314"/>
            <a:ext cx="339315" cy="197022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Oval 114"/>
          <p:cNvSpPr>
            <a:spLocks noChangeArrowheads="1"/>
          </p:cNvSpPr>
          <p:nvPr/>
        </p:nvSpPr>
        <p:spPr bwMode="auto">
          <a:xfrm>
            <a:off x="7442986" y="3001314"/>
            <a:ext cx="339315" cy="197022"/>
          </a:xfrm>
          <a:prstGeom prst="ellipse">
            <a:avLst/>
          </a:prstGeom>
          <a:solidFill>
            <a:srgbClr val="FF66FF"/>
          </a:solidFill>
          <a:ln w="9525">
            <a:solidFill>
              <a:srgbClr val="0000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Line 115"/>
          <p:cNvSpPr>
            <a:spLocks noChangeShapeType="1"/>
          </p:cNvSpPr>
          <p:nvPr/>
        </p:nvSpPr>
        <p:spPr bwMode="auto">
          <a:xfrm flipV="1">
            <a:off x="7007896" y="2532019"/>
            <a:ext cx="875653" cy="344788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Line 116"/>
          <p:cNvSpPr>
            <a:spLocks noChangeShapeType="1"/>
          </p:cNvSpPr>
          <p:nvPr/>
        </p:nvSpPr>
        <p:spPr bwMode="auto">
          <a:xfrm flipV="1">
            <a:off x="7239123" y="2577169"/>
            <a:ext cx="664949" cy="370785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Line 117"/>
          <p:cNvSpPr>
            <a:spLocks noChangeShapeType="1"/>
          </p:cNvSpPr>
          <p:nvPr/>
        </p:nvSpPr>
        <p:spPr bwMode="auto">
          <a:xfrm flipV="1">
            <a:off x="7401208" y="2616848"/>
            <a:ext cx="542542" cy="382717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Line 118"/>
          <p:cNvSpPr>
            <a:spLocks noChangeShapeType="1"/>
          </p:cNvSpPr>
          <p:nvPr/>
        </p:nvSpPr>
        <p:spPr bwMode="auto">
          <a:xfrm flipV="1">
            <a:off x="7672845" y="2605902"/>
            <a:ext cx="317424" cy="402253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 bwMode="auto">
          <a:xfrm>
            <a:off x="744114" y="3285902"/>
            <a:ext cx="1947292" cy="438192"/>
          </a:xfrm>
          <a:prstGeom prst="rect">
            <a:avLst/>
          </a:prstGeom>
          <a:solidFill>
            <a:srgbClr val="660066"/>
          </a:solidFill>
          <a:ln w="9525" algn="ctr">
            <a:noFill/>
            <a:miter lim="800000"/>
          </a:ln>
          <a:effectLst/>
        </p:spPr>
        <p:txBody>
          <a:bodyPr wrap="none" anchor="ctr"/>
          <a:lstStyle/>
          <a:p>
            <a:pPr algn="ctr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Box 89"/>
          <p:cNvSpPr txBox="1">
            <a:spLocks noChangeArrowheads="1"/>
          </p:cNvSpPr>
          <p:nvPr/>
        </p:nvSpPr>
        <p:spPr bwMode="auto">
          <a:xfrm>
            <a:off x="1173450" y="3311897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algn="l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被动攻击</a:t>
            </a:r>
          </a:p>
        </p:txBody>
      </p:sp>
      <p:sp>
        <p:nvSpPr>
          <p:cNvPr id="37" name="Line 101"/>
          <p:cNvSpPr>
            <a:spLocks noChangeShapeType="1"/>
          </p:cNvSpPr>
          <p:nvPr/>
        </p:nvSpPr>
        <p:spPr bwMode="auto">
          <a:xfrm>
            <a:off x="2693938" y="1867070"/>
            <a:ext cx="0" cy="1866235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Line 102"/>
          <p:cNvSpPr>
            <a:spLocks noChangeShapeType="1"/>
          </p:cNvSpPr>
          <p:nvPr/>
        </p:nvSpPr>
        <p:spPr bwMode="auto">
          <a:xfrm>
            <a:off x="4575224" y="1867070"/>
            <a:ext cx="0" cy="1418831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Line 103"/>
          <p:cNvSpPr>
            <a:spLocks noChangeShapeType="1"/>
          </p:cNvSpPr>
          <p:nvPr/>
        </p:nvSpPr>
        <p:spPr bwMode="auto">
          <a:xfrm>
            <a:off x="6535864" y="1867070"/>
            <a:ext cx="0" cy="1418831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Line 100"/>
          <p:cNvSpPr>
            <a:spLocks noChangeShapeType="1"/>
          </p:cNvSpPr>
          <p:nvPr/>
        </p:nvSpPr>
        <p:spPr bwMode="auto">
          <a:xfrm>
            <a:off x="733297" y="3285901"/>
            <a:ext cx="7667251" cy="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AutoShape 12"/>
          <p:cNvSpPr>
            <a:spLocks noChangeArrowheads="1"/>
          </p:cNvSpPr>
          <p:nvPr/>
        </p:nvSpPr>
        <p:spPr bwMode="auto">
          <a:xfrm>
            <a:off x="511896" y="616707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Rectangle 13"/>
          <p:cNvSpPr>
            <a:spLocks noChangeArrowheads="1"/>
          </p:cNvSpPr>
          <p:nvPr/>
        </p:nvSpPr>
        <p:spPr bwMode="auto">
          <a:xfrm>
            <a:off x="2020256" y="591243"/>
            <a:ext cx="5112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7.1.1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计算机网络面临的安全性威胁</a:t>
            </a:r>
          </a:p>
        </p:txBody>
      </p:sp>
      <p:sp>
        <p:nvSpPr>
          <p:cNvPr id="61" name="Rectangle 46"/>
          <p:cNvSpPr>
            <a:spLocks noChangeArrowheads="1"/>
          </p:cNvSpPr>
          <p:nvPr/>
        </p:nvSpPr>
        <p:spPr bwMode="auto">
          <a:xfrm>
            <a:off x="509475" y="1044020"/>
            <a:ext cx="8129015" cy="44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类威胁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被动攻击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主动攻击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969257"/>
            <a:ext cx="8129015" cy="2102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指攻击者从网络上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窃听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他人的通信内容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通常把这类攻击称为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截获。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攻击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者只是观察和分析某一个协议数据单元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PDU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，以便了解所交换的数据的某种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性质，但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不干扰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信息流。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这种被动攻击又称为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流量分析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(traffic analysis)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1532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968688" y="582116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被动攻击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969257"/>
            <a:ext cx="821318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3000"/>
              </a:lnSpc>
              <a:buClr>
                <a:srgbClr val="0070C0"/>
              </a:buClr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有：</a:t>
            </a:r>
          </a:p>
          <a:p>
            <a:pPr marL="358775" indent="-358775" eaLnBrk="0" hangingPunct="0">
              <a:lnSpc>
                <a:spcPts val="30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篡改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故意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篡改网络上传送的报文。这种攻击方式有时也称为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更改报文流。</a:t>
            </a:r>
          </a:p>
          <a:p>
            <a:pPr marL="358775" indent="-358775" eaLnBrk="0" hangingPunct="0">
              <a:lnSpc>
                <a:spcPts val="30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恶意程序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rogue program)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：种类繁多，主要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包括：计算机病毒、计算机蠕虫、特洛伊木马、逻辑炸弹、后门入侵、流氓软件等。</a:t>
            </a:r>
          </a:p>
          <a:p>
            <a:pPr marL="358775" indent="-358775" eaLnBrk="0" hangingPunct="0">
              <a:lnSpc>
                <a:spcPts val="30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拒绝服务 </a:t>
            </a:r>
            <a:r>
              <a:rPr lang="en-US" altLang="zh-CN" sz="2000" b="1" dirty="0" err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DoS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(Denial of Service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攻击者向互联网上的某个服务器不停地发送大量分组，使该服务器无法提供正常服务，甚至完全瘫痪。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1532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968688" y="582116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主动攻击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59200"/>
            <a:ext cx="8312248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若从互联网上的成百上千的网站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集中攻击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一个网站，则称为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分布式拒绝服务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DDoS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(Distributed Denial of Service)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有时也把这种攻击称为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网络带宽攻击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连通性攻击。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4633" y="617333"/>
            <a:ext cx="8133857" cy="341867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22624" y="588212"/>
            <a:ext cx="27863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分布式拒绝服务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DDoS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71906"/>
            <a:ext cx="8120637" cy="337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对于主动攻击，可以采取适当措施加以检测。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对于被动攻击，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通常是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检测不出来的。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通信安全的目标：</a:t>
            </a:r>
          </a:p>
          <a:p>
            <a:pPr marL="799465" indent="-457200" eaLnBrk="0" hangingPunct="0">
              <a:lnSpc>
                <a:spcPts val="32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防止分析出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报文内容和流量分析。</a:t>
            </a:r>
          </a:p>
          <a:p>
            <a:pPr marL="799465" indent="-457200" eaLnBrk="0" hangingPunct="0">
              <a:lnSpc>
                <a:spcPts val="32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防止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恶意程序。</a:t>
            </a:r>
          </a:p>
          <a:p>
            <a:pPr marL="799465" indent="-457200" eaLnBrk="0" hangingPunct="0">
              <a:lnSpc>
                <a:spcPts val="32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检测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更改报文流和拒绝服务。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对付被动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攻击：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对付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主动攻击：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753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42766" y="584320"/>
            <a:ext cx="32624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计算机网络通信安全的目标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1036457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网络的安全性是不可判定的。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一个安全的计算机网络应达到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四个目标：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保密性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端点鉴别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信息的完整性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运行的安全性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511896" y="62003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789697" y="594566"/>
            <a:ext cx="35734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安全的计算机网络</a:t>
            </a:r>
          </a:p>
        </p:txBody>
      </p:sp>
      <p:sp>
        <p:nvSpPr>
          <p:cNvPr id="3" name="线形标注 1 2"/>
          <p:cNvSpPr/>
          <p:nvPr/>
        </p:nvSpPr>
        <p:spPr>
          <a:xfrm>
            <a:off x="3620206" y="2013193"/>
            <a:ext cx="4829155" cy="1903487"/>
          </a:xfrm>
          <a:prstGeom prst="borderCallout1">
            <a:avLst>
              <a:gd name="adj1" fmla="val 8120"/>
              <a:gd name="adj2" fmla="val -123"/>
              <a:gd name="adj3" fmla="val 8138"/>
              <a:gd name="adj4" fmla="val -28076"/>
            </a:avLst>
          </a:prstGeom>
          <a:solidFill>
            <a:srgbClr val="CCE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只有信息的发送方和接收方才能懂得所发送信息的内容。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是网络安全通信的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最基本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的内容，也是对付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被动攻击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必须具备的功能。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使用各种密码技术。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1036457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网络的安全性是不可判定的。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一个安全的计算机网络应达到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四个目标：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保密性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端点鉴别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信息的完整性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运行的安全性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511896" y="62003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789697" y="594566"/>
            <a:ext cx="35734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安全的计算机网络</a:t>
            </a:r>
          </a:p>
        </p:txBody>
      </p:sp>
      <p:sp>
        <p:nvSpPr>
          <p:cNvPr id="3" name="线形标注 1 2"/>
          <p:cNvSpPr/>
          <p:nvPr/>
        </p:nvSpPr>
        <p:spPr>
          <a:xfrm>
            <a:off x="3612586" y="2337444"/>
            <a:ext cx="4829155" cy="859547"/>
          </a:xfrm>
          <a:prstGeom prst="borderCallout1">
            <a:avLst>
              <a:gd name="adj1" fmla="val 26737"/>
              <a:gd name="adj2" fmla="val 36"/>
              <a:gd name="adj3" fmla="val 26755"/>
              <a:gd name="adj4" fmla="val -23184"/>
            </a:avLst>
          </a:prstGeom>
          <a:solidFill>
            <a:srgbClr val="CCE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鉴别信息的发送方和接收方的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真实身份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在对付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主动攻击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中是非常重要的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264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1036457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网络的安全性是不可判定的。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一个安全的计算机网络应达到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四个目标：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保密性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端点鉴别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信息的完整性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运行的安全性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511896" y="62003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789697" y="594566"/>
            <a:ext cx="35734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安全的计算机网络</a:t>
            </a:r>
          </a:p>
        </p:txBody>
      </p:sp>
      <p:sp>
        <p:nvSpPr>
          <p:cNvPr id="3" name="线形标注 1 2"/>
          <p:cNvSpPr/>
          <p:nvPr/>
        </p:nvSpPr>
        <p:spPr>
          <a:xfrm>
            <a:off x="3612586" y="2072640"/>
            <a:ext cx="4829155" cy="1550551"/>
          </a:xfrm>
          <a:prstGeom prst="borderCallout1">
            <a:avLst>
              <a:gd name="adj1" fmla="val 58680"/>
              <a:gd name="adj2" fmla="val -122"/>
              <a:gd name="adj3" fmla="val 58698"/>
              <a:gd name="adj4" fmla="val -12454"/>
            </a:avLst>
          </a:prstGeom>
          <a:solidFill>
            <a:srgbClr val="CCE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信息的内容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未被篡改过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在应对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主动攻击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中是必不可少的。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信息的完整性与端点鉴别往往是不可分割的。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鉴别同时包含了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端点鉴别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报文完整性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308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1036457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网络的安全性是不可判定的。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一个安全的计算机网络应达到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四个目标：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保密性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端点鉴别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信息的完整性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运行的安全性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511896" y="62003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789697" y="594566"/>
            <a:ext cx="35734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安全的计算机网络</a:t>
            </a:r>
          </a:p>
        </p:txBody>
      </p:sp>
      <p:sp>
        <p:nvSpPr>
          <p:cNvPr id="3" name="线形标注 1 2"/>
          <p:cNvSpPr/>
          <p:nvPr/>
        </p:nvSpPr>
        <p:spPr>
          <a:xfrm>
            <a:off x="3612586" y="2019300"/>
            <a:ext cx="4829155" cy="1874520"/>
          </a:xfrm>
          <a:prstGeom prst="borderCallout1">
            <a:avLst>
              <a:gd name="adj1" fmla="val 74127"/>
              <a:gd name="adj2" fmla="val -280"/>
              <a:gd name="adj3" fmla="val 74145"/>
              <a:gd name="adj4" fmla="val -11981"/>
            </a:avLst>
          </a:prstGeom>
          <a:solidFill>
            <a:srgbClr val="CCE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系统能正常运行并提供服务。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访问控制 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(access control) 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对计算机系统的安全性是非常重要的。</a:t>
            </a:r>
          </a:p>
          <a:p>
            <a:pPr marL="285750" indent="-285750">
              <a:lnSpc>
                <a:spcPts val="2800"/>
              </a:lnSpc>
              <a:buSzPct val="90000"/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必须对访问网络的权限加以控制，并规定每个用户的访问权限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0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09474" y="1116105"/>
            <a:ext cx="8129015" cy="328063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Line 53"/>
          <p:cNvSpPr>
            <a:spLocks noChangeShapeType="1"/>
          </p:cNvSpPr>
          <p:nvPr/>
        </p:nvSpPr>
        <p:spPr bwMode="auto">
          <a:xfrm>
            <a:off x="4495589" y="2461389"/>
            <a:ext cx="1633098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9" name="Group 107"/>
          <p:cNvGrpSpPr/>
          <p:nvPr/>
        </p:nvGrpSpPr>
        <p:grpSpPr bwMode="auto">
          <a:xfrm>
            <a:off x="3690125" y="1989193"/>
            <a:ext cx="1699379" cy="1056126"/>
            <a:chOff x="2248" y="820"/>
            <a:chExt cx="2248" cy="883"/>
          </a:xfrm>
        </p:grpSpPr>
        <p:grpSp>
          <p:nvGrpSpPr>
            <p:cNvPr id="100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130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135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145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147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151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155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6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7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8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9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52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148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49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50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46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36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13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3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4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37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8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31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1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115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126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7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8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9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6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118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9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0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1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2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4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5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7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2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03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" name="矩形 4"/>
          <p:cNvSpPr/>
          <p:nvPr/>
        </p:nvSpPr>
        <p:spPr>
          <a:xfrm>
            <a:off x="4493032" y="3664741"/>
            <a:ext cx="3538448" cy="656590"/>
          </a:xfrm>
          <a:prstGeom prst="rect">
            <a:avLst/>
          </a:prstGeom>
          <a:solidFill>
            <a:srgbClr val="66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发送明文 </a:t>
            </a:r>
            <a:r>
              <a:rPr lang="en-US" altLang="zh-CN" sz="16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，通过加密算法 </a:t>
            </a:r>
            <a:r>
              <a:rPr lang="en-US" altLang="zh-CN" sz="16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运算后，就得出密文 </a:t>
            </a:r>
            <a:r>
              <a:rPr lang="en-US" altLang="zh-CN" sz="16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Line 52"/>
          <p:cNvSpPr>
            <a:spLocks noChangeShapeType="1"/>
          </p:cNvSpPr>
          <p:nvPr/>
        </p:nvSpPr>
        <p:spPr bwMode="auto">
          <a:xfrm>
            <a:off x="2705780" y="2453141"/>
            <a:ext cx="1033353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56"/>
          <p:cNvSpPr txBox="1">
            <a:spLocks noChangeArrowheads="1"/>
          </p:cNvSpPr>
          <p:nvPr/>
        </p:nvSpPr>
        <p:spPr bwMode="auto">
          <a:xfrm>
            <a:off x="7171466" y="2371201"/>
            <a:ext cx="7986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10" name="Freeform 51"/>
          <p:cNvSpPr/>
          <p:nvPr/>
        </p:nvSpPr>
        <p:spPr bwMode="auto">
          <a:xfrm>
            <a:off x="1769046" y="2126757"/>
            <a:ext cx="259222" cy="336988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65"/>
          <p:cNvSpPr txBox="1">
            <a:spLocks noChangeArrowheads="1"/>
          </p:cNvSpPr>
          <p:nvPr/>
        </p:nvSpPr>
        <p:spPr bwMode="auto">
          <a:xfrm>
            <a:off x="3270474" y="1227729"/>
            <a:ext cx="543739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截获</a:t>
            </a:r>
          </a:p>
        </p:txBody>
      </p:sp>
      <p:sp>
        <p:nvSpPr>
          <p:cNvPr id="12" name="Freeform 72"/>
          <p:cNvSpPr/>
          <p:nvPr/>
        </p:nvSpPr>
        <p:spPr bwMode="auto">
          <a:xfrm flipH="1" flipV="1">
            <a:off x="2440667" y="1876962"/>
            <a:ext cx="58914" cy="312245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34"/>
          <p:cNvSpPr/>
          <p:nvPr/>
        </p:nvSpPr>
        <p:spPr bwMode="auto">
          <a:xfrm flipH="1" flipV="1">
            <a:off x="6531660" y="1876962"/>
            <a:ext cx="58914" cy="312245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50"/>
          <p:cNvSpPr/>
          <p:nvPr/>
        </p:nvSpPr>
        <p:spPr bwMode="auto">
          <a:xfrm rot="16200000">
            <a:off x="7146722" y="2166819"/>
            <a:ext cx="162603" cy="426538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68"/>
          <p:cNvSpPr txBox="1">
            <a:spLocks noChangeArrowheads="1"/>
          </p:cNvSpPr>
          <p:nvPr/>
        </p:nvSpPr>
        <p:spPr bwMode="auto">
          <a:xfrm>
            <a:off x="5327456" y="2163284"/>
            <a:ext cx="7136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4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16" name="Text Box 55"/>
          <p:cNvSpPr txBox="1">
            <a:spLocks noChangeArrowheads="1"/>
          </p:cNvSpPr>
          <p:nvPr/>
        </p:nvSpPr>
        <p:spPr bwMode="auto">
          <a:xfrm>
            <a:off x="1177880" y="2438512"/>
            <a:ext cx="7714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7" name="Text Box 57"/>
          <p:cNvSpPr txBox="1">
            <a:spLocks noChangeArrowheads="1"/>
          </p:cNvSpPr>
          <p:nvPr/>
        </p:nvSpPr>
        <p:spPr bwMode="auto">
          <a:xfrm>
            <a:off x="2979141" y="2163284"/>
            <a:ext cx="7136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18" name="Text Box 58"/>
          <p:cNvSpPr txBox="1">
            <a:spLocks noChangeArrowheads="1"/>
          </p:cNvSpPr>
          <p:nvPr/>
        </p:nvSpPr>
        <p:spPr bwMode="auto">
          <a:xfrm>
            <a:off x="4238520" y="1214500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截取者</a:t>
            </a:r>
          </a:p>
        </p:txBody>
      </p:sp>
      <p:sp>
        <p:nvSpPr>
          <p:cNvPr id="19" name="Rectangle 59"/>
          <p:cNvSpPr>
            <a:spLocks noChangeArrowheads="1"/>
          </p:cNvSpPr>
          <p:nvPr/>
        </p:nvSpPr>
        <p:spPr bwMode="auto">
          <a:xfrm>
            <a:off x="3822790" y="1557648"/>
            <a:ext cx="262757" cy="266292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60"/>
          <p:cNvSpPr>
            <a:spLocks noChangeArrowheads="1"/>
          </p:cNvSpPr>
          <p:nvPr/>
        </p:nvSpPr>
        <p:spPr bwMode="auto">
          <a:xfrm>
            <a:off x="5063521" y="1557648"/>
            <a:ext cx="262756" cy="266292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61"/>
          <p:cNvSpPr>
            <a:spLocks noChangeShapeType="1"/>
          </p:cNvSpPr>
          <p:nvPr/>
        </p:nvSpPr>
        <p:spPr bwMode="auto">
          <a:xfrm>
            <a:off x="3558855" y="1690793"/>
            <a:ext cx="789449" cy="0"/>
          </a:xfrm>
          <a:prstGeom prst="line">
            <a:avLst/>
          </a:prstGeom>
          <a:noFill/>
          <a:ln w="19050">
            <a:solidFill>
              <a:srgbClr val="FF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62"/>
          <p:cNvSpPr>
            <a:spLocks noChangeShapeType="1"/>
          </p:cNvSpPr>
          <p:nvPr/>
        </p:nvSpPr>
        <p:spPr bwMode="auto">
          <a:xfrm flipV="1">
            <a:off x="3953580" y="1273682"/>
            <a:ext cx="0" cy="417112"/>
          </a:xfrm>
          <a:prstGeom prst="line">
            <a:avLst/>
          </a:prstGeom>
          <a:noFill/>
          <a:ln w="1905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63"/>
          <p:cNvSpPr/>
          <p:nvPr/>
        </p:nvSpPr>
        <p:spPr bwMode="auto">
          <a:xfrm>
            <a:off x="4833756" y="1258364"/>
            <a:ext cx="316958" cy="426538"/>
          </a:xfrm>
          <a:custGeom>
            <a:avLst/>
            <a:gdLst>
              <a:gd name="T0" fmla="*/ 0 w 290"/>
              <a:gd name="T1" fmla="*/ 384 h 385"/>
              <a:gd name="T2" fmla="*/ 215 w 290"/>
              <a:gd name="T3" fmla="*/ 384 h 385"/>
              <a:gd name="T4" fmla="*/ 246 w 290"/>
              <a:gd name="T5" fmla="*/ 381 h 385"/>
              <a:gd name="T6" fmla="*/ 276 w 290"/>
              <a:gd name="T7" fmla="*/ 369 h 385"/>
              <a:gd name="T8" fmla="*/ 288 w 290"/>
              <a:gd name="T9" fmla="*/ 336 h 385"/>
              <a:gd name="T10" fmla="*/ 288 w 290"/>
              <a:gd name="T11" fmla="*/ 291 h 385"/>
              <a:gd name="T12" fmla="*/ 288 w 290"/>
              <a:gd name="T13" fmla="*/ 0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0" h="385">
                <a:moveTo>
                  <a:pt x="0" y="384"/>
                </a:moveTo>
                <a:lnTo>
                  <a:pt x="215" y="384"/>
                </a:lnTo>
                <a:cubicBezTo>
                  <a:pt x="256" y="384"/>
                  <a:pt x="257" y="377"/>
                  <a:pt x="246" y="381"/>
                </a:cubicBezTo>
                <a:cubicBezTo>
                  <a:pt x="235" y="385"/>
                  <a:pt x="269" y="377"/>
                  <a:pt x="276" y="369"/>
                </a:cubicBezTo>
                <a:cubicBezTo>
                  <a:pt x="283" y="361"/>
                  <a:pt x="286" y="349"/>
                  <a:pt x="288" y="336"/>
                </a:cubicBezTo>
                <a:cubicBezTo>
                  <a:pt x="290" y="323"/>
                  <a:pt x="288" y="347"/>
                  <a:pt x="288" y="291"/>
                </a:cubicBezTo>
                <a:lnTo>
                  <a:pt x="288" y="0"/>
                </a:lnTo>
              </a:path>
            </a:pathLst>
          </a:custGeom>
          <a:noFill/>
          <a:ln w="19050" cmpd="sng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4"/>
          <p:cNvSpPr/>
          <p:nvPr/>
        </p:nvSpPr>
        <p:spPr bwMode="auto">
          <a:xfrm>
            <a:off x="5255580" y="1254829"/>
            <a:ext cx="318136" cy="428894"/>
          </a:xfrm>
          <a:custGeom>
            <a:avLst/>
            <a:gdLst>
              <a:gd name="T0" fmla="*/ 290 w 290"/>
              <a:gd name="T1" fmla="*/ 384 h 387"/>
              <a:gd name="T2" fmla="*/ 75 w 290"/>
              <a:gd name="T3" fmla="*/ 384 h 387"/>
              <a:gd name="T4" fmla="*/ 45 w 290"/>
              <a:gd name="T5" fmla="*/ 384 h 387"/>
              <a:gd name="T6" fmla="*/ 14 w 290"/>
              <a:gd name="T7" fmla="*/ 369 h 387"/>
              <a:gd name="T8" fmla="*/ 2 w 290"/>
              <a:gd name="T9" fmla="*/ 336 h 387"/>
              <a:gd name="T10" fmla="*/ 2 w 290"/>
              <a:gd name="T11" fmla="*/ 291 h 387"/>
              <a:gd name="T12" fmla="*/ 2 w 290"/>
              <a:gd name="T13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0" h="387">
                <a:moveTo>
                  <a:pt x="290" y="384"/>
                </a:moveTo>
                <a:lnTo>
                  <a:pt x="75" y="384"/>
                </a:lnTo>
                <a:cubicBezTo>
                  <a:pt x="75" y="384"/>
                  <a:pt x="55" y="387"/>
                  <a:pt x="45" y="384"/>
                </a:cubicBezTo>
                <a:cubicBezTo>
                  <a:pt x="35" y="381"/>
                  <a:pt x="21" y="377"/>
                  <a:pt x="14" y="369"/>
                </a:cubicBezTo>
                <a:cubicBezTo>
                  <a:pt x="7" y="361"/>
                  <a:pt x="4" y="349"/>
                  <a:pt x="2" y="336"/>
                </a:cubicBezTo>
                <a:cubicBezTo>
                  <a:pt x="0" y="323"/>
                  <a:pt x="2" y="347"/>
                  <a:pt x="2" y="291"/>
                </a:cubicBezTo>
                <a:lnTo>
                  <a:pt x="2" y="0"/>
                </a:lnTo>
              </a:path>
            </a:pathLst>
          </a:custGeom>
          <a:noFill/>
          <a:ln w="19050" cmpd="sng">
            <a:solidFill>
              <a:srgbClr val="FF00FF"/>
            </a:solidFill>
            <a:round/>
            <a:headEnd type="triangle" w="med" len="lg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66"/>
          <p:cNvSpPr txBox="1">
            <a:spLocks noChangeArrowheads="1"/>
          </p:cNvSpPr>
          <p:nvPr/>
        </p:nvSpPr>
        <p:spPr bwMode="auto">
          <a:xfrm>
            <a:off x="5357552" y="1227729"/>
            <a:ext cx="543739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篡改</a:t>
            </a:r>
          </a:p>
        </p:txBody>
      </p:sp>
      <p:sp>
        <p:nvSpPr>
          <p:cNvPr id="26" name="Oval 67"/>
          <p:cNvSpPr>
            <a:spLocks noChangeArrowheads="1"/>
          </p:cNvSpPr>
          <p:nvPr/>
        </p:nvSpPr>
        <p:spPr bwMode="auto">
          <a:xfrm>
            <a:off x="3927658" y="1657801"/>
            <a:ext cx="51844" cy="53023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Picture 6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8415" y="2907625"/>
            <a:ext cx="373515" cy="16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8" name="Text Box 70"/>
          <p:cNvSpPr txBox="1">
            <a:spLocks noChangeArrowheads="1"/>
          </p:cNvSpPr>
          <p:nvPr/>
        </p:nvSpPr>
        <p:spPr bwMode="auto">
          <a:xfrm>
            <a:off x="1288750" y="1793352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29" name="Text Box 71"/>
          <p:cNvSpPr txBox="1">
            <a:spLocks noChangeArrowheads="1"/>
          </p:cNvSpPr>
          <p:nvPr/>
        </p:nvSpPr>
        <p:spPr bwMode="auto">
          <a:xfrm>
            <a:off x="7606497" y="1793352"/>
            <a:ext cx="3080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32" name="Rectangle 102"/>
          <p:cNvSpPr>
            <a:spLocks noChangeArrowheads="1"/>
          </p:cNvSpPr>
          <p:nvPr/>
        </p:nvSpPr>
        <p:spPr bwMode="auto">
          <a:xfrm>
            <a:off x="2028268" y="2196276"/>
            <a:ext cx="947338" cy="531404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33" name="Rectangle 103"/>
          <p:cNvSpPr>
            <a:spLocks noChangeArrowheads="1"/>
          </p:cNvSpPr>
          <p:nvPr/>
        </p:nvSpPr>
        <p:spPr bwMode="auto">
          <a:xfrm>
            <a:off x="6128687" y="2196276"/>
            <a:ext cx="948516" cy="531404"/>
          </a:xfrm>
          <a:prstGeom prst="rect">
            <a:avLst/>
          </a:prstGeom>
          <a:solidFill>
            <a:srgbClr val="009900"/>
          </a:solidFill>
          <a:ln w="9525" algn="ctr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35" name="Text Box 131"/>
          <p:cNvSpPr txBox="1">
            <a:spLocks noChangeArrowheads="1"/>
          </p:cNvSpPr>
          <p:nvPr/>
        </p:nvSpPr>
        <p:spPr bwMode="auto">
          <a:xfrm>
            <a:off x="4209334" y="2328115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pic>
        <p:nvPicPr>
          <p:cNvPr id="36" name="Picture 13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6305520" y="2961661"/>
            <a:ext cx="373515" cy="16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37" name="Line 101"/>
          <p:cNvSpPr>
            <a:spLocks noChangeShapeType="1"/>
          </p:cNvSpPr>
          <p:nvPr/>
        </p:nvSpPr>
        <p:spPr bwMode="auto">
          <a:xfrm rot="16200000">
            <a:off x="4171158" y="1929384"/>
            <a:ext cx="81421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20"/>
          <p:cNvSpPr/>
          <p:nvPr/>
        </p:nvSpPr>
        <p:spPr bwMode="auto">
          <a:xfrm>
            <a:off x="5064625" y="2754597"/>
            <a:ext cx="1564758" cy="567932"/>
          </a:xfrm>
          <a:custGeom>
            <a:avLst/>
            <a:gdLst>
              <a:gd name="T0" fmla="*/ 0 w 1056"/>
              <a:gd name="T1" fmla="*/ 384 h 384"/>
              <a:gd name="T2" fmla="*/ 1056 w 1056"/>
              <a:gd name="T3" fmla="*/ 384 h 384"/>
              <a:gd name="T4" fmla="*/ 1056 w 1056"/>
              <a:gd name="T5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6" h="384">
                <a:moveTo>
                  <a:pt x="0" y="384"/>
                </a:moveTo>
                <a:lnTo>
                  <a:pt x="1056" y="384"/>
                </a:lnTo>
                <a:lnTo>
                  <a:pt x="1056" y="0"/>
                </a:lnTo>
              </a:path>
            </a:pathLst>
          </a:custGeom>
          <a:noFill/>
          <a:ln w="28575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AutoShape 21"/>
          <p:cNvSpPr>
            <a:spLocks noChangeArrowheads="1"/>
          </p:cNvSpPr>
          <p:nvPr/>
        </p:nvSpPr>
        <p:spPr bwMode="auto">
          <a:xfrm rot="16200000">
            <a:off x="4430020" y="1711735"/>
            <a:ext cx="435964" cy="3214518"/>
          </a:xfrm>
          <a:prstGeom prst="can">
            <a:avLst>
              <a:gd name="adj" fmla="val 41409"/>
            </a:avLst>
          </a:prstGeom>
          <a:gradFill rotWithShape="1">
            <a:gsLst>
              <a:gs pos="0">
                <a:srgbClr val="00B050"/>
              </a:gs>
              <a:gs pos="50000">
                <a:schemeClr val="bg1"/>
              </a:gs>
              <a:gs pos="100000">
                <a:srgbClr val="00B050"/>
              </a:gs>
            </a:gsLst>
            <a:lin ang="0" scaled="1"/>
          </a:gradFill>
          <a:ln w="6350"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Line 28"/>
          <p:cNvSpPr>
            <a:spLocks noChangeShapeType="1"/>
          </p:cNvSpPr>
          <p:nvPr/>
        </p:nvSpPr>
        <p:spPr bwMode="auto">
          <a:xfrm rot="16200000">
            <a:off x="2024526" y="3229444"/>
            <a:ext cx="94851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29"/>
          <p:cNvSpPr txBox="1">
            <a:spLocks noChangeArrowheads="1"/>
          </p:cNvSpPr>
          <p:nvPr/>
        </p:nvSpPr>
        <p:spPr bwMode="auto">
          <a:xfrm>
            <a:off x="1163907" y="2820434"/>
            <a:ext cx="13843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加密密钥 </a:t>
            </a:r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</a:p>
        </p:txBody>
      </p:sp>
      <p:sp>
        <p:nvSpPr>
          <p:cNvPr id="43" name="Text Box 30"/>
          <p:cNvSpPr txBox="1">
            <a:spLocks noChangeArrowheads="1"/>
          </p:cNvSpPr>
          <p:nvPr/>
        </p:nvSpPr>
        <p:spPr bwMode="auto">
          <a:xfrm>
            <a:off x="6672721" y="2839286"/>
            <a:ext cx="116757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解密密钥 </a:t>
            </a:r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2023496" y="3612385"/>
            <a:ext cx="915525" cy="358197"/>
          </a:xfrm>
          <a:prstGeom prst="rect">
            <a:avLst/>
          </a:prstGeom>
          <a:solidFill>
            <a:srgbClr val="CC0099"/>
          </a:solidFill>
          <a:ln w="12700">
            <a:solidFill>
              <a:schemeClr val="tx2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密钥源</a:t>
            </a:r>
          </a:p>
        </p:txBody>
      </p:sp>
      <p:sp>
        <p:nvSpPr>
          <p:cNvPr id="45" name="Line 47"/>
          <p:cNvSpPr>
            <a:spLocks noChangeShapeType="1"/>
          </p:cNvSpPr>
          <p:nvPr/>
        </p:nvSpPr>
        <p:spPr bwMode="auto">
          <a:xfrm>
            <a:off x="2501937" y="3322529"/>
            <a:ext cx="72051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Box 48"/>
          <p:cNvSpPr txBox="1">
            <a:spLocks noChangeArrowheads="1"/>
          </p:cNvSpPr>
          <p:nvPr/>
        </p:nvSpPr>
        <p:spPr bwMode="auto">
          <a:xfrm>
            <a:off x="4120427" y="3138543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安全信道</a:t>
            </a:r>
          </a:p>
        </p:txBody>
      </p:sp>
      <p:pic>
        <p:nvPicPr>
          <p:cNvPr id="163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2706" y="1855118"/>
            <a:ext cx="473617" cy="47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078" y="1855118"/>
            <a:ext cx="473617" cy="47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0" name="AutoShape 12"/>
          <p:cNvSpPr>
            <a:spLocks noChangeArrowheads="1"/>
          </p:cNvSpPr>
          <p:nvPr/>
        </p:nvSpPr>
        <p:spPr bwMode="auto">
          <a:xfrm>
            <a:off x="511896" y="61844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" name="Rectangle 13"/>
          <p:cNvSpPr>
            <a:spLocks noChangeArrowheads="1"/>
          </p:cNvSpPr>
          <p:nvPr/>
        </p:nvSpPr>
        <p:spPr bwMode="auto">
          <a:xfrm>
            <a:off x="3097473" y="592976"/>
            <a:ext cx="29578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7.1.3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数据加密模型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53782"/>
            <a:ext cx="8312248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加密和解密用的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b="1" i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(key)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是一串秘密的字符串（即比特串）。</a:t>
            </a:r>
          </a:p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明文通过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加密算法 </a:t>
            </a:r>
            <a:r>
              <a:rPr lang="en-US" altLang="zh-CN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加密密钥 </a:t>
            </a:r>
            <a:r>
              <a:rPr lang="en-US" altLang="zh-CN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变成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密文</a:t>
            </a:r>
            <a:r>
              <a:rPr lang="en-US" altLang="zh-CN" b="1" i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17853" y="2160075"/>
            <a:ext cx="763106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接收端利用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解密算法 </a:t>
            </a:r>
            <a:r>
              <a:rPr lang="en-US" altLang="zh-CN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运算和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解密密钥</a:t>
            </a:r>
            <a:r>
              <a:rPr lang="zh-CN" altLang="en-US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 </a:t>
            </a:r>
            <a:r>
              <a:rPr lang="en-US" altLang="zh-CN" b="1" i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解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lang="en-US" altLang="zh-CN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解密算法是加密算法的逆运算。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68188" y="1665365"/>
            <a:ext cx="7180730" cy="461665"/>
            <a:chOff x="968188" y="1665365"/>
            <a:chExt cx="7180730" cy="461665"/>
          </a:xfrm>
        </p:grpSpPr>
        <p:sp>
          <p:nvSpPr>
            <p:cNvPr id="11" name="矩形 10"/>
            <p:cNvSpPr/>
            <p:nvPr/>
          </p:nvSpPr>
          <p:spPr>
            <a:xfrm>
              <a:off x="968188" y="1698751"/>
              <a:ext cx="7180730" cy="428279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603406" y="1665365"/>
              <a:ext cx="127791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+mn-lt"/>
                  <a:ea typeface="+mn-ea"/>
                </a:rPr>
                <a:t>（</a:t>
              </a:r>
              <a:r>
                <a:rPr lang="en-US" altLang="zh-CN" sz="2400" b="1" dirty="0" smtClean="0">
                  <a:latin typeface="+mn-lt"/>
                  <a:ea typeface="+mn-ea"/>
                </a:rPr>
                <a:t>7-1</a:t>
              </a:r>
              <a:r>
                <a:rPr lang="zh-CN" altLang="en-US" sz="2400" b="1" dirty="0">
                  <a:latin typeface="+mn-lt"/>
                  <a:ea typeface="+mn-ea"/>
                </a:rPr>
                <a:t>） 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3556642" y="1665365"/>
              <a:ext cx="1345240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i="1" dirty="0" smtClean="0"/>
                <a:t>Y</a:t>
              </a:r>
              <a:r>
                <a:rPr lang="en-US" altLang="zh-CN" sz="2400" b="1" i="1" dirty="0">
                  <a:ea typeface="黑体" panose="02010609060101010101" pitchFamily="2" charset="-122"/>
                </a:rPr>
                <a:t> </a:t>
              </a:r>
              <a:r>
                <a:rPr lang="en-US" altLang="zh-CN" sz="2400" b="1" dirty="0">
                  <a:ea typeface="黑体" panose="02010609060101010101" pitchFamily="2" charset="-122"/>
                  <a:sym typeface="Symbol" panose="05050102010706020507"/>
                </a:rPr>
                <a:t></a:t>
              </a:r>
              <a:r>
                <a:rPr lang="en-US" altLang="zh-CN" sz="2400" b="1" i="1" dirty="0">
                  <a:ea typeface="黑体" panose="02010609060101010101" pitchFamily="2" charset="-122"/>
                </a:rPr>
                <a:t> </a:t>
              </a:r>
              <a:r>
                <a:rPr lang="en-US" altLang="zh-CN" sz="2400" b="1" i="1" dirty="0" smtClean="0"/>
                <a:t>E</a:t>
              </a:r>
              <a:r>
                <a:rPr lang="en-US" altLang="zh-CN" sz="2400" b="1" i="1" baseline="-25000" dirty="0" smtClean="0"/>
                <a:t>K</a:t>
              </a:r>
              <a:r>
                <a:rPr lang="en-US" altLang="zh-CN" sz="2400" b="1" i="1" dirty="0" smtClean="0"/>
                <a:t>(X) </a:t>
              </a:r>
              <a:endParaRPr lang="zh-CN" altLang="en-US" sz="2400" b="1" i="1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76093" y="2870099"/>
            <a:ext cx="7173330" cy="461665"/>
            <a:chOff x="976093" y="2870099"/>
            <a:chExt cx="7173330" cy="461665"/>
          </a:xfrm>
        </p:grpSpPr>
        <p:sp>
          <p:nvSpPr>
            <p:cNvPr id="19" name="矩形 18"/>
            <p:cNvSpPr/>
            <p:nvPr/>
          </p:nvSpPr>
          <p:spPr>
            <a:xfrm>
              <a:off x="976093" y="2903485"/>
              <a:ext cx="7173330" cy="428279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603406" y="2870099"/>
              <a:ext cx="127791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+mn-lt"/>
                  <a:ea typeface="+mn-ea"/>
                </a:rPr>
                <a:t>（</a:t>
              </a:r>
              <a:r>
                <a:rPr lang="en-US" altLang="zh-CN" sz="2400" b="1" dirty="0" smtClean="0">
                  <a:latin typeface="+mn-lt"/>
                  <a:ea typeface="+mn-ea"/>
                </a:rPr>
                <a:t>7-2</a:t>
              </a:r>
              <a:r>
                <a:rPr lang="zh-CN" altLang="en-US" sz="2400" b="1" dirty="0" smtClean="0">
                  <a:latin typeface="+mn-lt"/>
                  <a:ea typeface="+mn-ea"/>
                </a:rPr>
                <a:t>） </a:t>
              </a: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820062" y="2870099"/>
              <a:ext cx="2818399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i="1" dirty="0"/>
                <a:t>D</a:t>
              </a:r>
              <a:r>
                <a:rPr lang="en-US" altLang="zh-CN" sz="2400" b="1" i="1" baseline="-25000" dirty="0"/>
                <a:t>K</a:t>
              </a:r>
              <a:r>
                <a:rPr lang="en-US" altLang="zh-CN" sz="2400" b="1" i="1" dirty="0"/>
                <a:t>(Y</a:t>
              </a:r>
              <a:r>
                <a:rPr lang="en-US" altLang="zh-CN" sz="2400" b="1" i="1" dirty="0" smtClean="0"/>
                <a:t>)</a:t>
              </a:r>
              <a:r>
                <a:rPr lang="en-US" altLang="zh-CN" sz="2400" b="1" i="1" dirty="0">
                  <a:ea typeface="黑体" panose="02010609060101010101" pitchFamily="2" charset="-122"/>
                </a:rPr>
                <a:t> </a:t>
              </a:r>
              <a:r>
                <a:rPr lang="en-US" altLang="zh-CN" sz="2400" b="1" dirty="0">
                  <a:ea typeface="黑体" panose="02010609060101010101" pitchFamily="2" charset="-122"/>
                  <a:sym typeface="Symbol" panose="05050102010706020507"/>
                </a:rPr>
                <a:t></a:t>
              </a:r>
              <a:r>
                <a:rPr lang="en-US" altLang="zh-CN" sz="2400" b="1" i="1" dirty="0">
                  <a:ea typeface="黑体" panose="02010609060101010101" pitchFamily="2" charset="-122"/>
                </a:rPr>
                <a:t> </a:t>
              </a:r>
              <a:r>
                <a:rPr lang="en-US" altLang="zh-CN" sz="2400" b="1" i="1" dirty="0" smtClean="0"/>
                <a:t>D</a:t>
              </a:r>
              <a:r>
                <a:rPr lang="en-US" altLang="zh-CN" sz="2400" b="1" baseline="-25000" dirty="0" smtClean="0"/>
                <a:t>K</a:t>
              </a:r>
              <a:r>
                <a:rPr lang="en-US" altLang="zh-CN" sz="2400" b="1" i="1" dirty="0" smtClean="0"/>
                <a:t>(E</a:t>
              </a:r>
              <a:r>
                <a:rPr lang="en-US" altLang="zh-CN" sz="2400" b="1" i="1" baseline="-25000" dirty="0" smtClean="0"/>
                <a:t>K</a:t>
              </a:r>
              <a:r>
                <a:rPr lang="en-US" altLang="zh-CN" sz="2400" b="1" i="1" dirty="0" smtClean="0"/>
                <a:t>(X))</a:t>
              </a:r>
              <a:r>
                <a:rPr lang="en-US" altLang="zh-CN" sz="2400" b="1" i="1" dirty="0">
                  <a:ea typeface="黑体" panose="02010609060101010101" pitchFamily="2" charset="-122"/>
                </a:rPr>
                <a:t> </a:t>
              </a:r>
              <a:r>
                <a:rPr lang="en-US" altLang="zh-CN" sz="2400" b="1" dirty="0">
                  <a:ea typeface="黑体" panose="02010609060101010101" pitchFamily="2" charset="-122"/>
                  <a:sym typeface="Symbol" panose="05050102010706020507"/>
                </a:rPr>
                <a:t></a:t>
              </a:r>
              <a:r>
                <a:rPr lang="en-US" altLang="zh-CN" sz="2400" b="1" i="1" dirty="0">
                  <a:ea typeface="黑体" panose="02010609060101010101" pitchFamily="2" charset="-122"/>
                </a:rPr>
                <a:t> </a:t>
              </a:r>
              <a:r>
                <a:rPr lang="en-US" altLang="zh-CN" sz="2400" b="1" i="1" dirty="0" smtClean="0"/>
                <a:t>X </a:t>
              </a:r>
              <a:endParaRPr lang="zh-CN" altLang="en-US" sz="2400" b="1" i="1" dirty="0"/>
            </a:p>
          </p:txBody>
        </p:sp>
      </p:grpSp>
      <p:sp>
        <p:nvSpPr>
          <p:cNvPr id="17" name="矩形 16"/>
          <p:cNvSpPr/>
          <p:nvPr/>
        </p:nvSpPr>
        <p:spPr>
          <a:xfrm>
            <a:off x="968188" y="3444198"/>
            <a:ext cx="7180730" cy="1092607"/>
          </a:xfrm>
          <a:prstGeom prst="rect">
            <a:avLst/>
          </a:prstGeom>
          <a:solidFill>
            <a:srgbClr val="0066CC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buClr>
                <a:srgbClr val="FFFF66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加密密钥和解密密钥可以一样，也可以不一样。</a:t>
            </a:r>
          </a:p>
          <a:p>
            <a:pPr marL="285750" indent="-285750">
              <a:lnSpc>
                <a:spcPts val="2600"/>
              </a:lnSpc>
              <a:buClr>
                <a:srgbClr val="FFFF66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通常由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密钥中心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提供。</a:t>
            </a:r>
          </a:p>
          <a:p>
            <a:pPr marL="285750" indent="-285750">
              <a:lnSpc>
                <a:spcPts val="2600"/>
              </a:lnSpc>
              <a:buClr>
                <a:srgbClr val="FFFF66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当密钥需要向远地传送时，一定要通过另一个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安全信道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509475" y="61502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231228" y="581816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86134"/>
            <a:ext cx="831224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密码编码学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(cryptography)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密码体制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的设计学。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密码分析学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(cryptanalysis)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未知密钥的情况下从密文推演出明文或密钥的技术。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密码编码学与密码分析学合起来即为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密码学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(cryptology)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21826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18267" y="588615"/>
            <a:ext cx="17235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一些重要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83949"/>
            <a:ext cx="8312248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如果不论截取者获得了多少密文，但在密文中都没有足够的信息来唯一地确定出对应的明文，则这一密码体制称为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无条件安全的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，或称为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理论上是不可破的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如果密码体制中的密码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被可使用的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计算资源破译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，则这一密码体制称为在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计算上是安全的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09475" y="619619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18267" y="586408"/>
            <a:ext cx="17235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一些重要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676639" y="1332947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676639" y="1939372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684702" y="1198477"/>
            <a:ext cx="0" cy="1419101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748077" y="1298403"/>
            <a:ext cx="559434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对称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密码体制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	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钥密码体制</a:t>
            </a:r>
          </a:p>
        </p:txBody>
      </p: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687234" y="1332947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1" name="Rectangle 29"/>
          <p:cNvSpPr>
            <a:spLocks noChangeArrowheads="1"/>
          </p:cNvSpPr>
          <p:nvPr/>
        </p:nvSpPr>
        <p:spPr bwMode="auto">
          <a:xfrm>
            <a:off x="696123" y="1427879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  <a:endParaRPr lang="fr-FR" altLang="zh-CN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两类密码体制</a:t>
            </a: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3684702" y="2306597"/>
            <a:ext cx="0" cy="13694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AutoShape 12"/>
          <p:cNvSpPr>
            <a:spLocks noChangeArrowheads="1"/>
          </p:cNvSpPr>
          <p:nvPr/>
        </p:nvSpPr>
        <p:spPr bwMode="auto">
          <a:xfrm>
            <a:off x="511896" y="616595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9" name="Rectangle 13"/>
          <p:cNvSpPr>
            <a:spLocks noChangeArrowheads="1"/>
          </p:cNvSpPr>
          <p:nvPr/>
        </p:nvSpPr>
        <p:spPr bwMode="auto">
          <a:xfrm>
            <a:off x="2698326" y="591131"/>
            <a:ext cx="37561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7.2.1 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对称密钥密码体制 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515534" y="1553941"/>
            <a:ext cx="8129015" cy="240353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Line 53"/>
          <p:cNvSpPr>
            <a:spLocks noChangeShapeType="1"/>
          </p:cNvSpPr>
          <p:nvPr/>
        </p:nvSpPr>
        <p:spPr bwMode="auto">
          <a:xfrm>
            <a:off x="4499643" y="3124731"/>
            <a:ext cx="1843101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107"/>
          <p:cNvGrpSpPr/>
          <p:nvPr/>
        </p:nvGrpSpPr>
        <p:grpSpPr bwMode="auto">
          <a:xfrm>
            <a:off x="3608860" y="2611444"/>
            <a:ext cx="1884855" cy="1171395"/>
            <a:chOff x="2248" y="820"/>
            <a:chExt cx="2248" cy="883"/>
          </a:xfrm>
        </p:grpSpPr>
        <p:grpSp>
          <p:nvGrpSpPr>
            <p:cNvPr id="86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116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121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131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133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137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141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2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3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4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5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38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134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35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36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32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22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125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6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7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8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9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0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23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4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7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7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101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112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3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2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104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5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6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7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9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0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1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3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8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89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Rectangle 46"/>
          <p:cNvSpPr>
            <a:spLocks noChangeArrowheads="1"/>
          </p:cNvSpPr>
          <p:nvPr/>
        </p:nvSpPr>
        <p:spPr bwMode="auto">
          <a:xfrm>
            <a:off x="509474" y="1041703"/>
            <a:ext cx="8246820" cy="44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都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密码体制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2"/>
          <p:cNvSpPr>
            <a:spLocks noChangeShapeType="1"/>
          </p:cNvSpPr>
          <p:nvPr/>
        </p:nvSpPr>
        <p:spPr bwMode="auto">
          <a:xfrm>
            <a:off x="2479678" y="3115423"/>
            <a:ext cx="1166234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56"/>
          <p:cNvSpPr txBox="1">
            <a:spLocks noChangeArrowheads="1"/>
          </p:cNvSpPr>
          <p:nvPr/>
        </p:nvSpPr>
        <p:spPr bwMode="auto">
          <a:xfrm>
            <a:off x="7497672" y="3023676"/>
            <a:ext cx="8915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9" name="Freeform 51"/>
          <p:cNvSpPr/>
          <p:nvPr/>
        </p:nvSpPr>
        <p:spPr bwMode="auto">
          <a:xfrm>
            <a:off x="1422488" y="2747069"/>
            <a:ext cx="292556" cy="380322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72"/>
          <p:cNvSpPr/>
          <p:nvPr/>
        </p:nvSpPr>
        <p:spPr bwMode="auto">
          <a:xfrm flipH="1" flipV="1">
            <a:off x="2180474" y="2465151"/>
            <a:ext cx="66490" cy="352397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34"/>
          <p:cNvSpPr/>
          <p:nvPr/>
        </p:nvSpPr>
        <p:spPr bwMode="auto">
          <a:xfrm flipH="1" flipV="1">
            <a:off x="6797535" y="2465151"/>
            <a:ext cx="66490" cy="352397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0"/>
          <p:cNvSpPr/>
          <p:nvPr/>
        </p:nvSpPr>
        <p:spPr bwMode="auto">
          <a:xfrm rot="16200000">
            <a:off x="7491690" y="2792282"/>
            <a:ext cx="183512" cy="481387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68"/>
          <p:cNvSpPr txBox="1">
            <a:spLocks noChangeArrowheads="1"/>
          </p:cNvSpPr>
          <p:nvPr/>
        </p:nvSpPr>
        <p:spPr bwMode="auto">
          <a:xfrm>
            <a:off x="5438482" y="2788293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14" name="Text Box 54"/>
          <p:cNvSpPr txBox="1">
            <a:spLocks noChangeArrowheads="1"/>
          </p:cNvSpPr>
          <p:nvPr/>
        </p:nvSpPr>
        <p:spPr bwMode="auto">
          <a:xfrm>
            <a:off x="755303" y="1762727"/>
            <a:ext cx="13372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加密密钥 </a:t>
            </a:r>
            <a:r>
              <a:rPr kumimoji="1" lang="en-US" altLang="zh-CN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</a:p>
        </p:txBody>
      </p:sp>
      <p:sp>
        <p:nvSpPr>
          <p:cNvPr id="15" name="Text Box 55"/>
          <p:cNvSpPr txBox="1">
            <a:spLocks noChangeArrowheads="1"/>
          </p:cNvSpPr>
          <p:nvPr/>
        </p:nvSpPr>
        <p:spPr bwMode="auto">
          <a:xfrm>
            <a:off x="755303" y="3115423"/>
            <a:ext cx="87064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6" name="Text Box 57"/>
          <p:cNvSpPr txBox="1">
            <a:spLocks noChangeArrowheads="1"/>
          </p:cNvSpPr>
          <p:nvPr/>
        </p:nvSpPr>
        <p:spPr bwMode="auto">
          <a:xfrm>
            <a:off x="2788191" y="2788293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pic>
        <p:nvPicPr>
          <p:cNvPr id="17" name="Picture 6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2056258" y="1909428"/>
            <a:ext cx="621304" cy="32790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Text Box 70"/>
          <p:cNvSpPr txBox="1">
            <a:spLocks noChangeArrowheads="1"/>
          </p:cNvSpPr>
          <p:nvPr/>
        </p:nvSpPr>
        <p:spPr bwMode="auto">
          <a:xfrm>
            <a:off x="890566" y="2344142"/>
            <a:ext cx="338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19" name="Text Box 71"/>
          <p:cNvSpPr txBox="1">
            <a:spLocks noChangeArrowheads="1"/>
          </p:cNvSpPr>
          <p:nvPr/>
        </p:nvSpPr>
        <p:spPr bwMode="auto">
          <a:xfrm>
            <a:off x="8024279" y="2336827"/>
            <a:ext cx="3257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48" name="Rectangle 102"/>
          <p:cNvSpPr>
            <a:spLocks noChangeArrowheads="1"/>
          </p:cNvSpPr>
          <p:nvPr/>
        </p:nvSpPr>
        <p:spPr bwMode="auto">
          <a:xfrm>
            <a:off x="1715044" y="2825527"/>
            <a:ext cx="1069158" cy="599739"/>
          </a:xfrm>
          <a:prstGeom prst="rect">
            <a:avLst/>
          </a:prstGeom>
          <a:solidFill>
            <a:srgbClr val="0000FF"/>
          </a:solidFill>
          <a:ln w="9525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49" name="Rectangle 103"/>
          <p:cNvSpPr>
            <a:spLocks noChangeArrowheads="1"/>
          </p:cNvSpPr>
          <p:nvPr/>
        </p:nvSpPr>
        <p:spPr bwMode="auto">
          <a:xfrm>
            <a:off x="6342744" y="2825527"/>
            <a:ext cx="1070488" cy="599739"/>
          </a:xfrm>
          <a:prstGeom prst="rect">
            <a:avLst/>
          </a:prstGeom>
          <a:solidFill>
            <a:srgbClr val="009900"/>
          </a:solidFill>
          <a:ln w="9525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77" name="Text Box 131"/>
          <p:cNvSpPr txBox="1">
            <a:spLocks noChangeArrowheads="1"/>
          </p:cNvSpPr>
          <p:nvPr/>
        </p:nvSpPr>
        <p:spPr bwMode="auto">
          <a:xfrm>
            <a:off x="4133158" y="2937744"/>
            <a:ext cx="8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78" name="Text Box 132"/>
          <p:cNvSpPr txBox="1">
            <a:spLocks noChangeArrowheads="1"/>
          </p:cNvSpPr>
          <p:nvPr/>
        </p:nvSpPr>
        <p:spPr bwMode="auto">
          <a:xfrm>
            <a:off x="6945815" y="1762727"/>
            <a:ext cx="13372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解密密钥 </a:t>
            </a:r>
            <a:r>
              <a:rPr kumimoji="1" lang="en-US" altLang="zh-CN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</a:p>
        </p:txBody>
      </p:sp>
      <p:pic>
        <p:nvPicPr>
          <p:cNvPr id="79" name="Picture 13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458385" y="1910574"/>
            <a:ext cx="621305" cy="32561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80" name="组合 79"/>
          <p:cNvGrpSpPr/>
          <p:nvPr/>
        </p:nvGrpSpPr>
        <p:grpSpPr>
          <a:xfrm>
            <a:off x="2586208" y="1876068"/>
            <a:ext cx="3959703" cy="461665"/>
            <a:chOff x="2674219" y="3348281"/>
            <a:chExt cx="4727052" cy="551131"/>
          </a:xfrm>
        </p:grpSpPr>
        <p:sp>
          <p:nvSpPr>
            <p:cNvPr id="81" name="TextBox 80"/>
            <p:cNvSpPr txBox="1"/>
            <p:nvPr/>
          </p:nvSpPr>
          <p:spPr>
            <a:xfrm>
              <a:off x="4180954" y="3348281"/>
              <a:ext cx="1690134" cy="551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相同密钥</a:t>
              </a: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左箭头 81"/>
            <p:cNvSpPr/>
            <p:nvPr/>
          </p:nvSpPr>
          <p:spPr bwMode="auto">
            <a:xfrm>
              <a:off x="2674219" y="3443808"/>
              <a:ext cx="1342677" cy="417240"/>
            </a:xfrm>
            <a:prstGeom prst="leftArrow">
              <a:avLst>
                <a:gd name="adj1" fmla="val 50000"/>
                <a:gd name="adj2" fmla="val 75915"/>
              </a:avLst>
            </a:prstGeom>
            <a:solidFill>
              <a:srgbClr val="99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左箭头 82"/>
            <p:cNvSpPr/>
            <p:nvPr/>
          </p:nvSpPr>
          <p:spPr bwMode="auto">
            <a:xfrm flipH="1">
              <a:off x="6058594" y="3443808"/>
              <a:ext cx="1342677" cy="417240"/>
            </a:xfrm>
            <a:prstGeom prst="leftArrow">
              <a:avLst>
                <a:gd name="adj1" fmla="val 50000"/>
                <a:gd name="adj2" fmla="val 75915"/>
              </a:avLst>
            </a:prstGeom>
            <a:solidFill>
              <a:srgbClr val="99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6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0874" y="2395536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2055" y="2395536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1783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428124" y="584622"/>
            <a:ext cx="23038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数据加密标准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</a:t>
            </a: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17852" y="976724"/>
            <a:ext cx="8494474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DES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属于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对称密钥密码体制，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是一种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分组密码。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在加密前，先对整个明文进行分组。每一个组长为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然后对每一个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 二进制数据进行加密处理，产生一组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密文  数据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最后将各组密文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起来，即得出整个的密文。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使用的密钥为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位（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实际密钥长度为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，有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位用于奇偶校验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2" y="974903"/>
            <a:ext cx="813385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取决于对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密钥的保密，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其算法是公开的。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严重问题：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DES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密钥长度较短。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现在已经设计出搜索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密钥的专用芯片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56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已不再认为是安全的了。 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83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78544" y="589121"/>
            <a:ext cx="17908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的保密性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79500"/>
            <a:ext cx="8312248" cy="113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位的密钥。</a:t>
            </a:r>
          </a:p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把一个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位明文用一个密钥加密，再用另一个密钥解密，然后再使用第一个密钥加密，即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17852" y="2635168"/>
            <a:ext cx="8133857" cy="170647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Group 4"/>
          <p:cNvGrpSpPr/>
          <p:nvPr/>
        </p:nvGrpSpPr>
        <p:grpSpPr bwMode="auto">
          <a:xfrm>
            <a:off x="772980" y="2788479"/>
            <a:ext cx="3365696" cy="1476619"/>
            <a:chOff x="1450" y="1026"/>
            <a:chExt cx="2448" cy="1074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1860" y="1510"/>
              <a:ext cx="276" cy="263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2503" y="1510"/>
              <a:ext cx="275" cy="263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FF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3145" y="1510"/>
              <a:ext cx="276" cy="263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1524" y="1642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2136" y="1642"/>
              <a:ext cx="36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2778" y="1642"/>
              <a:ext cx="36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3421" y="1642"/>
              <a:ext cx="36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rot="5400000">
              <a:off x="1884" y="1397"/>
              <a:ext cx="22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rot="5400000">
              <a:off x="2526" y="1397"/>
              <a:ext cx="22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 rot="5400000">
              <a:off x="3168" y="1397"/>
              <a:ext cx="22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1904" y="1026"/>
              <a:ext cx="32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2531" y="1026"/>
              <a:ext cx="32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3181" y="1026"/>
              <a:ext cx="32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 Box 18"/>
            <p:cNvSpPr txBox="1">
              <a:spLocks noChangeArrowheads="1"/>
            </p:cNvSpPr>
            <p:nvPr/>
          </p:nvSpPr>
          <p:spPr bwMode="auto">
            <a:xfrm>
              <a:off x="1450" y="1349"/>
              <a:ext cx="47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</a:t>
              </a:r>
            </a:p>
          </p:txBody>
        </p: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3428" y="1356"/>
              <a:ext cx="47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密文</a:t>
              </a:r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2397" y="1831"/>
              <a:ext cx="47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加密</a:t>
              </a:r>
            </a:p>
          </p:txBody>
        </p:sp>
      </p:grpSp>
      <p:grpSp>
        <p:nvGrpSpPr>
          <p:cNvPr id="27" name="Group 21"/>
          <p:cNvGrpSpPr/>
          <p:nvPr/>
        </p:nvGrpSpPr>
        <p:grpSpPr bwMode="auto">
          <a:xfrm>
            <a:off x="4937586" y="2788489"/>
            <a:ext cx="3379444" cy="1476620"/>
            <a:chOff x="1402" y="2387"/>
            <a:chExt cx="2458" cy="1074"/>
          </a:xfrm>
        </p:grpSpPr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1822" y="2871"/>
              <a:ext cx="276" cy="263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FF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2465" y="2871"/>
              <a:ext cx="275" cy="263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3107" y="2871"/>
              <a:ext cx="276" cy="263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FF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</a:p>
          </p:txBody>
        </p:sp>
        <p:sp>
          <p:nvSpPr>
            <p:cNvPr id="31" name="Line 25"/>
            <p:cNvSpPr>
              <a:spLocks noChangeShapeType="1"/>
            </p:cNvSpPr>
            <p:nvPr/>
          </p:nvSpPr>
          <p:spPr bwMode="auto">
            <a:xfrm>
              <a:off x="1486" y="3003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26"/>
            <p:cNvSpPr>
              <a:spLocks noChangeShapeType="1"/>
            </p:cNvSpPr>
            <p:nvPr/>
          </p:nvSpPr>
          <p:spPr bwMode="auto">
            <a:xfrm>
              <a:off x="2098" y="3003"/>
              <a:ext cx="36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27"/>
            <p:cNvSpPr>
              <a:spLocks noChangeShapeType="1"/>
            </p:cNvSpPr>
            <p:nvPr/>
          </p:nvSpPr>
          <p:spPr bwMode="auto">
            <a:xfrm>
              <a:off x="2740" y="3003"/>
              <a:ext cx="36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28"/>
            <p:cNvSpPr>
              <a:spLocks noChangeShapeType="1"/>
            </p:cNvSpPr>
            <p:nvPr/>
          </p:nvSpPr>
          <p:spPr bwMode="auto">
            <a:xfrm>
              <a:off x="3383" y="3003"/>
              <a:ext cx="36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1961" y="2644"/>
              <a:ext cx="2" cy="227"/>
            </a:xfrm>
            <a:custGeom>
              <a:avLst/>
              <a:gdLst>
                <a:gd name="T0" fmla="*/ 0 w 3"/>
                <a:gd name="T1" fmla="*/ 0 h 249"/>
                <a:gd name="T2" fmla="*/ 3 w 3"/>
                <a:gd name="T3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49">
                  <a:moveTo>
                    <a:pt x="0" y="0"/>
                  </a:moveTo>
                  <a:lnTo>
                    <a:pt x="3" y="249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2603" y="2644"/>
              <a:ext cx="3" cy="235"/>
            </a:xfrm>
            <a:custGeom>
              <a:avLst/>
              <a:gdLst>
                <a:gd name="T0" fmla="*/ 0 w 3"/>
                <a:gd name="T1" fmla="*/ 0 h 257"/>
                <a:gd name="T2" fmla="*/ 3 w 3"/>
                <a:gd name="T3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57">
                  <a:moveTo>
                    <a:pt x="0" y="0"/>
                  </a:moveTo>
                  <a:lnTo>
                    <a:pt x="3" y="257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31"/>
            <p:cNvSpPr txBox="1">
              <a:spLocks noChangeArrowheads="1"/>
            </p:cNvSpPr>
            <p:nvPr/>
          </p:nvSpPr>
          <p:spPr bwMode="auto">
            <a:xfrm>
              <a:off x="1866" y="2387"/>
              <a:ext cx="32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Box 32"/>
            <p:cNvSpPr txBox="1">
              <a:spLocks noChangeArrowheads="1"/>
            </p:cNvSpPr>
            <p:nvPr/>
          </p:nvSpPr>
          <p:spPr bwMode="auto">
            <a:xfrm>
              <a:off x="2494" y="2387"/>
              <a:ext cx="32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33"/>
            <p:cNvSpPr txBox="1">
              <a:spLocks noChangeArrowheads="1"/>
            </p:cNvSpPr>
            <p:nvPr/>
          </p:nvSpPr>
          <p:spPr bwMode="auto">
            <a:xfrm>
              <a:off x="3143" y="2387"/>
              <a:ext cx="32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34"/>
            <p:cNvSpPr txBox="1">
              <a:spLocks noChangeArrowheads="1"/>
            </p:cNvSpPr>
            <p:nvPr/>
          </p:nvSpPr>
          <p:spPr bwMode="auto">
            <a:xfrm>
              <a:off x="1402" y="2710"/>
              <a:ext cx="47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密文</a:t>
              </a:r>
            </a:p>
          </p:txBody>
        </p:sp>
        <p:sp>
          <p:nvSpPr>
            <p:cNvPr id="41" name="Text Box 35"/>
            <p:cNvSpPr txBox="1">
              <a:spLocks noChangeArrowheads="1"/>
            </p:cNvSpPr>
            <p:nvPr/>
          </p:nvSpPr>
          <p:spPr bwMode="auto">
            <a:xfrm>
              <a:off x="3390" y="2717"/>
              <a:ext cx="47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</a:t>
              </a:r>
            </a:p>
          </p:txBody>
        </p:sp>
        <p:sp>
          <p:nvSpPr>
            <p:cNvPr id="42" name="Text Box 36"/>
            <p:cNvSpPr txBox="1">
              <a:spLocks noChangeArrowheads="1"/>
            </p:cNvSpPr>
            <p:nvPr/>
          </p:nvSpPr>
          <p:spPr bwMode="auto">
            <a:xfrm>
              <a:off x="2359" y="3192"/>
              <a:ext cx="47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解密</a:t>
              </a: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3245" y="2644"/>
              <a:ext cx="3" cy="221"/>
            </a:xfrm>
            <a:custGeom>
              <a:avLst/>
              <a:gdLst>
                <a:gd name="T0" fmla="*/ 0 w 3"/>
                <a:gd name="T1" fmla="*/ 0 h 241"/>
                <a:gd name="T2" fmla="*/ 3 w 3"/>
                <a:gd name="T3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41">
                  <a:moveTo>
                    <a:pt x="0" y="0"/>
                  </a:moveTo>
                  <a:lnTo>
                    <a:pt x="3" y="241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59224" y="2079248"/>
            <a:ext cx="7123481" cy="476295"/>
            <a:chOff x="959224" y="2079248"/>
            <a:chExt cx="7123481" cy="476295"/>
          </a:xfrm>
        </p:grpSpPr>
        <p:sp>
          <p:nvSpPr>
            <p:cNvPr id="5" name="矩形 4"/>
            <p:cNvSpPr/>
            <p:nvPr/>
          </p:nvSpPr>
          <p:spPr>
            <a:xfrm>
              <a:off x="959224" y="2113066"/>
              <a:ext cx="7123481" cy="442477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272254" y="2079248"/>
              <a:ext cx="36525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altLang="zh-CN" sz="2400" b="1" i="1" dirty="0">
                  <a:ea typeface="黑体" panose="02010609060101010101" pitchFamily="2" charset="-122"/>
                </a:rPr>
                <a:t>Y</a:t>
              </a:r>
              <a:r>
                <a:rPr lang="en-GB" altLang="zh-CN" sz="2400" b="1" dirty="0">
                  <a:ea typeface="黑体" panose="02010609060101010101" pitchFamily="2" charset="-122"/>
                </a:rPr>
                <a:t> = DES</a:t>
              </a:r>
              <a:r>
                <a:rPr lang="en-GB" altLang="zh-CN" sz="2400" b="1" i="1" baseline="-25000" dirty="0">
                  <a:ea typeface="黑体" panose="02010609060101010101" pitchFamily="2" charset="-122"/>
                </a:rPr>
                <a:t>K</a:t>
              </a:r>
              <a:r>
                <a:rPr lang="en-GB" altLang="zh-CN" sz="2400" b="1" baseline="-40000" dirty="0">
                  <a:ea typeface="黑体" panose="02010609060101010101" pitchFamily="2" charset="-122"/>
                </a:rPr>
                <a:t>1</a:t>
              </a:r>
              <a:r>
                <a:rPr lang="en-GB" altLang="zh-CN" sz="2400" b="1" dirty="0">
                  <a:ea typeface="黑体" panose="02010609060101010101" pitchFamily="2" charset="-122"/>
                </a:rPr>
                <a:t>(DES</a:t>
              </a:r>
              <a:r>
                <a:rPr lang="en-GB" altLang="zh-CN" sz="2400" b="1" baseline="30000" dirty="0">
                  <a:ea typeface="黑体" panose="02010609060101010101" pitchFamily="2" charset="-122"/>
                </a:rPr>
                <a:t>-1</a:t>
              </a:r>
              <a:r>
                <a:rPr lang="en-GB" altLang="zh-CN" sz="2400" b="1" i="1" baseline="-25000" dirty="0">
                  <a:ea typeface="黑体" panose="02010609060101010101" pitchFamily="2" charset="-122"/>
                </a:rPr>
                <a:t>K</a:t>
              </a:r>
              <a:r>
                <a:rPr lang="en-GB" altLang="zh-CN" sz="2400" b="1" baseline="-40000" dirty="0">
                  <a:ea typeface="黑体" panose="02010609060101010101" pitchFamily="2" charset="-122"/>
                </a:rPr>
                <a:t>2</a:t>
              </a:r>
              <a:r>
                <a:rPr lang="en-GB" altLang="zh-CN" sz="2400" b="1" dirty="0">
                  <a:ea typeface="黑体" panose="02010609060101010101" pitchFamily="2" charset="-122"/>
                </a:rPr>
                <a:t>(DES</a:t>
              </a:r>
              <a:r>
                <a:rPr lang="en-GB" altLang="zh-CN" sz="2400" b="1" i="1" baseline="-25000" dirty="0">
                  <a:ea typeface="黑体" panose="02010609060101010101" pitchFamily="2" charset="-122"/>
                </a:rPr>
                <a:t>K</a:t>
              </a:r>
              <a:r>
                <a:rPr lang="en-GB" altLang="zh-CN" sz="2400" b="1" baseline="-40000" dirty="0">
                  <a:ea typeface="黑体" panose="02010609060101010101" pitchFamily="2" charset="-122"/>
                </a:rPr>
                <a:t>1</a:t>
              </a:r>
              <a:r>
                <a:rPr lang="en-GB" altLang="zh-CN" sz="2400" b="1" dirty="0">
                  <a:ea typeface="黑体" panose="02010609060101010101" pitchFamily="2" charset="-122"/>
                </a:rPr>
                <a:t>(</a:t>
              </a:r>
              <a:r>
                <a:rPr lang="en-GB" altLang="zh-CN" sz="2400" b="1" i="1" dirty="0">
                  <a:ea typeface="黑体" panose="02010609060101010101" pitchFamily="2" charset="-122"/>
                </a:rPr>
                <a:t>X</a:t>
              </a:r>
              <a:r>
                <a:rPr lang="en-GB" altLang="zh-CN" sz="2400" b="1" dirty="0">
                  <a:ea typeface="黑体" panose="02010609060101010101" pitchFamily="2" charset="-122"/>
                </a:rPr>
                <a:t>)))</a:t>
              </a:r>
              <a:endParaRPr lang="zh-CN" altLang="en-US" sz="2400" b="1" dirty="0">
                <a:ea typeface="黑体" panose="02010609060101010101" pitchFamily="2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804791" y="2093878"/>
              <a:ext cx="1277914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+mn-lt"/>
                  <a:ea typeface="+mn-ea"/>
                </a:rPr>
                <a:t>（</a:t>
              </a:r>
              <a:r>
                <a:rPr lang="en-US" altLang="zh-CN" sz="2400" b="1" dirty="0" smtClean="0">
                  <a:latin typeface="+mn-lt"/>
                  <a:ea typeface="+mn-ea"/>
                </a:rPr>
                <a:t>7-3</a:t>
              </a:r>
              <a:r>
                <a:rPr lang="zh-CN" altLang="en-US" sz="2400" b="1" dirty="0" smtClean="0">
                  <a:latin typeface="+mn-lt"/>
                  <a:ea typeface="+mn-ea"/>
                </a:rPr>
                <a:t>） </a:t>
              </a: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509475" y="61783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3935024" y="589681"/>
            <a:ext cx="12779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三重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2" y="974903"/>
            <a:ext cx="8133858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为美国政府加密标准。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现在是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ISO/IEC 18033-3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高级加密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AES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Advanced Encryption Standard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）是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种分组密码，分组长度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三种加密标准，其密钥分别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位和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256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加密步骤复杂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，运算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速度比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3DES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得多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，安全性也大大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83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427674" y="589121"/>
            <a:ext cx="22926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高级加密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AES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640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5299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097474" y="589835"/>
            <a:ext cx="29578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公钥密码体制</a:t>
            </a:r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1046197"/>
            <a:ext cx="8246820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又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公开密钥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密码体制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加密密钥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解密密钥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加密体制又称为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非对称密钥密码体制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钥密码体制产生的主要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对称密钥密码体制的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密钥分配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问题。</a:t>
            </a:r>
          </a:p>
          <a:p>
            <a:pPr marL="799465" indent="-4572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数字签名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的需求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典型：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RSA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体制，一种基于数论中的大数分解问题的体制。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AutoShape 5"/>
          <p:cNvSpPr>
            <a:spLocks noChangeArrowheads="1"/>
          </p:cNvSpPr>
          <p:nvPr/>
        </p:nvSpPr>
        <p:spPr bwMode="auto">
          <a:xfrm>
            <a:off x="509475" y="620365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1" name="Rectangle 6"/>
          <p:cNvSpPr>
            <a:spLocks noChangeArrowheads="1"/>
          </p:cNvSpPr>
          <p:nvPr/>
        </p:nvSpPr>
        <p:spPr bwMode="auto">
          <a:xfrm>
            <a:off x="3712208" y="587154"/>
            <a:ext cx="17235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公钥密码体制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517852" y="1088821"/>
            <a:ext cx="8133857" cy="324846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498304" y="1885250"/>
            <a:ext cx="3993860" cy="461665"/>
            <a:chOff x="2674219" y="3390679"/>
            <a:chExt cx="4653925" cy="537966"/>
          </a:xfrm>
        </p:grpSpPr>
        <p:sp>
          <p:nvSpPr>
            <p:cNvPr id="6" name="TextBox 5"/>
            <p:cNvSpPr txBox="1"/>
            <p:nvPr/>
          </p:nvSpPr>
          <p:spPr>
            <a:xfrm>
              <a:off x="4154408" y="3390679"/>
              <a:ext cx="1649758" cy="537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不同密钥</a:t>
              </a:r>
              <a:endParaRPr lang="zh-CN" altLang="en-US" sz="2400" b="1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左箭头 6"/>
            <p:cNvSpPr/>
            <p:nvPr/>
          </p:nvSpPr>
          <p:spPr bwMode="auto">
            <a:xfrm>
              <a:off x="2674219" y="3443808"/>
              <a:ext cx="1342677" cy="417240"/>
            </a:xfrm>
            <a:prstGeom prst="leftArrow">
              <a:avLst>
                <a:gd name="adj1" fmla="val 50000"/>
                <a:gd name="adj2" fmla="val 75915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左箭头 7"/>
            <p:cNvSpPr/>
            <p:nvPr/>
          </p:nvSpPr>
          <p:spPr bwMode="auto">
            <a:xfrm flipH="1">
              <a:off x="5985467" y="3443808"/>
              <a:ext cx="1342677" cy="417240"/>
            </a:xfrm>
            <a:prstGeom prst="leftArrow">
              <a:avLst>
                <a:gd name="adj1" fmla="val 50000"/>
                <a:gd name="adj2" fmla="val 75915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Line 52"/>
          <p:cNvSpPr>
            <a:spLocks noChangeShapeType="1"/>
          </p:cNvSpPr>
          <p:nvPr/>
        </p:nvSpPr>
        <p:spPr bwMode="auto">
          <a:xfrm>
            <a:off x="2389167" y="3430887"/>
            <a:ext cx="1194777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53"/>
          <p:cNvSpPr>
            <a:spLocks noChangeShapeType="1"/>
          </p:cNvSpPr>
          <p:nvPr/>
        </p:nvSpPr>
        <p:spPr bwMode="auto">
          <a:xfrm>
            <a:off x="4458569" y="3440423"/>
            <a:ext cx="188821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7624932" y="3441996"/>
            <a:ext cx="77457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13" name="Freeform 51"/>
          <p:cNvSpPr/>
          <p:nvPr/>
        </p:nvSpPr>
        <p:spPr bwMode="auto">
          <a:xfrm>
            <a:off x="1182513" y="3053517"/>
            <a:ext cx="423306" cy="389631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72"/>
          <p:cNvSpPr/>
          <p:nvPr/>
        </p:nvSpPr>
        <p:spPr bwMode="auto">
          <a:xfrm flipH="1" flipV="1">
            <a:off x="2082638" y="2397291"/>
            <a:ext cx="68117" cy="728430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34"/>
          <p:cNvSpPr/>
          <p:nvPr/>
        </p:nvSpPr>
        <p:spPr bwMode="auto">
          <a:xfrm flipV="1">
            <a:off x="6880817" y="2397291"/>
            <a:ext cx="39235" cy="728430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0"/>
          <p:cNvSpPr/>
          <p:nvPr/>
        </p:nvSpPr>
        <p:spPr bwMode="auto">
          <a:xfrm rot="16200000">
            <a:off x="7523844" y="3099836"/>
            <a:ext cx="188004" cy="493169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68"/>
          <p:cNvSpPr txBox="1">
            <a:spLocks noChangeArrowheads="1"/>
          </p:cNvSpPr>
          <p:nvPr/>
        </p:nvSpPr>
        <p:spPr bwMode="auto">
          <a:xfrm>
            <a:off x="5470416" y="3095750"/>
            <a:ext cx="7136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4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18" name="Text Box 54"/>
          <p:cNvSpPr txBox="1">
            <a:spLocks noChangeArrowheads="1"/>
          </p:cNvSpPr>
          <p:nvPr/>
        </p:nvSpPr>
        <p:spPr bwMode="auto">
          <a:xfrm>
            <a:off x="1511923" y="1312506"/>
            <a:ext cx="14334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19" name="Text Box 55"/>
          <p:cNvSpPr txBox="1">
            <a:spLocks noChangeArrowheads="1"/>
          </p:cNvSpPr>
          <p:nvPr/>
        </p:nvSpPr>
        <p:spPr bwMode="auto">
          <a:xfrm>
            <a:off x="586779" y="3430887"/>
            <a:ext cx="89195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20" name="Text Box 57"/>
          <p:cNvSpPr txBox="1">
            <a:spLocks noChangeArrowheads="1"/>
          </p:cNvSpPr>
          <p:nvPr/>
        </p:nvSpPr>
        <p:spPr bwMode="auto">
          <a:xfrm>
            <a:off x="2755264" y="3095750"/>
            <a:ext cx="7136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pic>
        <p:nvPicPr>
          <p:cNvPr id="21" name="Picture 6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866629" y="1883045"/>
            <a:ext cx="636511" cy="33593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2" name="Text Box 70"/>
          <p:cNvSpPr txBox="1">
            <a:spLocks noChangeArrowheads="1"/>
          </p:cNvSpPr>
          <p:nvPr/>
        </p:nvSpPr>
        <p:spPr bwMode="auto">
          <a:xfrm>
            <a:off x="659876" y="2662316"/>
            <a:ext cx="349163" cy="34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23" name="Text Box 71"/>
          <p:cNvSpPr txBox="1">
            <a:spLocks noChangeArrowheads="1"/>
          </p:cNvSpPr>
          <p:nvPr/>
        </p:nvSpPr>
        <p:spPr bwMode="auto">
          <a:xfrm>
            <a:off x="8054300" y="2625741"/>
            <a:ext cx="335937" cy="34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26" name="Rectangle 102"/>
          <p:cNvSpPr>
            <a:spLocks noChangeArrowheads="1"/>
          </p:cNvSpPr>
          <p:nvPr/>
        </p:nvSpPr>
        <p:spPr bwMode="auto">
          <a:xfrm>
            <a:off x="1605819" y="3133895"/>
            <a:ext cx="1095325" cy="614417"/>
          </a:xfrm>
          <a:prstGeom prst="rect">
            <a:avLst/>
          </a:prstGeom>
          <a:solidFill>
            <a:srgbClr val="0000FF"/>
          </a:solidFill>
          <a:ln w="9525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27" name="Rectangle 103"/>
          <p:cNvSpPr>
            <a:spLocks noChangeArrowheads="1"/>
          </p:cNvSpPr>
          <p:nvPr/>
        </p:nvSpPr>
        <p:spPr bwMode="auto">
          <a:xfrm>
            <a:off x="6346779" y="3133895"/>
            <a:ext cx="1096687" cy="614417"/>
          </a:xfrm>
          <a:prstGeom prst="rect">
            <a:avLst/>
          </a:prstGeom>
          <a:solidFill>
            <a:srgbClr val="009900"/>
          </a:solidFill>
          <a:ln w="9525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31" name="Text Box 132"/>
          <p:cNvSpPr txBox="1">
            <a:spLocks noChangeArrowheads="1"/>
          </p:cNvSpPr>
          <p:nvPr/>
        </p:nvSpPr>
        <p:spPr bwMode="auto">
          <a:xfrm>
            <a:off x="6915587" y="2527341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</a:t>
            </a:r>
            <a:endParaRPr kumimoji="1" lang="en-US" altLang="zh-CN" sz="14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Box 54"/>
          <p:cNvSpPr txBox="1">
            <a:spLocks noChangeArrowheads="1"/>
          </p:cNvSpPr>
          <p:nvPr/>
        </p:nvSpPr>
        <p:spPr bwMode="auto">
          <a:xfrm>
            <a:off x="6170163" y="1312506"/>
            <a:ext cx="14221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33" name="Text Box 132"/>
          <p:cNvSpPr txBox="1">
            <a:spLocks noChangeArrowheads="1"/>
          </p:cNvSpPr>
          <p:nvPr/>
        </p:nvSpPr>
        <p:spPr bwMode="auto">
          <a:xfrm>
            <a:off x="1569984" y="2544839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kumimoji="1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</a:t>
            </a:r>
            <a:endParaRPr kumimoji="1" lang="en-US" altLang="zh-CN" sz="14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7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5058" y="2723829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5928" y="2693220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9" name="Group 107"/>
          <p:cNvGrpSpPr/>
          <p:nvPr/>
        </p:nvGrpSpPr>
        <p:grpSpPr bwMode="auto">
          <a:xfrm>
            <a:off x="3568554" y="2928454"/>
            <a:ext cx="1884855" cy="1171395"/>
            <a:chOff x="2248" y="820"/>
            <a:chExt cx="2248" cy="883"/>
          </a:xfrm>
        </p:grpSpPr>
        <p:grpSp>
          <p:nvGrpSpPr>
            <p:cNvPr id="90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120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125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135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137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141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145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6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7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8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49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42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4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138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39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40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36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26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12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3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4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27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8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1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1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105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116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7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8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9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6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108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9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0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1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2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3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7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93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9" name="Text Box 131"/>
          <p:cNvSpPr txBox="1">
            <a:spLocks noChangeArrowheads="1"/>
          </p:cNvSpPr>
          <p:nvPr/>
        </p:nvSpPr>
        <p:spPr bwMode="auto">
          <a:xfrm>
            <a:off x="4044475" y="3264384"/>
            <a:ext cx="904650" cy="38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pic>
        <p:nvPicPr>
          <p:cNvPr id="152" name="Picture 5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56638" y="1865115"/>
            <a:ext cx="612499" cy="3451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1513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289015" y="581922"/>
            <a:ext cx="25699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加密密钥与解密密钥 </a:t>
            </a: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17852" y="981021"/>
            <a:ext cx="813385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public key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，即公钥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公开。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secret key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，即私钥或秘钥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）：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需要保密。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加密算法 </a:t>
            </a:r>
            <a:r>
              <a:rPr lang="en-US" altLang="zh-CN" sz="20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和解密算法 </a:t>
            </a:r>
            <a:r>
              <a:rPr lang="en-US" altLang="zh-CN" sz="20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虽然私钥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由公钥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2000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决定的，但却不能根据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计算出</a:t>
            </a:r>
            <a:r>
              <a:rPr lang="zh-CN" altLang="en-US" sz="2000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2055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545496" y="587346"/>
            <a:ext cx="20569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公钥算法的特点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2" y="989141"/>
            <a:ext cx="8120638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对产生器产生出接收者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一对密钥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 解密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加密密钥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接收者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，向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公众公开。</a:t>
            </a:r>
          </a:p>
          <a:p>
            <a:pPr lvl="1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解密密钥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接收者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，对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任何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人都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保密。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发送者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对明文 </a:t>
            </a:r>
            <a:r>
              <a:rPr lang="en-US" altLang="zh-CN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），然后发送给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接收者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用自己的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私钥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运算），即可恢复出明文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43274" y="4003436"/>
            <a:ext cx="7189695" cy="406687"/>
            <a:chOff x="943274" y="4111016"/>
            <a:chExt cx="7189695" cy="406687"/>
          </a:xfrm>
        </p:grpSpPr>
        <p:sp>
          <p:nvSpPr>
            <p:cNvPr id="5" name="矩形 4"/>
            <p:cNvSpPr/>
            <p:nvPr/>
          </p:nvSpPr>
          <p:spPr>
            <a:xfrm>
              <a:off x="943274" y="4111016"/>
              <a:ext cx="7189695" cy="406351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542635" y="4117593"/>
              <a:ext cx="109677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latin typeface="+mn-lt"/>
                  <a:ea typeface="+mn-ea"/>
                </a:rPr>
                <a:t>（</a:t>
              </a:r>
              <a:r>
                <a:rPr lang="en-US" altLang="zh-CN" sz="2000" b="1" dirty="0" smtClean="0">
                  <a:latin typeface="+mn-lt"/>
                  <a:ea typeface="+mn-ea"/>
                </a:rPr>
                <a:t>7-4</a:t>
              </a:r>
              <a:r>
                <a:rPr lang="zh-CN" altLang="en-US" sz="2000" b="1" dirty="0" smtClean="0">
                  <a:latin typeface="+mn-lt"/>
                  <a:ea typeface="+mn-ea"/>
                </a:rPr>
                <a:t>） </a:t>
              </a:r>
              <a:endParaRPr lang="zh-CN" altLang="en-US" sz="2000" b="1" dirty="0">
                <a:latin typeface="+mn-lt"/>
                <a:ea typeface="+mn-ea"/>
              </a:endParaRPr>
            </a:p>
          </p:txBody>
        </p:sp>
        <p:graphicFrame>
          <p:nvGraphicFramePr>
            <p:cNvPr id="16" name="对象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170133319"/>
                </p:ext>
              </p:extLst>
            </p:nvPr>
          </p:nvGraphicFramePr>
          <p:xfrm>
            <a:off x="2827020" y="4133480"/>
            <a:ext cx="2644140" cy="368300"/>
          </p:xfrm>
          <a:graphic>
            <a:graphicData uri="http://schemas.openxmlformats.org/presentationml/2006/ole">
              <p:oleObj spid="_x0000_s15546" name="公式" r:id="rId4" imgW="1917360" imgH="241200" progId="Equation.3">
                <p:embed/>
              </p:oleObj>
            </a:graphicData>
          </a:graphic>
        </p:graphicFrame>
      </p:grpSp>
      <p:grpSp>
        <p:nvGrpSpPr>
          <p:cNvPr id="2" name="组合 1"/>
          <p:cNvGrpSpPr/>
          <p:nvPr/>
        </p:nvGrpSpPr>
        <p:grpSpPr>
          <a:xfrm>
            <a:off x="932329" y="3163634"/>
            <a:ext cx="7189695" cy="415925"/>
            <a:chOff x="932329" y="3163634"/>
            <a:chExt cx="7189695" cy="415925"/>
          </a:xfrm>
        </p:grpSpPr>
        <p:sp>
          <p:nvSpPr>
            <p:cNvPr id="12" name="矩形 11"/>
            <p:cNvSpPr/>
            <p:nvPr/>
          </p:nvSpPr>
          <p:spPr>
            <a:xfrm>
              <a:off x="932329" y="3167060"/>
              <a:ext cx="7189695" cy="403534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560565" y="3163634"/>
              <a:ext cx="109677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latin typeface="+mn-lt"/>
                  <a:ea typeface="+mn-ea"/>
                </a:rPr>
                <a:t>（</a:t>
              </a:r>
              <a:r>
                <a:rPr lang="en-US" altLang="zh-CN" sz="2000" b="1" dirty="0" smtClean="0">
                  <a:latin typeface="+mn-lt"/>
                  <a:ea typeface="+mn-ea"/>
                </a:rPr>
                <a:t>7-3</a:t>
              </a:r>
              <a:r>
                <a:rPr lang="zh-CN" altLang="en-US" sz="2000" b="1" dirty="0" smtClean="0">
                  <a:latin typeface="+mn-lt"/>
                  <a:ea typeface="+mn-ea"/>
                </a:rPr>
                <a:t>） </a:t>
              </a:r>
              <a:endParaRPr lang="zh-CN" altLang="en-US" sz="2000" b="1" dirty="0">
                <a:latin typeface="+mn-lt"/>
                <a:ea typeface="+mn-ea"/>
              </a:endParaRPr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088375280"/>
                </p:ext>
              </p:extLst>
            </p:nvPr>
          </p:nvGraphicFramePr>
          <p:xfrm>
            <a:off x="2920946" y="3180923"/>
            <a:ext cx="1363755" cy="398636"/>
          </p:xfrm>
          <a:graphic>
            <a:graphicData uri="http://schemas.openxmlformats.org/presentationml/2006/ole">
              <p:oleObj spid="_x0000_s15547" name="公式" r:id="rId5" imgW="825480" imgH="241200" progId="Equation.3">
                <p:embed/>
              </p:oleObj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2055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545496" y="587346"/>
            <a:ext cx="20569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公钥算法的特点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2" y="989141"/>
            <a:ext cx="8120638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(3)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实际上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不可能推导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计算上不可能的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(4)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密钥是公开的，但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用来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即：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(5)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和解密运算可以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对调，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即加密和解密是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的：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32329" y="2306256"/>
            <a:ext cx="7189695" cy="406960"/>
            <a:chOff x="932329" y="2288326"/>
            <a:chExt cx="7189695" cy="406960"/>
          </a:xfrm>
        </p:grpSpPr>
        <p:sp>
          <p:nvSpPr>
            <p:cNvPr id="12" name="矩形 11"/>
            <p:cNvSpPr/>
            <p:nvPr/>
          </p:nvSpPr>
          <p:spPr>
            <a:xfrm>
              <a:off x="932329" y="2291752"/>
              <a:ext cx="7189695" cy="403534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560565" y="2288326"/>
              <a:ext cx="109677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latin typeface="+mn-lt"/>
                  <a:ea typeface="+mn-ea"/>
                </a:rPr>
                <a:t>（</a:t>
              </a:r>
              <a:r>
                <a:rPr lang="en-US" altLang="zh-CN" sz="2000" b="1" dirty="0" smtClean="0">
                  <a:latin typeface="+mn-lt"/>
                  <a:ea typeface="+mn-ea"/>
                </a:rPr>
                <a:t>7-5</a:t>
              </a:r>
              <a:r>
                <a:rPr lang="zh-CN" altLang="en-US" sz="2000" b="1" dirty="0" smtClean="0">
                  <a:latin typeface="+mn-lt"/>
                  <a:ea typeface="+mn-ea"/>
                </a:rPr>
                <a:t>） </a:t>
              </a:r>
              <a:endParaRPr lang="zh-CN" altLang="en-US" sz="2000" b="1" dirty="0">
                <a:latin typeface="+mn-lt"/>
                <a:ea typeface="+mn-ea"/>
              </a:endParaRPr>
            </a:p>
          </p:txBody>
        </p:sp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844291625"/>
                </p:ext>
              </p:extLst>
            </p:nvPr>
          </p:nvGraphicFramePr>
          <p:xfrm>
            <a:off x="2705100" y="2306170"/>
            <a:ext cx="1981200" cy="368300"/>
          </p:xfrm>
          <a:graphic>
            <a:graphicData uri="http://schemas.openxmlformats.org/presentationml/2006/ole">
              <p:oleObj spid="_x0000_s20570" name="公式" r:id="rId4" imgW="1269720" imgH="241200" progId="Equation.3">
                <p:embed/>
              </p:oleObj>
            </a:graphicData>
          </a:graphic>
        </p:graphicFrame>
      </p:grpSp>
      <p:grpSp>
        <p:nvGrpSpPr>
          <p:cNvPr id="7" name="组合 6"/>
          <p:cNvGrpSpPr/>
          <p:nvPr/>
        </p:nvGrpSpPr>
        <p:grpSpPr>
          <a:xfrm>
            <a:off x="943274" y="3180349"/>
            <a:ext cx="7189695" cy="409448"/>
            <a:chOff x="943274" y="3171384"/>
            <a:chExt cx="7189695" cy="409448"/>
          </a:xfrm>
        </p:grpSpPr>
        <p:sp>
          <p:nvSpPr>
            <p:cNvPr id="5" name="矩形 4"/>
            <p:cNvSpPr/>
            <p:nvPr/>
          </p:nvSpPr>
          <p:spPr>
            <a:xfrm>
              <a:off x="943274" y="3171384"/>
              <a:ext cx="7189695" cy="406351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542635" y="3177961"/>
              <a:ext cx="109677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latin typeface="+mn-lt"/>
                  <a:ea typeface="+mn-ea"/>
                </a:rPr>
                <a:t>（</a:t>
              </a:r>
              <a:r>
                <a:rPr lang="en-US" altLang="zh-CN" sz="2000" b="1" dirty="0" smtClean="0">
                  <a:latin typeface="+mn-lt"/>
                  <a:ea typeface="+mn-ea"/>
                </a:rPr>
                <a:t>7-6</a:t>
              </a:r>
              <a:r>
                <a:rPr lang="zh-CN" altLang="en-US" sz="2000" b="1" dirty="0" smtClean="0">
                  <a:latin typeface="+mn-lt"/>
                  <a:ea typeface="+mn-ea"/>
                </a:rPr>
                <a:t>） </a:t>
              </a:r>
              <a:endParaRPr lang="zh-CN" altLang="en-US" sz="2000" b="1" dirty="0">
                <a:latin typeface="+mn-lt"/>
                <a:ea typeface="+mn-ea"/>
              </a:endParaRPr>
            </a:p>
          </p:txBody>
        </p:sp>
        <p:graphicFrame>
          <p:nvGraphicFramePr>
            <p:cNvPr id="3" name="对象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369527294"/>
                </p:ext>
              </p:extLst>
            </p:nvPr>
          </p:nvGraphicFramePr>
          <p:xfrm>
            <a:off x="2514600" y="3183650"/>
            <a:ext cx="3522514" cy="397182"/>
          </p:xfrm>
          <a:graphic>
            <a:graphicData uri="http://schemas.openxmlformats.org/presentationml/2006/ole">
              <p:oleObj spid="_x0000_s20571" name="公式" r:id="rId5" imgW="2311200" imgH="2412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420133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2138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942766" y="588172"/>
            <a:ext cx="32624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公开密钥与对称密钥的区别</a:t>
            </a:r>
          </a:p>
        </p:txBody>
      </p:sp>
      <p:sp>
        <p:nvSpPr>
          <p:cNvPr id="90" name="Rectangle 46"/>
          <p:cNvSpPr>
            <a:spLocks noChangeArrowheads="1"/>
          </p:cNvSpPr>
          <p:nvPr/>
        </p:nvSpPr>
        <p:spPr bwMode="auto">
          <a:xfrm>
            <a:off x="517852" y="989205"/>
            <a:ext cx="8133858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对称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通信信道上可以进行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一对一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双向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保密通信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保密通信仅限于持有此密钥的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双方。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使用公开密钥：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在通信信道上可以是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多对一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单向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保密通信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例如：很多顾客都向同一个网站发送各自的信用卡信息。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2075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186696" y="587543"/>
            <a:ext cx="7745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2" y="984504"/>
            <a:ext cx="8133858" cy="1740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钥加密算法的开销较大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，不会使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传统密码体制被弃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550" y="1175420"/>
            <a:ext cx="7166610" cy="8266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eaLnBrk="0" hangingPunct="0">
              <a:lnSpc>
                <a:spcPts val="3000"/>
              </a:lnSpc>
              <a:buClr>
                <a:srgbClr val="0070C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任何加密方法的安全性取决于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密钥的长度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以及攻破密文所需的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计算量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676639" y="1287153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676639" y="1893578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748077" y="1252609"/>
            <a:ext cx="559434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7.3.1  				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报文鉴别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7.3.2 				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实体鉴别</a:t>
            </a:r>
          </a:p>
        </p:txBody>
      </p:sp>
      <p:sp>
        <p:nvSpPr>
          <p:cNvPr id="9" name="Rectangle 27"/>
          <p:cNvSpPr>
            <a:spLocks noChangeArrowheads="1"/>
          </p:cNvSpPr>
          <p:nvPr/>
        </p:nvSpPr>
        <p:spPr bwMode="auto">
          <a:xfrm>
            <a:off x="687234" y="1287153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696123" y="1382085"/>
            <a:ext cx="16276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7.3</a:t>
            </a:r>
            <a:endParaRPr lang="fr-FR" altLang="zh-CN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3684702" y="1160937"/>
            <a:ext cx="0" cy="1419101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1896" y="1023789"/>
            <a:ext cx="812901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authentication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网络安全中一个很重要的问题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鉴别包括：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511896" y="622921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359564" y="597457"/>
            <a:ext cx="24336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7.3.1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报文鉴别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01266" y="1899751"/>
            <a:ext cx="6741460" cy="2396118"/>
            <a:chOff x="1532964" y="1926643"/>
            <a:chExt cx="6741460" cy="2396118"/>
          </a:xfrm>
        </p:grpSpPr>
        <p:graphicFrame>
          <p:nvGraphicFramePr>
            <p:cNvPr id="3" name="图示 2"/>
            <p:cNvGraphicFramePr/>
            <p:nvPr>
              <p:extLst>
                <p:ext uri="{D42A27DB-BD31-4B8C-83A1-F6EECF244321}">
                  <p14:modId xmlns:p14="http://schemas.microsoft.com/office/powerpoint/2010/main" xmlns="" val="3085255408"/>
                </p:ext>
              </p:extLst>
            </p:nvPr>
          </p:nvGraphicFramePr>
          <p:xfrm>
            <a:off x="1532964" y="1926643"/>
            <a:ext cx="6741460" cy="200885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矩形 3"/>
            <p:cNvSpPr/>
            <p:nvPr/>
          </p:nvSpPr>
          <p:spPr>
            <a:xfrm>
              <a:off x="1532964" y="3953429"/>
              <a:ext cx="6741460" cy="369332"/>
            </a:xfrm>
            <a:prstGeom prst="rect">
              <a:avLst/>
            </a:prstGeom>
            <a:solidFill>
              <a:srgbClr val="66CC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报文鉴别通常包含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报文的发送者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，鉴别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报文的完整性。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04447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511896" y="622921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359564" y="597457"/>
            <a:ext cx="24336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7.3.1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报文鉴别 </a:t>
            </a:r>
          </a:p>
        </p:txBody>
      </p:sp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xmlns="" val="935150571"/>
              </p:ext>
            </p:extLst>
          </p:nvPr>
        </p:nvGraphicFramePr>
        <p:xfrm>
          <a:off x="1205674" y="1182572"/>
          <a:ext cx="6741460" cy="2519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8432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09475" y="62165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659836" y="588442"/>
            <a:ext cx="38282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数字签名进行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鉴别（原理）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09474" y="1021763"/>
            <a:ext cx="8129015" cy="31618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Line 53"/>
          <p:cNvSpPr>
            <a:spLocks noChangeShapeType="1"/>
          </p:cNvSpPr>
          <p:nvPr/>
        </p:nvSpPr>
        <p:spPr bwMode="auto">
          <a:xfrm>
            <a:off x="4693134" y="3295790"/>
            <a:ext cx="1856244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107"/>
          <p:cNvGrpSpPr/>
          <p:nvPr/>
        </p:nvGrpSpPr>
        <p:grpSpPr bwMode="auto">
          <a:xfrm>
            <a:off x="3704399" y="2767197"/>
            <a:ext cx="1884855" cy="1171395"/>
            <a:chOff x="2248" y="820"/>
            <a:chExt cx="2248" cy="883"/>
          </a:xfrm>
        </p:grpSpPr>
        <p:grpSp>
          <p:nvGrpSpPr>
            <p:cNvPr id="12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42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47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57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59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63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7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8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9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0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1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4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5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60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1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2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58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51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2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3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4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6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49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27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38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30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5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Line 52"/>
          <p:cNvSpPr>
            <a:spLocks noChangeShapeType="1"/>
          </p:cNvSpPr>
          <p:nvPr/>
        </p:nvSpPr>
        <p:spPr bwMode="auto">
          <a:xfrm>
            <a:off x="2587045" y="3286416"/>
            <a:ext cx="117455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56"/>
          <p:cNvSpPr txBox="1">
            <a:spLocks noChangeArrowheads="1"/>
          </p:cNvSpPr>
          <p:nvPr/>
        </p:nvSpPr>
        <p:spPr bwMode="auto">
          <a:xfrm>
            <a:off x="7732997" y="3178966"/>
            <a:ext cx="8915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74" name="Freeform 51"/>
          <p:cNvSpPr/>
          <p:nvPr/>
        </p:nvSpPr>
        <p:spPr bwMode="auto">
          <a:xfrm>
            <a:off x="1257384" y="2915434"/>
            <a:ext cx="416140" cy="383034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Freeform 72"/>
          <p:cNvSpPr/>
          <p:nvPr/>
        </p:nvSpPr>
        <p:spPr bwMode="auto">
          <a:xfrm flipH="1" flipV="1">
            <a:off x="2142271" y="2270318"/>
            <a:ext cx="66964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Freeform 134"/>
          <p:cNvSpPr/>
          <p:nvPr/>
        </p:nvSpPr>
        <p:spPr bwMode="auto">
          <a:xfrm flipV="1">
            <a:off x="7065416" y="2270318"/>
            <a:ext cx="38570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Freeform 50"/>
          <p:cNvSpPr/>
          <p:nvPr/>
        </p:nvSpPr>
        <p:spPr bwMode="auto">
          <a:xfrm rot="16200000">
            <a:off x="7697557" y="2960970"/>
            <a:ext cx="184821" cy="484820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68"/>
          <p:cNvSpPr txBox="1">
            <a:spLocks noChangeArrowheads="1"/>
          </p:cNvSpPr>
          <p:nvPr/>
        </p:nvSpPr>
        <p:spPr bwMode="auto">
          <a:xfrm>
            <a:off x="5629707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79" name="Text Box 54"/>
          <p:cNvSpPr txBox="1">
            <a:spLocks noChangeArrowheads="1"/>
          </p:cNvSpPr>
          <p:nvPr/>
        </p:nvSpPr>
        <p:spPr bwMode="auto">
          <a:xfrm>
            <a:off x="6346213" y="1229648"/>
            <a:ext cx="14558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0" name="Text Box 55"/>
          <p:cNvSpPr txBox="1">
            <a:spLocks noChangeArrowheads="1"/>
          </p:cNvSpPr>
          <p:nvPr/>
        </p:nvSpPr>
        <p:spPr bwMode="auto">
          <a:xfrm>
            <a:off x="651276" y="3264471"/>
            <a:ext cx="87685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81" name="Text Box 57"/>
          <p:cNvSpPr txBox="1">
            <a:spLocks noChangeArrowheads="1"/>
          </p:cNvSpPr>
          <p:nvPr/>
        </p:nvSpPr>
        <p:spPr bwMode="auto">
          <a:xfrm>
            <a:off x="2790185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pic>
        <p:nvPicPr>
          <p:cNvPr id="82" name="Picture 6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26348" y="1768073"/>
            <a:ext cx="625735" cy="33024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3" name="Text Box 70"/>
          <p:cNvSpPr txBox="1">
            <a:spLocks noChangeArrowheads="1"/>
          </p:cNvSpPr>
          <p:nvPr/>
        </p:nvSpPr>
        <p:spPr bwMode="auto">
          <a:xfrm>
            <a:off x="721773" y="2560735"/>
            <a:ext cx="338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4" name="Text Box 71"/>
          <p:cNvSpPr txBox="1">
            <a:spLocks noChangeArrowheads="1"/>
          </p:cNvSpPr>
          <p:nvPr/>
        </p:nvSpPr>
        <p:spPr bwMode="auto">
          <a:xfrm>
            <a:off x="8248416" y="2509530"/>
            <a:ext cx="3257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85" name="Rectangle 102"/>
          <p:cNvSpPr>
            <a:spLocks noChangeArrowheads="1"/>
          </p:cNvSpPr>
          <p:nvPr/>
        </p:nvSpPr>
        <p:spPr bwMode="auto">
          <a:xfrm>
            <a:off x="1673524" y="2994452"/>
            <a:ext cx="1076782" cy="604016"/>
          </a:xfrm>
          <a:prstGeom prst="rect">
            <a:avLst/>
          </a:prstGeom>
          <a:solidFill>
            <a:srgbClr val="0000FF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86" name="Rectangle 103"/>
          <p:cNvSpPr>
            <a:spLocks noChangeArrowheads="1"/>
          </p:cNvSpPr>
          <p:nvPr/>
        </p:nvSpPr>
        <p:spPr bwMode="auto">
          <a:xfrm>
            <a:off x="6540418" y="2994452"/>
            <a:ext cx="1078121" cy="604016"/>
          </a:xfrm>
          <a:prstGeom prst="rect">
            <a:avLst/>
          </a:prstGeom>
          <a:solidFill>
            <a:srgbClr val="009900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87" name="Text Box 131"/>
          <p:cNvSpPr txBox="1">
            <a:spLocks noChangeArrowheads="1"/>
          </p:cNvSpPr>
          <p:nvPr/>
        </p:nvSpPr>
        <p:spPr bwMode="auto">
          <a:xfrm>
            <a:off x="4146067" y="3144305"/>
            <a:ext cx="8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88" name="Text Box 132"/>
          <p:cNvSpPr txBox="1">
            <a:spLocks noChangeArrowheads="1"/>
          </p:cNvSpPr>
          <p:nvPr/>
        </p:nvSpPr>
        <p:spPr bwMode="auto">
          <a:xfrm>
            <a:off x="6084939" y="2410065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核实签名</a:t>
            </a:r>
            <a:endParaRPr kumimoji="1" lang="en-US" altLang="zh-CN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 Box 54"/>
          <p:cNvSpPr txBox="1">
            <a:spLocks noChangeArrowheads="1"/>
          </p:cNvSpPr>
          <p:nvPr/>
        </p:nvSpPr>
        <p:spPr bwMode="auto">
          <a:xfrm>
            <a:off x="1522732" y="1229648"/>
            <a:ext cx="14446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90" name="Text Box 132"/>
          <p:cNvSpPr txBox="1">
            <a:spLocks noChangeArrowheads="1"/>
          </p:cNvSpPr>
          <p:nvPr/>
        </p:nvSpPr>
        <p:spPr bwMode="auto">
          <a:xfrm>
            <a:off x="1625785" y="2385079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  <a:endParaRPr kumimoji="1" lang="en-US" altLang="zh-CN" sz="1600" b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623" y="2606252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2963" y="2575643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5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5008" y="1750281"/>
            <a:ext cx="612499" cy="3451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983208" y="1051300"/>
            <a:ext cx="3363006" cy="122084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鉴别发送者</a:t>
            </a: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00"/>
              </a:lnSpc>
            </a:pP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其私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钥 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1400" b="1" baseline="-25000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对报文 </a:t>
            </a:r>
            <a:r>
              <a:rPr lang="en-US" altLang="zh-CN" sz="1400" b="1" i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 </a:t>
            </a:r>
            <a:r>
              <a:rPr lang="en-US" altLang="zh-CN" sz="1400" b="1" i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得到的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密文。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核实签名，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钥 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1400" b="1" baseline="-25000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 </a:t>
            </a:r>
            <a:r>
              <a:rPr lang="en-US" altLang="zh-CN" sz="1400" b="1" i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，还原出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lang="en-US" altLang="zh-CN" sz="1400" b="1" i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09475" y="62165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659836" y="588442"/>
            <a:ext cx="38282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数字签名进行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鉴别（原理）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09474" y="1021763"/>
            <a:ext cx="8129015" cy="31618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Line 53"/>
          <p:cNvSpPr>
            <a:spLocks noChangeShapeType="1"/>
          </p:cNvSpPr>
          <p:nvPr/>
        </p:nvSpPr>
        <p:spPr bwMode="auto">
          <a:xfrm>
            <a:off x="4693134" y="3295790"/>
            <a:ext cx="1856244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107"/>
          <p:cNvGrpSpPr/>
          <p:nvPr/>
        </p:nvGrpSpPr>
        <p:grpSpPr bwMode="auto">
          <a:xfrm>
            <a:off x="3704399" y="2767197"/>
            <a:ext cx="1884855" cy="1171395"/>
            <a:chOff x="2248" y="820"/>
            <a:chExt cx="2248" cy="883"/>
          </a:xfrm>
        </p:grpSpPr>
        <p:grpSp>
          <p:nvGrpSpPr>
            <p:cNvPr id="12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42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47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57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59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63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7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8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9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0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1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4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5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60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1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2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58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51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2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3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4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6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49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27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38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30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5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Line 52"/>
          <p:cNvSpPr>
            <a:spLocks noChangeShapeType="1"/>
          </p:cNvSpPr>
          <p:nvPr/>
        </p:nvSpPr>
        <p:spPr bwMode="auto">
          <a:xfrm>
            <a:off x="2587045" y="3286416"/>
            <a:ext cx="117455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56"/>
          <p:cNvSpPr txBox="1">
            <a:spLocks noChangeArrowheads="1"/>
          </p:cNvSpPr>
          <p:nvPr/>
        </p:nvSpPr>
        <p:spPr bwMode="auto">
          <a:xfrm>
            <a:off x="7732997" y="3178966"/>
            <a:ext cx="8915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74" name="Freeform 51"/>
          <p:cNvSpPr/>
          <p:nvPr/>
        </p:nvSpPr>
        <p:spPr bwMode="auto">
          <a:xfrm>
            <a:off x="1257384" y="2915434"/>
            <a:ext cx="416140" cy="383034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Freeform 72"/>
          <p:cNvSpPr/>
          <p:nvPr/>
        </p:nvSpPr>
        <p:spPr bwMode="auto">
          <a:xfrm flipH="1" flipV="1">
            <a:off x="2142271" y="2270318"/>
            <a:ext cx="66964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Freeform 134"/>
          <p:cNvSpPr/>
          <p:nvPr/>
        </p:nvSpPr>
        <p:spPr bwMode="auto">
          <a:xfrm flipV="1">
            <a:off x="7065416" y="2270318"/>
            <a:ext cx="38570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Freeform 50"/>
          <p:cNvSpPr/>
          <p:nvPr/>
        </p:nvSpPr>
        <p:spPr bwMode="auto">
          <a:xfrm rot="16200000">
            <a:off x="7697557" y="2960970"/>
            <a:ext cx="184821" cy="484820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68"/>
          <p:cNvSpPr txBox="1">
            <a:spLocks noChangeArrowheads="1"/>
          </p:cNvSpPr>
          <p:nvPr/>
        </p:nvSpPr>
        <p:spPr bwMode="auto">
          <a:xfrm>
            <a:off x="5629707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79" name="Text Box 54"/>
          <p:cNvSpPr txBox="1">
            <a:spLocks noChangeArrowheads="1"/>
          </p:cNvSpPr>
          <p:nvPr/>
        </p:nvSpPr>
        <p:spPr bwMode="auto">
          <a:xfrm>
            <a:off x="6346213" y="1229648"/>
            <a:ext cx="14558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0" name="Text Box 55"/>
          <p:cNvSpPr txBox="1">
            <a:spLocks noChangeArrowheads="1"/>
          </p:cNvSpPr>
          <p:nvPr/>
        </p:nvSpPr>
        <p:spPr bwMode="auto">
          <a:xfrm>
            <a:off x="651276" y="3264471"/>
            <a:ext cx="87685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81" name="Text Box 57"/>
          <p:cNvSpPr txBox="1">
            <a:spLocks noChangeArrowheads="1"/>
          </p:cNvSpPr>
          <p:nvPr/>
        </p:nvSpPr>
        <p:spPr bwMode="auto">
          <a:xfrm>
            <a:off x="2790185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pic>
        <p:nvPicPr>
          <p:cNvPr id="82" name="Picture 6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26348" y="1768073"/>
            <a:ext cx="625735" cy="33024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3" name="Text Box 70"/>
          <p:cNvSpPr txBox="1">
            <a:spLocks noChangeArrowheads="1"/>
          </p:cNvSpPr>
          <p:nvPr/>
        </p:nvSpPr>
        <p:spPr bwMode="auto">
          <a:xfrm>
            <a:off x="721773" y="2560735"/>
            <a:ext cx="338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4" name="Text Box 71"/>
          <p:cNvSpPr txBox="1">
            <a:spLocks noChangeArrowheads="1"/>
          </p:cNvSpPr>
          <p:nvPr/>
        </p:nvSpPr>
        <p:spPr bwMode="auto">
          <a:xfrm>
            <a:off x="8248416" y="2509530"/>
            <a:ext cx="3257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85" name="Rectangle 102"/>
          <p:cNvSpPr>
            <a:spLocks noChangeArrowheads="1"/>
          </p:cNvSpPr>
          <p:nvPr/>
        </p:nvSpPr>
        <p:spPr bwMode="auto">
          <a:xfrm>
            <a:off x="1673524" y="2994452"/>
            <a:ext cx="1076782" cy="604016"/>
          </a:xfrm>
          <a:prstGeom prst="rect">
            <a:avLst/>
          </a:prstGeom>
          <a:solidFill>
            <a:srgbClr val="0000FF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86" name="Rectangle 103"/>
          <p:cNvSpPr>
            <a:spLocks noChangeArrowheads="1"/>
          </p:cNvSpPr>
          <p:nvPr/>
        </p:nvSpPr>
        <p:spPr bwMode="auto">
          <a:xfrm>
            <a:off x="6540418" y="2994452"/>
            <a:ext cx="1078121" cy="604016"/>
          </a:xfrm>
          <a:prstGeom prst="rect">
            <a:avLst/>
          </a:prstGeom>
          <a:solidFill>
            <a:srgbClr val="009900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87" name="Text Box 131"/>
          <p:cNvSpPr txBox="1">
            <a:spLocks noChangeArrowheads="1"/>
          </p:cNvSpPr>
          <p:nvPr/>
        </p:nvSpPr>
        <p:spPr bwMode="auto">
          <a:xfrm>
            <a:off x="4146067" y="3144305"/>
            <a:ext cx="8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88" name="Text Box 132"/>
          <p:cNvSpPr txBox="1">
            <a:spLocks noChangeArrowheads="1"/>
          </p:cNvSpPr>
          <p:nvPr/>
        </p:nvSpPr>
        <p:spPr bwMode="auto">
          <a:xfrm>
            <a:off x="6084939" y="2410065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核实签名</a:t>
            </a:r>
            <a:endParaRPr kumimoji="1" lang="en-US" altLang="zh-CN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 Box 54"/>
          <p:cNvSpPr txBox="1">
            <a:spLocks noChangeArrowheads="1"/>
          </p:cNvSpPr>
          <p:nvPr/>
        </p:nvSpPr>
        <p:spPr bwMode="auto">
          <a:xfrm>
            <a:off x="1522732" y="1229648"/>
            <a:ext cx="14446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90" name="Text Box 132"/>
          <p:cNvSpPr txBox="1">
            <a:spLocks noChangeArrowheads="1"/>
          </p:cNvSpPr>
          <p:nvPr/>
        </p:nvSpPr>
        <p:spPr bwMode="auto">
          <a:xfrm>
            <a:off x="1625785" y="2385079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  <a:endParaRPr kumimoji="1" lang="en-US" altLang="zh-CN" sz="1600" b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623" y="2606252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2963" y="2575643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5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5008" y="1750281"/>
            <a:ext cx="612499" cy="3451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983208" y="1051300"/>
            <a:ext cx="3363006" cy="137473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报文：</a:t>
            </a:r>
            <a:endParaRPr lang="en-US" altLang="zh-CN" sz="1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由于无法得到并使用 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私钥 </a:t>
            </a:r>
            <a:r>
              <a:rPr lang="en-US" altLang="zh-CN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1400" b="1" baseline="-25000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对报文 </a:t>
            </a:r>
            <a:r>
              <a:rPr lang="en-US" altLang="zh-CN" sz="1400" b="1" i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 </a:t>
            </a:r>
            <a:r>
              <a:rPr lang="en-US" altLang="zh-CN" sz="1400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收到的报文进行核实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签名的 </a:t>
            </a:r>
            <a:r>
              <a:rPr lang="en-US" altLang="zh-CN" sz="1400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会得出不可读的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明文，可以发现报文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已被篡改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过。</a:t>
            </a:r>
            <a:endParaRPr lang="en-US" altLang="zh-CN" sz="1400" b="1" dirty="0" smtClean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138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09475" y="62165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659836" y="588442"/>
            <a:ext cx="38282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数字签名进行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鉴别（原理）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09474" y="1021763"/>
            <a:ext cx="8129015" cy="31618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Line 53"/>
          <p:cNvSpPr>
            <a:spLocks noChangeShapeType="1"/>
          </p:cNvSpPr>
          <p:nvPr/>
        </p:nvSpPr>
        <p:spPr bwMode="auto">
          <a:xfrm>
            <a:off x="4693134" y="3295790"/>
            <a:ext cx="1856244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107"/>
          <p:cNvGrpSpPr/>
          <p:nvPr/>
        </p:nvGrpSpPr>
        <p:grpSpPr bwMode="auto">
          <a:xfrm>
            <a:off x="3704399" y="2767197"/>
            <a:ext cx="1884855" cy="1171395"/>
            <a:chOff x="2248" y="820"/>
            <a:chExt cx="2248" cy="883"/>
          </a:xfrm>
        </p:grpSpPr>
        <p:grpSp>
          <p:nvGrpSpPr>
            <p:cNvPr id="12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42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47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57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59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63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7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8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9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0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1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4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5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60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1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2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58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51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2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3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4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6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49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27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38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30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5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Line 52"/>
          <p:cNvSpPr>
            <a:spLocks noChangeShapeType="1"/>
          </p:cNvSpPr>
          <p:nvPr/>
        </p:nvSpPr>
        <p:spPr bwMode="auto">
          <a:xfrm>
            <a:off x="2587045" y="3286416"/>
            <a:ext cx="117455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56"/>
          <p:cNvSpPr txBox="1">
            <a:spLocks noChangeArrowheads="1"/>
          </p:cNvSpPr>
          <p:nvPr/>
        </p:nvSpPr>
        <p:spPr bwMode="auto">
          <a:xfrm>
            <a:off x="7732997" y="3178966"/>
            <a:ext cx="8915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74" name="Freeform 51"/>
          <p:cNvSpPr/>
          <p:nvPr/>
        </p:nvSpPr>
        <p:spPr bwMode="auto">
          <a:xfrm>
            <a:off x="1257384" y="2915434"/>
            <a:ext cx="416140" cy="383034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Freeform 72"/>
          <p:cNvSpPr/>
          <p:nvPr/>
        </p:nvSpPr>
        <p:spPr bwMode="auto">
          <a:xfrm flipH="1" flipV="1">
            <a:off x="2142271" y="2270318"/>
            <a:ext cx="66964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Freeform 134"/>
          <p:cNvSpPr/>
          <p:nvPr/>
        </p:nvSpPr>
        <p:spPr bwMode="auto">
          <a:xfrm flipV="1">
            <a:off x="7065416" y="2270318"/>
            <a:ext cx="38570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Freeform 50"/>
          <p:cNvSpPr/>
          <p:nvPr/>
        </p:nvSpPr>
        <p:spPr bwMode="auto">
          <a:xfrm rot="16200000">
            <a:off x="7697557" y="2960970"/>
            <a:ext cx="184821" cy="484820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68"/>
          <p:cNvSpPr txBox="1">
            <a:spLocks noChangeArrowheads="1"/>
          </p:cNvSpPr>
          <p:nvPr/>
        </p:nvSpPr>
        <p:spPr bwMode="auto">
          <a:xfrm>
            <a:off x="5629707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79" name="Text Box 54"/>
          <p:cNvSpPr txBox="1">
            <a:spLocks noChangeArrowheads="1"/>
          </p:cNvSpPr>
          <p:nvPr/>
        </p:nvSpPr>
        <p:spPr bwMode="auto">
          <a:xfrm>
            <a:off x="6346213" y="1229648"/>
            <a:ext cx="14558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0" name="Text Box 55"/>
          <p:cNvSpPr txBox="1">
            <a:spLocks noChangeArrowheads="1"/>
          </p:cNvSpPr>
          <p:nvPr/>
        </p:nvSpPr>
        <p:spPr bwMode="auto">
          <a:xfrm>
            <a:off x="651276" y="3264471"/>
            <a:ext cx="87685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81" name="Text Box 57"/>
          <p:cNvSpPr txBox="1">
            <a:spLocks noChangeArrowheads="1"/>
          </p:cNvSpPr>
          <p:nvPr/>
        </p:nvSpPr>
        <p:spPr bwMode="auto">
          <a:xfrm>
            <a:off x="2790185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pic>
        <p:nvPicPr>
          <p:cNvPr id="82" name="Picture 6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26348" y="1768073"/>
            <a:ext cx="625735" cy="33024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3" name="Text Box 70"/>
          <p:cNvSpPr txBox="1">
            <a:spLocks noChangeArrowheads="1"/>
          </p:cNvSpPr>
          <p:nvPr/>
        </p:nvSpPr>
        <p:spPr bwMode="auto">
          <a:xfrm>
            <a:off x="721773" y="2560735"/>
            <a:ext cx="338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4" name="Text Box 71"/>
          <p:cNvSpPr txBox="1">
            <a:spLocks noChangeArrowheads="1"/>
          </p:cNvSpPr>
          <p:nvPr/>
        </p:nvSpPr>
        <p:spPr bwMode="auto">
          <a:xfrm>
            <a:off x="8248416" y="2509530"/>
            <a:ext cx="3257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85" name="Rectangle 102"/>
          <p:cNvSpPr>
            <a:spLocks noChangeArrowheads="1"/>
          </p:cNvSpPr>
          <p:nvPr/>
        </p:nvSpPr>
        <p:spPr bwMode="auto">
          <a:xfrm>
            <a:off x="1673524" y="2994452"/>
            <a:ext cx="1076782" cy="604016"/>
          </a:xfrm>
          <a:prstGeom prst="rect">
            <a:avLst/>
          </a:prstGeom>
          <a:solidFill>
            <a:srgbClr val="0000FF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86" name="Rectangle 103"/>
          <p:cNvSpPr>
            <a:spLocks noChangeArrowheads="1"/>
          </p:cNvSpPr>
          <p:nvPr/>
        </p:nvSpPr>
        <p:spPr bwMode="auto">
          <a:xfrm>
            <a:off x="6540418" y="2994452"/>
            <a:ext cx="1078121" cy="604016"/>
          </a:xfrm>
          <a:prstGeom prst="rect">
            <a:avLst/>
          </a:prstGeom>
          <a:solidFill>
            <a:srgbClr val="009900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87" name="Text Box 131"/>
          <p:cNvSpPr txBox="1">
            <a:spLocks noChangeArrowheads="1"/>
          </p:cNvSpPr>
          <p:nvPr/>
        </p:nvSpPr>
        <p:spPr bwMode="auto">
          <a:xfrm>
            <a:off x="4146067" y="3144305"/>
            <a:ext cx="8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88" name="Text Box 132"/>
          <p:cNvSpPr txBox="1">
            <a:spLocks noChangeArrowheads="1"/>
          </p:cNvSpPr>
          <p:nvPr/>
        </p:nvSpPr>
        <p:spPr bwMode="auto">
          <a:xfrm>
            <a:off x="6084939" y="2410065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核实签名</a:t>
            </a:r>
            <a:endParaRPr kumimoji="1" lang="en-US" altLang="zh-CN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 Box 54"/>
          <p:cNvSpPr txBox="1">
            <a:spLocks noChangeArrowheads="1"/>
          </p:cNvSpPr>
          <p:nvPr/>
        </p:nvSpPr>
        <p:spPr bwMode="auto">
          <a:xfrm>
            <a:off x="1522732" y="1229648"/>
            <a:ext cx="14446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90" name="Text Box 132"/>
          <p:cNvSpPr txBox="1">
            <a:spLocks noChangeArrowheads="1"/>
          </p:cNvSpPr>
          <p:nvPr/>
        </p:nvSpPr>
        <p:spPr bwMode="auto">
          <a:xfrm>
            <a:off x="1625785" y="2385079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  <a:endParaRPr kumimoji="1" lang="en-US" altLang="zh-CN" sz="1600" b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623" y="2606252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2963" y="2575643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5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5008" y="1750281"/>
            <a:ext cx="612499" cy="3451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矩形 1"/>
              <p:cNvSpPr/>
              <p:nvPr/>
            </p:nvSpPr>
            <p:spPr>
              <a:xfrm>
                <a:off x="2983208" y="1051300"/>
                <a:ext cx="3363006" cy="1374735"/>
              </a:xfrm>
              <a:prstGeom prst="rect">
                <a:avLst/>
              </a:prstGeom>
              <a:solidFill>
                <a:srgbClr val="FFFF99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zh-CN" altLang="en-US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不可否认</a:t>
                </a:r>
                <a:r>
                  <a:rPr lang="zh-CN" altLang="en-US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endParaRPr lang="en-US" altLang="zh-CN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ts val="2000"/>
                  </a:lnSpc>
                </a:pP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</a:t>
                </a:r>
                <a:r>
                  <a:rPr lang="zh-CN" altLang="en-US" sz="1400" b="1" dirty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抵赖曾发送报文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 </a:t>
                </a: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r>
                  <a:rPr lang="zh-CN" altLang="en-US" sz="1400" b="1" dirty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可把 </a:t>
                </a:r>
                <a:r>
                  <a:rPr lang="en-US" altLang="zh-CN" sz="1400" b="1" i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 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e>
                      <m:sub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1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𝐒𝐊</m:t>
                            </m:r>
                          </m:e>
                          <m:sub>
                            <m:r>
                              <a:rPr lang="en-US" altLang="zh-CN" sz="1400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𝐀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CN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𝑿</m:t>
                        </m:r>
                      </m:e>
                    </m:d>
                  </m:oMath>
                </a14:m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出示</a:t>
                </a:r>
                <a:r>
                  <a:rPr lang="zh-CN" altLang="en-US" sz="1400" b="1" dirty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给进行公证的第三者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。第三者</a:t>
                </a:r>
                <a:r>
                  <a:rPr lang="zh-CN" altLang="en-US" sz="1400" b="1" dirty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很容易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 </a:t>
                </a: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PK</a:t>
                </a:r>
                <a:r>
                  <a:rPr lang="en-US" altLang="zh-CN" sz="1400" b="1" baseline="-25000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/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去证实 </a:t>
                </a: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确实发送 </a:t>
                </a:r>
                <a:r>
                  <a:rPr lang="en-US" altLang="zh-CN" sz="1400" b="1" i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   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 </a:t>
                </a:r>
                <a:r>
                  <a:rPr lang="en-US" altLang="zh-CN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r>
                  <a:rPr lang="zh-CN" altLang="en-US" sz="1400" b="1" dirty="0" smtClean="0">
                    <a:solidFill>
                      <a:srgbClr val="00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b="1" dirty="0" smtClean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208" y="1051300"/>
                <a:ext cx="3363006" cy="1374735"/>
              </a:xfrm>
              <a:prstGeom prst="rect">
                <a:avLst/>
              </a:prstGeom>
              <a:blipFill>
                <a:blip r:embed="rId5"/>
                <a:stretch>
                  <a:fillRect l="-361" r="-4332" b="-175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28736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09475" y="62165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659836" y="588442"/>
            <a:ext cx="38282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数字签名进行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鉴别（原理）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09474" y="1021763"/>
            <a:ext cx="8129015" cy="31618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Line 53"/>
          <p:cNvSpPr>
            <a:spLocks noChangeShapeType="1"/>
          </p:cNvSpPr>
          <p:nvPr/>
        </p:nvSpPr>
        <p:spPr bwMode="auto">
          <a:xfrm>
            <a:off x="4693134" y="3295790"/>
            <a:ext cx="1856244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107"/>
          <p:cNvGrpSpPr/>
          <p:nvPr/>
        </p:nvGrpSpPr>
        <p:grpSpPr bwMode="auto">
          <a:xfrm>
            <a:off x="3704399" y="2767197"/>
            <a:ext cx="1884855" cy="1171395"/>
            <a:chOff x="2248" y="820"/>
            <a:chExt cx="2248" cy="883"/>
          </a:xfrm>
        </p:grpSpPr>
        <p:grpSp>
          <p:nvGrpSpPr>
            <p:cNvPr id="12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42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47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57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59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63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7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8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9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0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71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4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5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60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1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2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58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51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2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3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4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6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49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27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38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30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5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Line 52"/>
          <p:cNvSpPr>
            <a:spLocks noChangeShapeType="1"/>
          </p:cNvSpPr>
          <p:nvPr/>
        </p:nvSpPr>
        <p:spPr bwMode="auto">
          <a:xfrm>
            <a:off x="2587045" y="3286416"/>
            <a:ext cx="117455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56"/>
          <p:cNvSpPr txBox="1">
            <a:spLocks noChangeArrowheads="1"/>
          </p:cNvSpPr>
          <p:nvPr/>
        </p:nvSpPr>
        <p:spPr bwMode="auto">
          <a:xfrm>
            <a:off x="7732997" y="3178966"/>
            <a:ext cx="8915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74" name="Freeform 51"/>
          <p:cNvSpPr/>
          <p:nvPr/>
        </p:nvSpPr>
        <p:spPr bwMode="auto">
          <a:xfrm>
            <a:off x="1257384" y="2915434"/>
            <a:ext cx="416140" cy="383034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Freeform 72"/>
          <p:cNvSpPr/>
          <p:nvPr/>
        </p:nvSpPr>
        <p:spPr bwMode="auto">
          <a:xfrm flipH="1" flipV="1">
            <a:off x="2142271" y="2270318"/>
            <a:ext cx="66964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Freeform 134"/>
          <p:cNvSpPr/>
          <p:nvPr/>
        </p:nvSpPr>
        <p:spPr bwMode="auto">
          <a:xfrm flipV="1">
            <a:off x="7065416" y="2270318"/>
            <a:ext cx="38570" cy="716098"/>
          </a:xfrm>
          <a:custGeom>
            <a:avLst/>
            <a:gdLst>
              <a:gd name="T0" fmla="*/ 0 w 1"/>
              <a:gd name="T1" fmla="*/ 314 h 314"/>
              <a:gd name="T2" fmla="*/ 0 w 1"/>
              <a:gd name="T3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314">
                <a:moveTo>
                  <a:pt x="0" y="3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Freeform 50"/>
          <p:cNvSpPr/>
          <p:nvPr/>
        </p:nvSpPr>
        <p:spPr bwMode="auto">
          <a:xfrm rot="16200000">
            <a:off x="7697557" y="2960970"/>
            <a:ext cx="184821" cy="484820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68"/>
          <p:cNvSpPr txBox="1">
            <a:spLocks noChangeArrowheads="1"/>
          </p:cNvSpPr>
          <p:nvPr/>
        </p:nvSpPr>
        <p:spPr bwMode="auto">
          <a:xfrm>
            <a:off x="5629707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sp>
        <p:nvSpPr>
          <p:cNvPr id="79" name="Text Box 54"/>
          <p:cNvSpPr txBox="1">
            <a:spLocks noChangeArrowheads="1"/>
          </p:cNvSpPr>
          <p:nvPr/>
        </p:nvSpPr>
        <p:spPr bwMode="auto">
          <a:xfrm>
            <a:off x="6346213" y="1229648"/>
            <a:ext cx="14558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0" name="Text Box 55"/>
          <p:cNvSpPr txBox="1">
            <a:spLocks noChangeArrowheads="1"/>
          </p:cNvSpPr>
          <p:nvPr/>
        </p:nvSpPr>
        <p:spPr bwMode="auto">
          <a:xfrm>
            <a:off x="651276" y="3264471"/>
            <a:ext cx="87685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81" name="Text Box 57"/>
          <p:cNvSpPr txBox="1">
            <a:spLocks noChangeArrowheads="1"/>
          </p:cNvSpPr>
          <p:nvPr/>
        </p:nvSpPr>
        <p:spPr bwMode="auto">
          <a:xfrm>
            <a:off x="2790185" y="2956952"/>
            <a:ext cx="78899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密文 </a:t>
            </a: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</a:p>
        </p:txBody>
      </p:sp>
      <p:pic>
        <p:nvPicPr>
          <p:cNvPr id="82" name="Picture 6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26348" y="1768073"/>
            <a:ext cx="625735" cy="33024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3" name="Text Box 70"/>
          <p:cNvSpPr txBox="1">
            <a:spLocks noChangeArrowheads="1"/>
          </p:cNvSpPr>
          <p:nvPr/>
        </p:nvSpPr>
        <p:spPr bwMode="auto">
          <a:xfrm>
            <a:off x="721773" y="2560735"/>
            <a:ext cx="338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84" name="Text Box 71"/>
          <p:cNvSpPr txBox="1">
            <a:spLocks noChangeArrowheads="1"/>
          </p:cNvSpPr>
          <p:nvPr/>
        </p:nvSpPr>
        <p:spPr bwMode="auto">
          <a:xfrm>
            <a:off x="8248416" y="2509530"/>
            <a:ext cx="3257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85" name="Rectangle 102"/>
          <p:cNvSpPr>
            <a:spLocks noChangeArrowheads="1"/>
          </p:cNvSpPr>
          <p:nvPr/>
        </p:nvSpPr>
        <p:spPr bwMode="auto">
          <a:xfrm>
            <a:off x="1673524" y="2994452"/>
            <a:ext cx="1076782" cy="604016"/>
          </a:xfrm>
          <a:prstGeom prst="rect">
            <a:avLst/>
          </a:prstGeom>
          <a:solidFill>
            <a:srgbClr val="0000FF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加密算法</a:t>
            </a:r>
          </a:p>
        </p:txBody>
      </p:sp>
      <p:sp>
        <p:nvSpPr>
          <p:cNvPr id="86" name="Rectangle 103"/>
          <p:cNvSpPr>
            <a:spLocks noChangeArrowheads="1"/>
          </p:cNvSpPr>
          <p:nvPr/>
        </p:nvSpPr>
        <p:spPr bwMode="auto">
          <a:xfrm>
            <a:off x="6540418" y="2994452"/>
            <a:ext cx="1078121" cy="604016"/>
          </a:xfrm>
          <a:prstGeom prst="rect">
            <a:avLst/>
          </a:prstGeom>
          <a:solidFill>
            <a:srgbClr val="009900"/>
          </a:solidFill>
          <a:ln w="12700" algn="ctr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解密算法</a:t>
            </a:r>
          </a:p>
        </p:txBody>
      </p:sp>
      <p:sp>
        <p:nvSpPr>
          <p:cNvPr id="87" name="Text Box 131"/>
          <p:cNvSpPr txBox="1">
            <a:spLocks noChangeArrowheads="1"/>
          </p:cNvSpPr>
          <p:nvPr/>
        </p:nvSpPr>
        <p:spPr bwMode="auto">
          <a:xfrm>
            <a:off x="4146067" y="3144305"/>
            <a:ext cx="8771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88" name="Text Box 132"/>
          <p:cNvSpPr txBox="1">
            <a:spLocks noChangeArrowheads="1"/>
          </p:cNvSpPr>
          <p:nvPr/>
        </p:nvSpPr>
        <p:spPr bwMode="auto">
          <a:xfrm>
            <a:off x="6084939" y="2410065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核实签名</a:t>
            </a:r>
            <a:endParaRPr kumimoji="1" lang="en-US" altLang="zh-CN" sz="16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 Box 54"/>
          <p:cNvSpPr txBox="1">
            <a:spLocks noChangeArrowheads="1"/>
          </p:cNvSpPr>
          <p:nvPr/>
        </p:nvSpPr>
        <p:spPr bwMode="auto">
          <a:xfrm>
            <a:off x="1522732" y="1229648"/>
            <a:ext cx="14446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kern="0" dirty="0" smtClean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A30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u="none" strike="noStrike" kern="0" cap="none" spc="0" normalizeH="0" baseline="0" noProof="0" dirty="0" smtClean="0">
                <a:ln>
                  <a:noFill/>
                </a:ln>
                <a:solidFill>
                  <a:srgbClr val="CA30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u="none" strike="noStrike" kern="0" cap="none" spc="0" normalizeH="0" baseline="-25000" noProof="0" dirty="0" smtClean="0">
                <a:ln>
                  <a:noFill/>
                </a:ln>
                <a:solidFill>
                  <a:srgbClr val="CA30A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90" name="Text Box 132"/>
          <p:cNvSpPr txBox="1">
            <a:spLocks noChangeArrowheads="1"/>
          </p:cNvSpPr>
          <p:nvPr/>
        </p:nvSpPr>
        <p:spPr bwMode="auto">
          <a:xfrm>
            <a:off x="1625785" y="2385079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  <a:endParaRPr kumimoji="1" lang="en-US" altLang="zh-CN" sz="1600" b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1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623" y="2606252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2963" y="2575643"/>
            <a:ext cx="564170" cy="56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50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5008" y="1750281"/>
            <a:ext cx="612499" cy="3451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983208" y="1051300"/>
            <a:ext cx="3363006" cy="122084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数字签名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的三个功能：</a:t>
            </a:r>
          </a:p>
          <a:p>
            <a:pPr marL="268288" indent="-268288">
              <a:lnSpc>
                <a:spcPts val="2200"/>
              </a:lnSpc>
              <a:buFont typeface="+mj-lt"/>
              <a:buAutoNum type="arabicPeriod"/>
            </a:pP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实体鉴别：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证明来源。</a:t>
            </a:r>
            <a:endParaRPr lang="en-US" altLang="zh-CN" sz="1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288" indent="-268288">
              <a:lnSpc>
                <a:spcPts val="2200"/>
              </a:lnSpc>
              <a:buFont typeface="+mj-lt"/>
              <a:buAutoNum type="arabicPeriod"/>
            </a:pP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报文鉴别：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防篡改，保证完整性。</a:t>
            </a:r>
          </a:p>
          <a:p>
            <a:pPr marL="268288" indent="-268288">
              <a:lnSpc>
                <a:spcPts val="2200"/>
              </a:lnSpc>
              <a:buFont typeface="+mj-lt"/>
              <a:buAutoNum type="arabicPeriod"/>
            </a:pP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不可否认：</a:t>
            </a:r>
            <a:r>
              <a: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防抵赖</a:t>
            </a:r>
            <a:r>
              <a:rPr lang="zh-CN" altLang="en-US" sz="1400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75753" y="4224395"/>
            <a:ext cx="480416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关键：没有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其他人能够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持有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私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钥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1489204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09475" y="62165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071006" y="588442"/>
            <a:ext cx="30059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可保证机密性的数字签名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09474" y="1021763"/>
            <a:ext cx="8129015" cy="283306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4" name="Picture 3" descr="C:\Users\Administrator\Desktop\图片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965330" y="1470706"/>
            <a:ext cx="352055" cy="34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 107"/>
          <p:cNvGrpSpPr/>
          <p:nvPr/>
        </p:nvGrpSpPr>
        <p:grpSpPr bwMode="auto">
          <a:xfrm>
            <a:off x="3664454" y="1878030"/>
            <a:ext cx="1945425" cy="1033091"/>
            <a:chOff x="2248" y="820"/>
            <a:chExt cx="2248" cy="883"/>
          </a:xfrm>
        </p:grpSpPr>
        <p:grpSp>
          <p:nvGrpSpPr>
            <p:cNvPr id="97" name="Group 108"/>
            <p:cNvGrpSpPr/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127" name="Group 109"/>
              <p:cNvGrpSpPr/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132" name="Group 110"/>
                <p:cNvGrpSpPr/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142" name="Group 111"/>
                  <p:cNvGrpSpPr/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144" name="Group 112"/>
                    <p:cNvGrpSpPr/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148" name="Group 113"/>
                      <p:cNvGrpSpPr/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152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3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4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5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56" name="Freeform 118"/>
                        <p:cNvSpPr/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49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0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Freeform 121"/>
                      <p:cNvSpPr/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145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46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47" name="Freeform 124"/>
                    <p:cNvSpPr/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43" name="Freeform 125"/>
                  <p:cNvSpPr/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33" name="Group 126"/>
                <p:cNvGrpSpPr/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136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7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8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9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0" name="Freeform 131"/>
                  <p:cNvSpPr/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1" name="Freeform 132"/>
                  <p:cNvSpPr/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34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5" name="Freeform 134"/>
                <p:cNvSpPr/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8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Freeform 138"/>
              <p:cNvSpPr/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8" name="Group 139"/>
            <p:cNvGrpSpPr/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112" name="Group 140"/>
              <p:cNvGrpSpPr/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123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4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5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6" name="Freeform 144"/>
                <p:cNvSpPr/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3" name="Group 145"/>
              <p:cNvGrpSpPr/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115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7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8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9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0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1" name="Freeform 152"/>
                <p:cNvSpPr/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2" name="Freeform 153"/>
                <p:cNvSpPr/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4" name="Freeform 154"/>
              <p:cNvSpPr/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9" name="Group 155"/>
            <p:cNvGrpSpPr/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00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Freeform 167"/>
              <p:cNvSpPr/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9" name="Text Box 109"/>
          <p:cNvSpPr txBox="1">
            <a:spLocks noChangeArrowheads="1"/>
          </p:cNvSpPr>
          <p:nvPr/>
        </p:nvSpPr>
        <p:spPr bwMode="auto">
          <a:xfrm>
            <a:off x="6511413" y="1876780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核实签名</a:t>
            </a:r>
          </a:p>
        </p:txBody>
      </p:sp>
      <p:sp>
        <p:nvSpPr>
          <p:cNvPr id="160" name="Text Box 129"/>
          <p:cNvSpPr txBox="1">
            <a:spLocks noChangeArrowheads="1"/>
          </p:cNvSpPr>
          <p:nvPr/>
        </p:nvSpPr>
        <p:spPr bwMode="auto">
          <a:xfrm>
            <a:off x="5410867" y="1878030"/>
            <a:ext cx="5966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解密 </a:t>
            </a:r>
          </a:p>
        </p:txBody>
      </p:sp>
      <p:sp>
        <p:nvSpPr>
          <p:cNvPr id="161" name="Text Box 128"/>
          <p:cNvSpPr txBox="1">
            <a:spLocks noChangeArrowheads="1"/>
          </p:cNvSpPr>
          <p:nvPr/>
        </p:nvSpPr>
        <p:spPr bwMode="auto">
          <a:xfrm>
            <a:off x="2632644" y="1878030"/>
            <a:ext cx="5966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 </a:t>
            </a:r>
          </a:p>
        </p:txBody>
      </p:sp>
      <p:sp>
        <p:nvSpPr>
          <p:cNvPr id="162" name="Text Box 108"/>
          <p:cNvSpPr txBox="1">
            <a:spLocks noChangeArrowheads="1"/>
          </p:cNvSpPr>
          <p:nvPr/>
        </p:nvSpPr>
        <p:spPr bwMode="auto">
          <a:xfrm>
            <a:off x="1207736" y="1878030"/>
            <a:ext cx="5966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签名 </a:t>
            </a:r>
          </a:p>
        </p:txBody>
      </p:sp>
      <p:sp>
        <p:nvSpPr>
          <p:cNvPr id="163" name="Rectangle 38"/>
          <p:cNvSpPr>
            <a:spLocks noChangeArrowheads="1"/>
          </p:cNvSpPr>
          <p:nvPr/>
        </p:nvSpPr>
        <p:spPr bwMode="auto">
          <a:xfrm>
            <a:off x="2888296" y="2274205"/>
            <a:ext cx="705990" cy="457413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r>
              <a:rPr kumimoji="1" lang="en-US" altLang="zh-CN" sz="1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164" name="Line 39"/>
          <p:cNvSpPr>
            <a:spLocks noChangeShapeType="1"/>
          </p:cNvSpPr>
          <p:nvPr/>
        </p:nvSpPr>
        <p:spPr bwMode="auto">
          <a:xfrm>
            <a:off x="2137480" y="2501661"/>
            <a:ext cx="75683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Rectangle 40"/>
          <p:cNvSpPr>
            <a:spLocks noChangeArrowheads="1"/>
          </p:cNvSpPr>
          <p:nvPr/>
        </p:nvSpPr>
        <p:spPr bwMode="auto">
          <a:xfrm>
            <a:off x="1442714" y="2280454"/>
            <a:ext cx="705990" cy="457413"/>
          </a:xfrm>
          <a:prstGeom prst="rect">
            <a:avLst/>
          </a:prstGeom>
          <a:solidFill>
            <a:srgbClr val="0000FF"/>
          </a:solidFill>
          <a:ln w="12700" algn="ctr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r>
              <a:rPr kumimoji="1" lang="en-US" altLang="zh-CN" sz="1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166" name="Text Box 41"/>
          <p:cNvSpPr txBox="1">
            <a:spLocks noChangeArrowheads="1"/>
          </p:cNvSpPr>
          <p:nvPr/>
        </p:nvSpPr>
        <p:spPr bwMode="auto">
          <a:xfrm>
            <a:off x="575461" y="2501662"/>
            <a:ext cx="7216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4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67" name="Text Box 42"/>
          <p:cNvSpPr txBox="1">
            <a:spLocks noChangeArrowheads="1"/>
          </p:cNvSpPr>
          <p:nvPr/>
        </p:nvSpPr>
        <p:spPr bwMode="auto">
          <a:xfrm>
            <a:off x="7769962" y="2501662"/>
            <a:ext cx="77457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明文 </a:t>
            </a:r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168" name="Picture 4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17253" y="1538928"/>
            <a:ext cx="322439" cy="1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69" name="Text Box 44"/>
          <p:cNvSpPr txBox="1">
            <a:spLocks noChangeArrowheads="1"/>
          </p:cNvSpPr>
          <p:nvPr/>
        </p:nvSpPr>
        <p:spPr bwMode="auto">
          <a:xfrm>
            <a:off x="766362" y="1645574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170" name="Text Box 45"/>
          <p:cNvSpPr txBox="1">
            <a:spLocks noChangeArrowheads="1"/>
          </p:cNvSpPr>
          <p:nvPr/>
        </p:nvSpPr>
        <p:spPr bwMode="auto">
          <a:xfrm>
            <a:off x="7875358" y="1650573"/>
            <a:ext cx="3080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171" name="Text Box 47"/>
          <p:cNvSpPr txBox="1">
            <a:spLocks noChangeArrowheads="1"/>
          </p:cNvSpPr>
          <p:nvPr/>
        </p:nvSpPr>
        <p:spPr bwMode="auto">
          <a:xfrm>
            <a:off x="1073261" y="1129256"/>
            <a:ext cx="1444626" cy="362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zh-CN" sz="1600" b="1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baseline="-25000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172" name="Freeform 48"/>
          <p:cNvSpPr/>
          <p:nvPr/>
        </p:nvSpPr>
        <p:spPr bwMode="auto">
          <a:xfrm>
            <a:off x="1733053" y="1801795"/>
            <a:ext cx="2708" cy="486157"/>
          </a:xfrm>
          <a:custGeom>
            <a:avLst/>
            <a:gdLst>
              <a:gd name="T0" fmla="*/ 0 w 2"/>
              <a:gd name="T1" fmla="*/ 0 h 389"/>
              <a:gd name="T2" fmla="*/ 2 w 2"/>
              <a:gd name="T3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" h="389">
                <a:moveTo>
                  <a:pt x="0" y="0"/>
                </a:moveTo>
                <a:lnTo>
                  <a:pt x="2" y="389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Freeform 49"/>
          <p:cNvSpPr/>
          <p:nvPr/>
        </p:nvSpPr>
        <p:spPr bwMode="auto">
          <a:xfrm>
            <a:off x="7390658" y="1801795"/>
            <a:ext cx="10831" cy="472410"/>
          </a:xfrm>
          <a:custGeom>
            <a:avLst/>
            <a:gdLst>
              <a:gd name="T0" fmla="*/ 0 w 8"/>
              <a:gd name="T1" fmla="*/ 0 h 378"/>
              <a:gd name="T2" fmla="*/ 8 w 8"/>
              <a:gd name="T3" fmla="*/ 378 h 37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8" h="378">
                <a:moveTo>
                  <a:pt x="0" y="0"/>
                </a:moveTo>
                <a:lnTo>
                  <a:pt x="8" y="378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Freeform 51"/>
          <p:cNvSpPr/>
          <p:nvPr/>
        </p:nvSpPr>
        <p:spPr bwMode="auto">
          <a:xfrm rot="16200000">
            <a:off x="7759862" y="2086689"/>
            <a:ext cx="177466" cy="667477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5" name="Freeform 52"/>
          <p:cNvSpPr/>
          <p:nvPr/>
        </p:nvSpPr>
        <p:spPr bwMode="auto">
          <a:xfrm>
            <a:off x="955909" y="2220464"/>
            <a:ext cx="492823" cy="289945"/>
          </a:xfrm>
          <a:custGeom>
            <a:avLst/>
            <a:gdLst>
              <a:gd name="T0" fmla="*/ 1 w 194"/>
              <a:gd name="T1" fmla="*/ 0 h 232"/>
              <a:gd name="T2" fmla="*/ 0 w 194"/>
              <a:gd name="T3" fmla="*/ 231 h 232"/>
              <a:gd name="T4" fmla="*/ 194 w 194"/>
              <a:gd name="T5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4" h="232">
                <a:moveTo>
                  <a:pt x="1" y="0"/>
                </a:moveTo>
                <a:lnTo>
                  <a:pt x="0" y="231"/>
                </a:lnTo>
                <a:lnTo>
                  <a:pt x="194" y="2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Text Box 107"/>
          <p:cNvSpPr txBox="1">
            <a:spLocks noChangeArrowheads="1"/>
          </p:cNvSpPr>
          <p:nvPr/>
        </p:nvSpPr>
        <p:spPr bwMode="auto">
          <a:xfrm>
            <a:off x="4184196" y="1530595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Rectangle 110"/>
          <p:cNvSpPr>
            <a:spLocks noChangeArrowheads="1"/>
          </p:cNvSpPr>
          <p:nvPr/>
        </p:nvSpPr>
        <p:spPr bwMode="auto">
          <a:xfrm>
            <a:off x="7098965" y="2274205"/>
            <a:ext cx="705990" cy="457413"/>
          </a:xfrm>
          <a:prstGeom prst="rect">
            <a:avLst/>
          </a:prstGeom>
          <a:solidFill>
            <a:srgbClr val="0099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r>
              <a:rPr kumimoji="1" lang="en-US" altLang="zh-CN" sz="1400" b="1" i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179" name="Text Box 113"/>
          <p:cNvSpPr txBox="1">
            <a:spLocks noChangeArrowheads="1"/>
          </p:cNvSpPr>
          <p:nvPr/>
        </p:nvSpPr>
        <p:spPr bwMode="auto">
          <a:xfrm>
            <a:off x="5160323" y="1129256"/>
            <a:ext cx="1422184" cy="34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kumimoji="1"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kumimoji="1"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kumimoji="1" lang="en-US" altLang="zh-CN" sz="16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180" name="Rectangle 115"/>
          <p:cNvSpPr>
            <a:spLocks noChangeArrowheads="1"/>
          </p:cNvSpPr>
          <p:nvPr/>
        </p:nvSpPr>
        <p:spPr bwMode="auto">
          <a:xfrm>
            <a:off x="5655688" y="2274205"/>
            <a:ext cx="705990" cy="457413"/>
          </a:xfrm>
          <a:prstGeom prst="rect">
            <a:avLst/>
          </a:prstGeom>
          <a:solidFill>
            <a:srgbClr val="0000FF"/>
          </a:solidFill>
          <a:ln w="12700" algn="ctr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r>
              <a:rPr kumimoji="1" lang="en-US" altLang="zh-CN" sz="1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181" name="Line 116"/>
          <p:cNvSpPr>
            <a:spLocks noChangeShapeType="1"/>
          </p:cNvSpPr>
          <p:nvPr/>
        </p:nvSpPr>
        <p:spPr bwMode="auto">
          <a:xfrm>
            <a:off x="6361678" y="2500459"/>
            <a:ext cx="737287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Freeform 117"/>
          <p:cNvSpPr/>
          <p:nvPr/>
        </p:nvSpPr>
        <p:spPr bwMode="auto">
          <a:xfrm>
            <a:off x="3159682" y="1841786"/>
            <a:ext cx="8124" cy="459913"/>
          </a:xfrm>
          <a:custGeom>
            <a:avLst/>
            <a:gdLst>
              <a:gd name="T0" fmla="*/ 0 w 6"/>
              <a:gd name="T1" fmla="*/ 0 h 368"/>
              <a:gd name="T2" fmla="*/ 6 w 6"/>
              <a:gd name="T3" fmla="*/ 368 h 3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" h="368">
                <a:moveTo>
                  <a:pt x="0" y="0"/>
                </a:moveTo>
                <a:lnTo>
                  <a:pt x="6" y="368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Freeform 118"/>
          <p:cNvSpPr/>
          <p:nvPr/>
        </p:nvSpPr>
        <p:spPr bwMode="auto">
          <a:xfrm>
            <a:off x="5923012" y="1801795"/>
            <a:ext cx="2708" cy="486157"/>
          </a:xfrm>
          <a:custGeom>
            <a:avLst/>
            <a:gdLst>
              <a:gd name="T0" fmla="*/ 0 w 2"/>
              <a:gd name="T1" fmla="*/ 0 h 389"/>
              <a:gd name="T2" fmla="*/ 2 w 2"/>
              <a:gd name="T3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" h="389">
                <a:moveTo>
                  <a:pt x="0" y="0"/>
                </a:moveTo>
                <a:lnTo>
                  <a:pt x="2" y="389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Line 119"/>
          <p:cNvSpPr>
            <a:spLocks noChangeShapeType="1"/>
          </p:cNvSpPr>
          <p:nvPr/>
        </p:nvSpPr>
        <p:spPr bwMode="auto">
          <a:xfrm>
            <a:off x="2894315" y="3140622"/>
            <a:ext cx="334821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Text Box 120"/>
          <p:cNvSpPr txBox="1">
            <a:spLocks noChangeArrowheads="1"/>
          </p:cNvSpPr>
          <p:nvPr/>
        </p:nvSpPr>
        <p:spPr bwMode="auto">
          <a:xfrm>
            <a:off x="3969807" y="2950659"/>
            <a:ext cx="1210588" cy="338554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kumimoji="1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600" dirty="0"/>
              <a:t>加密与解密</a:t>
            </a:r>
          </a:p>
        </p:txBody>
      </p:sp>
      <p:sp>
        <p:nvSpPr>
          <p:cNvPr id="186" name="Line 121"/>
          <p:cNvSpPr>
            <a:spLocks noChangeShapeType="1"/>
          </p:cNvSpPr>
          <p:nvPr/>
        </p:nvSpPr>
        <p:spPr bwMode="auto">
          <a:xfrm>
            <a:off x="1507108" y="3471781"/>
            <a:ext cx="626285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Text Box 122"/>
          <p:cNvSpPr txBox="1">
            <a:spLocks noChangeArrowheads="1"/>
          </p:cNvSpPr>
          <p:nvPr/>
        </p:nvSpPr>
        <p:spPr bwMode="auto">
          <a:xfrm>
            <a:off x="3813224" y="3301814"/>
            <a:ext cx="1620957" cy="338554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kumimoji="1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600" dirty="0"/>
              <a:t>签名与核实签名</a:t>
            </a:r>
          </a:p>
        </p:txBody>
      </p:sp>
      <p:sp>
        <p:nvSpPr>
          <p:cNvPr id="189" name="Text Box 126"/>
          <p:cNvSpPr txBox="1">
            <a:spLocks noChangeArrowheads="1"/>
          </p:cNvSpPr>
          <p:nvPr/>
        </p:nvSpPr>
        <p:spPr bwMode="auto">
          <a:xfrm>
            <a:off x="2508013" y="1129256"/>
            <a:ext cx="1433406" cy="34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kumimoji="1"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190" name="Text Box 127"/>
          <p:cNvSpPr txBox="1">
            <a:spLocks noChangeArrowheads="1"/>
          </p:cNvSpPr>
          <p:nvPr/>
        </p:nvSpPr>
        <p:spPr bwMode="auto">
          <a:xfrm>
            <a:off x="6703092" y="1129256"/>
            <a:ext cx="1455848" cy="362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zh-CN" sz="1600" b="1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的公钥 </a:t>
            </a:r>
            <a:r>
              <a:rPr kumimoji="1" lang="en-US" altLang="zh-CN" sz="1600" b="1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kumimoji="1" lang="en-US" altLang="zh-CN" sz="1600" b="1" baseline="-25000" dirty="0">
                <a:solidFill>
                  <a:srgbClr val="CA3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191" name="Text Box 130"/>
          <p:cNvSpPr txBox="1">
            <a:spLocks noChangeArrowheads="1"/>
          </p:cNvSpPr>
          <p:nvPr/>
        </p:nvSpPr>
        <p:spPr bwMode="auto">
          <a:xfrm>
            <a:off x="4347061" y="1959959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密文</a:t>
            </a:r>
            <a:endParaRPr kumimoji="1" lang="zh-CN" altLang="en-US" sz="14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2" name="Picture 200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202" y="1921487"/>
            <a:ext cx="404225" cy="40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200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3332" y="1924854"/>
            <a:ext cx="404225" cy="40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4" name="Line 114"/>
          <p:cNvSpPr>
            <a:spLocks noChangeShapeType="1"/>
          </p:cNvSpPr>
          <p:nvPr/>
        </p:nvSpPr>
        <p:spPr bwMode="auto">
          <a:xfrm>
            <a:off x="3594285" y="2501661"/>
            <a:ext cx="2079606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5" name="Picture 50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54425" y="1531281"/>
            <a:ext cx="319674" cy="18022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732093" y="1461555"/>
            <a:ext cx="352055" cy="357633"/>
            <a:chOff x="5732093" y="1694638"/>
            <a:chExt cx="352055" cy="357633"/>
          </a:xfrm>
        </p:grpSpPr>
        <p:pic>
          <p:nvPicPr>
            <p:cNvPr id="197" name="Picture 3" descr="C:\Users\Administrator\Desktop\图片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32093" y="1703789"/>
              <a:ext cx="352055" cy="348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8" name="矩形 197"/>
            <p:cNvSpPr/>
            <p:nvPr/>
          </p:nvSpPr>
          <p:spPr>
            <a:xfrm>
              <a:off x="5783979" y="1694638"/>
              <a:ext cx="246379" cy="340240"/>
            </a:xfrm>
            <a:prstGeom prst="rect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891541" y="3849558"/>
            <a:ext cx="732909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SzPct val="90000"/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先后进行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 </a:t>
            </a:r>
            <a:r>
              <a:rPr lang="en-US" altLang="zh-CN" sz="1600" b="1" i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 </a:t>
            </a:r>
            <a:r>
              <a:rPr lang="en-US" altLang="zh-CN" sz="1600" b="1" i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，运算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量太大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，花费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非常多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CPU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时间。目前普遍使用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开销小得多的对称密钥加密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200"/>
              </a:lnSpc>
              <a:buSzPct val="90000"/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数字签名必须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使用公钥密码，但一定要设法减小公钥密码算法的开销。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矩形 1"/>
              <p:cNvSpPr/>
              <p:nvPr/>
            </p:nvSpPr>
            <p:spPr>
              <a:xfrm>
                <a:off x="2100418" y="2194758"/>
                <a:ext cx="898323" cy="326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e>
                      <m:sub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1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𝐒𝐊</m:t>
                            </m:r>
                          </m:e>
                          <m:sub>
                            <m:r>
                              <a:rPr lang="en-US" altLang="zh-CN" sz="1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𝐀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𝑿</m:t>
                        </m:r>
                      </m:e>
                    </m:d>
                  </m:oMath>
                </a14:m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/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418" y="2194758"/>
                <a:ext cx="898323" cy="3262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8" name="矩形 177"/>
              <p:cNvSpPr/>
              <p:nvPr/>
            </p:nvSpPr>
            <p:spPr>
              <a:xfrm>
                <a:off x="6314573" y="2194758"/>
                <a:ext cx="898323" cy="326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e>
                      <m:sub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1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𝐒𝐊</m:t>
                            </m:r>
                          </m:e>
                          <m:sub>
                            <m:r>
                              <a:rPr lang="en-US" altLang="zh-CN" sz="1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𝐀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𝑿</m:t>
                        </m:r>
                      </m:e>
                    </m:d>
                  </m:oMath>
                </a14:m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/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8" name="矩形 1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573" y="2194758"/>
                <a:ext cx="898323" cy="3262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6" name="矩形 195"/>
              <p:cNvSpPr/>
              <p:nvPr/>
            </p:nvSpPr>
            <p:spPr>
              <a:xfrm>
                <a:off x="3935325" y="2202084"/>
                <a:ext cx="1393330" cy="326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altLang="zh-CN" sz="1400" b="1" i="0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𝐏𝐊</m:t>
                        </m:r>
                        <m:r>
                          <a:rPr lang="en-US" altLang="zh-CN" sz="1400" b="1" i="0" baseline="-40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𝐁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sSub>
                          <m:sSub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𝐒𝐊</m:t>
                            </m:r>
                          </m:e>
                          <m:sub>
                            <m:r>
                              <a:rPr lang="en-US" altLang="zh-CN" sz="14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𝐀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en-US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4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rPr>
                  <a:t/>
                </a:r>
                <a:endParaRPr lang="zh-CN" altLang="en-US" sz="1400" b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6" name="矩形 1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325" y="2202084"/>
                <a:ext cx="1393330" cy="326243"/>
              </a:xfrm>
              <a:prstGeom prst="rect">
                <a:avLst/>
              </a:prstGeom>
              <a:blipFill>
                <a:blip r:embed="rId9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3732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83139"/>
            <a:ext cx="8207807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散列函数（又称为杂凑函数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，哈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希函数）在计算机领域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中广泛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符合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密码学要求的散列函数又常称为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密码散列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cryptographic hash function)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密码散列函数 </a:t>
            </a:r>
            <a:r>
              <a:rPr lang="en-US" altLang="zh-CN" sz="20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H(X)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具有以下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5963" lvl="1" indent="-341313" eaLnBrk="0" hangingPunct="0">
              <a:lnSpc>
                <a:spcPts val="3000"/>
              </a:lnSpc>
              <a:buClr>
                <a:srgbClr val="990099"/>
              </a:buClr>
              <a:buSzPct val="90000"/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结果的长度应较短和固定。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5963" lvl="1" indent="-341313" eaLnBrk="0" hangingPunct="0">
              <a:lnSpc>
                <a:spcPts val="3000"/>
              </a:lnSpc>
              <a:buClr>
                <a:srgbClr val="990099"/>
              </a:buClr>
              <a:buSzPct val="90000"/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应具有很好的抗碰撞性，避免不同的输入产生相同的输出。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5963" lvl="1" indent="-341313" eaLnBrk="0" hangingPunct="0">
              <a:lnSpc>
                <a:spcPts val="3000"/>
              </a:lnSpc>
              <a:buClr>
                <a:srgbClr val="990099"/>
              </a:buClr>
              <a:buSzPct val="90000"/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应是单向函数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(one-way function)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，不能逆向变换。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5963" lvl="1" indent="-341313" eaLnBrk="0" hangingPunct="0">
              <a:lnSpc>
                <a:spcPts val="3000"/>
              </a:lnSpc>
              <a:buClr>
                <a:srgbClr val="990099"/>
              </a:buClr>
              <a:buSzPct val="90000"/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其他特性：输出的每一个比特都与输入的每一个比特有关；仅改动输入的一个比特，输出也会相差极大；包括许多非线性运算等。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2165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557518" y="588442"/>
            <a:ext cx="20329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密码散列函数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504633" y="61910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矩形 4"/>
          <p:cNvSpPr>
            <a:spLocks noChangeArrowheads="1"/>
          </p:cNvSpPr>
          <p:nvPr/>
        </p:nvSpPr>
        <p:spPr bwMode="auto">
          <a:xfrm>
            <a:off x="622624" y="581976"/>
            <a:ext cx="27494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密码散列函数是单向的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509474" y="974215"/>
            <a:ext cx="8129015" cy="302404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rot="10800000">
            <a:off x="2718455" y="2400484"/>
            <a:ext cx="3976798" cy="144369"/>
          </a:xfrm>
          <a:prstGeom prst="rightArrow">
            <a:avLst>
              <a:gd name="adj1" fmla="val 50000"/>
              <a:gd name="adj2" fmla="val 119191"/>
            </a:avLst>
          </a:prstGeom>
          <a:solidFill>
            <a:srgbClr val="0000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69591" y="1924296"/>
            <a:ext cx="3944978" cy="318149"/>
            <a:chOff x="2669591" y="1924296"/>
            <a:chExt cx="3944978" cy="318149"/>
          </a:xfrm>
        </p:grpSpPr>
        <p:sp>
          <p:nvSpPr>
            <p:cNvPr id="26" name="右箭头 25"/>
            <p:cNvSpPr/>
            <p:nvPr/>
          </p:nvSpPr>
          <p:spPr>
            <a:xfrm>
              <a:off x="2669591" y="2013373"/>
              <a:ext cx="1074978" cy="132592"/>
            </a:xfrm>
            <a:prstGeom prst="rightArrow">
              <a:avLst>
                <a:gd name="adj1" fmla="val 50000"/>
                <a:gd name="adj2" fmla="val 119191"/>
              </a:avLst>
            </a:prstGeom>
            <a:solidFill>
              <a:srgbClr val="CC00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右箭头 26"/>
            <p:cNvSpPr/>
            <p:nvPr/>
          </p:nvSpPr>
          <p:spPr>
            <a:xfrm>
              <a:off x="5434700" y="2027449"/>
              <a:ext cx="1179869" cy="135628"/>
            </a:xfrm>
            <a:prstGeom prst="rightArrow">
              <a:avLst>
                <a:gd name="adj1" fmla="val 50000"/>
                <a:gd name="adj2" fmla="val 119191"/>
              </a:avLst>
            </a:prstGeom>
            <a:solidFill>
              <a:srgbClr val="CC00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766444" y="1924296"/>
              <a:ext cx="1807636" cy="318149"/>
            </a:xfrm>
            <a:prstGeom prst="rect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单向散列变换 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22677" y="1954062"/>
            <a:ext cx="2295169" cy="995496"/>
            <a:chOff x="3522677" y="1954062"/>
            <a:chExt cx="2295169" cy="995496"/>
          </a:xfrm>
        </p:grpSpPr>
        <p:sp>
          <p:nvSpPr>
            <p:cNvPr id="33" name="TextBox 15"/>
            <p:cNvSpPr txBox="1"/>
            <p:nvPr/>
          </p:nvSpPr>
          <p:spPr>
            <a:xfrm>
              <a:off x="3522677" y="2611004"/>
              <a:ext cx="22951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逆向变换是不可能的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endParaRPr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4354963" y="1954062"/>
              <a:ext cx="56457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/>
                </a:rPr>
                <a:t></a:t>
              </a:r>
              <a:endParaRPr lang="zh-CN" altLang="en-US" sz="5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29863" y="1265869"/>
            <a:ext cx="2059716" cy="1412400"/>
            <a:chOff x="6429863" y="1265869"/>
            <a:chExt cx="2059716" cy="1412400"/>
          </a:xfrm>
        </p:grpSpPr>
        <p:sp>
          <p:nvSpPr>
            <p:cNvPr id="30" name="TextBox 12"/>
            <p:cNvSpPr txBox="1"/>
            <p:nvPr/>
          </p:nvSpPr>
          <p:spPr>
            <a:xfrm>
              <a:off x="6429863" y="1265869"/>
              <a:ext cx="2059716" cy="679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输出固定长度</a:t>
              </a:r>
              <a:endPara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endParaRPr>
            </a:p>
            <a:p>
              <a:pPr algn="ctr">
                <a:lnSpc>
                  <a:spcPts val="24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的散列值 </a:t>
              </a:r>
              <a:r>
                <a:rPr lang="en-US" altLang="zh-CN" sz="1600" b="1" i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H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(</a:t>
              </a:r>
              <a:r>
                <a:rPr lang="en-US" altLang="zh-CN" sz="1600" b="1" i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X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)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endParaRPr>
            </a:p>
          </p:txBody>
        </p:sp>
        <p:sp>
          <p:nvSpPr>
            <p:cNvPr id="25" name="流程图: 文档 24"/>
            <p:cNvSpPr/>
            <p:nvPr/>
          </p:nvSpPr>
          <p:spPr>
            <a:xfrm>
              <a:off x="6623598" y="1916527"/>
              <a:ext cx="1579109" cy="761742"/>
            </a:xfrm>
            <a:prstGeom prst="flowChartDocument">
              <a:avLst/>
            </a:prstGeom>
            <a:solidFill>
              <a:srgbClr val="99FF99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altLang="zh-CN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10010…1011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06148" y="1192271"/>
            <a:ext cx="1948078" cy="2503002"/>
            <a:chOff x="906148" y="1192271"/>
            <a:chExt cx="1948078" cy="2503002"/>
          </a:xfrm>
        </p:grpSpPr>
        <p:sp>
          <p:nvSpPr>
            <p:cNvPr id="28" name="流程图: 文档 27"/>
            <p:cNvSpPr/>
            <p:nvPr/>
          </p:nvSpPr>
          <p:spPr>
            <a:xfrm>
              <a:off x="1123857" y="1500946"/>
              <a:ext cx="1576667" cy="2194327"/>
            </a:xfrm>
            <a:prstGeom prst="flowChartDocumen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"/>
            <p:cNvSpPr txBox="1"/>
            <p:nvPr/>
          </p:nvSpPr>
          <p:spPr>
            <a:xfrm>
              <a:off x="906148" y="1192271"/>
              <a:ext cx="1948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任意长度的明文 </a:t>
              </a:r>
              <a:r>
                <a:rPr lang="en-US" altLang="zh-CN" sz="1600" b="1" i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itchFamily="18" charset="0"/>
                </a:rPr>
                <a:t>X</a:t>
              </a:r>
              <a:endParaRPr lang="zh-CN" altLang="en-US" sz="1600" b="1" i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endParaRPr>
            </a:p>
          </p:txBody>
        </p:sp>
        <p:sp>
          <p:nvSpPr>
            <p:cNvPr id="29" name="TextBox 8"/>
            <p:cNvSpPr txBox="1"/>
            <p:nvPr/>
          </p:nvSpPr>
          <p:spPr>
            <a:xfrm>
              <a:off x="1131839" y="1503877"/>
              <a:ext cx="160499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这是要发送的不需要加密的明文，长度不限，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………</a:t>
              </a:r>
            </a:p>
            <a:p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……………………………,</a:t>
              </a:r>
            </a:p>
            <a:p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…………………………….</a:t>
              </a:r>
            </a:p>
            <a:p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…………………………….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41963"/>
            <a:ext cx="8129016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MD5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Digest 5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报文摘要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SHA-1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Secure Hash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比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更安全，但计算起来却比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要慢些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1995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发布的新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[RFC 3174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]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安全性方面有了很大的改进。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4633" y="61910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22624" y="581976"/>
            <a:ext cx="30059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实用的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单向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函数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4633" y="62161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2624" y="584486"/>
            <a:ext cx="14013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3932"/>
            <a:ext cx="8129016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的设计者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Rivest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曾提出一个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猜想：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足够复杂的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方法，使报文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摘要代码中的每一位都与原来报文中的每一位有关。</a:t>
            </a:r>
          </a:p>
        </p:txBody>
      </p:sp>
      <p:sp>
        <p:nvSpPr>
          <p:cNvPr id="2" name="矩形 1"/>
          <p:cNvSpPr/>
          <p:nvPr/>
        </p:nvSpPr>
        <p:spPr>
          <a:xfrm>
            <a:off x="936372" y="1489377"/>
            <a:ext cx="7270378" cy="8775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marL="0" lvl="1">
              <a:lnSpc>
                <a:spcPts val="3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根据给定的 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报文摘要代码，要找出一个与原来报文有相同报文摘要的另一报文，其难度在计算上几乎是不可能的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504633" y="615159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矩形 4"/>
          <p:cNvSpPr>
            <a:spLocks noChangeArrowheads="1"/>
          </p:cNvSpPr>
          <p:nvPr/>
        </p:nvSpPr>
        <p:spPr bwMode="auto">
          <a:xfrm>
            <a:off x="622624" y="578031"/>
            <a:ext cx="24272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算法计算步骤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0964"/>
            <a:ext cx="8183676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8775" indent="-352425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附加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把任意长的报文按模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计算其余数（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位），追加在报文的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后面。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2425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在报文和余数之间填充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512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位，使得填充后的总长度是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512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的整数倍。填充的首位是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，后面都是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509474" y="2207459"/>
            <a:ext cx="8129015" cy="152546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 bwMode="auto">
          <a:xfrm>
            <a:off x="2085029" y="2290979"/>
            <a:ext cx="2672348" cy="366793"/>
          </a:xfrm>
          <a:prstGeom prst="rect">
            <a:avLst/>
          </a:prstGeom>
          <a:solidFill>
            <a:srgbClr val="0000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</a:p>
        </p:txBody>
      </p:sp>
      <p:sp>
        <p:nvSpPr>
          <p:cNvPr id="7" name="矩形 6"/>
          <p:cNvSpPr/>
          <p:nvPr/>
        </p:nvSpPr>
        <p:spPr bwMode="auto">
          <a:xfrm>
            <a:off x="4757377" y="2290979"/>
            <a:ext cx="1257576" cy="366793"/>
          </a:xfrm>
          <a:prstGeom prst="rect">
            <a:avLst/>
          </a:prstGeom>
          <a:solidFill>
            <a:srgbClr val="CC0099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1000…00</a:t>
            </a:r>
            <a:endParaRPr kumimoji="0" lang="zh-CN" alt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6014953" y="2290979"/>
            <a:ext cx="1047980" cy="366793"/>
          </a:xfrm>
          <a:prstGeom prst="rect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 dirty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余数</a:t>
            </a: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2085029" y="2710171"/>
            <a:ext cx="0" cy="9431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直接连接符 9"/>
          <p:cNvCxnSpPr/>
          <p:nvPr/>
        </p:nvCxnSpPr>
        <p:spPr bwMode="auto">
          <a:xfrm>
            <a:off x="4757377" y="2710171"/>
            <a:ext cx="0" cy="36679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直接连接符 10"/>
          <p:cNvCxnSpPr/>
          <p:nvPr/>
        </p:nvCxnSpPr>
        <p:spPr bwMode="auto">
          <a:xfrm>
            <a:off x="6014953" y="2710171"/>
            <a:ext cx="0" cy="68118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直接连接符 11"/>
          <p:cNvCxnSpPr/>
          <p:nvPr/>
        </p:nvCxnSpPr>
        <p:spPr bwMode="auto">
          <a:xfrm>
            <a:off x="7039366" y="2710171"/>
            <a:ext cx="0" cy="9431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直接箭头连接符 12"/>
          <p:cNvCxnSpPr/>
          <p:nvPr/>
        </p:nvCxnSpPr>
        <p:spPr bwMode="auto">
          <a:xfrm>
            <a:off x="2085029" y="2893567"/>
            <a:ext cx="267234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直接箭头连接符 13"/>
          <p:cNvCxnSpPr/>
          <p:nvPr/>
        </p:nvCxnSpPr>
        <p:spPr bwMode="auto">
          <a:xfrm>
            <a:off x="2085029" y="3181761"/>
            <a:ext cx="392992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直接箭头连接符 14"/>
          <p:cNvCxnSpPr/>
          <p:nvPr/>
        </p:nvCxnSpPr>
        <p:spPr bwMode="auto">
          <a:xfrm>
            <a:off x="2085029" y="3496155"/>
            <a:ext cx="495433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928606" y="2762570"/>
            <a:ext cx="876730" cy="298885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kumimoji="1"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报文长度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9019" y="3050764"/>
            <a:ext cx="2721412" cy="298885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kumimoji="1"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带填充位的长度，模 </a:t>
            </a:r>
            <a:r>
              <a:rPr lang="en-US" altLang="zh-CN" dirty="0"/>
              <a:t>512 </a:t>
            </a:r>
            <a:r>
              <a:rPr lang="zh-CN" altLang="en-US" dirty="0"/>
              <a:t>余 </a:t>
            </a:r>
            <a:r>
              <a:rPr lang="en-US" altLang="zh-CN" dirty="0"/>
              <a:t>448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437914" y="3350579"/>
            <a:ext cx="1947735" cy="298885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kumimoji="1"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总长度，</a:t>
            </a:r>
            <a:r>
              <a:rPr lang="en-US" altLang="zh-CN" dirty="0"/>
              <a:t>512 </a:t>
            </a:r>
            <a:r>
              <a:rPr lang="zh-CN" altLang="en-US" dirty="0"/>
              <a:t>的整数倍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014953" y="3047805"/>
            <a:ext cx="1024412" cy="298885"/>
            <a:chOff x="6969224" y="5477162"/>
            <a:chExt cx="1407773" cy="410736"/>
          </a:xfrm>
        </p:grpSpPr>
        <p:cxnSp>
          <p:nvCxnSpPr>
            <p:cNvPr id="20" name="直接箭头连接符 19"/>
            <p:cNvCxnSpPr/>
            <p:nvPr/>
          </p:nvCxnSpPr>
          <p:spPr bwMode="auto">
            <a:xfrm>
              <a:off x="6969224" y="5657182"/>
              <a:ext cx="140777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TextBox 20"/>
            <p:cNvSpPr txBox="1"/>
            <p:nvPr/>
          </p:nvSpPr>
          <p:spPr>
            <a:xfrm>
              <a:off x="7321260" y="5477162"/>
              <a:ext cx="851849" cy="410736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kumimoji="1" sz="140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64 </a:t>
              </a:r>
              <a:r>
                <a:rPr lang="zh-CN" altLang="en-US" dirty="0"/>
                <a:t>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504633" y="615159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矩形 4"/>
          <p:cNvSpPr>
            <a:spLocks noChangeArrowheads="1"/>
          </p:cNvSpPr>
          <p:nvPr/>
        </p:nvSpPr>
        <p:spPr bwMode="auto">
          <a:xfrm>
            <a:off x="622624" y="578031"/>
            <a:ext cx="24272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算法计算步骤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0964"/>
            <a:ext cx="8183676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8775" indent="-352425" eaLnBrk="0" hangingPunct="0">
              <a:lnSpc>
                <a:spcPts val="3000"/>
              </a:lnSpc>
              <a:buClr>
                <a:srgbClr val="990099"/>
              </a:buClr>
              <a:buFont typeface="+mj-lt"/>
              <a:buAutoNum type="arabicPeriod" startAt="3"/>
            </a:pP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把追加和填充后的报文分割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为多个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512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位的数据块，每个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512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位的报文数据再分成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位的数据块。</a:t>
            </a:r>
          </a:p>
          <a:p>
            <a:pPr marL="358775" indent="-352425" eaLnBrk="0" hangingPunct="0">
              <a:lnSpc>
                <a:spcPts val="3000"/>
              </a:lnSpc>
              <a:buClr>
                <a:srgbClr val="990099"/>
              </a:buClr>
              <a:buFont typeface="+mj-lt"/>
              <a:buAutoNum type="arabicPeriod" startAt="3"/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位的数据块依次送到不同的散列函数进行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轮计算。每一轮又都按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位的小数据块进行复杂的运算。一直到最后计算出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报文摘要代码（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5435" y="2976900"/>
            <a:ext cx="7234518" cy="13915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2004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年，中国学者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王小云发表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了轰动世界的密码学论文，证明可以用系统的方法找出一对报文，这对报文具有相同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报文，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而这仅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，或不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小时。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安全性就产生了动摇。随后，又有许多学者开发了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实际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的攻击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最终被安全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算法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所取代。</a:t>
            </a:r>
          </a:p>
        </p:txBody>
      </p:sp>
    </p:spTree>
    <p:extLst>
      <p:ext uri="{BB962C8B-B14F-4D97-AF65-F5344CB8AC3E}">
        <p14:creationId xmlns:p14="http://schemas.microsoft.com/office/powerpoint/2010/main" xmlns="" val="749613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4633" y="6163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2624" y="579248"/>
            <a:ext cx="26276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安全散列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算法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55606"/>
            <a:ext cx="8129016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安全散列算法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(Secure Hash Algorithm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：由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美国标准与技术协会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NIST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提出的一个散列算法系列。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相似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，但其散列值的长度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160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也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是先把输入报文划分为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许多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512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长的数据块，然后经过复杂运算后得出散列值。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4400" y="2979662"/>
            <a:ext cx="7091082" cy="11695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 </a:t>
            </a:r>
            <a:r>
              <a:rPr lang="en-US" altLang="zh-CN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后来也被证明其实际安全性并未达到设计要求，并且也曾被王小云教授的研究团队攻破。谷歌也宣布了攻破 </a:t>
            </a:r>
            <a:r>
              <a:rPr lang="en-US" altLang="zh-CN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的消息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。许多组织都已纷纷宣布停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4633" y="6163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2624" y="579248"/>
            <a:ext cx="26276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安全散列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算法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55606"/>
            <a:ext cx="8129016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已被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SHA-2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SHA-3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所替代。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SHA-2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的多种变型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 eaLnBrk="0" hangingPunct="0">
              <a:lnSpc>
                <a:spcPts val="2800"/>
              </a:lnSpc>
              <a:buClr>
                <a:srgbClr val="0070C0"/>
              </a:buClr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SHA-224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SHA-256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SHA-384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SHA-512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SHA-3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的多种变型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 eaLnBrk="0" hangingPunct="0">
              <a:lnSpc>
                <a:spcPts val="2800"/>
              </a:lnSpc>
              <a:buClr>
                <a:srgbClr val="0070C0"/>
              </a:buClr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SHA3-224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SHA3-256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SHA3-384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SHA3-512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SHA-3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SHA-2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不同的散列函数。</a:t>
            </a:r>
          </a:p>
        </p:txBody>
      </p:sp>
      <p:sp>
        <p:nvSpPr>
          <p:cNvPr id="2" name="矩形 1"/>
          <p:cNvSpPr/>
          <p:nvPr/>
        </p:nvSpPr>
        <p:spPr>
          <a:xfrm>
            <a:off x="1479176" y="3232043"/>
            <a:ext cx="5979459" cy="7227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目前，</a:t>
            </a:r>
            <a:r>
              <a:rPr lang="zh-CN" altLang="en-US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密码学家尚</a:t>
            </a: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无法把一个任意已知的</a:t>
            </a:r>
            <a:r>
              <a:rPr lang="zh-CN" altLang="en-US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b="1" i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，篡改为具有</a:t>
            </a:r>
            <a:r>
              <a:rPr lang="zh-CN" altLang="en-US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同样 </a:t>
            </a:r>
            <a:r>
              <a:rPr lang="en-US" altLang="zh-CN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MD5 </a:t>
            </a:r>
            <a:r>
              <a:rPr lang="zh-CN" altLang="en-US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SHA-1 </a:t>
            </a:r>
            <a:r>
              <a:rPr lang="zh-CN" altLang="en-US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</a:t>
            </a: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列值的另一</a:t>
            </a:r>
            <a:r>
              <a:rPr lang="zh-CN" altLang="en-US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b="1" i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68216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9475" y="618325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788076" y="585114"/>
            <a:ext cx="35718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用报文鉴别码实现报文鉴别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09473" y="961046"/>
            <a:ext cx="8473161" cy="46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函数问题：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防篡改，但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不能防伪造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不能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真正实现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报文鉴别。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17852" y="1384379"/>
            <a:ext cx="8133857" cy="301729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5" name="组合 84"/>
          <p:cNvGrpSpPr/>
          <p:nvPr/>
        </p:nvGrpSpPr>
        <p:grpSpPr>
          <a:xfrm>
            <a:off x="4573166" y="2581858"/>
            <a:ext cx="1334311" cy="273985"/>
            <a:chOff x="4573166" y="2581858"/>
            <a:chExt cx="1334311" cy="273985"/>
          </a:xfrm>
        </p:grpSpPr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5503043" y="2627522"/>
              <a:ext cx="404434" cy="22832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kumimoji="1" lang="en-US" altLang="zh-CN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H(X)</a:t>
              </a:r>
              <a:endParaRPr kumimoji="1" lang="en-US" altLang="zh-CN" sz="11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22"/>
            <p:cNvSpPr>
              <a:spLocks noChangeShapeType="1"/>
            </p:cNvSpPr>
            <p:nvPr/>
          </p:nvSpPr>
          <p:spPr bwMode="auto">
            <a:xfrm>
              <a:off x="4573166" y="2764515"/>
              <a:ext cx="92987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 flipV="1">
              <a:off x="4583214" y="2581858"/>
              <a:ext cx="0" cy="18265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773998" y="1723203"/>
            <a:ext cx="1133479" cy="639299"/>
            <a:chOff x="4773998" y="1723203"/>
            <a:chExt cx="1133479" cy="639299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5504476" y="1896895"/>
              <a:ext cx="403001" cy="228321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kumimoji="1" lang="en-US" altLang="zh-CN" sz="1100" b="1" i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H'(X</a:t>
              </a:r>
              <a:r>
                <a:rPr kumimoji="1" lang="en-US" altLang="zh-CN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en-US" altLang="zh-CN" sz="11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5039856" y="1766561"/>
              <a:ext cx="33214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1" i="1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</a:p>
          </p:txBody>
        </p:sp>
        <p:sp>
          <p:nvSpPr>
            <p:cNvPr id="41" name="AutoShape 26"/>
            <p:cNvSpPr/>
            <p:nvPr/>
          </p:nvSpPr>
          <p:spPr bwMode="auto">
            <a:xfrm>
              <a:off x="4773998" y="1723203"/>
              <a:ext cx="129357" cy="639299"/>
            </a:xfrm>
            <a:prstGeom prst="rightBrace">
              <a:avLst>
                <a:gd name="adj1" fmla="val 29167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Line 27"/>
            <p:cNvSpPr>
              <a:spLocks noChangeShapeType="1"/>
            </p:cNvSpPr>
            <p:nvPr/>
          </p:nvSpPr>
          <p:spPr bwMode="auto">
            <a:xfrm>
              <a:off x="4994192" y="2033888"/>
              <a:ext cx="41097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633436" y="2170880"/>
            <a:ext cx="681627" cy="410978"/>
            <a:chOff x="5633436" y="2170880"/>
            <a:chExt cx="681627" cy="410978"/>
          </a:xfrm>
        </p:grpSpPr>
        <p:sp>
          <p:nvSpPr>
            <p:cNvPr id="43" name="AutoShape 28"/>
            <p:cNvSpPr>
              <a:spLocks noChangeArrowheads="1"/>
            </p:cNvSpPr>
            <p:nvPr/>
          </p:nvSpPr>
          <p:spPr bwMode="auto">
            <a:xfrm>
              <a:off x="5633436" y="2170880"/>
              <a:ext cx="136993" cy="410978"/>
            </a:xfrm>
            <a:prstGeom prst="upDownArrow">
              <a:avLst>
                <a:gd name="adj1" fmla="val 50000"/>
                <a:gd name="adj2" fmla="val 60000"/>
              </a:avLst>
            </a:prstGeom>
            <a:solidFill>
              <a:srgbClr val="FFFF00"/>
            </a:solidFill>
            <a:ln w="6350">
              <a:solidFill>
                <a:srgbClr val="0000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 Box 29"/>
            <p:cNvSpPr txBox="1">
              <a:spLocks noChangeArrowheads="1"/>
            </p:cNvSpPr>
            <p:nvPr/>
          </p:nvSpPr>
          <p:spPr bwMode="auto">
            <a:xfrm>
              <a:off x="5771324" y="2193712"/>
              <a:ext cx="54373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比较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19689" y="1844382"/>
            <a:ext cx="791008" cy="481090"/>
            <a:chOff x="4641155" y="1412783"/>
            <a:chExt cx="1319957" cy="802796"/>
          </a:xfrm>
        </p:grpSpPr>
        <p:sp>
          <p:nvSpPr>
            <p:cNvPr id="30" name="右箭头 29"/>
            <p:cNvSpPr/>
            <p:nvPr/>
          </p:nvSpPr>
          <p:spPr bwMode="auto">
            <a:xfrm>
              <a:off x="4641155" y="1744885"/>
              <a:ext cx="1319957" cy="470694"/>
            </a:xfrm>
            <a:prstGeom prst="rightArrow">
              <a:avLst/>
            </a:prstGeom>
            <a:solidFill>
              <a:srgbClr val="99FF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100" b="0" i="0" u="none" strike="noStrike" cap="none" normalizeH="0" baseline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28"/>
            <p:cNvSpPr txBox="1"/>
            <p:nvPr/>
          </p:nvSpPr>
          <p:spPr>
            <a:xfrm>
              <a:off x="4808985" y="1412783"/>
              <a:ext cx="907339" cy="513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zh-CN" altLang="en-US" sz="1400" b="1" dirty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749867" y="1714238"/>
            <a:ext cx="365314" cy="639299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88150" y="1714238"/>
            <a:ext cx="365314" cy="870478"/>
            <a:chOff x="3730055" y="1669413"/>
            <a:chExt cx="365314" cy="870478"/>
          </a:xfrm>
        </p:grpSpPr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3730055" y="1669413"/>
              <a:ext cx="365314" cy="63929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24" name="Rectangle 14" descr="浅色竖线"/>
            <p:cNvSpPr>
              <a:spLocks noChangeArrowheads="1"/>
            </p:cNvSpPr>
            <p:nvPr/>
          </p:nvSpPr>
          <p:spPr bwMode="auto">
            <a:xfrm>
              <a:off x="3730055" y="2311570"/>
              <a:ext cx="365314" cy="22832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H(X)</a:t>
              </a:r>
              <a:endParaRPr kumimoji="1" lang="zh-CN" altLang="en-US" sz="1100" b="1" i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15181" y="2581858"/>
            <a:ext cx="765674" cy="182657"/>
            <a:chOff x="2115181" y="2581858"/>
            <a:chExt cx="765674" cy="182657"/>
          </a:xfrm>
        </p:grpSpPr>
        <p:sp>
          <p:nvSpPr>
            <p:cNvPr id="25" name="Line 15"/>
            <p:cNvSpPr>
              <a:spLocks noChangeShapeType="1"/>
            </p:cNvSpPr>
            <p:nvPr/>
          </p:nvSpPr>
          <p:spPr bwMode="auto">
            <a:xfrm>
              <a:off x="2115181" y="2764515"/>
              <a:ext cx="76567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16"/>
            <p:cNvSpPr>
              <a:spLocks noChangeShapeType="1"/>
            </p:cNvSpPr>
            <p:nvPr/>
          </p:nvSpPr>
          <p:spPr bwMode="auto">
            <a:xfrm flipV="1">
              <a:off x="2879772" y="2581858"/>
              <a:ext cx="0" cy="18265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655926" y="2328446"/>
            <a:ext cx="459255" cy="527397"/>
            <a:chOff x="1655926" y="2328446"/>
            <a:chExt cx="459255" cy="527397"/>
          </a:xfrm>
        </p:grpSpPr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1749867" y="2627522"/>
              <a:ext cx="365314" cy="22832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kumimoji="1" lang="en-US" altLang="zh-CN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H(X)</a:t>
              </a:r>
              <a:endParaRPr kumimoji="1" lang="en-US" altLang="zh-CN" sz="11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1932524" y="2353537"/>
              <a:ext cx="0" cy="27398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655926" y="2328446"/>
              <a:ext cx="33214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1" i="1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83455" y="1714238"/>
            <a:ext cx="365314" cy="870478"/>
            <a:chOff x="3730055" y="1669413"/>
            <a:chExt cx="365314" cy="870478"/>
          </a:xfrm>
        </p:grpSpPr>
        <p:sp>
          <p:nvSpPr>
            <p:cNvPr id="48" name="Rectangle 13"/>
            <p:cNvSpPr>
              <a:spLocks noChangeArrowheads="1"/>
            </p:cNvSpPr>
            <p:nvPr/>
          </p:nvSpPr>
          <p:spPr bwMode="auto">
            <a:xfrm>
              <a:off x="3730055" y="1669413"/>
              <a:ext cx="365314" cy="63929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49" name="Rectangle 14" descr="浅色竖线"/>
            <p:cNvSpPr>
              <a:spLocks noChangeArrowheads="1"/>
            </p:cNvSpPr>
            <p:nvPr/>
          </p:nvSpPr>
          <p:spPr bwMode="auto">
            <a:xfrm>
              <a:off x="3730055" y="2311570"/>
              <a:ext cx="365314" cy="22832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H(X)</a:t>
              </a:r>
              <a:endParaRPr kumimoji="1" lang="zh-CN" altLang="en-US" sz="1100" b="1" i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左大括号 2"/>
          <p:cNvSpPr/>
          <p:nvPr/>
        </p:nvSpPr>
        <p:spPr>
          <a:xfrm>
            <a:off x="6297134" y="2033888"/>
            <a:ext cx="144192" cy="629230"/>
          </a:xfrm>
          <a:prstGeom prst="leftBrace">
            <a:avLst>
              <a:gd name="adj1" fmla="val 16475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51373" y="1728367"/>
            <a:ext cx="158713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zh-CN" sz="1600" b="1" i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H’(X) </a:t>
            </a:r>
            <a:r>
              <a:rPr kumimoji="1" lang="en-US" altLang="zh-CN" sz="16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kumimoji="1" lang="en-US" altLang="zh-CN" sz="1600" b="1" i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H(X)</a:t>
            </a:r>
            <a:r>
              <a:rPr kumimoji="1" lang="zh-CN" altLang="en-US" sz="1400" b="1" kern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1" lang="en-US" altLang="zh-CN" sz="1400" b="1" kern="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</a:pPr>
            <a:r>
              <a:rPr kumimoji="1" lang="zh-CN" altLang="en-US" sz="14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 </a:t>
            </a:r>
            <a:r>
              <a:rPr kumimoji="1" lang="en-US" altLang="zh-CN" sz="14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kumimoji="1" lang="zh-CN" altLang="en-US" sz="14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发送</a:t>
            </a:r>
            <a:r>
              <a:rPr kumimoji="1" lang="zh-CN" altLang="en-US" sz="14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过来的。</a:t>
            </a:r>
            <a:endParaRPr kumimoji="1" lang="en-US" altLang="zh-CN" sz="1400" b="1" kern="0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451373" y="2361174"/>
            <a:ext cx="175942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zh-CN" sz="1600" b="1" i="1" kern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H’(X) </a:t>
            </a:r>
            <a:r>
              <a:rPr kumimoji="1" lang="en-US" altLang="zh-CN" sz="1600" b="1" kern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≠ </a:t>
            </a:r>
            <a:r>
              <a:rPr kumimoji="1" lang="en-US" altLang="zh-CN" sz="1600" b="1" i="1" kern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H(X)</a:t>
            </a:r>
            <a:r>
              <a:rPr kumimoji="1" lang="zh-CN" altLang="en-US" sz="14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1" lang="en-US" altLang="zh-CN" sz="1400" b="1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</a:pPr>
            <a:r>
              <a:rPr kumimoji="1" lang="zh-CN" altLang="en-US" sz="1400" b="1" kern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</a:t>
            </a:r>
            <a:r>
              <a:rPr kumimoji="1" lang="zh-CN" altLang="en-US" sz="1400" b="1" kern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 </a:t>
            </a:r>
            <a:r>
              <a:rPr kumimoji="1" lang="en-US" altLang="zh-CN" sz="1400" b="1" kern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kumimoji="1" lang="zh-CN" altLang="en-US" sz="1400" b="1" kern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发送</a:t>
            </a:r>
            <a:r>
              <a:rPr kumimoji="1" lang="zh-CN" altLang="en-US" sz="1400" b="1" kern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过来的。</a:t>
            </a:r>
            <a:endParaRPr kumimoji="1" lang="en-US" altLang="zh-CN" sz="1400" b="1" kern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319689" y="3277537"/>
            <a:ext cx="791008" cy="481090"/>
            <a:chOff x="4641155" y="1412783"/>
            <a:chExt cx="1319957" cy="802796"/>
          </a:xfrm>
        </p:grpSpPr>
        <p:sp>
          <p:nvSpPr>
            <p:cNvPr id="63" name="右箭头 62"/>
            <p:cNvSpPr/>
            <p:nvPr/>
          </p:nvSpPr>
          <p:spPr bwMode="auto">
            <a:xfrm>
              <a:off x="4641155" y="1744885"/>
              <a:ext cx="1319957" cy="470694"/>
            </a:xfrm>
            <a:prstGeom prst="rightArrow">
              <a:avLst/>
            </a:prstGeom>
            <a:solidFill>
              <a:srgbClr val="99FF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100" b="0" i="0" u="none" strike="noStrike" cap="none" normalizeH="0" baseline="0" smtClean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28"/>
            <p:cNvSpPr txBox="1"/>
            <p:nvPr/>
          </p:nvSpPr>
          <p:spPr>
            <a:xfrm>
              <a:off x="4808985" y="1412783"/>
              <a:ext cx="907339" cy="513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zh-CN" altLang="en-US" sz="1400" b="1" dirty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655926" y="3147393"/>
            <a:ext cx="1397538" cy="1141605"/>
            <a:chOff x="1655926" y="3048778"/>
            <a:chExt cx="1397538" cy="1141605"/>
          </a:xfrm>
        </p:grpSpPr>
        <p:sp>
          <p:nvSpPr>
            <p:cNvPr id="65" name="Rectangle 5"/>
            <p:cNvSpPr>
              <a:spLocks noChangeArrowheads="1"/>
            </p:cNvSpPr>
            <p:nvPr/>
          </p:nvSpPr>
          <p:spPr bwMode="auto">
            <a:xfrm>
              <a:off x="1749867" y="3048778"/>
              <a:ext cx="365314" cy="639299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</a:ln>
            <a:effectLst/>
            <a:ex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b="1" i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kumimoji="1" lang="en-US" altLang="zh-CN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6"/>
            <p:cNvSpPr>
              <a:spLocks noChangeArrowheads="1"/>
            </p:cNvSpPr>
            <p:nvPr/>
          </p:nvSpPr>
          <p:spPr bwMode="auto">
            <a:xfrm>
              <a:off x="1749867" y="3962062"/>
              <a:ext cx="365314" cy="22832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kumimoji="1" lang="en-US" altLang="zh-CN" sz="1100" b="1" i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H(M)</a:t>
              </a:r>
              <a:endParaRPr kumimoji="1" lang="en-US" altLang="zh-CN" sz="11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Line 8"/>
            <p:cNvSpPr>
              <a:spLocks noChangeShapeType="1"/>
            </p:cNvSpPr>
            <p:nvPr/>
          </p:nvSpPr>
          <p:spPr bwMode="auto">
            <a:xfrm>
              <a:off x="1932524" y="3688077"/>
              <a:ext cx="0" cy="27398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2688150" y="3048778"/>
              <a:ext cx="365314" cy="870478"/>
              <a:chOff x="3730055" y="1669413"/>
              <a:chExt cx="365314" cy="870478"/>
            </a:xfrm>
          </p:grpSpPr>
          <p:sp>
            <p:nvSpPr>
              <p:cNvPr id="69" name="Rectangle 13"/>
              <p:cNvSpPr>
                <a:spLocks noChangeArrowheads="1"/>
              </p:cNvSpPr>
              <p:nvPr/>
            </p:nvSpPr>
            <p:spPr bwMode="auto">
              <a:xfrm>
                <a:off x="3730055" y="1669413"/>
                <a:ext cx="365314" cy="639299"/>
              </a:xfrm>
              <a:prstGeom prst="rect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600" b="1" i="1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endParaRPr kumimoji="1" lang="en-US" altLang="zh-CN" sz="16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Rectangle 14" descr="浅色竖线"/>
              <p:cNvSpPr>
                <a:spLocks noChangeArrowheads="1"/>
              </p:cNvSpPr>
              <p:nvPr/>
            </p:nvSpPr>
            <p:spPr bwMode="auto">
              <a:xfrm>
                <a:off x="3730055" y="2311570"/>
                <a:ext cx="365314" cy="228321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rgbClr val="0000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1100" b="1" i="1" kern="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H(M)</a:t>
                </a:r>
                <a:endParaRPr kumimoji="1" lang="zh-CN" altLang="en-US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1" name="Line 15"/>
            <p:cNvSpPr>
              <a:spLocks noChangeShapeType="1"/>
            </p:cNvSpPr>
            <p:nvPr/>
          </p:nvSpPr>
          <p:spPr bwMode="auto">
            <a:xfrm>
              <a:off x="2115181" y="4099055"/>
              <a:ext cx="76567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16"/>
            <p:cNvSpPr>
              <a:spLocks noChangeShapeType="1"/>
            </p:cNvSpPr>
            <p:nvPr/>
          </p:nvSpPr>
          <p:spPr bwMode="auto">
            <a:xfrm flipV="1">
              <a:off x="2879772" y="3916398"/>
              <a:ext cx="0" cy="18265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Box 9"/>
            <p:cNvSpPr txBox="1">
              <a:spLocks noChangeArrowheads="1"/>
            </p:cNvSpPr>
            <p:nvPr/>
          </p:nvSpPr>
          <p:spPr bwMode="auto">
            <a:xfrm>
              <a:off x="1655926" y="3662986"/>
              <a:ext cx="33214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1" i="1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383455" y="3147393"/>
            <a:ext cx="1931608" cy="1141605"/>
            <a:chOff x="4383455" y="3048778"/>
            <a:chExt cx="1931608" cy="1141605"/>
          </a:xfrm>
        </p:grpSpPr>
        <p:sp>
          <p:nvSpPr>
            <p:cNvPr id="53" name="Rectangle 20"/>
            <p:cNvSpPr>
              <a:spLocks noChangeArrowheads="1"/>
            </p:cNvSpPr>
            <p:nvPr/>
          </p:nvSpPr>
          <p:spPr bwMode="auto">
            <a:xfrm>
              <a:off x="5447251" y="3962062"/>
              <a:ext cx="460226" cy="22832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kumimoji="1" lang="en-US" altLang="zh-CN" sz="1100" b="1" i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H(M)</a:t>
              </a:r>
              <a:endParaRPr kumimoji="1" lang="en-US" altLang="zh-CN" sz="11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22"/>
            <p:cNvSpPr>
              <a:spLocks noChangeShapeType="1"/>
            </p:cNvSpPr>
            <p:nvPr/>
          </p:nvSpPr>
          <p:spPr bwMode="auto">
            <a:xfrm>
              <a:off x="4573166" y="4099055"/>
              <a:ext cx="87408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23"/>
            <p:cNvSpPr>
              <a:spLocks noChangeShapeType="1"/>
            </p:cNvSpPr>
            <p:nvPr/>
          </p:nvSpPr>
          <p:spPr bwMode="auto">
            <a:xfrm flipV="1">
              <a:off x="4583214" y="3916398"/>
              <a:ext cx="0" cy="18265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5447251" y="3231435"/>
              <a:ext cx="460226" cy="228321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kumimoji="1" lang="en-US" altLang="zh-CN" sz="1100" b="1" i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H'(M)</a:t>
              </a:r>
              <a:endParaRPr kumimoji="1" lang="en-US" altLang="zh-CN" sz="11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5039856" y="3101101"/>
              <a:ext cx="33214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1" i="1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</a:p>
          </p:txBody>
        </p:sp>
        <p:sp>
          <p:nvSpPr>
            <p:cNvPr id="58" name="AutoShape 26"/>
            <p:cNvSpPr/>
            <p:nvPr/>
          </p:nvSpPr>
          <p:spPr bwMode="auto">
            <a:xfrm>
              <a:off x="4773998" y="3057743"/>
              <a:ext cx="129357" cy="639299"/>
            </a:xfrm>
            <a:prstGeom prst="rightBrace">
              <a:avLst>
                <a:gd name="adj1" fmla="val 29167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27"/>
            <p:cNvSpPr>
              <a:spLocks noChangeShapeType="1"/>
            </p:cNvSpPr>
            <p:nvPr/>
          </p:nvSpPr>
          <p:spPr bwMode="auto">
            <a:xfrm>
              <a:off x="4994192" y="3368428"/>
              <a:ext cx="41097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AutoShape 28"/>
            <p:cNvSpPr>
              <a:spLocks noChangeArrowheads="1"/>
            </p:cNvSpPr>
            <p:nvPr/>
          </p:nvSpPr>
          <p:spPr bwMode="auto">
            <a:xfrm>
              <a:off x="5618196" y="3505420"/>
              <a:ext cx="136993" cy="410978"/>
            </a:xfrm>
            <a:prstGeom prst="upDownArrow">
              <a:avLst>
                <a:gd name="adj1" fmla="val 50000"/>
                <a:gd name="adj2" fmla="val 60000"/>
              </a:avLst>
            </a:prstGeom>
            <a:solidFill>
              <a:srgbClr val="FFFF00"/>
            </a:solidFill>
            <a:ln w="6350">
              <a:solidFill>
                <a:srgbClr val="0000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1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29"/>
            <p:cNvSpPr txBox="1">
              <a:spLocks noChangeArrowheads="1"/>
            </p:cNvSpPr>
            <p:nvPr/>
          </p:nvSpPr>
          <p:spPr bwMode="auto">
            <a:xfrm>
              <a:off x="5771324" y="3528252"/>
              <a:ext cx="54373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400" b="1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比较</a:t>
              </a: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83455" y="3048778"/>
              <a:ext cx="365314" cy="870478"/>
              <a:chOff x="3730055" y="1669413"/>
              <a:chExt cx="365314" cy="870478"/>
            </a:xfrm>
          </p:grpSpPr>
          <p:sp>
            <p:nvSpPr>
              <p:cNvPr id="75" name="Rectangle 13"/>
              <p:cNvSpPr>
                <a:spLocks noChangeArrowheads="1"/>
              </p:cNvSpPr>
              <p:nvPr/>
            </p:nvSpPr>
            <p:spPr bwMode="auto">
              <a:xfrm>
                <a:off x="3730055" y="1669413"/>
                <a:ext cx="365314" cy="639299"/>
              </a:xfrm>
              <a:prstGeom prst="rect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</a:p>
            </p:txBody>
          </p:sp>
          <p:sp>
            <p:nvSpPr>
              <p:cNvPr id="76" name="Rectangle 14" descr="浅色竖线"/>
              <p:cNvSpPr>
                <a:spLocks noChangeArrowheads="1"/>
              </p:cNvSpPr>
              <p:nvPr/>
            </p:nvSpPr>
            <p:spPr bwMode="auto">
              <a:xfrm>
                <a:off x="3730055" y="2311570"/>
                <a:ext cx="365314" cy="228321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rgbClr val="0000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1" lang="en-US" altLang="zh-CN" sz="1100" b="1" i="1" kern="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H(M)</a:t>
                </a:r>
                <a:endParaRPr kumimoji="1" lang="zh-CN" altLang="en-US" sz="1100" b="1" i="1" kern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8" name="文本框 77"/>
          <p:cNvSpPr txBox="1"/>
          <p:nvPr/>
        </p:nvSpPr>
        <p:spPr>
          <a:xfrm>
            <a:off x="6451373" y="3482168"/>
            <a:ext cx="158713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zh-CN" sz="1600" b="1" i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H’(M) </a:t>
            </a:r>
            <a:r>
              <a:rPr kumimoji="1" lang="en-US" altLang="zh-CN" sz="16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kumimoji="1" lang="en-US" altLang="zh-CN" sz="1600" b="1" i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H(M)</a:t>
            </a:r>
            <a:r>
              <a:rPr kumimoji="1" lang="zh-CN" altLang="en-US" sz="1400" b="1" kern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kumimoji="1" lang="en-US" altLang="zh-CN" sz="1400" b="1" kern="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</a:pPr>
            <a:r>
              <a:rPr kumimoji="1" lang="zh-CN" altLang="en-US" sz="14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 </a:t>
            </a:r>
            <a:r>
              <a:rPr kumimoji="1" lang="en-US" altLang="zh-CN" sz="14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kumimoji="1" lang="zh-CN" altLang="en-US" sz="1400" b="1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发送</a:t>
            </a:r>
            <a:r>
              <a:rPr kumimoji="1" lang="zh-CN" altLang="en-US" sz="14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过来的。</a:t>
            </a:r>
            <a:endParaRPr kumimoji="1" lang="en-US" altLang="zh-CN" sz="1400" b="1" kern="0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Text Box 9"/>
          <p:cNvSpPr txBox="1">
            <a:spLocks noChangeArrowheads="1"/>
          </p:cNvSpPr>
          <p:nvPr/>
        </p:nvSpPr>
        <p:spPr bwMode="auto">
          <a:xfrm>
            <a:off x="825009" y="1833870"/>
            <a:ext cx="8575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发送</a:t>
            </a:r>
            <a:r>
              <a:rPr kumimoji="1" lang="zh-CN" altLang="en-US" sz="1600" b="1" kern="0" noProof="0" dirty="0" smtClean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endParaRPr kumimoji="1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 Box 9"/>
          <p:cNvSpPr txBox="1">
            <a:spLocks noChangeArrowheads="1"/>
          </p:cNvSpPr>
          <p:nvPr/>
        </p:nvSpPr>
        <p:spPr bwMode="auto">
          <a:xfrm>
            <a:off x="825009" y="3222470"/>
            <a:ext cx="8189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1" lang="en-US" altLang="zh-CN" sz="1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kumimoji="1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伪造</a:t>
            </a:r>
            <a:r>
              <a:rPr kumimoji="1" lang="zh-CN" altLang="en-US" sz="16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endParaRPr kumimoji="1" lang="en-US" altLang="zh-CN" sz="16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4" grpId="0"/>
      <p:bldP spid="50" grpId="0"/>
      <p:bldP spid="78" grpId="0"/>
      <p:bldP spid="7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81553"/>
            <a:ext cx="8129016" cy="47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采用报文鉴别码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8325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88076" y="585114"/>
            <a:ext cx="35718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用报文鉴别码实现报文鉴别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43275" y="1515980"/>
            <a:ext cx="7331148" cy="13619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双方共享的密钥 </a:t>
            </a:r>
            <a:r>
              <a:rPr lang="en-US" altLang="zh-CN" sz="2000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2000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拼接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，然后进行散列运算。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散列运算得出的结果为固定长度的 </a:t>
            </a:r>
            <a:r>
              <a:rPr lang="en-US" altLang="zh-CN" sz="20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H(X + K)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报文鉴别码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(Message Authentication Code)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17852" y="956254"/>
            <a:ext cx="8133857" cy="261170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AutoShape 5"/>
          <p:cNvSpPr>
            <a:spLocks noChangeArrowheads="1"/>
          </p:cNvSpPr>
          <p:nvPr/>
        </p:nvSpPr>
        <p:spPr bwMode="auto">
          <a:xfrm>
            <a:off x="504633" y="6163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矩形 4"/>
          <p:cNvSpPr>
            <a:spLocks noChangeArrowheads="1"/>
          </p:cNvSpPr>
          <p:nvPr/>
        </p:nvSpPr>
        <p:spPr bwMode="auto">
          <a:xfrm>
            <a:off x="622624" y="579248"/>
            <a:ext cx="35292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用报文鉴别码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8394" y="1067351"/>
            <a:ext cx="7631176" cy="2388484"/>
            <a:chOff x="750635" y="1041447"/>
            <a:chExt cx="7631176" cy="2388484"/>
          </a:xfrm>
        </p:grpSpPr>
        <p:sp>
          <p:nvSpPr>
            <p:cNvPr id="86" name="菱形 105"/>
            <p:cNvSpPr>
              <a:spLocks noChangeArrowheads="1"/>
            </p:cNvSpPr>
            <p:nvPr/>
          </p:nvSpPr>
          <p:spPr bwMode="auto">
            <a:xfrm>
              <a:off x="6804116" y="2811900"/>
              <a:ext cx="364280" cy="474845"/>
            </a:xfrm>
            <a:prstGeom prst="diamond">
              <a:avLst/>
            </a:prstGeom>
            <a:solidFill>
              <a:srgbClr val="00FF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矩形 116"/>
            <p:cNvSpPr>
              <a:spLocks noChangeArrowheads="1"/>
            </p:cNvSpPr>
            <p:nvPr/>
          </p:nvSpPr>
          <p:spPr bwMode="auto">
            <a:xfrm>
              <a:off x="7700905" y="1535319"/>
              <a:ext cx="564680" cy="2073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104"/>
            <p:cNvCxnSpPr>
              <a:cxnSpLocks noChangeShapeType="1"/>
            </p:cNvCxnSpPr>
            <p:nvPr/>
          </p:nvCxnSpPr>
          <p:spPr bwMode="auto">
            <a:xfrm>
              <a:off x="3536308" y="2117009"/>
              <a:ext cx="1398194" cy="0"/>
            </a:xfrm>
            <a:prstGeom prst="line">
              <a:avLst/>
            </a:prstGeom>
            <a:noFill/>
            <a:ln w="12700" algn="ctr">
              <a:solidFill>
                <a:srgbClr val="0000CC"/>
              </a:solidFill>
              <a:round/>
              <a:headEnd type="triangl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aphicFrame>
          <p:nvGraphicFramePr>
            <p:cNvPr id="89" name="Object 2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002842233"/>
                </p:ext>
              </p:extLst>
            </p:nvPr>
          </p:nvGraphicFramePr>
          <p:xfrm>
            <a:off x="4752361" y="1492029"/>
            <a:ext cx="1274981" cy="669683"/>
          </p:xfrm>
          <a:graphic>
            <a:graphicData uri="http://schemas.openxmlformats.org/presentationml/2006/ole">
              <p:oleObj spid="_x0000_s23589" name="VISIO" r:id="rId3" imgW="1687068" imgH="964692" progId="">
                <p:embed/>
              </p:oleObj>
            </a:graphicData>
          </a:graphic>
        </p:graphicFrame>
        <p:sp>
          <p:nvSpPr>
            <p:cNvPr id="90" name="Line 203"/>
            <p:cNvSpPr>
              <a:spLocks noChangeShapeType="1"/>
            </p:cNvSpPr>
            <p:nvPr/>
          </p:nvSpPr>
          <p:spPr bwMode="auto">
            <a:xfrm rot="5400000">
              <a:off x="734249" y="2331380"/>
              <a:ext cx="765352" cy="13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9"/>
            <p:cNvSpPr>
              <a:spLocks noChangeShapeType="1"/>
            </p:cNvSpPr>
            <p:nvPr/>
          </p:nvSpPr>
          <p:spPr bwMode="auto">
            <a:xfrm>
              <a:off x="1835440" y="1868871"/>
              <a:ext cx="115444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Text Box 48"/>
            <p:cNvSpPr txBox="1">
              <a:spLocks noChangeArrowheads="1"/>
            </p:cNvSpPr>
            <p:nvPr/>
          </p:nvSpPr>
          <p:spPr bwMode="auto">
            <a:xfrm>
              <a:off x="925040" y="1278831"/>
              <a:ext cx="31931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grpSp>
          <p:nvGrpSpPr>
            <p:cNvPr id="93" name="Group 103"/>
            <p:cNvGrpSpPr>
              <a:grpSpLocks/>
            </p:cNvGrpSpPr>
            <p:nvPr/>
          </p:nvGrpSpPr>
          <p:grpSpPr bwMode="auto">
            <a:xfrm>
              <a:off x="1148397" y="1315858"/>
              <a:ext cx="425887" cy="369843"/>
              <a:chOff x="921" y="2412"/>
              <a:chExt cx="284" cy="265"/>
            </a:xfrm>
          </p:grpSpPr>
          <p:grpSp>
            <p:nvGrpSpPr>
              <p:cNvPr id="94" name="Group 104"/>
              <p:cNvGrpSpPr>
                <a:grpSpLocks/>
              </p:cNvGrpSpPr>
              <p:nvPr/>
            </p:nvGrpSpPr>
            <p:grpSpPr bwMode="auto">
              <a:xfrm>
                <a:off x="928" y="2417"/>
                <a:ext cx="277" cy="260"/>
                <a:chOff x="928" y="2417"/>
                <a:chExt cx="277" cy="260"/>
              </a:xfrm>
            </p:grpSpPr>
            <p:sp>
              <p:nvSpPr>
                <p:cNvPr id="108" name="Freeform 105"/>
                <p:cNvSpPr>
                  <a:spLocks/>
                </p:cNvSpPr>
                <p:nvPr/>
              </p:nvSpPr>
              <p:spPr bwMode="auto">
                <a:xfrm>
                  <a:off x="935" y="2552"/>
                  <a:ext cx="262" cy="25"/>
                </a:xfrm>
                <a:custGeom>
                  <a:avLst/>
                  <a:gdLst>
                    <a:gd name="T0" fmla="*/ 0 w 262"/>
                    <a:gd name="T1" fmla="*/ 25 h 25"/>
                    <a:gd name="T2" fmla="*/ 31 w 262"/>
                    <a:gd name="T3" fmla="*/ 0 h 25"/>
                    <a:gd name="T4" fmla="*/ 231 w 262"/>
                    <a:gd name="T5" fmla="*/ 0 h 25"/>
                    <a:gd name="T6" fmla="*/ 262 w 262"/>
                    <a:gd name="T7" fmla="*/ 25 h 25"/>
                    <a:gd name="T8" fmla="*/ 0 w 262"/>
                    <a:gd name="T9" fmla="*/ 2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5"/>
                    <a:gd name="T17" fmla="*/ 262 w 262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5">
                      <a:moveTo>
                        <a:pt x="0" y="25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9" name="Freeform 106"/>
                <p:cNvSpPr>
                  <a:spLocks/>
                </p:cNvSpPr>
                <p:nvPr/>
              </p:nvSpPr>
              <p:spPr bwMode="auto">
                <a:xfrm>
                  <a:off x="935" y="2552"/>
                  <a:ext cx="262" cy="25"/>
                </a:xfrm>
                <a:custGeom>
                  <a:avLst/>
                  <a:gdLst>
                    <a:gd name="T0" fmla="*/ 0 w 262"/>
                    <a:gd name="T1" fmla="*/ 25 h 25"/>
                    <a:gd name="T2" fmla="*/ 31 w 262"/>
                    <a:gd name="T3" fmla="*/ 0 h 25"/>
                    <a:gd name="T4" fmla="*/ 231 w 262"/>
                    <a:gd name="T5" fmla="*/ 0 h 25"/>
                    <a:gd name="T6" fmla="*/ 262 w 262"/>
                    <a:gd name="T7" fmla="*/ 25 h 25"/>
                    <a:gd name="T8" fmla="*/ 0 w 262"/>
                    <a:gd name="T9" fmla="*/ 2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5"/>
                    <a:gd name="T17" fmla="*/ 262 w 262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5">
                      <a:moveTo>
                        <a:pt x="0" y="25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0" name="Freeform 107"/>
                <p:cNvSpPr>
                  <a:spLocks/>
                </p:cNvSpPr>
                <p:nvPr/>
              </p:nvSpPr>
              <p:spPr bwMode="auto">
                <a:xfrm>
                  <a:off x="974" y="2417"/>
                  <a:ext cx="185" cy="17"/>
                </a:xfrm>
                <a:custGeom>
                  <a:avLst/>
                  <a:gdLst>
                    <a:gd name="T0" fmla="*/ 0 w 185"/>
                    <a:gd name="T1" fmla="*/ 17 h 17"/>
                    <a:gd name="T2" fmla="*/ 23 w 185"/>
                    <a:gd name="T3" fmla="*/ 0 h 17"/>
                    <a:gd name="T4" fmla="*/ 163 w 185"/>
                    <a:gd name="T5" fmla="*/ 0 h 17"/>
                    <a:gd name="T6" fmla="*/ 185 w 185"/>
                    <a:gd name="T7" fmla="*/ 17 h 17"/>
                    <a:gd name="T8" fmla="*/ 0 w 185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7"/>
                    <a:gd name="T17" fmla="*/ 185 w 185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7">
                      <a:moveTo>
                        <a:pt x="0" y="17"/>
                      </a:moveTo>
                      <a:lnTo>
                        <a:pt x="23" y="0"/>
                      </a:lnTo>
                      <a:lnTo>
                        <a:pt x="163" y="0"/>
                      </a:lnTo>
                      <a:lnTo>
                        <a:pt x="185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1" name="Freeform 108"/>
                <p:cNvSpPr>
                  <a:spLocks/>
                </p:cNvSpPr>
                <p:nvPr/>
              </p:nvSpPr>
              <p:spPr bwMode="auto">
                <a:xfrm>
                  <a:off x="974" y="2417"/>
                  <a:ext cx="185" cy="17"/>
                </a:xfrm>
                <a:custGeom>
                  <a:avLst/>
                  <a:gdLst>
                    <a:gd name="T0" fmla="*/ 0 w 185"/>
                    <a:gd name="T1" fmla="*/ 17 h 17"/>
                    <a:gd name="T2" fmla="*/ 23 w 185"/>
                    <a:gd name="T3" fmla="*/ 0 h 17"/>
                    <a:gd name="T4" fmla="*/ 163 w 185"/>
                    <a:gd name="T5" fmla="*/ 0 h 17"/>
                    <a:gd name="T6" fmla="*/ 185 w 185"/>
                    <a:gd name="T7" fmla="*/ 17 h 17"/>
                    <a:gd name="T8" fmla="*/ 0 w 185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7"/>
                    <a:gd name="T17" fmla="*/ 185 w 185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7">
                      <a:moveTo>
                        <a:pt x="0" y="17"/>
                      </a:moveTo>
                      <a:lnTo>
                        <a:pt x="23" y="0"/>
                      </a:lnTo>
                      <a:lnTo>
                        <a:pt x="163" y="0"/>
                      </a:lnTo>
                      <a:lnTo>
                        <a:pt x="185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2" name="Rectangle 109"/>
                <p:cNvSpPr>
                  <a:spLocks noChangeArrowheads="1"/>
                </p:cNvSpPr>
                <p:nvPr/>
              </p:nvSpPr>
              <p:spPr bwMode="auto">
                <a:xfrm>
                  <a:off x="974" y="2434"/>
                  <a:ext cx="185" cy="13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3" name="Rectangle 110"/>
                <p:cNvSpPr>
                  <a:spLocks noChangeArrowheads="1"/>
                </p:cNvSpPr>
                <p:nvPr/>
              </p:nvSpPr>
              <p:spPr bwMode="auto">
                <a:xfrm>
                  <a:off x="937" y="2576"/>
                  <a:ext cx="260" cy="5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Rectangle 111"/>
                <p:cNvSpPr>
                  <a:spLocks noChangeArrowheads="1"/>
                </p:cNvSpPr>
                <p:nvPr/>
              </p:nvSpPr>
              <p:spPr bwMode="auto">
                <a:xfrm>
                  <a:off x="992" y="2450"/>
                  <a:ext cx="150" cy="10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1115" y="2598"/>
                  <a:ext cx="61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16" name="Group 113"/>
                <p:cNvGrpSpPr>
                  <a:grpSpLocks/>
                </p:cNvGrpSpPr>
                <p:nvPr/>
              </p:nvGrpSpPr>
              <p:grpSpPr bwMode="auto">
                <a:xfrm>
                  <a:off x="928" y="2639"/>
                  <a:ext cx="277" cy="38"/>
                  <a:chOff x="928" y="2639"/>
                  <a:chExt cx="277" cy="38"/>
                </a:xfrm>
              </p:grpSpPr>
              <p:sp>
                <p:nvSpPr>
                  <p:cNvPr id="117" name="Freeform 114"/>
                  <p:cNvSpPr>
                    <a:spLocks/>
                  </p:cNvSpPr>
                  <p:nvPr/>
                </p:nvSpPr>
                <p:spPr bwMode="auto">
                  <a:xfrm>
                    <a:off x="928" y="2639"/>
                    <a:ext cx="277" cy="29"/>
                  </a:xfrm>
                  <a:custGeom>
                    <a:avLst/>
                    <a:gdLst>
                      <a:gd name="T0" fmla="*/ 0 w 277"/>
                      <a:gd name="T1" fmla="*/ 29 h 29"/>
                      <a:gd name="T2" fmla="*/ 33 w 277"/>
                      <a:gd name="T3" fmla="*/ 0 h 29"/>
                      <a:gd name="T4" fmla="*/ 245 w 277"/>
                      <a:gd name="T5" fmla="*/ 0 h 29"/>
                      <a:gd name="T6" fmla="*/ 277 w 277"/>
                      <a:gd name="T7" fmla="*/ 29 h 29"/>
                      <a:gd name="T8" fmla="*/ 0 w 277"/>
                      <a:gd name="T9" fmla="*/ 29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9"/>
                      <a:gd name="T17" fmla="*/ 277 w 277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9">
                        <a:moveTo>
                          <a:pt x="0" y="29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18" name="Freeform 115"/>
                  <p:cNvSpPr>
                    <a:spLocks/>
                  </p:cNvSpPr>
                  <p:nvPr/>
                </p:nvSpPr>
                <p:spPr bwMode="auto">
                  <a:xfrm>
                    <a:off x="928" y="2639"/>
                    <a:ext cx="277" cy="29"/>
                  </a:xfrm>
                  <a:custGeom>
                    <a:avLst/>
                    <a:gdLst>
                      <a:gd name="T0" fmla="*/ 0 w 277"/>
                      <a:gd name="T1" fmla="*/ 29 h 29"/>
                      <a:gd name="T2" fmla="*/ 33 w 277"/>
                      <a:gd name="T3" fmla="*/ 0 h 29"/>
                      <a:gd name="T4" fmla="*/ 245 w 277"/>
                      <a:gd name="T5" fmla="*/ 0 h 29"/>
                      <a:gd name="T6" fmla="*/ 277 w 277"/>
                      <a:gd name="T7" fmla="*/ 29 h 29"/>
                      <a:gd name="T8" fmla="*/ 0 w 277"/>
                      <a:gd name="T9" fmla="*/ 29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9"/>
                      <a:gd name="T17" fmla="*/ 277 w 277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9">
                        <a:moveTo>
                          <a:pt x="0" y="29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7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930" y="2666"/>
                    <a:ext cx="274" cy="11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95" name="Group 117"/>
              <p:cNvGrpSpPr>
                <a:grpSpLocks/>
              </p:cNvGrpSpPr>
              <p:nvPr/>
            </p:nvGrpSpPr>
            <p:grpSpPr bwMode="auto">
              <a:xfrm>
                <a:off x="921" y="2412"/>
                <a:ext cx="277" cy="261"/>
                <a:chOff x="921" y="2412"/>
                <a:chExt cx="277" cy="261"/>
              </a:xfrm>
            </p:grpSpPr>
            <p:sp>
              <p:nvSpPr>
                <p:cNvPr id="96" name="Freeform 118"/>
                <p:cNvSpPr>
                  <a:spLocks/>
                </p:cNvSpPr>
                <p:nvPr/>
              </p:nvSpPr>
              <p:spPr bwMode="auto">
                <a:xfrm>
                  <a:off x="928" y="2547"/>
                  <a:ext cx="262" cy="26"/>
                </a:xfrm>
                <a:custGeom>
                  <a:avLst/>
                  <a:gdLst>
                    <a:gd name="T0" fmla="*/ 0 w 262"/>
                    <a:gd name="T1" fmla="*/ 26 h 26"/>
                    <a:gd name="T2" fmla="*/ 31 w 262"/>
                    <a:gd name="T3" fmla="*/ 0 h 26"/>
                    <a:gd name="T4" fmla="*/ 231 w 262"/>
                    <a:gd name="T5" fmla="*/ 0 h 26"/>
                    <a:gd name="T6" fmla="*/ 262 w 262"/>
                    <a:gd name="T7" fmla="*/ 26 h 26"/>
                    <a:gd name="T8" fmla="*/ 0 w 262"/>
                    <a:gd name="T9" fmla="*/ 26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6"/>
                    <a:gd name="T17" fmla="*/ 262 w 262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6">
                      <a:moveTo>
                        <a:pt x="0" y="26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7" name="Freeform 119"/>
                <p:cNvSpPr>
                  <a:spLocks/>
                </p:cNvSpPr>
                <p:nvPr/>
              </p:nvSpPr>
              <p:spPr bwMode="auto">
                <a:xfrm>
                  <a:off x="928" y="2547"/>
                  <a:ext cx="262" cy="26"/>
                </a:xfrm>
                <a:custGeom>
                  <a:avLst/>
                  <a:gdLst>
                    <a:gd name="T0" fmla="*/ 0 w 262"/>
                    <a:gd name="T1" fmla="*/ 26 h 26"/>
                    <a:gd name="T2" fmla="*/ 31 w 262"/>
                    <a:gd name="T3" fmla="*/ 0 h 26"/>
                    <a:gd name="T4" fmla="*/ 231 w 262"/>
                    <a:gd name="T5" fmla="*/ 0 h 26"/>
                    <a:gd name="T6" fmla="*/ 262 w 262"/>
                    <a:gd name="T7" fmla="*/ 26 h 26"/>
                    <a:gd name="T8" fmla="*/ 0 w 262"/>
                    <a:gd name="T9" fmla="*/ 26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6"/>
                    <a:gd name="T17" fmla="*/ 262 w 262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6">
                      <a:moveTo>
                        <a:pt x="0" y="26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8" name="Freeform 120"/>
                <p:cNvSpPr>
                  <a:spLocks/>
                </p:cNvSpPr>
                <p:nvPr/>
              </p:nvSpPr>
              <p:spPr bwMode="auto">
                <a:xfrm>
                  <a:off x="968" y="2412"/>
                  <a:ext cx="184" cy="17"/>
                </a:xfrm>
                <a:custGeom>
                  <a:avLst/>
                  <a:gdLst>
                    <a:gd name="T0" fmla="*/ 0 w 184"/>
                    <a:gd name="T1" fmla="*/ 17 h 17"/>
                    <a:gd name="T2" fmla="*/ 22 w 184"/>
                    <a:gd name="T3" fmla="*/ 0 h 17"/>
                    <a:gd name="T4" fmla="*/ 162 w 184"/>
                    <a:gd name="T5" fmla="*/ 0 h 17"/>
                    <a:gd name="T6" fmla="*/ 184 w 184"/>
                    <a:gd name="T7" fmla="*/ 17 h 17"/>
                    <a:gd name="T8" fmla="*/ 0 w 184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4"/>
                    <a:gd name="T16" fmla="*/ 0 h 17"/>
                    <a:gd name="T17" fmla="*/ 184 w 184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4" h="17">
                      <a:moveTo>
                        <a:pt x="0" y="17"/>
                      </a:moveTo>
                      <a:lnTo>
                        <a:pt x="22" y="0"/>
                      </a:lnTo>
                      <a:lnTo>
                        <a:pt x="162" y="0"/>
                      </a:lnTo>
                      <a:lnTo>
                        <a:pt x="184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9" name="Freeform 121"/>
                <p:cNvSpPr>
                  <a:spLocks/>
                </p:cNvSpPr>
                <p:nvPr/>
              </p:nvSpPr>
              <p:spPr bwMode="auto">
                <a:xfrm>
                  <a:off x="968" y="2412"/>
                  <a:ext cx="184" cy="17"/>
                </a:xfrm>
                <a:custGeom>
                  <a:avLst/>
                  <a:gdLst>
                    <a:gd name="T0" fmla="*/ 0 w 184"/>
                    <a:gd name="T1" fmla="*/ 17 h 17"/>
                    <a:gd name="T2" fmla="*/ 22 w 184"/>
                    <a:gd name="T3" fmla="*/ 0 h 17"/>
                    <a:gd name="T4" fmla="*/ 162 w 184"/>
                    <a:gd name="T5" fmla="*/ 0 h 17"/>
                    <a:gd name="T6" fmla="*/ 184 w 184"/>
                    <a:gd name="T7" fmla="*/ 17 h 17"/>
                    <a:gd name="T8" fmla="*/ 0 w 184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4"/>
                    <a:gd name="T16" fmla="*/ 0 h 17"/>
                    <a:gd name="T17" fmla="*/ 184 w 184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4" h="17">
                      <a:moveTo>
                        <a:pt x="0" y="17"/>
                      </a:moveTo>
                      <a:lnTo>
                        <a:pt x="22" y="0"/>
                      </a:lnTo>
                      <a:lnTo>
                        <a:pt x="162" y="0"/>
                      </a:lnTo>
                      <a:lnTo>
                        <a:pt x="184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0" name="Rectangle 122"/>
                <p:cNvSpPr>
                  <a:spLocks noChangeArrowheads="1"/>
                </p:cNvSpPr>
                <p:nvPr/>
              </p:nvSpPr>
              <p:spPr bwMode="auto">
                <a:xfrm>
                  <a:off x="968" y="2429"/>
                  <a:ext cx="184" cy="132"/>
                </a:xfrm>
                <a:prstGeom prst="rect">
                  <a:avLst/>
                </a:prstGeom>
                <a:solidFill>
                  <a:srgbClr val="B7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1" name="Rectangle 123"/>
                <p:cNvSpPr>
                  <a:spLocks noChangeArrowheads="1"/>
                </p:cNvSpPr>
                <p:nvPr/>
              </p:nvSpPr>
              <p:spPr bwMode="auto">
                <a:xfrm>
                  <a:off x="930" y="2571"/>
                  <a:ext cx="260" cy="59"/>
                </a:xfrm>
                <a:prstGeom prst="rect">
                  <a:avLst/>
                </a:prstGeom>
                <a:solidFill>
                  <a:srgbClr val="B7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2" name="Rectangle 124"/>
                <p:cNvSpPr>
                  <a:spLocks noChangeArrowheads="1"/>
                </p:cNvSpPr>
                <p:nvPr/>
              </p:nvSpPr>
              <p:spPr bwMode="auto">
                <a:xfrm>
                  <a:off x="985" y="2445"/>
                  <a:ext cx="150" cy="10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1108" y="2593"/>
                  <a:ext cx="61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04" name="Group 126"/>
                <p:cNvGrpSpPr>
                  <a:grpSpLocks/>
                </p:cNvGrpSpPr>
                <p:nvPr/>
              </p:nvGrpSpPr>
              <p:grpSpPr bwMode="auto">
                <a:xfrm>
                  <a:off x="921" y="2635"/>
                  <a:ext cx="277" cy="38"/>
                  <a:chOff x="921" y="2635"/>
                  <a:chExt cx="277" cy="38"/>
                </a:xfrm>
              </p:grpSpPr>
              <p:sp>
                <p:nvSpPr>
                  <p:cNvPr id="105" name="Freeform 127"/>
                  <p:cNvSpPr>
                    <a:spLocks/>
                  </p:cNvSpPr>
                  <p:nvPr/>
                </p:nvSpPr>
                <p:spPr bwMode="auto">
                  <a:xfrm>
                    <a:off x="921" y="2635"/>
                    <a:ext cx="277" cy="28"/>
                  </a:xfrm>
                  <a:custGeom>
                    <a:avLst/>
                    <a:gdLst>
                      <a:gd name="T0" fmla="*/ 0 w 277"/>
                      <a:gd name="T1" fmla="*/ 28 h 28"/>
                      <a:gd name="T2" fmla="*/ 33 w 277"/>
                      <a:gd name="T3" fmla="*/ 0 h 28"/>
                      <a:gd name="T4" fmla="*/ 245 w 277"/>
                      <a:gd name="T5" fmla="*/ 0 h 28"/>
                      <a:gd name="T6" fmla="*/ 277 w 277"/>
                      <a:gd name="T7" fmla="*/ 28 h 28"/>
                      <a:gd name="T8" fmla="*/ 0 w 277"/>
                      <a:gd name="T9" fmla="*/ 28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8"/>
                      <a:gd name="T17" fmla="*/ 277 w 277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8">
                        <a:moveTo>
                          <a:pt x="0" y="28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C9C9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6" name="Freeform 128"/>
                  <p:cNvSpPr>
                    <a:spLocks/>
                  </p:cNvSpPr>
                  <p:nvPr/>
                </p:nvSpPr>
                <p:spPr bwMode="auto">
                  <a:xfrm>
                    <a:off x="921" y="2635"/>
                    <a:ext cx="277" cy="28"/>
                  </a:xfrm>
                  <a:custGeom>
                    <a:avLst/>
                    <a:gdLst>
                      <a:gd name="T0" fmla="*/ 0 w 277"/>
                      <a:gd name="T1" fmla="*/ 28 h 28"/>
                      <a:gd name="T2" fmla="*/ 33 w 277"/>
                      <a:gd name="T3" fmla="*/ 0 h 28"/>
                      <a:gd name="T4" fmla="*/ 245 w 277"/>
                      <a:gd name="T5" fmla="*/ 0 h 28"/>
                      <a:gd name="T6" fmla="*/ 277 w 277"/>
                      <a:gd name="T7" fmla="*/ 28 h 28"/>
                      <a:gd name="T8" fmla="*/ 0 w 277"/>
                      <a:gd name="T9" fmla="*/ 28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8"/>
                      <a:gd name="T17" fmla="*/ 277 w 277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8">
                        <a:moveTo>
                          <a:pt x="0" y="28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C9C9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7" name="Rectangle 129"/>
                  <p:cNvSpPr>
                    <a:spLocks noChangeArrowheads="1"/>
                  </p:cNvSpPr>
                  <p:nvPr/>
                </p:nvSpPr>
                <p:spPr bwMode="auto">
                  <a:xfrm>
                    <a:off x="923" y="2662"/>
                    <a:ext cx="274" cy="11"/>
                  </a:xfrm>
                  <a:prstGeom prst="rect">
                    <a:avLst/>
                  </a:prstGeom>
                  <a:solidFill>
                    <a:srgbClr val="BAB79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</p:grpSp>
        <p:sp>
          <p:nvSpPr>
            <p:cNvPr id="158" name="Rectangle 165"/>
            <p:cNvSpPr>
              <a:spLocks noChangeArrowheads="1"/>
            </p:cNvSpPr>
            <p:nvPr/>
          </p:nvSpPr>
          <p:spPr bwMode="auto">
            <a:xfrm>
              <a:off x="863133" y="1766202"/>
              <a:ext cx="972307" cy="2123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 </a:t>
              </a: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159" name="Text Box 167"/>
            <p:cNvSpPr txBox="1">
              <a:spLocks noChangeArrowheads="1"/>
            </p:cNvSpPr>
            <p:nvPr/>
          </p:nvSpPr>
          <p:spPr bwMode="auto">
            <a:xfrm>
              <a:off x="2920691" y="1681966"/>
              <a:ext cx="3401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 dirty="0">
                  <a:solidFill>
                    <a:srgbClr val="C00000"/>
                  </a:solidFill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</a:t>
              </a:r>
            </a:p>
          </p:txBody>
        </p:sp>
        <p:sp>
          <p:nvSpPr>
            <p:cNvPr id="160" name="Rectangle 171"/>
            <p:cNvSpPr>
              <a:spLocks noChangeArrowheads="1"/>
            </p:cNvSpPr>
            <p:nvPr/>
          </p:nvSpPr>
          <p:spPr bwMode="auto">
            <a:xfrm>
              <a:off x="2913550" y="2762560"/>
              <a:ext cx="425887" cy="21233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</p:txBody>
        </p:sp>
        <p:sp>
          <p:nvSpPr>
            <p:cNvPr id="161" name="Rectangle 173"/>
            <p:cNvSpPr>
              <a:spLocks noChangeArrowheads="1"/>
            </p:cNvSpPr>
            <p:nvPr/>
          </p:nvSpPr>
          <p:spPr bwMode="auto">
            <a:xfrm>
              <a:off x="3962194" y="1766202"/>
              <a:ext cx="972307" cy="2123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 </a:t>
              </a:r>
              <a:r>
                <a:rPr lang="en-US" altLang="zh-CN" sz="12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162" name="Rectangle 174"/>
            <p:cNvSpPr>
              <a:spLocks noChangeArrowheads="1"/>
            </p:cNvSpPr>
            <p:nvPr/>
          </p:nvSpPr>
          <p:spPr bwMode="auto">
            <a:xfrm>
              <a:off x="3536308" y="1766202"/>
              <a:ext cx="425887" cy="21233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</p:txBody>
        </p:sp>
        <p:sp>
          <p:nvSpPr>
            <p:cNvPr id="163" name="Text Box 175"/>
            <p:cNvSpPr txBox="1">
              <a:spLocks noChangeArrowheads="1"/>
            </p:cNvSpPr>
            <p:nvPr/>
          </p:nvSpPr>
          <p:spPr bwMode="auto">
            <a:xfrm>
              <a:off x="6490209" y="1278831"/>
              <a:ext cx="30809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grpSp>
          <p:nvGrpSpPr>
            <p:cNvPr id="164" name="Group 176"/>
            <p:cNvGrpSpPr>
              <a:grpSpLocks/>
            </p:cNvGrpSpPr>
            <p:nvPr/>
          </p:nvGrpSpPr>
          <p:grpSpPr bwMode="auto">
            <a:xfrm>
              <a:off x="6695636" y="1315858"/>
              <a:ext cx="425887" cy="369843"/>
              <a:chOff x="921" y="2412"/>
              <a:chExt cx="284" cy="265"/>
            </a:xfrm>
          </p:grpSpPr>
          <p:grpSp>
            <p:nvGrpSpPr>
              <p:cNvPr id="165" name="Group 177"/>
              <p:cNvGrpSpPr>
                <a:grpSpLocks/>
              </p:cNvGrpSpPr>
              <p:nvPr/>
            </p:nvGrpSpPr>
            <p:grpSpPr bwMode="auto">
              <a:xfrm>
                <a:off x="928" y="2417"/>
                <a:ext cx="277" cy="260"/>
                <a:chOff x="928" y="2417"/>
                <a:chExt cx="277" cy="260"/>
              </a:xfrm>
            </p:grpSpPr>
            <p:sp>
              <p:nvSpPr>
                <p:cNvPr id="179" name="Freeform 178"/>
                <p:cNvSpPr>
                  <a:spLocks/>
                </p:cNvSpPr>
                <p:nvPr/>
              </p:nvSpPr>
              <p:spPr bwMode="auto">
                <a:xfrm>
                  <a:off x="935" y="2552"/>
                  <a:ext cx="262" cy="25"/>
                </a:xfrm>
                <a:custGeom>
                  <a:avLst/>
                  <a:gdLst>
                    <a:gd name="T0" fmla="*/ 0 w 262"/>
                    <a:gd name="T1" fmla="*/ 25 h 25"/>
                    <a:gd name="T2" fmla="*/ 31 w 262"/>
                    <a:gd name="T3" fmla="*/ 0 h 25"/>
                    <a:gd name="T4" fmla="*/ 231 w 262"/>
                    <a:gd name="T5" fmla="*/ 0 h 25"/>
                    <a:gd name="T6" fmla="*/ 262 w 262"/>
                    <a:gd name="T7" fmla="*/ 25 h 25"/>
                    <a:gd name="T8" fmla="*/ 0 w 262"/>
                    <a:gd name="T9" fmla="*/ 2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5"/>
                    <a:gd name="T17" fmla="*/ 262 w 262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5">
                      <a:moveTo>
                        <a:pt x="0" y="25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0" name="Freeform 179"/>
                <p:cNvSpPr>
                  <a:spLocks/>
                </p:cNvSpPr>
                <p:nvPr/>
              </p:nvSpPr>
              <p:spPr bwMode="auto">
                <a:xfrm>
                  <a:off x="935" y="2552"/>
                  <a:ext cx="262" cy="25"/>
                </a:xfrm>
                <a:custGeom>
                  <a:avLst/>
                  <a:gdLst>
                    <a:gd name="T0" fmla="*/ 0 w 262"/>
                    <a:gd name="T1" fmla="*/ 25 h 25"/>
                    <a:gd name="T2" fmla="*/ 31 w 262"/>
                    <a:gd name="T3" fmla="*/ 0 h 25"/>
                    <a:gd name="T4" fmla="*/ 231 w 262"/>
                    <a:gd name="T5" fmla="*/ 0 h 25"/>
                    <a:gd name="T6" fmla="*/ 262 w 262"/>
                    <a:gd name="T7" fmla="*/ 25 h 25"/>
                    <a:gd name="T8" fmla="*/ 0 w 262"/>
                    <a:gd name="T9" fmla="*/ 25 h 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5"/>
                    <a:gd name="T17" fmla="*/ 262 w 262"/>
                    <a:gd name="T18" fmla="*/ 25 h 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5">
                      <a:moveTo>
                        <a:pt x="0" y="25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1" name="Freeform 180"/>
                <p:cNvSpPr>
                  <a:spLocks/>
                </p:cNvSpPr>
                <p:nvPr/>
              </p:nvSpPr>
              <p:spPr bwMode="auto">
                <a:xfrm>
                  <a:off x="974" y="2417"/>
                  <a:ext cx="185" cy="17"/>
                </a:xfrm>
                <a:custGeom>
                  <a:avLst/>
                  <a:gdLst>
                    <a:gd name="T0" fmla="*/ 0 w 185"/>
                    <a:gd name="T1" fmla="*/ 17 h 17"/>
                    <a:gd name="T2" fmla="*/ 23 w 185"/>
                    <a:gd name="T3" fmla="*/ 0 h 17"/>
                    <a:gd name="T4" fmla="*/ 163 w 185"/>
                    <a:gd name="T5" fmla="*/ 0 h 17"/>
                    <a:gd name="T6" fmla="*/ 185 w 185"/>
                    <a:gd name="T7" fmla="*/ 17 h 17"/>
                    <a:gd name="T8" fmla="*/ 0 w 185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7"/>
                    <a:gd name="T17" fmla="*/ 185 w 185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7">
                      <a:moveTo>
                        <a:pt x="0" y="17"/>
                      </a:moveTo>
                      <a:lnTo>
                        <a:pt x="23" y="0"/>
                      </a:lnTo>
                      <a:lnTo>
                        <a:pt x="163" y="0"/>
                      </a:lnTo>
                      <a:lnTo>
                        <a:pt x="185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2" name="Freeform 181"/>
                <p:cNvSpPr>
                  <a:spLocks/>
                </p:cNvSpPr>
                <p:nvPr/>
              </p:nvSpPr>
              <p:spPr bwMode="auto">
                <a:xfrm>
                  <a:off x="974" y="2417"/>
                  <a:ext cx="185" cy="17"/>
                </a:xfrm>
                <a:custGeom>
                  <a:avLst/>
                  <a:gdLst>
                    <a:gd name="T0" fmla="*/ 0 w 185"/>
                    <a:gd name="T1" fmla="*/ 17 h 17"/>
                    <a:gd name="T2" fmla="*/ 23 w 185"/>
                    <a:gd name="T3" fmla="*/ 0 h 17"/>
                    <a:gd name="T4" fmla="*/ 163 w 185"/>
                    <a:gd name="T5" fmla="*/ 0 h 17"/>
                    <a:gd name="T6" fmla="*/ 185 w 185"/>
                    <a:gd name="T7" fmla="*/ 17 h 17"/>
                    <a:gd name="T8" fmla="*/ 0 w 185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7"/>
                    <a:gd name="T17" fmla="*/ 185 w 185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7">
                      <a:moveTo>
                        <a:pt x="0" y="17"/>
                      </a:moveTo>
                      <a:lnTo>
                        <a:pt x="23" y="0"/>
                      </a:lnTo>
                      <a:lnTo>
                        <a:pt x="163" y="0"/>
                      </a:lnTo>
                      <a:lnTo>
                        <a:pt x="185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3" name="Rectangle 182"/>
                <p:cNvSpPr>
                  <a:spLocks noChangeArrowheads="1"/>
                </p:cNvSpPr>
                <p:nvPr/>
              </p:nvSpPr>
              <p:spPr bwMode="auto">
                <a:xfrm>
                  <a:off x="974" y="2434"/>
                  <a:ext cx="185" cy="13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4" name="Rectangle 183"/>
                <p:cNvSpPr>
                  <a:spLocks noChangeArrowheads="1"/>
                </p:cNvSpPr>
                <p:nvPr/>
              </p:nvSpPr>
              <p:spPr bwMode="auto">
                <a:xfrm>
                  <a:off x="937" y="2576"/>
                  <a:ext cx="260" cy="59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5" name="Rectangle 184"/>
                <p:cNvSpPr>
                  <a:spLocks noChangeArrowheads="1"/>
                </p:cNvSpPr>
                <p:nvPr/>
              </p:nvSpPr>
              <p:spPr bwMode="auto">
                <a:xfrm>
                  <a:off x="992" y="2450"/>
                  <a:ext cx="150" cy="10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6" name="Line 185"/>
                <p:cNvSpPr>
                  <a:spLocks noChangeShapeType="1"/>
                </p:cNvSpPr>
                <p:nvPr/>
              </p:nvSpPr>
              <p:spPr bwMode="auto">
                <a:xfrm flipH="1">
                  <a:off x="1115" y="2598"/>
                  <a:ext cx="61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87" name="Group 186"/>
                <p:cNvGrpSpPr>
                  <a:grpSpLocks/>
                </p:cNvGrpSpPr>
                <p:nvPr/>
              </p:nvGrpSpPr>
              <p:grpSpPr bwMode="auto">
                <a:xfrm>
                  <a:off x="928" y="2639"/>
                  <a:ext cx="277" cy="38"/>
                  <a:chOff x="928" y="2639"/>
                  <a:chExt cx="277" cy="38"/>
                </a:xfrm>
              </p:grpSpPr>
              <p:sp>
                <p:nvSpPr>
                  <p:cNvPr id="188" name="Freeform 187"/>
                  <p:cNvSpPr>
                    <a:spLocks/>
                  </p:cNvSpPr>
                  <p:nvPr/>
                </p:nvSpPr>
                <p:spPr bwMode="auto">
                  <a:xfrm>
                    <a:off x="928" y="2639"/>
                    <a:ext cx="277" cy="29"/>
                  </a:xfrm>
                  <a:custGeom>
                    <a:avLst/>
                    <a:gdLst>
                      <a:gd name="T0" fmla="*/ 0 w 277"/>
                      <a:gd name="T1" fmla="*/ 29 h 29"/>
                      <a:gd name="T2" fmla="*/ 33 w 277"/>
                      <a:gd name="T3" fmla="*/ 0 h 29"/>
                      <a:gd name="T4" fmla="*/ 245 w 277"/>
                      <a:gd name="T5" fmla="*/ 0 h 29"/>
                      <a:gd name="T6" fmla="*/ 277 w 277"/>
                      <a:gd name="T7" fmla="*/ 29 h 29"/>
                      <a:gd name="T8" fmla="*/ 0 w 277"/>
                      <a:gd name="T9" fmla="*/ 29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9"/>
                      <a:gd name="T17" fmla="*/ 277 w 277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9">
                        <a:moveTo>
                          <a:pt x="0" y="29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89" name="Freeform 188"/>
                  <p:cNvSpPr>
                    <a:spLocks/>
                  </p:cNvSpPr>
                  <p:nvPr/>
                </p:nvSpPr>
                <p:spPr bwMode="auto">
                  <a:xfrm>
                    <a:off x="928" y="2639"/>
                    <a:ext cx="277" cy="29"/>
                  </a:xfrm>
                  <a:custGeom>
                    <a:avLst/>
                    <a:gdLst>
                      <a:gd name="T0" fmla="*/ 0 w 277"/>
                      <a:gd name="T1" fmla="*/ 29 h 29"/>
                      <a:gd name="T2" fmla="*/ 33 w 277"/>
                      <a:gd name="T3" fmla="*/ 0 h 29"/>
                      <a:gd name="T4" fmla="*/ 245 w 277"/>
                      <a:gd name="T5" fmla="*/ 0 h 29"/>
                      <a:gd name="T6" fmla="*/ 277 w 277"/>
                      <a:gd name="T7" fmla="*/ 29 h 29"/>
                      <a:gd name="T8" fmla="*/ 0 w 277"/>
                      <a:gd name="T9" fmla="*/ 29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9"/>
                      <a:gd name="T17" fmla="*/ 277 w 277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9">
                        <a:moveTo>
                          <a:pt x="0" y="29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0" name="Rectangle 189"/>
                  <p:cNvSpPr>
                    <a:spLocks noChangeArrowheads="1"/>
                  </p:cNvSpPr>
                  <p:nvPr/>
                </p:nvSpPr>
                <p:spPr bwMode="auto">
                  <a:xfrm>
                    <a:off x="930" y="2666"/>
                    <a:ext cx="274" cy="11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66" name="Group 190"/>
              <p:cNvGrpSpPr>
                <a:grpSpLocks/>
              </p:cNvGrpSpPr>
              <p:nvPr/>
            </p:nvGrpSpPr>
            <p:grpSpPr bwMode="auto">
              <a:xfrm>
                <a:off x="921" y="2412"/>
                <a:ext cx="277" cy="261"/>
                <a:chOff x="921" y="2412"/>
                <a:chExt cx="277" cy="261"/>
              </a:xfrm>
            </p:grpSpPr>
            <p:sp>
              <p:nvSpPr>
                <p:cNvPr id="167" name="Freeform 191"/>
                <p:cNvSpPr>
                  <a:spLocks/>
                </p:cNvSpPr>
                <p:nvPr/>
              </p:nvSpPr>
              <p:spPr bwMode="auto">
                <a:xfrm>
                  <a:off x="928" y="2547"/>
                  <a:ext cx="262" cy="26"/>
                </a:xfrm>
                <a:custGeom>
                  <a:avLst/>
                  <a:gdLst>
                    <a:gd name="T0" fmla="*/ 0 w 262"/>
                    <a:gd name="T1" fmla="*/ 26 h 26"/>
                    <a:gd name="T2" fmla="*/ 31 w 262"/>
                    <a:gd name="T3" fmla="*/ 0 h 26"/>
                    <a:gd name="T4" fmla="*/ 231 w 262"/>
                    <a:gd name="T5" fmla="*/ 0 h 26"/>
                    <a:gd name="T6" fmla="*/ 262 w 262"/>
                    <a:gd name="T7" fmla="*/ 26 h 26"/>
                    <a:gd name="T8" fmla="*/ 0 w 262"/>
                    <a:gd name="T9" fmla="*/ 26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6"/>
                    <a:gd name="T17" fmla="*/ 262 w 262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6">
                      <a:moveTo>
                        <a:pt x="0" y="26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8" name="Freeform 192"/>
                <p:cNvSpPr>
                  <a:spLocks/>
                </p:cNvSpPr>
                <p:nvPr/>
              </p:nvSpPr>
              <p:spPr bwMode="auto">
                <a:xfrm>
                  <a:off x="928" y="2547"/>
                  <a:ext cx="262" cy="26"/>
                </a:xfrm>
                <a:custGeom>
                  <a:avLst/>
                  <a:gdLst>
                    <a:gd name="T0" fmla="*/ 0 w 262"/>
                    <a:gd name="T1" fmla="*/ 26 h 26"/>
                    <a:gd name="T2" fmla="*/ 31 w 262"/>
                    <a:gd name="T3" fmla="*/ 0 h 26"/>
                    <a:gd name="T4" fmla="*/ 231 w 262"/>
                    <a:gd name="T5" fmla="*/ 0 h 26"/>
                    <a:gd name="T6" fmla="*/ 262 w 262"/>
                    <a:gd name="T7" fmla="*/ 26 h 26"/>
                    <a:gd name="T8" fmla="*/ 0 w 262"/>
                    <a:gd name="T9" fmla="*/ 26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2"/>
                    <a:gd name="T16" fmla="*/ 0 h 26"/>
                    <a:gd name="T17" fmla="*/ 262 w 262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2" h="26">
                      <a:moveTo>
                        <a:pt x="0" y="26"/>
                      </a:moveTo>
                      <a:lnTo>
                        <a:pt x="31" y="0"/>
                      </a:lnTo>
                      <a:lnTo>
                        <a:pt x="231" y="0"/>
                      </a:lnTo>
                      <a:lnTo>
                        <a:pt x="262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9" name="Freeform 193"/>
                <p:cNvSpPr>
                  <a:spLocks/>
                </p:cNvSpPr>
                <p:nvPr/>
              </p:nvSpPr>
              <p:spPr bwMode="auto">
                <a:xfrm>
                  <a:off x="968" y="2412"/>
                  <a:ext cx="184" cy="17"/>
                </a:xfrm>
                <a:custGeom>
                  <a:avLst/>
                  <a:gdLst>
                    <a:gd name="T0" fmla="*/ 0 w 184"/>
                    <a:gd name="T1" fmla="*/ 17 h 17"/>
                    <a:gd name="T2" fmla="*/ 22 w 184"/>
                    <a:gd name="T3" fmla="*/ 0 h 17"/>
                    <a:gd name="T4" fmla="*/ 162 w 184"/>
                    <a:gd name="T5" fmla="*/ 0 h 17"/>
                    <a:gd name="T6" fmla="*/ 184 w 184"/>
                    <a:gd name="T7" fmla="*/ 17 h 17"/>
                    <a:gd name="T8" fmla="*/ 0 w 184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4"/>
                    <a:gd name="T16" fmla="*/ 0 h 17"/>
                    <a:gd name="T17" fmla="*/ 184 w 184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4" h="17">
                      <a:moveTo>
                        <a:pt x="0" y="17"/>
                      </a:moveTo>
                      <a:lnTo>
                        <a:pt x="22" y="0"/>
                      </a:lnTo>
                      <a:lnTo>
                        <a:pt x="162" y="0"/>
                      </a:lnTo>
                      <a:lnTo>
                        <a:pt x="184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0" name="Freeform 194"/>
                <p:cNvSpPr>
                  <a:spLocks/>
                </p:cNvSpPr>
                <p:nvPr/>
              </p:nvSpPr>
              <p:spPr bwMode="auto">
                <a:xfrm>
                  <a:off x="968" y="2412"/>
                  <a:ext cx="184" cy="17"/>
                </a:xfrm>
                <a:custGeom>
                  <a:avLst/>
                  <a:gdLst>
                    <a:gd name="T0" fmla="*/ 0 w 184"/>
                    <a:gd name="T1" fmla="*/ 17 h 17"/>
                    <a:gd name="T2" fmla="*/ 22 w 184"/>
                    <a:gd name="T3" fmla="*/ 0 h 17"/>
                    <a:gd name="T4" fmla="*/ 162 w 184"/>
                    <a:gd name="T5" fmla="*/ 0 h 17"/>
                    <a:gd name="T6" fmla="*/ 184 w 184"/>
                    <a:gd name="T7" fmla="*/ 17 h 17"/>
                    <a:gd name="T8" fmla="*/ 0 w 184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4"/>
                    <a:gd name="T16" fmla="*/ 0 h 17"/>
                    <a:gd name="T17" fmla="*/ 184 w 184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4" h="17">
                      <a:moveTo>
                        <a:pt x="0" y="17"/>
                      </a:moveTo>
                      <a:lnTo>
                        <a:pt x="22" y="0"/>
                      </a:lnTo>
                      <a:lnTo>
                        <a:pt x="162" y="0"/>
                      </a:lnTo>
                      <a:lnTo>
                        <a:pt x="184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1" name="Rectangle 195"/>
                <p:cNvSpPr>
                  <a:spLocks noChangeArrowheads="1"/>
                </p:cNvSpPr>
                <p:nvPr/>
              </p:nvSpPr>
              <p:spPr bwMode="auto">
                <a:xfrm>
                  <a:off x="968" y="2429"/>
                  <a:ext cx="184" cy="132"/>
                </a:xfrm>
                <a:prstGeom prst="rect">
                  <a:avLst/>
                </a:prstGeom>
                <a:solidFill>
                  <a:srgbClr val="B7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2" name="Rectangle 196"/>
                <p:cNvSpPr>
                  <a:spLocks noChangeArrowheads="1"/>
                </p:cNvSpPr>
                <p:nvPr/>
              </p:nvSpPr>
              <p:spPr bwMode="auto">
                <a:xfrm>
                  <a:off x="930" y="2571"/>
                  <a:ext cx="260" cy="59"/>
                </a:xfrm>
                <a:prstGeom prst="rect">
                  <a:avLst/>
                </a:prstGeom>
                <a:solidFill>
                  <a:srgbClr val="B7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3" name="Rectangle 197"/>
                <p:cNvSpPr>
                  <a:spLocks noChangeArrowheads="1"/>
                </p:cNvSpPr>
                <p:nvPr/>
              </p:nvSpPr>
              <p:spPr bwMode="auto">
                <a:xfrm>
                  <a:off x="985" y="2445"/>
                  <a:ext cx="150" cy="10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" name="Line 198"/>
                <p:cNvSpPr>
                  <a:spLocks noChangeShapeType="1"/>
                </p:cNvSpPr>
                <p:nvPr/>
              </p:nvSpPr>
              <p:spPr bwMode="auto">
                <a:xfrm flipH="1">
                  <a:off x="1108" y="2593"/>
                  <a:ext cx="61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75" name="Group 199"/>
                <p:cNvGrpSpPr>
                  <a:grpSpLocks/>
                </p:cNvGrpSpPr>
                <p:nvPr/>
              </p:nvGrpSpPr>
              <p:grpSpPr bwMode="auto">
                <a:xfrm>
                  <a:off x="921" y="2635"/>
                  <a:ext cx="277" cy="38"/>
                  <a:chOff x="921" y="2635"/>
                  <a:chExt cx="277" cy="38"/>
                </a:xfrm>
              </p:grpSpPr>
              <p:sp>
                <p:nvSpPr>
                  <p:cNvPr id="176" name="Freeform 200"/>
                  <p:cNvSpPr>
                    <a:spLocks/>
                  </p:cNvSpPr>
                  <p:nvPr/>
                </p:nvSpPr>
                <p:spPr bwMode="auto">
                  <a:xfrm>
                    <a:off x="921" y="2635"/>
                    <a:ext cx="277" cy="28"/>
                  </a:xfrm>
                  <a:custGeom>
                    <a:avLst/>
                    <a:gdLst>
                      <a:gd name="T0" fmla="*/ 0 w 277"/>
                      <a:gd name="T1" fmla="*/ 28 h 28"/>
                      <a:gd name="T2" fmla="*/ 33 w 277"/>
                      <a:gd name="T3" fmla="*/ 0 h 28"/>
                      <a:gd name="T4" fmla="*/ 245 w 277"/>
                      <a:gd name="T5" fmla="*/ 0 h 28"/>
                      <a:gd name="T6" fmla="*/ 277 w 277"/>
                      <a:gd name="T7" fmla="*/ 28 h 28"/>
                      <a:gd name="T8" fmla="*/ 0 w 277"/>
                      <a:gd name="T9" fmla="*/ 28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8"/>
                      <a:gd name="T17" fmla="*/ 277 w 277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8">
                        <a:moveTo>
                          <a:pt x="0" y="28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C9C9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7" name="Freeform 201"/>
                  <p:cNvSpPr>
                    <a:spLocks/>
                  </p:cNvSpPr>
                  <p:nvPr/>
                </p:nvSpPr>
                <p:spPr bwMode="auto">
                  <a:xfrm>
                    <a:off x="921" y="2635"/>
                    <a:ext cx="277" cy="28"/>
                  </a:xfrm>
                  <a:custGeom>
                    <a:avLst/>
                    <a:gdLst>
                      <a:gd name="T0" fmla="*/ 0 w 277"/>
                      <a:gd name="T1" fmla="*/ 28 h 28"/>
                      <a:gd name="T2" fmla="*/ 33 w 277"/>
                      <a:gd name="T3" fmla="*/ 0 h 28"/>
                      <a:gd name="T4" fmla="*/ 245 w 277"/>
                      <a:gd name="T5" fmla="*/ 0 h 28"/>
                      <a:gd name="T6" fmla="*/ 277 w 277"/>
                      <a:gd name="T7" fmla="*/ 28 h 28"/>
                      <a:gd name="T8" fmla="*/ 0 w 277"/>
                      <a:gd name="T9" fmla="*/ 28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77"/>
                      <a:gd name="T16" fmla="*/ 0 h 28"/>
                      <a:gd name="T17" fmla="*/ 277 w 277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77" h="28">
                        <a:moveTo>
                          <a:pt x="0" y="28"/>
                        </a:moveTo>
                        <a:lnTo>
                          <a:pt x="33" y="0"/>
                        </a:lnTo>
                        <a:lnTo>
                          <a:pt x="245" y="0"/>
                        </a:lnTo>
                        <a:lnTo>
                          <a:pt x="277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C9C9B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8" name="Rectangle 202"/>
                  <p:cNvSpPr>
                    <a:spLocks noChangeArrowheads="1"/>
                  </p:cNvSpPr>
                  <p:nvPr/>
                </p:nvSpPr>
                <p:spPr bwMode="auto">
                  <a:xfrm>
                    <a:off x="923" y="2662"/>
                    <a:ext cx="274" cy="11"/>
                  </a:xfrm>
                  <a:prstGeom prst="rect">
                    <a:avLst/>
                  </a:prstGeom>
                  <a:solidFill>
                    <a:srgbClr val="BAB79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</p:grpSp>
        <p:sp>
          <p:nvSpPr>
            <p:cNvPr id="191" name="Text Box 204"/>
            <p:cNvSpPr txBox="1">
              <a:spLocks noChangeArrowheads="1"/>
            </p:cNvSpPr>
            <p:nvPr/>
          </p:nvSpPr>
          <p:spPr bwMode="auto">
            <a:xfrm>
              <a:off x="6241625" y="2197878"/>
              <a:ext cx="492443" cy="292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700"/>
                </a:lnSpc>
              </a:pPr>
              <a:r>
                <a:rPr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分离</a:t>
              </a:r>
            </a:p>
          </p:txBody>
        </p:sp>
        <p:sp>
          <p:nvSpPr>
            <p:cNvPr id="192" name="Rectangle 205"/>
            <p:cNvSpPr>
              <a:spLocks noChangeArrowheads="1"/>
            </p:cNvSpPr>
            <p:nvPr/>
          </p:nvSpPr>
          <p:spPr bwMode="auto">
            <a:xfrm>
              <a:off x="6477336" y="1752202"/>
              <a:ext cx="972307" cy="20300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 </a:t>
              </a:r>
              <a:r>
                <a:rPr lang="en-US" altLang="zh-CN" sz="12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193" name="Rectangle 206"/>
            <p:cNvSpPr>
              <a:spLocks noChangeArrowheads="1"/>
            </p:cNvSpPr>
            <p:nvPr/>
          </p:nvSpPr>
          <p:spPr bwMode="auto">
            <a:xfrm>
              <a:off x="6047432" y="1752202"/>
              <a:ext cx="425887" cy="20183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</p:txBody>
        </p:sp>
        <p:sp>
          <p:nvSpPr>
            <p:cNvPr id="194" name="Text Box 208"/>
            <p:cNvSpPr txBox="1">
              <a:spLocks noChangeArrowheads="1"/>
            </p:cNvSpPr>
            <p:nvPr/>
          </p:nvSpPr>
          <p:spPr bwMode="auto">
            <a:xfrm>
              <a:off x="5119321" y="1595865"/>
              <a:ext cx="6018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 </a:t>
              </a:r>
            </a:p>
          </p:txBody>
        </p:sp>
        <p:sp>
          <p:nvSpPr>
            <p:cNvPr id="195" name="Text Box 211"/>
            <p:cNvSpPr txBox="1">
              <a:spLocks noChangeArrowheads="1"/>
            </p:cNvSpPr>
            <p:nvPr/>
          </p:nvSpPr>
          <p:spPr bwMode="auto">
            <a:xfrm>
              <a:off x="2645096" y="2968266"/>
              <a:ext cx="9541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固定长度的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报文鉴别码</a:t>
              </a:r>
            </a:p>
          </p:txBody>
        </p:sp>
        <p:sp>
          <p:nvSpPr>
            <p:cNvPr id="196" name="Rectangle 212"/>
            <p:cNvSpPr>
              <a:spLocks noChangeArrowheads="1"/>
            </p:cNvSpPr>
            <p:nvPr/>
          </p:nvSpPr>
          <p:spPr bwMode="auto">
            <a:xfrm>
              <a:off x="7493839" y="2918068"/>
              <a:ext cx="771746" cy="27117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 + K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</p:txBody>
        </p:sp>
        <p:sp>
          <p:nvSpPr>
            <p:cNvPr id="197" name="Text Box 213"/>
            <p:cNvSpPr txBox="1">
              <a:spLocks noChangeArrowheads="1"/>
            </p:cNvSpPr>
            <p:nvPr/>
          </p:nvSpPr>
          <p:spPr bwMode="auto">
            <a:xfrm>
              <a:off x="1948760" y="2588153"/>
              <a:ext cx="793998" cy="34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2000"/>
                </a:lnSpc>
              </a:pP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+ </a:t>
              </a: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 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Line 216"/>
            <p:cNvSpPr>
              <a:spLocks noChangeShapeType="1"/>
            </p:cNvSpPr>
            <p:nvPr/>
          </p:nvSpPr>
          <p:spPr bwMode="auto">
            <a:xfrm flipV="1">
              <a:off x="3236312" y="1881705"/>
              <a:ext cx="30401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Line 217"/>
            <p:cNvSpPr>
              <a:spLocks noChangeShapeType="1"/>
            </p:cNvSpPr>
            <p:nvPr/>
          </p:nvSpPr>
          <p:spPr bwMode="auto">
            <a:xfrm rot="16200000" flipV="1">
              <a:off x="2688250" y="2389218"/>
              <a:ext cx="84702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Line 219"/>
            <p:cNvSpPr>
              <a:spLocks noChangeShapeType="1"/>
            </p:cNvSpPr>
            <p:nvPr/>
          </p:nvSpPr>
          <p:spPr bwMode="auto">
            <a:xfrm rot="10800000" flipH="1">
              <a:off x="1836780" y="2875730"/>
              <a:ext cx="10839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AutoShape 227"/>
            <p:cNvSpPr>
              <a:spLocks noChangeArrowheads="1"/>
            </p:cNvSpPr>
            <p:nvPr/>
          </p:nvSpPr>
          <p:spPr bwMode="auto">
            <a:xfrm>
              <a:off x="4976019" y="1809370"/>
              <a:ext cx="1032574" cy="100336"/>
            </a:xfrm>
            <a:prstGeom prst="rightArrow">
              <a:avLst>
                <a:gd name="adj1" fmla="val 50000"/>
                <a:gd name="adj2" fmla="val 133456"/>
              </a:avLst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Text Box 229"/>
            <p:cNvSpPr txBox="1">
              <a:spLocks noChangeArrowheads="1"/>
            </p:cNvSpPr>
            <p:nvPr/>
          </p:nvSpPr>
          <p:spPr bwMode="auto">
            <a:xfrm>
              <a:off x="5036133" y="1252472"/>
              <a:ext cx="7232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</a:p>
          </p:txBody>
        </p:sp>
        <p:sp>
          <p:nvSpPr>
            <p:cNvPr id="203" name="Text Box 231"/>
            <p:cNvSpPr txBox="1">
              <a:spLocks noChangeArrowheads="1"/>
            </p:cNvSpPr>
            <p:nvPr/>
          </p:nvSpPr>
          <p:spPr bwMode="auto">
            <a:xfrm>
              <a:off x="3272197" y="1041447"/>
              <a:ext cx="9541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固定长度的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报文鉴别码</a:t>
              </a:r>
            </a:p>
          </p:txBody>
        </p:sp>
        <p:sp>
          <p:nvSpPr>
            <p:cNvPr id="204" name="Line 232"/>
            <p:cNvSpPr>
              <a:spLocks noChangeShapeType="1"/>
            </p:cNvSpPr>
            <p:nvPr/>
          </p:nvSpPr>
          <p:spPr bwMode="auto">
            <a:xfrm flipH="1">
              <a:off x="3737198" y="1469278"/>
              <a:ext cx="0" cy="300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Line 222"/>
            <p:cNvSpPr>
              <a:spLocks noChangeShapeType="1"/>
            </p:cNvSpPr>
            <p:nvPr/>
          </p:nvSpPr>
          <p:spPr bwMode="auto">
            <a:xfrm rot="16200000" flipH="1">
              <a:off x="5794669" y="2438972"/>
              <a:ext cx="9581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Text Box 224"/>
            <p:cNvSpPr txBox="1">
              <a:spLocks noChangeArrowheads="1"/>
            </p:cNvSpPr>
            <p:nvPr/>
          </p:nvSpPr>
          <p:spPr bwMode="auto">
            <a:xfrm>
              <a:off x="2839104" y="1530168"/>
              <a:ext cx="5221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拼接</a:t>
              </a:r>
            </a:p>
          </p:txBody>
        </p:sp>
        <p:sp>
          <p:nvSpPr>
            <p:cNvPr id="207" name="矩形 105"/>
            <p:cNvSpPr>
              <a:spLocks noChangeArrowheads="1"/>
            </p:cNvSpPr>
            <p:nvPr/>
          </p:nvSpPr>
          <p:spPr bwMode="auto">
            <a:xfrm>
              <a:off x="3780054" y="2018941"/>
              <a:ext cx="881237" cy="214003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Text Box 224"/>
            <p:cNvSpPr txBox="1">
              <a:spLocks noChangeArrowheads="1"/>
            </p:cNvSpPr>
            <p:nvPr/>
          </p:nvSpPr>
          <p:spPr bwMode="auto">
            <a:xfrm>
              <a:off x="3751810" y="1982376"/>
              <a:ext cx="99909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扩展的报文</a:t>
              </a:r>
            </a:p>
          </p:txBody>
        </p:sp>
        <p:sp>
          <p:nvSpPr>
            <p:cNvPr id="209" name="Rectangle 165"/>
            <p:cNvSpPr>
              <a:spLocks noChangeArrowheads="1"/>
            </p:cNvSpPr>
            <p:nvPr/>
          </p:nvSpPr>
          <p:spPr bwMode="auto">
            <a:xfrm>
              <a:off x="863134" y="2712392"/>
              <a:ext cx="968176" cy="5191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endPara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TextBox 105"/>
            <p:cNvSpPr txBox="1">
              <a:spLocks noChangeArrowheads="1"/>
            </p:cNvSpPr>
            <p:nvPr/>
          </p:nvSpPr>
          <p:spPr bwMode="auto">
            <a:xfrm>
              <a:off x="750635" y="2706557"/>
              <a:ext cx="1179951" cy="52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拼接后进行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1700"/>
                </a:lnSpc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散列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运算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Rectangle 206"/>
            <p:cNvSpPr>
              <a:spLocks noChangeArrowheads="1"/>
            </p:cNvSpPr>
            <p:nvPr/>
          </p:nvSpPr>
          <p:spPr bwMode="auto">
            <a:xfrm>
              <a:off x="6044753" y="2947236"/>
              <a:ext cx="425887" cy="2018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</p:txBody>
        </p:sp>
        <p:sp>
          <p:nvSpPr>
            <p:cNvPr id="212" name="Text Box 172"/>
            <p:cNvSpPr txBox="1">
              <a:spLocks noChangeArrowheads="1"/>
            </p:cNvSpPr>
            <p:nvPr/>
          </p:nvSpPr>
          <p:spPr bwMode="auto">
            <a:xfrm>
              <a:off x="7608205" y="1476086"/>
              <a:ext cx="718120" cy="31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密钥 </a:t>
              </a: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200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3" name="组合 113"/>
            <p:cNvGrpSpPr>
              <a:grpSpLocks/>
            </p:cNvGrpSpPr>
            <p:nvPr/>
          </p:nvGrpSpPr>
          <p:grpSpPr bwMode="auto">
            <a:xfrm>
              <a:off x="7397662" y="2121165"/>
              <a:ext cx="984149" cy="602203"/>
              <a:chOff x="3635896" y="4066386"/>
              <a:chExt cx="1168324" cy="676458"/>
            </a:xfrm>
          </p:grpSpPr>
          <p:sp>
            <p:nvSpPr>
              <p:cNvPr id="214" name="矩形 112"/>
              <p:cNvSpPr>
                <a:spLocks noChangeArrowheads="1"/>
              </p:cNvSpPr>
              <p:nvPr/>
            </p:nvSpPr>
            <p:spPr bwMode="auto">
              <a:xfrm>
                <a:off x="3635896" y="4066386"/>
                <a:ext cx="1149628" cy="582322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Text Box 223"/>
              <p:cNvSpPr txBox="1">
                <a:spLocks noChangeArrowheads="1"/>
              </p:cNvSpPr>
              <p:nvPr/>
            </p:nvSpPr>
            <p:spPr bwMode="auto">
              <a:xfrm>
                <a:off x="3671559" y="4089996"/>
                <a:ext cx="1132661" cy="652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ts val="1700"/>
                  </a:lnSpc>
                </a:pPr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拼接后进行</a:t>
                </a:r>
                <a:endPara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700"/>
                  </a:lnSpc>
                </a:pPr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散列运算</a:t>
                </a:r>
                <a:endParaRPr lang="zh-CN" altLang="en-US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6" name="肘形连接符 118"/>
            <p:cNvCxnSpPr>
              <a:cxnSpLocks noChangeShapeType="1"/>
            </p:cNvCxnSpPr>
            <p:nvPr/>
          </p:nvCxnSpPr>
          <p:spPr bwMode="auto">
            <a:xfrm rot="16200000" flipH="1">
              <a:off x="7428070" y="1865295"/>
              <a:ext cx="298426" cy="247244"/>
            </a:xfrm>
            <a:prstGeom prst="bentConnector3">
              <a:avLst>
                <a:gd name="adj1" fmla="val -1068"/>
              </a:avLst>
            </a:prstGeom>
            <a:noFill/>
            <a:ln w="2857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7" name="Line 221"/>
            <p:cNvSpPr>
              <a:spLocks noChangeShapeType="1"/>
            </p:cNvSpPr>
            <p:nvPr/>
          </p:nvSpPr>
          <p:spPr bwMode="auto">
            <a:xfrm rot="16200000" flipH="1">
              <a:off x="1434580" y="2564957"/>
              <a:ext cx="302174" cy="66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8" name="Line 221"/>
            <p:cNvSpPr>
              <a:spLocks noChangeShapeType="1"/>
            </p:cNvSpPr>
            <p:nvPr/>
          </p:nvSpPr>
          <p:spPr bwMode="auto">
            <a:xfrm rot="16200000" flipH="1" flipV="1">
              <a:off x="7786320" y="1929539"/>
              <a:ext cx="38734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9" name="Text Box 211"/>
            <p:cNvSpPr txBox="1">
              <a:spLocks noChangeArrowheads="1"/>
            </p:cNvSpPr>
            <p:nvPr/>
          </p:nvSpPr>
          <p:spPr bwMode="auto">
            <a:xfrm>
              <a:off x="4760397" y="2425386"/>
              <a:ext cx="954107" cy="276999"/>
            </a:xfrm>
            <a:prstGeom prst="rect">
              <a:avLst/>
            </a:prstGeom>
            <a:solidFill>
              <a:srgbClr val="00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不安全信道</a:t>
              </a:r>
            </a:p>
          </p:txBody>
        </p:sp>
        <p:sp>
          <p:nvSpPr>
            <p:cNvPr id="220" name="Line 232"/>
            <p:cNvSpPr>
              <a:spLocks noChangeShapeType="1"/>
            </p:cNvSpPr>
            <p:nvPr/>
          </p:nvSpPr>
          <p:spPr bwMode="auto">
            <a:xfrm flipV="1">
              <a:off x="5246551" y="1896872"/>
              <a:ext cx="182140" cy="528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1" name="TextBox 103"/>
            <p:cNvSpPr txBox="1">
              <a:spLocks noChangeArrowheads="1"/>
            </p:cNvSpPr>
            <p:nvPr/>
          </p:nvSpPr>
          <p:spPr bwMode="auto">
            <a:xfrm rot="16200000">
              <a:off x="6287768" y="1935572"/>
              <a:ext cx="3898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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Text Box 213"/>
            <p:cNvSpPr txBox="1">
              <a:spLocks noChangeArrowheads="1"/>
            </p:cNvSpPr>
            <p:nvPr/>
          </p:nvSpPr>
          <p:spPr bwMode="auto">
            <a:xfrm>
              <a:off x="6688940" y="2918068"/>
              <a:ext cx="522313" cy="271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400"/>
                </a:lnSpc>
              </a:pP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=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Line 221"/>
            <p:cNvSpPr>
              <a:spLocks noChangeShapeType="1"/>
            </p:cNvSpPr>
            <p:nvPr/>
          </p:nvSpPr>
          <p:spPr bwMode="auto">
            <a:xfrm rot="16200000" flipH="1">
              <a:off x="7733064" y="2787141"/>
              <a:ext cx="264840" cy="40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4" name="矩形 223"/>
            <p:cNvSpPr/>
            <p:nvPr/>
          </p:nvSpPr>
          <p:spPr bwMode="auto">
            <a:xfrm>
              <a:off x="1244605" y="2237485"/>
              <a:ext cx="586704" cy="20935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Text Box 172"/>
            <p:cNvSpPr txBox="1">
              <a:spLocks noChangeArrowheads="1"/>
            </p:cNvSpPr>
            <p:nvPr/>
          </p:nvSpPr>
          <p:spPr bwMode="auto">
            <a:xfrm>
              <a:off x="1189701" y="2193211"/>
              <a:ext cx="678073" cy="31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密钥 </a:t>
              </a:r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200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6" name="Line 221"/>
            <p:cNvSpPr>
              <a:spLocks noChangeShapeType="1"/>
            </p:cNvSpPr>
            <p:nvPr/>
          </p:nvSpPr>
          <p:spPr bwMode="auto">
            <a:xfrm flipH="1">
              <a:off x="7140273" y="3055738"/>
              <a:ext cx="35356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7" name="Line 221"/>
            <p:cNvSpPr>
              <a:spLocks noChangeShapeType="1"/>
            </p:cNvSpPr>
            <p:nvPr/>
          </p:nvSpPr>
          <p:spPr bwMode="auto">
            <a:xfrm rot="10800000" flipH="1">
              <a:off x="6484032" y="3042904"/>
              <a:ext cx="3120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" name="Text Box 204"/>
            <p:cNvSpPr txBox="1">
              <a:spLocks noChangeArrowheads="1"/>
            </p:cNvSpPr>
            <p:nvPr/>
          </p:nvSpPr>
          <p:spPr bwMode="auto">
            <a:xfrm>
              <a:off x="6752537" y="2567935"/>
              <a:ext cx="492443" cy="31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700"/>
                </a:lnSpc>
              </a:pPr>
              <a:r>
                <a:rPr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比较</a:t>
              </a:r>
            </a:p>
          </p:txBody>
        </p:sp>
        <p:cxnSp>
          <p:nvCxnSpPr>
            <p:cNvPr id="229" name="直接连接符 109"/>
            <p:cNvCxnSpPr>
              <a:cxnSpLocks noChangeShapeType="1"/>
            </p:cNvCxnSpPr>
            <p:nvPr/>
          </p:nvCxnSpPr>
          <p:spPr bwMode="auto">
            <a:xfrm>
              <a:off x="6484032" y="1691042"/>
              <a:ext cx="0" cy="326675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5" name="矩形 44"/>
          <p:cNvSpPr/>
          <p:nvPr/>
        </p:nvSpPr>
        <p:spPr>
          <a:xfrm>
            <a:off x="2027956" y="4217949"/>
            <a:ext cx="5283073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zh-CN" sz="20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这样的报文鉴别码称为</a:t>
            </a:r>
            <a:r>
              <a:rPr lang="zh-CN" altLang="zh-CN" sz="2000" b="1" kern="5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数字签名</a:t>
            </a:r>
            <a:r>
              <a:rPr lang="zh-CN" altLang="zh-CN" sz="20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  <a:r>
              <a:rPr lang="zh-CN" altLang="zh-CN" sz="2000" b="1" kern="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数字指纹。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96844" y="3566932"/>
            <a:ext cx="8007884" cy="6565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kern="5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只要入侵者不掌握密钥 </a:t>
            </a:r>
            <a:r>
              <a:rPr lang="en-US" altLang="zh-CN" sz="1600" b="1" i="1" kern="5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r>
              <a:rPr lang="zh-CN" altLang="en-US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，就无法</a:t>
            </a:r>
            <a:r>
              <a:rPr lang="zh-CN" altLang="en-US" sz="1600" b="1" kern="5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伪造 </a:t>
            </a:r>
            <a:r>
              <a:rPr lang="en-US" altLang="zh-CN" sz="1600" b="1" kern="5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发送</a:t>
            </a:r>
            <a:r>
              <a:rPr lang="zh-CN" altLang="en-US" sz="1600" b="1" kern="5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报文（因为无法伪造 </a:t>
            </a:r>
            <a:r>
              <a:rPr lang="en-US" altLang="zh-CN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 </a:t>
            </a:r>
            <a:r>
              <a:rPr lang="en-US" altLang="zh-CN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MAC</a:t>
            </a:r>
            <a:r>
              <a:rPr lang="zh-CN" altLang="en-US" sz="1600" b="1" kern="5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）。</a:t>
            </a:r>
            <a:endParaRPr lang="en-US" altLang="zh-CN" sz="1600" b="1" kern="5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鉴别过程并没有执行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加密算法，消耗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的计算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资源少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1600" b="1" kern="5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833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33008" y="965218"/>
            <a:ext cx="3928642" cy="367849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AutoShape 5"/>
          <p:cNvSpPr>
            <a:spLocks noChangeArrowheads="1"/>
          </p:cNvSpPr>
          <p:nvPr/>
        </p:nvSpPr>
        <p:spPr bwMode="auto">
          <a:xfrm>
            <a:off x="504633" y="6163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矩形 4"/>
          <p:cNvSpPr>
            <a:spLocks noChangeArrowheads="1"/>
          </p:cNvSpPr>
          <p:nvPr/>
        </p:nvSpPr>
        <p:spPr bwMode="auto">
          <a:xfrm>
            <a:off x="622624" y="579248"/>
            <a:ext cx="2646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不同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85985" y="1029489"/>
            <a:ext cx="2252161" cy="1632076"/>
            <a:chOff x="1538879" y="1158109"/>
            <a:chExt cx="2579688" cy="2045064"/>
          </a:xfrm>
        </p:grpSpPr>
        <p:sp>
          <p:nvSpPr>
            <p:cNvPr id="231" name="Line 203"/>
            <p:cNvSpPr>
              <a:spLocks noChangeShapeType="1"/>
            </p:cNvSpPr>
            <p:nvPr/>
          </p:nvSpPr>
          <p:spPr bwMode="auto">
            <a:xfrm rot="5400000" flipV="1">
              <a:off x="2041323" y="1441842"/>
              <a:ext cx="449262" cy="419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2" name="Line 221"/>
            <p:cNvSpPr>
              <a:spLocks noChangeShapeType="1"/>
            </p:cNvSpPr>
            <p:nvPr/>
          </p:nvSpPr>
          <p:spPr bwMode="auto">
            <a:xfrm rot="16200000" flipH="1" flipV="1">
              <a:off x="3127173" y="1379929"/>
              <a:ext cx="401638" cy="593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3" name="Rectangle 165"/>
            <p:cNvSpPr>
              <a:spLocks noChangeArrowheads="1"/>
            </p:cNvSpPr>
            <p:nvPr/>
          </p:nvSpPr>
          <p:spPr bwMode="auto">
            <a:xfrm>
              <a:off x="1538879" y="1198161"/>
              <a:ext cx="1152525" cy="2682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 </a:t>
              </a:r>
              <a:endParaRPr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Rectangle 171"/>
            <p:cNvSpPr>
              <a:spLocks noChangeArrowheads="1"/>
            </p:cNvSpPr>
            <p:nvPr/>
          </p:nvSpPr>
          <p:spPr bwMode="auto">
            <a:xfrm>
              <a:off x="2364379" y="2914248"/>
              <a:ext cx="742950" cy="28892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</p:txBody>
        </p:sp>
        <p:sp>
          <p:nvSpPr>
            <p:cNvPr id="235" name="矩形 234"/>
            <p:cNvSpPr/>
            <p:nvPr/>
          </p:nvSpPr>
          <p:spPr bwMode="auto">
            <a:xfrm>
              <a:off x="3278779" y="1210861"/>
              <a:ext cx="792163" cy="2587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6" name="Text Box 172"/>
            <p:cNvSpPr txBox="1">
              <a:spLocks noChangeArrowheads="1"/>
            </p:cNvSpPr>
            <p:nvPr/>
          </p:nvSpPr>
          <p:spPr bwMode="auto">
            <a:xfrm>
              <a:off x="3254967" y="1158109"/>
              <a:ext cx="863600" cy="38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密钥 </a:t>
              </a:r>
              <a:r>
                <a:rPr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400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7" name="Line 221"/>
            <p:cNvSpPr>
              <a:spLocks noChangeShapeType="1"/>
            </p:cNvSpPr>
            <p:nvPr/>
          </p:nvSpPr>
          <p:spPr bwMode="auto">
            <a:xfrm rot="16200000" flipH="1">
              <a:off x="2580279" y="2744386"/>
              <a:ext cx="331787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8" name="椭圆 108"/>
            <p:cNvSpPr>
              <a:spLocks noChangeArrowheads="1"/>
            </p:cNvSpPr>
            <p:nvPr/>
          </p:nvSpPr>
          <p:spPr bwMode="auto">
            <a:xfrm>
              <a:off x="1838917" y="1858561"/>
              <a:ext cx="1871662" cy="72072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9" name="Text Box 211"/>
            <p:cNvSpPr txBox="1">
              <a:spLocks noChangeArrowheads="1"/>
            </p:cNvSpPr>
            <p:nvPr/>
          </p:nvSpPr>
          <p:spPr bwMode="auto">
            <a:xfrm>
              <a:off x="2211725" y="1897884"/>
              <a:ext cx="1183198" cy="655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计算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  <a:p>
              <a:pPr algn="ctr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的算法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585985" y="2884059"/>
            <a:ext cx="2252160" cy="1642212"/>
            <a:chOff x="4731342" y="1139059"/>
            <a:chExt cx="2579687" cy="2057764"/>
          </a:xfrm>
        </p:grpSpPr>
        <p:sp>
          <p:nvSpPr>
            <p:cNvPr id="230" name="Line 221"/>
            <p:cNvSpPr>
              <a:spLocks noChangeShapeType="1"/>
            </p:cNvSpPr>
            <p:nvPr/>
          </p:nvSpPr>
          <p:spPr bwMode="auto">
            <a:xfrm rot="16200000" flipH="1">
              <a:off x="5872754" y="2063348"/>
              <a:ext cx="331788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0" name="Line 203"/>
            <p:cNvSpPr>
              <a:spLocks noChangeShapeType="1"/>
            </p:cNvSpPr>
            <p:nvPr/>
          </p:nvSpPr>
          <p:spPr bwMode="auto">
            <a:xfrm rot="5400000" flipV="1">
              <a:off x="5271885" y="1378342"/>
              <a:ext cx="409575" cy="3635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1" name="Line 221"/>
            <p:cNvSpPr>
              <a:spLocks noChangeShapeType="1"/>
            </p:cNvSpPr>
            <p:nvPr/>
          </p:nvSpPr>
          <p:spPr bwMode="auto">
            <a:xfrm rot="16200000" flipH="1" flipV="1">
              <a:off x="6544267" y="1482323"/>
              <a:ext cx="29845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2" name="Rectangle 165"/>
            <p:cNvSpPr>
              <a:spLocks noChangeArrowheads="1"/>
            </p:cNvSpPr>
            <p:nvPr/>
          </p:nvSpPr>
          <p:spPr bwMode="auto">
            <a:xfrm>
              <a:off x="4731342" y="1188636"/>
              <a:ext cx="1152525" cy="2587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 </a:t>
              </a:r>
              <a:endParaRPr lang="en-US" altLang="zh-CN" sz="1400" b="1" i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3" name="Rectangle 171"/>
            <p:cNvSpPr>
              <a:spLocks noChangeArrowheads="1"/>
            </p:cNvSpPr>
            <p:nvPr/>
          </p:nvSpPr>
          <p:spPr bwMode="auto">
            <a:xfrm>
              <a:off x="5652092" y="2907898"/>
              <a:ext cx="720725" cy="28892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HMAC</a:t>
              </a:r>
            </a:p>
          </p:txBody>
        </p:sp>
        <p:grpSp>
          <p:nvGrpSpPr>
            <p:cNvPr id="244" name="组合 115"/>
            <p:cNvGrpSpPr>
              <a:grpSpLocks/>
            </p:cNvGrpSpPr>
            <p:nvPr/>
          </p:nvGrpSpPr>
          <p:grpSpPr bwMode="auto">
            <a:xfrm>
              <a:off x="6447429" y="1139059"/>
              <a:ext cx="863600" cy="388871"/>
              <a:chOff x="1883864" y="783243"/>
              <a:chExt cx="864096" cy="388871"/>
            </a:xfrm>
          </p:grpSpPr>
          <p:sp>
            <p:nvSpPr>
              <p:cNvPr id="245" name="矩形 244"/>
              <p:cNvSpPr/>
              <p:nvPr/>
            </p:nvSpPr>
            <p:spPr bwMode="auto">
              <a:xfrm>
                <a:off x="1907691" y="835995"/>
                <a:ext cx="792617" cy="2587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Text Box 172"/>
              <p:cNvSpPr txBox="1">
                <a:spLocks noChangeArrowheads="1"/>
              </p:cNvSpPr>
              <p:nvPr/>
            </p:nvSpPr>
            <p:spPr bwMode="auto">
              <a:xfrm>
                <a:off x="1883864" y="783243"/>
                <a:ext cx="864096" cy="388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ts val="1700"/>
                  </a:lnSpc>
                </a:pP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密钥 </a:t>
                </a:r>
                <a:r>
                  <a:rPr lang="en-US" altLang="zh-CN" sz="1400" b="1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</a:t>
                </a:r>
                <a:endParaRPr lang="zh-CN" altLang="en-US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7" name="Line 221"/>
            <p:cNvSpPr>
              <a:spLocks noChangeShapeType="1"/>
            </p:cNvSpPr>
            <p:nvPr/>
          </p:nvSpPr>
          <p:spPr bwMode="auto">
            <a:xfrm rot="16200000" flipH="1">
              <a:off x="5848942" y="2744386"/>
              <a:ext cx="331787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8" name="组合 128"/>
            <p:cNvGrpSpPr>
              <a:grpSpLocks/>
            </p:cNvGrpSpPr>
            <p:nvPr/>
          </p:nvGrpSpPr>
          <p:grpSpPr bwMode="auto">
            <a:xfrm>
              <a:off x="5036142" y="2212577"/>
              <a:ext cx="1873250" cy="438151"/>
              <a:chOff x="3665798" y="1766129"/>
              <a:chExt cx="1872208" cy="438736"/>
            </a:xfrm>
          </p:grpSpPr>
          <p:sp>
            <p:nvSpPr>
              <p:cNvPr id="249" name="椭圆 119"/>
              <p:cNvSpPr>
                <a:spLocks noChangeArrowheads="1"/>
              </p:cNvSpPr>
              <p:nvPr/>
            </p:nvSpPr>
            <p:spPr bwMode="auto">
              <a:xfrm>
                <a:off x="3665798" y="1766129"/>
                <a:ext cx="1872208" cy="438736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Text Box 211"/>
              <p:cNvSpPr txBox="1">
                <a:spLocks noChangeArrowheads="1"/>
              </p:cNvSpPr>
              <p:nvPr/>
            </p:nvSpPr>
            <p:spPr bwMode="auto">
              <a:xfrm>
                <a:off x="3904062" y="1795826"/>
                <a:ext cx="1444593" cy="386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密码散列算法</a:t>
                </a:r>
                <a:endPara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1" name="Rectangle 165"/>
            <p:cNvSpPr>
              <a:spLocks noChangeArrowheads="1"/>
            </p:cNvSpPr>
            <p:nvPr/>
          </p:nvSpPr>
          <p:spPr bwMode="auto">
            <a:xfrm>
              <a:off x="5026617" y="1763311"/>
              <a:ext cx="1152525" cy="254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 </a:t>
              </a:r>
              <a:endParaRPr lang="en-US" altLang="zh-CN" sz="1400" b="1" i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2" name="矩形 251"/>
            <p:cNvSpPr/>
            <p:nvPr/>
          </p:nvSpPr>
          <p:spPr bwMode="auto">
            <a:xfrm>
              <a:off x="6171204" y="1764898"/>
              <a:ext cx="792163" cy="25400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3" name="Text Box 172"/>
            <p:cNvSpPr txBox="1">
              <a:spLocks noChangeArrowheads="1"/>
            </p:cNvSpPr>
            <p:nvPr/>
          </p:nvSpPr>
          <p:spPr bwMode="auto">
            <a:xfrm>
              <a:off x="6147392" y="1710560"/>
              <a:ext cx="863600" cy="38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密钥 </a:t>
              </a:r>
              <a:r>
                <a:rPr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400" b="1" i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4" name="Text Box 172"/>
            <p:cNvSpPr txBox="1">
              <a:spLocks noChangeArrowheads="1"/>
            </p:cNvSpPr>
            <p:nvPr/>
          </p:nvSpPr>
          <p:spPr bwMode="auto">
            <a:xfrm>
              <a:off x="5723529" y="1471165"/>
              <a:ext cx="863600" cy="38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拼接</a:t>
              </a:r>
              <a:endParaRPr lang="zh-CN" altLang="en-US" sz="1400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914401" y="2788025"/>
            <a:ext cx="3541059" cy="0"/>
          </a:xfrm>
          <a:prstGeom prst="line">
            <a:avLst/>
          </a:prstGeom>
          <a:ln w="28575">
            <a:solidFill>
              <a:srgbClr val="0000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4779296" y="1224623"/>
            <a:ext cx="3823334" cy="3172237"/>
            <a:chOff x="4782695" y="1274675"/>
            <a:chExt cx="3617585" cy="3172237"/>
          </a:xfrm>
        </p:grpSpPr>
        <p:sp>
          <p:nvSpPr>
            <p:cNvPr id="53" name="任意多边形 52"/>
            <p:cNvSpPr/>
            <p:nvPr/>
          </p:nvSpPr>
          <p:spPr>
            <a:xfrm>
              <a:off x="4782695" y="1274675"/>
              <a:ext cx="3617585" cy="365680"/>
            </a:xfrm>
            <a:custGeom>
              <a:avLst/>
              <a:gdLst>
                <a:gd name="connsiteX0" fmla="*/ 0 w 3617585"/>
                <a:gd name="connsiteY0" fmla="*/ 81122 h 486720"/>
                <a:gd name="connsiteX1" fmla="*/ 81122 w 3617585"/>
                <a:gd name="connsiteY1" fmla="*/ 0 h 486720"/>
                <a:gd name="connsiteX2" fmla="*/ 3536463 w 3617585"/>
                <a:gd name="connsiteY2" fmla="*/ 0 h 486720"/>
                <a:gd name="connsiteX3" fmla="*/ 3617585 w 3617585"/>
                <a:gd name="connsiteY3" fmla="*/ 81122 h 486720"/>
                <a:gd name="connsiteX4" fmla="*/ 3617585 w 3617585"/>
                <a:gd name="connsiteY4" fmla="*/ 405598 h 486720"/>
                <a:gd name="connsiteX5" fmla="*/ 3536463 w 3617585"/>
                <a:gd name="connsiteY5" fmla="*/ 486720 h 486720"/>
                <a:gd name="connsiteX6" fmla="*/ 81122 w 3617585"/>
                <a:gd name="connsiteY6" fmla="*/ 486720 h 486720"/>
                <a:gd name="connsiteX7" fmla="*/ 0 w 3617585"/>
                <a:gd name="connsiteY7" fmla="*/ 405598 h 486720"/>
                <a:gd name="connsiteX8" fmla="*/ 0 w 3617585"/>
                <a:gd name="connsiteY8" fmla="*/ 81122 h 48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7585" h="486720">
                  <a:moveTo>
                    <a:pt x="0" y="81122"/>
                  </a:moveTo>
                  <a:cubicBezTo>
                    <a:pt x="0" y="36320"/>
                    <a:pt x="36320" y="0"/>
                    <a:pt x="81122" y="0"/>
                  </a:cubicBezTo>
                  <a:lnTo>
                    <a:pt x="3536463" y="0"/>
                  </a:lnTo>
                  <a:cubicBezTo>
                    <a:pt x="3581265" y="0"/>
                    <a:pt x="3617585" y="36320"/>
                    <a:pt x="3617585" y="81122"/>
                  </a:cubicBezTo>
                  <a:lnTo>
                    <a:pt x="3617585" y="405598"/>
                  </a:lnTo>
                  <a:cubicBezTo>
                    <a:pt x="3617585" y="450400"/>
                    <a:pt x="3581265" y="486720"/>
                    <a:pt x="3536463" y="486720"/>
                  </a:cubicBezTo>
                  <a:lnTo>
                    <a:pt x="81122" y="486720"/>
                  </a:lnTo>
                  <a:cubicBezTo>
                    <a:pt x="36320" y="486720"/>
                    <a:pt x="0" y="450400"/>
                    <a:pt x="0" y="405598"/>
                  </a:cubicBezTo>
                  <a:lnTo>
                    <a:pt x="0" y="81122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84720" tIns="84720" rIns="84720" bIns="8472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endParaRPr lang="zh-CN" altLang="en-US" sz="20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782695" y="1647085"/>
              <a:ext cx="3617585" cy="740024"/>
            </a:xfrm>
            <a:custGeom>
              <a:avLst/>
              <a:gdLst>
                <a:gd name="connsiteX0" fmla="*/ 0 w 3617585"/>
                <a:gd name="connsiteY0" fmla="*/ 0 h 740024"/>
                <a:gd name="connsiteX1" fmla="*/ 3617585 w 3617585"/>
                <a:gd name="connsiteY1" fmla="*/ 0 h 740024"/>
                <a:gd name="connsiteX2" fmla="*/ 3617585 w 3617585"/>
                <a:gd name="connsiteY2" fmla="*/ 740024 h 740024"/>
                <a:gd name="connsiteX3" fmla="*/ 0 w 3617585"/>
                <a:gd name="connsiteY3" fmla="*/ 740024 h 740024"/>
                <a:gd name="connsiteX4" fmla="*/ 0 w 3617585"/>
                <a:gd name="connsiteY4" fmla="*/ 0 h 740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7585" h="740024">
                  <a:moveTo>
                    <a:pt x="0" y="0"/>
                  </a:moveTo>
                  <a:lnTo>
                    <a:pt x="3617585" y="0"/>
                  </a:lnTo>
                  <a:lnTo>
                    <a:pt x="3617585" y="740024"/>
                  </a:lnTo>
                  <a:lnTo>
                    <a:pt x="0" y="740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858" tIns="20320" rIns="113792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ts val="24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把密钥 </a:t>
              </a:r>
              <a:r>
                <a:rPr lang="en-US" altLang="en-US" b="1" i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作为计算 </a:t>
              </a:r>
              <a:r>
                <a:rPr lang="en-US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的参数。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lvl="1" indent="-171450" algn="l" defTabSz="711200">
                <a:lnSpc>
                  <a:spcPts val="24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可以使用多种计算 </a:t>
              </a:r>
              <a:r>
                <a:rPr lang="en-US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的算法。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782695" y="2944282"/>
              <a:ext cx="3617585" cy="365680"/>
            </a:xfrm>
            <a:custGeom>
              <a:avLst/>
              <a:gdLst>
                <a:gd name="connsiteX0" fmla="*/ 0 w 3617585"/>
                <a:gd name="connsiteY0" fmla="*/ 81122 h 486720"/>
                <a:gd name="connsiteX1" fmla="*/ 81122 w 3617585"/>
                <a:gd name="connsiteY1" fmla="*/ 0 h 486720"/>
                <a:gd name="connsiteX2" fmla="*/ 3536463 w 3617585"/>
                <a:gd name="connsiteY2" fmla="*/ 0 h 486720"/>
                <a:gd name="connsiteX3" fmla="*/ 3617585 w 3617585"/>
                <a:gd name="connsiteY3" fmla="*/ 81122 h 486720"/>
                <a:gd name="connsiteX4" fmla="*/ 3617585 w 3617585"/>
                <a:gd name="connsiteY4" fmla="*/ 405598 h 486720"/>
                <a:gd name="connsiteX5" fmla="*/ 3536463 w 3617585"/>
                <a:gd name="connsiteY5" fmla="*/ 486720 h 486720"/>
                <a:gd name="connsiteX6" fmla="*/ 81122 w 3617585"/>
                <a:gd name="connsiteY6" fmla="*/ 486720 h 486720"/>
                <a:gd name="connsiteX7" fmla="*/ 0 w 3617585"/>
                <a:gd name="connsiteY7" fmla="*/ 405598 h 486720"/>
                <a:gd name="connsiteX8" fmla="*/ 0 w 3617585"/>
                <a:gd name="connsiteY8" fmla="*/ 81122 h 48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7585" h="486720">
                  <a:moveTo>
                    <a:pt x="0" y="81122"/>
                  </a:moveTo>
                  <a:cubicBezTo>
                    <a:pt x="0" y="36320"/>
                    <a:pt x="36320" y="0"/>
                    <a:pt x="81122" y="0"/>
                  </a:cubicBezTo>
                  <a:lnTo>
                    <a:pt x="3536463" y="0"/>
                  </a:lnTo>
                  <a:cubicBezTo>
                    <a:pt x="3581265" y="0"/>
                    <a:pt x="3617585" y="36320"/>
                    <a:pt x="3617585" y="81122"/>
                  </a:cubicBezTo>
                  <a:lnTo>
                    <a:pt x="3617585" y="405598"/>
                  </a:lnTo>
                  <a:cubicBezTo>
                    <a:pt x="3617585" y="450400"/>
                    <a:pt x="3581265" y="486720"/>
                    <a:pt x="3536463" y="486720"/>
                  </a:cubicBezTo>
                  <a:lnTo>
                    <a:pt x="81122" y="486720"/>
                  </a:lnTo>
                  <a:cubicBezTo>
                    <a:pt x="36320" y="486720"/>
                    <a:pt x="0" y="450400"/>
                    <a:pt x="0" y="405598"/>
                  </a:cubicBezTo>
                  <a:lnTo>
                    <a:pt x="0" y="81122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1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84720" tIns="84720" rIns="84720" bIns="8472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HMAC (Hashed MAC)</a:t>
              </a:r>
              <a:endParaRPr lang="zh-CN" altLang="en-US" sz="20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4782695" y="3316692"/>
              <a:ext cx="3617585" cy="1130220"/>
            </a:xfrm>
            <a:custGeom>
              <a:avLst/>
              <a:gdLst>
                <a:gd name="connsiteX0" fmla="*/ 0 w 3617585"/>
                <a:gd name="connsiteY0" fmla="*/ 0 h 1130220"/>
                <a:gd name="connsiteX1" fmla="*/ 3617585 w 3617585"/>
                <a:gd name="connsiteY1" fmla="*/ 0 h 1130220"/>
                <a:gd name="connsiteX2" fmla="*/ 3617585 w 3617585"/>
                <a:gd name="connsiteY2" fmla="*/ 1130220 h 1130220"/>
                <a:gd name="connsiteX3" fmla="*/ 0 w 3617585"/>
                <a:gd name="connsiteY3" fmla="*/ 1130220 h 1130220"/>
                <a:gd name="connsiteX4" fmla="*/ 0 w 3617585"/>
                <a:gd name="connsiteY4" fmla="*/ 0 h 11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7585" h="1130220">
                  <a:moveTo>
                    <a:pt x="0" y="0"/>
                  </a:moveTo>
                  <a:lnTo>
                    <a:pt x="3617585" y="0"/>
                  </a:lnTo>
                  <a:lnTo>
                    <a:pt x="3617585" y="1130220"/>
                  </a:lnTo>
                  <a:lnTo>
                    <a:pt x="0" y="11302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858" tIns="20320" rIns="113792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ts val="24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把密钥 </a:t>
              </a:r>
              <a:r>
                <a:rPr lang="en-US" altLang="en-US" b="1" i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拼接在明文后面。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lvl="1" indent="-171450" algn="l" defTabSz="711200">
                <a:lnSpc>
                  <a:spcPts val="24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使用密码散列算法对其进行运算。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lvl="1" indent="-171450" algn="l" defTabSz="711200">
                <a:lnSpc>
                  <a:spcPts val="24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zh-CN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得出的散列值就是 </a:t>
              </a:r>
              <a:r>
                <a:rPr lang="en-US" altLang="en-US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HMAC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AutoShape 5"/>
          <p:cNvSpPr>
            <a:spLocks noChangeArrowheads="1"/>
          </p:cNvSpPr>
          <p:nvPr/>
        </p:nvSpPr>
        <p:spPr bwMode="auto">
          <a:xfrm>
            <a:off x="504633" y="6163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矩形 4"/>
          <p:cNvSpPr>
            <a:spLocks noChangeArrowheads="1"/>
          </p:cNvSpPr>
          <p:nvPr/>
        </p:nvSpPr>
        <p:spPr bwMode="auto">
          <a:xfrm>
            <a:off x="622624" y="579248"/>
            <a:ext cx="50681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使用已签名的报文鉴别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码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报文鉴别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517852" y="1359664"/>
            <a:ext cx="8133857" cy="261170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6" name="矩形 155"/>
          <p:cNvSpPr/>
          <p:nvPr/>
        </p:nvSpPr>
        <p:spPr>
          <a:xfrm>
            <a:off x="696844" y="3971364"/>
            <a:ext cx="8007884" cy="6565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没有对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报文进行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加密，而是对很短的散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列 </a:t>
            </a:r>
            <a:r>
              <a:rPr lang="en-US" altLang="zh-CN" sz="1600" b="1" i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H(X)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进行 </a:t>
            </a:r>
            <a:r>
              <a:rPr lang="en-US" altLang="zh-CN" sz="1600" b="1" i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运算。</a:t>
            </a:r>
            <a:endParaRPr lang="en-US" altLang="zh-CN" sz="1600" b="1" kern="5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入侵者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 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私钥，因此不可能伪造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出 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发出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的报文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1600" b="1" kern="5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7" name="Rectangle 46"/>
          <p:cNvSpPr>
            <a:spLocks noChangeArrowheads="1"/>
          </p:cNvSpPr>
          <p:nvPr/>
        </p:nvSpPr>
        <p:spPr bwMode="auto">
          <a:xfrm>
            <a:off x="509474" y="936728"/>
            <a:ext cx="81290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如何分发共享密钥 </a:t>
            </a:r>
            <a:r>
              <a:rPr lang="en-US" altLang="zh-CN" sz="20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公钥系统。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Line 219"/>
          <p:cNvSpPr>
            <a:spLocks noChangeShapeType="1"/>
          </p:cNvSpPr>
          <p:nvPr/>
        </p:nvSpPr>
        <p:spPr bwMode="auto">
          <a:xfrm rot="10800000" flipH="1">
            <a:off x="2260250" y="3270652"/>
            <a:ext cx="692470" cy="408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9" name="直接连接符 104"/>
          <p:cNvCxnSpPr>
            <a:cxnSpLocks noChangeShapeType="1"/>
          </p:cNvCxnSpPr>
          <p:nvPr/>
        </p:nvCxnSpPr>
        <p:spPr bwMode="auto">
          <a:xfrm>
            <a:off x="3586114" y="2449368"/>
            <a:ext cx="1478398" cy="0"/>
          </a:xfrm>
          <a:prstGeom prst="line">
            <a:avLst/>
          </a:prstGeom>
          <a:noFill/>
          <a:ln w="12700" algn="ctr">
            <a:solidFill>
              <a:srgbClr val="0000FF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60" name="Object 2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90847960"/>
              </p:ext>
            </p:extLst>
          </p:nvPr>
        </p:nvGraphicFramePr>
        <p:xfrm>
          <a:off x="4871924" y="1867165"/>
          <a:ext cx="1348118" cy="681239"/>
        </p:xfrm>
        <a:graphic>
          <a:graphicData uri="http://schemas.openxmlformats.org/presentationml/2006/ole">
            <p:oleObj spid="_x0000_s25636" name="VISIO" r:id="rId3" imgW="1687068" imgH="964692" progId="">
              <p:embed/>
            </p:oleObj>
          </a:graphicData>
        </a:graphic>
      </p:graphicFrame>
      <p:sp>
        <p:nvSpPr>
          <p:cNvPr id="161" name="Line 203"/>
          <p:cNvSpPr>
            <a:spLocks noChangeShapeType="1"/>
          </p:cNvSpPr>
          <p:nvPr/>
        </p:nvSpPr>
        <p:spPr bwMode="auto">
          <a:xfrm rot="5400000">
            <a:off x="829921" y="2709968"/>
            <a:ext cx="874691" cy="127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Line 9"/>
          <p:cNvSpPr>
            <a:spLocks noChangeShapeType="1"/>
          </p:cNvSpPr>
          <p:nvPr/>
        </p:nvSpPr>
        <p:spPr bwMode="auto">
          <a:xfrm>
            <a:off x="1787680" y="2197103"/>
            <a:ext cx="122067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3" name="Picture 47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27787" y="2672340"/>
            <a:ext cx="306201" cy="17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" name="Text Box 48"/>
          <p:cNvSpPr txBox="1">
            <a:spLocks noChangeArrowheads="1"/>
          </p:cNvSpPr>
          <p:nvPr/>
        </p:nvSpPr>
        <p:spPr bwMode="auto">
          <a:xfrm>
            <a:off x="862974" y="1633360"/>
            <a:ext cx="3000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grpSp>
        <p:nvGrpSpPr>
          <p:cNvPr id="165" name="Group 103"/>
          <p:cNvGrpSpPr>
            <a:grpSpLocks/>
          </p:cNvGrpSpPr>
          <p:nvPr/>
        </p:nvGrpSpPr>
        <p:grpSpPr bwMode="auto">
          <a:xfrm>
            <a:off x="1061227" y="1634547"/>
            <a:ext cx="450317" cy="376225"/>
            <a:chOff x="921" y="2412"/>
            <a:chExt cx="284" cy="265"/>
          </a:xfrm>
        </p:grpSpPr>
        <p:grpSp>
          <p:nvGrpSpPr>
            <p:cNvPr id="166" name="Group 104"/>
            <p:cNvGrpSpPr>
              <a:grpSpLocks/>
            </p:cNvGrpSpPr>
            <p:nvPr/>
          </p:nvGrpSpPr>
          <p:grpSpPr bwMode="auto">
            <a:xfrm>
              <a:off x="928" y="2417"/>
              <a:ext cx="277" cy="260"/>
              <a:chOff x="928" y="2417"/>
              <a:chExt cx="277" cy="260"/>
            </a:xfrm>
          </p:grpSpPr>
          <p:sp>
            <p:nvSpPr>
              <p:cNvPr id="180" name="Freeform 105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Freeform 106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Freeform 107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Freeform 108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Rectangle 109"/>
              <p:cNvSpPr>
                <a:spLocks noChangeArrowheads="1"/>
              </p:cNvSpPr>
              <p:nvPr/>
            </p:nvSpPr>
            <p:spPr bwMode="auto">
              <a:xfrm>
                <a:off x="974" y="2434"/>
                <a:ext cx="185" cy="13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Rectangle 110"/>
              <p:cNvSpPr>
                <a:spLocks noChangeArrowheads="1"/>
              </p:cNvSpPr>
              <p:nvPr/>
            </p:nvSpPr>
            <p:spPr bwMode="auto">
              <a:xfrm>
                <a:off x="937" y="2576"/>
                <a:ext cx="260" cy="5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Rectangle 111"/>
              <p:cNvSpPr>
                <a:spLocks noChangeArrowheads="1"/>
              </p:cNvSpPr>
              <p:nvPr/>
            </p:nvSpPr>
            <p:spPr bwMode="auto">
              <a:xfrm>
                <a:off x="992" y="2450"/>
                <a:ext cx="150" cy="10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Line 112"/>
              <p:cNvSpPr>
                <a:spLocks noChangeShapeType="1"/>
              </p:cNvSpPr>
              <p:nvPr/>
            </p:nvSpPr>
            <p:spPr bwMode="auto">
              <a:xfrm flipH="1">
                <a:off x="1115" y="2598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8" name="Group 113"/>
              <p:cNvGrpSpPr>
                <a:grpSpLocks/>
              </p:cNvGrpSpPr>
              <p:nvPr/>
            </p:nvGrpSpPr>
            <p:grpSpPr bwMode="auto">
              <a:xfrm>
                <a:off x="928" y="2639"/>
                <a:ext cx="277" cy="38"/>
                <a:chOff x="928" y="2639"/>
                <a:chExt cx="277" cy="38"/>
              </a:xfrm>
            </p:grpSpPr>
            <p:sp>
              <p:nvSpPr>
                <p:cNvPr id="189" name="Freeform 114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0" name="Freeform 115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1" name="Rectangle 116"/>
                <p:cNvSpPr>
                  <a:spLocks noChangeArrowheads="1"/>
                </p:cNvSpPr>
                <p:nvPr/>
              </p:nvSpPr>
              <p:spPr bwMode="auto">
                <a:xfrm>
                  <a:off x="930" y="2666"/>
                  <a:ext cx="274" cy="1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67" name="Group 117"/>
            <p:cNvGrpSpPr>
              <a:grpSpLocks/>
            </p:cNvGrpSpPr>
            <p:nvPr/>
          </p:nvGrpSpPr>
          <p:grpSpPr bwMode="auto">
            <a:xfrm>
              <a:off x="921" y="2412"/>
              <a:ext cx="277" cy="261"/>
              <a:chOff x="921" y="2412"/>
              <a:chExt cx="277" cy="261"/>
            </a:xfrm>
          </p:grpSpPr>
          <p:sp>
            <p:nvSpPr>
              <p:cNvPr id="168" name="Freeform 118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Freeform 119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120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121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Rectangle 122"/>
              <p:cNvSpPr>
                <a:spLocks noChangeArrowheads="1"/>
              </p:cNvSpPr>
              <p:nvPr/>
            </p:nvSpPr>
            <p:spPr bwMode="auto">
              <a:xfrm>
                <a:off x="968" y="2429"/>
                <a:ext cx="184" cy="132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Rectangle 123"/>
              <p:cNvSpPr>
                <a:spLocks noChangeArrowheads="1"/>
              </p:cNvSpPr>
              <p:nvPr/>
            </p:nvSpPr>
            <p:spPr bwMode="auto">
              <a:xfrm>
                <a:off x="930" y="2571"/>
                <a:ext cx="260" cy="59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Rectangle 124"/>
              <p:cNvSpPr>
                <a:spLocks noChangeArrowheads="1"/>
              </p:cNvSpPr>
              <p:nvPr/>
            </p:nvSpPr>
            <p:spPr bwMode="auto">
              <a:xfrm>
                <a:off x="985" y="2445"/>
                <a:ext cx="150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Line 125"/>
              <p:cNvSpPr>
                <a:spLocks noChangeShapeType="1"/>
              </p:cNvSpPr>
              <p:nvPr/>
            </p:nvSpPr>
            <p:spPr bwMode="auto">
              <a:xfrm flipH="1">
                <a:off x="1108" y="2593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6" name="Group 126"/>
              <p:cNvGrpSpPr>
                <a:grpSpLocks/>
              </p:cNvGrpSpPr>
              <p:nvPr/>
            </p:nvGrpSpPr>
            <p:grpSpPr bwMode="auto">
              <a:xfrm>
                <a:off x="921" y="2635"/>
                <a:ext cx="277" cy="38"/>
                <a:chOff x="921" y="2635"/>
                <a:chExt cx="277" cy="38"/>
              </a:xfrm>
            </p:grpSpPr>
            <p:sp>
              <p:nvSpPr>
                <p:cNvPr id="177" name="Freeform 127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8" name="Freeform 128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9" name="Rectangle 129"/>
                <p:cNvSpPr>
                  <a:spLocks noChangeArrowheads="1"/>
                </p:cNvSpPr>
                <p:nvPr/>
              </p:nvSpPr>
              <p:spPr bwMode="auto">
                <a:xfrm>
                  <a:off x="923" y="2662"/>
                  <a:ext cx="274" cy="11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2" name="Rectangle 165"/>
          <p:cNvSpPr>
            <a:spLocks noChangeArrowheads="1"/>
          </p:cNvSpPr>
          <p:nvPr/>
        </p:nvSpPr>
        <p:spPr bwMode="auto">
          <a:xfrm>
            <a:off x="759599" y="2092662"/>
            <a:ext cx="1028081" cy="2160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93" name="Text Box 167"/>
          <p:cNvSpPr txBox="1">
            <a:spLocks noChangeArrowheads="1"/>
          </p:cNvSpPr>
          <p:nvPr/>
        </p:nvSpPr>
        <p:spPr bwMode="auto">
          <a:xfrm>
            <a:off x="2952164" y="2014714"/>
            <a:ext cx="36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</a:t>
            </a:r>
          </a:p>
        </p:txBody>
      </p:sp>
      <p:sp>
        <p:nvSpPr>
          <p:cNvPr id="194" name="Rectangle 169"/>
          <p:cNvSpPr>
            <a:spLocks noChangeArrowheads="1"/>
          </p:cNvSpPr>
          <p:nvPr/>
        </p:nvSpPr>
        <p:spPr bwMode="auto">
          <a:xfrm>
            <a:off x="1017327" y="3157246"/>
            <a:ext cx="448901" cy="21600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en-GB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2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Rectangle 170"/>
          <p:cNvSpPr>
            <a:spLocks noChangeArrowheads="1"/>
          </p:cNvSpPr>
          <p:nvPr/>
        </p:nvSpPr>
        <p:spPr bwMode="auto">
          <a:xfrm>
            <a:off x="1902384" y="3140631"/>
            <a:ext cx="591926" cy="269409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90099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2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Rectangle 171"/>
          <p:cNvSpPr>
            <a:spLocks noChangeArrowheads="1"/>
          </p:cNvSpPr>
          <p:nvPr/>
        </p:nvSpPr>
        <p:spPr bwMode="auto">
          <a:xfrm>
            <a:off x="2944626" y="3157246"/>
            <a:ext cx="427139" cy="252794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</a:p>
        </p:txBody>
      </p:sp>
      <p:sp>
        <p:nvSpPr>
          <p:cNvPr id="197" name="Text Box 172"/>
          <p:cNvSpPr txBox="1">
            <a:spLocks noChangeArrowheads="1"/>
          </p:cNvSpPr>
          <p:nvPr/>
        </p:nvSpPr>
        <p:spPr bwMode="auto">
          <a:xfrm>
            <a:off x="1723957" y="2581635"/>
            <a:ext cx="761747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的私钥</a:t>
            </a:r>
            <a:endParaRPr lang="zh-CN" altLang="en-US" sz="1200" b="1" i="1" dirty="0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Rectangle 173"/>
          <p:cNvSpPr>
            <a:spLocks noChangeArrowheads="1"/>
          </p:cNvSpPr>
          <p:nvPr/>
        </p:nvSpPr>
        <p:spPr bwMode="auto">
          <a:xfrm>
            <a:off x="4036431" y="2092662"/>
            <a:ext cx="1028081" cy="2160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99" name="Rectangle 174"/>
          <p:cNvSpPr>
            <a:spLocks noChangeArrowheads="1"/>
          </p:cNvSpPr>
          <p:nvPr/>
        </p:nvSpPr>
        <p:spPr bwMode="auto">
          <a:xfrm>
            <a:off x="3586114" y="2092662"/>
            <a:ext cx="450317" cy="21600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</a:p>
        </p:txBody>
      </p:sp>
      <p:sp>
        <p:nvSpPr>
          <p:cNvPr id="200" name="Text Box 175"/>
          <p:cNvSpPr txBox="1">
            <a:spLocks noChangeArrowheads="1"/>
          </p:cNvSpPr>
          <p:nvPr/>
        </p:nvSpPr>
        <p:spPr bwMode="auto">
          <a:xfrm>
            <a:off x="6728419" y="1633360"/>
            <a:ext cx="2904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grpSp>
        <p:nvGrpSpPr>
          <p:cNvPr id="201" name="Group 176"/>
          <p:cNvGrpSpPr>
            <a:grpSpLocks/>
          </p:cNvGrpSpPr>
          <p:nvPr/>
        </p:nvGrpSpPr>
        <p:grpSpPr bwMode="auto">
          <a:xfrm>
            <a:off x="6926671" y="1634547"/>
            <a:ext cx="450317" cy="376225"/>
            <a:chOff x="921" y="2412"/>
            <a:chExt cx="284" cy="265"/>
          </a:xfrm>
        </p:grpSpPr>
        <p:grpSp>
          <p:nvGrpSpPr>
            <p:cNvPr id="202" name="Group 177"/>
            <p:cNvGrpSpPr>
              <a:grpSpLocks/>
            </p:cNvGrpSpPr>
            <p:nvPr/>
          </p:nvGrpSpPr>
          <p:grpSpPr bwMode="auto">
            <a:xfrm>
              <a:off x="928" y="2417"/>
              <a:ext cx="277" cy="260"/>
              <a:chOff x="928" y="2417"/>
              <a:chExt cx="277" cy="260"/>
            </a:xfrm>
          </p:grpSpPr>
          <p:sp>
            <p:nvSpPr>
              <p:cNvPr id="216" name="Freeform 178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Freeform 179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Freeform 180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Freeform 181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Rectangle 182"/>
              <p:cNvSpPr>
                <a:spLocks noChangeArrowheads="1"/>
              </p:cNvSpPr>
              <p:nvPr/>
            </p:nvSpPr>
            <p:spPr bwMode="auto">
              <a:xfrm>
                <a:off x="974" y="2434"/>
                <a:ext cx="185" cy="13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Rectangle 183"/>
              <p:cNvSpPr>
                <a:spLocks noChangeArrowheads="1"/>
              </p:cNvSpPr>
              <p:nvPr/>
            </p:nvSpPr>
            <p:spPr bwMode="auto">
              <a:xfrm>
                <a:off x="937" y="2576"/>
                <a:ext cx="260" cy="5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Rectangle 184"/>
              <p:cNvSpPr>
                <a:spLocks noChangeArrowheads="1"/>
              </p:cNvSpPr>
              <p:nvPr/>
            </p:nvSpPr>
            <p:spPr bwMode="auto">
              <a:xfrm>
                <a:off x="992" y="2450"/>
                <a:ext cx="150" cy="10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Line 185"/>
              <p:cNvSpPr>
                <a:spLocks noChangeShapeType="1"/>
              </p:cNvSpPr>
              <p:nvPr/>
            </p:nvSpPr>
            <p:spPr bwMode="auto">
              <a:xfrm flipH="1">
                <a:off x="1115" y="2598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24" name="Group 186"/>
              <p:cNvGrpSpPr>
                <a:grpSpLocks/>
              </p:cNvGrpSpPr>
              <p:nvPr/>
            </p:nvGrpSpPr>
            <p:grpSpPr bwMode="auto">
              <a:xfrm>
                <a:off x="928" y="2639"/>
                <a:ext cx="277" cy="38"/>
                <a:chOff x="928" y="2639"/>
                <a:chExt cx="277" cy="38"/>
              </a:xfrm>
            </p:grpSpPr>
            <p:sp>
              <p:nvSpPr>
                <p:cNvPr id="225" name="Freeform 187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6" name="Freeform 188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7" name="Rectangle 189"/>
                <p:cNvSpPr>
                  <a:spLocks noChangeArrowheads="1"/>
                </p:cNvSpPr>
                <p:nvPr/>
              </p:nvSpPr>
              <p:spPr bwMode="auto">
                <a:xfrm>
                  <a:off x="930" y="2666"/>
                  <a:ext cx="274" cy="1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03" name="Group 190"/>
            <p:cNvGrpSpPr>
              <a:grpSpLocks/>
            </p:cNvGrpSpPr>
            <p:nvPr/>
          </p:nvGrpSpPr>
          <p:grpSpPr bwMode="auto">
            <a:xfrm>
              <a:off x="921" y="2412"/>
              <a:ext cx="277" cy="261"/>
              <a:chOff x="921" y="2412"/>
              <a:chExt cx="277" cy="261"/>
            </a:xfrm>
          </p:grpSpPr>
          <p:sp>
            <p:nvSpPr>
              <p:cNvPr id="204" name="Freeform 191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Freeform 192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Freeform 193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Freeform 194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Rectangle 195"/>
              <p:cNvSpPr>
                <a:spLocks noChangeArrowheads="1"/>
              </p:cNvSpPr>
              <p:nvPr/>
            </p:nvSpPr>
            <p:spPr bwMode="auto">
              <a:xfrm>
                <a:off x="968" y="2429"/>
                <a:ext cx="184" cy="132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Rectangle 196"/>
              <p:cNvSpPr>
                <a:spLocks noChangeArrowheads="1"/>
              </p:cNvSpPr>
              <p:nvPr/>
            </p:nvSpPr>
            <p:spPr bwMode="auto">
              <a:xfrm>
                <a:off x="930" y="2571"/>
                <a:ext cx="260" cy="59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Rectangle 197"/>
              <p:cNvSpPr>
                <a:spLocks noChangeArrowheads="1"/>
              </p:cNvSpPr>
              <p:nvPr/>
            </p:nvSpPr>
            <p:spPr bwMode="auto">
              <a:xfrm>
                <a:off x="985" y="2445"/>
                <a:ext cx="150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Line 198"/>
              <p:cNvSpPr>
                <a:spLocks noChangeShapeType="1"/>
              </p:cNvSpPr>
              <p:nvPr/>
            </p:nvSpPr>
            <p:spPr bwMode="auto">
              <a:xfrm flipH="1">
                <a:off x="1108" y="2593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2" name="Group 199"/>
              <p:cNvGrpSpPr>
                <a:grpSpLocks/>
              </p:cNvGrpSpPr>
              <p:nvPr/>
            </p:nvGrpSpPr>
            <p:grpSpPr bwMode="auto">
              <a:xfrm>
                <a:off x="921" y="2635"/>
                <a:ext cx="277" cy="38"/>
                <a:chOff x="921" y="2635"/>
                <a:chExt cx="277" cy="38"/>
              </a:xfrm>
            </p:grpSpPr>
            <p:sp>
              <p:nvSpPr>
                <p:cNvPr id="213" name="Freeform 200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4" name="Freeform 201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5" name="Rectangle 202"/>
                <p:cNvSpPr>
                  <a:spLocks noChangeArrowheads="1"/>
                </p:cNvSpPr>
                <p:nvPr/>
              </p:nvSpPr>
              <p:spPr bwMode="auto">
                <a:xfrm>
                  <a:off x="923" y="2662"/>
                  <a:ext cx="274" cy="11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228" name="Text Box 204"/>
          <p:cNvSpPr txBox="1">
            <a:spLocks noChangeArrowheads="1"/>
          </p:cNvSpPr>
          <p:nvPr/>
        </p:nvSpPr>
        <p:spPr bwMode="auto">
          <a:xfrm>
            <a:off x="845917" y="336850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</a:p>
        </p:txBody>
      </p:sp>
      <p:sp>
        <p:nvSpPr>
          <p:cNvPr id="229" name="Rectangle 205"/>
          <p:cNvSpPr>
            <a:spLocks noChangeArrowheads="1"/>
          </p:cNvSpPr>
          <p:nvPr/>
        </p:nvSpPr>
        <p:spPr bwMode="auto">
          <a:xfrm>
            <a:off x="6695848" y="2078420"/>
            <a:ext cx="1028081" cy="20650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255" name="Rectangle 206"/>
          <p:cNvSpPr>
            <a:spLocks noChangeArrowheads="1"/>
          </p:cNvSpPr>
          <p:nvPr/>
        </p:nvSpPr>
        <p:spPr bwMode="auto">
          <a:xfrm>
            <a:off x="6241284" y="2078420"/>
            <a:ext cx="450317" cy="20532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</a:p>
        </p:txBody>
      </p:sp>
      <p:sp>
        <p:nvSpPr>
          <p:cNvPr id="256" name="Text Box 208"/>
          <p:cNvSpPr txBox="1">
            <a:spLocks noChangeArrowheads="1"/>
          </p:cNvSpPr>
          <p:nvPr/>
        </p:nvSpPr>
        <p:spPr bwMode="auto">
          <a:xfrm>
            <a:off x="5344419" y="1928350"/>
            <a:ext cx="538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发送 </a:t>
            </a:r>
          </a:p>
        </p:txBody>
      </p:sp>
      <p:sp>
        <p:nvSpPr>
          <p:cNvPr id="257" name="Rectangle 210"/>
          <p:cNvSpPr>
            <a:spLocks noChangeArrowheads="1"/>
          </p:cNvSpPr>
          <p:nvPr/>
        </p:nvSpPr>
        <p:spPr bwMode="auto">
          <a:xfrm>
            <a:off x="6252612" y="3157246"/>
            <a:ext cx="450317" cy="21600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GB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en-GB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GB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200" b="1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8" name="Text Box 211"/>
          <p:cNvSpPr txBox="1">
            <a:spLocks noChangeArrowheads="1"/>
          </p:cNvSpPr>
          <p:nvPr/>
        </p:nvSpPr>
        <p:spPr bwMode="auto">
          <a:xfrm>
            <a:off x="2663157" y="3382213"/>
            <a:ext cx="9541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已签名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鉴别码</a:t>
            </a:r>
          </a:p>
        </p:txBody>
      </p:sp>
      <p:sp>
        <p:nvSpPr>
          <p:cNvPr id="259" name="Rectangle 212"/>
          <p:cNvSpPr>
            <a:spLocks noChangeArrowheads="1"/>
          </p:cNvSpPr>
          <p:nvPr/>
        </p:nvSpPr>
        <p:spPr bwMode="auto">
          <a:xfrm>
            <a:off x="7825888" y="3157246"/>
            <a:ext cx="450317" cy="21600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260" name="Text Box 213"/>
          <p:cNvSpPr txBox="1">
            <a:spLocks noChangeArrowheads="1"/>
          </p:cNvSpPr>
          <p:nvPr/>
        </p:nvSpPr>
        <p:spPr bwMode="auto">
          <a:xfrm>
            <a:off x="779604" y="2494997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261" name="Line 214"/>
          <p:cNvSpPr>
            <a:spLocks noChangeShapeType="1"/>
          </p:cNvSpPr>
          <p:nvPr/>
        </p:nvSpPr>
        <p:spPr bwMode="auto">
          <a:xfrm rot="5400000" flipV="1">
            <a:off x="2046851" y="2986343"/>
            <a:ext cx="32281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2" name="Text Box 215"/>
          <p:cNvSpPr txBox="1">
            <a:spLocks noChangeArrowheads="1"/>
          </p:cNvSpPr>
          <p:nvPr/>
        </p:nvSpPr>
        <p:spPr bwMode="auto">
          <a:xfrm>
            <a:off x="5064512" y="2635042"/>
            <a:ext cx="761747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1200" b="1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200" b="1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的公钥</a:t>
            </a:r>
            <a:endParaRPr lang="zh-CN" altLang="en-US" sz="1200" b="1" i="1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Line 216"/>
          <p:cNvSpPr>
            <a:spLocks noChangeShapeType="1"/>
          </p:cNvSpPr>
          <p:nvPr/>
        </p:nvSpPr>
        <p:spPr bwMode="auto">
          <a:xfrm flipV="1">
            <a:off x="3268910" y="2210158"/>
            <a:ext cx="32145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4" name="Line 217"/>
          <p:cNvSpPr>
            <a:spLocks noChangeShapeType="1"/>
          </p:cNvSpPr>
          <p:nvPr/>
        </p:nvSpPr>
        <p:spPr bwMode="auto">
          <a:xfrm rot="16200000" flipV="1">
            <a:off x="2706396" y="2726428"/>
            <a:ext cx="8616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5" name="Line 218"/>
          <p:cNvSpPr>
            <a:spLocks noChangeShapeType="1"/>
          </p:cNvSpPr>
          <p:nvPr/>
        </p:nvSpPr>
        <p:spPr bwMode="auto">
          <a:xfrm rot="10800000" flipH="1" flipV="1">
            <a:off x="1476140" y="3264061"/>
            <a:ext cx="4262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" name="Line 220"/>
          <p:cNvSpPr>
            <a:spLocks noChangeShapeType="1"/>
          </p:cNvSpPr>
          <p:nvPr/>
        </p:nvSpPr>
        <p:spPr bwMode="auto">
          <a:xfrm>
            <a:off x="5931159" y="2792890"/>
            <a:ext cx="300211" cy="356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7" name="Line 221"/>
          <p:cNvSpPr>
            <a:spLocks noChangeShapeType="1"/>
          </p:cNvSpPr>
          <p:nvPr/>
        </p:nvSpPr>
        <p:spPr bwMode="auto">
          <a:xfrm rot="16200000" flipH="1">
            <a:off x="6341507" y="3013067"/>
            <a:ext cx="319257" cy="708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8" name="Text Box 223"/>
          <p:cNvSpPr txBox="1">
            <a:spLocks noChangeArrowheads="1"/>
          </p:cNvSpPr>
          <p:nvPr/>
        </p:nvSpPr>
        <p:spPr bwMode="auto">
          <a:xfrm>
            <a:off x="7571170" y="2345457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269" name="AutoShape 227"/>
          <p:cNvSpPr>
            <a:spLocks noChangeArrowheads="1"/>
          </p:cNvSpPr>
          <p:nvPr/>
        </p:nvSpPr>
        <p:spPr bwMode="auto">
          <a:xfrm>
            <a:off x="5108412" y="2136575"/>
            <a:ext cx="1091805" cy="102067"/>
          </a:xfrm>
          <a:prstGeom prst="rightArrow">
            <a:avLst>
              <a:gd name="adj1" fmla="val 50000"/>
              <a:gd name="adj2" fmla="val 133456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0" name="Text Box 229"/>
          <p:cNvSpPr txBox="1">
            <a:spLocks noChangeArrowheads="1"/>
          </p:cNvSpPr>
          <p:nvPr/>
        </p:nvSpPr>
        <p:spPr bwMode="auto">
          <a:xfrm>
            <a:off x="5178901" y="1453819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不安全的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271" name="Text Box 231"/>
          <p:cNvSpPr txBox="1">
            <a:spLocks noChangeArrowheads="1"/>
          </p:cNvSpPr>
          <p:nvPr/>
        </p:nvSpPr>
        <p:spPr bwMode="auto">
          <a:xfrm>
            <a:off x="3347606" y="1445056"/>
            <a:ext cx="9541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签名的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鉴别码</a:t>
            </a:r>
          </a:p>
        </p:txBody>
      </p:sp>
      <p:sp>
        <p:nvSpPr>
          <p:cNvPr id="272" name="Line 232"/>
          <p:cNvSpPr>
            <a:spLocks noChangeShapeType="1"/>
          </p:cNvSpPr>
          <p:nvPr/>
        </p:nvSpPr>
        <p:spPr bwMode="auto">
          <a:xfrm flipH="1">
            <a:off x="3812689" y="1867166"/>
            <a:ext cx="0" cy="25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3" name="Rectangle 170"/>
          <p:cNvSpPr>
            <a:spLocks noChangeArrowheads="1"/>
          </p:cNvSpPr>
          <p:nvPr/>
        </p:nvSpPr>
        <p:spPr bwMode="auto">
          <a:xfrm>
            <a:off x="6222874" y="2656405"/>
            <a:ext cx="574933" cy="26822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90099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274" name="Line 222"/>
          <p:cNvSpPr>
            <a:spLocks noChangeShapeType="1"/>
          </p:cNvSpPr>
          <p:nvPr/>
        </p:nvSpPr>
        <p:spPr bwMode="auto">
          <a:xfrm rot="16200000" flipH="1">
            <a:off x="6299934" y="2470343"/>
            <a:ext cx="372664" cy="113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5" name="Text Box 224"/>
          <p:cNvSpPr txBox="1">
            <a:spLocks noChangeArrowheads="1"/>
          </p:cNvSpPr>
          <p:nvPr/>
        </p:nvSpPr>
        <p:spPr bwMode="auto">
          <a:xfrm>
            <a:off x="2879487" y="1862417"/>
            <a:ext cx="4924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拼接</a:t>
            </a:r>
          </a:p>
        </p:txBody>
      </p:sp>
      <p:sp>
        <p:nvSpPr>
          <p:cNvPr id="276" name="矩形 105"/>
          <p:cNvSpPr>
            <a:spLocks noChangeArrowheads="1"/>
          </p:cNvSpPr>
          <p:nvPr/>
        </p:nvSpPr>
        <p:spPr bwMode="auto">
          <a:xfrm>
            <a:off x="3843843" y="2348435"/>
            <a:ext cx="931787" cy="198176"/>
          </a:xfrm>
          <a:prstGeom prst="rect">
            <a:avLst/>
          </a:prstGeom>
          <a:solidFill>
            <a:srgbClr val="C3E3F9"/>
          </a:solidFill>
          <a:ln>
            <a:noFill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7" name="Text Box 224"/>
          <p:cNvSpPr txBox="1">
            <a:spLocks noChangeArrowheads="1"/>
          </p:cNvSpPr>
          <p:nvPr/>
        </p:nvSpPr>
        <p:spPr bwMode="auto">
          <a:xfrm>
            <a:off x="3851680" y="2308665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扩展的报文</a:t>
            </a:r>
          </a:p>
        </p:txBody>
      </p:sp>
      <p:pic>
        <p:nvPicPr>
          <p:cNvPr id="278" name="Picture 5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29714" y="2652165"/>
            <a:ext cx="306201" cy="177011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80" name="肘形连接符 106"/>
          <p:cNvCxnSpPr>
            <a:cxnSpLocks noChangeShapeType="1"/>
          </p:cNvCxnSpPr>
          <p:nvPr/>
        </p:nvCxnSpPr>
        <p:spPr bwMode="auto">
          <a:xfrm rot="16200000" flipH="1">
            <a:off x="7410343" y="2518229"/>
            <a:ext cx="968451" cy="321452"/>
          </a:xfrm>
          <a:prstGeom prst="bentConnector3">
            <a:avLst>
              <a:gd name="adj1" fmla="val -773"/>
            </a:avLst>
          </a:prstGeom>
          <a:noFill/>
          <a:ln w="28575" algn="ctr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1" name="菱形 105"/>
          <p:cNvSpPr>
            <a:spLocks noChangeArrowheads="1"/>
          </p:cNvSpPr>
          <p:nvPr/>
        </p:nvSpPr>
        <p:spPr bwMode="auto">
          <a:xfrm>
            <a:off x="7075360" y="3033816"/>
            <a:ext cx="385176" cy="483038"/>
          </a:xfrm>
          <a:prstGeom prst="diamond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2" name="Text Box 213"/>
          <p:cNvSpPr txBox="1">
            <a:spLocks noChangeArrowheads="1"/>
          </p:cNvSpPr>
          <p:nvPr/>
        </p:nvSpPr>
        <p:spPr bwMode="auto">
          <a:xfrm>
            <a:off x="7081713" y="3141817"/>
            <a:ext cx="404324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400"/>
              </a:lnSpc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=?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3" name="Text Box 204"/>
          <p:cNvSpPr txBox="1">
            <a:spLocks noChangeArrowheads="1"/>
          </p:cNvSpPr>
          <p:nvPr/>
        </p:nvSpPr>
        <p:spPr bwMode="auto">
          <a:xfrm>
            <a:off x="7017290" y="2789604"/>
            <a:ext cx="492443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700"/>
              </a:lnSpc>
            </a:pPr>
            <a:r>
              <a:rPr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比较</a:t>
            </a:r>
          </a:p>
        </p:txBody>
      </p:sp>
      <p:sp>
        <p:nvSpPr>
          <p:cNvPr id="284" name="Line 214"/>
          <p:cNvSpPr>
            <a:spLocks noChangeShapeType="1"/>
          </p:cNvSpPr>
          <p:nvPr/>
        </p:nvSpPr>
        <p:spPr bwMode="auto">
          <a:xfrm rot="10800000" flipV="1">
            <a:off x="7452040" y="3291357"/>
            <a:ext cx="38517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5" name="Line 214"/>
          <p:cNvSpPr>
            <a:spLocks noChangeShapeType="1"/>
          </p:cNvSpPr>
          <p:nvPr/>
        </p:nvSpPr>
        <p:spPr bwMode="auto">
          <a:xfrm rot="10800000" flipH="1" flipV="1">
            <a:off x="6714451" y="3284237"/>
            <a:ext cx="36766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" name="Text Box 204"/>
          <p:cNvSpPr txBox="1">
            <a:spLocks noChangeArrowheads="1"/>
          </p:cNvSpPr>
          <p:nvPr/>
        </p:nvSpPr>
        <p:spPr bwMode="auto">
          <a:xfrm>
            <a:off x="7676426" y="3356633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</a:p>
        </p:txBody>
      </p:sp>
      <p:sp>
        <p:nvSpPr>
          <p:cNvPr id="287" name="Text Box 204"/>
          <p:cNvSpPr txBox="1">
            <a:spLocks noChangeArrowheads="1"/>
          </p:cNvSpPr>
          <p:nvPr/>
        </p:nvSpPr>
        <p:spPr bwMode="auto">
          <a:xfrm>
            <a:off x="6079784" y="3356633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48609" y="2021744"/>
            <a:ext cx="307777" cy="593344"/>
            <a:chOff x="6306563" y="1716946"/>
            <a:chExt cx="307777" cy="593344"/>
          </a:xfrm>
        </p:grpSpPr>
        <p:sp>
          <p:nvSpPr>
            <p:cNvPr id="289" name="TextBox 103"/>
            <p:cNvSpPr txBox="1">
              <a:spLocks noChangeArrowheads="1"/>
            </p:cNvSpPr>
            <p:nvPr/>
          </p:nvSpPr>
          <p:spPr bwMode="auto">
            <a:xfrm rot="16200000">
              <a:off x="6265527" y="1961476"/>
              <a:ext cx="3898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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90" name="直接连接符 109"/>
            <p:cNvCxnSpPr>
              <a:cxnSpLocks noChangeShapeType="1"/>
            </p:cNvCxnSpPr>
            <p:nvPr/>
          </p:nvCxnSpPr>
          <p:spPr bwMode="auto">
            <a:xfrm>
              <a:off x="6461791" y="1716946"/>
              <a:ext cx="0" cy="326675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2212087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AutoShape 5"/>
          <p:cNvSpPr>
            <a:spLocks noChangeArrowheads="1"/>
          </p:cNvSpPr>
          <p:nvPr/>
        </p:nvSpPr>
        <p:spPr bwMode="auto">
          <a:xfrm>
            <a:off x="504633" y="6163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矩形 4"/>
          <p:cNvSpPr>
            <a:spLocks noChangeArrowheads="1"/>
          </p:cNvSpPr>
          <p:nvPr/>
        </p:nvSpPr>
        <p:spPr bwMode="auto">
          <a:xfrm>
            <a:off x="622624" y="579248"/>
            <a:ext cx="50681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使用已签名的报文鉴别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码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报文鉴别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517852" y="1359664"/>
            <a:ext cx="8133857" cy="261170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6" name="矩形 155"/>
          <p:cNvSpPr/>
          <p:nvPr/>
        </p:nvSpPr>
        <p:spPr>
          <a:xfrm>
            <a:off x="696844" y="3971364"/>
            <a:ext cx="8007884" cy="6565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没有对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报文进行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加密，而是对很短的散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列 </a:t>
            </a:r>
            <a:r>
              <a:rPr lang="en-US" altLang="zh-CN" sz="1600" b="1" i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H(X)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进行 </a:t>
            </a:r>
            <a:r>
              <a:rPr lang="en-US" altLang="zh-CN" sz="1600" b="1" i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运算。</a:t>
            </a:r>
            <a:endParaRPr lang="en-US" altLang="zh-CN" sz="1600" b="1" kern="5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入侵者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 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私钥，因此不可能伪造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出 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发出</a:t>
            </a:r>
            <a:r>
              <a:rPr lang="zh-CN" altLang="en-US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的报文</a:t>
            </a:r>
            <a:r>
              <a:rPr lang="zh-CN" altLang="en-US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1600" b="1" kern="5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7" name="Rectangle 46"/>
          <p:cNvSpPr>
            <a:spLocks noChangeArrowheads="1"/>
          </p:cNvSpPr>
          <p:nvPr/>
        </p:nvSpPr>
        <p:spPr bwMode="auto">
          <a:xfrm>
            <a:off x="509474" y="936728"/>
            <a:ext cx="81290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如何分发共享密钥 </a:t>
            </a:r>
            <a:r>
              <a:rPr lang="en-US" altLang="zh-CN" sz="20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公钥系统。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Line 219"/>
          <p:cNvSpPr>
            <a:spLocks noChangeShapeType="1"/>
          </p:cNvSpPr>
          <p:nvPr/>
        </p:nvSpPr>
        <p:spPr bwMode="auto">
          <a:xfrm rot="10800000" flipH="1">
            <a:off x="2260250" y="3270652"/>
            <a:ext cx="692470" cy="408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9" name="直接连接符 104"/>
          <p:cNvCxnSpPr>
            <a:cxnSpLocks noChangeShapeType="1"/>
          </p:cNvCxnSpPr>
          <p:nvPr/>
        </p:nvCxnSpPr>
        <p:spPr bwMode="auto">
          <a:xfrm>
            <a:off x="3586114" y="2449368"/>
            <a:ext cx="1478398" cy="0"/>
          </a:xfrm>
          <a:prstGeom prst="line">
            <a:avLst/>
          </a:prstGeom>
          <a:noFill/>
          <a:ln w="12700" algn="ctr">
            <a:solidFill>
              <a:srgbClr val="0000FF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60" name="Object 2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90847960"/>
              </p:ext>
            </p:extLst>
          </p:nvPr>
        </p:nvGraphicFramePr>
        <p:xfrm>
          <a:off x="4871924" y="1867165"/>
          <a:ext cx="1348118" cy="681239"/>
        </p:xfrm>
        <a:graphic>
          <a:graphicData uri="http://schemas.openxmlformats.org/presentationml/2006/ole">
            <p:oleObj spid="_x0000_s27651" name="VISIO" r:id="rId3" imgW="1687068" imgH="964692" progId="">
              <p:embed/>
            </p:oleObj>
          </a:graphicData>
        </a:graphic>
      </p:graphicFrame>
      <p:sp>
        <p:nvSpPr>
          <p:cNvPr id="161" name="Line 203"/>
          <p:cNvSpPr>
            <a:spLocks noChangeShapeType="1"/>
          </p:cNvSpPr>
          <p:nvPr/>
        </p:nvSpPr>
        <p:spPr bwMode="auto">
          <a:xfrm rot="5400000">
            <a:off x="829921" y="2709968"/>
            <a:ext cx="874691" cy="127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Line 9"/>
          <p:cNvSpPr>
            <a:spLocks noChangeShapeType="1"/>
          </p:cNvSpPr>
          <p:nvPr/>
        </p:nvSpPr>
        <p:spPr bwMode="auto">
          <a:xfrm>
            <a:off x="1787680" y="2197103"/>
            <a:ext cx="122067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3" name="Picture 47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27787" y="2672340"/>
            <a:ext cx="306201" cy="17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" name="Text Box 48"/>
          <p:cNvSpPr txBox="1">
            <a:spLocks noChangeArrowheads="1"/>
          </p:cNvSpPr>
          <p:nvPr/>
        </p:nvSpPr>
        <p:spPr bwMode="auto">
          <a:xfrm>
            <a:off x="862974" y="1633360"/>
            <a:ext cx="3000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grpSp>
        <p:nvGrpSpPr>
          <p:cNvPr id="165" name="Group 103"/>
          <p:cNvGrpSpPr>
            <a:grpSpLocks/>
          </p:cNvGrpSpPr>
          <p:nvPr/>
        </p:nvGrpSpPr>
        <p:grpSpPr bwMode="auto">
          <a:xfrm>
            <a:off x="1061227" y="1634547"/>
            <a:ext cx="450317" cy="376225"/>
            <a:chOff x="921" y="2412"/>
            <a:chExt cx="284" cy="265"/>
          </a:xfrm>
        </p:grpSpPr>
        <p:grpSp>
          <p:nvGrpSpPr>
            <p:cNvPr id="166" name="Group 104"/>
            <p:cNvGrpSpPr>
              <a:grpSpLocks/>
            </p:cNvGrpSpPr>
            <p:nvPr/>
          </p:nvGrpSpPr>
          <p:grpSpPr bwMode="auto">
            <a:xfrm>
              <a:off x="928" y="2417"/>
              <a:ext cx="277" cy="260"/>
              <a:chOff x="928" y="2417"/>
              <a:chExt cx="277" cy="260"/>
            </a:xfrm>
          </p:grpSpPr>
          <p:sp>
            <p:nvSpPr>
              <p:cNvPr id="180" name="Freeform 105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Freeform 106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Freeform 107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Freeform 108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Rectangle 109"/>
              <p:cNvSpPr>
                <a:spLocks noChangeArrowheads="1"/>
              </p:cNvSpPr>
              <p:nvPr/>
            </p:nvSpPr>
            <p:spPr bwMode="auto">
              <a:xfrm>
                <a:off x="974" y="2434"/>
                <a:ext cx="185" cy="13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Rectangle 110"/>
              <p:cNvSpPr>
                <a:spLocks noChangeArrowheads="1"/>
              </p:cNvSpPr>
              <p:nvPr/>
            </p:nvSpPr>
            <p:spPr bwMode="auto">
              <a:xfrm>
                <a:off x="937" y="2576"/>
                <a:ext cx="260" cy="5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Rectangle 111"/>
              <p:cNvSpPr>
                <a:spLocks noChangeArrowheads="1"/>
              </p:cNvSpPr>
              <p:nvPr/>
            </p:nvSpPr>
            <p:spPr bwMode="auto">
              <a:xfrm>
                <a:off x="992" y="2450"/>
                <a:ext cx="150" cy="10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Line 112"/>
              <p:cNvSpPr>
                <a:spLocks noChangeShapeType="1"/>
              </p:cNvSpPr>
              <p:nvPr/>
            </p:nvSpPr>
            <p:spPr bwMode="auto">
              <a:xfrm flipH="1">
                <a:off x="1115" y="2598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8" name="Group 113"/>
              <p:cNvGrpSpPr>
                <a:grpSpLocks/>
              </p:cNvGrpSpPr>
              <p:nvPr/>
            </p:nvGrpSpPr>
            <p:grpSpPr bwMode="auto">
              <a:xfrm>
                <a:off x="928" y="2639"/>
                <a:ext cx="277" cy="38"/>
                <a:chOff x="928" y="2639"/>
                <a:chExt cx="277" cy="38"/>
              </a:xfrm>
            </p:grpSpPr>
            <p:sp>
              <p:nvSpPr>
                <p:cNvPr id="189" name="Freeform 114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0" name="Freeform 115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1" name="Rectangle 116"/>
                <p:cNvSpPr>
                  <a:spLocks noChangeArrowheads="1"/>
                </p:cNvSpPr>
                <p:nvPr/>
              </p:nvSpPr>
              <p:spPr bwMode="auto">
                <a:xfrm>
                  <a:off x="930" y="2666"/>
                  <a:ext cx="274" cy="1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67" name="Group 117"/>
            <p:cNvGrpSpPr>
              <a:grpSpLocks/>
            </p:cNvGrpSpPr>
            <p:nvPr/>
          </p:nvGrpSpPr>
          <p:grpSpPr bwMode="auto">
            <a:xfrm>
              <a:off x="921" y="2412"/>
              <a:ext cx="277" cy="261"/>
              <a:chOff x="921" y="2412"/>
              <a:chExt cx="277" cy="261"/>
            </a:xfrm>
          </p:grpSpPr>
          <p:sp>
            <p:nvSpPr>
              <p:cNvPr id="168" name="Freeform 118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Freeform 119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120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121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Rectangle 122"/>
              <p:cNvSpPr>
                <a:spLocks noChangeArrowheads="1"/>
              </p:cNvSpPr>
              <p:nvPr/>
            </p:nvSpPr>
            <p:spPr bwMode="auto">
              <a:xfrm>
                <a:off x="968" y="2429"/>
                <a:ext cx="184" cy="132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Rectangle 123"/>
              <p:cNvSpPr>
                <a:spLocks noChangeArrowheads="1"/>
              </p:cNvSpPr>
              <p:nvPr/>
            </p:nvSpPr>
            <p:spPr bwMode="auto">
              <a:xfrm>
                <a:off x="930" y="2571"/>
                <a:ext cx="260" cy="59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Rectangle 124"/>
              <p:cNvSpPr>
                <a:spLocks noChangeArrowheads="1"/>
              </p:cNvSpPr>
              <p:nvPr/>
            </p:nvSpPr>
            <p:spPr bwMode="auto">
              <a:xfrm>
                <a:off x="985" y="2445"/>
                <a:ext cx="150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Line 125"/>
              <p:cNvSpPr>
                <a:spLocks noChangeShapeType="1"/>
              </p:cNvSpPr>
              <p:nvPr/>
            </p:nvSpPr>
            <p:spPr bwMode="auto">
              <a:xfrm flipH="1">
                <a:off x="1108" y="2593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6" name="Group 126"/>
              <p:cNvGrpSpPr>
                <a:grpSpLocks/>
              </p:cNvGrpSpPr>
              <p:nvPr/>
            </p:nvGrpSpPr>
            <p:grpSpPr bwMode="auto">
              <a:xfrm>
                <a:off x="921" y="2635"/>
                <a:ext cx="277" cy="38"/>
                <a:chOff x="921" y="2635"/>
                <a:chExt cx="277" cy="38"/>
              </a:xfrm>
            </p:grpSpPr>
            <p:sp>
              <p:nvSpPr>
                <p:cNvPr id="177" name="Freeform 127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8" name="Freeform 128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9" name="Rectangle 129"/>
                <p:cNvSpPr>
                  <a:spLocks noChangeArrowheads="1"/>
                </p:cNvSpPr>
                <p:nvPr/>
              </p:nvSpPr>
              <p:spPr bwMode="auto">
                <a:xfrm>
                  <a:off x="923" y="2662"/>
                  <a:ext cx="274" cy="11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2" name="Rectangle 165"/>
          <p:cNvSpPr>
            <a:spLocks noChangeArrowheads="1"/>
          </p:cNvSpPr>
          <p:nvPr/>
        </p:nvSpPr>
        <p:spPr bwMode="auto">
          <a:xfrm>
            <a:off x="759599" y="2092662"/>
            <a:ext cx="1028081" cy="2160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93" name="Text Box 167"/>
          <p:cNvSpPr txBox="1">
            <a:spLocks noChangeArrowheads="1"/>
          </p:cNvSpPr>
          <p:nvPr/>
        </p:nvSpPr>
        <p:spPr bwMode="auto">
          <a:xfrm>
            <a:off x="2952164" y="2014714"/>
            <a:ext cx="36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</a:t>
            </a:r>
          </a:p>
        </p:txBody>
      </p:sp>
      <p:sp>
        <p:nvSpPr>
          <p:cNvPr id="194" name="Rectangle 169"/>
          <p:cNvSpPr>
            <a:spLocks noChangeArrowheads="1"/>
          </p:cNvSpPr>
          <p:nvPr/>
        </p:nvSpPr>
        <p:spPr bwMode="auto">
          <a:xfrm>
            <a:off x="1017327" y="3157246"/>
            <a:ext cx="448901" cy="21600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en-GB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2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Rectangle 170"/>
          <p:cNvSpPr>
            <a:spLocks noChangeArrowheads="1"/>
          </p:cNvSpPr>
          <p:nvPr/>
        </p:nvSpPr>
        <p:spPr bwMode="auto">
          <a:xfrm>
            <a:off x="1902384" y="3140631"/>
            <a:ext cx="591926" cy="269409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90099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2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Rectangle 171"/>
          <p:cNvSpPr>
            <a:spLocks noChangeArrowheads="1"/>
          </p:cNvSpPr>
          <p:nvPr/>
        </p:nvSpPr>
        <p:spPr bwMode="auto">
          <a:xfrm>
            <a:off x="2944626" y="3157246"/>
            <a:ext cx="427139" cy="252794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</a:p>
        </p:txBody>
      </p:sp>
      <p:sp>
        <p:nvSpPr>
          <p:cNvPr id="197" name="Text Box 172"/>
          <p:cNvSpPr txBox="1">
            <a:spLocks noChangeArrowheads="1"/>
          </p:cNvSpPr>
          <p:nvPr/>
        </p:nvSpPr>
        <p:spPr bwMode="auto">
          <a:xfrm>
            <a:off x="1723957" y="2581635"/>
            <a:ext cx="761747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的私钥</a:t>
            </a:r>
            <a:endParaRPr lang="zh-CN" altLang="en-US" sz="1200" b="1" i="1" dirty="0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Rectangle 173"/>
          <p:cNvSpPr>
            <a:spLocks noChangeArrowheads="1"/>
          </p:cNvSpPr>
          <p:nvPr/>
        </p:nvSpPr>
        <p:spPr bwMode="auto">
          <a:xfrm>
            <a:off x="4036431" y="2092662"/>
            <a:ext cx="1028081" cy="21600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199" name="Rectangle 174"/>
          <p:cNvSpPr>
            <a:spLocks noChangeArrowheads="1"/>
          </p:cNvSpPr>
          <p:nvPr/>
        </p:nvSpPr>
        <p:spPr bwMode="auto">
          <a:xfrm>
            <a:off x="3586114" y="2092662"/>
            <a:ext cx="450317" cy="21600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</a:p>
        </p:txBody>
      </p:sp>
      <p:sp>
        <p:nvSpPr>
          <p:cNvPr id="200" name="Text Box 175"/>
          <p:cNvSpPr txBox="1">
            <a:spLocks noChangeArrowheads="1"/>
          </p:cNvSpPr>
          <p:nvPr/>
        </p:nvSpPr>
        <p:spPr bwMode="auto">
          <a:xfrm>
            <a:off x="6728419" y="1633360"/>
            <a:ext cx="2904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grpSp>
        <p:nvGrpSpPr>
          <p:cNvPr id="201" name="Group 176"/>
          <p:cNvGrpSpPr>
            <a:grpSpLocks/>
          </p:cNvGrpSpPr>
          <p:nvPr/>
        </p:nvGrpSpPr>
        <p:grpSpPr bwMode="auto">
          <a:xfrm>
            <a:off x="6926671" y="1634547"/>
            <a:ext cx="450317" cy="376225"/>
            <a:chOff x="921" y="2412"/>
            <a:chExt cx="284" cy="265"/>
          </a:xfrm>
        </p:grpSpPr>
        <p:grpSp>
          <p:nvGrpSpPr>
            <p:cNvPr id="202" name="Group 177"/>
            <p:cNvGrpSpPr>
              <a:grpSpLocks/>
            </p:cNvGrpSpPr>
            <p:nvPr/>
          </p:nvGrpSpPr>
          <p:grpSpPr bwMode="auto">
            <a:xfrm>
              <a:off x="928" y="2417"/>
              <a:ext cx="277" cy="260"/>
              <a:chOff x="928" y="2417"/>
              <a:chExt cx="277" cy="260"/>
            </a:xfrm>
          </p:grpSpPr>
          <p:sp>
            <p:nvSpPr>
              <p:cNvPr id="216" name="Freeform 178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Freeform 179"/>
              <p:cNvSpPr>
                <a:spLocks/>
              </p:cNvSpPr>
              <p:nvPr/>
            </p:nvSpPr>
            <p:spPr bwMode="auto">
              <a:xfrm>
                <a:off x="935" y="2552"/>
                <a:ext cx="262" cy="25"/>
              </a:xfrm>
              <a:custGeom>
                <a:avLst/>
                <a:gdLst>
                  <a:gd name="T0" fmla="*/ 0 w 262"/>
                  <a:gd name="T1" fmla="*/ 25 h 25"/>
                  <a:gd name="T2" fmla="*/ 31 w 262"/>
                  <a:gd name="T3" fmla="*/ 0 h 25"/>
                  <a:gd name="T4" fmla="*/ 231 w 262"/>
                  <a:gd name="T5" fmla="*/ 0 h 25"/>
                  <a:gd name="T6" fmla="*/ 262 w 262"/>
                  <a:gd name="T7" fmla="*/ 25 h 25"/>
                  <a:gd name="T8" fmla="*/ 0 w 262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5"/>
                  <a:gd name="T17" fmla="*/ 262 w 26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5">
                    <a:moveTo>
                      <a:pt x="0" y="25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Freeform 180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Freeform 181"/>
              <p:cNvSpPr>
                <a:spLocks/>
              </p:cNvSpPr>
              <p:nvPr/>
            </p:nvSpPr>
            <p:spPr bwMode="auto">
              <a:xfrm>
                <a:off x="974" y="2417"/>
                <a:ext cx="185" cy="17"/>
              </a:xfrm>
              <a:custGeom>
                <a:avLst/>
                <a:gdLst>
                  <a:gd name="T0" fmla="*/ 0 w 185"/>
                  <a:gd name="T1" fmla="*/ 17 h 17"/>
                  <a:gd name="T2" fmla="*/ 23 w 185"/>
                  <a:gd name="T3" fmla="*/ 0 h 17"/>
                  <a:gd name="T4" fmla="*/ 163 w 185"/>
                  <a:gd name="T5" fmla="*/ 0 h 17"/>
                  <a:gd name="T6" fmla="*/ 185 w 185"/>
                  <a:gd name="T7" fmla="*/ 17 h 17"/>
                  <a:gd name="T8" fmla="*/ 0 w 185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5"/>
                  <a:gd name="T16" fmla="*/ 0 h 17"/>
                  <a:gd name="T17" fmla="*/ 185 w 18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5" h="17">
                    <a:moveTo>
                      <a:pt x="0" y="17"/>
                    </a:moveTo>
                    <a:lnTo>
                      <a:pt x="23" y="0"/>
                    </a:lnTo>
                    <a:lnTo>
                      <a:pt x="163" y="0"/>
                    </a:lnTo>
                    <a:lnTo>
                      <a:pt x="185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Rectangle 182"/>
              <p:cNvSpPr>
                <a:spLocks noChangeArrowheads="1"/>
              </p:cNvSpPr>
              <p:nvPr/>
            </p:nvSpPr>
            <p:spPr bwMode="auto">
              <a:xfrm>
                <a:off x="974" y="2434"/>
                <a:ext cx="185" cy="13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Rectangle 183"/>
              <p:cNvSpPr>
                <a:spLocks noChangeArrowheads="1"/>
              </p:cNvSpPr>
              <p:nvPr/>
            </p:nvSpPr>
            <p:spPr bwMode="auto">
              <a:xfrm>
                <a:off x="937" y="2576"/>
                <a:ext cx="260" cy="5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Rectangle 184"/>
              <p:cNvSpPr>
                <a:spLocks noChangeArrowheads="1"/>
              </p:cNvSpPr>
              <p:nvPr/>
            </p:nvSpPr>
            <p:spPr bwMode="auto">
              <a:xfrm>
                <a:off x="992" y="2450"/>
                <a:ext cx="150" cy="10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Line 185"/>
              <p:cNvSpPr>
                <a:spLocks noChangeShapeType="1"/>
              </p:cNvSpPr>
              <p:nvPr/>
            </p:nvSpPr>
            <p:spPr bwMode="auto">
              <a:xfrm flipH="1">
                <a:off x="1115" y="2598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24" name="Group 186"/>
              <p:cNvGrpSpPr>
                <a:grpSpLocks/>
              </p:cNvGrpSpPr>
              <p:nvPr/>
            </p:nvGrpSpPr>
            <p:grpSpPr bwMode="auto">
              <a:xfrm>
                <a:off x="928" y="2639"/>
                <a:ext cx="277" cy="38"/>
                <a:chOff x="928" y="2639"/>
                <a:chExt cx="277" cy="38"/>
              </a:xfrm>
            </p:grpSpPr>
            <p:sp>
              <p:nvSpPr>
                <p:cNvPr id="225" name="Freeform 187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6" name="Freeform 188"/>
                <p:cNvSpPr>
                  <a:spLocks/>
                </p:cNvSpPr>
                <p:nvPr/>
              </p:nvSpPr>
              <p:spPr bwMode="auto">
                <a:xfrm>
                  <a:off x="928" y="2639"/>
                  <a:ext cx="277" cy="29"/>
                </a:xfrm>
                <a:custGeom>
                  <a:avLst/>
                  <a:gdLst>
                    <a:gd name="T0" fmla="*/ 0 w 277"/>
                    <a:gd name="T1" fmla="*/ 29 h 29"/>
                    <a:gd name="T2" fmla="*/ 33 w 277"/>
                    <a:gd name="T3" fmla="*/ 0 h 29"/>
                    <a:gd name="T4" fmla="*/ 245 w 277"/>
                    <a:gd name="T5" fmla="*/ 0 h 29"/>
                    <a:gd name="T6" fmla="*/ 277 w 277"/>
                    <a:gd name="T7" fmla="*/ 29 h 29"/>
                    <a:gd name="T8" fmla="*/ 0 w 277"/>
                    <a:gd name="T9" fmla="*/ 29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9"/>
                    <a:gd name="T17" fmla="*/ 277 w 277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9">
                      <a:moveTo>
                        <a:pt x="0" y="29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7" name="Rectangle 189"/>
                <p:cNvSpPr>
                  <a:spLocks noChangeArrowheads="1"/>
                </p:cNvSpPr>
                <p:nvPr/>
              </p:nvSpPr>
              <p:spPr bwMode="auto">
                <a:xfrm>
                  <a:off x="930" y="2666"/>
                  <a:ext cx="274" cy="1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03" name="Group 190"/>
            <p:cNvGrpSpPr>
              <a:grpSpLocks/>
            </p:cNvGrpSpPr>
            <p:nvPr/>
          </p:nvGrpSpPr>
          <p:grpSpPr bwMode="auto">
            <a:xfrm>
              <a:off x="921" y="2412"/>
              <a:ext cx="277" cy="261"/>
              <a:chOff x="921" y="2412"/>
              <a:chExt cx="277" cy="261"/>
            </a:xfrm>
          </p:grpSpPr>
          <p:sp>
            <p:nvSpPr>
              <p:cNvPr id="204" name="Freeform 191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Freeform 192"/>
              <p:cNvSpPr>
                <a:spLocks/>
              </p:cNvSpPr>
              <p:nvPr/>
            </p:nvSpPr>
            <p:spPr bwMode="auto">
              <a:xfrm>
                <a:off x="928" y="2547"/>
                <a:ext cx="262" cy="26"/>
              </a:xfrm>
              <a:custGeom>
                <a:avLst/>
                <a:gdLst>
                  <a:gd name="T0" fmla="*/ 0 w 262"/>
                  <a:gd name="T1" fmla="*/ 26 h 26"/>
                  <a:gd name="T2" fmla="*/ 31 w 262"/>
                  <a:gd name="T3" fmla="*/ 0 h 26"/>
                  <a:gd name="T4" fmla="*/ 231 w 262"/>
                  <a:gd name="T5" fmla="*/ 0 h 26"/>
                  <a:gd name="T6" fmla="*/ 262 w 262"/>
                  <a:gd name="T7" fmla="*/ 26 h 26"/>
                  <a:gd name="T8" fmla="*/ 0 w 262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2"/>
                  <a:gd name="T16" fmla="*/ 0 h 26"/>
                  <a:gd name="T17" fmla="*/ 262 w 26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2" h="26">
                    <a:moveTo>
                      <a:pt x="0" y="26"/>
                    </a:moveTo>
                    <a:lnTo>
                      <a:pt x="31" y="0"/>
                    </a:lnTo>
                    <a:lnTo>
                      <a:pt x="231" y="0"/>
                    </a:lnTo>
                    <a:lnTo>
                      <a:pt x="262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Freeform 193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Freeform 194"/>
              <p:cNvSpPr>
                <a:spLocks/>
              </p:cNvSpPr>
              <p:nvPr/>
            </p:nvSpPr>
            <p:spPr bwMode="auto">
              <a:xfrm>
                <a:off x="968" y="2412"/>
                <a:ext cx="184" cy="17"/>
              </a:xfrm>
              <a:custGeom>
                <a:avLst/>
                <a:gdLst>
                  <a:gd name="T0" fmla="*/ 0 w 184"/>
                  <a:gd name="T1" fmla="*/ 17 h 17"/>
                  <a:gd name="T2" fmla="*/ 22 w 184"/>
                  <a:gd name="T3" fmla="*/ 0 h 17"/>
                  <a:gd name="T4" fmla="*/ 162 w 184"/>
                  <a:gd name="T5" fmla="*/ 0 h 17"/>
                  <a:gd name="T6" fmla="*/ 184 w 184"/>
                  <a:gd name="T7" fmla="*/ 17 h 17"/>
                  <a:gd name="T8" fmla="*/ 0 w 184"/>
                  <a:gd name="T9" fmla="*/ 17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4"/>
                  <a:gd name="T16" fmla="*/ 0 h 17"/>
                  <a:gd name="T17" fmla="*/ 184 w 18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4" h="17">
                    <a:moveTo>
                      <a:pt x="0" y="17"/>
                    </a:moveTo>
                    <a:lnTo>
                      <a:pt x="22" y="0"/>
                    </a:lnTo>
                    <a:lnTo>
                      <a:pt x="162" y="0"/>
                    </a:lnTo>
                    <a:lnTo>
                      <a:pt x="184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Rectangle 195"/>
              <p:cNvSpPr>
                <a:spLocks noChangeArrowheads="1"/>
              </p:cNvSpPr>
              <p:nvPr/>
            </p:nvSpPr>
            <p:spPr bwMode="auto">
              <a:xfrm>
                <a:off x="968" y="2429"/>
                <a:ext cx="184" cy="132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Rectangle 196"/>
              <p:cNvSpPr>
                <a:spLocks noChangeArrowheads="1"/>
              </p:cNvSpPr>
              <p:nvPr/>
            </p:nvSpPr>
            <p:spPr bwMode="auto">
              <a:xfrm>
                <a:off x="930" y="2571"/>
                <a:ext cx="260" cy="59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Rectangle 197"/>
              <p:cNvSpPr>
                <a:spLocks noChangeArrowheads="1"/>
              </p:cNvSpPr>
              <p:nvPr/>
            </p:nvSpPr>
            <p:spPr bwMode="auto">
              <a:xfrm>
                <a:off x="985" y="2445"/>
                <a:ext cx="150" cy="10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Line 198"/>
              <p:cNvSpPr>
                <a:spLocks noChangeShapeType="1"/>
              </p:cNvSpPr>
              <p:nvPr/>
            </p:nvSpPr>
            <p:spPr bwMode="auto">
              <a:xfrm flipH="1">
                <a:off x="1108" y="2593"/>
                <a:ext cx="61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2" name="Group 199"/>
              <p:cNvGrpSpPr>
                <a:grpSpLocks/>
              </p:cNvGrpSpPr>
              <p:nvPr/>
            </p:nvGrpSpPr>
            <p:grpSpPr bwMode="auto">
              <a:xfrm>
                <a:off x="921" y="2635"/>
                <a:ext cx="277" cy="38"/>
                <a:chOff x="921" y="2635"/>
                <a:chExt cx="277" cy="38"/>
              </a:xfrm>
            </p:grpSpPr>
            <p:sp>
              <p:nvSpPr>
                <p:cNvPr id="213" name="Freeform 200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4" name="Freeform 201"/>
                <p:cNvSpPr>
                  <a:spLocks/>
                </p:cNvSpPr>
                <p:nvPr/>
              </p:nvSpPr>
              <p:spPr bwMode="auto">
                <a:xfrm>
                  <a:off x="921" y="2635"/>
                  <a:ext cx="277" cy="28"/>
                </a:xfrm>
                <a:custGeom>
                  <a:avLst/>
                  <a:gdLst>
                    <a:gd name="T0" fmla="*/ 0 w 277"/>
                    <a:gd name="T1" fmla="*/ 28 h 28"/>
                    <a:gd name="T2" fmla="*/ 33 w 277"/>
                    <a:gd name="T3" fmla="*/ 0 h 28"/>
                    <a:gd name="T4" fmla="*/ 245 w 277"/>
                    <a:gd name="T5" fmla="*/ 0 h 28"/>
                    <a:gd name="T6" fmla="*/ 277 w 277"/>
                    <a:gd name="T7" fmla="*/ 28 h 28"/>
                    <a:gd name="T8" fmla="*/ 0 w 277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"/>
                    <a:gd name="T16" fmla="*/ 0 h 28"/>
                    <a:gd name="T17" fmla="*/ 277 w 277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" h="28">
                      <a:moveTo>
                        <a:pt x="0" y="28"/>
                      </a:moveTo>
                      <a:lnTo>
                        <a:pt x="33" y="0"/>
                      </a:lnTo>
                      <a:lnTo>
                        <a:pt x="245" y="0"/>
                      </a:lnTo>
                      <a:lnTo>
                        <a:pt x="277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5" name="Rectangle 202"/>
                <p:cNvSpPr>
                  <a:spLocks noChangeArrowheads="1"/>
                </p:cNvSpPr>
                <p:nvPr/>
              </p:nvSpPr>
              <p:spPr bwMode="auto">
                <a:xfrm>
                  <a:off x="923" y="2662"/>
                  <a:ext cx="274" cy="11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228" name="Text Box 204"/>
          <p:cNvSpPr txBox="1">
            <a:spLocks noChangeArrowheads="1"/>
          </p:cNvSpPr>
          <p:nvPr/>
        </p:nvSpPr>
        <p:spPr bwMode="auto">
          <a:xfrm>
            <a:off x="845917" y="336850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</a:p>
        </p:txBody>
      </p:sp>
      <p:sp>
        <p:nvSpPr>
          <p:cNvPr id="229" name="Rectangle 205"/>
          <p:cNvSpPr>
            <a:spLocks noChangeArrowheads="1"/>
          </p:cNvSpPr>
          <p:nvPr/>
        </p:nvSpPr>
        <p:spPr bwMode="auto">
          <a:xfrm>
            <a:off x="6695848" y="2078420"/>
            <a:ext cx="1028081" cy="20650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 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</a:p>
        </p:txBody>
      </p:sp>
      <p:sp>
        <p:nvSpPr>
          <p:cNvPr id="255" name="Rectangle 206"/>
          <p:cNvSpPr>
            <a:spLocks noChangeArrowheads="1"/>
          </p:cNvSpPr>
          <p:nvPr/>
        </p:nvSpPr>
        <p:spPr bwMode="auto">
          <a:xfrm>
            <a:off x="6241284" y="2078420"/>
            <a:ext cx="450317" cy="20532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</a:p>
        </p:txBody>
      </p:sp>
      <p:sp>
        <p:nvSpPr>
          <p:cNvPr id="256" name="Text Box 208"/>
          <p:cNvSpPr txBox="1">
            <a:spLocks noChangeArrowheads="1"/>
          </p:cNvSpPr>
          <p:nvPr/>
        </p:nvSpPr>
        <p:spPr bwMode="auto">
          <a:xfrm>
            <a:off x="5344419" y="1928350"/>
            <a:ext cx="538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发送 </a:t>
            </a:r>
          </a:p>
        </p:txBody>
      </p:sp>
      <p:sp>
        <p:nvSpPr>
          <p:cNvPr id="257" name="Rectangle 210"/>
          <p:cNvSpPr>
            <a:spLocks noChangeArrowheads="1"/>
          </p:cNvSpPr>
          <p:nvPr/>
        </p:nvSpPr>
        <p:spPr bwMode="auto">
          <a:xfrm>
            <a:off x="6252612" y="3157246"/>
            <a:ext cx="450317" cy="21600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GB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en-GB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GB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200" b="1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8" name="Text Box 211"/>
          <p:cNvSpPr txBox="1">
            <a:spLocks noChangeArrowheads="1"/>
          </p:cNvSpPr>
          <p:nvPr/>
        </p:nvSpPr>
        <p:spPr bwMode="auto">
          <a:xfrm>
            <a:off x="2438307" y="3382213"/>
            <a:ext cx="1569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已签名的非固定长度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的报文鉴别码</a:t>
            </a:r>
          </a:p>
        </p:txBody>
      </p:sp>
      <p:sp>
        <p:nvSpPr>
          <p:cNvPr id="259" name="Rectangle 212"/>
          <p:cNvSpPr>
            <a:spLocks noChangeArrowheads="1"/>
          </p:cNvSpPr>
          <p:nvPr/>
        </p:nvSpPr>
        <p:spPr bwMode="auto">
          <a:xfrm>
            <a:off x="7825888" y="3157246"/>
            <a:ext cx="450317" cy="21600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2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260" name="Text Box 213"/>
          <p:cNvSpPr txBox="1">
            <a:spLocks noChangeArrowheads="1"/>
          </p:cNvSpPr>
          <p:nvPr/>
        </p:nvSpPr>
        <p:spPr bwMode="auto">
          <a:xfrm>
            <a:off x="779604" y="2494997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261" name="Line 214"/>
          <p:cNvSpPr>
            <a:spLocks noChangeShapeType="1"/>
          </p:cNvSpPr>
          <p:nvPr/>
        </p:nvSpPr>
        <p:spPr bwMode="auto">
          <a:xfrm rot="5400000" flipV="1">
            <a:off x="2046851" y="2986343"/>
            <a:ext cx="32281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2" name="Text Box 215"/>
          <p:cNvSpPr txBox="1">
            <a:spLocks noChangeArrowheads="1"/>
          </p:cNvSpPr>
          <p:nvPr/>
        </p:nvSpPr>
        <p:spPr bwMode="auto">
          <a:xfrm>
            <a:off x="5064512" y="2635042"/>
            <a:ext cx="761747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1200" b="1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200" b="1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的公钥</a:t>
            </a:r>
            <a:endParaRPr lang="zh-CN" altLang="en-US" sz="1200" b="1" i="1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Line 216"/>
          <p:cNvSpPr>
            <a:spLocks noChangeShapeType="1"/>
          </p:cNvSpPr>
          <p:nvPr/>
        </p:nvSpPr>
        <p:spPr bwMode="auto">
          <a:xfrm flipV="1">
            <a:off x="3268910" y="2210158"/>
            <a:ext cx="32145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4" name="Line 217"/>
          <p:cNvSpPr>
            <a:spLocks noChangeShapeType="1"/>
          </p:cNvSpPr>
          <p:nvPr/>
        </p:nvSpPr>
        <p:spPr bwMode="auto">
          <a:xfrm rot="16200000" flipV="1">
            <a:off x="2706396" y="2726428"/>
            <a:ext cx="8616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5" name="Line 218"/>
          <p:cNvSpPr>
            <a:spLocks noChangeShapeType="1"/>
          </p:cNvSpPr>
          <p:nvPr/>
        </p:nvSpPr>
        <p:spPr bwMode="auto">
          <a:xfrm rot="10800000" flipH="1" flipV="1">
            <a:off x="1476140" y="3264061"/>
            <a:ext cx="4262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" name="Line 220"/>
          <p:cNvSpPr>
            <a:spLocks noChangeShapeType="1"/>
          </p:cNvSpPr>
          <p:nvPr/>
        </p:nvSpPr>
        <p:spPr bwMode="auto">
          <a:xfrm>
            <a:off x="5931159" y="2792890"/>
            <a:ext cx="300211" cy="356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7" name="Line 221"/>
          <p:cNvSpPr>
            <a:spLocks noChangeShapeType="1"/>
          </p:cNvSpPr>
          <p:nvPr/>
        </p:nvSpPr>
        <p:spPr bwMode="auto">
          <a:xfrm rot="16200000" flipH="1">
            <a:off x="6341507" y="3013067"/>
            <a:ext cx="319257" cy="708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8" name="Text Box 223"/>
          <p:cNvSpPr txBox="1">
            <a:spLocks noChangeArrowheads="1"/>
          </p:cNvSpPr>
          <p:nvPr/>
        </p:nvSpPr>
        <p:spPr bwMode="auto">
          <a:xfrm>
            <a:off x="7571170" y="2345457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269" name="AutoShape 227"/>
          <p:cNvSpPr>
            <a:spLocks noChangeArrowheads="1"/>
          </p:cNvSpPr>
          <p:nvPr/>
        </p:nvSpPr>
        <p:spPr bwMode="auto">
          <a:xfrm>
            <a:off x="5108412" y="2136575"/>
            <a:ext cx="1091805" cy="102067"/>
          </a:xfrm>
          <a:prstGeom prst="rightArrow">
            <a:avLst>
              <a:gd name="adj1" fmla="val 50000"/>
              <a:gd name="adj2" fmla="val 133456"/>
            </a:avLst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0" name="Text Box 229"/>
          <p:cNvSpPr txBox="1">
            <a:spLocks noChangeArrowheads="1"/>
          </p:cNvSpPr>
          <p:nvPr/>
        </p:nvSpPr>
        <p:spPr bwMode="auto">
          <a:xfrm>
            <a:off x="5178901" y="1453819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不安全的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271" name="Text Box 231"/>
          <p:cNvSpPr txBox="1">
            <a:spLocks noChangeArrowheads="1"/>
          </p:cNvSpPr>
          <p:nvPr/>
        </p:nvSpPr>
        <p:spPr bwMode="auto">
          <a:xfrm>
            <a:off x="3032816" y="1445056"/>
            <a:ext cx="1569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已签名的非固定长度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的报文鉴别码</a:t>
            </a:r>
          </a:p>
        </p:txBody>
      </p:sp>
      <p:sp>
        <p:nvSpPr>
          <p:cNvPr id="272" name="Line 232"/>
          <p:cNvSpPr>
            <a:spLocks noChangeShapeType="1"/>
          </p:cNvSpPr>
          <p:nvPr/>
        </p:nvSpPr>
        <p:spPr bwMode="auto">
          <a:xfrm flipH="1">
            <a:off x="3812689" y="1867166"/>
            <a:ext cx="0" cy="2527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3" name="Rectangle 170"/>
          <p:cNvSpPr>
            <a:spLocks noChangeArrowheads="1"/>
          </p:cNvSpPr>
          <p:nvPr/>
        </p:nvSpPr>
        <p:spPr bwMode="auto">
          <a:xfrm>
            <a:off x="6222874" y="2656405"/>
            <a:ext cx="574933" cy="26822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990099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</a:p>
        </p:txBody>
      </p:sp>
      <p:sp>
        <p:nvSpPr>
          <p:cNvPr id="274" name="Line 222"/>
          <p:cNvSpPr>
            <a:spLocks noChangeShapeType="1"/>
          </p:cNvSpPr>
          <p:nvPr/>
        </p:nvSpPr>
        <p:spPr bwMode="auto">
          <a:xfrm rot="16200000" flipH="1">
            <a:off x="6299934" y="2470343"/>
            <a:ext cx="372664" cy="113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5" name="Text Box 224"/>
          <p:cNvSpPr txBox="1">
            <a:spLocks noChangeArrowheads="1"/>
          </p:cNvSpPr>
          <p:nvPr/>
        </p:nvSpPr>
        <p:spPr bwMode="auto">
          <a:xfrm>
            <a:off x="2879487" y="1862417"/>
            <a:ext cx="4924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拼接</a:t>
            </a:r>
          </a:p>
        </p:txBody>
      </p:sp>
      <p:sp>
        <p:nvSpPr>
          <p:cNvPr id="276" name="矩形 105"/>
          <p:cNvSpPr>
            <a:spLocks noChangeArrowheads="1"/>
          </p:cNvSpPr>
          <p:nvPr/>
        </p:nvSpPr>
        <p:spPr bwMode="auto">
          <a:xfrm>
            <a:off x="3843843" y="2348435"/>
            <a:ext cx="931787" cy="198176"/>
          </a:xfrm>
          <a:prstGeom prst="rect">
            <a:avLst/>
          </a:prstGeom>
          <a:solidFill>
            <a:srgbClr val="C3E3F9"/>
          </a:solidFill>
          <a:ln>
            <a:noFill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7" name="Text Box 224"/>
          <p:cNvSpPr txBox="1">
            <a:spLocks noChangeArrowheads="1"/>
          </p:cNvSpPr>
          <p:nvPr/>
        </p:nvSpPr>
        <p:spPr bwMode="auto">
          <a:xfrm>
            <a:off x="3851680" y="2308665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扩展的报文</a:t>
            </a:r>
          </a:p>
        </p:txBody>
      </p:sp>
      <p:pic>
        <p:nvPicPr>
          <p:cNvPr id="278" name="Picture 50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29714" y="2652165"/>
            <a:ext cx="306201" cy="177011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80" name="肘形连接符 106"/>
          <p:cNvCxnSpPr>
            <a:cxnSpLocks noChangeShapeType="1"/>
          </p:cNvCxnSpPr>
          <p:nvPr/>
        </p:nvCxnSpPr>
        <p:spPr bwMode="auto">
          <a:xfrm rot="16200000" flipH="1">
            <a:off x="7410343" y="2518229"/>
            <a:ext cx="968451" cy="321452"/>
          </a:xfrm>
          <a:prstGeom prst="bentConnector3">
            <a:avLst>
              <a:gd name="adj1" fmla="val -773"/>
            </a:avLst>
          </a:prstGeom>
          <a:noFill/>
          <a:ln w="28575" algn="ctr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1" name="菱形 105"/>
          <p:cNvSpPr>
            <a:spLocks noChangeArrowheads="1"/>
          </p:cNvSpPr>
          <p:nvPr/>
        </p:nvSpPr>
        <p:spPr bwMode="auto">
          <a:xfrm>
            <a:off x="7075360" y="3033816"/>
            <a:ext cx="385176" cy="483038"/>
          </a:xfrm>
          <a:prstGeom prst="diamond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2" name="Text Box 213"/>
          <p:cNvSpPr txBox="1">
            <a:spLocks noChangeArrowheads="1"/>
          </p:cNvSpPr>
          <p:nvPr/>
        </p:nvSpPr>
        <p:spPr bwMode="auto">
          <a:xfrm>
            <a:off x="7081713" y="3141817"/>
            <a:ext cx="404324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400"/>
              </a:lnSpc>
            </a:pP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=?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3" name="Text Box 204"/>
          <p:cNvSpPr txBox="1">
            <a:spLocks noChangeArrowheads="1"/>
          </p:cNvSpPr>
          <p:nvPr/>
        </p:nvSpPr>
        <p:spPr bwMode="auto">
          <a:xfrm>
            <a:off x="7017290" y="2789604"/>
            <a:ext cx="492443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1700"/>
              </a:lnSpc>
            </a:pPr>
            <a:r>
              <a:rPr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比较</a:t>
            </a:r>
          </a:p>
        </p:txBody>
      </p:sp>
      <p:sp>
        <p:nvSpPr>
          <p:cNvPr id="284" name="Line 214"/>
          <p:cNvSpPr>
            <a:spLocks noChangeShapeType="1"/>
          </p:cNvSpPr>
          <p:nvPr/>
        </p:nvSpPr>
        <p:spPr bwMode="auto">
          <a:xfrm rot="10800000" flipV="1">
            <a:off x="7452040" y="3291357"/>
            <a:ext cx="38517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5" name="Line 214"/>
          <p:cNvSpPr>
            <a:spLocks noChangeShapeType="1"/>
          </p:cNvSpPr>
          <p:nvPr/>
        </p:nvSpPr>
        <p:spPr bwMode="auto">
          <a:xfrm rot="10800000" flipH="1" flipV="1">
            <a:off x="6714451" y="3284237"/>
            <a:ext cx="36766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" name="Text Box 204"/>
          <p:cNvSpPr txBox="1">
            <a:spLocks noChangeArrowheads="1"/>
          </p:cNvSpPr>
          <p:nvPr/>
        </p:nvSpPr>
        <p:spPr bwMode="auto">
          <a:xfrm>
            <a:off x="7676426" y="3356633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</a:p>
        </p:txBody>
      </p:sp>
      <p:sp>
        <p:nvSpPr>
          <p:cNvPr id="287" name="Text Box 204"/>
          <p:cNvSpPr txBox="1">
            <a:spLocks noChangeArrowheads="1"/>
          </p:cNvSpPr>
          <p:nvPr/>
        </p:nvSpPr>
        <p:spPr bwMode="auto">
          <a:xfrm>
            <a:off x="6079784" y="3356633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散列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48609" y="2021744"/>
            <a:ext cx="307777" cy="593344"/>
            <a:chOff x="6306563" y="1716946"/>
            <a:chExt cx="307777" cy="593344"/>
          </a:xfrm>
        </p:grpSpPr>
        <p:sp>
          <p:nvSpPr>
            <p:cNvPr id="289" name="TextBox 103"/>
            <p:cNvSpPr txBox="1">
              <a:spLocks noChangeArrowheads="1"/>
            </p:cNvSpPr>
            <p:nvPr/>
          </p:nvSpPr>
          <p:spPr bwMode="auto">
            <a:xfrm rot="16200000">
              <a:off x="6265527" y="1961476"/>
              <a:ext cx="3898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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90" name="直接连接符 109"/>
            <p:cNvCxnSpPr>
              <a:cxnSpLocks noChangeShapeType="1"/>
            </p:cNvCxnSpPr>
            <p:nvPr/>
          </p:nvCxnSpPr>
          <p:spPr bwMode="auto">
            <a:xfrm>
              <a:off x="6461791" y="1716946"/>
              <a:ext cx="0" cy="326675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14" name="矩形 113"/>
          <p:cNvSpPr/>
          <p:nvPr/>
        </p:nvSpPr>
        <p:spPr>
          <a:xfrm>
            <a:off x="1571942" y="2533966"/>
            <a:ext cx="5929420" cy="1169551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所得到的扩展报文：不可伪造，不可否认。</a:t>
            </a:r>
            <a:endParaRPr lang="en-US" altLang="zh-CN" b="1" kern="500" dirty="0" smtClean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可</a:t>
            </a:r>
            <a:r>
              <a:rPr lang="zh-CN" altLang="en-US" b="1" kern="5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简称为</a:t>
            </a: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：“</a:t>
            </a:r>
            <a:r>
              <a:rPr lang="en-US" altLang="zh-CN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</a:t>
            </a:r>
            <a:r>
              <a:rPr lang="zh-CN" altLang="en-US" b="1" kern="5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自己的私钥进行签名，</a:t>
            </a:r>
            <a:r>
              <a:rPr lang="en-US" altLang="zh-CN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 </a:t>
            </a:r>
            <a:r>
              <a:rPr lang="en-US" altLang="zh-CN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b="1" kern="5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公钥进行鉴别”</a:t>
            </a:r>
            <a:r>
              <a:rPr lang="zh-CN" altLang="en-US" b="1" kern="500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419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511896" y="61962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359564" y="594156"/>
            <a:ext cx="24336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7.4.2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实体鉴别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1054041"/>
            <a:ext cx="8129016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实体鉴别与报文鉴别不同。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收到的报文都要鉴别报文的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发送者。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实体鉴别：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系统接入的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全部持续时间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和自己通信的对方实体只需验证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一次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509475" y="61362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160774" y="580410"/>
            <a:ext cx="28264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最简单的实体鉴别过程 </a:t>
            </a: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17852" y="974624"/>
            <a:ext cx="8133857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共享的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对称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20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20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AB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实体鉴别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17852" y="1452467"/>
            <a:ext cx="8133857" cy="152652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1902880" y="2522923"/>
            <a:ext cx="525462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386697" y="1593591"/>
            <a:ext cx="3401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000" b="1" dirty="0">
                <a:latin typeface="+mn-lt"/>
                <a:ea typeface="黑体" panose="02010609060101010101" pitchFamily="2" charset="-122"/>
              </a:rPr>
              <a:t>A</a:t>
            </a:r>
          </a:p>
        </p:txBody>
      </p:sp>
      <p:sp>
        <p:nvSpPr>
          <p:cNvPr id="13" name="Text Box 35"/>
          <p:cNvSpPr txBox="1">
            <a:spLocks noChangeArrowheads="1"/>
          </p:cNvSpPr>
          <p:nvPr/>
        </p:nvSpPr>
        <p:spPr bwMode="auto">
          <a:xfrm>
            <a:off x="7377769" y="1575777"/>
            <a:ext cx="3289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000" b="1" dirty="0">
                <a:latin typeface="+mn-lt"/>
                <a:ea typeface="黑体" panose="02010609060101010101" pitchFamily="2" charset="-122"/>
              </a:rPr>
              <a:t>B</a:t>
            </a:r>
          </a:p>
        </p:txBody>
      </p:sp>
      <p:sp>
        <p:nvSpPr>
          <p:cNvPr id="15" name="Line 63"/>
          <p:cNvSpPr>
            <a:spLocks noChangeShapeType="1"/>
          </p:cNvSpPr>
          <p:nvPr/>
        </p:nvSpPr>
        <p:spPr bwMode="auto">
          <a:xfrm rot="16200000" flipH="1">
            <a:off x="1595737" y="2520892"/>
            <a:ext cx="62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6" name="Line 64"/>
          <p:cNvSpPr>
            <a:spLocks noChangeShapeType="1"/>
          </p:cNvSpPr>
          <p:nvPr/>
        </p:nvSpPr>
        <p:spPr bwMode="auto">
          <a:xfrm rot="16200000" flipH="1">
            <a:off x="6867763" y="2527835"/>
            <a:ext cx="62615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7" name="Rectangle 65"/>
          <p:cNvSpPr>
            <a:spLocks noChangeArrowheads="1"/>
          </p:cNvSpPr>
          <p:nvPr/>
        </p:nvSpPr>
        <p:spPr bwMode="auto">
          <a:xfrm>
            <a:off x="3683954" y="2302239"/>
            <a:ext cx="1932957" cy="446647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A,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口令</a:t>
            </a:r>
          </a:p>
        </p:txBody>
      </p:sp>
      <p:pic>
        <p:nvPicPr>
          <p:cNvPr id="18" name="Picture 66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363" y="1932254"/>
            <a:ext cx="360736" cy="497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9" name="Text Box 67"/>
          <p:cNvSpPr txBox="1">
            <a:spLocks noChangeArrowheads="1"/>
          </p:cNvSpPr>
          <p:nvPr/>
        </p:nvSpPr>
        <p:spPr bwMode="auto">
          <a:xfrm>
            <a:off x="2964880" y="1878821"/>
            <a:ext cx="5261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000" b="1" i="1" dirty="0">
                <a:latin typeface="+mn-lt"/>
                <a:ea typeface="黑体" panose="02010609060101010101" pitchFamily="2" charset="-122"/>
              </a:rPr>
              <a:t>K</a:t>
            </a:r>
            <a:r>
              <a:rPr lang="en-US" altLang="zh-CN" sz="2000" b="1" baseline="-25000" dirty="0">
                <a:latin typeface="+mn-lt"/>
                <a:ea typeface="黑体" panose="02010609060101010101" pitchFamily="2" charset="-122"/>
              </a:rPr>
              <a:t>AB</a:t>
            </a:r>
          </a:p>
        </p:txBody>
      </p:sp>
      <p:pic>
        <p:nvPicPr>
          <p:cNvPr id="7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1230" y="1676274"/>
            <a:ext cx="510846" cy="51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5301" y="1676031"/>
            <a:ext cx="510846" cy="51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81325" y="3026368"/>
            <a:ext cx="6991253" cy="1323439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</a:t>
            </a: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明显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漏洞：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不能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抵抗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重放攻击。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重放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攻击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replay attack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：入侵者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破译报文，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而是直接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把由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的报文发送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给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误认为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伪装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许多本来应当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发给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报文。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509475" y="609658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3327486" y="576447"/>
            <a:ext cx="24929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使用不重数进行鉴别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997627"/>
            <a:ext cx="8133857" cy="321283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475495" y="1520409"/>
            <a:ext cx="2042931" cy="260981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5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不重数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nonce) 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：是一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个不重复使用的大随机数，即“一次一数”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5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由于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不重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数不能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重复使用，所以 </a:t>
            </a: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在进行重放攻击时无法重复使用所截获的不重数。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96591" y="1150851"/>
            <a:ext cx="2870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kumimoji="1"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34" name="Text Box 36"/>
          <p:cNvSpPr txBox="1">
            <a:spLocks noChangeArrowheads="1"/>
          </p:cNvSpPr>
          <p:nvPr/>
        </p:nvSpPr>
        <p:spPr bwMode="auto">
          <a:xfrm>
            <a:off x="6524860" y="1171941"/>
            <a:ext cx="2870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kumimoji="1"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62" name="Line 64"/>
          <p:cNvSpPr>
            <a:spLocks noChangeShapeType="1"/>
          </p:cNvSpPr>
          <p:nvPr/>
        </p:nvSpPr>
        <p:spPr bwMode="auto">
          <a:xfrm rot="16200000" flipH="1" flipV="1">
            <a:off x="269004" y="2818769"/>
            <a:ext cx="249534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Line 65"/>
          <p:cNvSpPr>
            <a:spLocks noChangeShapeType="1"/>
          </p:cNvSpPr>
          <p:nvPr/>
        </p:nvSpPr>
        <p:spPr bwMode="auto">
          <a:xfrm rot="16200000" flipH="1">
            <a:off x="4999384" y="2810859"/>
            <a:ext cx="251117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Group 80"/>
          <p:cNvGrpSpPr/>
          <p:nvPr/>
        </p:nvGrpSpPr>
        <p:grpSpPr bwMode="auto">
          <a:xfrm>
            <a:off x="1510621" y="1617225"/>
            <a:ext cx="4725179" cy="336708"/>
            <a:chOff x="1036" y="1899"/>
            <a:chExt cx="3900" cy="388"/>
          </a:xfrm>
        </p:grpSpPr>
        <p:sp>
          <p:nvSpPr>
            <p:cNvPr id="65" name="Line 5"/>
            <p:cNvSpPr>
              <a:spLocks noChangeShapeType="1"/>
            </p:cNvSpPr>
            <p:nvPr/>
          </p:nvSpPr>
          <p:spPr bwMode="auto">
            <a:xfrm>
              <a:off x="1036" y="2073"/>
              <a:ext cx="39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69"/>
            <p:cNvSpPr>
              <a:spLocks noChangeArrowheads="1"/>
            </p:cNvSpPr>
            <p:nvPr/>
          </p:nvSpPr>
          <p:spPr bwMode="auto">
            <a:xfrm>
              <a:off x="2504" y="1899"/>
              <a:ext cx="1058" cy="388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20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grpSp>
        <p:nvGrpSpPr>
          <p:cNvPr id="67" name="Group 82"/>
          <p:cNvGrpSpPr/>
          <p:nvPr/>
        </p:nvGrpSpPr>
        <p:grpSpPr bwMode="auto">
          <a:xfrm>
            <a:off x="1547749" y="3286552"/>
            <a:ext cx="4648849" cy="600519"/>
            <a:chOff x="1062" y="3289"/>
            <a:chExt cx="3837" cy="692"/>
          </a:xfrm>
        </p:grpSpPr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1062" y="3794"/>
              <a:ext cx="3837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908" y="3628"/>
              <a:ext cx="474" cy="35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r"/>
              <a:r>
                <a:rPr kumimoji="1" lang="en-US" altLang="zh-CN" sz="20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pic>
          <p:nvPicPr>
            <p:cNvPr id="70" name="Picture 7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" y="3311"/>
              <a:ext cx="316" cy="426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71" name="Text Box 74"/>
            <p:cNvSpPr txBox="1">
              <a:spLocks noChangeArrowheads="1"/>
            </p:cNvSpPr>
            <p:nvPr/>
          </p:nvSpPr>
          <p:spPr bwMode="auto">
            <a:xfrm>
              <a:off x="2348" y="3289"/>
              <a:ext cx="467" cy="42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</p:grpSp>
      <p:grpSp>
        <p:nvGrpSpPr>
          <p:cNvPr id="72" name="Group 81"/>
          <p:cNvGrpSpPr/>
          <p:nvPr/>
        </p:nvGrpSpPr>
        <p:grpSpPr bwMode="auto">
          <a:xfrm>
            <a:off x="1534898" y="2322427"/>
            <a:ext cx="4681562" cy="787097"/>
            <a:chOff x="1053" y="2434"/>
            <a:chExt cx="3864" cy="907"/>
          </a:xfrm>
        </p:grpSpPr>
        <p:sp>
          <p:nvSpPr>
            <p:cNvPr id="73" name="Line 66"/>
            <p:cNvSpPr>
              <a:spLocks noChangeShapeType="1"/>
            </p:cNvSpPr>
            <p:nvPr/>
          </p:nvSpPr>
          <p:spPr bwMode="auto">
            <a:xfrm flipH="1" flipV="1">
              <a:off x="1053" y="2815"/>
              <a:ext cx="386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2166" y="2434"/>
              <a:ext cx="1757" cy="90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kumimoji="1" lang="zh-CN" altLang="zh-CN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3275" y="2851"/>
              <a:ext cx="474" cy="35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r"/>
              <a:r>
                <a:rPr kumimoji="1" lang="en-US" altLang="zh-CN" sz="20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76" name="Text Box 72"/>
            <p:cNvSpPr txBox="1">
              <a:spLocks noChangeArrowheads="1"/>
            </p:cNvSpPr>
            <p:nvPr/>
          </p:nvSpPr>
          <p:spPr bwMode="auto">
            <a:xfrm>
              <a:off x="2417" y="2783"/>
              <a:ext cx="609" cy="46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2000" b="1" i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kumimoji="1"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kumimoji="1"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7" name="Picture 75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7" y="2578"/>
              <a:ext cx="294" cy="41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78" name="Text Box 76"/>
            <p:cNvSpPr txBox="1">
              <a:spLocks noChangeArrowheads="1"/>
            </p:cNvSpPr>
            <p:nvPr/>
          </p:nvSpPr>
          <p:spPr bwMode="auto">
            <a:xfrm>
              <a:off x="2750" y="2532"/>
              <a:ext cx="467" cy="42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</p:grpSp>
      <p:sp>
        <p:nvSpPr>
          <p:cNvPr id="79" name="Text Box 78"/>
          <p:cNvSpPr txBox="1">
            <a:spLocks noChangeArrowheads="1"/>
          </p:cNvSpPr>
          <p:nvPr/>
        </p:nvSpPr>
        <p:spPr bwMode="auto">
          <a:xfrm>
            <a:off x="915168" y="3468546"/>
            <a:ext cx="5637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lang="zh-CN" altLang="en-US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9411" y="1100722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4447" y="1099492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509475" y="609655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2814527" y="576444"/>
            <a:ext cx="35189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使用公钥体制进行不重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数鉴别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17852" y="1000529"/>
            <a:ext cx="8133857" cy="321283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351929" y="1722115"/>
            <a:ext cx="2194036" cy="122084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在使用公钥密码体制时，可以对不重数进行签名鉴别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使用公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钥核实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签名。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96591" y="1153753"/>
            <a:ext cx="2870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kumimoji="1"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34" name="Text Box 36"/>
          <p:cNvSpPr txBox="1">
            <a:spLocks noChangeArrowheads="1"/>
          </p:cNvSpPr>
          <p:nvPr/>
        </p:nvSpPr>
        <p:spPr bwMode="auto">
          <a:xfrm>
            <a:off x="6524860" y="1174843"/>
            <a:ext cx="2870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kumimoji="1"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62" name="Line 64"/>
          <p:cNvSpPr>
            <a:spLocks noChangeShapeType="1"/>
          </p:cNvSpPr>
          <p:nvPr/>
        </p:nvSpPr>
        <p:spPr bwMode="auto">
          <a:xfrm rot="16200000" flipH="1" flipV="1">
            <a:off x="269004" y="2821671"/>
            <a:ext cx="249534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Line 65"/>
          <p:cNvSpPr>
            <a:spLocks noChangeShapeType="1"/>
          </p:cNvSpPr>
          <p:nvPr/>
        </p:nvSpPr>
        <p:spPr bwMode="auto">
          <a:xfrm rot="16200000" flipH="1">
            <a:off x="4999384" y="2813761"/>
            <a:ext cx="251117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Group 80"/>
          <p:cNvGrpSpPr/>
          <p:nvPr/>
        </p:nvGrpSpPr>
        <p:grpSpPr bwMode="auto">
          <a:xfrm>
            <a:off x="1510621" y="1620127"/>
            <a:ext cx="4725179" cy="336708"/>
            <a:chOff x="1036" y="1899"/>
            <a:chExt cx="3900" cy="388"/>
          </a:xfrm>
        </p:grpSpPr>
        <p:sp>
          <p:nvSpPr>
            <p:cNvPr id="65" name="Line 5"/>
            <p:cNvSpPr>
              <a:spLocks noChangeShapeType="1"/>
            </p:cNvSpPr>
            <p:nvPr/>
          </p:nvSpPr>
          <p:spPr bwMode="auto">
            <a:xfrm>
              <a:off x="1036" y="2073"/>
              <a:ext cx="39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69"/>
            <p:cNvSpPr>
              <a:spLocks noChangeArrowheads="1"/>
            </p:cNvSpPr>
            <p:nvPr/>
          </p:nvSpPr>
          <p:spPr bwMode="auto">
            <a:xfrm>
              <a:off x="2504" y="1899"/>
              <a:ext cx="1058" cy="388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20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grpSp>
        <p:nvGrpSpPr>
          <p:cNvPr id="67" name="Group 82"/>
          <p:cNvGrpSpPr/>
          <p:nvPr/>
        </p:nvGrpSpPr>
        <p:grpSpPr bwMode="auto">
          <a:xfrm>
            <a:off x="1547749" y="3289454"/>
            <a:ext cx="4648849" cy="600519"/>
            <a:chOff x="1062" y="3289"/>
            <a:chExt cx="3837" cy="692"/>
          </a:xfrm>
        </p:grpSpPr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1062" y="3794"/>
              <a:ext cx="3837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908" y="3628"/>
              <a:ext cx="474" cy="35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r"/>
              <a:r>
                <a:rPr kumimoji="1" lang="en-US" altLang="zh-CN" sz="20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pic>
          <p:nvPicPr>
            <p:cNvPr id="70" name="Picture 7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" y="3311"/>
              <a:ext cx="316" cy="426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71" name="Text Box 74"/>
            <p:cNvSpPr txBox="1">
              <a:spLocks noChangeArrowheads="1"/>
            </p:cNvSpPr>
            <p:nvPr/>
          </p:nvSpPr>
          <p:spPr bwMode="auto">
            <a:xfrm>
              <a:off x="2348" y="3289"/>
              <a:ext cx="495" cy="42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SK</a:t>
              </a:r>
              <a:r>
                <a:rPr lang="en-US" altLang="zh-CN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Group 81"/>
          <p:cNvGrpSpPr/>
          <p:nvPr/>
        </p:nvGrpSpPr>
        <p:grpSpPr bwMode="auto">
          <a:xfrm>
            <a:off x="1534898" y="2325329"/>
            <a:ext cx="4681562" cy="787097"/>
            <a:chOff x="1053" y="2434"/>
            <a:chExt cx="3864" cy="907"/>
          </a:xfrm>
        </p:grpSpPr>
        <p:sp>
          <p:nvSpPr>
            <p:cNvPr id="73" name="Line 66"/>
            <p:cNvSpPr>
              <a:spLocks noChangeShapeType="1"/>
            </p:cNvSpPr>
            <p:nvPr/>
          </p:nvSpPr>
          <p:spPr bwMode="auto">
            <a:xfrm flipH="1" flipV="1">
              <a:off x="1053" y="2815"/>
              <a:ext cx="3864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2166" y="2434"/>
              <a:ext cx="1757" cy="90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kumimoji="1" lang="zh-CN" altLang="zh-CN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3275" y="2851"/>
              <a:ext cx="474" cy="35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r"/>
              <a:r>
                <a:rPr kumimoji="1" lang="en-US" altLang="zh-CN" sz="20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76" name="Text Box 72"/>
            <p:cNvSpPr txBox="1">
              <a:spLocks noChangeArrowheads="1"/>
            </p:cNvSpPr>
            <p:nvPr/>
          </p:nvSpPr>
          <p:spPr bwMode="auto">
            <a:xfrm>
              <a:off x="2417" y="2783"/>
              <a:ext cx="609" cy="46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2000" b="1" i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2000" b="1" baseline="-25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kumimoji="1"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kumimoji="1"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7" name="Picture 75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7" y="2578"/>
              <a:ext cx="294" cy="41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78" name="Text Box 76"/>
            <p:cNvSpPr txBox="1">
              <a:spLocks noChangeArrowheads="1"/>
            </p:cNvSpPr>
            <p:nvPr/>
          </p:nvSpPr>
          <p:spPr bwMode="auto">
            <a:xfrm>
              <a:off x="2750" y="2532"/>
              <a:ext cx="487" cy="42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SK</a:t>
              </a:r>
              <a:r>
                <a:rPr lang="en-US" altLang="zh-CN" b="1" baseline="-25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9" name="Text Box 78"/>
          <p:cNvSpPr txBox="1">
            <a:spLocks noChangeArrowheads="1"/>
          </p:cNvSpPr>
          <p:nvPr/>
        </p:nvSpPr>
        <p:spPr bwMode="auto">
          <a:xfrm>
            <a:off x="915168" y="3471448"/>
            <a:ext cx="5637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lang="zh-CN" altLang="en-US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9411" y="1103624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4447" y="1102394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880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968691" y="575593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假冒攻击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94768"/>
            <a:ext cx="8218067" cy="343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冒充是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，发送报文给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，说：“我是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A”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选择一个不重数 </a:t>
            </a:r>
            <a:r>
              <a:rPr lang="en-US" altLang="zh-CN" sz="19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9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，发送给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，但被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截获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了。</a:t>
            </a:r>
          </a:p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用自己的私钥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19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冒充</a:t>
            </a:r>
            <a:r>
              <a:rPr lang="zh-CN" altLang="en-US" sz="1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sz="1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私钥，对 </a:t>
            </a:r>
            <a:r>
              <a:rPr lang="en-US" altLang="zh-CN" sz="19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9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加密，并发送给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发送报文，要求对方把解密用的公钥发送过来，但这报文也被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截获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了。</a:t>
            </a:r>
          </a:p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把自己的公钥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19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冒充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的公钥发送给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用收到的公钥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19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对收到的加密的 </a:t>
            </a:r>
            <a:r>
              <a:rPr lang="en-US" altLang="zh-CN" sz="19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9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进行解密，其结果当然正确。于是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相信通信的对方是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，接着就向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发送许多敏感数据，但都被 </a:t>
            </a:r>
            <a:r>
              <a:rPr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截获了</a:t>
            </a:r>
            <a:r>
              <a:rPr lang="zh-CN" altLang="en-US" sz="1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AutoShape 5"/>
          <p:cNvSpPr>
            <a:spLocks noChangeArrowheads="1"/>
          </p:cNvSpPr>
          <p:nvPr/>
        </p:nvSpPr>
        <p:spPr bwMode="auto">
          <a:xfrm>
            <a:off x="509475" y="612185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7" name="Rectangle 6"/>
          <p:cNvSpPr>
            <a:spLocks noChangeArrowheads="1"/>
          </p:cNvSpPr>
          <p:nvPr/>
        </p:nvSpPr>
        <p:spPr bwMode="auto">
          <a:xfrm>
            <a:off x="3801975" y="578974"/>
            <a:ext cx="15440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中间人攻击 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1013346"/>
            <a:ext cx="8133857" cy="293445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182254" y="3988273"/>
            <a:ext cx="6982691" cy="36933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以及认证公钥的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真实性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一个非常重要的问题。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971433" y="1036048"/>
            <a:ext cx="338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34" name="Text Box 36"/>
          <p:cNvSpPr txBox="1">
            <a:spLocks noChangeArrowheads="1"/>
          </p:cNvSpPr>
          <p:nvPr/>
        </p:nvSpPr>
        <p:spPr bwMode="auto">
          <a:xfrm>
            <a:off x="6917971" y="1036048"/>
            <a:ext cx="3257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62" name="Line 64"/>
          <p:cNvSpPr>
            <a:spLocks noChangeShapeType="1"/>
          </p:cNvSpPr>
          <p:nvPr/>
        </p:nvSpPr>
        <p:spPr bwMode="auto">
          <a:xfrm rot="5400000">
            <a:off x="704576" y="2659514"/>
            <a:ext cx="224003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Line 65"/>
          <p:cNvSpPr>
            <a:spLocks noChangeShapeType="1"/>
          </p:cNvSpPr>
          <p:nvPr/>
        </p:nvSpPr>
        <p:spPr bwMode="auto">
          <a:xfrm rot="16200000" flipH="1">
            <a:off x="6246702" y="2636371"/>
            <a:ext cx="2221691" cy="55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Group 553"/>
          <p:cNvGrpSpPr/>
          <p:nvPr/>
        </p:nvGrpSpPr>
        <p:grpSpPr bwMode="auto">
          <a:xfrm>
            <a:off x="1817970" y="1508922"/>
            <a:ext cx="2772273" cy="272107"/>
            <a:chOff x="428" y="1792"/>
            <a:chExt cx="2511" cy="267"/>
          </a:xfrm>
        </p:grpSpPr>
        <p:sp>
          <p:nvSpPr>
            <p:cNvPr id="65" name="Line 6"/>
            <p:cNvSpPr>
              <a:spLocks noChangeShapeType="1"/>
            </p:cNvSpPr>
            <p:nvPr/>
          </p:nvSpPr>
          <p:spPr bwMode="auto">
            <a:xfrm>
              <a:off x="428" y="1927"/>
              <a:ext cx="2511" cy="11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1031" y="1792"/>
              <a:ext cx="568" cy="267"/>
            </a:xfrm>
            <a:prstGeom prst="rect">
              <a:avLst/>
            </a:prstGeom>
            <a:solidFill>
              <a:srgbClr val="0000FF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 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400" b="1" i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Group 67"/>
          <p:cNvGrpSpPr/>
          <p:nvPr/>
        </p:nvGrpSpPr>
        <p:grpSpPr bwMode="auto">
          <a:xfrm>
            <a:off x="4305398" y="1114522"/>
            <a:ext cx="512280" cy="413765"/>
            <a:chOff x="624" y="2968"/>
            <a:chExt cx="1331" cy="920"/>
          </a:xfrm>
        </p:grpSpPr>
        <p:sp>
          <p:nvSpPr>
            <p:cNvPr id="68" name="Freeform 68"/>
            <p:cNvSpPr/>
            <p:nvPr/>
          </p:nvSpPr>
          <p:spPr bwMode="auto">
            <a:xfrm>
              <a:off x="1238" y="2968"/>
              <a:ext cx="713" cy="770"/>
            </a:xfrm>
            <a:custGeom>
              <a:avLst/>
              <a:gdLst>
                <a:gd name="T0" fmla="*/ 992 w 1426"/>
                <a:gd name="T1" fmla="*/ 2292 h 2309"/>
                <a:gd name="T2" fmla="*/ 964 w 1426"/>
                <a:gd name="T3" fmla="*/ 2309 h 2309"/>
                <a:gd name="T4" fmla="*/ 0 w 1426"/>
                <a:gd name="T5" fmla="*/ 1462 h 2309"/>
                <a:gd name="T6" fmla="*/ 326 w 1426"/>
                <a:gd name="T7" fmla="*/ 59 h 2309"/>
                <a:gd name="T8" fmla="*/ 369 w 1426"/>
                <a:gd name="T9" fmla="*/ 18 h 2309"/>
                <a:gd name="T10" fmla="*/ 414 w 1426"/>
                <a:gd name="T11" fmla="*/ 0 h 2309"/>
                <a:gd name="T12" fmla="*/ 457 w 1426"/>
                <a:gd name="T13" fmla="*/ 9 h 2309"/>
                <a:gd name="T14" fmla="*/ 1381 w 1426"/>
                <a:gd name="T15" fmla="*/ 400 h 2309"/>
                <a:gd name="T16" fmla="*/ 1411 w 1426"/>
                <a:gd name="T17" fmla="*/ 421 h 2309"/>
                <a:gd name="T18" fmla="*/ 1422 w 1426"/>
                <a:gd name="T19" fmla="*/ 425 h 2309"/>
                <a:gd name="T20" fmla="*/ 1426 w 1426"/>
                <a:gd name="T21" fmla="*/ 445 h 2309"/>
                <a:gd name="T22" fmla="*/ 1017 w 1426"/>
                <a:gd name="T23" fmla="*/ 2306 h 2309"/>
                <a:gd name="T24" fmla="*/ 992 w 1426"/>
                <a:gd name="T25" fmla="*/ 2292 h 2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6" h="2309">
                  <a:moveTo>
                    <a:pt x="992" y="2292"/>
                  </a:moveTo>
                  <a:lnTo>
                    <a:pt x="964" y="2309"/>
                  </a:lnTo>
                  <a:lnTo>
                    <a:pt x="0" y="1462"/>
                  </a:lnTo>
                  <a:lnTo>
                    <a:pt x="326" y="59"/>
                  </a:lnTo>
                  <a:lnTo>
                    <a:pt x="369" y="18"/>
                  </a:lnTo>
                  <a:lnTo>
                    <a:pt x="414" y="0"/>
                  </a:lnTo>
                  <a:lnTo>
                    <a:pt x="457" y="9"/>
                  </a:lnTo>
                  <a:lnTo>
                    <a:pt x="1381" y="400"/>
                  </a:lnTo>
                  <a:lnTo>
                    <a:pt x="1411" y="421"/>
                  </a:lnTo>
                  <a:lnTo>
                    <a:pt x="1422" y="425"/>
                  </a:lnTo>
                  <a:lnTo>
                    <a:pt x="1426" y="445"/>
                  </a:lnTo>
                  <a:lnTo>
                    <a:pt x="1017" y="2306"/>
                  </a:lnTo>
                  <a:lnTo>
                    <a:pt x="992" y="22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1668" y="3087"/>
              <a:ext cx="286" cy="660"/>
            </a:xfrm>
            <a:custGeom>
              <a:avLst/>
              <a:gdLst>
                <a:gd name="T0" fmla="*/ 573 w 573"/>
                <a:gd name="T1" fmla="*/ 86 h 1980"/>
                <a:gd name="T2" fmla="*/ 568 w 573"/>
                <a:gd name="T3" fmla="*/ 132 h 1980"/>
                <a:gd name="T4" fmla="*/ 155 w 573"/>
                <a:gd name="T5" fmla="*/ 1923 h 1980"/>
                <a:gd name="T6" fmla="*/ 151 w 573"/>
                <a:gd name="T7" fmla="*/ 1955 h 1980"/>
                <a:gd name="T8" fmla="*/ 140 w 573"/>
                <a:gd name="T9" fmla="*/ 1972 h 1980"/>
                <a:gd name="T10" fmla="*/ 125 w 573"/>
                <a:gd name="T11" fmla="*/ 1980 h 1980"/>
                <a:gd name="T12" fmla="*/ 111 w 573"/>
                <a:gd name="T13" fmla="*/ 1975 h 1980"/>
                <a:gd name="T14" fmla="*/ 86 w 573"/>
                <a:gd name="T15" fmla="*/ 1955 h 1980"/>
                <a:gd name="T16" fmla="*/ 0 w 573"/>
                <a:gd name="T17" fmla="*/ 1880 h 1980"/>
                <a:gd name="T18" fmla="*/ 425 w 573"/>
                <a:gd name="T19" fmla="*/ 39 h 1980"/>
                <a:gd name="T20" fmla="*/ 420 w 573"/>
                <a:gd name="T21" fmla="*/ 27 h 1980"/>
                <a:gd name="T22" fmla="*/ 396 w 573"/>
                <a:gd name="T23" fmla="*/ 0 h 1980"/>
                <a:gd name="T24" fmla="*/ 445 w 573"/>
                <a:gd name="T25" fmla="*/ 20 h 1980"/>
                <a:gd name="T26" fmla="*/ 541 w 573"/>
                <a:gd name="T27" fmla="*/ 61 h 1980"/>
                <a:gd name="T28" fmla="*/ 559 w 573"/>
                <a:gd name="T29" fmla="*/ 75 h 1980"/>
                <a:gd name="T30" fmla="*/ 573 w 573"/>
                <a:gd name="T31" fmla="*/ 8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3" h="1980">
                  <a:moveTo>
                    <a:pt x="573" y="86"/>
                  </a:moveTo>
                  <a:lnTo>
                    <a:pt x="568" y="132"/>
                  </a:lnTo>
                  <a:lnTo>
                    <a:pt x="155" y="1923"/>
                  </a:lnTo>
                  <a:lnTo>
                    <a:pt x="151" y="1955"/>
                  </a:lnTo>
                  <a:lnTo>
                    <a:pt x="140" y="1972"/>
                  </a:lnTo>
                  <a:lnTo>
                    <a:pt x="125" y="1980"/>
                  </a:lnTo>
                  <a:lnTo>
                    <a:pt x="111" y="1975"/>
                  </a:lnTo>
                  <a:lnTo>
                    <a:pt x="86" y="1955"/>
                  </a:lnTo>
                  <a:lnTo>
                    <a:pt x="0" y="1880"/>
                  </a:lnTo>
                  <a:lnTo>
                    <a:pt x="425" y="39"/>
                  </a:lnTo>
                  <a:lnTo>
                    <a:pt x="420" y="27"/>
                  </a:lnTo>
                  <a:lnTo>
                    <a:pt x="396" y="0"/>
                  </a:lnTo>
                  <a:lnTo>
                    <a:pt x="445" y="20"/>
                  </a:lnTo>
                  <a:lnTo>
                    <a:pt x="541" y="61"/>
                  </a:lnTo>
                  <a:lnTo>
                    <a:pt x="559" y="75"/>
                  </a:lnTo>
                  <a:lnTo>
                    <a:pt x="573" y="86"/>
                  </a:lnTo>
                  <a:close/>
                </a:path>
              </a:pathLst>
            </a:custGeom>
            <a:solidFill>
              <a:srgbClr val="202020"/>
            </a:solidFill>
            <a:ln w="7938">
              <a:solidFill>
                <a:srgbClr val="20202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1432" y="2970"/>
              <a:ext cx="523" cy="147"/>
            </a:xfrm>
            <a:custGeom>
              <a:avLst/>
              <a:gdLst>
                <a:gd name="T0" fmla="*/ 0 w 1045"/>
                <a:gd name="T1" fmla="*/ 0 h 441"/>
                <a:gd name="T2" fmla="*/ 31 w 1045"/>
                <a:gd name="T3" fmla="*/ 1 h 441"/>
                <a:gd name="T4" fmla="*/ 62 w 1045"/>
                <a:gd name="T5" fmla="*/ 10 h 441"/>
                <a:gd name="T6" fmla="*/ 1005 w 1045"/>
                <a:gd name="T7" fmla="*/ 409 h 441"/>
                <a:gd name="T8" fmla="*/ 1037 w 1045"/>
                <a:gd name="T9" fmla="*/ 427 h 441"/>
                <a:gd name="T10" fmla="*/ 1045 w 1045"/>
                <a:gd name="T11" fmla="*/ 441 h 441"/>
                <a:gd name="T12" fmla="*/ 0 w 1045"/>
                <a:gd name="T13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5" h="441">
                  <a:moveTo>
                    <a:pt x="0" y="0"/>
                  </a:moveTo>
                  <a:lnTo>
                    <a:pt x="31" y="1"/>
                  </a:lnTo>
                  <a:lnTo>
                    <a:pt x="62" y="10"/>
                  </a:lnTo>
                  <a:lnTo>
                    <a:pt x="1005" y="409"/>
                  </a:lnTo>
                  <a:lnTo>
                    <a:pt x="1037" y="427"/>
                  </a:lnTo>
                  <a:lnTo>
                    <a:pt x="1045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7938">
              <a:solidFill>
                <a:srgbClr val="20202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1315" y="3056"/>
              <a:ext cx="478" cy="573"/>
            </a:xfrm>
            <a:custGeom>
              <a:avLst/>
              <a:gdLst>
                <a:gd name="T0" fmla="*/ 619 w 955"/>
                <a:gd name="T1" fmla="*/ 1719 h 1719"/>
                <a:gd name="T2" fmla="*/ 0 w 955"/>
                <a:gd name="T3" fmla="*/ 1212 h 1719"/>
                <a:gd name="T4" fmla="*/ 290 w 955"/>
                <a:gd name="T5" fmla="*/ 0 h 1719"/>
                <a:gd name="T6" fmla="*/ 955 w 955"/>
                <a:gd name="T7" fmla="*/ 313 h 1719"/>
                <a:gd name="T8" fmla="*/ 619 w 955"/>
                <a:gd name="T9" fmla="*/ 1719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1719">
                  <a:moveTo>
                    <a:pt x="619" y="1719"/>
                  </a:moveTo>
                  <a:lnTo>
                    <a:pt x="0" y="1212"/>
                  </a:lnTo>
                  <a:lnTo>
                    <a:pt x="290" y="0"/>
                  </a:lnTo>
                  <a:lnTo>
                    <a:pt x="955" y="313"/>
                  </a:lnTo>
                  <a:lnTo>
                    <a:pt x="619" y="1719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80808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1337" y="3076"/>
              <a:ext cx="431" cy="529"/>
            </a:xfrm>
            <a:custGeom>
              <a:avLst/>
              <a:gdLst>
                <a:gd name="T0" fmla="*/ 546 w 862"/>
                <a:gd name="T1" fmla="*/ 1587 h 1587"/>
                <a:gd name="T2" fmla="*/ 0 w 862"/>
                <a:gd name="T3" fmla="*/ 1134 h 1587"/>
                <a:gd name="T4" fmla="*/ 272 w 862"/>
                <a:gd name="T5" fmla="*/ 0 h 1587"/>
                <a:gd name="T6" fmla="*/ 862 w 862"/>
                <a:gd name="T7" fmla="*/ 268 h 1587"/>
                <a:gd name="T8" fmla="*/ 546 w 862"/>
                <a:gd name="T9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1587">
                  <a:moveTo>
                    <a:pt x="546" y="1587"/>
                  </a:moveTo>
                  <a:lnTo>
                    <a:pt x="0" y="1134"/>
                  </a:lnTo>
                  <a:lnTo>
                    <a:pt x="272" y="0"/>
                  </a:lnTo>
                  <a:lnTo>
                    <a:pt x="862" y="268"/>
                  </a:lnTo>
                  <a:lnTo>
                    <a:pt x="546" y="1587"/>
                  </a:lnTo>
                  <a:close/>
                </a:path>
              </a:pathLst>
            </a:custGeom>
            <a:solidFill>
              <a:srgbClr val="C7C7C7"/>
            </a:solidFill>
            <a:ln w="7938">
              <a:solidFill>
                <a:srgbClr val="404040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1233" y="2968"/>
              <a:ext cx="203" cy="494"/>
            </a:xfrm>
            <a:custGeom>
              <a:avLst/>
              <a:gdLst>
                <a:gd name="T0" fmla="*/ 393 w 408"/>
                <a:gd name="T1" fmla="*/ 0 h 1480"/>
                <a:gd name="T2" fmla="*/ 370 w 408"/>
                <a:gd name="T3" fmla="*/ 11 h 1480"/>
                <a:gd name="T4" fmla="*/ 356 w 408"/>
                <a:gd name="T5" fmla="*/ 19 h 1480"/>
                <a:gd name="T6" fmla="*/ 338 w 408"/>
                <a:gd name="T7" fmla="*/ 37 h 1480"/>
                <a:gd name="T8" fmla="*/ 325 w 408"/>
                <a:gd name="T9" fmla="*/ 59 h 1480"/>
                <a:gd name="T10" fmla="*/ 320 w 408"/>
                <a:gd name="T11" fmla="*/ 77 h 1480"/>
                <a:gd name="T12" fmla="*/ 0 w 408"/>
                <a:gd name="T13" fmla="*/ 1459 h 1480"/>
                <a:gd name="T14" fmla="*/ 12 w 408"/>
                <a:gd name="T15" fmla="*/ 1480 h 1480"/>
                <a:gd name="T16" fmla="*/ 337 w 408"/>
                <a:gd name="T17" fmla="*/ 77 h 1480"/>
                <a:gd name="T18" fmla="*/ 346 w 408"/>
                <a:gd name="T19" fmla="*/ 57 h 1480"/>
                <a:gd name="T20" fmla="*/ 355 w 408"/>
                <a:gd name="T21" fmla="*/ 43 h 1480"/>
                <a:gd name="T22" fmla="*/ 368 w 408"/>
                <a:gd name="T23" fmla="*/ 30 h 1480"/>
                <a:gd name="T24" fmla="*/ 384 w 408"/>
                <a:gd name="T25" fmla="*/ 19 h 1480"/>
                <a:gd name="T26" fmla="*/ 400 w 408"/>
                <a:gd name="T27" fmla="*/ 12 h 1480"/>
                <a:gd name="T28" fmla="*/ 408 w 408"/>
                <a:gd name="T29" fmla="*/ 5 h 1480"/>
                <a:gd name="T30" fmla="*/ 393 w 408"/>
                <a:gd name="T31" fmla="*/ 0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1480">
                  <a:moveTo>
                    <a:pt x="393" y="0"/>
                  </a:moveTo>
                  <a:lnTo>
                    <a:pt x="370" y="11"/>
                  </a:lnTo>
                  <a:lnTo>
                    <a:pt x="356" y="19"/>
                  </a:lnTo>
                  <a:lnTo>
                    <a:pt x="338" y="37"/>
                  </a:lnTo>
                  <a:lnTo>
                    <a:pt x="325" y="59"/>
                  </a:lnTo>
                  <a:lnTo>
                    <a:pt x="320" y="77"/>
                  </a:lnTo>
                  <a:lnTo>
                    <a:pt x="0" y="1459"/>
                  </a:lnTo>
                  <a:lnTo>
                    <a:pt x="12" y="1480"/>
                  </a:lnTo>
                  <a:lnTo>
                    <a:pt x="337" y="77"/>
                  </a:lnTo>
                  <a:lnTo>
                    <a:pt x="346" y="57"/>
                  </a:lnTo>
                  <a:lnTo>
                    <a:pt x="355" y="43"/>
                  </a:lnTo>
                  <a:lnTo>
                    <a:pt x="368" y="30"/>
                  </a:lnTo>
                  <a:lnTo>
                    <a:pt x="384" y="19"/>
                  </a:lnTo>
                  <a:lnTo>
                    <a:pt x="400" y="12"/>
                  </a:lnTo>
                  <a:lnTo>
                    <a:pt x="408" y="5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1204" y="3479"/>
              <a:ext cx="532" cy="321"/>
            </a:xfrm>
            <a:custGeom>
              <a:avLst/>
              <a:gdLst>
                <a:gd name="T0" fmla="*/ 1065 w 1065"/>
                <a:gd name="T1" fmla="*/ 963 h 963"/>
                <a:gd name="T2" fmla="*/ 1047 w 1065"/>
                <a:gd name="T3" fmla="*/ 833 h 963"/>
                <a:gd name="T4" fmla="*/ 1015 w 1065"/>
                <a:gd name="T5" fmla="*/ 776 h 963"/>
                <a:gd name="T6" fmla="*/ 137 w 1065"/>
                <a:gd name="T7" fmla="*/ 3 h 963"/>
                <a:gd name="T8" fmla="*/ 96 w 1065"/>
                <a:gd name="T9" fmla="*/ 0 h 963"/>
                <a:gd name="T10" fmla="*/ 59 w 1065"/>
                <a:gd name="T11" fmla="*/ 3 h 963"/>
                <a:gd name="T12" fmla="*/ 32 w 1065"/>
                <a:gd name="T13" fmla="*/ 42 h 963"/>
                <a:gd name="T14" fmla="*/ 0 w 1065"/>
                <a:gd name="T15" fmla="*/ 145 h 963"/>
                <a:gd name="T16" fmla="*/ 865 w 1065"/>
                <a:gd name="T17" fmla="*/ 954 h 963"/>
                <a:gd name="T18" fmla="*/ 1065 w 1065"/>
                <a:gd name="T19" fmla="*/ 96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5" h="963">
                  <a:moveTo>
                    <a:pt x="1065" y="963"/>
                  </a:moveTo>
                  <a:lnTo>
                    <a:pt x="1047" y="833"/>
                  </a:lnTo>
                  <a:lnTo>
                    <a:pt x="1015" y="776"/>
                  </a:lnTo>
                  <a:lnTo>
                    <a:pt x="137" y="3"/>
                  </a:lnTo>
                  <a:lnTo>
                    <a:pt x="96" y="0"/>
                  </a:lnTo>
                  <a:lnTo>
                    <a:pt x="59" y="3"/>
                  </a:lnTo>
                  <a:lnTo>
                    <a:pt x="32" y="42"/>
                  </a:lnTo>
                  <a:lnTo>
                    <a:pt x="0" y="145"/>
                  </a:lnTo>
                  <a:lnTo>
                    <a:pt x="865" y="954"/>
                  </a:lnTo>
                  <a:lnTo>
                    <a:pt x="1065" y="963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642" y="3519"/>
              <a:ext cx="985" cy="288"/>
            </a:xfrm>
            <a:custGeom>
              <a:avLst/>
              <a:gdLst>
                <a:gd name="T0" fmla="*/ 0 w 1969"/>
                <a:gd name="T1" fmla="*/ 0 h 862"/>
                <a:gd name="T2" fmla="*/ 1121 w 1969"/>
                <a:gd name="T3" fmla="*/ 24 h 862"/>
                <a:gd name="T4" fmla="*/ 1969 w 1969"/>
                <a:gd name="T5" fmla="*/ 814 h 862"/>
                <a:gd name="T6" fmla="*/ 478 w 1969"/>
                <a:gd name="T7" fmla="*/ 862 h 862"/>
                <a:gd name="T8" fmla="*/ 0 w 1969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9" h="862">
                  <a:moveTo>
                    <a:pt x="0" y="0"/>
                  </a:moveTo>
                  <a:lnTo>
                    <a:pt x="1121" y="24"/>
                  </a:lnTo>
                  <a:lnTo>
                    <a:pt x="1969" y="814"/>
                  </a:lnTo>
                  <a:lnTo>
                    <a:pt x="478" y="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852" y="3789"/>
              <a:ext cx="889" cy="99"/>
            </a:xfrm>
            <a:custGeom>
              <a:avLst/>
              <a:gdLst>
                <a:gd name="T0" fmla="*/ 54 w 1777"/>
                <a:gd name="T1" fmla="*/ 52 h 297"/>
                <a:gd name="T2" fmla="*/ 0 w 1777"/>
                <a:gd name="T3" fmla="*/ 297 h 297"/>
                <a:gd name="T4" fmla="*/ 1759 w 1777"/>
                <a:gd name="T5" fmla="*/ 257 h 297"/>
                <a:gd name="T6" fmla="*/ 1777 w 1777"/>
                <a:gd name="T7" fmla="*/ 173 h 297"/>
                <a:gd name="T8" fmla="*/ 1773 w 1777"/>
                <a:gd name="T9" fmla="*/ 74 h 297"/>
                <a:gd name="T10" fmla="*/ 1768 w 1777"/>
                <a:gd name="T11" fmla="*/ 0 h 297"/>
                <a:gd name="T12" fmla="*/ 54 w 1777"/>
                <a:gd name="T13" fmla="*/ 5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7" h="297">
                  <a:moveTo>
                    <a:pt x="54" y="52"/>
                  </a:moveTo>
                  <a:lnTo>
                    <a:pt x="0" y="297"/>
                  </a:lnTo>
                  <a:lnTo>
                    <a:pt x="1759" y="257"/>
                  </a:lnTo>
                  <a:lnTo>
                    <a:pt x="1777" y="173"/>
                  </a:lnTo>
                  <a:lnTo>
                    <a:pt x="1773" y="74"/>
                  </a:lnTo>
                  <a:lnTo>
                    <a:pt x="1768" y="0"/>
                  </a:lnTo>
                  <a:lnTo>
                    <a:pt x="54" y="52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624" y="3519"/>
              <a:ext cx="256" cy="369"/>
            </a:xfrm>
            <a:custGeom>
              <a:avLst/>
              <a:gdLst>
                <a:gd name="T0" fmla="*/ 37 w 513"/>
                <a:gd name="T1" fmla="*/ 0 h 1106"/>
                <a:gd name="T2" fmla="*/ 0 w 513"/>
                <a:gd name="T3" fmla="*/ 200 h 1106"/>
                <a:gd name="T4" fmla="*/ 457 w 513"/>
                <a:gd name="T5" fmla="*/ 1106 h 1106"/>
                <a:gd name="T6" fmla="*/ 513 w 513"/>
                <a:gd name="T7" fmla="*/ 862 h 1106"/>
                <a:gd name="T8" fmla="*/ 37 w 513"/>
                <a:gd name="T9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1106">
                  <a:moveTo>
                    <a:pt x="37" y="0"/>
                  </a:moveTo>
                  <a:lnTo>
                    <a:pt x="0" y="200"/>
                  </a:lnTo>
                  <a:lnTo>
                    <a:pt x="457" y="1106"/>
                  </a:lnTo>
                  <a:lnTo>
                    <a:pt x="513" y="86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1206" y="3791"/>
              <a:ext cx="132" cy="8"/>
            </a:xfrm>
            <a:custGeom>
              <a:avLst/>
              <a:gdLst>
                <a:gd name="T0" fmla="*/ 2 w 262"/>
                <a:gd name="T1" fmla="*/ 25 h 25"/>
                <a:gd name="T2" fmla="*/ 0 w 262"/>
                <a:gd name="T3" fmla="*/ 0 h 25"/>
                <a:gd name="T4" fmla="*/ 249 w 262"/>
                <a:gd name="T5" fmla="*/ 0 h 25"/>
                <a:gd name="T6" fmla="*/ 262 w 262"/>
                <a:gd name="T7" fmla="*/ 19 h 25"/>
                <a:gd name="T8" fmla="*/ 2 w 262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">
                  <a:moveTo>
                    <a:pt x="2" y="25"/>
                  </a:moveTo>
                  <a:lnTo>
                    <a:pt x="0" y="0"/>
                  </a:lnTo>
                  <a:lnTo>
                    <a:pt x="249" y="0"/>
                  </a:lnTo>
                  <a:lnTo>
                    <a:pt x="262" y="19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927" y="3521"/>
              <a:ext cx="281" cy="279"/>
            </a:xfrm>
            <a:custGeom>
              <a:avLst/>
              <a:gdLst>
                <a:gd name="T0" fmla="*/ 557 w 561"/>
                <a:gd name="T1" fmla="*/ 801 h 836"/>
                <a:gd name="T2" fmla="*/ 0 w 561"/>
                <a:gd name="T3" fmla="*/ 0 h 836"/>
                <a:gd name="T4" fmla="*/ 561 w 561"/>
                <a:gd name="T5" fmla="*/ 836 h 836"/>
                <a:gd name="T6" fmla="*/ 557 w 561"/>
                <a:gd name="T7" fmla="*/ 801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1" h="836">
                  <a:moveTo>
                    <a:pt x="557" y="801"/>
                  </a:moveTo>
                  <a:lnTo>
                    <a:pt x="0" y="0"/>
                  </a:lnTo>
                  <a:lnTo>
                    <a:pt x="561" y="836"/>
                  </a:lnTo>
                  <a:lnTo>
                    <a:pt x="557" y="80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0" name="Group 80"/>
            <p:cNvGrpSpPr/>
            <p:nvPr/>
          </p:nvGrpSpPr>
          <p:grpSpPr bwMode="auto">
            <a:xfrm>
              <a:off x="700" y="3526"/>
              <a:ext cx="515" cy="270"/>
              <a:chOff x="700" y="3526"/>
              <a:chExt cx="515" cy="270"/>
            </a:xfrm>
          </p:grpSpPr>
          <p:grpSp>
            <p:nvGrpSpPr>
              <p:cNvPr id="106" name="Group 81"/>
              <p:cNvGrpSpPr/>
              <p:nvPr/>
            </p:nvGrpSpPr>
            <p:grpSpPr bwMode="auto">
              <a:xfrm>
                <a:off x="737" y="3534"/>
                <a:ext cx="49" cy="23"/>
                <a:chOff x="737" y="3534"/>
                <a:chExt cx="49" cy="23"/>
              </a:xfrm>
            </p:grpSpPr>
            <p:sp>
              <p:nvSpPr>
                <p:cNvPr id="517" name="Freeform 82"/>
                <p:cNvSpPr/>
                <p:nvPr/>
              </p:nvSpPr>
              <p:spPr bwMode="auto">
                <a:xfrm>
                  <a:off x="737" y="3534"/>
                  <a:ext cx="11" cy="23"/>
                </a:xfrm>
                <a:custGeom>
                  <a:avLst/>
                  <a:gdLst>
                    <a:gd name="T0" fmla="*/ 13 w 22"/>
                    <a:gd name="T1" fmla="*/ 67 h 67"/>
                    <a:gd name="T2" fmla="*/ 0 w 22"/>
                    <a:gd name="T3" fmla="*/ 26 h 67"/>
                    <a:gd name="T4" fmla="*/ 9 w 22"/>
                    <a:gd name="T5" fmla="*/ 0 h 67"/>
                    <a:gd name="T6" fmla="*/ 22 w 22"/>
                    <a:gd name="T7" fmla="*/ 30 h 67"/>
                    <a:gd name="T8" fmla="*/ 13 w 22"/>
                    <a:gd name="T9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67">
                      <a:moveTo>
                        <a:pt x="13" y="67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2" y="30"/>
                      </a:lnTo>
                      <a:lnTo>
                        <a:pt x="13" y="67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8" name="Freeform 83"/>
                <p:cNvSpPr/>
                <p:nvPr/>
              </p:nvSpPr>
              <p:spPr bwMode="auto">
                <a:xfrm>
                  <a:off x="742" y="3535"/>
                  <a:ext cx="36" cy="9"/>
                </a:xfrm>
                <a:custGeom>
                  <a:avLst/>
                  <a:gdLst>
                    <a:gd name="T0" fmla="*/ 2 w 73"/>
                    <a:gd name="T1" fmla="*/ 0 h 29"/>
                    <a:gd name="T2" fmla="*/ 50 w 73"/>
                    <a:gd name="T3" fmla="*/ 0 h 29"/>
                    <a:gd name="T4" fmla="*/ 52 w 73"/>
                    <a:gd name="T5" fmla="*/ 2 h 29"/>
                    <a:gd name="T6" fmla="*/ 55 w 73"/>
                    <a:gd name="T7" fmla="*/ 11 h 29"/>
                    <a:gd name="T8" fmla="*/ 73 w 73"/>
                    <a:gd name="T9" fmla="*/ 29 h 29"/>
                    <a:gd name="T10" fmla="*/ 17 w 73"/>
                    <a:gd name="T11" fmla="*/ 29 h 29"/>
                    <a:gd name="T12" fmla="*/ 8 w 73"/>
                    <a:gd name="T13" fmla="*/ 20 h 29"/>
                    <a:gd name="T14" fmla="*/ 0 w 73"/>
                    <a:gd name="T15" fmla="*/ 6 h 29"/>
                    <a:gd name="T16" fmla="*/ 2 w 73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5" y="11"/>
                      </a:lnTo>
                      <a:lnTo>
                        <a:pt x="73" y="29"/>
                      </a:lnTo>
                      <a:lnTo>
                        <a:pt x="17" y="29"/>
                      </a:lnTo>
                      <a:lnTo>
                        <a:pt x="8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9" name="Freeform 84"/>
                <p:cNvSpPr/>
                <p:nvPr/>
              </p:nvSpPr>
              <p:spPr bwMode="auto">
                <a:xfrm>
                  <a:off x="744" y="3545"/>
                  <a:ext cx="42" cy="12"/>
                </a:xfrm>
                <a:custGeom>
                  <a:avLst/>
                  <a:gdLst>
                    <a:gd name="T0" fmla="*/ 0 w 82"/>
                    <a:gd name="T1" fmla="*/ 35 h 35"/>
                    <a:gd name="T2" fmla="*/ 1 w 82"/>
                    <a:gd name="T3" fmla="*/ 19 h 35"/>
                    <a:gd name="T4" fmla="*/ 6 w 82"/>
                    <a:gd name="T5" fmla="*/ 7 h 35"/>
                    <a:gd name="T6" fmla="*/ 10 w 82"/>
                    <a:gd name="T7" fmla="*/ 0 h 35"/>
                    <a:gd name="T8" fmla="*/ 67 w 82"/>
                    <a:gd name="T9" fmla="*/ 0 h 35"/>
                    <a:gd name="T10" fmla="*/ 82 w 82"/>
                    <a:gd name="T11" fmla="*/ 35 h 35"/>
                    <a:gd name="T12" fmla="*/ 0 w 82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7" name="Group 85"/>
              <p:cNvGrpSpPr/>
              <p:nvPr/>
            </p:nvGrpSpPr>
            <p:grpSpPr bwMode="auto">
              <a:xfrm>
                <a:off x="748" y="3547"/>
                <a:ext cx="50" cy="23"/>
                <a:chOff x="748" y="3547"/>
                <a:chExt cx="50" cy="23"/>
              </a:xfrm>
            </p:grpSpPr>
            <p:sp>
              <p:nvSpPr>
                <p:cNvPr id="514" name="Freeform 86"/>
                <p:cNvSpPr/>
                <p:nvPr/>
              </p:nvSpPr>
              <p:spPr bwMode="auto">
                <a:xfrm>
                  <a:off x="748" y="3547"/>
                  <a:ext cx="13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1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5" name="Freeform 87"/>
                <p:cNvSpPr/>
                <p:nvPr/>
              </p:nvSpPr>
              <p:spPr bwMode="auto">
                <a:xfrm>
                  <a:off x="753" y="3548"/>
                  <a:ext cx="37" cy="10"/>
                </a:xfrm>
                <a:custGeom>
                  <a:avLst/>
                  <a:gdLst>
                    <a:gd name="T0" fmla="*/ 1 w 74"/>
                    <a:gd name="T1" fmla="*/ 0 h 29"/>
                    <a:gd name="T2" fmla="*/ 49 w 74"/>
                    <a:gd name="T3" fmla="*/ 0 h 29"/>
                    <a:gd name="T4" fmla="*/ 50 w 74"/>
                    <a:gd name="T5" fmla="*/ 2 h 29"/>
                    <a:gd name="T6" fmla="*/ 56 w 74"/>
                    <a:gd name="T7" fmla="*/ 11 h 29"/>
                    <a:gd name="T8" fmla="*/ 74 w 74"/>
                    <a:gd name="T9" fmla="*/ 29 h 29"/>
                    <a:gd name="T10" fmla="*/ 18 w 74"/>
                    <a:gd name="T11" fmla="*/ 29 h 29"/>
                    <a:gd name="T12" fmla="*/ 9 w 74"/>
                    <a:gd name="T13" fmla="*/ 20 h 29"/>
                    <a:gd name="T14" fmla="*/ 0 w 74"/>
                    <a:gd name="T15" fmla="*/ 6 h 29"/>
                    <a:gd name="T16" fmla="*/ 1 w 74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4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6" name="Freeform 88"/>
                <p:cNvSpPr/>
                <p:nvPr/>
              </p:nvSpPr>
              <p:spPr bwMode="auto">
                <a:xfrm>
                  <a:off x="757" y="3558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1 w 81"/>
                    <a:gd name="T3" fmla="*/ 20 h 36"/>
                    <a:gd name="T4" fmla="*/ 5 w 81"/>
                    <a:gd name="T5" fmla="*/ 8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8" name="Freeform 89"/>
              <p:cNvSpPr/>
              <p:nvPr/>
            </p:nvSpPr>
            <p:spPr bwMode="auto">
              <a:xfrm>
                <a:off x="952" y="3538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28 w 79"/>
                  <a:gd name="T3" fmla="*/ 36 h 36"/>
                  <a:gd name="T4" fmla="*/ 79 w 79"/>
                  <a:gd name="T5" fmla="*/ 36 h 36"/>
                  <a:gd name="T6" fmla="*/ 50 w 79"/>
                  <a:gd name="T7" fmla="*/ 0 h 36"/>
                  <a:gd name="T8" fmla="*/ 0 w 7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 90"/>
              <p:cNvSpPr/>
              <p:nvPr/>
            </p:nvSpPr>
            <p:spPr bwMode="auto">
              <a:xfrm>
                <a:off x="861" y="3535"/>
                <a:ext cx="11" cy="22"/>
              </a:xfrm>
              <a:custGeom>
                <a:avLst/>
                <a:gdLst>
                  <a:gd name="T0" fmla="*/ 15 w 24"/>
                  <a:gd name="T1" fmla="*/ 68 h 68"/>
                  <a:gd name="T2" fmla="*/ 0 w 24"/>
                  <a:gd name="T3" fmla="*/ 27 h 68"/>
                  <a:gd name="T4" fmla="*/ 11 w 24"/>
                  <a:gd name="T5" fmla="*/ 0 h 68"/>
                  <a:gd name="T6" fmla="*/ 24 w 24"/>
                  <a:gd name="T7" fmla="*/ 31 h 68"/>
                  <a:gd name="T8" fmla="*/ 15 w 24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8">
                    <a:moveTo>
                      <a:pt x="15" y="68"/>
                    </a:moveTo>
                    <a:lnTo>
                      <a:pt x="0" y="27"/>
                    </a:lnTo>
                    <a:lnTo>
                      <a:pt x="11" y="0"/>
                    </a:lnTo>
                    <a:lnTo>
                      <a:pt x="24" y="31"/>
                    </a:lnTo>
                    <a:lnTo>
                      <a:pt x="15" y="68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Freeform 91"/>
              <p:cNvSpPr/>
              <p:nvPr/>
            </p:nvSpPr>
            <p:spPr bwMode="auto">
              <a:xfrm>
                <a:off x="867" y="3535"/>
                <a:ext cx="34" cy="10"/>
              </a:xfrm>
              <a:custGeom>
                <a:avLst/>
                <a:gdLst>
                  <a:gd name="T0" fmla="*/ 0 w 70"/>
                  <a:gd name="T1" fmla="*/ 0 h 30"/>
                  <a:gd name="T2" fmla="*/ 49 w 70"/>
                  <a:gd name="T3" fmla="*/ 0 h 30"/>
                  <a:gd name="T4" fmla="*/ 50 w 70"/>
                  <a:gd name="T5" fmla="*/ 3 h 30"/>
                  <a:gd name="T6" fmla="*/ 54 w 70"/>
                  <a:gd name="T7" fmla="*/ 13 h 30"/>
                  <a:gd name="T8" fmla="*/ 70 w 70"/>
                  <a:gd name="T9" fmla="*/ 30 h 30"/>
                  <a:gd name="T10" fmla="*/ 16 w 70"/>
                  <a:gd name="T11" fmla="*/ 30 h 30"/>
                  <a:gd name="T12" fmla="*/ 7 w 70"/>
                  <a:gd name="T13" fmla="*/ 21 h 30"/>
                  <a:gd name="T14" fmla="*/ 0 w 70"/>
                  <a:gd name="T15" fmla="*/ 7 h 30"/>
                  <a:gd name="T16" fmla="*/ 0 w 70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30">
                    <a:moveTo>
                      <a:pt x="0" y="0"/>
                    </a:moveTo>
                    <a:lnTo>
                      <a:pt x="49" y="0"/>
                    </a:lnTo>
                    <a:lnTo>
                      <a:pt x="50" y="3"/>
                    </a:lnTo>
                    <a:lnTo>
                      <a:pt x="54" y="13"/>
                    </a:lnTo>
                    <a:lnTo>
                      <a:pt x="70" y="30"/>
                    </a:lnTo>
                    <a:lnTo>
                      <a:pt x="16" y="30"/>
                    </a:lnTo>
                    <a:lnTo>
                      <a:pt x="7" y="2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Freeform 92"/>
              <p:cNvSpPr/>
              <p:nvPr/>
            </p:nvSpPr>
            <p:spPr bwMode="auto">
              <a:xfrm>
                <a:off x="868" y="3545"/>
                <a:ext cx="42" cy="12"/>
              </a:xfrm>
              <a:custGeom>
                <a:avLst/>
                <a:gdLst>
                  <a:gd name="T0" fmla="*/ 0 w 83"/>
                  <a:gd name="T1" fmla="*/ 36 h 36"/>
                  <a:gd name="T2" fmla="*/ 1 w 83"/>
                  <a:gd name="T3" fmla="*/ 19 h 36"/>
                  <a:gd name="T4" fmla="*/ 7 w 83"/>
                  <a:gd name="T5" fmla="*/ 8 h 36"/>
                  <a:gd name="T6" fmla="*/ 10 w 83"/>
                  <a:gd name="T7" fmla="*/ 0 h 36"/>
                  <a:gd name="T8" fmla="*/ 67 w 83"/>
                  <a:gd name="T9" fmla="*/ 0 h 36"/>
                  <a:gd name="T10" fmla="*/ 83 w 83"/>
                  <a:gd name="T11" fmla="*/ 36 h 36"/>
                  <a:gd name="T12" fmla="*/ 0 w 83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36">
                    <a:moveTo>
                      <a:pt x="0" y="36"/>
                    </a:moveTo>
                    <a:lnTo>
                      <a:pt x="1" y="19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67" y="0"/>
                    </a:lnTo>
                    <a:lnTo>
                      <a:pt x="8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Group 93"/>
              <p:cNvGrpSpPr/>
              <p:nvPr/>
            </p:nvGrpSpPr>
            <p:grpSpPr bwMode="auto">
              <a:xfrm>
                <a:off x="872" y="3547"/>
                <a:ext cx="50" cy="23"/>
                <a:chOff x="872" y="3547"/>
                <a:chExt cx="50" cy="23"/>
              </a:xfrm>
            </p:grpSpPr>
            <p:sp>
              <p:nvSpPr>
                <p:cNvPr id="511" name="Freeform 94"/>
                <p:cNvSpPr/>
                <p:nvPr/>
              </p:nvSpPr>
              <p:spPr bwMode="auto">
                <a:xfrm>
                  <a:off x="872" y="3547"/>
                  <a:ext cx="13" cy="23"/>
                </a:xfrm>
                <a:custGeom>
                  <a:avLst/>
                  <a:gdLst>
                    <a:gd name="T0" fmla="*/ 14 w 25"/>
                    <a:gd name="T1" fmla="*/ 68 h 68"/>
                    <a:gd name="T2" fmla="*/ 0 w 25"/>
                    <a:gd name="T3" fmla="*/ 27 h 68"/>
                    <a:gd name="T4" fmla="*/ 10 w 25"/>
                    <a:gd name="T5" fmla="*/ 0 h 68"/>
                    <a:gd name="T6" fmla="*/ 25 w 25"/>
                    <a:gd name="T7" fmla="*/ 31 h 68"/>
                    <a:gd name="T8" fmla="*/ 14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5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2" name="Freeform 95"/>
                <p:cNvSpPr/>
                <p:nvPr/>
              </p:nvSpPr>
              <p:spPr bwMode="auto">
                <a:xfrm>
                  <a:off x="878" y="3547"/>
                  <a:ext cx="36" cy="10"/>
                </a:xfrm>
                <a:custGeom>
                  <a:avLst/>
                  <a:gdLst>
                    <a:gd name="T0" fmla="*/ 2 w 73"/>
                    <a:gd name="T1" fmla="*/ 0 h 30"/>
                    <a:gd name="T2" fmla="*/ 49 w 73"/>
                    <a:gd name="T3" fmla="*/ 0 h 30"/>
                    <a:gd name="T4" fmla="*/ 50 w 73"/>
                    <a:gd name="T5" fmla="*/ 3 h 30"/>
                    <a:gd name="T6" fmla="*/ 57 w 73"/>
                    <a:gd name="T7" fmla="*/ 12 h 30"/>
                    <a:gd name="T8" fmla="*/ 73 w 73"/>
                    <a:gd name="T9" fmla="*/ 30 h 30"/>
                    <a:gd name="T10" fmla="*/ 19 w 73"/>
                    <a:gd name="T11" fmla="*/ 30 h 30"/>
                    <a:gd name="T12" fmla="*/ 10 w 73"/>
                    <a:gd name="T13" fmla="*/ 21 h 30"/>
                    <a:gd name="T14" fmla="*/ 0 w 73"/>
                    <a:gd name="T15" fmla="*/ 7 h 30"/>
                    <a:gd name="T16" fmla="*/ 2 w 73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30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3"/>
                      </a:lnTo>
                      <a:lnTo>
                        <a:pt x="57" y="12"/>
                      </a:lnTo>
                      <a:lnTo>
                        <a:pt x="73" y="30"/>
                      </a:lnTo>
                      <a:lnTo>
                        <a:pt x="19" y="30"/>
                      </a:lnTo>
                      <a:lnTo>
                        <a:pt x="10" y="21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3" name="Freeform 96"/>
                <p:cNvSpPr/>
                <p:nvPr/>
              </p:nvSpPr>
              <p:spPr bwMode="auto">
                <a:xfrm>
                  <a:off x="880" y="3558"/>
                  <a:ext cx="42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19 h 36"/>
                    <a:gd name="T4" fmla="*/ 6 w 82"/>
                    <a:gd name="T5" fmla="*/ 8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6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3" name="Group 97"/>
              <p:cNvGrpSpPr/>
              <p:nvPr/>
            </p:nvGrpSpPr>
            <p:grpSpPr bwMode="auto">
              <a:xfrm>
                <a:off x="885" y="3559"/>
                <a:ext cx="50" cy="23"/>
                <a:chOff x="885" y="3559"/>
                <a:chExt cx="50" cy="23"/>
              </a:xfrm>
            </p:grpSpPr>
            <p:sp>
              <p:nvSpPr>
                <p:cNvPr id="508" name="Freeform 98"/>
                <p:cNvSpPr/>
                <p:nvPr/>
              </p:nvSpPr>
              <p:spPr bwMode="auto">
                <a:xfrm>
                  <a:off x="885" y="3559"/>
                  <a:ext cx="12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6 h 68"/>
                    <a:gd name="T4" fmla="*/ 12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6"/>
                      </a:lnTo>
                      <a:lnTo>
                        <a:pt x="12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9" name="Freeform 99"/>
                <p:cNvSpPr/>
                <p:nvPr/>
              </p:nvSpPr>
              <p:spPr bwMode="auto">
                <a:xfrm>
                  <a:off x="890" y="3560"/>
                  <a:ext cx="37" cy="10"/>
                </a:xfrm>
                <a:custGeom>
                  <a:avLst/>
                  <a:gdLst>
                    <a:gd name="T0" fmla="*/ 3 w 74"/>
                    <a:gd name="T1" fmla="*/ 0 h 30"/>
                    <a:gd name="T2" fmla="*/ 49 w 74"/>
                    <a:gd name="T3" fmla="*/ 0 h 30"/>
                    <a:gd name="T4" fmla="*/ 52 w 74"/>
                    <a:gd name="T5" fmla="*/ 3 h 30"/>
                    <a:gd name="T6" fmla="*/ 57 w 74"/>
                    <a:gd name="T7" fmla="*/ 12 h 30"/>
                    <a:gd name="T8" fmla="*/ 74 w 74"/>
                    <a:gd name="T9" fmla="*/ 30 h 30"/>
                    <a:gd name="T10" fmla="*/ 19 w 74"/>
                    <a:gd name="T11" fmla="*/ 30 h 30"/>
                    <a:gd name="T12" fmla="*/ 10 w 74"/>
                    <a:gd name="T13" fmla="*/ 21 h 30"/>
                    <a:gd name="T14" fmla="*/ 0 w 74"/>
                    <a:gd name="T15" fmla="*/ 6 h 30"/>
                    <a:gd name="T16" fmla="*/ 3 w 74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0">
                      <a:moveTo>
                        <a:pt x="3" y="0"/>
                      </a:moveTo>
                      <a:lnTo>
                        <a:pt x="49" y="0"/>
                      </a:lnTo>
                      <a:lnTo>
                        <a:pt x="52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10" y="21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0" name="Freeform 100"/>
                <p:cNvSpPr/>
                <p:nvPr/>
              </p:nvSpPr>
              <p:spPr bwMode="auto">
                <a:xfrm>
                  <a:off x="893" y="3570"/>
                  <a:ext cx="42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1 w 83"/>
                    <a:gd name="T3" fmla="*/ 19 h 36"/>
                    <a:gd name="T4" fmla="*/ 6 w 83"/>
                    <a:gd name="T5" fmla="*/ 8 h 36"/>
                    <a:gd name="T6" fmla="*/ 10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4" name="Group 101"/>
              <p:cNvGrpSpPr/>
              <p:nvPr/>
            </p:nvGrpSpPr>
            <p:grpSpPr bwMode="auto">
              <a:xfrm>
                <a:off x="898" y="3571"/>
                <a:ext cx="49" cy="23"/>
                <a:chOff x="898" y="3571"/>
                <a:chExt cx="49" cy="23"/>
              </a:xfrm>
            </p:grpSpPr>
            <p:sp>
              <p:nvSpPr>
                <p:cNvPr id="505" name="Freeform 102"/>
                <p:cNvSpPr/>
                <p:nvPr/>
              </p:nvSpPr>
              <p:spPr bwMode="auto">
                <a:xfrm>
                  <a:off x="898" y="3571"/>
                  <a:ext cx="13" cy="23"/>
                </a:xfrm>
                <a:custGeom>
                  <a:avLst/>
                  <a:gdLst>
                    <a:gd name="T0" fmla="*/ 16 w 25"/>
                    <a:gd name="T1" fmla="*/ 69 h 69"/>
                    <a:gd name="T2" fmla="*/ 0 w 25"/>
                    <a:gd name="T3" fmla="*/ 27 h 69"/>
                    <a:gd name="T4" fmla="*/ 9 w 25"/>
                    <a:gd name="T5" fmla="*/ 0 h 69"/>
                    <a:gd name="T6" fmla="*/ 25 w 25"/>
                    <a:gd name="T7" fmla="*/ 32 h 69"/>
                    <a:gd name="T8" fmla="*/ 16 w 25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6" name="Freeform 103"/>
                <p:cNvSpPr/>
                <p:nvPr/>
              </p:nvSpPr>
              <p:spPr bwMode="auto">
                <a:xfrm>
                  <a:off x="903" y="3572"/>
                  <a:ext cx="37" cy="10"/>
                </a:xfrm>
                <a:custGeom>
                  <a:avLst/>
                  <a:gdLst>
                    <a:gd name="T0" fmla="*/ 2 w 75"/>
                    <a:gd name="T1" fmla="*/ 0 h 29"/>
                    <a:gd name="T2" fmla="*/ 50 w 75"/>
                    <a:gd name="T3" fmla="*/ 0 h 29"/>
                    <a:gd name="T4" fmla="*/ 52 w 75"/>
                    <a:gd name="T5" fmla="*/ 2 h 29"/>
                    <a:gd name="T6" fmla="*/ 57 w 75"/>
                    <a:gd name="T7" fmla="*/ 11 h 29"/>
                    <a:gd name="T8" fmla="*/ 75 w 75"/>
                    <a:gd name="T9" fmla="*/ 29 h 29"/>
                    <a:gd name="T10" fmla="*/ 19 w 75"/>
                    <a:gd name="T11" fmla="*/ 29 h 29"/>
                    <a:gd name="T12" fmla="*/ 11 w 75"/>
                    <a:gd name="T13" fmla="*/ 20 h 29"/>
                    <a:gd name="T14" fmla="*/ 0 w 75"/>
                    <a:gd name="T15" fmla="*/ 5 h 29"/>
                    <a:gd name="T16" fmla="*/ 2 w 75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7" y="11"/>
                      </a:lnTo>
                      <a:lnTo>
                        <a:pt x="75" y="29"/>
                      </a:lnTo>
                      <a:lnTo>
                        <a:pt x="19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7" name="Freeform 104"/>
                <p:cNvSpPr/>
                <p:nvPr/>
              </p:nvSpPr>
              <p:spPr bwMode="auto">
                <a:xfrm>
                  <a:off x="907" y="3582"/>
                  <a:ext cx="40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20 h 36"/>
                    <a:gd name="T4" fmla="*/ 5 w 82"/>
                    <a:gd name="T5" fmla="*/ 7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5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5" name="Group 105"/>
              <p:cNvGrpSpPr/>
              <p:nvPr/>
            </p:nvGrpSpPr>
            <p:grpSpPr bwMode="auto">
              <a:xfrm>
                <a:off x="911" y="3585"/>
                <a:ext cx="49" cy="23"/>
                <a:chOff x="911" y="3585"/>
                <a:chExt cx="49" cy="23"/>
              </a:xfrm>
            </p:grpSpPr>
            <p:sp>
              <p:nvSpPr>
                <p:cNvPr id="502" name="Freeform 106"/>
                <p:cNvSpPr/>
                <p:nvPr/>
              </p:nvSpPr>
              <p:spPr bwMode="auto">
                <a:xfrm>
                  <a:off x="911" y="3585"/>
                  <a:ext cx="12" cy="23"/>
                </a:xfrm>
                <a:custGeom>
                  <a:avLst/>
                  <a:gdLst>
                    <a:gd name="T0" fmla="*/ 15 w 24"/>
                    <a:gd name="T1" fmla="*/ 69 h 69"/>
                    <a:gd name="T2" fmla="*/ 0 w 24"/>
                    <a:gd name="T3" fmla="*/ 27 h 69"/>
                    <a:gd name="T4" fmla="*/ 10 w 24"/>
                    <a:gd name="T5" fmla="*/ 0 h 69"/>
                    <a:gd name="T6" fmla="*/ 24 w 24"/>
                    <a:gd name="T7" fmla="*/ 32 h 69"/>
                    <a:gd name="T8" fmla="*/ 15 w 24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9">
                      <a:moveTo>
                        <a:pt x="15" y="69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5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3" name="Freeform 107"/>
                <p:cNvSpPr/>
                <p:nvPr/>
              </p:nvSpPr>
              <p:spPr bwMode="auto">
                <a:xfrm>
                  <a:off x="915" y="3585"/>
                  <a:ext cx="38" cy="10"/>
                </a:xfrm>
                <a:custGeom>
                  <a:avLst/>
                  <a:gdLst>
                    <a:gd name="T0" fmla="*/ 3 w 75"/>
                    <a:gd name="T1" fmla="*/ 0 h 30"/>
                    <a:gd name="T2" fmla="*/ 52 w 75"/>
                    <a:gd name="T3" fmla="*/ 0 h 30"/>
                    <a:gd name="T4" fmla="*/ 53 w 75"/>
                    <a:gd name="T5" fmla="*/ 3 h 30"/>
                    <a:gd name="T6" fmla="*/ 57 w 75"/>
                    <a:gd name="T7" fmla="*/ 12 h 30"/>
                    <a:gd name="T8" fmla="*/ 75 w 75"/>
                    <a:gd name="T9" fmla="*/ 30 h 30"/>
                    <a:gd name="T10" fmla="*/ 19 w 75"/>
                    <a:gd name="T11" fmla="*/ 30 h 30"/>
                    <a:gd name="T12" fmla="*/ 11 w 75"/>
                    <a:gd name="T13" fmla="*/ 21 h 30"/>
                    <a:gd name="T14" fmla="*/ 0 w 75"/>
                    <a:gd name="T15" fmla="*/ 6 h 30"/>
                    <a:gd name="T16" fmla="*/ 3 w 75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0">
                      <a:moveTo>
                        <a:pt x="3" y="0"/>
                      </a:moveTo>
                      <a:lnTo>
                        <a:pt x="52" y="0"/>
                      </a:lnTo>
                      <a:lnTo>
                        <a:pt x="53" y="3"/>
                      </a:lnTo>
                      <a:lnTo>
                        <a:pt x="57" y="12"/>
                      </a:lnTo>
                      <a:lnTo>
                        <a:pt x="75" y="30"/>
                      </a:lnTo>
                      <a:lnTo>
                        <a:pt x="19" y="30"/>
                      </a:lnTo>
                      <a:lnTo>
                        <a:pt x="11" y="21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4" name="Freeform 108"/>
                <p:cNvSpPr/>
                <p:nvPr/>
              </p:nvSpPr>
              <p:spPr bwMode="auto">
                <a:xfrm>
                  <a:off x="919" y="3596"/>
                  <a:ext cx="41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1 w 82"/>
                    <a:gd name="T3" fmla="*/ 19 h 36"/>
                    <a:gd name="T4" fmla="*/ 7 w 82"/>
                    <a:gd name="T5" fmla="*/ 8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6" name="Group 109"/>
              <p:cNvGrpSpPr/>
              <p:nvPr/>
            </p:nvGrpSpPr>
            <p:grpSpPr bwMode="auto">
              <a:xfrm>
                <a:off x="923" y="3600"/>
                <a:ext cx="99" cy="73"/>
                <a:chOff x="923" y="3600"/>
                <a:chExt cx="99" cy="73"/>
              </a:xfrm>
            </p:grpSpPr>
            <p:grpSp>
              <p:nvGrpSpPr>
                <p:cNvPr id="482" name="Group 110"/>
                <p:cNvGrpSpPr/>
                <p:nvPr/>
              </p:nvGrpSpPr>
              <p:grpSpPr bwMode="auto">
                <a:xfrm>
                  <a:off x="923" y="3600"/>
                  <a:ext cx="49" cy="23"/>
                  <a:chOff x="923" y="3600"/>
                  <a:chExt cx="49" cy="23"/>
                </a:xfrm>
              </p:grpSpPr>
              <p:sp>
                <p:nvSpPr>
                  <p:cNvPr id="499" name="Freeform 111"/>
                  <p:cNvSpPr/>
                  <p:nvPr/>
                </p:nvSpPr>
                <p:spPr bwMode="auto">
                  <a:xfrm>
                    <a:off x="923" y="3600"/>
                    <a:ext cx="13" cy="23"/>
                  </a:xfrm>
                  <a:custGeom>
                    <a:avLst/>
                    <a:gdLst>
                      <a:gd name="T0" fmla="*/ 13 w 25"/>
                      <a:gd name="T1" fmla="*/ 69 h 69"/>
                      <a:gd name="T2" fmla="*/ 0 w 25"/>
                      <a:gd name="T3" fmla="*/ 27 h 69"/>
                      <a:gd name="T4" fmla="*/ 9 w 25"/>
                      <a:gd name="T5" fmla="*/ 0 h 69"/>
                      <a:gd name="T6" fmla="*/ 25 w 25"/>
                      <a:gd name="T7" fmla="*/ 30 h 69"/>
                      <a:gd name="T8" fmla="*/ 13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3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0"/>
                        </a:lnTo>
                        <a:lnTo>
                          <a:pt x="13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00" name="Freeform 112"/>
                  <p:cNvSpPr/>
                  <p:nvPr/>
                </p:nvSpPr>
                <p:spPr bwMode="auto">
                  <a:xfrm>
                    <a:off x="928" y="3600"/>
                    <a:ext cx="37" cy="10"/>
                  </a:xfrm>
                  <a:custGeom>
                    <a:avLst/>
                    <a:gdLst>
                      <a:gd name="T0" fmla="*/ 2 w 75"/>
                      <a:gd name="T1" fmla="*/ 0 h 29"/>
                      <a:gd name="T2" fmla="*/ 50 w 75"/>
                      <a:gd name="T3" fmla="*/ 0 h 29"/>
                      <a:gd name="T4" fmla="*/ 52 w 75"/>
                      <a:gd name="T5" fmla="*/ 3 h 29"/>
                      <a:gd name="T6" fmla="*/ 57 w 75"/>
                      <a:gd name="T7" fmla="*/ 12 h 29"/>
                      <a:gd name="T8" fmla="*/ 75 w 75"/>
                      <a:gd name="T9" fmla="*/ 29 h 29"/>
                      <a:gd name="T10" fmla="*/ 19 w 75"/>
                      <a:gd name="T11" fmla="*/ 29 h 29"/>
                      <a:gd name="T12" fmla="*/ 9 w 75"/>
                      <a:gd name="T13" fmla="*/ 20 h 29"/>
                      <a:gd name="T14" fmla="*/ 0 w 75"/>
                      <a:gd name="T15" fmla="*/ 6 h 29"/>
                      <a:gd name="T16" fmla="*/ 2 w 75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29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2"/>
                        </a:lnTo>
                        <a:lnTo>
                          <a:pt x="75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01" name="Freeform 113"/>
                  <p:cNvSpPr/>
                  <p:nvPr/>
                </p:nvSpPr>
                <p:spPr bwMode="auto">
                  <a:xfrm>
                    <a:off x="930" y="3610"/>
                    <a:ext cx="42" cy="13"/>
                  </a:xfrm>
                  <a:custGeom>
                    <a:avLst/>
                    <a:gdLst>
                      <a:gd name="T0" fmla="*/ 0 w 82"/>
                      <a:gd name="T1" fmla="*/ 37 h 37"/>
                      <a:gd name="T2" fmla="*/ 2 w 82"/>
                      <a:gd name="T3" fmla="*/ 22 h 37"/>
                      <a:gd name="T4" fmla="*/ 7 w 82"/>
                      <a:gd name="T5" fmla="*/ 7 h 37"/>
                      <a:gd name="T6" fmla="*/ 13 w 82"/>
                      <a:gd name="T7" fmla="*/ 0 h 37"/>
                      <a:gd name="T8" fmla="*/ 69 w 82"/>
                      <a:gd name="T9" fmla="*/ 0 h 37"/>
                      <a:gd name="T10" fmla="*/ 82 w 82"/>
                      <a:gd name="T11" fmla="*/ 37 h 37"/>
                      <a:gd name="T12" fmla="*/ 0 w 82"/>
                      <a:gd name="T13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7">
                        <a:moveTo>
                          <a:pt x="0" y="37"/>
                        </a:moveTo>
                        <a:lnTo>
                          <a:pt x="2" y="22"/>
                        </a:lnTo>
                        <a:lnTo>
                          <a:pt x="7" y="7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2" y="37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3" name="Group 114"/>
                <p:cNvGrpSpPr/>
                <p:nvPr/>
              </p:nvGrpSpPr>
              <p:grpSpPr bwMode="auto">
                <a:xfrm>
                  <a:off x="935" y="3612"/>
                  <a:ext cx="48" cy="23"/>
                  <a:chOff x="935" y="3612"/>
                  <a:chExt cx="48" cy="23"/>
                </a:xfrm>
              </p:grpSpPr>
              <p:sp>
                <p:nvSpPr>
                  <p:cNvPr id="496" name="Freeform 115"/>
                  <p:cNvSpPr/>
                  <p:nvPr/>
                </p:nvSpPr>
                <p:spPr bwMode="auto">
                  <a:xfrm>
                    <a:off x="935" y="3612"/>
                    <a:ext cx="12" cy="23"/>
                  </a:xfrm>
                  <a:custGeom>
                    <a:avLst/>
                    <a:gdLst>
                      <a:gd name="T0" fmla="*/ 14 w 25"/>
                      <a:gd name="T1" fmla="*/ 69 h 69"/>
                      <a:gd name="T2" fmla="*/ 0 w 25"/>
                      <a:gd name="T3" fmla="*/ 28 h 69"/>
                      <a:gd name="T4" fmla="*/ 9 w 25"/>
                      <a:gd name="T5" fmla="*/ 0 h 69"/>
                      <a:gd name="T6" fmla="*/ 25 w 25"/>
                      <a:gd name="T7" fmla="*/ 32 h 69"/>
                      <a:gd name="T8" fmla="*/ 14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7" name="Freeform 116"/>
                  <p:cNvSpPr/>
                  <p:nvPr/>
                </p:nvSpPr>
                <p:spPr bwMode="auto">
                  <a:xfrm>
                    <a:off x="939" y="3612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50 w 75"/>
                      <a:gd name="T3" fmla="*/ 0 h 31"/>
                      <a:gd name="T4" fmla="*/ 53 w 75"/>
                      <a:gd name="T5" fmla="*/ 3 h 31"/>
                      <a:gd name="T6" fmla="*/ 56 w 75"/>
                      <a:gd name="T7" fmla="*/ 13 h 31"/>
                      <a:gd name="T8" fmla="*/ 75 w 75"/>
                      <a:gd name="T9" fmla="*/ 31 h 31"/>
                      <a:gd name="T10" fmla="*/ 18 w 75"/>
                      <a:gd name="T11" fmla="*/ 31 h 31"/>
                      <a:gd name="T12" fmla="*/ 9 w 75"/>
                      <a:gd name="T13" fmla="*/ 22 h 31"/>
                      <a:gd name="T14" fmla="*/ 0 w 75"/>
                      <a:gd name="T15" fmla="*/ 7 h 31"/>
                      <a:gd name="T16" fmla="*/ 1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3" y="3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8" name="Freeform 117"/>
                  <p:cNvSpPr/>
                  <p:nvPr/>
                </p:nvSpPr>
                <p:spPr bwMode="auto">
                  <a:xfrm>
                    <a:off x="943" y="3623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19 h 36"/>
                      <a:gd name="T4" fmla="*/ 6 w 82"/>
                      <a:gd name="T5" fmla="*/ 8 h 36"/>
                      <a:gd name="T6" fmla="*/ 12 w 82"/>
                      <a:gd name="T7" fmla="*/ 0 h 36"/>
                      <a:gd name="T8" fmla="*/ 69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4" name="Group 118"/>
                <p:cNvGrpSpPr/>
                <p:nvPr/>
              </p:nvGrpSpPr>
              <p:grpSpPr bwMode="auto">
                <a:xfrm>
                  <a:off x="947" y="3625"/>
                  <a:ext cx="50" cy="22"/>
                  <a:chOff x="947" y="3625"/>
                  <a:chExt cx="50" cy="22"/>
                </a:xfrm>
              </p:grpSpPr>
              <p:sp>
                <p:nvSpPr>
                  <p:cNvPr id="493" name="Freeform 119"/>
                  <p:cNvSpPr/>
                  <p:nvPr/>
                </p:nvSpPr>
                <p:spPr bwMode="auto">
                  <a:xfrm>
                    <a:off x="947" y="3625"/>
                    <a:ext cx="13" cy="22"/>
                  </a:xfrm>
                  <a:custGeom>
                    <a:avLst/>
                    <a:gdLst>
                      <a:gd name="T0" fmla="*/ 14 w 25"/>
                      <a:gd name="T1" fmla="*/ 68 h 68"/>
                      <a:gd name="T2" fmla="*/ 0 w 25"/>
                      <a:gd name="T3" fmla="*/ 27 h 68"/>
                      <a:gd name="T4" fmla="*/ 10 w 25"/>
                      <a:gd name="T5" fmla="*/ 0 h 68"/>
                      <a:gd name="T6" fmla="*/ 25 w 25"/>
                      <a:gd name="T7" fmla="*/ 31 h 68"/>
                      <a:gd name="T8" fmla="*/ 14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4" name="Freeform 120"/>
                  <p:cNvSpPr/>
                  <p:nvPr/>
                </p:nvSpPr>
                <p:spPr bwMode="auto">
                  <a:xfrm>
                    <a:off x="953" y="3625"/>
                    <a:ext cx="36" cy="10"/>
                  </a:xfrm>
                  <a:custGeom>
                    <a:avLst/>
                    <a:gdLst>
                      <a:gd name="T0" fmla="*/ 2 w 73"/>
                      <a:gd name="T1" fmla="*/ 0 h 29"/>
                      <a:gd name="T2" fmla="*/ 50 w 73"/>
                      <a:gd name="T3" fmla="*/ 0 h 29"/>
                      <a:gd name="T4" fmla="*/ 51 w 73"/>
                      <a:gd name="T5" fmla="*/ 2 h 29"/>
                      <a:gd name="T6" fmla="*/ 57 w 73"/>
                      <a:gd name="T7" fmla="*/ 11 h 29"/>
                      <a:gd name="T8" fmla="*/ 73 w 73"/>
                      <a:gd name="T9" fmla="*/ 29 h 29"/>
                      <a:gd name="T10" fmla="*/ 19 w 73"/>
                      <a:gd name="T11" fmla="*/ 29 h 29"/>
                      <a:gd name="T12" fmla="*/ 9 w 73"/>
                      <a:gd name="T13" fmla="*/ 20 h 29"/>
                      <a:gd name="T14" fmla="*/ 0 w 73"/>
                      <a:gd name="T15" fmla="*/ 5 h 29"/>
                      <a:gd name="T16" fmla="*/ 2 w 73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29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7" y="11"/>
                        </a:lnTo>
                        <a:lnTo>
                          <a:pt x="73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5" name="Freeform 121"/>
                  <p:cNvSpPr/>
                  <p:nvPr/>
                </p:nvSpPr>
                <p:spPr bwMode="auto">
                  <a:xfrm>
                    <a:off x="955" y="3635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3 w 83"/>
                      <a:gd name="T3" fmla="*/ 20 h 36"/>
                      <a:gd name="T4" fmla="*/ 7 w 83"/>
                      <a:gd name="T5" fmla="*/ 8 h 36"/>
                      <a:gd name="T6" fmla="*/ 12 w 83"/>
                      <a:gd name="T7" fmla="*/ 0 h 36"/>
                      <a:gd name="T8" fmla="*/ 68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3" y="20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5" name="Group 122"/>
                <p:cNvGrpSpPr/>
                <p:nvPr/>
              </p:nvGrpSpPr>
              <p:grpSpPr bwMode="auto">
                <a:xfrm>
                  <a:off x="960" y="3637"/>
                  <a:ext cx="50" cy="23"/>
                  <a:chOff x="960" y="3637"/>
                  <a:chExt cx="50" cy="23"/>
                </a:xfrm>
              </p:grpSpPr>
              <p:sp>
                <p:nvSpPr>
                  <p:cNvPr id="490" name="Freeform 123"/>
                  <p:cNvSpPr/>
                  <p:nvPr/>
                </p:nvSpPr>
                <p:spPr bwMode="auto">
                  <a:xfrm>
                    <a:off x="960" y="3637"/>
                    <a:ext cx="12" cy="23"/>
                  </a:xfrm>
                  <a:custGeom>
                    <a:avLst/>
                    <a:gdLst>
                      <a:gd name="T0" fmla="*/ 15 w 25"/>
                      <a:gd name="T1" fmla="*/ 69 h 69"/>
                      <a:gd name="T2" fmla="*/ 0 w 25"/>
                      <a:gd name="T3" fmla="*/ 27 h 69"/>
                      <a:gd name="T4" fmla="*/ 12 w 25"/>
                      <a:gd name="T5" fmla="*/ 0 h 69"/>
                      <a:gd name="T6" fmla="*/ 25 w 25"/>
                      <a:gd name="T7" fmla="*/ 32 h 69"/>
                      <a:gd name="T8" fmla="*/ 15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5" y="69"/>
                        </a:moveTo>
                        <a:lnTo>
                          <a:pt x="0" y="27"/>
                        </a:lnTo>
                        <a:lnTo>
                          <a:pt x="12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1" name="Freeform 124"/>
                  <p:cNvSpPr/>
                  <p:nvPr/>
                </p:nvSpPr>
                <p:spPr bwMode="auto">
                  <a:xfrm>
                    <a:off x="965" y="3638"/>
                    <a:ext cx="37" cy="9"/>
                  </a:xfrm>
                  <a:custGeom>
                    <a:avLst/>
                    <a:gdLst>
                      <a:gd name="T0" fmla="*/ 3 w 74"/>
                      <a:gd name="T1" fmla="*/ 0 h 29"/>
                      <a:gd name="T2" fmla="*/ 49 w 74"/>
                      <a:gd name="T3" fmla="*/ 0 h 29"/>
                      <a:gd name="T4" fmla="*/ 53 w 74"/>
                      <a:gd name="T5" fmla="*/ 2 h 29"/>
                      <a:gd name="T6" fmla="*/ 57 w 74"/>
                      <a:gd name="T7" fmla="*/ 11 h 29"/>
                      <a:gd name="T8" fmla="*/ 74 w 74"/>
                      <a:gd name="T9" fmla="*/ 29 h 29"/>
                      <a:gd name="T10" fmla="*/ 19 w 74"/>
                      <a:gd name="T11" fmla="*/ 29 h 29"/>
                      <a:gd name="T12" fmla="*/ 9 w 74"/>
                      <a:gd name="T13" fmla="*/ 20 h 29"/>
                      <a:gd name="T14" fmla="*/ 0 w 74"/>
                      <a:gd name="T15" fmla="*/ 5 h 29"/>
                      <a:gd name="T16" fmla="*/ 3 w 74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29">
                        <a:moveTo>
                          <a:pt x="3" y="0"/>
                        </a:moveTo>
                        <a:lnTo>
                          <a:pt x="49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2" name="Freeform 125"/>
                  <p:cNvSpPr/>
                  <p:nvPr/>
                </p:nvSpPr>
                <p:spPr bwMode="auto">
                  <a:xfrm>
                    <a:off x="968" y="3648"/>
                    <a:ext cx="42" cy="12"/>
                  </a:xfrm>
                  <a:custGeom>
                    <a:avLst/>
                    <a:gdLst>
                      <a:gd name="T0" fmla="*/ 0 w 83"/>
                      <a:gd name="T1" fmla="*/ 35 h 35"/>
                      <a:gd name="T2" fmla="*/ 1 w 83"/>
                      <a:gd name="T3" fmla="*/ 19 h 35"/>
                      <a:gd name="T4" fmla="*/ 6 w 83"/>
                      <a:gd name="T5" fmla="*/ 7 h 35"/>
                      <a:gd name="T6" fmla="*/ 10 w 83"/>
                      <a:gd name="T7" fmla="*/ 0 h 35"/>
                      <a:gd name="T8" fmla="*/ 67 w 83"/>
                      <a:gd name="T9" fmla="*/ 0 h 35"/>
                      <a:gd name="T10" fmla="*/ 83 w 83"/>
                      <a:gd name="T11" fmla="*/ 35 h 35"/>
                      <a:gd name="T12" fmla="*/ 0 w 83"/>
                      <a:gd name="T13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5">
                        <a:moveTo>
                          <a:pt x="0" y="35"/>
                        </a:moveTo>
                        <a:lnTo>
                          <a:pt x="1" y="19"/>
                        </a:lnTo>
                        <a:lnTo>
                          <a:pt x="6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86" name="Group 126"/>
                <p:cNvGrpSpPr/>
                <p:nvPr/>
              </p:nvGrpSpPr>
              <p:grpSpPr bwMode="auto">
                <a:xfrm>
                  <a:off x="973" y="3650"/>
                  <a:ext cx="49" cy="23"/>
                  <a:chOff x="973" y="3650"/>
                  <a:chExt cx="49" cy="23"/>
                </a:xfrm>
              </p:grpSpPr>
              <p:sp>
                <p:nvSpPr>
                  <p:cNvPr id="487" name="Freeform 127"/>
                  <p:cNvSpPr/>
                  <p:nvPr/>
                </p:nvSpPr>
                <p:spPr bwMode="auto">
                  <a:xfrm>
                    <a:off x="973" y="3650"/>
                    <a:ext cx="12" cy="23"/>
                  </a:xfrm>
                  <a:custGeom>
                    <a:avLst/>
                    <a:gdLst>
                      <a:gd name="T0" fmla="*/ 16 w 25"/>
                      <a:gd name="T1" fmla="*/ 68 h 68"/>
                      <a:gd name="T2" fmla="*/ 0 w 25"/>
                      <a:gd name="T3" fmla="*/ 26 h 68"/>
                      <a:gd name="T4" fmla="*/ 10 w 25"/>
                      <a:gd name="T5" fmla="*/ 0 h 68"/>
                      <a:gd name="T6" fmla="*/ 25 w 25"/>
                      <a:gd name="T7" fmla="*/ 31 h 68"/>
                      <a:gd name="T8" fmla="*/ 16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6" y="68"/>
                        </a:moveTo>
                        <a:lnTo>
                          <a:pt x="0" y="26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8" name="Freeform 128"/>
                  <p:cNvSpPr/>
                  <p:nvPr/>
                </p:nvSpPr>
                <p:spPr bwMode="auto">
                  <a:xfrm>
                    <a:off x="978" y="3651"/>
                    <a:ext cx="37" cy="10"/>
                  </a:xfrm>
                  <a:custGeom>
                    <a:avLst/>
                    <a:gdLst>
                      <a:gd name="T0" fmla="*/ 2 w 74"/>
                      <a:gd name="T1" fmla="*/ 0 h 29"/>
                      <a:gd name="T2" fmla="*/ 49 w 74"/>
                      <a:gd name="T3" fmla="*/ 0 h 29"/>
                      <a:gd name="T4" fmla="*/ 50 w 74"/>
                      <a:gd name="T5" fmla="*/ 2 h 29"/>
                      <a:gd name="T6" fmla="*/ 57 w 74"/>
                      <a:gd name="T7" fmla="*/ 11 h 29"/>
                      <a:gd name="T8" fmla="*/ 74 w 74"/>
                      <a:gd name="T9" fmla="*/ 29 h 29"/>
                      <a:gd name="T10" fmla="*/ 19 w 74"/>
                      <a:gd name="T11" fmla="*/ 29 h 29"/>
                      <a:gd name="T12" fmla="*/ 10 w 74"/>
                      <a:gd name="T13" fmla="*/ 20 h 29"/>
                      <a:gd name="T14" fmla="*/ 0 w 74"/>
                      <a:gd name="T15" fmla="*/ 5 h 29"/>
                      <a:gd name="T16" fmla="*/ 2 w 74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29">
                        <a:moveTo>
                          <a:pt x="2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9" y="29"/>
                        </a:lnTo>
                        <a:lnTo>
                          <a:pt x="10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9" name="Freeform 129"/>
                  <p:cNvSpPr/>
                  <p:nvPr/>
                </p:nvSpPr>
                <p:spPr bwMode="auto">
                  <a:xfrm>
                    <a:off x="982" y="3661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1 w 82"/>
                      <a:gd name="T3" fmla="*/ 20 h 36"/>
                      <a:gd name="T4" fmla="*/ 5 w 82"/>
                      <a:gd name="T5" fmla="*/ 8 h 36"/>
                      <a:gd name="T6" fmla="*/ 11 w 82"/>
                      <a:gd name="T7" fmla="*/ 0 h 36"/>
                      <a:gd name="T8" fmla="*/ 67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5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17" name="Group 130"/>
              <p:cNvGrpSpPr/>
              <p:nvPr/>
            </p:nvGrpSpPr>
            <p:grpSpPr bwMode="auto">
              <a:xfrm>
                <a:off x="985" y="3665"/>
                <a:ext cx="100" cy="73"/>
                <a:chOff x="985" y="3665"/>
                <a:chExt cx="100" cy="73"/>
              </a:xfrm>
            </p:grpSpPr>
            <p:grpSp>
              <p:nvGrpSpPr>
                <p:cNvPr id="462" name="Group 131"/>
                <p:cNvGrpSpPr/>
                <p:nvPr/>
              </p:nvGrpSpPr>
              <p:grpSpPr bwMode="auto">
                <a:xfrm>
                  <a:off x="985" y="3665"/>
                  <a:ext cx="50" cy="23"/>
                  <a:chOff x="985" y="3665"/>
                  <a:chExt cx="50" cy="23"/>
                </a:xfrm>
              </p:grpSpPr>
              <p:sp>
                <p:nvSpPr>
                  <p:cNvPr id="479" name="Freeform 132"/>
                  <p:cNvSpPr/>
                  <p:nvPr/>
                </p:nvSpPr>
                <p:spPr bwMode="auto">
                  <a:xfrm>
                    <a:off x="985" y="3665"/>
                    <a:ext cx="12" cy="23"/>
                  </a:xfrm>
                  <a:custGeom>
                    <a:avLst/>
                    <a:gdLst>
                      <a:gd name="T0" fmla="*/ 15 w 25"/>
                      <a:gd name="T1" fmla="*/ 68 h 68"/>
                      <a:gd name="T2" fmla="*/ 0 w 25"/>
                      <a:gd name="T3" fmla="*/ 27 h 68"/>
                      <a:gd name="T4" fmla="*/ 9 w 25"/>
                      <a:gd name="T5" fmla="*/ 0 h 68"/>
                      <a:gd name="T6" fmla="*/ 25 w 25"/>
                      <a:gd name="T7" fmla="*/ 31 h 68"/>
                      <a:gd name="T8" fmla="*/ 15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0" name="Freeform 133"/>
                  <p:cNvSpPr/>
                  <p:nvPr/>
                </p:nvSpPr>
                <p:spPr bwMode="auto">
                  <a:xfrm>
                    <a:off x="989" y="3665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50 w 75"/>
                      <a:gd name="T3" fmla="*/ 0 h 31"/>
                      <a:gd name="T4" fmla="*/ 52 w 75"/>
                      <a:gd name="T5" fmla="*/ 4 h 31"/>
                      <a:gd name="T6" fmla="*/ 56 w 75"/>
                      <a:gd name="T7" fmla="*/ 13 h 31"/>
                      <a:gd name="T8" fmla="*/ 75 w 75"/>
                      <a:gd name="T9" fmla="*/ 31 h 31"/>
                      <a:gd name="T10" fmla="*/ 18 w 75"/>
                      <a:gd name="T11" fmla="*/ 31 h 31"/>
                      <a:gd name="T12" fmla="*/ 10 w 75"/>
                      <a:gd name="T13" fmla="*/ 22 h 31"/>
                      <a:gd name="T14" fmla="*/ 0 w 75"/>
                      <a:gd name="T15" fmla="*/ 7 h 31"/>
                      <a:gd name="T16" fmla="*/ 1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1" name="Freeform 134"/>
                  <p:cNvSpPr/>
                  <p:nvPr/>
                </p:nvSpPr>
                <p:spPr bwMode="auto">
                  <a:xfrm>
                    <a:off x="993" y="3676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1 w 83"/>
                      <a:gd name="T3" fmla="*/ 20 h 36"/>
                      <a:gd name="T4" fmla="*/ 6 w 83"/>
                      <a:gd name="T5" fmla="*/ 8 h 36"/>
                      <a:gd name="T6" fmla="*/ 10 w 83"/>
                      <a:gd name="T7" fmla="*/ 0 h 36"/>
                      <a:gd name="T8" fmla="*/ 67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6" y="8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63" name="Group 135"/>
                <p:cNvGrpSpPr/>
                <p:nvPr/>
              </p:nvGrpSpPr>
              <p:grpSpPr bwMode="auto">
                <a:xfrm>
                  <a:off x="997" y="3677"/>
                  <a:ext cx="49" cy="23"/>
                  <a:chOff x="997" y="3677"/>
                  <a:chExt cx="49" cy="23"/>
                </a:xfrm>
              </p:grpSpPr>
              <p:sp>
                <p:nvSpPr>
                  <p:cNvPr id="476" name="Freeform 136"/>
                  <p:cNvSpPr/>
                  <p:nvPr/>
                </p:nvSpPr>
                <p:spPr bwMode="auto">
                  <a:xfrm>
                    <a:off x="997" y="3677"/>
                    <a:ext cx="13" cy="23"/>
                  </a:xfrm>
                  <a:custGeom>
                    <a:avLst/>
                    <a:gdLst>
                      <a:gd name="T0" fmla="*/ 13 w 25"/>
                      <a:gd name="T1" fmla="*/ 69 h 69"/>
                      <a:gd name="T2" fmla="*/ 0 w 25"/>
                      <a:gd name="T3" fmla="*/ 27 h 69"/>
                      <a:gd name="T4" fmla="*/ 9 w 25"/>
                      <a:gd name="T5" fmla="*/ 0 h 69"/>
                      <a:gd name="T6" fmla="*/ 25 w 25"/>
                      <a:gd name="T7" fmla="*/ 31 h 69"/>
                      <a:gd name="T8" fmla="*/ 13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3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3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7" name="Freeform 137"/>
                  <p:cNvSpPr/>
                  <p:nvPr/>
                </p:nvSpPr>
                <p:spPr bwMode="auto">
                  <a:xfrm>
                    <a:off x="1002" y="3678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50 w 73"/>
                      <a:gd name="T3" fmla="*/ 0 h 30"/>
                      <a:gd name="T4" fmla="*/ 51 w 73"/>
                      <a:gd name="T5" fmla="*/ 3 h 30"/>
                      <a:gd name="T6" fmla="*/ 56 w 73"/>
                      <a:gd name="T7" fmla="*/ 12 h 30"/>
                      <a:gd name="T8" fmla="*/ 73 w 73"/>
                      <a:gd name="T9" fmla="*/ 30 h 30"/>
                      <a:gd name="T10" fmla="*/ 18 w 73"/>
                      <a:gd name="T11" fmla="*/ 30 h 30"/>
                      <a:gd name="T12" fmla="*/ 10 w 73"/>
                      <a:gd name="T13" fmla="*/ 21 h 30"/>
                      <a:gd name="T14" fmla="*/ 0 w 73"/>
                      <a:gd name="T15" fmla="*/ 7 h 30"/>
                      <a:gd name="T16" fmla="*/ 1 w 73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10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8" name="Freeform 138"/>
                  <p:cNvSpPr/>
                  <p:nvPr/>
                </p:nvSpPr>
                <p:spPr bwMode="auto">
                  <a:xfrm>
                    <a:off x="1005" y="3688"/>
                    <a:ext cx="41" cy="12"/>
                  </a:xfrm>
                  <a:custGeom>
                    <a:avLst/>
                    <a:gdLst>
                      <a:gd name="T0" fmla="*/ 0 w 83"/>
                      <a:gd name="T1" fmla="*/ 37 h 37"/>
                      <a:gd name="T2" fmla="*/ 4 w 83"/>
                      <a:gd name="T3" fmla="*/ 19 h 37"/>
                      <a:gd name="T4" fmla="*/ 8 w 83"/>
                      <a:gd name="T5" fmla="*/ 8 h 37"/>
                      <a:gd name="T6" fmla="*/ 13 w 83"/>
                      <a:gd name="T7" fmla="*/ 0 h 37"/>
                      <a:gd name="T8" fmla="*/ 68 w 83"/>
                      <a:gd name="T9" fmla="*/ 0 h 37"/>
                      <a:gd name="T10" fmla="*/ 83 w 83"/>
                      <a:gd name="T11" fmla="*/ 37 h 37"/>
                      <a:gd name="T12" fmla="*/ 0 w 83"/>
                      <a:gd name="T13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7">
                        <a:moveTo>
                          <a:pt x="0" y="37"/>
                        </a:moveTo>
                        <a:lnTo>
                          <a:pt x="4" y="19"/>
                        </a:lnTo>
                        <a:lnTo>
                          <a:pt x="8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7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64" name="Group 139"/>
                <p:cNvGrpSpPr/>
                <p:nvPr/>
              </p:nvGrpSpPr>
              <p:grpSpPr bwMode="auto">
                <a:xfrm>
                  <a:off x="1010" y="3690"/>
                  <a:ext cx="48" cy="23"/>
                  <a:chOff x="1010" y="3690"/>
                  <a:chExt cx="48" cy="23"/>
                </a:xfrm>
              </p:grpSpPr>
              <p:sp>
                <p:nvSpPr>
                  <p:cNvPr id="473" name="Freeform 140"/>
                  <p:cNvSpPr/>
                  <p:nvPr/>
                </p:nvSpPr>
                <p:spPr bwMode="auto">
                  <a:xfrm>
                    <a:off x="1010" y="3690"/>
                    <a:ext cx="12" cy="23"/>
                  </a:xfrm>
                  <a:custGeom>
                    <a:avLst/>
                    <a:gdLst>
                      <a:gd name="T0" fmla="*/ 14 w 25"/>
                      <a:gd name="T1" fmla="*/ 69 h 69"/>
                      <a:gd name="T2" fmla="*/ 0 w 25"/>
                      <a:gd name="T3" fmla="*/ 28 h 69"/>
                      <a:gd name="T4" fmla="*/ 9 w 25"/>
                      <a:gd name="T5" fmla="*/ 0 h 69"/>
                      <a:gd name="T6" fmla="*/ 25 w 25"/>
                      <a:gd name="T7" fmla="*/ 32 h 69"/>
                      <a:gd name="T8" fmla="*/ 14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4" name="Freeform 141"/>
                  <p:cNvSpPr/>
                  <p:nvPr/>
                </p:nvSpPr>
                <p:spPr bwMode="auto">
                  <a:xfrm>
                    <a:off x="1014" y="3690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50 w 75"/>
                      <a:gd name="T3" fmla="*/ 0 h 31"/>
                      <a:gd name="T4" fmla="*/ 52 w 75"/>
                      <a:gd name="T5" fmla="*/ 3 h 31"/>
                      <a:gd name="T6" fmla="*/ 56 w 75"/>
                      <a:gd name="T7" fmla="*/ 12 h 31"/>
                      <a:gd name="T8" fmla="*/ 75 w 75"/>
                      <a:gd name="T9" fmla="*/ 31 h 31"/>
                      <a:gd name="T10" fmla="*/ 18 w 75"/>
                      <a:gd name="T11" fmla="*/ 31 h 31"/>
                      <a:gd name="T12" fmla="*/ 9 w 75"/>
                      <a:gd name="T13" fmla="*/ 22 h 31"/>
                      <a:gd name="T14" fmla="*/ 0 w 75"/>
                      <a:gd name="T15" fmla="*/ 6 h 31"/>
                      <a:gd name="T16" fmla="*/ 1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5" name="Freeform 142"/>
                  <p:cNvSpPr/>
                  <p:nvPr/>
                </p:nvSpPr>
                <p:spPr bwMode="auto">
                  <a:xfrm>
                    <a:off x="1018" y="3701"/>
                    <a:ext cx="40" cy="12"/>
                  </a:xfrm>
                  <a:custGeom>
                    <a:avLst/>
                    <a:gdLst>
                      <a:gd name="T0" fmla="*/ 0 w 82"/>
                      <a:gd name="T1" fmla="*/ 35 h 35"/>
                      <a:gd name="T2" fmla="*/ 2 w 82"/>
                      <a:gd name="T3" fmla="*/ 19 h 35"/>
                      <a:gd name="T4" fmla="*/ 8 w 82"/>
                      <a:gd name="T5" fmla="*/ 7 h 35"/>
                      <a:gd name="T6" fmla="*/ 12 w 82"/>
                      <a:gd name="T7" fmla="*/ 0 h 35"/>
                      <a:gd name="T8" fmla="*/ 69 w 82"/>
                      <a:gd name="T9" fmla="*/ 0 h 35"/>
                      <a:gd name="T10" fmla="*/ 82 w 82"/>
                      <a:gd name="T11" fmla="*/ 35 h 35"/>
                      <a:gd name="T12" fmla="*/ 0 w 82"/>
                      <a:gd name="T13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5">
                        <a:moveTo>
                          <a:pt x="0" y="35"/>
                        </a:moveTo>
                        <a:lnTo>
                          <a:pt x="2" y="19"/>
                        </a:lnTo>
                        <a:lnTo>
                          <a:pt x="8" y="7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65" name="Group 143"/>
                <p:cNvGrpSpPr/>
                <p:nvPr/>
              </p:nvGrpSpPr>
              <p:grpSpPr bwMode="auto">
                <a:xfrm>
                  <a:off x="1023" y="3703"/>
                  <a:ext cx="49" cy="22"/>
                  <a:chOff x="1023" y="3703"/>
                  <a:chExt cx="49" cy="22"/>
                </a:xfrm>
              </p:grpSpPr>
              <p:sp>
                <p:nvSpPr>
                  <p:cNvPr id="470" name="Freeform 144"/>
                  <p:cNvSpPr/>
                  <p:nvPr/>
                </p:nvSpPr>
                <p:spPr bwMode="auto">
                  <a:xfrm>
                    <a:off x="1023" y="3703"/>
                    <a:ext cx="12" cy="22"/>
                  </a:xfrm>
                  <a:custGeom>
                    <a:avLst/>
                    <a:gdLst>
                      <a:gd name="T0" fmla="*/ 13 w 25"/>
                      <a:gd name="T1" fmla="*/ 68 h 68"/>
                      <a:gd name="T2" fmla="*/ 0 w 25"/>
                      <a:gd name="T3" fmla="*/ 27 h 68"/>
                      <a:gd name="T4" fmla="*/ 9 w 25"/>
                      <a:gd name="T5" fmla="*/ 0 h 68"/>
                      <a:gd name="T6" fmla="*/ 25 w 25"/>
                      <a:gd name="T7" fmla="*/ 30 h 68"/>
                      <a:gd name="T8" fmla="*/ 13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0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1" name="Freeform 145"/>
                  <p:cNvSpPr/>
                  <p:nvPr/>
                </p:nvSpPr>
                <p:spPr bwMode="auto">
                  <a:xfrm>
                    <a:off x="1028" y="3703"/>
                    <a:ext cx="37" cy="10"/>
                  </a:xfrm>
                  <a:custGeom>
                    <a:avLst/>
                    <a:gdLst>
                      <a:gd name="T0" fmla="*/ 1 w 75"/>
                      <a:gd name="T1" fmla="*/ 0 h 29"/>
                      <a:gd name="T2" fmla="*/ 50 w 75"/>
                      <a:gd name="T3" fmla="*/ 0 h 29"/>
                      <a:gd name="T4" fmla="*/ 51 w 75"/>
                      <a:gd name="T5" fmla="*/ 2 h 29"/>
                      <a:gd name="T6" fmla="*/ 57 w 75"/>
                      <a:gd name="T7" fmla="*/ 11 h 29"/>
                      <a:gd name="T8" fmla="*/ 75 w 75"/>
                      <a:gd name="T9" fmla="*/ 29 h 29"/>
                      <a:gd name="T10" fmla="*/ 18 w 75"/>
                      <a:gd name="T11" fmla="*/ 29 h 29"/>
                      <a:gd name="T12" fmla="*/ 9 w 75"/>
                      <a:gd name="T13" fmla="*/ 20 h 29"/>
                      <a:gd name="T14" fmla="*/ 0 w 75"/>
                      <a:gd name="T15" fmla="*/ 5 h 29"/>
                      <a:gd name="T16" fmla="*/ 1 w 75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7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2" name="Freeform 146"/>
                  <p:cNvSpPr/>
                  <p:nvPr/>
                </p:nvSpPr>
                <p:spPr bwMode="auto">
                  <a:xfrm>
                    <a:off x="1030" y="3713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3 w 83"/>
                      <a:gd name="T3" fmla="*/ 19 h 36"/>
                      <a:gd name="T4" fmla="*/ 7 w 83"/>
                      <a:gd name="T5" fmla="*/ 7 h 36"/>
                      <a:gd name="T6" fmla="*/ 13 w 83"/>
                      <a:gd name="T7" fmla="*/ 0 h 36"/>
                      <a:gd name="T8" fmla="*/ 70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3" y="19"/>
                        </a:lnTo>
                        <a:lnTo>
                          <a:pt x="7" y="7"/>
                        </a:lnTo>
                        <a:lnTo>
                          <a:pt x="13" y="0"/>
                        </a:lnTo>
                        <a:lnTo>
                          <a:pt x="70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66" name="Group 147"/>
                <p:cNvGrpSpPr/>
                <p:nvPr/>
              </p:nvGrpSpPr>
              <p:grpSpPr bwMode="auto">
                <a:xfrm>
                  <a:off x="1036" y="3716"/>
                  <a:ext cx="49" cy="22"/>
                  <a:chOff x="1036" y="3716"/>
                  <a:chExt cx="49" cy="22"/>
                </a:xfrm>
              </p:grpSpPr>
              <p:sp>
                <p:nvSpPr>
                  <p:cNvPr id="467" name="Freeform 148"/>
                  <p:cNvSpPr/>
                  <p:nvPr/>
                </p:nvSpPr>
                <p:spPr bwMode="auto">
                  <a:xfrm>
                    <a:off x="1036" y="3716"/>
                    <a:ext cx="11" cy="22"/>
                  </a:xfrm>
                  <a:custGeom>
                    <a:avLst/>
                    <a:gdLst>
                      <a:gd name="T0" fmla="*/ 13 w 22"/>
                      <a:gd name="T1" fmla="*/ 68 h 68"/>
                      <a:gd name="T2" fmla="*/ 0 w 22"/>
                      <a:gd name="T3" fmla="*/ 27 h 68"/>
                      <a:gd name="T4" fmla="*/ 9 w 22"/>
                      <a:gd name="T5" fmla="*/ 0 h 68"/>
                      <a:gd name="T6" fmla="*/ 22 w 22"/>
                      <a:gd name="T7" fmla="*/ 31 h 68"/>
                      <a:gd name="T8" fmla="*/ 13 w 22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2" y="31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68" name="Freeform 149"/>
                  <p:cNvSpPr/>
                  <p:nvPr/>
                </p:nvSpPr>
                <p:spPr bwMode="auto">
                  <a:xfrm>
                    <a:off x="1040" y="3716"/>
                    <a:ext cx="37" cy="10"/>
                  </a:xfrm>
                  <a:custGeom>
                    <a:avLst/>
                    <a:gdLst>
                      <a:gd name="T0" fmla="*/ 3 w 75"/>
                      <a:gd name="T1" fmla="*/ 0 h 29"/>
                      <a:gd name="T2" fmla="*/ 51 w 75"/>
                      <a:gd name="T3" fmla="*/ 0 h 29"/>
                      <a:gd name="T4" fmla="*/ 53 w 75"/>
                      <a:gd name="T5" fmla="*/ 2 h 29"/>
                      <a:gd name="T6" fmla="*/ 57 w 75"/>
                      <a:gd name="T7" fmla="*/ 11 h 29"/>
                      <a:gd name="T8" fmla="*/ 75 w 75"/>
                      <a:gd name="T9" fmla="*/ 29 h 29"/>
                      <a:gd name="T10" fmla="*/ 18 w 75"/>
                      <a:gd name="T11" fmla="*/ 29 h 29"/>
                      <a:gd name="T12" fmla="*/ 9 w 75"/>
                      <a:gd name="T13" fmla="*/ 20 h 29"/>
                      <a:gd name="T14" fmla="*/ 0 w 75"/>
                      <a:gd name="T15" fmla="*/ 5 h 29"/>
                      <a:gd name="T16" fmla="*/ 3 w 75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29">
                        <a:moveTo>
                          <a:pt x="3" y="0"/>
                        </a:moveTo>
                        <a:lnTo>
                          <a:pt x="51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69" name="Freeform 150"/>
                  <p:cNvSpPr/>
                  <p:nvPr/>
                </p:nvSpPr>
                <p:spPr bwMode="auto">
                  <a:xfrm>
                    <a:off x="1043" y="3726"/>
                    <a:ext cx="42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1 w 82"/>
                      <a:gd name="T3" fmla="*/ 20 h 36"/>
                      <a:gd name="T4" fmla="*/ 6 w 82"/>
                      <a:gd name="T5" fmla="*/ 8 h 36"/>
                      <a:gd name="T6" fmla="*/ 10 w 82"/>
                      <a:gd name="T7" fmla="*/ 0 h 36"/>
                      <a:gd name="T8" fmla="*/ 68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6" y="8"/>
                        </a:lnTo>
                        <a:lnTo>
                          <a:pt x="10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18" name="Group 151"/>
              <p:cNvGrpSpPr/>
              <p:nvPr/>
            </p:nvGrpSpPr>
            <p:grpSpPr bwMode="auto">
              <a:xfrm>
                <a:off x="1046" y="3727"/>
                <a:ext cx="49" cy="23"/>
                <a:chOff x="1046" y="3727"/>
                <a:chExt cx="49" cy="23"/>
              </a:xfrm>
            </p:grpSpPr>
            <p:sp>
              <p:nvSpPr>
                <p:cNvPr id="459" name="Freeform 152"/>
                <p:cNvSpPr/>
                <p:nvPr/>
              </p:nvSpPr>
              <p:spPr bwMode="auto">
                <a:xfrm>
                  <a:off x="1046" y="3727"/>
                  <a:ext cx="12" cy="23"/>
                </a:xfrm>
                <a:custGeom>
                  <a:avLst/>
                  <a:gdLst>
                    <a:gd name="T0" fmla="*/ 14 w 24"/>
                    <a:gd name="T1" fmla="*/ 68 h 68"/>
                    <a:gd name="T2" fmla="*/ 0 w 24"/>
                    <a:gd name="T3" fmla="*/ 27 h 68"/>
                    <a:gd name="T4" fmla="*/ 10 w 24"/>
                    <a:gd name="T5" fmla="*/ 0 h 68"/>
                    <a:gd name="T6" fmla="*/ 24 w 24"/>
                    <a:gd name="T7" fmla="*/ 32 h 68"/>
                    <a:gd name="T8" fmla="*/ 14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0" name="Freeform 153"/>
                <p:cNvSpPr/>
                <p:nvPr/>
              </p:nvSpPr>
              <p:spPr bwMode="auto">
                <a:xfrm>
                  <a:off x="1051" y="3727"/>
                  <a:ext cx="36" cy="11"/>
                </a:xfrm>
                <a:custGeom>
                  <a:avLst/>
                  <a:gdLst>
                    <a:gd name="T0" fmla="*/ 2 w 73"/>
                    <a:gd name="T1" fmla="*/ 0 h 31"/>
                    <a:gd name="T2" fmla="*/ 49 w 73"/>
                    <a:gd name="T3" fmla="*/ 0 h 31"/>
                    <a:gd name="T4" fmla="*/ 50 w 73"/>
                    <a:gd name="T5" fmla="*/ 4 h 31"/>
                    <a:gd name="T6" fmla="*/ 57 w 73"/>
                    <a:gd name="T7" fmla="*/ 13 h 31"/>
                    <a:gd name="T8" fmla="*/ 73 w 73"/>
                    <a:gd name="T9" fmla="*/ 31 h 31"/>
                    <a:gd name="T10" fmla="*/ 17 w 73"/>
                    <a:gd name="T11" fmla="*/ 31 h 31"/>
                    <a:gd name="T12" fmla="*/ 10 w 73"/>
                    <a:gd name="T13" fmla="*/ 22 h 31"/>
                    <a:gd name="T14" fmla="*/ 0 w 73"/>
                    <a:gd name="T15" fmla="*/ 6 h 31"/>
                    <a:gd name="T16" fmla="*/ 2 w 73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31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4"/>
                      </a:lnTo>
                      <a:lnTo>
                        <a:pt x="57" y="13"/>
                      </a:lnTo>
                      <a:lnTo>
                        <a:pt x="73" y="31"/>
                      </a:lnTo>
                      <a:lnTo>
                        <a:pt x="17" y="31"/>
                      </a:lnTo>
                      <a:lnTo>
                        <a:pt x="10" y="22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1" name="Freeform 154"/>
                <p:cNvSpPr/>
                <p:nvPr/>
              </p:nvSpPr>
              <p:spPr bwMode="auto">
                <a:xfrm>
                  <a:off x="1054" y="3738"/>
                  <a:ext cx="41" cy="12"/>
                </a:xfrm>
                <a:custGeom>
                  <a:avLst/>
                  <a:gdLst>
                    <a:gd name="T0" fmla="*/ 0 w 82"/>
                    <a:gd name="T1" fmla="*/ 35 h 35"/>
                    <a:gd name="T2" fmla="*/ 1 w 82"/>
                    <a:gd name="T3" fmla="*/ 19 h 35"/>
                    <a:gd name="T4" fmla="*/ 6 w 82"/>
                    <a:gd name="T5" fmla="*/ 6 h 35"/>
                    <a:gd name="T6" fmla="*/ 10 w 82"/>
                    <a:gd name="T7" fmla="*/ 0 h 35"/>
                    <a:gd name="T8" fmla="*/ 67 w 82"/>
                    <a:gd name="T9" fmla="*/ 0 h 35"/>
                    <a:gd name="T10" fmla="*/ 82 w 82"/>
                    <a:gd name="T11" fmla="*/ 35 h 35"/>
                    <a:gd name="T12" fmla="*/ 0 w 82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6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9" name="Group 155"/>
              <p:cNvGrpSpPr/>
              <p:nvPr/>
            </p:nvGrpSpPr>
            <p:grpSpPr bwMode="auto">
              <a:xfrm>
                <a:off x="1058" y="3739"/>
                <a:ext cx="50" cy="23"/>
                <a:chOff x="1058" y="3739"/>
                <a:chExt cx="50" cy="23"/>
              </a:xfrm>
            </p:grpSpPr>
            <p:sp>
              <p:nvSpPr>
                <p:cNvPr id="456" name="Freeform 156"/>
                <p:cNvSpPr/>
                <p:nvPr/>
              </p:nvSpPr>
              <p:spPr bwMode="auto">
                <a:xfrm>
                  <a:off x="1058" y="3739"/>
                  <a:ext cx="13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0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7" name="Freeform 157"/>
                <p:cNvSpPr/>
                <p:nvPr/>
              </p:nvSpPr>
              <p:spPr bwMode="auto">
                <a:xfrm>
                  <a:off x="1063" y="3740"/>
                  <a:ext cx="37" cy="10"/>
                </a:xfrm>
                <a:custGeom>
                  <a:avLst/>
                  <a:gdLst>
                    <a:gd name="T0" fmla="*/ 3 w 75"/>
                    <a:gd name="T1" fmla="*/ 0 h 30"/>
                    <a:gd name="T2" fmla="*/ 50 w 75"/>
                    <a:gd name="T3" fmla="*/ 0 h 30"/>
                    <a:gd name="T4" fmla="*/ 51 w 75"/>
                    <a:gd name="T5" fmla="*/ 3 h 30"/>
                    <a:gd name="T6" fmla="*/ 58 w 75"/>
                    <a:gd name="T7" fmla="*/ 12 h 30"/>
                    <a:gd name="T8" fmla="*/ 75 w 75"/>
                    <a:gd name="T9" fmla="*/ 30 h 30"/>
                    <a:gd name="T10" fmla="*/ 18 w 75"/>
                    <a:gd name="T11" fmla="*/ 30 h 30"/>
                    <a:gd name="T12" fmla="*/ 11 w 75"/>
                    <a:gd name="T13" fmla="*/ 21 h 30"/>
                    <a:gd name="T14" fmla="*/ 0 w 75"/>
                    <a:gd name="T15" fmla="*/ 7 h 30"/>
                    <a:gd name="T16" fmla="*/ 3 w 75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0">
                      <a:moveTo>
                        <a:pt x="3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8" y="12"/>
                      </a:lnTo>
                      <a:lnTo>
                        <a:pt x="75" y="30"/>
                      </a:lnTo>
                      <a:lnTo>
                        <a:pt x="18" y="30"/>
                      </a:lnTo>
                      <a:lnTo>
                        <a:pt x="11" y="21"/>
                      </a:lnTo>
                      <a:lnTo>
                        <a:pt x="0" y="7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8" name="Freeform 158"/>
                <p:cNvSpPr/>
                <p:nvPr/>
              </p:nvSpPr>
              <p:spPr bwMode="auto">
                <a:xfrm>
                  <a:off x="1067" y="3750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1 w 81"/>
                    <a:gd name="T3" fmla="*/ 19 h 36"/>
                    <a:gd name="T4" fmla="*/ 5 w 81"/>
                    <a:gd name="T5" fmla="*/ 8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0" name="Group 159"/>
              <p:cNvGrpSpPr/>
              <p:nvPr/>
            </p:nvGrpSpPr>
            <p:grpSpPr bwMode="auto">
              <a:xfrm>
                <a:off x="1072" y="3753"/>
                <a:ext cx="48" cy="22"/>
                <a:chOff x="1072" y="3753"/>
                <a:chExt cx="48" cy="22"/>
              </a:xfrm>
            </p:grpSpPr>
            <p:sp>
              <p:nvSpPr>
                <p:cNvPr id="453" name="Freeform 160"/>
                <p:cNvSpPr/>
                <p:nvPr/>
              </p:nvSpPr>
              <p:spPr bwMode="auto">
                <a:xfrm>
                  <a:off x="1072" y="3753"/>
                  <a:ext cx="11" cy="22"/>
                </a:xfrm>
                <a:custGeom>
                  <a:avLst/>
                  <a:gdLst>
                    <a:gd name="T0" fmla="*/ 15 w 24"/>
                    <a:gd name="T1" fmla="*/ 68 h 68"/>
                    <a:gd name="T2" fmla="*/ 0 w 24"/>
                    <a:gd name="T3" fmla="*/ 27 h 68"/>
                    <a:gd name="T4" fmla="*/ 9 w 24"/>
                    <a:gd name="T5" fmla="*/ 0 h 68"/>
                    <a:gd name="T6" fmla="*/ 24 w 24"/>
                    <a:gd name="T7" fmla="*/ 30 h 68"/>
                    <a:gd name="T8" fmla="*/ 15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5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0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4" name="Freeform 161"/>
                <p:cNvSpPr/>
                <p:nvPr/>
              </p:nvSpPr>
              <p:spPr bwMode="auto">
                <a:xfrm>
                  <a:off x="1076" y="3753"/>
                  <a:ext cx="37" cy="10"/>
                </a:xfrm>
                <a:custGeom>
                  <a:avLst/>
                  <a:gdLst>
                    <a:gd name="T0" fmla="*/ 2 w 74"/>
                    <a:gd name="T1" fmla="*/ 0 h 31"/>
                    <a:gd name="T2" fmla="*/ 50 w 74"/>
                    <a:gd name="T3" fmla="*/ 0 h 31"/>
                    <a:gd name="T4" fmla="*/ 52 w 74"/>
                    <a:gd name="T5" fmla="*/ 4 h 31"/>
                    <a:gd name="T6" fmla="*/ 57 w 74"/>
                    <a:gd name="T7" fmla="*/ 13 h 31"/>
                    <a:gd name="T8" fmla="*/ 74 w 74"/>
                    <a:gd name="T9" fmla="*/ 31 h 31"/>
                    <a:gd name="T10" fmla="*/ 19 w 74"/>
                    <a:gd name="T11" fmla="*/ 31 h 31"/>
                    <a:gd name="T12" fmla="*/ 11 w 74"/>
                    <a:gd name="T13" fmla="*/ 20 h 31"/>
                    <a:gd name="T14" fmla="*/ 0 w 74"/>
                    <a:gd name="T15" fmla="*/ 6 h 31"/>
                    <a:gd name="T16" fmla="*/ 2 w 74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1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7" y="13"/>
                      </a:lnTo>
                      <a:lnTo>
                        <a:pt x="74" y="31"/>
                      </a:lnTo>
                      <a:lnTo>
                        <a:pt x="19" y="31"/>
                      </a:lnTo>
                      <a:lnTo>
                        <a:pt x="11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5" name="Freeform 162"/>
                <p:cNvSpPr/>
                <p:nvPr/>
              </p:nvSpPr>
              <p:spPr bwMode="auto">
                <a:xfrm>
                  <a:off x="1079" y="3763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3 w 81"/>
                    <a:gd name="T3" fmla="*/ 20 h 36"/>
                    <a:gd name="T4" fmla="*/ 6 w 81"/>
                    <a:gd name="T5" fmla="*/ 7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3" y="20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1" name="Freeform 163"/>
              <p:cNvSpPr/>
              <p:nvPr/>
            </p:nvSpPr>
            <p:spPr bwMode="auto">
              <a:xfrm>
                <a:off x="820" y="3535"/>
                <a:ext cx="12" cy="23"/>
              </a:xfrm>
              <a:custGeom>
                <a:avLst/>
                <a:gdLst>
                  <a:gd name="T0" fmla="*/ 14 w 23"/>
                  <a:gd name="T1" fmla="*/ 68 h 68"/>
                  <a:gd name="T2" fmla="*/ 0 w 23"/>
                  <a:gd name="T3" fmla="*/ 27 h 68"/>
                  <a:gd name="T4" fmla="*/ 9 w 23"/>
                  <a:gd name="T5" fmla="*/ 0 h 68"/>
                  <a:gd name="T6" fmla="*/ 23 w 23"/>
                  <a:gd name="T7" fmla="*/ 31 h 68"/>
                  <a:gd name="T8" fmla="*/ 14 w 23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68">
                    <a:moveTo>
                      <a:pt x="14" y="68"/>
                    </a:moveTo>
                    <a:lnTo>
                      <a:pt x="0" y="27"/>
                    </a:lnTo>
                    <a:lnTo>
                      <a:pt x="9" y="0"/>
                    </a:lnTo>
                    <a:lnTo>
                      <a:pt x="23" y="31"/>
                    </a:lnTo>
                    <a:lnTo>
                      <a:pt x="14" y="6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164"/>
              <p:cNvSpPr/>
              <p:nvPr/>
            </p:nvSpPr>
            <p:spPr bwMode="auto">
              <a:xfrm>
                <a:off x="825" y="3535"/>
                <a:ext cx="36" cy="9"/>
              </a:xfrm>
              <a:custGeom>
                <a:avLst/>
                <a:gdLst>
                  <a:gd name="T0" fmla="*/ 0 w 71"/>
                  <a:gd name="T1" fmla="*/ 0 h 27"/>
                  <a:gd name="T2" fmla="*/ 49 w 71"/>
                  <a:gd name="T3" fmla="*/ 0 h 27"/>
                  <a:gd name="T4" fmla="*/ 51 w 71"/>
                  <a:gd name="T5" fmla="*/ 2 h 27"/>
                  <a:gd name="T6" fmla="*/ 55 w 71"/>
                  <a:gd name="T7" fmla="*/ 12 h 27"/>
                  <a:gd name="T8" fmla="*/ 71 w 71"/>
                  <a:gd name="T9" fmla="*/ 27 h 27"/>
                  <a:gd name="T10" fmla="*/ 17 w 71"/>
                  <a:gd name="T11" fmla="*/ 27 h 27"/>
                  <a:gd name="T12" fmla="*/ 8 w 71"/>
                  <a:gd name="T13" fmla="*/ 20 h 27"/>
                  <a:gd name="T14" fmla="*/ 0 w 71"/>
                  <a:gd name="T15" fmla="*/ 6 h 27"/>
                  <a:gd name="T16" fmla="*/ 0 w 71"/>
                  <a:gd name="T1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27">
                    <a:moveTo>
                      <a:pt x="0" y="0"/>
                    </a:moveTo>
                    <a:lnTo>
                      <a:pt x="49" y="0"/>
                    </a:lnTo>
                    <a:lnTo>
                      <a:pt x="51" y="2"/>
                    </a:lnTo>
                    <a:lnTo>
                      <a:pt x="55" y="12"/>
                    </a:lnTo>
                    <a:lnTo>
                      <a:pt x="71" y="27"/>
                    </a:lnTo>
                    <a:lnTo>
                      <a:pt x="17" y="27"/>
                    </a:lnTo>
                    <a:lnTo>
                      <a:pt x="8" y="2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Freeform 165"/>
              <p:cNvSpPr/>
              <p:nvPr/>
            </p:nvSpPr>
            <p:spPr bwMode="auto">
              <a:xfrm>
                <a:off x="828" y="3546"/>
                <a:ext cx="40" cy="12"/>
              </a:xfrm>
              <a:custGeom>
                <a:avLst/>
                <a:gdLst>
                  <a:gd name="T0" fmla="*/ 0 w 82"/>
                  <a:gd name="T1" fmla="*/ 36 h 36"/>
                  <a:gd name="T2" fmla="*/ 2 w 82"/>
                  <a:gd name="T3" fmla="*/ 21 h 36"/>
                  <a:gd name="T4" fmla="*/ 6 w 82"/>
                  <a:gd name="T5" fmla="*/ 8 h 36"/>
                  <a:gd name="T6" fmla="*/ 11 w 82"/>
                  <a:gd name="T7" fmla="*/ 0 h 36"/>
                  <a:gd name="T8" fmla="*/ 68 w 82"/>
                  <a:gd name="T9" fmla="*/ 0 h 36"/>
                  <a:gd name="T10" fmla="*/ 82 w 82"/>
                  <a:gd name="T11" fmla="*/ 36 h 36"/>
                  <a:gd name="T12" fmla="*/ 0 w 8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6">
                    <a:moveTo>
                      <a:pt x="0" y="36"/>
                    </a:moveTo>
                    <a:lnTo>
                      <a:pt x="2" y="21"/>
                    </a:lnTo>
                    <a:lnTo>
                      <a:pt x="6" y="8"/>
                    </a:lnTo>
                    <a:lnTo>
                      <a:pt x="11" y="0"/>
                    </a:lnTo>
                    <a:lnTo>
                      <a:pt x="68" y="0"/>
                    </a:lnTo>
                    <a:lnTo>
                      <a:pt x="82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4" name="Group 166"/>
              <p:cNvGrpSpPr/>
              <p:nvPr/>
            </p:nvGrpSpPr>
            <p:grpSpPr bwMode="auto">
              <a:xfrm>
                <a:off x="832" y="3547"/>
                <a:ext cx="49" cy="23"/>
                <a:chOff x="832" y="3547"/>
                <a:chExt cx="49" cy="23"/>
              </a:xfrm>
            </p:grpSpPr>
            <p:sp>
              <p:nvSpPr>
                <p:cNvPr id="450" name="Freeform 167"/>
                <p:cNvSpPr/>
                <p:nvPr/>
              </p:nvSpPr>
              <p:spPr bwMode="auto">
                <a:xfrm>
                  <a:off x="832" y="3547"/>
                  <a:ext cx="12" cy="23"/>
                </a:xfrm>
                <a:custGeom>
                  <a:avLst/>
                  <a:gdLst>
                    <a:gd name="T0" fmla="*/ 15 w 24"/>
                    <a:gd name="T1" fmla="*/ 68 h 68"/>
                    <a:gd name="T2" fmla="*/ 0 w 24"/>
                    <a:gd name="T3" fmla="*/ 27 h 68"/>
                    <a:gd name="T4" fmla="*/ 11 w 24"/>
                    <a:gd name="T5" fmla="*/ 0 h 68"/>
                    <a:gd name="T6" fmla="*/ 24 w 24"/>
                    <a:gd name="T7" fmla="*/ 31 h 68"/>
                    <a:gd name="T8" fmla="*/ 15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5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4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1" name="Freeform 168"/>
                <p:cNvSpPr/>
                <p:nvPr/>
              </p:nvSpPr>
              <p:spPr bwMode="auto">
                <a:xfrm>
                  <a:off x="837" y="3548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49 w 72"/>
                    <a:gd name="T3" fmla="*/ 0 h 29"/>
                    <a:gd name="T4" fmla="*/ 50 w 72"/>
                    <a:gd name="T5" fmla="*/ 2 h 29"/>
                    <a:gd name="T6" fmla="*/ 56 w 72"/>
                    <a:gd name="T7" fmla="*/ 11 h 29"/>
                    <a:gd name="T8" fmla="*/ 72 w 72"/>
                    <a:gd name="T9" fmla="*/ 29 h 29"/>
                    <a:gd name="T10" fmla="*/ 17 w 72"/>
                    <a:gd name="T11" fmla="*/ 29 h 29"/>
                    <a:gd name="T12" fmla="*/ 9 w 72"/>
                    <a:gd name="T13" fmla="*/ 20 h 29"/>
                    <a:gd name="T14" fmla="*/ 0 w 72"/>
                    <a:gd name="T15" fmla="*/ 6 h 29"/>
                    <a:gd name="T16" fmla="*/ 1 w 72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2" y="29"/>
                      </a:lnTo>
                      <a:lnTo>
                        <a:pt x="17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2" name="Freeform 169"/>
                <p:cNvSpPr/>
                <p:nvPr/>
              </p:nvSpPr>
              <p:spPr bwMode="auto">
                <a:xfrm>
                  <a:off x="840" y="3558"/>
                  <a:ext cx="41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1 w 83"/>
                    <a:gd name="T3" fmla="*/ 20 h 36"/>
                    <a:gd name="T4" fmla="*/ 7 w 83"/>
                    <a:gd name="T5" fmla="*/ 8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5" name="Group 170"/>
              <p:cNvGrpSpPr/>
              <p:nvPr/>
            </p:nvGrpSpPr>
            <p:grpSpPr bwMode="auto">
              <a:xfrm>
                <a:off x="844" y="3560"/>
                <a:ext cx="49" cy="22"/>
                <a:chOff x="844" y="3560"/>
                <a:chExt cx="49" cy="22"/>
              </a:xfrm>
            </p:grpSpPr>
            <p:sp>
              <p:nvSpPr>
                <p:cNvPr id="447" name="Freeform 171"/>
                <p:cNvSpPr/>
                <p:nvPr/>
              </p:nvSpPr>
              <p:spPr bwMode="auto">
                <a:xfrm>
                  <a:off x="844" y="3560"/>
                  <a:ext cx="13" cy="22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1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8" name="Freeform 172"/>
                <p:cNvSpPr/>
                <p:nvPr/>
              </p:nvSpPr>
              <p:spPr bwMode="auto">
                <a:xfrm>
                  <a:off x="849" y="3560"/>
                  <a:ext cx="37" cy="10"/>
                </a:xfrm>
                <a:custGeom>
                  <a:avLst/>
                  <a:gdLst>
                    <a:gd name="T0" fmla="*/ 1 w 73"/>
                    <a:gd name="T1" fmla="*/ 0 h 29"/>
                    <a:gd name="T2" fmla="*/ 48 w 73"/>
                    <a:gd name="T3" fmla="*/ 0 h 29"/>
                    <a:gd name="T4" fmla="*/ 50 w 73"/>
                    <a:gd name="T5" fmla="*/ 2 h 29"/>
                    <a:gd name="T6" fmla="*/ 56 w 73"/>
                    <a:gd name="T7" fmla="*/ 11 h 29"/>
                    <a:gd name="T8" fmla="*/ 73 w 73"/>
                    <a:gd name="T9" fmla="*/ 29 h 29"/>
                    <a:gd name="T10" fmla="*/ 18 w 73"/>
                    <a:gd name="T11" fmla="*/ 29 h 29"/>
                    <a:gd name="T12" fmla="*/ 9 w 73"/>
                    <a:gd name="T13" fmla="*/ 20 h 29"/>
                    <a:gd name="T14" fmla="*/ 0 w 73"/>
                    <a:gd name="T15" fmla="*/ 5 h 29"/>
                    <a:gd name="T16" fmla="*/ 1 w 73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9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9" name="Freeform 173"/>
                <p:cNvSpPr/>
                <p:nvPr/>
              </p:nvSpPr>
              <p:spPr bwMode="auto">
                <a:xfrm>
                  <a:off x="853" y="3571"/>
                  <a:ext cx="40" cy="11"/>
                </a:xfrm>
                <a:custGeom>
                  <a:avLst/>
                  <a:gdLst>
                    <a:gd name="T0" fmla="*/ 0 w 82"/>
                    <a:gd name="T1" fmla="*/ 35 h 35"/>
                    <a:gd name="T2" fmla="*/ 2 w 82"/>
                    <a:gd name="T3" fmla="*/ 19 h 35"/>
                    <a:gd name="T4" fmla="*/ 6 w 82"/>
                    <a:gd name="T5" fmla="*/ 7 h 35"/>
                    <a:gd name="T6" fmla="*/ 11 w 82"/>
                    <a:gd name="T7" fmla="*/ 0 h 35"/>
                    <a:gd name="T8" fmla="*/ 67 w 82"/>
                    <a:gd name="T9" fmla="*/ 0 h 35"/>
                    <a:gd name="T10" fmla="*/ 82 w 82"/>
                    <a:gd name="T11" fmla="*/ 35 h 35"/>
                    <a:gd name="T12" fmla="*/ 0 w 82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6" name="Group 174"/>
              <p:cNvGrpSpPr/>
              <p:nvPr/>
            </p:nvGrpSpPr>
            <p:grpSpPr bwMode="auto">
              <a:xfrm>
                <a:off x="857" y="3572"/>
                <a:ext cx="50" cy="23"/>
                <a:chOff x="857" y="3572"/>
                <a:chExt cx="50" cy="23"/>
              </a:xfrm>
            </p:grpSpPr>
            <p:sp>
              <p:nvSpPr>
                <p:cNvPr id="444" name="Freeform 175"/>
                <p:cNvSpPr/>
                <p:nvPr/>
              </p:nvSpPr>
              <p:spPr bwMode="auto">
                <a:xfrm>
                  <a:off x="857" y="3572"/>
                  <a:ext cx="12" cy="23"/>
                </a:xfrm>
                <a:custGeom>
                  <a:avLst/>
                  <a:gdLst>
                    <a:gd name="T0" fmla="*/ 14 w 23"/>
                    <a:gd name="T1" fmla="*/ 68 h 68"/>
                    <a:gd name="T2" fmla="*/ 0 w 23"/>
                    <a:gd name="T3" fmla="*/ 25 h 68"/>
                    <a:gd name="T4" fmla="*/ 9 w 23"/>
                    <a:gd name="T5" fmla="*/ 0 h 68"/>
                    <a:gd name="T6" fmla="*/ 23 w 23"/>
                    <a:gd name="T7" fmla="*/ 30 h 68"/>
                    <a:gd name="T8" fmla="*/ 14 w 23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68">
                      <a:moveTo>
                        <a:pt x="14" y="68"/>
                      </a:moveTo>
                      <a:lnTo>
                        <a:pt x="0" y="25"/>
                      </a:lnTo>
                      <a:lnTo>
                        <a:pt x="9" y="0"/>
                      </a:lnTo>
                      <a:lnTo>
                        <a:pt x="23" y="30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5" name="Freeform 176"/>
                <p:cNvSpPr/>
                <p:nvPr/>
              </p:nvSpPr>
              <p:spPr bwMode="auto">
                <a:xfrm>
                  <a:off x="862" y="3573"/>
                  <a:ext cx="37" cy="9"/>
                </a:xfrm>
                <a:custGeom>
                  <a:avLst/>
                  <a:gdLst>
                    <a:gd name="T0" fmla="*/ 1 w 73"/>
                    <a:gd name="T1" fmla="*/ 0 h 29"/>
                    <a:gd name="T2" fmla="*/ 50 w 73"/>
                    <a:gd name="T3" fmla="*/ 0 h 29"/>
                    <a:gd name="T4" fmla="*/ 51 w 73"/>
                    <a:gd name="T5" fmla="*/ 2 h 29"/>
                    <a:gd name="T6" fmla="*/ 56 w 73"/>
                    <a:gd name="T7" fmla="*/ 11 h 29"/>
                    <a:gd name="T8" fmla="*/ 73 w 73"/>
                    <a:gd name="T9" fmla="*/ 29 h 29"/>
                    <a:gd name="T10" fmla="*/ 18 w 73"/>
                    <a:gd name="T11" fmla="*/ 29 h 29"/>
                    <a:gd name="T12" fmla="*/ 10 w 73"/>
                    <a:gd name="T13" fmla="*/ 20 h 29"/>
                    <a:gd name="T14" fmla="*/ 0 w 73"/>
                    <a:gd name="T15" fmla="*/ 5 h 29"/>
                    <a:gd name="T16" fmla="*/ 1 w 73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6" name="Freeform 177"/>
                <p:cNvSpPr/>
                <p:nvPr/>
              </p:nvSpPr>
              <p:spPr bwMode="auto">
                <a:xfrm>
                  <a:off x="865" y="3583"/>
                  <a:ext cx="42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3 w 83"/>
                    <a:gd name="T3" fmla="*/ 19 h 36"/>
                    <a:gd name="T4" fmla="*/ 7 w 83"/>
                    <a:gd name="T5" fmla="*/ 7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3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7" name="Group 178"/>
              <p:cNvGrpSpPr/>
              <p:nvPr/>
            </p:nvGrpSpPr>
            <p:grpSpPr bwMode="auto">
              <a:xfrm>
                <a:off x="870" y="3585"/>
                <a:ext cx="48" cy="23"/>
                <a:chOff x="870" y="3585"/>
                <a:chExt cx="48" cy="23"/>
              </a:xfrm>
            </p:grpSpPr>
            <p:sp>
              <p:nvSpPr>
                <p:cNvPr id="441" name="Freeform 179"/>
                <p:cNvSpPr/>
                <p:nvPr/>
              </p:nvSpPr>
              <p:spPr bwMode="auto">
                <a:xfrm>
                  <a:off x="870" y="3585"/>
                  <a:ext cx="12" cy="23"/>
                </a:xfrm>
                <a:custGeom>
                  <a:avLst/>
                  <a:gdLst>
                    <a:gd name="T0" fmla="*/ 15 w 25"/>
                    <a:gd name="T1" fmla="*/ 68 h 68"/>
                    <a:gd name="T2" fmla="*/ 0 w 25"/>
                    <a:gd name="T3" fmla="*/ 26 h 68"/>
                    <a:gd name="T4" fmla="*/ 9 w 25"/>
                    <a:gd name="T5" fmla="*/ 0 h 68"/>
                    <a:gd name="T6" fmla="*/ 25 w 25"/>
                    <a:gd name="T7" fmla="*/ 31 h 68"/>
                    <a:gd name="T8" fmla="*/ 15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5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5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2" name="Freeform 180"/>
                <p:cNvSpPr/>
                <p:nvPr/>
              </p:nvSpPr>
              <p:spPr bwMode="auto">
                <a:xfrm>
                  <a:off x="874" y="3586"/>
                  <a:ext cx="38" cy="10"/>
                </a:xfrm>
                <a:custGeom>
                  <a:avLst/>
                  <a:gdLst>
                    <a:gd name="T0" fmla="*/ 1 w 75"/>
                    <a:gd name="T1" fmla="*/ 0 h 29"/>
                    <a:gd name="T2" fmla="*/ 50 w 75"/>
                    <a:gd name="T3" fmla="*/ 0 h 29"/>
                    <a:gd name="T4" fmla="*/ 52 w 75"/>
                    <a:gd name="T5" fmla="*/ 2 h 29"/>
                    <a:gd name="T6" fmla="*/ 56 w 75"/>
                    <a:gd name="T7" fmla="*/ 11 h 29"/>
                    <a:gd name="T8" fmla="*/ 75 w 75"/>
                    <a:gd name="T9" fmla="*/ 29 h 29"/>
                    <a:gd name="T10" fmla="*/ 18 w 75"/>
                    <a:gd name="T11" fmla="*/ 29 h 29"/>
                    <a:gd name="T12" fmla="*/ 10 w 75"/>
                    <a:gd name="T13" fmla="*/ 20 h 29"/>
                    <a:gd name="T14" fmla="*/ 0 w 75"/>
                    <a:gd name="T15" fmla="*/ 5 h 29"/>
                    <a:gd name="T16" fmla="*/ 1 w 75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3" name="Freeform 181"/>
                <p:cNvSpPr/>
                <p:nvPr/>
              </p:nvSpPr>
              <p:spPr bwMode="auto">
                <a:xfrm>
                  <a:off x="878" y="3596"/>
                  <a:ext cx="40" cy="12"/>
                </a:xfrm>
                <a:custGeom>
                  <a:avLst/>
                  <a:gdLst>
                    <a:gd name="T0" fmla="*/ 0 w 80"/>
                    <a:gd name="T1" fmla="*/ 36 h 36"/>
                    <a:gd name="T2" fmla="*/ 1 w 80"/>
                    <a:gd name="T3" fmla="*/ 20 h 36"/>
                    <a:gd name="T4" fmla="*/ 6 w 80"/>
                    <a:gd name="T5" fmla="*/ 8 h 36"/>
                    <a:gd name="T6" fmla="*/ 10 w 80"/>
                    <a:gd name="T7" fmla="*/ 0 h 36"/>
                    <a:gd name="T8" fmla="*/ 67 w 80"/>
                    <a:gd name="T9" fmla="*/ 0 h 36"/>
                    <a:gd name="T10" fmla="*/ 80 w 80"/>
                    <a:gd name="T11" fmla="*/ 36 h 36"/>
                    <a:gd name="T12" fmla="*/ 0 w 80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8" name="Group 182"/>
              <p:cNvGrpSpPr/>
              <p:nvPr/>
            </p:nvGrpSpPr>
            <p:grpSpPr bwMode="auto">
              <a:xfrm>
                <a:off x="882" y="3600"/>
                <a:ext cx="100" cy="73"/>
                <a:chOff x="882" y="3600"/>
                <a:chExt cx="100" cy="73"/>
              </a:xfrm>
            </p:grpSpPr>
            <p:grpSp>
              <p:nvGrpSpPr>
                <p:cNvPr id="421" name="Group 183"/>
                <p:cNvGrpSpPr/>
                <p:nvPr/>
              </p:nvGrpSpPr>
              <p:grpSpPr bwMode="auto">
                <a:xfrm>
                  <a:off x="882" y="3600"/>
                  <a:ext cx="49" cy="23"/>
                  <a:chOff x="882" y="3600"/>
                  <a:chExt cx="49" cy="23"/>
                </a:xfrm>
              </p:grpSpPr>
              <p:sp>
                <p:nvSpPr>
                  <p:cNvPr id="438" name="Freeform 184"/>
                  <p:cNvSpPr/>
                  <p:nvPr/>
                </p:nvSpPr>
                <p:spPr bwMode="auto">
                  <a:xfrm>
                    <a:off x="882" y="3600"/>
                    <a:ext cx="12" cy="23"/>
                  </a:xfrm>
                  <a:custGeom>
                    <a:avLst/>
                    <a:gdLst>
                      <a:gd name="T0" fmla="*/ 13 w 23"/>
                      <a:gd name="T1" fmla="*/ 70 h 70"/>
                      <a:gd name="T2" fmla="*/ 0 w 23"/>
                      <a:gd name="T3" fmla="*/ 27 h 70"/>
                      <a:gd name="T4" fmla="*/ 9 w 23"/>
                      <a:gd name="T5" fmla="*/ 0 h 70"/>
                      <a:gd name="T6" fmla="*/ 23 w 23"/>
                      <a:gd name="T7" fmla="*/ 31 h 70"/>
                      <a:gd name="T8" fmla="*/ 13 w 23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3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9" name="Freeform 185"/>
                  <p:cNvSpPr/>
                  <p:nvPr/>
                </p:nvSpPr>
                <p:spPr bwMode="auto">
                  <a:xfrm>
                    <a:off x="887" y="3600"/>
                    <a:ext cx="37" cy="11"/>
                  </a:xfrm>
                  <a:custGeom>
                    <a:avLst/>
                    <a:gdLst>
                      <a:gd name="T0" fmla="*/ 1 w 73"/>
                      <a:gd name="T1" fmla="*/ 0 h 31"/>
                      <a:gd name="T2" fmla="*/ 50 w 73"/>
                      <a:gd name="T3" fmla="*/ 0 h 31"/>
                      <a:gd name="T4" fmla="*/ 51 w 73"/>
                      <a:gd name="T5" fmla="*/ 4 h 31"/>
                      <a:gd name="T6" fmla="*/ 56 w 73"/>
                      <a:gd name="T7" fmla="*/ 13 h 31"/>
                      <a:gd name="T8" fmla="*/ 73 w 73"/>
                      <a:gd name="T9" fmla="*/ 31 h 31"/>
                      <a:gd name="T10" fmla="*/ 18 w 73"/>
                      <a:gd name="T11" fmla="*/ 31 h 31"/>
                      <a:gd name="T12" fmla="*/ 9 w 73"/>
                      <a:gd name="T13" fmla="*/ 22 h 31"/>
                      <a:gd name="T14" fmla="*/ 0 w 73"/>
                      <a:gd name="T15" fmla="*/ 7 h 31"/>
                      <a:gd name="T16" fmla="*/ 1 w 73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3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40" name="Freeform 186"/>
                  <p:cNvSpPr/>
                  <p:nvPr/>
                </p:nvSpPr>
                <p:spPr bwMode="auto">
                  <a:xfrm>
                    <a:off x="890" y="3611"/>
                    <a:ext cx="41" cy="12"/>
                  </a:xfrm>
                  <a:custGeom>
                    <a:avLst/>
                    <a:gdLst>
                      <a:gd name="T0" fmla="*/ 0 w 83"/>
                      <a:gd name="T1" fmla="*/ 38 h 38"/>
                      <a:gd name="T2" fmla="*/ 1 w 83"/>
                      <a:gd name="T3" fmla="*/ 22 h 38"/>
                      <a:gd name="T4" fmla="*/ 8 w 83"/>
                      <a:gd name="T5" fmla="*/ 8 h 38"/>
                      <a:gd name="T6" fmla="*/ 12 w 83"/>
                      <a:gd name="T7" fmla="*/ 0 h 38"/>
                      <a:gd name="T8" fmla="*/ 68 w 83"/>
                      <a:gd name="T9" fmla="*/ 0 h 38"/>
                      <a:gd name="T10" fmla="*/ 83 w 83"/>
                      <a:gd name="T11" fmla="*/ 38 h 38"/>
                      <a:gd name="T12" fmla="*/ 0 w 83"/>
                      <a:gd name="T13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8">
                        <a:moveTo>
                          <a:pt x="0" y="38"/>
                        </a:moveTo>
                        <a:lnTo>
                          <a:pt x="1" y="22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2" name="Group 187"/>
                <p:cNvGrpSpPr/>
                <p:nvPr/>
              </p:nvGrpSpPr>
              <p:grpSpPr bwMode="auto">
                <a:xfrm>
                  <a:off x="894" y="3612"/>
                  <a:ext cx="49" cy="23"/>
                  <a:chOff x="894" y="3612"/>
                  <a:chExt cx="49" cy="23"/>
                </a:xfrm>
              </p:grpSpPr>
              <p:sp>
                <p:nvSpPr>
                  <p:cNvPr id="435" name="Freeform 188"/>
                  <p:cNvSpPr/>
                  <p:nvPr/>
                </p:nvSpPr>
                <p:spPr bwMode="auto">
                  <a:xfrm>
                    <a:off x="894" y="3612"/>
                    <a:ext cx="13" cy="23"/>
                  </a:xfrm>
                  <a:custGeom>
                    <a:avLst/>
                    <a:gdLst>
                      <a:gd name="T0" fmla="*/ 15 w 25"/>
                      <a:gd name="T1" fmla="*/ 69 h 69"/>
                      <a:gd name="T2" fmla="*/ 0 w 25"/>
                      <a:gd name="T3" fmla="*/ 28 h 69"/>
                      <a:gd name="T4" fmla="*/ 9 w 25"/>
                      <a:gd name="T5" fmla="*/ 0 h 69"/>
                      <a:gd name="T6" fmla="*/ 25 w 25"/>
                      <a:gd name="T7" fmla="*/ 32 h 69"/>
                      <a:gd name="T8" fmla="*/ 15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5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6" name="Freeform 189"/>
                  <p:cNvSpPr/>
                  <p:nvPr/>
                </p:nvSpPr>
                <p:spPr bwMode="auto">
                  <a:xfrm>
                    <a:off x="899" y="3613"/>
                    <a:ext cx="37" cy="10"/>
                  </a:xfrm>
                  <a:custGeom>
                    <a:avLst/>
                    <a:gdLst>
                      <a:gd name="T0" fmla="*/ 2 w 75"/>
                      <a:gd name="T1" fmla="*/ 0 h 32"/>
                      <a:gd name="T2" fmla="*/ 50 w 75"/>
                      <a:gd name="T3" fmla="*/ 0 h 32"/>
                      <a:gd name="T4" fmla="*/ 52 w 75"/>
                      <a:gd name="T5" fmla="*/ 3 h 32"/>
                      <a:gd name="T6" fmla="*/ 57 w 75"/>
                      <a:gd name="T7" fmla="*/ 15 h 32"/>
                      <a:gd name="T8" fmla="*/ 75 w 75"/>
                      <a:gd name="T9" fmla="*/ 32 h 32"/>
                      <a:gd name="T10" fmla="*/ 19 w 75"/>
                      <a:gd name="T11" fmla="*/ 32 h 32"/>
                      <a:gd name="T12" fmla="*/ 10 w 75"/>
                      <a:gd name="T13" fmla="*/ 22 h 32"/>
                      <a:gd name="T14" fmla="*/ 0 w 75"/>
                      <a:gd name="T15" fmla="*/ 7 h 32"/>
                      <a:gd name="T16" fmla="*/ 2 w 75"/>
                      <a:gd name="T17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2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5"/>
                        </a:lnTo>
                        <a:lnTo>
                          <a:pt x="75" y="32"/>
                        </a:lnTo>
                        <a:lnTo>
                          <a:pt x="19" y="32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7" name="Freeform 190"/>
                  <p:cNvSpPr/>
                  <p:nvPr/>
                </p:nvSpPr>
                <p:spPr bwMode="auto">
                  <a:xfrm>
                    <a:off x="902" y="3623"/>
                    <a:ext cx="41" cy="12"/>
                  </a:xfrm>
                  <a:custGeom>
                    <a:avLst/>
                    <a:gdLst>
                      <a:gd name="T0" fmla="*/ 0 w 81"/>
                      <a:gd name="T1" fmla="*/ 36 h 36"/>
                      <a:gd name="T2" fmla="*/ 1 w 81"/>
                      <a:gd name="T3" fmla="*/ 21 h 36"/>
                      <a:gd name="T4" fmla="*/ 5 w 81"/>
                      <a:gd name="T5" fmla="*/ 8 h 36"/>
                      <a:gd name="T6" fmla="*/ 12 w 81"/>
                      <a:gd name="T7" fmla="*/ 0 h 36"/>
                      <a:gd name="T8" fmla="*/ 68 w 81"/>
                      <a:gd name="T9" fmla="*/ 0 h 36"/>
                      <a:gd name="T10" fmla="*/ 81 w 81"/>
                      <a:gd name="T11" fmla="*/ 36 h 36"/>
                      <a:gd name="T12" fmla="*/ 0 w 81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5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3" name="Group 191"/>
                <p:cNvGrpSpPr/>
                <p:nvPr/>
              </p:nvGrpSpPr>
              <p:grpSpPr bwMode="auto">
                <a:xfrm>
                  <a:off x="907" y="3625"/>
                  <a:ext cx="49" cy="23"/>
                  <a:chOff x="907" y="3625"/>
                  <a:chExt cx="49" cy="23"/>
                </a:xfrm>
              </p:grpSpPr>
              <p:sp>
                <p:nvSpPr>
                  <p:cNvPr id="432" name="Freeform 192"/>
                  <p:cNvSpPr/>
                  <p:nvPr/>
                </p:nvSpPr>
                <p:spPr bwMode="auto">
                  <a:xfrm>
                    <a:off x="907" y="3625"/>
                    <a:ext cx="11" cy="23"/>
                  </a:xfrm>
                  <a:custGeom>
                    <a:avLst/>
                    <a:gdLst>
                      <a:gd name="T0" fmla="*/ 15 w 24"/>
                      <a:gd name="T1" fmla="*/ 68 h 68"/>
                      <a:gd name="T2" fmla="*/ 0 w 24"/>
                      <a:gd name="T3" fmla="*/ 27 h 68"/>
                      <a:gd name="T4" fmla="*/ 11 w 24"/>
                      <a:gd name="T5" fmla="*/ 0 h 68"/>
                      <a:gd name="T6" fmla="*/ 24 w 24"/>
                      <a:gd name="T7" fmla="*/ 30 h 68"/>
                      <a:gd name="T8" fmla="*/ 15 w 24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4" y="30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3" name="Freeform 193"/>
                  <p:cNvSpPr/>
                  <p:nvPr/>
                </p:nvSpPr>
                <p:spPr bwMode="auto">
                  <a:xfrm>
                    <a:off x="912" y="3626"/>
                    <a:ext cx="36" cy="9"/>
                  </a:xfrm>
                  <a:custGeom>
                    <a:avLst/>
                    <a:gdLst>
                      <a:gd name="T0" fmla="*/ 1 w 72"/>
                      <a:gd name="T1" fmla="*/ 0 h 29"/>
                      <a:gd name="T2" fmla="*/ 50 w 72"/>
                      <a:gd name="T3" fmla="*/ 0 h 29"/>
                      <a:gd name="T4" fmla="*/ 51 w 72"/>
                      <a:gd name="T5" fmla="*/ 2 h 29"/>
                      <a:gd name="T6" fmla="*/ 56 w 72"/>
                      <a:gd name="T7" fmla="*/ 11 h 29"/>
                      <a:gd name="T8" fmla="*/ 72 w 72"/>
                      <a:gd name="T9" fmla="*/ 29 h 29"/>
                      <a:gd name="T10" fmla="*/ 17 w 72"/>
                      <a:gd name="T11" fmla="*/ 29 h 29"/>
                      <a:gd name="T12" fmla="*/ 9 w 72"/>
                      <a:gd name="T13" fmla="*/ 20 h 29"/>
                      <a:gd name="T14" fmla="*/ 0 w 72"/>
                      <a:gd name="T15" fmla="*/ 6 h 29"/>
                      <a:gd name="T16" fmla="*/ 1 w 72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2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2" y="29"/>
                        </a:lnTo>
                        <a:lnTo>
                          <a:pt x="17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4" name="Freeform 194"/>
                  <p:cNvSpPr/>
                  <p:nvPr/>
                </p:nvSpPr>
                <p:spPr bwMode="auto">
                  <a:xfrm>
                    <a:off x="914" y="3636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1 w 83"/>
                      <a:gd name="T3" fmla="*/ 19 h 36"/>
                      <a:gd name="T4" fmla="*/ 7 w 83"/>
                      <a:gd name="T5" fmla="*/ 7 h 36"/>
                      <a:gd name="T6" fmla="*/ 10 w 83"/>
                      <a:gd name="T7" fmla="*/ 0 h 36"/>
                      <a:gd name="T8" fmla="*/ 67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4" name="Group 195"/>
                <p:cNvGrpSpPr/>
                <p:nvPr/>
              </p:nvGrpSpPr>
              <p:grpSpPr bwMode="auto">
                <a:xfrm>
                  <a:off x="919" y="3638"/>
                  <a:ext cx="49" cy="22"/>
                  <a:chOff x="919" y="3638"/>
                  <a:chExt cx="49" cy="22"/>
                </a:xfrm>
              </p:grpSpPr>
              <p:sp>
                <p:nvSpPr>
                  <p:cNvPr id="429" name="Freeform 196"/>
                  <p:cNvSpPr/>
                  <p:nvPr/>
                </p:nvSpPr>
                <p:spPr bwMode="auto">
                  <a:xfrm>
                    <a:off x="919" y="3638"/>
                    <a:ext cx="13" cy="22"/>
                  </a:xfrm>
                  <a:custGeom>
                    <a:avLst/>
                    <a:gdLst>
                      <a:gd name="T0" fmla="*/ 16 w 25"/>
                      <a:gd name="T1" fmla="*/ 68 h 68"/>
                      <a:gd name="T2" fmla="*/ 0 w 25"/>
                      <a:gd name="T3" fmla="*/ 27 h 68"/>
                      <a:gd name="T4" fmla="*/ 11 w 25"/>
                      <a:gd name="T5" fmla="*/ 0 h 68"/>
                      <a:gd name="T6" fmla="*/ 25 w 25"/>
                      <a:gd name="T7" fmla="*/ 31 h 68"/>
                      <a:gd name="T8" fmla="*/ 16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0" name="Freeform 197"/>
                  <p:cNvSpPr/>
                  <p:nvPr/>
                </p:nvSpPr>
                <p:spPr bwMode="auto">
                  <a:xfrm>
                    <a:off x="924" y="3638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48 w 73"/>
                      <a:gd name="T3" fmla="*/ 0 h 30"/>
                      <a:gd name="T4" fmla="*/ 52 w 73"/>
                      <a:gd name="T5" fmla="*/ 3 h 30"/>
                      <a:gd name="T6" fmla="*/ 56 w 73"/>
                      <a:gd name="T7" fmla="*/ 12 h 30"/>
                      <a:gd name="T8" fmla="*/ 73 w 73"/>
                      <a:gd name="T9" fmla="*/ 30 h 30"/>
                      <a:gd name="T10" fmla="*/ 18 w 73"/>
                      <a:gd name="T11" fmla="*/ 30 h 30"/>
                      <a:gd name="T12" fmla="*/ 9 w 73"/>
                      <a:gd name="T13" fmla="*/ 21 h 30"/>
                      <a:gd name="T14" fmla="*/ 0 w 73"/>
                      <a:gd name="T15" fmla="*/ 5 h 30"/>
                      <a:gd name="T16" fmla="*/ 1 w 73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30">
                        <a:moveTo>
                          <a:pt x="1" y="0"/>
                        </a:moveTo>
                        <a:lnTo>
                          <a:pt x="48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1" name="Freeform 198"/>
                  <p:cNvSpPr/>
                  <p:nvPr/>
                </p:nvSpPr>
                <p:spPr bwMode="auto">
                  <a:xfrm>
                    <a:off x="928" y="3648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19 h 36"/>
                      <a:gd name="T4" fmla="*/ 6 w 82"/>
                      <a:gd name="T5" fmla="*/ 8 h 36"/>
                      <a:gd name="T6" fmla="*/ 11 w 82"/>
                      <a:gd name="T7" fmla="*/ 0 h 36"/>
                      <a:gd name="T8" fmla="*/ 67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25" name="Group 199"/>
                <p:cNvGrpSpPr/>
                <p:nvPr/>
              </p:nvGrpSpPr>
              <p:grpSpPr bwMode="auto">
                <a:xfrm>
                  <a:off x="932" y="3651"/>
                  <a:ext cx="50" cy="22"/>
                  <a:chOff x="932" y="3651"/>
                  <a:chExt cx="50" cy="22"/>
                </a:xfrm>
              </p:grpSpPr>
              <p:sp>
                <p:nvSpPr>
                  <p:cNvPr id="426" name="Freeform 200"/>
                  <p:cNvSpPr/>
                  <p:nvPr/>
                </p:nvSpPr>
                <p:spPr bwMode="auto">
                  <a:xfrm>
                    <a:off x="932" y="3651"/>
                    <a:ext cx="12" cy="22"/>
                  </a:xfrm>
                  <a:custGeom>
                    <a:avLst/>
                    <a:gdLst>
                      <a:gd name="T0" fmla="*/ 15 w 24"/>
                      <a:gd name="T1" fmla="*/ 67 h 67"/>
                      <a:gd name="T2" fmla="*/ 0 w 24"/>
                      <a:gd name="T3" fmla="*/ 26 h 67"/>
                      <a:gd name="T4" fmla="*/ 11 w 24"/>
                      <a:gd name="T5" fmla="*/ 0 h 67"/>
                      <a:gd name="T6" fmla="*/ 24 w 24"/>
                      <a:gd name="T7" fmla="*/ 30 h 67"/>
                      <a:gd name="T8" fmla="*/ 15 w 24"/>
                      <a:gd name="T9" fmla="*/ 67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67">
                        <a:moveTo>
                          <a:pt x="15" y="67"/>
                        </a:moveTo>
                        <a:lnTo>
                          <a:pt x="0" y="26"/>
                        </a:lnTo>
                        <a:lnTo>
                          <a:pt x="11" y="0"/>
                        </a:lnTo>
                        <a:lnTo>
                          <a:pt x="24" y="30"/>
                        </a:lnTo>
                        <a:lnTo>
                          <a:pt x="15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27" name="Freeform 201"/>
                  <p:cNvSpPr/>
                  <p:nvPr/>
                </p:nvSpPr>
                <p:spPr bwMode="auto">
                  <a:xfrm>
                    <a:off x="937" y="3651"/>
                    <a:ext cx="37" cy="10"/>
                  </a:xfrm>
                  <a:custGeom>
                    <a:avLst/>
                    <a:gdLst>
                      <a:gd name="T0" fmla="*/ 1 w 72"/>
                      <a:gd name="T1" fmla="*/ 0 h 29"/>
                      <a:gd name="T2" fmla="*/ 49 w 72"/>
                      <a:gd name="T3" fmla="*/ 0 h 29"/>
                      <a:gd name="T4" fmla="*/ 50 w 72"/>
                      <a:gd name="T5" fmla="*/ 2 h 29"/>
                      <a:gd name="T6" fmla="*/ 57 w 72"/>
                      <a:gd name="T7" fmla="*/ 11 h 29"/>
                      <a:gd name="T8" fmla="*/ 72 w 72"/>
                      <a:gd name="T9" fmla="*/ 29 h 29"/>
                      <a:gd name="T10" fmla="*/ 18 w 72"/>
                      <a:gd name="T11" fmla="*/ 29 h 29"/>
                      <a:gd name="T12" fmla="*/ 9 w 72"/>
                      <a:gd name="T13" fmla="*/ 20 h 29"/>
                      <a:gd name="T14" fmla="*/ 0 w 72"/>
                      <a:gd name="T15" fmla="*/ 5 h 29"/>
                      <a:gd name="T16" fmla="*/ 1 w 72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2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2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28" name="Freeform 202"/>
                  <p:cNvSpPr/>
                  <p:nvPr/>
                </p:nvSpPr>
                <p:spPr bwMode="auto">
                  <a:xfrm>
                    <a:off x="940" y="3662"/>
                    <a:ext cx="42" cy="11"/>
                  </a:xfrm>
                  <a:custGeom>
                    <a:avLst/>
                    <a:gdLst>
                      <a:gd name="T0" fmla="*/ 0 w 83"/>
                      <a:gd name="T1" fmla="*/ 35 h 35"/>
                      <a:gd name="T2" fmla="*/ 3 w 83"/>
                      <a:gd name="T3" fmla="*/ 19 h 35"/>
                      <a:gd name="T4" fmla="*/ 7 w 83"/>
                      <a:gd name="T5" fmla="*/ 7 h 35"/>
                      <a:gd name="T6" fmla="*/ 11 w 83"/>
                      <a:gd name="T7" fmla="*/ 0 h 35"/>
                      <a:gd name="T8" fmla="*/ 67 w 83"/>
                      <a:gd name="T9" fmla="*/ 0 h 35"/>
                      <a:gd name="T10" fmla="*/ 83 w 83"/>
                      <a:gd name="T11" fmla="*/ 35 h 35"/>
                      <a:gd name="T12" fmla="*/ 0 w 83"/>
                      <a:gd name="T13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5">
                        <a:moveTo>
                          <a:pt x="0" y="35"/>
                        </a:moveTo>
                        <a:lnTo>
                          <a:pt x="3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29" name="Group 203"/>
              <p:cNvGrpSpPr/>
              <p:nvPr/>
            </p:nvGrpSpPr>
            <p:grpSpPr bwMode="auto">
              <a:xfrm>
                <a:off x="944" y="3665"/>
                <a:ext cx="99" cy="74"/>
                <a:chOff x="944" y="3665"/>
                <a:chExt cx="99" cy="74"/>
              </a:xfrm>
            </p:grpSpPr>
            <p:grpSp>
              <p:nvGrpSpPr>
                <p:cNvPr id="401" name="Group 204"/>
                <p:cNvGrpSpPr/>
                <p:nvPr/>
              </p:nvGrpSpPr>
              <p:grpSpPr bwMode="auto">
                <a:xfrm>
                  <a:off x="944" y="3665"/>
                  <a:ext cx="49" cy="23"/>
                  <a:chOff x="944" y="3665"/>
                  <a:chExt cx="49" cy="23"/>
                </a:xfrm>
              </p:grpSpPr>
              <p:sp>
                <p:nvSpPr>
                  <p:cNvPr id="418" name="Freeform 205"/>
                  <p:cNvSpPr/>
                  <p:nvPr/>
                </p:nvSpPr>
                <p:spPr bwMode="auto">
                  <a:xfrm>
                    <a:off x="944" y="3665"/>
                    <a:ext cx="13" cy="23"/>
                  </a:xfrm>
                  <a:custGeom>
                    <a:avLst/>
                    <a:gdLst>
                      <a:gd name="T0" fmla="*/ 16 w 25"/>
                      <a:gd name="T1" fmla="*/ 69 h 69"/>
                      <a:gd name="T2" fmla="*/ 0 w 25"/>
                      <a:gd name="T3" fmla="*/ 27 h 69"/>
                      <a:gd name="T4" fmla="*/ 9 w 25"/>
                      <a:gd name="T5" fmla="*/ 0 h 69"/>
                      <a:gd name="T6" fmla="*/ 25 w 25"/>
                      <a:gd name="T7" fmla="*/ 32 h 69"/>
                      <a:gd name="T8" fmla="*/ 16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9" name="Freeform 206"/>
                  <p:cNvSpPr/>
                  <p:nvPr/>
                </p:nvSpPr>
                <p:spPr bwMode="auto">
                  <a:xfrm>
                    <a:off x="949" y="3666"/>
                    <a:ext cx="37" cy="10"/>
                  </a:xfrm>
                  <a:custGeom>
                    <a:avLst/>
                    <a:gdLst>
                      <a:gd name="T0" fmla="*/ 2 w 75"/>
                      <a:gd name="T1" fmla="*/ 0 h 31"/>
                      <a:gd name="T2" fmla="*/ 50 w 75"/>
                      <a:gd name="T3" fmla="*/ 0 h 31"/>
                      <a:gd name="T4" fmla="*/ 52 w 75"/>
                      <a:gd name="T5" fmla="*/ 4 h 31"/>
                      <a:gd name="T6" fmla="*/ 57 w 75"/>
                      <a:gd name="T7" fmla="*/ 13 h 31"/>
                      <a:gd name="T8" fmla="*/ 75 w 75"/>
                      <a:gd name="T9" fmla="*/ 31 h 31"/>
                      <a:gd name="T10" fmla="*/ 19 w 75"/>
                      <a:gd name="T11" fmla="*/ 31 h 31"/>
                      <a:gd name="T12" fmla="*/ 11 w 75"/>
                      <a:gd name="T13" fmla="*/ 22 h 31"/>
                      <a:gd name="T14" fmla="*/ 0 w 75"/>
                      <a:gd name="T15" fmla="*/ 7 h 31"/>
                      <a:gd name="T16" fmla="*/ 2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7" y="13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1" y="22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20" name="Freeform 207"/>
                  <p:cNvSpPr/>
                  <p:nvPr/>
                </p:nvSpPr>
                <p:spPr bwMode="auto">
                  <a:xfrm>
                    <a:off x="953" y="3676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20 h 36"/>
                      <a:gd name="T4" fmla="*/ 5 w 82"/>
                      <a:gd name="T5" fmla="*/ 7 h 36"/>
                      <a:gd name="T6" fmla="*/ 11 w 82"/>
                      <a:gd name="T7" fmla="*/ 0 h 36"/>
                      <a:gd name="T8" fmla="*/ 67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5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02" name="Group 208"/>
                <p:cNvGrpSpPr/>
                <p:nvPr/>
              </p:nvGrpSpPr>
              <p:grpSpPr bwMode="auto">
                <a:xfrm>
                  <a:off x="957" y="3678"/>
                  <a:ext cx="48" cy="23"/>
                  <a:chOff x="957" y="3678"/>
                  <a:chExt cx="48" cy="23"/>
                </a:xfrm>
              </p:grpSpPr>
              <p:sp>
                <p:nvSpPr>
                  <p:cNvPr id="415" name="Freeform 209"/>
                  <p:cNvSpPr/>
                  <p:nvPr/>
                </p:nvSpPr>
                <p:spPr bwMode="auto">
                  <a:xfrm>
                    <a:off x="957" y="3678"/>
                    <a:ext cx="11" cy="23"/>
                  </a:xfrm>
                  <a:custGeom>
                    <a:avLst/>
                    <a:gdLst>
                      <a:gd name="T0" fmla="*/ 13 w 24"/>
                      <a:gd name="T1" fmla="*/ 70 h 70"/>
                      <a:gd name="T2" fmla="*/ 0 w 24"/>
                      <a:gd name="T3" fmla="*/ 27 h 70"/>
                      <a:gd name="T4" fmla="*/ 9 w 24"/>
                      <a:gd name="T5" fmla="*/ 0 h 70"/>
                      <a:gd name="T6" fmla="*/ 24 w 24"/>
                      <a:gd name="T7" fmla="*/ 31 h 70"/>
                      <a:gd name="T8" fmla="*/ 13 w 24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4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6" name="Freeform 210"/>
                  <p:cNvSpPr/>
                  <p:nvPr/>
                </p:nvSpPr>
                <p:spPr bwMode="auto">
                  <a:xfrm>
                    <a:off x="961" y="3678"/>
                    <a:ext cx="37" cy="10"/>
                  </a:xfrm>
                  <a:custGeom>
                    <a:avLst/>
                    <a:gdLst>
                      <a:gd name="T0" fmla="*/ 2 w 74"/>
                      <a:gd name="T1" fmla="*/ 0 h 30"/>
                      <a:gd name="T2" fmla="*/ 50 w 74"/>
                      <a:gd name="T3" fmla="*/ 0 h 30"/>
                      <a:gd name="T4" fmla="*/ 52 w 74"/>
                      <a:gd name="T5" fmla="*/ 3 h 30"/>
                      <a:gd name="T6" fmla="*/ 56 w 74"/>
                      <a:gd name="T7" fmla="*/ 12 h 30"/>
                      <a:gd name="T8" fmla="*/ 74 w 74"/>
                      <a:gd name="T9" fmla="*/ 30 h 30"/>
                      <a:gd name="T10" fmla="*/ 19 w 74"/>
                      <a:gd name="T11" fmla="*/ 30 h 30"/>
                      <a:gd name="T12" fmla="*/ 11 w 74"/>
                      <a:gd name="T13" fmla="*/ 20 h 30"/>
                      <a:gd name="T14" fmla="*/ 0 w 74"/>
                      <a:gd name="T15" fmla="*/ 6 h 30"/>
                      <a:gd name="T16" fmla="*/ 2 w 74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30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4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7" name="Freeform 211"/>
                  <p:cNvSpPr/>
                  <p:nvPr/>
                </p:nvSpPr>
                <p:spPr bwMode="auto">
                  <a:xfrm>
                    <a:off x="964" y="3688"/>
                    <a:ext cx="41" cy="13"/>
                  </a:xfrm>
                  <a:custGeom>
                    <a:avLst/>
                    <a:gdLst>
                      <a:gd name="T0" fmla="*/ 0 w 82"/>
                      <a:gd name="T1" fmla="*/ 38 h 38"/>
                      <a:gd name="T2" fmla="*/ 2 w 82"/>
                      <a:gd name="T3" fmla="*/ 21 h 38"/>
                      <a:gd name="T4" fmla="*/ 7 w 82"/>
                      <a:gd name="T5" fmla="*/ 8 h 38"/>
                      <a:gd name="T6" fmla="*/ 11 w 82"/>
                      <a:gd name="T7" fmla="*/ 0 h 38"/>
                      <a:gd name="T8" fmla="*/ 68 w 82"/>
                      <a:gd name="T9" fmla="*/ 0 h 38"/>
                      <a:gd name="T10" fmla="*/ 82 w 82"/>
                      <a:gd name="T11" fmla="*/ 38 h 38"/>
                      <a:gd name="T12" fmla="*/ 0 w 82"/>
                      <a:gd name="T13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8">
                        <a:moveTo>
                          <a:pt x="0" y="38"/>
                        </a:moveTo>
                        <a:lnTo>
                          <a:pt x="2" y="21"/>
                        </a:lnTo>
                        <a:lnTo>
                          <a:pt x="7" y="8"/>
                        </a:lnTo>
                        <a:lnTo>
                          <a:pt x="11" y="0"/>
                        </a:lnTo>
                        <a:lnTo>
                          <a:pt x="68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03" name="Group 212"/>
                <p:cNvGrpSpPr/>
                <p:nvPr/>
              </p:nvGrpSpPr>
              <p:grpSpPr bwMode="auto">
                <a:xfrm>
                  <a:off x="969" y="3690"/>
                  <a:ext cx="49" cy="23"/>
                  <a:chOff x="969" y="3690"/>
                  <a:chExt cx="49" cy="23"/>
                </a:xfrm>
              </p:grpSpPr>
              <p:sp>
                <p:nvSpPr>
                  <p:cNvPr id="412" name="Freeform 213"/>
                  <p:cNvSpPr/>
                  <p:nvPr/>
                </p:nvSpPr>
                <p:spPr bwMode="auto">
                  <a:xfrm>
                    <a:off x="969" y="3690"/>
                    <a:ext cx="13" cy="23"/>
                  </a:xfrm>
                  <a:custGeom>
                    <a:avLst/>
                    <a:gdLst>
                      <a:gd name="T0" fmla="*/ 15 w 25"/>
                      <a:gd name="T1" fmla="*/ 70 h 70"/>
                      <a:gd name="T2" fmla="*/ 0 w 25"/>
                      <a:gd name="T3" fmla="*/ 29 h 70"/>
                      <a:gd name="T4" fmla="*/ 9 w 25"/>
                      <a:gd name="T5" fmla="*/ 0 h 70"/>
                      <a:gd name="T6" fmla="*/ 25 w 25"/>
                      <a:gd name="T7" fmla="*/ 33 h 70"/>
                      <a:gd name="T8" fmla="*/ 15 w 25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70">
                        <a:moveTo>
                          <a:pt x="15" y="70"/>
                        </a:moveTo>
                        <a:lnTo>
                          <a:pt x="0" y="29"/>
                        </a:lnTo>
                        <a:lnTo>
                          <a:pt x="9" y="0"/>
                        </a:lnTo>
                        <a:lnTo>
                          <a:pt x="25" y="33"/>
                        </a:lnTo>
                        <a:lnTo>
                          <a:pt x="15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3" name="Freeform 214"/>
                  <p:cNvSpPr/>
                  <p:nvPr/>
                </p:nvSpPr>
                <p:spPr bwMode="auto">
                  <a:xfrm>
                    <a:off x="974" y="3691"/>
                    <a:ext cx="37" cy="10"/>
                  </a:xfrm>
                  <a:custGeom>
                    <a:avLst/>
                    <a:gdLst>
                      <a:gd name="T0" fmla="*/ 2 w 75"/>
                      <a:gd name="T1" fmla="*/ 0 h 31"/>
                      <a:gd name="T2" fmla="*/ 50 w 75"/>
                      <a:gd name="T3" fmla="*/ 0 h 31"/>
                      <a:gd name="T4" fmla="*/ 52 w 75"/>
                      <a:gd name="T5" fmla="*/ 2 h 31"/>
                      <a:gd name="T6" fmla="*/ 57 w 75"/>
                      <a:gd name="T7" fmla="*/ 11 h 31"/>
                      <a:gd name="T8" fmla="*/ 75 w 75"/>
                      <a:gd name="T9" fmla="*/ 31 h 31"/>
                      <a:gd name="T10" fmla="*/ 19 w 75"/>
                      <a:gd name="T11" fmla="*/ 31 h 31"/>
                      <a:gd name="T12" fmla="*/ 9 w 75"/>
                      <a:gd name="T13" fmla="*/ 22 h 31"/>
                      <a:gd name="T14" fmla="*/ 0 w 75"/>
                      <a:gd name="T15" fmla="*/ 6 h 31"/>
                      <a:gd name="T16" fmla="*/ 2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9" y="22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4" name="Freeform 215"/>
                  <p:cNvSpPr/>
                  <p:nvPr/>
                </p:nvSpPr>
                <p:spPr bwMode="auto">
                  <a:xfrm>
                    <a:off x="977" y="3701"/>
                    <a:ext cx="41" cy="12"/>
                  </a:xfrm>
                  <a:custGeom>
                    <a:avLst/>
                    <a:gdLst>
                      <a:gd name="T0" fmla="*/ 0 w 81"/>
                      <a:gd name="T1" fmla="*/ 36 h 36"/>
                      <a:gd name="T2" fmla="*/ 1 w 81"/>
                      <a:gd name="T3" fmla="*/ 19 h 36"/>
                      <a:gd name="T4" fmla="*/ 6 w 81"/>
                      <a:gd name="T5" fmla="*/ 7 h 36"/>
                      <a:gd name="T6" fmla="*/ 12 w 81"/>
                      <a:gd name="T7" fmla="*/ 0 h 36"/>
                      <a:gd name="T8" fmla="*/ 68 w 81"/>
                      <a:gd name="T9" fmla="*/ 0 h 36"/>
                      <a:gd name="T10" fmla="*/ 81 w 81"/>
                      <a:gd name="T11" fmla="*/ 36 h 36"/>
                      <a:gd name="T12" fmla="*/ 0 w 81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6" y="7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04" name="Group 216"/>
                <p:cNvGrpSpPr/>
                <p:nvPr/>
              </p:nvGrpSpPr>
              <p:grpSpPr bwMode="auto">
                <a:xfrm>
                  <a:off x="982" y="3703"/>
                  <a:ext cx="49" cy="23"/>
                  <a:chOff x="982" y="3703"/>
                  <a:chExt cx="49" cy="23"/>
                </a:xfrm>
              </p:grpSpPr>
              <p:sp>
                <p:nvSpPr>
                  <p:cNvPr id="409" name="Freeform 217"/>
                  <p:cNvSpPr/>
                  <p:nvPr/>
                </p:nvSpPr>
                <p:spPr bwMode="auto">
                  <a:xfrm>
                    <a:off x="982" y="3703"/>
                    <a:ext cx="13" cy="23"/>
                  </a:xfrm>
                  <a:custGeom>
                    <a:avLst/>
                    <a:gdLst>
                      <a:gd name="T0" fmla="*/ 14 w 25"/>
                      <a:gd name="T1" fmla="*/ 68 h 68"/>
                      <a:gd name="T2" fmla="*/ 0 w 25"/>
                      <a:gd name="T3" fmla="*/ 27 h 68"/>
                      <a:gd name="T4" fmla="*/ 10 w 25"/>
                      <a:gd name="T5" fmla="*/ 0 h 68"/>
                      <a:gd name="T6" fmla="*/ 25 w 25"/>
                      <a:gd name="T7" fmla="*/ 31 h 68"/>
                      <a:gd name="T8" fmla="*/ 14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0" name="Freeform 218"/>
                  <p:cNvSpPr/>
                  <p:nvPr/>
                </p:nvSpPr>
                <p:spPr bwMode="auto">
                  <a:xfrm>
                    <a:off x="987" y="3703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50 w 73"/>
                      <a:gd name="T3" fmla="*/ 0 h 30"/>
                      <a:gd name="T4" fmla="*/ 51 w 73"/>
                      <a:gd name="T5" fmla="*/ 3 h 30"/>
                      <a:gd name="T6" fmla="*/ 56 w 73"/>
                      <a:gd name="T7" fmla="*/ 12 h 30"/>
                      <a:gd name="T8" fmla="*/ 73 w 73"/>
                      <a:gd name="T9" fmla="*/ 30 h 30"/>
                      <a:gd name="T10" fmla="*/ 18 w 73"/>
                      <a:gd name="T11" fmla="*/ 30 h 30"/>
                      <a:gd name="T12" fmla="*/ 9 w 73"/>
                      <a:gd name="T13" fmla="*/ 21 h 30"/>
                      <a:gd name="T14" fmla="*/ 0 w 73"/>
                      <a:gd name="T15" fmla="*/ 7 h 30"/>
                      <a:gd name="T16" fmla="*/ 1 w 73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1" name="Freeform 219"/>
                  <p:cNvSpPr/>
                  <p:nvPr/>
                </p:nvSpPr>
                <p:spPr bwMode="auto">
                  <a:xfrm>
                    <a:off x="989" y="3714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1 w 83"/>
                      <a:gd name="T3" fmla="*/ 19 h 36"/>
                      <a:gd name="T4" fmla="*/ 6 w 83"/>
                      <a:gd name="T5" fmla="*/ 8 h 36"/>
                      <a:gd name="T6" fmla="*/ 13 w 83"/>
                      <a:gd name="T7" fmla="*/ 0 h 36"/>
                      <a:gd name="T8" fmla="*/ 68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6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405" name="Group 220"/>
                <p:cNvGrpSpPr/>
                <p:nvPr/>
              </p:nvGrpSpPr>
              <p:grpSpPr bwMode="auto">
                <a:xfrm>
                  <a:off x="995" y="3716"/>
                  <a:ext cx="48" cy="23"/>
                  <a:chOff x="995" y="3716"/>
                  <a:chExt cx="48" cy="23"/>
                </a:xfrm>
              </p:grpSpPr>
              <p:sp>
                <p:nvSpPr>
                  <p:cNvPr id="406" name="Freeform 221"/>
                  <p:cNvSpPr/>
                  <p:nvPr/>
                </p:nvSpPr>
                <p:spPr bwMode="auto">
                  <a:xfrm>
                    <a:off x="995" y="3716"/>
                    <a:ext cx="11" cy="23"/>
                  </a:xfrm>
                  <a:custGeom>
                    <a:avLst/>
                    <a:gdLst>
                      <a:gd name="T0" fmla="*/ 15 w 24"/>
                      <a:gd name="T1" fmla="*/ 68 h 68"/>
                      <a:gd name="T2" fmla="*/ 0 w 24"/>
                      <a:gd name="T3" fmla="*/ 27 h 68"/>
                      <a:gd name="T4" fmla="*/ 10 w 24"/>
                      <a:gd name="T5" fmla="*/ 0 h 68"/>
                      <a:gd name="T6" fmla="*/ 24 w 24"/>
                      <a:gd name="T7" fmla="*/ 30 h 68"/>
                      <a:gd name="T8" fmla="*/ 15 w 24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4" y="30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07" name="Freeform 222"/>
                  <p:cNvSpPr/>
                  <p:nvPr/>
                </p:nvSpPr>
                <p:spPr bwMode="auto">
                  <a:xfrm>
                    <a:off x="999" y="3717"/>
                    <a:ext cx="38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49 w 74"/>
                      <a:gd name="T3" fmla="*/ 0 h 29"/>
                      <a:gd name="T4" fmla="*/ 52 w 74"/>
                      <a:gd name="T5" fmla="*/ 3 h 29"/>
                      <a:gd name="T6" fmla="*/ 56 w 74"/>
                      <a:gd name="T7" fmla="*/ 11 h 29"/>
                      <a:gd name="T8" fmla="*/ 74 w 74"/>
                      <a:gd name="T9" fmla="*/ 29 h 29"/>
                      <a:gd name="T10" fmla="*/ 18 w 74"/>
                      <a:gd name="T11" fmla="*/ 29 h 29"/>
                      <a:gd name="T12" fmla="*/ 9 w 74"/>
                      <a:gd name="T13" fmla="*/ 20 h 29"/>
                      <a:gd name="T14" fmla="*/ 0 w 74"/>
                      <a:gd name="T15" fmla="*/ 6 h 29"/>
                      <a:gd name="T16" fmla="*/ 1 w 74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2" y="3"/>
                        </a:lnTo>
                        <a:lnTo>
                          <a:pt x="56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08" name="Freeform 223"/>
                  <p:cNvSpPr/>
                  <p:nvPr/>
                </p:nvSpPr>
                <p:spPr bwMode="auto">
                  <a:xfrm>
                    <a:off x="1003" y="3727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1 w 82"/>
                      <a:gd name="T3" fmla="*/ 19 h 36"/>
                      <a:gd name="T4" fmla="*/ 5 w 82"/>
                      <a:gd name="T5" fmla="*/ 7 h 36"/>
                      <a:gd name="T6" fmla="*/ 11 w 82"/>
                      <a:gd name="T7" fmla="*/ 0 h 36"/>
                      <a:gd name="T8" fmla="*/ 68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5" y="7"/>
                        </a:lnTo>
                        <a:lnTo>
                          <a:pt x="11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30" name="Group 224"/>
              <p:cNvGrpSpPr/>
              <p:nvPr/>
            </p:nvGrpSpPr>
            <p:grpSpPr bwMode="auto">
              <a:xfrm>
                <a:off x="1005" y="3727"/>
                <a:ext cx="49" cy="23"/>
                <a:chOff x="1005" y="3727"/>
                <a:chExt cx="49" cy="23"/>
              </a:xfrm>
            </p:grpSpPr>
            <p:sp>
              <p:nvSpPr>
                <p:cNvPr id="398" name="Freeform 225"/>
                <p:cNvSpPr/>
                <p:nvPr/>
              </p:nvSpPr>
              <p:spPr bwMode="auto">
                <a:xfrm>
                  <a:off x="1005" y="3727"/>
                  <a:ext cx="12" cy="23"/>
                </a:xfrm>
                <a:custGeom>
                  <a:avLst/>
                  <a:gdLst>
                    <a:gd name="T0" fmla="*/ 16 w 25"/>
                    <a:gd name="T1" fmla="*/ 69 h 69"/>
                    <a:gd name="T2" fmla="*/ 0 w 25"/>
                    <a:gd name="T3" fmla="*/ 27 h 69"/>
                    <a:gd name="T4" fmla="*/ 12 w 25"/>
                    <a:gd name="T5" fmla="*/ 0 h 69"/>
                    <a:gd name="T6" fmla="*/ 25 w 25"/>
                    <a:gd name="T7" fmla="*/ 32 h 69"/>
                    <a:gd name="T8" fmla="*/ 16 w 25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9" name="Freeform 226"/>
                <p:cNvSpPr/>
                <p:nvPr/>
              </p:nvSpPr>
              <p:spPr bwMode="auto">
                <a:xfrm>
                  <a:off x="1010" y="3728"/>
                  <a:ext cx="37" cy="10"/>
                </a:xfrm>
                <a:custGeom>
                  <a:avLst/>
                  <a:gdLst>
                    <a:gd name="T0" fmla="*/ 2 w 73"/>
                    <a:gd name="T1" fmla="*/ 0 h 31"/>
                    <a:gd name="T2" fmla="*/ 48 w 73"/>
                    <a:gd name="T3" fmla="*/ 0 h 31"/>
                    <a:gd name="T4" fmla="*/ 51 w 73"/>
                    <a:gd name="T5" fmla="*/ 4 h 31"/>
                    <a:gd name="T6" fmla="*/ 56 w 73"/>
                    <a:gd name="T7" fmla="*/ 13 h 31"/>
                    <a:gd name="T8" fmla="*/ 73 w 73"/>
                    <a:gd name="T9" fmla="*/ 31 h 31"/>
                    <a:gd name="T10" fmla="*/ 18 w 73"/>
                    <a:gd name="T11" fmla="*/ 31 h 31"/>
                    <a:gd name="T12" fmla="*/ 9 w 73"/>
                    <a:gd name="T13" fmla="*/ 22 h 31"/>
                    <a:gd name="T14" fmla="*/ 0 w 73"/>
                    <a:gd name="T15" fmla="*/ 7 h 31"/>
                    <a:gd name="T16" fmla="*/ 2 w 73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31">
                      <a:moveTo>
                        <a:pt x="2" y="0"/>
                      </a:moveTo>
                      <a:lnTo>
                        <a:pt x="48" y="0"/>
                      </a:lnTo>
                      <a:lnTo>
                        <a:pt x="51" y="4"/>
                      </a:lnTo>
                      <a:lnTo>
                        <a:pt x="56" y="13"/>
                      </a:lnTo>
                      <a:lnTo>
                        <a:pt x="73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0" name="Freeform 227"/>
                <p:cNvSpPr/>
                <p:nvPr/>
              </p:nvSpPr>
              <p:spPr bwMode="auto">
                <a:xfrm>
                  <a:off x="1013" y="3738"/>
                  <a:ext cx="41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1 w 83"/>
                    <a:gd name="T3" fmla="*/ 20 h 36"/>
                    <a:gd name="T4" fmla="*/ 7 w 83"/>
                    <a:gd name="T5" fmla="*/ 7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1" name="Group 228"/>
              <p:cNvGrpSpPr/>
              <p:nvPr/>
            </p:nvGrpSpPr>
            <p:grpSpPr bwMode="auto">
              <a:xfrm>
                <a:off x="1018" y="3740"/>
                <a:ext cx="49" cy="22"/>
                <a:chOff x="1018" y="3740"/>
                <a:chExt cx="49" cy="22"/>
              </a:xfrm>
            </p:grpSpPr>
            <p:sp>
              <p:nvSpPr>
                <p:cNvPr id="395" name="Freeform 229"/>
                <p:cNvSpPr/>
                <p:nvPr/>
              </p:nvSpPr>
              <p:spPr bwMode="auto">
                <a:xfrm>
                  <a:off x="1018" y="3740"/>
                  <a:ext cx="12" cy="22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1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6" name="Freeform 230"/>
                <p:cNvSpPr/>
                <p:nvPr/>
              </p:nvSpPr>
              <p:spPr bwMode="auto">
                <a:xfrm>
                  <a:off x="1022" y="3740"/>
                  <a:ext cx="38" cy="10"/>
                </a:xfrm>
                <a:custGeom>
                  <a:avLst/>
                  <a:gdLst>
                    <a:gd name="T0" fmla="*/ 2 w 74"/>
                    <a:gd name="T1" fmla="*/ 0 h 31"/>
                    <a:gd name="T2" fmla="*/ 49 w 74"/>
                    <a:gd name="T3" fmla="*/ 0 h 31"/>
                    <a:gd name="T4" fmla="*/ 51 w 74"/>
                    <a:gd name="T5" fmla="*/ 4 h 31"/>
                    <a:gd name="T6" fmla="*/ 57 w 74"/>
                    <a:gd name="T7" fmla="*/ 13 h 31"/>
                    <a:gd name="T8" fmla="*/ 74 w 74"/>
                    <a:gd name="T9" fmla="*/ 31 h 31"/>
                    <a:gd name="T10" fmla="*/ 18 w 74"/>
                    <a:gd name="T11" fmla="*/ 31 h 31"/>
                    <a:gd name="T12" fmla="*/ 10 w 74"/>
                    <a:gd name="T13" fmla="*/ 22 h 31"/>
                    <a:gd name="T14" fmla="*/ 0 w 74"/>
                    <a:gd name="T15" fmla="*/ 7 h 31"/>
                    <a:gd name="T16" fmla="*/ 2 w 74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1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1" y="4"/>
                      </a:lnTo>
                      <a:lnTo>
                        <a:pt x="57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10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7" name="Freeform 231"/>
                <p:cNvSpPr/>
                <p:nvPr/>
              </p:nvSpPr>
              <p:spPr bwMode="auto">
                <a:xfrm>
                  <a:off x="1026" y="3750"/>
                  <a:ext cx="41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21 h 36"/>
                    <a:gd name="T4" fmla="*/ 6 w 82"/>
                    <a:gd name="T5" fmla="*/ 8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2" y="21"/>
                      </a:lnTo>
                      <a:lnTo>
                        <a:pt x="6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2" name="Group 232"/>
              <p:cNvGrpSpPr/>
              <p:nvPr/>
            </p:nvGrpSpPr>
            <p:grpSpPr bwMode="auto">
              <a:xfrm>
                <a:off x="1030" y="3753"/>
                <a:ext cx="49" cy="23"/>
                <a:chOff x="1030" y="3753"/>
                <a:chExt cx="49" cy="23"/>
              </a:xfrm>
            </p:grpSpPr>
            <p:sp>
              <p:nvSpPr>
                <p:cNvPr id="392" name="Freeform 233"/>
                <p:cNvSpPr/>
                <p:nvPr/>
              </p:nvSpPr>
              <p:spPr bwMode="auto">
                <a:xfrm>
                  <a:off x="1030" y="3753"/>
                  <a:ext cx="13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1 w 25"/>
                    <a:gd name="T5" fmla="*/ 0 h 68"/>
                    <a:gd name="T6" fmla="*/ 25 w 25"/>
                    <a:gd name="T7" fmla="*/ 32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2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3" name="Freeform 234"/>
                <p:cNvSpPr/>
                <p:nvPr/>
              </p:nvSpPr>
              <p:spPr bwMode="auto">
                <a:xfrm>
                  <a:off x="1035" y="3753"/>
                  <a:ext cx="37" cy="11"/>
                </a:xfrm>
                <a:custGeom>
                  <a:avLst/>
                  <a:gdLst>
                    <a:gd name="T0" fmla="*/ 2 w 74"/>
                    <a:gd name="T1" fmla="*/ 0 h 31"/>
                    <a:gd name="T2" fmla="*/ 51 w 74"/>
                    <a:gd name="T3" fmla="*/ 0 h 31"/>
                    <a:gd name="T4" fmla="*/ 52 w 74"/>
                    <a:gd name="T5" fmla="*/ 4 h 31"/>
                    <a:gd name="T6" fmla="*/ 56 w 74"/>
                    <a:gd name="T7" fmla="*/ 13 h 31"/>
                    <a:gd name="T8" fmla="*/ 74 w 74"/>
                    <a:gd name="T9" fmla="*/ 31 h 31"/>
                    <a:gd name="T10" fmla="*/ 18 w 74"/>
                    <a:gd name="T11" fmla="*/ 31 h 31"/>
                    <a:gd name="T12" fmla="*/ 10 w 74"/>
                    <a:gd name="T13" fmla="*/ 22 h 31"/>
                    <a:gd name="T14" fmla="*/ 0 w 74"/>
                    <a:gd name="T15" fmla="*/ 7 h 31"/>
                    <a:gd name="T16" fmla="*/ 2 w 74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1">
                      <a:moveTo>
                        <a:pt x="2" y="0"/>
                      </a:moveTo>
                      <a:lnTo>
                        <a:pt x="51" y="0"/>
                      </a:lnTo>
                      <a:lnTo>
                        <a:pt x="52" y="4"/>
                      </a:lnTo>
                      <a:lnTo>
                        <a:pt x="56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10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4" name="Freeform 235"/>
                <p:cNvSpPr/>
                <p:nvPr/>
              </p:nvSpPr>
              <p:spPr bwMode="auto">
                <a:xfrm>
                  <a:off x="1039" y="3764"/>
                  <a:ext cx="40" cy="12"/>
                </a:xfrm>
                <a:custGeom>
                  <a:avLst/>
                  <a:gdLst>
                    <a:gd name="T0" fmla="*/ 0 w 82"/>
                    <a:gd name="T1" fmla="*/ 35 h 35"/>
                    <a:gd name="T2" fmla="*/ 2 w 82"/>
                    <a:gd name="T3" fmla="*/ 19 h 35"/>
                    <a:gd name="T4" fmla="*/ 7 w 82"/>
                    <a:gd name="T5" fmla="*/ 7 h 35"/>
                    <a:gd name="T6" fmla="*/ 11 w 82"/>
                    <a:gd name="T7" fmla="*/ 0 h 35"/>
                    <a:gd name="T8" fmla="*/ 67 w 82"/>
                    <a:gd name="T9" fmla="*/ 0 h 35"/>
                    <a:gd name="T10" fmla="*/ 82 w 82"/>
                    <a:gd name="T11" fmla="*/ 35 h 35"/>
                    <a:gd name="T12" fmla="*/ 0 w 82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33" name="Freeform 236"/>
              <p:cNvSpPr/>
              <p:nvPr/>
            </p:nvSpPr>
            <p:spPr bwMode="auto">
              <a:xfrm>
                <a:off x="778" y="3535"/>
                <a:ext cx="12" cy="23"/>
              </a:xfrm>
              <a:custGeom>
                <a:avLst/>
                <a:gdLst>
                  <a:gd name="T0" fmla="*/ 13 w 24"/>
                  <a:gd name="T1" fmla="*/ 68 h 68"/>
                  <a:gd name="T2" fmla="*/ 0 w 24"/>
                  <a:gd name="T3" fmla="*/ 27 h 68"/>
                  <a:gd name="T4" fmla="*/ 9 w 24"/>
                  <a:gd name="T5" fmla="*/ 0 h 68"/>
                  <a:gd name="T6" fmla="*/ 24 w 24"/>
                  <a:gd name="T7" fmla="*/ 31 h 68"/>
                  <a:gd name="T8" fmla="*/ 13 w 24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8">
                    <a:moveTo>
                      <a:pt x="13" y="68"/>
                    </a:moveTo>
                    <a:lnTo>
                      <a:pt x="0" y="27"/>
                    </a:lnTo>
                    <a:lnTo>
                      <a:pt x="9" y="0"/>
                    </a:lnTo>
                    <a:lnTo>
                      <a:pt x="24" y="31"/>
                    </a:lnTo>
                    <a:lnTo>
                      <a:pt x="13" y="6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Freeform 237"/>
              <p:cNvSpPr/>
              <p:nvPr/>
            </p:nvSpPr>
            <p:spPr bwMode="auto">
              <a:xfrm>
                <a:off x="783" y="3535"/>
                <a:ext cx="36" cy="11"/>
              </a:xfrm>
              <a:custGeom>
                <a:avLst/>
                <a:gdLst>
                  <a:gd name="T0" fmla="*/ 1 w 72"/>
                  <a:gd name="T1" fmla="*/ 0 h 31"/>
                  <a:gd name="T2" fmla="*/ 50 w 72"/>
                  <a:gd name="T3" fmla="*/ 0 h 31"/>
                  <a:gd name="T4" fmla="*/ 51 w 72"/>
                  <a:gd name="T5" fmla="*/ 4 h 31"/>
                  <a:gd name="T6" fmla="*/ 57 w 72"/>
                  <a:gd name="T7" fmla="*/ 13 h 31"/>
                  <a:gd name="T8" fmla="*/ 72 w 72"/>
                  <a:gd name="T9" fmla="*/ 31 h 31"/>
                  <a:gd name="T10" fmla="*/ 18 w 72"/>
                  <a:gd name="T11" fmla="*/ 31 h 31"/>
                  <a:gd name="T12" fmla="*/ 9 w 72"/>
                  <a:gd name="T13" fmla="*/ 22 h 31"/>
                  <a:gd name="T14" fmla="*/ 0 w 72"/>
                  <a:gd name="T15" fmla="*/ 7 h 31"/>
                  <a:gd name="T16" fmla="*/ 1 w 72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31">
                    <a:moveTo>
                      <a:pt x="1" y="0"/>
                    </a:moveTo>
                    <a:lnTo>
                      <a:pt x="50" y="0"/>
                    </a:lnTo>
                    <a:lnTo>
                      <a:pt x="51" y="4"/>
                    </a:lnTo>
                    <a:lnTo>
                      <a:pt x="57" y="13"/>
                    </a:lnTo>
                    <a:lnTo>
                      <a:pt x="72" y="31"/>
                    </a:lnTo>
                    <a:lnTo>
                      <a:pt x="18" y="31"/>
                    </a:lnTo>
                    <a:lnTo>
                      <a:pt x="9" y="22"/>
                    </a:lnTo>
                    <a:lnTo>
                      <a:pt x="0" y="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Freeform 238"/>
              <p:cNvSpPr/>
              <p:nvPr/>
            </p:nvSpPr>
            <p:spPr bwMode="auto">
              <a:xfrm>
                <a:off x="786" y="3546"/>
                <a:ext cx="41" cy="12"/>
              </a:xfrm>
              <a:custGeom>
                <a:avLst/>
                <a:gdLst>
                  <a:gd name="T0" fmla="*/ 0 w 83"/>
                  <a:gd name="T1" fmla="*/ 36 h 36"/>
                  <a:gd name="T2" fmla="*/ 3 w 83"/>
                  <a:gd name="T3" fmla="*/ 21 h 36"/>
                  <a:gd name="T4" fmla="*/ 7 w 83"/>
                  <a:gd name="T5" fmla="*/ 8 h 36"/>
                  <a:gd name="T6" fmla="*/ 12 w 83"/>
                  <a:gd name="T7" fmla="*/ 0 h 36"/>
                  <a:gd name="T8" fmla="*/ 67 w 83"/>
                  <a:gd name="T9" fmla="*/ 0 h 36"/>
                  <a:gd name="T10" fmla="*/ 83 w 83"/>
                  <a:gd name="T11" fmla="*/ 36 h 36"/>
                  <a:gd name="T12" fmla="*/ 0 w 83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36">
                    <a:moveTo>
                      <a:pt x="0" y="36"/>
                    </a:moveTo>
                    <a:lnTo>
                      <a:pt x="3" y="21"/>
                    </a:lnTo>
                    <a:lnTo>
                      <a:pt x="7" y="8"/>
                    </a:lnTo>
                    <a:lnTo>
                      <a:pt x="12" y="0"/>
                    </a:lnTo>
                    <a:lnTo>
                      <a:pt x="67" y="0"/>
                    </a:lnTo>
                    <a:lnTo>
                      <a:pt x="8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6" name="Group 239"/>
              <p:cNvGrpSpPr/>
              <p:nvPr/>
            </p:nvGrpSpPr>
            <p:grpSpPr bwMode="auto">
              <a:xfrm>
                <a:off x="790" y="3547"/>
                <a:ext cx="49" cy="23"/>
                <a:chOff x="790" y="3547"/>
                <a:chExt cx="49" cy="23"/>
              </a:xfrm>
            </p:grpSpPr>
            <p:sp>
              <p:nvSpPr>
                <p:cNvPr id="389" name="Freeform 240"/>
                <p:cNvSpPr/>
                <p:nvPr/>
              </p:nvSpPr>
              <p:spPr bwMode="auto">
                <a:xfrm>
                  <a:off x="790" y="3547"/>
                  <a:ext cx="12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1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0" name="Freeform 241"/>
                <p:cNvSpPr/>
                <p:nvPr/>
              </p:nvSpPr>
              <p:spPr bwMode="auto">
                <a:xfrm>
                  <a:off x="795" y="3548"/>
                  <a:ext cx="37" cy="10"/>
                </a:xfrm>
                <a:custGeom>
                  <a:avLst/>
                  <a:gdLst>
                    <a:gd name="T0" fmla="*/ 1 w 73"/>
                    <a:gd name="T1" fmla="*/ 0 h 29"/>
                    <a:gd name="T2" fmla="*/ 48 w 73"/>
                    <a:gd name="T3" fmla="*/ 0 h 29"/>
                    <a:gd name="T4" fmla="*/ 50 w 73"/>
                    <a:gd name="T5" fmla="*/ 2 h 29"/>
                    <a:gd name="T6" fmla="*/ 56 w 73"/>
                    <a:gd name="T7" fmla="*/ 11 h 29"/>
                    <a:gd name="T8" fmla="*/ 73 w 73"/>
                    <a:gd name="T9" fmla="*/ 29 h 29"/>
                    <a:gd name="T10" fmla="*/ 18 w 73"/>
                    <a:gd name="T11" fmla="*/ 29 h 29"/>
                    <a:gd name="T12" fmla="*/ 9 w 73"/>
                    <a:gd name="T13" fmla="*/ 20 h 29"/>
                    <a:gd name="T14" fmla="*/ 0 w 73"/>
                    <a:gd name="T15" fmla="*/ 6 h 29"/>
                    <a:gd name="T16" fmla="*/ 1 w 73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9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1" name="Freeform 242"/>
                <p:cNvSpPr/>
                <p:nvPr/>
              </p:nvSpPr>
              <p:spPr bwMode="auto">
                <a:xfrm>
                  <a:off x="798" y="3558"/>
                  <a:ext cx="41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20 h 36"/>
                    <a:gd name="T4" fmla="*/ 7 w 82"/>
                    <a:gd name="T5" fmla="*/ 8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7" name="Group 243"/>
              <p:cNvGrpSpPr/>
              <p:nvPr/>
            </p:nvGrpSpPr>
            <p:grpSpPr bwMode="auto">
              <a:xfrm>
                <a:off x="803" y="3560"/>
                <a:ext cx="49" cy="22"/>
                <a:chOff x="803" y="3560"/>
                <a:chExt cx="49" cy="22"/>
              </a:xfrm>
            </p:grpSpPr>
            <p:sp>
              <p:nvSpPr>
                <p:cNvPr id="386" name="Freeform 244"/>
                <p:cNvSpPr/>
                <p:nvPr/>
              </p:nvSpPr>
              <p:spPr bwMode="auto">
                <a:xfrm>
                  <a:off x="803" y="3560"/>
                  <a:ext cx="12" cy="22"/>
                </a:xfrm>
                <a:custGeom>
                  <a:avLst/>
                  <a:gdLst>
                    <a:gd name="T0" fmla="*/ 14 w 24"/>
                    <a:gd name="T1" fmla="*/ 68 h 68"/>
                    <a:gd name="T2" fmla="*/ 0 w 24"/>
                    <a:gd name="T3" fmla="*/ 27 h 68"/>
                    <a:gd name="T4" fmla="*/ 10 w 24"/>
                    <a:gd name="T5" fmla="*/ 0 h 68"/>
                    <a:gd name="T6" fmla="*/ 24 w 24"/>
                    <a:gd name="T7" fmla="*/ 31 h 68"/>
                    <a:gd name="T8" fmla="*/ 14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7" name="Freeform 245"/>
                <p:cNvSpPr/>
                <p:nvPr/>
              </p:nvSpPr>
              <p:spPr bwMode="auto">
                <a:xfrm>
                  <a:off x="808" y="3560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49 w 72"/>
                    <a:gd name="T3" fmla="*/ 0 h 29"/>
                    <a:gd name="T4" fmla="*/ 50 w 72"/>
                    <a:gd name="T5" fmla="*/ 2 h 29"/>
                    <a:gd name="T6" fmla="*/ 57 w 72"/>
                    <a:gd name="T7" fmla="*/ 11 h 29"/>
                    <a:gd name="T8" fmla="*/ 72 w 72"/>
                    <a:gd name="T9" fmla="*/ 29 h 29"/>
                    <a:gd name="T10" fmla="*/ 18 w 72"/>
                    <a:gd name="T11" fmla="*/ 29 h 29"/>
                    <a:gd name="T12" fmla="*/ 9 w 72"/>
                    <a:gd name="T13" fmla="*/ 20 h 29"/>
                    <a:gd name="T14" fmla="*/ 0 w 72"/>
                    <a:gd name="T15" fmla="*/ 5 h 29"/>
                    <a:gd name="T16" fmla="*/ 1 w 72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7" y="11"/>
                      </a:lnTo>
                      <a:lnTo>
                        <a:pt x="72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8" name="Freeform 246"/>
                <p:cNvSpPr/>
                <p:nvPr/>
              </p:nvSpPr>
              <p:spPr bwMode="auto">
                <a:xfrm>
                  <a:off x="811" y="3571"/>
                  <a:ext cx="41" cy="11"/>
                </a:xfrm>
                <a:custGeom>
                  <a:avLst/>
                  <a:gdLst>
                    <a:gd name="T0" fmla="*/ 0 w 83"/>
                    <a:gd name="T1" fmla="*/ 35 h 35"/>
                    <a:gd name="T2" fmla="*/ 3 w 83"/>
                    <a:gd name="T3" fmla="*/ 19 h 35"/>
                    <a:gd name="T4" fmla="*/ 7 w 83"/>
                    <a:gd name="T5" fmla="*/ 7 h 35"/>
                    <a:gd name="T6" fmla="*/ 12 w 83"/>
                    <a:gd name="T7" fmla="*/ 0 h 35"/>
                    <a:gd name="T8" fmla="*/ 67 w 83"/>
                    <a:gd name="T9" fmla="*/ 0 h 35"/>
                    <a:gd name="T10" fmla="*/ 83 w 83"/>
                    <a:gd name="T11" fmla="*/ 35 h 35"/>
                    <a:gd name="T12" fmla="*/ 0 w 83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5">
                      <a:moveTo>
                        <a:pt x="0" y="35"/>
                      </a:moveTo>
                      <a:lnTo>
                        <a:pt x="3" y="19"/>
                      </a:lnTo>
                      <a:lnTo>
                        <a:pt x="7" y="7"/>
                      </a:lnTo>
                      <a:lnTo>
                        <a:pt x="12" y="0"/>
                      </a:lnTo>
                      <a:lnTo>
                        <a:pt x="67" y="0"/>
                      </a:lnTo>
                      <a:lnTo>
                        <a:pt x="83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8" name="Group 247"/>
              <p:cNvGrpSpPr/>
              <p:nvPr/>
            </p:nvGrpSpPr>
            <p:grpSpPr bwMode="auto">
              <a:xfrm>
                <a:off x="815" y="3572"/>
                <a:ext cx="50" cy="23"/>
                <a:chOff x="815" y="3572"/>
                <a:chExt cx="50" cy="23"/>
              </a:xfrm>
            </p:grpSpPr>
            <p:sp>
              <p:nvSpPr>
                <p:cNvPr id="383" name="Freeform 248"/>
                <p:cNvSpPr/>
                <p:nvPr/>
              </p:nvSpPr>
              <p:spPr bwMode="auto">
                <a:xfrm>
                  <a:off x="815" y="3572"/>
                  <a:ext cx="13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5 h 68"/>
                    <a:gd name="T4" fmla="*/ 10 w 25"/>
                    <a:gd name="T5" fmla="*/ 0 h 68"/>
                    <a:gd name="T6" fmla="*/ 25 w 25"/>
                    <a:gd name="T7" fmla="*/ 30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5"/>
                      </a:lnTo>
                      <a:lnTo>
                        <a:pt x="10" y="0"/>
                      </a:lnTo>
                      <a:lnTo>
                        <a:pt x="25" y="30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4" name="Freeform 249"/>
                <p:cNvSpPr/>
                <p:nvPr/>
              </p:nvSpPr>
              <p:spPr bwMode="auto">
                <a:xfrm>
                  <a:off x="820" y="3573"/>
                  <a:ext cx="37" cy="9"/>
                </a:xfrm>
                <a:custGeom>
                  <a:avLst/>
                  <a:gdLst>
                    <a:gd name="T0" fmla="*/ 1 w 75"/>
                    <a:gd name="T1" fmla="*/ 0 h 29"/>
                    <a:gd name="T2" fmla="*/ 50 w 75"/>
                    <a:gd name="T3" fmla="*/ 0 h 29"/>
                    <a:gd name="T4" fmla="*/ 52 w 75"/>
                    <a:gd name="T5" fmla="*/ 2 h 29"/>
                    <a:gd name="T6" fmla="*/ 56 w 75"/>
                    <a:gd name="T7" fmla="*/ 11 h 29"/>
                    <a:gd name="T8" fmla="*/ 75 w 75"/>
                    <a:gd name="T9" fmla="*/ 29 h 29"/>
                    <a:gd name="T10" fmla="*/ 18 w 75"/>
                    <a:gd name="T11" fmla="*/ 29 h 29"/>
                    <a:gd name="T12" fmla="*/ 10 w 75"/>
                    <a:gd name="T13" fmla="*/ 20 h 29"/>
                    <a:gd name="T14" fmla="*/ 0 w 75"/>
                    <a:gd name="T15" fmla="*/ 5 h 29"/>
                    <a:gd name="T16" fmla="*/ 1 w 75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5" name="Freeform 250"/>
                <p:cNvSpPr/>
                <p:nvPr/>
              </p:nvSpPr>
              <p:spPr bwMode="auto">
                <a:xfrm>
                  <a:off x="824" y="3583"/>
                  <a:ext cx="41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1 w 82"/>
                    <a:gd name="T3" fmla="*/ 19 h 36"/>
                    <a:gd name="T4" fmla="*/ 6 w 82"/>
                    <a:gd name="T5" fmla="*/ 7 h 36"/>
                    <a:gd name="T6" fmla="*/ 10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9" name="Group 251"/>
              <p:cNvGrpSpPr/>
              <p:nvPr/>
            </p:nvGrpSpPr>
            <p:grpSpPr bwMode="auto">
              <a:xfrm>
                <a:off x="828" y="3585"/>
                <a:ext cx="49" cy="23"/>
                <a:chOff x="828" y="3585"/>
                <a:chExt cx="49" cy="23"/>
              </a:xfrm>
            </p:grpSpPr>
            <p:sp>
              <p:nvSpPr>
                <p:cNvPr id="380" name="Freeform 252"/>
                <p:cNvSpPr/>
                <p:nvPr/>
              </p:nvSpPr>
              <p:spPr bwMode="auto">
                <a:xfrm>
                  <a:off x="828" y="3585"/>
                  <a:ext cx="13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6 h 68"/>
                    <a:gd name="T4" fmla="*/ 9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1" name="Freeform 253"/>
                <p:cNvSpPr/>
                <p:nvPr/>
              </p:nvSpPr>
              <p:spPr bwMode="auto">
                <a:xfrm>
                  <a:off x="833" y="3586"/>
                  <a:ext cx="37" cy="10"/>
                </a:xfrm>
                <a:custGeom>
                  <a:avLst/>
                  <a:gdLst>
                    <a:gd name="T0" fmla="*/ 1 w 75"/>
                    <a:gd name="T1" fmla="*/ 0 h 29"/>
                    <a:gd name="T2" fmla="*/ 50 w 75"/>
                    <a:gd name="T3" fmla="*/ 0 h 29"/>
                    <a:gd name="T4" fmla="*/ 51 w 75"/>
                    <a:gd name="T5" fmla="*/ 2 h 29"/>
                    <a:gd name="T6" fmla="*/ 57 w 75"/>
                    <a:gd name="T7" fmla="*/ 11 h 29"/>
                    <a:gd name="T8" fmla="*/ 75 w 75"/>
                    <a:gd name="T9" fmla="*/ 29 h 29"/>
                    <a:gd name="T10" fmla="*/ 18 w 75"/>
                    <a:gd name="T11" fmla="*/ 29 h 29"/>
                    <a:gd name="T12" fmla="*/ 11 w 75"/>
                    <a:gd name="T13" fmla="*/ 20 h 29"/>
                    <a:gd name="T14" fmla="*/ 0 w 75"/>
                    <a:gd name="T15" fmla="*/ 5 h 29"/>
                    <a:gd name="T16" fmla="*/ 1 w 75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7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2" name="Freeform 254"/>
                <p:cNvSpPr/>
                <p:nvPr/>
              </p:nvSpPr>
              <p:spPr bwMode="auto">
                <a:xfrm>
                  <a:off x="837" y="3596"/>
                  <a:ext cx="40" cy="12"/>
                </a:xfrm>
                <a:custGeom>
                  <a:avLst/>
                  <a:gdLst>
                    <a:gd name="T0" fmla="*/ 0 w 80"/>
                    <a:gd name="T1" fmla="*/ 36 h 36"/>
                    <a:gd name="T2" fmla="*/ 1 w 80"/>
                    <a:gd name="T3" fmla="*/ 20 h 36"/>
                    <a:gd name="T4" fmla="*/ 5 w 80"/>
                    <a:gd name="T5" fmla="*/ 8 h 36"/>
                    <a:gd name="T6" fmla="*/ 10 w 80"/>
                    <a:gd name="T7" fmla="*/ 0 h 36"/>
                    <a:gd name="T8" fmla="*/ 67 w 80"/>
                    <a:gd name="T9" fmla="*/ 0 h 36"/>
                    <a:gd name="T10" fmla="*/ 80 w 80"/>
                    <a:gd name="T11" fmla="*/ 36 h 36"/>
                    <a:gd name="T12" fmla="*/ 0 w 80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0" name="Group 255"/>
              <p:cNvGrpSpPr/>
              <p:nvPr/>
            </p:nvGrpSpPr>
            <p:grpSpPr bwMode="auto">
              <a:xfrm>
                <a:off x="840" y="3600"/>
                <a:ext cx="100" cy="73"/>
                <a:chOff x="840" y="3600"/>
                <a:chExt cx="100" cy="73"/>
              </a:xfrm>
            </p:grpSpPr>
            <p:grpSp>
              <p:nvGrpSpPr>
                <p:cNvPr id="360" name="Group 256"/>
                <p:cNvGrpSpPr/>
                <p:nvPr/>
              </p:nvGrpSpPr>
              <p:grpSpPr bwMode="auto">
                <a:xfrm>
                  <a:off x="840" y="3600"/>
                  <a:ext cx="49" cy="23"/>
                  <a:chOff x="840" y="3600"/>
                  <a:chExt cx="49" cy="23"/>
                </a:xfrm>
              </p:grpSpPr>
              <p:sp>
                <p:nvSpPr>
                  <p:cNvPr id="377" name="Freeform 257"/>
                  <p:cNvSpPr/>
                  <p:nvPr/>
                </p:nvSpPr>
                <p:spPr bwMode="auto">
                  <a:xfrm>
                    <a:off x="840" y="3600"/>
                    <a:ext cx="13" cy="23"/>
                  </a:xfrm>
                  <a:custGeom>
                    <a:avLst/>
                    <a:gdLst>
                      <a:gd name="T0" fmla="*/ 15 w 25"/>
                      <a:gd name="T1" fmla="*/ 70 h 70"/>
                      <a:gd name="T2" fmla="*/ 0 w 25"/>
                      <a:gd name="T3" fmla="*/ 27 h 70"/>
                      <a:gd name="T4" fmla="*/ 10 w 25"/>
                      <a:gd name="T5" fmla="*/ 0 h 70"/>
                      <a:gd name="T6" fmla="*/ 25 w 25"/>
                      <a:gd name="T7" fmla="*/ 31 h 70"/>
                      <a:gd name="T8" fmla="*/ 15 w 25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70">
                        <a:moveTo>
                          <a:pt x="15" y="70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5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8" name="Freeform 258"/>
                  <p:cNvSpPr/>
                  <p:nvPr/>
                </p:nvSpPr>
                <p:spPr bwMode="auto">
                  <a:xfrm>
                    <a:off x="845" y="3600"/>
                    <a:ext cx="37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50 w 75"/>
                      <a:gd name="T3" fmla="*/ 0 h 31"/>
                      <a:gd name="T4" fmla="*/ 52 w 75"/>
                      <a:gd name="T5" fmla="*/ 4 h 31"/>
                      <a:gd name="T6" fmla="*/ 56 w 75"/>
                      <a:gd name="T7" fmla="*/ 13 h 31"/>
                      <a:gd name="T8" fmla="*/ 75 w 75"/>
                      <a:gd name="T9" fmla="*/ 31 h 31"/>
                      <a:gd name="T10" fmla="*/ 18 w 75"/>
                      <a:gd name="T11" fmla="*/ 31 h 31"/>
                      <a:gd name="T12" fmla="*/ 9 w 75"/>
                      <a:gd name="T13" fmla="*/ 22 h 31"/>
                      <a:gd name="T14" fmla="*/ 0 w 75"/>
                      <a:gd name="T15" fmla="*/ 7 h 31"/>
                      <a:gd name="T16" fmla="*/ 1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9" name="Freeform 259"/>
                  <p:cNvSpPr/>
                  <p:nvPr/>
                </p:nvSpPr>
                <p:spPr bwMode="auto">
                  <a:xfrm>
                    <a:off x="848" y="3611"/>
                    <a:ext cx="41" cy="12"/>
                  </a:xfrm>
                  <a:custGeom>
                    <a:avLst/>
                    <a:gdLst>
                      <a:gd name="T0" fmla="*/ 0 w 82"/>
                      <a:gd name="T1" fmla="*/ 38 h 38"/>
                      <a:gd name="T2" fmla="*/ 2 w 82"/>
                      <a:gd name="T3" fmla="*/ 22 h 38"/>
                      <a:gd name="T4" fmla="*/ 8 w 82"/>
                      <a:gd name="T5" fmla="*/ 8 h 38"/>
                      <a:gd name="T6" fmla="*/ 12 w 82"/>
                      <a:gd name="T7" fmla="*/ 0 h 38"/>
                      <a:gd name="T8" fmla="*/ 69 w 82"/>
                      <a:gd name="T9" fmla="*/ 0 h 38"/>
                      <a:gd name="T10" fmla="*/ 82 w 82"/>
                      <a:gd name="T11" fmla="*/ 38 h 38"/>
                      <a:gd name="T12" fmla="*/ 0 w 82"/>
                      <a:gd name="T13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8">
                        <a:moveTo>
                          <a:pt x="0" y="38"/>
                        </a:moveTo>
                        <a:lnTo>
                          <a:pt x="2" y="22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61" name="Group 260"/>
                <p:cNvGrpSpPr/>
                <p:nvPr/>
              </p:nvGrpSpPr>
              <p:grpSpPr bwMode="auto">
                <a:xfrm>
                  <a:off x="853" y="3612"/>
                  <a:ext cx="48" cy="23"/>
                  <a:chOff x="853" y="3612"/>
                  <a:chExt cx="48" cy="23"/>
                </a:xfrm>
              </p:grpSpPr>
              <p:sp>
                <p:nvSpPr>
                  <p:cNvPr id="374" name="Freeform 261"/>
                  <p:cNvSpPr/>
                  <p:nvPr/>
                </p:nvSpPr>
                <p:spPr bwMode="auto">
                  <a:xfrm>
                    <a:off x="853" y="3612"/>
                    <a:ext cx="12" cy="23"/>
                  </a:xfrm>
                  <a:custGeom>
                    <a:avLst/>
                    <a:gdLst>
                      <a:gd name="T0" fmla="*/ 14 w 25"/>
                      <a:gd name="T1" fmla="*/ 69 h 69"/>
                      <a:gd name="T2" fmla="*/ 0 w 25"/>
                      <a:gd name="T3" fmla="*/ 28 h 69"/>
                      <a:gd name="T4" fmla="*/ 10 w 25"/>
                      <a:gd name="T5" fmla="*/ 0 h 69"/>
                      <a:gd name="T6" fmla="*/ 25 w 25"/>
                      <a:gd name="T7" fmla="*/ 32 h 69"/>
                      <a:gd name="T8" fmla="*/ 14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10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5" name="Freeform 262"/>
                  <p:cNvSpPr/>
                  <p:nvPr/>
                </p:nvSpPr>
                <p:spPr bwMode="auto">
                  <a:xfrm>
                    <a:off x="857" y="3613"/>
                    <a:ext cx="37" cy="10"/>
                  </a:xfrm>
                  <a:custGeom>
                    <a:avLst/>
                    <a:gdLst>
                      <a:gd name="T0" fmla="*/ 1 w 73"/>
                      <a:gd name="T1" fmla="*/ 0 h 32"/>
                      <a:gd name="T2" fmla="*/ 50 w 73"/>
                      <a:gd name="T3" fmla="*/ 0 h 32"/>
                      <a:gd name="T4" fmla="*/ 51 w 73"/>
                      <a:gd name="T5" fmla="*/ 3 h 32"/>
                      <a:gd name="T6" fmla="*/ 56 w 73"/>
                      <a:gd name="T7" fmla="*/ 15 h 32"/>
                      <a:gd name="T8" fmla="*/ 73 w 73"/>
                      <a:gd name="T9" fmla="*/ 32 h 32"/>
                      <a:gd name="T10" fmla="*/ 18 w 73"/>
                      <a:gd name="T11" fmla="*/ 32 h 32"/>
                      <a:gd name="T12" fmla="*/ 9 w 73"/>
                      <a:gd name="T13" fmla="*/ 22 h 32"/>
                      <a:gd name="T14" fmla="*/ 0 w 73"/>
                      <a:gd name="T15" fmla="*/ 7 h 32"/>
                      <a:gd name="T16" fmla="*/ 1 w 73"/>
                      <a:gd name="T17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32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5"/>
                        </a:lnTo>
                        <a:lnTo>
                          <a:pt x="73" y="32"/>
                        </a:lnTo>
                        <a:lnTo>
                          <a:pt x="18" y="32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6" name="Freeform 263"/>
                  <p:cNvSpPr/>
                  <p:nvPr/>
                </p:nvSpPr>
                <p:spPr bwMode="auto">
                  <a:xfrm>
                    <a:off x="860" y="3623"/>
                    <a:ext cx="41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1 w 83"/>
                      <a:gd name="T3" fmla="*/ 21 h 36"/>
                      <a:gd name="T4" fmla="*/ 6 w 83"/>
                      <a:gd name="T5" fmla="*/ 8 h 36"/>
                      <a:gd name="T6" fmla="*/ 13 w 83"/>
                      <a:gd name="T7" fmla="*/ 0 h 36"/>
                      <a:gd name="T8" fmla="*/ 68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6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62" name="Group 264"/>
                <p:cNvGrpSpPr/>
                <p:nvPr/>
              </p:nvGrpSpPr>
              <p:grpSpPr bwMode="auto">
                <a:xfrm>
                  <a:off x="865" y="3625"/>
                  <a:ext cx="49" cy="23"/>
                  <a:chOff x="865" y="3625"/>
                  <a:chExt cx="49" cy="23"/>
                </a:xfrm>
              </p:grpSpPr>
              <p:sp>
                <p:nvSpPr>
                  <p:cNvPr id="371" name="Freeform 265"/>
                  <p:cNvSpPr/>
                  <p:nvPr/>
                </p:nvSpPr>
                <p:spPr bwMode="auto">
                  <a:xfrm>
                    <a:off x="865" y="3625"/>
                    <a:ext cx="12" cy="23"/>
                  </a:xfrm>
                  <a:custGeom>
                    <a:avLst/>
                    <a:gdLst>
                      <a:gd name="T0" fmla="*/ 16 w 25"/>
                      <a:gd name="T1" fmla="*/ 68 h 68"/>
                      <a:gd name="T2" fmla="*/ 0 w 25"/>
                      <a:gd name="T3" fmla="*/ 27 h 68"/>
                      <a:gd name="T4" fmla="*/ 11 w 25"/>
                      <a:gd name="T5" fmla="*/ 0 h 68"/>
                      <a:gd name="T6" fmla="*/ 25 w 25"/>
                      <a:gd name="T7" fmla="*/ 30 h 68"/>
                      <a:gd name="T8" fmla="*/ 16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0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2" name="Freeform 266"/>
                  <p:cNvSpPr/>
                  <p:nvPr/>
                </p:nvSpPr>
                <p:spPr bwMode="auto">
                  <a:xfrm>
                    <a:off x="870" y="3626"/>
                    <a:ext cx="37" cy="9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50 w 73"/>
                      <a:gd name="T3" fmla="*/ 0 h 29"/>
                      <a:gd name="T4" fmla="*/ 52 w 73"/>
                      <a:gd name="T5" fmla="*/ 2 h 29"/>
                      <a:gd name="T6" fmla="*/ 56 w 73"/>
                      <a:gd name="T7" fmla="*/ 11 h 29"/>
                      <a:gd name="T8" fmla="*/ 73 w 73"/>
                      <a:gd name="T9" fmla="*/ 29 h 29"/>
                      <a:gd name="T10" fmla="*/ 18 w 73"/>
                      <a:gd name="T11" fmla="*/ 29 h 29"/>
                      <a:gd name="T12" fmla="*/ 9 w 73"/>
                      <a:gd name="T13" fmla="*/ 20 h 29"/>
                      <a:gd name="T14" fmla="*/ 0 w 73"/>
                      <a:gd name="T15" fmla="*/ 6 h 29"/>
                      <a:gd name="T16" fmla="*/ 1 w 73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3" name="Freeform 267"/>
                  <p:cNvSpPr/>
                  <p:nvPr/>
                </p:nvSpPr>
                <p:spPr bwMode="auto">
                  <a:xfrm>
                    <a:off x="873" y="3636"/>
                    <a:ext cx="41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1 w 82"/>
                      <a:gd name="T3" fmla="*/ 19 h 36"/>
                      <a:gd name="T4" fmla="*/ 7 w 82"/>
                      <a:gd name="T5" fmla="*/ 7 h 36"/>
                      <a:gd name="T6" fmla="*/ 11 w 82"/>
                      <a:gd name="T7" fmla="*/ 0 h 36"/>
                      <a:gd name="T8" fmla="*/ 67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63" name="Group 268"/>
                <p:cNvGrpSpPr/>
                <p:nvPr/>
              </p:nvGrpSpPr>
              <p:grpSpPr bwMode="auto">
                <a:xfrm>
                  <a:off x="878" y="3638"/>
                  <a:ext cx="49" cy="22"/>
                  <a:chOff x="878" y="3638"/>
                  <a:chExt cx="49" cy="22"/>
                </a:xfrm>
              </p:grpSpPr>
              <p:sp>
                <p:nvSpPr>
                  <p:cNvPr id="368" name="Freeform 269"/>
                  <p:cNvSpPr/>
                  <p:nvPr/>
                </p:nvSpPr>
                <p:spPr bwMode="auto">
                  <a:xfrm>
                    <a:off x="878" y="3638"/>
                    <a:ext cx="12" cy="22"/>
                  </a:xfrm>
                  <a:custGeom>
                    <a:avLst/>
                    <a:gdLst>
                      <a:gd name="T0" fmla="*/ 16 w 25"/>
                      <a:gd name="T1" fmla="*/ 68 h 68"/>
                      <a:gd name="T2" fmla="*/ 0 w 25"/>
                      <a:gd name="T3" fmla="*/ 27 h 68"/>
                      <a:gd name="T4" fmla="*/ 11 w 25"/>
                      <a:gd name="T5" fmla="*/ 0 h 68"/>
                      <a:gd name="T6" fmla="*/ 25 w 25"/>
                      <a:gd name="T7" fmla="*/ 31 h 68"/>
                      <a:gd name="T8" fmla="*/ 16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69" name="Freeform 270"/>
                  <p:cNvSpPr/>
                  <p:nvPr/>
                </p:nvSpPr>
                <p:spPr bwMode="auto">
                  <a:xfrm>
                    <a:off x="883" y="3638"/>
                    <a:ext cx="36" cy="10"/>
                  </a:xfrm>
                  <a:custGeom>
                    <a:avLst/>
                    <a:gdLst>
                      <a:gd name="T0" fmla="*/ 1 w 72"/>
                      <a:gd name="T1" fmla="*/ 0 h 30"/>
                      <a:gd name="T2" fmla="*/ 49 w 72"/>
                      <a:gd name="T3" fmla="*/ 0 h 30"/>
                      <a:gd name="T4" fmla="*/ 51 w 72"/>
                      <a:gd name="T5" fmla="*/ 3 h 30"/>
                      <a:gd name="T6" fmla="*/ 56 w 72"/>
                      <a:gd name="T7" fmla="*/ 12 h 30"/>
                      <a:gd name="T8" fmla="*/ 72 w 72"/>
                      <a:gd name="T9" fmla="*/ 30 h 30"/>
                      <a:gd name="T10" fmla="*/ 18 w 72"/>
                      <a:gd name="T11" fmla="*/ 30 h 30"/>
                      <a:gd name="T12" fmla="*/ 9 w 72"/>
                      <a:gd name="T13" fmla="*/ 21 h 30"/>
                      <a:gd name="T14" fmla="*/ 0 w 72"/>
                      <a:gd name="T15" fmla="*/ 5 h 30"/>
                      <a:gd name="T16" fmla="*/ 1 w 72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2" h="30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2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0" name="Freeform 271"/>
                  <p:cNvSpPr/>
                  <p:nvPr/>
                </p:nvSpPr>
                <p:spPr bwMode="auto">
                  <a:xfrm>
                    <a:off x="886" y="3648"/>
                    <a:ext cx="41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19 h 36"/>
                      <a:gd name="T4" fmla="*/ 6 w 82"/>
                      <a:gd name="T5" fmla="*/ 8 h 36"/>
                      <a:gd name="T6" fmla="*/ 11 w 82"/>
                      <a:gd name="T7" fmla="*/ 0 h 36"/>
                      <a:gd name="T8" fmla="*/ 66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1" y="0"/>
                        </a:lnTo>
                        <a:lnTo>
                          <a:pt x="66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64" name="Group 272"/>
                <p:cNvGrpSpPr/>
                <p:nvPr/>
              </p:nvGrpSpPr>
              <p:grpSpPr bwMode="auto">
                <a:xfrm>
                  <a:off x="890" y="3651"/>
                  <a:ext cx="50" cy="22"/>
                  <a:chOff x="890" y="3651"/>
                  <a:chExt cx="50" cy="22"/>
                </a:xfrm>
              </p:grpSpPr>
              <p:sp>
                <p:nvSpPr>
                  <p:cNvPr id="365" name="Freeform 273"/>
                  <p:cNvSpPr/>
                  <p:nvPr/>
                </p:nvSpPr>
                <p:spPr bwMode="auto">
                  <a:xfrm>
                    <a:off x="890" y="3651"/>
                    <a:ext cx="13" cy="22"/>
                  </a:xfrm>
                  <a:custGeom>
                    <a:avLst/>
                    <a:gdLst>
                      <a:gd name="T0" fmla="*/ 16 w 25"/>
                      <a:gd name="T1" fmla="*/ 67 h 67"/>
                      <a:gd name="T2" fmla="*/ 0 w 25"/>
                      <a:gd name="T3" fmla="*/ 26 h 67"/>
                      <a:gd name="T4" fmla="*/ 12 w 25"/>
                      <a:gd name="T5" fmla="*/ 0 h 67"/>
                      <a:gd name="T6" fmla="*/ 25 w 25"/>
                      <a:gd name="T7" fmla="*/ 30 h 67"/>
                      <a:gd name="T8" fmla="*/ 16 w 25"/>
                      <a:gd name="T9" fmla="*/ 67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7">
                        <a:moveTo>
                          <a:pt x="16" y="67"/>
                        </a:moveTo>
                        <a:lnTo>
                          <a:pt x="0" y="26"/>
                        </a:lnTo>
                        <a:lnTo>
                          <a:pt x="12" y="0"/>
                        </a:lnTo>
                        <a:lnTo>
                          <a:pt x="25" y="30"/>
                        </a:lnTo>
                        <a:lnTo>
                          <a:pt x="16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66" name="Freeform 274"/>
                  <p:cNvSpPr/>
                  <p:nvPr/>
                </p:nvSpPr>
                <p:spPr bwMode="auto">
                  <a:xfrm>
                    <a:off x="895" y="3651"/>
                    <a:ext cx="37" cy="10"/>
                  </a:xfrm>
                  <a:custGeom>
                    <a:avLst/>
                    <a:gdLst>
                      <a:gd name="T0" fmla="*/ 2 w 73"/>
                      <a:gd name="T1" fmla="*/ 0 h 29"/>
                      <a:gd name="T2" fmla="*/ 48 w 73"/>
                      <a:gd name="T3" fmla="*/ 0 h 29"/>
                      <a:gd name="T4" fmla="*/ 51 w 73"/>
                      <a:gd name="T5" fmla="*/ 2 h 29"/>
                      <a:gd name="T6" fmla="*/ 56 w 73"/>
                      <a:gd name="T7" fmla="*/ 11 h 29"/>
                      <a:gd name="T8" fmla="*/ 73 w 73"/>
                      <a:gd name="T9" fmla="*/ 29 h 29"/>
                      <a:gd name="T10" fmla="*/ 18 w 73"/>
                      <a:gd name="T11" fmla="*/ 29 h 29"/>
                      <a:gd name="T12" fmla="*/ 9 w 73"/>
                      <a:gd name="T13" fmla="*/ 20 h 29"/>
                      <a:gd name="T14" fmla="*/ 0 w 73"/>
                      <a:gd name="T15" fmla="*/ 5 h 29"/>
                      <a:gd name="T16" fmla="*/ 2 w 73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29">
                        <a:moveTo>
                          <a:pt x="2" y="0"/>
                        </a:moveTo>
                        <a:lnTo>
                          <a:pt x="48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67" name="Freeform 275"/>
                  <p:cNvSpPr/>
                  <p:nvPr/>
                </p:nvSpPr>
                <p:spPr bwMode="auto">
                  <a:xfrm>
                    <a:off x="899" y="3662"/>
                    <a:ext cx="41" cy="11"/>
                  </a:xfrm>
                  <a:custGeom>
                    <a:avLst/>
                    <a:gdLst>
                      <a:gd name="T0" fmla="*/ 0 w 83"/>
                      <a:gd name="T1" fmla="*/ 35 h 35"/>
                      <a:gd name="T2" fmla="*/ 2 w 83"/>
                      <a:gd name="T3" fmla="*/ 19 h 35"/>
                      <a:gd name="T4" fmla="*/ 7 w 83"/>
                      <a:gd name="T5" fmla="*/ 7 h 35"/>
                      <a:gd name="T6" fmla="*/ 11 w 83"/>
                      <a:gd name="T7" fmla="*/ 0 h 35"/>
                      <a:gd name="T8" fmla="*/ 67 w 83"/>
                      <a:gd name="T9" fmla="*/ 0 h 35"/>
                      <a:gd name="T10" fmla="*/ 83 w 83"/>
                      <a:gd name="T11" fmla="*/ 35 h 35"/>
                      <a:gd name="T12" fmla="*/ 0 w 83"/>
                      <a:gd name="T13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5">
                        <a:moveTo>
                          <a:pt x="0" y="35"/>
                        </a:moveTo>
                        <a:lnTo>
                          <a:pt x="2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41" name="Group 276"/>
              <p:cNvGrpSpPr/>
              <p:nvPr/>
            </p:nvGrpSpPr>
            <p:grpSpPr bwMode="auto">
              <a:xfrm>
                <a:off x="903" y="3665"/>
                <a:ext cx="99" cy="74"/>
                <a:chOff x="903" y="3665"/>
                <a:chExt cx="99" cy="74"/>
              </a:xfrm>
            </p:grpSpPr>
            <p:grpSp>
              <p:nvGrpSpPr>
                <p:cNvPr id="340" name="Group 277"/>
                <p:cNvGrpSpPr/>
                <p:nvPr/>
              </p:nvGrpSpPr>
              <p:grpSpPr bwMode="auto">
                <a:xfrm>
                  <a:off x="903" y="3665"/>
                  <a:ext cx="49" cy="23"/>
                  <a:chOff x="903" y="3665"/>
                  <a:chExt cx="49" cy="23"/>
                </a:xfrm>
              </p:grpSpPr>
              <p:sp>
                <p:nvSpPr>
                  <p:cNvPr id="357" name="Freeform 278"/>
                  <p:cNvSpPr/>
                  <p:nvPr/>
                </p:nvSpPr>
                <p:spPr bwMode="auto">
                  <a:xfrm>
                    <a:off x="903" y="3665"/>
                    <a:ext cx="12" cy="23"/>
                  </a:xfrm>
                  <a:custGeom>
                    <a:avLst/>
                    <a:gdLst>
                      <a:gd name="T0" fmla="*/ 16 w 25"/>
                      <a:gd name="T1" fmla="*/ 69 h 69"/>
                      <a:gd name="T2" fmla="*/ 0 w 25"/>
                      <a:gd name="T3" fmla="*/ 27 h 69"/>
                      <a:gd name="T4" fmla="*/ 10 w 25"/>
                      <a:gd name="T5" fmla="*/ 0 h 69"/>
                      <a:gd name="T6" fmla="*/ 25 w 25"/>
                      <a:gd name="T7" fmla="*/ 32 h 69"/>
                      <a:gd name="T8" fmla="*/ 16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8" name="Freeform 279"/>
                  <p:cNvSpPr/>
                  <p:nvPr/>
                </p:nvSpPr>
                <p:spPr bwMode="auto">
                  <a:xfrm>
                    <a:off x="907" y="3666"/>
                    <a:ext cx="37" cy="10"/>
                  </a:xfrm>
                  <a:custGeom>
                    <a:avLst/>
                    <a:gdLst>
                      <a:gd name="T0" fmla="*/ 1 w 73"/>
                      <a:gd name="T1" fmla="*/ 0 h 31"/>
                      <a:gd name="T2" fmla="*/ 49 w 73"/>
                      <a:gd name="T3" fmla="*/ 0 h 31"/>
                      <a:gd name="T4" fmla="*/ 51 w 73"/>
                      <a:gd name="T5" fmla="*/ 4 h 31"/>
                      <a:gd name="T6" fmla="*/ 56 w 73"/>
                      <a:gd name="T7" fmla="*/ 13 h 31"/>
                      <a:gd name="T8" fmla="*/ 73 w 73"/>
                      <a:gd name="T9" fmla="*/ 31 h 31"/>
                      <a:gd name="T10" fmla="*/ 18 w 73"/>
                      <a:gd name="T11" fmla="*/ 31 h 31"/>
                      <a:gd name="T12" fmla="*/ 10 w 73"/>
                      <a:gd name="T13" fmla="*/ 22 h 31"/>
                      <a:gd name="T14" fmla="*/ 0 w 73"/>
                      <a:gd name="T15" fmla="*/ 7 h 31"/>
                      <a:gd name="T16" fmla="*/ 1 w 73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31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3" y="31"/>
                        </a:lnTo>
                        <a:lnTo>
                          <a:pt x="18" y="31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9" name="Freeform 280"/>
                  <p:cNvSpPr/>
                  <p:nvPr/>
                </p:nvSpPr>
                <p:spPr bwMode="auto">
                  <a:xfrm>
                    <a:off x="911" y="3676"/>
                    <a:ext cx="41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20 h 36"/>
                      <a:gd name="T4" fmla="*/ 6 w 82"/>
                      <a:gd name="T5" fmla="*/ 7 h 36"/>
                      <a:gd name="T6" fmla="*/ 11 w 82"/>
                      <a:gd name="T7" fmla="*/ 0 h 36"/>
                      <a:gd name="T8" fmla="*/ 66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6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1" name="Group 281"/>
                <p:cNvGrpSpPr/>
                <p:nvPr/>
              </p:nvGrpSpPr>
              <p:grpSpPr bwMode="auto">
                <a:xfrm>
                  <a:off x="914" y="3678"/>
                  <a:ext cx="49" cy="23"/>
                  <a:chOff x="914" y="3678"/>
                  <a:chExt cx="49" cy="23"/>
                </a:xfrm>
              </p:grpSpPr>
              <p:sp>
                <p:nvSpPr>
                  <p:cNvPr id="354" name="Freeform 282"/>
                  <p:cNvSpPr/>
                  <p:nvPr/>
                </p:nvSpPr>
                <p:spPr bwMode="auto">
                  <a:xfrm>
                    <a:off x="914" y="3678"/>
                    <a:ext cx="13" cy="23"/>
                  </a:xfrm>
                  <a:custGeom>
                    <a:avLst/>
                    <a:gdLst>
                      <a:gd name="T0" fmla="*/ 14 w 25"/>
                      <a:gd name="T1" fmla="*/ 70 h 70"/>
                      <a:gd name="T2" fmla="*/ 0 w 25"/>
                      <a:gd name="T3" fmla="*/ 27 h 70"/>
                      <a:gd name="T4" fmla="*/ 9 w 25"/>
                      <a:gd name="T5" fmla="*/ 0 h 70"/>
                      <a:gd name="T6" fmla="*/ 25 w 25"/>
                      <a:gd name="T7" fmla="*/ 31 h 70"/>
                      <a:gd name="T8" fmla="*/ 14 w 25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70">
                        <a:moveTo>
                          <a:pt x="14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5" name="Freeform 283"/>
                  <p:cNvSpPr/>
                  <p:nvPr/>
                </p:nvSpPr>
                <p:spPr bwMode="auto">
                  <a:xfrm>
                    <a:off x="919" y="3678"/>
                    <a:ext cx="38" cy="10"/>
                  </a:xfrm>
                  <a:custGeom>
                    <a:avLst/>
                    <a:gdLst>
                      <a:gd name="T0" fmla="*/ 1 w 75"/>
                      <a:gd name="T1" fmla="*/ 0 h 30"/>
                      <a:gd name="T2" fmla="*/ 50 w 75"/>
                      <a:gd name="T3" fmla="*/ 0 h 30"/>
                      <a:gd name="T4" fmla="*/ 51 w 75"/>
                      <a:gd name="T5" fmla="*/ 3 h 30"/>
                      <a:gd name="T6" fmla="*/ 57 w 75"/>
                      <a:gd name="T7" fmla="*/ 12 h 30"/>
                      <a:gd name="T8" fmla="*/ 75 w 75"/>
                      <a:gd name="T9" fmla="*/ 30 h 30"/>
                      <a:gd name="T10" fmla="*/ 19 w 75"/>
                      <a:gd name="T11" fmla="*/ 30 h 30"/>
                      <a:gd name="T12" fmla="*/ 11 w 75"/>
                      <a:gd name="T13" fmla="*/ 20 h 30"/>
                      <a:gd name="T14" fmla="*/ 0 w 75"/>
                      <a:gd name="T15" fmla="*/ 6 h 30"/>
                      <a:gd name="T16" fmla="*/ 1 w 75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6" name="Freeform 284"/>
                  <p:cNvSpPr/>
                  <p:nvPr/>
                </p:nvSpPr>
                <p:spPr bwMode="auto">
                  <a:xfrm>
                    <a:off x="922" y="3688"/>
                    <a:ext cx="41" cy="13"/>
                  </a:xfrm>
                  <a:custGeom>
                    <a:avLst/>
                    <a:gdLst>
                      <a:gd name="T0" fmla="*/ 0 w 81"/>
                      <a:gd name="T1" fmla="*/ 38 h 38"/>
                      <a:gd name="T2" fmla="*/ 2 w 81"/>
                      <a:gd name="T3" fmla="*/ 21 h 38"/>
                      <a:gd name="T4" fmla="*/ 8 w 81"/>
                      <a:gd name="T5" fmla="*/ 8 h 38"/>
                      <a:gd name="T6" fmla="*/ 12 w 81"/>
                      <a:gd name="T7" fmla="*/ 0 h 38"/>
                      <a:gd name="T8" fmla="*/ 68 w 81"/>
                      <a:gd name="T9" fmla="*/ 0 h 38"/>
                      <a:gd name="T10" fmla="*/ 81 w 81"/>
                      <a:gd name="T11" fmla="*/ 38 h 38"/>
                      <a:gd name="T12" fmla="*/ 0 w 81"/>
                      <a:gd name="T13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8">
                        <a:moveTo>
                          <a:pt x="0" y="38"/>
                        </a:moveTo>
                        <a:lnTo>
                          <a:pt x="2" y="21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2" name="Group 285"/>
                <p:cNvGrpSpPr/>
                <p:nvPr/>
              </p:nvGrpSpPr>
              <p:grpSpPr bwMode="auto">
                <a:xfrm>
                  <a:off x="928" y="3690"/>
                  <a:ext cx="48" cy="23"/>
                  <a:chOff x="928" y="3690"/>
                  <a:chExt cx="48" cy="23"/>
                </a:xfrm>
              </p:grpSpPr>
              <p:sp>
                <p:nvSpPr>
                  <p:cNvPr id="351" name="Freeform 286"/>
                  <p:cNvSpPr/>
                  <p:nvPr/>
                </p:nvSpPr>
                <p:spPr bwMode="auto">
                  <a:xfrm>
                    <a:off x="928" y="3690"/>
                    <a:ext cx="12" cy="23"/>
                  </a:xfrm>
                  <a:custGeom>
                    <a:avLst/>
                    <a:gdLst>
                      <a:gd name="T0" fmla="*/ 13 w 25"/>
                      <a:gd name="T1" fmla="*/ 70 h 70"/>
                      <a:gd name="T2" fmla="*/ 0 w 25"/>
                      <a:gd name="T3" fmla="*/ 29 h 70"/>
                      <a:gd name="T4" fmla="*/ 9 w 25"/>
                      <a:gd name="T5" fmla="*/ 0 h 70"/>
                      <a:gd name="T6" fmla="*/ 25 w 25"/>
                      <a:gd name="T7" fmla="*/ 33 h 70"/>
                      <a:gd name="T8" fmla="*/ 13 w 25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70">
                        <a:moveTo>
                          <a:pt x="13" y="70"/>
                        </a:moveTo>
                        <a:lnTo>
                          <a:pt x="0" y="29"/>
                        </a:lnTo>
                        <a:lnTo>
                          <a:pt x="9" y="0"/>
                        </a:lnTo>
                        <a:lnTo>
                          <a:pt x="25" y="33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2" name="Freeform 287"/>
                  <p:cNvSpPr/>
                  <p:nvPr/>
                </p:nvSpPr>
                <p:spPr bwMode="auto">
                  <a:xfrm>
                    <a:off x="932" y="3691"/>
                    <a:ext cx="38" cy="10"/>
                  </a:xfrm>
                  <a:custGeom>
                    <a:avLst/>
                    <a:gdLst>
                      <a:gd name="T0" fmla="*/ 2 w 75"/>
                      <a:gd name="T1" fmla="*/ 0 h 31"/>
                      <a:gd name="T2" fmla="*/ 50 w 75"/>
                      <a:gd name="T3" fmla="*/ 0 h 31"/>
                      <a:gd name="T4" fmla="*/ 52 w 75"/>
                      <a:gd name="T5" fmla="*/ 2 h 31"/>
                      <a:gd name="T6" fmla="*/ 57 w 75"/>
                      <a:gd name="T7" fmla="*/ 11 h 31"/>
                      <a:gd name="T8" fmla="*/ 75 w 75"/>
                      <a:gd name="T9" fmla="*/ 31 h 31"/>
                      <a:gd name="T10" fmla="*/ 19 w 75"/>
                      <a:gd name="T11" fmla="*/ 31 h 31"/>
                      <a:gd name="T12" fmla="*/ 10 w 75"/>
                      <a:gd name="T13" fmla="*/ 22 h 31"/>
                      <a:gd name="T14" fmla="*/ 0 w 75"/>
                      <a:gd name="T15" fmla="*/ 6 h 31"/>
                      <a:gd name="T16" fmla="*/ 2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0" y="22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3" name="Freeform 288"/>
                  <p:cNvSpPr/>
                  <p:nvPr/>
                </p:nvSpPr>
                <p:spPr bwMode="auto">
                  <a:xfrm>
                    <a:off x="935" y="3701"/>
                    <a:ext cx="41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2 w 83"/>
                      <a:gd name="T3" fmla="*/ 19 h 36"/>
                      <a:gd name="T4" fmla="*/ 8 w 83"/>
                      <a:gd name="T5" fmla="*/ 7 h 36"/>
                      <a:gd name="T6" fmla="*/ 13 w 83"/>
                      <a:gd name="T7" fmla="*/ 0 h 36"/>
                      <a:gd name="T8" fmla="*/ 69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8" y="7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3" name="Group 289"/>
                <p:cNvGrpSpPr/>
                <p:nvPr/>
              </p:nvGrpSpPr>
              <p:grpSpPr bwMode="auto">
                <a:xfrm>
                  <a:off x="940" y="3703"/>
                  <a:ext cx="49" cy="23"/>
                  <a:chOff x="940" y="3703"/>
                  <a:chExt cx="49" cy="23"/>
                </a:xfrm>
              </p:grpSpPr>
              <p:sp>
                <p:nvSpPr>
                  <p:cNvPr id="348" name="Freeform 290"/>
                  <p:cNvSpPr/>
                  <p:nvPr/>
                </p:nvSpPr>
                <p:spPr bwMode="auto">
                  <a:xfrm>
                    <a:off x="940" y="3703"/>
                    <a:ext cx="13" cy="23"/>
                  </a:xfrm>
                  <a:custGeom>
                    <a:avLst/>
                    <a:gdLst>
                      <a:gd name="T0" fmla="*/ 15 w 25"/>
                      <a:gd name="T1" fmla="*/ 68 h 68"/>
                      <a:gd name="T2" fmla="*/ 0 w 25"/>
                      <a:gd name="T3" fmla="*/ 27 h 68"/>
                      <a:gd name="T4" fmla="*/ 9 w 25"/>
                      <a:gd name="T5" fmla="*/ 0 h 68"/>
                      <a:gd name="T6" fmla="*/ 25 w 25"/>
                      <a:gd name="T7" fmla="*/ 31 h 68"/>
                      <a:gd name="T8" fmla="*/ 15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49" name="Freeform 291"/>
                  <p:cNvSpPr/>
                  <p:nvPr/>
                </p:nvSpPr>
                <p:spPr bwMode="auto">
                  <a:xfrm>
                    <a:off x="945" y="3703"/>
                    <a:ext cx="37" cy="10"/>
                  </a:xfrm>
                  <a:custGeom>
                    <a:avLst/>
                    <a:gdLst>
                      <a:gd name="T0" fmla="*/ 2 w 75"/>
                      <a:gd name="T1" fmla="*/ 0 h 30"/>
                      <a:gd name="T2" fmla="*/ 52 w 75"/>
                      <a:gd name="T3" fmla="*/ 0 h 30"/>
                      <a:gd name="T4" fmla="*/ 53 w 75"/>
                      <a:gd name="T5" fmla="*/ 3 h 30"/>
                      <a:gd name="T6" fmla="*/ 57 w 75"/>
                      <a:gd name="T7" fmla="*/ 12 h 30"/>
                      <a:gd name="T8" fmla="*/ 75 w 75"/>
                      <a:gd name="T9" fmla="*/ 30 h 30"/>
                      <a:gd name="T10" fmla="*/ 19 w 75"/>
                      <a:gd name="T11" fmla="*/ 30 h 30"/>
                      <a:gd name="T12" fmla="*/ 10 w 75"/>
                      <a:gd name="T13" fmla="*/ 21 h 30"/>
                      <a:gd name="T14" fmla="*/ 0 w 75"/>
                      <a:gd name="T15" fmla="*/ 7 h 30"/>
                      <a:gd name="T16" fmla="*/ 2 w 75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0">
                        <a:moveTo>
                          <a:pt x="2" y="0"/>
                        </a:moveTo>
                        <a:lnTo>
                          <a:pt x="52" y="0"/>
                        </a:lnTo>
                        <a:lnTo>
                          <a:pt x="53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0" y="21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0" name="Freeform 292"/>
                  <p:cNvSpPr/>
                  <p:nvPr/>
                </p:nvSpPr>
                <p:spPr bwMode="auto">
                  <a:xfrm>
                    <a:off x="948" y="3714"/>
                    <a:ext cx="41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1 w 82"/>
                      <a:gd name="T3" fmla="*/ 19 h 36"/>
                      <a:gd name="T4" fmla="*/ 7 w 82"/>
                      <a:gd name="T5" fmla="*/ 8 h 36"/>
                      <a:gd name="T6" fmla="*/ 12 w 82"/>
                      <a:gd name="T7" fmla="*/ 0 h 36"/>
                      <a:gd name="T8" fmla="*/ 68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4" name="Group 293"/>
                <p:cNvGrpSpPr/>
                <p:nvPr/>
              </p:nvGrpSpPr>
              <p:grpSpPr bwMode="auto">
                <a:xfrm>
                  <a:off x="953" y="3716"/>
                  <a:ext cx="49" cy="23"/>
                  <a:chOff x="953" y="3716"/>
                  <a:chExt cx="49" cy="23"/>
                </a:xfrm>
              </p:grpSpPr>
              <p:sp>
                <p:nvSpPr>
                  <p:cNvPr id="345" name="Freeform 294"/>
                  <p:cNvSpPr/>
                  <p:nvPr/>
                </p:nvSpPr>
                <p:spPr bwMode="auto">
                  <a:xfrm>
                    <a:off x="953" y="3716"/>
                    <a:ext cx="12" cy="23"/>
                  </a:xfrm>
                  <a:custGeom>
                    <a:avLst/>
                    <a:gdLst>
                      <a:gd name="T0" fmla="*/ 14 w 23"/>
                      <a:gd name="T1" fmla="*/ 68 h 68"/>
                      <a:gd name="T2" fmla="*/ 0 w 23"/>
                      <a:gd name="T3" fmla="*/ 27 h 68"/>
                      <a:gd name="T4" fmla="*/ 9 w 23"/>
                      <a:gd name="T5" fmla="*/ 0 h 68"/>
                      <a:gd name="T6" fmla="*/ 23 w 23"/>
                      <a:gd name="T7" fmla="*/ 30 h 68"/>
                      <a:gd name="T8" fmla="*/ 14 w 23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3" y="30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46" name="Freeform 295"/>
                  <p:cNvSpPr/>
                  <p:nvPr/>
                </p:nvSpPr>
                <p:spPr bwMode="auto">
                  <a:xfrm>
                    <a:off x="958" y="3717"/>
                    <a:ext cx="37" cy="9"/>
                  </a:xfrm>
                  <a:custGeom>
                    <a:avLst/>
                    <a:gdLst>
                      <a:gd name="T0" fmla="*/ 1 w 75"/>
                      <a:gd name="T1" fmla="*/ 0 h 29"/>
                      <a:gd name="T2" fmla="*/ 50 w 75"/>
                      <a:gd name="T3" fmla="*/ 0 h 29"/>
                      <a:gd name="T4" fmla="*/ 51 w 75"/>
                      <a:gd name="T5" fmla="*/ 3 h 29"/>
                      <a:gd name="T6" fmla="*/ 56 w 75"/>
                      <a:gd name="T7" fmla="*/ 11 h 29"/>
                      <a:gd name="T8" fmla="*/ 75 w 75"/>
                      <a:gd name="T9" fmla="*/ 29 h 29"/>
                      <a:gd name="T10" fmla="*/ 18 w 75"/>
                      <a:gd name="T11" fmla="*/ 29 h 29"/>
                      <a:gd name="T12" fmla="*/ 9 w 75"/>
                      <a:gd name="T13" fmla="*/ 20 h 29"/>
                      <a:gd name="T14" fmla="*/ 0 w 75"/>
                      <a:gd name="T15" fmla="*/ 6 h 29"/>
                      <a:gd name="T16" fmla="*/ 1 w 75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47" name="Freeform 296"/>
                  <p:cNvSpPr/>
                  <p:nvPr/>
                </p:nvSpPr>
                <p:spPr bwMode="auto">
                  <a:xfrm>
                    <a:off x="961" y="3727"/>
                    <a:ext cx="41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19 h 36"/>
                      <a:gd name="T4" fmla="*/ 6 w 82"/>
                      <a:gd name="T5" fmla="*/ 7 h 36"/>
                      <a:gd name="T6" fmla="*/ 11 w 82"/>
                      <a:gd name="T7" fmla="*/ 0 h 36"/>
                      <a:gd name="T8" fmla="*/ 69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42" name="Group 297"/>
              <p:cNvGrpSpPr/>
              <p:nvPr/>
            </p:nvGrpSpPr>
            <p:grpSpPr bwMode="auto">
              <a:xfrm>
                <a:off x="963" y="3727"/>
                <a:ext cx="49" cy="23"/>
                <a:chOff x="963" y="3727"/>
                <a:chExt cx="49" cy="23"/>
              </a:xfrm>
            </p:grpSpPr>
            <p:sp>
              <p:nvSpPr>
                <p:cNvPr id="337" name="Freeform 298"/>
                <p:cNvSpPr/>
                <p:nvPr/>
              </p:nvSpPr>
              <p:spPr bwMode="auto">
                <a:xfrm>
                  <a:off x="963" y="3727"/>
                  <a:ext cx="13" cy="23"/>
                </a:xfrm>
                <a:custGeom>
                  <a:avLst/>
                  <a:gdLst>
                    <a:gd name="T0" fmla="*/ 16 w 25"/>
                    <a:gd name="T1" fmla="*/ 69 h 69"/>
                    <a:gd name="T2" fmla="*/ 0 w 25"/>
                    <a:gd name="T3" fmla="*/ 27 h 69"/>
                    <a:gd name="T4" fmla="*/ 11 w 25"/>
                    <a:gd name="T5" fmla="*/ 0 h 69"/>
                    <a:gd name="T6" fmla="*/ 25 w 25"/>
                    <a:gd name="T7" fmla="*/ 32 h 69"/>
                    <a:gd name="T8" fmla="*/ 16 w 25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8" name="Freeform 299"/>
                <p:cNvSpPr/>
                <p:nvPr/>
              </p:nvSpPr>
              <p:spPr bwMode="auto">
                <a:xfrm>
                  <a:off x="968" y="3728"/>
                  <a:ext cx="37" cy="10"/>
                </a:xfrm>
                <a:custGeom>
                  <a:avLst/>
                  <a:gdLst>
                    <a:gd name="T0" fmla="*/ 1 w 73"/>
                    <a:gd name="T1" fmla="*/ 0 h 31"/>
                    <a:gd name="T2" fmla="*/ 48 w 73"/>
                    <a:gd name="T3" fmla="*/ 0 h 31"/>
                    <a:gd name="T4" fmla="*/ 50 w 73"/>
                    <a:gd name="T5" fmla="*/ 4 h 31"/>
                    <a:gd name="T6" fmla="*/ 56 w 73"/>
                    <a:gd name="T7" fmla="*/ 13 h 31"/>
                    <a:gd name="T8" fmla="*/ 73 w 73"/>
                    <a:gd name="T9" fmla="*/ 31 h 31"/>
                    <a:gd name="T10" fmla="*/ 18 w 73"/>
                    <a:gd name="T11" fmla="*/ 31 h 31"/>
                    <a:gd name="T12" fmla="*/ 9 w 73"/>
                    <a:gd name="T13" fmla="*/ 22 h 31"/>
                    <a:gd name="T14" fmla="*/ 0 w 73"/>
                    <a:gd name="T15" fmla="*/ 7 h 31"/>
                    <a:gd name="T16" fmla="*/ 1 w 73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31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4"/>
                      </a:lnTo>
                      <a:lnTo>
                        <a:pt x="56" y="13"/>
                      </a:lnTo>
                      <a:lnTo>
                        <a:pt x="73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9" name="Freeform 300"/>
                <p:cNvSpPr/>
                <p:nvPr/>
              </p:nvSpPr>
              <p:spPr bwMode="auto">
                <a:xfrm>
                  <a:off x="972" y="3738"/>
                  <a:ext cx="40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20 h 36"/>
                    <a:gd name="T4" fmla="*/ 6 w 82"/>
                    <a:gd name="T5" fmla="*/ 7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3" name="Group 301"/>
              <p:cNvGrpSpPr/>
              <p:nvPr/>
            </p:nvGrpSpPr>
            <p:grpSpPr bwMode="auto">
              <a:xfrm>
                <a:off x="976" y="3740"/>
                <a:ext cx="50" cy="22"/>
                <a:chOff x="976" y="3740"/>
                <a:chExt cx="50" cy="22"/>
              </a:xfrm>
            </p:grpSpPr>
            <p:sp>
              <p:nvSpPr>
                <p:cNvPr id="334" name="Freeform 302"/>
                <p:cNvSpPr/>
                <p:nvPr/>
              </p:nvSpPr>
              <p:spPr bwMode="auto">
                <a:xfrm>
                  <a:off x="976" y="3740"/>
                  <a:ext cx="12" cy="22"/>
                </a:xfrm>
                <a:custGeom>
                  <a:avLst/>
                  <a:gdLst>
                    <a:gd name="T0" fmla="*/ 14 w 23"/>
                    <a:gd name="T1" fmla="*/ 68 h 68"/>
                    <a:gd name="T2" fmla="*/ 0 w 23"/>
                    <a:gd name="T3" fmla="*/ 27 h 68"/>
                    <a:gd name="T4" fmla="*/ 10 w 23"/>
                    <a:gd name="T5" fmla="*/ 0 h 68"/>
                    <a:gd name="T6" fmla="*/ 23 w 23"/>
                    <a:gd name="T7" fmla="*/ 31 h 68"/>
                    <a:gd name="T8" fmla="*/ 14 w 23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3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5" name="Freeform 303"/>
                <p:cNvSpPr/>
                <p:nvPr/>
              </p:nvSpPr>
              <p:spPr bwMode="auto">
                <a:xfrm>
                  <a:off x="980" y="3740"/>
                  <a:ext cx="38" cy="10"/>
                </a:xfrm>
                <a:custGeom>
                  <a:avLst/>
                  <a:gdLst>
                    <a:gd name="T0" fmla="*/ 4 w 75"/>
                    <a:gd name="T1" fmla="*/ 0 h 31"/>
                    <a:gd name="T2" fmla="*/ 52 w 75"/>
                    <a:gd name="T3" fmla="*/ 0 h 31"/>
                    <a:gd name="T4" fmla="*/ 53 w 75"/>
                    <a:gd name="T5" fmla="*/ 4 h 31"/>
                    <a:gd name="T6" fmla="*/ 60 w 75"/>
                    <a:gd name="T7" fmla="*/ 13 h 31"/>
                    <a:gd name="T8" fmla="*/ 75 w 75"/>
                    <a:gd name="T9" fmla="*/ 31 h 31"/>
                    <a:gd name="T10" fmla="*/ 19 w 75"/>
                    <a:gd name="T11" fmla="*/ 31 h 31"/>
                    <a:gd name="T12" fmla="*/ 12 w 75"/>
                    <a:gd name="T13" fmla="*/ 22 h 31"/>
                    <a:gd name="T14" fmla="*/ 0 w 75"/>
                    <a:gd name="T15" fmla="*/ 7 h 31"/>
                    <a:gd name="T16" fmla="*/ 4 w 75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1">
                      <a:moveTo>
                        <a:pt x="4" y="0"/>
                      </a:moveTo>
                      <a:lnTo>
                        <a:pt x="52" y="0"/>
                      </a:lnTo>
                      <a:lnTo>
                        <a:pt x="53" y="4"/>
                      </a:lnTo>
                      <a:lnTo>
                        <a:pt x="60" y="13"/>
                      </a:lnTo>
                      <a:lnTo>
                        <a:pt x="75" y="31"/>
                      </a:lnTo>
                      <a:lnTo>
                        <a:pt x="19" y="31"/>
                      </a:lnTo>
                      <a:lnTo>
                        <a:pt x="12" y="22"/>
                      </a:lnTo>
                      <a:lnTo>
                        <a:pt x="0" y="7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6" name="Freeform 304"/>
                <p:cNvSpPr/>
                <p:nvPr/>
              </p:nvSpPr>
              <p:spPr bwMode="auto">
                <a:xfrm>
                  <a:off x="984" y="3750"/>
                  <a:ext cx="42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2 w 83"/>
                    <a:gd name="T3" fmla="*/ 21 h 36"/>
                    <a:gd name="T4" fmla="*/ 7 w 83"/>
                    <a:gd name="T5" fmla="*/ 8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2" y="21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4" name="Group 305"/>
              <p:cNvGrpSpPr/>
              <p:nvPr/>
            </p:nvGrpSpPr>
            <p:grpSpPr bwMode="auto">
              <a:xfrm>
                <a:off x="761" y="3560"/>
                <a:ext cx="50" cy="22"/>
                <a:chOff x="761" y="3560"/>
                <a:chExt cx="50" cy="22"/>
              </a:xfrm>
            </p:grpSpPr>
            <p:sp>
              <p:nvSpPr>
                <p:cNvPr id="331" name="Freeform 306"/>
                <p:cNvSpPr/>
                <p:nvPr/>
              </p:nvSpPr>
              <p:spPr bwMode="auto">
                <a:xfrm>
                  <a:off x="761" y="3560"/>
                  <a:ext cx="12" cy="22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7 h 68"/>
                    <a:gd name="T4" fmla="*/ 12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2" name="Freeform 307"/>
                <p:cNvSpPr/>
                <p:nvPr/>
              </p:nvSpPr>
              <p:spPr bwMode="auto">
                <a:xfrm>
                  <a:off x="767" y="3560"/>
                  <a:ext cx="36" cy="10"/>
                </a:xfrm>
                <a:custGeom>
                  <a:avLst/>
                  <a:gdLst>
                    <a:gd name="T0" fmla="*/ 2 w 73"/>
                    <a:gd name="T1" fmla="*/ 0 h 29"/>
                    <a:gd name="T2" fmla="*/ 49 w 73"/>
                    <a:gd name="T3" fmla="*/ 0 h 29"/>
                    <a:gd name="T4" fmla="*/ 50 w 73"/>
                    <a:gd name="T5" fmla="*/ 2 h 29"/>
                    <a:gd name="T6" fmla="*/ 55 w 73"/>
                    <a:gd name="T7" fmla="*/ 11 h 29"/>
                    <a:gd name="T8" fmla="*/ 73 w 73"/>
                    <a:gd name="T9" fmla="*/ 29 h 29"/>
                    <a:gd name="T10" fmla="*/ 17 w 73"/>
                    <a:gd name="T11" fmla="*/ 29 h 29"/>
                    <a:gd name="T12" fmla="*/ 8 w 73"/>
                    <a:gd name="T13" fmla="*/ 20 h 29"/>
                    <a:gd name="T14" fmla="*/ 0 w 73"/>
                    <a:gd name="T15" fmla="*/ 5 h 29"/>
                    <a:gd name="T16" fmla="*/ 2 w 73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9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5" y="11"/>
                      </a:lnTo>
                      <a:lnTo>
                        <a:pt x="73" y="29"/>
                      </a:lnTo>
                      <a:lnTo>
                        <a:pt x="17" y="29"/>
                      </a:lnTo>
                      <a:lnTo>
                        <a:pt x="8" y="20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3" name="Freeform 308"/>
                <p:cNvSpPr/>
                <p:nvPr/>
              </p:nvSpPr>
              <p:spPr bwMode="auto">
                <a:xfrm>
                  <a:off x="769" y="3571"/>
                  <a:ext cx="42" cy="11"/>
                </a:xfrm>
                <a:custGeom>
                  <a:avLst/>
                  <a:gdLst>
                    <a:gd name="T0" fmla="*/ 0 w 83"/>
                    <a:gd name="T1" fmla="*/ 35 h 35"/>
                    <a:gd name="T2" fmla="*/ 2 w 83"/>
                    <a:gd name="T3" fmla="*/ 19 h 35"/>
                    <a:gd name="T4" fmla="*/ 7 w 83"/>
                    <a:gd name="T5" fmla="*/ 7 h 35"/>
                    <a:gd name="T6" fmla="*/ 11 w 83"/>
                    <a:gd name="T7" fmla="*/ 0 h 35"/>
                    <a:gd name="T8" fmla="*/ 68 w 83"/>
                    <a:gd name="T9" fmla="*/ 0 h 35"/>
                    <a:gd name="T10" fmla="*/ 83 w 83"/>
                    <a:gd name="T11" fmla="*/ 35 h 35"/>
                    <a:gd name="T12" fmla="*/ 0 w 83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8" y="0"/>
                      </a:lnTo>
                      <a:lnTo>
                        <a:pt x="83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5" name="Group 309"/>
              <p:cNvGrpSpPr/>
              <p:nvPr/>
            </p:nvGrpSpPr>
            <p:grpSpPr bwMode="auto">
              <a:xfrm>
                <a:off x="774" y="3572"/>
                <a:ext cx="49" cy="23"/>
                <a:chOff x="774" y="3572"/>
                <a:chExt cx="49" cy="23"/>
              </a:xfrm>
            </p:grpSpPr>
            <p:sp>
              <p:nvSpPr>
                <p:cNvPr id="328" name="Freeform 310"/>
                <p:cNvSpPr/>
                <p:nvPr/>
              </p:nvSpPr>
              <p:spPr bwMode="auto">
                <a:xfrm>
                  <a:off x="774" y="3572"/>
                  <a:ext cx="12" cy="23"/>
                </a:xfrm>
                <a:custGeom>
                  <a:avLst/>
                  <a:gdLst>
                    <a:gd name="T0" fmla="*/ 15 w 25"/>
                    <a:gd name="T1" fmla="*/ 68 h 68"/>
                    <a:gd name="T2" fmla="*/ 0 w 25"/>
                    <a:gd name="T3" fmla="*/ 25 h 68"/>
                    <a:gd name="T4" fmla="*/ 9 w 25"/>
                    <a:gd name="T5" fmla="*/ 0 h 68"/>
                    <a:gd name="T6" fmla="*/ 25 w 25"/>
                    <a:gd name="T7" fmla="*/ 30 h 68"/>
                    <a:gd name="T8" fmla="*/ 15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5" y="68"/>
                      </a:moveTo>
                      <a:lnTo>
                        <a:pt x="0" y="25"/>
                      </a:lnTo>
                      <a:lnTo>
                        <a:pt x="9" y="0"/>
                      </a:lnTo>
                      <a:lnTo>
                        <a:pt x="25" y="30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9" name="Freeform 311"/>
                <p:cNvSpPr/>
                <p:nvPr/>
              </p:nvSpPr>
              <p:spPr bwMode="auto">
                <a:xfrm>
                  <a:off x="778" y="3573"/>
                  <a:ext cx="38" cy="9"/>
                </a:xfrm>
                <a:custGeom>
                  <a:avLst/>
                  <a:gdLst>
                    <a:gd name="T0" fmla="*/ 1 w 75"/>
                    <a:gd name="T1" fmla="*/ 0 h 29"/>
                    <a:gd name="T2" fmla="*/ 50 w 75"/>
                    <a:gd name="T3" fmla="*/ 0 h 29"/>
                    <a:gd name="T4" fmla="*/ 51 w 75"/>
                    <a:gd name="T5" fmla="*/ 2 h 29"/>
                    <a:gd name="T6" fmla="*/ 56 w 75"/>
                    <a:gd name="T7" fmla="*/ 11 h 29"/>
                    <a:gd name="T8" fmla="*/ 75 w 75"/>
                    <a:gd name="T9" fmla="*/ 29 h 29"/>
                    <a:gd name="T10" fmla="*/ 18 w 75"/>
                    <a:gd name="T11" fmla="*/ 29 h 29"/>
                    <a:gd name="T12" fmla="*/ 10 w 75"/>
                    <a:gd name="T13" fmla="*/ 20 h 29"/>
                    <a:gd name="T14" fmla="*/ 0 w 75"/>
                    <a:gd name="T15" fmla="*/ 5 h 29"/>
                    <a:gd name="T16" fmla="*/ 1 w 75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0" name="Freeform 312"/>
                <p:cNvSpPr/>
                <p:nvPr/>
              </p:nvSpPr>
              <p:spPr bwMode="auto">
                <a:xfrm>
                  <a:off x="782" y="3583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1 w 81"/>
                    <a:gd name="T3" fmla="*/ 19 h 36"/>
                    <a:gd name="T4" fmla="*/ 5 w 81"/>
                    <a:gd name="T5" fmla="*/ 7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6" name="Group 313"/>
              <p:cNvGrpSpPr/>
              <p:nvPr/>
            </p:nvGrpSpPr>
            <p:grpSpPr bwMode="auto">
              <a:xfrm>
                <a:off x="787" y="3585"/>
                <a:ext cx="49" cy="23"/>
                <a:chOff x="787" y="3585"/>
                <a:chExt cx="49" cy="23"/>
              </a:xfrm>
            </p:grpSpPr>
            <p:sp>
              <p:nvSpPr>
                <p:cNvPr id="325" name="Freeform 314"/>
                <p:cNvSpPr/>
                <p:nvPr/>
              </p:nvSpPr>
              <p:spPr bwMode="auto">
                <a:xfrm>
                  <a:off x="787" y="3585"/>
                  <a:ext cx="12" cy="23"/>
                </a:xfrm>
                <a:custGeom>
                  <a:avLst/>
                  <a:gdLst>
                    <a:gd name="T0" fmla="*/ 14 w 24"/>
                    <a:gd name="T1" fmla="*/ 68 h 68"/>
                    <a:gd name="T2" fmla="*/ 0 w 24"/>
                    <a:gd name="T3" fmla="*/ 26 h 68"/>
                    <a:gd name="T4" fmla="*/ 9 w 24"/>
                    <a:gd name="T5" fmla="*/ 0 h 68"/>
                    <a:gd name="T6" fmla="*/ 24 w 24"/>
                    <a:gd name="T7" fmla="*/ 31 h 68"/>
                    <a:gd name="T8" fmla="*/ 14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4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4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6" name="Freeform 315"/>
                <p:cNvSpPr/>
                <p:nvPr/>
              </p:nvSpPr>
              <p:spPr bwMode="auto">
                <a:xfrm>
                  <a:off x="792" y="3586"/>
                  <a:ext cx="36" cy="10"/>
                </a:xfrm>
                <a:custGeom>
                  <a:avLst/>
                  <a:gdLst>
                    <a:gd name="T0" fmla="*/ 1 w 74"/>
                    <a:gd name="T1" fmla="*/ 0 h 29"/>
                    <a:gd name="T2" fmla="*/ 50 w 74"/>
                    <a:gd name="T3" fmla="*/ 0 h 29"/>
                    <a:gd name="T4" fmla="*/ 51 w 74"/>
                    <a:gd name="T5" fmla="*/ 2 h 29"/>
                    <a:gd name="T6" fmla="*/ 55 w 74"/>
                    <a:gd name="T7" fmla="*/ 11 h 29"/>
                    <a:gd name="T8" fmla="*/ 74 w 74"/>
                    <a:gd name="T9" fmla="*/ 29 h 29"/>
                    <a:gd name="T10" fmla="*/ 19 w 74"/>
                    <a:gd name="T11" fmla="*/ 29 h 29"/>
                    <a:gd name="T12" fmla="*/ 11 w 74"/>
                    <a:gd name="T13" fmla="*/ 20 h 29"/>
                    <a:gd name="T14" fmla="*/ 0 w 74"/>
                    <a:gd name="T15" fmla="*/ 5 h 29"/>
                    <a:gd name="T16" fmla="*/ 1 w 74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5" y="11"/>
                      </a:lnTo>
                      <a:lnTo>
                        <a:pt x="74" y="29"/>
                      </a:lnTo>
                      <a:lnTo>
                        <a:pt x="19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7" name="Freeform 316"/>
                <p:cNvSpPr/>
                <p:nvPr/>
              </p:nvSpPr>
              <p:spPr bwMode="auto">
                <a:xfrm>
                  <a:off x="795" y="3596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1 w 81"/>
                    <a:gd name="T3" fmla="*/ 20 h 36"/>
                    <a:gd name="T4" fmla="*/ 6 w 81"/>
                    <a:gd name="T5" fmla="*/ 8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7" name="Group 317"/>
              <p:cNvGrpSpPr/>
              <p:nvPr/>
            </p:nvGrpSpPr>
            <p:grpSpPr bwMode="auto">
              <a:xfrm>
                <a:off x="799" y="3600"/>
                <a:ext cx="99" cy="73"/>
                <a:chOff x="799" y="3600"/>
                <a:chExt cx="99" cy="73"/>
              </a:xfrm>
            </p:grpSpPr>
            <p:grpSp>
              <p:nvGrpSpPr>
                <p:cNvPr id="305" name="Group 318"/>
                <p:cNvGrpSpPr/>
                <p:nvPr/>
              </p:nvGrpSpPr>
              <p:grpSpPr bwMode="auto">
                <a:xfrm>
                  <a:off x="799" y="3600"/>
                  <a:ext cx="48" cy="23"/>
                  <a:chOff x="799" y="3600"/>
                  <a:chExt cx="48" cy="23"/>
                </a:xfrm>
              </p:grpSpPr>
              <p:sp>
                <p:nvSpPr>
                  <p:cNvPr id="322" name="Freeform 319"/>
                  <p:cNvSpPr/>
                  <p:nvPr/>
                </p:nvSpPr>
                <p:spPr bwMode="auto">
                  <a:xfrm>
                    <a:off x="799" y="3600"/>
                    <a:ext cx="12" cy="23"/>
                  </a:xfrm>
                  <a:custGeom>
                    <a:avLst/>
                    <a:gdLst>
                      <a:gd name="T0" fmla="*/ 14 w 25"/>
                      <a:gd name="T1" fmla="*/ 70 h 70"/>
                      <a:gd name="T2" fmla="*/ 0 w 25"/>
                      <a:gd name="T3" fmla="*/ 27 h 70"/>
                      <a:gd name="T4" fmla="*/ 9 w 25"/>
                      <a:gd name="T5" fmla="*/ 0 h 70"/>
                      <a:gd name="T6" fmla="*/ 25 w 25"/>
                      <a:gd name="T7" fmla="*/ 31 h 70"/>
                      <a:gd name="T8" fmla="*/ 14 w 25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70">
                        <a:moveTo>
                          <a:pt x="14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23" name="Freeform 320"/>
                  <p:cNvSpPr/>
                  <p:nvPr/>
                </p:nvSpPr>
                <p:spPr bwMode="auto">
                  <a:xfrm>
                    <a:off x="803" y="3600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50 w 75"/>
                      <a:gd name="T3" fmla="*/ 0 h 31"/>
                      <a:gd name="T4" fmla="*/ 51 w 75"/>
                      <a:gd name="T5" fmla="*/ 4 h 31"/>
                      <a:gd name="T6" fmla="*/ 56 w 75"/>
                      <a:gd name="T7" fmla="*/ 13 h 31"/>
                      <a:gd name="T8" fmla="*/ 75 w 75"/>
                      <a:gd name="T9" fmla="*/ 31 h 31"/>
                      <a:gd name="T10" fmla="*/ 18 w 75"/>
                      <a:gd name="T11" fmla="*/ 31 h 31"/>
                      <a:gd name="T12" fmla="*/ 9 w 75"/>
                      <a:gd name="T13" fmla="*/ 22 h 31"/>
                      <a:gd name="T14" fmla="*/ 0 w 75"/>
                      <a:gd name="T15" fmla="*/ 7 h 31"/>
                      <a:gd name="T16" fmla="*/ 1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24" name="Freeform 321"/>
                  <p:cNvSpPr/>
                  <p:nvPr/>
                </p:nvSpPr>
                <p:spPr bwMode="auto">
                  <a:xfrm>
                    <a:off x="807" y="3611"/>
                    <a:ext cx="40" cy="12"/>
                  </a:xfrm>
                  <a:custGeom>
                    <a:avLst/>
                    <a:gdLst>
                      <a:gd name="T0" fmla="*/ 0 w 82"/>
                      <a:gd name="T1" fmla="*/ 38 h 38"/>
                      <a:gd name="T2" fmla="*/ 2 w 82"/>
                      <a:gd name="T3" fmla="*/ 22 h 38"/>
                      <a:gd name="T4" fmla="*/ 7 w 82"/>
                      <a:gd name="T5" fmla="*/ 8 h 38"/>
                      <a:gd name="T6" fmla="*/ 12 w 82"/>
                      <a:gd name="T7" fmla="*/ 0 h 38"/>
                      <a:gd name="T8" fmla="*/ 69 w 82"/>
                      <a:gd name="T9" fmla="*/ 0 h 38"/>
                      <a:gd name="T10" fmla="*/ 82 w 82"/>
                      <a:gd name="T11" fmla="*/ 38 h 38"/>
                      <a:gd name="T12" fmla="*/ 0 w 82"/>
                      <a:gd name="T13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8">
                        <a:moveTo>
                          <a:pt x="0" y="38"/>
                        </a:moveTo>
                        <a:lnTo>
                          <a:pt x="2" y="22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06" name="Group 322"/>
                <p:cNvGrpSpPr/>
                <p:nvPr/>
              </p:nvGrpSpPr>
              <p:grpSpPr bwMode="auto">
                <a:xfrm>
                  <a:off x="811" y="3612"/>
                  <a:ext cx="48" cy="23"/>
                  <a:chOff x="811" y="3612"/>
                  <a:chExt cx="48" cy="23"/>
                </a:xfrm>
              </p:grpSpPr>
              <p:sp>
                <p:nvSpPr>
                  <p:cNvPr id="319" name="Freeform 323"/>
                  <p:cNvSpPr/>
                  <p:nvPr/>
                </p:nvSpPr>
                <p:spPr bwMode="auto">
                  <a:xfrm>
                    <a:off x="811" y="3612"/>
                    <a:ext cx="12" cy="23"/>
                  </a:xfrm>
                  <a:custGeom>
                    <a:avLst/>
                    <a:gdLst>
                      <a:gd name="T0" fmla="*/ 15 w 25"/>
                      <a:gd name="T1" fmla="*/ 69 h 69"/>
                      <a:gd name="T2" fmla="*/ 0 w 25"/>
                      <a:gd name="T3" fmla="*/ 28 h 69"/>
                      <a:gd name="T4" fmla="*/ 11 w 25"/>
                      <a:gd name="T5" fmla="*/ 0 h 69"/>
                      <a:gd name="T6" fmla="*/ 25 w 25"/>
                      <a:gd name="T7" fmla="*/ 32 h 69"/>
                      <a:gd name="T8" fmla="*/ 15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5" y="69"/>
                        </a:moveTo>
                        <a:lnTo>
                          <a:pt x="0" y="28"/>
                        </a:lnTo>
                        <a:lnTo>
                          <a:pt x="11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20" name="Freeform 324"/>
                  <p:cNvSpPr/>
                  <p:nvPr/>
                </p:nvSpPr>
                <p:spPr bwMode="auto">
                  <a:xfrm>
                    <a:off x="815" y="3613"/>
                    <a:ext cx="38" cy="10"/>
                  </a:xfrm>
                  <a:custGeom>
                    <a:avLst/>
                    <a:gdLst>
                      <a:gd name="T0" fmla="*/ 3 w 75"/>
                      <a:gd name="T1" fmla="*/ 0 h 32"/>
                      <a:gd name="T2" fmla="*/ 52 w 75"/>
                      <a:gd name="T3" fmla="*/ 0 h 32"/>
                      <a:gd name="T4" fmla="*/ 53 w 75"/>
                      <a:gd name="T5" fmla="*/ 3 h 32"/>
                      <a:gd name="T6" fmla="*/ 57 w 75"/>
                      <a:gd name="T7" fmla="*/ 15 h 32"/>
                      <a:gd name="T8" fmla="*/ 75 w 75"/>
                      <a:gd name="T9" fmla="*/ 32 h 32"/>
                      <a:gd name="T10" fmla="*/ 19 w 75"/>
                      <a:gd name="T11" fmla="*/ 32 h 32"/>
                      <a:gd name="T12" fmla="*/ 10 w 75"/>
                      <a:gd name="T13" fmla="*/ 22 h 32"/>
                      <a:gd name="T14" fmla="*/ 0 w 75"/>
                      <a:gd name="T15" fmla="*/ 7 h 32"/>
                      <a:gd name="T16" fmla="*/ 3 w 75"/>
                      <a:gd name="T17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2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3"/>
                        </a:lnTo>
                        <a:lnTo>
                          <a:pt x="57" y="15"/>
                        </a:lnTo>
                        <a:lnTo>
                          <a:pt x="75" y="32"/>
                        </a:lnTo>
                        <a:lnTo>
                          <a:pt x="19" y="32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21" name="Freeform 325"/>
                  <p:cNvSpPr/>
                  <p:nvPr/>
                </p:nvSpPr>
                <p:spPr bwMode="auto">
                  <a:xfrm>
                    <a:off x="819" y="3623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1 w 82"/>
                      <a:gd name="T3" fmla="*/ 21 h 36"/>
                      <a:gd name="T4" fmla="*/ 7 w 82"/>
                      <a:gd name="T5" fmla="*/ 8 h 36"/>
                      <a:gd name="T6" fmla="*/ 12 w 82"/>
                      <a:gd name="T7" fmla="*/ 0 h 36"/>
                      <a:gd name="T8" fmla="*/ 68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07" name="Group 326"/>
                <p:cNvGrpSpPr/>
                <p:nvPr/>
              </p:nvGrpSpPr>
              <p:grpSpPr bwMode="auto">
                <a:xfrm>
                  <a:off x="823" y="3625"/>
                  <a:ext cx="49" cy="23"/>
                  <a:chOff x="823" y="3625"/>
                  <a:chExt cx="49" cy="23"/>
                </a:xfrm>
              </p:grpSpPr>
              <p:sp>
                <p:nvSpPr>
                  <p:cNvPr id="316" name="Freeform 327"/>
                  <p:cNvSpPr/>
                  <p:nvPr/>
                </p:nvSpPr>
                <p:spPr bwMode="auto">
                  <a:xfrm>
                    <a:off x="823" y="3625"/>
                    <a:ext cx="13" cy="23"/>
                  </a:xfrm>
                  <a:custGeom>
                    <a:avLst/>
                    <a:gdLst>
                      <a:gd name="T0" fmla="*/ 16 w 25"/>
                      <a:gd name="T1" fmla="*/ 68 h 68"/>
                      <a:gd name="T2" fmla="*/ 0 w 25"/>
                      <a:gd name="T3" fmla="*/ 27 h 68"/>
                      <a:gd name="T4" fmla="*/ 11 w 25"/>
                      <a:gd name="T5" fmla="*/ 0 h 68"/>
                      <a:gd name="T6" fmla="*/ 25 w 25"/>
                      <a:gd name="T7" fmla="*/ 30 h 68"/>
                      <a:gd name="T8" fmla="*/ 16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0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7" name="Freeform 328"/>
                  <p:cNvSpPr/>
                  <p:nvPr/>
                </p:nvSpPr>
                <p:spPr bwMode="auto">
                  <a:xfrm>
                    <a:off x="828" y="3626"/>
                    <a:ext cx="37" cy="9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50 w 73"/>
                      <a:gd name="T3" fmla="*/ 0 h 29"/>
                      <a:gd name="T4" fmla="*/ 51 w 73"/>
                      <a:gd name="T5" fmla="*/ 2 h 29"/>
                      <a:gd name="T6" fmla="*/ 56 w 73"/>
                      <a:gd name="T7" fmla="*/ 11 h 29"/>
                      <a:gd name="T8" fmla="*/ 73 w 73"/>
                      <a:gd name="T9" fmla="*/ 29 h 29"/>
                      <a:gd name="T10" fmla="*/ 18 w 73"/>
                      <a:gd name="T11" fmla="*/ 29 h 29"/>
                      <a:gd name="T12" fmla="*/ 9 w 73"/>
                      <a:gd name="T13" fmla="*/ 20 h 29"/>
                      <a:gd name="T14" fmla="*/ 0 w 73"/>
                      <a:gd name="T15" fmla="*/ 6 h 29"/>
                      <a:gd name="T16" fmla="*/ 1 w 73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3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8" name="Freeform 329"/>
                  <p:cNvSpPr/>
                  <p:nvPr/>
                </p:nvSpPr>
                <p:spPr bwMode="auto">
                  <a:xfrm>
                    <a:off x="832" y="3636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19 h 36"/>
                      <a:gd name="T4" fmla="*/ 6 w 82"/>
                      <a:gd name="T5" fmla="*/ 7 h 36"/>
                      <a:gd name="T6" fmla="*/ 11 w 82"/>
                      <a:gd name="T7" fmla="*/ 0 h 36"/>
                      <a:gd name="T8" fmla="*/ 67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08" name="Group 330"/>
                <p:cNvGrpSpPr/>
                <p:nvPr/>
              </p:nvGrpSpPr>
              <p:grpSpPr bwMode="auto">
                <a:xfrm>
                  <a:off x="836" y="3638"/>
                  <a:ext cx="50" cy="22"/>
                  <a:chOff x="836" y="3638"/>
                  <a:chExt cx="50" cy="22"/>
                </a:xfrm>
              </p:grpSpPr>
              <p:sp>
                <p:nvSpPr>
                  <p:cNvPr id="313" name="Freeform 331"/>
                  <p:cNvSpPr/>
                  <p:nvPr/>
                </p:nvSpPr>
                <p:spPr bwMode="auto">
                  <a:xfrm>
                    <a:off x="836" y="3638"/>
                    <a:ext cx="12" cy="22"/>
                  </a:xfrm>
                  <a:custGeom>
                    <a:avLst/>
                    <a:gdLst>
                      <a:gd name="T0" fmla="*/ 16 w 25"/>
                      <a:gd name="T1" fmla="*/ 68 h 68"/>
                      <a:gd name="T2" fmla="*/ 0 w 25"/>
                      <a:gd name="T3" fmla="*/ 27 h 68"/>
                      <a:gd name="T4" fmla="*/ 12 w 25"/>
                      <a:gd name="T5" fmla="*/ 0 h 68"/>
                      <a:gd name="T6" fmla="*/ 25 w 25"/>
                      <a:gd name="T7" fmla="*/ 31 h 68"/>
                      <a:gd name="T8" fmla="*/ 16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2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4" name="Freeform 332"/>
                  <p:cNvSpPr/>
                  <p:nvPr/>
                </p:nvSpPr>
                <p:spPr bwMode="auto">
                  <a:xfrm>
                    <a:off x="842" y="3638"/>
                    <a:ext cx="36" cy="10"/>
                  </a:xfrm>
                  <a:custGeom>
                    <a:avLst/>
                    <a:gdLst>
                      <a:gd name="T0" fmla="*/ 1 w 72"/>
                      <a:gd name="T1" fmla="*/ 0 h 30"/>
                      <a:gd name="T2" fmla="*/ 49 w 72"/>
                      <a:gd name="T3" fmla="*/ 0 h 30"/>
                      <a:gd name="T4" fmla="*/ 51 w 72"/>
                      <a:gd name="T5" fmla="*/ 3 h 30"/>
                      <a:gd name="T6" fmla="*/ 55 w 72"/>
                      <a:gd name="T7" fmla="*/ 12 h 30"/>
                      <a:gd name="T8" fmla="*/ 72 w 72"/>
                      <a:gd name="T9" fmla="*/ 30 h 30"/>
                      <a:gd name="T10" fmla="*/ 17 w 72"/>
                      <a:gd name="T11" fmla="*/ 30 h 30"/>
                      <a:gd name="T12" fmla="*/ 8 w 72"/>
                      <a:gd name="T13" fmla="*/ 21 h 30"/>
                      <a:gd name="T14" fmla="*/ 0 w 72"/>
                      <a:gd name="T15" fmla="*/ 5 h 30"/>
                      <a:gd name="T16" fmla="*/ 1 w 72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2" h="30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3"/>
                        </a:lnTo>
                        <a:lnTo>
                          <a:pt x="55" y="12"/>
                        </a:lnTo>
                        <a:lnTo>
                          <a:pt x="72" y="30"/>
                        </a:lnTo>
                        <a:lnTo>
                          <a:pt x="17" y="30"/>
                        </a:lnTo>
                        <a:lnTo>
                          <a:pt x="8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5" name="Freeform 333"/>
                  <p:cNvSpPr/>
                  <p:nvPr/>
                </p:nvSpPr>
                <p:spPr bwMode="auto">
                  <a:xfrm>
                    <a:off x="844" y="3648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2 w 83"/>
                      <a:gd name="T3" fmla="*/ 19 h 36"/>
                      <a:gd name="T4" fmla="*/ 7 w 83"/>
                      <a:gd name="T5" fmla="*/ 8 h 36"/>
                      <a:gd name="T6" fmla="*/ 11 w 83"/>
                      <a:gd name="T7" fmla="*/ 0 h 36"/>
                      <a:gd name="T8" fmla="*/ 67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7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09" name="Group 334"/>
                <p:cNvGrpSpPr/>
                <p:nvPr/>
              </p:nvGrpSpPr>
              <p:grpSpPr bwMode="auto">
                <a:xfrm>
                  <a:off x="849" y="3651"/>
                  <a:ext cx="49" cy="22"/>
                  <a:chOff x="849" y="3651"/>
                  <a:chExt cx="49" cy="22"/>
                </a:xfrm>
              </p:grpSpPr>
              <p:sp>
                <p:nvSpPr>
                  <p:cNvPr id="310" name="Freeform 335"/>
                  <p:cNvSpPr/>
                  <p:nvPr/>
                </p:nvSpPr>
                <p:spPr bwMode="auto">
                  <a:xfrm>
                    <a:off x="849" y="3651"/>
                    <a:ext cx="12" cy="22"/>
                  </a:xfrm>
                  <a:custGeom>
                    <a:avLst/>
                    <a:gdLst>
                      <a:gd name="T0" fmla="*/ 15 w 25"/>
                      <a:gd name="T1" fmla="*/ 67 h 67"/>
                      <a:gd name="T2" fmla="*/ 0 w 25"/>
                      <a:gd name="T3" fmla="*/ 26 h 67"/>
                      <a:gd name="T4" fmla="*/ 10 w 25"/>
                      <a:gd name="T5" fmla="*/ 0 h 67"/>
                      <a:gd name="T6" fmla="*/ 25 w 25"/>
                      <a:gd name="T7" fmla="*/ 30 h 67"/>
                      <a:gd name="T8" fmla="*/ 15 w 25"/>
                      <a:gd name="T9" fmla="*/ 67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7">
                        <a:moveTo>
                          <a:pt x="15" y="67"/>
                        </a:moveTo>
                        <a:lnTo>
                          <a:pt x="0" y="26"/>
                        </a:lnTo>
                        <a:lnTo>
                          <a:pt x="10" y="0"/>
                        </a:lnTo>
                        <a:lnTo>
                          <a:pt x="25" y="30"/>
                        </a:lnTo>
                        <a:lnTo>
                          <a:pt x="15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1" name="Freeform 336"/>
                  <p:cNvSpPr/>
                  <p:nvPr/>
                </p:nvSpPr>
                <p:spPr bwMode="auto">
                  <a:xfrm>
                    <a:off x="854" y="3651"/>
                    <a:ext cx="37" cy="10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49 w 74"/>
                      <a:gd name="T3" fmla="*/ 0 h 29"/>
                      <a:gd name="T4" fmla="*/ 50 w 74"/>
                      <a:gd name="T5" fmla="*/ 2 h 29"/>
                      <a:gd name="T6" fmla="*/ 57 w 74"/>
                      <a:gd name="T7" fmla="*/ 11 h 29"/>
                      <a:gd name="T8" fmla="*/ 74 w 74"/>
                      <a:gd name="T9" fmla="*/ 29 h 29"/>
                      <a:gd name="T10" fmla="*/ 18 w 74"/>
                      <a:gd name="T11" fmla="*/ 29 h 29"/>
                      <a:gd name="T12" fmla="*/ 9 w 74"/>
                      <a:gd name="T13" fmla="*/ 20 h 29"/>
                      <a:gd name="T14" fmla="*/ 0 w 74"/>
                      <a:gd name="T15" fmla="*/ 5 h 29"/>
                      <a:gd name="T16" fmla="*/ 1 w 74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2" name="Freeform 337"/>
                  <p:cNvSpPr/>
                  <p:nvPr/>
                </p:nvSpPr>
                <p:spPr bwMode="auto">
                  <a:xfrm>
                    <a:off x="857" y="3662"/>
                    <a:ext cx="41" cy="11"/>
                  </a:xfrm>
                  <a:custGeom>
                    <a:avLst/>
                    <a:gdLst>
                      <a:gd name="T0" fmla="*/ 0 w 81"/>
                      <a:gd name="T1" fmla="*/ 35 h 35"/>
                      <a:gd name="T2" fmla="*/ 1 w 81"/>
                      <a:gd name="T3" fmla="*/ 19 h 35"/>
                      <a:gd name="T4" fmla="*/ 5 w 81"/>
                      <a:gd name="T5" fmla="*/ 7 h 35"/>
                      <a:gd name="T6" fmla="*/ 10 w 81"/>
                      <a:gd name="T7" fmla="*/ 0 h 35"/>
                      <a:gd name="T8" fmla="*/ 67 w 81"/>
                      <a:gd name="T9" fmla="*/ 0 h 35"/>
                      <a:gd name="T10" fmla="*/ 81 w 81"/>
                      <a:gd name="T11" fmla="*/ 35 h 35"/>
                      <a:gd name="T12" fmla="*/ 0 w 81"/>
                      <a:gd name="T13" fmla="*/ 3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5">
                        <a:moveTo>
                          <a:pt x="0" y="35"/>
                        </a:moveTo>
                        <a:lnTo>
                          <a:pt x="1" y="19"/>
                        </a:lnTo>
                        <a:lnTo>
                          <a:pt x="5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1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48" name="Group 338"/>
              <p:cNvGrpSpPr/>
              <p:nvPr/>
            </p:nvGrpSpPr>
            <p:grpSpPr bwMode="auto">
              <a:xfrm>
                <a:off x="861" y="3665"/>
                <a:ext cx="99" cy="74"/>
                <a:chOff x="861" y="3665"/>
                <a:chExt cx="99" cy="74"/>
              </a:xfrm>
            </p:grpSpPr>
            <p:grpSp>
              <p:nvGrpSpPr>
                <p:cNvPr id="285" name="Group 339"/>
                <p:cNvGrpSpPr/>
                <p:nvPr/>
              </p:nvGrpSpPr>
              <p:grpSpPr bwMode="auto">
                <a:xfrm>
                  <a:off x="861" y="3665"/>
                  <a:ext cx="50" cy="23"/>
                  <a:chOff x="861" y="3665"/>
                  <a:chExt cx="50" cy="23"/>
                </a:xfrm>
              </p:grpSpPr>
              <p:sp>
                <p:nvSpPr>
                  <p:cNvPr id="302" name="Freeform 340"/>
                  <p:cNvSpPr/>
                  <p:nvPr/>
                </p:nvSpPr>
                <p:spPr bwMode="auto">
                  <a:xfrm>
                    <a:off x="861" y="3665"/>
                    <a:ext cx="12" cy="23"/>
                  </a:xfrm>
                  <a:custGeom>
                    <a:avLst/>
                    <a:gdLst>
                      <a:gd name="T0" fmla="*/ 16 w 25"/>
                      <a:gd name="T1" fmla="*/ 69 h 69"/>
                      <a:gd name="T2" fmla="*/ 0 w 25"/>
                      <a:gd name="T3" fmla="*/ 27 h 69"/>
                      <a:gd name="T4" fmla="*/ 11 w 25"/>
                      <a:gd name="T5" fmla="*/ 0 h 69"/>
                      <a:gd name="T6" fmla="*/ 25 w 25"/>
                      <a:gd name="T7" fmla="*/ 32 h 69"/>
                      <a:gd name="T8" fmla="*/ 16 w 25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03" name="Freeform 341"/>
                  <p:cNvSpPr/>
                  <p:nvPr/>
                </p:nvSpPr>
                <p:spPr bwMode="auto">
                  <a:xfrm>
                    <a:off x="865" y="3666"/>
                    <a:ext cx="38" cy="10"/>
                  </a:xfrm>
                  <a:custGeom>
                    <a:avLst/>
                    <a:gdLst>
                      <a:gd name="T0" fmla="*/ 3 w 75"/>
                      <a:gd name="T1" fmla="*/ 0 h 31"/>
                      <a:gd name="T2" fmla="*/ 52 w 75"/>
                      <a:gd name="T3" fmla="*/ 0 h 31"/>
                      <a:gd name="T4" fmla="*/ 53 w 75"/>
                      <a:gd name="T5" fmla="*/ 4 h 31"/>
                      <a:gd name="T6" fmla="*/ 57 w 75"/>
                      <a:gd name="T7" fmla="*/ 13 h 31"/>
                      <a:gd name="T8" fmla="*/ 75 w 75"/>
                      <a:gd name="T9" fmla="*/ 31 h 31"/>
                      <a:gd name="T10" fmla="*/ 19 w 75"/>
                      <a:gd name="T11" fmla="*/ 31 h 31"/>
                      <a:gd name="T12" fmla="*/ 11 w 75"/>
                      <a:gd name="T13" fmla="*/ 22 h 31"/>
                      <a:gd name="T14" fmla="*/ 0 w 75"/>
                      <a:gd name="T15" fmla="*/ 7 h 31"/>
                      <a:gd name="T16" fmla="*/ 3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4"/>
                        </a:lnTo>
                        <a:lnTo>
                          <a:pt x="57" y="13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1" y="22"/>
                        </a:lnTo>
                        <a:lnTo>
                          <a:pt x="0" y="7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04" name="Freeform 342"/>
                  <p:cNvSpPr/>
                  <p:nvPr/>
                </p:nvSpPr>
                <p:spPr bwMode="auto">
                  <a:xfrm>
                    <a:off x="869" y="3676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2 w 83"/>
                      <a:gd name="T3" fmla="*/ 20 h 36"/>
                      <a:gd name="T4" fmla="*/ 7 w 83"/>
                      <a:gd name="T5" fmla="*/ 7 h 36"/>
                      <a:gd name="T6" fmla="*/ 11 w 83"/>
                      <a:gd name="T7" fmla="*/ 0 h 36"/>
                      <a:gd name="T8" fmla="*/ 67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86" name="Group 343"/>
                <p:cNvGrpSpPr/>
                <p:nvPr/>
              </p:nvGrpSpPr>
              <p:grpSpPr bwMode="auto">
                <a:xfrm>
                  <a:off x="873" y="3678"/>
                  <a:ext cx="49" cy="23"/>
                  <a:chOff x="873" y="3678"/>
                  <a:chExt cx="49" cy="23"/>
                </a:xfrm>
              </p:grpSpPr>
              <p:sp>
                <p:nvSpPr>
                  <p:cNvPr id="299" name="Freeform 344"/>
                  <p:cNvSpPr/>
                  <p:nvPr/>
                </p:nvSpPr>
                <p:spPr bwMode="auto">
                  <a:xfrm>
                    <a:off x="873" y="3678"/>
                    <a:ext cx="13" cy="23"/>
                  </a:xfrm>
                  <a:custGeom>
                    <a:avLst/>
                    <a:gdLst>
                      <a:gd name="T0" fmla="*/ 13 w 25"/>
                      <a:gd name="T1" fmla="*/ 70 h 70"/>
                      <a:gd name="T2" fmla="*/ 0 w 25"/>
                      <a:gd name="T3" fmla="*/ 27 h 70"/>
                      <a:gd name="T4" fmla="*/ 9 w 25"/>
                      <a:gd name="T5" fmla="*/ 0 h 70"/>
                      <a:gd name="T6" fmla="*/ 25 w 25"/>
                      <a:gd name="T7" fmla="*/ 31 h 70"/>
                      <a:gd name="T8" fmla="*/ 13 w 25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00" name="Freeform 345"/>
                  <p:cNvSpPr/>
                  <p:nvPr/>
                </p:nvSpPr>
                <p:spPr bwMode="auto">
                  <a:xfrm>
                    <a:off x="878" y="3678"/>
                    <a:ext cx="37" cy="10"/>
                  </a:xfrm>
                  <a:custGeom>
                    <a:avLst/>
                    <a:gdLst>
                      <a:gd name="T0" fmla="*/ 2 w 75"/>
                      <a:gd name="T1" fmla="*/ 0 h 30"/>
                      <a:gd name="T2" fmla="*/ 50 w 75"/>
                      <a:gd name="T3" fmla="*/ 0 h 30"/>
                      <a:gd name="T4" fmla="*/ 52 w 75"/>
                      <a:gd name="T5" fmla="*/ 3 h 30"/>
                      <a:gd name="T6" fmla="*/ 57 w 75"/>
                      <a:gd name="T7" fmla="*/ 12 h 30"/>
                      <a:gd name="T8" fmla="*/ 75 w 75"/>
                      <a:gd name="T9" fmla="*/ 30 h 30"/>
                      <a:gd name="T10" fmla="*/ 19 w 75"/>
                      <a:gd name="T11" fmla="*/ 30 h 30"/>
                      <a:gd name="T12" fmla="*/ 11 w 75"/>
                      <a:gd name="T13" fmla="*/ 20 h 30"/>
                      <a:gd name="T14" fmla="*/ 0 w 75"/>
                      <a:gd name="T15" fmla="*/ 6 h 30"/>
                      <a:gd name="T16" fmla="*/ 2 w 75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0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01" name="Freeform 346"/>
                  <p:cNvSpPr/>
                  <p:nvPr/>
                </p:nvSpPr>
                <p:spPr bwMode="auto">
                  <a:xfrm>
                    <a:off x="880" y="3688"/>
                    <a:ext cx="42" cy="13"/>
                  </a:xfrm>
                  <a:custGeom>
                    <a:avLst/>
                    <a:gdLst>
                      <a:gd name="T0" fmla="*/ 0 w 82"/>
                      <a:gd name="T1" fmla="*/ 38 h 38"/>
                      <a:gd name="T2" fmla="*/ 4 w 82"/>
                      <a:gd name="T3" fmla="*/ 21 h 38"/>
                      <a:gd name="T4" fmla="*/ 8 w 82"/>
                      <a:gd name="T5" fmla="*/ 8 h 38"/>
                      <a:gd name="T6" fmla="*/ 13 w 82"/>
                      <a:gd name="T7" fmla="*/ 0 h 38"/>
                      <a:gd name="T8" fmla="*/ 69 w 82"/>
                      <a:gd name="T9" fmla="*/ 0 h 38"/>
                      <a:gd name="T10" fmla="*/ 82 w 82"/>
                      <a:gd name="T11" fmla="*/ 38 h 38"/>
                      <a:gd name="T12" fmla="*/ 0 w 82"/>
                      <a:gd name="T13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8">
                        <a:moveTo>
                          <a:pt x="0" y="38"/>
                        </a:moveTo>
                        <a:lnTo>
                          <a:pt x="4" y="21"/>
                        </a:lnTo>
                        <a:lnTo>
                          <a:pt x="8" y="8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87" name="Group 347"/>
                <p:cNvGrpSpPr/>
                <p:nvPr/>
              </p:nvGrpSpPr>
              <p:grpSpPr bwMode="auto">
                <a:xfrm>
                  <a:off x="886" y="3690"/>
                  <a:ext cx="49" cy="23"/>
                  <a:chOff x="886" y="3690"/>
                  <a:chExt cx="49" cy="23"/>
                </a:xfrm>
              </p:grpSpPr>
              <p:sp>
                <p:nvSpPr>
                  <p:cNvPr id="296" name="Freeform 348"/>
                  <p:cNvSpPr/>
                  <p:nvPr/>
                </p:nvSpPr>
                <p:spPr bwMode="auto">
                  <a:xfrm>
                    <a:off x="886" y="3690"/>
                    <a:ext cx="12" cy="23"/>
                  </a:xfrm>
                  <a:custGeom>
                    <a:avLst/>
                    <a:gdLst>
                      <a:gd name="T0" fmla="*/ 14 w 24"/>
                      <a:gd name="T1" fmla="*/ 70 h 70"/>
                      <a:gd name="T2" fmla="*/ 0 w 24"/>
                      <a:gd name="T3" fmla="*/ 29 h 70"/>
                      <a:gd name="T4" fmla="*/ 10 w 24"/>
                      <a:gd name="T5" fmla="*/ 0 h 70"/>
                      <a:gd name="T6" fmla="*/ 24 w 24"/>
                      <a:gd name="T7" fmla="*/ 33 h 70"/>
                      <a:gd name="T8" fmla="*/ 14 w 24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70">
                        <a:moveTo>
                          <a:pt x="14" y="70"/>
                        </a:moveTo>
                        <a:lnTo>
                          <a:pt x="0" y="29"/>
                        </a:lnTo>
                        <a:lnTo>
                          <a:pt x="10" y="0"/>
                        </a:lnTo>
                        <a:lnTo>
                          <a:pt x="24" y="33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7" name="Freeform 349"/>
                  <p:cNvSpPr/>
                  <p:nvPr/>
                </p:nvSpPr>
                <p:spPr bwMode="auto">
                  <a:xfrm>
                    <a:off x="890" y="3691"/>
                    <a:ext cx="38" cy="10"/>
                  </a:xfrm>
                  <a:custGeom>
                    <a:avLst/>
                    <a:gdLst>
                      <a:gd name="T0" fmla="*/ 3 w 75"/>
                      <a:gd name="T1" fmla="*/ 0 h 31"/>
                      <a:gd name="T2" fmla="*/ 52 w 75"/>
                      <a:gd name="T3" fmla="*/ 0 h 31"/>
                      <a:gd name="T4" fmla="*/ 53 w 75"/>
                      <a:gd name="T5" fmla="*/ 2 h 31"/>
                      <a:gd name="T6" fmla="*/ 57 w 75"/>
                      <a:gd name="T7" fmla="*/ 11 h 31"/>
                      <a:gd name="T8" fmla="*/ 75 w 75"/>
                      <a:gd name="T9" fmla="*/ 31 h 31"/>
                      <a:gd name="T10" fmla="*/ 19 w 75"/>
                      <a:gd name="T11" fmla="*/ 31 h 31"/>
                      <a:gd name="T12" fmla="*/ 10 w 75"/>
                      <a:gd name="T13" fmla="*/ 22 h 31"/>
                      <a:gd name="T14" fmla="*/ 0 w 75"/>
                      <a:gd name="T15" fmla="*/ 6 h 31"/>
                      <a:gd name="T16" fmla="*/ 3 w 75"/>
                      <a:gd name="T1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1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0" y="22"/>
                        </a:lnTo>
                        <a:lnTo>
                          <a:pt x="0" y="6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8" name="Freeform 350"/>
                  <p:cNvSpPr/>
                  <p:nvPr/>
                </p:nvSpPr>
                <p:spPr bwMode="auto">
                  <a:xfrm>
                    <a:off x="893" y="3701"/>
                    <a:ext cx="42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1 w 83"/>
                      <a:gd name="T3" fmla="*/ 19 h 36"/>
                      <a:gd name="T4" fmla="*/ 8 w 83"/>
                      <a:gd name="T5" fmla="*/ 7 h 36"/>
                      <a:gd name="T6" fmla="*/ 12 w 83"/>
                      <a:gd name="T7" fmla="*/ 0 h 36"/>
                      <a:gd name="T8" fmla="*/ 68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8" y="7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88" name="Group 351"/>
                <p:cNvGrpSpPr/>
                <p:nvPr/>
              </p:nvGrpSpPr>
              <p:grpSpPr bwMode="auto">
                <a:xfrm>
                  <a:off x="899" y="3703"/>
                  <a:ext cx="48" cy="23"/>
                  <a:chOff x="899" y="3703"/>
                  <a:chExt cx="48" cy="23"/>
                </a:xfrm>
              </p:grpSpPr>
              <p:sp>
                <p:nvSpPr>
                  <p:cNvPr id="293" name="Freeform 352"/>
                  <p:cNvSpPr/>
                  <p:nvPr/>
                </p:nvSpPr>
                <p:spPr bwMode="auto">
                  <a:xfrm>
                    <a:off x="899" y="3703"/>
                    <a:ext cx="12" cy="23"/>
                  </a:xfrm>
                  <a:custGeom>
                    <a:avLst/>
                    <a:gdLst>
                      <a:gd name="T0" fmla="*/ 15 w 25"/>
                      <a:gd name="T1" fmla="*/ 68 h 68"/>
                      <a:gd name="T2" fmla="*/ 0 w 25"/>
                      <a:gd name="T3" fmla="*/ 27 h 68"/>
                      <a:gd name="T4" fmla="*/ 10 w 25"/>
                      <a:gd name="T5" fmla="*/ 0 h 68"/>
                      <a:gd name="T6" fmla="*/ 25 w 25"/>
                      <a:gd name="T7" fmla="*/ 31 h 68"/>
                      <a:gd name="T8" fmla="*/ 15 w 25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4" name="Freeform 353"/>
                  <p:cNvSpPr/>
                  <p:nvPr/>
                </p:nvSpPr>
                <p:spPr bwMode="auto">
                  <a:xfrm>
                    <a:off x="903" y="3703"/>
                    <a:ext cx="38" cy="10"/>
                  </a:xfrm>
                  <a:custGeom>
                    <a:avLst/>
                    <a:gdLst>
                      <a:gd name="T0" fmla="*/ 1 w 75"/>
                      <a:gd name="T1" fmla="*/ 0 h 30"/>
                      <a:gd name="T2" fmla="*/ 50 w 75"/>
                      <a:gd name="T3" fmla="*/ 0 h 30"/>
                      <a:gd name="T4" fmla="*/ 51 w 75"/>
                      <a:gd name="T5" fmla="*/ 3 h 30"/>
                      <a:gd name="T6" fmla="*/ 56 w 75"/>
                      <a:gd name="T7" fmla="*/ 12 h 30"/>
                      <a:gd name="T8" fmla="*/ 75 w 75"/>
                      <a:gd name="T9" fmla="*/ 30 h 30"/>
                      <a:gd name="T10" fmla="*/ 18 w 75"/>
                      <a:gd name="T11" fmla="*/ 30 h 30"/>
                      <a:gd name="T12" fmla="*/ 9 w 75"/>
                      <a:gd name="T13" fmla="*/ 21 h 30"/>
                      <a:gd name="T14" fmla="*/ 0 w 75"/>
                      <a:gd name="T15" fmla="*/ 7 h 30"/>
                      <a:gd name="T16" fmla="*/ 1 w 75"/>
                      <a:gd name="T17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5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5" name="Freeform 354"/>
                  <p:cNvSpPr/>
                  <p:nvPr/>
                </p:nvSpPr>
                <p:spPr bwMode="auto">
                  <a:xfrm>
                    <a:off x="907" y="3714"/>
                    <a:ext cx="40" cy="12"/>
                  </a:xfrm>
                  <a:custGeom>
                    <a:avLst/>
                    <a:gdLst>
                      <a:gd name="T0" fmla="*/ 0 w 82"/>
                      <a:gd name="T1" fmla="*/ 36 h 36"/>
                      <a:gd name="T2" fmla="*/ 2 w 82"/>
                      <a:gd name="T3" fmla="*/ 19 h 36"/>
                      <a:gd name="T4" fmla="*/ 5 w 82"/>
                      <a:gd name="T5" fmla="*/ 8 h 36"/>
                      <a:gd name="T6" fmla="*/ 12 w 82"/>
                      <a:gd name="T7" fmla="*/ 0 h 36"/>
                      <a:gd name="T8" fmla="*/ 69 w 82"/>
                      <a:gd name="T9" fmla="*/ 0 h 36"/>
                      <a:gd name="T10" fmla="*/ 82 w 82"/>
                      <a:gd name="T11" fmla="*/ 36 h 36"/>
                      <a:gd name="T12" fmla="*/ 0 w 82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5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89" name="Group 355"/>
                <p:cNvGrpSpPr/>
                <p:nvPr/>
              </p:nvGrpSpPr>
              <p:grpSpPr bwMode="auto">
                <a:xfrm>
                  <a:off x="912" y="3716"/>
                  <a:ext cx="48" cy="23"/>
                  <a:chOff x="912" y="3716"/>
                  <a:chExt cx="48" cy="23"/>
                </a:xfrm>
              </p:grpSpPr>
              <p:sp>
                <p:nvSpPr>
                  <p:cNvPr id="290" name="Freeform 356"/>
                  <p:cNvSpPr/>
                  <p:nvPr/>
                </p:nvSpPr>
                <p:spPr bwMode="auto">
                  <a:xfrm>
                    <a:off x="912" y="3716"/>
                    <a:ext cx="11" cy="23"/>
                  </a:xfrm>
                  <a:custGeom>
                    <a:avLst/>
                    <a:gdLst>
                      <a:gd name="T0" fmla="*/ 13 w 22"/>
                      <a:gd name="T1" fmla="*/ 68 h 68"/>
                      <a:gd name="T2" fmla="*/ 0 w 22"/>
                      <a:gd name="T3" fmla="*/ 27 h 68"/>
                      <a:gd name="T4" fmla="*/ 9 w 22"/>
                      <a:gd name="T5" fmla="*/ 0 h 68"/>
                      <a:gd name="T6" fmla="*/ 22 w 22"/>
                      <a:gd name="T7" fmla="*/ 30 h 68"/>
                      <a:gd name="T8" fmla="*/ 13 w 22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2" y="30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1" name="Freeform 357"/>
                  <p:cNvSpPr/>
                  <p:nvPr/>
                </p:nvSpPr>
                <p:spPr bwMode="auto">
                  <a:xfrm>
                    <a:off x="916" y="3717"/>
                    <a:ext cx="37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50 w 74"/>
                      <a:gd name="T3" fmla="*/ 0 h 29"/>
                      <a:gd name="T4" fmla="*/ 51 w 74"/>
                      <a:gd name="T5" fmla="*/ 3 h 29"/>
                      <a:gd name="T6" fmla="*/ 55 w 74"/>
                      <a:gd name="T7" fmla="*/ 11 h 29"/>
                      <a:gd name="T8" fmla="*/ 74 w 74"/>
                      <a:gd name="T9" fmla="*/ 29 h 29"/>
                      <a:gd name="T10" fmla="*/ 18 w 74"/>
                      <a:gd name="T11" fmla="*/ 29 h 29"/>
                      <a:gd name="T12" fmla="*/ 8 w 74"/>
                      <a:gd name="T13" fmla="*/ 20 h 29"/>
                      <a:gd name="T14" fmla="*/ 0 w 74"/>
                      <a:gd name="T15" fmla="*/ 6 h 29"/>
                      <a:gd name="T16" fmla="*/ 1 w 74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5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8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2" name="Freeform 358"/>
                  <p:cNvSpPr/>
                  <p:nvPr/>
                </p:nvSpPr>
                <p:spPr bwMode="auto">
                  <a:xfrm>
                    <a:off x="919" y="3727"/>
                    <a:ext cx="41" cy="12"/>
                  </a:xfrm>
                  <a:custGeom>
                    <a:avLst/>
                    <a:gdLst>
                      <a:gd name="T0" fmla="*/ 0 w 83"/>
                      <a:gd name="T1" fmla="*/ 36 h 36"/>
                      <a:gd name="T2" fmla="*/ 1 w 83"/>
                      <a:gd name="T3" fmla="*/ 19 h 36"/>
                      <a:gd name="T4" fmla="*/ 7 w 83"/>
                      <a:gd name="T5" fmla="*/ 7 h 36"/>
                      <a:gd name="T6" fmla="*/ 11 w 83"/>
                      <a:gd name="T7" fmla="*/ 0 h 36"/>
                      <a:gd name="T8" fmla="*/ 69 w 83"/>
                      <a:gd name="T9" fmla="*/ 0 h 36"/>
                      <a:gd name="T10" fmla="*/ 83 w 83"/>
                      <a:gd name="T11" fmla="*/ 36 h 36"/>
                      <a:gd name="T12" fmla="*/ 0 w 83"/>
                      <a:gd name="T13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9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49" name="Group 359"/>
              <p:cNvGrpSpPr/>
              <p:nvPr/>
            </p:nvGrpSpPr>
            <p:grpSpPr bwMode="auto">
              <a:xfrm>
                <a:off x="922" y="3727"/>
                <a:ext cx="49" cy="23"/>
                <a:chOff x="922" y="3727"/>
                <a:chExt cx="49" cy="23"/>
              </a:xfrm>
            </p:grpSpPr>
            <p:sp>
              <p:nvSpPr>
                <p:cNvPr id="282" name="Freeform 360"/>
                <p:cNvSpPr/>
                <p:nvPr/>
              </p:nvSpPr>
              <p:spPr bwMode="auto">
                <a:xfrm>
                  <a:off x="922" y="3727"/>
                  <a:ext cx="12" cy="23"/>
                </a:xfrm>
                <a:custGeom>
                  <a:avLst/>
                  <a:gdLst>
                    <a:gd name="T0" fmla="*/ 15 w 24"/>
                    <a:gd name="T1" fmla="*/ 69 h 69"/>
                    <a:gd name="T2" fmla="*/ 0 w 24"/>
                    <a:gd name="T3" fmla="*/ 27 h 69"/>
                    <a:gd name="T4" fmla="*/ 11 w 24"/>
                    <a:gd name="T5" fmla="*/ 0 h 69"/>
                    <a:gd name="T6" fmla="*/ 24 w 24"/>
                    <a:gd name="T7" fmla="*/ 32 h 69"/>
                    <a:gd name="T8" fmla="*/ 15 w 24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9">
                      <a:moveTo>
                        <a:pt x="15" y="69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4" y="32"/>
                      </a:lnTo>
                      <a:lnTo>
                        <a:pt x="15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3" name="Freeform 361"/>
                <p:cNvSpPr/>
                <p:nvPr/>
              </p:nvSpPr>
              <p:spPr bwMode="auto">
                <a:xfrm>
                  <a:off x="927" y="3728"/>
                  <a:ext cx="36" cy="10"/>
                </a:xfrm>
                <a:custGeom>
                  <a:avLst/>
                  <a:gdLst>
                    <a:gd name="T0" fmla="*/ 1 w 72"/>
                    <a:gd name="T1" fmla="*/ 0 h 31"/>
                    <a:gd name="T2" fmla="*/ 49 w 72"/>
                    <a:gd name="T3" fmla="*/ 0 h 31"/>
                    <a:gd name="T4" fmla="*/ 50 w 72"/>
                    <a:gd name="T5" fmla="*/ 4 h 31"/>
                    <a:gd name="T6" fmla="*/ 56 w 72"/>
                    <a:gd name="T7" fmla="*/ 13 h 31"/>
                    <a:gd name="T8" fmla="*/ 72 w 72"/>
                    <a:gd name="T9" fmla="*/ 31 h 31"/>
                    <a:gd name="T10" fmla="*/ 18 w 72"/>
                    <a:gd name="T11" fmla="*/ 31 h 31"/>
                    <a:gd name="T12" fmla="*/ 9 w 72"/>
                    <a:gd name="T13" fmla="*/ 22 h 31"/>
                    <a:gd name="T14" fmla="*/ 0 w 72"/>
                    <a:gd name="T15" fmla="*/ 7 h 31"/>
                    <a:gd name="T16" fmla="*/ 1 w 72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31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4"/>
                      </a:lnTo>
                      <a:lnTo>
                        <a:pt x="56" y="13"/>
                      </a:lnTo>
                      <a:lnTo>
                        <a:pt x="72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4" name="Freeform 362"/>
                <p:cNvSpPr/>
                <p:nvPr/>
              </p:nvSpPr>
              <p:spPr bwMode="auto">
                <a:xfrm>
                  <a:off x="930" y="3738"/>
                  <a:ext cx="41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2 w 83"/>
                    <a:gd name="T3" fmla="*/ 20 h 36"/>
                    <a:gd name="T4" fmla="*/ 7 w 83"/>
                    <a:gd name="T5" fmla="*/ 7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0" name="Group 363"/>
              <p:cNvGrpSpPr/>
              <p:nvPr/>
            </p:nvGrpSpPr>
            <p:grpSpPr bwMode="auto">
              <a:xfrm>
                <a:off x="895" y="3526"/>
                <a:ext cx="44" cy="23"/>
                <a:chOff x="895" y="3526"/>
                <a:chExt cx="44" cy="23"/>
              </a:xfrm>
            </p:grpSpPr>
            <p:sp>
              <p:nvSpPr>
                <p:cNvPr id="279" name="Freeform 364"/>
                <p:cNvSpPr/>
                <p:nvPr/>
              </p:nvSpPr>
              <p:spPr bwMode="auto">
                <a:xfrm>
                  <a:off x="895" y="3526"/>
                  <a:ext cx="19" cy="23"/>
                </a:xfrm>
                <a:custGeom>
                  <a:avLst/>
                  <a:gdLst>
                    <a:gd name="T0" fmla="*/ 22 w 38"/>
                    <a:gd name="T1" fmla="*/ 69 h 69"/>
                    <a:gd name="T2" fmla="*/ 0 w 38"/>
                    <a:gd name="T3" fmla="*/ 34 h 69"/>
                    <a:gd name="T4" fmla="*/ 11 w 38"/>
                    <a:gd name="T5" fmla="*/ 0 h 69"/>
                    <a:gd name="T6" fmla="*/ 38 w 38"/>
                    <a:gd name="T7" fmla="*/ 34 h 69"/>
                    <a:gd name="T8" fmla="*/ 22 w 38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9">
                      <a:moveTo>
                        <a:pt x="22" y="69"/>
                      </a:moveTo>
                      <a:lnTo>
                        <a:pt x="0" y="34"/>
                      </a:lnTo>
                      <a:lnTo>
                        <a:pt x="11" y="0"/>
                      </a:lnTo>
                      <a:lnTo>
                        <a:pt x="38" y="34"/>
                      </a:lnTo>
                      <a:lnTo>
                        <a:pt x="22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0" name="Freeform 365"/>
                <p:cNvSpPr/>
                <p:nvPr/>
              </p:nvSpPr>
              <p:spPr bwMode="auto">
                <a:xfrm>
                  <a:off x="901" y="3526"/>
                  <a:ext cx="33" cy="12"/>
                </a:xfrm>
                <a:custGeom>
                  <a:avLst/>
                  <a:gdLst>
                    <a:gd name="T0" fmla="*/ 0 w 64"/>
                    <a:gd name="T1" fmla="*/ 0 h 35"/>
                    <a:gd name="T2" fmla="*/ 40 w 64"/>
                    <a:gd name="T3" fmla="*/ 0 h 35"/>
                    <a:gd name="T4" fmla="*/ 64 w 64"/>
                    <a:gd name="T5" fmla="*/ 35 h 35"/>
                    <a:gd name="T6" fmla="*/ 23 w 64"/>
                    <a:gd name="T7" fmla="*/ 35 h 35"/>
                    <a:gd name="T8" fmla="*/ 0 w 64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5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5"/>
                      </a:lnTo>
                      <a:lnTo>
                        <a:pt x="2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1" name="Freeform 366"/>
                <p:cNvSpPr/>
                <p:nvPr/>
              </p:nvSpPr>
              <p:spPr bwMode="auto">
                <a:xfrm>
                  <a:off x="907" y="3538"/>
                  <a:ext cx="32" cy="11"/>
                </a:xfrm>
                <a:custGeom>
                  <a:avLst/>
                  <a:gdLst>
                    <a:gd name="T0" fmla="*/ 0 w 65"/>
                    <a:gd name="T1" fmla="*/ 31 h 31"/>
                    <a:gd name="T2" fmla="*/ 13 w 65"/>
                    <a:gd name="T3" fmla="*/ 0 h 31"/>
                    <a:gd name="T4" fmla="*/ 54 w 65"/>
                    <a:gd name="T5" fmla="*/ 0 h 31"/>
                    <a:gd name="T6" fmla="*/ 65 w 65"/>
                    <a:gd name="T7" fmla="*/ 31 h 31"/>
                    <a:gd name="T8" fmla="*/ 0 w 65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31">
                      <a:moveTo>
                        <a:pt x="0" y="31"/>
                      </a:moveTo>
                      <a:lnTo>
                        <a:pt x="13" y="0"/>
                      </a:lnTo>
                      <a:lnTo>
                        <a:pt x="54" y="0"/>
                      </a:lnTo>
                      <a:lnTo>
                        <a:pt x="65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1" name="Group 367"/>
              <p:cNvGrpSpPr/>
              <p:nvPr/>
            </p:nvGrpSpPr>
            <p:grpSpPr bwMode="auto">
              <a:xfrm>
                <a:off x="907" y="3540"/>
                <a:ext cx="45" cy="22"/>
                <a:chOff x="907" y="3540"/>
                <a:chExt cx="45" cy="22"/>
              </a:xfrm>
            </p:grpSpPr>
            <p:sp>
              <p:nvSpPr>
                <p:cNvPr id="276" name="Freeform 368"/>
                <p:cNvSpPr/>
                <p:nvPr/>
              </p:nvSpPr>
              <p:spPr bwMode="auto">
                <a:xfrm>
                  <a:off x="907" y="3540"/>
                  <a:ext cx="20" cy="22"/>
                </a:xfrm>
                <a:custGeom>
                  <a:avLst/>
                  <a:gdLst>
                    <a:gd name="T0" fmla="*/ 22 w 39"/>
                    <a:gd name="T1" fmla="*/ 68 h 68"/>
                    <a:gd name="T2" fmla="*/ 0 w 39"/>
                    <a:gd name="T3" fmla="*/ 34 h 68"/>
                    <a:gd name="T4" fmla="*/ 11 w 39"/>
                    <a:gd name="T5" fmla="*/ 0 h 68"/>
                    <a:gd name="T6" fmla="*/ 39 w 39"/>
                    <a:gd name="T7" fmla="*/ 34 h 68"/>
                    <a:gd name="T8" fmla="*/ 22 w 39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8">
                      <a:moveTo>
                        <a:pt x="22" y="68"/>
                      </a:moveTo>
                      <a:lnTo>
                        <a:pt x="0" y="34"/>
                      </a:lnTo>
                      <a:lnTo>
                        <a:pt x="11" y="0"/>
                      </a:lnTo>
                      <a:lnTo>
                        <a:pt x="39" y="34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7" name="Freeform 369"/>
                <p:cNvSpPr/>
                <p:nvPr/>
              </p:nvSpPr>
              <p:spPr bwMode="auto">
                <a:xfrm>
                  <a:off x="914" y="3540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40 w 64"/>
                    <a:gd name="T3" fmla="*/ 0 h 34"/>
                    <a:gd name="T4" fmla="*/ 64 w 64"/>
                    <a:gd name="T5" fmla="*/ 34 h 34"/>
                    <a:gd name="T6" fmla="*/ 25 w 64"/>
                    <a:gd name="T7" fmla="*/ 34 h 34"/>
                    <a:gd name="T8" fmla="*/ 0 w 64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4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8" name="Freeform 370"/>
                <p:cNvSpPr/>
                <p:nvPr/>
              </p:nvSpPr>
              <p:spPr bwMode="auto">
                <a:xfrm>
                  <a:off x="919" y="3552"/>
                  <a:ext cx="33" cy="10"/>
                </a:xfrm>
                <a:custGeom>
                  <a:avLst/>
                  <a:gdLst>
                    <a:gd name="T0" fmla="*/ 0 w 66"/>
                    <a:gd name="T1" fmla="*/ 30 h 30"/>
                    <a:gd name="T2" fmla="*/ 12 w 66"/>
                    <a:gd name="T3" fmla="*/ 0 h 30"/>
                    <a:gd name="T4" fmla="*/ 54 w 66"/>
                    <a:gd name="T5" fmla="*/ 0 h 30"/>
                    <a:gd name="T6" fmla="*/ 66 w 66"/>
                    <a:gd name="T7" fmla="*/ 30 h 30"/>
                    <a:gd name="T8" fmla="*/ 0 w 66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30">
                      <a:moveTo>
                        <a:pt x="0" y="30"/>
                      </a:moveTo>
                      <a:lnTo>
                        <a:pt x="12" y="0"/>
                      </a:lnTo>
                      <a:lnTo>
                        <a:pt x="54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2" name="Group 371"/>
              <p:cNvGrpSpPr/>
              <p:nvPr/>
            </p:nvGrpSpPr>
            <p:grpSpPr bwMode="auto">
              <a:xfrm>
                <a:off x="920" y="3553"/>
                <a:ext cx="45" cy="23"/>
                <a:chOff x="920" y="3553"/>
                <a:chExt cx="45" cy="23"/>
              </a:xfrm>
            </p:grpSpPr>
            <p:sp>
              <p:nvSpPr>
                <p:cNvPr id="273" name="Freeform 372"/>
                <p:cNvSpPr/>
                <p:nvPr/>
              </p:nvSpPr>
              <p:spPr bwMode="auto">
                <a:xfrm>
                  <a:off x="920" y="3553"/>
                  <a:ext cx="20" cy="23"/>
                </a:xfrm>
                <a:custGeom>
                  <a:avLst/>
                  <a:gdLst>
                    <a:gd name="T0" fmla="*/ 24 w 41"/>
                    <a:gd name="T1" fmla="*/ 68 h 68"/>
                    <a:gd name="T2" fmla="*/ 0 w 41"/>
                    <a:gd name="T3" fmla="*/ 32 h 68"/>
                    <a:gd name="T4" fmla="*/ 14 w 41"/>
                    <a:gd name="T5" fmla="*/ 0 h 68"/>
                    <a:gd name="T6" fmla="*/ 41 w 41"/>
                    <a:gd name="T7" fmla="*/ 32 h 68"/>
                    <a:gd name="T8" fmla="*/ 24 w 41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8">
                      <a:moveTo>
                        <a:pt x="24" y="68"/>
                      </a:moveTo>
                      <a:lnTo>
                        <a:pt x="0" y="32"/>
                      </a:lnTo>
                      <a:lnTo>
                        <a:pt x="14" y="0"/>
                      </a:lnTo>
                      <a:lnTo>
                        <a:pt x="41" y="32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4" name="Freeform 373"/>
                <p:cNvSpPr/>
                <p:nvPr/>
              </p:nvSpPr>
              <p:spPr bwMode="auto">
                <a:xfrm>
                  <a:off x="927" y="3554"/>
                  <a:ext cx="32" cy="11"/>
                </a:xfrm>
                <a:custGeom>
                  <a:avLst/>
                  <a:gdLst>
                    <a:gd name="T0" fmla="*/ 0 w 63"/>
                    <a:gd name="T1" fmla="*/ 0 h 33"/>
                    <a:gd name="T2" fmla="*/ 39 w 63"/>
                    <a:gd name="T3" fmla="*/ 0 h 33"/>
                    <a:gd name="T4" fmla="*/ 63 w 63"/>
                    <a:gd name="T5" fmla="*/ 33 h 33"/>
                    <a:gd name="T6" fmla="*/ 24 w 63"/>
                    <a:gd name="T7" fmla="*/ 33 h 33"/>
                    <a:gd name="T8" fmla="*/ 0 w 63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3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3" y="33"/>
                      </a:lnTo>
                      <a:lnTo>
                        <a:pt x="24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5" name="Freeform 374"/>
                <p:cNvSpPr/>
                <p:nvPr/>
              </p:nvSpPr>
              <p:spPr bwMode="auto">
                <a:xfrm>
                  <a:off x="932" y="3566"/>
                  <a:ext cx="33" cy="10"/>
                </a:xfrm>
                <a:custGeom>
                  <a:avLst/>
                  <a:gdLst>
                    <a:gd name="T0" fmla="*/ 0 w 66"/>
                    <a:gd name="T1" fmla="*/ 30 h 30"/>
                    <a:gd name="T2" fmla="*/ 12 w 66"/>
                    <a:gd name="T3" fmla="*/ 0 h 30"/>
                    <a:gd name="T4" fmla="*/ 53 w 66"/>
                    <a:gd name="T5" fmla="*/ 0 h 30"/>
                    <a:gd name="T6" fmla="*/ 66 w 66"/>
                    <a:gd name="T7" fmla="*/ 30 h 30"/>
                    <a:gd name="T8" fmla="*/ 0 w 66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30">
                      <a:moveTo>
                        <a:pt x="0" y="30"/>
                      </a:moveTo>
                      <a:lnTo>
                        <a:pt x="12" y="0"/>
                      </a:lnTo>
                      <a:lnTo>
                        <a:pt x="53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3" name="Group 375"/>
              <p:cNvGrpSpPr/>
              <p:nvPr/>
            </p:nvGrpSpPr>
            <p:grpSpPr bwMode="auto">
              <a:xfrm>
                <a:off x="934" y="3566"/>
                <a:ext cx="44" cy="23"/>
                <a:chOff x="934" y="3566"/>
                <a:chExt cx="44" cy="23"/>
              </a:xfrm>
            </p:grpSpPr>
            <p:sp>
              <p:nvSpPr>
                <p:cNvPr id="270" name="Freeform 376"/>
                <p:cNvSpPr/>
                <p:nvPr/>
              </p:nvSpPr>
              <p:spPr bwMode="auto">
                <a:xfrm>
                  <a:off x="934" y="3566"/>
                  <a:ext cx="19" cy="23"/>
                </a:xfrm>
                <a:custGeom>
                  <a:avLst/>
                  <a:gdLst>
                    <a:gd name="T0" fmla="*/ 22 w 40"/>
                    <a:gd name="T1" fmla="*/ 68 h 68"/>
                    <a:gd name="T2" fmla="*/ 0 w 40"/>
                    <a:gd name="T3" fmla="*/ 33 h 68"/>
                    <a:gd name="T4" fmla="*/ 12 w 40"/>
                    <a:gd name="T5" fmla="*/ 0 h 68"/>
                    <a:gd name="T6" fmla="*/ 40 w 40"/>
                    <a:gd name="T7" fmla="*/ 33 h 68"/>
                    <a:gd name="T8" fmla="*/ 22 w 40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8">
                      <a:moveTo>
                        <a:pt x="22" y="68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40" y="33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1" name="Freeform 377"/>
                <p:cNvSpPr/>
                <p:nvPr/>
              </p:nvSpPr>
              <p:spPr bwMode="auto">
                <a:xfrm>
                  <a:off x="940" y="3567"/>
                  <a:ext cx="32" cy="11"/>
                </a:xfrm>
                <a:custGeom>
                  <a:avLst/>
                  <a:gdLst>
                    <a:gd name="T0" fmla="*/ 0 w 65"/>
                    <a:gd name="T1" fmla="*/ 0 h 35"/>
                    <a:gd name="T2" fmla="*/ 41 w 65"/>
                    <a:gd name="T3" fmla="*/ 0 h 35"/>
                    <a:gd name="T4" fmla="*/ 65 w 65"/>
                    <a:gd name="T5" fmla="*/ 35 h 35"/>
                    <a:gd name="T6" fmla="*/ 25 w 65"/>
                    <a:gd name="T7" fmla="*/ 35 h 35"/>
                    <a:gd name="T8" fmla="*/ 0 w 65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35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5" y="35"/>
                      </a:lnTo>
                      <a:lnTo>
                        <a:pt x="2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2" name="Freeform 378"/>
                <p:cNvSpPr/>
                <p:nvPr/>
              </p:nvSpPr>
              <p:spPr bwMode="auto">
                <a:xfrm>
                  <a:off x="945" y="3579"/>
                  <a:ext cx="33" cy="9"/>
                </a:xfrm>
                <a:custGeom>
                  <a:avLst/>
                  <a:gdLst>
                    <a:gd name="T0" fmla="*/ 0 w 65"/>
                    <a:gd name="T1" fmla="*/ 28 h 28"/>
                    <a:gd name="T2" fmla="*/ 13 w 65"/>
                    <a:gd name="T3" fmla="*/ 0 h 28"/>
                    <a:gd name="T4" fmla="*/ 54 w 65"/>
                    <a:gd name="T5" fmla="*/ 0 h 28"/>
                    <a:gd name="T6" fmla="*/ 65 w 65"/>
                    <a:gd name="T7" fmla="*/ 28 h 28"/>
                    <a:gd name="T8" fmla="*/ 0 w 65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28">
                      <a:moveTo>
                        <a:pt x="0" y="28"/>
                      </a:moveTo>
                      <a:lnTo>
                        <a:pt x="13" y="0"/>
                      </a:lnTo>
                      <a:lnTo>
                        <a:pt x="54" y="0"/>
                      </a:lnTo>
                      <a:lnTo>
                        <a:pt x="6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4" name="Group 379"/>
              <p:cNvGrpSpPr/>
              <p:nvPr/>
            </p:nvGrpSpPr>
            <p:grpSpPr bwMode="auto">
              <a:xfrm>
                <a:off x="949" y="3579"/>
                <a:ext cx="83" cy="63"/>
                <a:chOff x="949" y="3579"/>
                <a:chExt cx="83" cy="63"/>
              </a:xfrm>
            </p:grpSpPr>
            <p:grpSp>
              <p:nvGrpSpPr>
                <p:cNvPr id="254" name="Group 380"/>
                <p:cNvGrpSpPr/>
                <p:nvPr/>
              </p:nvGrpSpPr>
              <p:grpSpPr bwMode="auto">
                <a:xfrm>
                  <a:off x="949" y="3579"/>
                  <a:ext cx="44" cy="23"/>
                  <a:chOff x="949" y="3579"/>
                  <a:chExt cx="44" cy="23"/>
                </a:xfrm>
              </p:grpSpPr>
              <p:sp>
                <p:nvSpPr>
                  <p:cNvPr id="267" name="Freeform 381"/>
                  <p:cNvSpPr/>
                  <p:nvPr/>
                </p:nvSpPr>
                <p:spPr bwMode="auto">
                  <a:xfrm>
                    <a:off x="949" y="3579"/>
                    <a:ext cx="19" cy="23"/>
                  </a:xfrm>
                  <a:custGeom>
                    <a:avLst/>
                    <a:gdLst>
                      <a:gd name="T0" fmla="*/ 21 w 38"/>
                      <a:gd name="T1" fmla="*/ 68 h 68"/>
                      <a:gd name="T2" fmla="*/ 0 w 38"/>
                      <a:gd name="T3" fmla="*/ 32 h 68"/>
                      <a:gd name="T4" fmla="*/ 11 w 38"/>
                      <a:gd name="T5" fmla="*/ 0 h 68"/>
                      <a:gd name="T6" fmla="*/ 38 w 38"/>
                      <a:gd name="T7" fmla="*/ 32 h 68"/>
                      <a:gd name="T8" fmla="*/ 21 w 38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" h="68">
                        <a:moveTo>
                          <a:pt x="21" y="68"/>
                        </a:moveTo>
                        <a:lnTo>
                          <a:pt x="0" y="32"/>
                        </a:lnTo>
                        <a:lnTo>
                          <a:pt x="11" y="0"/>
                        </a:lnTo>
                        <a:lnTo>
                          <a:pt x="38" y="32"/>
                        </a:lnTo>
                        <a:lnTo>
                          <a:pt x="21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8" name="Freeform 382"/>
                  <p:cNvSpPr/>
                  <p:nvPr/>
                </p:nvSpPr>
                <p:spPr bwMode="auto">
                  <a:xfrm>
                    <a:off x="955" y="3579"/>
                    <a:ext cx="32" cy="11"/>
                  </a:xfrm>
                  <a:custGeom>
                    <a:avLst/>
                    <a:gdLst>
                      <a:gd name="T0" fmla="*/ 0 w 66"/>
                      <a:gd name="T1" fmla="*/ 0 h 32"/>
                      <a:gd name="T2" fmla="*/ 42 w 66"/>
                      <a:gd name="T3" fmla="*/ 0 h 32"/>
                      <a:gd name="T4" fmla="*/ 66 w 66"/>
                      <a:gd name="T5" fmla="*/ 32 h 32"/>
                      <a:gd name="T6" fmla="*/ 25 w 66"/>
                      <a:gd name="T7" fmla="*/ 32 h 32"/>
                      <a:gd name="T8" fmla="*/ 0 w 66"/>
                      <a:gd name="T9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32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66" y="32"/>
                        </a:lnTo>
                        <a:lnTo>
                          <a:pt x="25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9" name="Freeform 383"/>
                  <p:cNvSpPr/>
                  <p:nvPr/>
                </p:nvSpPr>
                <p:spPr bwMode="auto">
                  <a:xfrm>
                    <a:off x="960" y="3591"/>
                    <a:ext cx="33" cy="10"/>
                  </a:xfrm>
                  <a:custGeom>
                    <a:avLst/>
                    <a:gdLst>
                      <a:gd name="T0" fmla="*/ 0 w 65"/>
                      <a:gd name="T1" fmla="*/ 31 h 31"/>
                      <a:gd name="T2" fmla="*/ 14 w 65"/>
                      <a:gd name="T3" fmla="*/ 0 h 31"/>
                      <a:gd name="T4" fmla="*/ 55 w 65"/>
                      <a:gd name="T5" fmla="*/ 0 h 31"/>
                      <a:gd name="T6" fmla="*/ 65 w 65"/>
                      <a:gd name="T7" fmla="*/ 31 h 31"/>
                      <a:gd name="T8" fmla="*/ 0 w 65"/>
                      <a:gd name="T9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1">
                        <a:moveTo>
                          <a:pt x="0" y="31"/>
                        </a:moveTo>
                        <a:lnTo>
                          <a:pt x="14" y="0"/>
                        </a:lnTo>
                        <a:lnTo>
                          <a:pt x="55" y="0"/>
                        </a:lnTo>
                        <a:lnTo>
                          <a:pt x="65" y="31"/>
                        </a:lnTo>
                        <a:lnTo>
                          <a:pt x="0" y="31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55" name="Group 384"/>
                <p:cNvGrpSpPr/>
                <p:nvPr/>
              </p:nvGrpSpPr>
              <p:grpSpPr bwMode="auto">
                <a:xfrm>
                  <a:off x="961" y="3592"/>
                  <a:ext cx="45" cy="23"/>
                  <a:chOff x="961" y="3592"/>
                  <a:chExt cx="45" cy="23"/>
                </a:xfrm>
              </p:grpSpPr>
              <p:sp>
                <p:nvSpPr>
                  <p:cNvPr id="264" name="Freeform 385"/>
                  <p:cNvSpPr/>
                  <p:nvPr/>
                </p:nvSpPr>
                <p:spPr bwMode="auto">
                  <a:xfrm>
                    <a:off x="961" y="3592"/>
                    <a:ext cx="20" cy="23"/>
                  </a:xfrm>
                  <a:custGeom>
                    <a:avLst/>
                    <a:gdLst>
                      <a:gd name="T0" fmla="*/ 23 w 40"/>
                      <a:gd name="T1" fmla="*/ 69 h 69"/>
                      <a:gd name="T2" fmla="*/ 0 w 40"/>
                      <a:gd name="T3" fmla="*/ 33 h 69"/>
                      <a:gd name="T4" fmla="*/ 12 w 40"/>
                      <a:gd name="T5" fmla="*/ 0 h 69"/>
                      <a:gd name="T6" fmla="*/ 40 w 40"/>
                      <a:gd name="T7" fmla="*/ 33 h 69"/>
                      <a:gd name="T8" fmla="*/ 23 w 40"/>
                      <a:gd name="T9" fmla="*/ 6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0" h="69">
                        <a:moveTo>
                          <a:pt x="23" y="69"/>
                        </a:moveTo>
                        <a:lnTo>
                          <a:pt x="0" y="33"/>
                        </a:lnTo>
                        <a:lnTo>
                          <a:pt x="12" y="0"/>
                        </a:lnTo>
                        <a:lnTo>
                          <a:pt x="40" y="33"/>
                        </a:lnTo>
                        <a:lnTo>
                          <a:pt x="23" y="69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5" name="Freeform 386"/>
                  <p:cNvSpPr/>
                  <p:nvPr/>
                </p:nvSpPr>
                <p:spPr bwMode="auto">
                  <a:xfrm>
                    <a:off x="968" y="3593"/>
                    <a:ext cx="33" cy="11"/>
                  </a:xfrm>
                  <a:custGeom>
                    <a:avLst/>
                    <a:gdLst>
                      <a:gd name="T0" fmla="*/ 0 w 66"/>
                      <a:gd name="T1" fmla="*/ 0 h 35"/>
                      <a:gd name="T2" fmla="*/ 41 w 66"/>
                      <a:gd name="T3" fmla="*/ 0 h 35"/>
                      <a:gd name="T4" fmla="*/ 66 w 66"/>
                      <a:gd name="T5" fmla="*/ 35 h 35"/>
                      <a:gd name="T6" fmla="*/ 24 w 66"/>
                      <a:gd name="T7" fmla="*/ 35 h 35"/>
                      <a:gd name="T8" fmla="*/ 0 w 66"/>
                      <a:gd name="T9" fmla="*/ 0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35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6" y="35"/>
                        </a:lnTo>
                        <a:lnTo>
                          <a:pt x="24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6" name="Freeform 387"/>
                  <p:cNvSpPr/>
                  <p:nvPr/>
                </p:nvSpPr>
                <p:spPr bwMode="auto">
                  <a:xfrm>
                    <a:off x="973" y="3605"/>
                    <a:ext cx="33" cy="10"/>
                  </a:xfrm>
                  <a:custGeom>
                    <a:avLst/>
                    <a:gdLst>
                      <a:gd name="T0" fmla="*/ 0 w 66"/>
                      <a:gd name="T1" fmla="*/ 30 h 30"/>
                      <a:gd name="T2" fmla="*/ 13 w 66"/>
                      <a:gd name="T3" fmla="*/ 0 h 30"/>
                      <a:gd name="T4" fmla="*/ 55 w 66"/>
                      <a:gd name="T5" fmla="*/ 0 h 30"/>
                      <a:gd name="T6" fmla="*/ 66 w 66"/>
                      <a:gd name="T7" fmla="*/ 30 h 30"/>
                      <a:gd name="T8" fmla="*/ 0 w 66"/>
                      <a:gd name="T9" fmla="*/ 3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30">
                        <a:moveTo>
                          <a:pt x="0" y="30"/>
                        </a:moveTo>
                        <a:lnTo>
                          <a:pt x="13" y="0"/>
                        </a:lnTo>
                        <a:lnTo>
                          <a:pt x="55" y="0"/>
                        </a:lnTo>
                        <a:lnTo>
                          <a:pt x="6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56" name="Group 388"/>
                <p:cNvGrpSpPr/>
                <p:nvPr/>
              </p:nvGrpSpPr>
              <p:grpSpPr bwMode="auto">
                <a:xfrm>
                  <a:off x="974" y="3606"/>
                  <a:ext cx="44" cy="23"/>
                  <a:chOff x="974" y="3606"/>
                  <a:chExt cx="44" cy="23"/>
                </a:xfrm>
              </p:grpSpPr>
              <p:sp>
                <p:nvSpPr>
                  <p:cNvPr id="261" name="Freeform 389"/>
                  <p:cNvSpPr/>
                  <p:nvPr/>
                </p:nvSpPr>
                <p:spPr bwMode="auto">
                  <a:xfrm>
                    <a:off x="974" y="3606"/>
                    <a:ext cx="19" cy="23"/>
                  </a:xfrm>
                  <a:custGeom>
                    <a:avLst/>
                    <a:gdLst>
                      <a:gd name="T0" fmla="*/ 24 w 40"/>
                      <a:gd name="T1" fmla="*/ 68 h 68"/>
                      <a:gd name="T2" fmla="*/ 0 w 40"/>
                      <a:gd name="T3" fmla="*/ 35 h 68"/>
                      <a:gd name="T4" fmla="*/ 12 w 40"/>
                      <a:gd name="T5" fmla="*/ 0 h 68"/>
                      <a:gd name="T6" fmla="*/ 40 w 40"/>
                      <a:gd name="T7" fmla="*/ 35 h 68"/>
                      <a:gd name="T8" fmla="*/ 24 w 40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0" h="68">
                        <a:moveTo>
                          <a:pt x="24" y="68"/>
                        </a:moveTo>
                        <a:lnTo>
                          <a:pt x="0" y="35"/>
                        </a:lnTo>
                        <a:lnTo>
                          <a:pt x="12" y="0"/>
                        </a:lnTo>
                        <a:lnTo>
                          <a:pt x="40" y="35"/>
                        </a:lnTo>
                        <a:lnTo>
                          <a:pt x="24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2" name="Freeform 390"/>
                  <p:cNvSpPr/>
                  <p:nvPr/>
                </p:nvSpPr>
                <p:spPr bwMode="auto">
                  <a:xfrm>
                    <a:off x="980" y="3606"/>
                    <a:ext cx="32" cy="12"/>
                  </a:xfrm>
                  <a:custGeom>
                    <a:avLst/>
                    <a:gdLst>
                      <a:gd name="T0" fmla="*/ 0 w 65"/>
                      <a:gd name="T1" fmla="*/ 0 h 35"/>
                      <a:gd name="T2" fmla="*/ 42 w 65"/>
                      <a:gd name="T3" fmla="*/ 0 h 35"/>
                      <a:gd name="T4" fmla="*/ 65 w 65"/>
                      <a:gd name="T5" fmla="*/ 35 h 35"/>
                      <a:gd name="T6" fmla="*/ 25 w 65"/>
                      <a:gd name="T7" fmla="*/ 35 h 35"/>
                      <a:gd name="T8" fmla="*/ 0 w 65"/>
                      <a:gd name="T9" fmla="*/ 0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5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65" y="35"/>
                        </a:lnTo>
                        <a:lnTo>
                          <a:pt x="25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3" name="Freeform 391"/>
                  <p:cNvSpPr/>
                  <p:nvPr/>
                </p:nvSpPr>
                <p:spPr bwMode="auto">
                  <a:xfrm>
                    <a:off x="986" y="3619"/>
                    <a:ext cx="32" cy="9"/>
                  </a:xfrm>
                  <a:custGeom>
                    <a:avLst/>
                    <a:gdLst>
                      <a:gd name="T0" fmla="*/ 0 w 65"/>
                      <a:gd name="T1" fmla="*/ 29 h 29"/>
                      <a:gd name="T2" fmla="*/ 12 w 65"/>
                      <a:gd name="T3" fmla="*/ 0 h 29"/>
                      <a:gd name="T4" fmla="*/ 53 w 65"/>
                      <a:gd name="T5" fmla="*/ 0 h 29"/>
                      <a:gd name="T6" fmla="*/ 65 w 65"/>
                      <a:gd name="T7" fmla="*/ 29 h 29"/>
                      <a:gd name="T8" fmla="*/ 0 w 65"/>
                      <a:gd name="T9" fmla="*/ 2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9">
                        <a:moveTo>
                          <a:pt x="0" y="29"/>
                        </a:moveTo>
                        <a:lnTo>
                          <a:pt x="12" y="0"/>
                        </a:lnTo>
                        <a:lnTo>
                          <a:pt x="53" y="0"/>
                        </a:lnTo>
                        <a:lnTo>
                          <a:pt x="65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57" name="Group 392"/>
                <p:cNvGrpSpPr/>
                <p:nvPr/>
              </p:nvGrpSpPr>
              <p:grpSpPr bwMode="auto">
                <a:xfrm>
                  <a:off x="987" y="3619"/>
                  <a:ext cx="45" cy="23"/>
                  <a:chOff x="987" y="3619"/>
                  <a:chExt cx="45" cy="23"/>
                </a:xfrm>
              </p:grpSpPr>
              <p:sp>
                <p:nvSpPr>
                  <p:cNvPr id="258" name="Freeform 393"/>
                  <p:cNvSpPr/>
                  <p:nvPr/>
                </p:nvSpPr>
                <p:spPr bwMode="auto">
                  <a:xfrm>
                    <a:off x="987" y="3619"/>
                    <a:ext cx="20" cy="23"/>
                  </a:xfrm>
                  <a:custGeom>
                    <a:avLst/>
                    <a:gdLst>
                      <a:gd name="T0" fmla="*/ 22 w 39"/>
                      <a:gd name="T1" fmla="*/ 68 h 68"/>
                      <a:gd name="T2" fmla="*/ 0 w 39"/>
                      <a:gd name="T3" fmla="*/ 33 h 68"/>
                      <a:gd name="T4" fmla="*/ 12 w 39"/>
                      <a:gd name="T5" fmla="*/ 0 h 68"/>
                      <a:gd name="T6" fmla="*/ 39 w 39"/>
                      <a:gd name="T7" fmla="*/ 33 h 68"/>
                      <a:gd name="T8" fmla="*/ 22 w 39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" h="68">
                        <a:moveTo>
                          <a:pt x="22" y="68"/>
                        </a:moveTo>
                        <a:lnTo>
                          <a:pt x="0" y="33"/>
                        </a:lnTo>
                        <a:lnTo>
                          <a:pt x="12" y="0"/>
                        </a:lnTo>
                        <a:lnTo>
                          <a:pt x="39" y="33"/>
                        </a:lnTo>
                        <a:lnTo>
                          <a:pt x="22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9" name="Freeform 394"/>
                  <p:cNvSpPr/>
                  <p:nvPr/>
                </p:nvSpPr>
                <p:spPr bwMode="auto">
                  <a:xfrm>
                    <a:off x="994" y="3620"/>
                    <a:ext cx="32" cy="11"/>
                  </a:xfrm>
                  <a:custGeom>
                    <a:avLst/>
                    <a:gdLst>
                      <a:gd name="T0" fmla="*/ 0 w 64"/>
                      <a:gd name="T1" fmla="*/ 0 h 33"/>
                      <a:gd name="T2" fmla="*/ 41 w 64"/>
                      <a:gd name="T3" fmla="*/ 0 h 33"/>
                      <a:gd name="T4" fmla="*/ 64 w 64"/>
                      <a:gd name="T5" fmla="*/ 33 h 33"/>
                      <a:gd name="T6" fmla="*/ 25 w 64"/>
                      <a:gd name="T7" fmla="*/ 33 h 33"/>
                      <a:gd name="T8" fmla="*/ 0 w 64"/>
                      <a:gd name="T9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3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4" y="33"/>
                        </a:lnTo>
                        <a:lnTo>
                          <a:pt x="25" y="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0" name="Freeform 395"/>
                  <p:cNvSpPr/>
                  <p:nvPr/>
                </p:nvSpPr>
                <p:spPr bwMode="auto">
                  <a:xfrm>
                    <a:off x="999" y="3632"/>
                    <a:ext cx="33" cy="9"/>
                  </a:xfrm>
                  <a:custGeom>
                    <a:avLst/>
                    <a:gdLst>
                      <a:gd name="T0" fmla="*/ 0 w 65"/>
                      <a:gd name="T1" fmla="*/ 29 h 29"/>
                      <a:gd name="T2" fmla="*/ 14 w 65"/>
                      <a:gd name="T3" fmla="*/ 0 h 29"/>
                      <a:gd name="T4" fmla="*/ 53 w 65"/>
                      <a:gd name="T5" fmla="*/ 0 h 29"/>
                      <a:gd name="T6" fmla="*/ 65 w 65"/>
                      <a:gd name="T7" fmla="*/ 29 h 29"/>
                      <a:gd name="T8" fmla="*/ 0 w 65"/>
                      <a:gd name="T9" fmla="*/ 29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9">
                        <a:moveTo>
                          <a:pt x="0" y="29"/>
                        </a:moveTo>
                        <a:lnTo>
                          <a:pt x="14" y="0"/>
                        </a:lnTo>
                        <a:lnTo>
                          <a:pt x="53" y="0"/>
                        </a:lnTo>
                        <a:lnTo>
                          <a:pt x="65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55" name="Group 396"/>
              <p:cNvGrpSpPr/>
              <p:nvPr/>
            </p:nvGrpSpPr>
            <p:grpSpPr bwMode="auto">
              <a:xfrm>
                <a:off x="1002" y="3632"/>
                <a:ext cx="83" cy="63"/>
                <a:chOff x="1002" y="3632"/>
                <a:chExt cx="83" cy="63"/>
              </a:xfrm>
            </p:grpSpPr>
            <p:grpSp>
              <p:nvGrpSpPr>
                <p:cNvPr id="238" name="Group 397"/>
                <p:cNvGrpSpPr/>
                <p:nvPr/>
              </p:nvGrpSpPr>
              <p:grpSpPr bwMode="auto">
                <a:xfrm>
                  <a:off x="1002" y="3632"/>
                  <a:ext cx="44" cy="22"/>
                  <a:chOff x="1002" y="3632"/>
                  <a:chExt cx="44" cy="22"/>
                </a:xfrm>
              </p:grpSpPr>
              <p:sp>
                <p:nvSpPr>
                  <p:cNvPr id="251" name="Freeform 398"/>
                  <p:cNvSpPr/>
                  <p:nvPr/>
                </p:nvSpPr>
                <p:spPr bwMode="auto">
                  <a:xfrm>
                    <a:off x="1002" y="3632"/>
                    <a:ext cx="19" cy="22"/>
                  </a:xfrm>
                  <a:custGeom>
                    <a:avLst/>
                    <a:gdLst>
                      <a:gd name="T0" fmla="*/ 21 w 38"/>
                      <a:gd name="T1" fmla="*/ 68 h 68"/>
                      <a:gd name="T2" fmla="*/ 0 w 38"/>
                      <a:gd name="T3" fmla="*/ 33 h 68"/>
                      <a:gd name="T4" fmla="*/ 10 w 38"/>
                      <a:gd name="T5" fmla="*/ 0 h 68"/>
                      <a:gd name="T6" fmla="*/ 38 w 38"/>
                      <a:gd name="T7" fmla="*/ 33 h 68"/>
                      <a:gd name="T8" fmla="*/ 21 w 38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" h="68">
                        <a:moveTo>
                          <a:pt x="21" y="68"/>
                        </a:moveTo>
                        <a:lnTo>
                          <a:pt x="0" y="33"/>
                        </a:lnTo>
                        <a:lnTo>
                          <a:pt x="10" y="0"/>
                        </a:lnTo>
                        <a:lnTo>
                          <a:pt x="38" y="33"/>
                        </a:lnTo>
                        <a:lnTo>
                          <a:pt x="21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2" name="Freeform 399"/>
                  <p:cNvSpPr/>
                  <p:nvPr/>
                </p:nvSpPr>
                <p:spPr bwMode="auto">
                  <a:xfrm>
                    <a:off x="1008" y="3632"/>
                    <a:ext cx="33" cy="12"/>
                  </a:xfrm>
                  <a:custGeom>
                    <a:avLst/>
                    <a:gdLst>
                      <a:gd name="T0" fmla="*/ 0 w 65"/>
                      <a:gd name="T1" fmla="*/ 0 h 35"/>
                      <a:gd name="T2" fmla="*/ 40 w 65"/>
                      <a:gd name="T3" fmla="*/ 0 h 35"/>
                      <a:gd name="T4" fmla="*/ 65 w 65"/>
                      <a:gd name="T5" fmla="*/ 35 h 35"/>
                      <a:gd name="T6" fmla="*/ 25 w 65"/>
                      <a:gd name="T7" fmla="*/ 35 h 35"/>
                      <a:gd name="T8" fmla="*/ 0 w 65"/>
                      <a:gd name="T9" fmla="*/ 0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5">
                        <a:moveTo>
                          <a:pt x="0" y="0"/>
                        </a:moveTo>
                        <a:lnTo>
                          <a:pt x="40" y="0"/>
                        </a:lnTo>
                        <a:lnTo>
                          <a:pt x="65" y="35"/>
                        </a:lnTo>
                        <a:lnTo>
                          <a:pt x="25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3" name="Freeform 400"/>
                  <p:cNvSpPr/>
                  <p:nvPr/>
                </p:nvSpPr>
                <p:spPr bwMode="auto">
                  <a:xfrm>
                    <a:off x="1013" y="3644"/>
                    <a:ext cx="33" cy="10"/>
                  </a:xfrm>
                  <a:custGeom>
                    <a:avLst/>
                    <a:gdLst>
                      <a:gd name="T0" fmla="*/ 0 w 66"/>
                      <a:gd name="T1" fmla="*/ 28 h 28"/>
                      <a:gd name="T2" fmla="*/ 13 w 66"/>
                      <a:gd name="T3" fmla="*/ 0 h 28"/>
                      <a:gd name="T4" fmla="*/ 55 w 66"/>
                      <a:gd name="T5" fmla="*/ 0 h 28"/>
                      <a:gd name="T6" fmla="*/ 66 w 66"/>
                      <a:gd name="T7" fmla="*/ 28 h 28"/>
                      <a:gd name="T8" fmla="*/ 0 w 66"/>
                      <a:gd name="T9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28">
                        <a:moveTo>
                          <a:pt x="0" y="28"/>
                        </a:moveTo>
                        <a:lnTo>
                          <a:pt x="13" y="0"/>
                        </a:lnTo>
                        <a:lnTo>
                          <a:pt x="55" y="0"/>
                        </a:lnTo>
                        <a:lnTo>
                          <a:pt x="66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39" name="Group 401"/>
                <p:cNvGrpSpPr/>
                <p:nvPr/>
              </p:nvGrpSpPr>
              <p:grpSpPr bwMode="auto">
                <a:xfrm>
                  <a:off x="1014" y="3645"/>
                  <a:ext cx="44" cy="23"/>
                  <a:chOff x="1014" y="3645"/>
                  <a:chExt cx="44" cy="23"/>
                </a:xfrm>
              </p:grpSpPr>
              <p:sp>
                <p:nvSpPr>
                  <p:cNvPr id="248" name="Freeform 402"/>
                  <p:cNvSpPr/>
                  <p:nvPr/>
                </p:nvSpPr>
                <p:spPr bwMode="auto">
                  <a:xfrm>
                    <a:off x="1014" y="3645"/>
                    <a:ext cx="19" cy="23"/>
                  </a:xfrm>
                  <a:custGeom>
                    <a:avLst/>
                    <a:gdLst>
                      <a:gd name="T0" fmla="*/ 24 w 40"/>
                      <a:gd name="T1" fmla="*/ 68 h 68"/>
                      <a:gd name="T2" fmla="*/ 0 w 40"/>
                      <a:gd name="T3" fmla="*/ 33 h 68"/>
                      <a:gd name="T4" fmla="*/ 14 w 40"/>
                      <a:gd name="T5" fmla="*/ 0 h 68"/>
                      <a:gd name="T6" fmla="*/ 40 w 40"/>
                      <a:gd name="T7" fmla="*/ 33 h 68"/>
                      <a:gd name="T8" fmla="*/ 24 w 40"/>
                      <a:gd name="T9" fmla="*/ 68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0" h="68">
                        <a:moveTo>
                          <a:pt x="24" y="68"/>
                        </a:moveTo>
                        <a:lnTo>
                          <a:pt x="0" y="33"/>
                        </a:lnTo>
                        <a:lnTo>
                          <a:pt x="14" y="0"/>
                        </a:lnTo>
                        <a:lnTo>
                          <a:pt x="40" y="33"/>
                        </a:lnTo>
                        <a:lnTo>
                          <a:pt x="24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9" name="Freeform 403"/>
                  <p:cNvSpPr/>
                  <p:nvPr/>
                </p:nvSpPr>
                <p:spPr bwMode="auto">
                  <a:xfrm>
                    <a:off x="1021" y="3646"/>
                    <a:ext cx="32" cy="11"/>
                  </a:xfrm>
                  <a:custGeom>
                    <a:avLst/>
                    <a:gdLst>
                      <a:gd name="T0" fmla="*/ 0 w 63"/>
                      <a:gd name="T1" fmla="*/ 0 h 33"/>
                      <a:gd name="T2" fmla="*/ 41 w 63"/>
                      <a:gd name="T3" fmla="*/ 0 h 33"/>
                      <a:gd name="T4" fmla="*/ 63 w 63"/>
                      <a:gd name="T5" fmla="*/ 33 h 33"/>
                      <a:gd name="T6" fmla="*/ 24 w 63"/>
                      <a:gd name="T7" fmla="*/ 33 h 33"/>
                      <a:gd name="T8" fmla="*/ 0 w 63"/>
                      <a:gd name="T9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" h="33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3" y="33"/>
                        </a:lnTo>
                        <a:lnTo>
                          <a:pt x="24" y="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0" name="Freeform 404"/>
                  <p:cNvSpPr/>
                  <p:nvPr/>
                </p:nvSpPr>
                <p:spPr bwMode="auto">
                  <a:xfrm>
                    <a:off x="1026" y="3658"/>
                    <a:ext cx="32" cy="10"/>
                  </a:xfrm>
                  <a:custGeom>
                    <a:avLst/>
                    <a:gdLst>
                      <a:gd name="T0" fmla="*/ 0 w 65"/>
                      <a:gd name="T1" fmla="*/ 30 h 30"/>
                      <a:gd name="T2" fmla="*/ 12 w 65"/>
                      <a:gd name="T3" fmla="*/ 0 h 30"/>
                      <a:gd name="T4" fmla="*/ 53 w 65"/>
                      <a:gd name="T5" fmla="*/ 0 h 30"/>
                      <a:gd name="T6" fmla="*/ 65 w 65"/>
                      <a:gd name="T7" fmla="*/ 30 h 30"/>
                      <a:gd name="T8" fmla="*/ 0 w 65"/>
                      <a:gd name="T9" fmla="*/ 3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0">
                        <a:moveTo>
                          <a:pt x="0" y="30"/>
                        </a:moveTo>
                        <a:lnTo>
                          <a:pt x="12" y="0"/>
                        </a:lnTo>
                        <a:lnTo>
                          <a:pt x="53" y="0"/>
                        </a:lnTo>
                        <a:lnTo>
                          <a:pt x="65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40" name="Group 405"/>
                <p:cNvGrpSpPr/>
                <p:nvPr/>
              </p:nvGrpSpPr>
              <p:grpSpPr bwMode="auto">
                <a:xfrm>
                  <a:off x="1027" y="3659"/>
                  <a:ext cx="45" cy="23"/>
                  <a:chOff x="1027" y="3659"/>
                  <a:chExt cx="45" cy="23"/>
                </a:xfrm>
              </p:grpSpPr>
              <p:sp>
                <p:nvSpPr>
                  <p:cNvPr id="245" name="Freeform 406"/>
                  <p:cNvSpPr/>
                  <p:nvPr/>
                </p:nvSpPr>
                <p:spPr bwMode="auto">
                  <a:xfrm>
                    <a:off x="1027" y="3659"/>
                    <a:ext cx="20" cy="23"/>
                  </a:xfrm>
                  <a:custGeom>
                    <a:avLst/>
                    <a:gdLst>
                      <a:gd name="T0" fmla="*/ 22 w 39"/>
                      <a:gd name="T1" fmla="*/ 70 h 70"/>
                      <a:gd name="T2" fmla="*/ 0 w 39"/>
                      <a:gd name="T3" fmla="*/ 34 h 70"/>
                      <a:gd name="T4" fmla="*/ 12 w 39"/>
                      <a:gd name="T5" fmla="*/ 0 h 70"/>
                      <a:gd name="T6" fmla="*/ 39 w 39"/>
                      <a:gd name="T7" fmla="*/ 34 h 70"/>
                      <a:gd name="T8" fmla="*/ 22 w 39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9" h="70">
                        <a:moveTo>
                          <a:pt x="22" y="70"/>
                        </a:moveTo>
                        <a:lnTo>
                          <a:pt x="0" y="34"/>
                        </a:lnTo>
                        <a:lnTo>
                          <a:pt x="12" y="0"/>
                        </a:lnTo>
                        <a:lnTo>
                          <a:pt x="39" y="34"/>
                        </a:lnTo>
                        <a:lnTo>
                          <a:pt x="22" y="7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6" name="Freeform 407"/>
                  <p:cNvSpPr/>
                  <p:nvPr/>
                </p:nvSpPr>
                <p:spPr bwMode="auto">
                  <a:xfrm>
                    <a:off x="1033" y="3659"/>
                    <a:ext cx="33" cy="11"/>
                  </a:xfrm>
                  <a:custGeom>
                    <a:avLst/>
                    <a:gdLst>
                      <a:gd name="T0" fmla="*/ 0 w 64"/>
                      <a:gd name="T1" fmla="*/ 0 h 34"/>
                      <a:gd name="T2" fmla="*/ 39 w 64"/>
                      <a:gd name="T3" fmla="*/ 0 h 34"/>
                      <a:gd name="T4" fmla="*/ 64 w 64"/>
                      <a:gd name="T5" fmla="*/ 34 h 34"/>
                      <a:gd name="T6" fmla="*/ 25 w 64"/>
                      <a:gd name="T7" fmla="*/ 34 h 34"/>
                      <a:gd name="T8" fmla="*/ 0 w 64"/>
                      <a:gd name="T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4">
                        <a:moveTo>
                          <a:pt x="0" y="0"/>
                        </a:moveTo>
                        <a:lnTo>
                          <a:pt x="39" y="0"/>
                        </a:lnTo>
                        <a:lnTo>
                          <a:pt x="64" y="34"/>
                        </a:lnTo>
                        <a:lnTo>
                          <a:pt x="25" y="3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7" name="Freeform 408"/>
                  <p:cNvSpPr/>
                  <p:nvPr/>
                </p:nvSpPr>
                <p:spPr bwMode="auto">
                  <a:xfrm>
                    <a:off x="1039" y="3671"/>
                    <a:ext cx="33" cy="10"/>
                  </a:xfrm>
                  <a:custGeom>
                    <a:avLst/>
                    <a:gdLst>
                      <a:gd name="T0" fmla="*/ 0 w 66"/>
                      <a:gd name="T1" fmla="*/ 30 h 30"/>
                      <a:gd name="T2" fmla="*/ 12 w 66"/>
                      <a:gd name="T3" fmla="*/ 0 h 30"/>
                      <a:gd name="T4" fmla="*/ 54 w 66"/>
                      <a:gd name="T5" fmla="*/ 0 h 30"/>
                      <a:gd name="T6" fmla="*/ 66 w 66"/>
                      <a:gd name="T7" fmla="*/ 30 h 30"/>
                      <a:gd name="T8" fmla="*/ 0 w 66"/>
                      <a:gd name="T9" fmla="*/ 3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30">
                        <a:moveTo>
                          <a:pt x="0" y="30"/>
                        </a:moveTo>
                        <a:lnTo>
                          <a:pt x="12" y="0"/>
                        </a:lnTo>
                        <a:lnTo>
                          <a:pt x="54" y="0"/>
                        </a:lnTo>
                        <a:lnTo>
                          <a:pt x="6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41" name="Group 409"/>
                <p:cNvGrpSpPr/>
                <p:nvPr/>
              </p:nvGrpSpPr>
              <p:grpSpPr bwMode="auto">
                <a:xfrm>
                  <a:off x="1040" y="3672"/>
                  <a:ext cx="45" cy="23"/>
                  <a:chOff x="1040" y="3672"/>
                  <a:chExt cx="45" cy="23"/>
                </a:xfrm>
              </p:grpSpPr>
              <p:sp>
                <p:nvSpPr>
                  <p:cNvPr id="242" name="Freeform 410"/>
                  <p:cNvSpPr/>
                  <p:nvPr/>
                </p:nvSpPr>
                <p:spPr bwMode="auto">
                  <a:xfrm>
                    <a:off x="1040" y="3672"/>
                    <a:ext cx="20" cy="23"/>
                  </a:xfrm>
                  <a:custGeom>
                    <a:avLst/>
                    <a:gdLst>
                      <a:gd name="T0" fmla="*/ 24 w 41"/>
                      <a:gd name="T1" fmla="*/ 70 h 70"/>
                      <a:gd name="T2" fmla="*/ 0 w 41"/>
                      <a:gd name="T3" fmla="*/ 35 h 70"/>
                      <a:gd name="T4" fmla="*/ 13 w 41"/>
                      <a:gd name="T5" fmla="*/ 0 h 70"/>
                      <a:gd name="T6" fmla="*/ 41 w 41"/>
                      <a:gd name="T7" fmla="*/ 35 h 70"/>
                      <a:gd name="T8" fmla="*/ 24 w 41"/>
                      <a:gd name="T9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" h="70">
                        <a:moveTo>
                          <a:pt x="24" y="70"/>
                        </a:moveTo>
                        <a:lnTo>
                          <a:pt x="0" y="35"/>
                        </a:lnTo>
                        <a:lnTo>
                          <a:pt x="13" y="0"/>
                        </a:lnTo>
                        <a:lnTo>
                          <a:pt x="41" y="35"/>
                        </a:lnTo>
                        <a:lnTo>
                          <a:pt x="24" y="7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3" name="Freeform 411"/>
                  <p:cNvSpPr/>
                  <p:nvPr/>
                </p:nvSpPr>
                <p:spPr bwMode="auto">
                  <a:xfrm>
                    <a:off x="1047" y="3672"/>
                    <a:ext cx="32" cy="12"/>
                  </a:xfrm>
                  <a:custGeom>
                    <a:avLst/>
                    <a:gdLst>
                      <a:gd name="T0" fmla="*/ 0 w 65"/>
                      <a:gd name="T1" fmla="*/ 0 h 34"/>
                      <a:gd name="T2" fmla="*/ 41 w 65"/>
                      <a:gd name="T3" fmla="*/ 0 h 34"/>
                      <a:gd name="T4" fmla="*/ 65 w 65"/>
                      <a:gd name="T5" fmla="*/ 34 h 34"/>
                      <a:gd name="T6" fmla="*/ 24 w 65"/>
                      <a:gd name="T7" fmla="*/ 34 h 34"/>
                      <a:gd name="T8" fmla="*/ 0 w 65"/>
                      <a:gd name="T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4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5" y="34"/>
                        </a:lnTo>
                        <a:lnTo>
                          <a:pt x="24" y="3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4" name="Freeform 412"/>
                  <p:cNvSpPr/>
                  <p:nvPr/>
                </p:nvSpPr>
                <p:spPr bwMode="auto">
                  <a:xfrm>
                    <a:off x="1053" y="3685"/>
                    <a:ext cx="32" cy="9"/>
                  </a:xfrm>
                  <a:custGeom>
                    <a:avLst/>
                    <a:gdLst>
                      <a:gd name="T0" fmla="*/ 0 w 66"/>
                      <a:gd name="T1" fmla="*/ 28 h 28"/>
                      <a:gd name="T2" fmla="*/ 12 w 66"/>
                      <a:gd name="T3" fmla="*/ 0 h 28"/>
                      <a:gd name="T4" fmla="*/ 54 w 66"/>
                      <a:gd name="T5" fmla="*/ 0 h 28"/>
                      <a:gd name="T6" fmla="*/ 66 w 66"/>
                      <a:gd name="T7" fmla="*/ 28 h 28"/>
                      <a:gd name="T8" fmla="*/ 0 w 66"/>
                      <a:gd name="T9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28">
                        <a:moveTo>
                          <a:pt x="0" y="28"/>
                        </a:moveTo>
                        <a:lnTo>
                          <a:pt x="12" y="0"/>
                        </a:lnTo>
                        <a:lnTo>
                          <a:pt x="54" y="0"/>
                        </a:lnTo>
                        <a:lnTo>
                          <a:pt x="66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 sz="12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56" name="Group 413"/>
              <p:cNvGrpSpPr/>
              <p:nvPr/>
            </p:nvGrpSpPr>
            <p:grpSpPr bwMode="auto">
              <a:xfrm>
                <a:off x="1054" y="3685"/>
                <a:ext cx="45" cy="23"/>
                <a:chOff x="1054" y="3685"/>
                <a:chExt cx="45" cy="23"/>
              </a:xfrm>
            </p:grpSpPr>
            <p:sp>
              <p:nvSpPr>
                <p:cNvPr id="235" name="Freeform 414"/>
                <p:cNvSpPr/>
                <p:nvPr/>
              </p:nvSpPr>
              <p:spPr bwMode="auto">
                <a:xfrm>
                  <a:off x="1054" y="3685"/>
                  <a:ext cx="20" cy="23"/>
                </a:xfrm>
                <a:custGeom>
                  <a:avLst/>
                  <a:gdLst>
                    <a:gd name="T0" fmla="*/ 23 w 39"/>
                    <a:gd name="T1" fmla="*/ 70 h 70"/>
                    <a:gd name="T2" fmla="*/ 0 w 39"/>
                    <a:gd name="T3" fmla="*/ 34 h 70"/>
                    <a:gd name="T4" fmla="*/ 13 w 39"/>
                    <a:gd name="T5" fmla="*/ 0 h 70"/>
                    <a:gd name="T6" fmla="*/ 39 w 39"/>
                    <a:gd name="T7" fmla="*/ 34 h 70"/>
                    <a:gd name="T8" fmla="*/ 23 w 39"/>
                    <a:gd name="T9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70">
                      <a:moveTo>
                        <a:pt x="23" y="70"/>
                      </a:moveTo>
                      <a:lnTo>
                        <a:pt x="0" y="34"/>
                      </a:lnTo>
                      <a:lnTo>
                        <a:pt x="13" y="0"/>
                      </a:lnTo>
                      <a:lnTo>
                        <a:pt x="39" y="34"/>
                      </a:lnTo>
                      <a:lnTo>
                        <a:pt x="23" y="7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6" name="Freeform 415"/>
                <p:cNvSpPr/>
                <p:nvPr/>
              </p:nvSpPr>
              <p:spPr bwMode="auto">
                <a:xfrm>
                  <a:off x="1061" y="3685"/>
                  <a:ext cx="32" cy="12"/>
                </a:xfrm>
                <a:custGeom>
                  <a:avLst/>
                  <a:gdLst>
                    <a:gd name="T0" fmla="*/ 0 w 63"/>
                    <a:gd name="T1" fmla="*/ 0 h 35"/>
                    <a:gd name="T2" fmla="*/ 41 w 63"/>
                    <a:gd name="T3" fmla="*/ 0 h 35"/>
                    <a:gd name="T4" fmla="*/ 63 w 63"/>
                    <a:gd name="T5" fmla="*/ 35 h 35"/>
                    <a:gd name="T6" fmla="*/ 24 w 63"/>
                    <a:gd name="T7" fmla="*/ 35 h 35"/>
                    <a:gd name="T8" fmla="*/ 0 w 63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5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3" y="35"/>
                      </a:lnTo>
                      <a:lnTo>
                        <a:pt x="24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7" name="Freeform 416"/>
                <p:cNvSpPr/>
                <p:nvPr/>
              </p:nvSpPr>
              <p:spPr bwMode="auto">
                <a:xfrm>
                  <a:off x="1066" y="3697"/>
                  <a:ext cx="33" cy="10"/>
                </a:xfrm>
                <a:custGeom>
                  <a:avLst/>
                  <a:gdLst>
                    <a:gd name="T0" fmla="*/ 0 w 64"/>
                    <a:gd name="T1" fmla="*/ 30 h 30"/>
                    <a:gd name="T2" fmla="*/ 13 w 64"/>
                    <a:gd name="T3" fmla="*/ 0 h 30"/>
                    <a:gd name="T4" fmla="*/ 52 w 64"/>
                    <a:gd name="T5" fmla="*/ 0 h 30"/>
                    <a:gd name="T6" fmla="*/ 64 w 64"/>
                    <a:gd name="T7" fmla="*/ 30 h 30"/>
                    <a:gd name="T8" fmla="*/ 0 w 64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0">
                      <a:moveTo>
                        <a:pt x="0" y="30"/>
                      </a:moveTo>
                      <a:lnTo>
                        <a:pt x="13" y="0"/>
                      </a:lnTo>
                      <a:lnTo>
                        <a:pt x="52" y="0"/>
                      </a:lnTo>
                      <a:lnTo>
                        <a:pt x="64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7" name="Group 417"/>
              <p:cNvGrpSpPr/>
              <p:nvPr/>
            </p:nvGrpSpPr>
            <p:grpSpPr bwMode="auto">
              <a:xfrm>
                <a:off x="1067" y="3698"/>
                <a:ext cx="45" cy="23"/>
                <a:chOff x="1067" y="3698"/>
                <a:chExt cx="45" cy="23"/>
              </a:xfrm>
            </p:grpSpPr>
            <p:sp>
              <p:nvSpPr>
                <p:cNvPr id="232" name="Freeform 418"/>
                <p:cNvSpPr/>
                <p:nvPr/>
              </p:nvSpPr>
              <p:spPr bwMode="auto">
                <a:xfrm>
                  <a:off x="1067" y="3698"/>
                  <a:ext cx="20" cy="23"/>
                </a:xfrm>
                <a:custGeom>
                  <a:avLst/>
                  <a:gdLst>
                    <a:gd name="T0" fmla="*/ 22 w 39"/>
                    <a:gd name="T1" fmla="*/ 69 h 69"/>
                    <a:gd name="T2" fmla="*/ 0 w 39"/>
                    <a:gd name="T3" fmla="*/ 34 h 69"/>
                    <a:gd name="T4" fmla="*/ 12 w 39"/>
                    <a:gd name="T5" fmla="*/ 0 h 69"/>
                    <a:gd name="T6" fmla="*/ 39 w 39"/>
                    <a:gd name="T7" fmla="*/ 34 h 69"/>
                    <a:gd name="T8" fmla="*/ 22 w 39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9">
                      <a:moveTo>
                        <a:pt x="22" y="69"/>
                      </a:moveTo>
                      <a:lnTo>
                        <a:pt x="0" y="34"/>
                      </a:lnTo>
                      <a:lnTo>
                        <a:pt x="12" y="0"/>
                      </a:lnTo>
                      <a:lnTo>
                        <a:pt x="39" y="34"/>
                      </a:lnTo>
                      <a:lnTo>
                        <a:pt x="22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3" name="Freeform 419"/>
                <p:cNvSpPr/>
                <p:nvPr/>
              </p:nvSpPr>
              <p:spPr bwMode="auto">
                <a:xfrm>
                  <a:off x="1074" y="3699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39 w 64"/>
                    <a:gd name="T3" fmla="*/ 0 h 34"/>
                    <a:gd name="T4" fmla="*/ 64 w 64"/>
                    <a:gd name="T5" fmla="*/ 34 h 34"/>
                    <a:gd name="T6" fmla="*/ 25 w 64"/>
                    <a:gd name="T7" fmla="*/ 34 h 34"/>
                    <a:gd name="T8" fmla="*/ 0 w 64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4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4" name="Freeform 420"/>
                <p:cNvSpPr/>
                <p:nvPr/>
              </p:nvSpPr>
              <p:spPr bwMode="auto">
                <a:xfrm>
                  <a:off x="1079" y="3711"/>
                  <a:ext cx="33" cy="10"/>
                </a:xfrm>
                <a:custGeom>
                  <a:avLst/>
                  <a:gdLst>
                    <a:gd name="T0" fmla="*/ 0 w 65"/>
                    <a:gd name="T1" fmla="*/ 30 h 30"/>
                    <a:gd name="T2" fmla="*/ 11 w 65"/>
                    <a:gd name="T3" fmla="*/ 0 h 30"/>
                    <a:gd name="T4" fmla="*/ 53 w 65"/>
                    <a:gd name="T5" fmla="*/ 0 h 30"/>
                    <a:gd name="T6" fmla="*/ 65 w 65"/>
                    <a:gd name="T7" fmla="*/ 30 h 30"/>
                    <a:gd name="T8" fmla="*/ 0 w 65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30">
                      <a:moveTo>
                        <a:pt x="0" y="30"/>
                      </a:moveTo>
                      <a:lnTo>
                        <a:pt x="11" y="0"/>
                      </a:lnTo>
                      <a:lnTo>
                        <a:pt x="53" y="0"/>
                      </a:lnTo>
                      <a:lnTo>
                        <a:pt x="65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8" name="Group 421"/>
              <p:cNvGrpSpPr/>
              <p:nvPr/>
            </p:nvGrpSpPr>
            <p:grpSpPr bwMode="auto">
              <a:xfrm>
                <a:off x="1079" y="3712"/>
                <a:ext cx="44" cy="23"/>
                <a:chOff x="1079" y="3712"/>
                <a:chExt cx="44" cy="23"/>
              </a:xfrm>
            </p:grpSpPr>
            <p:sp>
              <p:nvSpPr>
                <p:cNvPr id="229" name="Freeform 422"/>
                <p:cNvSpPr/>
                <p:nvPr/>
              </p:nvSpPr>
              <p:spPr bwMode="auto">
                <a:xfrm>
                  <a:off x="1079" y="3712"/>
                  <a:ext cx="21" cy="23"/>
                </a:xfrm>
                <a:custGeom>
                  <a:avLst/>
                  <a:gdLst>
                    <a:gd name="T0" fmla="*/ 24 w 41"/>
                    <a:gd name="T1" fmla="*/ 68 h 68"/>
                    <a:gd name="T2" fmla="*/ 0 w 41"/>
                    <a:gd name="T3" fmla="*/ 32 h 68"/>
                    <a:gd name="T4" fmla="*/ 13 w 41"/>
                    <a:gd name="T5" fmla="*/ 0 h 68"/>
                    <a:gd name="T6" fmla="*/ 41 w 41"/>
                    <a:gd name="T7" fmla="*/ 32 h 68"/>
                    <a:gd name="T8" fmla="*/ 24 w 41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8">
                      <a:moveTo>
                        <a:pt x="24" y="68"/>
                      </a:moveTo>
                      <a:lnTo>
                        <a:pt x="0" y="32"/>
                      </a:lnTo>
                      <a:lnTo>
                        <a:pt x="13" y="0"/>
                      </a:lnTo>
                      <a:lnTo>
                        <a:pt x="41" y="32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0" name="Freeform 423"/>
                <p:cNvSpPr/>
                <p:nvPr/>
              </p:nvSpPr>
              <p:spPr bwMode="auto">
                <a:xfrm>
                  <a:off x="1087" y="3713"/>
                  <a:ext cx="31" cy="10"/>
                </a:xfrm>
                <a:custGeom>
                  <a:avLst/>
                  <a:gdLst>
                    <a:gd name="T0" fmla="*/ 0 w 63"/>
                    <a:gd name="T1" fmla="*/ 0 h 32"/>
                    <a:gd name="T2" fmla="*/ 40 w 63"/>
                    <a:gd name="T3" fmla="*/ 0 h 32"/>
                    <a:gd name="T4" fmla="*/ 63 w 63"/>
                    <a:gd name="T5" fmla="*/ 32 h 32"/>
                    <a:gd name="T6" fmla="*/ 23 w 63"/>
                    <a:gd name="T7" fmla="*/ 32 h 32"/>
                    <a:gd name="T8" fmla="*/ 0 w 63"/>
                    <a:gd name="T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2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3" y="32"/>
                      </a:lnTo>
                      <a:lnTo>
                        <a:pt x="23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1" name="Freeform 424"/>
                <p:cNvSpPr/>
                <p:nvPr/>
              </p:nvSpPr>
              <p:spPr bwMode="auto">
                <a:xfrm>
                  <a:off x="1092" y="3724"/>
                  <a:ext cx="31" cy="11"/>
                </a:xfrm>
                <a:custGeom>
                  <a:avLst/>
                  <a:gdLst>
                    <a:gd name="T0" fmla="*/ 0 w 63"/>
                    <a:gd name="T1" fmla="*/ 31 h 31"/>
                    <a:gd name="T2" fmla="*/ 12 w 63"/>
                    <a:gd name="T3" fmla="*/ 0 h 31"/>
                    <a:gd name="T4" fmla="*/ 52 w 63"/>
                    <a:gd name="T5" fmla="*/ 0 h 31"/>
                    <a:gd name="T6" fmla="*/ 63 w 63"/>
                    <a:gd name="T7" fmla="*/ 31 h 31"/>
                    <a:gd name="T8" fmla="*/ 0 w 63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1">
                      <a:moveTo>
                        <a:pt x="0" y="31"/>
                      </a:moveTo>
                      <a:lnTo>
                        <a:pt x="12" y="0"/>
                      </a:lnTo>
                      <a:lnTo>
                        <a:pt x="52" y="0"/>
                      </a:lnTo>
                      <a:lnTo>
                        <a:pt x="6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9" name="Group 425"/>
              <p:cNvGrpSpPr/>
              <p:nvPr/>
            </p:nvGrpSpPr>
            <p:grpSpPr bwMode="auto">
              <a:xfrm>
                <a:off x="1093" y="3725"/>
                <a:ext cx="45" cy="23"/>
                <a:chOff x="1093" y="3725"/>
                <a:chExt cx="45" cy="23"/>
              </a:xfrm>
            </p:grpSpPr>
            <p:sp>
              <p:nvSpPr>
                <p:cNvPr id="226" name="Freeform 426"/>
                <p:cNvSpPr/>
                <p:nvPr/>
              </p:nvSpPr>
              <p:spPr bwMode="auto">
                <a:xfrm>
                  <a:off x="1093" y="3725"/>
                  <a:ext cx="20" cy="23"/>
                </a:xfrm>
                <a:custGeom>
                  <a:avLst/>
                  <a:gdLst>
                    <a:gd name="T0" fmla="*/ 24 w 40"/>
                    <a:gd name="T1" fmla="*/ 68 h 68"/>
                    <a:gd name="T2" fmla="*/ 0 w 40"/>
                    <a:gd name="T3" fmla="*/ 33 h 68"/>
                    <a:gd name="T4" fmla="*/ 12 w 40"/>
                    <a:gd name="T5" fmla="*/ 0 h 68"/>
                    <a:gd name="T6" fmla="*/ 40 w 40"/>
                    <a:gd name="T7" fmla="*/ 33 h 68"/>
                    <a:gd name="T8" fmla="*/ 24 w 40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8">
                      <a:moveTo>
                        <a:pt x="24" y="68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40" y="33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7" name="Freeform 427"/>
                <p:cNvSpPr/>
                <p:nvPr/>
              </p:nvSpPr>
              <p:spPr bwMode="auto">
                <a:xfrm>
                  <a:off x="1100" y="3726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40 w 64"/>
                    <a:gd name="T3" fmla="*/ 0 h 34"/>
                    <a:gd name="T4" fmla="*/ 64 w 64"/>
                    <a:gd name="T5" fmla="*/ 34 h 34"/>
                    <a:gd name="T6" fmla="*/ 25 w 64"/>
                    <a:gd name="T7" fmla="*/ 34 h 34"/>
                    <a:gd name="T8" fmla="*/ 0 w 64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4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8" name="Freeform 428"/>
                <p:cNvSpPr/>
                <p:nvPr/>
              </p:nvSpPr>
              <p:spPr bwMode="auto">
                <a:xfrm>
                  <a:off x="1106" y="3738"/>
                  <a:ext cx="32" cy="9"/>
                </a:xfrm>
                <a:custGeom>
                  <a:avLst/>
                  <a:gdLst>
                    <a:gd name="T0" fmla="*/ 0 w 65"/>
                    <a:gd name="T1" fmla="*/ 28 h 28"/>
                    <a:gd name="T2" fmla="*/ 12 w 65"/>
                    <a:gd name="T3" fmla="*/ 0 h 28"/>
                    <a:gd name="T4" fmla="*/ 53 w 65"/>
                    <a:gd name="T5" fmla="*/ 0 h 28"/>
                    <a:gd name="T6" fmla="*/ 65 w 65"/>
                    <a:gd name="T7" fmla="*/ 28 h 28"/>
                    <a:gd name="T8" fmla="*/ 0 w 65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28">
                      <a:moveTo>
                        <a:pt x="0" y="28"/>
                      </a:moveTo>
                      <a:lnTo>
                        <a:pt x="12" y="0"/>
                      </a:lnTo>
                      <a:lnTo>
                        <a:pt x="53" y="0"/>
                      </a:lnTo>
                      <a:lnTo>
                        <a:pt x="6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0" name="Group 429"/>
              <p:cNvGrpSpPr/>
              <p:nvPr/>
            </p:nvGrpSpPr>
            <p:grpSpPr bwMode="auto">
              <a:xfrm>
                <a:off x="1108" y="3739"/>
                <a:ext cx="44" cy="23"/>
                <a:chOff x="1108" y="3739"/>
                <a:chExt cx="44" cy="23"/>
              </a:xfrm>
            </p:grpSpPr>
            <p:sp>
              <p:nvSpPr>
                <p:cNvPr id="223" name="Freeform 430"/>
                <p:cNvSpPr/>
                <p:nvPr/>
              </p:nvSpPr>
              <p:spPr bwMode="auto">
                <a:xfrm>
                  <a:off x="1108" y="3739"/>
                  <a:ext cx="19" cy="23"/>
                </a:xfrm>
                <a:custGeom>
                  <a:avLst/>
                  <a:gdLst>
                    <a:gd name="T0" fmla="*/ 23 w 40"/>
                    <a:gd name="T1" fmla="*/ 69 h 69"/>
                    <a:gd name="T2" fmla="*/ 0 w 40"/>
                    <a:gd name="T3" fmla="*/ 34 h 69"/>
                    <a:gd name="T4" fmla="*/ 12 w 40"/>
                    <a:gd name="T5" fmla="*/ 0 h 69"/>
                    <a:gd name="T6" fmla="*/ 40 w 40"/>
                    <a:gd name="T7" fmla="*/ 34 h 69"/>
                    <a:gd name="T8" fmla="*/ 23 w 40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9">
                      <a:moveTo>
                        <a:pt x="23" y="69"/>
                      </a:moveTo>
                      <a:lnTo>
                        <a:pt x="0" y="34"/>
                      </a:lnTo>
                      <a:lnTo>
                        <a:pt x="12" y="0"/>
                      </a:lnTo>
                      <a:lnTo>
                        <a:pt x="40" y="34"/>
                      </a:lnTo>
                      <a:lnTo>
                        <a:pt x="23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4" name="Freeform 431"/>
                <p:cNvSpPr/>
                <p:nvPr/>
              </p:nvSpPr>
              <p:spPr bwMode="auto">
                <a:xfrm>
                  <a:off x="1114" y="3740"/>
                  <a:ext cx="32" cy="11"/>
                </a:xfrm>
                <a:custGeom>
                  <a:avLst/>
                  <a:gdLst>
                    <a:gd name="T0" fmla="*/ 0 w 64"/>
                    <a:gd name="T1" fmla="*/ 0 h 35"/>
                    <a:gd name="T2" fmla="*/ 42 w 64"/>
                    <a:gd name="T3" fmla="*/ 0 h 35"/>
                    <a:gd name="T4" fmla="*/ 64 w 64"/>
                    <a:gd name="T5" fmla="*/ 35 h 35"/>
                    <a:gd name="T6" fmla="*/ 25 w 64"/>
                    <a:gd name="T7" fmla="*/ 35 h 35"/>
                    <a:gd name="T8" fmla="*/ 0 w 64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5">
                      <a:moveTo>
                        <a:pt x="0" y="0"/>
                      </a:moveTo>
                      <a:lnTo>
                        <a:pt x="42" y="0"/>
                      </a:lnTo>
                      <a:lnTo>
                        <a:pt x="64" y="35"/>
                      </a:lnTo>
                      <a:lnTo>
                        <a:pt x="2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" name="Freeform 432"/>
                <p:cNvSpPr/>
                <p:nvPr/>
              </p:nvSpPr>
              <p:spPr bwMode="auto">
                <a:xfrm>
                  <a:off x="1120" y="3752"/>
                  <a:ext cx="32" cy="10"/>
                </a:xfrm>
                <a:custGeom>
                  <a:avLst/>
                  <a:gdLst>
                    <a:gd name="T0" fmla="*/ 0 w 66"/>
                    <a:gd name="T1" fmla="*/ 30 h 30"/>
                    <a:gd name="T2" fmla="*/ 15 w 66"/>
                    <a:gd name="T3" fmla="*/ 0 h 30"/>
                    <a:gd name="T4" fmla="*/ 54 w 66"/>
                    <a:gd name="T5" fmla="*/ 0 h 30"/>
                    <a:gd name="T6" fmla="*/ 66 w 66"/>
                    <a:gd name="T7" fmla="*/ 30 h 30"/>
                    <a:gd name="T8" fmla="*/ 0 w 66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30">
                      <a:moveTo>
                        <a:pt x="0" y="30"/>
                      </a:moveTo>
                      <a:lnTo>
                        <a:pt x="15" y="0"/>
                      </a:lnTo>
                      <a:lnTo>
                        <a:pt x="54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1" name="Group 433"/>
              <p:cNvGrpSpPr/>
              <p:nvPr/>
            </p:nvGrpSpPr>
            <p:grpSpPr bwMode="auto">
              <a:xfrm>
                <a:off x="1121" y="3753"/>
                <a:ext cx="45" cy="23"/>
                <a:chOff x="1121" y="3753"/>
                <a:chExt cx="45" cy="23"/>
              </a:xfrm>
            </p:grpSpPr>
            <p:sp>
              <p:nvSpPr>
                <p:cNvPr id="220" name="Freeform 434"/>
                <p:cNvSpPr/>
                <p:nvPr/>
              </p:nvSpPr>
              <p:spPr bwMode="auto">
                <a:xfrm>
                  <a:off x="1121" y="3753"/>
                  <a:ext cx="20" cy="23"/>
                </a:xfrm>
                <a:custGeom>
                  <a:avLst/>
                  <a:gdLst>
                    <a:gd name="T0" fmla="*/ 22 w 39"/>
                    <a:gd name="T1" fmla="*/ 68 h 68"/>
                    <a:gd name="T2" fmla="*/ 0 w 39"/>
                    <a:gd name="T3" fmla="*/ 35 h 68"/>
                    <a:gd name="T4" fmla="*/ 12 w 39"/>
                    <a:gd name="T5" fmla="*/ 0 h 68"/>
                    <a:gd name="T6" fmla="*/ 39 w 39"/>
                    <a:gd name="T7" fmla="*/ 35 h 68"/>
                    <a:gd name="T8" fmla="*/ 22 w 39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8">
                      <a:moveTo>
                        <a:pt x="22" y="68"/>
                      </a:moveTo>
                      <a:lnTo>
                        <a:pt x="0" y="35"/>
                      </a:lnTo>
                      <a:lnTo>
                        <a:pt x="12" y="0"/>
                      </a:lnTo>
                      <a:lnTo>
                        <a:pt x="39" y="35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1" name="Freeform 435"/>
                <p:cNvSpPr/>
                <p:nvPr/>
              </p:nvSpPr>
              <p:spPr bwMode="auto">
                <a:xfrm>
                  <a:off x="1127" y="3753"/>
                  <a:ext cx="33" cy="12"/>
                </a:xfrm>
                <a:custGeom>
                  <a:avLst/>
                  <a:gdLst>
                    <a:gd name="T0" fmla="*/ 0 w 64"/>
                    <a:gd name="T1" fmla="*/ 0 h 35"/>
                    <a:gd name="T2" fmla="*/ 39 w 64"/>
                    <a:gd name="T3" fmla="*/ 0 h 35"/>
                    <a:gd name="T4" fmla="*/ 64 w 64"/>
                    <a:gd name="T5" fmla="*/ 35 h 35"/>
                    <a:gd name="T6" fmla="*/ 24 w 64"/>
                    <a:gd name="T7" fmla="*/ 35 h 35"/>
                    <a:gd name="T8" fmla="*/ 0 w 64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5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4" y="35"/>
                      </a:lnTo>
                      <a:lnTo>
                        <a:pt x="24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2" name="Freeform 436"/>
                <p:cNvSpPr/>
                <p:nvPr/>
              </p:nvSpPr>
              <p:spPr bwMode="auto">
                <a:xfrm>
                  <a:off x="1133" y="3766"/>
                  <a:ext cx="33" cy="9"/>
                </a:xfrm>
                <a:custGeom>
                  <a:avLst/>
                  <a:gdLst>
                    <a:gd name="T0" fmla="*/ 0 w 66"/>
                    <a:gd name="T1" fmla="*/ 29 h 29"/>
                    <a:gd name="T2" fmla="*/ 12 w 66"/>
                    <a:gd name="T3" fmla="*/ 0 h 29"/>
                    <a:gd name="T4" fmla="*/ 54 w 66"/>
                    <a:gd name="T5" fmla="*/ 0 h 29"/>
                    <a:gd name="T6" fmla="*/ 66 w 66"/>
                    <a:gd name="T7" fmla="*/ 29 h 29"/>
                    <a:gd name="T8" fmla="*/ 0 w 66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29">
                      <a:moveTo>
                        <a:pt x="0" y="29"/>
                      </a:moveTo>
                      <a:lnTo>
                        <a:pt x="12" y="0"/>
                      </a:lnTo>
                      <a:lnTo>
                        <a:pt x="54" y="0"/>
                      </a:lnTo>
                      <a:lnTo>
                        <a:pt x="66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2" name="Group 437"/>
              <p:cNvGrpSpPr/>
              <p:nvPr/>
            </p:nvGrpSpPr>
            <p:grpSpPr bwMode="auto">
              <a:xfrm>
                <a:off x="1133" y="3767"/>
                <a:ext cx="44" cy="23"/>
                <a:chOff x="1133" y="3767"/>
                <a:chExt cx="44" cy="23"/>
              </a:xfrm>
            </p:grpSpPr>
            <p:sp>
              <p:nvSpPr>
                <p:cNvPr id="217" name="Freeform 438"/>
                <p:cNvSpPr/>
                <p:nvPr/>
              </p:nvSpPr>
              <p:spPr bwMode="auto">
                <a:xfrm>
                  <a:off x="1133" y="3767"/>
                  <a:ext cx="20" cy="23"/>
                </a:xfrm>
                <a:custGeom>
                  <a:avLst/>
                  <a:gdLst>
                    <a:gd name="T0" fmla="*/ 23 w 39"/>
                    <a:gd name="T1" fmla="*/ 69 h 69"/>
                    <a:gd name="T2" fmla="*/ 0 w 39"/>
                    <a:gd name="T3" fmla="*/ 33 h 69"/>
                    <a:gd name="T4" fmla="*/ 12 w 39"/>
                    <a:gd name="T5" fmla="*/ 0 h 69"/>
                    <a:gd name="T6" fmla="*/ 39 w 39"/>
                    <a:gd name="T7" fmla="*/ 33 h 69"/>
                    <a:gd name="T8" fmla="*/ 23 w 39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9">
                      <a:moveTo>
                        <a:pt x="23" y="69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39" y="33"/>
                      </a:lnTo>
                      <a:lnTo>
                        <a:pt x="23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8" name="Freeform 439"/>
                <p:cNvSpPr/>
                <p:nvPr/>
              </p:nvSpPr>
              <p:spPr bwMode="auto">
                <a:xfrm>
                  <a:off x="1140" y="3767"/>
                  <a:ext cx="32" cy="11"/>
                </a:xfrm>
                <a:custGeom>
                  <a:avLst/>
                  <a:gdLst>
                    <a:gd name="T0" fmla="*/ 0 w 64"/>
                    <a:gd name="T1" fmla="*/ 0 h 33"/>
                    <a:gd name="T2" fmla="*/ 41 w 64"/>
                    <a:gd name="T3" fmla="*/ 0 h 33"/>
                    <a:gd name="T4" fmla="*/ 64 w 64"/>
                    <a:gd name="T5" fmla="*/ 33 h 33"/>
                    <a:gd name="T6" fmla="*/ 23 w 64"/>
                    <a:gd name="T7" fmla="*/ 33 h 33"/>
                    <a:gd name="T8" fmla="*/ 0 w 64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3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4" y="33"/>
                      </a:lnTo>
                      <a:lnTo>
                        <a:pt x="23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9" name="Freeform 440"/>
                <p:cNvSpPr/>
                <p:nvPr/>
              </p:nvSpPr>
              <p:spPr bwMode="auto">
                <a:xfrm>
                  <a:off x="1146" y="3779"/>
                  <a:ext cx="31" cy="10"/>
                </a:xfrm>
                <a:custGeom>
                  <a:avLst/>
                  <a:gdLst>
                    <a:gd name="T0" fmla="*/ 0 w 63"/>
                    <a:gd name="T1" fmla="*/ 31 h 31"/>
                    <a:gd name="T2" fmla="*/ 11 w 63"/>
                    <a:gd name="T3" fmla="*/ 0 h 31"/>
                    <a:gd name="T4" fmla="*/ 52 w 63"/>
                    <a:gd name="T5" fmla="*/ 0 h 31"/>
                    <a:gd name="T6" fmla="*/ 63 w 63"/>
                    <a:gd name="T7" fmla="*/ 31 h 31"/>
                    <a:gd name="T8" fmla="*/ 0 w 63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1">
                      <a:moveTo>
                        <a:pt x="0" y="31"/>
                      </a:moveTo>
                      <a:lnTo>
                        <a:pt x="11" y="0"/>
                      </a:lnTo>
                      <a:lnTo>
                        <a:pt x="52" y="0"/>
                      </a:lnTo>
                      <a:lnTo>
                        <a:pt x="6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3" name="Freeform 441"/>
              <p:cNvSpPr/>
              <p:nvPr/>
            </p:nvSpPr>
            <p:spPr bwMode="auto">
              <a:xfrm>
                <a:off x="972" y="3556"/>
                <a:ext cx="40" cy="12"/>
              </a:xfrm>
              <a:custGeom>
                <a:avLst/>
                <a:gdLst>
                  <a:gd name="T0" fmla="*/ 0 w 79"/>
                  <a:gd name="T1" fmla="*/ 0 h 36"/>
                  <a:gd name="T2" fmla="*/ 27 w 79"/>
                  <a:gd name="T3" fmla="*/ 36 h 36"/>
                  <a:gd name="T4" fmla="*/ 79 w 79"/>
                  <a:gd name="T5" fmla="*/ 36 h 36"/>
                  <a:gd name="T6" fmla="*/ 50 w 79"/>
                  <a:gd name="T7" fmla="*/ 0 h 36"/>
                  <a:gd name="T8" fmla="*/ 0 w 7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0" y="0"/>
                    </a:moveTo>
                    <a:lnTo>
                      <a:pt x="27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442"/>
              <p:cNvSpPr/>
              <p:nvPr/>
            </p:nvSpPr>
            <p:spPr bwMode="auto">
              <a:xfrm>
                <a:off x="993" y="3576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28 w 79"/>
                  <a:gd name="T3" fmla="*/ 36 h 36"/>
                  <a:gd name="T4" fmla="*/ 79 w 79"/>
                  <a:gd name="T5" fmla="*/ 36 h 36"/>
                  <a:gd name="T6" fmla="*/ 50 w 79"/>
                  <a:gd name="T7" fmla="*/ 0 h 36"/>
                  <a:gd name="T8" fmla="*/ 0 w 7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Freeform 443"/>
              <p:cNvSpPr/>
              <p:nvPr/>
            </p:nvSpPr>
            <p:spPr bwMode="auto">
              <a:xfrm>
                <a:off x="1012" y="3594"/>
                <a:ext cx="39" cy="12"/>
              </a:xfrm>
              <a:custGeom>
                <a:avLst/>
                <a:gdLst>
                  <a:gd name="T0" fmla="*/ 0 w 78"/>
                  <a:gd name="T1" fmla="*/ 0 h 36"/>
                  <a:gd name="T2" fmla="*/ 27 w 78"/>
                  <a:gd name="T3" fmla="*/ 36 h 36"/>
                  <a:gd name="T4" fmla="*/ 78 w 78"/>
                  <a:gd name="T5" fmla="*/ 36 h 36"/>
                  <a:gd name="T6" fmla="*/ 49 w 78"/>
                  <a:gd name="T7" fmla="*/ 0 h 36"/>
                  <a:gd name="T8" fmla="*/ 0 w 7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6">
                    <a:moveTo>
                      <a:pt x="0" y="0"/>
                    </a:moveTo>
                    <a:lnTo>
                      <a:pt x="27" y="36"/>
                    </a:lnTo>
                    <a:lnTo>
                      <a:pt x="78" y="36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Freeform 444"/>
              <p:cNvSpPr/>
              <p:nvPr/>
            </p:nvSpPr>
            <p:spPr bwMode="auto">
              <a:xfrm>
                <a:off x="1032" y="3613"/>
                <a:ext cx="40" cy="12"/>
              </a:xfrm>
              <a:custGeom>
                <a:avLst/>
                <a:gdLst>
                  <a:gd name="T0" fmla="*/ 0 w 79"/>
                  <a:gd name="T1" fmla="*/ 0 h 36"/>
                  <a:gd name="T2" fmla="*/ 28 w 79"/>
                  <a:gd name="T3" fmla="*/ 36 h 36"/>
                  <a:gd name="T4" fmla="*/ 79 w 79"/>
                  <a:gd name="T5" fmla="*/ 36 h 36"/>
                  <a:gd name="T6" fmla="*/ 50 w 79"/>
                  <a:gd name="T7" fmla="*/ 0 h 36"/>
                  <a:gd name="T8" fmla="*/ 0 w 7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Freeform 445"/>
              <p:cNvSpPr/>
              <p:nvPr/>
            </p:nvSpPr>
            <p:spPr bwMode="auto">
              <a:xfrm>
                <a:off x="1053" y="3632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28 w 79"/>
                  <a:gd name="T3" fmla="*/ 36 h 36"/>
                  <a:gd name="T4" fmla="*/ 79 w 79"/>
                  <a:gd name="T5" fmla="*/ 36 h 36"/>
                  <a:gd name="T6" fmla="*/ 50 w 79"/>
                  <a:gd name="T7" fmla="*/ 0 h 36"/>
                  <a:gd name="T8" fmla="*/ 0 w 7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Freeform 446"/>
              <p:cNvSpPr/>
              <p:nvPr/>
            </p:nvSpPr>
            <p:spPr bwMode="auto">
              <a:xfrm>
                <a:off x="1074" y="3651"/>
                <a:ext cx="40" cy="12"/>
              </a:xfrm>
              <a:custGeom>
                <a:avLst/>
                <a:gdLst>
                  <a:gd name="T0" fmla="*/ 0 w 79"/>
                  <a:gd name="T1" fmla="*/ 0 h 35"/>
                  <a:gd name="T2" fmla="*/ 28 w 79"/>
                  <a:gd name="T3" fmla="*/ 35 h 35"/>
                  <a:gd name="T4" fmla="*/ 79 w 79"/>
                  <a:gd name="T5" fmla="*/ 35 h 35"/>
                  <a:gd name="T6" fmla="*/ 50 w 79"/>
                  <a:gd name="T7" fmla="*/ 0 h 35"/>
                  <a:gd name="T8" fmla="*/ 0 w 79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5">
                    <a:moveTo>
                      <a:pt x="0" y="0"/>
                    </a:moveTo>
                    <a:lnTo>
                      <a:pt x="28" y="35"/>
                    </a:lnTo>
                    <a:lnTo>
                      <a:pt x="79" y="35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Freeform 447"/>
              <p:cNvSpPr/>
              <p:nvPr/>
            </p:nvSpPr>
            <p:spPr bwMode="auto">
              <a:xfrm>
                <a:off x="1095" y="3669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28 w 80"/>
                  <a:gd name="T3" fmla="*/ 36 h 36"/>
                  <a:gd name="T4" fmla="*/ 80 w 80"/>
                  <a:gd name="T5" fmla="*/ 36 h 36"/>
                  <a:gd name="T6" fmla="*/ 51 w 80"/>
                  <a:gd name="T7" fmla="*/ 0 h 36"/>
                  <a:gd name="T8" fmla="*/ 0 w 8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36">
                    <a:moveTo>
                      <a:pt x="0" y="0"/>
                    </a:moveTo>
                    <a:lnTo>
                      <a:pt x="28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448"/>
              <p:cNvSpPr/>
              <p:nvPr/>
            </p:nvSpPr>
            <p:spPr bwMode="auto">
              <a:xfrm>
                <a:off x="1115" y="3688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27 w 80"/>
                  <a:gd name="T3" fmla="*/ 36 h 36"/>
                  <a:gd name="T4" fmla="*/ 80 w 80"/>
                  <a:gd name="T5" fmla="*/ 36 h 36"/>
                  <a:gd name="T6" fmla="*/ 51 w 80"/>
                  <a:gd name="T7" fmla="*/ 0 h 36"/>
                  <a:gd name="T8" fmla="*/ 0 w 8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36">
                    <a:moveTo>
                      <a:pt x="0" y="0"/>
                    </a:moveTo>
                    <a:lnTo>
                      <a:pt x="27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449"/>
              <p:cNvSpPr/>
              <p:nvPr/>
            </p:nvSpPr>
            <p:spPr bwMode="auto">
              <a:xfrm>
                <a:off x="1134" y="3707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28 w 79"/>
                  <a:gd name="T3" fmla="*/ 36 h 36"/>
                  <a:gd name="T4" fmla="*/ 79 w 79"/>
                  <a:gd name="T5" fmla="*/ 36 h 36"/>
                  <a:gd name="T6" fmla="*/ 50 w 79"/>
                  <a:gd name="T7" fmla="*/ 0 h 36"/>
                  <a:gd name="T8" fmla="*/ 0 w 79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Freeform 450"/>
              <p:cNvSpPr/>
              <p:nvPr/>
            </p:nvSpPr>
            <p:spPr bwMode="auto">
              <a:xfrm>
                <a:off x="1154" y="3726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27 w 80"/>
                  <a:gd name="T3" fmla="*/ 36 h 36"/>
                  <a:gd name="T4" fmla="*/ 80 w 80"/>
                  <a:gd name="T5" fmla="*/ 36 h 36"/>
                  <a:gd name="T6" fmla="*/ 51 w 80"/>
                  <a:gd name="T7" fmla="*/ 0 h 36"/>
                  <a:gd name="T8" fmla="*/ 0 w 8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36">
                    <a:moveTo>
                      <a:pt x="0" y="0"/>
                    </a:moveTo>
                    <a:lnTo>
                      <a:pt x="27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Freeform 451"/>
              <p:cNvSpPr/>
              <p:nvPr/>
            </p:nvSpPr>
            <p:spPr bwMode="auto">
              <a:xfrm>
                <a:off x="1175" y="3745"/>
                <a:ext cx="40" cy="12"/>
              </a:xfrm>
              <a:custGeom>
                <a:avLst/>
                <a:gdLst>
                  <a:gd name="T0" fmla="*/ 0 w 81"/>
                  <a:gd name="T1" fmla="*/ 0 h 36"/>
                  <a:gd name="T2" fmla="*/ 28 w 81"/>
                  <a:gd name="T3" fmla="*/ 36 h 36"/>
                  <a:gd name="T4" fmla="*/ 81 w 81"/>
                  <a:gd name="T5" fmla="*/ 36 h 36"/>
                  <a:gd name="T6" fmla="*/ 52 w 81"/>
                  <a:gd name="T7" fmla="*/ 0 h 36"/>
                  <a:gd name="T8" fmla="*/ 0 w 81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6">
                    <a:moveTo>
                      <a:pt x="0" y="0"/>
                    </a:moveTo>
                    <a:lnTo>
                      <a:pt x="28" y="36"/>
                    </a:lnTo>
                    <a:lnTo>
                      <a:pt x="81" y="36"/>
                    </a:lnTo>
                    <a:lnTo>
                      <a:pt x="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4" name="Group 452"/>
              <p:cNvGrpSpPr/>
              <p:nvPr/>
            </p:nvGrpSpPr>
            <p:grpSpPr bwMode="auto">
              <a:xfrm>
                <a:off x="700" y="3535"/>
                <a:ext cx="49" cy="24"/>
                <a:chOff x="700" y="3535"/>
                <a:chExt cx="49" cy="24"/>
              </a:xfrm>
            </p:grpSpPr>
            <p:sp>
              <p:nvSpPr>
                <p:cNvPr id="214" name="Freeform 453"/>
                <p:cNvSpPr/>
                <p:nvPr/>
              </p:nvSpPr>
              <p:spPr bwMode="auto">
                <a:xfrm>
                  <a:off x="700" y="3535"/>
                  <a:ext cx="12" cy="24"/>
                </a:xfrm>
                <a:custGeom>
                  <a:avLst/>
                  <a:gdLst>
                    <a:gd name="T0" fmla="*/ 15 w 24"/>
                    <a:gd name="T1" fmla="*/ 70 h 70"/>
                    <a:gd name="T2" fmla="*/ 0 w 24"/>
                    <a:gd name="T3" fmla="*/ 27 h 70"/>
                    <a:gd name="T4" fmla="*/ 10 w 24"/>
                    <a:gd name="T5" fmla="*/ 0 h 70"/>
                    <a:gd name="T6" fmla="*/ 24 w 24"/>
                    <a:gd name="T7" fmla="*/ 32 h 70"/>
                    <a:gd name="T8" fmla="*/ 15 w 24"/>
                    <a:gd name="T9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0">
                      <a:moveTo>
                        <a:pt x="15" y="70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5" y="7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5" name="Freeform 454"/>
                <p:cNvSpPr/>
                <p:nvPr/>
              </p:nvSpPr>
              <p:spPr bwMode="auto">
                <a:xfrm>
                  <a:off x="705" y="3536"/>
                  <a:ext cx="37" cy="10"/>
                </a:xfrm>
                <a:custGeom>
                  <a:avLst/>
                  <a:gdLst>
                    <a:gd name="T0" fmla="*/ 1 w 73"/>
                    <a:gd name="T1" fmla="*/ 0 h 30"/>
                    <a:gd name="T2" fmla="*/ 50 w 73"/>
                    <a:gd name="T3" fmla="*/ 0 h 30"/>
                    <a:gd name="T4" fmla="*/ 52 w 73"/>
                    <a:gd name="T5" fmla="*/ 4 h 30"/>
                    <a:gd name="T6" fmla="*/ 56 w 73"/>
                    <a:gd name="T7" fmla="*/ 12 h 30"/>
                    <a:gd name="T8" fmla="*/ 73 w 73"/>
                    <a:gd name="T9" fmla="*/ 30 h 30"/>
                    <a:gd name="T10" fmla="*/ 18 w 73"/>
                    <a:gd name="T11" fmla="*/ 30 h 30"/>
                    <a:gd name="T12" fmla="*/ 9 w 73"/>
                    <a:gd name="T13" fmla="*/ 21 h 30"/>
                    <a:gd name="T14" fmla="*/ 0 w 73"/>
                    <a:gd name="T15" fmla="*/ 6 h 30"/>
                    <a:gd name="T16" fmla="*/ 1 w 73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30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6" y="12"/>
                      </a:lnTo>
                      <a:lnTo>
                        <a:pt x="73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6" name="Freeform 455"/>
                <p:cNvSpPr/>
                <p:nvPr/>
              </p:nvSpPr>
              <p:spPr bwMode="auto">
                <a:xfrm>
                  <a:off x="708" y="3547"/>
                  <a:ext cx="41" cy="12"/>
                </a:xfrm>
                <a:custGeom>
                  <a:avLst/>
                  <a:gdLst>
                    <a:gd name="T0" fmla="*/ 0 w 82"/>
                    <a:gd name="T1" fmla="*/ 36 h 36"/>
                    <a:gd name="T2" fmla="*/ 2 w 82"/>
                    <a:gd name="T3" fmla="*/ 19 h 36"/>
                    <a:gd name="T4" fmla="*/ 6 w 82"/>
                    <a:gd name="T5" fmla="*/ 6 h 36"/>
                    <a:gd name="T6" fmla="*/ 11 w 82"/>
                    <a:gd name="T7" fmla="*/ 0 h 36"/>
                    <a:gd name="T8" fmla="*/ 67 w 82"/>
                    <a:gd name="T9" fmla="*/ 0 h 36"/>
                    <a:gd name="T10" fmla="*/ 82 w 82"/>
                    <a:gd name="T11" fmla="*/ 36 h 36"/>
                    <a:gd name="T12" fmla="*/ 0 w 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6" y="6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5" name="Group 456"/>
              <p:cNvGrpSpPr/>
              <p:nvPr/>
            </p:nvGrpSpPr>
            <p:grpSpPr bwMode="auto">
              <a:xfrm>
                <a:off x="714" y="3551"/>
                <a:ext cx="49" cy="22"/>
                <a:chOff x="714" y="3551"/>
                <a:chExt cx="49" cy="22"/>
              </a:xfrm>
            </p:grpSpPr>
            <p:sp>
              <p:nvSpPr>
                <p:cNvPr id="211" name="Freeform 457"/>
                <p:cNvSpPr/>
                <p:nvPr/>
              </p:nvSpPr>
              <p:spPr bwMode="auto">
                <a:xfrm>
                  <a:off x="714" y="3551"/>
                  <a:ext cx="12" cy="22"/>
                </a:xfrm>
                <a:custGeom>
                  <a:avLst/>
                  <a:gdLst>
                    <a:gd name="T0" fmla="*/ 15 w 24"/>
                    <a:gd name="T1" fmla="*/ 67 h 67"/>
                    <a:gd name="T2" fmla="*/ 0 w 24"/>
                    <a:gd name="T3" fmla="*/ 26 h 67"/>
                    <a:gd name="T4" fmla="*/ 9 w 24"/>
                    <a:gd name="T5" fmla="*/ 0 h 67"/>
                    <a:gd name="T6" fmla="*/ 24 w 24"/>
                    <a:gd name="T7" fmla="*/ 30 h 67"/>
                    <a:gd name="T8" fmla="*/ 15 w 24"/>
                    <a:gd name="T9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7">
                      <a:moveTo>
                        <a:pt x="15" y="67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4" y="30"/>
                      </a:lnTo>
                      <a:lnTo>
                        <a:pt x="15" y="67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2" name="Freeform 458"/>
                <p:cNvSpPr/>
                <p:nvPr/>
              </p:nvSpPr>
              <p:spPr bwMode="auto">
                <a:xfrm>
                  <a:off x="719" y="3551"/>
                  <a:ext cx="36" cy="10"/>
                </a:xfrm>
                <a:custGeom>
                  <a:avLst/>
                  <a:gdLst>
                    <a:gd name="T0" fmla="*/ 2 w 74"/>
                    <a:gd name="T1" fmla="*/ 0 h 29"/>
                    <a:gd name="T2" fmla="*/ 50 w 74"/>
                    <a:gd name="T3" fmla="*/ 0 h 29"/>
                    <a:gd name="T4" fmla="*/ 52 w 74"/>
                    <a:gd name="T5" fmla="*/ 2 h 29"/>
                    <a:gd name="T6" fmla="*/ 57 w 74"/>
                    <a:gd name="T7" fmla="*/ 13 h 29"/>
                    <a:gd name="T8" fmla="*/ 74 w 74"/>
                    <a:gd name="T9" fmla="*/ 29 h 29"/>
                    <a:gd name="T10" fmla="*/ 19 w 74"/>
                    <a:gd name="T11" fmla="*/ 29 h 29"/>
                    <a:gd name="T12" fmla="*/ 9 w 74"/>
                    <a:gd name="T13" fmla="*/ 20 h 29"/>
                    <a:gd name="T14" fmla="*/ 0 w 74"/>
                    <a:gd name="T15" fmla="*/ 6 h 29"/>
                    <a:gd name="T16" fmla="*/ 2 w 74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7" y="13"/>
                      </a:lnTo>
                      <a:lnTo>
                        <a:pt x="74" y="29"/>
                      </a:lnTo>
                      <a:lnTo>
                        <a:pt x="19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3" name="Freeform 459"/>
                <p:cNvSpPr/>
                <p:nvPr/>
              </p:nvSpPr>
              <p:spPr bwMode="auto">
                <a:xfrm>
                  <a:off x="722" y="3562"/>
                  <a:ext cx="41" cy="11"/>
                </a:xfrm>
                <a:custGeom>
                  <a:avLst/>
                  <a:gdLst>
                    <a:gd name="T0" fmla="*/ 0 w 81"/>
                    <a:gd name="T1" fmla="*/ 35 h 35"/>
                    <a:gd name="T2" fmla="*/ 1 w 81"/>
                    <a:gd name="T3" fmla="*/ 19 h 35"/>
                    <a:gd name="T4" fmla="*/ 5 w 81"/>
                    <a:gd name="T5" fmla="*/ 7 h 35"/>
                    <a:gd name="T6" fmla="*/ 10 w 81"/>
                    <a:gd name="T7" fmla="*/ 0 h 35"/>
                    <a:gd name="T8" fmla="*/ 67 w 81"/>
                    <a:gd name="T9" fmla="*/ 0 h 35"/>
                    <a:gd name="T10" fmla="*/ 81 w 81"/>
                    <a:gd name="T11" fmla="*/ 35 h 35"/>
                    <a:gd name="T12" fmla="*/ 0 w 81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6" name="Group 460"/>
              <p:cNvGrpSpPr/>
              <p:nvPr/>
            </p:nvGrpSpPr>
            <p:grpSpPr bwMode="auto">
              <a:xfrm>
                <a:off x="728" y="3564"/>
                <a:ext cx="48" cy="23"/>
                <a:chOff x="728" y="3564"/>
                <a:chExt cx="48" cy="23"/>
              </a:xfrm>
            </p:grpSpPr>
            <p:sp>
              <p:nvSpPr>
                <p:cNvPr id="208" name="Freeform 461"/>
                <p:cNvSpPr/>
                <p:nvPr/>
              </p:nvSpPr>
              <p:spPr bwMode="auto">
                <a:xfrm>
                  <a:off x="728" y="3564"/>
                  <a:ext cx="11" cy="23"/>
                </a:xfrm>
                <a:custGeom>
                  <a:avLst/>
                  <a:gdLst>
                    <a:gd name="T0" fmla="*/ 13 w 22"/>
                    <a:gd name="T1" fmla="*/ 68 h 68"/>
                    <a:gd name="T2" fmla="*/ 0 w 22"/>
                    <a:gd name="T3" fmla="*/ 27 h 68"/>
                    <a:gd name="T4" fmla="*/ 9 w 22"/>
                    <a:gd name="T5" fmla="*/ 0 h 68"/>
                    <a:gd name="T6" fmla="*/ 22 w 22"/>
                    <a:gd name="T7" fmla="*/ 31 h 68"/>
                    <a:gd name="T8" fmla="*/ 13 w 22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68">
                      <a:moveTo>
                        <a:pt x="13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1"/>
                      </a:lnTo>
                      <a:lnTo>
                        <a:pt x="13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9" name="Freeform 462"/>
                <p:cNvSpPr/>
                <p:nvPr/>
              </p:nvSpPr>
              <p:spPr bwMode="auto">
                <a:xfrm>
                  <a:off x="732" y="3565"/>
                  <a:ext cx="37" cy="10"/>
                </a:xfrm>
                <a:custGeom>
                  <a:avLst/>
                  <a:gdLst>
                    <a:gd name="T0" fmla="*/ 1 w 72"/>
                    <a:gd name="T1" fmla="*/ 0 h 30"/>
                    <a:gd name="T2" fmla="*/ 50 w 72"/>
                    <a:gd name="T3" fmla="*/ 0 h 30"/>
                    <a:gd name="T4" fmla="*/ 51 w 72"/>
                    <a:gd name="T5" fmla="*/ 3 h 30"/>
                    <a:gd name="T6" fmla="*/ 56 w 72"/>
                    <a:gd name="T7" fmla="*/ 12 h 30"/>
                    <a:gd name="T8" fmla="*/ 72 w 72"/>
                    <a:gd name="T9" fmla="*/ 30 h 30"/>
                    <a:gd name="T10" fmla="*/ 18 w 72"/>
                    <a:gd name="T11" fmla="*/ 30 h 30"/>
                    <a:gd name="T12" fmla="*/ 9 w 72"/>
                    <a:gd name="T13" fmla="*/ 21 h 30"/>
                    <a:gd name="T14" fmla="*/ 0 w 72"/>
                    <a:gd name="T15" fmla="*/ 6 h 30"/>
                    <a:gd name="T16" fmla="*/ 1 w 72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30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6" y="12"/>
                      </a:lnTo>
                      <a:lnTo>
                        <a:pt x="72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0" name="Freeform 463"/>
                <p:cNvSpPr/>
                <p:nvPr/>
              </p:nvSpPr>
              <p:spPr bwMode="auto">
                <a:xfrm>
                  <a:off x="735" y="3575"/>
                  <a:ext cx="41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1 w 83"/>
                    <a:gd name="T3" fmla="*/ 21 h 36"/>
                    <a:gd name="T4" fmla="*/ 7 w 83"/>
                    <a:gd name="T5" fmla="*/ 8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1" y="21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7" name="Group 464"/>
              <p:cNvGrpSpPr/>
              <p:nvPr/>
            </p:nvGrpSpPr>
            <p:grpSpPr bwMode="auto">
              <a:xfrm>
                <a:off x="742" y="3582"/>
                <a:ext cx="49" cy="23"/>
                <a:chOff x="742" y="3582"/>
                <a:chExt cx="49" cy="23"/>
              </a:xfrm>
            </p:grpSpPr>
            <p:sp>
              <p:nvSpPr>
                <p:cNvPr id="205" name="Freeform 465"/>
                <p:cNvSpPr/>
                <p:nvPr/>
              </p:nvSpPr>
              <p:spPr bwMode="auto">
                <a:xfrm>
                  <a:off x="742" y="3582"/>
                  <a:ext cx="11" cy="23"/>
                </a:xfrm>
                <a:custGeom>
                  <a:avLst/>
                  <a:gdLst>
                    <a:gd name="T0" fmla="*/ 15 w 24"/>
                    <a:gd name="T1" fmla="*/ 68 h 68"/>
                    <a:gd name="T2" fmla="*/ 0 w 24"/>
                    <a:gd name="T3" fmla="*/ 26 h 68"/>
                    <a:gd name="T4" fmla="*/ 11 w 24"/>
                    <a:gd name="T5" fmla="*/ 0 h 68"/>
                    <a:gd name="T6" fmla="*/ 24 w 24"/>
                    <a:gd name="T7" fmla="*/ 31 h 68"/>
                    <a:gd name="T8" fmla="*/ 15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5" y="68"/>
                      </a:moveTo>
                      <a:lnTo>
                        <a:pt x="0" y="26"/>
                      </a:lnTo>
                      <a:lnTo>
                        <a:pt x="11" y="0"/>
                      </a:lnTo>
                      <a:lnTo>
                        <a:pt x="24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6" name="Freeform 466"/>
                <p:cNvSpPr/>
                <p:nvPr/>
              </p:nvSpPr>
              <p:spPr bwMode="auto">
                <a:xfrm>
                  <a:off x="747" y="3582"/>
                  <a:ext cx="36" cy="10"/>
                </a:xfrm>
                <a:custGeom>
                  <a:avLst/>
                  <a:gdLst>
                    <a:gd name="T0" fmla="*/ 1 w 72"/>
                    <a:gd name="T1" fmla="*/ 0 h 30"/>
                    <a:gd name="T2" fmla="*/ 48 w 72"/>
                    <a:gd name="T3" fmla="*/ 0 h 30"/>
                    <a:gd name="T4" fmla="*/ 50 w 72"/>
                    <a:gd name="T5" fmla="*/ 3 h 30"/>
                    <a:gd name="T6" fmla="*/ 56 w 72"/>
                    <a:gd name="T7" fmla="*/ 12 h 30"/>
                    <a:gd name="T8" fmla="*/ 72 w 72"/>
                    <a:gd name="T9" fmla="*/ 30 h 30"/>
                    <a:gd name="T10" fmla="*/ 17 w 72"/>
                    <a:gd name="T11" fmla="*/ 30 h 30"/>
                    <a:gd name="T12" fmla="*/ 8 w 72"/>
                    <a:gd name="T13" fmla="*/ 21 h 30"/>
                    <a:gd name="T14" fmla="*/ 0 w 72"/>
                    <a:gd name="T15" fmla="*/ 6 h 30"/>
                    <a:gd name="T16" fmla="*/ 1 w 72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30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3"/>
                      </a:lnTo>
                      <a:lnTo>
                        <a:pt x="56" y="12"/>
                      </a:lnTo>
                      <a:lnTo>
                        <a:pt x="72" y="30"/>
                      </a:lnTo>
                      <a:lnTo>
                        <a:pt x="17" y="30"/>
                      </a:lnTo>
                      <a:lnTo>
                        <a:pt x="8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7" name="Freeform 467"/>
                <p:cNvSpPr/>
                <p:nvPr/>
              </p:nvSpPr>
              <p:spPr bwMode="auto">
                <a:xfrm>
                  <a:off x="750" y="3593"/>
                  <a:ext cx="41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1 w 83"/>
                    <a:gd name="T3" fmla="*/ 19 h 36"/>
                    <a:gd name="T4" fmla="*/ 7 w 83"/>
                    <a:gd name="T5" fmla="*/ 8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8" name="Group 468"/>
              <p:cNvGrpSpPr/>
              <p:nvPr/>
            </p:nvGrpSpPr>
            <p:grpSpPr bwMode="auto">
              <a:xfrm>
                <a:off x="752" y="3597"/>
                <a:ext cx="133" cy="106"/>
                <a:chOff x="752" y="3597"/>
                <a:chExt cx="133" cy="106"/>
              </a:xfrm>
            </p:grpSpPr>
            <p:sp>
              <p:nvSpPr>
                <p:cNvPr id="202" name="Freeform 469"/>
                <p:cNvSpPr/>
                <p:nvPr/>
              </p:nvSpPr>
              <p:spPr bwMode="auto">
                <a:xfrm>
                  <a:off x="752" y="3598"/>
                  <a:ext cx="91" cy="105"/>
                </a:xfrm>
                <a:custGeom>
                  <a:avLst/>
                  <a:gdLst>
                    <a:gd name="T0" fmla="*/ 171 w 182"/>
                    <a:gd name="T1" fmla="*/ 314 h 314"/>
                    <a:gd name="T2" fmla="*/ 0 w 182"/>
                    <a:gd name="T3" fmla="*/ 27 h 314"/>
                    <a:gd name="T4" fmla="*/ 13 w 182"/>
                    <a:gd name="T5" fmla="*/ 0 h 314"/>
                    <a:gd name="T6" fmla="*/ 182 w 182"/>
                    <a:gd name="T7" fmla="*/ 278 h 314"/>
                    <a:gd name="T8" fmla="*/ 171 w 182"/>
                    <a:gd name="T9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2" h="314">
                      <a:moveTo>
                        <a:pt x="171" y="314"/>
                      </a:moveTo>
                      <a:lnTo>
                        <a:pt x="0" y="27"/>
                      </a:lnTo>
                      <a:lnTo>
                        <a:pt x="13" y="0"/>
                      </a:lnTo>
                      <a:lnTo>
                        <a:pt x="182" y="278"/>
                      </a:lnTo>
                      <a:lnTo>
                        <a:pt x="171" y="314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3" name="Freeform 470"/>
                <p:cNvSpPr/>
                <p:nvPr/>
              </p:nvSpPr>
              <p:spPr bwMode="auto">
                <a:xfrm>
                  <a:off x="759" y="3597"/>
                  <a:ext cx="118" cy="94"/>
                </a:xfrm>
                <a:custGeom>
                  <a:avLst/>
                  <a:gdLst>
                    <a:gd name="T0" fmla="*/ 1 w 235"/>
                    <a:gd name="T1" fmla="*/ 0 h 281"/>
                    <a:gd name="T2" fmla="*/ 56 w 235"/>
                    <a:gd name="T3" fmla="*/ 0 h 281"/>
                    <a:gd name="T4" fmla="*/ 58 w 235"/>
                    <a:gd name="T5" fmla="*/ 0 h 281"/>
                    <a:gd name="T6" fmla="*/ 65 w 235"/>
                    <a:gd name="T7" fmla="*/ 10 h 281"/>
                    <a:gd name="T8" fmla="*/ 235 w 235"/>
                    <a:gd name="T9" fmla="*/ 281 h 281"/>
                    <a:gd name="T10" fmla="*/ 165 w 235"/>
                    <a:gd name="T11" fmla="*/ 277 h 281"/>
                    <a:gd name="T12" fmla="*/ 9 w 235"/>
                    <a:gd name="T13" fmla="*/ 19 h 281"/>
                    <a:gd name="T14" fmla="*/ 0 w 235"/>
                    <a:gd name="T15" fmla="*/ 4 h 281"/>
                    <a:gd name="T16" fmla="*/ 1 w 235"/>
                    <a:gd name="T17" fmla="*/ 0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5" h="281">
                      <a:moveTo>
                        <a:pt x="1" y="0"/>
                      </a:moveTo>
                      <a:lnTo>
                        <a:pt x="56" y="0"/>
                      </a:lnTo>
                      <a:lnTo>
                        <a:pt x="58" y="0"/>
                      </a:lnTo>
                      <a:lnTo>
                        <a:pt x="65" y="10"/>
                      </a:lnTo>
                      <a:lnTo>
                        <a:pt x="235" y="281"/>
                      </a:lnTo>
                      <a:lnTo>
                        <a:pt x="165" y="277"/>
                      </a:lnTo>
                      <a:lnTo>
                        <a:pt x="9" y="19"/>
                      </a:lnTo>
                      <a:lnTo>
                        <a:pt x="0" y="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4" name="Freeform 471"/>
                <p:cNvSpPr/>
                <p:nvPr/>
              </p:nvSpPr>
              <p:spPr bwMode="auto">
                <a:xfrm>
                  <a:off x="838" y="3691"/>
                  <a:ext cx="47" cy="12"/>
                </a:xfrm>
                <a:custGeom>
                  <a:avLst/>
                  <a:gdLst>
                    <a:gd name="T0" fmla="*/ 0 w 95"/>
                    <a:gd name="T1" fmla="*/ 36 h 36"/>
                    <a:gd name="T2" fmla="*/ 2 w 95"/>
                    <a:gd name="T3" fmla="*/ 19 h 36"/>
                    <a:gd name="T4" fmla="*/ 8 w 95"/>
                    <a:gd name="T5" fmla="*/ 7 h 36"/>
                    <a:gd name="T6" fmla="*/ 12 w 95"/>
                    <a:gd name="T7" fmla="*/ 0 h 36"/>
                    <a:gd name="T8" fmla="*/ 76 w 95"/>
                    <a:gd name="T9" fmla="*/ 0 h 36"/>
                    <a:gd name="T10" fmla="*/ 95 w 95"/>
                    <a:gd name="T11" fmla="*/ 36 h 36"/>
                    <a:gd name="T12" fmla="*/ 0 w 95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5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8" y="7"/>
                      </a:lnTo>
                      <a:lnTo>
                        <a:pt x="12" y="0"/>
                      </a:lnTo>
                      <a:lnTo>
                        <a:pt x="76" y="0"/>
                      </a:lnTo>
                      <a:lnTo>
                        <a:pt x="95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9" name="Group 472"/>
              <p:cNvGrpSpPr/>
              <p:nvPr/>
            </p:nvGrpSpPr>
            <p:grpSpPr bwMode="auto">
              <a:xfrm>
                <a:off x="844" y="3694"/>
                <a:ext cx="48" cy="23"/>
                <a:chOff x="844" y="3694"/>
                <a:chExt cx="48" cy="23"/>
              </a:xfrm>
            </p:grpSpPr>
            <p:sp>
              <p:nvSpPr>
                <p:cNvPr id="199" name="Freeform 473"/>
                <p:cNvSpPr/>
                <p:nvPr/>
              </p:nvSpPr>
              <p:spPr bwMode="auto">
                <a:xfrm>
                  <a:off x="844" y="3694"/>
                  <a:ext cx="11" cy="23"/>
                </a:xfrm>
                <a:custGeom>
                  <a:avLst/>
                  <a:gdLst>
                    <a:gd name="T0" fmla="*/ 14 w 24"/>
                    <a:gd name="T1" fmla="*/ 68 h 68"/>
                    <a:gd name="T2" fmla="*/ 0 w 24"/>
                    <a:gd name="T3" fmla="*/ 27 h 68"/>
                    <a:gd name="T4" fmla="*/ 9 w 24"/>
                    <a:gd name="T5" fmla="*/ 0 h 68"/>
                    <a:gd name="T6" fmla="*/ 24 w 24"/>
                    <a:gd name="T7" fmla="*/ 32 h 68"/>
                    <a:gd name="T8" fmla="*/ 14 w 24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2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0" name="Freeform 474"/>
                <p:cNvSpPr/>
                <p:nvPr/>
              </p:nvSpPr>
              <p:spPr bwMode="auto">
                <a:xfrm>
                  <a:off x="848" y="3695"/>
                  <a:ext cx="37" cy="10"/>
                </a:xfrm>
                <a:custGeom>
                  <a:avLst/>
                  <a:gdLst>
                    <a:gd name="T0" fmla="*/ 2 w 74"/>
                    <a:gd name="T1" fmla="*/ 0 h 30"/>
                    <a:gd name="T2" fmla="*/ 50 w 74"/>
                    <a:gd name="T3" fmla="*/ 0 h 30"/>
                    <a:gd name="T4" fmla="*/ 51 w 74"/>
                    <a:gd name="T5" fmla="*/ 3 h 30"/>
                    <a:gd name="T6" fmla="*/ 57 w 74"/>
                    <a:gd name="T7" fmla="*/ 12 h 30"/>
                    <a:gd name="T8" fmla="*/ 74 w 74"/>
                    <a:gd name="T9" fmla="*/ 30 h 30"/>
                    <a:gd name="T10" fmla="*/ 19 w 74"/>
                    <a:gd name="T11" fmla="*/ 30 h 30"/>
                    <a:gd name="T12" fmla="*/ 9 w 74"/>
                    <a:gd name="T13" fmla="*/ 21 h 30"/>
                    <a:gd name="T14" fmla="*/ 0 w 74"/>
                    <a:gd name="T15" fmla="*/ 6 h 30"/>
                    <a:gd name="T16" fmla="*/ 2 w 74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0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1" name="Freeform 475"/>
                <p:cNvSpPr/>
                <p:nvPr/>
              </p:nvSpPr>
              <p:spPr bwMode="auto">
                <a:xfrm>
                  <a:off x="851" y="3706"/>
                  <a:ext cx="41" cy="11"/>
                </a:xfrm>
                <a:custGeom>
                  <a:avLst/>
                  <a:gdLst>
                    <a:gd name="T0" fmla="*/ 0 w 81"/>
                    <a:gd name="T1" fmla="*/ 34 h 34"/>
                    <a:gd name="T2" fmla="*/ 1 w 81"/>
                    <a:gd name="T3" fmla="*/ 19 h 34"/>
                    <a:gd name="T4" fmla="*/ 5 w 81"/>
                    <a:gd name="T5" fmla="*/ 6 h 34"/>
                    <a:gd name="T6" fmla="*/ 10 w 81"/>
                    <a:gd name="T7" fmla="*/ 0 h 34"/>
                    <a:gd name="T8" fmla="*/ 67 w 81"/>
                    <a:gd name="T9" fmla="*/ 0 h 34"/>
                    <a:gd name="T10" fmla="*/ 81 w 81"/>
                    <a:gd name="T11" fmla="*/ 34 h 34"/>
                    <a:gd name="T12" fmla="*/ 0 w 81"/>
                    <a:gd name="T1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4">
                      <a:moveTo>
                        <a:pt x="0" y="34"/>
                      </a:moveTo>
                      <a:lnTo>
                        <a:pt x="1" y="19"/>
                      </a:lnTo>
                      <a:lnTo>
                        <a:pt x="5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4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0" name="Group 476"/>
              <p:cNvGrpSpPr/>
              <p:nvPr/>
            </p:nvGrpSpPr>
            <p:grpSpPr bwMode="auto">
              <a:xfrm>
                <a:off x="857" y="3710"/>
                <a:ext cx="49" cy="22"/>
                <a:chOff x="857" y="3710"/>
                <a:chExt cx="49" cy="22"/>
              </a:xfrm>
            </p:grpSpPr>
            <p:sp>
              <p:nvSpPr>
                <p:cNvPr id="196" name="Freeform 477"/>
                <p:cNvSpPr/>
                <p:nvPr/>
              </p:nvSpPr>
              <p:spPr bwMode="auto">
                <a:xfrm>
                  <a:off x="857" y="3710"/>
                  <a:ext cx="11" cy="22"/>
                </a:xfrm>
                <a:custGeom>
                  <a:avLst/>
                  <a:gdLst>
                    <a:gd name="T0" fmla="*/ 13 w 22"/>
                    <a:gd name="T1" fmla="*/ 68 h 68"/>
                    <a:gd name="T2" fmla="*/ 0 w 22"/>
                    <a:gd name="T3" fmla="*/ 27 h 68"/>
                    <a:gd name="T4" fmla="*/ 9 w 22"/>
                    <a:gd name="T5" fmla="*/ 0 h 68"/>
                    <a:gd name="T6" fmla="*/ 22 w 22"/>
                    <a:gd name="T7" fmla="*/ 31 h 68"/>
                    <a:gd name="T8" fmla="*/ 13 w 22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68">
                      <a:moveTo>
                        <a:pt x="13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1"/>
                      </a:lnTo>
                      <a:lnTo>
                        <a:pt x="13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7" name="Freeform 478"/>
                <p:cNvSpPr/>
                <p:nvPr/>
              </p:nvSpPr>
              <p:spPr bwMode="auto">
                <a:xfrm>
                  <a:off x="862" y="3710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50 w 72"/>
                    <a:gd name="T3" fmla="*/ 0 h 29"/>
                    <a:gd name="T4" fmla="*/ 51 w 72"/>
                    <a:gd name="T5" fmla="*/ 2 h 29"/>
                    <a:gd name="T6" fmla="*/ 56 w 72"/>
                    <a:gd name="T7" fmla="*/ 11 h 29"/>
                    <a:gd name="T8" fmla="*/ 72 w 72"/>
                    <a:gd name="T9" fmla="*/ 29 h 29"/>
                    <a:gd name="T10" fmla="*/ 17 w 72"/>
                    <a:gd name="T11" fmla="*/ 29 h 29"/>
                    <a:gd name="T12" fmla="*/ 9 w 72"/>
                    <a:gd name="T13" fmla="*/ 20 h 29"/>
                    <a:gd name="T14" fmla="*/ 0 w 72"/>
                    <a:gd name="T15" fmla="*/ 6 h 29"/>
                    <a:gd name="T16" fmla="*/ 1 w 72"/>
                    <a:gd name="T17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2" y="29"/>
                      </a:lnTo>
                      <a:lnTo>
                        <a:pt x="17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8" name="Freeform 479"/>
                <p:cNvSpPr/>
                <p:nvPr/>
              </p:nvSpPr>
              <p:spPr bwMode="auto">
                <a:xfrm>
                  <a:off x="865" y="3720"/>
                  <a:ext cx="41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1 w 83"/>
                    <a:gd name="T3" fmla="*/ 20 h 36"/>
                    <a:gd name="T4" fmla="*/ 7 w 83"/>
                    <a:gd name="T5" fmla="*/ 8 h 36"/>
                    <a:gd name="T6" fmla="*/ 11 w 83"/>
                    <a:gd name="T7" fmla="*/ 0 h 36"/>
                    <a:gd name="T8" fmla="*/ 67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1" name="Group 480"/>
              <p:cNvGrpSpPr/>
              <p:nvPr/>
            </p:nvGrpSpPr>
            <p:grpSpPr bwMode="auto">
              <a:xfrm>
                <a:off x="1086" y="3766"/>
                <a:ext cx="49" cy="23"/>
                <a:chOff x="1086" y="3766"/>
                <a:chExt cx="49" cy="23"/>
              </a:xfrm>
            </p:grpSpPr>
            <p:sp>
              <p:nvSpPr>
                <p:cNvPr id="193" name="Freeform 481"/>
                <p:cNvSpPr/>
                <p:nvPr/>
              </p:nvSpPr>
              <p:spPr bwMode="auto">
                <a:xfrm>
                  <a:off x="1086" y="3766"/>
                  <a:ext cx="11" cy="23"/>
                </a:xfrm>
                <a:custGeom>
                  <a:avLst/>
                  <a:gdLst>
                    <a:gd name="T0" fmla="*/ 13 w 22"/>
                    <a:gd name="T1" fmla="*/ 69 h 69"/>
                    <a:gd name="T2" fmla="*/ 0 w 22"/>
                    <a:gd name="T3" fmla="*/ 27 h 69"/>
                    <a:gd name="T4" fmla="*/ 9 w 22"/>
                    <a:gd name="T5" fmla="*/ 0 h 69"/>
                    <a:gd name="T6" fmla="*/ 22 w 22"/>
                    <a:gd name="T7" fmla="*/ 32 h 69"/>
                    <a:gd name="T8" fmla="*/ 13 w 22"/>
                    <a:gd name="T9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69">
                      <a:moveTo>
                        <a:pt x="13" y="69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2"/>
                      </a:lnTo>
                      <a:lnTo>
                        <a:pt x="13" y="6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4" name="Freeform 482"/>
                <p:cNvSpPr/>
                <p:nvPr/>
              </p:nvSpPr>
              <p:spPr bwMode="auto">
                <a:xfrm>
                  <a:off x="1090" y="3767"/>
                  <a:ext cx="37" cy="10"/>
                </a:xfrm>
                <a:custGeom>
                  <a:avLst/>
                  <a:gdLst>
                    <a:gd name="T0" fmla="*/ 3 w 74"/>
                    <a:gd name="T1" fmla="*/ 0 h 31"/>
                    <a:gd name="T2" fmla="*/ 51 w 74"/>
                    <a:gd name="T3" fmla="*/ 0 h 31"/>
                    <a:gd name="T4" fmla="*/ 53 w 74"/>
                    <a:gd name="T5" fmla="*/ 4 h 31"/>
                    <a:gd name="T6" fmla="*/ 56 w 74"/>
                    <a:gd name="T7" fmla="*/ 13 h 31"/>
                    <a:gd name="T8" fmla="*/ 74 w 74"/>
                    <a:gd name="T9" fmla="*/ 31 h 31"/>
                    <a:gd name="T10" fmla="*/ 18 w 74"/>
                    <a:gd name="T11" fmla="*/ 31 h 31"/>
                    <a:gd name="T12" fmla="*/ 9 w 74"/>
                    <a:gd name="T13" fmla="*/ 22 h 31"/>
                    <a:gd name="T14" fmla="*/ 0 w 74"/>
                    <a:gd name="T15" fmla="*/ 6 h 31"/>
                    <a:gd name="T16" fmla="*/ 3 w 74"/>
                    <a:gd name="T1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1">
                      <a:moveTo>
                        <a:pt x="3" y="0"/>
                      </a:moveTo>
                      <a:lnTo>
                        <a:pt x="51" y="0"/>
                      </a:lnTo>
                      <a:lnTo>
                        <a:pt x="53" y="4"/>
                      </a:lnTo>
                      <a:lnTo>
                        <a:pt x="56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5" name="Freeform 483"/>
                <p:cNvSpPr/>
                <p:nvPr/>
              </p:nvSpPr>
              <p:spPr bwMode="auto">
                <a:xfrm>
                  <a:off x="1093" y="3777"/>
                  <a:ext cx="42" cy="12"/>
                </a:xfrm>
                <a:custGeom>
                  <a:avLst/>
                  <a:gdLst>
                    <a:gd name="T0" fmla="*/ 0 w 83"/>
                    <a:gd name="T1" fmla="*/ 36 h 36"/>
                    <a:gd name="T2" fmla="*/ 2 w 83"/>
                    <a:gd name="T3" fmla="*/ 19 h 36"/>
                    <a:gd name="T4" fmla="*/ 7 w 83"/>
                    <a:gd name="T5" fmla="*/ 6 h 36"/>
                    <a:gd name="T6" fmla="*/ 11 w 83"/>
                    <a:gd name="T7" fmla="*/ 0 h 36"/>
                    <a:gd name="T8" fmla="*/ 68 w 83"/>
                    <a:gd name="T9" fmla="*/ 0 h 36"/>
                    <a:gd name="T10" fmla="*/ 83 w 83"/>
                    <a:gd name="T11" fmla="*/ 36 h 36"/>
                    <a:gd name="T12" fmla="*/ 0 w 83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7" y="6"/>
                      </a:lnTo>
                      <a:lnTo>
                        <a:pt x="11" y="0"/>
                      </a:lnTo>
                      <a:lnTo>
                        <a:pt x="68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2" name="Group 484"/>
              <p:cNvGrpSpPr/>
              <p:nvPr/>
            </p:nvGrpSpPr>
            <p:grpSpPr bwMode="auto">
              <a:xfrm>
                <a:off x="934" y="3740"/>
                <a:ext cx="48" cy="23"/>
                <a:chOff x="934" y="3740"/>
                <a:chExt cx="48" cy="23"/>
              </a:xfrm>
            </p:grpSpPr>
            <p:sp>
              <p:nvSpPr>
                <p:cNvPr id="190" name="Freeform 485"/>
                <p:cNvSpPr/>
                <p:nvPr/>
              </p:nvSpPr>
              <p:spPr bwMode="auto">
                <a:xfrm>
                  <a:off x="934" y="3740"/>
                  <a:ext cx="11" cy="23"/>
                </a:xfrm>
                <a:custGeom>
                  <a:avLst/>
                  <a:gdLst>
                    <a:gd name="T0" fmla="*/ 15 w 24"/>
                    <a:gd name="T1" fmla="*/ 70 h 70"/>
                    <a:gd name="T2" fmla="*/ 0 w 24"/>
                    <a:gd name="T3" fmla="*/ 27 h 70"/>
                    <a:gd name="T4" fmla="*/ 9 w 24"/>
                    <a:gd name="T5" fmla="*/ 0 h 70"/>
                    <a:gd name="T6" fmla="*/ 24 w 24"/>
                    <a:gd name="T7" fmla="*/ 32 h 70"/>
                    <a:gd name="T8" fmla="*/ 15 w 24"/>
                    <a:gd name="T9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0">
                      <a:moveTo>
                        <a:pt x="15" y="70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2"/>
                      </a:lnTo>
                      <a:lnTo>
                        <a:pt x="15" y="7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1" name="Freeform 486"/>
                <p:cNvSpPr/>
                <p:nvPr/>
              </p:nvSpPr>
              <p:spPr bwMode="auto">
                <a:xfrm>
                  <a:off x="938" y="3741"/>
                  <a:ext cx="37" cy="10"/>
                </a:xfrm>
                <a:custGeom>
                  <a:avLst/>
                  <a:gdLst>
                    <a:gd name="T0" fmla="*/ 2 w 74"/>
                    <a:gd name="T1" fmla="*/ 0 h 30"/>
                    <a:gd name="T2" fmla="*/ 50 w 74"/>
                    <a:gd name="T3" fmla="*/ 0 h 30"/>
                    <a:gd name="T4" fmla="*/ 52 w 74"/>
                    <a:gd name="T5" fmla="*/ 4 h 30"/>
                    <a:gd name="T6" fmla="*/ 57 w 74"/>
                    <a:gd name="T7" fmla="*/ 13 h 30"/>
                    <a:gd name="T8" fmla="*/ 74 w 74"/>
                    <a:gd name="T9" fmla="*/ 30 h 30"/>
                    <a:gd name="T10" fmla="*/ 19 w 74"/>
                    <a:gd name="T11" fmla="*/ 30 h 30"/>
                    <a:gd name="T12" fmla="*/ 9 w 74"/>
                    <a:gd name="T13" fmla="*/ 22 h 30"/>
                    <a:gd name="T14" fmla="*/ 0 w 74"/>
                    <a:gd name="T15" fmla="*/ 6 h 30"/>
                    <a:gd name="T16" fmla="*/ 2 w 74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0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7" y="13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9" y="22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2" name="Freeform 487"/>
                <p:cNvSpPr/>
                <p:nvPr/>
              </p:nvSpPr>
              <p:spPr bwMode="auto">
                <a:xfrm>
                  <a:off x="941" y="3751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1 w 81"/>
                    <a:gd name="T3" fmla="*/ 19 h 36"/>
                    <a:gd name="T4" fmla="*/ 5 w 81"/>
                    <a:gd name="T5" fmla="*/ 6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3" name="Group 488"/>
              <p:cNvGrpSpPr/>
              <p:nvPr/>
            </p:nvGrpSpPr>
            <p:grpSpPr bwMode="auto">
              <a:xfrm>
                <a:off x="943" y="3754"/>
                <a:ext cx="49" cy="23"/>
                <a:chOff x="943" y="3754"/>
                <a:chExt cx="49" cy="23"/>
              </a:xfrm>
            </p:grpSpPr>
            <p:sp>
              <p:nvSpPr>
                <p:cNvPr id="187" name="Freeform 489"/>
                <p:cNvSpPr/>
                <p:nvPr/>
              </p:nvSpPr>
              <p:spPr bwMode="auto">
                <a:xfrm>
                  <a:off x="943" y="3754"/>
                  <a:ext cx="12" cy="23"/>
                </a:xfrm>
                <a:custGeom>
                  <a:avLst/>
                  <a:gdLst>
                    <a:gd name="T0" fmla="*/ 16 w 25"/>
                    <a:gd name="T1" fmla="*/ 68 h 68"/>
                    <a:gd name="T2" fmla="*/ 0 w 25"/>
                    <a:gd name="T3" fmla="*/ 25 h 68"/>
                    <a:gd name="T4" fmla="*/ 11 w 25"/>
                    <a:gd name="T5" fmla="*/ 0 h 68"/>
                    <a:gd name="T6" fmla="*/ 25 w 25"/>
                    <a:gd name="T7" fmla="*/ 31 h 68"/>
                    <a:gd name="T8" fmla="*/ 16 w 25"/>
                    <a:gd name="T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8">
                      <a:moveTo>
                        <a:pt x="16" y="68"/>
                      </a:moveTo>
                      <a:lnTo>
                        <a:pt x="0" y="25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8" name="Freeform 490"/>
                <p:cNvSpPr/>
                <p:nvPr/>
              </p:nvSpPr>
              <p:spPr bwMode="auto">
                <a:xfrm>
                  <a:off x="948" y="3755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49 w 74"/>
                    <a:gd name="T3" fmla="*/ 0 h 30"/>
                    <a:gd name="T4" fmla="*/ 50 w 74"/>
                    <a:gd name="T5" fmla="*/ 3 h 30"/>
                    <a:gd name="T6" fmla="*/ 57 w 74"/>
                    <a:gd name="T7" fmla="*/ 12 h 30"/>
                    <a:gd name="T8" fmla="*/ 74 w 74"/>
                    <a:gd name="T9" fmla="*/ 30 h 30"/>
                    <a:gd name="T10" fmla="*/ 18 w 74"/>
                    <a:gd name="T11" fmla="*/ 30 h 30"/>
                    <a:gd name="T12" fmla="*/ 9 w 74"/>
                    <a:gd name="T13" fmla="*/ 21 h 30"/>
                    <a:gd name="T14" fmla="*/ 0 w 74"/>
                    <a:gd name="T15" fmla="*/ 5 h 30"/>
                    <a:gd name="T16" fmla="*/ 1 w 74"/>
                    <a:gd name="T1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30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9" name="Freeform 491"/>
                <p:cNvSpPr/>
                <p:nvPr/>
              </p:nvSpPr>
              <p:spPr bwMode="auto">
                <a:xfrm>
                  <a:off x="951" y="3765"/>
                  <a:ext cx="41" cy="12"/>
                </a:xfrm>
                <a:custGeom>
                  <a:avLst/>
                  <a:gdLst>
                    <a:gd name="T0" fmla="*/ 0 w 81"/>
                    <a:gd name="T1" fmla="*/ 36 h 36"/>
                    <a:gd name="T2" fmla="*/ 1 w 81"/>
                    <a:gd name="T3" fmla="*/ 19 h 36"/>
                    <a:gd name="T4" fmla="*/ 5 w 81"/>
                    <a:gd name="T5" fmla="*/ 7 h 36"/>
                    <a:gd name="T6" fmla="*/ 10 w 81"/>
                    <a:gd name="T7" fmla="*/ 0 h 36"/>
                    <a:gd name="T8" fmla="*/ 67 w 81"/>
                    <a:gd name="T9" fmla="*/ 0 h 36"/>
                    <a:gd name="T10" fmla="*/ 81 w 81"/>
                    <a:gd name="T11" fmla="*/ 36 h 36"/>
                    <a:gd name="T12" fmla="*/ 0 w 8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84" name="Freeform 492"/>
              <p:cNvSpPr/>
              <p:nvPr/>
            </p:nvSpPr>
            <p:spPr bwMode="auto">
              <a:xfrm>
                <a:off x="987" y="3753"/>
                <a:ext cx="25" cy="43"/>
              </a:xfrm>
              <a:custGeom>
                <a:avLst/>
                <a:gdLst>
                  <a:gd name="T0" fmla="*/ 40 w 51"/>
                  <a:gd name="T1" fmla="*/ 128 h 128"/>
                  <a:gd name="T2" fmla="*/ 0 w 51"/>
                  <a:gd name="T3" fmla="*/ 29 h 128"/>
                  <a:gd name="T4" fmla="*/ 0 w 51"/>
                  <a:gd name="T5" fmla="*/ 20 h 128"/>
                  <a:gd name="T6" fmla="*/ 2 w 51"/>
                  <a:gd name="T7" fmla="*/ 11 h 128"/>
                  <a:gd name="T8" fmla="*/ 10 w 51"/>
                  <a:gd name="T9" fmla="*/ 0 h 128"/>
                  <a:gd name="T10" fmla="*/ 51 w 51"/>
                  <a:gd name="T11" fmla="*/ 91 h 128"/>
                  <a:gd name="T12" fmla="*/ 40 w 51"/>
                  <a:gd name="T1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128">
                    <a:moveTo>
                      <a:pt x="40" y="128"/>
                    </a:moveTo>
                    <a:lnTo>
                      <a:pt x="0" y="29"/>
                    </a:lnTo>
                    <a:lnTo>
                      <a:pt x="0" y="20"/>
                    </a:lnTo>
                    <a:lnTo>
                      <a:pt x="2" y="11"/>
                    </a:lnTo>
                    <a:lnTo>
                      <a:pt x="10" y="0"/>
                    </a:lnTo>
                    <a:lnTo>
                      <a:pt x="51" y="91"/>
                    </a:lnTo>
                    <a:lnTo>
                      <a:pt x="40" y="12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Freeform 493"/>
              <p:cNvSpPr/>
              <p:nvPr/>
            </p:nvSpPr>
            <p:spPr bwMode="auto">
              <a:xfrm>
                <a:off x="992" y="3753"/>
                <a:ext cx="91" cy="29"/>
              </a:xfrm>
              <a:custGeom>
                <a:avLst/>
                <a:gdLst>
                  <a:gd name="T0" fmla="*/ 0 w 183"/>
                  <a:gd name="T1" fmla="*/ 0 h 85"/>
                  <a:gd name="T2" fmla="*/ 64 w 183"/>
                  <a:gd name="T3" fmla="*/ 0 h 85"/>
                  <a:gd name="T4" fmla="*/ 67 w 183"/>
                  <a:gd name="T5" fmla="*/ 13 h 85"/>
                  <a:gd name="T6" fmla="*/ 75 w 183"/>
                  <a:gd name="T7" fmla="*/ 28 h 85"/>
                  <a:gd name="T8" fmla="*/ 84 w 183"/>
                  <a:gd name="T9" fmla="*/ 42 h 85"/>
                  <a:gd name="T10" fmla="*/ 158 w 183"/>
                  <a:gd name="T11" fmla="*/ 42 h 85"/>
                  <a:gd name="T12" fmla="*/ 163 w 183"/>
                  <a:gd name="T13" fmla="*/ 55 h 85"/>
                  <a:gd name="T14" fmla="*/ 172 w 183"/>
                  <a:gd name="T15" fmla="*/ 67 h 85"/>
                  <a:gd name="T16" fmla="*/ 183 w 183"/>
                  <a:gd name="T17" fmla="*/ 85 h 85"/>
                  <a:gd name="T18" fmla="*/ 64 w 183"/>
                  <a:gd name="T19" fmla="*/ 85 h 85"/>
                  <a:gd name="T20" fmla="*/ 41 w 183"/>
                  <a:gd name="T21" fmla="*/ 85 h 85"/>
                  <a:gd name="T22" fmla="*/ 0 w 183"/>
                  <a:gd name="T2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3" h="85">
                    <a:moveTo>
                      <a:pt x="0" y="0"/>
                    </a:moveTo>
                    <a:lnTo>
                      <a:pt x="64" y="0"/>
                    </a:lnTo>
                    <a:lnTo>
                      <a:pt x="67" y="13"/>
                    </a:lnTo>
                    <a:lnTo>
                      <a:pt x="75" y="28"/>
                    </a:lnTo>
                    <a:lnTo>
                      <a:pt x="84" y="42"/>
                    </a:lnTo>
                    <a:lnTo>
                      <a:pt x="158" y="42"/>
                    </a:lnTo>
                    <a:lnTo>
                      <a:pt x="163" y="55"/>
                    </a:lnTo>
                    <a:lnTo>
                      <a:pt x="172" y="67"/>
                    </a:lnTo>
                    <a:lnTo>
                      <a:pt x="183" y="85"/>
                    </a:lnTo>
                    <a:lnTo>
                      <a:pt x="64" y="85"/>
                    </a:lnTo>
                    <a:lnTo>
                      <a:pt x="41" y="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Freeform 494"/>
              <p:cNvSpPr/>
              <p:nvPr/>
            </p:nvSpPr>
            <p:spPr bwMode="auto">
              <a:xfrm>
                <a:off x="1008" y="3782"/>
                <a:ext cx="81" cy="12"/>
              </a:xfrm>
              <a:custGeom>
                <a:avLst/>
                <a:gdLst>
                  <a:gd name="T0" fmla="*/ 0 w 160"/>
                  <a:gd name="T1" fmla="*/ 36 h 36"/>
                  <a:gd name="T2" fmla="*/ 1 w 160"/>
                  <a:gd name="T3" fmla="*/ 20 h 36"/>
                  <a:gd name="T4" fmla="*/ 7 w 160"/>
                  <a:gd name="T5" fmla="*/ 8 h 36"/>
                  <a:gd name="T6" fmla="*/ 10 w 160"/>
                  <a:gd name="T7" fmla="*/ 0 h 36"/>
                  <a:gd name="T8" fmla="*/ 150 w 160"/>
                  <a:gd name="T9" fmla="*/ 0 h 36"/>
                  <a:gd name="T10" fmla="*/ 160 w 160"/>
                  <a:gd name="T11" fmla="*/ 36 h 36"/>
                  <a:gd name="T12" fmla="*/ 0 w 16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6">
                    <a:moveTo>
                      <a:pt x="0" y="36"/>
                    </a:moveTo>
                    <a:lnTo>
                      <a:pt x="1" y="20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150" y="0"/>
                    </a:lnTo>
                    <a:lnTo>
                      <a:pt x="16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1" name="Group 495"/>
            <p:cNvGrpSpPr/>
            <p:nvPr/>
          </p:nvGrpSpPr>
          <p:grpSpPr bwMode="auto">
            <a:xfrm>
              <a:off x="920" y="3821"/>
              <a:ext cx="413" cy="50"/>
              <a:chOff x="920" y="3821"/>
              <a:chExt cx="413" cy="50"/>
            </a:xfrm>
          </p:grpSpPr>
          <p:sp>
            <p:nvSpPr>
              <p:cNvPr id="102" name="Freeform 496"/>
              <p:cNvSpPr/>
              <p:nvPr/>
            </p:nvSpPr>
            <p:spPr bwMode="auto">
              <a:xfrm>
                <a:off x="920" y="3821"/>
                <a:ext cx="413" cy="50"/>
              </a:xfrm>
              <a:custGeom>
                <a:avLst/>
                <a:gdLst>
                  <a:gd name="T0" fmla="*/ 35 w 825"/>
                  <a:gd name="T1" fmla="*/ 13 h 151"/>
                  <a:gd name="T2" fmla="*/ 17 w 825"/>
                  <a:gd name="T3" fmla="*/ 27 h 151"/>
                  <a:gd name="T4" fmla="*/ 9 w 825"/>
                  <a:gd name="T5" fmla="*/ 48 h 151"/>
                  <a:gd name="T6" fmla="*/ 0 w 825"/>
                  <a:gd name="T7" fmla="*/ 97 h 151"/>
                  <a:gd name="T8" fmla="*/ 4 w 825"/>
                  <a:gd name="T9" fmla="*/ 124 h 151"/>
                  <a:gd name="T10" fmla="*/ 13 w 825"/>
                  <a:gd name="T11" fmla="*/ 138 h 151"/>
                  <a:gd name="T12" fmla="*/ 26 w 825"/>
                  <a:gd name="T13" fmla="*/ 151 h 151"/>
                  <a:gd name="T14" fmla="*/ 783 w 825"/>
                  <a:gd name="T15" fmla="*/ 142 h 151"/>
                  <a:gd name="T16" fmla="*/ 807 w 825"/>
                  <a:gd name="T17" fmla="*/ 128 h 151"/>
                  <a:gd name="T18" fmla="*/ 816 w 825"/>
                  <a:gd name="T19" fmla="*/ 107 h 151"/>
                  <a:gd name="T20" fmla="*/ 825 w 825"/>
                  <a:gd name="T21" fmla="*/ 61 h 151"/>
                  <a:gd name="T22" fmla="*/ 821 w 825"/>
                  <a:gd name="T23" fmla="*/ 27 h 151"/>
                  <a:gd name="T24" fmla="*/ 806 w 825"/>
                  <a:gd name="T25" fmla="*/ 9 h 151"/>
                  <a:gd name="T26" fmla="*/ 785 w 825"/>
                  <a:gd name="T27" fmla="*/ 0 h 151"/>
                  <a:gd name="T28" fmla="*/ 35 w 825"/>
                  <a:gd name="T29" fmla="*/ 13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5" h="151">
                    <a:moveTo>
                      <a:pt x="35" y="13"/>
                    </a:moveTo>
                    <a:lnTo>
                      <a:pt x="17" y="27"/>
                    </a:lnTo>
                    <a:lnTo>
                      <a:pt x="9" y="48"/>
                    </a:lnTo>
                    <a:lnTo>
                      <a:pt x="0" y="97"/>
                    </a:lnTo>
                    <a:lnTo>
                      <a:pt x="4" y="124"/>
                    </a:lnTo>
                    <a:lnTo>
                      <a:pt x="13" y="138"/>
                    </a:lnTo>
                    <a:lnTo>
                      <a:pt x="26" y="151"/>
                    </a:lnTo>
                    <a:lnTo>
                      <a:pt x="783" y="142"/>
                    </a:lnTo>
                    <a:lnTo>
                      <a:pt x="807" y="128"/>
                    </a:lnTo>
                    <a:lnTo>
                      <a:pt x="816" y="107"/>
                    </a:lnTo>
                    <a:lnTo>
                      <a:pt x="825" y="61"/>
                    </a:lnTo>
                    <a:lnTo>
                      <a:pt x="821" y="27"/>
                    </a:lnTo>
                    <a:lnTo>
                      <a:pt x="806" y="9"/>
                    </a:lnTo>
                    <a:lnTo>
                      <a:pt x="785" y="0"/>
                    </a:lnTo>
                    <a:lnTo>
                      <a:pt x="35" y="13"/>
                    </a:lnTo>
                    <a:close/>
                  </a:path>
                </a:pathLst>
              </a:custGeom>
              <a:solidFill>
                <a:srgbClr val="202020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497"/>
              <p:cNvSpPr/>
              <p:nvPr/>
            </p:nvSpPr>
            <p:spPr bwMode="auto">
              <a:xfrm>
                <a:off x="972" y="3833"/>
                <a:ext cx="330" cy="27"/>
              </a:xfrm>
              <a:custGeom>
                <a:avLst/>
                <a:gdLst>
                  <a:gd name="T0" fmla="*/ 4 w 658"/>
                  <a:gd name="T1" fmla="*/ 23 h 79"/>
                  <a:gd name="T2" fmla="*/ 0 w 658"/>
                  <a:gd name="T3" fmla="*/ 50 h 79"/>
                  <a:gd name="T4" fmla="*/ 153 w 658"/>
                  <a:gd name="T5" fmla="*/ 50 h 79"/>
                  <a:gd name="T6" fmla="*/ 153 w 658"/>
                  <a:gd name="T7" fmla="*/ 79 h 79"/>
                  <a:gd name="T8" fmla="*/ 500 w 658"/>
                  <a:gd name="T9" fmla="*/ 73 h 79"/>
                  <a:gd name="T10" fmla="*/ 500 w 658"/>
                  <a:gd name="T11" fmla="*/ 50 h 79"/>
                  <a:gd name="T12" fmla="*/ 656 w 658"/>
                  <a:gd name="T13" fmla="*/ 50 h 79"/>
                  <a:gd name="T14" fmla="*/ 658 w 658"/>
                  <a:gd name="T15" fmla="*/ 23 h 79"/>
                  <a:gd name="T16" fmla="*/ 504 w 658"/>
                  <a:gd name="T17" fmla="*/ 23 h 79"/>
                  <a:gd name="T18" fmla="*/ 504 w 658"/>
                  <a:gd name="T19" fmla="*/ 0 h 79"/>
                  <a:gd name="T20" fmla="*/ 153 w 658"/>
                  <a:gd name="T21" fmla="*/ 8 h 79"/>
                  <a:gd name="T22" fmla="*/ 153 w 658"/>
                  <a:gd name="T23" fmla="*/ 23 h 79"/>
                  <a:gd name="T24" fmla="*/ 4 w 658"/>
                  <a:gd name="T25" fmla="*/ 2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8" h="79">
                    <a:moveTo>
                      <a:pt x="4" y="23"/>
                    </a:moveTo>
                    <a:lnTo>
                      <a:pt x="0" y="50"/>
                    </a:lnTo>
                    <a:lnTo>
                      <a:pt x="153" y="50"/>
                    </a:lnTo>
                    <a:lnTo>
                      <a:pt x="153" y="79"/>
                    </a:lnTo>
                    <a:lnTo>
                      <a:pt x="500" y="73"/>
                    </a:lnTo>
                    <a:lnTo>
                      <a:pt x="500" y="50"/>
                    </a:lnTo>
                    <a:lnTo>
                      <a:pt x="656" y="50"/>
                    </a:lnTo>
                    <a:lnTo>
                      <a:pt x="658" y="23"/>
                    </a:lnTo>
                    <a:lnTo>
                      <a:pt x="504" y="23"/>
                    </a:lnTo>
                    <a:lnTo>
                      <a:pt x="504" y="0"/>
                    </a:lnTo>
                    <a:lnTo>
                      <a:pt x="153" y="8"/>
                    </a:lnTo>
                    <a:lnTo>
                      <a:pt x="153" y="23"/>
                    </a:lnTo>
                    <a:lnTo>
                      <a:pt x="4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Rectangle 498"/>
              <p:cNvSpPr>
                <a:spLocks noChangeArrowheads="1"/>
              </p:cNvSpPr>
              <p:nvPr/>
            </p:nvSpPr>
            <p:spPr bwMode="auto">
              <a:xfrm>
                <a:off x="982" y="3856"/>
                <a:ext cx="26" cy="7"/>
              </a:xfrm>
              <a:prstGeom prst="rect">
                <a:avLst/>
              </a:prstGeom>
              <a:solidFill>
                <a:srgbClr val="00A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Rectangle 499"/>
              <p:cNvSpPr>
                <a:spLocks noChangeArrowheads="1"/>
              </p:cNvSpPr>
              <p:nvPr/>
            </p:nvSpPr>
            <p:spPr bwMode="auto">
              <a:xfrm>
                <a:off x="1237" y="3855"/>
                <a:ext cx="53" cy="6"/>
              </a:xfrm>
              <a:prstGeom prst="rect">
                <a:avLst/>
              </a:prstGeom>
              <a:solidFill>
                <a:srgbClr val="202020"/>
              </a:solidFill>
              <a:ln w="7938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" name="Group 500"/>
            <p:cNvGrpSpPr/>
            <p:nvPr/>
          </p:nvGrpSpPr>
          <p:grpSpPr bwMode="auto">
            <a:xfrm>
              <a:off x="1227" y="3477"/>
              <a:ext cx="508" cy="321"/>
              <a:chOff x="1227" y="3477"/>
              <a:chExt cx="508" cy="321"/>
            </a:xfrm>
          </p:grpSpPr>
          <p:sp>
            <p:nvSpPr>
              <p:cNvPr id="83" name="Freeform 501"/>
              <p:cNvSpPr/>
              <p:nvPr/>
            </p:nvSpPr>
            <p:spPr bwMode="auto">
              <a:xfrm>
                <a:off x="1640" y="3731"/>
                <a:ext cx="95" cy="66"/>
              </a:xfrm>
              <a:custGeom>
                <a:avLst/>
                <a:gdLst>
                  <a:gd name="T0" fmla="*/ 126 w 191"/>
                  <a:gd name="T1" fmla="*/ 9 h 200"/>
                  <a:gd name="T2" fmla="*/ 93 w 191"/>
                  <a:gd name="T3" fmla="*/ 0 h 200"/>
                  <a:gd name="T4" fmla="*/ 59 w 191"/>
                  <a:gd name="T5" fmla="*/ 5 h 200"/>
                  <a:gd name="T6" fmla="*/ 32 w 191"/>
                  <a:gd name="T7" fmla="*/ 17 h 200"/>
                  <a:gd name="T8" fmla="*/ 9 w 191"/>
                  <a:gd name="T9" fmla="*/ 45 h 200"/>
                  <a:gd name="T10" fmla="*/ 0 w 191"/>
                  <a:gd name="T11" fmla="*/ 94 h 200"/>
                  <a:gd name="T12" fmla="*/ 0 w 191"/>
                  <a:gd name="T13" fmla="*/ 137 h 200"/>
                  <a:gd name="T14" fmla="*/ 0 w 191"/>
                  <a:gd name="T15" fmla="*/ 200 h 200"/>
                  <a:gd name="T16" fmla="*/ 191 w 191"/>
                  <a:gd name="T17" fmla="*/ 200 h 200"/>
                  <a:gd name="T18" fmla="*/ 181 w 191"/>
                  <a:gd name="T19" fmla="*/ 81 h 200"/>
                  <a:gd name="T20" fmla="*/ 157 w 191"/>
                  <a:gd name="T21" fmla="*/ 30 h 200"/>
                  <a:gd name="T22" fmla="*/ 126 w 191"/>
                  <a:gd name="T23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1" h="200">
                    <a:moveTo>
                      <a:pt x="126" y="9"/>
                    </a:moveTo>
                    <a:lnTo>
                      <a:pt x="93" y="0"/>
                    </a:lnTo>
                    <a:lnTo>
                      <a:pt x="59" y="5"/>
                    </a:lnTo>
                    <a:lnTo>
                      <a:pt x="32" y="17"/>
                    </a:lnTo>
                    <a:lnTo>
                      <a:pt x="9" y="45"/>
                    </a:lnTo>
                    <a:lnTo>
                      <a:pt x="0" y="94"/>
                    </a:lnTo>
                    <a:lnTo>
                      <a:pt x="0" y="137"/>
                    </a:lnTo>
                    <a:lnTo>
                      <a:pt x="0" y="200"/>
                    </a:lnTo>
                    <a:lnTo>
                      <a:pt x="191" y="200"/>
                    </a:lnTo>
                    <a:lnTo>
                      <a:pt x="181" y="81"/>
                    </a:lnTo>
                    <a:lnTo>
                      <a:pt x="157" y="30"/>
                    </a:lnTo>
                    <a:lnTo>
                      <a:pt x="126" y="9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40404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502"/>
              <p:cNvSpPr/>
              <p:nvPr/>
            </p:nvSpPr>
            <p:spPr bwMode="auto">
              <a:xfrm>
                <a:off x="1227" y="3477"/>
                <a:ext cx="429" cy="264"/>
              </a:xfrm>
              <a:custGeom>
                <a:avLst/>
                <a:gdLst>
                  <a:gd name="T0" fmla="*/ 0 w 860"/>
                  <a:gd name="T1" fmla="*/ 0 h 791"/>
                  <a:gd name="T2" fmla="*/ 860 w 860"/>
                  <a:gd name="T3" fmla="*/ 764 h 791"/>
                  <a:gd name="T4" fmla="*/ 849 w 860"/>
                  <a:gd name="T5" fmla="*/ 777 h 791"/>
                  <a:gd name="T6" fmla="*/ 838 w 860"/>
                  <a:gd name="T7" fmla="*/ 791 h 791"/>
                  <a:gd name="T8" fmla="*/ 0 w 860"/>
                  <a:gd name="T9" fmla="*/ 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0" h="791">
                    <a:moveTo>
                      <a:pt x="0" y="0"/>
                    </a:moveTo>
                    <a:lnTo>
                      <a:pt x="860" y="764"/>
                    </a:lnTo>
                    <a:lnTo>
                      <a:pt x="849" y="777"/>
                    </a:lnTo>
                    <a:lnTo>
                      <a:pt x="838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503"/>
              <p:cNvSpPr/>
              <p:nvPr/>
            </p:nvSpPr>
            <p:spPr bwMode="auto">
              <a:xfrm>
                <a:off x="1521" y="3650"/>
                <a:ext cx="141" cy="122"/>
              </a:xfrm>
              <a:custGeom>
                <a:avLst/>
                <a:gdLst>
                  <a:gd name="T0" fmla="*/ 4 w 281"/>
                  <a:gd name="T1" fmla="*/ 95 h 366"/>
                  <a:gd name="T2" fmla="*/ 24 w 281"/>
                  <a:gd name="T3" fmla="*/ 62 h 366"/>
                  <a:gd name="T4" fmla="*/ 54 w 281"/>
                  <a:gd name="T5" fmla="*/ 43 h 366"/>
                  <a:gd name="T6" fmla="*/ 78 w 281"/>
                  <a:gd name="T7" fmla="*/ 42 h 366"/>
                  <a:gd name="T8" fmla="*/ 128 w 281"/>
                  <a:gd name="T9" fmla="*/ 43 h 366"/>
                  <a:gd name="T10" fmla="*/ 132 w 281"/>
                  <a:gd name="T11" fmla="*/ 0 h 366"/>
                  <a:gd name="T12" fmla="*/ 281 w 281"/>
                  <a:gd name="T13" fmla="*/ 130 h 366"/>
                  <a:gd name="T14" fmla="*/ 272 w 281"/>
                  <a:gd name="T15" fmla="*/ 179 h 366"/>
                  <a:gd name="T16" fmla="*/ 228 w 281"/>
                  <a:gd name="T17" fmla="*/ 170 h 366"/>
                  <a:gd name="T18" fmla="*/ 191 w 281"/>
                  <a:gd name="T19" fmla="*/ 184 h 366"/>
                  <a:gd name="T20" fmla="*/ 158 w 281"/>
                  <a:gd name="T21" fmla="*/ 210 h 366"/>
                  <a:gd name="T22" fmla="*/ 150 w 281"/>
                  <a:gd name="T23" fmla="*/ 232 h 366"/>
                  <a:gd name="T24" fmla="*/ 149 w 281"/>
                  <a:gd name="T25" fmla="*/ 295 h 366"/>
                  <a:gd name="T26" fmla="*/ 149 w 281"/>
                  <a:gd name="T27" fmla="*/ 338 h 366"/>
                  <a:gd name="T28" fmla="*/ 150 w 281"/>
                  <a:gd name="T29" fmla="*/ 366 h 366"/>
                  <a:gd name="T30" fmla="*/ 0 w 281"/>
                  <a:gd name="T31" fmla="*/ 229 h 366"/>
                  <a:gd name="T32" fmla="*/ 0 w 281"/>
                  <a:gd name="T33" fmla="*/ 139 h 366"/>
                  <a:gd name="T34" fmla="*/ 4 w 281"/>
                  <a:gd name="T35" fmla="*/ 95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1" h="366">
                    <a:moveTo>
                      <a:pt x="4" y="95"/>
                    </a:moveTo>
                    <a:lnTo>
                      <a:pt x="24" y="62"/>
                    </a:lnTo>
                    <a:lnTo>
                      <a:pt x="54" y="43"/>
                    </a:lnTo>
                    <a:lnTo>
                      <a:pt x="78" y="42"/>
                    </a:lnTo>
                    <a:lnTo>
                      <a:pt x="128" y="43"/>
                    </a:lnTo>
                    <a:lnTo>
                      <a:pt x="132" y="0"/>
                    </a:lnTo>
                    <a:lnTo>
                      <a:pt x="281" y="130"/>
                    </a:lnTo>
                    <a:lnTo>
                      <a:pt x="272" y="179"/>
                    </a:lnTo>
                    <a:lnTo>
                      <a:pt x="228" y="170"/>
                    </a:lnTo>
                    <a:lnTo>
                      <a:pt x="191" y="184"/>
                    </a:lnTo>
                    <a:lnTo>
                      <a:pt x="158" y="210"/>
                    </a:lnTo>
                    <a:lnTo>
                      <a:pt x="150" y="232"/>
                    </a:lnTo>
                    <a:lnTo>
                      <a:pt x="149" y="295"/>
                    </a:lnTo>
                    <a:lnTo>
                      <a:pt x="149" y="338"/>
                    </a:lnTo>
                    <a:lnTo>
                      <a:pt x="150" y="366"/>
                    </a:lnTo>
                    <a:lnTo>
                      <a:pt x="0" y="229"/>
                    </a:lnTo>
                    <a:lnTo>
                      <a:pt x="0" y="139"/>
                    </a:lnTo>
                    <a:lnTo>
                      <a:pt x="4" y="95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504"/>
              <p:cNvSpPr>
                <a:spLocks noChangeShapeType="1"/>
              </p:cNvSpPr>
              <p:nvPr/>
            </p:nvSpPr>
            <p:spPr bwMode="auto">
              <a:xfrm>
                <a:off x="1586" y="3665"/>
                <a:ext cx="76" cy="4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505"/>
              <p:cNvSpPr/>
              <p:nvPr/>
            </p:nvSpPr>
            <p:spPr bwMode="auto">
              <a:xfrm>
                <a:off x="1242" y="3486"/>
                <a:ext cx="111" cy="96"/>
              </a:xfrm>
              <a:custGeom>
                <a:avLst/>
                <a:gdLst>
                  <a:gd name="T0" fmla="*/ 10 w 222"/>
                  <a:gd name="T1" fmla="*/ 98 h 289"/>
                  <a:gd name="T2" fmla="*/ 27 w 222"/>
                  <a:gd name="T3" fmla="*/ 64 h 289"/>
                  <a:gd name="T4" fmla="*/ 53 w 222"/>
                  <a:gd name="T5" fmla="*/ 45 h 289"/>
                  <a:gd name="T6" fmla="*/ 81 w 222"/>
                  <a:gd name="T7" fmla="*/ 41 h 289"/>
                  <a:gd name="T8" fmla="*/ 131 w 222"/>
                  <a:gd name="T9" fmla="*/ 42 h 289"/>
                  <a:gd name="T10" fmla="*/ 135 w 222"/>
                  <a:gd name="T11" fmla="*/ 0 h 289"/>
                  <a:gd name="T12" fmla="*/ 222 w 222"/>
                  <a:gd name="T13" fmla="*/ 80 h 289"/>
                  <a:gd name="T14" fmla="*/ 218 w 222"/>
                  <a:gd name="T15" fmla="*/ 120 h 289"/>
                  <a:gd name="T16" fmla="*/ 190 w 222"/>
                  <a:gd name="T17" fmla="*/ 118 h 289"/>
                  <a:gd name="T18" fmla="*/ 168 w 222"/>
                  <a:gd name="T19" fmla="*/ 116 h 289"/>
                  <a:gd name="T20" fmla="*/ 135 w 222"/>
                  <a:gd name="T21" fmla="*/ 125 h 289"/>
                  <a:gd name="T22" fmla="*/ 118 w 222"/>
                  <a:gd name="T23" fmla="*/ 137 h 289"/>
                  <a:gd name="T24" fmla="*/ 102 w 222"/>
                  <a:gd name="T25" fmla="*/ 161 h 289"/>
                  <a:gd name="T26" fmla="*/ 98 w 222"/>
                  <a:gd name="T27" fmla="*/ 192 h 289"/>
                  <a:gd name="T28" fmla="*/ 93 w 222"/>
                  <a:gd name="T29" fmla="*/ 289 h 289"/>
                  <a:gd name="T30" fmla="*/ 0 w 222"/>
                  <a:gd name="T31" fmla="*/ 197 h 289"/>
                  <a:gd name="T32" fmla="*/ 4 w 222"/>
                  <a:gd name="T33" fmla="*/ 138 h 289"/>
                  <a:gd name="T34" fmla="*/ 10 w 222"/>
                  <a:gd name="T35" fmla="*/ 98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289">
                    <a:moveTo>
                      <a:pt x="10" y="98"/>
                    </a:moveTo>
                    <a:lnTo>
                      <a:pt x="27" y="64"/>
                    </a:lnTo>
                    <a:lnTo>
                      <a:pt x="53" y="45"/>
                    </a:lnTo>
                    <a:lnTo>
                      <a:pt x="81" y="41"/>
                    </a:lnTo>
                    <a:lnTo>
                      <a:pt x="131" y="42"/>
                    </a:lnTo>
                    <a:lnTo>
                      <a:pt x="135" y="0"/>
                    </a:lnTo>
                    <a:lnTo>
                      <a:pt x="222" y="80"/>
                    </a:lnTo>
                    <a:lnTo>
                      <a:pt x="218" y="120"/>
                    </a:lnTo>
                    <a:lnTo>
                      <a:pt x="190" y="118"/>
                    </a:lnTo>
                    <a:lnTo>
                      <a:pt x="168" y="116"/>
                    </a:lnTo>
                    <a:lnTo>
                      <a:pt x="135" y="125"/>
                    </a:lnTo>
                    <a:lnTo>
                      <a:pt x="118" y="137"/>
                    </a:lnTo>
                    <a:lnTo>
                      <a:pt x="102" y="161"/>
                    </a:lnTo>
                    <a:lnTo>
                      <a:pt x="98" y="192"/>
                    </a:lnTo>
                    <a:lnTo>
                      <a:pt x="93" y="289"/>
                    </a:lnTo>
                    <a:lnTo>
                      <a:pt x="0" y="197"/>
                    </a:lnTo>
                    <a:lnTo>
                      <a:pt x="4" y="138"/>
                    </a:lnTo>
                    <a:lnTo>
                      <a:pt x="10" y="98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506"/>
              <p:cNvSpPr/>
              <p:nvPr/>
            </p:nvSpPr>
            <p:spPr bwMode="auto">
              <a:xfrm>
                <a:off x="1456" y="3626"/>
                <a:ext cx="64" cy="62"/>
              </a:xfrm>
              <a:custGeom>
                <a:avLst/>
                <a:gdLst>
                  <a:gd name="T0" fmla="*/ 128 w 128"/>
                  <a:gd name="T1" fmla="*/ 5 h 186"/>
                  <a:gd name="T2" fmla="*/ 59 w 128"/>
                  <a:gd name="T3" fmla="*/ 0 h 186"/>
                  <a:gd name="T4" fmla="*/ 30 w 128"/>
                  <a:gd name="T5" fmla="*/ 14 h 186"/>
                  <a:gd name="T6" fmla="*/ 9 w 128"/>
                  <a:gd name="T7" fmla="*/ 40 h 186"/>
                  <a:gd name="T8" fmla="*/ 0 w 128"/>
                  <a:gd name="T9" fmla="*/ 89 h 186"/>
                  <a:gd name="T10" fmla="*/ 0 w 128"/>
                  <a:gd name="T11" fmla="*/ 186 h 186"/>
                  <a:gd name="T12" fmla="*/ 0 w 128"/>
                  <a:gd name="T13" fmla="*/ 18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186">
                    <a:moveTo>
                      <a:pt x="128" y="5"/>
                    </a:moveTo>
                    <a:lnTo>
                      <a:pt x="59" y="0"/>
                    </a:lnTo>
                    <a:lnTo>
                      <a:pt x="30" y="14"/>
                    </a:lnTo>
                    <a:lnTo>
                      <a:pt x="9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507"/>
              <p:cNvSpPr/>
              <p:nvPr/>
            </p:nvSpPr>
            <p:spPr bwMode="auto">
              <a:xfrm>
                <a:off x="1440" y="3615"/>
                <a:ext cx="63" cy="61"/>
              </a:xfrm>
              <a:custGeom>
                <a:avLst/>
                <a:gdLst>
                  <a:gd name="T0" fmla="*/ 126 w 126"/>
                  <a:gd name="T1" fmla="*/ 3 h 185"/>
                  <a:gd name="T2" fmla="*/ 59 w 126"/>
                  <a:gd name="T3" fmla="*/ 0 h 185"/>
                  <a:gd name="T4" fmla="*/ 24 w 126"/>
                  <a:gd name="T5" fmla="*/ 15 h 185"/>
                  <a:gd name="T6" fmla="*/ 9 w 126"/>
                  <a:gd name="T7" fmla="*/ 39 h 185"/>
                  <a:gd name="T8" fmla="*/ 0 w 126"/>
                  <a:gd name="T9" fmla="*/ 88 h 185"/>
                  <a:gd name="T10" fmla="*/ 0 w 126"/>
                  <a:gd name="T11" fmla="*/ 185 h 185"/>
                  <a:gd name="T12" fmla="*/ 0 w 126"/>
                  <a:gd name="T13" fmla="*/ 18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85">
                    <a:moveTo>
                      <a:pt x="126" y="3"/>
                    </a:moveTo>
                    <a:lnTo>
                      <a:pt x="59" y="0"/>
                    </a:lnTo>
                    <a:lnTo>
                      <a:pt x="24" y="15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5"/>
                    </a:lnTo>
                    <a:lnTo>
                      <a:pt x="0" y="180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508"/>
              <p:cNvSpPr/>
              <p:nvPr/>
            </p:nvSpPr>
            <p:spPr bwMode="auto">
              <a:xfrm>
                <a:off x="1422" y="3604"/>
                <a:ext cx="64" cy="62"/>
              </a:xfrm>
              <a:custGeom>
                <a:avLst/>
                <a:gdLst>
                  <a:gd name="T0" fmla="*/ 127 w 127"/>
                  <a:gd name="T1" fmla="*/ 5 h 185"/>
                  <a:gd name="T2" fmla="*/ 59 w 127"/>
                  <a:gd name="T3" fmla="*/ 0 h 185"/>
                  <a:gd name="T4" fmla="*/ 30 w 127"/>
                  <a:gd name="T5" fmla="*/ 14 h 185"/>
                  <a:gd name="T6" fmla="*/ 9 w 127"/>
                  <a:gd name="T7" fmla="*/ 39 h 185"/>
                  <a:gd name="T8" fmla="*/ 0 w 127"/>
                  <a:gd name="T9" fmla="*/ 88 h 185"/>
                  <a:gd name="T10" fmla="*/ 0 w 127"/>
                  <a:gd name="T11" fmla="*/ 185 h 185"/>
                  <a:gd name="T12" fmla="*/ 0 w 127"/>
                  <a:gd name="T13" fmla="*/ 182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85">
                    <a:moveTo>
                      <a:pt x="127" y="5"/>
                    </a:moveTo>
                    <a:lnTo>
                      <a:pt x="59" y="0"/>
                    </a:lnTo>
                    <a:lnTo>
                      <a:pt x="30" y="14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5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509"/>
              <p:cNvSpPr/>
              <p:nvPr/>
            </p:nvSpPr>
            <p:spPr bwMode="auto">
              <a:xfrm>
                <a:off x="1401" y="3594"/>
                <a:ext cx="64" cy="62"/>
              </a:xfrm>
              <a:custGeom>
                <a:avLst/>
                <a:gdLst>
                  <a:gd name="T0" fmla="*/ 127 w 127"/>
                  <a:gd name="T1" fmla="*/ 5 h 186"/>
                  <a:gd name="T2" fmla="*/ 59 w 127"/>
                  <a:gd name="T3" fmla="*/ 0 h 186"/>
                  <a:gd name="T4" fmla="*/ 32 w 127"/>
                  <a:gd name="T5" fmla="*/ 10 h 186"/>
                  <a:gd name="T6" fmla="*/ 9 w 127"/>
                  <a:gd name="T7" fmla="*/ 39 h 186"/>
                  <a:gd name="T8" fmla="*/ 0 w 127"/>
                  <a:gd name="T9" fmla="*/ 88 h 186"/>
                  <a:gd name="T10" fmla="*/ 0 w 127"/>
                  <a:gd name="T11" fmla="*/ 186 h 186"/>
                  <a:gd name="T12" fmla="*/ 0 w 127"/>
                  <a:gd name="T13" fmla="*/ 18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86">
                    <a:moveTo>
                      <a:pt x="127" y="5"/>
                    </a:moveTo>
                    <a:lnTo>
                      <a:pt x="59" y="0"/>
                    </a:lnTo>
                    <a:lnTo>
                      <a:pt x="32" y="10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510"/>
              <p:cNvSpPr/>
              <p:nvPr/>
            </p:nvSpPr>
            <p:spPr bwMode="auto">
              <a:xfrm>
                <a:off x="1383" y="3583"/>
                <a:ext cx="64" cy="62"/>
              </a:xfrm>
              <a:custGeom>
                <a:avLst/>
                <a:gdLst>
                  <a:gd name="T0" fmla="*/ 128 w 128"/>
                  <a:gd name="T1" fmla="*/ 4 h 186"/>
                  <a:gd name="T2" fmla="*/ 59 w 128"/>
                  <a:gd name="T3" fmla="*/ 0 h 186"/>
                  <a:gd name="T4" fmla="*/ 32 w 128"/>
                  <a:gd name="T5" fmla="*/ 13 h 186"/>
                  <a:gd name="T6" fmla="*/ 9 w 128"/>
                  <a:gd name="T7" fmla="*/ 40 h 186"/>
                  <a:gd name="T8" fmla="*/ 0 w 128"/>
                  <a:gd name="T9" fmla="*/ 88 h 186"/>
                  <a:gd name="T10" fmla="*/ 0 w 128"/>
                  <a:gd name="T11" fmla="*/ 186 h 186"/>
                  <a:gd name="T12" fmla="*/ 0 w 128"/>
                  <a:gd name="T13" fmla="*/ 18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186">
                    <a:moveTo>
                      <a:pt x="128" y="4"/>
                    </a:moveTo>
                    <a:lnTo>
                      <a:pt x="59" y="0"/>
                    </a:lnTo>
                    <a:lnTo>
                      <a:pt x="32" y="13"/>
                    </a:lnTo>
                    <a:lnTo>
                      <a:pt x="9" y="40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511"/>
              <p:cNvSpPr/>
              <p:nvPr/>
            </p:nvSpPr>
            <p:spPr bwMode="auto">
              <a:xfrm>
                <a:off x="1365" y="3570"/>
                <a:ext cx="63" cy="62"/>
              </a:xfrm>
              <a:custGeom>
                <a:avLst/>
                <a:gdLst>
                  <a:gd name="T0" fmla="*/ 126 w 126"/>
                  <a:gd name="T1" fmla="*/ 4 h 186"/>
                  <a:gd name="T2" fmla="*/ 58 w 126"/>
                  <a:gd name="T3" fmla="*/ 0 h 186"/>
                  <a:gd name="T4" fmla="*/ 31 w 126"/>
                  <a:gd name="T5" fmla="*/ 14 h 186"/>
                  <a:gd name="T6" fmla="*/ 8 w 126"/>
                  <a:gd name="T7" fmla="*/ 40 h 186"/>
                  <a:gd name="T8" fmla="*/ 0 w 126"/>
                  <a:gd name="T9" fmla="*/ 89 h 186"/>
                  <a:gd name="T10" fmla="*/ 0 w 126"/>
                  <a:gd name="T11" fmla="*/ 186 h 186"/>
                  <a:gd name="T12" fmla="*/ 0 w 126"/>
                  <a:gd name="T13" fmla="*/ 18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86">
                    <a:moveTo>
                      <a:pt x="126" y="4"/>
                    </a:moveTo>
                    <a:lnTo>
                      <a:pt x="58" y="0"/>
                    </a:lnTo>
                    <a:lnTo>
                      <a:pt x="31" y="14"/>
                    </a:lnTo>
                    <a:lnTo>
                      <a:pt x="8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512"/>
              <p:cNvSpPr/>
              <p:nvPr/>
            </p:nvSpPr>
            <p:spPr bwMode="auto">
              <a:xfrm>
                <a:off x="1349" y="3558"/>
                <a:ext cx="64" cy="62"/>
              </a:xfrm>
              <a:custGeom>
                <a:avLst/>
                <a:gdLst>
                  <a:gd name="T0" fmla="*/ 127 w 127"/>
                  <a:gd name="T1" fmla="*/ 5 h 186"/>
                  <a:gd name="T2" fmla="*/ 59 w 127"/>
                  <a:gd name="T3" fmla="*/ 0 h 186"/>
                  <a:gd name="T4" fmla="*/ 33 w 127"/>
                  <a:gd name="T5" fmla="*/ 16 h 186"/>
                  <a:gd name="T6" fmla="*/ 9 w 127"/>
                  <a:gd name="T7" fmla="*/ 40 h 186"/>
                  <a:gd name="T8" fmla="*/ 0 w 127"/>
                  <a:gd name="T9" fmla="*/ 89 h 186"/>
                  <a:gd name="T10" fmla="*/ 0 w 127"/>
                  <a:gd name="T11" fmla="*/ 186 h 186"/>
                  <a:gd name="T12" fmla="*/ 0 w 127"/>
                  <a:gd name="T13" fmla="*/ 18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86">
                    <a:moveTo>
                      <a:pt x="127" y="5"/>
                    </a:moveTo>
                    <a:lnTo>
                      <a:pt x="59" y="0"/>
                    </a:lnTo>
                    <a:lnTo>
                      <a:pt x="33" y="16"/>
                    </a:lnTo>
                    <a:lnTo>
                      <a:pt x="9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513"/>
              <p:cNvSpPr/>
              <p:nvPr/>
            </p:nvSpPr>
            <p:spPr bwMode="auto">
              <a:xfrm>
                <a:off x="1331" y="3550"/>
                <a:ext cx="63" cy="62"/>
              </a:xfrm>
              <a:custGeom>
                <a:avLst/>
                <a:gdLst>
                  <a:gd name="T0" fmla="*/ 127 w 127"/>
                  <a:gd name="T1" fmla="*/ 4 h 186"/>
                  <a:gd name="T2" fmla="*/ 59 w 127"/>
                  <a:gd name="T3" fmla="*/ 0 h 186"/>
                  <a:gd name="T4" fmla="*/ 32 w 127"/>
                  <a:gd name="T5" fmla="*/ 13 h 186"/>
                  <a:gd name="T6" fmla="*/ 10 w 127"/>
                  <a:gd name="T7" fmla="*/ 39 h 186"/>
                  <a:gd name="T8" fmla="*/ 0 w 127"/>
                  <a:gd name="T9" fmla="*/ 88 h 186"/>
                  <a:gd name="T10" fmla="*/ 0 w 127"/>
                  <a:gd name="T11" fmla="*/ 186 h 186"/>
                  <a:gd name="T12" fmla="*/ 0 w 127"/>
                  <a:gd name="T13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86">
                    <a:moveTo>
                      <a:pt x="127" y="4"/>
                    </a:moveTo>
                    <a:lnTo>
                      <a:pt x="59" y="0"/>
                    </a:lnTo>
                    <a:lnTo>
                      <a:pt x="32" y="13"/>
                    </a:lnTo>
                    <a:lnTo>
                      <a:pt x="10" y="39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0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514"/>
              <p:cNvSpPr/>
              <p:nvPr/>
            </p:nvSpPr>
            <p:spPr bwMode="auto">
              <a:xfrm>
                <a:off x="1308" y="3501"/>
                <a:ext cx="47" cy="25"/>
              </a:xfrm>
              <a:custGeom>
                <a:avLst/>
                <a:gdLst>
                  <a:gd name="T0" fmla="*/ 0 w 96"/>
                  <a:gd name="T1" fmla="*/ 0 h 74"/>
                  <a:gd name="T2" fmla="*/ 89 w 96"/>
                  <a:gd name="T3" fmla="*/ 74 h 74"/>
                  <a:gd name="T4" fmla="*/ 96 w 96"/>
                  <a:gd name="T5" fmla="*/ 74 h 74"/>
                  <a:gd name="T6" fmla="*/ 93 w 96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4">
                    <a:moveTo>
                      <a:pt x="0" y="0"/>
                    </a:moveTo>
                    <a:lnTo>
                      <a:pt x="89" y="74"/>
                    </a:lnTo>
                    <a:lnTo>
                      <a:pt x="96" y="74"/>
                    </a:lnTo>
                    <a:lnTo>
                      <a:pt x="93" y="74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515"/>
              <p:cNvSpPr>
                <a:spLocks noChangeArrowheads="1"/>
              </p:cNvSpPr>
              <p:nvPr/>
            </p:nvSpPr>
            <p:spPr bwMode="auto">
              <a:xfrm>
                <a:off x="1339" y="3772"/>
                <a:ext cx="78" cy="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Oval 516"/>
              <p:cNvSpPr>
                <a:spLocks noChangeArrowheads="1"/>
              </p:cNvSpPr>
              <p:nvPr/>
            </p:nvSpPr>
            <p:spPr bwMode="auto">
              <a:xfrm>
                <a:off x="1432" y="3771"/>
                <a:ext cx="78" cy="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517"/>
              <p:cNvSpPr/>
              <p:nvPr/>
            </p:nvSpPr>
            <p:spPr bwMode="auto">
              <a:xfrm>
                <a:off x="1511" y="3785"/>
                <a:ext cx="94" cy="8"/>
              </a:xfrm>
              <a:custGeom>
                <a:avLst/>
                <a:gdLst>
                  <a:gd name="T0" fmla="*/ 0 w 188"/>
                  <a:gd name="T1" fmla="*/ 25 h 25"/>
                  <a:gd name="T2" fmla="*/ 6 w 188"/>
                  <a:gd name="T3" fmla="*/ 0 h 25"/>
                  <a:gd name="T4" fmla="*/ 175 w 188"/>
                  <a:gd name="T5" fmla="*/ 0 h 25"/>
                  <a:gd name="T6" fmla="*/ 188 w 188"/>
                  <a:gd name="T7" fmla="*/ 19 h 25"/>
                  <a:gd name="T8" fmla="*/ 0 w 18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5">
                    <a:moveTo>
                      <a:pt x="0" y="25"/>
                    </a:moveTo>
                    <a:lnTo>
                      <a:pt x="6" y="0"/>
                    </a:lnTo>
                    <a:lnTo>
                      <a:pt x="175" y="0"/>
                    </a:lnTo>
                    <a:lnTo>
                      <a:pt x="188" y="19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Oval 518"/>
              <p:cNvSpPr>
                <a:spLocks noChangeArrowheads="1"/>
              </p:cNvSpPr>
              <p:nvPr/>
            </p:nvSpPr>
            <p:spPr bwMode="auto">
              <a:xfrm>
                <a:off x="1338" y="3767"/>
                <a:ext cx="78" cy="2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519"/>
              <p:cNvSpPr>
                <a:spLocks noChangeArrowheads="1"/>
              </p:cNvSpPr>
              <p:nvPr/>
            </p:nvSpPr>
            <p:spPr bwMode="auto">
              <a:xfrm>
                <a:off x="1431" y="3766"/>
                <a:ext cx="77" cy="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20" name="Text Box 520"/>
          <p:cNvSpPr txBox="1">
            <a:spLocks noChangeArrowheads="1"/>
          </p:cNvSpPr>
          <p:nvPr/>
        </p:nvSpPr>
        <p:spPr bwMode="auto">
          <a:xfrm>
            <a:off x="3613344" y="1040591"/>
            <a:ext cx="9989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中间人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521" name="Line 521"/>
          <p:cNvSpPr>
            <a:spLocks noChangeShapeType="1"/>
          </p:cNvSpPr>
          <p:nvPr/>
        </p:nvSpPr>
        <p:spPr bwMode="auto">
          <a:xfrm rot="5400000">
            <a:off x="3486361" y="2631998"/>
            <a:ext cx="220334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2" name="Group 554"/>
          <p:cNvGrpSpPr/>
          <p:nvPr/>
        </p:nvGrpSpPr>
        <p:grpSpPr bwMode="auto">
          <a:xfrm>
            <a:off x="4590243" y="1569050"/>
            <a:ext cx="2773377" cy="272106"/>
            <a:chOff x="2939" y="1851"/>
            <a:chExt cx="2512" cy="267"/>
          </a:xfrm>
        </p:grpSpPr>
        <p:sp>
          <p:nvSpPr>
            <p:cNvPr id="523" name="Line 522"/>
            <p:cNvSpPr>
              <a:spLocks noChangeShapeType="1"/>
            </p:cNvSpPr>
            <p:nvPr/>
          </p:nvSpPr>
          <p:spPr bwMode="auto">
            <a:xfrm>
              <a:off x="2939" y="1987"/>
              <a:ext cx="2512" cy="1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4" name="Rectangle 523"/>
            <p:cNvSpPr>
              <a:spLocks noChangeArrowheads="1"/>
            </p:cNvSpPr>
            <p:nvPr/>
          </p:nvSpPr>
          <p:spPr bwMode="auto">
            <a:xfrm>
              <a:off x="3506" y="1851"/>
              <a:ext cx="619" cy="267"/>
            </a:xfrm>
            <a:prstGeom prst="rect">
              <a:avLst/>
            </a:prstGeom>
            <a:solidFill>
              <a:srgbClr val="0000FF"/>
            </a:solidFill>
            <a:ln w="6350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 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grpSp>
        <p:nvGrpSpPr>
          <p:cNvPr id="525" name="Group 555"/>
          <p:cNvGrpSpPr/>
          <p:nvPr/>
        </p:nvGrpSpPr>
        <p:grpSpPr bwMode="auto">
          <a:xfrm>
            <a:off x="4572578" y="1902304"/>
            <a:ext cx="2773377" cy="272107"/>
            <a:chOff x="2923" y="2178"/>
            <a:chExt cx="2512" cy="267"/>
          </a:xfrm>
        </p:grpSpPr>
        <p:sp>
          <p:nvSpPr>
            <p:cNvPr id="526" name="Line 524"/>
            <p:cNvSpPr>
              <a:spLocks noChangeShapeType="1"/>
            </p:cNvSpPr>
            <p:nvPr/>
          </p:nvSpPr>
          <p:spPr bwMode="auto">
            <a:xfrm flipH="1">
              <a:off x="2923" y="2314"/>
              <a:ext cx="2512" cy="12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7" name="Rectangle 525"/>
            <p:cNvSpPr>
              <a:spLocks noChangeArrowheads="1"/>
            </p:cNvSpPr>
            <p:nvPr/>
          </p:nvSpPr>
          <p:spPr bwMode="auto">
            <a:xfrm>
              <a:off x="4383" y="2178"/>
              <a:ext cx="568" cy="267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rgbClr val="009900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</p:grpSp>
      <p:grpSp>
        <p:nvGrpSpPr>
          <p:cNvPr id="528" name="Group 558"/>
          <p:cNvGrpSpPr/>
          <p:nvPr/>
        </p:nvGrpSpPr>
        <p:grpSpPr bwMode="auto">
          <a:xfrm>
            <a:off x="4572578" y="2068422"/>
            <a:ext cx="2773377" cy="469816"/>
            <a:chOff x="2923" y="2341"/>
            <a:chExt cx="2512" cy="461"/>
          </a:xfrm>
        </p:grpSpPr>
        <p:sp>
          <p:nvSpPr>
            <p:cNvPr id="529" name="Line 526"/>
            <p:cNvSpPr>
              <a:spLocks noChangeShapeType="1"/>
            </p:cNvSpPr>
            <p:nvPr/>
          </p:nvSpPr>
          <p:spPr bwMode="auto">
            <a:xfrm>
              <a:off x="2923" y="2671"/>
              <a:ext cx="2512" cy="1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0" name="Rectangle 527"/>
            <p:cNvSpPr>
              <a:spLocks noChangeArrowheads="1"/>
            </p:cNvSpPr>
            <p:nvPr/>
          </p:nvSpPr>
          <p:spPr bwMode="auto">
            <a:xfrm>
              <a:off x="3567" y="2534"/>
              <a:ext cx="567" cy="268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pic>
          <p:nvPicPr>
            <p:cNvPr id="531" name="Picture 52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" y="2386"/>
              <a:ext cx="227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32" name="Text Box 529"/>
            <p:cNvSpPr txBox="1">
              <a:spLocks noChangeArrowheads="1"/>
            </p:cNvSpPr>
            <p:nvPr/>
          </p:nvSpPr>
          <p:spPr bwMode="auto">
            <a:xfrm>
              <a:off x="3010" y="2341"/>
              <a:ext cx="450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SK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</a:p>
          </p:txBody>
        </p:sp>
      </p:grpSp>
      <p:grpSp>
        <p:nvGrpSpPr>
          <p:cNvPr id="533" name="Group 559"/>
          <p:cNvGrpSpPr/>
          <p:nvPr/>
        </p:nvGrpSpPr>
        <p:grpSpPr bwMode="auto">
          <a:xfrm>
            <a:off x="4590243" y="2567792"/>
            <a:ext cx="2773377" cy="272106"/>
            <a:chOff x="2939" y="2831"/>
            <a:chExt cx="2512" cy="267"/>
          </a:xfrm>
        </p:grpSpPr>
        <p:sp>
          <p:nvSpPr>
            <p:cNvPr id="534" name="Line 5"/>
            <p:cNvSpPr>
              <a:spLocks noChangeShapeType="1"/>
            </p:cNvSpPr>
            <p:nvPr/>
          </p:nvSpPr>
          <p:spPr bwMode="auto">
            <a:xfrm flipH="1">
              <a:off x="2939" y="2950"/>
              <a:ext cx="2512" cy="12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5" name="Rectangle 530"/>
            <p:cNvSpPr>
              <a:spLocks noChangeArrowheads="1"/>
            </p:cNvSpPr>
            <p:nvPr/>
          </p:nvSpPr>
          <p:spPr bwMode="auto">
            <a:xfrm>
              <a:off x="4281" y="2831"/>
              <a:ext cx="980" cy="26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请把公钥发来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6" name="Group 563"/>
          <p:cNvGrpSpPr/>
          <p:nvPr/>
        </p:nvGrpSpPr>
        <p:grpSpPr bwMode="auto">
          <a:xfrm>
            <a:off x="4590243" y="2860281"/>
            <a:ext cx="2773377" cy="272107"/>
            <a:chOff x="2939" y="3118"/>
            <a:chExt cx="2512" cy="267"/>
          </a:xfrm>
        </p:grpSpPr>
        <p:sp>
          <p:nvSpPr>
            <p:cNvPr id="537" name="Line 531"/>
            <p:cNvSpPr>
              <a:spLocks noChangeShapeType="1"/>
            </p:cNvSpPr>
            <p:nvPr/>
          </p:nvSpPr>
          <p:spPr bwMode="auto">
            <a:xfrm>
              <a:off x="2939" y="3264"/>
              <a:ext cx="2512" cy="1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8" name="Rectangle 532"/>
            <p:cNvSpPr>
              <a:spLocks noChangeArrowheads="1"/>
            </p:cNvSpPr>
            <p:nvPr/>
          </p:nvSpPr>
          <p:spPr bwMode="auto">
            <a:xfrm>
              <a:off x="3559" y="3118"/>
              <a:ext cx="567" cy="267"/>
            </a:xfrm>
            <a:prstGeom prst="rect">
              <a:avLst/>
            </a:prstGeom>
            <a:solidFill>
              <a:srgbClr val="009900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PK</a:t>
              </a:r>
              <a:r>
                <a:rPr kumimoji="1" lang="en-US" altLang="zh-CN" sz="14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</a:p>
          </p:txBody>
        </p:sp>
      </p:grpSp>
      <p:grpSp>
        <p:nvGrpSpPr>
          <p:cNvPr id="539" name="Group 556"/>
          <p:cNvGrpSpPr/>
          <p:nvPr/>
        </p:nvGrpSpPr>
        <p:grpSpPr bwMode="auto">
          <a:xfrm>
            <a:off x="1801409" y="1993006"/>
            <a:ext cx="2773377" cy="272106"/>
            <a:chOff x="413" y="2267"/>
            <a:chExt cx="2512" cy="267"/>
          </a:xfrm>
        </p:grpSpPr>
        <p:sp>
          <p:nvSpPr>
            <p:cNvPr id="540" name="Line 533"/>
            <p:cNvSpPr>
              <a:spLocks noChangeShapeType="1"/>
            </p:cNvSpPr>
            <p:nvPr/>
          </p:nvSpPr>
          <p:spPr bwMode="auto">
            <a:xfrm flipH="1">
              <a:off x="413" y="2386"/>
              <a:ext cx="2512" cy="12"/>
            </a:xfrm>
            <a:prstGeom prst="line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1" name="Rectangle 534"/>
            <p:cNvSpPr>
              <a:spLocks noChangeArrowheads="1"/>
            </p:cNvSpPr>
            <p:nvPr/>
          </p:nvSpPr>
          <p:spPr bwMode="auto">
            <a:xfrm>
              <a:off x="2011" y="2267"/>
              <a:ext cx="568" cy="267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</p:grpSp>
      <p:grpSp>
        <p:nvGrpSpPr>
          <p:cNvPr id="542" name="Group 557"/>
          <p:cNvGrpSpPr/>
          <p:nvPr/>
        </p:nvGrpSpPr>
        <p:grpSpPr bwMode="auto">
          <a:xfrm>
            <a:off x="1817970" y="2156068"/>
            <a:ext cx="2772273" cy="474913"/>
            <a:chOff x="428" y="2427"/>
            <a:chExt cx="2511" cy="466"/>
          </a:xfrm>
        </p:grpSpPr>
        <p:sp>
          <p:nvSpPr>
            <p:cNvPr id="543" name="Line 535"/>
            <p:cNvSpPr>
              <a:spLocks noChangeShapeType="1"/>
            </p:cNvSpPr>
            <p:nvPr/>
          </p:nvSpPr>
          <p:spPr bwMode="auto">
            <a:xfrm>
              <a:off x="428" y="2762"/>
              <a:ext cx="2511" cy="12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4" name="Rectangle 536"/>
            <p:cNvSpPr>
              <a:spLocks noChangeArrowheads="1"/>
            </p:cNvSpPr>
            <p:nvPr/>
          </p:nvSpPr>
          <p:spPr bwMode="auto">
            <a:xfrm>
              <a:off x="1071" y="2626"/>
              <a:ext cx="568" cy="267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pic>
          <p:nvPicPr>
            <p:cNvPr id="545" name="Picture 53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" y="2478"/>
              <a:ext cx="227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46" name="Text Box 538"/>
            <p:cNvSpPr txBox="1">
              <a:spLocks noChangeArrowheads="1"/>
            </p:cNvSpPr>
            <p:nvPr/>
          </p:nvSpPr>
          <p:spPr bwMode="auto">
            <a:xfrm>
              <a:off x="503" y="2427"/>
              <a:ext cx="459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SK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grpSp>
        <p:nvGrpSpPr>
          <p:cNvPr id="547" name="Group 560"/>
          <p:cNvGrpSpPr/>
          <p:nvPr/>
        </p:nvGrpSpPr>
        <p:grpSpPr bwMode="auto">
          <a:xfrm>
            <a:off x="1817970" y="2689068"/>
            <a:ext cx="2772273" cy="272107"/>
            <a:chOff x="428" y="2950"/>
            <a:chExt cx="2511" cy="267"/>
          </a:xfrm>
        </p:grpSpPr>
        <p:sp>
          <p:nvSpPr>
            <p:cNvPr id="548" name="Line 539"/>
            <p:cNvSpPr>
              <a:spLocks noChangeShapeType="1"/>
            </p:cNvSpPr>
            <p:nvPr/>
          </p:nvSpPr>
          <p:spPr bwMode="auto">
            <a:xfrm flipH="1">
              <a:off x="428" y="3069"/>
              <a:ext cx="2511" cy="12"/>
            </a:xfrm>
            <a:prstGeom prst="line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9" name="Rectangle 540"/>
            <p:cNvSpPr>
              <a:spLocks noChangeArrowheads="1"/>
            </p:cNvSpPr>
            <p:nvPr/>
          </p:nvSpPr>
          <p:spPr bwMode="auto">
            <a:xfrm>
              <a:off x="1769" y="2950"/>
              <a:ext cx="980" cy="26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请把公钥发来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0" name="Group 562"/>
          <p:cNvGrpSpPr/>
          <p:nvPr/>
        </p:nvGrpSpPr>
        <p:grpSpPr bwMode="auto">
          <a:xfrm>
            <a:off x="1817970" y="2993786"/>
            <a:ext cx="2772273" cy="272106"/>
            <a:chOff x="428" y="3249"/>
            <a:chExt cx="2511" cy="267"/>
          </a:xfrm>
        </p:grpSpPr>
        <p:sp>
          <p:nvSpPr>
            <p:cNvPr id="551" name="Line 541"/>
            <p:cNvSpPr>
              <a:spLocks noChangeShapeType="1"/>
            </p:cNvSpPr>
            <p:nvPr/>
          </p:nvSpPr>
          <p:spPr bwMode="auto">
            <a:xfrm>
              <a:off x="428" y="3382"/>
              <a:ext cx="2511" cy="12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2" name="Rectangle 542"/>
            <p:cNvSpPr>
              <a:spLocks noChangeArrowheads="1"/>
            </p:cNvSpPr>
            <p:nvPr/>
          </p:nvSpPr>
          <p:spPr bwMode="auto">
            <a:xfrm>
              <a:off x="1047" y="3249"/>
              <a:ext cx="568" cy="267"/>
            </a:xfrm>
            <a:prstGeom prst="rect">
              <a:avLst/>
            </a:prstGeom>
            <a:solidFill>
              <a:srgbClr val="009900"/>
            </a:solidFill>
            <a:ln w="6350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PK</a:t>
              </a:r>
              <a:r>
                <a:rPr kumimoji="1" lang="en-US" altLang="zh-CN" sz="14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grpSp>
        <p:nvGrpSpPr>
          <p:cNvPr id="553" name="Group 565"/>
          <p:cNvGrpSpPr/>
          <p:nvPr/>
        </p:nvGrpSpPr>
        <p:grpSpPr bwMode="auto">
          <a:xfrm>
            <a:off x="4590243" y="3085510"/>
            <a:ext cx="2773377" cy="521792"/>
            <a:chOff x="2939" y="3339"/>
            <a:chExt cx="2512" cy="512"/>
          </a:xfrm>
        </p:grpSpPr>
        <p:sp>
          <p:nvSpPr>
            <p:cNvPr id="554" name="Line 543"/>
            <p:cNvSpPr>
              <a:spLocks noChangeShapeType="1"/>
            </p:cNvSpPr>
            <p:nvPr/>
          </p:nvSpPr>
          <p:spPr bwMode="auto">
            <a:xfrm flipH="1">
              <a:off x="2939" y="3711"/>
              <a:ext cx="2512" cy="12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5" name="Rectangle 544"/>
            <p:cNvSpPr>
              <a:spLocks noChangeArrowheads="1"/>
            </p:cNvSpPr>
            <p:nvPr/>
          </p:nvSpPr>
          <p:spPr bwMode="auto">
            <a:xfrm>
              <a:off x="4669" y="3584"/>
              <a:ext cx="567" cy="267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DATA</a:t>
              </a:r>
              <a:endPara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56" name="Picture 545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" y="3427"/>
              <a:ext cx="227" cy="255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57" name="Text Box 546"/>
            <p:cNvSpPr txBox="1">
              <a:spLocks noChangeArrowheads="1"/>
            </p:cNvSpPr>
            <p:nvPr/>
          </p:nvSpPr>
          <p:spPr bwMode="auto">
            <a:xfrm>
              <a:off x="4226" y="3339"/>
              <a:ext cx="418" cy="27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PK</a:t>
              </a:r>
              <a:r>
                <a:rPr lang="en-US" altLang="zh-CN" sz="12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</a:p>
          </p:txBody>
        </p:sp>
      </p:grpSp>
      <p:grpSp>
        <p:nvGrpSpPr>
          <p:cNvPr id="558" name="Group 564"/>
          <p:cNvGrpSpPr/>
          <p:nvPr/>
        </p:nvGrpSpPr>
        <p:grpSpPr bwMode="auto">
          <a:xfrm>
            <a:off x="1817970" y="3208825"/>
            <a:ext cx="2772273" cy="510582"/>
            <a:chOff x="428" y="3460"/>
            <a:chExt cx="2511" cy="501"/>
          </a:xfrm>
        </p:grpSpPr>
        <p:sp>
          <p:nvSpPr>
            <p:cNvPr id="559" name="Line 547"/>
            <p:cNvSpPr>
              <a:spLocks noChangeShapeType="1"/>
            </p:cNvSpPr>
            <p:nvPr/>
          </p:nvSpPr>
          <p:spPr bwMode="auto">
            <a:xfrm flipH="1">
              <a:off x="428" y="3830"/>
              <a:ext cx="2511" cy="12"/>
            </a:xfrm>
            <a:prstGeom prst="line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0" name="Rectangle 548"/>
            <p:cNvSpPr>
              <a:spLocks noChangeArrowheads="1"/>
            </p:cNvSpPr>
            <p:nvPr/>
          </p:nvSpPr>
          <p:spPr bwMode="auto">
            <a:xfrm>
              <a:off x="2166" y="3694"/>
              <a:ext cx="568" cy="267"/>
            </a:xfrm>
            <a:prstGeom prst="rect">
              <a:avLst/>
            </a:prstGeom>
            <a:solidFill>
              <a:srgbClr val="FFFF66"/>
            </a:solidFill>
            <a:ln w="6350" algn="ctr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DATA</a:t>
              </a:r>
            </a:p>
          </p:txBody>
        </p:sp>
        <p:pic>
          <p:nvPicPr>
            <p:cNvPr id="561" name="Picture 54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3546"/>
              <a:ext cx="226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62" name="Text Box 550"/>
            <p:cNvSpPr txBox="1">
              <a:spLocks noChangeArrowheads="1"/>
            </p:cNvSpPr>
            <p:nvPr/>
          </p:nvSpPr>
          <p:spPr bwMode="auto">
            <a:xfrm>
              <a:off x="1688" y="3460"/>
              <a:ext cx="426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PK</a:t>
              </a:r>
              <a:r>
                <a:rPr lang="en-US" altLang="zh-CN" sz="12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sp>
        <p:nvSpPr>
          <p:cNvPr id="563" name="Text Box 551"/>
          <p:cNvSpPr txBox="1">
            <a:spLocks noChangeArrowheads="1"/>
          </p:cNvSpPr>
          <p:nvPr/>
        </p:nvSpPr>
        <p:spPr bwMode="auto">
          <a:xfrm>
            <a:off x="1385565" y="3478890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</a:p>
        </p:txBody>
      </p:sp>
      <p:pic>
        <p:nvPicPr>
          <p:cNvPr id="565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5260" y="1040914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6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7158" y="1050734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676639" y="1360548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676639" y="1966973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748077" y="1326004"/>
            <a:ext cx="559434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7.4.1  			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对称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密钥的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分配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7.4.2  				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公钥的分配</a:t>
            </a:r>
          </a:p>
        </p:txBody>
      </p:sp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687234" y="1360548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charset="-122"/>
            </a:endParaRPr>
          </a:p>
        </p:txBody>
      </p:sp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696123" y="1455480"/>
            <a:ext cx="16276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7.4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密钥分配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684702" y="1234332"/>
            <a:ext cx="0" cy="1419101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906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45144" y="1004355"/>
            <a:ext cx="8168550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安全性：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完全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密钥的安全保护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上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密钥管理包括：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密钥的产生、分配、注入、验证和使用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密钥分配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是密钥管理中最大的问题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密钥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必须通过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最安全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的通路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进行分配。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网外分配方式：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派非常可靠的信使携带密钥分配给互相通信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的用户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网内分配方式：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密钥自动分配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11484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39508" y="569213"/>
            <a:ext cx="20649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7.4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密钥分配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93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511896" y="610292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943585" y="584828"/>
            <a:ext cx="3265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7.4.1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对称密钥的分配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1037400"/>
            <a:ext cx="8236703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常用方式：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设立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密钥分配中心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(Key Distribution Center)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任务：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给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需要进行秘密通信的用户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临时分配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一个会话密钥（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仅使用一次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用户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都是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的登记用户，并已经在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的服务器上安装了各自和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进行通信的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主密钥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master key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2000" b="1" i="1" dirty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baseline="-250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i="1" dirty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baseline="-25000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主密钥可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简称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为密钥。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03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AutoShape 5"/>
          <p:cNvSpPr>
            <a:spLocks noChangeArrowheads="1"/>
          </p:cNvSpPr>
          <p:nvPr/>
        </p:nvSpPr>
        <p:spPr bwMode="auto">
          <a:xfrm>
            <a:off x="509475" y="60664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6"/>
          <p:cNvSpPr>
            <a:spLocks noChangeArrowheads="1"/>
          </p:cNvSpPr>
          <p:nvPr/>
        </p:nvSpPr>
        <p:spPr bwMode="auto">
          <a:xfrm>
            <a:off x="2789681" y="573436"/>
            <a:ext cx="3568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对会话密钥 </a:t>
            </a:r>
            <a:r>
              <a:rPr lang="en-US" altLang="zh-CN" sz="2000" b="1" i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i="1" baseline="-25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AB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分配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996030"/>
            <a:ext cx="8133857" cy="324252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066024" y="1619037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 rot="5400000">
            <a:off x="558823" y="3135717"/>
            <a:ext cx="1919794" cy="127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Line 66"/>
          <p:cNvSpPr>
            <a:spLocks noChangeShapeType="1"/>
          </p:cNvSpPr>
          <p:nvPr/>
        </p:nvSpPr>
        <p:spPr bwMode="auto">
          <a:xfrm rot="5400000">
            <a:off x="6771538" y="3164496"/>
            <a:ext cx="2002442" cy="511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Line 74"/>
          <p:cNvSpPr>
            <a:spLocks noChangeShapeType="1"/>
          </p:cNvSpPr>
          <p:nvPr/>
        </p:nvSpPr>
        <p:spPr bwMode="auto">
          <a:xfrm rot="16200000" flipH="1">
            <a:off x="3958850" y="2427157"/>
            <a:ext cx="1526626" cy="511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Box 75"/>
          <p:cNvSpPr txBox="1">
            <a:spLocks noChangeArrowheads="1"/>
          </p:cNvSpPr>
          <p:nvPr/>
        </p:nvSpPr>
        <p:spPr bwMode="auto">
          <a:xfrm>
            <a:off x="3302391" y="1061892"/>
            <a:ext cx="118815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1"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</a:p>
          <a:p>
            <a:pPr algn="r"/>
            <a:r>
              <a:rPr kumimoji="1"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分配中心</a:t>
            </a:r>
          </a:p>
          <a:p>
            <a:pPr algn="r"/>
            <a:r>
              <a:rPr kumimoji="1"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KDC</a:t>
            </a:r>
          </a:p>
        </p:txBody>
      </p:sp>
      <p:grpSp>
        <p:nvGrpSpPr>
          <p:cNvPr id="66" name="Group 101"/>
          <p:cNvGrpSpPr>
            <a:grpSpLocks/>
          </p:cNvGrpSpPr>
          <p:nvPr/>
        </p:nvGrpSpPr>
        <p:grpSpPr bwMode="auto">
          <a:xfrm>
            <a:off x="1527035" y="3370131"/>
            <a:ext cx="6215027" cy="654100"/>
            <a:chOff x="466" y="3117"/>
            <a:chExt cx="4859" cy="554"/>
          </a:xfrm>
        </p:grpSpPr>
        <p:sp>
          <p:nvSpPr>
            <p:cNvPr id="67" name="Line 5"/>
            <p:cNvSpPr>
              <a:spLocks noChangeShapeType="1"/>
            </p:cNvSpPr>
            <p:nvPr/>
          </p:nvSpPr>
          <p:spPr bwMode="auto">
            <a:xfrm>
              <a:off x="466" y="3540"/>
              <a:ext cx="4859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Rectangle 6"/>
            <p:cNvSpPr>
              <a:spLocks noChangeArrowheads="1"/>
            </p:cNvSpPr>
            <p:nvPr/>
          </p:nvSpPr>
          <p:spPr bwMode="auto">
            <a:xfrm>
              <a:off x="2356" y="3410"/>
              <a:ext cx="670" cy="261"/>
            </a:xfrm>
            <a:prstGeom prst="rect">
              <a:avLst/>
            </a:prstGeom>
            <a:solidFill>
              <a:srgbClr val="99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kumimoji="1"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kumimoji="1"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kumimoji="1"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, K</a:t>
              </a:r>
              <a:r>
                <a:rPr kumimoji="1"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sp>
          <p:nvSpPr>
            <p:cNvPr id="69" name="Text Box 71"/>
            <p:cNvSpPr txBox="1">
              <a:spLocks noChangeArrowheads="1"/>
            </p:cNvSpPr>
            <p:nvPr/>
          </p:nvSpPr>
          <p:spPr bwMode="auto">
            <a:xfrm>
              <a:off x="1943" y="3117"/>
              <a:ext cx="306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sp>
          <p:nvSpPr>
            <p:cNvPr id="70" name="Text Box 78"/>
            <p:cNvSpPr txBox="1">
              <a:spLocks noChangeArrowheads="1"/>
            </p:cNvSpPr>
            <p:nvPr/>
          </p:nvSpPr>
          <p:spPr bwMode="auto">
            <a:xfrm>
              <a:off x="499" y="3207"/>
              <a:ext cx="359" cy="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</a:t>
              </a:r>
            </a:p>
          </p:txBody>
        </p:sp>
        <p:pic>
          <p:nvPicPr>
            <p:cNvPr id="71" name="Picture 8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2" y="3182"/>
              <a:ext cx="259" cy="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</p:grpSp>
      <p:pic>
        <p:nvPicPr>
          <p:cNvPr id="72" name="Picture 8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8094" y="1377135"/>
            <a:ext cx="497560" cy="804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73" name="Rectangle 83"/>
          <p:cNvSpPr>
            <a:spLocks noChangeArrowheads="1"/>
          </p:cNvSpPr>
          <p:nvPr/>
        </p:nvSpPr>
        <p:spPr bwMode="auto">
          <a:xfrm>
            <a:off x="5639261" y="1289765"/>
            <a:ext cx="1528495" cy="1531348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84"/>
          <p:cNvSpPr>
            <a:spLocks noChangeArrowheads="1"/>
          </p:cNvSpPr>
          <p:nvPr/>
        </p:nvSpPr>
        <p:spPr bwMode="auto">
          <a:xfrm>
            <a:off x="5831202" y="1583755"/>
            <a:ext cx="1166517" cy="114644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Line 85"/>
          <p:cNvSpPr>
            <a:spLocks noChangeShapeType="1"/>
          </p:cNvSpPr>
          <p:nvPr/>
        </p:nvSpPr>
        <p:spPr bwMode="auto">
          <a:xfrm>
            <a:off x="5831202" y="1844686"/>
            <a:ext cx="11524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Line 86"/>
          <p:cNvSpPr>
            <a:spLocks noChangeShapeType="1"/>
          </p:cNvSpPr>
          <p:nvPr/>
        </p:nvSpPr>
        <p:spPr bwMode="auto">
          <a:xfrm flipV="1">
            <a:off x="5831203" y="2353562"/>
            <a:ext cx="1172911" cy="82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Line 87"/>
          <p:cNvSpPr>
            <a:spLocks noChangeShapeType="1"/>
          </p:cNvSpPr>
          <p:nvPr/>
        </p:nvSpPr>
        <p:spPr bwMode="auto">
          <a:xfrm rot="16200000" flipH="1">
            <a:off x="5688488" y="2147974"/>
            <a:ext cx="1148806" cy="3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88"/>
          <p:cNvSpPr txBox="1">
            <a:spLocks noChangeArrowheads="1"/>
          </p:cNvSpPr>
          <p:nvPr/>
        </p:nvSpPr>
        <p:spPr bwMode="auto">
          <a:xfrm rot="16200000">
            <a:off x="5684879" y="2289125"/>
            <a:ext cx="530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sp>
        <p:nvSpPr>
          <p:cNvPr id="79" name="Text Box 89"/>
          <p:cNvSpPr txBox="1">
            <a:spLocks noChangeArrowheads="1"/>
          </p:cNvSpPr>
          <p:nvPr/>
        </p:nvSpPr>
        <p:spPr bwMode="auto">
          <a:xfrm rot="16200000">
            <a:off x="6275632" y="2289125"/>
            <a:ext cx="530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sp>
        <p:nvSpPr>
          <p:cNvPr id="80" name="Text Box 90"/>
          <p:cNvSpPr txBox="1">
            <a:spLocks noChangeArrowheads="1"/>
          </p:cNvSpPr>
          <p:nvPr/>
        </p:nvSpPr>
        <p:spPr bwMode="auto">
          <a:xfrm>
            <a:off x="5606006" y="1277957"/>
            <a:ext cx="15617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用户专用主密钥</a:t>
            </a:r>
          </a:p>
        </p:txBody>
      </p:sp>
      <p:sp>
        <p:nvSpPr>
          <p:cNvPr id="82" name="Rectangle 92"/>
          <p:cNvSpPr>
            <a:spLocks noChangeArrowheads="1"/>
          </p:cNvSpPr>
          <p:nvPr/>
        </p:nvSpPr>
        <p:spPr bwMode="auto">
          <a:xfrm>
            <a:off x="4678675" y="1808084"/>
            <a:ext cx="122791" cy="184187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Freeform 93"/>
          <p:cNvSpPr>
            <a:spLocks/>
          </p:cNvSpPr>
          <p:nvPr/>
        </p:nvSpPr>
        <p:spPr bwMode="auto">
          <a:xfrm>
            <a:off x="4800188" y="1294487"/>
            <a:ext cx="835236" cy="1526626"/>
          </a:xfrm>
          <a:custGeom>
            <a:avLst/>
            <a:gdLst>
              <a:gd name="T0" fmla="*/ 0 w 618"/>
              <a:gd name="T1" fmla="*/ 381 h 1125"/>
              <a:gd name="T2" fmla="*/ 615 w 618"/>
              <a:gd name="T3" fmla="*/ 0 h 1125"/>
              <a:gd name="T4" fmla="*/ 618 w 618"/>
              <a:gd name="T5" fmla="*/ 1125 h 1125"/>
              <a:gd name="T6" fmla="*/ 6 w 618"/>
              <a:gd name="T7" fmla="*/ 519 h 1125"/>
              <a:gd name="T8" fmla="*/ 0 w 618"/>
              <a:gd name="T9" fmla="*/ 381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8" h="1125">
                <a:moveTo>
                  <a:pt x="0" y="381"/>
                </a:moveTo>
                <a:lnTo>
                  <a:pt x="615" y="0"/>
                </a:lnTo>
                <a:lnTo>
                  <a:pt x="618" y="1125"/>
                </a:lnTo>
                <a:lnTo>
                  <a:pt x="6" y="519"/>
                </a:lnTo>
                <a:lnTo>
                  <a:pt x="0" y="381"/>
                </a:lnTo>
                <a:close/>
              </a:path>
            </a:pathLst>
          </a:custGeom>
          <a:gradFill rotWithShape="1">
            <a:gsLst>
              <a:gs pos="0">
                <a:srgbClr val="0000FF"/>
              </a:gs>
              <a:gs pos="100000">
                <a:srgbClr val="33CCFF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Line 94"/>
          <p:cNvSpPr>
            <a:spLocks noChangeShapeType="1"/>
          </p:cNvSpPr>
          <p:nvPr/>
        </p:nvSpPr>
        <p:spPr bwMode="auto">
          <a:xfrm>
            <a:off x="5836318" y="2096171"/>
            <a:ext cx="116779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100"/>
          <p:cNvGrpSpPr>
            <a:grpSpLocks/>
          </p:cNvGrpSpPr>
          <p:nvPr/>
        </p:nvGrpSpPr>
        <p:grpSpPr bwMode="auto">
          <a:xfrm>
            <a:off x="1518080" y="2484618"/>
            <a:ext cx="3198968" cy="824118"/>
            <a:chOff x="459" y="2367"/>
            <a:chExt cx="2501" cy="698"/>
          </a:xfrm>
        </p:grpSpPr>
        <p:sp>
          <p:nvSpPr>
            <p:cNvPr id="86" name="Line 67"/>
            <p:cNvSpPr>
              <a:spLocks noChangeShapeType="1"/>
            </p:cNvSpPr>
            <p:nvPr/>
          </p:nvSpPr>
          <p:spPr bwMode="auto">
            <a:xfrm flipH="1">
              <a:off x="459" y="2789"/>
              <a:ext cx="2501" cy="1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68"/>
            <p:cNvSpPr>
              <a:spLocks noChangeArrowheads="1"/>
            </p:cNvSpPr>
            <p:nvPr/>
          </p:nvSpPr>
          <p:spPr bwMode="auto">
            <a:xfrm>
              <a:off x="1158" y="2527"/>
              <a:ext cx="1324" cy="538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69"/>
            <p:cNvSpPr>
              <a:spLocks noChangeArrowheads="1"/>
            </p:cNvSpPr>
            <p:nvPr/>
          </p:nvSpPr>
          <p:spPr bwMode="auto">
            <a:xfrm>
              <a:off x="1733" y="2778"/>
              <a:ext cx="670" cy="261"/>
            </a:xfrm>
            <a:prstGeom prst="rect">
              <a:avLst/>
            </a:prstGeom>
            <a:solidFill>
              <a:srgbClr val="99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kumimoji="1"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kumimoji="1"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K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sp>
          <p:nvSpPr>
            <p:cNvPr id="89" name="Text Box 70"/>
            <p:cNvSpPr txBox="1">
              <a:spLocks noChangeArrowheads="1"/>
            </p:cNvSpPr>
            <p:nvPr/>
          </p:nvSpPr>
          <p:spPr bwMode="auto">
            <a:xfrm>
              <a:off x="1158" y="2752"/>
              <a:ext cx="376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pic>
          <p:nvPicPr>
            <p:cNvPr id="90" name="Picture 7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4" y="2577"/>
              <a:ext cx="259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1" name="Text Box 73"/>
            <p:cNvSpPr txBox="1">
              <a:spLocks noChangeArrowheads="1"/>
            </p:cNvSpPr>
            <p:nvPr/>
          </p:nvSpPr>
          <p:spPr bwMode="auto">
            <a:xfrm>
              <a:off x="1349" y="2491"/>
              <a:ext cx="306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sp>
          <p:nvSpPr>
            <p:cNvPr id="92" name="Text Box 77"/>
            <p:cNvSpPr txBox="1">
              <a:spLocks noChangeArrowheads="1"/>
            </p:cNvSpPr>
            <p:nvPr/>
          </p:nvSpPr>
          <p:spPr bwMode="auto">
            <a:xfrm>
              <a:off x="2583" y="2436"/>
              <a:ext cx="359" cy="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</a:t>
              </a:r>
            </a:p>
          </p:txBody>
        </p:sp>
        <p:pic>
          <p:nvPicPr>
            <p:cNvPr id="93" name="Picture 7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" y="2367"/>
              <a:ext cx="25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4" name="Text Box 80"/>
            <p:cNvSpPr txBox="1">
              <a:spLocks noChangeArrowheads="1"/>
            </p:cNvSpPr>
            <p:nvPr/>
          </p:nvSpPr>
          <p:spPr bwMode="auto">
            <a:xfrm>
              <a:off x="726" y="2367"/>
              <a:ext cx="432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95" name="Text Box 95"/>
            <p:cNvSpPr txBox="1">
              <a:spLocks noChangeArrowheads="1"/>
            </p:cNvSpPr>
            <p:nvPr/>
          </p:nvSpPr>
          <p:spPr bwMode="auto">
            <a:xfrm>
              <a:off x="1446" y="2752"/>
              <a:ext cx="184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endPara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Text Box 96"/>
          <p:cNvSpPr txBox="1">
            <a:spLocks noChangeArrowheads="1"/>
          </p:cNvSpPr>
          <p:nvPr/>
        </p:nvSpPr>
        <p:spPr bwMode="auto">
          <a:xfrm>
            <a:off x="1002612" y="3747951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</a:p>
        </p:txBody>
      </p:sp>
      <p:grpSp>
        <p:nvGrpSpPr>
          <p:cNvPr id="97" name="Group 99"/>
          <p:cNvGrpSpPr>
            <a:grpSpLocks/>
          </p:cNvGrpSpPr>
          <p:nvPr/>
        </p:nvGrpSpPr>
        <p:grpSpPr bwMode="auto">
          <a:xfrm>
            <a:off x="1515522" y="1972201"/>
            <a:ext cx="3224549" cy="534850"/>
            <a:chOff x="457" y="1933"/>
            <a:chExt cx="2521" cy="453"/>
          </a:xfrm>
        </p:grpSpPr>
        <p:sp>
          <p:nvSpPr>
            <p:cNvPr id="98" name="Line 7"/>
            <p:cNvSpPr>
              <a:spLocks noChangeShapeType="1"/>
            </p:cNvSpPr>
            <p:nvPr/>
          </p:nvSpPr>
          <p:spPr bwMode="auto">
            <a:xfrm>
              <a:off x="457" y="2260"/>
              <a:ext cx="2521" cy="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 Box 76"/>
            <p:cNvSpPr txBox="1">
              <a:spLocks noChangeArrowheads="1"/>
            </p:cNvSpPr>
            <p:nvPr/>
          </p:nvSpPr>
          <p:spPr bwMode="auto">
            <a:xfrm>
              <a:off x="516" y="1933"/>
              <a:ext cx="359" cy="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</a:t>
              </a:r>
            </a:p>
          </p:txBody>
        </p:sp>
        <p:sp>
          <p:nvSpPr>
            <p:cNvPr id="100" name="Rectangle 97"/>
            <p:cNvSpPr>
              <a:spLocks noChangeArrowheads="1"/>
            </p:cNvSpPr>
            <p:nvPr/>
          </p:nvSpPr>
          <p:spPr bwMode="auto">
            <a:xfrm>
              <a:off x="1235" y="2126"/>
              <a:ext cx="619" cy="260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A, B</a:t>
              </a:r>
              <a:endParaRPr kumimoji="1"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2" name="Picture 200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8013" y="1672833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00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855" y="1685491"/>
            <a:ext cx="441048" cy="44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 Box 8"/>
          <p:cNvSpPr txBox="1">
            <a:spLocks noChangeArrowheads="1"/>
          </p:cNvSpPr>
          <p:nvPr/>
        </p:nvSpPr>
        <p:spPr bwMode="auto">
          <a:xfrm>
            <a:off x="7918647" y="1640929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 Box 91"/>
          <p:cNvSpPr txBox="1">
            <a:spLocks noChangeArrowheads="1"/>
          </p:cNvSpPr>
          <p:nvPr/>
        </p:nvSpPr>
        <p:spPr bwMode="auto">
          <a:xfrm>
            <a:off x="5791253" y="1551203"/>
            <a:ext cx="1247457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 </a:t>
            </a:r>
            <a:r>
              <a:rPr kumimoji="1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主密钥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 </a:t>
            </a:r>
            <a:r>
              <a: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kumimoji="1"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kumimoji="1" lang="en-US" altLang="zh-CN" sz="14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4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B  </a:t>
            </a:r>
            <a:r>
              <a:rPr kumimoji="1" lang="en-US" altLang="zh-CN" sz="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kumimoji="1"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kumimoji="1" lang="en-US" altLang="zh-CN" sz="14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kumimoji="1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23658" y="3196833"/>
            <a:ext cx="1102837" cy="409469"/>
            <a:chOff x="2250553" y="3223728"/>
            <a:chExt cx="1102837" cy="409469"/>
          </a:xfrm>
        </p:grpSpPr>
        <p:sp>
          <p:nvSpPr>
            <p:cNvPr id="50" name="矩形 49"/>
            <p:cNvSpPr/>
            <p:nvPr/>
          </p:nvSpPr>
          <p:spPr>
            <a:xfrm>
              <a:off x="2250553" y="3356198"/>
              <a:ext cx="110283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票据 </a:t>
              </a:r>
              <a:r>
                <a:rPr lang="en-US" altLang="zh-CN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 pitchFamily="18" charset="2"/>
                </a:rPr>
                <a:t>(ticket)</a:t>
              </a:r>
              <a:endPara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箭头连接符 5"/>
            <p:cNvCxnSpPr/>
            <p:nvPr/>
          </p:nvCxnSpPr>
          <p:spPr>
            <a:xfrm flipV="1">
              <a:off x="3147622" y="3223728"/>
              <a:ext cx="123752" cy="1759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896390" y="4262152"/>
            <a:ext cx="7270457" cy="338554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网络上传送密钥时，都是经过加密的。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解密用的密钥都不在网上传送。</a:t>
            </a:r>
          </a:p>
        </p:txBody>
      </p:sp>
    </p:spTree>
    <p:extLst>
      <p:ext uri="{BB962C8B-B14F-4D97-AF65-F5344CB8AC3E}">
        <p14:creationId xmlns:p14="http://schemas.microsoft.com/office/powerpoint/2010/main" xmlns="" val="139665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250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25748" y="579292"/>
            <a:ext cx="34964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对会话密钥 </a:t>
            </a:r>
            <a:r>
              <a:rPr lang="en-US" altLang="zh-CN" sz="2000" b="1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baseline="-25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AB</a:t>
            </a:r>
            <a:r>
              <a:rPr lang="en-US" altLang="zh-CN" sz="2000" b="1" i="1" baseline="-25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的分配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5634"/>
            <a:ext cx="812953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防止重放攻击，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可在报文中加入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时间戳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会话密钥 </a:t>
            </a:r>
            <a:r>
              <a:rPr lang="en-US" altLang="zh-CN" sz="2000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AB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一次性的，因此保密性较高。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KDC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配给用户的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密钥 </a:t>
            </a:r>
            <a:r>
              <a:rPr lang="en-US" altLang="zh-CN" sz="2000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，应定期更换，以减少攻击者破译密钥的机会。</a:t>
            </a:r>
          </a:p>
        </p:txBody>
      </p:sp>
    </p:spTree>
    <p:extLst>
      <p:ext uri="{BB962C8B-B14F-4D97-AF65-F5344CB8AC3E}">
        <p14:creationId xmlns:p14="http://schemas.microsoft.com/office/powerpoint/2010/main" xmlns="" val="367129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509475" y="966945"/>
            <a:ext cx="8129015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目前最出名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的是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Kerberos V5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既是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鉴别协议，同时也是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KDC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互联网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建议标准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DES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更加安全的高级加密标准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AES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进行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加密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两个服务器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鉴别服务器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(Authentication Server)</a:t>
            </a: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票据授予服务器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TGS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(Ticket-Granting Server)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只用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客户与服务器之间的鉴别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，不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用于人对人的鉴别。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230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9349" y="579093"/>
            <a:ext cx="36492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对称密钥分配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协议：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Kerberos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2086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2573" y="943705"/>
            <a:ext cx="8128800" cy="356782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220503" y="1321501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6600778" y="1357289"/>
            <a:ext cx="3080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rot="16200000" flipH="1">
            <a:off x="738895" y="3028216"/>
            <a:ext cx="2692879" cy="1547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 rot="16200000" flipH="1">
            <a:off x="5684245" y="3051882"/>
            <a:ext cx="2739090" cy="91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Line 44"/>
          <p:cNvSpPr>
            <a:spLocks noChangeShapeType="1"/>
          </p:cNvSpPr>
          <p:nvPr/>
        </p:nvSpPr>
        <p:spPr bwMode="auto">
          <a:xfrm rot="5400000">
            <a:off x="4514355" y="2032250"/>
            <a:ext cx="603272" cy="182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45"/>
          <p:cNvSpPr txBox="1">
            <a:spLocks noChangeArrowheads="1"/>
          </p:cNvSpPr>
          <p:nvPr/>
        </p:nvSpPr>
        <p:spPr bwMode="auto">
          <a:xfrm>
            <a:off x="3554634" y="1006809"/>
            <a:ext cx="9927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Kerberos</a:t>
            </a:r>
          </a:p>
        </p:txBody>
      </p:sp>
      <p:grpSp>
        <p:nvGrpSpPr>
          <p:cNvPr id="5" name="Group 95"/>
          <p:cNvGrpSpPr>
            <a:grpSpLocks/>
          </p:cNvGrpSpPr>
          <p:nvPr/>
        </p:nvGrpSpPr>
        <p:grpSpPr bwMode="auto">
          <a:xfrm>
            <a:off x="2085303" y="1520633"/>
            <a:ext cx="2731598" cy="376415"/>
            <a:chOff x="-77" y="703"/>
            <a:chExt cx="3001" cy="448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-77" y="1052"/>
              <a:ext cx="300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1265" y="937"/>
              <a:ext cx="324" cy="214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1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46"/>
            <p:cNvSpPr txBox="1">
              <a:spLocks noChangeArrowheads="1"/>
            </p:cNvSpPr>
            <p:nvPr/>
          </p:nvSpPr>
          <p:spPr bwMode="auto">
            <a:xfrm>
              <a:off x="-9" y="70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</a:t>
              </a:r>
            </a:p>
          </p:txBody>
        </p:sp>
      </p:grpSp>
      <p:pic>
        <p:nvPicPr>
          <p:cNvPr id="64" name="Picture 8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7623" y="1192108"/>
            <a:ext cx="406872" cy="54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6" name="Group 96"/>
          <p:cNvGrpSpPr>
            <a:grpSpLocks/>
          </p:cNvGrpSpPr>
          <p:nvPr/>
        </p:nvGrpSpPr>
        <p:grpSpPr bwMode="auto">
          <a:xfrm>
            <a:off x="2093494" y="1826465"/>
            <a:ext cx="2727951" cy="610831"/>
            <a:chOff x="-68" y="1067"/>
            <a:chExt cx="2997" cy="727"/>
          </a:xfrm>
        </p:grpSpPr>
        <p:sp>
          <p:nvSpPr>
            <p:cNvPr id="88" name="Line 40"/>
            <p:cNvSpPr>
              <a:spLocks noChangeShapeType="1"/>
            </p:cNvSpPr>
            <p:nvPr/>
          </p:nvSpPr>
          <p:spPr bwMode="auto">
            <a:xfrm flipH="1">
              <a:off x="-68" y="1547"/>
              <a:ext cx="2992" cy="1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42"/>
            <p:cNvSpPr>
              <a:spLocks noChangeArrowheads="1"/>
            </p:cNvSpPr>
            <p:nvPr/>
          </p:nvSpPr>
          <p:spPr bwMode="auto">
            <a:xfrm>
              <a:off x="797" y="1333"/>
              <a:ext cx="1388" cy="461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43"/>
            <p:cNvSpPr txBox="1">
              <a:spLocks noChangeArrowheads="1"/>
            </p:cNvSpPr>
            <p:nvPr/>
          </p:nvSpPr>
          <p:spPr bwMode="auto">
            <a:xfrm>
              <a:off x="972" y="1286"/>
              <a:ext cx="45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</a:t>
              </a:r>
            </a:p>
          </p:txBody>
        </p:sp>
        <p:sp>
          <p:nvSpPr>
            <p:cNvPr id="91" name="Text Box 47"/>
            <p:cNvSpPr txBox="1">
              <a:spLocks noChangeArrowheads="1"/>
            </p:cNvSpPr>
            <p:nvPr/>
          </p:nvSpPr>
          <p:spPr bwMode="auto">
            <a:xfrm>
              <a:off x="2501" y="120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</a:t>
              </a:r>
            </a:p>
          </p:txBody>
        </p:sp>
        <p:pic>
          <p:nvPicPr>
            <p:cNvPr id="92" name="Picture 49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" y="1206"/>
              <a:ext cx="26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3" name="Text Box 50"/>
            <p:cNvSpPr txBox="1">
              <a:spLocks noChangeArrowheads="1"/>
            </p:cNvSpPr>
            <p:nvPr/>
          </p:nvSpPr>
          <p:spPr bwMode="auto">
            <a:xfrm>
              <a:off x="435" y="1067"/>
              <a:ext cx="39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94" name="Rectangle 57"/>
            <p:cNvSpPr>
              <a:spLocks noChangeArrowheads="1"/>
            </p:cNvSpPr>
            <p:nvPr/>
          </p:nvSpPr>
          <p:spPr bwMode="auto">
            <a:xfrm>
              <a:off x="1555" y="1547"/>
              <a:ext cx="572" cy="197"/>
            </a:xfrm>
            <a:prstGeom prst="rect">
              <a:avLst/>
            </a:prstGeom>
            <a:solidFill>
              <a:srgbClr val="FFCC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pic>
          <p:nvPicPr>
            <p:cNvPr id="95" name="Picture 58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" y="1350"/>
              <a:ext cx="2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6" name="Text Box 91"/>
            <p:cNvSpPr txBox="1">
              <a:spLocks noChangeArrowheads="1"/>
            </p:cNvSpPr>
            <p:nvPr/>
          </p:nvSpPr>
          <p:spPr bwMode="auto">
            <a:xfrm>
              <a:off x="806" y="1482"/>
              <a:ext cx="37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sp>
          <p:nvSpPr>
            <p:cNvPr id="97" name="Text Box 93"/>
            <p:cNvSpPr txBox="1">
              <a:spLocks noChangeArrowheads="1"/>
            </p:cNvSpPr>
            <p:nvPr/>
          </p:nvSpPr>
          <p:spPr bwMode="auto">
            <a:xfrm>
              <a:off x="996" y="1482"/>
              <a:ext cx="29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</a:p>
          </p:txBody>
        </p:sp>
      </p:grpSp>
      <p:pic>
        <p:nvPicPr>
          <p:cNvPr id="99" name="Picture 200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6108" y="1313939"/>
            <a:ext cx="371021" cy="37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矩形 4"/>
          <p:cNvSpPr>
            <a:spLocks noChangeArrowheads="1"/>
          </p:cNvSpPr>
          <p:nvPr/>
        </p:nvSpPr>
        <p:spPr bwMode="auto">
          <a:xfrm>
            <a:off x="622624" y="570283"/>
            <a:ext cx="25207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Kerberos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工作原理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Line 39"/>
          <p:cNvSpPr>
            <a:spLocks noChangeShapeType="1"/>
          </p:cNvSpPr>
          <p:nvPr/>
        </p:nvSpPr>
        <p:spPr bwMode="auto">
          <a:xfrm rot="16200000" flipH="1">
            <a:off x="4467052" y="2526760"/>
            <a:ext cx="168793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73870" y="1067757"/>
            <a:ext cx="1010355" cy="663767"/>
            <a:chOff x="4573870" y="1067757"/>
            <a:chExt cx="1010355" cy="663767"/>
          </a:xfrm>
        </p:grpSpPr>
        <p:sp>
          <p:nvSpPr>
            <p:cNvPr id="3" name="Rectangle 54"/>
            <p:cNvSpPr>
              <a:spLocks noChangeArrowheads="1"/>
            </p:cNvSpPr>
            <p:nvPr/>
          </p:nvSpPr>
          <p:spPr bwMode="auto">
            <a:xfrm>
              <a:off x="4573870" y="1067757"/>
              <a:ext cx="1010355" cy="663767"/>
            </a:xfrm>
            <a:prstGeom prst="rect">
              <a:avLst/>
            </a:prstGeom>
            <a:solidFill>
              <a:srgbClr val="99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Picture 5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6788" y="1313939"/>
              <a:ext cx="181135" cy="334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42" name="Picture 5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262" y="1275289"/>
              <a:ext cx="270338" cy="417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4" name="Text Box 55"/>
            <p:cNvSpPr txBox="1">
              <a:spLocks noChangeArrowheads="1"/>
            </p:cNvSpPr>
            <p:nvPr/>
          </p:nvSpPr>
          <p:spPr bwMode="auto">
            <a:xfrm>
              <a:off x="4633339" y="1101866"/>
              <a:ext cx="37542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AS</a:t>
              </a:r>
            </a:p>
          </p:txBody>
        </p:sp>
        <p:sp>
          <p:nvSpPr>
            <p:cNvPr id="45" name="Text Box 56"/>
            <p:cNvSpPr txBox="1">
              <a:spLocks noChangeArrowheads="1"/>
            </p:cNvSpPr>
            <p:nvPr/>
          </p:nvSpPr>
          <p:spPr bwMode="auto">
            <a:xfrm>
              <a:off x="5081606" y="1071732"/>
              <a:ext cx="46519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22943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2573" y="943705"/>
            <a:ext cx="8128800" cy="356782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220503" y="1321501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6600778" y="1357289"/>
            <a:ext cx="3080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rot="16200000" flipH="1">
            <a:off x="738895" y="3028216"/>
            <a:ext cx="2692879" cy="1547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 rot="16200000" flipH="1">
            <a:off x="5684245" y="3051882"/>
            <a:ext cx="2739090" cy="91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Line 44"/>
          <p:cNvSpPr>
            <a:spLocks noChangeShapeType="1"/>
          </p:cNvSpPr>
          <p:nvPr/>
        </p:nvSpPr>
        <p:spPr bwMode="auto">
          <a:xfrm rot="5400000">
            <a:off x="4514355" y="2032250"/>
            <a:ext cx="603272" cy="182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45"/>
          <p:cNvSpPr txBox="1">
            <a:spLocks noChangeArrowheads="1"/>
          </p:cNvSpPr>
          <p:nvPr/>
        </p:nvSpPr>
        <p:spPr bwMode="auto">
          <a:xfrm>
            <a:off x="3554634" y="1006809"/>
            <a:ext cx="9927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Kerberos</a:t>
            </a:r>
          </a:p>
        </p:txBody>
      </p:sp>
      <p:grpSp>
        <p:nvGrpSpPr>
          <p:cNvPr id="5" name="Group 95"/>
          <p:cNvGrpSpPr>
            <a:grpSpLocks/>
          </p:cNvGrpSpPr>
          <p:nvPr/>
        </p:nvGrpSpPr>
        <p:grpSpPr bwMode="auto">
          <a:xfrm>
            <a:off x="2085303" y="1520633"/>
            <a:ext cx="2731598" cy="376415"/>
            <a:chOff x="-77" y="703"/>
            <a:chExt cx="3001" cy="448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-77" y="1052"/>
              <a:ext cx="300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1265" y="937"/>
              <a:ext cx="324" cy="214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1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46"/>
            <p:cNvSpPr txBox="1">
              <a:spLocks noChangeArrowheads="1"/>
            </p:cNvSpPr>
            <p:nvPr/>
          </p:nvSpPr>
          <p:spPr bwMode="auto">
            <a:xfrm>
              <a:off x="-9" y="70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</a:t>
              </a:r>
            </a:p>
          </p:txBody>
        </p:sp>
      </p:grpSp>
      <p:pic>
        <p:nvPicPr>
          <p:cNvPr id="64" name="Picture 8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7623" y="1192108"/>
            <a:ext cx="406872" cy="54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6" name="Group 96"/>
          <p:cNvGrpSpPr>
            <a:grpSpLocks/>
          </p:cNvGrpSpPr>
          <p:nvPr/>
        </p:nvGrpSpPr>
        <p:grpSpPr bwMode="auto">
          <a:xfrm>
            <a:off x="2093494" y="1826465"/>
            <a:ext cx="2727951" cy="610831"/>
            <a:chOff x="-68" y="1067"/>
            <a:chExt cx="2997" cy="727"/>
          </a:xfrm>
        </p:grpSpPr>
        <p:sp>
          <p:nvSpPr>
            <p:cNvPr id="88" name="Line 40"/>
            <p:cNvSpPr>
              <a:spLocks noChangeShapeType="1"/>
            </p:cNvSpPr>
            <p:nvPr/>
          </p:nvSpPr>
          <p:spPr bwMode="auto">
            <a:xfrm flipH="1">
              <a:off x="-68" y="1547"/>
              <a:ext cx="2992" cy="1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42"/>
            <p:cNvSpPr>
              <a:spLocks noChangeArrowheads="1"/>
            </p:cNvSpPr>
            <p:nvPr/>
          </p:nvSpPr>
          <p:spPr bwMode="auto">
            <a:xfrm>
              <a:off x="797" y="1333"/>
              <a:ext cx="1388" cy="461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43"/>
            <p:cNvSpPr txBox="1">
              <a:spLocks noChangeArrowheads="1"/>
            </p:cNvSpPr>
            <p:nvPr/>
          </p:nvSpPr>
          <p:spPr bwMode="auto">
            <a:xfrm>
              <a:off x="972" y="1286"/>
              <a:ext cx="45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</a:t>
              </a:r>
            </a:p>
          </p:txBody>
        </p:sp>
        <p:sp>
          <p:nvSpPr>
            <p:cNvPr id="91" name="Text Box 47"/>
            <p:cNvSpPr txBox="1">
              <a:spLocks noChangeArrowheads="1"/>
            </p:cNvSpPr>
            <p:nvPr/>
          </p:nvSpPr>
          <p:spPr bwMode="auto">
            <a:xfrm>
              <a:off x="2501" y="120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</a:t>
              </a:r>
            </a:p>
          </p:txBody>
        </p:sp>
        <p:pic>
          <p:nvPicPr>
            <p:cNvPr id="92" name="Picture 4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" y="1206"/>
              <a:ext cx="26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3" name="Text Box 50"/>
            <p:cNvSpPr txBox="1">
              <a:spLocks noChangeArrowheads="1"/>
            </p:cNvSpPr>
            <p:nvPr/>
          </p:nvSpPr>
          <p:spPr bwMode="auto">
            <a:xfrm>
              <a:off x="435" y="1067"/>
              <a:ext cx="39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94" name="Rectangle 57"/>
            <p:cNvSpPr>
              <a:spLocks noChangeArrowheads="1"/>
            </p:cNvSpPr>
            <p:nvPr/>
          </p:nvSpPr>
          <p:spPr bwMode="auto">
            <a:xfrm>
              <a:off x="1555" y="1547"/>
              <a:ext cx="572" cy="197"/>
            </a:xfrm>
            <a:prstGeom prst="rect">
              <a:avLst/>
            </a:prstGeom>
            <a:solidFill>
              <a:srgbClr val="FFCC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pic>
          <p:nvPicPr>
            <p:cNvPr id="95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" y="1350"/>
              <a:ext cx="2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6" name="Text Box 91"/>
            <p:cNvSpPr txBox="1">
              <a:spLocks noChangeArrowheads="1"/>
            </p:cNvSpPr>
            <p:nvPr/>
          </p:nvSpPr>
          <p:spPr bwMode="auto">
            <a:xfrm>
              <a:off x="806" y="1482"/>
              <a:ext cx="37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sp>
          <p:nvSpPr>
            <p:cNvPr id="97" name="Text Box 93"/>
            <p:cNvSpPr txBox="1">
              <a:spLocks noChangeArrowheads="1"/>
            </p:cNvSpPr>
            <p:nvPr/>
          </p:nvSpPr>
          <p:spPr bwMode="auto">
            <a:xfrm>
              <a:off x="996" y="1482"/>
              <a:ext cx="29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</a:p>
          </p:txBody>
        </p:sp>
      </p:grpSp>
      <p:pic>
        <p:nvPicPr>
          <p:cNvPr id="99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6108" y="1313939"/>
            <a:ext cx="371021" cy="37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矩形 4"/>
          <p:cNvSpPr>
            <a:spLocks noChangeArrowheads="1"/>
          </p:cNvSpPr>
          <p:nvPr/>
        </p:nvSpPr>
        <p:spPr bwMode="auto">
          <a:xfrm>
            <a:off x="622624" y="570283"/>
            <a:ext cx="25207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Kerberos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工作原理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Line 39"/>
          <p:cNvSpPr>
            <a:spLocks noChangeShapeType="1"/>
          </p:cNvSpPr>
          <p:nvPr/>
        </p:nvSpPr>
        <p:spPr bwMode="auto">
          <a:xfrm rot="16200000" flipH="1">
            <a:off x="4467052" y="2526760"/>
            <a:ext cx="168793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573870" y="1067757"/>
            <a:ext cx="1010355" cy="663767"/>
            <a:chOff x="4573870" y="1067757"/>
            <a:chExt cx="1010355" cy="663767"/>
          </a:xfrm>
        </p:grpSpPr>
        <p:sp>
          <p:nvSpPr>
            <p:cNvPr id="50" name="Rectangle 54"/>
            <p:cNvSpPr>
              <a:spLocks noChangeArrowheads="1"/>
            </p:cNvSpPr>
            <p:nvPr/>
          </p:nvSpPr>
          <p:spPr bwMode="auto">
            <a:xfrm>
              <a:off x="4573870" y="1067757"/>
              <a:ext cx="1010355" cy="663767"/>
            </a:xfrm>
            <a:prstGeom prst="rect">
              <a:avLst/>
            </a:prstGeom>
            <a:solidFill>
              <a:srgbClr val="99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1" name="Picture 51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6788" y="1313939"/>
              <a:ext cx="181135" cy="334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52" name="Picture 5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262" y="1275289"/>
              <a:ext cx="270338" cy="417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3" name="Text Box 55"/>
            <p:cNvSpPr txBox="1">
              <a:spLocks noChangeArrowheads="1"/>
            </p:cNvSpPr>
            <p:nvPr/>
          </p:nvSpPr>
          <p:spPr bwMode="auto">
            <a:xfrm>
              <a:off x="4633339" y="1101866"/>
              <a:ext cx="37542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AS</a:t>
              </a:r>
            </a:p>
          </p:txBody>
        </p:sp>
        <p:sp>
          <p:nvSpPr>
            <p:cNvPr id="54" name="Text Box 56"/>
            <p:cNvSpPr txBox="1">
              <a:spLocks noChangeArrowheads="1"/>
            </p:cNvSpPr>
            <p:nvPr/>
          </p:nvSpPr>
          <p:spPr bwMode="auto">
            <a:xfrm>
              <a:off x="5081606" y="1071732"/>
              <a:ext cx="46519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TGS</a:t>
              </a:r>
            </a:p>
          </p:txBody>
        </p:sp>
      </p:grpSp>
      <p:sp>
        <p:nvSpPr>
          <p:cNvPr id="47" name="矩形 46"/>
          <p:cNvSpPr/>
          <p:nvPr/>
        </p:nvSpPr>
        <p:spPr>
          <a:xfrm>
            <a:off x="1268634" y="2502477"/>
            <a:ext cx="4572000" cy="707886"/>
          </a:xfrm>
          <a:prstGeom prst="rect">
            <a:avLst/>
          </a:prstGeom>
          <a:solidFill>
            <a:srgbClr val="FFFF66"/>
          </a:solidFill>
          <a:ln w="12700"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并不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保存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密钥 </a:t>
            </a:r>
            <a:r>
              <a:rPr lang="en-US" altLang="zh-CN" sz="1600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1600" b="1" baseline="-250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需键入正确口令，利用适当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算法生成密钥 </a:t>
            </a:r>
            <a:r>
              <a:rPr lang="en-US" altLang="zh-CN" sz="1600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sz="1600" b="1" baseline="-250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这个口令随即被销毁。</a:t>
            </a:r>
          </a:p>
        </p:txBody>
      </p:sp>
    </p:spTree>
    <p:extLst>
      <p:ext uri="{BB962C8B-B14F-4D97-AF65-F5344CB8AC3E}">
        <p14:creationId xmlns:p14="http://schemas.microsoft.com/office/powerpoint/2010/main" xmlns="" val="416267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2573" y="943706"/>
            <a:ext cx="8128800" cy="356782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220503" y="1321502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6600778" y="1357290"/>
            <a:ext cx="3080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rot="16200000" flipH="1">
            <a:off x="738895" y="3028217"/>
            <a:ext cx="2692879" cy="1547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 rot="16200000" flipH="1">
            <a:off x="5684245" y="3051883"/>
            <a:ext cx="2739090" cy="91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Line 44"/>
          <p:cNvSpPr>
            <a:spLocks noChangeShapeType="1"/>
          </p:cNvSpPr>
          <p:nvPr/>
        </p:nvSpPr>
        <p:spPr bwMode="auto">
          <a:xfrm rot="5400000">
            <a:off x="4514355" y="2032251"/>
            <a:ext cx="603272" cy="182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45"/>
          <p:cNvSpPr txBox="1">
            <a:spLocks noChangeArrowheads="1"/>
          </p:cNvSpPr>
          <p:nvPr/>
        </p:nvSpPr>
        <p:spPr bwMode="auto">
          <a:xfrm>
            <a:off x="3554634" y="1006810"/>
            <a:ext cx="9927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Kerberos</a:t>
            </a:r>
          </a:p>
        </p:txBody>
      </p:sp>
      <p:grpSp>
        <p:nvGrpSpPr>
          <p:cNvPr id="37" name="Group 95"/>
          <p:cNvGrpSpPr>
            <a:grpSpLocks/>
          </p:cNvGrpSpPr>
          <p:nvPr/>
        </p:nvGrpSpPr>
        <p:grpSpPr bwMode="auto">
          <a:xfrm>
            <a:off x="2085303" y="1520634"/>
            <a:ext cx="2731598" cy="376415"/>
            <a:chOff x="-77" y="703"/>
            <a:chExt cx="3001" cy="448"/>
          </a:xfrm>
        </p:grpSpPr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-77" y="1052"/>
              <a:ext cx="300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1265" y="937"/>
              <a:ext cx="324" cy="214"/>
            </a:xfrm>
            <a:prstGeom prst="rect">
              <a:avLst/>
            </a:prstGeom>
            <a:solidFill>
              <a:srgbClr val="FF00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1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46"/>
            <p:cNvSpPr txBox="1">
              <a:spLocks noChangeArrowheads="1"/>
            </p:cNvSpPr>
            <p:nvPr/>
          </p:nvSpPr>
          <p:spPr bwMode="auto">
            <a:xfrm>
              <a:off x="-9" y="70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</a:t>
              </a:r>
            </a:p>
          </p:txBody>
        </p:sp>
      </p:grpSp>
      <p:grpSp>
        <p:nvGrpSpPr>
          <p:cNvPr id="46" name="Group 99"/>
          <p:cNvGrpSpPr>
            <a:grpSpLocks/>
          </p:cNvGrpSpPr>
          <p:nvPr/>
        </p:nvGrpSpPr>
        <p:grpSpPr bwMode="auto">
          <a:xfrm>
            <a:off x="2093495" y="3444707"/>
            <a:ext cx="4979865" cy="525971"/>
            <a:chOff x="-68" y="2993"/>
            <a:chExt cx="5471" cy="626"/>
          </a:xfrm>
        </p:grpSpPr>
        <p:sp>
          <p:nvSpPr>
            <p:cNvPr id="47" name="Line 74"/>
            <p:cNvSpPr>
              <a:spLocks noChangeShapeType="1"/>
            </p:cNvSpPr>
            <p:nvPr/>
          </p:nvSpPr>
          <p:spPr bwMode="auto">
            <a:xfrm flipV="1">
              <a:off x="-68" y="3324"/>
              <a:ext cx="5471" cy="1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Rectangle 75"/>
            <p:cNvSpPr>
              <a:spLocks noChangeArrowheads="1"/>
            </p:cNvSpPr>
            <p:nvPr/>
          </p:nvSpPr>
          <p:spPr bwMode="auto">
            <a:xfrm>
              <a:off x="1526" y="3111"/>
              <a:ext cx="2290" cy="460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76"/>
            <p:cNvSpPr>
              <a:spLocks noChangeArrowheads="1"/>
            </p:cNvSpPr>
            <p:nvPr/>
          </p:nvSpPr>
          <p:spPr bwMode="auto">
            <a:xfrm>
              <a:off x="2114" y="3324"/>
              <a:ext cx="275" cy="19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100" b="1" i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 Box 77"/>
            <p:cNvSpPr txBox="1">
              <a:spLocks noChangeArrowheads="1"/>
            </p:cNvSpPr>
            <p:nvPr/>
          </p:nvSpPr>
          <p:spPr bwMode="auto">
            <a:xfrm>
              <a:off x="1572" y="3077"/>
              <a:ext cx="45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pic>
          <p:nvPicPr>
            <p:cNvPr id="51" name="Picture 7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6" y="3132"/>
              <a:ext cx="2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2" name="Text Box 79"/>
            <p:cNvSpPr txBox="1">
              <a:spLocks noChangeArrowheads="1"/>
            </p:cNvSpPr>
            <p:nvPr/>
          </p:nvSpPr>
          <p:spPr bwMode="auto">
            <a:xfrm>
              <a:off x="2363" y="3308"/>
              <a:ext cx="29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</a:p>
          </p:txBody>
        </p:sp>
        <p:sp>
          <p:nvSpPr>
            <p:cNvPr id="53" name="Text Box 80"/>
            <p:cNvSpPr txBox="1">
              <a:spLocks noChangeArrowheads="1"/>
            </p:cNvSpPr>
            <p:nvPr/>
          </p:nvSpPr>
          <p:spPr bwMode="auto">
            <a:xfrm>
              <a:off x="-1" y="299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</a:t>
              </a:r>
            </a:p>
          </p:txBody>
        </p:sp>
        <p:sp>
          <p:nvSpPr>
            <p:cNvPr id="54" name="Rectangle 81"/>
            <p:cNvSpPr>
              <a:spLocks noChangeArrowheads="1"/>
            </p:cNvSpPr>
            <p:nvPr/>
          </p:nvSpPr>
          <p:spPr bwMode="auto">
            <a:xfrm>
              <a:off x="3013" y="3324"/>
              <a:ext cx="605" cy="197"/>
            </a:xfrm>
            <a:prstGeom prst="rect">
              <a:avLst/>
            </a:prstGeom>
            <a:solidFill>
              <a:srgbClr val="0099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11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sp>
          <p:nvSpPr>
            <p:cNvPr id="55" name="Text Box 82"/>
            <p:cNvSpPr txBox="1">
              <a:spLocks noChangeArrowheads="1"/>
            </p:cNvSpPr>
            <p:nvPr/>
          </p:nvSpPr>
          <p:spPr bwMode="auto">
            <a:xfrm>
              <a:off x="2496" y="3081"/>
              <a:ext cx="38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pic>
          <p:nvPicPr>
            <p:cNvPr id="56" name="Picture 8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" y="3127"/>
              <a:ext cx="26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</p:grpSp>
      <p:grpSp>
        <p:nvGrpSpPr>
          <p:cNvPr id="57" name="Group 100"/>
          <p:cNvGrpSpPr>
            <a:grpSpLocks/>
          </p:cNvGrpSpPr>
          <p:nvPr/>
        </p:nvGrpSpPr>
        <p:grpSpPr bwMode="auto">
          <a:xfrm>
            <a:off x="2093495" y="3932865"/>
            <a:ext cx="4958924" cy="481439"/>
            <a:chOff x="-68" y="3574"/>
            <a:chExt cx="5448" cy="573"/>
          </a:xfrm>
        </p:grpSpPr>
        <p:sp>
          <p:nvSpPr>
            <p:cNvPr id="58" name="Line 5"/>
            <p:cNvSpPr>
              <a:spLocks noChangeShapeType="1"/>
            </p:cNvSpPr>
            <p:nvPr/>
          </p:nvSpPr>
          <p:spPr bwMode="auto">
            <a:xfrm flipH="1" flipV="1">
              <a:off x="-68" y="3899"/>
              <a:ext cx="5445" cy="1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84"/>
            <p:cNvSpPr>
              <a:spLocks noChangeArrowheads="1"/>
            </p:cNvSpPr>
            <p:nvPr/>
          </p:nvSpPr>
          <p:spPr bwMode="auto">
            <a:xfrm>
              <a:off x="2044" y="3687"/>
              <a:ext cx="1341" cy="460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Rectangle 85"/>
            <p:cNvSpPr>
              <a:spLocks noChangeArrowheads="1"/>
            </p:cNvSpPr>
            <p:nvPr/>
          </p:nvSpPr>
          <p:spPr bwMode="auto">
            <a:xfrm>
              <a:off x="2659" y="3900"/>
              <a:ext cx="557" cy="197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+ 1</a:t>
              </a:r>
              <a:endParaRPr kumimoji="1" lang="en-US" altLang="zh-CN" sz="1100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86"/>
            <p:cNvSpPr txBox="1">
              <a:spLocks noChangeArrowheads="1"/>
            </p:cNvSpPr>
            <p:nvPr/>
          </p:nvSpPr>
          <p:spPr bwMode="auto">
            <a:xfrm>
              <a:off x="2116" y="3653"/>
              <a:ext cx="45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pic>
          <p:nvPicPr>
            <p:cNvPr id="62" name="Picture 8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1" y="3707"/>
              <a:ext cx="26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63" name="Text Box 88"/>
            <p:cNvSpPr txBox="1">
              <a:spLocks noChangeArrowheads="1"/>
            </p:cNvSpPr>
            <p:nvPr/>
          </p:nvSpPr>
          <p:spPr bwMode="auto">
            <a:xfrm>
              <a:off x="4952" y="3574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</a:t>
              </a:r>
            </a:p>
          </p:txBody>
        </p:sp>
      </p:grpSp>
      <p:pic>
        <p:nvPicPr>
          <p:cNvPr id="64" name="Picture 8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7623" y="1192109"/>
            <a:ext cx="406872" cy="54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65" name="Group 97"/>
          <p:cNvGrpSpPr>
            <a:grpSpLocks/>
          </p:cNvGrpSpPr>
          <p:nvPr/>
        </p:nvGrpSpPr>
        <p:grpSpPr bwMode="auto">
          <a:xfrm>
            <a:off x="2085303" y="2447376"/>
            <a:ext cx="3229494" cy="527650"/>
            <a:chOff x="-77" y="1806"/>
            <a:chExt cx="3548" cy="628"/>
          </a:xfrm>
        </p:grpSpPr>
        <p:sp>
          <p:nvSpPr>
            <p:cNvPr id="66" name="Line 6"/>
            <p:cNvSpPr>
              <a:spLocks noChangeShapeType="1"/>
            </p:cNvSpPr>
            <p:nvPr/>
          </p:nvSpPr>
          <p:spPr bwMode="auto">
            <a:xfrm flipV="1">
              <a:off x="-77" y="2152"/>
              <a:ext cx="354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Rectangle 7"/>
            <p:cNvSpPr>
              <a:spLocks noChangeArrowheads="1"/>
            </p:cNvSpPr>
            <p:nvPr/>
          </p:nvSpPr>
          <p:spPr bwMode="auto">
            <a:xfrm>
              <a:off x="692" y="1925"/>
              <a:ext cx="2021" cy="461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 Box 48"/>
            <p:cNvSpPr txBox="1">
              <a:spLocks noChangeArrowheads="1"/>
            </p:cNvSpPr>
            <p:nvPr/>
          </p:nvSpPr>
          <p:spPr bwMode="auto">
            <a:xfrm>
              <a:off x="-18" y="1806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</a:t>
              </a:r>
            </a:p>
          </p:txBody>
        </p:sp>
        <p:sp>
          <p:nvSpPr>
            <p:cNvPr id="69" name="Rectangle 59"/>
            <p:cNvSpPr>
              <a:spLocks noChangeArrowheads="1"/>
            </p:cNvSpPr>
            <p:nvPr/>
          </p:nvSpPr>
          <p:spPr bwMode="auto">
            <a:xfrm>
              <a:off x="2092" y="2140"/>
              <a:ext cx="567" cy="197"/>
            </a:xfrm>
            <a:prstGeom prst="rect">
              <a:avLst/>
            </a:prstGeom>
            <a:solidFill>
              <a:srgbClr val="FFCC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pic>
          <p:nvPicPr>
            <p:cNvPr id="70" name="Picture 60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9" y="1943"/>
              <a:ext cx="26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71" name="Rectangle 61"/>
            <p:cNvSpPr>
              <a:spLocks noChangeArrowheads="1"/>
            </p:cNvSpPr>
            <p:nvPr/>
          </p:nvSpPr>
          <p:spPr bwMode="auto">
            <a:xfrm>
              <a:off x="1106" y="2139"/>
              <a:ext cx="275" cy="197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100" b="1" i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Text Box 62"/>
            <p:cNvSpPr txBox="1">
              <a:spLocks noChangeArrowheads="1"/>
            </p:cNvSpPr>
            <p:nvPr/>
          </p:nvSpPr>
          <p:spPr bwMode="auto">
            <a:xfrm>
              <a:off x="639" y="1892"/>
              <a:ext cx="37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pic>
          <p:nvPicPr>
            <p:cNvPr id="73" name="Picture 6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" y="1946"/>
              <a:ext cx="26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74" name="Text Box 64"/>
            <p:cNvSpPr txBox="1">
              <a:spLocks noChangeArrowheads="1"/>
            </p:cNvSpPr>
            <p:nvPr/>
          </p:nvSpPr>
          <p:spPr bwMode="auto">
            <a:xfrm>
              <a:off x="1354" y="2123"/>
              <a:ext cx="44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, B,</a:t>
              </a:r>
            </a:p>
          </p:txBody>
        </p:sp>
        <p:sp>
          <p:nvSpPr>
            <p:cNvPr id="75" name="Text Box 90"/>
            <p:cNvSpPr txBox="1">
              <a:spLocks noChangeArrowheads="1"/>
            </p:cNvSpPr>
            <p:nvPr/>
          </p:nvSpPr>
          <p:spPr bwMode="auto">
            <a:xfrm>
              <a:off x="1510" y="1892"/>
              <a:ext cx="45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</a:t>
              </a:r>
            </a:p>
          </p:txBody>
        </p:sp>
      </p:grpSp>
      <p:grpSp>
        <p:nvGrpSpPr>
          <p:cNvPr id="76" name="Group 98"/>
          <p:cNvGrpSpPr>
            <a:grpSpLocks/>
          </p:cNvGrpSpPr>
          <p:nvPr/>
        </p:nvGrpSpPr>
        <p:grpSpPr bwMode="auto">
          <a:xfrm>
            <a:off x="2093495" y="2947304"/>
            <a:ext cx="3221296" cy="519249"/>
            <a:chOff x="-68" y="2401"/>
            <a:chExt cx="3539" cy="618"/>
          </a:xfrm>
        </p:grpSpPr>
        <p:sp>
          <p:nvSpPr>
            <p:cNvPr id="77" name="Line 65"/>
            <p:cNvSpPr>
              <a:spLocks noChangeShapeType="1"/>
            </p:cNvSpPr>
            <p:nvPr/>
          </p:nvSpPr>
          <p:spPr bwMode="auto">
            <a:xfrm flipH="1" flipV="1">
              <a:off x="-68" y="2744"/>
              <a:ext cx="3539" cy="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66"/>
            <p:cNvSpPr>
              <a:spLocks noChangeArrowheads="1"/>
            </p:cNvSpPr>
            <p:nvPr/>
          </p:nvSpPr>
          <p:spPr bwMode="auto">
            <a:xfrm>
              <a:off x="639" y="2518"/>
              <a:ext cx="2236" cy="460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67"/>
            <p:cNvSpPr>
              <a:spLocks noChangeArrowheads="1"/>
            </p:cNvSpPr>
            <p:nvPr/>
          </p:nvSpPr>
          <p:spPr bwMode="auto">
            <a:xfrm>
              <a:off x="2174" y="2732"/>
              <a:ext cx="628" cy="197"/>
            </a:xfrm>
            <a:prstGeom prst="rect">
              <a:avLst/>
            </a:prstGeom>
            <a:solidFill>
              <a:srgbClr val="0099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11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sp>
          <p:nvSpPr>
            <p:cNvPr id="80" name="Text Box 68"/>
            <p:cNvSpPr txBox="1">
              <a:spLocks noChangeArrowheads="1"/>
            </p:cNvSpPr>
            <p:nvPr/>
          </p:nvSpPr>
          <p:spPr bwMode="auto">
            <a:xfrm>
              <a:off x="1663" y="2485"/>
              <a:ext cx="38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pic>
          <p:nvPicPr>
            <p:cNvPr id="81" name="Picture 6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" y="2535"/>
              <a:ext cx="26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82" name="Text Box 70"/>
            <p:cNvSpPr txBox="1">
              <a:spLocks noChangeArrowheads="1"/>
            </p:cNvSpPr>
            <p:nvPr/>
          </p:nvSpPr>
          <p:spPr bwMode="auto">
            <a:xfrm>
              <a:off x="1694" y="2708"/>
              <a:ext cx="24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</a:p>
          </p:txBody>
        </p:sp>
        <p:sp>
          <p:nvSpPr>
            <p:cNvPr id="83" name="Text Box 71"/>
            <p:cNvSpPr txBox="1">
              <a:spLocks noChangeArrowheads="1"/>
            </p:cNvSpPr>
            <p:nvPr/>
          </p:nvSpPr>
          <p:spPr bwMode="auto">
            <a:xfrm>
              <a:off x="3037" y="2401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</a:t>
              </a:r>
            </a:p>
          </p:txBody>
        </p:sp>
        <p:sp>
          <p:nvSpPr>
            <p:cNvPr id="84" name="Rectangle 72"/>
            <p:cNvSpPr>
              <a:spLocks noChangeArrowheads="1"/>
            </p:cNvSpPr>
            <p:nvPr/>
          </p:nvSpPr>
          <p:spPr bwMode="auto">
            <a:xfrm>
              <a:off x="1136" y="2732"/>
              <a:ext cx="601" cy="197"/>
            </a:xfrm>
            <a:prstGeom prst="rect">
              <a:avLst/>
            </a:prstGeom>
            <a:solidFill>
              <a:srgbClr val="0000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B, </a:t>
              </a:r>
              <a:r>
                <a:rPr kumimoji="1" lang="en-US" altLang="zh-CN" sz="11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AB</a:t>
              </a:r>
            </a:p>
          </p:txBody>
        </p:sp>
        <p:pic>
          <p:nvPicPr>
            <p:cNvPr id="85" name="Picture 7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" y="2538"/>
              <a:ext cx="26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86" name="Text Box 92"/>
            <p:cNvSpPr txBox="1">
              <a:spLocks noChangeArrowheads="1"/>
            </p:cNvSpPr>
            <p:nvPr/>
          </p:nvSpPr>
          <p:spPr bwMode="auto">
            <a:xfrm>
              <a:off x="598" y="2485"/>
              <a:ext cx="37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</p:grpSp>
      <p:grpSp>
        <p:nvGrpSpPr>
          <p:cNvPr id="87" name="Group 96"/>
          <p:cNvGrpSpPr>
            <a:grpSpLocks/>
          </p:cNvGrpSpPr>
          <p:nvPr/>
        </p:nvGrpSpPr>
        <p:grpSpPr bwMode="auto">
          <a:xfrm>
            <a:off x="2093494" y="1826466"/>
            <a:ext cx="2727951" cy="610831"/>
            <a:chOff x="-68" y="1067"/>
            <a:chExt cx="2997" cy="727"/>
          </a:xfrm>
        </p:grpSpPr>
        <p:sp>
          <p:nvSpPr>
            <p:cNvPr id="88" name="Line 40"/>
            <p:cNvSpPr>
              <a:spLocks noChangeShapeType="1"/>
            </p:cNvSpPr>
            <p:nvPr/>
          </p:nvSpPr>
          <p:spPr bwMode="auto">
            <a:xfrm flipH="1">
              <a:off x="-68" y="1547"/>
              <a:ext cx="2992" cy="1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42"/>
            <p:cNvSpPr>
              <a:spLocks noChangeArrowheads="1"/>
            </p:cNvSpPr>
            <p:nvPr/>
          </p:nvSpPr>
          <p:spPr bwMode="auto">
            <a:xfrm>
              <a:off x="797" y="1333"/>
              <a:ext cx="1388" cy="461"/>
            </a:xfrm>
            <a:prstGeom prst="rect">
              <a:avLst/>
            </a:prstGeom>
            <a:solidFill>
              <a:srgbClr val="00FF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zh-CN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43"/>
            <p:cNvSpPr txBox="1">
              <a:spLocks noChangeArrowheads="1"/>
            </p:cNvSpPr>
            <p:nvPr/>
          </p:nvSpPr>
          <p:spPr bwMode="auto">
            <a:xfrm>
              <a:off x="972" y="1286"/>
              <a:ext cx="45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</a:t>
              </a:r>
            </a:p>
          </p:txBody>
        </p:sp>
        <p:sp>
          <p:nvSpPr>
            <p:cNvPr id="91" name="Text Box 47"/>
            <p:cNvSpPr txBox="1">
              <a:spLocks noChangeArrowheads="1"/>
            </p:cNvSpPr>
            <p:nvPr/>
          </p:nvSpPr>
          <p:spPr bwMode="auto">
            <a:xfrm>
              <a:off x="2501" y="1203"/>
              <a:ext cx="428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itchFamily="18" charset="2"/>
                </a:rPr>
                <a:t></a:t>
              </a:r>
            </a:p>
          </p:txBody>
        </p:sp>
        <p:pic>
          <p:nvPicPr>
            <p:cNvPr id="92" name="Picture 49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" y="1206"/>
              <a:ext cx="26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3" name="Text Box 50"/>
            <p:cNvSpPr txBox="1">
              <a:spLocks noChangeArrowheads="1"/>
            </p:cNvSpPr>
            <p:nvPr/>
          </p:nvSpPr>
          <p:spPr bwMode="auto">
            <a:xfrm>
              <a:off x="435" y="1067"/>
              <a:ext cx="39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94" name="Rectangle 57"/>
            <p:cNvSpPr>
              <a:spLocks noChangeArrowheads="1"/>
            </p:cNvSpPr>
            <p:nvPr/>
          </p:nvSpPr>
          <p:spPr bwMode="auto">
            <a:xfrm>
              <a:off x="1555" y="1547"/>
              <a:ext cx="572" cy="197"/>
            </a:xfrm>
            <a:prstGeom prst="rect">
              <a:avLst/>
            </a:prstGeom>
            <a:solidFill>
              <a:srgbClr val="FFCC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A, </a:t>
              </a:r>
              <a:r>
                <a:rPr kumimoji="1" lang="en-US" altLang="zh-CN" sz="11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pic>
          <p:nvPicPr>
            <p:cNvPr id="95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" y="1350"/>
              <a:ext cx="2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6" name="Text Box 91"/>
            <p:cNvSpPr txBox="1">
              <a:spLocks noChangeArrowheads="1"/>
            </p:cNvSpPr>
            <p:nvPr/>
          </p:nvSpPr>
          <p:spPr bwMode="auto">
            <a:xfrm>
              <a:off x="806" y="1482"/>
              <a:ext cx="37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1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</a:p>
          </p:txBody>
        </p:sp>
        <p:sp>
          <p:nvSpPr>
            <p:cNvPr id="97" name="Text Box 93"/>
            <p:cNvSpPr txBox="1">
              <a:spLocks noChangeArrowheads="1"/>
            </p:cNvSpPr>
            <p:nvPr/>
          </p:nvSpPr>
          <p:spPr bwMode="auto">
            <a:xfrm>
              <a:off x="996" y="1482"/>
              <a:ext cx="29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 </a:t>
              </a:r>
            </a:p>
          </p:txBody>
        </p:sp>
      </p:grpSp>
      <p:pic>
        <p:nvPicPr>
          <p:cNvPr id="99" name="Picture 200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6108" y="1313940"/>
            <a:ext cx="371021" cy="37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矩形 4"/>
          <p:cNvSpPr>
            <a:spLocks noChangeArrowheads="1"/>
          </p:cNvSpPr>
          <p:nvPr/>
        </p:nvSpPr>
        <p:spPr bwMode="auto">
          <a:xfrm>
            <a:off x="622624" y="570283"/>
            <a:ext cx="25207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Kerberos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工作原理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Line 39"/>
          <p:cNvSpPr>
            <a:spLocks noChangeShapeType="1"/>
          </p:cNvSpPr>
          <p:nvPr/>
        </p:nvSpPr>
        <p:spPr bwMode="auto">
          <a:xfrm rot="16200000" flipH="1">
            <a:off x="4467052" y="2526760"/>
            <a:ext cx="168793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4573870" y="1067757"/>
            <a:ext cx="1010355" cy="663767"/>
            <a:chOff x="4573870" y="1067757"/>
            <a:chExt cx="1010355" cy="663767"/>
          </a:xfrm>
        </p:grpSpPr>
        <p:sp>
          <p:nvSpPr>
            <p:cNvPr id="103" name="Rectangle 54"/>
            <p:cNvSpPr>
              <a:spLocks noChangeArrowheads="1"/>
            </p:cNvSpPr>
            <p:nvPr/>
          </p:nvSpPr>
          <p:spPr bwMode="auto">
            <a:xfrm>
              <a:off x="4573870" y="1067757"/>
              <a:ext cx="1010355" cy="663767"/>
            </a:xfrm>
            <a:prstGeom prst="rect">
              <a:avLst/>
            </a:prstGeom>
            <a:solidFill>
              <a:srgbClr val="99FF66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4" name="Picture 51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6788" y="1313939"/>
              <a:ext cx="181135" cy="334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05" name="Picture 52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262" y="1275289"/>
              <a:ext cx="270338" cy="417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06" name="Text Box 55"/>
            <p:cNvSpPr txBox="1">
              <a:spLocks noChangeArrowheads="1"/>
            </p:cNvSpPr>
            <p:nvPr/>
          </p:nvSpPr>
          <p:spPr bwMode="auto">
            <a:xfrm>
              <a:off x="4633339" y="1101866"/>
              <a:ext cx="37542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AS</a:t>
              </a:r>
            </a:p>
          </p:txBody>
        </p:sp>
        <p:sp>
          <p:nvSpPr>
            <p:cNvPr id="107" name="Text Box 56"/>
            <p:cNvSpPr txBox="1">
              <a:spLocks noChangeArrowheads="1"/>
            </p:cNvSpPr>
            <p:nvPr/>
          </p:nvSpPr>
          <p:spPr bwMode="auto">
            <a:xfrm>
              <a:off x="5081606" y="1071732"/>
              <a:ext cx="46519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4822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25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10879" y="579356"/>
            <a:ext cx="37262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Kerberos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要求“松散的”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同步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73587"/>
            <a:ext cx="8129017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Kerberos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要求所有使用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Kerberos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的主机必须在时钟上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进行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松散的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同步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松散的同步：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要求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所有主机的时钟误差不能太大，例如，不能超过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分钟的数量级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。这个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要求是为了防止重放攻击。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511896" y="608698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251362" y="583234"/>
            <a:ext cx="26500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7.4.2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公钥的分配</a:t>
            </a: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09473" y="1036511"/>
            <a:ext cx="8131439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在公钥密码体制中，如果每个用户都具有其他用户的公钥，就可实现安全通信。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但不能随意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公布用户的公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钥，因为：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无法防止假冒和欺骗。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使用者也无法确定公钥的真正拥有者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 eaLnBrk="0" hangingPunct="0">
              <a:lnSpc>
                <a:spcPts val="3300"/>
              </a:lnSpc>
              <a:buClr>
                <a:srgbClr val="0070C0"/>
              </a:buClr>
              <a:buSzPct val="85000"/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方法：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借助可信任的第三方机构。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67935"/>
            <a:ext cx="812901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信任的第三方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机构。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负责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签发数字证书。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一般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由政府出资建立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25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54509" y="579356"/>
            <a:ext cx="48389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认证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中心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(Certification Authority)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7139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67935"/>
            <a:ext cx="8129017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有时也简称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证书。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是对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公钥与其对应的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实体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人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机器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进行绑定的一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证明，因此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它常称为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公钥证书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每个证书中写有公钥及其拥有者的标识信息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（例如：人名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、地址、电子邮件地址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地址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等）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更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重要的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是：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证书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有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CA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自己私钥的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数字签名。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把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数字签名和未签名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证书放在一起，就最后构成了已签名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数字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证书。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证书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被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进行了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数字签名，是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不可伪造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25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35822" y="579356"/>
            <a:ext cx="3676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数字证书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digital certificate)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308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67935"/>
            <a:ext cx="812901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任何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用户都可从可信任的地方（如代表政府的报纸）获得认证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中心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公钥，以验证证书的真伪。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数字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证书是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公开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的，不需要加密。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25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35822" y="579356"/>
            <a:ext cx="3676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数字证书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digital certificate)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90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93258" y="3618440"/>
            <a:ext cx="8045232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2200"/>
              </a:lnSpc>
              <a:buClr>
                <a:srgbClr val="0070C0"/>
              </a:buClr>
            </a:pPr>
            <a:r>
              <a:rPr lang="zh-CN" altLang="en-US" sz="16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核实</a:t>
            </a:r>
            <a:r>
              <a:rPr lang="zh-CN" altLang="en-US" sz="1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拿到 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数字证书后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，使用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数字证书上给出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公钥，对数字证书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中 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数字签名</a:t>
            </a:r>
            <a:r>
              <a:rPr lang="zh-CN" altLang="en-US" sz="16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进行 </a:t>
            </a:r>
            <a:r>
              <a:rPr lang="en-US" altLang="zh-CN" sz="1600" b="1" i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E</a:t>
            </a:r>
            <a:r>
              <a:rPr lang="en-US" altLang="zh-CN" sz="16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 smtClean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运算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，得出一个数值。再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对 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数字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证书 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(CA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数字签名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除外的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部分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  进行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散列运算，又得出一个数值。比较这两个数值。若一致，则数字证书是真的。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22624" y="570283"/>
            <a:ext cx="41040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已签名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数字证书的产生过程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12573" y="943706"/>
            <a:ext cx="8128800" cy="272285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111624" y="1105959"/>
            <a:ext cx="7377953" cy="2364678"/>
            <a:chOff x="1372249" y="1210699"/>
            <a:chExt cx="7349985" cy="2059516"/>
          </a:xfrm>
        </p:grpSpPr>
        <p:sp>
          <p:nvSpPr>
            <p:cNvPr id="27" name="矩形 47"/>
            <p:cNvSpPr>
              <a:spLocks noChangeArrowheads="1"/>
            </p:cNvSpPr>
            <p:nvPr/>
          </p:nvSpPr>
          <p:spPr bwMode="auto">
            <a:xfrm>
              <a:off x="6632386" y="1681816"/>
              <a:ext cx="1800225" cy="1295400"/>
            </a:xfrm>
            <a:prstGeom prst="rect">
              <a:avLst/>
            </a:prstGeom>
            <a:solidFill>
              <a:srgbClr val="00FFCC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62"/>
            <p:cNvSpPr>
              <a:spLocks noChangeArrowheads="1"/>
            </p:cNvSpPr>
            <p:nvPr/>
          </p:nvSpPr>
          <p:spPr bwMode="auto">
            <a:xfrm>
              <a:off x="1877823" y="1470679"/>
              <a:ext cx="1657350" cy="763587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64"/>
            <p:cNvCxnSpPr>
              <a:cxnSpLocks noChangeShapeType="1"/>
            </p:cNvCxnSpPr>
            <p:nvPr/>
          </p:nvCxnSpPr>
          <p:spPr bwMode="auto">
            <a:xfrm flipV="1">
              <a:off x="1884173" y="1938991"/>
              <a:ext cx="16414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1372249" y="1210699"/>
              <a:ext cx="2661355" cy="294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未签名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的数字证书</a:t>
              </a:r>
            </a:p>
          </p:txBody>
        </p:sp>
        <p:sp>
          <p:nvSpPr>
            <p:cNvPr id="13" name="TextBox 8"/>
            <p:cNvSpPr txBox="1">
              <a:spLocks noChangeArrowheads="1"/>
            </p:cNvSpPr>
            <p:nvPr/>
          </p:nvSpPr>
          <p:spPr bwMode="auto">
            <a:xfrm>
              <a:off x="1820673" y="1436272"/>
              <a:ext cx="1695450" cy="851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2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证书拥有者：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  <a:p>
              <a:pPr eaLnBrk="1" hangingPunct="1">
                <a:lnSpc>
                  <a:spcPts val="2200"/>
                </a:lnSpc>
                <a:spcAft>
                  <a:spcPts val="300"/>
                </a:spcAft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的公钥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ts val="22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证书签发者：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64"/>
            <p:cNvSpPr txBox="1"/>
            <p:nvPr/>
          </p:nvSpPr>
          <p:spPr>
            <a:xfrm>
              <a:off x="6705411" y="2567641"/>
              <a:ext cx="1657350" cy="294864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的数字签名</a:t>
              </a:r>
            </a:p>
          </p:txBody>
        </p:sp>
        <p:sp>
          <p:nvSpPr>
            <p:cNvPr id="15" name="TextBox 8"/>
            <p:cNvSpPr txBox="1">
              <a:spLocks noChangeArrowheads="1"/>
            </p:cNvSpPr>
            <p:nvPr/>
          </p:nvSpPr>
          <p:spPr bwMode="auto">
            <a:xfrm>
              <a:off x="1736536" y="2280304"/>
              <a:ext cx="1008062" cy="509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散列运算</a:t>
              </a:r>
            </a:p>
          </p:txBody>
        </p:sp>
        <p:sp>
          <p:nvSpPr>
            <p:cNvPr id="16" name="TextBox 68"/>
            <p:cNvSpPr txBox="1">
              <a:spLocks noChangeArrowheads="1"/>
            </p:cNvSpPr>
            <p:nvPr/>
          </p:nvSpPr>
          <p:spPr bwMode="auto">
            <a:xfrm>
              <a:off x="7065773" y="1897716"/>
              <a:ext cx="863600" cy="294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169"/>
            <p:cNvSpPr>
              <a:spLocks noChangeArrowheads="1"/>
            </p:cNvSpPr>
            <p:nvPr/>
          </p:nvSpPr>
          <p:spPr bwMode="auto">
            <a:xfrm>
              <a:off x="2412811" y="2680354"/>
              <a:ext cx="563562" cy="288925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GB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(</a:t>
              </a:r>
              <a:r>
                <a:rPr lang="en-GB" altLang="zh-CN" sz="16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en-GB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600" b="1" i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172"/>
            <p:cNvSpPr txBox="1">
              <a:spLocks noChangeArrowheads="1"/>
            </p:cNvSpPr>
            <p:nvPr/>
          </p:nvSpPr>
          <p:spPr bwMode="auto">
            <a:xfrm>
              <a:off x="2960498" y="2405876"/>
              <a:ext cx="1317625" cy="460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7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 </a:t>
              </a: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用私钥</a:t>
              </a:r>
              <a:endPara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17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进行 </a:t>
              </a:r>
              <a:r>
                <a:rPr lang="en-US" altLang="zh-CN" sz="1400" b="1" i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r>
                <a: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运算</a:t>
              </a:r>
            </a:p>
          </p:txBody>
        </p:sp>
        <p:sp>
          <p:nvSpPr>
            <p:cNvPr id="19" name="Text Box 204"/>
            <p:cNvSpPr txBox="1">
              <a:spLocks noChangeArrowheads="1"/>
            </p:cNvSpPr>
            <p:nvPr/>
          </p:nvSpPr>
          <p:spPr bwMode="auto">
            <a:xfrm>
              <a:off x="1944509" y="2975351"/>
              <a:ext cx="1447777" cy="294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固定长度散列</a:t>
              </a:r>
            </a:p>
          </p:txBody>
        </p:sp>
        <p:sp>
          <p:nvSpPr>
            <p:cNvPr id="20" name="矩形 62"/>
            <p:cNvSpPr>
              <a:spLocks noChangeArrowheads="1"/>
            </p:cNvSpPr>
            <p:nvPr/>
          </p:nvSpPr>
          <p:spPr bwMode="auto">
            <a:xfrm>
              <a:off x="6703823" y="1731029"/>
              <a:ext cx="1657350" cy="7620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连接符 64"/>
            <p:cNvCxnSpPr>
              <a:cxnSpLocks noChangeShapeType="1"/>
            </p:cNvCxnSpPr>
            <p:nvPr/>
          </p:nvCxnSpPr>
          <p:spPr bwMode="auto">
            <a:xfrm flipV="1">
              <a:off x="6697473" y="2227916"/>
              <a:ext cx="1641475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" name="TextBox 8"/>
            <p:cNvSpPr txBox="1">
              <a:spLocks noChangeArrowheads="1"/>
            </p:cNvSpPr>
            <p:nvPr/>
          </p:nvSpPr>
          <p:spPr bwMode="auto">
            <a:xfrm>
              <a:off x="6664136" y="1727854"/>
              <a:ext cx="1695450" cy="770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2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证书拥有者：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  <a:p>
              <a:pPr eaLnBrk="1" hangingPunct="1">
                <a:lnSpc>
                  <a:spcPts val="2000"/>
                </a:lnSpc>
                <a:spcAft>
                  <a:spcPts val="300"/>
                </a:spcAft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的公钥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ts val="2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证书签发者：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214"/>
            <p:cNvSpPr>
              <a:spLocks noChangeShapeType="1"/>
            </p:cNvSpPr>
            <p:nvPr/>
          </p:nvSpPr>
          <p:spPr bwMode="auto">
            <a:xfrm>
              <a:off x="3543111" y="1856441"/>
              <a:ext cx="3151187" cy="2778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41"/>
            <p:cNvSpPr txBox="1"/>
            <p:nvPr/>
          </p:nvSpPr>
          <p:spPr>
            <a:xfrm>
              <a:off x="4281298" y="2685116"/>
              <a:ext cx="1657350" cy="294864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的数字签名</a:t>
              </a:r>
            </a:p>
          </p:txBody>
        </p:sp>
        <p:sp>
          <p:nvSpPr>
            <p:cNvPr id="25" name="Line 214"/>
            <p:cNvSpPr>
              <a:spLocks noChangeShapeType="1"/>
            </p:cNvSpPr>
            <p:nvPr/>
          </p:nvSpPr>
          <p:spPr bwMode="auto">
            <a:xfrm>
              <a:off x="2960498" y="2829579"/>
              <a:ext cx="1312863" cy="3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8"/>
            <p:cNvSpPr txBox="1">
              <a:spLocks noChangeArrowheads="1"/>
            </p:cNvSpPr>
            <p:nvPr/>
          </p:nvSpPr>
          <p:spPr bwMode="auto">
            <a:xfrm>
              <a:off x="6362909" y="1390527"/>
              <a:ext cx="2359325" cy="294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已签名的 </a:t>
              </a:r>
              <a:r>
                <a:rPr lang="en-US" altLang="zh-CN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的数字证书</a:t>
              </a:r>
            </a:p>
          </p:txBody>
        </p:sp>
        <p:sp>
          <p:nvSpPr>
            <p:cNvPr id="28" name="Line 214"/>
            <p:cNvSpPr>
              <a:spLocks noChangeShapeType="1"/>
            </p:cNvSpPr>
            <p:nvPr/>
          </p:nvSpPr>
          <p:spPr bwMode="auto">
            <a:xfrm rot="5400000">
              <a:off x="2475517" y="2462073"/>
              <a:ext cx="4270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214"/>
            <p:cNvSpPr>
              <a:spLocks noChangeShapeType="1"/>
            </p:cNvSpPr>
            <p:nvPr/>
          </p:nvSpPr>
          <p:spPr bwMode="auto">
            <a:xfrm flipV="1">
              <a:off x="5946586" y="2734329"/>
              <a:ext cx="760412" cy="1127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73959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446720" y="1013106"/>
            <a:ext cx="3354316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数字证书的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格式必须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标准化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7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ITU-T 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制定了 </a:t>
            </a:r>
            <a:r>
              <a:rPr lang="en-US" altLang="zh-CN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X.509 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协议标准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，描述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证书的结构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7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IETF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采用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X.509 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V3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作为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互联网的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建议</a:t>
            </a: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标准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7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X.509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又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称为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互联网公钥基础</a:t>
            </a: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结构 </a:t>
            </a:r>
            <a:r>
              <a:rPr lang="en-US" altLang="zh-CN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PKI 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(Public Key Infrastructure)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7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7" name="Group 6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93801962"/>
              </p:ext>
            </p:extLst>
          </p:nvPr>
        </p:nvGraphicFramePr>
        <p:xfrm>
          <a:off x="3680116" y="1095026"/>
          <a:ext cx="4890981" cy="3219062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14672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236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版本号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区分 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X.509 </a:t>
                      </a: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不同版本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序列号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CA </a:t>
                      </a: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发放，唯一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签名算法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签署证书所使用的算法和参数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发行者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签发者的唯一标识符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有效期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包括起始时间和终止时间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主体名 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(</a:t>
                      </a: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或主题名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)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公钥和数字证书拥有者的唯一标识符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公钥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数字证书拥有者的公钥和使用算法的标识符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发行者 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ID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任选，唯一，标识发行者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主体 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ID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任选，唯一，标识证书持有者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扩展域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扩充信息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认证机构签名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用 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CA </a:t>
                      </a: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私钥对证书签名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622624" y="570283"/>
            <a:ext cx="2024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X.509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数字证书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/>
        </p:nvSpPr>
        <p:spPr>
          <a:xfrm>
            <a:off x="4105835" y="952671"/>
            <a:ext cx="4532655" cy="315376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446718" y="1013106"/>
            <a:ext cx="3818051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X.509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提出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把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多级认证中心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链接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起来的，构成一个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树状的认证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系统。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末端是用户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56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最高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一级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的认证中心都称为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根认证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中心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Root CA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，是公认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可信的认证中心（或无条件信任的），且其公钥是公开的。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622624" y="570283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认证系统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714350" y="1090660"/>
            <a:ext cx="3167063" cy="3008115"/>
            <a:chOff x="4913035" y="1089352"/>
            <a:chExt cx="3167063" cy="3008115"/>
          </a:xfrm>
        </p:grpSpPr>
        <p:sp>
          <p:nvSpPr>
            <p:cNvPr id="6" name="Rectangle 173"/>
            <p:cNvSpPr>
              <a:spLocks noChangeArrowheads="1"/>
            </p:cNvSpPr>
            <p:nvPr/>
          </p:nvSpPr>
          <p:spPr bwMode="auto">
            <a:xfrm>
              <a:off x="6271935" y="1089352"/>
              <a:ext cx="766763" cy="396875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173"/>
            <p:cNvSpPr>
              <a:spLocks noChangeArrowheads="1"/>
            </p:cNvSpPr>
            <p:nvPr/>
          </p:nvSpPr>
          <p:spPr bwMode="auto">
            <a:xfrm>
              <a:off x="5597248" y="1846590"/>
              <a:ext cx="911225" cy="396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中间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11" name="Rectangle 173"/>
            <p:cNvSpPr>
              <a:spLocks noChangeArrowheads="1"/>
            </p:cNvSpPr>
            <p:nvPr/>
          </p:nvSpPr>
          <p:spPr bwMode="auto">
            <a:xfrm>
              <a:off x="6929160" y="1846590"/>
              <a:ext cx="911225" cy="396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中间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12" name="Rectangle 173"/>
            <p:cNvSpPr>
              <a:spLocks noChangeArrowheads="1"/>
            </p:cNvSpPr>
            <p:nvPr/>
          </p:nvSpPr>
          <p:spPr bwMode="auto">
            <a:xfrm>
              <a:off x="5327373" y="2781627"/>
              <a:ext cx="504825" cy="396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13" name="Rectangle 173"/>
            <p:cNvSpPr>
              <a:spLocks noChangeArrowheads="1"/>
            </p:cNvSpPr>
            <p:nvPr/>
          </p:nvSpPr>
          <p:spPr bwMode="auto">
            <a:xfrm>
              <a:off x="6063973" y="2781627"/>
              <a:ext cx="503237" cy="396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14" name="Rectangle 173"/>
            <p:cNvSpPr>
              <a:spLocks noChangeArrowheads="1"/>
            </p:cNvSpPr>
            <p:nvPr/>
          </p:nvSpPr>
          <p:spPr bwMode="auto">
            <a:xfrm>
              <a:off x="6800573" y="2781627"/>
              <a:ext cx="503237" cy="396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  <p:cxnSp>
          <p:nvCxnSpPr>
            <p:cNvPr id="15" name="直接箭头连接符 12"/>
            <p:cNvCxnSpPr>
              <a:cxnSpLocks noChangeShapeType="1"/>
              <a:endCxn id="10" idx="0"/>
            </p:cNvCxnSpPr>
            <p:nvPr/>
          </p:nvCxnSpPr>
          <p:spPr bwMode="auto">
            <a:xfrm flipH="1">
              <a:off x="6052860" y="1486227"/>
              <a:ext cx="409575" cy="36036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" name="直接箭头连接符 13"/>
            <p:cNvCxnSpPr>
              <a:cxnSpLocks noChangeShapeType="1"/>
              <a:endCxn id="11" idx="0"/>
            </p:cNvCxnSpPr>
            <p:nvPr/>
          </p:nvCxnSpPr>
          <p:spPr bwMode="auto">
            <a:xfrm>
              <a:off x="6749773" y="1486227"/>
              <a:ext cx="635000" cy="36036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" name="直接箭头连接符 16"/>
            <p:cNvCxnSpPr>
              <a:cxnSpLocks noChangeShapeType="1"/>
              <a:endCxn id="26" idx="0"/>
            </p:cNvCxnSpPr>
            <p:nvPr/>
          </p:nvCxnSpPr>
          <p:spPr bwMode="auto">
            <a:xfrm>
              <a:off x="7576860" y="2278390"/>
              <a:ext cx="252413" cy="5746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直接箭头连接符 22"/>
            <p:cNvCxnSpPr>
              <a:cxnSpLocks noChangeShapeType="1"/>
              <a:endCxn id="12" idx="0"/>
            </p:cNvCxnSpPr>
            <p:nvPr/>
          </p:nvCxnSpPr>
          <p:spPr bwMode="auto">
            <a:xfrm flipH="1">
              <a:off x="5579785" y="2278390"/>
              <a:ext cx="233363" cy="50323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" name="直接箭头连接符 31"/>
            <p:cNvCxnSpPr>
              <a:cxnSpLocks noChangeShapeType="1"/>
            </p:cNvCxnSpPr>
            <p:nvPr/>
          </p:nvCxnSpPr>
          <p:spPr bwMode="auto">
            <a:xfrm>
              <a:off x="6246535" y="2278390"/>
              <a:ext cx="90488" cy="5238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" name="直接箭头连接符 33"/>
            <p:cNvCxnSpPr>
              <a:cxnSpLocks noChangeShapeType="1"/>
            </p:cNvCxnSpPr>
            <p:nvPr/>
          </p:nvCxnSpPr>
          <p:spPr bwMode="auto">
            <a:xfrm flipH="1">
              <a:off x="7065685" y="2278390"/>
              <a:ext cx="150813" cy="51276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直接箭头连接符 22"/>
            <p:cNvCxnSpPr>
              <a:cxnSpLocks noChangeShapeType="1"/>
            </p:cNvCxnSpPr>
            <p:nvPr/>
          </p:nvCxnSpPr>
          <p:spPr bwMode="auto">
            <a:xfrm>
              <a:off x="5670273" y="3215015"/>
              <a:ext cx="144462" cy="28733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直接箭头连接符 22"/>
            <p:cNvCxnSpPr>
              <a:cxnSpLocks noChangeShapeType="1"/>
              <a:endCxn id="29" idx="0"/>
            </p:cNvCxnSpPr>
            <p:nvPr/>
          </p:nvCxnSpPr>
          <p:spPr bwMode="auto">
            <a:xfrm>
              <a:off x="6292573" y="3207077"/>
              <a:ext cx="92075" cy="2762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" name="直接箭头连接符 22"/>
            <p:cNvCxnSpPr>
              <a:cxnSpLocks noChangeShapeType="1"/>
            </p:cNvCxnSpPr>
            <p:nvPr/>
          </p:nvCxnSpPr>
          <p:spPr bwMode="auto">
            <a:xfrm>
              <a:off x="7038698" y="3186440"/>
              <a:ext cx="0" cy="31591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4" name="直接箭头连接符 22"/>
            <p:cNvCxnSpPr>
              <a:cxnSpLocks noChangeShapeType="1"/>
              <a:endCxn id="25" idx="0"/>
            </p:cNvCxnSpPr>
            <p:nvPr/>
          </p:nvCxnSpPr>
          <p:spPr bwMode="auto">
            <a:xfrm flipH="1">
              <a:off x="5163860" y="3215015"/>
              <a:ext cx="290513" cy="26828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non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Rectangle 173"/>
            <p:cNvSpPr>
              <a:spLocks noChangeArrowheads="1"/>
            </p:cNvSpPr>
            <p:nvPr/>
          </p:nvSpPr>
          <p:spPr bwMode="auto">
            <a:xfrm>
              <a:off x="4913035" y="3483302"/>
              <a:ext cx="503238" cy="288925"/>
            </a:xfrm>
            <a:prstGeom prst="rect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  <p:sp>
          <p:nvSpPr>
            <p:cNvPr id="26" name="Rectangle 173"/>
            <p:cNvSpPr>
              <a:spLocks noChangeArrowheads="1"/>
            </p:cNvSpPr>
            <p:nvPr/>
          </p:nvSpPr>
          <p:spPr bwMode="auto">
            <a:xfrm>
              <a:off x="7576860" y="2853065"/>
              <a:ext cx="503238" cy="288925"/>
            </a:xfrm>
            <a:prstGeom prst="rect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</a:p>
          </p:txBody>
        </p:sp>
        <p:sp>
          <p:nvSpPr>
            <p:cNvPr id="27" name="Rectangle 173"/>
            <p:cNvSpPr>
              <a:spLocks noChangeArrowheads="1"/>
            </p:cNvSpPr>
            <p:nvPr/>
          </p:nvSpPr>
          <p:spPr bwMode="auto">
            <a:xfrm>
              <a:off x="6794223" y="3488065"/>
              <a:ext cx="503237" cy="288925"/>
            </a:xfrm>
            <a:prstGeom prst="rect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</a:p>
          </p:txBody>
        </p:sp>
        <p:sp>
          <p:nvSpPr>
            <p:cNvPr id="28" name="Rectangle 173"/>
            <p:cNvSpPr>
              <a:spLocks noChangeArrowheads="1"/>
            </p:cNvSpPr>
            <p:nvPr/>
          </p:nvSpPr>
          <p:spPr bwMode="auto">
            <a:xfrm>
              <a:off x="5522635" y="3483302"/>
              <a:ext cx="503238" cy="288925"/>
            </a:xfrm>
            <a:prstGeom prst="rect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</a:p>
          </p:txBody>
        </p:sp>
        <p:sp>
          <p:nvSpPr>
            <p:cNvPr id="29" name="Rectangle 173"/>
            <p:cNvSpPr>
              <a:spLocks noChangeArrowheads="1"/>
            </p:cNvSpPr>
            <p:nvPr/>
          </p:nvSpPr>
          <p:spPr bwMode="auto">
            <a:xfrm>
              <a:off x="6133823" y="3483302"/>
              <a:ext cx="503237" cy="287338"/>
            </a:xfrm>
            <a:prstGeom prst="rect">
              <a:avLst/>
            </a:prstGeom>
            <a:solidFill>
              <a:srgbClr val="00CC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</a:p>
          </p:txBody>
        </p:sp>
        <p:sp>
          <p:nvSpPr>
            <p:cNvPr id="30" name="TextBox 63"/>
            <p:cNvSpPr txBox="1">
              <a:spLocks noChangeArrowheads="1"/>
            </p:cNvSpPr>
            <p:nvPr/>
          </p:nvSpPr>
          <p:spPr bwMode="auto">
            <a:xfrm>
              <a:off x="6337023" y="3789690"/>
              <a:ext cx="4299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(a)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437530" y="4116180"/>
            <a:ext cx="3684845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zh-CN" sz="1600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可以有不止一个</a:t>
            </a:r>
            <a:r>
              <a:rPr lang="zh-CN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根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zh-CN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1600" b="1" kern="5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200"/>
              </a:lnSpc>
            </a:pPr>
            <a:r>
              <a:rPr lang="zh-CN" altLang="zh-CN" sz="1600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从根</a:t>
            </a:r>
            <a:r>
              <a:rPr lang="en-US" altLang="zh-CN" sz="1600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 </a:t>
            </a:r>
            <a:r>
              <a:rPr lang="zh-CN" altLang="zh-CN" sz="1600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向下</a:t>
            </a:r>
            <a:r>
              <a:rPr lang="zh-CN" altLang="zh-CN" sz="1600" b="1" kern="5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的所有链接都称为</a:t>
            </a:r>
            <a:r>
              <a:rPr lang="zh-CN" altLang="zh-CN" sz="1600" b="1" kern="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信任</a:t>
            </a:r>
            <a:r>
              <a:rPr lang="zh-CN" altLang="zh-CN" sz="1600" b="1" kern="5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链</a:t>
            </a:r>
            <a:r>
              <a:rPr lang="zh-CN" altLang="zh-CN" sz="1600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26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/>
        </p:nvSpPr>
        <p:spPr>
          <a:xfrm>
            <a:off x="504633" y="952671"/>
            <a:ext cx="8133857" cy="291111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872834" y="3857240"/>
            <a:ext cx="7287979" cy="759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600" eaLnBrk="0" hangingPunct="0">
              <a:lnSpc>
                <a:spcPts val="2600"/>
              </a:lnSpc>
              <a:buClr>
                <a:srgbClr val="0070C0"/>
              </a:buClr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与信任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链对应的是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证书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链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3600" eaLnBrk="0" hangingPunct="0">
              <a:lnSpc>
                <a:spcPts val="2600"/>
              </a:lnSpc>
              <a:buClr>
                <a:srgbClr val="0070C0"/>
              </a:buClr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最顶层的根证书的数字签名是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签名的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即自己的私钥给自己签名）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622624" y="570283"/>
            <a:ext cx="954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证书链</a:t>
            </a:r>
          </a:p>
        </p:txBody>
      </p:sp>
      <p:sp>
        <p:nvSpPr>
          <p:cNvPr id="32" name="矩形 31"/>
          <p:cNvSpPr/>
          <p:nvPr/>
        </p:nvSpPr>
        <p:spPr bwMode="auto">
          <a:xfrm>
            <a:off x="5909007" y="3327016"/>
            <a:ext cx="1295400" cy="284162"/>
          </a:xfrm>
          <a:prstGeom prst="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8"/>
          <p:cNvSpPr txBox="1">
            <a:spLocks noChangeArrowheads="1"/>
          </p:cNvSpPr>
          <p:nvPr/>
        </p:nvSpPr>
        <p:spPr bwMode="auto">
          <a:xfrm>
            <a:off x="2033165" y="1060264"/>
            <a:ext cx="9366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根证书</a:t>
            </a:r>
          </a:p>
        </p:txBody>
      </p:sp>
      <p:sp>
        <p:nvSpPr>
          <p:cNvPr id="34" name="TextBox 63"/>
          <p:cNvSpPr txBox="1">
            <a:spLocks noChangeArrowheads="1"/>
          </p:cNvSpPr>
          <p:nvPr/>
        </p:nvSpPr>
        <p:spPr bwMode="auto">
          <a:xfrm>
            <a:off x="3020143" y="2857116"/>
            <a:ext cx="543739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</a:pP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验证</a:t>
            </a:r>
          </a:p>
        </p:txBody>
      </p:sp>
      <p:sp>
        <p:nvSpPr>
          <p:cNvPr id="35" name="TextBox 8"/>
          <p:cNvSpPr txBox="1">
            <a:spLocks noChangeArrowheads="1"/>
          </p:cNvSpPr>
          <p:nvPr/>
        </p:nvSpPr>
        <p:spPr bwMode="auto">
          <a:xfrm>
            <a:off x="5247019" y="1669666"/>
            <a:ext cx="9223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签发者</a:t>
            </a:r>
          </a:p>
        </p:txBody>
      </p:sp>
      <p:sp>
        <p:nvSpPr>
          <p:cNvPr id="36" name="TextBox 63"/>
          <p:cNvSpPr txBox="1">
            <a:spLocks noChangeArrowheads="1"/>
          </p:cNvSpPr>
          <p:nvPr/>
        </p:nvSpPr>
        <p:spPr bwMode="auto">
          <a:xfrm>
            <a:off x="4263390" y="3481003"/>
            <a:ext cx="4459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(b)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66"/>
          <p:cNvSpPr txBox="1">
            <a:spLocks noChangeArrowheads="1"/>
          </p:cNvSpPr>
          <p:nvPr/>
        </p:nvSpPr>
        <p:spPr bwMode="auto">
          <a:xfrm>
            <a:off x="5877256" y="3322253"/>
            <a:ext cx="13668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中间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en-US" altLang="zh-CN" sz="14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68"/>
          <p:cNvSpPr txBox="1">
            <a:spLocks noChangeArrowheads="1"/>
          </p:cNvSpPr>
          <p:nvPr/>
        </p:nvSpPr>
        <p:spPr bwMode="auto">
          <a:xfrm>
            <a:off x="6270957" y="2657091"/>
            <a:ext cx="863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62"/>
          <p:cNvSpPr>
            <a:spLocks noChangeArrowheads="1"/>
          </p:cNvSpPr>
          <p:nvPr/>
        </p:nvSpPr>
        <p:spPr bwMode="auto">
          <a:xfrm>
            <a:off x="5909007" y="2490403"/>
            <a:ext cx="1290637" cy="762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64"/>
          <p:cNvCxnSpPr>
            <a:cxnSpLocks noChangeShapeType="1"/>
          </p:cNvCxnSpPr>
          <p:nvPr/>
        </p:nvCxnSpPr>
        <p:spPr bwMode="auto">
          <a:xfrm>
            <a:off x="5902657" y="2987291"/>
            <a:ext cx="12922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5842424" y="2487228"/>
            <a:ext cx="146526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用户名：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</a:p>
          <a:p>
            <a:pPr algn="ctr" eaLnBrk="1" hangingPunct="1">
              <a:lnSpc>
                <a:spcPts val="1700"/>
              </a:lnSpc>
              <a:spcAft>
                <a:spcPts val="300"/>
              </a:spcAft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的公钥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ts val="1700"/>
              </a:lnSpc>
            </a:pP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 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en-US" altLang="zh-CN" sz="1400" b="1" baseline="-25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签发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5867732" y="2441191"/>
            <a:ext cx="1376362" cy="12096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3"/>
          <p:cNvSpPr txBox="1"/>
          <p:nvPr/>
        </p:nvSpPr>
        <p:spPr>
          <a:xfrm>
            <a:off x="3626182" y="2666616"/>
            <a:ext cx="1552575" cy="307777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</a:p>
        </p:txBody>
      </p:sp>
      <p:sp>
        <p:nvSpPr>
          <p:cNvPr id="44" name="TextBox 68"/>
          <p:cNvSpPr txBox="1">
            <a:spLocks noChangeArrowheads="1"/>
          </p:cNvSpPr>
          <p:nvPr/>
        </p:nvSpPr>
        <p:spPr bwMode="auto">
          <a:xfrm>
            <a:off x="3986544" y="2033203"/>
            <a:ext cx="863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62"/>
          <p:cNvSpPr>
            <a:spLocks noChangeArrowheads="1"/>
          </p:cNvSpPr>
          <p:nvPr/>
        </p:nvSpPr>
        <p:spPr bwMode="auto">
          <a:xfrm>
            <a:off x="3624594" y="1866516"/>
            <a:ext cx="1547813" cy="762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64"/>
          <p:cNvCxnSpPr>
            <a:cxnSpLocks noChangeShapeType="1"/>
          </p:cNvCxnSpPr>
          <p:nvPr/>
        </p:nvCxnSpPr>
        <p:spPr bwMode="auto">
          <a:xfrm flipV="1">
            <a:off x="3627769" y="2395153"/>
            <a:ext cx="1547813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" name="TextBox 8"/>
          <p:cNvSpPr txBox="1">
            <a:spLocks noChangeArrowheads="1"/>
          </p:cNvSpPr>
          <p:nvPr/>
        </p:nvSpPr>
        <p:spPr bwMode="auto">
          <a:xfrm>
            <a:off x="3584907" y="1863341"/>
            <a:ext cx="1633537" cy="82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  <a:spcAft>
                <a:spcPts val="300"/>
              </a:spcAft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中间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ts val="1700"/>
              </a:lnSpc>
              <a:spcAft>
                <a:spcPts val="300"/>
              </a:spcAft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中间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的公钥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ts val="1700"/>
              </a:lnSpc>
            </a:pP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 </a:t>
            </a:r>
            <a:r>
              <a:rPr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 </a:t>
            </a:r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签发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3581732" y="1817303"/>
            <a:ext cx="1636712" cy="122078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59"/>
          <p:cNvSpPr txBox="1"/>
          <p:nvPr/>
        </p:nvSpPr>
        <p:spPr>
          <a:xfrm>
            <a:off x="1764044" y="1893503"/>
            <a:ext cx="1192213" cy="307777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签名</a:t>
            </a:r>
          </a:p>
        </p:txBody>
      </p:sp>
      <p:sp>
        <p:nvSpPr>
          <p:cNvPr id="50" name="TextBox 68"/>
          <p:cNvSpPr txBox="1">
            <a:spLocks noChangeArrowheads="1"/>
          </p:cNvSpPr>
          <p:nvPr/>
        </p:nvSpPr>
        <p:spPr bwMode="auto">
          <a:xfrm>
            <a:off x="2124407" y="1547428"/>
            <a:ext cx="863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62"/>
          <p:cNvSpPr>
            <a:spLocks noChangeArrowheads="1"/>
          </p:cNvSpPr>
          <p:nvPr/>
        </p:nvSpPr>
        <p:spPr bwMode="auto">
          <a:xfrm>
            <a:off x="1762457" y="1380741"/>
            <a:ext cx="1193800" cy="4810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8"/>
          <p:cNvSpPr txBox="1">
            <a:spLocks noChangeArrowheads="1"/>
          </p:cNvSpPr>
          <p:nvPr/>
        </p:nvSpPr>
        <p:spPr bwMode="auto">
          <a:xfrm>
            <a:off x="1646569" y="1355341"/>
            <a:ext cx="14176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</a:pP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根 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</a:p>
          <a:p>
            <a:pPr algn="ctr" eaLnBrk="1" hangingPunct="1">
              <a:lnSpc>
                <a:spcPts val="1700"/>
              </a:lnSpc>
              <a:spcBef>
                <a:spcPts val="300"/>
              </a:spcBef>
              <a:spcAft>
                <a:spcPts val="600"/>
              </a:spcAft>
            </a:pP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根 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的公钥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1719594" y="1331528"/>
            <a:ext cx="1285875" cy="9366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连接符 67"/>
          <p:cNvCxnSpPr>
            <a:cxnSpLocks noChangeShapeType="1"/>
          </p:cNvCxnSpPr>
          <p:nvPr/>
        </p:nvCxnSpPr>
        <p:spPr bwMode="auto">
          <a:xfrm>
            <a:off x="1771982" y="1618866"/>
            <a:ext cx="1177925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直接连接符 70"/>
          <p:cNvCxnSpPr>
            <a:cxnSpLocks noChangeShapeType="1"/>
          </p:cNvCxnSpPr>
          <p:nvPr/>
        </p:nvCxnSpPr>
        <p:spPr bwMode="auto">
          <a:xfrm flipV="1">
            <a:off x="3634119" y="2134803"/>
            <a:ext cx="1531938" cy="9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直接连接符 72"/>
          <p:cNvCxnSpPr>
            <a:cxnSpLocks noChangeShapeType="1"/>
          </p:cNvCxnSpPr>
          <p:nvPr/>
        </p:nvCxnSpPr>
        <p:spPr bwMode="auto">
          <a:xfrm>
            <a:off x="5910594" y="2726941"/>
            <a:ext cx="1284288" cy="4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7" name="TextBox 8"/>
          <p:cNvSpPr txBox="1">
            <a:spLocks noChangeArrowheads="1"/>
          </p:cNvSpPr>
          <p:nvPr/>
        </p:nvSpPr>
        <p:spPr bwMode="auto">
          <a:xfrm>
            <a:off x="5894953" y="2152266"/>
            <a:ext cx="1511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的证书</a:t>
            </a:r>
          </a:p>
        </p:txBody>
      </p:sp>
      <p:sp>
        <p:nvSpPr>
          <p:cNvPr id="58" name="TextBox 8"/>
          <p:cNvSpPr txBox="1">
            <a:spLocks noChangeArrowheads="1"/>
          </p:cNvSpPr>
          <p:nvPr/>
        </p:nvSpPr>
        <p:spPr bwMode="auto">
          <a:xfrm>
            <a:off x="3616712" y="1518942"/>
            <a:ext cx="1800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中间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的证书</a:t>
            </a:r>
          </a:p>
        </p:txBody>
      </p:sp>
      <p:sp>
        <p:nvSpPr>
          <p:cNvPr id="59" name="任意多边形 89"/>
          <p:cNvSpPr>
            <a:spLocks/>
          </p:cNvSpPr>
          <p:nvPr/>
        </p:nvSpPr>
        <p:spPr bwMode="auto">
          <a:xfrm>
            <a:off x="2949907" y="1739516"/>
            <a:ext cx="712787" cy="1104900"/>
          </a:xfrm>
          <a:custGeom>
            <a:avLst/>
            <a:gdLst>
              <a:gd name="T0" fmla="*/ 0 w 670560"/>
              <a:gd name="T1" fmla="*/ 0 h 1004389"/>
              <a:gd name="T2" fmla="*/ 137036 w 670560"/>
              <a:gd name="T3" fmla="*/ 0 h 1004389"/>
              <a:gd name="T4" fmla="*/ 140741 w 670560"/>
              <a:gd name="T5" fmla="*/ 1467343 h 1004389"/>
              <a:gd name="T6" fmla="*/ 855551 w 670560"/>
              <a:gd name="T7" fmla="*/ 1471597 h 1004389"/>
              <a:gd name="T8" fmla="*/ 0 60000 65536"/>
              <a:gd name="T9" fmla="*/ 0 60000 65536"/>
              <a:gd name="T10" fmla="*/ 0 60000 65536"/>
              <a:gd name="T11" fmla="*/ 0 60000 65536"/>
              <a:gd name="T12" fmla="*/ 0 w 670560"/>
              <a:gd name="T13" fmla="*/ 0 h 1004389"/>
              <a:gd name="T14" fmla="*/ 670560 w 670560"/>
              <a:gd name="T15" fmla="*/ 1004389 h 10043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0560" h="1004389">
                <a:moveTo>
                  <a:pt x="0" y="0"/>
                </a:moveTo>
                <a:lnTo>
                  <a:pt x="107406" y="0"/>
                </a:lnTo>
                <a:cubicBezTo>
                  <a:pt x="108374" y="333829"/>
                  <a:pt x="109341" y="667657"/>
                  <a:pt x="110309" y="1001486"/>
                </a:cubicBezTo>
                <a:lnTo>
                  <a:pt x="670560" y="1004389"/>
                </a:lnTo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任意多边形 90"/>
          <p:cNvSpPr>
            <a:spLocks/>
          </p:cNvSpPr>
          <p:nvPr/>
        </p:nvSpPr>
        <p:spPr bwMode="auto">
          <a:xfrm>
            <a:off x="5173994" y="2261803"/>
            <a:ext cx="771525" cy="1206500"/>
          </a:xfrm>
          <a:custGeom>
            <a:avLst/>
            <a:gdLst>
              <a:gd name="T0" fmla="*/ 0 w 670560"/>
              <a:gd name="T1" fmla="*/ 0 h 1004389"/>
              <a:gd name="T2" fmla="*/ 188205 w 670560"/>
              <a:gd name="T3" fmla="*/ 0 h 1004389"/>
              <a:gd name="T4" fmla="*/ 193293 w 670560"/>
              <a:gd name="T5" fmla="*/ 2085870 h 1004389"/>
              <a:gd name="T6" fmla="*/ 1175012 w 670560"/>
              <a:gd name="T7" fmla="*/ 2091915 h 1004389"/>
              <a:gd name="T8" fmla="*/ 0 60000 65536"/>
              <a:gd name="T9" fmla="*/ 0 60000 65536"/>
              <a:gd name="T10" fmla="*/ 0 60000 65536"/>
              <a:gd name="T11" fmla="*/ 0 60000 65536"/>
              <a:gd name="T12" fmla="*/ 0 w 670560"/>
              <a:gd name="T13" fmla="*/ 0 h 1004389"/>
              <a:gd name="T14" fmla="*/ 670560 w 670560"/>
              <a:gd name="T15" fmla="*/ 1004389 h 10043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0560" h="1004389">
                <a:moveTo>
                  <a:pt x="0" y="0"/>
                </a:moveTo>
                <a:lnTo>
                  <a:pt x="107406" y="0"/>
                </a:lnTo>
                <a:cubicBezTo>
                  <a:pt x="108374" y="333829"/>
                  <a:pt x="109341" y="667657"/>
                  <a:pt x="110309" y="1001486"/>
                </a:cubicBezTo>
                <a:lnTo>
                  <a:pt x="670560" y="1004389"/>
                </a:lnTo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3"/>
          <p:cNvSpPr txBox="1">
            <a:spLocks noChangeArrowheads="1"/>
          </p:cNvSpPr>
          <p:nvPr/>
        </p:nvSpPr>
        <p:spPr bwMode="auto">
          <a:xfrm>
            <a:off x="5344243" y="3469891"/>
            <a:ext cx="543739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验证</a:t>
            </a:r>
          </a:p>
        </p:txBody>
      </p:sp>
      <p:sp>
        <p:nvSpPr>
          <p:cNvPr id="62" name="任意多边形 94"/>
          <p:cNvSpPr>
            <a:spLocks/>
          </p:cNvSpPr>
          <p:nvPr/>
        </p:nvSpPr>
        <p:spPr bwMode="auto">
          <a:xfrm>
            <a:off x="5031119" y="2006216"/>
            <a:ext cx="863600" cy="1127125"/>
          </a:xfrm>
          <a:custGeom>
            <a:avLst/>
            <a:gdLst>
              <a:gd name="T0" fmla="*/ 0 w 766293"/>
              <a:gd name="T1" fmla="*/ 0 h 1126902"/>
              <a:gd name="T2" fmla="*/ 737949 w 766293"/>
              <a:gd name="T3" fmla="*/ 0 h 1126902"/>
              <a:gd name="T4" fmla="*/ 727556 w 766293"/>
              <a:gd name="T5" fmla="*/ 1127571 h 1126902"/>
              <a:gd name="T6" fmla="*/ 1236845 w 766293"/>
              <a:gd name="T7" fmla="*/ 1127571 h 1126902"/>
              <a:gd name="T8" fmla="*/ 0 60000 65536"/>
              <a:gd name="T9" fmla="*/ 0 60000 65536"/>
              <a:gd name="T10" fmla="*/ 0 60000 65536"/>
              <a:gd name="T11" fmla="*/ 0 60000 65536"/>
              <a:gd name="T12" fmla="*/ 0 w 766293"/>
              <a:gd name="T13" fmla="*/ 0 h 1126902"/>
              <a:gd name="T14" fmla="*/ 766293 w 766293"/>
              <a:gd name="T15" fmla="*/ 1126902 h 11269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6293" h="1126902">
                <a:moveTo>
                  <a:pt x="0" y="0"/>
                </a:moveTo>
                <a:lnTo>
                  <a:pt x="457200" y="0"/>
                </a:lnTo>
                <a:cubicBezTo>
                  <a:pt x="455054" y="375634"/>
                  <a:pt x="452907" y="751268"/>
                  <a:pt x="450761" y="1126902"/>
                </a:cubicBezTo>
                <a:lnTo>
                  <a:pt x="766293" y="1126902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lg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任意多边形 97"/>
          <p:cNvSpPr>
            <a:spLocks/>
          </p:cNvSpPr>
          <p:nvPr/>
        </p:nvSpPr>
        <p:spPr bwMode="auto">
          <a:xfrm>
            <a:off x="2797507" y="1504566"/>
            <a:ext cx="830262" cy="998537"/>
          </a:xfrm>
          <a:custGeom>
            <a:avLst/>
            <a:gdLst>
              <a:gd name="T0" fmla="*/ 0 w 798490"/>
              <a:gd name="T1" fmla="*/ 0 h 907960"/>
              <a:gd name="T2" fmla="*/ 487025 w 798490"/>
              <a:gd name="T3" fmla="*/ 0 h 907960"/>
              <a:gd name="T4" fmla="*/ 493982 w 798490"/>
              <a:gd name="T5" fmla="*/ 1327614 h 907960"/>
              <a:gd name="T6" fmla="*/ 862729 w 798490"/>
              <a:gd name="T7" fmla="*/ 1327614 h 907960"/>
              <a:gd name="T8" fmla="*/ 0 60000 65536"/>
              <a:gd name="T9" fmla="*/ 0 60000 65536"/>
              <a:gd name="T10" fmla="*/ 0 60000 65536"/>
              <a:gd name="T11" fmla="*/ 0 60000 65536"/>
              <a:gd name="T12" fmla="*/ 0 w 798490"/>
              <a:gd name="T13" fmla="*/ 0 h 907960"/>
              <a:gd name="T14" fmla="*/ 798490 w 798490"/>
              <a:gd name="T15" fmla="*/ 907960 h 907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98490" h="907960">
                <a:moveTo>
                  <a:pt x="0" y="0"/>
                </a:moveTo>
                <a:lnTo>
                  <a:pt x="450761" y="0"/>
                </a:lnTo>
                <a:cubicBezTo>
                  <a:pt x="452907" y="302653"/>
                  <a:pt x="455054" y="605307"/>
                  <a:pt x="457200" y="907960"/>
                </a:cubicBezTo>
                <a:lnTo>
                  <a:pt x="798490" y="90796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lg"/>
            <a:tailEnd type="none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8"/>
          <p:cNvSpPr txBox="1">
            <a:spLocks noChangeArrowheads="1"/>
          </p:cNvSpPr>
          <p:nvPr/>
        </p:nvSpPr>
        <p:spPr bwMode="auto">
          <a:xfrm>
            <a:off x="2984832" y="1175953"/>
            <a:ext cx="9239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签发者</a:t>
            </a:r>
          </a:p>
        </p:txBody>
      </p:sp>
    </p:spTree>
    <p:extLst>
      <p:ext uri="{BB962C8B-B14F-4D97-AF65-F5344CB8AC3E}">
        <p14:creationId xmlns:p14="http://schemas.microsoft.com/office/powerpoint/2010/main" xmlns="" val="271341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27206"/>
            <a:ext cx="8242640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56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证书不是永久有效，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它可以过期，也可以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被吊销。</a:t>
            </a:r>
          </a:p>
          <a:p>
            <a:pPr marL="3456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每一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应当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有一个公布于众的、用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本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私钥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签名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证书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撤销名单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，并定期更新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56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很多原因导致证书被吊销，例如：</a:t>
            </a:r>
          </a:p>
          <a:p>
            <a:pPr marL="808038" lvl="1" indent="-450850" eaLnBrk="0" hangingPunct="0">
              <a:lnSpc>
                <a:spcPts val="32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用户私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钥被盗或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遗失。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808038" lvl="1" indent="-450850" eaLnBrk="0" hangingPunct="0">
              <a:lnSpc>
                <a:spcPts val="32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不再被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该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认证。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808038" lvl="1" indent="-450850" eaLnBrk="0" hangingPunct="0">
              <a:lnSpc>
                <a:spcPts val="32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签署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用户证书的私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钥被泄漏。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4633" y="60741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22624" y="570283"/>
            <a:ext cx="1980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证书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撤销与更新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776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2676639" y="1315728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676639" y="1922153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687234" y="1315728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charset="-122"/>
            </a:endParaRPr>
          </a:p>
        </p:txBody>
      </p:sp>
      <p:sp>
        <p:nvSpPr>
          <p:cNvPr id="7" name="Rectangle 29"/>
          <p:cNvSpPr>
            <a:spLocks noChangeArrowheads="1"/>
          </p:cNvSpPr>
          <p:nvPr/>
        </p:nvSpPr>
        <p:spPr bwMode="auto">
          <a:xfrm>
            <a:off x="696123" y="1410660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7.5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互联网使用的安全协议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676639" y="2523353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3684702" y="1189512"/>
            <a:ext cx="0" cy="1834737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748077" y="1281184"/>
            <a:ext cx="559434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7.5.1 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网络层安全协议</a:t>
            </a:r>
          </a:p>
          <a:p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7.5.2 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 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运输层安全协议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7.5.3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 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应用层安全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/>
          <p:cNvSpPr>
            <a:spLocks noChangeArrowheads="1"/>
          </p:cNvSpPr>
          <p:nvPr/>
        </p:nvSpPr>
        <p:spPr bwMode="auto">
          <a:xfrm>
            <a:off x="511896" y="605229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2943585" y="579765"/>
            <a:ext cx="3265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7.6.1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网络层安全协议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1039654"/>
            <a:ext cx="8204221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几乎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不具备任何安全性，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不能保证：</a:t>
            </a:r>
          </a:p>
          <a:p>
            <a:pPr marL="799200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机密性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799200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数据完整性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799200" indent="-457200" eaLnBrk="0" hangingPunct="0">
              <a:lnSpc>
                <a:spcPts val="33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数据来源认证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由于其在设计和实现上存在安全漏洞，使各种攻击有机可乘。例如：攻击者很容易构造一个包含虚假地址的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数据报。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提供了标准、健壮且包含广泛的机制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保证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层安全。</a:t>
            </a:r>
          </a:p>
        </p:txBody>
      </p:sp>
    </p:spTree>
    <p:extLst>
      <p:ext uri="{BB962C8B-B14F-4D97-AF65-F5344CB8AC3E}">
        <p14:creationId xmlns:p14="http://schemas.microsoft.com/office/powerpoint/2010/main" xmlns="" val="3893532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0601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276994" y="572806"/>
            <a:ext cx="25939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族概述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71292"/>
            <a:ext cx="8129016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IPsec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security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安全。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一个单一协议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，而是能够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提供互联网通信安全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族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是个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框架：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允许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通信双方选择合适的算法和参数（例如，密钥长度）。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为保证互操作性，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还包含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了所有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都必须实现的一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套加密算法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4633" y="607377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622624" y="570249"/>
            <a:ext cx="24641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由三部分组成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2" y="919712"/>
            <a:ext cx="8521711" cy="2102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安全数据报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格式：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个协议</a:t>
            </a:r>
          </a:p>
          <a:p>
            <a:pPr marL="712788" indent="-271463" eaLnBrk="0" hangingPunct="0">
              <a:lnSpc>
                <a:spcPts val="32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鉴别首部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AH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(Authentication Header)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</a:t>
            </a:r>
          </a:p>
          <a:p>
            <a:pPr marL="712788" indent="-271463" eaLnBrk="0" hangingPunct="0">
              <a:lnSpc>
                <a:spcPts val="32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封装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安全有效载荷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ESP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(Encapsulation Security Payload)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</a:t>
            </a:r>
          </a:p>
          <a:p>
            <a:pPr marL="457200" indent="-457200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 startAt="2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加密算法：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457200" indent="-457200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 startAt="2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互联网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密钥交换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IKE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(Internet Key Exchange)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4633" y="609108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622624" y="571980"/>
            <a:ext cx="24641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由三部分组成</a:t>
            </a: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09474" y="921464"/>
            <a:ext cx="7890247" cy="337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AH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提供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源点鉴别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数据完整性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，但不能保密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ESP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协议提供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源点鉴别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数据完整性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保密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支持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IPv4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IPv6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ESP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AH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数据报称为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安全数据报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（或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IPsec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）。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65625" y="1881456"/>
            <a:ext cx="5011376" cy="9130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lnSpc>
                <a:spcPts val="3200"/>
              </a:lnSpc>
              <a:buClr>
                <a:srgbClr val="0070C0"/>
              </a:buClr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AH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协议的功能都已包含在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ESP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ts val="3200"/>
              </a:lnSpc>
              <a:buClr>
                <a:srgbClr val="0070C0"/>
              </a:buClr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ESP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协议就可以不使用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AH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683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04633" y="940130"/>
            <a:ext cx="8133857" cy="242589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4633" y="605778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622624" y="568650"/>
            <a:ext cx="35942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安全数据报有两种工作方式</a:t>
            </a:r>
          </a:p>
        </p:txBody>
      </p:sp>
      <p:sp>
        <p:nvSpPr>
          <p:cNvPr id="73" name="矩形 72"/>
          <p:cNvSpPr/>
          <p:nvPr/>
        </p:nvSpPr>
        <p:spPr>
          <a:xfrm>
            <a:off x="1406501" y="2191931"/>
            <a:ext cx="710969" cy="340242"/>
          </a:xfrm>
          <a:prstGeom prst="rect">
            <a:avLst/>
          </a:prstGeom>
          <a:solidFill>
            <a:srgbClr val="FFFF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添加的</a:t>
            </a:r>
            <a:endParaRPr lang="en-US" altLang="zh-CN" sz="1000" b="1" kern="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首部</a:t>
            </a:r>
            <a:endParaRPr lang="zh-CN" altLang="en-US" sz="10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448851" y="2191931"/>
            <a:ext cx="606633" cy="340242"/>
          </a:xfrm>
          <a:prstGeom prst="rect">
            <a:avLst/>
          </a:prstGeom>
          <a:solidFill>
            <a:srgbClr val="FFFF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000" b="1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1000" b="1" kern="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000" b="1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尾部</a:t>
            </a:r>
            <a:endParaRPr lang="en-US" altLang="zh-CN" sz="10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01287" y="2191931"/>
            <a:ext cx="3359919" cy="804189"/>
            <a:chOff x="701287" y="2191931"/>
            <a:chExt cx="3359919" cy="804189"/>
          </a:xfrm>
        </p:grpSpPr>
        <p:sp>
          <p:nvSpPr>
            <p:cNvPr id="71" name="矩形 70"/>
            <p:cNvSpPr/>
            <p:nvPr/>
          </p:nvSpPr>
          <p:spPr>
            <a:xfrm>
              <a:off x="701287" y="2191931"/>
              <a:ext cx="710969" cy="34024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0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原始</a:t>
              </a:r>
              <a:endParaRPr lang="en-US" altLang="zh-CN" sz="10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0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lang="zh-CN" altLang="en-US" sz="10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首部</a:t>
              </a:r>
              <a:endParaRPr lang="zh-CN" altLang="en-US" sz="10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117471" y="2191931"/>
              <a:ext cx="1331380" cy="340242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1000" b="1" kern="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TCP/UDP </a:t>
              </a:r>
              <a:r>
                <a:rPr lang="zh-CN" altLang="en-US" sz="1000" b="1" kern="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报文段</a:t>
              </a:r>
              <a:endParaRPr lang="zh-CN" altLang="en-US" sz="1000" b="1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Line 55"/>
            <p:cNvSpPr>
              <a:spLocks noChangeShapeType="1"/>
            </p:cNvSpPr>
            <p:nvPr/>
          </p:nvSpPr>
          <p:spPr bwMode="auto">
            <a:xfrm>
              <a:off x="715467" y="2563246"/>
              <a:ext cx="0" cy="424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1" name="Line 55"/>
            <p:cNvSpPr>
              <a:spLocks noChangeShapeType="1"/>
            </p:cNvSpPr>
            <p:nvPr/>
          </p:nvSpPr>
          <p:spPr bwMode="auto">
            <a:xfrm>
              <a:off x="4061206" y="2563246"/>
              <a:ext cx="0" cy="424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" name="Line 62"/>
            <p:cNvSpPr>
              <a:spLocks noChangeShapeType="1"/>
            </p:cNvSpPr>
            <p:nvPr/>
          </p:nvSpPr>
          <p:spPr bwMode="auto">
            <a:xfrm>
              <a:off x="734951" y="2726565"/>
              <a:ext cx="33205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4" name="Text Box 17"/>
            <p:cNvSpPr txBox="1">
              <a:spLocks noChangeArrowheads="1"/>
            </p:cNvSpPr>
            <p:nvPr/>
          </p:nvSpPr>
          <p:spPr bwMode="auto">
            <a:xfrm>
              <a:off x="1739569" y="2719121"/>
              <a:ext cx="13615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kumimoji="0" lang="zh-CN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安全数据报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56772" y="1009143"/>
            <a:ext cx="2392079" cy="1182788"/>
            <a:chOff x="1056772" y="1009143"/>
            <a:chExt cx="2392079" cy="1182788"/>
          </a:xfrm>
        </p:grpSpPr>
        <p:grpSp>
          <p:nvGrpSpPr>
            <p:cNvPr id="85" name="组合 84"/>
            <p:cNvGrpSpPr/>
            <p:nvPr/>
          </p:nvGrpSpPr>
          <p:grpSpPr>
            <a:xfrm>
              <a:off x="1406502" y="1009143"/>
              <a:ext cx="2042349" cy="648019"/>
              <a:chOff x="5601886" y="1478458"/>
              <a:chExt cx="2042349" cy="648019"/>
            </a:xfrm>
          </p:grpSpPr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5943354" y="1478458"/>
                <a:ext cx="136151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原始 </a:t>
                </a:r>
                <a:r>
                  <a:rPr kumimoji="0" lang="en-US" altLang="zh-CN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IP </a:t>
                </a:r>
                <a:r>
                  <a:rPr kumimoji="0" lang="zh-CN" alt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数据报</a:t>
                </a:r>
              </a:p>
            </p:txBody>
          </p:sp>
          <p:grpSp>
            <p:nvGrpSpPr>
              <p:cNvPr id="69" name="组合 68"/>
              <p:cNvGrpSpPr/>
              <p:nvPr/>
            </p:nvGrpSpPr>
            <p:grpSpPr>
              <a:xfrm>
                <a:off x="5601886" y="1786235"/>
                <a:ext cx="2042349" cy="340242"/>
                <a:chOff x="5925153" y="1233377"/>
                <a:chExt cx="2042349" cy="340242"/>
              </a:xfrm>
              <a:solidFill>
                <a:srgbClr val="00FF99"/>
              </a:solidFill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5925153" y="1233377"/>
                  <a:ext cx="710969" cy="340242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rgbClr val="3333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zh-CN" altLang="en-US" sz="1000" b="1" kern="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原始</a:t>
                  </a:r>
                  <a:endParaRPr lang="en-US" altLang="zh-CN" sz="1000" b="1" kern="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algn="ctr"/>
                  <a:r>
                    <a:rPr lang="en-US" altLang="zh-CN" sz="1000" b="1" kern="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IP </a:t>
                  </a:r>
                  <a:r>
                    <a:rPr lang="zh-CN" altLang="en-US" sz="1000" b="1" kern="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首部</a:t>
                  </a:r>
                  <a:endParaRPr lang="zh-CN" altLang="en-US" sz="10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68" name="矩形 67"/>
                <p:cNvSpPr/>
                <p:nvPr/>
              </p:nvSpPr>
              <p:spPr>
                <a:xfrm>
                  <a:off x="6636122" y="1233377"/>
                  <a:ext cx="1331380" cy="340242"/>
                </a:xfrm>
                <a:prstGeom prst="rect">
                  <a:avLst/>
                </a:prstGeom>
                <a:grpFill/>
                <a:ln w="9525">
                  <a:solidFill>
                    <a:srgbClr val="3333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 altLang="zh-CN" sz="1000" b="1" kern="0" dirty="0" smtClean="0">
                      <a:solidFill>
                        <a:sysClr val="windowText" lastClr="000000"/>
                      </a:solidFill>
                      <a:latin typeface="微软雅黑" pitchFamily="34" charset="-122"/>
                      <a:ea typeface="微软雅黑" pitchFamily="34" charset="-122"/>
                    </a:rPr>
                    <a:t>TCP/UDP </a:t>
                  </a:r>
                  <a:r>
                    <a:rPr lang="zh-CN" altLang="en-US" sz="1000" b="1" kern="0" dirty="0" smtClean="0">
                      <a:solidFill>
                        <a:sysClr val="windowText" lastClr="000000"/>
                      </a:solidFill>
                      <a:latin typeface="微软雅黑" pitchFamily="34" charset="-122"/>
                      <a:ea typeface="微软雅黑" pitchFamily="34" charset="-122"/>
                    </a:rPr>
                    <a:t>报文段</a:t>
                  </a:r>
                  <a:endParaRPr lang="zh-CN" altLang="en-US" sz="1000" b="1" kern="0" dirty="0">
                    <a:solidFill>
                      <a:sysClr val="windowText" lastClr="00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21" name="Line 55"/>
            <p:cNvSpPr>
              <a:spLocks noChangeShapeType="1"/>
            </p:cNvSpPr>
            <p:nvPr/>
          </p:nvSpPr>
          <p:spPr bwMode="auto">
            <a:xfrm>
              <a:off x="2128104" y="1657162"/>
              <a:ext cx="0" cy="5270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Line 55"/>
            <p:cNvSpPr>
              <a:spLocks noChangeShapeType="1"/>
            </p:cNvSpPr>
            <p:nvPr/>
          </p:nvSpPr>
          <p:spPr bwMode="auto">
            <a:xfrm>
              <a:off x="3448851" y="1657162"/>
              <a:ext cx="0" cy="5270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6" name="直接箭头连接符 5"/>
            <p:cNvCxnSpPr>
              <a:stCxn id="66" idx="2"/>
              <a:endCxn id="71" idx="0"/>
            </p:cNvCxnSpPr>
            <p:nvPr/>
          </p:nvCxnSpPr>
          <p:spPr>
            <a:xfrm flipH="1">
              <a:off x="1056772" y="1657162"/>
              <a:ext cx="705215" cy="534769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5053348" y="2205317"/>
            <a:ext cx="710969" cy="340242"/>
          </a:xfrm>
          <a:prstGeom prst="rect">
            <a:avLst/>
          </a:prstGeom>
          <a:solidFill>
            <a:srgbClr val="FFFF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添加的</a:t>
            </a:r>
            <a:endParaRPr lang="en-US" altLang="zh-CN" sz="1000" b="1" kern="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首部</a:t>
            </a:r>
            <a:endParaRPr lang="zh-CN" altLang="en-US" sz="10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808110" y="2205317"/>
            <a:ext cx="606622" cy="340242"/>
          </a:xfrm>
          <a:prstGeom prst="rect">
            <a:avLst/>
          </a:prstGeom>
          <a:solidFill>
            <a:srgbClr val="FFFF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000" b="1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1000" b="1" kern="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000" b="1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尾部</a:t>
            </a:r>
            <a:endParaRPr lang="en-US" altLang="zh-CN" sz="10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362314" y="2205317"/>
            <a:ext cx="4067115" cy="813154"/>
            <a:chOff x="4362314" y="2205317"/>
            <a:chExt cx="4067115" cy="813154"/>
          </a:xfrm>
        </p:grpSpPr>
        <p:sp>
          <p:nvSpPr>
            <p:cNvPr id="31" name="矩形 30"/>
            <p:cNvSpPr/>
            <p:nvPr/>
          </p:nvSpPr>
          <p:spPr>
            <a:xfrm>
              <a:off x="5764317" y="2205317"/>
              <a:ext cx="710969" cy="34024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0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原始</a:t>
              </a:r>
              <a:endParaRPr lang="en-US" altLang="zh-CN" sz="1000" b="1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0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lang="zh-CN" altLang="en-US" sz="10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首部</a:t>
              </a:r>
              <a:endParaRPr lang="zh-CN" altLang="en-US" sz="10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476729" y="2205317"/>
              <a:ext cx="1331380" cy="340242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1000" b="1" kern="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TCP/UDP </a:t>
              </a:r>
              <a:r>
                <a:rPr lang="zh-CN" altLang="en-US" sz="1000" b="1" kern="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报文段</a:t>
              </a:r>
              <a:endParaRPr lang="zh-CN" altLang="en-US" sz="1000" b="1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Line 55"/>
            <p:cNvSpPr>
              <a:spLocks noChangeShapeType="1"/>
            </p:cNvSpPr>
            <p:nvPr/>
          </p:nvSpPr>
          <p:spPr bwMode="auto">
            <a:xfrm>
              <a:off x="4362314" y="2576632"/>
              <a:ext cx="0" cy="4109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Line 55"/>
            <p:cNvSpPr>
              <a:spLocks noChangeShapeType="1"/>
            </p:cNvSpPr>
            <p:nvPr/>
          </p:nvSpPr>
          <p:spPr bwMode="auto">
            <a:xfrm>
              <a:off x="8429428" y="2576631"/>
              <a:ext cx="0" cy="4194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Line 62"/>
            <p:cNvSpPr>
              <a:spLocks noChangeShapeType="1"/>
            </p:cNvSpPr>
            <p:nvPr/>
          </p:nvSpPr>
          <p:spPr bwMode="auto">
            <a:xfrm>
              <a:off x="4362315" y="2730986"/>
              <a:ext cx="4067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5726047" y="2741472"/>
              <a:ext cx="13615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kumimoji="0" lang="zh-CN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安全数据报</a:t>
              </a:r>
            </a:p>
          </p:txBody>
        </p:sp>
      </p:grpSp>
      <p:sp>
        <p:nvSpPr>
          <p:cNvPr id="39" name="矩形 38"/>
          <p:cNvSpPr/>
          <p:nvPr/>
        </p:nvSpPr>
        <p:spPr>
          <a:xfrm>
            <a:off x="4362314" y="2205317"/>
            <a:ext cx="710969" cy="340242"/>
          </a:xfrm>
          <a:prstGeom prst="rect">
            <a:avLst/>
          </a:prstGeom>
          <a:solidFill>
            <a:srgbClr val="00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新</a:t>
            </a:r>
            <a:endParaRPr lang="en-US" altLang="zh-CN" sz="1000" b="1" kern="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1000" b="1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首部</a:t>
            </a:r>
            <a:endParaRPr lang="zh-CN" altLang="en-US" sz="10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5760" y="1022529"/>
            <a:ext cx="2042349" cy="1175088"/>
            <a:chOff x="5765760" y="1022529"/>
            <a:chExt cx="2042349" cy="1175088"/>
          </a:xfrm>
        </p:grpSpPr>
        <p:grpSp>
          <p:nvGrpSpPr>
            <p:cNvPr id="25" name="组合 24"/>
            <p:cNvGrpSpPr/>
            <p:nvPr/>
          </p:nvGrpSpPr>
          <p:grpSpPr>
            <a:xfrm>
              <a:off x="5765760" y="1022529"/>
              <a:ext cx="2042349" cy="648019"/>
              <a:chOff x="5601886" y="1478458"/>
              <a:chExt cx="2042349" cy="648019"/>
            </a:xfrm>
          </p:grpSpPr>
          <p:sp>
            <p:nvSpPr>
              <p:cNvPr id="26" name="Text Box 17"/>
              <p:cNvSpPr txBox="1">
                <a:spLocks noChangeArrowheads="1"/>
              </p:cNvSpPr>
              <p:nvPr/>
            </p:nvSpPr>
            <p:spPr bwMode="auto">
              <a:xfrm>
                <a:off x="5943354" y="1478458"/>
                <a:ext cx="136151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原始 </a:t>
                </a:r>
                <a:r>
                  <a:rPr kumimoji="0" lang="en-US" altLang="zh-CN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IP </a:t>
                </a:r>
                <a:r>
                  <a:rPr kumimoji="0" lang="zh-CN" alt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数据报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601886" y="1786235"/>
                <a:ext cx="2042349" cy="340242"/>
                <a:chOff x="5925153" y="1233377"/>
                <a:chExt cx="2042349" cy="340242"/>
              </a:xfrm>
              <a:solidFill>
                <a:srgbClr val="00FF99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5925153" y="1233377"/>
                  <a:ext cx="710969" cy="340242"/>
                </a:xfrm>
                <a:prstGeom prst="rect">
                  <a:avLst/>
                </a:prstGeom>
                <a:solidFill>
                  <a:srgbClr val="0000FF"/>
                </a:solidFill>
                <a:ln w="9525">
                  <a:solidFill>
                    <a:srgbClr val="3333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zh-CN" altLang="en-US" sz="1000" b="1" kern="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原始</a:t>
                  </a:r>
                  <a:endParaRPr lang="en-US" altLang="zh-CN" sz="1000" b="1" kern="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algn="ctr"/>
                  <a:r>
                    <a:rPr lang="en-US" altLang="zh-CN" sz="1000" b="1" kern="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IP </a:t>
                  </a:r>
                  <a:r>
                    <a:rPr lang="zh-CN" altLang="en-US" sz="1000" b="1" kern="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首部</a:t>
                  </a:r>
                  <a:endParaRPr lang="zh-CN" altLang="en-US" sz="10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6636122" y="1233377"/>
                  <a:ext cx="1331380" cy="340242"/>
                </a:xfrm>
                <a:prstGeom prst="rect">
                  <a:avLst/>
                </a:prstGeom>
                <a:grpFill/>
                <a:ln w="9525">
                  <a:solidFill>
                    <a:srgbClr val="3333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 altLang="zh-CN" sz="1000" b="1" kern="0" dirty="0" smtClean="0">
                      <a:solidFill>
                        <a:sysClr val="windowText" lastClr="000000"/>
                      </a:solidFill>
                      <a:latin typeface="微软雅黑" pitchFamily="34" charset="-122"/>
                      <a:ea typeface="微软雅黑" pitchFamily="34" charset="-122"/>
                    </a:rPr>
                    <a:t>TCP/UDP </a:t>
                  </a:r>
                  <a:r>
                    <a:rPr lang="zh-CN" altLang="en-US" sz="1000" b="1" kern="0" dirty="0" smtClean="0">
                      <a:solidFill>
                        <a:sysClr val="windowText" lastClr="000000"/>
                      </a:solidFill>
                      <a:latin typeface="微软雅黑" pitchFamily="34" charset="-122"/>
                      <a:ea typeface="微软雅黑" pitchFamily="34" charset="-122"/>
                    </a:rPr>
                    <a:t>报文段</a:t>
                  </a:r>
                  <a:endParaRPr lang="zh-CN" altLang="en-US" sz="1000" b="1" kern="0" dirty="0">
                    <a:solidFill>
                      <a:sysClr val="windowText" lastClr="00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41" name="Line 55"/>
            <p:cNvSpPr>
              <a:spLocks noChangeShapeType="1"/>
            </p:cNvSpPr>
            <p:nvPr/>
          </p:nvSpPr>
          <p:spPr bwMode="auto">
            <a:xfrm>
              <a:off x="5765760" y="1670548"/>
              <a:ext cx="0" cy="5270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" name="Line 55"/>
            <p:cNvSpPr>
              <a:spLocks noChangeShapeType="1"/>
            </p:cNvSpPr>
            <p:nvPr/>
          </p:nvSpPr>
          <p:spPr bwMode="auto">
            <a:xfrm>
              <a:off x="7808109" y="1670548"/>
              <a:ext cx="0" cy="5270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232823" y="3023056"/>
            <a:ext cx="25193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运输方式 </a:t>
            </a:r>
            <a:r>
              <a:rPr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(transport mode)</a:t>
            </a:r>
          </a:p>
        </p:txBody>
      </p:sp>
      <p:sp>
        <p:nvSpPr>
          <p:cNvPr id="44" name="矩形 43"/>
          <p:cNvSpPr/>
          <p:nvPr/>
        </p:nvSpPr>
        <p:spPr>
          <a:xfrm>
            <a:off x="5136200" y="3023056"/>
            <a:ext cx="22493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隧道</a:t>
            </a:r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 </a:t>
            </a:r>
            <a:r>
              <a:rPr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tunnel mode</a:t>
            </a:r>
            <a:r>
              <a:rPr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0227" y="3386684"/>
            <a:ext cx="3742445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在整个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运输层报文段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的前后分别添加若干控制信息，再加上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首部。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适合于主机到主机之间的安全传送。 </a:t>
            </a: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需要使用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的主机都运行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协议。</a:t>
            </a:r>
          </a:p>
        </p:txBody>
      </p:sp>
      <p:sp>
        <p:nvSpPr>
          <p:cNvPr id="10" name="矩形 9"/>
          <p:cNvSpPr/>
          <p:nvPr/>
        </p:nvSpPr>
        <p:spPr>
          <a:xfrm>
            <a:off x="4332673" y="3386684"/>
            <a:ext cx="388796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在原始的 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的前后分别添加若干控制信息，再加上新的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首部。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需要在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数据报所经过的所有路由器上都运行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协议。</a:t>
            </a: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隧道方式常用来实现虚拟</a:t>
            </a: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专用网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2907726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33" grpId="0" animBg="1"/>
      <p:bldP spid="34" grpId="0" animBg="1"/>
      <p:bldP spid="9" grpId="0"/>
      <p:bldP spid="1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4633" y="606573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622624" y="569445"/>
            <a:ext cx="42594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数据报的 </a:t>
            </a:r>
            <a:r>
              <a:rPr lang="en-US" altLang="zh-CN" sz="2000" b="1" dirty="0" smtClean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首部是</a:t>
            </a:r>
            <a:r>
              <a:rPr lang="zh-CN" altLang="en-US" sz="20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不加密的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18908"/>
            <a:ext cx="7621514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无论使用哪种方式，最后得出的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安全数据报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首部都是不加密的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安全数据报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数据报的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数据部分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是经过加密的，并能够被鉴别的。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通常把数据报的数据部分称为数据报的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有效载荷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(payload)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1259"/>
            <a:ext cx="8129015" cy="131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发送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安全数据报之前，在源实体和目的实体之间必须创建一条网络层的逻辑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连接。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此逻辑连接叫做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安全关联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SA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(Security Association)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601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4000" y="572806"/>
            <a:ext cx="1519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安全关联</a:t>
            </a:r>
          </a:p>
        </p:txBody>
      </p:sp>
      <p:sp>
        <p:nvSpPr>
          <p:cNvPr id="2" name="矩形 1"/>
          <p:cNvSpPr/>
          <p:nvPr/>
        </p:nvSpPr>
        <p:spPr>
          <a:xfrm>
            <a:off x="1592580" y="2414811"/>
            <a:ext cx="5173980" cy="8715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hangingPunct="0">
              <a:lnSpc>
                <a:spcPts val="3200"/>
              </a:lnSpc>
              <a:buClr>
                <a:srgbClr val="0070C0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把传统互联网无连接的网络层转换为具有逻辑连接的网络层。 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4633" y="60833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622624" y="571208"/>
            <a:ext cx="1980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安全关联的特点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20671"/>
            <a:ext cx="8129016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安全关联是从源点到终点的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单向连接，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它能够提供安全服务。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在安全关联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上传送的就是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安全数据报。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如要进行双向安全通信，则两个方向都需要建立安全关联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若 </a:t>
            </a:r>
            <a:r>
              <a:rPr lang="en-US" altLang="zh-CN" sz="2000" b="1" i="1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zh-CN" sz="2000" b="1" dirty="0">
                <a:latin typeface="微软雅黑" pitchFamily="34" charset="-122"/>
                <a:ea typeface="微软雅黑" pitchFamily="34" charset="-122"/>
              </a:rPr>
              <a:t>个员工进行双向安全通信，一共需要创建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(2 +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b="1" i="1" dirty="0" smtClean="0">
                <a:latin typeface="微软雅黑" pitchFamily="34" charset="-122"/>
                <a:ea typeface="微软雅黑" pitchFamily="34" charset="-122"/>
              </a:rPr>
              <a:t>n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zh-CN" sz="2000" b="1" dirty="0">
                <a:latin typeface="微软雅黑" pitchFamily="34" charset="-122"/>
                <a:ea typeface="微软雅黑" pitchFamily="34" charset="-122"/>
              </a:rPr>
              <a:t>条安全关联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SA</a:t>
            </a:r>
            <a:r>
              <a:rPr lang="zh-CN" altLang="zh-CN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9031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17852" y="1029325"/>
            <a:ext cx="8133857" cy="330098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10181"/>
            <a:ext cx="8133857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37984" y="560869"/>
            <a:ext cx="3900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路由器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20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的安全关联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SA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3476" y="1137226"/>
            <a:ext cx="6794406" cy="656590"/>
          </a:xfrm>
          <a:prstGeom prst="rect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假定公司总部的主机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要和分公司的主机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通过互联网进行安全通信。公司总部与分公司之间的安全关联 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SA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在路由器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之间建立的。</a:t>
            </a:r>
          </a:p>
        </p:txBody>
      </p:sp>
      <p:sp>
        <p:nvSpPr>
          <p:cNvPr id="7" name="圆角矩形 6"/>
          <p:cNvSpPr/>
          <p:nvPr/>
        </p:nvSpPr>
        <p:spPr bwMode="auto">
          <a:xfrm>
            <a:off x="6214933" y="2246192"/>
            <a:ext cx="2197948" cy="1920002"/>
          </a:xfrm>
          <a:prstGeom prst="roundRect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778708" y="2246192"/>
            <a:ext cx="2197948" cy="1920002"/>
          </a:xfrm>
          <a:prstGeom prst="roundRect">
            <a:avLst/>
          </a:prstGeom>
          <a:solidFill>
            <a:srgbClr val="33CCFF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205"/>
          <p:cNvSpPr>
            <a:spLocks noChangeShapeType="1"/>
          </p:cNvSpPr>
          <p:nvPr/>
        </p:nvSpPr>
        <p:spPr bwMode="auto">
          <a:xfrm>
            <a:off x="1550455" y="3117696"/>
            <a:ext cx="154179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1370567" y="1937919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公司总部</a:t>
            </a:r>
          </a:p>
        </p:txBody>
      </p:sp>
      <p:sp>
        <p:nvSpPr>
          <p:cNvPr id="15" name="Text Box 207"/>
          <p:cNvSpPr txBox="1">
            <a:spLocks noChangeArrowheads="1"/>
          </p:cNvSpPr>
          <p:nvPr/>
        </p:nvSpPr>
        <p:spPr bwMode="auto">
          <a:xfrm>
            <a:off x="4104657" y="1926297"/>
            <a:ext cx="723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17" name="Text Box 208"/>
          <p:cNvSpPr txBox="1">
            <a:spLocks noChangeArrowheads="1"/>
          </p:cNvSpPr>
          <p:nvPr/>
        </p:nvSpPr>
        <p:spPr bwMode="auto">
          <a:xfrm>
            <a:off x="2553385" y="2565550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9" name="Text Box 213"/>
          <p:cNvSpPr txBox="1">
            <a:spLocks noChangeArrowheads="1"/>
          </p:cNvSpPr>
          <p:nvPr/>
        </p:nvSpPr>
        <p:spPr bwMode="auto">
          <a:xfrm>
            <a:off x="784646" y="2811618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grpSp>
        <p:nvGrpSpPr>
          <p:cNvPr id="20" name="组合 990"/>
          <p:cNvGrpSpPr>
            <a:grpSpLocks/>
          </p:cNvGrpSpPr>
          <p:nvPr/>
        </p:nvGrpSpPr>
        <p:grpSpPr bwMode="auto">
          <a:xfrm>
            <a:off x="1717043" y="2856053"/>
            <a:ext cx="617057" cy="175070"/>
            <a:chOff x="1691680" y="1052736"/>
            <a:chExt cx="576064" cy="144016"/>
          </a:xfrm>
        </p:grpSpPr>
        <p:sp>
          <p:nvSpPr>
            <p:cNvPr id="531" name="矩形 530"/>
            <p:cNvSpPr/>
            <p:nvPr/>
          </p:nvSpPr>
          <p:spPr bwMode="auto">
            <a:xfrm>
              <a:off x="1691680" y="1052736"/>
              <a:ext cx="360238" cy="144016"/>
            </a:xfrm>
            <a:prstGeom prst="rect">
              <a:avLst/>
            </a:prstGeom>
            <a:solidFill>
              <a:srgbClr val="FFC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32" name="直接箭头连接符 988"/>
            <p:cNvCxnSpPr>
              <a:cxnSpLocks noChangeShapeType="1"/>
              <a:stCxn id="531" idx="3"/>
            </p:cNvCxnSpPr>
            <p:nvPr/>
          </p:nvCxnSpPr>
          <p:spPr bwMode="auto">
            <a:xfrm>
              <a:off x="2051720" y="1124744"/>
              <a:ext cx="216024" cy="0"/>
            </a:xfrm>
            <a:prstGeom prst="straightConnector1">
              <a:avLst/>
            </a:prstGeom>
            <a:noFill/>
            <a:ln w="38100" algn="ctr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4" name="Picture 20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6926" y="2998418"/>
            <a:ext cx="475967" cy="30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直接连接符 504"/>
          <p:cNvCxnSpPr>
            <a:cxnSpLocks noChangeShapeType="1"/>
          </p:cNvCxnSpPr>
          <p:nvPr/>
        </p:nvCxnSpPr>
        <p:spPr bwMode="auto">
          <a:xfrm>
            <a:off x="5668265" y="3150401"/>
            <a:ext cx="648661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" name="Text Box 208"/>
          <p:cNvSpPr txBox="1">
            <a:spLocks noChangeArrowheads="1"/>
          </p:cNvSpPr>
          <p:nvPr/>
        </p:nvSpPr>
        <p:spPr bwMode="auto">
          <a:xfrm>
            <a:off x="6330525" y="2594409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8" name="Text Box 213"/>
          <p:cNvSpPr txBox="1">
            <a:spLocks noChangeArrowheads="1"/>
          </p:cNvSpPr>
          <p:nvPr/>
        </p:nvSpPr>
        <p:spPr bwMode="auto">
          <a:xfrm>
            <a:off x="7926453" y="2794044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29" name="直接连接符 536"/>
          <p:cNvCxnSpPr>
            <a:cxnSpLocks noChangeShapeType="1"/>
          </p:cNvCxnSpPr>
          <p:nvPr/>
        </p:nvCxnSpPr>
        <p:spPr bwMode="auto">
          <a:xfrm flipV="1">
            <a:off x="6792893" y="3140782"/>
            <a:ext cx="819344" cy="961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30" name="组合 990"/>
          <p:cNvGrpSpPr>
            <a:grpSpLocks/>
          </p:cNvGrpSpPr>
          <p:nvPr/>
        </p:nvGrpSpPr>
        <p:grpSpPr bwMode="auto">
          <a:xfrm>
            <a:off x="6857488" y="2906072"/>
            <a:ext cx="617057" cy="175070"/>
            <a:chOff x="1691680" y="1052736"/>
            <a:chExt cx="576064" cy="144016"/>
          </a:xfrm>
        </p:grpSpPr>
        <p:sp>
          <p:nvSpPr>
            <p:cNvPr id="503" name="矩形 502"/>
            <p:cNvSpPr/>
            <p:nvPr/>
          </p:nvSpPr>
          <p:spPr bwMode="auto">
            <a:xfrm>
              <a:off x="1691680" y="1052736"/>
              <a:ext cx="360238" cy="144016"/>
            </a:xfrm>
            <a:prstGeom prst="rect">
              <a:avLst/>
            </a:prstGeom>
            <a:solidFill>
              <a:srgbClr val="FFC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04" name="直接箭头连接符 988"/>
            <p:cNvCxnSpPr>
              <a:cxnSpLocks noChangeShapeType="1"/>
              <a:stCxn id="503" idx="3"/>
            </p:cNvCxnSpPr>
            <p:nvPr/>
          </p:nvCxnSpPr>
          <p:spPr bwMode="auto">
            <a:xfrm>
              <a:off x="2051720" y="1124744"/>
              <a:ext cx="216024" cy="0"/>
            </a:xfrm>
            <a:prstGeom prst="straightConnector1">
              <a:avLst/>
            </a:prstGeom>
            <a:noFill/>
            <a:ln w="38100" algn="ctr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1" name="Text Box 48"/>
          <p:cNvSpPr txBox="1">
            <a:spLocks noChangeArrowheads="1"/>
          </p:cNvSpPr>
          <p:nvPr/>
        </p:nvSpPr>
        <p:spPr bwMode="auto">
          <a:xfrm>
            <a:off x="6921458" y="1935995"/>
            <a:ext cx="723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分公司</a:t>
            </a:r>
          </a:p>
        </p:txBody>
      </p:sp>
      <p:cxnSp>
        <p:nvCxnSpPr>
          <p:cNvPr id="33" name="直接连接符 540"/>
          <p:cNvCxnSpPr>
            <a:cxnSpLocks noChangeShapeType="1"/>
          </p:cNvCxnSpPr>
          <p:nvPr/>
        </p:nvCxnSpPr>
        <p:spPr bwMode="auto">
          <a:xfrm flipH="1">
            <a:off x="1844534" y="3252365"/>
            <a:ext cx="805746" cy="45107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" name="Text Box 213"/>
          <p:cNvSpPr txBox="1">
            <a:spLocks noChangeArrowheads="1"/>
          </p:cNvSpPr>
          <p:nvPr/>
        </p:nvSpPr>
        <p:spPr bwMode="auto">
          <a:xfrm>
            <a:off x="1249547" y="3430960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35" name="矩形 540"/>
          <p:cNvSpPr>
            <a:spLocks noChangeArrowheads="1"/>
          </p:cNvSpPr>
          <p:nvPr/>
        </p:nvSpPr>
        <p:spPr bwMode="auto">
          <a:xfrm>
            <a:off x="1993262" y="2859900"/>
            <a:ext cx="108793" cy="169299"/>
          </a:xfrm>
          <a:prstGeom prst="rect">
            <a:avLst/>
          </a:prstGeom>
          <a:solidFill>
            <a:srgbClr val="00FF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542"/>
          <p:cNvSpPr>
            <a:spLocks noChangeArrowheads="1"/>
          </p:cNvSpPr>
          <p:nvPr/>
        </p:nvSpPr>
        <p:spPr bwMode="auto">
          <a:xfrm>
            <a:off x="7131169" y="2910086"/>
            <a:ext cx="110493" cy="171223"/>
          </a:xfrm>
          <a:prstGeom prst="rect">
            <a:avLst/>
          </a:prstGeom>
          <a:solidFill>
            <a:srgbClr val="00FF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548"/>
          <p:cNvGrpSpPr>
            <a:grpSpLocks/>
          </p:cNvGrpSpPr>
          <p:nvPr/>
        </p:nvGrpSpPr>
        <p:grpSpPr bwMode="auto">
          <a:xfrm>
            <a:off x="1505902" y="2304936"/>
            <a:ext cx="1144864" cy="653079"/>
            <a:chOff x="1505608" y="598373"/>
            <a:chExt cx="1074067" cy="538002"/>
          </a:xfrm>
        </p:grpSpPr>
        <p:grpSp>
          <p:nvGrpSpPr>
            <p:cNvPr id="47" name="组合 516"/>
            <p:cNvGrpSpPr>
              <a:grpSpLocks/>
            </p:cNvGrpSpPr>
            <p:nvPr/>
          </p:nvGrpSpPr>
          <p:grpSpPr bwMode="auto">
            <a:xfrm>
              <a:off x="1505608" y="598373"/>
              <a:ext cx="1074067" cy="294860"/>
              <a:chOff x="1576472" y="576470"/>
              <a:chExt cx="1033000" cy="294860"/>
            </a:xfrm>
          </p:grpSpPr>
          <p:sp>
            <p:nvSpPr>
              <p:cNvPr id="49" name="圆角矩形标注 552"/>
              <p:cNvSpPr>
                <a:spLocks noChangeArrowheads="1"/>
              </p:cNvSpPr>
              <p:nvPr/>
            </p:nvSpPr>
            <p:spPr bwMode="auto">
              <a:xfrm>
                <a:off x="1591178" y="576470"/>
                <a:ext cx="992998" cy="294860"/>
              </a:xfrm>
              <a:prstGeom prst="wedgeRoundRectCallout">
                <a:avLst>
                  <a:gd name="adj1" fmla="val -9139"/>
                  <a:gd name="adj2" fmla="val 50139"/>
                  <a:gd name="adj3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Text Box 48"/>
              <p:cNvSpPr txBox="1">
                <a:spLocks noChangeArrowheads="1"/>
              </p:cNvSpPr>
              <p:nvPr/>
            </p:nvSpPr>
            <p:spPr bwMode="auto">
              <a:xfrm>
                <a:off x="1576472" y="609118"/>
                <a:ext cx="1033000" cy="253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下箭头 551"/>
            <p:cNvSpPr>
              <a:spLocks noChangeArrowheads="1"/>
            </p:cNvSpPr>
            <p:nvPr/>
          </p:nvSpPr>
          <p:spPr bwMode="auto">
            <a:xfrm>
              <a:off x="1962200" y="895401"/>
              <a:ext cx="89519" cy="240974"/>
            </a:xfrm>
            <a:prstGeom prst="downArrow">
              <a:avLst>
                <a:gd name="adj1" fmla="val 50000"/>
                <a:gd name="adj2" fmla="val 127715"/>
              </a:avLst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554"/>
          <p:cNvGrpSpPr>
            <a:grpSpLocks/>
          </p:cNvGrpSpPr>
          <p:nvPr/>
        </p:nvGrpSpPr>
        <p:grpSpPr bwMode="auto">
          <a:xfrm>
            <a:off x="6638313" y="2318308"/>
            <a:ext cx="1145725" cy="651251"/>
            <a:chOff x="1501147" y="598373"/>
            <a:chExt cx="1069610" cy="538002"/>
          </a:xfrm>
        </p:grpSpPr>
        <p:grpSp>
          <p:nvGrpSpPr>
            <p:cNvPr id="43" name="组合 516"/>
            <p:cNvGrpSpPr>
              <a:grpSpLocks/>
            </p:cNvGrpSpPr>
            <p:nvPr/>
          </p:nvGrpSpPr>
          <p:grpSpPr bwMode="auto">
            <a:xfrm>
              <a:off x="1501147" y="598373"/>
              <a:ext cx="1069610" cy="294860"/>
              <a:chOff x="1572179" y="576470"/>
              <a:chExt cx="1028712" cy="294860"/>
            </a:xfrm>
          </p:grpSpPr>
          <p:sp>
            <p:nvSpPr>
              <p:cNvPr id="45" name="圆角矩形标注 557"/>
              <p:cNvSpPr>
                <a:spLocks noChangeArrowheads="1"/>
              </p:cNvSpPr>
              <p:nvPr/>
            </p:nvSpPr>
            <p:spPr bwMode="auto">
              <a:xfrm>
                <a:off x="1572179" y="576470"/>
                <a:ext cx="1011994" cy="294860"/>
              </a:xfrm>
              <a:prstGeom prst="wedgeRoundRectCallout">
                <a:avLst>
                  <a:gd name="adj1" fmla="val -9139"/>
                  <a:gd name="adj2" fmla="val 50139"/>
                  <a:gd name="adj3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Text Box 48"/>
              <p:cNvSpPr txBox="1">
                <a:spLocks noChangeArrowheads="1"/>
              </p:cNvSpPr>
              <p:nvPr/>
            </p:nvSpPr>
            <p:spPr bwMode="auto">
              <a:xfrm>
                <a:off x="1572953" y="598164"/>
                <a:ext cx="1027938" cy="254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下箭头 556"/>
            <p:cNvSpPr>
              <a:spLocks noChangeArrowheads="1"/>
            </p:cNvSpPr>
            <p:nvPr/>
          </p:nvSpPr>
          <p:spPr bwMode="auto">
            <a:xfrm>
              <a:off x="1962200" y="895401"/>
              <a:ext cx="89519" cy="240974"/>
            </a:xfrm>
            <a:prstGeom prst="downArrow">
              <a:avLst>
                <a:gd name="adj1" fmla="val 50000"/>
                <a:gd name="adj2" fmla="val 127715"/>
              </a:avLst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20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285" y="2877788"/>
            <a:ext cx="488382" cy="48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1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1229" y="2876832"/>
            <a:ext cx="488382" cy="48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圆角矩形标注 557"/>
          <p:cNvSpPr>
            <a:spLocks noChangeArrowheads="1"/>
          </p:cNvSpPr>
          <p:nvPr/>
        </p:nvSpPr>
        <p:spPr bwMode="auto">
          <a:xfrm>
            <a:off x="2077448" y="3599856"/>
            <a:ext cx="837180" cy="293509"/>
          </a:xfrm>
          <a:prstGeom prst="wedgeRoundRectCallout">
            <a:avLst>
              <a:gd name="adj1" fmla="val 29378"/>
              <a:gd name="adj2" fmla="val -175357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8" name="Text Box 48"/>
          <p:cNvSpPr txBox="1">
            <a:spLocks noChangeArrowheads="1"/>
          </p:cNvSpPr>
          <p:nvPr/>
        </p:nvSpPr>
        <p:spPr bwMode="auto">
          <a:xfrm>
            <a:off x="1937944" y="3598361"/>
            <a:ext cx="1084263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装有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Group 352"/>
          <p:cNvGrpSpPr>
            <a:grpSpLocks/>
          </p:cNvGrpSpPr>
          <p:nvPr/>
        </p:nvGrpSpPr>
        <p:grpSpPr bwMode="auto">
          <a:xfrm>
            <a:off x="1377993" y="3518428"/>
            <a:ext cx="524774" cy="433344"/>
            <a:chOff x="624" y="2968"/>
            <a:chExt cx="1331" cy="920"/>
          </a:xfrm>
        </p:grpSpPr>
        <p:sp>
          <p:nvSpPr>
            <p:cNvPr id="120" name="Freeform 353"/>
            <p:cNvSpPr>
              <a:spLocks/>
            </p:cNvSpPr>
            <p:nvPr/>
          </p:nvSpPr>
          <p:spPr bwMode="auto">
            <a:xfrm>
              <a:off x="1238" y="2968"/>
              <a:ext cx="713" cy="770"/>
            </a:xfrm>
            <a:custGeom>
              <a:avLst/>
              <a:gdLst>
                <a:gd name="T0" fmla="*/ 1 w 1426"/>
                <a:gd name="T1" fmla="*/ 0 h 2309"/>
                <a:gd name="T2" fmla="*/ 1 w 1426"/>
                <a:gd name="T3" fmla="*/ 0 h 2309"/>
                <a:gd name="T4" fmla="*/ 0 w 1426"/>
                <a:gd name="T5" fmla="*/ 0 h 2309"/>
                <a:gd name="T6" fmla="*/ 1 w 1426"/>
                <a:gd name="T7" fmla="*/ 0 h 2309"/>
                <a:gd name="T8" fmla="*/ 1 w 1426"/>
                <a:gd name="T9" fmla="*/ 0 h 2309"/>
                <a:gd name="T10" fmla="*/ 1 w 1426"/>
                <a:gd name="T11" fmla="*/ 0 h 2309"/>
                <a:gd name="T12" fmla="*/ 1 w 1426"/>
                <a:gd name="T13" fmla="*/ 0 h 2309"/>
                <a:gd name="T14" fmla="*/ 1 w 1426"/>
                <a:gd name="T15" fmla="*/ 0 h 2309"/>
                <a:gd name="T16" fmla="*/ 1 w 1426"/>
                <a:gd name="T17" fmla="*/ 0 h 2309"/>
                <a:gd name="T18" fmla="*/ 1 w 1426"/>
                <a:gd name="T19" fmla="*/ 0 h 2309"/>
                <a:gd name="T20" fmla="*/ 1 w 1426"/>
                <a:gd name="T21" fmla="*/ 0 h 2309"/>
                <a:gd name="T22" fmla="*/ 1 w 1426"/>
                <a:gd name="T23" fmla="*/ 0 h 2309"/>
                <a:gd name="T24" fmla="*/ 1 w 1426"/>
                <a:gd name="T25" fmla="*/ 0 h 230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26"/>
                <a:gd name="T40" fmla="*/ 0 h 2309"/>
                <a:gd name="T41" fmla="*/ 1426 w 1426"/>
                <a:gd name="T42" fmla="*/ 2309 h 230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26" h="2309">
                  <a:moveTo>
                    <a:pt x="992" y="2292"/>
                  </a:moveTo>
                  <a:lnTo>
                    <a:pt x="964" y="2309"/>
                  </a:lnTo>
                  <a:lnTo>
                    <a:pt x="0" y="1462"/>
                  </a:lnTo>
                  <a:lnTo>
                    <a:pt x="326" y="59"/>
                  </a:lnTo>
                  <a:lnTo>
                    <a:pt x="369" y="18"/>
                  </a:lnTo>
                  <a:lnTo>
                    <a:pt x="414" y="0"/>
                  </a:lnTo>
                  <a:lnTo>
                    <a:pt x="457" y="9"/>
                  </a:lnTo>
                  <a:lnTo>
                    <a:pt x="1381" y="400"/>
                  </a:lnTo>
                  <a:lnTo>
                    <a:pt x="1411" y="421"/>
                  </a:lnTo>
                  <a:lnTo>
                    <a:pt x="1422" y="425"/>
                  </a:lnTo>
                  <a:lnTo>
                    <a:pt x="1426" y="445"/>
                  </a:lnTo>
                  <a:lnTo>
                    <a:pt x="1017" y="2306"/>
                  </a:lnTo>
                  <a:lnTo>
                    <a:pt x="992" y="22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1" name="Freeform 354"/>
            <p:cNvSpPr>
              <a:spLocks/>
            </p:cNvSpPr>
            <p:nvPr/>
          </p:nvSpPr>
          <p:spPr bwMode="auto">
            <a:xfrm>
              <a:off x="1668" y="3087"/>
              <a:ext cx="286" cy="660"/>
            </a:xfrm>
            <a:custGeom>
              <a:avLst/>
              <a:gdLst>
                <a:gd name="T0" fmla="*/ 0 w 573"/>
                <a:gd name="T1" fmla="*/ 0 h 1980"/>
                <a:gd name="T2" fmla="*/ 0 w 573"/>
                <a:gd name="T3" fmla="*/ 0 h 1980"/>
                <a:gd name="T4" fmla="*/ 0 w 573"/>
                <a:gd name="T5" fmla="*/ 0 h 1980"/>
                <a:gd name="T6" fmla="*/ 0 w 573"/>
                <a:gd name="T7" fmla="*/ 0 h 1980"/>
                <a:gd name="T8" fmla="*/ 0 w 573"/>
                <a:gd name="T9" fmla="*/ 0 h 1980"/>
                <a:gd name="T10" fmla="*/ 0 w 573"/>
                <a:gd name="T11" fmla="*/ 0 h 1980"/>
                <a:gd name="T12" fmla="*/ 0 w 573"/>
                <a:gd name="T13" fmla="*/ 0 h 1980"/>
                <a:gd name="T14" fmla="*/ 0 w 573"/>
                <a:gd name="T15" fmla="*/ 0 h 1980"/>
                <a:gd name="T16" fmla="*/ 0 w 573"/>
                <a:gd name="T17" fmla="*/ 0 h 1980"/>
                <a:gd name="T18" fmla="*/ 0 w 573"/>
                <a:gd name="T19" fmla="*/ 0 h 1980"/>
                <a:gd name="T20" fmla="*/ 0 w 573"/>
                <a:gd name="T21" fmla="*/ 0 h 1980"/>
                <a:gd name="T22" fmla="*/ 0 w 573"/>
                <a:gd name="T23" fmla="*/ 0 h 1980"/>
                <a:gd name="T24" fmla="*/ 0 w 573"/>
                <a:gd name="T25" fmla="*/ 0 h 1980"/>
                <a:gd name="T26" fmla="*/ 0 w 573"/>
                <a:gd name="T27" fmla="*/ 0 h 1980"/>
                <a:gd name="T28" fmla="*/ 0 w 573"/>
                <a:gd name="T29" fmla="*/ 0 h 1980"/>
                <a:gd name="T30" fmla="*/ 0 w 573"/>
                <a:gd name="T31" fmla="*/ 0 h 19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73"/>
                <a:gd name="T49" fmla="*/ 0 h 1980"/>
                <a:gd name="T50" fmla="*/ 573 w 573"/>
                <a:gd name="T51" fmla="*/ 1980 h 19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73" h="1980">
                  <a:moveTo>
                    <a:pt x="573" y="86"/>
                  </a:moveTo>
                  <a:lnTo>
                    <a:pt x="568" y="132"/>
                  </a:lnTo>
                  <a:lnTo>
                    <a:pt x="155" y="1923"/>
                  </a:lnTo>
                  <a:lnTo>
                    <a:pt x="151" y="1955"/>
                  </a:lnTo>
                  <a:lnTo>
                    <a:pt x="140" y="1972"/>
                  </a:lnTo>
                  <a:lnTo>
                    <a:pt x="125" y="1980"/>
                  </a:lnTo>
                  <a:lnTo>
                    <a:pt x="111" y="1975"/>
                  </a:lnTo>
                  <a:lnTo>
                    <a:pt x="86" y="1955"/>
                  </a:lnTo>
                  <a:lnTo>
                    <a:pt x="0" y="1880"/>
                  </a:lnTo>
                  <a:lnTo>
                    <a:pt x="425" y="39"/>
                  </a:lnTo>
                  <a:lnTo>
                    <a:pt x="420" y="27"/>
                  </a:lnTo>
                  <a:lnTo>
                    <a:pt x="396" y="0"/>
                  </a:lnTo>
                  <a:lnTo>
                    <a:pt x="445" y="20"/>
                  </a:lnTo>
                  <a:lnTo>
                    <a:pt x="541" y="61"/>
                  </a:lnTo>
                  <a:lnTo>
                    <a:pt x="559" y="75"/>
                  </a:lnTo>
                  <a:lnTo>
                    <a:pt x="573" y="86"/>
                  </a:lnTo>
                  <a:close/>
                </a:path>
              </a:pathLst>
            </a:custGeom>
            <a:solidFill>
              <a:srgbClr val="202020"/>
            </a:solidFill>
            <a:ln w="7938">
              <a:solidFill>
                <a:srgbClr val="20202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Freeform 355"/>
            <p:cNvSpPr>
              <a:spLocks/>
            </p:cNvSpPr>
            <p:nvPr/>
          </p:nvSpPr>
          <p:spPr bwMode="auto">
            <a:xfrm>
              <a:off x="1432" y="2970"/>
              <a:ext cx="523" cy="147"/>
            </a:xfrm>
            <a:custGeom>
              <a:avLst/>
              <a:gdLst>
                <a:gd name="T0" fmla="*/ 0 w 1045"/>
                <a:gd name="T1" fmla="*/ 0 h 441"/>
                <a:gd name="T2" fmla="*/ 1 w 1045"/>
                <a:gd name="T3" fmla="*/ 0 h 441"/>
                <a:gd name="T4" fmla="*/ 1 w 1045"/>
                <a:gd name="T5" fmla="*/ 0 h 441"/>
                <a:gd name="T6" fmla="*/ 1 w 1045"/>
                <a:gd name="T7" fmla="*/ 0 h 441"/>
                <a:gd name="T8" fmla="*/ 1 w 1045"/>
                <a:gd name="T9" fmla="*/ 0 h 441"/>
                <a:gd name="T10" fmla="*/ 1 w 1045"/>
                <a:gd name="T11" fmla="*/ 0 h 441"/>
                <a:gd name="T12" fmla="*/ 0 w 1045"/>
                <a:gd name="T13" fmla="*/ 0 h 4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45"/>
                <a:gd name="T22" fmla="*/ 0 h 441"/>
                <a:gd name="T23" fmla="*/ 1045 w 1045"/>
                <a:gd name="T24" fmla="*/ 441 h 4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45" h="441">
                  <a:moveTo>
                    <a:pt x="0" y="0"/>
                  </a:moveTo>
                  <a:lnTo>
                    <a:pt x="31" y="1"/>
                  </a:lnTo>
                  <a:lnTo>
                    <a:pt x="62" y="10"/>
                  </a:lnTo>
                  <a:lnTo>
                    <a:pt x="1005" y="409"/>
                  </a:lnTo>
                  <a:lnTo>
                    <a:pt x="1037" y="427"/>
                  </a:lnTo>
                  <a:lnTo>
                    <a:pt x="1045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7938">
              <a:solidFill>
                <a:srgbClr val="20202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Freeform 356"/>
            <p:cNvSpPr>
              <a:spLocks/>
            </p:cNvSpPr>
            <p:nvPr/>
          </p:nvSpPr>
          <p:spPr bwMode="auto">
            <a:xfrm>
              <a:off x="1315" y="3056"/>
              <a:ext cx="478" cy="573"/>
            </a:xfrm>
            <a:custGeom>
              <a:avLst/>
              <a:gdLst>
                <a:gd name="T0" fmla="*/ 1 w 955"/>
                <a:gd name="T1" fmla="*/ 0 h 1719"/>
                <a:gd name="T2" fmla="*/ 0 w 955"/>
                <a:gd name="T3" fmla="*/ 0 h 1719"/>
                <a:gd name="T4" fmla="*/ 1 w 955"/>
                <a:gd name="T5" fmla="*/ 0 h 1719"/>
                <a:gd name="T6" fmla="*/ 1 w 955"/>
                <a:gd name="T7" fmla="*/ 0 h 1719"/>
                <a:gd name="T8" fmla="*/ 1 w 955"/>
                <a:gd name="T9" fmla="*/ 0 h 17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5"/>
                <a:gd name="T16" fmla="*/ 0 h 1719"/>
                <a:gd name="T17" fmla="*/ 955 w 955"/>
                <a:gd name="T18" fmla="*/ 1719 h 17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5" h="1719">
                  <a:moveTo>
                    <a:pt x="619" y="1719"/>
                  </a:moveTo>
                  <a:lnTo>
                    <a:pt x="0" y="1212"/>
                  </a:lnTo>
                  <a:lnTo>
                    <a:pt x="290" y="0"/>
                  </a:lnTo>
                  <a:lnTo>
                    <a:pt x="955" y="313"/>
                  </a:lnTo>
                  <a:lnTo>
                    <a:pt x="619" y="1719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Freeform 357"/>
            <p:cNvSpPr>
              <a:spLocks/>
            </p:cNvSpPr>
            <p:nvPr/>
          </p:nvSpPr>
          <p:spPr bwMode="auto">
            <a:xfrm>
              <a:off x="1337" y="3076"/>
              <a:ext cx="431" cy="529"/>
            </a:xfrm>
            <a:custGeom>
              <a:avLst/>
              <a:gdLst>
                <a:gd name="T0" fmla="*/ 1 w 862"/>
                <a:gd name="T1" fmla="*/ 0 h 1587"/>
                <a:gd name="T2" fmla="*/ 0 w 862"/>
                <a:gd name="T3" fmla="*/ 0 h 1587"/>
                <a:gd name="T4" fmla="*/ 1 w 862"/>
                <a:gd name="T5" fmla="*/ 0 h 1587"/>
                <a:gd name="T6" fmla="*/ 1 w 862"/>
                <a:gd name="T7" fmla="*/ 0 h 1587"/>
                <a:gd name="T8" fmla="*/ 1 w 862"/>
                <a:gd name="T9" fmla="*/ 0 h 15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2"/>
                <a:gd name="T16" fmla="*/ 0 h 1587"/>
                <a:gd name="T17" fmla="*/ 862 w 862"/>
                <a:gd name="T18" fmla="*/ 1587 h 15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2" h="1587">
                  <a:moveTo>
                    <a:pt x="546" y="1587"/>
                  </a:moveTo>
                  <a:lnTo>
                    <a:pt x="0" y="1134"/>
                  </a:lnTo>
                  <a:lnTo>
                    <a:pt x="272" y="0"/>
                  </a:lnTo>
                  <a:lnTo>
                    <a:pt x="862" y="268"/>
                  </a:lnTo>
                  <a:lnTo>
                    <a:pt x="546" y="1587"/>
                  </a:lnTo>
                  <a:close/>
                </a:path>
              </a:pathLst>
            </a:custGeom>
            <a:solidFill>
              <a:srgbClr val="C7C7C7"/>
            </a:solidFill>
            <a:ln w="7938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358"/>
            <p:cNvSpPr>
              <a:spLocks/>
            </p:cNvSpPr>
            <p:nvPr/>
          </p:nvSpPr>
          <p:spPr bwMode="auto">
            <a:xfrm>
              <a:off x="1233" y="2968"/>
              <a:ext cx="203" cy="494"/>
            </a:xfrm>
            <a:custGeom>
              <a:avLst/>
              <a:gdLst>
                <a:gd name="T0" fmla="*/ 0 w 408"/>
                <a:gd name="T1" fmla="*/ 0 h 1480"/>
                <a:gd name="T2" fmla="*/ 0 w 408"/>
                <a:gd name="T3" fmla="*/ 0 h 1480"/>
                <a:gd name="T4" fmla="*/ 0 w 408"/>
                <a:gd name="T5" fmla="*/ 0 h 1480"/>
                <a:gd name="T6" fmla="*/ 0 w 408"/>
                <a:gd name="T7" fmla="*/ 0 h 1480"/>
                <a:gd name="T8" fmla="*/ 0 w 408"/>
                <a:gd name="T9" fmla="*/ 0 h 1480"/>
                <a:gd name="T10" fmla="*/ 0 w 408"/>
                <a:gd name="T11" fmla="*/ 0 h 1480"/>
                <a:gd name="T12" fmla="*/ 0 w 408"/>
                <a:gd name="T13" fmla="*/ 0 h 1480"/>
                <a:gd name="T14" fmla="*/ 0 w 408"/>
                <a:gd name="T15" fmla="*/ 0 h 1480"/>
                <a:gd name="T16" fmla="*/ 0 w 408"/>
                <a:gd name="T17" fmla="*/ 0 h 1480"/>
                <a:gd name="T18" fmla="*/ 0 w 408"/>
                <a:gd name="T19" fmla="*/ 0 h 1480"/>
                <a:gd name="T20" fmla="*/ 0 w 408"/>
                <a:gd name="T21" fmla="*/ 0 h 1480"/>
                <a:gd name="T22" fmla="*/ 0 w 408"/>
                <a:gd name="T23" fmla="*/ 0 h 1480"/>
                <a:gd name="T24" fmla="*/ 0 w 408"/>
                <a:gd name="T25" fmla="*/ 0 h 1480"/>
                <a:gd name="T26" fmla="*/ 0 w 408"/>
                <a:gd name="T27" fmla="*/ 0 h 1480"/>
                <a:gd name="T28" fmla="*/ 0 w 408"/>
                <a:gd name="T29" fmla="*/ 0 h 1480"/>
                <a:gd name="T30" fmla="*/ 0 w 408"/>
                <a:gd name="T31" fmla="*/ 0 h 14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1480"/>
                <a:gd name="T50" fmla="*/ 408 w 408"/>
                <a:gd name="T51" fmla="*/ 1480 h 14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1480">
                  <a:moveTo>
                    <a:pt x="393" y="0"/>
                  </a:moveTo>
                  <a:lnTo>
                    <a:pt x="370" y="11"/>
                  </a:lnTo>
                  <a:lnTo>
                    <a:pt x="356" y="19"/>
                  </a:lnTo>
                  <a:lnTo>
                    <a:pt x="338" y="37"/>
                  </a:lnTo>
                  <a:lnTo>
                    <a:pt x="325" y="59"/>
                  </a:lnTo>
                  <a:lnTo>
                    <a:pt x="320" y="77"/>
                  </a:lnTo>
                  <a:lnTo>
                    <a:pt x="0" y="1459"/>
                  </a:lnTo>
                  <a:lnTo>
                    <a:pt x="12" y="1480"/>
                  </a:lnTo>
                  <a:lnTo>
                    <a:pt x="337" y="77"/>
                  </a:lnTo>
                  <a:lnTo>
                    <a:pt x="346" y="57"/>
                  </a:lnTo>
                  <a:lnTo>
                    <a:pt x="355" y="43"/>
                  </a:lnTo>
                  <a:lnTo>
                    <a:pt x="368" y="30"/>
                  </a:lnTo>
                  <a:lnTo>
                    <a:pt x="384" y="19"/>
                  </a:lnTo>
                  <a:lnTo>
                    <a:pt x="400" y="12"/>
                  </a:lnTo>
                  <a:lnTo>
                    <a:pt x="408" y="5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6" name="Freeform 359"/>
            <p:cNvSpPr>
              <a:spLocks/>
            </p:cNvSpPr>
            <p:nvPr/>
          </p:nvSpPr>
          <p:spPr bwMode="auto">
            <a:xfrm>
              <a:off x="1204" y="3479"/>
              <a:ext cx="532" cy="321"/>
            </a:xfrm>
            <a:custGeom>
              <a:avLst/>
              <a:gdLst>
                <a:gd name="T0" fmla="*/ 0 w 1065"/>
                <a:gd name="T1" fmla="*/ 0 h 963"/>
                <a:gd name="T2" fmla="*/ 0 w 1065"/>
                <a:gd name="T3" fmla="*/ 0 h 963"/>
                <a:gd name="T4" fmla="*/ 0 w 1065"/>
                <a:gd name="T5" fmla="*/ 0 h 963"/>
                <a:gd name="T6" fmla="*/ 0 w 1065"/>
                <a:gd name="T7" fmla="*/ 0 h 963"/>
                <a:gd name="T8" fmla="*/ 0 w 1065"/>
                <a:gd name="T9" fmla="*/ 0 h 963"/>
                <a:gd name="T10" fmla="*/ 0 w 1065"/>
                <a:gd name="T11" fmla="*/ 0 h 963"/>
                <a:gd name="T12" fmla="*/ 0 w 1065"/>
                <a:gd name="T13" fmla="*/ 0 h 963"/>
                <a:gd name="T14" fmla="*/ 0 w 1065"/>
                <a:gd name="T15" fmla="*/ 0 h 963"/>
                <a:gd name="T16" fmla="*/ 0 w 1065"/>
                <a:gd name="T17" fmla="*/ 0 h 963"/>
                <a:gd name="T18" fmla="*/ 0 w 1065"/>
                <a:gd name="T19" fmla="*/ 0 h 9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5"/>
                <a:gd name="T31" fmla="*/ 0 h 963"/>
                <a:gd name="T32" fmla="*/ 1065 w 1065"/>
                <a:gd name="T33" fmla="*/ 963 h 9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5" h="963">
                  <a:moveTo>
                    <a:pt x="1065" y="963"/>
                  </a:moveTo>
                  <a:lnTo>
                    <a:pt x="1047" y="833"/>
                  </a:lnTo>
                  <a:lnTo>
                    <a:pt x="1015" y="776"/>
                  </a:lnTo>
                  <a:lnTo>
                    <a:pt x="137" y="3"/>
                  </a:lnTo>
                  <a:lnTo>
                    <a:pt x="96" y="0"/>
                  </a:lnTo>
                  <a:lnTo>
                    <a:pt x="59" y="3"/>
                  </a:lnTo>
                  <a:lnTo>
                    <a:pt x="32" y="42"/>
                  </a:lnTo>
                  <a:lnTo>
                    <a:pt x="0" y="145"/>
                  </a:lnTo>
                  <a:lnTo>
                    <a:pt x="865" y="954"/>
                  </a:lnTo>
                  <a:lnTo>
                    <a:pt x="1065" y="963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7" name="Freeform 360"/>
            <p:cNvSpPr>
              <a:spLocks/>
            </p:cNvSpPr>
            <p:nvPr/>
          </p:nvSpPr>
          <p:spPr bwMode="auto">
            <a:xfrm>
              <a:off x="642" y="3519"/>
              <a:ext cx="985" cy="288"/>
            </a:xfrm>
            <a:custGeom>
              <a:avLst/>
              <a:gdLst>
                <a:gd name="T0" fmla="*/ 0 w 1969"/>
                <a:gd name="T1" fmla="*/ 0 h 862"/>
                <a:gd name="T2" fmla="*/ 1 w 1969"/>
                <a:gd name="T3" fmla="*/ 0 h 862"/>
                <a:gd name="T4" fmla="*/ 1 w 1969"/>
                <a:gd name="T5" fmla="*/ 0 h 862"/>
                <a:gd name="T6" fmla="*/ 1 w 1969"/>
                <a:gd name="T7" fmla="*/ 0 h 862"/>
                <a:gd name="T8" fmla="*/ 0 w 1969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69"/>
                <a:gd name="T16" fmla="*/ 0 h 862"/>
                <a:gd name="T17" fmla="*/ 1969 w 1969"/>
                <a:gd name="T18" fmla="*/ 862 h 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69" h="862">
                  <a:moveTo>
                    <a:pt x="0" y="0"/>
                  </a:moveTo>
                  <a:lnTo>
                    <a:pt x="1121" y="24"/>
                  </a:lnTo>
                  <a:lnTo>
                    <a:pt x="1969" y="814"/>
                  </a:lnTo>
                  <a:lnTo>
                    <a:pt x="478" y="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8" name="Freeform 361"/>
            <p:cNvSpPr>
              <a:spLocks/>
            </p:cNvSpPr>
            <p:nvPr/>
          </p:nvSpPr>
          <p:spPr bwMode="auto">
            <a:xfrm>
              <a:off x="852" y="3789"/>
              <a:ext cx="889" cy="99"/>
            </a:xfrm>
            <a:custGeom>
              <a:avLst/>
              <a:gdLst>
                <a:gd name="T0" fmla="*/ 1 w 1777"/>
                <a:gd name="T1" fmla="*/ 0 h 297"/>
                <a:gd name="T2" fmla="*/ 0 w 1777"/>
                <a:gd name="T3" fmla="*/ 0 h 297"/>
                <a:gd name="T4" fmla="*/ 1 w 1777"/>
                <a:gd name="T5" fmla="*/ 0 h 297"/>
                <a:gd name="T6" fmla="*/ 1 w 1777"/>
                <a:gd name="T7" fmla="*/ 0 h 297"/>
                <a:gd name="T8" fmla="*/ 1 w 1777"/>
                <a:gd name="T9" fmla="*/ 0 h 297"/>
                <a:gd name="T10" fmla="*/ 1 w 1777"/>
                <a:gd name="T11" fmla="*/ 0 h 297"/>
                <a:gd name="T12" fmla="*/ 1 w 1777"/>
                <a:gd name="T13" fmla="*/ 0 h 2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77"/>
                <a:gd name="T22" fmla="*/ 0 h 297"/>
                <a:gd name="T23" fmla="*/ 1777 w 1777"/>
                <a:gd name="T24" fmla="*/ 297 h 2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77" h="297">
                  <a:moveTo>
                    <a:pt x="54" y="52"/>
                  </a:moveTo>
                  <a:lnTo>
                    <a:pt x="0" y="297"/>
                  </a:lnTo>
                  <a:lnTo>
                    <a:pt x="1759" y="257"/>
                  </a:lnTo>
                  <a:lnTo>
                    <a:pt x="1777" y="173"/>
                  </a:lnTo>
                  <a:lnTo>
                    <a:pt x="1773" y="74"/>
                  </a:lnTo>
                  <a:lnTo>
                    <a:pt x="1768" y="0"/>
                  </a:lnTo>
                  <a:lnTo>
                    <a:pt x="54" y="52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9" name="Freeform 362"/>
            <p:cNvSpPr>
              <a:spLocks/>
            </p:cNvSpPr>
            <p:nvPr/>
          </p:nvSpPr>
          <p:spPr bwMode="auto">
            <a:xfrm>
              <a:off x="624" y="3519"/>
              <a:ext cx="256" cy="369"/>
            </a:xfrm>
            <a:custGeom>
              <a:avLst/>
              <a:gdLst>
                <a:gd name="T0" fmla="*/ 0 w 513"/>
                <a:gd name="T1" fmla="*/ 0 h 1106"/>
                <a:gd name="T2" fmla="*/ 0 w 513"/>
                <a:gd name="T3" fmla="*/ 0 h 1106"/>
                <a:gd name="T4" fmla="*/ 0 w 513"/>
                <a:gd name="T5" fmla="*/ 0 h 1106"/>
                <a:gd name="T6" fmla="*/ 0 w 513"/>
                <a:gd name="T7" fmla="*/ 0 h 1106"/>
                <a:gd name="T8" fmla="*/ 0 w 513"/>
                <a:gd name="T9" fmla="*/ 0 h 1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1106"/>
                <a:gd name="T17" fmla="*/ 513 w 513"/>
                <a:gd name="T18" fmla="*/ 1106 h 11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1106">
                  <a:moveTo>
                    <a:pt x="37" y="0"/>
                  </a:moveTo>
                  <a:lnTo>
                    <a:pt x="0" y="200"/>
                  </a:lnTo>
                  <a:lnTo>
                    <a:pt x="457" y="1106"/>
                  </a:lnTo>
                  <a:lnTo>
                    <a:pt x="513" y="86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0" name="Freeform 363"/>
            <p:cNvSpPr>
              <a:spLocks/>
            </p:cNvSpPr>
            <p:nvPr/>
          </p:nvSpPr>
          <p:spPr bwMode="auto">
            <a:xfrm>
              <a:off x="1206" y="3791"/>
              <a:ext cx="132" cy="8"/>
            </a:xfrm>
            <a:custGeom>
              <a:avLst/>
              <a:gdLst>
                <a:gd name="T0" fmla="*/ 1 w 262"/>
                <a:gd name="T1" fmla="*/ 0 h 25"/>
                <a:gd name="T2" fmla="*/ 0 w 262"/>
                <a:gd name="T3" fmla="*/ 0 h 25"/>
                <a:gd name="T4" fmla="*/ 1 w 262"/>
                <a:gd name="T5" fmla="*/ 0 h 25"/>
                <a:gd name="T6" fmla="*/ 1 w 262"/>
                <a:gd name="T7" fmla="*/ 0 h 25"/>
                <a:gd name="T8" fmla="*/ 1 w 262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2"/>
                <a:gd name="T16" fmla="*/ 0 h 25"/>
                <a:gd name="T17" fmla="*/ 262 w 262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2" h="25">
                  <a:moveTo>
                    <a:pt x="2" y="25"/>
                  </a:moveTo>
                  <a:lnTo>
                    <a:pt x="0" y="0"/>
                  </a:lnTo>
                  <a:lnTo>
                    <a:pt x="249" y="0"/>
                  </a:lnTo>
                  <a:lnTo>
                    <a:pt x="262" y="19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1" name="Freeform 364"/>
            <p:cNvSpPr>
              <a:spLocks/>
            </p:cNvSpPr>
            <p:nvPr/>
          </p:nvSpPr>
          <p:spPr bwMode="auto">
            <a:xfrm>
              <a:off x="927" y="3521"/>
              <a:ext cx="281" cy="279"/>
            </a:xfrm>
            <a:custGeom>
              <a:avLst/>
              <a:gdLst>
                <a:gd name="T0" fmla="*/ 1 w 561"/>
                <a:gd name="T1" fmla="*/ 0 h 836"/>
                <a:gd name="T2" fmla="*/ 0 w 561"/>
                <a:gd name="T3" fmla="*/ 0 h 836"/>
                <a:gd name="T4" fmla="*/ 1 w 561"/>
                <a:gd name="T5" fmla="*/ 0 h 836"/>
                <a:gd name="T6" fmla="*/ 1 w 561"/>
                <a:gd name="T7" fmla="*/ 0 h 8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1"/>
                <a:gd name="T13" fmla="*/ 0 h 836"/>
                <a:gd name="T14" fmla="*/ 561 w 561"/>
                <a:gd name="T15" fmla="*/ 836 h 8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1" h="836">
                  <a:moveTo>
                    <a:pt x="557" y="801"/>
                  </a:moveTo>
                  <a:lnTo>
                    <a:pt x="0" y="0"/>
                  </a:lnTo>
                  <a:lnTo>
                    <a:pt x="561" y="836"/>
                  </a:lnTo>
                  <a:lnTo>
                    <a:pt x="557" y="80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32" name="Group 365"/>
            <p:cNvGrpSpPr>
              <a:grpSpLocks/>
            </p:cNvGrpSpPr>
            <p:nvPr/>
          </p:nvGrpSpPr>
          <p:grpSpPr bwMode="auto">
            <a:xfrm>
              <a:off x="700" y="3526"/>
              <a:ext cx="515" cy="270"/>
              <a:chOff x="700" y="3526"/>
              <a:chExt cx="515" cy="270"/>
            </a:xfrm>
          </p:grpSpPr>
          <p:grpSp>
            <p:nvGrpSpPr>
              <p:cNvPr id="158" name="Group 366"/>
              <p:cNvGrpSpPr>
                <a:grpSpLocks/>
              </p:cNvGrpSpPr>
              <p:nvPr/>
            </p:nvGrpSpPr>
            <p:grpSpPr bwMode="auto">
              <a:xfrm>
                <a:off x="737" y="3534"/>
                <a:ext cx="49" cy="23"/>
                <a:chOff x="737" y="3534"/>
                <a:chExt cx="49" cy="23"/>
              </a:xfrm>
            </p:grpSpPr>
            <p:sp>
              <p:nvSpPr>
                <p:cNvPr id="637" name="Freeform 367"/>
                <p:cNvSpPr>
                  <a:spLocks/>
                </p:cNvSpPr>
                <p:nvPr/>
              </p:nvSpPr>
              <p:spPr bwMode="auto">
                <a:xfrm>
                  <a:off x="737" y="3534"/>
                  <a:ext cx="11" cy="23"/>
                </a:xfrm>
                <a:custGeom>
                  <a:avLst/>
                  <a:gdLst>
                    <a:gd name="T0" fmla="*/ 1 w 22"/>
                    <a:gd name="T1" fmla="*/ 0 h 67"/>
                    <a:gd name="T2" fmla="*/ 0 w 22"/>
                    <a:gd name="T3" fmla="*/ 0 h 67"/>
                    <a:gd name="T4" fmla="*/ 1 w 22"/>
                    <a:gd name="T5" fmla="*/ 0 h 67"/>
                    <a:gd name="T6" fmla="*/ 1 w 22"/>
                    <a:gd name="T7" fmla="*/ 0 h 67"/>
                    <a:gd name="T8" fmla="*/ 1 w 22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7"/>
                    <a:gd name="T17" fmla="*/ 22 w 22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7">
                      <a:moveTo>
                        <a:pt x="13" y="67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2" y="30"/>
                      </a:lnTo>
                      <a:lnTo>
                        <a:pt x="13" y="67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" name="Freeform 368"/>
                <p:cNvSpPr>
                  <a:spLocks/>
                </p:cNvSpPr>
                <p:nvPr/>
              </p:nvSpPr>
              <p:spPr bwMode="auto">
                <a:xfrm>
                  <a:off x="742" y="3535"/>
                  <a:ext cx="36" cy="9"/>
                </a:xfrm>
                <a:custGeom>
                  <a:avLst/>
                  <a:gdLst>
                    <a:gd name="T0" fmla="*/ 0 w 73"/>
                    <a:gd name="T1" fmla="*/ 0 h 29"/>
                    <a:gd name="T2" fmla="*/ 0 w 73"/>
                    <a:gd name="T3" fmla="*/ 0 h 29"/>
                    <a:gd name="T4" fmla="*/ 0 w 73"/>
                    <a:gd name="T5" fmla="*/ 0 h 29"/>
                    <a:gd name="T6" fmla="*/ 0 w 73"/>
                    <a:gd name="T7" fmla="*/ 0 h 29"/>
                    <a:gd name="T8" fmla="*/ 0 w 73"/>
                    <a:gd name="T9" fmla="*/ 0 h 29"/>
                    <a:gd name="T10" fmla="*/ 0 w 73"/>
                    <a:gd name="T11" fmla="*/ 0 h 29"/>
                    <a:gd name="T12" fmla="*/ 0 w 73"/>
                    <a:gd name="T13" fmla="*/ 0 h 29"/>
                    <a:gd name="T14" fmla="*/ 0 w 73"/>
                    <a:gd name="T15" fmla="*/ 0 h 29"/>
                    <a:gd name="T16" fmla="*/ 0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5" y="11"/>
                      </a:lnTo>
                      <a:lnTo>
                        <a:pt x="73" y="29"/>
                      </a:lnTo>
                      <a:lnTo>
                        <a:pt x="17" y="29"/>
                      </a:lnTo>
                      <a:lnTo>
                        <a:pt x="8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" name="Freeform 369"/>
                <p:cNvSpPr>
                  <a:spLocks/>
                </p:cNvSpPr>
                <p:nvPr/>
              </p:nvSpPr>
              <p:spPr bwMode="auto">
                <a:xfrm>
                  <a:off x="744" y="3545"/>
                  <a:ext cx="42" cy="12"/>
                </a:xfrm>
                <a:custGeom>
                  <a:avLst/>
                  <a:gdLst>
                    <a:gd name="T0" fmla="*/ 0 w 82"/>
                    <a:gd name="T1" fmla="*/ 0 h 35"/>
                    <a:gd name="T2" fmla="*/ 1 w 82"/>
                    <a:gd name="T3" fmla="*/ 0 h 35"/>
                    <a:gd name="T4" fmla="*/ 1 w 82"/>
                    <a:gd name="T5" fmla="*/ 0 h 35"/>
                    <a:gd name="T6" fmla="*/ 1 w 82"/>
                    <a:gd name="T7" fmla="*/ 0 h 35"/>
                    <a:gd name="T8" fmla="*/ 1 w 82"/>
                    <a:gd name="T9" fmla="*/ 0 h 35"/>
                    <a:gd name="T10" fmla="*/ 1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9" name="Group 370"/>
              <p:cNvGrpSpPr>
                <a:grpSpLocks/>
              </p:cNvGrpSpPr>
              <p:nvPr/>
            </p:nvGrpSpPr>
            <p:grpSpPr bwMode="auto">
              <a:xfrm>
                <a:off x="748" y="3547"/>
                <a:ext cx="50" cy="23"/>
                <a:chOff x="748" y="3547"/>
                <a:chExt cx="50" cy="23"/>
              </a:xfrm>
            </p:grpSpPr>
            <p:sp>
              <p:nvSpPr>
                <p:cNvPr id="634" name="Freeform 371"/>
                <p:cNvSpPr>
                  <a:spLocks/>
                </p:cNvSpPr>
                <p:nvPr/>
              </p:nvSpPr>
              <p:spPr bwMode="auto">
                <a:xfrm>
                  <a:off x="748" y="3547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" name="Freeform 372"/>
                <p:cNvSpPr>
                  <a:spLocks/>
                </p:cNvSpPr>
                <p:nvPr/>
              </p:nvSpPr>
              <p:spPr bwMode="auto">
                <a:xfrm>
                  <a:off x="753" y="3548"/>
                  <a:ext cx="37" cy="10"/>
                </a:xfrm>
                <a:custGeom>
                  <a:avLst/>
                  <a:gdLst>
                    <a:gd name="T0" fmla="*/ 1 w 74"/>
                    <a:gd name="T1" fmla="*/ 0 h 29"/>
                    <a:gd name="T2" fmla="*/ 1 w 74"/>
                    <a:gd name="T3" fmla="*/ 0 h 29"/>
                    <a:gd name="T4" fmla="*/ 1 w 74"/>
                    <a:gd name="T5" fmla="*/ 0 h 29"/>
                    <a:gd name="T6" fmla="*/ 1 w 74"/>
                    <a:gd name="T7" fmla="*/ 0 h 29"/>
                    <a:gd name="T8" fmla="*/ 1 w 74"/>
                    <a:gd name="T9" fmla="*/ 0 h 29"/>
                    <a:gd name="T10" fmla="*/ 1 w 74"/>
                    <a:gd name="T11" fmla="*/ 0 h 29"/>
                    <a:gd name="T12" fmla="*/ 1 w 74"/>
                    <a:gd name="T13" fmla="*/ 0 h 29"/>
                    <a:gd name="T14" fmla="*/ 0 w 74"/>
                    <a:gd name="T15" fmla="*/ 0 h 29"/>
                    <a:gd name="T16" fmla="*/ 1 w 74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29"/>
                    <a:gd name="T29" fmla="*/ 74 w 74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4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" name="Freeform 373"/>
                <p:cNvSpPr>
                  <a:spLocks/>
                </p:cNvSpPr>
                <p:nvPr/>
              </p:nvSpPr>
              <p:spPr bwMode="auto">
                <a:xfrm>
                  <a:off x="757" y="3558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60" name="Freeform 374"/>
              <p:cNvSpPr>
                <a:spLocks/>
              </p:cNvSpPr>
              <p:nvPr/>
            </p:nvSpPr>
            <p:spPr bwMode="auto">
              <a:xfrm>
                <a:off x="952" y="3538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1" name="Freeform 375"/>
              <p:cNvSpPr>
                <a:spLocks/>
              </p:cNvSpPr>
              <p:nvPr/>
            </p:nvSpPr>
            <p:spPr bwMode="auto">
              <a:xfrm>
                <a:off x="861" y="3535"/>
                <a:ext cx="11" cy="22"/>
              </a:xfrm>
              <a:custGeom>
                <a:avLst/>
                <a:gdLst>
                  <a:gd name="T0" fmla="*/ 0 w 24"/>
                  <a:gd name="T1" fmla="*/ 0 h 68"/>
                  <a:gd name="T2" fmla="*/ 0 w 24"/>
                  <a:gd name="T3" fmla="*/ 0 h 68"/>
                  <a:gd name="T4" fmla="*/ 0 w 24"/>
                  <a:gd name="T5" fmla="*/ 0 h 68"/>
                  <a:gd name="T6" fmla="*/ 0 w 24"/>
                  <a:gd name="T7" fmla="*/ 0 h 68"/>
                  <a:gd name="T8" fmla="*/ 0 w 2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68"/>
                  <a:gd name="T17" fmla="*/ 24 w 2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68">
                    <a:moveTo>
                      <a:pt x="15" y="68"/>
                    </a:moveTo>
                    <a:lnTo>
                      <a:pt x="0" y="27"/>
                    </a:lnTo>
                    <a:lnTo>
                      <a:pt x="11" y="0"/>
                    </a:lnTo>
                    <a:lnTo>
                      <a:pt x="24" y="31"/>
                    </a:lnTo>
                    <a:lnTo>
                      <a:pt x="15" y="68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2" name="Freeform 376"/>
              <p:cNvSpPr>
                <a:spLocks/>
              </p:cNvSpPr>
              <p:nvPr/>
            </p:nvSpPr>
            <p:spPr bwMode="auto">
              <a:xfrm>
                <a:off x="867" y="3535"/>
                <a:ext cx="34" cy="10"/>
              </a:xfrm>
              <a:custGeom>
                <a:avLst/>
                <a:gdLst>
                  <a:gd name="T0" fmla="*/ 0 w 70"/>
                  <a:gd name="T1" fmla="*/ 0 h 30"/>
                  <a:gd name="T2" fmla="*/ 0 w 70"/>
                  <a:gd name="T3" fmla="*/ 0 h 30"/>
                  <a:gd name="T4" fmla="*/ 0 w 70"/>
                  <a:gd name="T5" fmla="*/ 0 h 30"/>
                  <a:gd name="T6" fmla="*/ 0 w 70"/>
                  <a:gd name="T7" fmla="*/ 0 h 30"/>
                  <a:gd name="T8" fmla="*/ 0 w 70"/>
                  <a:gd name="T9" fmla="*/ 0 h 30"/>
                  <a:gd name="T10" fmla="*/ 0 w 70"/>
                  <a:gd name="T11" fmla="*/ 0 h 30"/>
                  <a:gd name="T12" fmla="*/ 0 w 70"/>
                  <a:gd name="T13" fmla="*/ 0 h 30"/>
                  <a:gd name="T14" fmla="*/ 0 w 70"/>
                  <a:gd name="T15" fmla="*/ 0 h 30"/>
                  <a:gd name="T16" fmla="*/ 0 w 70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30"/>
                  <a:gd name="T29" fmla="*/ 70 w 70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30">
                    <a:moveTo>
                      <a:pt x="0" y="0"/>
                    </a:moveTo>
                    <a:lnTo>
                      <a:pt x="49" y="0"/>
                    </a:lnTo>
                    <a:lnTo>
                      <a:pt x="50" y="3"/>
                    </a:lnTo>
                    <a:lnTo>
                      <a:pt x="54" y="13"/>
                    </a:lnTo>
                    <a:lnTo>
                      <a:pt x="70" y="30"/>
                    </a:lnTo>
                    <a:lnTo>
                      <a:pt x="16" y="30"/>
                    </a:lnTo>
                    <a:lnTo>
                      <a:pt x="7" y="2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3" name="Freeform 377"/>
              <p:cNvSpPr>
                <a:spLocks/>
              </p:cNvSpPr>
              <p:nvPr/>
            </p:nvSpPr>
            <p:spPr bwMode="auto">
              <a:xfrm>
                <a:off x="868" y="3545"/>
                <a:ext cx="42" cy="12"/>
              </a:xfrm>
              <a:custGeom>
                <a:avLst/>
                <a:gdLst>
                  <a:gd name="T0" fmla="*/ 0 w 83"/>
                  <a:gd name="T1" fmla="*/ 0 h 36"/>
                  <a:gd name="T2" fmla="*/ 1 w 83"/>
                  <a:gd name="T3" fmla="*/ 0 h 36"/>
                  <a:gd name="T4" fmla="*/ 1 w 83"/>
                  <a:gd name="T5" fmla="*/ 0 h 36"/>
                  <a:gd name="T6" fmla="*/ 1 w 83"/>
                  <a:gd name="T7" fmla="*/ 0 h 36"/>
                  <a:gd name="T8" fmla="*/ 1 w 83"/>
                  <a:gd name="T9" fmla="*/ 0 h 36"/>
                  <a:gd name="T10" fmla="*/ 1 w 83"/>
                  <a:gd name="T11" fmla="*/ 0 h 36"/>
                  <a:gd name="T12" fmla="*/ 0 w 83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36"/>
                  <a:gd name="T23" fmla="*/ 83 w 83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36">
                    <a:moveTo>
                      <a:pt x="0" y="36"/>
                    </a:moveTo>
                    <a:lnTo>
                      <a:pt x="1" y="19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67" y="0"/>
                    </a:lnTo>
                    <a:lnTo>
                      <a:pt x="8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64" name="Group 378"/>
              <p:cNvGrpSpPr>
                <a:grpSpLocks/>
              </p:cNvGrpSpPr>
              <p:nvPr/>
            </p:nvGrpSpPr>
            <p:grpSpPr bwMode="auto">
              <a:xfrm>
                <a:off x="872" y="3547"/>
                <a:ext cx="50" cy="23"/>
                <a:chOff x="872" y="3547"/>
                <a:chExt cx="50" cy="23"/>
              </a:xfrm>
            </p:grpSpPr>
            <p:sp>
              <p:nvSpPr>
                <p:cNvPr id="631" name="Freeform 379"/>
                <p:cNvSpPr>
                  <a:spLocks/>
                </p:cNvSpPr>
                <p:nvPr/>
              </p:nvSpPr>
              <p:spPr bwMode="auto">
                <a:xfrm>
                  <a:off x="872" y="3547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5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" name="Freeform 380"/>
                <p:cNvSpPr>
                  <a:spLocks/>
                </p:cNvSpPr>
                <p:nvPr/>
              </p:nvSpPr>
              <p:spPr bwMode="auto">
                <a:xfrm>
                  <a:off x="878" y="3547"/>
                  <a:ext cx="36" cy="10"/>
                </a:xfrm>
                <a:custGeom>
                  <a:avLst/>
                  <a:gdLst>
                    <a:gd name="T0" fmla="*/ 0 w 73"/>
                    <a:gd name="T1" fmla="*/ 0 h 30"/>
                    <a:gd name="T2" fmla="*/ 0 w 73"/>
                    <a:gd name="T3" fmla="*/ 0 h 30"/>
                    <a:gd name="T4" fmla="*/ 0 w 73"/>
                    <a:gd name="T5" fmla="*/ 0 h 30"/>
                    <a:gd name="T6" fmla="*/ 0 w 73"/>
                    <a:gd name="T7" fmla="*/ 0 h 30"/>
                    <a:gd name="T8" fmla="*/ 0 w 73"/>
                    <a:gd name="T9" fmla="*/ 0 h 30"/>
                    <a:gd name="T10" fmla="*/ 0 w 73"/>
                    <a:gd name="T11" fmla="*/ 0 h 30"/>
                    <a:gd name="T12" fmla="*/ 0 w 73"/>
                    <a:gd name="T13" fmla="*/ 0 h 30"/>
                    <a:gd name="T14" fmla="*/ 0 w 73"/>
                    <a:gd name="T15" fmla="*/ 0 h 30"/>
                    <a:gd name="T16" fmla="*/ 0 w 73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0"/>
                    <a:gd name="T29" fmla="*/ 73 w 73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0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3"/>
                      </a:lnTo>
                      <a:lnTo>
                        <a:pt x="57" y="12"/>
                      </a:lnTo>
                      <a:lnTo>
                        <a:pt x="73" y="30"/>
                      </a:lnTo>
                      <a:lnTo>
                        <a:pt x="19" y="30"/>
                      </a:lnTo>
                      <a:lnTo>
                        <a:pt x="10" y="21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" name="Freeform 381"/>
                <p:cNvSpPr>
                  <a:spLocks/>
                </p:cNvSpPr>
                <p:nvPr/>
              </p:nvSpPr>
              <p:spPr bwMode="auto">
                <a:xfrm>
                  <a:off x="880" y="3558"/>
                  <a:ext cx="42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6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5" name="Group 382"/>
              <p:cNvGrpSpPr>
                <a:grpSpLocks/>
              </p:cNvGrpSpPr>
              <p:nvPr/>
            </p:nvGrpSpPr>
            <p:grpSpPr bwMode="auto">
              <a:xfrm>
                <a:off x="885" y="3559"/>
                <a:ext cx="50" cy="23"/>
                <a:chOff x="885" y="3559"/>
                <a:chExt cx="50" cy="23"/>
              </a:xfrm>
            </p:grpSpPr>
            <p:sp>
              <p:nvSpPr>
                <p:cNvPr id="628" name="Freeform 383"/>
                <p:cNvSpPr>
                  <a:spLocks/>
                </p:cNvSpPr>
                <p:nvPr/>
              </p:nvSpPr>
              <p:spPr bwMode="auto">
                <a:xfrm>
                  <a:off x="885" y="3559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6"/>
                      </a:lnTo>
                      <a:lnTo>
                        <a:pt x="12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" name="Freeform 384"/>
                <p:cNvSpPr>
                  <a:spLocks/>
                </p:cNvSpPr>
                <p:nvPr/>
              </p:nvSpPr>
              <p:spPr bwMode="auto">
                <a:xfrm>
                  <a:off x="890" y="3560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3" y="0"/>
                      </a:moveTo>
                      <a:lnTo>
                        <a:pt x="49" y="0"/>
                      </a:lnTo>
                      <a:lnTo>
                        <a:pt x="52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10" y="21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" name="Freeform 385"/>
                <p:cNvSpPr>
                  <a:spLocks/>
                </p:cNvSpPr>
                <p:nvPr/>
              </p:nvSpPr>
              <p:spPr bwMode="auto">
                <a:xfrm>
                  <a:off x="893" y="3570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6" name="Group 386"/>
              <p:cNvGrpSpPr>
                <a:grpSpLocks/>
              </p:cNvGrpSpPr>
              <p:nvPr/>
            </p:nvGrpSpPr>
            <p:grpSpPr bwMode="auto">
              <a:xfrm>
                <a:off x="898" y="3571"/>
                <a:ext cx="49" cy="23"/>
                <a:chOff x="898" y="3571"/>
                <a:chExt cx="49" cy="23"/>
              </a:xfrm>
            </p:grpSpPr>
            <p:sp>
              <p:nvSpPr>
                <p:cNvPr id="625" name="Freeform 387"/>
                <p:cNvSpPr>
                  <a:spLocks/>
                </p:cNvSpPr>
                <p:nvPr/>
              </p:nvSpPr>
              <p:spPr bwMode="auto">
                <a:xfrm>
                  <a:off x="898" y="3571"/>
                  <a:ext cx="13" cy="23"/>
                </a:xfrm>
                <a:custGeom>
                  <a:avLst/>
                  <a:gdLst>
                    <a:gd name="T0" fmla="*/ 1 w 25"/>
                    <a:gd name="T1" fmla="*/ 0 h 69"/>
                    <a:gd name="T2" fmla="*/ 0 w 25"/>
                    <a:gd name="T3" fmla="*/ 0 h 69"/>
                    <a:gd name="T4" fmla="*/ 1 w 25"/>
                    <a:gd name="T5" fmla="*/ 0 h 69"/>
                    <a:gd name="T6" fmla="*/ 1 w 25"/>
                    <a:gd name="T7" fmla="*/ 0 h 69"/>
                    <a:gd name="T8" fmla="*/ 1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" name="Freeform 388"/>
                <p:cNvSpPr>
                  <a:spLocks/>
                </p:cNvSpPr>
                <p:nvPr/>
              </p:nvSpPr>
              <p:spPr bwMode="auto">
                <a:xfrm>
                  <a:off x="903" y="3572"/>
                  <a:ext cx="37" cy="10"/>
                </a:xfrm>
                <a:custGeom>
                  <a:avLst/>
                  <a:gdLst>
                    <a:gd name="T0" fmla="*/ 0 w 75"/>
                    <a:gd name="T1" fmla="*/ 0 h 29"/>
                    <a:gd name="T2" fmla="*/ 0 w 75"/>
                    <a:gd name="T3" fmla="*/ 0 h 29"/>
                    <a:gd name="T4" fmla="*/ 0 w 75"/>
                    <a:gd name="T5" fmla="*/ 0 h 29"/>
                    <a:gd name="T6" fmla="*/ 0 w 75"/>
                    <a:gd name="T7" fmla="*/ 0 h 29"/>
                    <a:gd name="T8" fmla="*/ 0 w 75"/>
                    <a:gd name="T9" fmla="*/ 0 h 29"/>
                    <a:gd name="T10" fmla="*/ 0 w 75"/>
                    <a:gd name="T11" fmla="*/ 0 h 29"/>
                    <a:gd name="T12" fmla="*/ 0 w 75"/>
                    <a:gd name="T13" fmla="*/ 0 h 29"/>
                    <a:gd name="T14" fmla="*/ 0 w 75"/>
                    <a:gd name="T15" fmla="*/ 0 h 29"/>
                    <a:gd name="T16" fmla="*/ 0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7" y="11"/>
                      </a:lnTo>
                      <a:lnTo>
                        <a:pt x="75" y="29"/>
                      </a:lnTo>
                      <a:lnTo>
                        <a:pt x="19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" name="Freeform 389"/>
                <p:cNvSpPr>
                  <a:spLocks/>
                </p:cNvSpPr>
                <p:nvPr/>
              </p:nvSpPr>
              <p:spPr bwMode="auto">
                <a:xfrm>
                  <a:off x="907" y="3582"/>
                  <a:ext cx="40" cy="12"/>
                </a:xfrm>
                <a:custGeom>
                  <a:avLst/>
                  <a:gdLst>
                    <a:gd name="T0" fmla="*/ 0 w 82"/>
                    <a:gd name="T1" fmla="*/ 0 h 36"/>
                    <a:gd name="T2" fmla="*/ 0 w 82"/>
                    <a:gd name="T3" fmla="*/ 0 h 36"/>
                    <a:gd name="T4" fmla="*/ 0 w 82"/>
                    <a:gd name="T5" fmla="*/ 0 h 36"/>
                    <a:gd name="T6" fmla="*/ 0 w 82"/>
                    <a:gd name="T7" fmla="*/ 0 h 36"/>
                    <a:gd name="T8" fmla="*/ 0 w 82"/>
                    <a:gd name="T9" fmla="*/ 0 h 36"/>
                    <a:gd name="T10" fmla="*/ 0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5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7" name="Group 390"/>
              <p:cNvGrpSpPr>
                <a:grpSpLocks/>
              </p:cNvGrpSpPr>
              <p:nvPr/>
            </p:nvGrpSpPr>
            <p:grpSpPr bwMode="auto">
              <a:xfrm>
                <a:off x="911" y="3585"/>
                <a:ext cx="49" cy="23"/>
                <a:chOff x="911" y="3585"/>
                <a:chExt cx="49" cy="23"/>
              </a:xfrm>
            </p:grpSpPr>
            <p:sp>
              <p:nvSpPr>
                <p:cNvPr id="558" name="Freeform 391"/>
                <p:cNvSpPr>
                  <a:spLocks/>
                </p:cNvSpPr>
                <p:nvPr/>
              </p:nvSpPr>
              <p:spPr bwMode="auto">
                <a:xfrm>
                  <a:off x="911" y="3585"/>
                  <a:ext cx="12" cy="23"/>
                </a:xfrm>
                <a:custGeom>
                  <a:avLst/>
                  <a:gdLst>
                    <a:gd name="T0" fmla="*/ 1 w 24"/>
                    <a:gd name="T1" fmla="*/ 0 h 69"/>
                    <a:gd name="T2" fmla="*/ 0 w 24"/>
                    <a:gd name="T3" fmla="*/ 0 h 69"/>
                    <a:gd name="T4" fmla="*/ 1 w 24"/>
                    <a:gd name="T5" fmla="*/ 0 h 69"/>
                    <a:gd name="T6" fmla="*/ 1 w 24"/>
                    <a:gd name="T7" fmla="*/ 0 h 69"/>
                    <a:gd name="T8" fmla="*/ 1 w 24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9"/>
                    <a:gd name="T17" fmla="*/ 24 w 24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9">
                      <a:moveTo>
                        <a:pt x="15" y="69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5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" name="Freeform 392"/>
                <p:cNvSpPr>
                  <a:spLocks/>
                </p:cNvSpPr>
                <p:nvPr/>
              </p:nvSpPr>
              <p:spPr bwMode="auto">
                <a:xfrm>
                  <a:off x="915" y="3585"/>
                  <a:ext cx="38" cy="10"/>
                </a:xfrm>
                <a:custGeom>
                  <a:avLst/>
                  <a:gdLst>
                    <a:gd name="T0" fmla="*/ 1 w 75"/>
                    <a:gd name="T1" fmla="*/ 0 h 30"/>
                    <a:gd name="T2" fmla="*/ 1 w 75"/>
                    <a:gd name="T3" fmla="*/ 0 h 30"/>
                    <a:gd name="T4" fmla="*/ 1 w 75"/>
                    <a:gd name="T5" fmla="*/ 0 h 30"/>
                    <a:gd name="T6" fmla="*/ 1 w 75"/>
                    <a:gd name="T7" fmla="*/ 0 h 30"/>
                    <a:gd name="T8" fmla="*/ 1 w 75"/>
                    <a:gd name="T9" fmla="*/ 0 h 30"/>
                    <a:gd name="T10" fmla="*/ 1 w 75"/>
                    <a:gd name="T11" fmla="*/ 0 h 30"/>
                    <a:gd name="T12" fmla="*/ 1 w 75"/>
                    <a:gd name="T13" fmla="*/ 0 h 30"/>
                    <a:gd name="T14" fmla="*/ 0 w 75"/>
                    <a:gd name="T15" fmla="*/ 0 h 30"/>
                    <a:gd name="T16" fmla="*/ 1 w 75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30"/>
                    <a:gd name="T29" fmla="*/ 75 w 75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30">
                      <a:moveTo>
                        <a:pt x="3" y="0"/>
                      </a:moveTo>
                      <a:lnTo>
                        <a:pt x="52" y="0"/>
                      </a:lnTo>
                      <a:lnTo>
                        <a:pt x="53" y="3"/>
                      </a:lnTo>
                      <a:lnTo>
                        <a:pt x="57" y="12"/>
                      </a:lnTo>
                      <a:lnTo>
                        <a:pt x="75" y="30"/>
                      </a:lnTo>
                      <a:lnTo>
                        <a:pt x="19" y="30"/>
                      </a:lnTo>
                      <a:lnTo>
                        <a:pt x="11" y="21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" name="Freeform 393"/>
                <p:cNvSpPr>
                  <a:spLocks/>
                </p:cNvSpPr>
                <p:nvPr/>
              </p:nvSpPr>
              <p:spPr bwMode="auto">
                <a:xfrm>
                  <a:off x="919" y="3596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8" name="Group 394"/>
              <p:cNvGrpSpPr>
                <a:grpSpLocks/>
              </p:cNvGrpSpPr>
              <p:nvPr/>
            </p:nvGrpSpPr>
            <p:grpSpPr bwMode="auto">
              <a:xfrm>
                <a:off x="923" y="3600"/>
                <a:ext cx="99" cy="73"/>
                <a:chOff x="923" y="3600"/>
                <a:chExt cx="99" cy="73"/>
              </a:xfrm>
            </p:grpSpPr>
            <p:grpSp>
              <p:nvGrpSpPr>
                <p:cNvPr id="538" name="Group 395"/>
                <p:cNvGrpSpPr>
                  <a:grpSpLocks/>
                </p:cNvGrpSpPr>
                <p:nvPr/>
              </p:nvGrpSpPr>
              <p:grpSpPr bwMode="auto">
                <a:xfrm>
                  <a:off x="923" y="3600"/>
                  <a:ext cx="49" cy="23"/>
                  <a:chOff x="923" y="3600"/>
                  <a:chExt cx="49" cy="23"/>
                </a:xfrm>
              </p:grpSpPr>
              <p:sp>
                <p:nvSpPr>
                  <p:cNvPr id="555" name="Freeform 396"/>
                  <p:cNvSpPr>
                    <a:spLocks/>
                  </p:cNvSpPr>
                  <p:nvPr/>
                </p:nvSpPr>
                <p:spPr bwMode="auto">
                  <a:xfrm>
                    <a:off x="923" y="3600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3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0"/>
                        </a:lnTo>
                        <a:lnTo>
                          <a:pt x="13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6" name="Freeform 397"/>
                  <p:cNvSpPr>
                    <a:spLocks/>
                  </p:cNvSpPr>
                  <p:nvPr/>
                </p:nvSpPr>
                <p:spPr bwMode="auto">
                  <a:xfrm>
                    <a:off x="928" y="3600"/>
                    <a:ext cx="37" cy="10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2"/>
                        </a:lnTo>
                        <a:lnTo>
                          <a:pt x="75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7" name="Freeform 398"/>
                  <p:cNvSpPr>
                    <a:spLocks/>
                  </p:cNvSpPr>
                  <p:nvPr/>
                </p:nvSpPr>
                <p:spPr bwMode="auto">
                  <a:xfrm>
                    <a:off x="930" y="3610"/>
                    <a:ext cx="42" cy="13"/>
                  </a:xfrm>
                  <a:custGeom>
                    <a:avLst/>
                    <a:gdLst>
                      <a:gd name="T0" fmla="*/ 0 w 82"/>
                      <a:gd name="T1" fmla="*/ 0 h 37"/>
                      <a:gd name="T2" fmla="*/ 1 w 82"/>
                      <a:gd name="T3" fmla="*/ 0 h 37"/>
                      <a:gd name="T4" fmla="*/ 1 w 82"/>
                      <a:gd name="T5" fmla="*/ 0 h 37"/>
                      <a:gd name="T6" fmla="*/ 1 w 82"/>
                      <a:gd name="T7" fmla="*/ 0 h 37"/>
                      <a:gd name="T8" fmla="*/ 1 w 82"/>
                      <a:gd name="T9" fmla="*/ 0 h 37"/>
                      <a:gd name="T10" fmla="*/ 1 w 82"/>
                      <a:gd name="T11" fmla="*/ 0 h 37"/>
                      <a:gd name="T12" fmla="*/ 0 w 82"/>
                      <a:gd name="T13" fmla="*/ 0 h 3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7"/>
                      <a:gd name="T23" fmla="*/ 82 w 82"/>
                      <a:gd name="T24" fmla="*/ 37 h 3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7">
                        <a:moveTo>
                          <a:pt x="0" y="37"/>
                        </a:moveTo>
                        <a:lnTo>
                          <a:pt x="2" y="22"/>
                        </a:lnTo>
                        <a:lnTo>
                          <a:pt x="7" y="7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2" y="37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39" name="Group 399"/>
                <p:cNvGrpSpPr>
                  <a:grpSpLocks/>
                </p:cNvGrpSpPr>
                <p:nvPr/>
              </p:nvGrpSpPr>
              <p:grpSpPr bwMode="auto">
                <a:xfrm>
                  <a:off x="935" y="3612"/>
                  <a:ext cx="48" cy="23"/>
                  <a:chOff x="935" y="3612"/>
                  <a:chExt cx="48" cy="23"/>
                </a:xfrm>
              </p:grpSpPr>
              <p:sp>
                <p:nvSpPr>
                  <p:cNvPr id="552" name="Freeform 400"/>
                  <p:cNvSpPr>
                    <a:spLocks/>
                  </p:cNvSpPr>
                  <p:nvPr/>
                </p:nvSpPr>
                <p:spPr bwMode="auto">
                  <a:xfrm>
                    <a:off x="935" y="3612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3" name="Freeform 401"/>
                  <p:cNvSpPr>
                    <a:spLocks/>
                  </p:cNvSpPr>
                  <p:nvPr/>
                </p:nvSpPr>
                <p:spPr bwMode="auto">
                  <a:xfrm>
                    <a:off x="939" y="3612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3" y="3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4" name="Freeform 402"/>
                  <p:cNvSpPr>
                    <a:spLocks/>
                  </p:cNvSpPr>
                  <p:nvPr/>
                </p:nvSpPr>
                <p:spPr bwMode="auto">
                  <a:xfrm>
                    <a:off x="943" y="3623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40" name="Group 403"/>
                <p:cNvGrpSpPr>
                  <a:grpSpLocks/>
                </p:cNvGrpSpPr>
                <p:nvPr/>
              </p:nvGrpSpPr>
              <p:grpSpPr bwMode="auto">
                <a:xfrm>
                  <a:off x="947" y="3625"/>
                  <a:ext cx="50" cy="22"/>
                  <a:chOff x="947" y="3625"/>
                  <a:chExt cx="50" cy="22"/>
                </a:xfrm>
              </p:grpSpPr>
              <p:sp>
                <p:nvSpPr>
                  <p:cNvPr id="549" name="Freeform 404"/>
                  <p:cNvSpPr>
                    <a:spLocks/>
                  </p:cNvSpPr>
                  <p:nvPr/>
                </p:nvSpPr>
                <p:spPr bwMode="auto">
                  <a:xfrm>
                    <a:off x="947" y="3625"/>
                    <a:ext cx="13" cy="22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0" name="Freeform 405"/>
                  <p:cNvSpPr>
                    <a:spLocks/>
                  </p:cNvSpPr>
                  <p:nvPr/>
                </p:nvSpPr>
                <p:spPr bwMode="auto">
                  <a:xfrm>
                    <a:off x="953" y="3625"/>
                    <a:ext cx="36" cy="10"/>
                  </a:xfrm>
                  <a:custGeom>
                    <a:avLst/>
                    <a:gdLst>
                      <a:gd name="T0" fmla="*/ 0 w 73"/>
                      <a:gd name="T1" fmla="*/ 0 h 29"/>
                      <a:gd name="T2" fmla="*/ 0 w 73"/>
                      <a:gd name="T3" fmla="*/ 0 h 29"/>
                      <a:gd name="T4" fmla="*/ 0 w 73"/>
                      <a:gd name="T5" fmla="*/ 0 h 29"/>
                      <a:gd name="T6" fmla="*/ 0 w 73"/>
                      <a:gd name="T7" fmla="*/ 0 h 29"/>
                      <a:gd name="T8" fmla="*/ 0 w 73"/>
                      <a:gd name="T9" fmla="*/ 0 h 29"/>
                      <a:gd name="T10" fmla="*/ 0 w 73"/>
                      <a:gd name="T11" fmla="*/ 0 h 29"/>
                      <a:gd name="T12" fmla="*/ 0 w 73"/>
                      <a:gd name="T13" fmla="*/ 0 h 29"/>
                      <a:gd name="T14" fmla="*/ 0 w 73"/>
                      <a:gd name="T15" fmla="*/ 0 h 29"/>
                      <a:gd name="T16" fmla="*/ 0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7" y="11"/>
                        </a:lnTo>
                        <a:lnTo>
                          <a:pt x="73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1" name="Freeform 406"/>
                  <p:cNvSpPr>
                    <a:spLocks/>
                  </p:cNvSpPr>
                  <p:nvPr/>
                </p:nvSpPr>
                <p:spPr bwMode="auto">
                  <a:xfrm>
                    <a:off x="955" y="3635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3" y="20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41" name="Group 407"/>
                <p:cNvGrpSpPr>
                  <a:grpSpLocks/>
                </p:cNvGrpSpPr>
                <p:nvPr/>
              </p:nvGrpSpPr>
              <p:grpSpPr bwMode="auto">
                <a:xfrm>
                  <a:off x="960" y="3637"/>
                  <a:ext cx="50" cy="23"/>
                  <a:chOff x="960" y="3637"/>
                  <a:chExt cx="50" cy="23"/>
                </a:xfrm>
              </p:grpSpPr>
              <p:sp>
                <p:nvSpPr>
                  <p:cNvPr id="546" name="Freeform 408"/>
                  <p:cNvSpPr>
                    <a:spLocks/>
                  </p:cNvSpPr>
                  <p:nvPr/>
                </p:nvSpPr>
                <p:spPr bwMode="auto">
                  <a:xfrm>
                    <a:off x="960" y="3637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5" y="69"/>
                        </a:moveTo>
                        <a:lnTo>
                          <a:pt x="0" y="27"/>
                        </a:lnTo>
                        <a:lnTo>
                          <a:pt x="12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7" name="Freeform 409"/>
                  <p:cNvSpPr>
                    <a:spLocks/>
                  </p:cNvSpPr>
                  <p:nvPr/>
                </p:nvSpPr>
                <p:spPr bwMode="auto">
                  <a:xfrm>
                    <a:off x="965" y="3638"/>
                    <a:ext cx="37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3" y="0"/>
                        </a:moveTo>
                        <a:lnTo>
                          <a:pt x="49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8" name="Freeform 410"/>
                  <p:cNvSpPr>
                    <a:spLocks/>
                  </p:cNvSpPr>
                  <p:nvPr/>
                </p:nvSpPr>
                <p:spPr bwMode="auto">
                  <a:xfrm>
                    <a:off x="968" y="3648"/>
                    <a:ext cx="42" cy="12"/>
                  </a:xfrm>
                  <a:custGeom>
                    <a:avLst/>
                    <a:gdLst>
                      <a:gd name="T0" fmla="*/ 0 w 83"/>
                      <a:gd name="T1" fmla="*/ 0 h 35"/>
                      <a:gd name="T2" fmla="*/ 1 w 83"/>
                      <a:gd name="T3" fmla="*/ 0 h 35"/>
                      <a:gd name="T4" fmla="*/ 1 w 83"/>
                      <a:gd name="T5" fmla="*/ 0 h 35"/>
                      <a:gd name="T6" fmla="*/ 1 w 83"/>
                      <a:gd name="T7" fmla="*/ 0 h 35"/>
                      <a:gd name="T8" fmla="*/ 1 w 83"/>
                      <a:gd name="T9" fmla="*/ 0 h 35"/>
                      <a:gd name="T10" fmla="*/ 1 w 83"/>
                      <a:gd name="T11" fmla="*/ 0 h 35"/>
                      <a:gd name="T12" fmla="*/ 0 w 83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5"/>
                      <a:gd name="T23" fmla="*/ 83 w 83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5">
                        <a:moveTo>
                          <a:pt x="0" y="35"/>
                        </a:moveTo>
                        <a:lnTo>
                          <a:pt x="1" y="19"/>
                        </a:lnTo>
                        <a:lnTo>
                          <a:pt x="6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42" name="Group 411"/>
                <p:cNvGrpSpPr>
                  <a:grpSpLocks/>
                </p:cNvGrpSpPr>
                <p:nvPr/>
              </p:nvGrpSpPr>
              <p:grpSpPr bwMode="auto">
                <a:xfrm>
                  <a:off x="973" y="3650"/>
                  <a:ext cx="49" cy="23"/>
                  <a:chOff x="973" y="3650"/>
                  <a:chExt cx="49" cy="23"/>
                </a:xfrm>
              </p:grpSpPr>
              <p:sp>
                <p:nvSpPr>
                  <p:cNvPr id="543" name="Freeform 412"/>
                  <p:cNvSpPr>
                    <a:spLocks/>
                  </p:cNvSpPr>
                  <p:nvPr/>
                </p:nvSpPr>
                <p:spPr bwMode="auto">
                  <a:xfrm>
                    <a:off x="973" y="3650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6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4" name="Freeform 413"/>
                  <p:cNvSpPr>
                    <a:spLocks/>
                  </p:cNvSpPr>
                  <p:nvPr/>
                </p:nvSpPr>
                <p:spPr bwMode="auto">
                  <a:xfrm>
                    <a:off x="978" y="3651"/>
                    <a:ext cx="37" cy="10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2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9" y="29"/>
                        </a:lnTo>
                        <a:lnTo>
                          <a:pt x="10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5" name="Freeform 414"/>
                  <p:cNvSpPr>
                    <a:spLocks/>
                  </p:cNvSpPr>
                  <p:nvPr/>
                </p:nvSpPr>
                <p:spPr bwMode="auto">
                  <a:xfrm>
                    <a:off x="982" y="3661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5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69" name="Group 415"/>
              <p:cNvGrpSpPr>
                <a:grpSpLocks/>
              </p:cNvGrpSpPr>
              <p:nvPr/>
            </p:nvGrpSpPr>
            <p:grpSpPr bwMode="auto">
              <a:xfrm>
                <a:off x="985" y="3665"/>
                <a:ext cx="100" cy="73"/>
                <a:chOff x="985" y="3665"/>
                <a:chExt cx="100" cy="73"/>
              </a:xfrm>
            </p:grpSpPr>
            <p:grpSp>
              <p:nvGrpSpPr>
                <p:cNvPr id="516" name="Group 416"/>
                <p:cNvGrpSpPr>
                  <a:grpSpLocks/>
                </p:cNvGrpSpPr>
                <p:nvPr/>
              </p:nvGrpSpPr>
              <p:grpSpPr bwMode="auto">
                <a:xfrm>
                  <a:off x="985" y="3665"/>
                  <a:ext cx="50" cy="23"/>
                  <a:chOff x="985" y="3665"/>
                  <a:chExt cx="50" cy="23"/>
                </a:xfrm>
              </p:grpSpPr>
              <p:sp>
                <p:nvSpPr>
                  <p:cNvPr id="535" name="Freeform 417"/>
                  <p:cNvSpPr>
                    <a:spLocks/>
                  </p:cNvSpPr>
                  <p:nvPr/>
                </p:nvSpPr>
                <p:spPr bwMode="auto">
                  <a:xfrm>
                    <a:off x="985" y="3665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6" name="Freeform 418"/>
                  <p:cNvSpPr>
                    <a:spLocks/>
                  </p:cNvSpPr>
                  <p:nvPr/>
                </p:nvSpPr>
                <p:spPr bwMode="auto">
                  <a:xfrm>
                    <a:off x="989" y="3665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7" name="Freeform 419"/>
                  <p:cNvSpPr>
                    <a:spLocks/>
                  </p:cNvSpPr>
                  <p:nvPr/>
                </p:nvSpPr>
                <p:spPr bwMode="auto">
                  <a:xfrm>
                    <a:off x="993" y="3676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6" y="8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7" name="Group 420"/>
                <p:cNvGrpSpPr>
                  <a:grpSpLocks/>
                </p:cNvGrpSpPr>
                <p:nvPr/>
              </p:nvGrpSpPr>
              <p:grpSpPr bwMode="auto">
                <a:xfrm>
                  <a:off x="997" y="3677"/>
                  <a:ext cx="49" cy="23"/>
                  <a:chOff x="997" y="3677"/>
                  <a:chExt cx="49" cy="23"/>
                </a:xfrm>
              </p:grpSpPr>
              <p:sp>
                <p:nvSpPr>
                  <p:cNvPr id="530" name="Freeform 421"/>
                  <p:cNvSpPr>
                    <a:spLocks/>
                  </p:cNvSpPr>
                  <p:nvPr/>
                </p:nvSpPr>
                <p:spPr bwMode="auto">
                  <a:xfrm>
                    <a:off x="997" y="3677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3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3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3" name="Freeform 422"/>
                  <p:cNvSpPr>
                    <a:spLocks/>
                  </p:cNvSpPr>
                  <p:nvPr/>
                </p:nvSpPr>
                <p:spPr bwMode="auto">
                  <a:xfrm>
                    <a:off x="1002" y="3678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1 w 73"/>
                      <a:gd name="T3" fmla="*/ 0 h 30"/>
                      <a:gd name="T4" fmla="*/ 1 w 73"/>
                      <a:gd name="T5" fmla="*/ 0 h 30"/>
                      <a:gd name="T6" fmla="*/ 1 w 73"/>
                      <a:gd name="T7" fmla="*/ 0 h 30"/>
                      <a:gd name="T8" fmla="*/ 1 w 73"/>
                      <a:gd name="T9" fmla="*/ 0 h 30"/>
                      <a:gd name="T10" fmla="*/ 1 w 73"/>
                      <a:gd name="T11" fmla="*/ 0 h 30"/>
                      <a:gd name="T12" fmla="*/ 1 w 73"/>
                      <a:gd name="T13" fmla="*/ 0 h 30"/>
                      <a:gd name="T14" fmla="*/ 0 w 73"/>
                      <a:gd name="T15" fmla="*/ 0 h 30"/>
                      <a:gd name="T16" fmla="*/ 1 w 73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0"/>
                      <a:gd name="T29" fmla="*/ 73 w 73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10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4" name="Freeform 423"/>
                  <p:cNvSpPr>
                    <a:spLocks/>
                  </p:cNvSpPr>
                  <p:nvPr/>
                </p:nvSpPr>
                <p:spPr bwMode="auto">
                  <a:xfrm>
                    <a:off x="1005" y="3688"/>
                    <a:ext cx="41" cy="12"/>
                  </a:xfrm>
                  <a:custGeom>
                    <a:avLst/>
                    <a:gdLst>
                      <a:gd name="T0" fmla="*/ 0 w 83"/>
                      <a:gd name="T1" fmla="*/ 0 h 37"/>
                      <a:gd name="T2" fmla="*/ 0 w 83"/>
                      <a:gd name="T3" fmla="*/ 0 h 37"/>
                      <a:gd name="T4" fmla="*/ 0 w 83"/>
                      <a:gd name="T5" fmla="*/ 0 h 37"/>
                      <a:gd name="T6" fmla="*/ 0 w 83"/>
                      <a:gd name="T7" fmla="*/ 0 h 37"/>
                      <a:gd name="T8" fmla="*/ 0 w 83"/>
                      <a:gd name="T9" fmla="*/ 0 h 37"/>
                      <a:gd name="T10" fmla="*/ 0 w 83"/>
                      <a:gd name="T11" fmla="*/ 0 h 37"/>
                      <a:gd name="T12" fmla="*/ 0 w 83"/>
                      <a:gd name="T13" fmla="*/ 0 h 3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7"/>
                      <a:gd name="T23" fmla="*/ 83 w 83"/>
                      <a:gd name="T24" fmla="*/ 37 h 3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7">
                        <a:moveTo>
                          <a:pt x="0" y="37"/>
                        </a:moveTo>
                        <a:lnTo>
                          <a:pt x="4" y="19"/>
                        </a:lnTo>
                        <a:lnTo>
                          <a:pt x="8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7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8" name="Group 424"/>
                <p:cNvGrpSpPr>
                  <a:grpSpLocks/>
                </p:cNvGrpSpPr>
                <p:nvPr/>
              </p:nvGrpSpPr>
              <p:grpSpPr bwMode="auto">
                <a:xfrm>
                  <a:off x="1010" y="3690"/>
                  <a:ext cx="48" cy="23"/>
                  <a:chOff x="1010" y="3690"/>
                  <a:chExt cx="48" cy="23"/>
                </a:xfrm>
              </p:grpSpPr>
              <p:sp>
                <p:nvSpPr>
                  <p:cNvPr id="527" name="Freeform 425"/>
                  <p:cNvSpPr>
                    <a:spLocks/>
                  </p:cNvSpPr>
                  <p:nvPr/>
                </p:nvSpPr>
                <p:spPr bwMode="auto">
                  <a:xfrm>
                    <a:off x="1010" y="3690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8" name="Freeform 426"/>
                  <p:cNvSpPr>
                    <a:spLocks/>
                  </p:cNvSpPr>
                  <p:nvPr/>
                </p:nvSpPr>
                <p:spPr bwMode="auto">
                  <a:xfrm>
                    <a:off x="1014" y="3690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9" name="Freeform 427"/>
                  <p:cNvSpPr>
                    <a:spLocks/>
                  </p:cNvSpPr>
                  <p:nvPr/>
                </p:nvSpPr>
                <p:spPr bwMode="auto">
                  <a:xfrm>
                    <a:off x="1018" y="3701"/>
                    <a:ext cx="40" cy="12"/>
                  </a:xfrm>
                  <a:custGeom>
                    <a:avLst/>
                    <a:gdLst>
                      <a:gd name="T0" fmla="*/ 0 w 82"/>
                      <a:gd name="T1" fmla="*/ 0 h 35"/>
                      <a:gd name="T2" fmla="*/ 0 w 82"/>
                      <a:gd name="T3" fmla="*/ 0 h 35"/>
                      <a:gd name="T4" fmla="*/ 0 w 82"/>
                      <a:gd name="T5" fmla="*/ 0 h 35"/>
                      <a:gd name="T6" fmla="*/ 0 w 82"/>
                      <a:gd name="T7" fmla="*/ 0 h 35"/>
                      <a:gd name="T8" fmla="*/ 0 w 82"/>
                      <a:gd name="T9" fmla="*/ 0 h 35"/>
                      <a:gd name="T10" fmla="*/ 0 w 82"/>
                      <a:gd name="T11" fmla="*/ 0 h 35"/>
                      <a:gd name="T12" fmla="*/ 0 w 82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5"/>
                      <a:gd name="T23" fmla="*/ 82 w 82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5">
                        <a:moveTo>
                          <a:pt x="0" y="35"/>
                        </a:moveTo>
                        <a:lnTo>
                          <a:pt x="2" y="19"/>
                        </a:lnTo>
                        <a:lnTo>
                          <a:pt x="8" y="7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9" name="Group 428"/>
                <p:cNvGrpSpPr>
                  <a:grpSpLocks/>
                </p:cNvGrpSpPr>
                <p:nvPr/>
              </p:nvGrpSpPr>
              <p:grpSpPr bwMode="auto">
                <a:xfrm>
                  <a:off x="1023" y="3703"/>
                  <a:ext cx="49" cy="22"/>
                  <a:chOff x="1023" y="3703"/>
                  <a:chExt cx="49" cy="22"/>
                </a:xfrm>
              </p:grpSpPr>
              <p:sp>
                <p:nvSpPr>
                  <p:cNvPr id="524" name="Freeform 429"/>
                  <p:cNvSpPr>
                    <a:spLocks/>
                  </p:cNvSpPr>
                  <p:nvPr/>
                </p:nvSpPr>
                <p:spPr bwMode="auto">
                  <a:xfrm>
                    <a:off x="1023" y="3703"/>
                    <a:ext cx="12" cy="22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0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5" name="Freeform 430"/>
                  <p:cNvSpPr>
                    <a:spLocks/>
                  </p:cNvSpPr>
                  <p:nvPr/>
                </p:nvSpPr>
                <p:spPr bwMode="auto">
                  <a:xfrm>
                    <a:off x="1028" y="3703"/>
                    <a:ext cx="37" cy="10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7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6" name="Freeform 431"/>
                  <p:cNvSpPr>
                    <a:spLocks/>
                  </p:cNvSpPr>
                  <p:nvPr/>
                </p:nvSpPr>
                <p:spPr bwMode="auto">
                  <a:xfrm>
                    <a:off x="1030" y="3713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3" y="19"/>
                        </a:lnTo>
                        <a:lnTo>
                          <a:pt x="7" y="7"/>
                        </a:lnTo>
                        <a:lnTo>
                          <a:pt x="13" y="0"/>
                        </a:lnTo>
                        <a:lnTo>
                          <a:pt x="70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20" name="Group 432"/>
                <p:cNvGrpSpPr>
                  <a:grpSpLocks/>
                </p:cNvGrpSpPr>
                <p:nvPr/>
              </p:nvGrpSpPr>
              <p:grpSpPr bwMode="auto">
                <a:xfrm>
                  <a:off x="1036" y="3716"/>
                  <a:ext cx="49" cy="22"/>
                  <a:chOff x="1036" y="3716"/>
                  <a:chExt cx="49" cy="22"/>
                </a:xfrm>
              </p:grpSpPr>
              <p:sp>
                <p:nvSpPr>
                  <p:cNvPr id="521" name="Freeform 433"/>
                  <p:cNvSpPr>
                    <a:spLocks/>
                  </p:cNvSpPr>
                  <p:nvPr/>
                </p:nvSpPr>
                <p:spPr bwMode="auto">
                  <a:xfrm>
                    <a:off x="1036" y="3716"/>
                    <a:ext cx="11" cy="22"/>
                  </a:xfrm>
                  <a:custGeom>
                    <a:avLst/>
                    <a:gdLst>
                      <a:gd name="T0" fmla="*/ 1 w 22"/>
                      <a:gd name="T1" fmla="*/ 0 h 68"/>
                      <a:gd name="T2" fmla="*/ 0 w 22"/>
                      <a:gd name="T3" fmla="*/ 0 h 68"/>
                      <a:gd name="T4" fmla="*/ 1 w 22"/>
                      <a:gd name="T5" fmla="*/ 0 h 68"/>
                      <a:gd name="T6" fmla="*/ 1 w 22"/>
                      <a:gd name="T7" fmla="*/ 0 h 68"/>
                      <a:gd name="T8" fmla="*/ 1 w 22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"/>
                      <a:gd name="T16" fmla="*/ 0 h 68"/>
                      <a:gd name="T17" fmla="*/ 22 w 22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2" y="31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2" name="Freeform 434"/>
                  <p:cNvSpPr>
                    <a:spLocks/>
                  </p:cNvSpPr>
                  <p:nvPr/>
                </p:nvSpPr>
                <p:spPr bwMode="auto">
                  <a:xfrm>
                    <a:off x="1040" y="3716"/>
                    <a:ext cx="37" cy="10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3" y="0"/>
                        </a:moveTo>
                        <a:lnTo>
                          <a:pt x="51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3" name="Freeform 435"/>
                  <p:cNvSpPr>
                    <a:spLocks/>
                  </p:cNvSpPr>
                  <p:nvPr/>
                </p:nvSpPr>
                <p:spPr bwMode="auto">
                  <a:xfrm>
                    <a:off x="1043" y="3726"/>
                    <a:ext cx="42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6" y="8"/>
                        </a:lnTo>
                        <a:lnTo>
                          <a:pt x="10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0" name="Group 436"/>
              <p:cNvGrpSpPr>
                <a:grpSpLocks/>
              </p:cNvGrpSpPr>
              <p:nvPr/>
            </p:nvGrpSpPr>
            <p:grpSpPr bwMode="auto">
              <a:xfrm>
                <a:off x="1046" y="3727"/>
                <a:ext cx="49" cy="23"/>
                <a:chOff x="1046" y="3727"/>
                <a:chExt cx="49" cy="23"/>
              </a:xfrm>
            </p:grpSpPr>
            <p:sp>
              <p:nvSpPr>
                <p:cNvPr id="513" name="Freeform 437"/>
                <p:cNvSpPr>
                  <a:spLocks/>
                </p:cNvSpPr>
                <p:nvPr/>
              </p:nvSpPr>
              <p:spPr bwMode="auto">
                <a:xfrm>
                  <a:off x="1046" y="3727"/>
                  <a:ext cx="12" cy="23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14" name="Freeform 438"/>
                <p:cNvSpPr>
                  <a:spLocks/>
                </p:cNvSpPr>
                <p:nvPr/>
              </p:nvSpPr>
              <p:spPr bwMode="auto">
                <a:xfrm>
                  <a:off x="1051" y="3727"/>
                  <a:ext cx="36" cy="11"/>
                </a:xfrm>
                <a:custGeom>
                  <a:avLst/>
                  <a:gdLst>
                    <a:gd name="T0" fmla="*/ 0 w 73"/>
                    <a:gd name="T1" fmla="*/ 0 h 31"/>
                    <a:gd name="T2" fmla="*/ 0 w 73"/>
                    <a:gd name="T3" fmla="*/ 0 h 31"/>
                    <a:gd name="T4" fmla="*/ 0 w 73"/>
                    <a:gd name="T5" fmla="*/ 0 h 31"/>
                    <a:gd name="T6" fmla="*/ 0 w 73"/>
                    <a:gd name="T7" fmla="*/ 0 h 31"/>
                    <a:gd name="T8" fmla="*/ 0 w 73"/>
                    <a:gd name="T9" fmla="*/ 0 h 31"/>
                    <a:gd name="T10" fmla="*/ 0 w 73"/>
                    <a:gd name="T11" fmla="*/ 0 h 31"/>
                    <a:gd name="T12" fmla="*/ 0 w 73"/>
                    <a:gd name="T13" fmla="*/ 0 h 31"/>
                    <a:gd name="T14" fmla="*/ 0 w 73"/>
                    <a:gd name="T15" fmla="*/ 0 h 31"/>
                    <a:gd name="T16" fmla="*/ 0 w 73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1"/>
                    <a:gd name="T29" fmla="*/ 73 w 73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1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4"/>
                      </a:lnTo>
                      <a:lnTo>
                        <a:pt x="57" y="13"/>
                      </a:lnTo>
                      <a:lnTo>
                        <a:pt x="73" y="31"/>
                      </a:lnTo>
                      <a:lnTo>
                        <a:pt x="17" y="31"/>
                      </a:lnTo>
                      <a:lnTo>
                        <a:pt x="10" y="22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15" name="Freeform 439"/>
                <p:cNvSpPr>
                  <a:spLocks/>
                </p:cNvSpPr>
                <p:nvPr/>
              </p:nvSpPr>
              <p:spPr bwMode="auto">
                <a:xfrm>
                  <a:off x="1054" y="3738"/>
                  <a:ext cx="41" cy="12"/>
                </a:xfrm>
                <a:custGeom>
                  <a:avLst/>
                  <a:gdLst>
                    <a:gd name="T0" fmla="*/ 0 w 82"/>
                    <a:gd name="T1" fmla="*/ 0 h 35"/>
                    <a:gd name="T2" fmla="*/ 1 w 82"/>
                    <a:gd name="T3" fmla="*/ 0 h 35"/>
                    <a:gd name="T4" fmla="*/ 1 w 82"/>
                    <a:gd name="T5" fmla="*/ 0 h 35"/>
                    <a:gd name="T6" fmla="*/ 1 w 82"/>
                    <a:gd name="T7" fmla="*/ 0 h 35"/>
                    <a:gd name="T8" fmla="*/ 1 w 82"/>
                    <a:gd name="T9" fmla="*/ 0 h 35"/>
                    <a:gd name="T10" fmla="*/ 1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6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1" name="Group 440"/>
              <p:cNvGrpSpPr>
                <a:grpSpLocks/>
              </p:cNvGrpSpPr>
              <p:nvPr/>
            </p:nvGrpSpPr>
            <p:grpSpPr bwMode="auto">
              <a:xfrm>
                <a:off x="1058" y="3739"/>
                <a:ext cx="50" cy="23"/>
                <a:chOff x="1058" y="3739"/>
                <a:chExt cx="50" cy="23"/>
              </a:xfrm>
            </p:grpSpPr>
            <p:sp>
              <p:nvSpPr>
                <p:cNvPr id="510" name="Freeform 441"/>
                <p:cNvSpPr>
                  <a:spLocks/>
                </p:cNvSpPr>
                <p:nvPr/>
              </p:nvSpPr>
              <p:spPr bwMode="auto">
                <a:xfrm>
                  <a:off x="1058" y="3739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11" name="Freeform 442"/>
                <p:cNvSpPr>
                  <a:spLocks/>
                </p:cNvSpPr>
                <p:nvPr/>
              </p:nvSpPr>
              <p:spPr bwMode="auto">
                <a:xfrm>
                  <a:off x="1063" y="3740"/>
                  <a:ext cx="37" cy="10"/>
                </a:xfrm>
                <a:custGeom>
                  <a:avLst/>
                  <a:gdLst>
                    <a:gd name="T0" fmla="*/ 0 w 75"/>
                    <a:gd name="T1" fmla="*/ 0 h 30"/>
                    <a:gd name="T2" fmla="*/ 0 w 75"/>
                    <a:gd name="T3" fmla="*/ 0 h 30"/>
                    <a:gd name="T4" fmla="*/ 0 w 75"/>
                    <a:gd name="T5" fmla="*/ 0 h 30"/>
                    <a:gd name="T6" fmla="*/ 0 w 75"/>
                    <a:gd name="T7" fmla="*/ 0 h 30"/>
                    <a:gd name="T8" fmla="*/ 0 w 75"/>
                    <a:gd name="T9" fmla="*/ 0 h 30"/>
                    <a:gd name="T10" fmla="*/ 0 w 75"/>
                    <a:gd name="T11" fmla="*/ 0 h 30"/>
                    <a:gd name="T12" fmla="*/ 0 w 75"/>
                    <a:gd name="T13" fmla="*/ 0 h 30"/>
                    <a:gd name="T14" fmla="*/ 0 w 75"/>
                    <a:gd name="T15" fmla="*/ 0 h 30"/>
                    <a:gd name="T16" fmla="*/ 0 w 75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30"/>
                    <a:gd name="T29" fmla="*/ 75 w 75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30">
                      <a:moveTo>
                        <a:pt x="3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8" y="12"/>
                      </a:lnTo>
                      <a:lnTo>
                        <a:pt x="75" y="30"/>
                      </a:lnTo>
                      <a:lnTo>
                        <a:pt x="18" y="30"/>
                      </a:lnTo>
                      <a:lnTo>
                        <a:pt x="11" y="21"/>
                      </a:lnTo>
                      <a:lnTo>
                        <a:pt x="0" y="7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12" name="Freeform 443"/>
                <p:cNvSpPr>
                  <a:spLocks/>
                </p:cNvSpPr>
                <p:nvPr/>
              </p:nvSpPr>
              <p:spPr bwMode="auto">
                <a:xfrm>
                  <a:off x="1067" y="3750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2" name="Group 444"/>
              <p:cNvGrpSpPr>
                <a:grpSpLocks/>
              </p:cNvGrpSpPr>
              <p:nvPr/>
            </p:nvGrpSpPr>
            <p:grpSpPr bwMode="auto">
              <a:xfrm>
                <a:off x="1072" y="3753"/>
                <a:ext cx="48" cy="22"/>
                <a:chOff x="1072" y="3753"/>
                <a:chExt cx="48" cy="22"/>
              </a:xfrm>
            </p:grpSpPr>
            <p:sp>
              <p:nvSpPr>
                <p:cNvPr id="507" name="Freeform 445"/>
                <p:cNvSpPr>
                  <a:spLocks/>
                </p:cNvSpPr>
                <p:nvPr/>
              </p:nvSpPr>
              <p:spPr bwMode="auto">
                <a:xfrm>
                  <a:off x="1072" y="3753"/>
                  <a:ext cx="11" cy="22"/>
                </a:xfrm>
                <a:custGeom>
                  <a:avLst/>
                  <a:gdLst>
                    <a:gd name="T0" fmla="*/ 0 w 24"/>
                    <a:gd name="T1" fmla="*/ 0 h 68"/>
                    <a:gd name="T2" fmla="*/ 0 w 24"/>
                    <a:gd name="T3" fmla="*/ 0 h 68"/>
                    <a:gd name="T4" fmla="*/ 0 w 24"/>
                    <a:gd name="T5" fmla="*/ 0 h 68"/>
                    <a:gd name="T6" fmla="*/ 0 w 24"/>
                    <a:gd name="T7" fmla="*/ 0 h 68"/>
                    <a:gd name="T8" fmla="*/ 0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5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0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08" name="Freeform 446"/>
                <p:cNvSpPr>
                  <a:spLocks/>
                </p:cNvSpPr>
                <p:nvPr/>
              </p:nvSpPr>
              <p:spPr bwMode="auto">
                <a:xfrm>
                  <a:off x="1076" y="3753"/>
                  <a:ext cx="37" cy="10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7" y="13"/>
                      </a:lnTo>
                      <a:lnTo>
                        <a:pt x="74" y="31"/>
                      </a:lnTo>
                      <a:lnTo>
                        <a:pt x="19" y="31"/>
                      </a:lnTo>
                      <a:lnTo>
                        <a:pt x="11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09" name="Freeform 447"/>
                <p:cNvSpPr>
                  <a:spLocks/>
                </p:cNvSpPr>
                <p:nvPr/>
              </p:nvSpPr>
              <p:spPr bwMode="auto">
                <a:xfrm>
                  <a:off x="1079" y="3763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3" y="20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73" name="Freeform 448"/>
              <p:cNvSpPr>
                <a:spLocks/>
              </p:cNvSpPr>
              <p:nvPr/>
            </p:nvSpPr>
            <p:spPr bwMode="auto">
              <a:xfrm>
                <a:off x="820" y="3535"/>
                <a:ext cx="12" cy="23"/>
              </a:xfrm>
              <a:custGeom>
                <a:avLst/>
                <a:gdLst>
                  <a:gd name="T0" fmla="*/ 1 w 23"/>
                  <a:gd name="T1" fmla="*/ 0 h 68"/>
                  <a:gd name="T2" fmla="*/ 0 w 23"/>
                  <a:gd name="T3" fmla="*/ 0 h 68"/>
                  <a:gd name="T4" fmla="*/ 1 w 23"/>
                  <a:gd name="T5" fmla="*/ 0 h 68"/>
                  <a:gd name="T6" fmla="*/ 1 w 23"/>
                  <a:gd name="T7" fmla="*/ 0 h 68"/>
                  <a:gd name="T8" fmla="*/ 1 w 23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8"/>
                  <a:gd name="T17" fmla="*/ 23 w 23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8">
                    <a:moveTo>
                      <a:pt x="14" y="68"/>
                    </a:moveTo>
                    <a:lnTo>
                      <a:pt x="0" y="27"/>
                    </a:lnTo>
                    <a:lnTo>
                      <a:pt x="9" y="0"/>
                    </a:lnTo>
                    <a:lnTo>
                      <a:pt x="23" y="31"/>
                    </a:lnTo>
                    <a:lnTo>
                      <a:pt x="14" y="6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" name="Freeform 449"/>
              <p:cNvSpPr>
                <a:spLocks/>
              </p:cNvSpPr>
              <p:nvPr/>
            </p:nvSpPr>
            <p:spPr bwMode="auto">
              <a:xfrm>
                <a:off x="825" y="3535"/>
                <a:ext cx="36" cy="9"/>
              </a:xfrm>
              <a:custGeom>
                <a:avLst/>
                <a:gdLst>
                  <a:gd name="T0" fmla="*/ 0 w 71"/>
                  <a:gd name="T1" fmla="*/ 0 h 27"/>
                  <a:gd name="T2" fmla="*/ 1 w 71"/>
                  <a:gd name="T3" fmla="*/ 0 h 27"/>
                  <a:gd name="T4" fmla="*/ 1 w 71"/>
                  <a:gd name="T5" fmla="*/ 0 h 27"/>
                  <a:gd name="T6" fmla="*/ 1 w 71"/>
                  <a:gd name="T7" fmla="*/ 0 h 27"/>
                  <a:gd name="T8" fmla="*/ 1 w 71"/>
                  <a:gd name="T9" fmla="*/ 0 h 27"/>
                  <a:gd name="T10" fmla="*/ 1 w 71"/>
                  <a:gd name="T11" fmla="*/ 0 h 27"/>
                  <a:gd name="T12" fmla="*/ 1 w 71"/>
                  <a:gd name="T13" fmla="*/ 0 h 27"/>
                  <a:gd name="T14" fmla="*/ 0 w 71"/>
                  <a:gd name="T15" fmla="*/ 0 h 27"/>
                  <a:gd name="T16" fmla="*/ 0 w 71"/>
                  <a:gd name="T17" fmla="*/ 0 h 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27"/>
                  <a:gd name="T29" fmla="*/ 71 w 71"/>
                  <a:gd name="T30" fmla="*/ 27 h 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27">
                    <a:moveTo>
                      <a:pt x="0" y="0"/>
                    </a:moveTo>
                    <a:lnTo>
                      <a:pt x="49" y="0"/>
                    </a:lnTo>
                    <a:lnTo>
                      <a:pt x="51" y="2"/>
                    </a:lnTo>
                    <a:lnTo>
                      <a:pt x="55" y="12"/>
                    </a:lnTo>
                    <a:lnTo>
                      <a:pt x="71" y="27"/>
                    </a:lnTo>
                    <a:lnTo>
                      <a:pt x="17" y="27"/>
                    </a:lnTo>
                    <a:lnTo>
                      <a:pt x="8" y="2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5" name="Freeform 450"/>
              <p:cNvSpPr>
                <a:spLocks/>
              </p:cNvSpPr>
              <p:nvPr/>
            </p:nvSpPr>
            <p:spPr bwMode="auto">
              <a:xfrm>
                <a:off x="828" y="3546"/>
                <a:ext cx="40" cy="12"/>
              </a:xfrm>
              <a:custGeom>
                <a:avLst/>
                <a:gdLst>
                  <a:gd name="T0" fmla="*/ 0 w 82"/>
                  <a:gd name="T1" fmla="*/ 0 h 36"/>
                  <a:gd name="T2" fmla="*/ 0 w 82"/>
                  <a:gd name="T3" fmla="*/ 0 h 36"/>
                  <a:gd name="T4" fmla="*/ 0 w 82"/>
                  <a:gd name="T5" fmla="*/ 0 h 36"/>
                  <a:gd name="T6" fmla="*/ 0 w 82"/>
                  <a:gd name="T7" fmla="*/ 0 h 36"/>
                  <a:gd name="T8" fmla="*/ 0 w 82"/>
                  <a:gd name="T9" fmla="*/ 0 h 36"/>
                  <a:gd name="T10" fmla="*/ 0 w 82"/>
                  <a:gd name="T11" fmla="*/ 0 h 36"/>
                  <a:gd name="T12" fmla="*/ 0 w 82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36"/>
                  <a:gd name="T23" fmla="*/ 82 w 82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36">
                    <a:moveTo>
                      <a:pt x="0" y="36"/>
                    </a:moveTo>
                    <a:lnTo>
                      <a:pt x="2" y="21"/>
                    </a:lnTo>
                    <a:lnTo>
                      <a:pt x="6" y="8"/>
                    </a:lnTo>
                    <a:lnTo>
                      <a:pt x="11" y="0"/>
                    </a:lnTo>
                    <a:lnTo>
                      <a:pt x="68" y="0"/>
                    </a:lnTo>
                    <a:lnTo>
                      <a:pt x="82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76" name="Group 451"/>
              <p:cNvGrpSpPr>
                <a:grpSpLocks/>
              </p:cNvGrpSpPr>
              <p:nvPr/>
            </p:nvGrpSpPr>
            <p:grpSpPr bwMode="auto">
              <a:xfrm>
                <a:off x="832" y="3547"/>
                <a:ext cx="49" cy="23"/>
                <a:chOff x="832" y="3547"/>
                <a:chExt cx="49" cy="23"/>
              </a:xfrm>
            </p:grpSpPr>
            <p:sp>
              <p:nvSpPr>
                <p:cNvPr id="502" name="Freeform 452"/>
                <p:cNvSpPr>
                  <a:spLocks/>
                </p:cNvSpPr>
                <p:nvPr/>
              </p:nvSpPr>
              <p:spPr bwMode="auto">
                <a:xfrm>
                  <a:off x="832" y="3547"/>
                  <a:ext cx="12" cy="23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5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4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05" name="Freeform 453"/>
                <p:cNvSpPr>
                  <a:spLocks/>
                </p:cNvSpPr>
                <p:nvPr/>
              </p:nvSpPr>
              <p:spPr bwMode="auto">
                <a:xfrm>
                  <a:off x="837" y="3548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1 w 72"/>
                    <a:gd name="T3" fmla="*/ 0 h 29"/>
                    <a:gd name="T4" fmla="*/ 1 w 72"/>
                    <a:gd name="T5" fmla="*/ 0 h 29"/>
                    <a:gd name="T6" fmla="*/ 1 w 72"/>
                    <a:gd name="T7" fmla="*/ 0 h 29"/>
                    <a:gd name="T8" fmla="*/ 1 w 72"/>
                    <a:gd name="T9" fmla="*/ 0 h 29"/>
                    <a:gd name="T10" fmla="*/ 1 w 72"/>
                    <a:gd name="T11" fmla="*/ 0 h 29"/>
                    <a:gd name="T12" fmla="*/ 1 w 72"/>
                    <a:gd name="T13" fmla="*/ 0 h 29"/>
                    <a:gd name="T14" fmla="*/ 0 w 72"/>
                    <a:gd name="T15" fmla="*/ 0 h 29"/>
                    <a:gd name="T16" fmla="*/ 1 w 72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29"/>
                    <a:gd name="T29" fmla="*/ 72 w 72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2" y="29"/>
                      </a:lnTo>
                      <a:lnTo>
                        <a:pt x="17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06" name="Freeform 454"/>
                <p:cNvSpPr>
                  <a:spLocks/>
                </p:cNvSpPr>
                <p:nvPr/>
              </p:nvSpPr>
              <p:spPr bwMode="auto">
                <a:xfrm>
                  <a:off x="840" y="3558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7" name="Group 455"/>
              <p:cNvGrpSpPr>
                <a:grpSpLocks/>
              </p:cNvGrpSpPr>
              <p:nvPr/>
            </p:nvGrpSpPr>
            <p:grpSpPr bwMode="auto">
              <a:xfrm>
                <a:off x="844" y="3560"/>
                <a:ext cx="49" cy="22"/>
                <a:chOff x="844" y="3560"/>
                <a:chExt cx="49" cy="22"/>
              </a:xfrm>
            </p:grpSpPr>
            <p:sp>
              <p:nvSpPr>
                <p:cNvPr id="499" name="Freeform 456"/>
                <p:cNvSpPr>
                  <a:spLocks/>
                </p:cNvSpPr>
                <p:nvPr/>
              </p:nvSpPr>
              <p:spPr bwMode="auto">
                <a:xfrm>
                  <a:off x="844" y="3560"/>
                  <a:ext cx="13" cy="22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00" name="Freeform 457"/>
                <p:cNvSpPr>
                  <a:spLocks/>
                </p:cNvSpPr>
                <p:nvPr/>
              </p:nvSpPr>
              <p:spPr bwMode="auto">
                <a:xfrm>
                  <a:off x="849" y="3560"/>
                  <a:ext cx="37" cy="10"/>
                </a:xfrm>
                <a:custGeom>
                  <a:avLst/>
                  <a:gdLst>
                    <a:gd name="T0" fmla="*/ 1 w 73"/>
                    <a:gd name="T1" fmla="*/ 0 h 29"/>
                    <a:gd name="T2" fmla="*/ 1 w 73"/>
                    <a:gd name="T3" fmla="*/ 0 h 29"/>
                    <a:gd name="T4" fmla="*/ 1 w 73"/>
                    <a:gd name="T5" fmla="*/ 0 h 29"/>
                    <a:gd name="T6" fmla="*/ 1 w 73"/>
                    <a:gd name="T7" fmla="*/ 0 h 29"/>
                    <a:gd name="T8" fmla="*/ 1 w 73"/>
                    <a:gd name="T9" fmla="*/ 0 h 29"/>
                    <a:gd name="T10" fmla="*/ 1 w 73"/>
                    <a:gd name="T11" fmla="*/ 0 h 29"/>
                    <a:gd name="T12" fmla="*/ 1 w 73"/>
                    <a:gd name="T13" fmla="*/ 0 h 29"/>
                    <a:gd name="T14" fmla="*/ 0 w 73"/>
                    <a:gd name="T15" fmla="*/ 0 h 29"/>
                    <a:gd name="T16" fmla="*/ 1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01" name="Freeform 458"/>
                <p:cNvSpPr>
                  <a:spLocks/>
                </p:cNvSpPr>
                <p:nvPr/>
              </p:nvSpPr>
              <p:spPr bwMode="auto">
                <a:xfrm>
                  <a:off x="853" y="3571"/>
                  <a:ext cx="40" cy="11"/>
                </a:xfrm>
                <a:custGeom>
                  <a:avLst/>
                  <a:gdLst>
                    <a:gd name="T0" fmla="*/ 0 w 82"/>
                    <a:gd name="T1" fmla="*/ 0 h 35"/>
                    <a:gd name="T2" fmla="*/ 0 w 82"/>
                    <a:gd name="T3" fmla="*/ 0 h 35"/>
                    <a:gd name="T4" fmla="*/ 0 w 82"/>
                    <a:gd name="T5" fmla="*/ 0 h 35"/>
                    <a:gd name="T6" fmla="*/ 0 w 82"/>
                    <a:gd name="T7" fmla="*/ 0 h 35"/>
                    <a:gd name="T8" fmla="*/ 0 w 82"/>
                    <a:gd name="T9" fmla="*/ 0 h 35"/>
                    <a:gd name="T10" fmla="*/ 0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8" name="Group 459"/>
              <p:cNvGrpSpPr>
                <a:grpSpLocks/>
              </p:cNvGrpSpPr>
              <p:nvPr/>
            </p:nvGrpSpPr>
            <p:grpSpPr bwMode="auto">
              <a:xfrm>
                <a:off x="857" y="3572"/>
                <a:ext cx="50" cy="23"/>
                <a:chOff x="857" y="3572"/>
                <a:chExt cx="50" cy="23"/>
              </a:xfrm>
            </p:grpSpPr>
            <p:sp>
              <p:nvSpPr>
                <p:cNvPr id="496" name="Freeform 460"/>
                <p:cNvSpPr>
                  <a:spLocks/>
                </p:cNvSpPr>
                <p:nvPr/>
              </p:nvSpPr>
              <p:spPr bwMode="auto">
                <a:xfrm>
                  <a:off x="857" y="3572"/>
                  <a:ext cx="12" cy="23"/>
                </a:xfrm>
                <a:custGeom>
                  <a:avLst/>
                  <a:gdLst>
                    <a:gd name="T0" fmla="*/ 1 w 23"/>
                    <a:gd name="T1" fmla="*/ 0 h 68"/>
                    <a:gd name="T2" fmla="*/ 0 w 23"/>
                    <a:gd name="T3" fmla="*/ 0 h 68"/>
                    <a:gd name="T4" fmla="*/ 1 w 23"/>
                    <a:gd name="T5" fmla="*/ 0 h 68"/>
                    <a:gd name="T6" fmla="*/ 1 w 23"/>
                    <a:gd name="T7" fmla="*/ 0 h 68"/>
                    <a:gd name="T8" fmla="*/ 1 w 23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8"/>
                    <a:gd name="T17" fmla="*/ 23 w 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8">
                      <a:moveTo>
                        <a:pt x="14" y="68"/>
                      </a:moveTo>
                      <a:lnTo>
                        <a:pt x="0" y="25"/>
                      </a:lnTo>
                      <a:lnTo>
                        <a:pt x="9" y="0"/>
                      </a:lnTo>
                      <a:lnTo>
                        <a:pt x="23" y="30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7" name="Freeform 461"/>
                <p:cNvSpPr>
                  <a:spLocks/>
                </p:cNvSpPr>
                <p:nvPr/>
              </p:nvSpPr>
              <p:spPr bwMode="auto">
                <a:xfrm>
                  <a:off x="862" y="3573"/>
                  <a:ext cx="37" cy="9"/>
                </a:xfrm>
                <a:custGeom>
                  <a:avLst/>
                  <a:gdLst>
                    <a:gd name="T0" fmla="*/ 1 w 73"/>
                    <a:gd name="T1" fmla="*/ 0 h 29"/>
                    <a:gd name="T2" fmla="*/ 1 w 73"/>
                    <a:gd name="T3" fmla="*/ 0 h 29"/>
                    <a:gd name="T4" fmla="*/ 1 w 73"/>
                    <a:gd name="T5" fmla="*/ 0 h 29"/>
                    <a:gd name="T6" fmla="*/ 1 w 73"/>
                    <a:gd name="T7" fmla="*/ 0 h 29"/>
                    <a:gd name="T8" fmla="*/ 1 w 73"/>
                    <a:gd name="T9" fmla="*/ 0 h 29"/>
                    <a:gd name="T10" fmla="*/ 1 w 73"/>
                    <a:gd name="T11" fmla="*/ 0 h 29"/>
                    <a:gd name="T12" fmla="*/ 1 w 73"/>
                    <a:gd name="T13" fmla="*/ 0 h 29"/>
                    <a:gd name="T14" fmla="*/ 0 w 73"/>
                    <a:gd name="T15" fmla="*/ 0 h 29"/>
                    <a:gd name="T16" fmla="*/ 1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8" name="Freeform 462"/>
                <p:cNvSpPr>
                  <a:spLocks/>
                </p:cNvSpPr>
                <p:nvPr/>
              </p:nvSpPr>
              <p:spPr bwMode="auto">
                <a:xfrm>
                  <a:off x="865" y="3583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3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9" name="Group 463"/>
              <p:cNvGrpSpPr>
                <a:grpSpLocks/>
              </p:cNvGrpSpPr>
              <p:nvPr/>
            </p:nvGrpSpPr>
            <p:grpSpPr bwMode="auto">
              <a:xfrm>
                <a:off x="870" y="3585"/>
                <a:ext cx="48" cy="23"/>
                <a:chOff x="870" y="3585"/>
                <a:chExt cx="48" cy="23"/>
              </a:xfrm>
            </p:grpSpPr>
            <p:sp>
              <p:nvSpPr>
                <p:cNvPr id="493" name="Freeform 464"/>
                <p:cNvSpPr>
                  <a:spLocks/>
                </p:cNvSpPr>
                <p:nvPr/>
              </p:nvSpPr>
              <p:spPr bwMode="auto">
                <a:xfrm>
                  <a:off x="870" y="3585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5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5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4" name="Freeform 465"/>
                <p:cNvSpPr>
                  <a:spLocks/>
                </p:cNvSpPr>
                <p:nvPr/>
              </p:nvSpPr>
              <p:spPr bwMode="auto">
                <a:xfrm>
                  <a:off x="874" y="3586"/>
                  <a:ext cx="38" cy="10"/>
                </a:xfrm>
                <a:custGeom>
                  <a:avLst/>
                  <a:gdLst>
                    <a:gd name="T0" fmla="*/ 1 w 75"/>
                    <a:gd name="T1" fmla="*/ 0 h 29"/>
                    <a:gd name="T2" fmla="*/ 1 w 75"/>
                    <a:gd name="T3" fmla="*/ 0 h 29"/>
                    <a:gd name="T4" fmla="*/ 1 w 75"/>
                    <a:gd name="T5" fmla="*/ 0 h 29"/>
                    <a:gd name="T6" fmla="*/ 1 w 75"/>
                    <a:gd name="T7" fmla="*/ 0 h 29"/>
                    <a:gd name="T8" fmla="*/ 1 w 75"/>
                    <a:gd name="T9" fmla="*/ 0 h 29"/>
                    <a:gd name="T10" fmla="*/ 1 w 75"/>
                    <a:gd name="T11" fmla="*/ 0 h 29"/>
                    <a:gd name="T12" fmla="*/ 1 w 75"/>
                    <a:gd name="T13" fmla="*/ 0 h 29"/>
                    <a:gd name="T14" fmla="*/ 0 w 75"/>
                    <a:gd name="T15" fmla="*/ 0 h 29"/>
                    <a:gd name="T16" fmla="*/ 1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5" name="Freeform 466"/>
                <p:cNvSpPr>
                  <a:spLocks/>
                </p:cNvSpPr>
                <p:nvPr/>
              </p:nvSpPr>
              <p:spPr bwMode="auto">
                <a:xfrm>
                  <a:off x="878" y="3596"/>
                  <a:ext cx="40" cy="12"/>
                </a:xfrm>
                <a:custGeom>
                  <a:avLst/>
                  <a:gdLst>
                    <a:gd name="T0" fmla="*/ 0 w 80"/>
                    <a:gd name="T1" fmla="*/ 0 h 36"/>
                    <a:gd name="T2" fmla="*/ 1 w 80"/>
                    <a:gd name="T3" fmla="*/ 0 h 36"/>
                    <a:gd name="T4" fmla="*/ 1 w 80"/>
                    <a:gd name="T5" fmla="*/ 0 h 36"/>
                    <a:gd name="T6" fmla="*/ 1 w 80"/>
                    <a:gd name="T7" fmla="*/ 0 h 36"/>
                    <a:gd name="T8" fmla="*/ 1 w 80"/>
                    <a:gd name="T9" fmla="*/ 0 h 36"/>
                    <a:gd name="T10" fmla="*/ 1 w 80"/>
                    <a:gd name="T11" fmla="*/ 0 h 36"/>
                    <a:gd name="T12" fmla="*/ 0 w 80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0"/>
                    <a:gd name="T22" fmla="*/ 0 h 36"/>
                    <a:gd name="T23" fmla="*/ 80 w 80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0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0" name="Group 467"/>
              <p:cNvGrpSpPr>
                <a:grpSpLocks/>
              </p:cNvGrpSpPr>
              <p:nvPr/>
            </p:nvGrpSpPr>
            <p:grpSpPr bwMode="auto">
              <a:xfrm>
                <a:off x="882" y="3600"/>
                <a:ext cx="100" cy="73"/>
                <a:chOff x="882" y="3600"/>
                <a:chExt cx="100" cy="73"/>
              </a:xfrm>
            </p:grpSpPr>
            <p:grpSp>
              <p:nvGrpSpPr>
                <p:cNvPr id="473" name="Group 468"/>
                <p:cNvGrpSpPr>
                  <a:grpSpLocks/>
                </p:cNvGrpSpPr>
                <p:nvPr/>
              </p:nvGrpSpPr>
              <p:grpSpPr bwMode="auto">
                <a:xfrm>
                  <a:off x="882" y="3600"/>
                  <a:ext cx="49" cy="23"/>
                  <a:chOff x="882" y="3600"/>
                  <a:chExt cx="49" cy="23"/>
                </a:xfrm>
              </p:grpSpPr>
              <p:sp>
                <p:nvSpPr>
                  <p:cNvPr id="490" name="Freeform 469"/>
                  <p:cNvSpPr>
                    <a:spLocks/>
                  </p:cNvSpPr>
                  <p:nvPr/>
                </p:nvSpPr>
                <p:spPr bwMode="auto">
                  <a:xfrm>
                    <a:off x="882" y="3600"/>
                    <a:ext cx="12" cy="23"/>
                  </a:xfrm>
                  <a:custGeom>
                    <a:avLst/>
                    <a:gdLst>
                      <a:gd name="T0" fmla="*/ 1 w 23"/>
                      <a:gd name="T1" fmla="*/ 0 h 70"/>
                      <a:gd name="T2" fmla="*/ 0 w 23"/>
                      <a:gd name="T3" fmla="*/ 0 h 70"/>
                      <a:gd name="T4" fmla="*/ 1 w 23"/>
                      <a:gd name="T5" fmla="*/ 0 h 70"/>
                      <a:gd name="T6" fmla="*/ 1 w 23"/>
                      <a:gd name="T7" fmla="*/ 0 h 70"/>
                      <a:gd name="T8" fmla="*/ 1 w 23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3"/>
                      <a:gd name="T16" fmla="*/ 0 h 70"/>
                      <a:gd name="T17" fmla="*/ 23 w 23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3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3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1" name="Freeform 470"/>
                  <p:cNvSpPr>
                    <a:spLocks/>
                  </p:cNvSpPr>
                  <p:nvPr/>
                </p:nvSpPr>
                <p:spPr bwMode="auto">
                  <a:xfrm>
                    <a:off x="887" y="3600"/>
                    <a:ext cx="37" cy="11"/>
                  </a:xfrm>
                  <a:custGeom>
                    <a:avLst/>
                    <a:gdLst>
                      <a:gd name="T0" fmla="*/ 1 w 73"/>
                      <a:gd name="T1" fmla="*/ 0 h 31"/>
                      <a:gd name="T2" fmla="*/ 1 w 73"/>
                      <a:gd name="T3" fmla="*/ 0 h 31"/>
                      <a:gd name="T4" fmla="*/ 1 w 73"/>
                      <a:gd name="T5" fmla="*/ 0 h 31"/>
                      <a:gd name="T6" fmla="*/ 1 w 73"/>
                      <a:gd name="T7" fmla="*/ 0 h 31"/>
                      <a:gd name="T8" fmla="*/ 1 w 73"/>
                      <a:gd name="T9" fmla="*/ 0 h 31"/>
                      <a:gd name="T10" fmla="*/ 1 w 73"/>
                      <a:gd name="T11" fmla="*/ 0 h 31"/>
                      <a:gd name="T12" fmla="*/ 1 w 73"/>
                      <a:gd name="T13" fmla="*/ 0 h 31"/>
                      <a:gd name="T14" fmla="*/ 0 w 73"/>
                      <a:gd name="T15" fmla="*/ 0 h 31"/>
                      <a:gd name="T16" fmla="*/ 1 w 73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1"/>
                      <a:gd name="T29" fmla="*/ 73 w 73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3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2" name="Freeform 471"/>
                  <p:cNvSpPr>
                    <a:spLocks/>
                  </p:cNvSpPr>
                  <p:nvPr/>
                </p:nvSpPr>
                <p:spPr bwMode="auto">
                  <a:xfrm>
                    <a:off x="890" y="3611"/>
                    <a:ext cx="41" cy="12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8"/>
                      <a:gd name="T23" fmla="*/ 83 w 83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8">
                        <a:moveTo>
                          <a:pt x="0" y="38"/>
                        </a:moveTo>
                        <a:lnTo>
                          <a:pt x="1" y="22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4" name="Group 472"/>
                <p:cNvGrpSpPr>
                  <a:grpSpLocks/>
                </p:cNvGrpSpPr>
                <p:nvPr/>
              </p:nvGrpSpPr>
              <p:grpSpPr bwMode="auto">
                <a:xfrm>
                  <a:off x="894" y="3612"/>
                  <a:ext cx="49" cy="23"/>
                  <a:chOff x="894" y="3612"/>
                  <a:chExt cx="49" cy="23"/>
                </a:xfrm>
              </p:grpSpPr>
              <p:sp>
                <p:nvSpPr>
                  <p:cNvPr id="487" name="Freeform 473"/>
                  <p:cNvSpPr>
                    <a:spLocks/>
                  </p:cNvSpPr>
                  <p:nvPr/>
                </p:nvSpPr>
                <p:spPr bwMode="auto">
                  <a:xfrm>
                    <a:off x="894" y="3612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5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8" name="Freeform 474"/>
                  <p:cNvSpPr>
                    <a:spLocks/>
                  </p:cNvSpPr>
                  <p:nvPr/>
                </p:nvSpPr>
                <p:spPr bwMode="auto">
                  <a:xfrm>
                    <a:off x="899" y="3613"/>
                    <a:ext cx="37" cy="10"/>
                  </a:xfrm>
                  <a:custGeom>
                    <a:avLst/>
                    <a:gdLst>
                      <a:gd name="T0" fmla="*/ 0 w 75"/>
                      <a:gd name="T1" fmla="*/ 0 h 32"/>
                      <a:gd name="T2" fmla="*/ 0 w 75"/>
                      <a:gd name="T3" fmla="*/ 0 h 32"/>
                      <a:gd name="T4" fmla="*/ 0 w 75"/>
                      <a:gd name="T5" fmla="*/ 0 h 32"/>
                      <a:gd name="T6" fmla="*/ 0 w 75"/>
                      <a:gd name="T7" fmla="*/ 0 h 32"/>
                      <a:gd name="T8" fmla="*/ 0 w 75"/>
                      <a:gd name="T9" fmla="*/ 0 h 32"/>
                      <a:gd name="T10" fmla="*/ 0 w 75"/>
                      <a:gd name="T11" fmla="*/ 0 h 32"/>
                      <a:gd name="T12" fmla="*/ 0 w 75"/>
                      <a:gd name="T13" fmla="*/ 0 h 32"/>
                      <a:gd name="T14" fmla="*/ 0 w 75"/>
                      <a:gd name="T15" fmla="*/ 0 h 32"/>
                      <a:gd name="T16" fmla="*/ 0 w 75"/>
                      <a:gd name="T17" fmla="*/ 0 h 3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2"/>
                      <a:gd name="T29" fmla="*/ 75 w 75"/>
                      <a:gd name="T30" fmla="*/ 32 h 3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2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5"/>
                        </a:lnTo>
                        <a:lnTo>
                          <a:pt x="75" y="32"/>
                        </a:lnTo>
                        <a:lnTo>
                          <a:pt x="19" y="32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9" name="Freeform 475"/>
                  <p:cNvSpPr>
                    <a:spLocks/>
                  </p:cNvSpPr>
                  <p:nvPr/>
                </p:nvSpPr>
                <p:spPr bwMode="auto">
                  <a:xfrm>
                    <a:off x="902" y="3623"/>
                    <a:ext cx="41" cy="12"/>
                  </a:xfrm>
                  <a:custGeom>
                    <a:avLst/>
                    <a:gdLst>
                      <a:gd name="T0" fmla="*/ 0 w 81"/>
                      <a:gd name="T1" fmla="*/ 0 h 36"/>
                      <a:gd name="T2" fmla="*/ 1 w 81"/>
                      <a:gd name="T3" fmla="*/ 0 h 36"/>
                      <a:gd name="T4" fmla="*/ 1 w 81"/>
                      <a:gd name="T5" fmla="*/ 0 h 36"/>
                      <a:gd name="T6" fmla="*/ 1 w 81"/>
                      <a:gd name="T7" fmla="*/ 0 h 36"/>
                      <a:gd name="T8" fmla="*/ 1 w 81"/>
                      <a:gd name="T9" fmla="*/ 0 h 36"/>
                      <a:gd name="T10" fmla="*/ 1 w 81"/>
                      <a:gd name="T11" fmla="*/ 0 h 36"/>
                      <a:gd name="T12" fmla="*/ 0 w 81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6"/>
                      <a:gd name="T23" fmla="*/ 81 w 81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5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5" name="Group 476"/>
                <p:cNvGrpSpPr>
                  <a:grpSpLocks/>
                </p:cNvGrpSpPr>
                <p:nvPr/>
              </p:nvGrpSpPr>
              <p:grpSpPr bwMode="auto">
                <a:xfrm>
                  <a:off x="907" y="3625"/>
                  <a:ext cx="49" cy="23"/>
                  <a:chOff x="907" y="3625"/>
                  <a:chExt cx="49" cy="23"/>
                </a:xfrm>
              </p:grpSpPr>
              <p:sp>
                <p:nvSpPr>
                  <p:cNvPr id="484" name="Freeform 477"/>
                  <p:cNvSpPr>
                    <a:spLocks/>
                  </p:cNvSpPr>
                  <p:nvPr/>
                </p:nvSpPr>
                <p:spPr bwMode="auto">
                  <a:xfrm>
                    <a:off x="907" y="3625"/>
                    <a:ext cx="11" cy="23"/>
                  </a:xfrm>
                  <a:custGeom>
                    <a:avLst/>
                    <a:gdLst>
                      <a:gd name="T0" fmla="*/ 0 w 24"/>
                      <a:gd name="T1" fmla="*/ 0 h 68"/>
                      <a:gd name="T2" fmla="*/ 0 w 24"/>
                      <a:gd name="T3" fmla="*/ 0 h 68"/>
                      <a:gd name="T4" fmla="*/ 0 w 24"/>
                      <a:gd name="T5" fmla="*/ 0 h 68"/>
                      <a:gd name="T6" fmla="*/ 0 w 24"/>
                      <a:gd name="T7" fmla="*/ 0 h 68"/>
                      <a:gd name="T8" fmla="*/ 0 w 24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68"/>
                      <a:gd name="T17" fmla="*/ 24 w 24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4" y="30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5" name="Freeform 478"/>
                  <p:cNvSpPr>
                    <a:spLocks/>
                  </p:cNvSpPr>
                  <p:nvPr/>
                </p:nvSpPr>
                <p:spPr bwMode="auto">
                  <a:xfrm>
                    <a:off x="912" y="3626"/>
                    <a:ext cx="36" cy="9"/>
                  </a:xfrm>
                  <a:custGeom>
                    <a:avLst/>
                    <a:gdLst>
                      <a:gd name="T0" fmla="*/ 1 w 72"/>
                      <a:gd name="T1" fmla="*/ 0 h 29"/>
                      <a:gd name="T2" fmla="*/ 1 w 72"/>
                      <a:gd name="T3" fmla="*/ 0 h 29"/>
                      <a:gd name="T4" fmla="*/ 1 w 72"/>
                      <a:gd name="T5" fmla="*/ 0 h 29"/>
                      <a:gd name="T6" fmla="*/ 1 w 72"/>
                      <a:gd name="T7" fmla="*/ 0 h 29"/>
                      <a:gd name="T8" fmla="*/ 1 w 72"/>
                      <a:gd name="T9" fmla="*/ 0 h 29"/>
                      <a:gd name="T10" fmla="*/ 1 w 72"/>
                      <a:gd name="T11" fmla="*/ 0 h 29"/>
                      <a:gd name="T12" fmla="*/ 1 w 72"/>
                      <a:gd name="T13" fmla="*/ 0 h 29"/>
                      <a:gd name="T14" fmla="*/ 0 w 72"/>
                      <a:gd name="T15" fmla="*/ 0 h 29"/>
                      <a:gd name="T16" fmla="*/ 1 w 72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29"/>
                      <a:gd name="T29" fmla="*/ 72 w 72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2" y="29"/>
                        </a:lnTo>
                        <a:lnTo>
                          <a:pt x="17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6" name="Freeform 479"/>
                  <p:cNvSpPr>
                    <a:spLocks/>
                  </p:cNvSpPr>
                  <p:nvPr/>
                </p:nvSpPr>
                <p:spPr bwMode="auto">
                  <a:xfrm>
                    <a:off x="914" y="3636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6" name="Group 480"/>
                <p:cNvGrpSpPr>
                  <a:grpSpLocks/>
                </p:cNvGrpSpPr>
                <p:nvPr/>
              </p:nvGrpSpPr>
              <p:grpSpPr bwMode="auto">
                <a:xfrm>
                  <a:off x="919" y="3638"/>
                  <a:ext cx="49" cy="22"/>
                  <a:chOff x="919" y="3638"/>
                  <a:chExt cx="49" cy="22"/>
                </a:xfrm>
              </p:grpSpPr>
              <p:sp>
                <p:nvSpPr>
                  <p:cNvPr id="481" name="Freeform 481"/>
                  <p:cNvSpPr>
                    <a:spLocks/>
                  </p:cNvSpPr>
                  <p:nvPr/>
                </p:nvSpPr>
                <p:spPr bwMode="auto">
                  <a:xfrm>
                    <a:off x="919" y="3638"/>
                    <a:ext cx="13" cy="22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2" name="Freeform 482"/>
                  <p:cNvSpPr>
                    <a:spLocks/>
                  </p:cNvSpPr>
                  <p:nvPr/>
                </p:nvSpPr>
                <p:spPr bwMode="auto">
                  <a:xfrm>
                    <a:off x="924" y="3638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1 w 73"/>
                      <a:gd name="T3" fmla="*/ 0 h 30"/>
                      <a:gd name="T4" fmla="*/ 1 w 73"/>
                      <a:gd name="T5" fmla="*/ 0 h 30"/>
                      <a:gd name="T6" fmla="*/ 1 w 73"/>
                      <a:gd name="T7" fmla="*/ 0 h 30"/>
                      <a:gd name="T8" fmla="*/ 1 w 73"/>
                      <a:gd name="T9" fmla="*/ 0 h 30"/>
                      <a:gd name="T10" fmla="*/ 1 w 73"/>
                      <a:gd name="T11" fmla="*/ 0 h 30"/>
                      <a:gd name="T12" fmla="*/ 1 w 73"/>
                      <a:gd name="T13" fmla="*/ 0 h 30"/>
                      <a:gd name="T14" fmla="*/ 0 w 73"/>
                      <a:gd name="T15" fmla="*/ 0 h 30"/>
                      <a:gd name="T16" fmla="*/ 1 w 73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0"/>
                      <a:gd name="T29" fmla="*/ 73 w 73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0">
                        <a:moveTo>
                          <a:pt x="1" y="0"/>
                        </a:moveTo>
                        <a:lnTo>
                          <a:pt x="48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3" name="Freeform 483"/>
                  <p:cNvSpPr>
                    <a:spLocks/>
                  </p:cNvSpPr>
                  <p:nvPr/>
                </p:nvSpPr>
                <p:spPr bwMode="auto">
                  <a:xfrm>
                    <a:off x="928" y="3648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7" name="Group 484"/>
                <p:cNvGrpSpPr>
                  <a:grpSpLocks/>
                </p:cNvGrpSpPr>
                <p:nvPr/>
              </p:nvGrpSpPr>
              <p:grpSpPr bwMode="auto">
                <a:xfrm>
                  <a:off x="932" y="3651"/>
                  <a:ext cx="50" cy="22"/>
                  <a:chOff x="932" y="3651"/>
                  <a:chExt cx="50" cy="22"/>
                </a:xfrm>
              </p:grpSpPr>
              <p:sp>
                <p:nvSpPr>
                  <p:cNvPr id="478" name="Freeform 485"/>
                  <p:cNvSpPr>
                    <a:spLocks/>
                  </p:cNvSpPr>
                  <p:nvPr/>
                </p:nvSpPr>
                <p:spPr bwMode="auto">
                  <a:xfrm>
                    <a:off x="932" y="3651"/>
                    <a:ext cx="12" cy="22"/>
                  </a:xfrm>
                  <a:custGeom>
                    <a:avLst/>
                    <a:gdLst>
                      <a:gd name="T0" fmla="*/ 1 w 24"/>
                      <a:gd name="T1" fmla="*/ 0 h 67"/>
                      <a:gd name="T2" fmla="*/ 0 w 24"/>
                      <a:gd name="T3" fmla="*/ 0 h 67"/>
                      <a:gd name="T4" fmla="*/ 1 w 24"/>
                      <a:gd name="T5" fmla="*/ 0 h 67"/>
                      <a:gd name="T6" fmla="*/ 1 w 24"/>
                      <a:gd name="T7" fmla="*/ 0 h 67"/>
                      <a:gd name="T8" fmla="*/ 1 w 24"/>
                      <a:gd name="T9" fmla="*/ 0 h 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67"/>
                      <a:gd name="T17" fmla="*/ 24 w 24"/>
                      <a:gd name="T18" fmla="*/ 67 h 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67">
                        <a:moveTo>
                          <a:pt x="15" y="67"/>
                        </a:moveTo>
                        <a:lnTo>
                          <a:pt x="0" y="26"/>
                        </a:lnTo>
                        <a:lnTo>
                          <a:pt x="11" y="0"/>
                        </a:lnTo>
                        <a:lnTo>
                          <a:pt x="24" y="30"/>
                        </a:lnTo>
                        <a:lnTo>
                          <a:pt x="15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9" name="Freeform 486"/>
                  <p:cNvSpPr>
                    <a:spLocks/>
                  </p:cNvSpPr>
                  <p:nvPr/>
                </p:nvSpPr>
                <p:spPr bwMode="auto">
                  <a:xfrm>
                    <a:off x="937" y="3651"/>
                    <a:ext cx="37" cy="10"/>
                  </a:xfrm>
                  <a:custGeom>
                    <a:avLst/>
                    <a:gdLst>
                      <a:gd name="T0" fmla="*/ 1 w 72"/>
                      <a:gd name="T1" fmla="*/ 0 h 29"/>
                      <a:gd name="T2" fmla="*/ 1 w 72"/>
                      <a:gd name="T3" fmla="*/ 0 h 29"/>
                      <a:gd name="T4" fmla="*/ 1 w 72"/>
                      <a:gd name="T5" fmla="*/ 0 h 29"/>
                      <a:gd name="T6" fmla="*/ 1 w 72"/>
                      <a:gd name="T7" fmla="*/ 0 h 29"/>
                      <a:gd name="T8" fmla="*/ 1 w 72"/>
                      <a:gd name="T9" fmla="*/ 0 h 29"/>
                      <a:gd name="T10" fmla="*/ 1 w 72"/>
                      <a:gd name="T11" fmla="*/ 0 h 29"/>
                      <a:gd name="T12" fmla="*/ 1 w 72"/>
                      <a:gd name="T13" fmla="*/ 0 h 29"/>
                      <a:gd name="T14" fmla="*/ 0 w 72"/>
                      <a:gd name="T15" fmla="*/ 0 h 29"/>
                      <a:gd name="T16" fmla="*/ 1 w 72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29"/>
                      <a:gd name="T29" fmla="*/ 72 w 72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2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0" name="Freeform 487"/>
                  <p:cNvSpPr>
                    <a:spLocks/>
                  </p:cNvSpPr>
                  <p:nvPr/>
                </p:nvSpPr>
                <p:spPr bwMode="auto">
                  <a:xfrm>
                    <a:off x="940" y="3662"/>
                    <a:ext cx="42" cy="11"/>
                  </a:xfrm>
                  <a:custGeom>
                    <a:avLst/>
                    <a:gdLst>
                      <a:gd name="T0" fmla="*/ 0 w 83"/>
                      <a:gd name="T1" fmla="*/ 0 h 35"/>
                      <a:gd name="T2" fmla="*/ 1 w 83"/>
                      <a:gd name="T3" fmla="*/ 0 h 35"/>
                      <a:gd name="T4" fmla="*/ 1 w 83"/>
                      <a:gd name="T5" fmla="*/ 0 h 35"/>
                      <a:gd name="T6" fmla="*/ 1 w 83"/>
                      <a:gd name="T7" fmla="*/ 0 h 35"/>
                      <a:gd name="T8" fmla="*/ 1 w 83"/>
                      <a:gd name="T9" fmla="*/ 0 h 35"/>
                      <a:gd name="T10" fmla="*/ 1 w 83"/>
                      <a:gd name="T11" fmla="*/ 0 h 35"/>
                      <a:gd name="T12" fmla="*/ 0 w 83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5"/>
                      <a:gd name="T23" fmla="*/ 83 w 83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5">
                        <a:moveTo>
                          <a:pt x="0" y="35"/>
                        </a:moveTo>
                        <a:lnTo>
                          <a:pt x="3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81" name="Group 488"/>
              <p:cNvGrpSpPr>
                <a:grpSpLocks/>
              </p:cNvGrpSpPr>
              <p:nvPr/>
            </p:nvGrpSpPr>
            <p:grpSpPr bwMode="auto">
              <a:xfrm>
                <a:off x="944" y="3665"/>
                <a:ext cx="99" cy="74"/>
                <a:chOff x="944" y="3665"/>
                <a:chExt cx="99" cy="74"/>
              </a:xfrm>
            </p:grpSpPr>
            <p:grpSp>
              <p:nvGrpSpPr>
                <p:cNvPr id="453" name="Group 489"/>
                <p:cNvGrpSpPr>
                  <a:grpSpLocks/>
                </p:cNvGrpSpPr>
                <p:nvPr/>
              </p:nvGrpSpPr>
              <p:grpSpPr bwMode="auto">
                <a:xfrm>
                  <a:off x="944" y="3665"/>
                  <a:ext cx="49" cy="23"/>
                  <a:chOff x="944" y="3665"/>
                  <a:chExt cx="49" cy="23"/>
                </a:xfrm>
              </p:grpSpPr>
              <p:sp>
                <p:nvSpPr>
                  <p:cNvPr id="470" name="Freeform 490"/>
                  <p:cNvSpPr>
                    <a:spLocks/>
                  </p:cNvSpPr>
                  <p:nvPr/>
                </p:nvSpPr>
                <p:spPr bwMode="auto">
                  <a:xfrm>
                    <a:off x="944" y="3665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1" name="Freeform 491"/>
                  <p:cNvSpPr>
                    <a:spLocks/>
                  </p:cNvSpPr>
                  <p:nvPr/>
                </p:nvSpPr>
                <p:spPr bwMode="auto">
                  <a:xfrm>
                    <a:off x="949" y="3666"/>
                    <a:ext cx="37" cy="10"/>
                  </a:xfrm>
                  <a:custGeom>
                    <a:avLst/>
                    <a:gdLst>
                      <a:gd name="T0" fmla="*/ 0 w 75"/>
                      <a:gd name="T1" fmla="*/ 0 h 31"/>
                      <a:gd name="T2" fmla="*/ 0 w 75"/>
                      <a:gd name="T3" fmla="*/ 0 h 31"/>
                      <a:gd name="T4" fmla="*/ 0 w 75"/>
                      <a:gd name="T5" fmla="*/ 0 h 31"/>
                      <a:gd name="T6" fmla="*/ 0 w 75"/>
                      <a:gd name="T7" fmla="*/ 0 h 31"/>
                      <a:gd name="T8" fmla="*/ 0 w 75"/>
                      <a:gd name="T9" fmla="*/ 0 h 31"/>
                      <a:gd name="T10" fmla="*/ 0 w 75"/>
                      <a:gd name="T11" fmla="*/ 0 h 31"/>
                      <a:gd name="T12" fmla="*/ 0 w 75"/>
                      <a:gd name="T13" fmla="*/ 0 h 31"/>
                      <a:gd name="T14" fmla="*/ 0 w 75"/>
                      <a:gd name="T15" fmla="*/ 0 h 31"/>
                      <a:gd name="T16" fmla="*/ 0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7" y="13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1" y="22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2" name="Freeform 492"/>
                  <p:cNvSpPr>
                    <a:spLocks/>
                  </p:cNvSpPr>
                  <p:nvPr/>
                </p:nvSpPr>
                <p:spPr bwMode="auto">
                  <a:xfrm>
                    <a:off x="953" y="3676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5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4" name="Group 493"/>
                <p:cNvGrpSpPr>
                  <a:grpSpLocks/>
                </p:cNvGrpSpPr>
                <p:nvPr/>
              </p:nvGrpSpPr>
              <p:grpSpPr bwMode="auto">
                <a:xfrm>
                  <a:off x="957" y="3678"/>
                  <a:ext cx="48" cy="23"/>
                  <a:chOff x="957" y="3678"/>
                  <a:chExt cx="48" cy="23"/>
                </a:xfrm>
              </p:grpSpPr>
              <p:sp>
                <p:nvSpPr>
                  <p:cNvPr id="467" name="Freeform 494"/>
                  <p:cNvSpPr>
                    <a:spLocks/>
                  </p:cNvSpPr>
                  <p:nvPr/>
                </p:nvSpPr>
                <p:spPr bwMode="auto">
                  <a:xfrm>
                    <a:off x="957" y="3678"/>
                    <a:ext cx="11" cy="23"/>
                  </a:xfrm>
                  <a:custGeom>
                    <a:avLst/>
                    <a:gdLst>
                      <a:gd name="T0" fmla="*/ 0 w 24"/>
                      <a:gd name="T1" fmla="*/ 0 h 70"/>
                      <a:gd name="T2" fmla="*/ 0 w 24"/>
                      <a:gd name="T3" fmla="*/ 0 h 70"/>
                      <a:gd name="T4" fmla="*/ 0 w 24"/>
                      <a:gd name="T5" fmla="*/ 0 h 70"/>
                      <a:gd name="T6" fmla="*/ 0 w 24"/>
                      <a:gd name="T7" fmla="*/ 0 h 70"/>
                      <a:gd name="T8" fmla="*/ 0 w 24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70"/>
                      <a:gd name="T17" fmla="*/ 24 w 24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4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8" name="Freeform 495"/>
                  <p:cNvSpPr>
                    <a:spLocks/>
                  </p:cNvSpPr>
                  <p:nvPr/>
                </p:nvSpPr>
                <p:spPr bwMode="auto">
                  <a:xfrm>
                    <a:off x="961" y="3678"/>
                    <a:ext cx="37" cy="10"/>
                  </a:xfrm>
                  <a:custGeom>
                    <a:avLst/>
                    <a:gdLst>
                      <a:gd name="T0" fmla="*/ 1 w 74"/>
                      <a:gd name="T1" fmla="*/ 0 h 30"/>
                      <a:gd name="T2" fmla="*/ 1 w 74"/>
                      <a:gd name="T3" fmla="*/ 0 h 30"/>
                      <a:gd name="T4" fmla="*/ 1 w 74"/>
                      <a:gd name="T5" fmla="*/ 0 h 30"/>
                      <a:gd name="T6" fmla="*/ 1 w 74"/>
                      <a:gd name="T7" fmla="*/ 0 h 30"/>
                      <a:gd name="T8" fmla="*/ 1 w 74"/>
                      <a:gd name="T9" fmla="*/ 0 h 30"/>
                      <a:gd name="T10" fmla="*/ 1 w 74"/>
                      <a:gd name="T11" fmla="*/ 0 h 30"/>
                      <a:gd name="T12" fmla="*/ 1 w 74"/>
                      <a:gd name="T13" fmla="*/ 0 h 30"/>
                      <a:gd name="T14" fmla="*/ 0 w 74"/>
                      <a:gd name="T15" fmla="*/ 0 h 30"/>
                      <a:gd name="T16" fmla="*/ 1 w 74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30"/>
                      <a:gd name="T29" fmla="*/ 74 w 74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30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4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9" name="Freeform 496"/>
                  <p:cNvSpPr>
                    <a:spLocks/>
                  </p:cNvSpPr>
                  <p:nvPr/>
                </p:nvSpPr>
                <p:spPr bwMode="auto">
                  <a:xfrm>
                    <a:off x="964" y="3688"/>
                    <a:ext cx="41" cy="13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1 w 82"/>
                      <a:gd name="T3" fmla="*/ 0 h 38"/>
                      <a:gd name="T4" fmla="*/ 1 w 82"/>
                      <a:gd name="T5" fmla="*/ 0 h 38"/>
                      <a:gd name="T6" fmla="*/ 1 w 82"/>
                      <a:gd name="T7" fmla="*/ 0 h 38"/>
                      <a:gd name="T8" fmla="*/ 1 w 82"/>
                      <a:gd name="T9" fmla="*/ 0 h 38"/>
                      <a:gd name="T10" fmla="*/ 1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2" y="21"/>
                        </a:lnTo>
                        <a:lnTo>
                          <a:pt x="7" y="8"/>
                        </a:lnTo>
                        <a:lnTo>
                          <a:pt x="11" y="0"/>
                        </a:lnTo>
                        <a:lnTo>
                          <a:pt x="68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5" name="Group 497"/>
                <p:cNvGrpSpPr>
                  <a:grpSpLocks/>
                </p:cNvGrpSpPr>
                <p:nvPr/>
              </p:nvGrpSpPr>
              <p:grpSpPr bwMode="auto">
                <a:xfrm>
                  <a:off x="969" y="3690"/>
                  <a:ext cx="49" cy="23"/>
                  <a:chOff x="969" y="3690"/>
                  <a:chExt cx="49" cy="23"/>
                </a:xfrm>
              </p:grpSpPr>
              <p:sp>
                <p:nvSpPr>
                  <p:cNvPr id="464" name="Freeform 498"/>
                  <p:cNvSpPr>
                    <a:spLocks/>
                  </p:cNvSpPr>
                  <p:nvPr/>
                </p:nvSpPr>
                <p:spPr bwMode="auto">
                  <a:xfrm>
                    <a:off x="969" y="3690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5" y="70"/>
                        </a:moveTo>
                        <a:lnTo>
                          <a:pt x="0" y="29"/>
                        </a:lnTo>
                        <a:lnTo>
                          <a:pt x="9" y="0"/>
                        </a:lnTo>
                        <a:lnTo>
                          <a:pt x="25" y="33"/>
                        </a:lnTo>
                        <a:lnTo>
                          <a:pt x="15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5" name="Freeform 499"/>
                  <p:cNvSpPr>
                    <a:spLocks/>
                  </p:cNvSpPr>
                  <p:nvPr/>
                </p:nvSpPr>
                <p:spPr bwMode="auto">
                  <a:xfrm>
                    <a:off x="974" y="3691"/>
                    <a:ext cx="37" cy="10"/>
                  </a:xfrm>
                  <a:custGeom>
                    <a:avLst/>
                    <a:gdLst>
                      <a:gd name="T0" fmla="*/ 0 w 75"/>
                      <a:gd name="T1" fmla="*/ 0 h 31"/>
                      <a:gd name="T2" fmla="*/ 0 w 75"/>
                      <a:gd name="T3" fmla="*/ 0 h 31"/>
                      <a:gd name="T4" fmla="*/ 0 w 75"/>
                      <a:gd name="T5" fmla="*/ 0 h 31"/>
                      <a:gd name="T6" fmla="*/ 0 w 75"/>
                      <a:gd name="T7" fmla="*/ 0 h 31"/>
                      <a:gd name="T8" fmla="*/ 0 w 75"/>
                      <a:gd name="T9" fmla="*/ 0 h 31"/>
                      <a:gd name="T10" fmla="*/ 0 w 75"/>
                      <a:gd name="T11" fmla="*/ 0 h 31"/>
                      <a:gd name="T12" fmla="*/ 0 w 75"/>
                      <a:gd name="T13" fmla="*/ 0 h 31"/>
                      <a:gd name="T14" fmla="*/ 0 w 75"/>
                      <a:gd name="T15" fmla="*/ 0 h 31"/>
                      <a:gd name="T16" fmla="*/ 0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9" y="22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6" name="Freeform 500"/>
                  <p:cNvSpPr>
                    <a:spLocks/>
                  </p:cNvSpPr>
                  <p:nvPr/>
                </p:nvSpPr>
                <p:spPr bwMode="auto">
                  <a:xfrm>
                    <a:off x="977" y="3701"/>
                    <a:ext cx="41" cy="12"/>
                  </a:xfrm>
                  <a:custGeom>
                    <a:avLst/>
                    <a:gdLst>
                      <a:gd name="T0" fmla="*/ 0 w 81"/>
                      <a:gd name="T1" fmla="*/ 0 h 36"/>
                      <a:gd name="T2" fmla="*/ 1 w 81"/>
                      <a:gd name="T3" fmla="*/ 0 h 36"/>
                      <a:gd name="T4" fmla="*/ 1 w 81"/>
                      <a:gd name="T5" fmla="*/ 0 h 36"/>
                      <a:gd name="T6" fmla="*/ 1 w 81"/>
                      <a:gd name="T7" fmla="*/ 0 h 36"/>
                      <a:gd name="T8" fmla="*/ 1 w 81"/>
                      <a:gd name="T9" fmla="*/ 0 h 36"/>
                      <a:gd name="T10" fmla="*/ 1 w 81"/>
                      <a:gd name="T11" fmla="*/ 0 h 36"/>
                      <a:gd name="T12" fmla="*/ 0 w 81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6"/>
                      <a:gd name="T23" fmla="*/ 81 w 81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6" y="7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6" name="Group 501"/>
                <p:cNvGrpSpPr>
                  <a:grpSpLocks/>
                </p:cNvGrpSpPr>
                <p:nvPr/>
              </p:nvGrpSpPr>
              <p:grpSpPr bwMode="auto">
                <a:xfrm>
                  <a:off x="982" y="3703"/>
                  <a:ext cx="49" cy="23"/>
                  <a:chOff x="982" y="3703"/>
                  <a:chExt cx="49" cy="23"/>
                </a:xfrm>
              </p:grpSpPr>
              <p:sp>
                <p:nvSpPr>
                  <p:cNvPr id="461" name="Freeform 502"/>
                  <p:cNvSpPr>
                    <a:spLocks/>
                  </p:cNvSpPr>
                  <p:nvPr/>
                </p:nvSpPr>
                <p:spPr bwMode="auto">
                  <a:xfrm>
                    <a:off x="982" y="3703"/>
                    <a:ext cx="13" cy="23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2" name="Freeform 503"/>
                  <p:cNvSpPr>
                    <a:spLocks/>
                  </p:cNvSpPr>
                  <p:nvPr/>
                </p:nvSpPr>
                <p:spPr bwMode="auto">
                  <a:xfrm>
                    <a:off x="987" y="3703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1 w 73"/>
                      <a:gd name="T3" fmla="*/ 0 h 30"/>
                      <a:gd name="T4" fmla="*/ 1 w 73"/>
                      <a:gd name="T5" fmla="*/ 0 h 30"/>
                      <a:gd name="T6" fmla="*/ 1 w 73"/>
                      <a:gd name="T7" fmla="*/ 0 h 30"/>
                      <a:gd name="T8" fmla="*/ 1 w 73"/>
                      <a:gd name="T9" fmla="*/ 0 h 30"/>
                      <a:gd name="T10" fmla="*/ 1 w 73"/>
                      <a:gd name="T11" fmla="*/ 0 h 30"/>
                      <a:gd name="T12" fmla="*/ 1 w 73"/>
                      <a:gd name="T13" fmla="*/ 0 h 30"/>
                      <a:gd name="T14" fmla="*/ 0 w 73"/>
                      <a:gd name="T15" fmla="*/ 0 h 30"/>
                      <a:gd name="T16" fmla="*/ 1 w 73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0"/>
                      <a:gd name="T29" fmla="*/ 73 w 73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3" name="Freeform 504"/>
                  <p:cNvSpPr>
                    <a:spLocks/>
                  </p:cNvSpPr>
                  <p:nvPr/>
                </p:nvSpPr>
                <p:spPr bwMode="auto">
                  <a:xfrm>
                    <a:off x="989" y="3714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6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7" name="Group 505"/>
                <p:cNvGrpSpPr>
                  <a:grpSpLocks/>
                </p:cNvGrpSpPr>
                <p:nvPr/>
              </p:nvGrpSpPr>
              <p:grpSpPr bwMode="auto">
                <a:xfrm>
                  <a:off x="995" y="3716"/>
                  <a:ext cx="48" cy="23"/>
                  <a:chOff x="995" y="3716"/>
                  <a:chExt cx="48" cy="23"/>
                </a:xfrm>
              </p:grpSpPr>
              <p:sp>
                <p:nvSpPr>
                  <p:cNvPr id="458" name="Freeform 506"/>
                  <p:cNvSpPr>
                    <a:spLocks/>
                  </p:cNvSpPr>
                  <p:nvPr/>
                </p:nvSpPr>
                <p:spPr bwMode="auto">
                  <a:xfrm>
                    <a:off x="995" y="3716"/>
                    <a:ext cx="11" cy="23"/>
                  </a:xfrm>
                  <a:custGeom>
                    <a:avLst/>
                    <a:gdLst>
                      <a:gd name="T0" fmla="*/ 0 w 24"/>
                      <a:gd name="T1" fmla="*/ 0 h 68"/>
                      <a:gd name="T2" fmla="*/ 0 w 24"/>
                      <a:gd name="T3" fmla="*/ 0 h 68"/>
                      <a:gd name="T4" fmla="*/ 0 w 24"/>
                      <a:gd name="T5" fmla="*/ 0 h 68"/>
                      <a:gd name="T6" fmla="*/ 0 w 24"/>
                      <a:gd name="T7" fmla="*/ 0 h 68"/>
                      <a:gd name="T8" fmla="*/ 0 w 24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68"/>
                      <a:gd name="T17" fmla="*/ 24 w 24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4" y="30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9" name="Freeform 507"/>
                  <p:cNvSpPr>
                    <a:spLocks/>
                  </p:cNvSpPr>
                  <p:nvPr/>
                </p:nvSpPr>
                <p:spPr bwMode="auto">
                  <a:xfrm>
                    <a:off x="999" y="3717"/>
                    <a:ext cx="38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2" y="3"/>
                        </a:lnTo>
                        <a:lnTo>
                          <a:pt x="56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0" name="Freeform 508"/>
                  <p:cNvSpPr>
                    <a:spLocks/>
                  </p:cNvSpPr>
                  <p:nvPr/>
                </p:nvSpPr>
                <p:spPr bwMode="auto">
                  <a:xfrm>
                    <a:off x="1003" y="3727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5" y="7"/>
                        </a:lnTo>
                        <a:lnTo>
                          <a:pt x="11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82" name="Group 509"/>
              <p:cNvGrpSpPr>
                <a:grpSpLocks/>
              </p:cNvGrpSpPr>
              <p:nvPr/>
            </p:nvGrpSpPr>
            <p:grpSpPr bwMode="auto">
              <a:xfrm>
                <a:off x="1005" y="3727"/>
                <a:ext cx="49" cy="23"/>
                <a:chOff x="1005" y="3727"/>
                <a:chExt cx="49" cy="23"/>
              </a:xfrm>
            </p:grpSpPr>
            <p:sp>
              <p:nvSpPr>
                <p:cNvPr id="450" name="Freeform 510"/>
                <p:cNvSpPr>
                  <a:spLocks/>
                </p:cNvSpPr>
                <p:nvPr/>
              </p:nvSpPr>
              <p:spPr bwMode="auto">
                <a:xfrm>
                  <a:off x="1005" y="3727"/>
                  <a:ext cx="12" cy="23"/>
                </a:xfrm>
                <a:custGeom>
                  <a:avLst/>
                  <a:gdLst>
                    <a:gd name="T0" fmla="*/ 0 w 25"/>
                    <a:gd name="T1" fmla="*/ 0 h 69"/>
                    <a:gd name="T2" fmla="*/ 0 w 25"/>
                    <a:gd name="T3" fmla="*/ 0 h 69"/>
                    <a:gd name="T4" fmla="*/ 0 w 25"/>
                    <a:gd name="T5" fmla="*/ 0 h 69"/>
                    <a:gd name="T6" fmla="*/ 0 w 25"/>
                    <a:gd name="T7" fmla="*/ 0 h 69"/>
                    <a:gd name="T8" fmla="*/ 0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1" name="Freeform 511"/>
                <p:cNvSpPr>
                  <a:spLocks/>
                </p:cNvSpPr>
                <p:nvPr/>
              </p:nvSpPr>
              <p:spPr bwMode="auto">
                <a:xfrm>
                  <a:off x="1010" y="3728"/>
                  <a:ext cx="37" cy="10"/>
                </a:xfrm>
                <a:custGeom>
                  <a:avLst/>
                  <a:gdLst>
                    <a:gd name="T0" fmla="*/ 1 w 73"/>
                    <a:gd name="T1" fmla="*/ 0 h 31"/>
                    <a:gd name="T2" fmla="*/ 1 w 73"/>
                    <a:gd name="T3" fmla="*/ 0 h 31"/>
                    <a:gd name="T4" fmla="*/ 1 w 73"/>
                    <a:gd name="T5" fmla="*/ 0 h 31"/>
                    <a:gd name="T6" fmla="*/ 1 w 73"/>
                    <a:gd name="T7" fmla="*/ 0 h 31"/>
                    <a:gd name="T8" fmla="*/ 1 w 73"/>
                    <a:gd name="T9" fmla="*/ 0 h 31"/>
                    <a:gd name="T10" fmla="*/ 1 w 73"/>
                    <a:gd name="T11" fmla="*/ 0 h 31"/>
                    <a:gd name="T12" fmla="*/ 1 w 73"/>
                    <a:gd name="T13" fmla="*/ 0 h 31"/>
                    <a:gd name="T14" fmla="*/ 0 w 73"/>
                    <a:gd name="T15" fmla="*/ 0 h 31"/>
                    <a:gd name="T16" fmla="*/ 1 w 73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1"/>
                    <a:gd name="T29" fmla="*/ 73 w 73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1">
                      <a:moveTo>
                        <a:pt x="2" y="0"/>
                      </a:moveTo>
                      <a:lnTo>
                        <a:pt x="48" y="0"/>
                      </a:lnTo>
                      <a:lnTo>
                        <a:pt x="51" y="4"/>
                      </a:lnTo>
                      <a:lnTo>
                        <a:pt x="56" y="13"/>
                      </a:lnTo>
                      <a:lnTo>
                        <a:pt x="73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2" name="Freeform 512"/>
                <p:cNvSpPr>
                  <a:spLocks/>
                </p:cNvSpPr>
                <p:nvPr/>
              </p:nvSpPr>
              <p:spPr bwMode="auto">
                <a:xfrm>
                  <a:off x="1013" y="3738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3" name="Group 513"/>
              <p:cNvGrpSpPr>
                <a:grpSpLocks/>
              </p:cNvGrpSpPr>
              <p:nvPr/>
            </p:nvGrpSpPr>
            <p:grpSpPr bwMode="auto">
              <a:xfrm>
                <a:off x="1018" y="3740"/>
                <a:ext cx="49" cy="22"/>
                <a:chOff x="1018" y="3740"/>
                <a:chExt cx="49" cy="22"/>
              </a:xfrm>
            </p:grpSpPr>
            <p:sp>
              <p:nvSpPr>
                <p:cNvPr id="447" name="Freeform 514"/>
                <p:cNvSpPr>
                  <a:spLocks/>
                </p:cNvSpPr>
                <p:nvPr/>
              </p:nvSpPr>
              <p:spPr bwMode="auto">
                <a:xfrm>
                  <a:off x="1018" y="3740"/>
                  <a:ext cx="12" cy="22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8" name="Freeform 515"/>
                <p:cNvSpPr>
                  <a:spLocks/>
                </p:cNvSpPr>
                <p:nvPr/>
              </p:nvSpPr>
              <p:spPr bwMode="auto">
                <a:xfrm>
                  <a:off x="1022" y="3740"/>
                  <a:ext cx="38" cy="10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1" y="4"/>
                      </a:lnTo>
                      <a:lnTo>
                        <a:pt x="57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10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9" name="Freeform 516"/>
                <p:cNvSpPr>
                  <a:spLocks/>
                </p:cNvSpPr>
                <p:nvPr/>
              </p:nvSpPr>
              <p:spPr bwMode="auto">
                <a:xfrm>
                  <a:off x="1026" y="3750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1"/>
                      </a:lnTo>
                      <a:lnTo>
                        <a:pt x="6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4" name="Group 517"/>
              <p:cNvGrpSpPr>
                <a:grpSpLocks/>
              </p:cNvGrpSpPr>
              <p:nvPr/>
            </p:nvGrpSpPr>
            <p:grpSpPr bwMode="auto">
              <a:xfrm>
                <a:off x="1030" y="3753"/>
                <a:ext cx="49" cy="23"/>
                <a:chOff x="1030" y="3753"/>
                <a:chExt cx="49" cy="23"/>
              </a:xfrm>
            </p:grpSpPr>
            <p:sp>
              <p:nvSpPr>
                <p:cNvPr id="444" name="Freeform 518"/>
                <p:cNvSpPr>
                  <a:spLocks/>
                </p:cNvSpPr>
                <p:nvPr/>
              </p:nvSpPr>
              <p:spPr bwMode="auto">
                <a:xfrm>
                  <a:off x="1030" y="3753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2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5" name="Freeform 519"/>
                <p:cNvSpPr>
                  <a:spLocks/>
                </p:cNvSpPr>
                <p:nvPr/>
              </p:nvSpPr>
              <p:spPr bwMode="auto">
                <a:xfrm>
                  <a:off x="1035" y="3753"/>
                  <a:ext cx="37" cy="11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2" y="0"/>
                      </a:moveTo>
                      <a:lnTo>
                        <a:pt x="51" y="0"/>
                      </a:lnTo>
                      <a:lnTo>
                        <a:pt x="52" y="4"/>
                      </a:lnTo>
                      <a:lnTo>
                        <a:pt x="56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10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6" name="Freeform 520"/>
                <p:cNvSpPr>
                  <a:spLocks/>
                </p:cNvSpPr>
                <p:nvPr/>
              </p:nvSpPr>
              <p:spPr bwMode="auto">
                <a:xfrm>
                  <a:off x="1039" y="3764"/>
                  <a:ext cx="40" cy="12"/>
                </a:xfrm>
                <a:custGeom>
                  <a:avLst/>
                  <a:gdLst>
                    <a:gd name="T0" fmla="*/ 0 w 82"/>
                    <a:gd name="T1" fmla="*/ 0 h 35"/>
                    <a:gd name="T2" fmla="*/ 0 w 82"/>
                    <a:gd name="T3" fmla="*/ 0 h 35"/>
                    <a:gd name="T4" fmla="*/ 0 w 82"/>
                    <a:gd name="T5" fmla="*/ 0 h 35"/>
                    <a:gd name="T6" fmla="*/ 0 w 82"/>
                    <a:gd name="T7" fmla="*/ 0 h 35"/>
                    <a:gd name="T8" fmla="*/ 0 w 82"/>
                    <a:gd name="T9" fmla="*/ 0 h 35"/>
                    <a:gd name="T10" fmla="*/ 0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5" name="Freeform 521"/>
              <p:cNvSpPr>
                <a:spLocks/>
              </p:cNvSpPr>
              <p:nvPr/>
            </p:nvSpPr>
            <p:spPr bwMode="auto">
              <a:xfrm>
                <a:off x="778" y="3535"/>
                <a:ext cx="12" cy="23"/>
              </a:xfrm>
              <a:custGeom>
                <a:avLst/>
                <a:gdLst>
                  <a:gd name="T0" fmla="*/ 1 w 24"/>
                  <a:gd name="T1" fmla="*/ 0 h 68"/>
                  <a:gd name="T2" fmla="*/ 0 w 24"/>
                  <a:gd name="T3" fmla="*/ 0 h 68"/>
                  <a:gd name="T4" fmla="*/ 1 w 24"/>
                  <a:gd name="T5" fmla="*/ 0 h 68"/>
                  <a:gd name="T6" fmla="*/ 1 w 24"/>
                  <a:gd name="T7" fmla="*/ 0 h 68"/>
                  <a:gd name="T8" fmla="*/ 1 w 2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68"/>
                  <a:gd name="T17" fmla="*/ 24 w 2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68">
                    <a:moveTo>
                      <a:pt x="13" y="68"/>
                    </a:moveTo>
                    <a:lnTo>
                      <a:pt x="0" y="27"/>
                    </a:lnTo>
                    <a:lnTo>
                      <a:pt x="9" y="0"/>
                    </a:lnTo>
                    <a:lnTo>
                      <a:pt x="24" y="31"/>
                    </a:lnTo>
                    <a:lnTo>
                      <a:pt x="13" y="6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6" name="Freeform 522"/>
              <p:cNvSpPr>
                <a:spLocks/>
              </p:cNvSpPr>
              <p:nvPr/>
            </p:nvSpPr>
            <p:spPr bwMode="auto">
              <a:xfrm>
                <a:off x="783" y="3535"/>
                <a:ext cx="36" cy="11"/>
              </a:xfrm>
              <a:custGeom>
                <a:avLst/>
                <a:gdLst>
                  <a:gd name="T0" fmla="*/ 1 w 72"/>
                  <a:gd name="T1" fmla="*/ 0 h 31"/>
                  <a:gd name="T2" fmla="*/ 1 w 72"/>
                  <a:gd name="T3" fmla="*/ 0 h 31"/>
                  <a:gd name="T4" fmla="*/ 1 w 72"/>
                  <a:gd name="T5" fmla="*/ 0 h 31"/>
                  <a:gd name="T6" fmla="*/ 1 w 72"/>
                  <a:gd name="T7" fmla="*/ 0 h 31"/>
                  <a:gd name="T8" fmla="*/ 1 w 72"/>
                  <a:gd name="T9" fmla="*/ 0 h 31"/>
                  <a:gd name="T10" fmla="*/ 1 w 72"/>
                  <a:gd name="T11" fmla="*/ 0 h 31"/>
                  <a:gd name="T12" fmla="*/ 1 w 72"/>
                  <a:gd name="T13" fmla="*/ 0 h 31"/>
                  <a:gd name="T14" fmla="*/ 0 w 72"/>
                  <a:gd name="T15" fmla="*/ 0 h 31"/>
                  <a:gd name="T16" fmla="*/ 1 w 72"/>
                  <a:gd name="T17" fmla="*/ 0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31"/>
                  <a:gd name="T29" fmla="*/ 72 w 72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31">
                    <a:moveTo>
                      <a:pt x="1" y="0"/>
                    </a:moveTo>
                    <a:lnTo>
                      <a:pt x="50" y="0"/>
                    </a:lnTo>
                    <a:lnTo>
                      <a:pt x="51" y="4"/>
                    </a:lnTo>
                    <a:lnTo>
                      <a:pt x="57" y="13"/>
                    </a:lnTo>
                    <a:lnTo>
                      <a:pt x="72" y="31"/>
                    </a:lnTo>
                    <a:lnTo>
                      <a:pt x="18" y="31"/>
                    </a:lnTo>
                    <a:lnTo>
                      <a:pt x="9" y="22"/>
                    </a:lnTo>
                    <a:lnTo>
                      <a:pt x="0" y="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7" name="Freeform 523"/>
              <p:cNvSpPr>
                <a:spLocks/>
              </p:cNvSpPr>
              <p:nvPr/>
            </p:nvSpPr>
            <p:spPr bwMode="auto">
              <a:xfrm>
                <a:off x="786" y="3546"/>
                <a:ext cx="41" cy="12"/>
              </a:xfrm>
              <a:custGeom>
                <a:avLst/>
                <a:gdLst>
                  <a:gd name="T0" fmla="*/ 0 w 83"/>
                  <a:gd name="T1" fmla="*/ 0 h 36"/>
                  <a:gd name="T2" fmla="*/ 0 w 83"/>
                  <a:gd name="T3" fmla="*/ 0 h 36"/>
                  <a:gd name="T4" fmla="*/ 0 w 83"/>
                  <a:gd name="T5" fmla="*/ 0 h 36"/>
                  <a:gd name="T6" fmla="*/ 0 w 83"/>
                  <a:gd name="T7" fmla="*/ 0 h 36"/>
                  <a:gd name="T8" fmla="*/ 0 w 83"/>
                  <a:gd name="T9" fmla="*/ 0 h 36"/>
                  <a:gd name="T10" fmla="*/ 0 w 83"/>
                  <a:gd name="T11" fmla="*/ 0 h 36"/>
                  <a:gd name="T12" fmla="*/ 0 w 83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36"/>
                  <a:gd name="T23" fmla="*/ 83 w 83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36">
                    <a:moveTo>
                      <a:pt x="0" y="36"/>
                    </a:moveTo>
                    <a:lnTo>
                      <a:pt x="3" y="21"/>
                    </a:lnTo>
                    <a:lnTo>
                      <a:pt x="7" y="8"/>
                    </a:lnTo>
                    <a:lnTo>
                      <a:pt x="12" y="0"/>
                    </a:lnTo>
                    <a:lnTo>
                      <a:pt x="67" y="0"/>
                    </a:lnTo>
                    <a:lnTo>
                      <a:pt x="8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88" name="Group 524"/>
              <p:cNvGrpSpPr>
                <a:grpSpLocks/>
              </p:cNvGrpSpPr>
              <p:nvPr/>
            </p:nvGrpSpPr>
            <p:grpSpPr bwMode="auto">
              <a:xfrm>
                <a:off x="790" y="3547"/>
                <a:ext cx="49" cy="23"/>
                <a:chOff x="790" y="3547"/>
                <a:chExt cx="49" cy="23"/>
              </a:xfrm>
            </p:grpSpPr>
            <p:sp>
              <p:nvSpPr>
                <p:cNvPr id="441" name="Freeform 525"/>
                <p:cNvSpPr>
                  <a:spLocks/>
                </p:cNvSpPr>
                <p:nvPr/>
              </p:nvSpPr>
              <p:spPr bwMode="auto">
                <a:xfrm>
                  <a:off x="790" y="3547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2" name="Freeform 526"/>
                <p:cNvSpPr>
                  <a:spLocks/>
                </p:cNvSpPr>
                <p:nvPr/>
              </p:nvSpPr>
              <p:spPr bwMode="auto">
                <a:xfrm>
                  <a:off x="795" y="3548"/>
                  <a:ext cx="37" cy="10"/>
                </a:xfrm>
                <a:custGeom>
                  <a:avLst/>
                  <a:gdLst>
                    <a:gd name="T0" fmla="*/ 1 w 73"/>
                    <a:gd name="T1" fmla="*/ 0 h 29"/>
                    <a:gd name="T2" fmla="*/ 1 w 73"/>
                    <a:gd name="T3" fmla="*/ 0 h 29"/>
                    <a:gd name="T4" fmla="*/ 1 w 73"/>
                    <a:gd name="T5" fmla="*/ 0 h 29"/>
                    <a:gd name="T6" fmla="*/ 1 w 73"/>
                    <a:gd name="T7" fmla="*/ 0 h 29"/>
                    <a:gd name="T8" fmla="*/ 1 w 73"/>
                    <a:gd name="T9" fmla="*/ 0 h 29"/>
                    <a:gd name="T10" fmla="*/ 1 w 73"/>
                    <a:gd name="T11" fmla="*/ 0 h 29"/>
                    <a:gd name="T12" fmla="*/ 1 w 73"/>
                    <a:gd name="T13" fmla="*/ 0 h 29"/>
                    <a:gd name="T14" fmla="*/ 0 w 73"/>
                    <a:gd name="T15" fmla="*/ 0 h 29"/>
                    <a:gd name="T16" fmla="*/ 1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3" name="Freeform 527"/>
                <p:cNvSpPr>
                  <a:spLocks/>
                </p:cNvSpPr>
                <p:nvPr/>
              </p:nvSpPr>
              <p:spPr bwMode="auto">
                <a:xfrm>
                  <a:off x="798" y="3558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9" name="Group 528"/>
              <p:cNvGrpSpPr>
                <a:grpSpLocks/>
              </p:cNvGrpSpPr>
              <p:nvPr/>
            </p:nvGrpSpPr>
            <p:grpSpPr bwMode="auto">
              <a:xfrm>
                <a:off x="803" y="3560"/>
                <a:ext cx="49" cy="22"/>
                <a:chOff x="803" y="3560"/>
                <a:chExt cx="49" cy="22"/>
              </a:xfrm>
            </p:grpSpPr>
            <p:sp>
              <p:nvSpPr>
                <p:cNvPr id="438" name="Freeform 529"/>
                <p:cNvSpPr>
                  <a:spLocks/>
                </p:cNvSpPr>
                <p:nvPr/>
              </p:nvSpPr>
              <p:spPr bwMode="auto">
                <a:xfrm>
                  <a:off x="803" y="3560"/>
                  <a:ext cx="12" cy="22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9" name="Freeform 530"/>
                <p:cNvSpPr>
                  <a:spLocks/>
                </p:cNvSpPr>
                <p:nvPr/>
              </p:nvSpPr>
              <p:spPr bwMode="auto">
                <a:xfrm>
                  <a:off x="808" y="3560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1 w 72"/>
                    <a:gd name="T3" fmla="*/ 0 h 29"/>
                    <a:gd name="T4" fmla="*/ 1 w 72"/>
                    <a:gd name="T5" fmla="*/ 0 h 29"/>
                    <a:gd name="T6" fmla="*/ 1 w 72"/>
                    <a:gd name="T7" fmla="*/ 0 h 29"/>
                    <a:gd name="T8" fmla="*/ 1 w 72"/>
                    <a:gd name="T9" fmla="*/ 0 h 29"/>
                    <a:gd name="T10" fmla="*/ 1 w 72"/>
                    <a:gd name="T11" fmla="*/ 0 h 29"/>
                    <a:gd name="T12" fmla="*/ 1 w 72"/>
                    <a:gd name="T13" fmla="*/ 0 h 29"/>
                    <a:gd name="T14" fmla="*/ 0 w 72"/>
                    <a:gd name="T15" fmla="*/ 0 h 29"/>
                    <a:gd name="T16" fmla="*/ 1 w 72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29"/>
                    <a:gd name="T29" fmla="*/ 72 w 72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7" y="11"/>
                      </a:lnTo>
                      <a:lnTo>
                        <a:pt x="72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0" name="Freeform 531"/>
                <p:cNvSpPr>
                  <a:spLocks/>
                </p:cNvSpPr>
                <p:nvPr/>
              </p:nvSpPr>
              <p:spPr bwMode="auto">
                <a:xfrm>
                  <a:off x="811" y="3571"/>
                  <a:ext cx="41" cy="11"/>
                </a:xfrm>
                <a:custGeom>
                  <a:avLst/>
                  <a:gdLst>
                    <a:gd name="T0" fmla="*/ 0 w 83"/>
                    <a:gd name="T1" fmla="*/ 0 h 35"/>
                    <a:gd name="T2" fmla="*/ 0 w 83"/>
                    <a:gd name="T3" fmla="*/ 0 h 35"/>
                    <a:gd name="T4" fmla="*/ 0 w 83"/>
                    <a:gd name="T5" fmla="*/ 0 h 35"/>
                    <a:gd name="T6" fmla="*/ 0 w 83"/>
                    <a:gd name="T7" fmla="*/ 0 h 35"/>
                    <a:gd name="T8" fmla="*/ 0 w 83"/>
                    <a:gd name="T9" fmla="*/ 0 h 35"/>
                    <a:gd name="T10" fmla="*/ 0 w 83"/>
                    <a:gd name="T11" fmla="*/ 0 h 35"/>
                    <a:gd name="T12" fmla="*/ 0 w 83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5"/>
                    <a:gd name="T23" fmla="*/ 83 w 83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5">
                      <a:moveTo>
                        <a:pt x="0" y="35"/>
                      </a:moveTo>
                      <a:lnTo>
                        <a:pt x="3" y="19"/>
                      </a:lnTo>
                      <a:lnTo>
                        <a:pt x="7" y="7"/>
                      </a:lnTo>
                      <a:lnTo>
                        <a:pt x="12" y="0"/>
                      </a:lnTo>
                      <a:lnTo>
                        <a:pt x="67" y="0"/>
                      </a:lnTo>
                      <a:lnTo>
                        <a:pt x="83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0" name="Group 532"/>
              <p:cNvGrpSpPr>
                <a:grpSpLocks/>
              </p:cNvGrpSpPr>
              <p:nvPr/>
            </p:nvGrpSpPr>
            <p:grpSpPr bwMode="auto">
              <a:xfrm>
                <a:off x="815" y="3572"/>
                <a:ext cx="50" cy="23"/>
                <a:chOff x="815" y="3572"/>
                <a:chExt cx="50" cy="23"/>
              </a:xfrm>
            </p:grpSpPr>
            <p:sp>
              <p:nvSpPr>
                <p:cNvPr id="435" name="Freeform 533"/>
                <p:cNvSpPr>
                  <a:spLocks/>
                </p:cNvSpPr>
                <p:nvPr/>
              </p:nvSpPr>
              <p:spPr bwMode="auto">
                <a:xfrm>
                  <a:off x="815" y="3572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5"/>
                      </a:lnTo>
                      <a:lnTo>
                        <a:pt x="10" y="0"/>
                      </a:lnTo>
                      <a:lnTo>
                        <a:pt x="25" y="30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6" name="Freeform 534"/>
                <p:cNvSpPr>
                  <a:spLocks/>
                </p:cNvSpPr>
                <p:nvPr/>
              </p:nvSpPr>
              <p:spPr bwMode="auto">
                <a:xfrm>
                  <a:off x="820" y="3573"/>
                  <a:ext cx="37" cy="9"/>
                </a:xfrm>
                <a:custGeom>
                  <a:avLst/>
                  <a:gdLst>
                    <a:gd name="T0" fmla="*/ 0 w 75"/>
                    <a:gd name="T1" fmla="*/ 0 h 29"/>
                    <a:gd name="T2" fmla="*/ 0 w 75"/>
                    <a:gd name="T3" fmla="*/ 0 h 29"/>
                    <a:gd name="T4" fmla="*/ 0 w 75"/>
                    <a:gd name="T5" fmla="*/ 0 h 29"/>
                    <a:gd name="T6" fmla="*/ 0 w 75"/>
                    <a:gd name="T7" fmla="*/ 0 h 29"/>
                    <a:gd name="T8" fmla="*/ 0 w 75"/>
                    <a:gd name="T9" fmla="*/ 0 h 29"/>
                    <a:gd name="T10" fmla="*/ 0 w 75"/>
                    <a:gd name="T11" fmla="*/ 0 h 29"/>
                    <a:gd name="T12" fmla="*/ 0 w 75"/>
                    <a:gd name="T13" fmla="*/ 0 h 29"/>
                    <a:gd name="T14" fmla="*/ 0 w 75"/>
                    <a:gd name="T15" fmla="*/ 0 h 29"/>
                    <a:gd name="T16" fmla="*/ 0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7" name="Freeform 535"/>
                <p:cNvSpPr>
                  <a:spLocks/>
                </p:cNvSpPr>
                <p:nvPr/>
              </p:nvSpPr>
              <p:spPr bwMode="auto">
                <a:xfrm>
                  <a:off x="824" y="3583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1" name="Group 536"/>
              <p:cNvGrpSpPr>
                <a:grpSpLocks/>
              </p:cNvGrpSpPr>
              <p:nvPr/>
            </p:nvGrpSpPr>
            <p:grpSpPr bwMode="auto">
              <a:xfrm>
                <a:off x="828" y="3585"/>
                <a:ext cx="49" cy="23"/>
                <a:chOff x="828" y="3585"/>
                <a:chExt cx="49" cy="23"/>
              </a:xfrm>
            </p:grpSpPr>
            <p:sp>
              <p:nvSpPr>
                <p:cNvPr id="432" name="Freeform 537"/>
                <p:cNvSpPr>
                  <a:spLocks/>
                </p:cNvSpPr>
                <p:nvPr/>
              </p:nvSpPr>
              <p:spPr bwMode="auto">
                <a:xfrm>
                  <a:off x="828" y="3585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3" name="Freeform 538"/>
                <p:cNvSpPr>
                  <a:spLocks/>
                </p:cNvSpPr>
                <p:nvPr/>
              </p:nvSpPr>
              <p:spPr bwMode="auto">
                <a:xfrm>
                  <a:off x="833" y="3586"/>
                  <a:ext cx="37" cy="10"/>
                </a:xfrm>
                <a:custGeom>
                  <a:avLst/>
                  <a:gdLst>
                    <a:gd name="T0" fmla="*/ 0 w 75"/>
                    <a:gd name="T1" fmla="*/ 0 h 29"/>
                    <a:gd name="T2" fmla="*/ 0 w 75"/>
                    <a:gd name="T3" fmla="*/ 0 h 29"/>
                    <a:gd name="T4" fmla="*/ 0 w 75"/>
                    <a:gd name="T5" fmla="*/ 0 h 29"/>
                    <a:gd name="T6" fmla="*/ 0 w 75"/>
                    <a:gd name="T7" fmla="*/ 0 h 29"/>
                    <a:gd name="T8" fmla="*/ 0 w 75"/>
                    <a:gd name="T9" fmla="*/ 0 h 29"/>
                    <a:gd name="T10" fmla="*/ 0 w 75"/>
                    <a:gd name="T11" fmla="*/ 0 h 29"/>
                    <a:gd name="T12" fmla="*/ 0 w 75"/>
                    <a:gd name="T13" fmla="*/ 0 h 29"/>
                    <a:gd name="T14" fmla="*/ 0 w 75"/>
                    <a:gd name="T15" fmla="*/ 0 h 29"/>
                    <a:gd name="T16" fmla="*/ 0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7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4" name="Freeform 539"/>
                <p:cNvSpPr>
                  <a:spLocks/>
                </p:cNvSpPr>
                <p:nvPr/>
              </p:nvSpPr>
              <p:spPr bwMode="auto">
                <a:xfrm>
                  <a:off x="837" y="3596"/>
                  <a:ext cx="40" cy="12"/>
                </a:xfrm>
                <a:custGeom>
                  <a:avLst/>
                  <a:gdLst>
                    <a:gd name="T0" fmla="*/ 0 w 80"/>
                    <a:gd name="T1" fmla="*/ 0 h 36"/>
                    <a:gd name="T2" fmla="*/ 1 w 80"/>
                    <a:gd name="T3" fmla="*/ 0 h 36"/>
                    <a:gd name="T4" fmla="*/ 1 w 80"/>
                    <a:gd name="T5" fmla="*/ 0 h 36"/>
                    <a:gd name="T6" fmla="*/ 1 w 80"/>
                    <a:gd name="T7" fmla="*/ 0 h 36"/>
                    <a:gd name="T8" fmla="*/ 1 w 80"/>
                    <a:gd name="T9" fmla="*/ 0 h 36"/>
                    <a:gd name="T10" fmla="*/ 1 w 80"/>
                    <a:gd name="T11" fmla="*/ 0 h 36"/>
                    <a:gd name="T12" fmla="*/ 0 w 80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0"/>
                    <a:gd name="T22" fmla="*/ 0 h 36"/>
                    <a:gd name="T23" fmla="*/ 80 w 80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0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2" name="Group 540"/>
              <p:cNvGrpSpPr>
                <a:grpSpLocks/>
              </p:cNvGrpSpPr>
              <p:nvPr/>
            </p:nvGrpSpPr>
            <p:grpSpPr bwMode="auto">
              <a:xfrm>
                <a:off x="840" y="3600"/>
                <a:ext cx="100" cy="73"/>
                <a:chOff x="840" y="3600"/>
                <a:chExt cx="100" cy="73"/>
              </a:xfrm>
            </p:grpSpPr>
            <p:grpSp>
              <p:nvGrpSpPr>
                <p:cNvPr id="412" name="Group 541"/>
                <p:cNvGrpSpPr>
                  <a:grpSpLocks/>
                </p:cNvGrpSpPr>
                <p:nvPr/>
              </p:nvGrpSpPr>
              <p:grpSpPr bwMode="auto">
                <a:xfrm>
                  <a:off x="840" y="3600"/>
                  <a:ext cx="49" cy="23"/>
                  <a:chOff x="840" y="3600"/>
                  <a:chExt cx="49" cy="23"/>
                </a:xfrm>
              </p:grpSpPr>
              <p:sp>
                <p:nvSpPr>
                  <p:cNvPr id="429" name="Freeform 542"/>
                  <p:cNvSpPr>
                    <a:spLocks/>
                  </p:cNvSpPr>
                  <p:nvPr/>
                </p:nvSpPr>
                <p:spPr bwMode="auto">
                  <a:xfrm>
                    <a:off x="840" y="3600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5" y="70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5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0" name="Freeform 543"/>
                  <p:cNvSpPr>
                    <a:spLocks/>
                  </p:cNvSpPr>
                  <p:nvPr/>
                </p:nvSpPr>
                <p:spPr bwMode="auto">
                  <a:xfrm>
                    <a:off x="845" y="3600"/>
                    <a:ext cx="37" cy="11"/>
                  </a:xfrm>
                  <a:custGeom>
                    <a:avLst/>
                    <a:gdLst>
                      <a:gd name="T0" fmla="*/ 0 w 75"/>
                      <a:gd name="T1" fmla="*/ 0 h 31"/>
                      <a:gd name="T2" fmla="*/ 0 w 75"/>
                      <a:gd name="T3" fmla="*/ 0 h 31"/>
                      <a:gd name="T4" fmla="*/ 0 w 75"/>
                      <a:gd name="T5" fmla="*/ 0 h 31"/>
                      <a:gd name="T6" fmla="*/ 0 w 75"/>
                      <a:gd name="T7" fmla="*/ 0 h 31"/>
                      <a:gd name="T8" fmla="*/ 0 w 75"/>
                      <a:gd name="T9" fmla="*/ 0 h 31"/>
                      <a:gd name="T10" fmla="*/ 0 w 75"/>
                      <a:gd name="T11" fmla="*/ 0 h 31"/>
                      <a:gd name="T12" fmla="*/ 0 w 75"/>
                      <a:gd name="T13" fmla="*/ 0 h 31"/>
                      <a:gd name="T14" fmla="*/ 0 w 75"/>
                      <a:gd name="T15" fmla="*/ 0 h 31"/>
                      <a:gd name="T16" fmla="*/ 0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1" name="Freeform 544"/>
                  <p:cNvSpPr>
                    <a:spLocks/>
                  </p:cNvSpPr>
                  <p:nvPr/>
                </p:nvSpPr>
                <p:spPr bwMode="auto">
                  <a:xfrm>
                    <a:off x="848" y="3611"/>
                    <a:ext cx="41" cy="12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1 w 82"/>
                      <a:gd name="T3" fmla="*/ 0 h 38"/>
                      <a:gd name="T4" fmla="*/ 1 w 82"/>
                      <a:gd name="T5" fmla="*/ 0 h 38"/>
                      <a:gd name="T6" fmla="*/ 1 w 82"/>
                      <a:gd name="T7" fmla="*/ 0 h 38"/>
                      <a:gd name="T8" fmla="*/ 1 w 82"/>
                      <a:gd name="T9" fmla="*/ 0 h 38"/>
                      <a:gd name="T10" fmla="*/ 1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2" y="22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13" name="Group 545"/>
                <p:cNvGrpSpPr>
                  <a:grpSpLocks/>
                </p:cNvGrpSpPr>
                <p:nvPr/>
              </p:nvGrpSpPr>
              <p:grpSpPr bwMode="auto">
                <a:xfrm>
                  <a:off x="853" y="3612"/>
                  <a:ext cx="48" cy="23"/>
                  <a:chOff x="853" y="3612"/>
                  <a:chExt cx="48" cy="23"/>
                </a:xfrm>
              </p:grpSpPr>
              <p:sp>
                <p:nvSpPr>
                  <p:cNvPr id="426" name="Freeform 546"/>
                  <p:cNvSpPr>
                    <a:spLocks/>
                  </p:cNvSpPr>
                  <p:nvPr/>
                </p:nvSpPr>
                <p:spPr bwMode="auto">
                  <a:xfrm>
                    <a:off x="853" y="3612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10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7" name="Freeform 547"/>
                  <p:cNvSpPr>
                    <a:spLocks/>
                  </p:cNvSpPr>
                  <p:nvPr/>
                </p:nvSpPr>
                <p:spPr bwMode="auto">
                  <a:xfrm>
                    <a:off x="857" y="3613"/>
                    <a:ext cx="37" cy="10"/>
                  </a:xfrm>
                  <a:custGeom>
                    <a:avLst/>
                    <a:gdLst>
                      <a:gd name="T0" fmla="*/ 1 w 73"/>
                      <a:gd name="T1" fmla="*/ 0 h 32"/>
                      <a:gd name="T2" fmla="*/ 1 w 73"/>
                      <a:gd name="T3" fmla="*/ 0 h 32"/>
                      <a:gd name="T4" fmla="*/ 1 w 73"/>
                      <a:gd name="T5" fmla="*/ 0 h 32"/>
                      <a:gd name="T6" fmla="*/ 1 w 73"/>
                      <a:gd name="T7" fmla="*/ 0 h 32"/>
                      <a:gd name="T8" fmla="*/ 1 w 73"/>
                      <a:gd name="T9" fmla="*/ 0 h 32"/>
                      <a:gd name="T10" fmla="*/ 1 w 73"/>
                      <a:gd name="T11" fmla="*/ 0 h 32"/>
                      <a:gd name="T12" fmla="*/ 1 w 73"/>
                      <a:gd name="T13" fmla="*/ 0 h 32"/>
                      <a:gd name="T14" fmla="*/ 0 w 73"/>
                      <a:gd name="T15" fmla="*/ 0 h 32"/>
                      <a:gd name="T16" fmla="*/ 1 w 73"/>
                      <a:gd name="T17" fmla="*/ 0 h 3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2"/>
                      <a:gd name="T29" fmla="*/ 73 w 73"/>
                      <a:gd name="T30" fmla="*/ 32 h 3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2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5"/>
                        </a:lnTo>
                        <a:lnTo>
                          <a:pt x="73" y="32"/>
                        </a:lnTo>
                        <a:lnTo>
                          <a:pt x="18" y="32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8" name="Freeform 548"/>
                  <p:cNvSpPr>
                    <a:spLocks/>
                  </p:cNvSpPr>
                  <p:nvPr/>
                </p:nvSpPr>
                <p:spPr bwMode="auto">
                  <a:xfrm>
                    <a:off x="860" y="3623"/>
                    <a:ext cx="41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6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14" name="Group 549"/>
                <p:cNvGrpSpPr>
                  <a:grpSpLocks/>
                </p:cNvGrpSpPr>
                <p:nvPr/>
              </p:nvGrpSpPr>
              <p:grpSpPr bwMode="auto">
                <a:xfrm>
                  <a:off x="865" y="3625"/>
                  <a:ext cx="49" cy="23"/>
                  <a:chOff x="865" y="3625"/>
                  <a:chExt cx="49" cy="23"/>
                </a:xfrm>
              </p:grpSpPr>
              <p:sp>
                <p:nvSpPr>
                  <p:cNvPr id="423" name="Freeform 550"/>
                  <p:cNvSpPr>
                    <a:spLocks/>
                  </p:cNvSpPr>
                  <p:nvPr/>
                </p:nvSpPr>
                <p:spPr bwMode="auto">
                  <a:xfrm>
                    <a:off x="865" y="3625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0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4" name="Freeform 551"/>
                  <p:cNvSpPr>
                    <a:spLocks/>
                  </p:cNvSpPr>
                  <p:nvPr/>
                </p:nvSpPr>
                <p:spPr bwMode="auto">
                  <a:xfrm>
                    <a:off x="870" y="3626"/>
                    <a:ext cx="37" cy="9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1 w 73"/>
                      <a:gd name="T3" fmla="*/ 0 h 29"/>
                      <a:gd name="T4" fmla="*/ 1 w 73"/>
                      <a:gd name="T5" fmla="*/ 0 h 29"/>
                      <a:gd name="T6" fmla="*/ 1 w 73"/>
                      <a:gd name="T7" fmla="*/ 0 h 29"/>
                      <a:gd name="T8" fmla="*/ 1 w 73"/>
                      <a:gd name="T9" fmla="*/ 0 h 29"/>
                      <a:gd name="T10" fmla="*/ 1 w 73"/>
                      <a:gd name="T11" fmla="*/ 0 h 29"/>
                      <a:gd name="T12" fmla="*/ 1 w 73"/>
                      <a:gd name="T13" fmla="*/ 0 h 29"/>
                      <a:gd name="T14" fmla="*/ 0 w 73"/>
                      <a:gd name="T15" fmla="*/ 0 h 29"/>
                      <a:gd name="T16" fmla="*/ 1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5" name="Freeform 552"/>
                  <p:cNvSpPr>
                    <a:spLocks/>
                  </p:cNvSpPr>
                  <p:nvPr/>
                </p:nvSpPr>
                <p:spPr bwMode="auto">
                  <a:xfrm>
                    <a:off x="873" y="3636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15" name="Group 553"/>
                <p:cNvGrpSpPr>
                  <a:grpSpLocks/>
                </p:cNvGrpSpPr>
                <p:nvPr/>
              </p:nvGrpSpPr>
              <p:grpSpPr bwMode="auto">
                <a:xfrm>
                  <a:off x="878" y="3638"/>
                  <a:ext cx="49" cy="22"/>
                  <a:chOff x="878" y="3638"/>
                  <a:chExt cx="49" cy="22"/>
                </a:xfrm>
              </p:grpSpPr>
              <p:sp>
                <p:nvSpPr>
                  <p:cNvPr id="420" name="Freeform 554"/>
                  <p:cNvSpPr>
                    <a:spLocks/>
                  </p:cNvSpPr>
                  <p:nvPr/>
                </p:nvSpPr>
                <p:spPr bwMode="auto">
                  <a:xfrm>
                    <a:off x="878" y="3638"/>
                    <a:ext cx="12" cy="22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1" name="Freeform 555"/>
                  <p:cNvSpPr>
                    <a:spLocks/>
                  </p:cNvSpPr>
                  <p:nvPr/>
                </p:nvSpPr>
                <p:spPr bwMode="auto">
                  <a:xfrm>
                    <a:off x="883" y="3638"/>
                    <a:ext cx="36" cy="10"/>
                  </a:xfrm>
                  <a:custGeom>
                    <a:avLst/>
                    <a:gdLst>
                      <a:gd name="T0" fmla="*/ 1 w 72"/>
                      <a:gd name="T1" fmla="*/ 0 h 30"/>
                      <a:gd name="T2" fmla="*/ 1 w 72"/>
                      <a:gd name="T3" fmla="*/ 0 h 30"/>
                      <a:gd name="T4" fmla="*/ 1 w 72"/>
                      <a:gd name="T5" fmla="*/ 0 h 30"/>
                      <a:gd name="T6" fmla="*/ 1 w 72"/>
                      <a:gd name="T7" fmla="*/ 0 h 30"/>
                      <a:gd name="T8" fmla="*/ 1 w 72"/>
                      <a:gd name="T9" fmla="*/ 0 h 30"/>
                      <a:gd name="T10" fmla="*/ 1 w 72"/>
                      <a:gd name="T11" fmla="*/ 0 h 30"/>
                      <a:gd name="T12" fmla="*/ 1 w 72"/>
                      <a:gd name="T13" fmla="*/ 0 h 30"/>
                      <a:gd name="T14" fmla="*/ 0 w 72"/>
                      <a:gd name="T15" fmla="*/ 0 h 30"/>
                      <a:gd name="T16" fmla="*/ 1 w 72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30"/>
                      <a:gd name="T29" fmla="*/ 72 w 72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30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2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2" name="Freeform 556"/>
                  <p:cNvSpPr>
                    <a:spLocks/>
                  </p:cNvSpPr>
                  <p:nvPr/>
                </p:nvSpPr>
                <p:spPr bwMode="auto">
                  <a:xfrm>
                    <a:off x="886" y="3648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1" y="0"/>
                        </a:lnTo>
                        <a:lnTo>
                          <a:pt x="66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16" name="Group 557"/>
                <p:cNvGrpSpPr>
                  <a:grpSpLocks/>
                </p:cNvGrpSpPr>
                <p:nvPr/>
              </p:nvGrpSpPr>
              <p:grpSpPr bwMode="auto">
                <a:xfrm>
                  <a:off x="890" y="3651"/>
                  <a:ext cx="50" cy="22"/>
                  <a:chOff x="890" y="3651"/>
                  <a:chExt cx="50" cy="22"/>
                </a:xfrm>
              </p:grpSpPr>
              <p:sp>
                <p:nvSpPr>
                  <p:cNvPr id="417" name="Freeform 558"/>
                  <p:cNvSpPr>
                    <a:spLocks/>
                  </p:cNvSpPr>
                  <p:nvPr/>
                </p:nvSpPr>
                <p:spPr bwMode="auto">
                  <a:xfrm>
                    <a:off x="890" y="3651"/>
                    <a:ext cx="13" cy="22"/>
                  </a:xfrm>
                  <a:custGeom>
                    <a:avLst/>
                    <a:gdLst>
                      <a:gd name="T0" fmla="*/ 1 w 25"/>
                      <a:gd name="T1" fmla="*/ 0 h 67"/>
                      <a:gd name="T2" fmla="*/ 0 w 25"/>
                      <a:gd name="T3" fmla="*/ 0 h 67"/>
                      <a:gd name="T4" fmla="*/ 1 w 25"/>
                      <a:gd name="T5" fmla="*/ 0 h 67"/>
                      <a:gd name="T6" fmla="*/ 1 w 25"/>
                      <a:gd name="T7" fmla="*/ 0 h 67"/>
                      <a:gd name="T8" fmla="*/ 1 w 25"/>
                      <a:gd name="T9" fmla="*/ 0 h 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7"/>
                      <a:gd name="T17" fmla="*/ 25 w 25"/>
                      <a:gd name="T18" fmla="*/ 67 h 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7">
                        <a:moveTo>
                          <a:pt x="16" y="67"/>
                        </a:moveTo>
                        <a:lnTo>
                          <a:pt x="0" y="26"/>
                        </a:lnTo>
                        <a:lnTo>
                          <a:pt x="12" y="0"/>
                        </a:lnTo>
                        <a:lnTo>
                          <a:pt x="25" y="30"/>
                        </a:lnTo>
                        <a:lnTo>
                          <a:pt x="16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8" name="Freeform 559"/>
                  <p:cNvSpPr>
                    <a:spLocks/>
                  </p:cNvSpPr>
                  <p:nvPr/>
                </p:nvSpPr>
                <p:spPr bwMode="auto">
                  <a:xfrm>
                    <a:off x="895" y="3651"/>
                    <a:ext cx="37" cy="10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1 w 73"/>
                      <a:gd name="T3" fmla="*/ 0 h 29"/>
                      <a:gd name="T4" fmla="*/ 1 w 73"/>
                      <a:gd name="T5" fmla="*/ 0 h 29"/>
                      <a:gd name="T6" fmla="*/ 1 w 73"/>
                      <a:gd name="T7" fmla="*/ 0 h 29"/>
                      <a:gd name="T8" fmla="*/ 1 w 73"/>
                      <a:gd name="T9" fmla="*/ 0 h 29"/>
                      <a:gd name="T10" fmla="*/ 1 w 73"/>
                      <a:gd name="T11" fmla="*/ 0 h 29"/>
                      <a:gd name="T12" fmla="*/ 1 w 73"/>
                      <a:gd name="T13" fmla="*/ 0 h 29"/>
                      <a:gd name="T14" fmla="*/ 0 w 73"/>
                      <a:gd name="T15" fmla="*/ 0 h 29"/>
                      <a:gd name="T16" fmla="*/ 1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2" y="0"/>
                        </a:moveTo>
                        <a:lnTo>
                          <a:pt x="48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9" name="Freeform 560"/>
                  <p:cNvSpPr>
                    <a:spLocks/>
                  </p:cNvSpPr>
                  <p:nvPr/>
                </p:nvSpPr>
                <p:spPr bwMode="auto">
                  <a:xfrm>
                    <a:off x="899" y="3662"/>
                    <a:ext cx="41" cy="11"/>
                  </a:xfrm>
                  <a:custGeom>
                    <a:avLst/>
                    <a:gdLst>
                      <a:gd name="T0" fmla="*/ 0 w 83"/>
                      <a:gd name="T1" fmla="*/ 0 h 35"/>
                      <a:gd name="T2" fmla="*/ 0 w 83"/>
                      <a:gd name="T3" fmla="*/ 0 h 35"/>
                      <a:gd name="T4" fmla="*/ 0 w 83"/>
                      <a:gd name="T5" fmla="*/ 0 h 35"/>
                      <a:gd name="T6" fmla="*/ 0 w 83"/>
                      <a:gd name="T7" fmla="*/ 0 h 35"/>
                      <a:gd name="T8" fmla="*/ 0 w 83"/>
                      <a:gd name="T9" fmla="*/ 0 h 35"/>
                      <a:gd name="T10" fmla="*/ 0 w 83"/>
                      <a:gd name="T11" fmla="*/ 0 h 35"/>
                      <a:gd name="T12" fmla="*/ 0 w 83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5"/>
                      <a:gd name="T23" fmla="*/ 83 w 83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5">
                        <a:moveTo>
                          <a:pt x="0" y="35"/>
                        </a:moveTo>
                        <a:lnTo>
                          <a:pt x="2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93" name="Group 561"/>
              <p:cNvGrpSpPr>
                <a:grpSpLocks/>
              </p:cNvGrpSpPr>
              <p:nvPr/>
            </p:nvGrpSpPr>
            <p:grpSpPr bwMode="auto">
              <a:xfrm>
                <a:off x="903" y="3665"/>
                <a:ext cx="99" cy="74"/>
                <a:chOff x="903" y="3665"/>
                <a:chExt cx="99" cy="74"/>
              </a:xfrm>
            </p:grpSpPr>
            <p:grpSp>
              <p:nvGrpSpPr>
                <p:cNvPr id="392" name="Group 562"/>
                <p:cNvGrpSpPr>
                  <a:grpSpLocks/>
                </p:cNvGrpSpPr>
                <p:nvPr/>
              </p:nvGrpSpPr>
              <p:grpSpPr bwMode="auto">
                <a:xfrm>
                  <a:off x="903" y="3665"/>
                  <a:ext cx="49" cy="23"/>
                  <a:chOff x="903" y="3665"/>
                  <a:chExt cx="49" cy="23"/>
                </a:xfrm>
              </p:grpSpPr>
              <p:sp>
                <p:nvSpPr>
                  <p:cNvPr id="409" name="Freeform 563"/>
                  <p:cNvSpPr>
                    <a:spLocks/>
                  </p:cNvSpPr>
                  <p:nvPr/>
                </p:nvSpPr>
                <p:spPr bwMode="auto">
                  <a:xfrm>
                    <a:off x="903" y="3665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0" name="Freeform 564"/>
                  <p:cNvSpPr>
                    <a:spLocks/>
                  </p:cNvSpPr>
                  <p:nvPr/>
                </p:nvSpPr>
                <p:spPr bwMode="auto">
                  <a:xfrm>
                    <a:off x="907" y="3666"/>
                    <a:ext cx="37" cy="10"/>
                  </a:xfrm>
                  <a:custGeom>
                    <a:avLst/>
                    <a:gdLst>
                      <a:gd name="T0" fmla="*/ 1 w 73"/>
                      <a:gd name="T1" fmla="*/ 0 h 31"/>
                      <a:gd name="T2" fmla="*/ 1 w 73"/>
                      <a:gd name="T3" fmla="*/ 0 h 31"/>
                      <a:gd name="T4" fmla="*/ 1 w 73"/>
                      <a:gd name="T5" fmla="*/ 0 h 31"/>
                      <a:gd name="T6" fmla="*/ 1 w 73"/>
                      <a:gd name="T7" fmla="*/ 0 h 31"/>
                      <a:gd name="T8" fmla="*/ 1 w 73"/>
                      <a:gd name="T9" fmla="*/ 0 h 31"/>
                      <a:gd name="T10" fmla="*/ 1 w 73"/>
                      <a:gd name="T11" fmla="*/ 0 h 31"/>
                      <a:gd name="T12" fmla="*/ 1 w 73"/>
                      <a:gd name="T13" fmla="*/ 0 h 31"/>
                      <a:gd name="T14" fmla="*/ 0 w 73"/>
                      <a:gd name="T15" fmla="*/ 0 h 31"/>
                      <a:gd name="T16" fmla="*/ 1 w 73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1"/>
                      <a:gd name="T29" fmla="*/ 73 w 73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1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3" y="31"/>
                        </a:lnTo>
                        <a:lnTo>
                          <a:pt x="18" y="31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1" name="Freeform 565"/>
                  <p:cNvSpPr>
                    <a:spLocks/>
                  </p:cNvSpPr>
                  <p:nvPr/>
                </p:nvSpPr>
                <p:spPr bwMode="auto">
                  <a:xfrm>
                    <a:off x="911" y="3676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6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3" name="Group 566"/>
                <p:cNvGrpSpPr>
                  <a:grpSpLocks/>
                </p:cNvGrpSpPr>
                <p:nvPr/>
              </p:nvGrpSpPr>
              <p:grpSpPr bwMode="auto">
                <a:xfrm>
                  <a:off x="914" y="3678"/>
                  <a:ext cx="49" cy="23"/>
                  <a:chOff x="914" y="3678"/>
                  <a:chExt cx="49" cy="23"/>
                </a:xfrm>
              </p:grpSpPr>
              <p:sp>
                <p:nvSpPr>
                  <p:cNvPr id="406" name="Freeform 567"/>
                  <p:cNvSpPr>
                    <a:spLocks/>
                  </p:cNvSpPr>
                  <p:nvPr/>
                </p:nvSpPr>
                <p:spPr bwMode="auto">
                  <a:xfrm>
                    <a:off x="914" y="3678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4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7" name="Freeform 568"/>
                  <p:cNvSpPr>
                    <a:spLocks/>
                  </p:cNvSpPr>
                  <p:nvPr/>
                </p:nvSpPr>
                <p:spPr bwMode="auto">
                  <a:xfrm>
                    <a:off x="919" y="3678"/>
                    <a:ext cx="38" cy="10"/>
                  </a:xfrm>
                  <a:custGeom>
                    <a:avLst/>
                    <a:gdLst>
                      <a:gd name="T0" fmla="*/ 1 w 75"/>
                      <a:gd name="T1" fmla="*/ 0 h 30"/>
                      <a:gd name="T2" fmla="*/ 1 w 75"/>
                      <a:gd name="T3" fmla="*/ 0 h 30"/>
                      <a:gd name="T4" fmla="*/ 1 w 75"/>
                      <a:gd name="T5" fmla="*/ 0 h 30"/>
                      <a:gd name="T6" fmla="*/ 1 w 75"/>
                      <a:gd name="T7" fmla="*/ 0 h 30"/>
                      <a:gd name="T8" fmla="*/ 1 w 75"/>
                      <a:gd name="T9" fmla="*/ 0 h 30"/>
                      <a:gd name="T10" fmla="*/ 1 w 75"/>
                      <a:gd name="T11" fmla="*/ 0 h 30"/>
                      <a:gd name="T12" fmla="*/ 1 w 75"/>
                      <a:gd name="T13" fmla="*/ 0 h 30"/>
                      <a:gd name="T14" fmla="*/ 0 w 75"/>
                      <a:gd name="T15" fmla="*/ 0 h 30"/>
                      <a:gd name="T16" fmla="*/ 1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8" name="Freeform 569"/>
                  <p:cNvSpPr>
                    <a:spLocks/>
                  </p:cNvSpPr>
                  <p:nvPr/>
                </p:nvSpPr>
                <p:spPr bwMode="auto">
                  <a:xfrm>
                    <a:off x="922" y="3688"/>
                    <a:ext cx="41" cy="13"/>
                  </a:xfrm>
                  <a:custGeom>
                    <a:avLst/>
                    <a:gdLst>
                      <a:gd name="T0" fmla="*/ 0 w 81"/>
                      <a:gd name="T1" fmla="*/ 0 h 38"/>
                      <a:gd name="T2" fmla="*/ 1 w 81"/>
                      <a:gd name="T3" fmla="*/ 0 h 38"/>
                      <a:gd name="T4" fmla="*/ 1 w 81"/>
                      <a:gd name="T5" fmla="*/ 0 h 38"/>
                      <a:gd name="T6" fmla="*/ 1 w 81"/>
                      <a:gd name="T7" fmla="*/ 0 h 38"/>
                      <a:gd name="T8" fmla="*/ 1 w 81"/>
                      <a:gd name="T9" fmla="*/ 0 h 38"/>
                      <a:gd name="T10" fmla="*/ 1 w 81"/>
                      <a:gd name="T11" fmla="*/ 0 h 38"/>
                      <a:gd name="T12" fmla="*/ 0 w 81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8"/>
                      <a:gd name="T23" fmla="*/ 81 w 81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8">
                        <a:moveTo>
                          <a:pt x="0" y="38"/>
                        </a:moveTo>
                        <a:lnTo>
                          <a:pt x="2" y="21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4" name="Group 570"/>
                <p:cNvGrpSpPr>
                  <a:grpSpLocks/>
                </p:cNvGrpSpPr>
                <p:nvPr/>
              </p:nvGrpSpPr>
              <p:grpSpPr bwMode="auto">
                <a:xfrm>
                  <a:off x="928" y="3690"/>
                  <a:ext cx="48" cy="23"/>
                  <a:chOff x="928" y="3690"/>
                  <a:chExt cx="48" cy="23"/>
                </a:xfrm>
              </p:grpSpPr>
              <p:sp>
                <p:nvSpPr>
                  <p:cNvPr id="403" name="Freeform 571"/>
                  <p:cNvSpPr>
                    <a:spLocks/>
                  </p:cNvSpPr>
                  <p:nvPr/>
                </p:nvSpPr>
                <p:spPr bwMode="auto">
                  <a:xfrm>
                    <a:off x="928" y="3690"/>
                    <a:ext cx="12" cy="23"/>
                  </a:xfrm>
                  <a:custGeom>
                    <a:avLst/>
                    <a:gdLst>
                      <a:gd name="T0" fmla="*/ 0 w 25"/>
                      <a:gd name="T1" fmla="*/ 0 h 70"/>
                      <a:gd name="T2" fmla="*/ 0 w 25"/>
                      <a:gd name="T3" fmla="*/ 0 h 70"/>
                      <a:gd name="T4" fmla="*/ 0 w 25"/>
                      <a:gd name="T5" fmla="*/ 0 h 70"/>
                      <a:gd name="T6" fmla="*/ 0 w 25"/>
                      <a:gd name="T7" fmla="*/ 0 h 70"/>
                      <a:gd name="T8" fmla="*/ 0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3" y="70"/>
                        </a:moveTo>
                        <a:lnTo>
                          <a:pt x="0" y="29"/>
                        </a:lnTo>
                        <a:lnTo>
                          <a:pt x="9" y="0"/>
                        </a:lnTo>
                        <a:lnTo>
                          <a:pt x="25" y="33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4" name="Freeform 572"/>
                  <p:cNvSpPr>
                    <a:spLocks/>
                  </p:cNvSpPr>
                  <p:nvPr/>
                </p:nvSpPr>
                <p:spPr bwMode="auto">
                  <a:xfrm>
                    <a:off x="932" y="3691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0" y="22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5" name="Freeform 573"/>
                  <p:cNvSpPr>
                    <a:spLocks/>
                  </p:cNvSpPr>
                  <p:nvPr/>
                </p:nvSpPr>
                <p:spPr bwMode="auto">
                  <a:xfrm>
                    <a:off x="935" y="3701"/>
                    <a:ext cx="41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8" y="7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5" name="Group 574"/>
                <p:cNvGrpSpPr>
                  <a:grpSpLocks/>
                </p:cNvGrpSpPr>
                <p:nvPr/>
              </p:nvGrpSpPr>
              <p:grpSpPr bwMode="auto">
                <a:xfrm>
                  <a:off x="940" y="3703"/>
                  <a:ext cx="49" cy="23"/>
                  <a:chOff x="940" y="3703"/>
                  <a:chExt cx="49" cy="23"/>
                </a:xfrm>
              </p:grpSpPr>
              <p:sp>
                <p:nvSpPr>
                  <p:cNvPr id="400" name="Freeform 575"/>
                  <p:cNvSpPr>
                    <a:spLocks/>
                  </p:cNvSpPr>
                  <p:nvPr/>
                </p:nvSpPr>
                <p:spPr bwMode="auto">
                  <a:xfrm>
                    <a:off x="940" y="3703"/>
                    <a:ext cx="13" cy="23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1" name="Freeform 576"/>
                  <p:cNvSpPr>
                    <a:spLocks/>
                  </p:cNvSpPr>
                  <p:nvPr/>
                </p:nvSpPr>
                <p:spPr bwMode="auto">
                  <a:xfrm>
                    <a:off x="945" y="3703"/>
                    <a:ext cx="37" cy="10"/>
                  </a:xfrm>
                  <a:custGeom>
                    <a:avLst/>
                    <a:gdLst>
                      <a:gd name="T0" fmla="*/ 0 w 75"/>
                      <a:gd name="T1" fmla="*/ 0 h 30"/>
                      <a:gd name="T2" fmla="*/ 0 w 75"/>
                      <a:gd name="T3" fmla="*/ 0 h 30"/>
                      <a:gd name="T4" fmla="*/ 0 w 75"/>
                      <a:gd name="T5" fmla="*/ 0 h 30"/>
                      <a:gd name="T6" fmla="*/ 0 w 75"/>
                      <a:gd name="T7" fmla="*/ 0 h 30"/>
                      <a:gd name="T8" fmla="*/ 0 w 75"/>
                      <a:gd name="T9" fmla="*/ 0 h 30"/>
                      <a:gd name="T10" fmla="*/ 0 w 75"/>
                      <a:gd name="T11" fmla="*/ 0 h 30"/>
                      <a:gd name="T12" fmla="*/ 0 w 75"/>
                      <a:gd name="T13" fmla="*/ 0 h 30"/>
                      <a:gd name="T14" fmla="*/ 0 w 75"/>
                      <a:gd name="T15" fmla="*/ 0 h 30"/>
                      <a:gd name="T16" fmla="*/ 0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2" y="0"/>
                        </a:moveTo>
                        <a:lnTo>
                          <a:pt x="52" y="0"/>
                        </a:lnTo>
                        <a:lnTo>
                          <a:pt x="53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0" y="21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2" name="Freeform 577"/>
                  <p:cNvSpPr>
                    <a:spLocks/>
                  </p:cNvSpPr>
                  <p:nvPr/>
                </p:nvSpPr>
                <p:spPr bwMode="auto">
                  <a:xfrm>
                    <a:off x="948" y="3714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6" name="Group 578"/>
                <p:cNvGrpSpPr>
                  <a:grpSpLocks/>
                </p:cNvGrpSpPr>
                <p:nvPr/>
              </p:nvGrpSpPr>
              <p:grpSpPr bwMode="auto">
                <a:xfrm>
                  <a:off x="953" y="3716"/>
                  <a:ext cx="49" cy="23"/>
                  <a:chOff x="953" y="3716"/>
                  <a:chExt cx="49" cy="23"/>
                </a:xfrm>
              </p:grpSpPr>
              <p:sp>
                <p:nvSpPr>
                  <p:cNvPr id="397" name="Freeform 579"/>
                  <p:cNvSpPr>
                    <a:spLocks/>
                  </p:cNvSpPr>
                  <p:nvPr/>
                </p:nvSpPr>
                <p:spPr bwMode="auto">
                  <a:xfrm>
                    <a:off x="953" y="3716"/>
                    <a:ext cx="12" cy="23"/>
                  </a:xfrm>
                  <a:custGeom>
                    <a:avLst/>
                    <a:gdLst>
                      <a:gd name="T0" fmla="*/ 1 w 23"/>
                      <a:gd name="T1" fmla="*/ 0 h 68"/>
                      <a:gd name="T2" fmla="*/ 0 w 23"/>
                      <a:gd name="T3" fmla="*/ 0 h 68"/>
                      <a:gd name="T4" fmla="*/ 1 w 23"/>
                      <a:gd name="T5" fmla="*/ 0 h 68"/>
                      <a:gd name="T6" fmla="*/ 1 w 23"/>
                      <a:gd name="T7" fmla="*/ 0 h 68"/>
                      <a:gd name="T8" fmla="*/ 1 w 23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3"/>
                      <a:gd name="T16" fmla="*/ 0 h 68"/>
                      <a:gd name="T17" fmla="*/ 23 w 23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3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3" y="30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8" name="Freeform 580"/>
                  <p:cNvSpPr>
                    <a:spLocks/>
                  </p:cNvSpPr>
                  <p:nvPr/>
                </p:nvSpPr>
                <p:spPr bwMode="auto">
                  <a:xfrm>
                    <a:off x="958" y="3717"/>
                    <a:ext cx="37" cy="9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9" name="Freeform 581"/>
                  <p:cNvSpPr>
                    <a:spLocks/>
                  </p:cNvSpPr>
                  <p:nvPr/>
                </p:nvSpPr>
                <p:spPr bwMode="auto">
                  <a:xfrm>
                    <a:off x="961" y="3727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94" name="Group 582"/>
              <p:cNvGrpSpPr>
                <a:grpSpLocks/>
              </p:cNvGrpSpPr>
              <p:nvPr/>
            </p:nvGrpSpPr>
            <p:grpSpPr bwMode="auto">
              <a:xfrm>
                <a:off x="963" y="3727"/>
                <a:ext cx="49" cy="23"/>
                <a:chOff x="963" y="3727"/>
                <a:chExt cx="49" cy="23"/>
              </a:xfrm>
            </p:grpSpPr>
            <p:sp>
              <p:nvSpPr>
                <p:cNvPr id="389" name="Freeform 583"/>
                <p:cNvSpPr>
                  <a:spLocks/>
                </p:cNvSpPr>
                <p:nvPr/>
              </p:nvSpPr>
              <p:spPr bwMode="auto">
                <a:xfrm>
                  <a:off x="963" y="3727"/>
                  <a:ext cx="13" cy="23"/>
                </a:xfrm>
                <a:custGeom>
                  <a:avLst/>
                  <a:gdLst>
                    <a:gd name="T0" fmla="*/ 1 w 25"/>
                    <a:gd name="T1" fmla="*/ 0 h 69"/>
                    <a:gd name="T2" fmla="*/ 0 w 25"/>
                    <a:gd name="T3" fmla="*/ 0 h 69"/>
                    <a:gd name="T4" fmla="*/ 1 w 25"/>
                    <a:gd name="T5" fmla="*/ 0 h 69"/>
                    <a:gd name="T6" fmla="*/ 1 w 25"/>
                    <a:gd name="T7" fmla="*/ 0 h 69"/>
                    <a:gd name="T8" fmla="*/ 1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0" name="Freeform 584"/>
                <p:cNvSpPr>
                  <a:spLocks/>
                </p:cNvSpPr>
                <p:nvPr/>
              </p:nvSpPr>
              <p:spPr bwMode="auto">
                <a:xfrm>
                  <a:off x="968" y="3728"/>
                  <a:ext cx="37" cy="10"/>
                </a:xfrm>
                <a:custGeom>
                  <a:avLst/>
                  <a:gdLst>
                    <a:gd name="T0" fmla="*/ 1 w 73"/>
                    <a:gd name="T1" fmla="*/ 0 h 31"/>
                    <a:gd name="T2" fmla="*/ 1 w 73"/>
                    <a:gd name="T3" fmla="*/ 0 h 31"/>
                    <a:gd name="T4" fmla="*/ 1 w 73"/>
                    <a:gd name="T5" fmla="*/ 0 h 31"/>
                    <a:gd name="T6" fmla="*/ 1 w 73"/>
                    <a:gd name="T7" fmla="*/ 0 h 31"/>
                    <a:gd name="T8" fmla="*/ 1 w 73"/>
                    <a:gd name="T9" fmla="*/ 0 h 31"/>
                    <a:gd name="T10" fmla="*/ 1 w 73"/>
                    <a:gd name="T11" fmla="*/ 0 h 31"/>
                    <a:gd name="T12" fmla="*/ 1 w 73"/>
                    <a:gd name="T13" fmla="*/ 0 h 31"/>
                    <a:gd name="T14" fmla="*/ 0 w 73"/>
                    <a:gd name="T15" fmla="*/ 0 h 31"/>
                    <a:gd name="T16" fmla="*/ 1 w 73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1"/>
                    <a:gd name="T29" fmla="*/ 73 w 73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1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4"/>
                      </a:lnTo>
                      <a:lnTo>
                        <a:pt x="56" y="13"/>
                      </a:lnTo>
                      <a:lnTo>
                        <a:pt x="73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1" name="Freeform 585"/>
                <p:cNvSpPr>
                  <a:spLocks/>
                </p:cNvSpPr>
                <p:nvPr/>
              </p:nvSpPr>
              <p:spPr bwMode="auto">
                <a:xfrm>
                  <a:off x="972" y="3738"/>
                  <a:ext cx="40" cy="12"/>
                </a:xfrm>
                <a:custGeom>
                  <a:avLst/>
                  <a:gdLst>
                    <a:gd name="T0" fmla="*/ 0 w 82"/>
                    <a:gd name="T1" fmla="*/ 0 h 36"/>
                    <a:gd name="T2" fmla="*/ 0 w 82"/>
                    <a:gd name="T3" fmla="*/ 0 h 36"/>
                    <a:gd name="T4" fmla="*/ 0 w 82"/>
                    <a:gd name="T5" fmla="*/ 0 h 36"/>
                    <a:gd name="T6" fmla="*/ 0 w 82"/>
                    <a:gd name="T7" fmla="*/ 0 h 36"/>
                    <a:gd name="T8" fmla="*/ 0 w 82"/>
                    <a:gd name="T9" fmla="*/ 0 h 36"/>
                    <a:gd name="T10" fmla="*/ 0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5" name="Group 586"/>
              <p:cNvGrpSpPr>
                <a:grpSpLocks/>
              </p:cNvGrpSpPr>
              <p:nvPr/>
            </p:nvGrpSpPr>
            <p:grpSpPr bwMode="auto">
              <a:xfrm>
                <a:off x="976" y="3740"/>
                <a:ext cx="50" cy="22"/>
                <a:chOff x="976" y="3740"/>
                <a:chExt cx="50" cy="22"/>
              </a:xfrm>
            </p:grpSpPr>
            <p:sp>
              <p:nvSpPr>
                <p:cNvPr id="386" name="Freeform 587"/>
                <p:cNvSpPr>
                  <a:spLocks/>
                </p:cNvSpPr>
                <p:nvPr/>
              </p:nvSpPr>
              <p:spPr bwMode="auto">
                <a:xfrm>
                  <a:off x="976" y="3740"/>
                  <a:ext cx="12" cy="22"/>
                </a:xfrm>
                <a:custGeom>
                  <a:avLst/>
                  <a:gdLst>
                    <a:gd name="T0" fmla="*/ 1 w 23"/>
                    <a:gd name="T1" fmla="*/ 0 h 68"/>
                    <a:gd name="T2" fmla="*/ 0 w 23"/>
                    <a:gd name="T3" fmla="*/ 0 h 68"/>
                    <a:gd name="T4" fmla="*/ 1 w 23"/>
                    <a:gd name="T5" fmla="*/ 0 h 68"/>
                    <a:gd name="T6" fmla="*/ 1 w 23"/>
                    <a:gd name="T7" fmla="*/ 0 h 68"/>
                    <a:gd name="T8" fmla="*/ 1 w 23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8"/>
                    <a:gd name="T17" fmla="*/ 23 w 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3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7" name="Freeform 588"/>
                <p:cNvSpPr>
                  <a:spLocks/>
                </p:cNvSpPr>
                <p:nvPr/>
              </p:nvSpPr>
              <p:spPr bwMode="auto">
                <a:xfrm>
                  <a:off x="980" y="3740"/>
                  <a:ext cx="38" cy="10"/>
                </a:xfrm>
                <a:custGeom>
                  <a:avLst/>
                  <a:gdLst>
                    <a:gd name="T0" fmla="*/ 1 w 75"/>
                    <a:gd name="T1" fmla="*/ 0 h 31"/>
                    <a:gd name="T2" fmla="*/ 1 w 75"/>
                    <a:gd name="T3" fmla="*/ 0 h 31"/>
                    <a:gd name="T4" fmla="*/ 1 w 75"/>
                    <a:gd name="T5" fmla="*/ 0 h 31"/>
                    <a:gd name="T6" fmla="*/ 1 w 75"/>
                    <a:gd name="T7" fmla="*/ 0 h 31"/>
                    <a:gd name="T8" fmla="*/ 1 w 75"/>
                    <a:gd name="T9" fmla="*/ 0 h 31"/>
                    <a:gd name="T10" fmla="*/ 1 w 75"/>
                    <a:gd name="T11" fmla="*/ 0 h 31"/>
                    <a:gd name="T12" fmla="*/ 1 w 75"/>
                    <a:gd name="T13" fmla="*/ 0 h 31"/>
                    <a:gd name="T14" fmla="*/ 0 w 75"/>
                    <a:gd name="T15" fmla="*/ 0 h 31"/>
                    <a:gd name="T16" fmla="*/ 1 w 75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31"/>
                    <a:gd name="T29" fmla="*/ 75 w 75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31">
                      <a:moveTo>
                        <a:pt x="4" y="0"/>
                      </a:moveTo>
                      <a:lnTo>
                        <a:pt x="52" y="0"/>
                      </a:lnTo>
                      <a:lnTo>
                        <a:pt x="53" y="4"/>
                      </a:lnTo>
                      <a:lnTo>
                        <a:pt x="60" y="13"/>
                      </a:lnTo>
                      <a:lnTo>
                        <a:pt x="75" y="31"/>
                      </a:lnTo>
                      <a:lnTo>
                        <a:pt x="19" y="31"/>
                      </a:lnTo>
                      <a:lnTo>
                        <a:pt x="12" y="22"/>
                      </a:lnTo>
                      <a:lnTo>
                        <a:pt x="0" y="7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8" name="Freeform 589"/>
                <p:cNvSpPr>
                  <a:spLocks/>
                </p:cNvSpPr>
                <p:nvPr/>
              </p:nvSpPr>
              <p:spPr bwMode="auto">
                <a:xfrm>
                  <a:off x="984" y="3750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2" y="21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6" name="Group 590"/>
              <p:cNvGrpSpPr>
                <a:grpSpLocks/>
              </p:cNvGrpSpPr>
              <p:nvPr/>
            </p:nvGrpSpPr>
            <p:grpSpPr bwMode="auto">
              <a:xfrm>
                <a:off x="761" y="3560"/>
                <a:ext cx="50" cy="22"/>
                <a:chOff x="761" y="3560"/>
                <a:chExt cx="50" cy="22"/>
              </a:xfrm>
            </p:grpSpPr>
            <p:sp>
              <p:nvSpPr>
                <p:cNvPr id="383" name="Freeform 591"/>
                <p:cNvSpPr>
                  <a:spLocks/>
                </p:cNvSpPr>
                <p:nvPr/>
              </p:nvSpPr>
              <p:spPr bwMode="auto">
                <a:xfrm>
                  <a:off x="761" y="3560"/>
                  <a:ext cx="12" cy="22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4" name="Freeform 592"/>
                <p:cNvSpPr>
                  <a:spLocks/>
                </p:cNvSpPr>
                <p:nvPr/>
              </p:nvSpPr>
              <p:spPr bwMode="auto">
                <a:xfrm>
                  <a:off x="767" y="3560"/>
                  <a:ext cx="36" cy="10"/>
                </a:xfrm>
                <a:custGeom>
                  <a:avLst/>
                  <a:gdLst>
                    <a:gd name="T0" fmla="*/ 0 w 73"/>
                    <a:gd name="T1" fmla="*/ 0 h 29"/>
                    <a:gd name="T2" fmla="*/ 0 w 73"/>
                    <a:gd name="T3" fmla="*/ 0 h 29"/>
                    <a:gd name="T4" fmla="*/ 0 w 73"/>
                    <a:gd name="T5" fmla="*/ 0 h 29"/>
                    <a:gd name="T6" fmla="*/ 0 w 73"/>
                    <a:gd name="T7" fmla="*/ 0 h 29"/>
                    <a:gd name="T8" fmla="*/ 0 w 73"/>
                    <a:gd name="T9" fmla="*/ 0 h 29"/>
                    <a:gd name="T10" fmla="*/ 0 w 73"/>
                    <a:gd name="T11" fmla="*/ 0 h 29"/>
                    <a:gd name="T12" fmla="*/ 0 w 73"/>
                    <a:gd name="T13" fmla="*/ 0 h 29"/>
                    <a:gd name="T14" fmla="*/ 0 w 73"/>
                    <a:gd name="T15" fmla="*/ 0 h 29"/>
                    <a:gd name="T16" fmla="*/ 0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5" y="11"/>
                      </a:lnTo>
                      <a:lnTo>
                        <a:pt x="73" y="29"/>
                      </a:lnTo>
                      <a:lnTo>
                        <a:pt x="17" y="29"/>
                      </a:lnTo>
                      <a:lnTo>
                        <a:pt x="8" y="20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5" name="Freeform 593"/>
                <p:cNvSpPr>
                  <a:spLocks/>
                </p:cNvSpPr>
                <p:nvPr/>
              </p:nvSpPr>
              <p:spPr bwMode="auto">
                <a:xfrm>
                  <a:off x="769" y="3571"/>
                  <a:ext cx="42" cy="11"/>
                </a:xfrm>
                <a:custGeom>
                  <a:avLst/>
                  <a:gdLst>
                    <a:gd name="T0" fmla="*/ 0 w 83"/>
                    <a:gd name="T1" fmla="*/ 0 h 35"/>
                    <a:gd name="T2" fmla="*/ 1 w 83"/>
                    <a:gd name="T3" fmla="*/ 0 h 35"/>
                    <a:gd name="T4" fmla="*/ 1 w 83"/>
                    <a:gd name="T5" fmla="*/ 0 h 35"/>
                    <a:gd name="T6" fmla="*/ 1 w 83"/>
                    <a:gd name="T7" fmla="*/ 0 h 35"/>
                    <a:gd name="T8" fmla="*/ 1 w 83"/>
                    <a:gd name="T9" fmla="*/ 0 h 35"/>
                    <a:gd name="T10" fmla="*/ 1 w 83"/>
                    <a:gd name="T11" fmla="*/ 0 h 35"/>
                    <a:gd name="T12" fmla="*/ 0 w 83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5"/>
                    <a:gd name="T23" fmla="*/ 83 w 83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8" y="0"/>
                      </a:lnTo>
                      <a:lnTo>
                        <a:pt x="83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7" name="Group 594"/>
              <p:cNvGrpSpPr>
                <a:grpSpLocks/>
              </p:cNvGrpSpPr>
              <p:nvPr/>
            </p:nvGrpSpPr>
            <p:grpSpPr bwMode="auto">
              <a:xfrm>
                <a:off x="774" y="3572"/>
                <a:ext cx="49" cy="23"/>
                <a:chOff x="774" y="3572"/>
                <a:chExt cx="49" cy="23"/>
              </a:xfrm>
            </p:grpSpPr>
            <p:sp>
              <p:nvSpPr>
                <p:cNvPr id="380" name="Freeform 595"/>
                <p:cNvSpPr>
                  <a:spLocks/>
                </p:cNvSpPr>
                <p:nvPr/>
              </p:nvSpPr>
              <p:spPr bwMode="auto">
                <a:xfrm>
                  <a:off x="774" y="3572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5" y="68"/>
                      </a:moveTo>
                      <a:lnTo>
                        <a:pt x="0" y="25"/>
                      </a:lnTo>
                      <a:lnTo>
                        <a:pt x="9" y="0"/>
                      </a:lnTo>
                      <a:lnTo>
                        <a:pt x="25" y="30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1" name="Freeform 596"/>
                <p:cNvSpPr>
                  <a:spLocks/>
                </p:cNvSpPr>
                <p:nvPr/>
              </p:nvSpPr>
              <p:spPr bwMode="auto">
                <a:xfrm>
                  <a:off x="778" y="3573"/>
                  <a:ext cx="38" cy="9"/>
                </a:xfrm>
                <a:custGeom>
                  <a:avLst/>
                  <a:gdLst>
                    <a:gd name="T0" fmla="*/ 1 w 75"/>
                    <a:gd name="T1" fmla="*/ 0 h 29"/>
                    <a:gd name="T2" fmla="*/ 1 w 75"/>
                    <a:gd name="T3" fmla="*/ 0 h 29"/>
                    <a:gd name="T4" fmla="*/ 1 w 75"/>
                    <a:gd name="T5" fmla="*/ 0 h 29"/>
                    <a:gd name="T6" fmla="*/ 1 w 75"/>
                    <a:gd name="T7" fmla="*/ 0 h 29"/>
                    <a:gd name="T8" fmla="*/ 1 w 75"/>
                    <a:gd name="T9" fmla="*/ 0 h 29"/>
                    <a:gd name="T10" fmla="*/ 1 w 75"/>
                    <a:gd name="T11" fmla="*/ 0 h 29"/>
                    <a:gd name="T12" fmla="*/ 1 w 75"/>
                    <a:gd name="T13" fmla="*/ 0 h 29"/>
                    <a:gd name="T14" fmla="*/ 0 w 75"/>
                    <a:gd name="T15" fmla="*/ 0 h 29"/>
                    <a:gd name="T16" fmla="*/ 1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2" name="Freeform 597"/>
                <p:cNvSpPr>
                  <a:spLocks/>
                </p:cNvSpPr>
                <p:nvPr/>
              </p:nvSpPr>
              <p:spPr bwMode="auto">
                <a:xfrm>
                  <a:off x="782" y="3583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8" name="Group 598"/>
              <p:cNvGrpSpPr>
                <a:grpSpLocks/>
              </p:cNvGrpSpPr>
              <p:nvPr/>
            </p:nvGrpSpPr>
            <p:grpSpPr bwMode="auto">
              <a:xfrm>
                <a:off x="787" y="3585"/>
                <a:ext cx="49" cy="23"/>
                <a:chOff x="787" y="3585"/>
                <a:chExt cx="49" cy="23"/>
              </a:xfrm>
            </p:grpSpPr>
            <p:sp>
              <p:nvSpPr>
                <p:cNvPr id="377" name="Freeform 599"/>
                <p:cNvSpPr>
                  <a:spLocks/>
                </p:cNvSpPr>
                <p:nvPr/>
              </p:nvSpPr>
              <p:spPr bwMode="auto">
                <a:xfrm>
                  <a:off x="787" y="3585"/>
                  <a:ext cx="12" cy="23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4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8" name="Freeform 600"/>
                <p:cNvSpPr>
                  <a:spLocks/>
                </p:cNvSpPr>
                <p:nvPr/>
              </p:nvSpPr>
              <p:spPr bwMode="auto">
                <a:xfrm>
                  <a:off x="792" y="3586"/>
                  <a:ext cx="36" cy="10"/>
                </a:xfrm>
                <a:custGeom>
                  <a:avLst/>
                  <a:gdLst>
                    <a:gd name="T0" fmla="*/ 0 w 74"/>
                    <a:gd name="T1" fmla="*/ 0 h 29"/>
                    <a:gd name="T2" fmla="*/ 0 w 74"/>
                    <a:gd name="T3" fmla="*/ 0 h 29"/>
                    <a:gd name="T4" fmla="*/ 0 w 74"/>
                    <a:gd name="T5" fmla="*/ 0 h 29"/>
                    <a:gd name="T6" fmla="*/ 0 w 74"/>
                    <a:gd name="T7" fmla="*/ 0 h 29"/>
                    <a:gd name="T8" fmla="*/ 0 w 74"/>
                    <a:gd name="T9" fmla="*/ 0 h 29"/>
                    <a:gd name="T10" fmla="*/ 0 w 74"/>
                    <a:gd name="T11" fmla="*/ 0 h 29"/>
                    <a:gd name="T12" fmla="*/ 0 w 74"/>
                    <a:gd name="T13" fmla="*/ 0 h 29"/>
                    <a:gd name="T14" fmla="*/ 0 w 74"/>
                    <a:gd name="T15" fmla="*/ 0 h 29"/>
                    <a:gd name="T16" fmla="*/ 0 w 74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29"/>
                    <a:gd name="T29" fmla="*/ 74 w 74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5" y="11"/>
                      </a:lnTo>
                      <a:lnTo>
                        <a:pt x="74" y="29"/>
                      </a:lnTo>
                      <a:lnTo>
                        <a:pt x="19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9" name="Freeform 601"/>
                <p:cNvSpPr>
                  <a:spLocks/>
                </p:cNvSpPr>
                <p:nvPr/>
              </p:nvSpPr>
              <p:spPr bwMode="auto">
                <a:xfrm>
                  <a:off x="795" y="3596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9" name="Group 602"/>
              <p:cNvGrpSpPr>
                <a:grpSpLocks/>
              </p:cNvGrpSpPr>
              <p:nvPr/>
            </p:nvGrpSpPr>
            <p:grpSpPr bwMode="auto">
              <a:xfrm>
                <a:off x="799" y="3600"/>
                <a:ext cx="99" cy="73"/>
                <a:chOff x="799" y="3600"/>
                <a:chExt cx="99" cy="73"/>
              </a:xfrm>
            </p:grpSpPr>
            <p:grpSp>
              <p:nvGrpSpPr>
                <p:cNvPr id="357" name="Group 603"/>
                <p:cNvGrpSpPr>
                  <a:grpSpLocks/>
                </p:cNvGrpSpPr>
                <p:nvPr/>
              </p:nvGrpSpPr>
              <p:grpSpPr bwMode="auto">
                <a:xfrm>
                  <a:off x="799" y="3600"/>
                  <a:ext cx="48" cy="23"/>
                  <a:chOff x="799" y="3600"/>
                  <a:chExt cx="48" cy="23"/>
                </a:xfrm>
              </p:grpSpPr>
              <p:sp>
                <p:nvSpPr>
                  <p:cNvPr id="374" name="Freeform 604"/>
                  <p:cNvSpPr>
                    <a:spLocks/>
                  </p:cNvSpPr>
                  <p:nvPr/>
                </p:nvSpPr>
                <p:spPr bwMode="auto">
                  <a:xfrm>
                    <a:off x="799" y="3600"/>
                    <a:ext cx="12" cy="23"/>
                  </a:xfrm>
                  <a:custGeom>
                    <a:avLst/>
                    <a:gdLst>
                      <a:gd name="T0" fmla="*/ 0 w 25"/>
                      <a:gd name="T1" fmla="*/ 0 h 70"/>
                      <a:gd name="T2" fmla="*/ 0 w 25"/>
                      <a:gd name="T3" fmla="*/ 0 h 70"/>
                      <a:gd name="T4" fmla="*/ 0 w 25"/>
                      <a:gd name="T5" fmla="*/ 0 h 70"/>
                      <a:gd name="T6" fmla="*/ 0 w 25"/>
                      <a:gd name="T7" fmla="*/ 0 h 70"/>
                      <a:gd name="T8" fmla="*/ 0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4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5" name="Freeform 605"/>
                  <p:cNvSpPr>
                    <a:spLocks/>
                  </p:cNvSpPr>
                  <p:nvPr/>
                </p:nvSpPr>
                <p:spPr bwMode="auto">
                  <a:xfrm>
                    <a:off x="803" y="3600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6" name="Freeform 606"/>
                  <p:cNvSpPr>
                    <a:spLocks/>
                  </p:cNvSpPr>
                  <p:nvPr/>
                </p:nvSpPr>
                <p:spPr bwMode="auto">
                  <a:xfrm>
                    <a:off x="807" y="3611"/>
                    <a:ext cx="40" cy="12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0 w 82"/>
                      <a:gd name="T3" fmla="*/ 0 h 38"/>
                      <a:gd name="T4" fmla="*/ 0 w 82"/>
                      <a:gd name="T5" fmla="*/ 0 h 38"/>
                      <a:gd name="T6" fmla="*/ 0 w 82"/>
                      <a:gd name="T7" fmla="*/ 0 h 38"/>
                      <a:gd name="T8" fmla="*/ 0 w 82"/>
                      <a:gd name="T9" fmla="*/ 0 h 38"/>
                      <a:gd name="T10" fmla="*/ 0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2" y="22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58" name="Group 607"/>
                <p:cNvGrpSpPr>
                  <a:grpSpLocks/>
                </p:cNvGrpSpPr>
                <p:nvPr/>
              </p:nvGrpSpPr>
              <p:grpSpPr bwMode="auto">
                <a:xfrm>
                  <a:off x="811" y="3612"/>
                  <a:ext cx="48" cy="23"/>
                  <a:chOff x="811" y="3612"/>
                  <a:chExt cx="48" cy="23"/>
                </a:xfrm>
              </p:grpSpPr>
              <p:sp>
                <p:nvSpPr>
                  <p:cNvPr id="371" name="Freeform 608"/>
                  <p:cNvSpPr>
                    <a:spLocks/>
                  </p:cNvSpPr>
                  <p:nvPr/>
                </p:nvSpPr>
                <p:spPr bwMode="auto">
                  <a:xfrm>
                    <a:off x="811" y="3612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5" y="69"/>
                        </a:moveTo>
                        <a:lnTo>
                          <a:pt x="0" y="28"/>
                        </a:lnTo>
                        <a:lnTo>
                          <a:pt x="11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2" name="Freeform 609"/>
                  <p:cNvSpPr>
                    <a:spLocks/>
                  </p:cNvSpPr>
                  <p:nvPr/>
                </p:nvSpPr>
                <p:spPr bwMode="auto">
                  <a:xfrm>
                    <a:off x="815" y="3613"/>
                    <a:ext cx="38" cy="10"/>
                  </a:xfrm>
                  <a:custGeom>
                    <a:avLst/>
                    <a:gdLst>
                      <a:gd name="T0" fmla="*/ 1 w 75"/>
                      <a:gd name="T1" fmla="*/ 0 h 32"/>
                      <a:gd name="T2" fmla="*/ 1 w 75"/>
                      <a:gd name="T3" fmla="*/ 0 h 32"/>
                      <a:gd name="T4" fmla="*/ 1 w 75"/>
                      <a:gd name="T5" fmla="*/ 0 h 32"/>
                      <a:gd name="T6" fmla="*/ 1 w 75"/>
                      <a:gd name="T7" fmla="*/ 0 h 32"/>
                      <a:gd name="T8" fmla="*/ 1 w 75"/>
                      <a:gd name="T9" fmla="*/ 0 h 32"/>
                      <a:gd name="T10" fmla="*/ 1 w 75"/>
                      <a:gd name="T11" fmla="*/ 0 h 32"/>
                      <a:gd name="T12" fmla="*/ 1 w 75"/>
                      <a:gd name="T13" fmla="*/ 0 h 32"/>
                      <a:gd name="T14" fmla="*/ 0 w 75"/>
                      <a:gd name="T15" fmla="*/ 0 h 32"/>
                      <a:gd name="T16" fmla="*/ 1 w 75"/>
                      <a:gd name="T17" fmla="*/ 0 h 3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2"/>
                      <a:gd name="T29" fmla="*/ 75 w 75"/>
                      <a:gd name="T30" fmla="*/ 32 h 3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2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3"/>
                        </a:lnTo>
                        <a:lnTo>
                          <a:pt x="57" y="15"/>
                        </a:lnTo>
                        <a:lnTo>
                          <a:pt x="75" y="32"/>
                        </a:lnTo>
                        <a:lnTo>
                          <a:pt x="19" y="32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3" name="Freeform 610"/>
                  <p:cNvSpPr>
                    <a:spLocks/>
                  </p:cNvSpPr>
                  <p:nvPr/>
                </p:nvSpPr>
                <p:spPr bwMode="auto">
                  <a:xfrm>
                    <a:off x="819" y="3623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59" name="Group 611"/>
                <p:cNvGrpSpPr>
                  <a:grpSpLocks/>
                </p:cNvGrpSpPr>
                <p:nvPr/>
              </p:nvGrpSpPr>
              <p:grpSpPr bwMode="auto">
                <a:xfrm>
                  <a:off x="823" y="3625"/>
                  <a:ext cx="49" cy="23"/>
                  <a:chOff x="823" y="3625"/>
                  <a:chExt cx="49" cy="23"/>
                </a:xfrm>
              </p:grpSpPr>
              <p:sp>
                <p:nvSpPr>
                  <p:cNvPr id="368" name="Freeform 612"/>
                  <p:cNvSpPr>
                    <a:spLocks/>
                  </p:cNvSpPr>
                  <p:nvPr/>
                </p:nvSpPr>
                <p:spPr bwMode="auto">
                  <a:xfrm>
                    <a:off x="823" y="3625"/>
                    <a:ext cx="13" cy="23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0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9" name="Freeform 613"/>
                  <p:cNvSpPr>
                    <a:spLocks/>
                  </p:cNvSpPr>
                  <p:nvPr/>
                </p:nvSpPr>
                <p:spPr bwMode="auto">
                  <a:xfrm>
                    <a:off x="828" y="3626"/>
                    <a:ext cx="37" cy="9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1 w 73"/>
                      <a:gd name="T3" fmla="*/ 0 h 29"/>
                      <a:gd name="T4" fmla="*/ 1 w 73"/>
                      <a:gd name="T5" fmla="*/ 0 h 29"/>
                      <a:gd name="T6" fmla="*/ 1 w 73"/>
                      <a:gd name="T7" fmla="*/ 0 h 29"/>
                      <a:gd name="T8" fmla="*/ 1 w 73"/>
                      <a:gd name="T9" fmla="*/ 0 h 29"/>
                      <a:gd name="T10" fmla="*/ 1 w 73"/>
                      <a:gd name="T11" fmla="*/ 0 h 29"/>
                      <a:gd name="T12" fmla="*/ 1 w 73"/>
                      <a:gd name="T13" fmla="*/ 0 h 29"/>
                      <a:gd name="T14" fmla="*/ 0 w 73"/>
                      <a:gd name="T15" fmla="*/ 0 h 29"/>
                      <a:gd name="T16" fmla="*/ 1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0" name="Freeform 614"/>
                  <p:cNvSpPr>
                    <a:spLocks/>
                  </p:cNvSpPr>
                  <p:nvPr/>
                </p:nvSpPr>
                <p:spPr bwMode="auto">
                  <a:xfrm>
                    <a:off x="832" y="3636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60" name="Group 615"/>
                <p:cNvGrpSpPr>
                  <a:grpSpLocks/>
                </p:cNvGrpSpPr>
                <p:nvPr/>
              </p:nvGrpSpPr>
              <p:grpSpPr bwMode="auto">
                <a:xfrm>
                  <a:off x="836" y="3638"/>
                  <a:ext cx="50" cy="22"/>
                  <a:chOff x="836" y="3638"/>
                  <a:chExt cx="50" cy="22"/>
                </a:xfrm>
              </p:grpSpPr>
              <p:sp>
                <p:nvSpPr>
                  <p:cNvPr id="365" name="Freeform 616"/>
                  <p:cNvSpPr>
                    <a:spLocks/>
                  </p:cNvSpPr>
                  <p:nvPr/>
                </p:nvSpPr>
                <p:spPr bwMode="auto">
                  <a:xfrm>
                    <a:off x="836" y="3638"/>
                    <a:ext cx="12" cy="22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2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6" name="Freeform 617"/>
                  <p:cNvSpPr>
                    <a:spLocks/>
                  </p:cNvSpPr>
                  <p:nvPr/>
                </p:nvSpPr>
                <p:spPr bwMode="auto">
                  <a:xfrm>
                    <a:off x="842" y="3638"/>
                    <a:ext cx="36" cy="10"/>
                  </a:xfrm>
                  <a:custGeom>
                    <a:avLst/>
                    <a:gdLst>
                      <a:gd name="T0" fmla="*/ 1 w 72"/>
                      <a:gd name="T1" fmla="*/ 0 h 30"/>
                      <a:gd name="T2" fmla="*/ 1 w 72"/>
                      <a:gd name="T3" fmla="*/ 0 h 30"/>
                      <a:gd name="T4" fmla="*/ 1 w 72"/>
                      <a:gd name="T5" fmla="*/ 0 h 30"/>
                      <a:gd name="T6" fmla="*/ 1 w 72"/>
                      <a:gd name="T7" fmla="*/ 0 h 30"/>
                      <a:gd name="T8" fmla="*/ 1 w 72"/>
                      <a:gd name="T9" fmla="*/ 0 h 30"/>
                      <a:gd name="T10" fmla="*/ 1 w 72"/>
                      <a:gd name="T11" fmla="*/ 0 h 30"/>
                      <a:gd name="T12" fmla="*/ 1 w 72"/>
                      <a:gd name="T13" fmla="*/ 0 h 30"/>
                      <a:gd name="T14" fmla="*/ 0 w 72"/>
                      <a:gd name="T15" fmla="*/ 0 h 30"/>
                      <a:gd name="T16" fmla="*/ 1 w 72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30"/>
                      <a:gd name="T29" fmla="*/ 72 w 72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30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3"/>
                        </a:lnTo>
                        <a:lnTo>
                          <a:pt x="55" y="12"/>
                        </a:lnTo>
                        <a:lnTo>
                          <a:pt x="72" y="30"/>
                        </a:lnTo>
                        <a:lnTo>
                          <a:pt x="17" y="30"/>
                        </a:lnTo>
                        <a:lnTo>
                          <a:pt x="8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7" name="Freeform 618"/>
                  <p:cNvSpPr>
                    <a:spLocks/>
                  </p:cNvSpPr>
                  <p:nvPr/>
                </p:nvSpPr>
                <p:spPr bwMode="auto">
                  <a:xfrm>
                    <a:off x="844" y="3648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7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61" name="Group 619"/>
                <p:cNvGrpSpPr>
                  <a:grpSpLocks/>
                </p:cNvGrpSpPr>
                <p:nvPr/>
              </p:nvGrpSpPr>
              <p:grpSpPr bwMode="auto">
                <a:xfrm>
                  <a:off x="849" y="3651"/>
                  <a:ext cx="49" cy="22"/>
                  <a:chOff x="849" y="3651"/>
                  <a:chExt cx="49" cy="22"/>
                </a:xfrm>
              </p:grpSpPr>
              <p:sp>
                <p:nvSpPr>
                  <p:cNvPr id="362" name="Freeform 620"/>
                  <p:cNvSpPr>
                    <a:spLocks/>
                  </p:cNvSpPr>
                  <p:nvPr/>
                </p:nvSpPr>
                <p:spPr bwMode="auto">
                  <a:xfrm>
                    <a:off x="849" y="3651"/>
                    <a:ext cx="12" cy="22"/>
                  </a:xfrm>
                  <a:custGeom>
                    <a:avLst/>
                    <a:gdLst>
                      <a:gd name="T0" fmla="*/ 0 w 25"/>
                      <a:gd name="T1" fmla="*/ 0 h 67"/>
                      <a:gd name="T2" fmla="*/ 0 w 25"/>
                      <a:gd name="T3" fmla="*/ 0 h 67"/>
                      <a:gd name="T4" fmla="*/ 0 w 25"/>
                      <a:gd name="T5" fmla="*/ 0 h 67"/>
                      <a:gd name="T6" fmla="*/ 0 w 25"/>
                      <a:gd name="T7" fmla="*/ 0 h 67"/>
                      <a:gd name="T8" fmla="*/ 0 w 25"/>
                      <a:gd name="T9" fmla="*/ 0 h 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7"/>
                      <a:gd name="T17" fmla="*/ 25 w 25"/>
                      <a:gd name="T18" fmla="*/ 67 h 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7">
                        <a:moveTo>
                          <a:pt x="15" y="67"/>
                        </a:moveTo>
                        <a:lnTo>
                          <a:pt x="0" y="26"/>
                        </a:lnTo>
                        <a:lnTo>
                          <a:pt x="10" y="0"/>
                        </a:lnTo>
                        <a:lnTo>
                          <a:pt x="25" y="30"/>
                        </a:lnTo>
                        <a:lnTo>
                          <a:pt x="15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3" name="Freeform 621"/>
                  <p:cNvSpPr>
                    <a:spLocks/>
                  </p:cNvSpPr>
                  <p:nvPr/>
                </p:nvSpPr>
                <p:spPr bwMode="auto">
                  <a:xfrm>
                    <a:off x="854" y="3651"/>
                    <a:ext cx="37" cy="10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4" name="Freeform 622"/>
                  <p:cNvSpPr>
                    <a:spLocks/>
                  </p:cNvSpPr>
                  <p:nvPr/>
                </p:nvSpPr>
                <p:spPr bwMode="auto">
                  <a:xfrm>
                    <a:off x="857" y="3662"/>
                    <a:ext cx="41" cy="11"/>
                  </a:xfrm>
                  <a:custGeom>
                    <a:avLst/>
                    <a:gdLst>
                      <a:gd name="T0" fmla="*/ 0 w 81"/>
                      <a:gd name="T1" fmla="*/ 0 h 35"/>
                      <a:gd name="T2" fmla="*/ 1 w 81"/>
                      <a:gd name="T3" fmla="*/ 0 h 35"/>
                      <a:gd name="T4" fmla="*/ 1 w 81"/>
                      <a:gd name="T5" fmla="*/ 0 h 35"/>
                      <a:gd name="T6" fmla="*/ 1 w 81"/>
                      <a:gd name="T7" fmla="*/ 0 h 35"/>
                      <a:gd name="T8" fmla="*/ 1 w 81"/>
                      <a:gd name="T9" fmla="*/ 0 h 35"/>
                      <a:gd name="T10" fmla="*/ 1 w 81"/>
                      <a:gd name="T11" fmla="*/ 0 h 35"/>
                      <a:gd name="T12" fmla="*/ 0 w 81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5"/>
                      <a:gd name="T23" fmla="*/ 81 w 81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5">
                        <a:moveTo>
                          <a:pt x="0" y="35"/>
                        </a:moveTo>
                        <a:lnTo>
                          <a:pt x="1" y="19"/>
                        </a:lnTo>
                        <a:lnTo>
                          <a:pt x="5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1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00" name="Group 623"/>
              <p:cNvGrpSpPr>
                <a:grpSpLocks/>
              </p:cNvGrpSpPr>
              <p:nvPr/>
            </p:nvGrpSpPr>
            <p:grpSpPr bwMode="auto">
              <a:xfrm>
                <a:off x="861" y="3665"/>
                <a:ext cx="99" cy="74"/>
                <a:chOff x="861" y="3665"/>
                <a:chExt cx="99" cy="74"/>
              </a:xfrm>
            </p:grpSpPr>
            <p:grpSp>
              <p:nvGrpSpPr>
                <p:cNvPr id="337" name="Group 624"/>
                <p:cNvGrpSpPr>
                  <a:grpSpLocks/>
                </p:cNvGrpSpPr>
                <p:nvPr/>
              </p:nvGrpSpPr>
              <p:grpSpPr bwMode="auto">
                <a:xfrm>
                  <a:off x="861" y="3665"/>
                  <a:ext cx="50" cy="23"/>
                  <a:chOff x="861" y="3665"/>
                  <a:chExt cx="50" cy="23"/>
                </a:xfrm>
              </p:grpSpPr>
              <p:sp>
                <p:nvSpPr>
                  <p:cNvPr id="354" name="Freeform 625"/>
                  <p:cNvSpPr>
                    <a:spLocks/>
                  </p:cNvSpPr>
                  <p:nvPr/>
                </p:nvSpPr>
                <p:spPr bwMode="auto">
                  <a:xfrm>
                    <a:off x="861" y="3665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5" name="Freeform 626"/>
                  <p:cNvSpPr>
                    <a:spLocks/>
                  </p:cNvSpPr>
                  <p:nvPr/>
                </p:nvSpPr>
                <p:spPr bwMode="auto">
                  <a:xfrm>
                    <a:off x="865" y="3666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4"/>
                        </a:lnTo>
                        <a:lnTo>
                          <a:pt x="57" y="13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1" y="22"/>
                        </a:lnTo>
                        <a:lnTo>
                          <a:pt x="0" y="7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6" name="Freeform 627"/>
                  <p:cNvSpPr>
                    <a:spLocks/>
                  </p:cNvSpPr>
                  <p:nvPr/>
                </p:nvSpPr>
                <p:spPr bwMode="auto">
                  <a:xfrm>
                    <a:off x="869" y="3676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38" name="Group 628"/>
                <p:cNvGrpSpPr>
                  <a:grpSpLocks/>
                </p:cNvGrpSpPr>
                <p:nvPr/>
              </p:nvGrpSpPr>
              <p:grpSpPr bwMode="auto">
                <a:xfrm>
                  <a:off x="873" y="3678"/>
                  <a:ext cx="49" cy="23"/>
                  <a:chOff x="873" y="3678"/>
                  <a:chExt cx="49" cy="23"/>
                </a:xfrm>
              </p:grpSpPr>
              <p:sp>
                <p:nvSpPr>
                  <p:cNvPr id="351" name="Freeform 629"/>
                  <p:cNvSpPr>
                    <a:spLocks/>
                  </p:cNvSpPr>
                  <p:nvPr/>
                </p:nvSpPr>
                <p:spPr bwMode="auto">
                  <a:xfrm>
                    <a:off x="873" y="3678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2" name="Freeform 630"/>
                  <p:cNvSpPr>
                    <a:spLocks/>
                  </p:cNvSpPr>
                  <p:nvPr/>
                </p:nvSpPr>
                <p:spPr bwMode="auto">
                  <a:xfrm>
                    <a:off x="878" y="3678"/>
                    <a:ext cx="37" cy="10"/>
                  </a:xfrm>
                  <a:custGeom>
                    <a:avLst/>
                    <a:gdLst>
                      <a:gd name="T0" fmla="*/ 0 w 75"/>
                      <a:gd name="T1" fmla="*/ 0 h 30"/>
                      <a:gd name="T2" fmla="*/ 0 w 75"/>
                      <a:gd name="T3" fmla="*/ 0 h 30"/>
                      <a:gd name="T4" fmla="*/ 0 w 75"/>
                      <a:gd name="T5" fmla="*/ 0 h 30"/>
                      <a:gd name="T6" fmla="*/ 0 w 75"/>
                      <a:gd name="T7" fmla="*/ 0 h 30"/>
                      <a:gd name="T8" fmla="*/ 0 w 75"/>
                      <a:gd name="T9" fmla="*/ 0 h 30"/>
                      <a:gd name="T10" fmla="*/ 0 w 75"/>
                      <a:gd name="T11" fmla="*/ 0 h 30"/>
                      <a:gd name="T12" fmla="*/ 0 w 75"/>
                      <a:gd name="T13" fmla="*/ 0 h 30"/>
                      <a:gd name="T14" fmla="*/ 0 w 75"/>
                      <a:gd name="T15" fmla="*/ 0 h 30"/>
                      <a:gd name="T16" fmla="*/ 0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3" name="Freeform 631"/>
                  <p:cNvSpPr>
                    <a:spLocks/>
                  </p:cNvSpPr>
                  <p:nvPr/>
                </p:nvSpPr>
                <p:spPr bwMode="auto">
                  <a:xfrm>
                    <a:off x="880" y="3688"/>
                    <a:ext cx="42" cy="13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1 w 82"/>
                      <a:gd name="T3" fmla="*/ 0 h 38"/>
                      <a:gd name="T4" fmla="*/ 1 w 82"/>
                      <a:gd name="T5" fmla="*/ 0 h 38"/>
                      <a:gd name="T6" fmla="*/ 1 w 82"/>
                      <a:gd name="T7" fmla="*/ 0 h 38"/>
                      <a:gd name="T8" fmla="*/ 1 w 82"/>
                      <a:gd name="T9" fmla="*/ 0 h 38"/>
                      <a:gd name="T10" fmla="*/ 1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4" y="21"/>
                        </a:lnTo>
                        <a:lnTo>
                          <a:pt x="8" y="8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39" name="Group 632"/>
                <p:cNvGrpSpPr>
                  <a:grpSpLocks/>
                </p:cNvGrpSpPr>
                <p:nvPr/>
              </p:nvGrpSpPr>
              <p:grpSpPr bwMode="auto">
                <a:xfrm>
                  <a:off x="886" y="3690"/>
                  <a:ext cx="49" cy="23"/>
                  <a:chOff x="886" y="3690"/>
                  <a:chExt cx="49" cy="23"/>
                </a:xfrm>
              </p:grpSpPr>
              <p:sp>
                <p:nvSpPr>
                  <p:cNvPr id="348" name="Freeform 633"/>
                  <p:cNvSpPr>
                    <a:spLocks/>
                  </p:cNvSpPr>
                  <p:nvPr/>
                </p:nvSpPr>
                <p:spPr bwMode="auto">
                  <a:xfrm>
                    <a:off x="886" y="3690"/>
                    <a:ext cx="12" cy="23"/>
                  </a:xfrm>
                  <a:custGeom>
                    <a:avLst/>
                    <a:gdLst>
                      <a:gd name="T0" fmla="*/ 1 w 24"/>
                      <a:gd name="T1" fmla="*/ 0 h 70"/>
                      <a:gd name="T2" fmla="*/ 0 w 24"/>
                      <a:gd name="T3" fmla="*/ 0 h 70"/>
                      <a:gd name="T4" fmla="*/ 1 w 24"/>
                      <a:gd name="T5" fmla="*/ 0 h 70"/>
                      <a:gd name="T6" fmla="*/ 1 w 24"/>
                      <a:gd name="T7" fmla="*/ 0 h 70"/>
                      <a:gd name="T8" fmla="*/ 1 w 24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70"/>
                      <a:gd name="T17" fmla="*/ 24 w 24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70">
                        <a:moveTo>
                          <a:pt x="14" y="70"/>
                        </a:moveTo>
                        <a:lnTo>
                          <a:pt x="0" y="29"/>
                        </a:lnTo>
                        <a:lnTo>
                          <a:pt x="10" y="0"/>
                        </a:lnTo>
                        <a:lnTo>
                          <a:pt x="24" y="33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9" name="Freeform 634"/>
                  <p:cNvSpPr>
                    <a:spLocks/>
                  </p:cNvSpPr>
                  <p:nvPr/>
                </p:nvSpPr>
                <p:spPr bwMode="auto">
                  <a:xfrm>
                    <a:off x="890" y="3691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0" y="22"/>
                        </a:lnTo>
                        <a:lnTo>
                          <a:pt x="0" y="6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0" name="Freeform 635"/>
                  <p:cNvSpPr>
                    <a:spLocks/>
                  </p:cNvSpPr>
                  <p:nvPr/>
                </p:nvSpPr>
                <p:spPr bwMode="auto">
                  <a:xfrm>
                    <a:off x="893" y="3701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8" y="7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40" name="Group 636"/>
                <p:cNvGrpSpPr>
                  <a:grpSpLocks/>
                </p:cNvGrpSpPr>
                <p:nvPr/>
              </p:nvGrpSpPr>
              <p:grpSpPr bwMode="auto">
                <a:xfrm>
                  <a:off x="899" y="3703"/>
                  <a:ext cx="48" cy="23"/>
                  <a:chOff x="899" y="3703"/>
                  <a:chExt cx="48" cy="23"/>
                </a:xfrm>
              </p:grpSpPr>
              <p:sp>
                <p:nvSpPr>
                  <p:cNvPr id="345" name="Freeform 637"/>
                  <p:cNvSpPr>
                    <a:spLocks/>
                  </p:cNvSpPr>
                  <p:nvPr/>
                </p:nvSpPr>
                <p:spPr bwMode="auto">
                  <a:xfrm>
                    <a:off x="899" y="3703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6" name="Freeform 638"/>
                  <p:cNvSpPr>
                    <a:spLocks/>
                  </p:cNvSpPr>
                  <p:nvPr/>
                </p:nvSpPr>
                <p:spPr bwMode="auto">
                  <a:xfrm>
                    <a:off x="903" y="3703"/>
                    <a:ext cx="38" cy="10"/>
                  </a:xfrm>
                  <a:custGeom>
                    <a:avLst/>
                    <a:gdLst>
                      <a:gd name="T0" fmla="*/ 1 w 75"/>
                      <a:gd name="T1" fmla="*/ 0 h 30"/>
                      <a:gd name="T2" fmla="*/ 1 w 75"/>
                      <a:gd name="T3" fmla="*/ 0 h 30"/>
                      <a:gd name="T4" fmla="*/ 1 w 75"/>
                      <a:gd name="T5" fmla="*/ 0 h 30"/>
                      <a:gd name="T6" fmla="*/ 1 w 75"/>
                      <a:gd name="T7" fmla="*/ 0 h 30"/>
                      <a:gd name="T8" fmla="*/ 1 w 75"/>
                      <a:gd name="T9" fmla="*/ 0 h 30"/>
                      <a:gd name="T10" fmla="*/ 1 w 75"/>
                      <a:gd name="T11" fmla="*/ 0 h 30"/>
                      <a:gd name="T12" fmla="*/ 1 w 75"/>
                      <a:gd name="T13" fmla="*/ 0 h 30"/>
                      <a:gd name="T14" fmla="*/ 0 w 75"/>
                      <a:gd name="T15" fmla="*/ 0 h 30"/>
                      <a:gd name="T16" fmla="*/ 1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5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7" name="Freeform 639"/>
                  <p:cNvSpPr>
                    <a:spLocks/>
                  </p:cNvSpPr>
                  <p:nvPr/>
                </p:nvSpPr>
                <p:spPr bwMode="auto">
                  <a:xfrm>
                    <a:off x="907" y="3714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5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41" name="Group 640"/>
                <p:cNvGrpSpPr>
                  <a:grpSpLocks/>
                </p:cNvGrpSpPr>
                <p:nvPr/>
              </p:nvGrpSpPr>
              <p:grpSpPr bwMode="auto">
                <a:xfrm>
                  <a:off x="912" y="3716"/>
                  <a:ext cx="48" cy="23"/>
                  <a:chOff x="912" y="3716"/>
                  <a:chExt cx="48" cy="23"/>
                </a:xfrm>
              </p:grpSpPr>
              <p:sp>
                <p:nvSpPr>
                  <p:cNvPr id="342" name="Freeform 641"/>
                  <p:cNvSpPr>
                    <a:spLocks/>
                  </p:cNvSpPr>
                  <p:nvPr/>
                </p:nvSpPr>
                <p:spPr bwMode="auto">
                  <a:xfrm>
                    <a:off x="912" y="3716"/>
                    <a:ext cx="11" cy="23"/>
                  </a:xfrm>
                  <a:custGeom>
                    <a:avLst/>
                    <a:gdLst>
                      <a:gd name="T0" fmla="*/ 1 w 22"/>
                      <a:gd name="T1" fmla="*/ 0 h 68"/>
                      <a:gd name="T2" fmla="*/ 0 w 22"/>
                      <a:gd name="T3" fmla="*/ 0 h 68"/>
                      <a:gd name="T4" fmla="*/ 1 w 22"/>
                      <a:gd name="T5" fmla="*/ 0 h 68"/>
                      <a:gd name="T6" fmla="*/ 1 w 22"/>
                      <a:gd name="T7" fmla="*/ 0 h 68"/>
                      <a:gd name="T8" fmla="*/ 1 w 22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"/>
                      <a:gd name="T16" fmla="*/ 0 h 68"/>
                      <a:gd name="T17" fmla="*/ 22 w 22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2" y="30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3" name="Freeform 642"/>
                  <p:cNvSpPr>
                    <a:spLocks/>
                  </p:cNvSpPr>
                  <p:nvPr/>
                </p:nvSpPr>
                <p:spPr bwMode="auto">
                  <a:xfrm>
                    <a:off x="916" y="3717"/>
                    <a:ext cx="37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5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8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4" name="Freeform 643"/>
                  <p:cNvSpPr>
                    <a:spLocks/>
                  </p:cNvSpPr>
                  <p:nvPr/>
                </p:nvSpPr>
                <p:spPr bwMode="auto">
                  <a:xfrm>
                    <a:off x="919" y="3727"/>
                    <a:ext cx="41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9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01" name="Group 644"/>
              <p:cNvGrpSpPr>
                <a:grpSpLocks/>
              </p:cNvGrpSpPr>
              <p:nvPr/>
            </p:nvGrpSpPr>
            <p:grpSpPr bwMode="auto">
              <a:xfrm>
                <a:off x="922" y="3727"/>
                <a:ext cx="49" cy="23"/>
                <a:chOff x="922" y="3727"/>
                <a:chExt cx="49" cy="23"/>
              </a:xfrm>
            </p:grpSpPr>
            <p:sp>
              <p:nvSpPr>
                <p:cNvPr id="334" name="Freeform 645"/>
                <p:cNvSpPr>
                  <a:spLocks/>
                </p:cNvSpPr>
                <p:nvPr/>
              </p:nvSpPr>
              <p:spPr bwMode="auto">
                <a:xfrm>
                  <a:off x="922" y="3727"/>
                  <a:ext cx="12" cy="23"/>
                </a:xfrm>
                <a:custGeom>
                  <a:avLst/>
                  <a:gdLst>
                    <a:gd name="T0" fmla="*/ 1 w 24"/>
                    <a:gd name="T1" fmla="*/ 0 h 69"/>
                    <a:gd name="T2" fmla="*/ 0 w 24"/>
                    <a:gd name="T3" fmla="*/ 0 h 69"/>
                    <a:gd name="T4" fmla="*/ 1 w 24"/>
                    <a:gd name="T5" fmla="*/ 0 h 69"/>
                    <a:gd name="T6" fmla="*/ 1 w 24"/>
                    <a:gd name="T7" fmla="*/ 0 h 69"/>
                    <a:gd name="T8" fmla="*/ 1 w 24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9"/>
                    <a:gd name="T17" fmla="*/ 24 w 24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9">
                      <a:moveTo>
                        <a:pt x="15" y="69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4" y="32"/>
                      </a:lnTo>
                      <a:lnTo>
                        <a:pt x="15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5" name="Freeform 646"/>
                <p:cNvSpPr>
                  <a:spLocks/>
                </p:cNvSpPr>
                <p:nvPr/>
              </p:nvSpPr>
              <p:spPr bwMode="auto">
                <a:xfrm>
                  <a:off x="927" y="3728"/>
                  <a:ext cx="36" cy="10"/>
                </a:xfrm>
                <a:custGeom>
                  <a:avLst/>
                  <a:gdLst>
                    <a:gd name="T0" fmla="*/ 1 w 72"/>
                    <a:gd name="T1" fmla="*/ 0 h 31"/>
                    <a:gd name="T2" fmla="*/ 1 w 72"/>
                    <a:gd name="T3" fmla="*/ 0 h 31"/>
                    <a:gd name="T4" fmla="*/ 1 w 72"/>
                    <a:gd name="T5" fmla="*/ 0 h 31"/>
                    <a:gd name="T6" fmla="*/ 1 w 72"/>
                    <a:gd name="T7" fmla="*/ 0 h 31"/>
                    <a:gd name="T8" fmla="*/ 1 w 72"/>
                    <a:gd name="T9" fmla="*/ 0 h 31"/>
                    <a:gd name="T10" fmla="*/ 1 w 72"/>
                    <a:gd name="T11" fmla="*/ 0 h 31"/>
                    <a:gd name="T12" fmla="*/ 1 w 72"/>
                    <a:gd name="T13" fmla="*/ 0 h 31"/>
                    <a:gd name="T14" fmla="*/ 0 w 72"/>
                    <a:gd name="T15" fmla="*/ 0 h 31"/>
                    <a:gd name="T16" fmla="*/ 1 w 72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31"/>
                    <a:gd name="T29" fmla="*/ 72 w 72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31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4"/>
                      </a:lnTo>
                      <a:lnTo>
                        <a:pt x="56" y="13"/>
                      </a:lnTo>
                      <a:lnTo>
                        <a:pt x="72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6" name="Freeform 647"/>
                <p:cNvSpPr>
                  <a:spLocks/>
                </p:cNvSpPr>
                <p:nvPr/>
              </p:nvSpPr>
              <p:spPr bwMode="auto">
                <a:xfrm>
                  <a:off x="930" y="3738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2" name="Group 648"/>
              <p:cNvGrpSpPr>
                <a:grpSpLocks/>
              </p:cNvGrpSpPr>
              <p:nvPr/>
            </p:nvGrpSpPr>
            <p:grpSpPr bwMode="auto">
              <a:xfrm>
                <a:off x="895" y="3526"/>
                <a:ext cx="44" cy="23"/>
                <a:chOff x="895" y="3526"/>
                <a:chExt cx="44" cy="23"/>
              </a:xfrm>
            </p:grpSpPr>
            <p:sp>
              <p:nvSpPr>
                <p:cNvPr id="331" name="Freeform 649"/>
                <p:cNvSpPr>
                  <a:spLocks/>
                </p:cNvSpPr>
                <p:nvPr/>
              </p:nvSpPr>
              <p:spPr bwMode="auto">
                <a:xfrm>
                  <a:off x="895" y="3526"/>
                  <a:ext cx="19" cy="23"/>
                </a:xfrm>
                <a:custGeom>
                  <a:avLst/>
                  <a:gdLst>
                    <a:gd name="T0" fmla="*/ 1 w 38"/>
                    <a:gd name="T1" fmla="*/ 0 h 69"/>
                    <a:gd name="T2" fmla="*/ 0 w 38"/>
                    <a:gd name="T3" fmla="*/ 0 h 69"/>
                    <a:gd name="T4" fmla="*/ 1 w 38"/>
                    <a:gd name="T5" fmla="*/ 0 h 69"/>
                    <a:gd name="T6" fmla="*/ 1 w 38"/>
                    <a:gd name="T7" fmla="*/ 0 h 69"/>
                    <a:gd name="T8" fmla="*/ 1 w 38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69"/>
                    <a:gd name="T17" fmla="*/ 38 w 38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69">
                      <a:moveTo>
                        <a:pt x="22" y="69"/>
                      </a:moveTo>
                      <a:lnTo>
                        <a:pt x="0" y="34"/>
                      </a:lnTo>
                      <a:lnTo>
                        <a:pt x="11" y="0"/>
                      </a:lnTo>
                      <a:lnTo>
                        <a:pt x="38" y="34"/>
                      </a:lnTo>
                      <a:lnTo>
                        <a:pt x="22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2" name="Freeform 650"/>
                <p:cNvSpPr>
                  <a:spLocks/>
                </p:cNvSpPr>
                <p:nvPr/>
              </p:nvSpPr>
              <p:spPr bwMode="auto">
                <a:xfrm>
                  <a:off x="901" y="3526"/>
                  <a:ext cx="33" cy="12"/>
                </a:xfrm>
                <a:custGeom>
                  <a:avLst/>
                  <a:gdLst>
                    <a:gd name="T0" fmla="*/ 0 w 64"/>
                    <a:gd name="T1" fmla="*/ 0 h 35"/>
                    <a:gd name="T2" fmla="*/ 1 w 64"/>
                    <a:gd name="T3" fmla="*/ 0 h 35"/>
                    <a:gd name="T4" fmla="*/ 1 w 64"/>
                    <a:gd name="T5" fmla="*/ 0 h 35"/>
                    <a:gd name="T6" fmla="*/ 1 w 64"/>
                    <a:gd name="T7" fmla="*/ 0 h 35"/>
                    <a:gd name="T8" fmla="*/ 0 w 64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5"/>
                    <a:gd name="T17" fmla="*/ 64 w 64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5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5"/>
                      </a:lnTo>
                      <a:lnTo>
                        <a:pt x="2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3" name="Freeform 651"/>
                <p:cNvSpPr>
                  <a:spLocks/>
                </p:cNvSpPr>
                <p:nvPr/>
              </p:nvSpPr>
              <p:spPr bwMode="auto">
                <a:xfrm>
                  <a:off x="907" y="3538"/>
                  <a:ext cx="32" cy="11"/>
                </a:xfrm>
                <a:custGeom>
                  <a:avLst/>
                  <a:gdLst>
                    <a:gd name="T0" fmla="*/ 0 w 65"/>
                    <a:gd name="T1" fmla="*/ 0 h 31"/>
                    <a:gd name="T2" fmla="*/ 0 w 65"/>
                    <a:gd name="T3" fmla="*/ 0 h 31"/>
                    <a:gd name="T4" fmla="*/ 0 w 65"/>
                    <a:gd name="T5" fmla="*/ 0 h 31"/>
                    <a:gd name="T6" fmla="*/ 0 w 65"/>
                    <a:gd name="T7" fmla="*/ 0 h 31"/>
                    <a:gd name="T8" fmla="*/ 0 w 65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31"/>
                    <a:gd name="T17" fmla="*/ 65 w 65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31">
                      <a:moveTo>
                        <a:pt x="0" y="31"/>
                      </a:moveTo>
                      <a:lnTo>
                        <a:pt x="13" y="0"/>
                      </a:lnTo>
                      <a:lnTo>
                        <a:pt x="54" y="0"/>
                      </a:lnTo>
                      <a:lnTo>
                        <a:pt x="65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3" name="Group 652"/>
              <p:cNvGrpSpPr>
                <a:grpSpLocks/>
              </p:cNvGrpSpPr>
              <p:nvPr/>
            </p:nvGrpSpPr>
            <p:grpSpPr bwMode="auto">
              <a:xfrm>
                <a:off x="907" y="3540"/>
                <a:ext cx="45" cy="22"/>
                <a:chOff x="907" y="3540"/>
                <a:chExt cx="45" cy="22"/>
              </a:xfrm>
            </p:grpSpPr>
            <p:sp>
              <p:nvSpPr>
                <p:cNvPr id="328" name="Freeform 653"/>
                <p:cNvSpPr>
                  <a:spLocks/>
                </p:cNvSpPr>
                <p:nvPr/>
              </p:nvSpPr>
              <p:spPr bwMode="auto">
                <a:xfrm>
                  <a:off x="907" y="3540"/>
                  <a:ext cx="20" cy="22"/>
                </a:xfrm>
                <a:custGeom>
                  <a:avLst/>
                  <a:gdLst>
                    <a:gd name="T0" fmla="*/ 1 w 39"/>
                    <a:gd name="T1" fmla="*/ 0 h 68"/>
                    <a:gd name="T2" fmla="*/ 0 w 39"/>
                    <a:gd name="T3" fmla="*/ 0 h 68"/>
                    <a:gd name="T4" fmla="*/ 1 w 39"/>
                    <a:gd name="T5" fmla="*/ 0 h 68"/>
                    <a:gd name="T6" fmla="*/ 1 w 39"/>
                    <a:gd name="T7" fmla="*/ 0 h 68"/>
                    <a:gd name="T8" fmla="*/ 1 w 39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8"/>
                    <a:gd name="T17" fmla="*/ 39 w 39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8">
                      <a:moveTo>
                        <a:pt x="22" y="68"/>
                      </a:moveTo>
                      <a:lnTo>
                        <a:pt x="0" y="34"/>
                      </a:lnTo>
                      <a:lnTo>
                        <a:pt x="11" y="0"/>
                      </a:lnTo>
                      <a:lnTo>
                        <a:pt x="39" y="34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9" name="Freeform 654"/>
                <p:cNvSpPr>
                  <a:spLocks/>
                </p:cNvSpPr>
                <p:nvPr/>
              </p:nvSpPr>
              <p:spPr bwMode="auto">
                <a:xfrm>
                  <a:off x="914" y="3540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1 w 64"/>
                    <a:gd name="T3" fmla="*/ 0 h 34"/>
                    <a:gd name="T4" fmla="*/ 1 w 64"/>
                    <a:gd name="T5" fmla="*/ 0 h 34"/>
                    <a:gd name="T6" fmla="*/ 1 w 64"/>
                    <a:gd name="T7" fmla="*/ 0 h 34"/>
                    <a:gd name="T8" fmla="*/ 0 w 64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4"/>
                    <a:gd name="T17" fmla="*/ 64 w 64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4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0" name="Freeform 655"/>
                <p:cNvSpPr>
                  <a:spLocks/>
                </p:cNvSpPr>
                <p:nvPr/>
              </p:nvSpPr>
              <p:spPr bwMode="auto">
                <a:xfrm>
                  <a:off x="919" y="3552"/>
                  <a:ext cx="33" cy="10"/>
                </a:xfrm>
                <a:custGeom>
                  <a:avLst/>
                  <a:gdLst>
                    <a:gd name="T0" fmla="*/ 0 w 66"/>
                    <a:gd name="T1" fmla="*/ 0 h 30"/>
                    <a:gd name="T2" fmla="*/ 1 w 66"/>
                    <a:gd name="T3" fmla="*/ 0 h 30"/>
                    <a:gd name="T4" fmla="*/ 1 w 66"/>
                    <a:gd name="T5" fmla="*/ 0 h 30"/>
                    <a:gd name="T6" fmla="*/ 1 w 66"/>
                    <a:gd name="T7" fmla="*/ 0 h 30"/>
                    <a:gd name="T8" fmla="*/ 0 w 6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30"/>
                    <a:gd name="T17" fmla="*/ 66 w 6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30">
                      <a:moveTo>
                        <a:pt x="0" y="30"/>
                      </a:moveTo>
                      <a:lnTo>
                        <a:pt x="12" y="0"/>
                      </a:lnTo>
                      <a:lnTo>
                        <a:pt x="54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4" name="Group 656"/>
              <p:cNvGrpSpPr>
                <a:grpSpLocks/>
              </p:cNvGrpSpPr>
              <p:nvPr/>
            </p:nvGrpSpPr>
            <p:grpSpPr bwMode="auto">
              <a:xfrm>
                <a:off x="920" y="3553"/>
                <a:ext cx="45" cy="23"/>
                <a:chOff x="920" y="3553"/>
                <a:chExt cx="45" cy="23"/>
              </a:xfrm>
            </p:grpSpPr>
            <p:sp>
              <p:nvSpPr>
                <p:cNvPr id="325" name="Freeform 657"/>
                <p:cNvSpPr>
                  <a:spLocks/>
                </p:cNvSpPr>
                <p:nvPr/>
              </p:nvSpPr>
              <p:spPr bwMode="auto">
                <a:xfrm>
                  <a:off x="920" y="3553"/>
                  <a:ext cx="20" cy="23"/>
                </a:xfrm>
                <a:custGeom>
                  <a:avLst/>
                  <a:gdLst>
                    <a:gd name="T0" fmla="*/ 0 w 41"/>
                    <a:gd name="T1" fmla="*/ 0 h 68"/>
                    <a:gd name="T2" fmla="*/ 0 w 41"/>
                    <a:gd name="T3" fmla="*/ 0 h 68"/>
                    <a:gd name="T4" fmla="*/ 0 w 41"/>
                    <a:gd name="T5" fmla="*/ 0 h 68"/>
                    <a:gd name="T6" fmla="*/ 0 w 41"/>
                    <a:gd name="T7" fmla="*/ 0 h 68"/>
                    <a:gd name="T8" fmla="*/ 0 w 41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68"/>
                    <a:gd name="T17" fmla="*/ 41 w 41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68">
                      <a:moveTo>
                        <a:pt x="24" y="68"/>
                      </a:moveTo>
                      <a:lnTo>
                        <a:pt x="0" y="32"/>
                      </a:lnTo>
                      <a:lnTo>
                        <a:pt x="14" y="0"/>
                      </a:lnTo>
                      <a:lnTo>
                        <a:pt x="41" y="32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6" name="Freeform 658"/>
                <p:cNvSpPr>
                  <a:spLocks/>
                </p:cNvSpPr>
                <p:nvPr/>
              </p:nvSpPr>
              <p:spPr bwMode="auto">
                <a:xfrm>
                  <a:off x="927" y="3554"/>
                  <a:ext cx="32" cy="11"/>
                </a:xfrm>
                <a:custGeom>
                  <a:avLst/>
                  <a:gdLst>
                    <a:gd name="T0" fmla="*/ 0 w 63"/>
                    <a:gd name="T1" fmla="*/ 0 h 33"/>
                    <a:gd name="T2" fmla="*/ 1 w 63"/>
                    <a:gd name="T3" fmla="*/ 0 h 33"/>
                    <a:gd name="T4" fmla="*/ 1 w 63"/>
                    <a:gd name="T5" fmla="*/ 0 h 33"/>
                    <a:gd name="T6" fmla="*/ 1 w 63"/>
                    <a:gd name="T7" fmla="*/ 0 h 33"/>
                    <a:gd name="T8" fmla="*/ 0 w 63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3"/>
                    <a:gd name="T17" fmla="*/ 63 w 63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3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3" y="33"/>
                      </a:lnTo>
                      <a:lnTo>
                        <a:pt x="24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7" name="Freeform 659"/>
                <p:cNvSpPr>
                  <a:spLocks/>
                </p:cNvSpPr>
                <p:nvPr/>
              </p:nvSpPr>
              <p:spPr bwMode="auto">
                <a:xfrm>
                  <a:off x="932" y="3566"/>
                  <a:ext cx="33" cy="10"/>
                </a:xfrm>
                <a:custGeom>
                  <a:avLst/>
                  <a:gdLst>
                    <a:gd name="T0" fmla="*/ 0 w 66"/>
                    <a:gd name="T1" fmla="*/ 0 h 30"/>
                    <a:gd name="T2" fmla="*/ 1 w 66"/>
                    <a:gd name="T3" fmla="*/ 0 h 30"/>
                    <a:gd name="T4" fmla="*/ 1 w 66"/>
                    <a:gd name="T5" fmla="*/ 0 h 30"/>
                    <a:gd name="T6" fmla="*/ 1 w 66"/>
                    <a:gd name="T7" fmla="*/ 0 h 30"/>
                    <a:gd name="T8" fmla="*/ 0 w 6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30"/>
                    <a:gd name="T17" fmla="*/ 66 w 6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30">
                      <a:moveTo>
                        <a:pt x="0" y="30"/>
                      </a:moveTo>
                      <a:lnTo>
                        <a:pt x="12" y="0"/>
                      </a:lnTo>
                      <a:lnTo>
                        <a:pt x="53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5" name="Group 660"/>
              <p:cNvGrpSpPr>
                <a:grpSpLocks/>
              </p:cNvGrpSpPr>
              <p:nvPr/>
            </p:nvGrpSpPr>
            <p:grpSpPr bwMode="auto">
              <a:xfrm>
                <a:off x="934" y="3566"/>
                <a:ext cx="44" cy="23"/>
                <a:chOff x="934" y="3566"/>
                <a:chExt cx="44" cy="23"/>
              </a:xfrm>
            </p:grpSpPr>
            <p:sp>
              <p:nvSpPr>
                <p:cNvPr id="322" name="Freeform 661"/>
                <p:cNvSpPr>
                  <a:spLocks/>
                </p:cNvSpPr>
                <p:nvPr/>
              </p:nvSpPr>
              <p:spPr bwMode="auto">
                <a:xfrm>
                  <a:off x="934" y="3566"/>
                  <a:ext cx="19" cy="23"/>
                </a:xfrm>
                <a:custGeom>
                  <a:avLst/>
                  <a:gdLst>
                    <a:gd name="T0" fmla="*/ 0 w 40"/>
                    <a:gd name="T1" fmla="*/ 0 h 68"/>
                    <a:gd name="T2" fmla="*/ 0 w 40"/>
                    <a:gd name="T3" fmla="*/ 0 h 68"/>
                    <a:gd name="T4" fmla="*/ 0 w 40"/>
                    <a:gd name="T5" fmla="*/ 0 h 68"/>
                    <a:gd name="T6" fmla="*/ 0 w 40"/>
                    <a:gd name="T7" fmla="*/ 0 h 68"/>
                    <a:gd name="T8" fmla="*/ 0 w 40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68"/>
                    <a:gd name="T17" fmla="*/ 40 w 40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68">
                      <a:moveTo>
                        <a:pt x="22" y="68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40" y="33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3" name="Freeform 662"/>
                <p:cNvSpPr>
                  <a:spLocks/>
                </p:cNvSpPr>
                <p:nvPr/>
              </p:nvSpPr>
              <p:spPr bwMode="auto">
                <a:xfrm>
                  <a:off x="940" y="3567"/>
                  <a:ext cx="32" cy="11"/>
                </a:xfrm>
                <a:custGeom>
                  <a:avLst/>
                  <a:gdLst>
                    <a:gd name="T0" fmla="*/ 0 w 65"/>
                    <a:gd name="T1" fmla="*/ 0 h 35"/>
                    <a:gd name="T2" fmla="*/ 0 w 65"/>
                    <a:gd name="T3" fmla="*/ 0 h 35"/>
                    <a:gd name="T4" fmla="*/ 0 w 65"/>
                    <a:gd name="T5" fmla="*/ 0 h 35"/>
                    <a:gd name="T6" fmla="*/ 0 w 65"/>
                    <a:gd name="T7" fmla="*/ 0 h 35"/>
                    <a:gd name="T8" fmla="*/ 0 w 65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35"/>
                    <a:gd name="T17" fmla="*/ 65 w 65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35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5" y="35"/>
                      </a:lnTo>
                      <a:lnTo>
                        <a:pt x="2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24" name="Freeform 663"/>
                <p:cNvSpPr>
                  <a:spLocks/>
                </p:cNvSpPr>
                <p:nvPr/>
              </p:nvSpPr>
              <p:spPr bwMode="auto">
                <a:xfrm>
                  <a:off x="945" y="3579"/>
                  <a:ext cx="33" cy="9"/>
                </a:xfrm>
                <a:custGeom>
                  <a:avLst/>
                  <a:gdLst>
                    <a:gd name="T0" fmla="*/ 0 w 65"/>
                    <a:gd name="T1" fmla="*/ 0 h 28"/>
                    <a:gd name="T2" fmla="*/ 1 w 65"/>
                    <a:gd name="T3" fmla="*/ 0 h 28"/>
                    <a:gd name="T4" fmla="*/ 1 w 65"/>
                    <a:gd name="T5" fmla="*/ 0 h 28"/>
                    <a:gd name="T6" fmla="*/ 1 w 65"/>
                    <a:gd name="T7" fmla="*/ 0 h 28"/>
                    <a:gd name="T8" fmla="*/ 0 w 65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28"/>
                    <a:gd name="T17" fmla="*/ 65 w 65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28">
                      <a:moveTo>
                        <a:pt x="0" y="28"/>
                      </a:moveTo>
                      <a:lnTo>
                        <a:pt x="13" y="0"/>
                      </a:lnTo>
                      <a:lnTo>
                        <a:pt x="54" y="0"/>
                      </a:lnTo>
                      <a:lnTo>
                        <a:pt x="6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6" name="Group 664"/>
              <p:cNvGrpSpPr>
                <a:grpSpLocks/>
              </p:cNvGrpSpPr>
              <p:nvPr/>
            </p:nvGrpSpPr>
            <p:grpSpPr bwMode="auto">
              <a:xfrm>
                <a:off x="949" y="3579"/>
                <a:ext cx="83" cy="63"/>
                <a:chOff x="949" y="3579"/>
                <a:chExt cx="83" cy="63"/>
              </a:xfrm>
            </p:grpSpPr>
            <p:grpSp>
              <p:nvGrpSpPr>
                <p:cNvPr id="306" name="Group 665"/>
                <p:cNvGrpSpPr>
                  <a:grpSpLocks/>
                </p:cNvGrpSpPr>
                <p:nvPr/>
              </p:nvGrpSpPr>
              <p:grpSpPr bwMode="auto">
                <a:xfrm>
                  <a:off x="949" y="3579"/>
                  <a:ext cx="44" cy="23"/>
                  <a:chOff x="949" y="3579"/>
                  <a:chExt cx="44" cy="23"/>
                </a:xfrm>
              </p:grpSpPr>
              <p:sp>
                <p:nvSpPr>
                  <p:cNvPr id="319" name="Freeform 666"/>
                  <p:cNvSpPr>
                    <a:spLocks/>
                  </p:cNvSpPr>
                  <p:nvPr/>
                </p:nvSpPr>
                <p:spPr bwMode="auto">
                  <a:xfrm>
                    <a:off x="949" y="3579"/>
                    <a:ext cx="19" cy="23"/>
                  </a:xfrm>
                  <a:custGeom>
                    <a:avLst/>
                    <a:gdLst>
                      <a:gd name="T0" fmla="*/ 1 w 38"/>
                      <a:gd name="T1" fmla="*/ 0 h 68"/>
                      <a:gd name="T2" fmla="*/ 0 w 38"/>
                      <a:gd name="T3" fmla="*/ 0 h 68"/>
                      <a:gd name="T4" fmla="*/ 1 w 38"/>
                      <a:gd name="T5" fmla="*/ 0 h 68"/>
                      <a:gd name="T6" fmla="*/ 1 w 38"/>
                      <a:gd name="T7" fmla="*/ 0 h 68"/>
                      <a:gd name="T8" fmla="*/ 1 w 38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"/>
                      <a:gd name="T16" fmla="*/ 0 h 68"/>
                      <a:gd name="T17" fmla="*/ 38 w 38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" h="68">
                        <a:moveTo>
                          <a:pt x="21" y="68"/>
                        </a:moveTo>
                        <a:lnTo>
                          <a:pt x="0" y="32"/>
                        </a:lnTo>
                        <a:lnTo>
                          <a:pt x="11" y="0"/>
                        </a:lnTo>
                        <a:lnTo>
                          <a:pt x="38" y="32"/>
                        </a:lnTo>
                        <a:lnTo>
                          <a:pt x="21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0" name="Freeform 667"/>
                  <p:cNvSpPr>
                    <a:spLocks/>
                  </p:cNvSpPr>
                  <p:nvPr/>
                </p:nvSpPr>
                <p:spPr bwMode="auto">
                  <a:xfrm>
                    <a:off x="955" y="3579"/>
                    <a:ext cx="32" cy="11"/>
                  </a:xfrm>
                  <a:custGeom>
                    <a:avLst/>
                    <a:gdLst>
                      <a:gd name="T0" fmla="*/ 0 w 66"/>
                      <a:gd name="T1" fmla="*/ 0 h 32"/>
                      <a:gd name="T2" fmla="*/ 0 w 66"/>
                      <a:gd name="T3" fmla="*/ 0 h 32"/>
                      <a:gd name="T4" fmla="*/ 0 w 66"/>
                      <a:gd name="T5" fmla="*/ 0 h 32"/>
                      <a:gd name="T6" fmla="*/ 0 w 66"/>
                      <a:gd name="T7" fmla="*/ 0 h 32"/>
                      <a:gd name="T8" fmla="*/ 0 w 66"/>
                      <a:gd name="T9" fmla="*/ 0 h 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2"/>
                      <a:gd name="T17" fmla="*/ 66 w 66"/>
                      <a:gd name="T18" fmla="*/ 32 h 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2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66" y="32"/>
                        </a:lnTo>
                        <a:lnTo>
                          <a:pt x="25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1" name="Freeform 668"/>
                  <p:cNvSpPr>
                    <a:spLocks/>
                  </p:cNvSpPr>
                  <p:nvPr/>
                </p:nvSpPr>
                <p:spPr bwMode="auto">
                  <a:xfrm>
                    <a:off x="960" y="3591"/>
                    <a:ext cx="33" cy="10"/>
                  </a:xfrm>
                  <a:custGeom>
                    <a:avLst/>
                    <a:gdLst>
                      <a:gd name="T0" fmla="*/ 0 w 65"/>
                      <a:gd name="T1" fmla="*/ 0 h 31"/>
                      <a:gd name="T2" fmla="*/ 1 w 65"/>
                      <a:gd name="T3" fmla="*/ 0 h 31"/>
                      <a:gd name="T4" fmla="*/ 1 w 65"/>
                      <a:gd name="T5" fmla="*/ 0 h 31"/>
                      <a:gd name="T6" fmla="*/ 1 w 65"/>
                      <a:gd name="T7" fmla="*/ 0 h 31"/>
                      <a:gd name="T8" fmla="*/ 0 w 65"/>
                      <a:gd name="T9" fmla="*/ 0 h 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1"/>
                      <a:gd name="T17" fmla="*/ 65 w 65"/>
                      <a:gd name="T18" fmla="*/ 31 h 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1">
                        <a:moveTo>
                          <a:pt x="0" y="31"/>
                        </a:moveTo>
                        <a:lnTo>
                          <a:pt x="14" y="0"/>
                        </a:lnTo>
                        <a:lnTo>
                          <a:pt x="55" y="0"/>
                        </a:lnTo>
                        <a:lnTo>
                          <a:pt x="65" y="31"/>
                        </a:lnTo>
                        <a:lnTo>
                          <a:pt x="0" y="31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07" name="Group 669"/>
                <p:cNvGrpSpPr>
                  <a:grpSpLocks/>
                </p:cNvGrpSpPr>
                <p:nvPr/>
              </p:nvGrpSpPr>
              <p:grpSpPr bwMode="auto">
                <a:xfrm>
                  <a:off x="961" y="3592"/>
                  <a:ext cx="45" cy="23"/>
                  <a:chOff x="961" y="3592"/>
                  <a:chExt cx="45" cy="23"/>
                </a:xfrm>
              </p:grpSpPr>
              <p:sp>
                <p:nvSpPr>
                  <p:cNvPr id="316" name="Freeform 670"/>
                  <p:cNvSpPr>
                    <a:spLocks/>
                  </p:cNvSpPr>
                  <p:nvPr/>
                </p:nvSpPr>
                <p:spPr bwMode="auto">
                  <a:xfrm>
                    <a:off x="961" y="3592"/>
                    <a:ext cx="20" cy="23"/>
                  </a:xfrm>
                  <a:custGeom>
                    <a:avLst/>
                    <a:gdLst>
                      <a:gd name="T0" fmla="*/ 1 w 40"/>
                      <a:gd name="T1" fmla="*/ 0 h 69"/>
                      <a:gd name="T2" fmla="*/ 0 w 40"/>
                      <a:gd name="T3" fmla="*/ 0 h 69"/>
                      <a:gd name="T4" fmla="*/ 1 w 40"/>
                      <a:gd name="T5" fmla="*/ 0 h 69"/>
                      <a:gd name="T6" fmla="*/ 1 w 40"/>
                      <a:gd name="T7" fmla="*/ 0 h 69"/>
                      <a:gd name="T8" fmla="*/ 1 w 40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"/>
                      <a:gd name="T16" fmla="*/ 0 h 69"/>
                      <a:gd name="T17" fmla="*/ 40 w 40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" h="69">
                        <a:moveTo>
                          <a:pt x="23" y="69"/>
                        </a:moveTo>
                        <a:lnTo>
                          <a:pt x="0" y="33"/>
                        </a:lnTo>
                        <a:lnTo>
                          <a:pt x="12" y="0"/>
                        </a:lnTo>
                        <a:lnTo>
                          <a:pt x="40" y="33"/>
                        </a:lnTo>
                        <a:lnTo>
                          <a:pt x="23" y="69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7" name="Freeform 671"/>
                  <p:cNvSpPr>
                    <a:spLocks/>
                  </p:cNvSpPr>
                  <p:nvPr/>
                </p:nvSpPr>
                <p:spPr bwMode="auto">
                  <a:xfrm>
                    <a:off x="968" y="3593"/>
                    <a:ext cx="33" cy="11"/>
                  </a:xfrm>
                  <a:custGeom>
                    <a:avLst/>
                    <a:gdLst>
                      <a:gd name="T0" fmla="*/ 0 w 66"/>
                      <a:gd name="T1" fmla="*/ 0 h 35"/>
                      <a:gd name="T2" fmla="*/ 1 w 66"/>
                      <a:gd name="T3" fmla="*/ 0 h 35"/>
                      <a:gd name="T4" fmla="*/ 1 w 66"/>
                      <a:gd name="T5" fmla="*/ 0 h 35"/>
                      <a:gd name="T6" fmla="*/ 1 w 66"/>
                      <a:gd name="T7" fmla="*/ 0 h 35"/>
                      <a:gd name="T8" fmla="*/ 0 w 66"/>
                      <a:gd name="T9" fmla="*/ 0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5"/>
                      <a:gd name="T17" fmla="*/ 66 w 66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5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6" y="35"/>
                        </a:lnTo>
                        <a:lnTo>
                          <a:pt x="24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8" name="Freeform 672"/>
                  <p:cNvSpPr>
                    <a:spLocks/>
                  </p:cNvSpPr>
                  <p:nvPr/>
                </p:nvSpPr>
                <p:spPr bwMode="auto">
                  <a:xfrm>
                    <a:off x="973" y="3605"/>
                    <a:ext cx="33" cy="10"/>
                  </a:xfrm>
                  <a:custGeom>
                    <a:avLst/>
                    <a:gdLst>
                      <a:gd name="T0" fmla="*/ 0 w 66"/>
                      <a:gd name="T1" fmla="*/ 0 h 30"/>
                      <a:gd name="T2" fmla="*/ 1 w 66"/>
                      <a:gd name="T3" fmla="*/ 0 h 30"/>
                      <a:gd name="T4" fmla="*/ 1 w 66"/>
                      <a:gd name="T5" fmla="*/ 0 h 30"/>
                      <a:gd name="T6" fmla="*/ 1 w 66"/>
                      <a:gd name="T7" fmla="*/ 0 h 30"/>
                      <a:gd name="T8" fmla="*/ 0 w 66"/>
                      <a:gd name="T9" fmla="*/ 0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0"/>
                      <a:gd name="T17" fmla="*/ 66 w 66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0">
                        <a:moveTo>
                          <a:pt x="0" y="30"/>
                        </a:moveTo>
                        <a:lnTo>
                          <a:pt x="13" y="0"/>
                        </a:lnTo>
                        <a:lnTo>
                          <a:pt x="55" y="0"/>
                        </a:lnTo>
                        <a:lnTo>
                          <a:pt x="6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08" name="Group 673"/>
                <p:cNvGrpSpPr>
                  <a:grpSpLocks/>
                </p:cNvGrpSpPr>
                <p:nvPr/>
              </p:nvGrpSpPr>
              <p:grpSpPr bwMode="auto">
                <a:xfrm>
                  <a:off x="974" y="3606"/>
                  <a:ext cx="44" cy="23"/>
                  <a:chOff x="974" y="3606"/>
                  <a:chExt cx="44" cy="23"/>
                </a:xfrm>
              </p:grpSpPr>
              <p:sp>
                <p:nvSpPr>
                  <p:cNvPr id="313" name="Freeform 674"/>
                  <p:cNvSpPr>
                    <a:spLocks/>
                  </p:cNvSpPr>
                  <p:nvPr/>
                </p:nvSpPr>
                <p:spPr bwMode="auto">
                  <a:xfrm>
                    <a:off x="974" y="3606"/>
                    <a:ext cx="19" cy="23"/>
                  </a:xfrm>
                  <a:custGeom>
                    <a:avLst/>
                    <a:gdLst>
                      <a:gd name="T0" fmla="*/ 0 w 40"/>
                      <a:gd name="T1" fmla="*/ 0 h 68"/>
                      <a:gd name="T2" fmla="*/ 0 w 40"/>
                      <a:gd name="T3" fmla="*/ 0 h 68"/>
                      <a:gd name="T4" fmla="*/ 0 w 40"/>
                      <a:gd name="T5" fmla="*/ 0 h 68"/>
                      <a:gd name="T6" fmla="*/ 0 w 40"/>
                      <a:gd name="T7" fmla="*/ 0 h 68"/>
                      <a:gd name="T8" fmla="*/ 0 w 40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"/>
                      <a:gd name="T16" fmla="*/ 0 h 68"/>
                      <a:gd name="T17" fmla="*/ 40 w 40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" h="68">
                        <a:moveTo>
                          <a:pt x="24" y="68"/>
                        </a:moveTo>
                        <a:lnTo>
                          <a:pt x="0" y="35"/>
                        </a:lnTo>
                        <a:lnTo>
                          <a:pt x="12" y="0"/>
                        </a:lnTo>
                        <a:lnTo>
                          <a:pt x="40" y="35"/>
                        </a:lnTo>
                        <a:lnTo>
                          <a:pt x="24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4" name="Freeform 675"/>
                  <p:cNvSpPr>
                    <a:spLocks/>
                  </p:cNvSpPr>
                  <p:nvPr/>
                </p:nvSpPr>
                <p:spPr bwMode="auto">
                  <a:xfrm>
                    <a:off x="980" y="3606"/>
                    <a:ext cx="32" cy="12"/>
                  </a:xfrm>
                  <a:custGeom>
                    <a:avLst/>
                    <a:gdLst>
                      <a:gd name="T0" fmla="*/ 0 w 65"/>
                      <a:gd name="T1" fmla="*/ 0 h 35"/>
                      <a:gd name="T2" fmla="*/ 0 w 65"/>
                      <a:gd name="T3" fmla="*/ 0 h 35"/>
                      <a:gd name="T4" fmla="*/ 0 w 65"/>
                      <a:gd name="T5" fmla="*/ 0 h 35"/>
                      <a:gd name="T6" fmla="*/ 0 w 65"/>
                      <a:gd name="T7" fmla="*/ 0 h 35"/>
                      <a:gd name="T8" fmla="*/ 0 w 65"/>
                      <a:gd name="T9" fmla="*/ 0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5"/>
                      <a:gd name="T17" fmla="*/ 65 w 65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5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65" y="35"/>
                        </a:lnTo>
                        <a:lnTo>
                          <a:pt x="25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5" name="Freeform 676"/>
                  <p:cNvSpPr>
                    <a:spLocks/>
                  </p:cNvSpPr>
                  <p:nvPr/>
                </p:nvSpPr>
                <p:spPr bwMode="auto">
                  <a:xfrm>
                    <a:off x="986" y="3619"/>
                    <a:ext cx="32" cy="9"/>
                  </a:xfrm>
                  <a:custGeom>
                    <a:avLst/>
                    <a:gdLst>
                      <a:gd name="T0" fmla="*/ 0 w 65"/>
                      <a:gd name="T1" fmla="*/ 0 h 29"/>
                      <a:gd name="T2" fmla="*/ 0 w 65"/>
                      <a:gd name="T3" fmla="*/ 0 h 29"/>
                      <a:gd name="T4" fmla="*/ 0 w 65"/>
                      <a:gd name="T5" fmla="*/ 0 h 29"/>
                      <a:gd name="T6" fmla="*/ 0 w 65"/>
                      <a:gd name="T7" fmla="*/ 0 h 29"/>
                      <a:gd name="T8" fmla="*/ 0 w 65"/>
                      <a:gd name="T9" fmla="*/ 0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29"/>
                      <a:gd name="T17" fmla="*/ 65 w 65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29">
                        <a:moveTo>
                          <a:pt x="0" y="29"/>
                        </a:moveTo>
                        <a:lnTo>
                          <a:pt x="12" y="0"/>
                        </a:lnTo>
                        <a:lnTo>
                          <a:pt x="53" y="0"/>
                        </a:lnTo>
                        <a:lnTo>
                          <a:pt x="65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09" name="Group 677"/>
                <p:cNvGrpSpPr>
                  <a:grpSpLocks/>
                </p:cNvGrpSpPr>
                <p:nvPr/>
              </p:nvGrpSpPr>
              <p:grpSpPr bwMode="auto">
                <a:xfrm>
                  <a:off x="987" y="3619"/>
                  <a:ext cx="45" cy="23"/>
                  <a:chOff x="987" y="3619"/>
                  <a:chExt cx="45" cy="23"/>
                </a:xfrm>
              </p:grpSpPr>
              <p:sp>
                <p:nvSpPr>
                  <p:cNvPr id="310" name="Freeform 678"/>
                  <p:cNvSpPr>
                    <a:spLocks/>
                  </p:cNvSpPr>
                  <p:nvPr/>
                </p:nvSpPr>
                <p:spPr bwMode="auto">
                  <a:xfrm>
                    <a:off x="987" y="3619"/>
                    <a:ext cx="20" cy="23"/>
                  </a:xfrm>
                  <a:custGeom>
                    <a:avLst/>
                    <a:gdLst>
                      <a:gd name="T0" fmla="*/ 1 w 39"/>
                      <a:gd name="T1" fmla="*/ 0 h 68"/>
                      <a:gd name="T2" fmla="*/ 0 w 39"/>
                      <a:gd name="T3" fmla="*/ 0 h 68"/>
                      <a:gd name="T4" fmla="*/ 1 w 39"/>
                      <a:gd name="T5" fmla="*/ 0 h 68"/>
                      <a:gd name="T6" fmla="*/ 1 w 39"/>
                      <a:gd name="T7" fmla="*/ 0 h 68"/>
                      <a:gd name="T8" fmla="*/ 1 w 39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9"/>
                      <a:gd name="T16" fmla="*/ 0 h 68"/>
                      <a:gd name="T17" fmla="*/ 39 w 39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9" h="68">
                        <a:moveTo>
                          <a:pt x="22" y="68"/>
                        </a:moveTo>
                        <a:lnTo>
                          <a:pt x="0" y="33"/>
                        </a:lnTo>
                        <a:lnTo>
                          <a:pt x="12" y="0"/>
                        </a:lnTo>
                        <a:lnTo>
                          <a:pt x="39" y="33"/>
                        </a:lnTo>
                        <a:lnTo>
                          <a:pt x="22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1" name="Freeform 679"/>
                  <p:cNvSpPr>
                    <a:spLocks/>
                  </p:cNvSpPr>
                  <p:nvPr/>
                </p:nvSpPr>
                <p:spPr bwMode="auto">
                  <a:xfrm>
                    <a:off x="994" y="3620"/>
                    <a:ext cx="32" cy="11"/>
                  </a:xfrm>
                  <a:custGeom>
                    <a:avLst/>
                    <a:gdLst>
                      <a:gd name="T0" fmla="*/ 0 w 64"/>
                      <a:gd name="T1" fmla="*/ 0 h 33"/>
                      <a:gd name="T2" fmla="*/ 1 w 64"/>
                      <a:gd name="T3" fmla="*/ 0 h 33"/>
                      <a:gd name="T4" fmla="*/ 1 w 64"/>
                      <a:gd name="T5" fmla="*/ 0 h 33"/>
                      <a:gd name="T6" fmla="*/ 1 w 64"/>
                      <a:gd name="T7" fmla="*/ 0 h 33"/>
                      <a:gd name="T8" fmla="*/ 0 w 64"/>
                      <a:gd name="T9" fmla="*/ 0 h 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4"/>
                      <a:gd name="T16" fmla="*/ 0 h 33"/>
                      <a:gd name="T17" fmla="*/ 64 w 64"/>
                      <a:gd name="T18" fmla="*/ 33 h 3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4" h="33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4" y="33"/>
                        </a:lnTo>
                        <a:lnTo>
                          <a:pt x="25" y="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2" name="Freeform 680"/>
                  <p:cNvSpPr>
                    <a:spLocks/>
                  </p:cNvSpPr>
                  <p:nvPr/>
                </p:nvSpPr>
                <p:spPr bwMode="auto">
                  <a:xfrm>
                    <a:off x="999" y="3632"/>
                    <a:ext cx="33" cy="9"/>
                  </a:xfrm>
                  <a:custGeom>
                    <a:avLst/>
                    <a:gdLst>
                      <a:gd name="T0" fmla="*/ 0 w 65"/>
                      <a:gd name="T1" fmla="*/ 0 h 29"/>
                      <a:gd name="T2" fmla="*/ 1 w 65"/>
                      <a:gd name="T3" fmla="*/ 0 h 29"/>
                      <a:gd name="T4" fmla="*/ 1 w 65"/>
                      <a:gd name="T5" fmla="*/ 0 h 29"/>
                      <a:gd name="T6" fmla="*/ 1 w 65"/>
                      <a:gd name="T7" fmla="*/ 0 h 29"/>
                      <a:gd name="T8" fmla="*/ 0 w 65"/>
                      <a:gd name="T9" fmla="*/ 0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29"/>
                      <a:gd name="T17" fmla="*/ 65 w 65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29">
                        <a:moveTo>
                          <a:pt x="0" y="29"/>
                        </a:moveTo>
                        <a:lnTo>
                          <a:pt x="14" y="0"/>
                        </a:lnTo>
                        <a:lnTo>
                          <a:pt x="53" y="0"/>
                        </a:lnTo>
                        <a:lnTo>
                          <a:pt x="65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07" name="Group 681"/>
              <p:cNvGrpSpPr>
                <a:grpSpLocks/>
              </p:cNvGrpSpPr>
              <p:nvPr/>
            </p:nvGrpSpPr>
            <p:grpSpPr bwMode="auto">
              <a:xfrm>
                <a:off x="1002" y="3632"/>
                <a:ext cx="83" cy="63"/>
                <a:chOff x="1002" y="3632"/>
                <a:chExt cx="83" cy="63"/>
              </a:xfrm>
            </p:grpSpPr>
            <p:grpSp>
              <p:nvGrpSpPr>
                <p:cNvPr id="290" name="Group 682"/>
                <p:cNvGrpSpPr>
                  <a:grpSpLocks/>
                </p:cNvGrpSpPr>
                <p:nvPr/>
              </p:nvGrpSpPr>
              <p:grpSpPr bwMode="auto">
                <a:xfrm>
                  <a:off x="1002" y="3632"/>
                  <a:ext cx="44" cy="22"/>
                  <a:chOff x="1002" y="3632"/>
                  <a:chExt cx="44" cy="22"/>
                </a:xfrm>
              </p:grpSpPr>
              <p:sp>
                <p:nvSpPr>
                  <p:cNvPr id="303" name="Freeform 683"/>
                  <p:cNvSpPr>
                    <a:spLocks/>
                  </p:cNvSpPr>
                  <p:nvPr/>
                </p:nvSpPr>
                <p:spPr bwMode="auto">
                  <a:xfrm>
                    <a:off x="1002" y="3632"/>
                    <a:ext cx="19" cy="22"/>
                  </a:xfrm>
                  <a:custGeom>
                    <a:avLst/>
                    <a:gdLst>
                      <a:gd name="T0" fmla="*/ 1 w 38"/>
                      <a:gd name="T1" fmla="*/ 0 h 68"/>
                      <a:gd name="T2" fmla="*/ 0 w 38"/>
                      <a:gd name="T3" fmla="*/ 0 h 68"/>
                      <a:gd name="T4" fmla="*/ 1 w 38"/>
                      <a:gd name="T5" fmla="*/ 0 h 68"/>
                      <a:gd name="T6" fmla="*/ 1 w 38"/>
                      <a:gd name="T7" fmla="*/ 0 h 68"/>
                      <a:gd name="T8" fmla="*/ 1 w 38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"/>
                      <a:gd name="T16" fmla="*/ 0 h 68"/>
                      <a:gd name="T17" fmla="*/ 38 w 38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" h="68">
                        <a:moveTo>
                          <a:pt x="21" y="68"/>
                        </a:moveTo>
                        <a:lnTo>
                          <a:pt x="0" y="33"/>
                        </a:lnTo>
                        <a:lnTo>
                          <a:pt x="10" y="0"/>
                        </a:lnTo>
                        <a:lnTo>
                          <a:pt x="38" y="33"/>
                        </a:lnTo>
                        <a:lnTo>
                          <a:pt x="21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4" name="Freeform 684"/>
                  <p:cNvSpPr>
                    <a:spLocks/>
                  </p:cNvSpPr>
                  <p:nvPr/>
                </p:nvSpPr>
                <p:spPr bwMode="auto">
                  <a:xfrm>
                    <a:off x="1008" y="3632"/>
                    <a:ext cx="33" cy="12"/>
                  </a:xfrm>
                  <a:custGeom>
                    <a:avLst/>
                    <a:gdLst>
                      <a:gd name="T0" fmla="*/ 0 w 65"/>
                      <a:gd name="T1" fmla="*/ 0 h 35"/>
                      <a:gd name="T2" fmla="*/ 1 w 65"/>
                      <a:gd name="T3" fmla="*/ 0 h 35"/>
                      <a:gd name="T4" fmla="*/ 1 w 65"/>
                      <a:gd name="T5" fmla="*/ 0 h 35"/>
                      <a:gd name="T6" fmla="*/ 1 w 65"/>
                      <a:gd name="T7" fmla="*/ 0 h 35"/>
                      <a:gd name="T8" fmla="*/ 0 w 65"/>
                      <a:gd name="T9" fmla="*/ 0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5"/>
                      <a:gd name="T17" fmla="*/ 65 w 65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5">
                        <a:moveTo>
                          <a:pt x="0" y="0"/>
                        </a:moveTo>
                        <a:lnTo>
                          <a:pt x="40" y="0"/>
                        </a:lnTo>
                        <a:lnTo>
                          <a:pt x="65" y="35"/>
                        </a:lnTo>
                        <a:lnTo>
                          <a:pt x="25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5" name="Freeform 685"/>
                  <p:cNvSpPr>
                    <a:spLocks/>
                  </p:cNvSpPr>
                  <p:nvPr/>
                </p:nvSpPr>
                <p:spPr bwMode="auto">
                  <a:xfrm>
                    <a:off x="1013" y="3644"/>
                    <a:ext cx="33" cy="10"/>
                  </a:xfrm>
                  <a:custGeom>
                    <a:avLst/>
                    <a:gdLst>
                      <a:gd name="T0" fmla="*/ 0 w 66"/>
                      <a:gd name="T1" fmla="*/ 0 h 28"/>
                      <a:gd name="T2" fmla="*/ 1 w 66"/>
                      <a:gd name="T3" fmla="*/ 0 h 28"/>
                      <a:gd name="T4" fmla="*/ 1 w 66"/>
                      <a:gd name="T5" fmla="*/ 0 h 28"/>
                      <a:gd name="T6" fmla="*/ 1 w 66"/>
                      <a:gd name="T7" fmla="*/ 0 h 28"/>
                      <a:gd name="T8" fmla="*/ 0 w 66"/>
                      <a:gd name="T9" fmla="*/ 0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28"/>
                      <a:gd name="T17" fmla="*/ 66 w 66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28">
                        <a:moveTo>
                          <a:pt x="0" y="28"/>
                        </a:moveTo>
                        <a:lnTo>
                          <a:pt x="13" y="0"/>
                        </a:lnTo>
                        <a:lnTo>
                          <a:pt x="55" y="0"/>
                        </a:lnTo>
                        <a:lnTo>
                          <a:pt x="66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91" name="Group 686"/>
                <p:cNvGrpSpPr>
                  <a:grpSpLocks/>
                </p:cNvGrpSpPr>
                <p:nvPr/>
              </p:nvGrpSpPr>
              <p:grpSpPr bwMode="auto">
                <a:xfrm>
                  <a:off x="1014" y="3645"/>
                  <a:ext cx="44" cy="23"/>
                  <a:chOff x="1014" y="3645"/>
                  <a:chExt cx="44" cy="23"/>
                </a:xfrm>
              </p:grpSpPr>
              <p:sp>
                <p:nvSpPr>
                  <p:cNvPr id="300" name="Freeform 687"/>
                  <p:cNvSpPr>
                    <a:spLocks/>
                  </p:cNvSpPr>
                  <p:nvPr/>
                </p:nvSpPr>
                <p:spPr bwMode="auto">
                  <a:xfrm>
                    <a:off x="1014" y="3645"/>
                    <a:ext cx="19" cy="23"/>
                  </a:xfrm>
                  <a:custGeom>
                    <a:avLst/>
                    <a:gdLst>
                      <a:gd name="T0" fmla="*/ 0 w 40"/>
                      <a:gd name="T1" fmla="*/ 0 h 68"/>
                      <a:gd name="T2" fmla="*/ 0 w 40"/>
                      <a:gd name="T3" fmla="*/ 0 h 68"/>
                      <a:gd name="T4" fmla="*/ 0 w 40"/>
                      <a:gd name="T5" fmla="*/ 0 h 68"/>
                      <a:gd name="T6" fmla="*/ 0 w 40"/>
                      <a:gd name="T7" fmla="*/ 0 h 68"/>
                      <a:gd name="T8" fmla="*/ 0 w 40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"/>
                      <a:gd name="T16" fmla="*/ 0 h 68"/>
                      <a:gd name="T17" fmla="*/ 40 w 40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" h="68">
                        <a:moveTo>
                          <a:pt x="24" y="68"/>
                        </a:moveTo>
                        <a:lnTo>
                          <a:pt x="0" y="33"/>
                        </a:lnTo>
                        <a:lnTo>
                          <a:pt x="14" y="0"/>
                        </a:lnTo>
                        <a:lnTo>
                          <a:pt x="40" y="33"/>
                        </a:lnTo>
                        <a:lnTo>
                          <a:pt x="24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1" name="Freeform 688"/>
                  <p:cNvSpPr>
                    <a:spLocks/>
                  </p:cNvSpPr>
                  <p:nvPr/>
                </p:nvSpPr>
                <p:spPr bwMode="auto">
                  <a:xfrm>
                    <a:off x="1021" y="3646"/>
                    <a:ext cx="32" cy="11"/>
                  </a:xfrm>
                  <a:custGeom>
                    <a:avLst/>
                    <a:gdLst>
                      <a:gd name="T0" fmla="*/ 0 w 63"/>
                      <a:gd name="T1" fmla="*/ 0 h 33"/>
                      <a:gd name="T2" fmla="*/ 1 w 63"/>
                      <a:gd name="T3" fmla="*/ 0 h 33"/>
                      <a:gd name="T4" fmla="*/ 1 w 63"/>
                      <a:gd name="T5" fmla="*/ 0 h 33"/>
                      <a:gd name="T6" fmla="*/ 1 w 63"/>
                      <a:gd name="T7" fmla="*/ 0 h 33"/>
                      <a:gd name="T8" fmla="*/ 0 w 63"/>
                      <a:gd name="T9" fmla="*/ 0 h 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3"/>
                      <a:gd name="T16" fmla="*/ 0 h 33"/>
                      <a:gd name="T17" fmla="*/ 63 w 63"/>
                      <a:gd name="T18" fmla="*/ 33 h 3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3" h="33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3" y="33"/>
                        </a:lnTo>
                        <a:lnTo>
                          <a:pt x="24" y="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2" name="Freeform 689"/>
                  <p:cNvSpPr>
                    <a:spLocks/>
                  </p:cNvSpPr>
                  <p:nvPr/>
                </p:nvSpPr>
                <p:spPr bwMode="auto">
                  <a:xfrm>
                    <a:off x="1026" y="3658"/>
                    <a:ext cx="32" cy="10"/>
                  </a:xfrm>
                  <a:custGeom>
                    <a:avLst/>
                    <a:gdLst>
                      <a:gd name="T0" fmla="*/ 0 w 65"/>
                      <a:gd name="T1" fmla="*/ 0 h 30"/>
                      <a:gd name="T2" fmla="*/ 0 w 65"/>
                      <a:gd name="T3" fmla="*/ 0 h 30"/>
                      <a:gd name="T4" fmla="*/ 0 w 65"/>
                      <a:gd name="T5" fmla="*/ 0 h 30"/>
                      <a:gd name="T6" fmla="*/ 0 w 65"/>
                      <a:gd name="T7" fmla="*/ 0 h 30"/>
                      <a:gd name="T8" fmla="*/ 0 w 65"/>
                      <a:gd name="T9" fmla="*/ 0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0"/>
                      <a:gd name="T17" fmla="*/ 65 w 65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0">
                        <a:moveTo>
                          <a:pt x="0" y="30"/>
                        </a:moveTo>
                        <a:lnTo>
                          <a:pt x="12" y="0"/>
                        </a:lnTo>
                        <a:lnTo>
                          <a:pt x="53" y="0"/>
                        </a:lnTo>
                        <a:lnTo>
                          <a:pt x="65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92" name="Group 690"/>
                <p:cNvGrpSpPr>
                  <a:grpSpLocks/>
                </p:cNvGrpSpPr>
                <p:nvPr/>
              </p:nvGrpSpPr>
              <p:grpSpPr bwMode="auto">
                <a:xfrm>
                  <a:off x="1027" y="3659"/>
                  <a:ext cx="45" cy="23"/>
                  <a:chOff x="1027" y="3659"/>
                  <a:chExt cx="45" cy="23"/>
                </a:xfrm>
              </p:grpSpPr>
              <p:sp>
                <p:nvSpPr>
                  <p:cNvPr id="297" name="Freeform 691"/>
                  <p:cNvSpPr>
                    <a:spLocks/>
                  </p:cNvSpPr>
                  <p:nvPr/>
                </p:nvSpPr>
                <p:spPr bwMode="auto">
                  <a:xfrm>
                    <a:off x="1027" y="3659"/>
                    <a:ext cx="20" cy="23"/>
                  </a:xfrm>
                  <a:custGeom>
                    <a:avLst/>
                    <a:gdLst>
                      <a:gd name="T0" fmla="*/ 1 w 39"/>
                      <a:gd name="T1" fmla="*/ 0 h 70"/>
                      <a:gd name="T2" fmla="*/ 0 w 39"/>
                      <a:gd name="T3" fmla="*/ 0 h 70"/>
                      <a:gd name="T4" fmla="*/ 1 w 39"/>
                      <a:gd name="T5" fmla="*/ 0 h 70"/>
                      <a:gd name="T6" fmla="*/ 1 w 39"/>
                      <a:gd name="T7" fmla="*/ 0 h 70"/>
                      <a:gd name="T8" fmla="*/ 1 w 39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9"/>
                      <a:gd name="T16" fmla="*/ 0 h 70"/>
                      <a:gd name="T17" fmla="*/ 39 w 39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9" h="70">
                        <a:moveTo>
                          <a:pt x="22" y="70"/>
                        </a:moveTo>
                        <a:lnTo>
                          <a:pt x="0" y="34"/>
                        </a:lnTo>
                        <a:lnTo>
                          <a:pt x="12" y="0"/>
                        </a:lnTo>
                        <a:lnTo>
                          <a:pt x="39" y="34"/>
                        </a:lnTo>
                        <a:lnTo>
                          <a:pt x="22" y="7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8" name="Freeform 692"/>
                  <p:cNvSpPr>
                    <a:spLocks/>
                  </p:cNvSpPr>
                  <p:nvPr/>
                </p:nvSpPr>
                <p:spPr bwMode="auto">
                  <a:xfrm>
                    <a:off x="1033" y="3659"/>
                    <a:ext cx="33" cy="11"/>
                  </a:xfrm>
                  <a:custGeom>
                    <a:avLst/>
                    <a:gdLst>
                      <a:gd name="T0" fmla="*/ 0 w 64"/>
                      <a:gd name="T1" fmla="*/ 0 h 34"/>
                      <a:gd name="T2" fmla="*/ 1 w 64"/>
                      <a:gd name="T3" fmla="*/ 0 h 34"/>
                      <a:gd name="T4" fmla="*/ 1 w 64"/>
                      <a:gd name="T5" fmla="*/ 0 h 34"/>
                      <a:gd name="T6" fmla="*/ 1 w 64"/>
                      <a:gd name="T7" fmla="*/ 0 h 34"/>
                      <a:gd name="T8" fmla="*/ 0 w 64"/>
                      <a:gd name="T9" fmla="*/ 0 h 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4"/>
                      <a:gd name="T16" fmla="*/ 0 h 34"/>
                      <a:gd name="T17" fmla="*/ 64 w 64"/>
                      <a:gd name="T18" fmla="*/ 34 h 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4" h="34">
                        <a:moveTo>
                          <a:pt x="0" y="0"/>
                        </a:moveTo>
                        <a:lnTo>
                          <a:pt x="39" y="0"/>
                        </a:lnTo>
                        <a:lnTo>
                          <a:pt x="64" y="34"/>
                        </a:lnTo>
                        <a:lnTo>
                          <a:pt x="25" y="3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9" name="Freeform 693"/>
                  <p:cNvSpPr>
                    <a:spLocks/>
                  </p:cNvSpPr>
                  <p:nvPr/>
                </p:nvSpPr>
                <p:spPr bwMode="auto">
                  <a:xfrm>
                    <a:off x="1039" y="3671"/>
                    <a:ext cx="33" cy="10"/>
                  </a:xfrm>
                  <a:custGeom>
                    <a:avLst/>
                    <a:gdLst>
                      <a:gd name="T0" fmla="*/ 0 w 66"/>
                      <a:gd name="T1" fmla="*/ 0 h 30"/>
                      <a:gd name="T2" fmla="*/ 1 w 66"/>
                      <a:gd name="T3" fmla="*/ 0 h 30"/>
                      <a:gd name="T4" fmla="*/ 1 w 66"/>
                      <a:gd name="T5" fmla="*/ 0 h 30"/>
                      <a:gd name="T6" fmla="*/ 1 w 66"/>
                      <a:gd name="T7" fmla="*/ 0 h 30"/>
                      <a:gd name="T8" fmla="*/ 0 w 66"/>
                      <a:gd name="T9" fmla="*/ 0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0"/>
                      <a:gd name="T17" fmla="*/ 66 w 66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0">
                        <a:moveTo>
                          <a:pt x="0" y="30"/>
                        </a:moveTo>
                        <a:lnTo>
                          <a:pt x="12" y="0"/>
                        </a:lnTo>
                        <a:lnTo>
                          <a:pt x="54" y="0"/>
                        </a:lnTo>
                        <a:lnTo>
                          <a:pt x="6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93" name="Group 694"/>
                <p:cNvGrpSpPr>
                  <a:grpSpLocks/>
                </p:cNvGrpSpPr>
                <p:nvPr/>
              </p:nvGrpSpPr>
              <p:grpSpPr bwMode="auto">
                <a:xfrm>
                  <a:off x="1040" y="3672"/>
                  <a:ext cx="45" cy="23"/>
                  <a:chOff x="1040" y="3672"/>
                  <a:chExt cx="45" cy="23"/>
                </a:xfrm>
              </p:grpSpPr>
              <p:sp>
                <p:nvSpPr>
                  <p:cNvPr id="294" name="Freeform 695"/>
                  <p:cNvSpPr>
                    <a:spLocks/>
                  </p:cNvSpPr>
                  <p:nvPr/>
                </p:nvSpPr>
                <p:spPr bwMode="auto">
                  <a:xfrm>
                    <a:off x="1040" y="3672"/>
                    <a:ext cx="20" cy="23"/>
                  </a:xfrm>
                  <a:custGeom>
                    <a:avLst/>
                    <a:gdLst>
                      <a:gd name="T0" fmla="*/ 0 w 41"/>
                      <a:gd name="T1" fmla="*/ 0 h 70"/>
                      <a:gd name="T2" fmla="*/ 0 w 41"/>
                      <a:gd name="T3" fmla="*/ 0 h 70"/>
                      <a:gd name="T4" fmla="*/ 0 w 41"/>
                      <a:gd name="T5" fmla="*/ 0 h 70"/>
                      <a:gd name="T6" fmla="*/ 0 w 41"/>
                      <a:gd name="T7" fmla="*/ 0 h 70"/>
                      <a:gd name="T8" fmla="*/ 0 w 41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1"/>
                      <a:gd name="T16" fmla="*/ 0 h 70"/>
                      <a:gd name="T17" fmla="*/ 41 w 41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1" h="70">
                        <a:moveTo>
                          <a:pt x="24" y="70"/>
                        </a:moveTo>
                        <a:lnTo>
                          <a:pt x="0" y="35"/>
                        </a:lnTo>
                        <a:lnTo>
                          <a:pt x="13" y="0"/>
                        </a:lnTo>
                        <a:lnTo>
                          <a:pt x="41" y="35"/>
                        </a:lnTo>
                        <a:lnTo>
                          <a:pt x="24" y="7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5" name="Freeform 696"/>
                  <p:cNvSpPr>
                    <a:spLocks/>
                  </p:cNvSpPr>
                  <p:nvPr/>
                </p:nvSpPr>
                <p:spPr bwMode="auto">
                  <a:xfrm>
                    <a:off x="1047" y="3672"/>
                    <a:ext cx="32" cy="12"/>
                  </a:xfrm>
                  <a:custGeom>
                    <a:avLst/>
                    <a:gdLst>
                      <a:gd name="T0" fmla="*/ 0 w 65"/>
                      <a:gd name="T1" fmla="*/ 0 h 34"/>
                      <a:gd name="T2" fmla="*/ 0 w 65"/>
                      <a:gd name="T3" fmla="*/ 0 h 34"/>
                      <a:gd name="T4" fmla="*/ 0 w 65"/>
                      <a:gd name="T5" fmla="*/ 0 h 34"/>
                      <a:gd name="T6" fmla="*/ 0 w 65"/>
                      <a:gd name="T7" fmla="*/ 0 h 34"/>
                      <a:gd name="T8" fmla="*/ 0 w 65"/>
                      <a:gd name="T9" fmla="*/ 0 h 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4"/>
                      <a:gd name="T17" fmla="*/ 65 w 65"/>
                      <a:gd name="T18" fmla="*/ 34 h 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4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5" y="34"/>
                        </a:lnTo>
                        <a:lnTo>
                          <a:pt x="24" y="3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6" name="Freeform 697"/>
                  <p:cNvSpPr>
                    <a:spLocks/>
                  </p:cNvSpPr>
                  <p:nvPr/>
                </p:nvSpPr>
                <p:spPr bwMode="auto">
                  <a:xfrm>
                    <a:off x="1053" y="3685"/>
                    <a:ext cx="32" cy="9"/>
                  </a:xfrm>
                  <a:custGeom>
                    <a:avLst/>
                    <a:gdLst>
                      <a:gd name="T0" fmla="*/ 0 w 66"/>
                      <a:gd name="T1" fmla="*/ 0 h 28"/>
                      <a:gd name="T2" fmla="*/ 0 w 66"/>
                      <a:gd name="T3" fmla="*/ 0 h 28"/>
                      <a:gd name="T4" fmla="*/ 0 w 66"/>
                      <a:gd name="T5" fmla="*/ 0 h 28"/>
                      <a:gd name="T6" fmla="*/ 0 w 66"/>
                      <a:gd name="T7" fmla="*/ 0 h 28"/>
                      <a:gd name="T8" fmla="*/ 0 w 66"/>
                      <a:gd name="T9" fmla="*/ 0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28"/>
                      <a:gd name="T17" fmla="*/ 66 w 66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28">
                        <a:moveTo>
                          <a:pt x="0" y="28"/>
                        </a:moveTo>
                        <a:lnTo>
                          <a:pt x="12" y="0"/>
                        </a:lnTo>
                        <a:lnTo>
                          <a:pt x="54" y="0"/>
                        </a:lnTo>
                        <a:lnTo>
                          <a:pt x="66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208" name="Group 698"/>
              <p:cNvGrpSpPr>
                <a:grpSpLocks/>
              </p:cNvGrpSpPr>
              <p:nvPr/>
            </p:nvGrpSpPr>
            <p:grpSpPr bwMode="auto">
              <a:xfrm>
                <a:off x="1054" y="3685"/>
                <a:ext cx="45" cy="23"/>
                <a:chOff x="1054" y="3685"/>
                <a:chExt cx="45" cy="23"/>
              </a:xfrm>
            </p:grpSpPr>
            <p:sp>
              <p:nvSpPr>
                <p:cNvPr id="287" name="Freeform 699"/>
                <p:cNvSpPr>
                  <a:spLocks/>
                </p:cNvSpPr>
                <p:nvPr/>
              </p:nvSpPr>
              <p:spPr bwMode="auto">
                <a:xfrm>
                  <a:off x="1054" y="3685"/>
                  <a:ext cx="20" cy="23"/>
                </a:xfrm>
                <a:custGeom>
                  <a:avLst/>
                  <a:gdLst>
                    <a:gd name="T0" fmla="*/ 1 w 39"/>
                    <a:gd name="T1" fmla="*/ 0 h 70"/>
                    <a:gd name="T2" fmla="*/ 0 w 39"/>
                    <a:gd name="T3" fmla="*/ 0 h 70"/>
                    <a:gd name="T4" fmla="*/ 1 w 39"/>
                    <a:gd name="T5" fmla="*/ 0 h 70"/>
                    <a:gd name="T6" fmla="*/ 1 w 39"/>
                    <a:gd name="T7" fmla="*/ 0 h 70"/>
                    <a:gd name="T8" fmla="*/ 1 w 39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70"/>
                    <a:gd name="T17" fmla="*/ 39 w 39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70">
                      <a:moveTo>
                        <a:pt x="23" y="70"/>
                      </a:moveTo>
                      <a:lnTo>
                        <a:pt x="0" y="34"/>
                      </a:lnTo>
                      <a:lnTo>
                        <a:pt x="13" y="0"/>
                      </a:lnTo>
                      <a:lnTo>
                        <a:pt x="39" y="34"/>
                      </a:lnTo>
                      <a:lnTo>
                        <a:pt x="23" y="7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8" name="Freeform 700"/>
                <p:cNvSpPr>
                  <a:spLocks/>
                </p:cNvSpPr>
                <p:nvPr/>
              </p:nvSpPr>
              <p:spPr bwMode="auto">
                <a:xfrm>
                  <a:off x="1061" y="3685"/>
                  <a:ext cx="32" cy="12"/>
                </a:xfrm>
                <a:custGeom>
                  <a:avLst/>
                  <a:gdLst>
                    <a:gd name="T0" fmla="*/ 0 w 63"/>
                    <a:gd name="T1" fmla="*/ 0 h 35"/>
                    <a:gd name="T2" fmla="*/ 1 w 63"/>
                    <a:gd name="T3" fmla="*/ 0 h 35"/>
                    <a:gd name="T4" fmla="*/ 1 w 63"/>
                    <a:gd name="T5" fmla="*/ 0 h 35"/>
                    <a:gd name="T6" fmla="*/ 1 w 63"/>
                    <a:gd name="T7" fmla="*/ 0 h 35"/>
                    <a:gd name="T8" fmla="*/ 0 w 63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5"/>
                    <a:gd name="T17" fmla="*/ 63 w 6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5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3" y="35"/>
                      </a:lnTo>
                      <a:lnTo>
                        <a:pt x="24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9" name="Freeform 701"/>
                <p:cNvSpPr>
                  <a:spLocks/>
                </p:cNvSpPr>
                <p:nvPr/>
              </p:nvSpPr>
              <p:spPr bwMode="auto">
                <a:xfrm>
                  <a:off x="1066" y="3697"/>
                  <a:ext cx="33" cy="10"/>
                </a:xfrm>
                <a:custGeom>
                  <a:avLst/>
                  <a:gdLst>
                    <a:gd name="T0" fmla="*/ 0 w 64"/>
                    <a:gd name="T1" fmla="*/ 0 h 30"/>
                    <a:gd name="T2" fmla="*/ 1 w 64"/>
                    <a:gd name="T3" fmla="*/ 0 h 30"/>
                    <a:gd name="T4" fmla="*/ 1 w 64"/>
                    <a:gd name="T5" fmla="*/ 0 h 30"/>
                    <a:gd name="T6" fmla="*/ 1 w 64"/>
                    <a:gd name="T7" fmla="*/ 0 h 30"/>
                    <a:gd name="T8" fmla="*/ 0 w 64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0"/>
                    <a:gd name="T17" fmla="*/ 64 w 64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0">
                      <a:moveTo>
                        <a:pt x="0" y="30"/>
                      </a:moveTo>
                      <a:lnTo>
                        <a:pt x="13" y="0"/>
                      </a:lnTo>
                      <a:lnTo>
                        <a:pt x="52" y="0"/>
                      </a:lnTo>
                      <a:lnTo>
                        <a:pt x="64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9" name="Group 702"/>
              <p:cNvGrpSpPr>
                <a:grpSpLocks/>
              </p:cNvGrpSpPr>
              <p:nvPr/>
            </p:nvGrpSpPr>
            <p:grpSpPr bwMode="auto">
              <a:xfrm>
                <a:off x="1067" y="3698"/>
                <a:ext cx="45" cy="23"/>
                <a:chOff x="1067" y="3698"/>
                <a:chExt cx="45" cy="23"/>
              </a:xfrm>
            </p:grpSpPr>
            <p:sp>
              <p:nvSpPr>
                <p:cNvPr id="284" name="Freeform 703"/>
                <p:cNvSpPr>
                  <a:spLocks/>
                </p:cNvSpPr>
                <p:nvPr/>
              </p:nvSpPr>
              <p:spPr bwMode="auto">
                <a:xfrm>
                  <a:off x="1067" y="3698"/>
                  <a:ext cx="20" cy="23"/>
                </a:xfrm>
                <a:custGeom>
                  <a:avLst/>
                  <a:gdLst>
                    <a:gd name="T0" fmla="*/ 1 w 39"/>
                    <a:gd name="T1" fmla="*/ 0 h 69"/>
                    <a:gd name="T2" fmla="*/ 0 w 39"/>
                    <a:gd name="T3" fmla="*/ 0 h 69"/>
                    <a:gd name="T4" fmla="*/ 1 w 39"/>
                    <a:gd name="T5" fmla="*/ 0 h 69"/>
                    <a:gd name="T6" fmla="*/ 1 w 39"/>
                    <a:gd name="T7" fmla="*/ 0 h 69"/>
                    <a:gd name="T8" fmla="*/ 1 w 39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9"/>
                    <a:gd name="T17" fmla="*/ 39 w 39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9">
                      <a:moveTo>
                        <a:pt x="22" y="69"/>
                      </a:moveTo>
                      <a:lnTo>
                        <a:pt x="0" y="34"/>
                      </a:lnTo>
                      <a:lnTo>
                        <a:pt x="12" y="0"/>
                      </a:lnTo>
                      <a:lnTo>
                        <a:pt x="39" y="34"/>
                      </a:lnTo>
                      <a:lnTo>
                        <a:pt x="22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5" name="Freeform 704"/>
                <p:cNvSpPr>
                  <a:spLocks/>
                </p:cNvSpPr>
                <p:nvPr/>
              </p:nvSpPr>
              <p:spPr bwMode="auto">
                <a:xfrm>
                  <a:off x="1074" y="3699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1 w 64"/>
                    <a:gd name="T3" fmla="*/ 0 h 34"/>
                    <a:gd name="T4" fmla="*/ 1 w 64"/>
                    <a:gd name="T5" fmla="*/ 0 h 34"/>
                    <a:gd name="T6" fmla="*/ 1 w 64"/>
                    <a:gd name="T7" fmla="*/ 0 h 34"/>
                    <a:gd name="T8" fmla="*/ 0 w 64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4"/>
                    <a:gd name="T17" fmla="*/ 64 w 64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4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6" name="Freeform 705"/>
                <p:cNvSpPr>
                  <a:spLocks/>
                </p:cNvSpPr>
                <p:nvPr/>
              </p:nvSpPr>
              <p:spPr bwMode="auto">
                <a:xfrm>
                  <a:off x="1079" y="3711"/>
                  <a:ext cx="33" cy="10"/>
                </a:xfrm>
                <a:custGeom>
                  <a:avLst/>
                  <a:gdLst>
                    <a:gd name="T0" fmla="*/ 0 w 65"/>
                    <a:gd name="T1" fmla="*/ 0 h 30"/>
                    <a:gd name="T2" fmla="*/ 1 w 65"/>
                    <a:gd name="T3" fmla="*/ 0 h 30"/>
                    <a:gd name="T4" fmla="*/ 1 w 65"/>
                    <a:gd name="T5" fmla="*/ 0 h 30"/>
                    <a:gd name="T6" fmla="*/ 1 w 65"/>
                    <a:gd name="T7" fmla="*/ 0 h 30"/>
                    <a:gd name="T8" fmla="*/ 0 w 65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30"/>
                    <a:gd name="T17" fmla="*/ 65 w 65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30">
                      <a:moveTo>
                        <a:pt x="0" y="30"/>
                      </a:moveTo>
                      <a:lnTo>
                        <a:pt x="11" y="0"/>
                      </a:lnTo>
                      <a:lnTo>
                        <a:pt x="53" y="0"/>
                      </a:lnTo>
                      <a:lnTo>
                        <a:pt x="65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0" name="Group 706"/>
              <p:cNvGrpSpPr>
                <a:grpSpLocks/>
              </p:cNvGrpSpPr>
              <p:nvPr/>
            </p:nvGrpSpPr>
            <p:grpSpPr bwMode="auto">
              <a:xfrm>
                <a:off x="1079" y="3712"/>
                <a:ext cx="44" cy="23"/>
                <a:chOff x="1079" y="3712"/>
                <a:chExt cx="44" cy="23"/>
              </a:xfrm>
            </p:grpSpPr>
            <p:sp>
              <p:nvSpPr>
                <p:cNvPr id="281" name="Freeform 707"/>
                <p:cNvSpPr>
                  <a:spLocks/>
                </p:cNvSpPr>
                <p:nvPr/>
              </p:nvSpPr>
              <p:spPr bwMode="auto">
                <a:xfrm>
                  <a:off x="1079" y="3712"/>
                  <a:ext cx="21" cy="23"/>
                </a:xfrm>
                <a:custGeom>
                  <a:avLst/>
                  <a:gdLst>
                    <a:gd name="T0" fmla="*/ 1 w 41"/>
                    <a:gd name="T1" fmla="*/ 0 h 68"/>
                    <a:gd name="T2" fmla="*/ 0 w 41"/>
                    <a:gd name="T3" fmla="*/ 0 h 68"/>
                    <a:gd name="T4" fmla="*/ 1 w 41"/>
                    <a:gd name="T5" fmla="*/ 0 h 68"/>
                    <a:gd name="T6" fmla="*/ 1 w 41"/>
                    <a:gd name="T7" fmla="*/ 0 h 68"/>
                    <a:gd name="T8" fmla="*/ 1 w 41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68"/>
                    <a:gd name="T17" fmla="*/ 41 w 41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68">
                      <a:moveTo>
                        <a:pt x="24" y="68"/>
                      </a:moveTo>
                      <a:lnTo>
                        <a:pt x="0" y="32"/>
                      </a:lnTo>
                      <a:lnTo>
                        <a:pt x="13" y="0"/>
                      </a:lnTo>
                      <a:lnTo>
                        <a:pt x="41" y="32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2" name="Freeform 708"/>
                <p:cNvSpPr>
                  <a:spLocks/>
                </p:cNvSpPr>
                <p:nvPr/>
              </p:nvSpPr>
              <p:spPr bwMode="auto">
                <a:xfrm>
                  <a:off x="1087" y="3713"/>
                  <a:ext cx="31" cy="10"/>
                </a:xfrm>
                <a:custGeom>
                  <a:avLst/>
                  <a:gdLst>
                    <a:gd name="T0" fmla="*/ 0 w 63"/>
                    <a:gd name="T1" fmla="*/ 0 h 32"/>
                    <a:gd name="T2" fmla="*/ 0 w 63"/>
                    <a:gd name="T3" fmla="*/ 0 h 32"/>
                    <a:gd name="T4" fmla="*/ 0 w 63"/>
                    <a:gd name="T5" fmla="*/ 0 h 32"/>
                    <a:gd name="T6" fmla="*/ 0 w 63"/>
                    <a:gd name="T7" fmla="*/ 0 h 32"/>
                    <a:gd name="T8" fmla="*/ 0 w 6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2"/>
                    <a:gd name="T17" fmla="*/ 63 w 6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2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3" y="32"/>
                      </a:lnTo>
                      <a:lnTo>
                        <a:pt x="23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3" name="Freeform 709"/>
                <p:cNvSpPr>
                  <a:spLocks/>
                </p:cNvSpPr>
                <p:nvPr/>
              </p:nvSpPr>
              <p:spPr bwMode="auto">
                <a:xfrm>
                  <a:off x="1092" y="3724"/>
                  <a:ext cx="31" cy="11"/>
                </a:xfrm>
                <a:custGeom>
                  <a:avLst/>
                  <a:gdLst>
                    <a:gd name="T0" fmla="*/ 0 w 63"/>
                    <a:gd name="T1" fmla="*/ 0 h 31"/>
                    <a:gd name="T2" fmla="*/ 0 w 63"/>
                    <a:gd name="T3" fmla="*/ 0 h 31"/>
                    <a:gd name="T4" fmla="*/ 0 w 63"/>
                    <a:gd name="T5" fmla="*/ 0 h 31"/>
                    <a:gd name="T6" fmla="*/ 0 w 63"/>
                    <a:gd name="T7" fmla="*/ 0 h 31"/>
                    <a:gd name="T8" fmla="*/ 0 w 63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1"/>
                    <a:gd name="T17" fmla="*/ 63 w 63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1">
                      <a:moveTo>
                        <a:pt x="0" y="31"/>
                      </a:moveTo>
                      <a:lnTo>
                        <a:pt x="12" y="0"/>
                      </a:lnTo>
                      <a:lnTo>
                        <a:pt x="52" y="0"/>
                      </a:lnTo>
                      <a:lnTo>
                        <a:pt x="6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1" name="Group 710"/>
              <p:cNvGrpSpPr>
                <a:grpSpLocks/>
              </p:cNvGrpSpPr>
              <p:nvPr/>
            </p:nvGrpSpPr>
            <p:grpSpPr bwMode="auto">
              <a:xfrm>
                <a:off x="1093" y="3725"/>
                <a:ext cx="45" cy="23"/>
                <a:chOff x="1093" y="3725"/>
                <a:chExt cx="45" cy="23"/>
              </a:xfrm>
            </p:grpSpPr>
            <p:sp>
              <p:nvSpPr>
                <p:cNvPr id="278" name="Freeform 711"/>
                <p:cNvSpPr>
                  <a:spLocks/>
                </p:cNvSpPr>
                <p:nvPr/>
              </p:nvSpPr>
              <p:spPr bwMode="auto">
                <a:xfrm>
                  <a:off x="1093" y="3725"/>
                  <a:ext cx="20" cy="23"/>
                </a:xfrm>
                <a:custGeom>
                  <a:avLst/>
                  <a:gdLst>
                    <a:gd name="T0" fmla="*/ 1 w 40"/>
                    <a:gd name="T1" fmla="*/ 0 h 68"/>
                    <a:gd name="T2" fmla="*/ 0 w 40"/>
                    <a:gd name="T3" fmla="*/ 0 h 68"/>
                    <a:gd name="T4" fmla="*/ 1 w 40"/>
                    <a:gd name="T5" fmla="*/ 0 h 68"/>
                    <a:gd name="T6" fmla="*/ 1 w 40"/>
                    <a:gd name="T7" fmla="*/ 0 h 68"/>
                    <a:gd name="T8" fmla="*/ 1 w 40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68"/>
                    <a:gd name="T17" fmla="*/ 40 w 40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68">
                      <a:moveTo>
                        <a:pt x="24" y="68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40" y="33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9" name="Freeform 712"/>
                <p:cNvSpPr>
                  <a:spLocks/>
                </p:cNvSpPr>
                <p:nvPr/>
              </p:nvSpPr>
              <p:spPr bwMode="auto">
                <a:xfrm>
                  <a:off x="1100" y="3726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1 w 64"/>
                    <a:gd name="T3" fmla="*/ 0 h 34"/>
                    <a:gd name="T4" fmla="*/ 1 w 64"/>
                    <a:gd name="T5" fmla="*/ 0 h 34"/>
                    <a:gd name="T6" fmla="*/ 1 w 64"/>
                    <a:gd name="T7" fmla="*/ 0 h 34"/>
                    <a:gd name="T8" fmla="*/ 0 w 64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4"/>
                    <a:gd name="T17" fmla="*/ 64 w 64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4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0" name="Freeform 713"/>
                <p:cNvSpPr>
                  <a:spLocks/>
                </p:cNvSpPr>
                <p:nvPr/>
              </p:nvSpPr>
              <p:spPr bwMode="auto">
                <a:xfrm>
                  <a:off x="1106" y="3738"/>
                  <a:ext cx="32" cy="9"/>
                </a:xfrm>
                <a:custGeom>
                  <a:avLst/>
                  <a:gdLst>
                    <a:gd name="T0" fmla="*/ 0 w 65"/>
                    <a:gd name="T1" fmla="*/ 0 h 28"/>
                    <a:gd name="T2" fmla="*/ 0 w 65"/>
                    <a:gd name="T3" fmla="*/ 0 h 28"/>
                    <a:gd name="T4" fmla="*/ 0 w 65"/>
                    <a:gd name="T5" fmla="*/ 0 h 28"/>
                    <a:gd name="T6" fmla="*/ 0 w 65"/>
                    <a:gd name="T7" fmla="*/ 0 h 28"/>
                    <a:gd name="T8" fmla="*/ 0 w 65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28"/>
                    <a:gd name="T17" fmla="*/ 65 w 65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28">
                      <a:moveTo>
                        <a:pt x="0" y="28"/>
                      </a:moveTo>
                      <a:lnTo>
                        <a:pt x="12" y="0"/>
                      </a:lnTo>
                      <a:lnTo>
                        <a:pt x="53" y="0"/>
                      </a:lnTo>
                      <a:lnTo>
                        <a:pt x="6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2" name="Group 714"/>
              <p:cNvGrpSpPr>
                <a:grpSpLocks/>
              </p:cNvGrpSpPr>
              <p:nvPr/>
            </p:nvGrpSpPr>
            <p:grpSpPr bwMode="auto">
              <a:xfrm>
                <a:off x="1108" y="3739"/>
                <a:ext cx="44" cy="23"/>
                <a:chOff x="1108" y="3739"/>
                <a:chExt cx="44" cy="23"/>
              </a:xfrm>
            </p:grpSpPr>
            <p:sp>
              <p:nvSpPr>
                <p:cNvPr id="275" name="Freeform 715"/>
                <p:cNvSpPr>
                  <a:spLocks/>
                </p:cNvSpPr>
                <p:nvPr/>
              </p:nvSpPr>
              <p:spPr bwMode="auto">
                <a:xfrm>
                  <a:off x="1108" y="3739"/>
                  <a:ext cx="19" cy="23"/>
                </a:xfrm>
                <a:custGeom>
                  <a:avLst/>
                  <a:gdLst>
                    <a:gd name="T0" fmla="*/ 0 w 40"/>
                    <a:gd name="T1" fmla="*/ 0 h 69"/>
                    <a:gd name="T2" fmla="*/ 0 w 40"/>
                    <a:gd name="T3" fmla="*/ 0 h 69"/>
                    <a:gd name="T4" fmla="*/ 0 w 40"/>
                    <a:gd name="T5" fmla="*/ 0 h 69"/>
                    <a:gd name="T6" fmla="*/ 0 w 40"/>
                    <a:gd name="T7" fmla="*/ 0 h 69"/>
                    <a:gd name="T8" fmla="*/ 0 w 40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69"/>
                    <a:gd name="T17" fmla="*/ 40 w 40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69">
                      <a:moveTo>
                        <a:pt x="23" y="69"/>
                      </a:moveTo>
                      <a:lnTo>
                        <a:pt x="0" y="34"/>
                      </a:lnTo>
                      <a:lnTo>
                        <a:pt x="12" y="0"/>
                      </a:lnTo>
                      <a:lnTo>
                        <a:pt x="40" y="34"/>
                      </a:lnTo>
                      <a:lnTo>
                        <a:pt x="23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6" name="Freeform 716"/>
                <p:cNvSpPr>
                  <a:spLocks/>
                </p:cNvSpPr>
                <p:nvPr/>
              </p:nvSpPr>
              <p:spPr bwMode="auto">
                <a:xfrm>
                  <a:off x="1114" y="3740"/>
                  <a:ext cx="32" cy="11"/>
                </a:xfrm>
                <a:custGeom>
                  <a:avLst/>
                  <a:gdLst>
                    <a:gd name="T0" fmla="*/ 0 w 64"/>
                    <a:gd name="T1" fmla="*/ 0 h 35"/>
                    <a:gd name="T2" fmla="*/ 1 w 64"/>
                    <a:gd name="T3" fmla="*/ 0 h 35"/>
                    <a:gd name="T4" fmla="*/ 1 w 64"/>
                    <a:gd name="T5" fmla="*/ 0 h 35"/>
                    <a:gd name="T6" fmla="*/ 1 w 64"/>
                    <a:gd name="T7" fmla="*/ 0 h 35"/>
                    <a:gd name="T8" fmla="*/ 0 w 64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5"/>
                    <a:gd name="T17" fmla="*/ 64 w 64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5">
                      <a:moveTo>
                        <a:pt x="0" y="0"/>
                      </a:moveTo>
                      <a:lnTo>
                        <a:pt x="42" y="0"/>
                      </a:lnTo>
                      <a:lnTo>
                        <a:pt x="64" y="35"/>
                      </a:lnTo>
                      <a:lnTo>
                        <a:pt x="2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" name="Freeform 717"/>
                <p:cNvSpPr>
                  <a:spLocks/>
                </p:cNvSpPr>
                <p:nvPr/>
              </p:nvSpPr>
              <p:spPr bwMode="auto">
                <a:xfrm>
                  <a:off x="1120" y="3752"/>
                  <a:ext cx="32" cy="10"/>
                </a:xfrm>
                <a:custGeom>
                  <a:avLst/>
                  <a:gdLst>
                    <a:gd name="T0" fmla="*/ 0 w 66"/>
                    <a:gd name="T1" fmla="*/ 0 h 30"/>
                    <a:gd name="T2" fmla="*/ 0 w 66"/>
                    <a:gd name="T3" fmla="*/ 0 h 30"/>
                    <a:gd name="T4" fmla="*/ 0 w 66"/>
                    <a:gd name="T5" fmla="*/ 0 h 30"/>
                    <a:gd name="T6" fmla="*/ 0 w 66"/>
                    <a:gd name="T7" fmla="*/ 0 h 30"/>
                    <a:gd name="T8" fmla="*/ 0 w 6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30"/>
                    <a:gd name="T17" fmla="*/ 66 w 6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30">
                      <a:moveTo>
                        <a:pt x="0" y="30"/>
                      </a:moveTo>
                      <a:lnTo>
                        <a:pt x="15" y="0"/>
                      </a:lnTo>
                      <a:lnTo>
                        <a:pt x="54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3" name="Group 718"/>
              <p:cNvGrpSpPr>
                <a:grpSpLocks/>
              </p:cNvGrpSpPr>
              <p:nvPr/>
            </p:nvGrpSpPr>
            <p:grpSpPr bwMode="auto">
              <a:xfrm>
                <a:off x="1121" y="3753"/>
                <a:ext cx="45" cy="23"/>
                <a:chOff x="1121" y="3753"/>
                <a:chExt cx="45" cy="23"/>
              </a:xfrm>
            </p:grpSpPr>
            <p:sp>
              <p:nvSpPr>
                <p:cNvPr id="272" name="Freeform 719"/>
                <p:cNvSpPr>
                  <a:spLocks/>
                </p:cNvSpPr>
                <p:nvPr/>
              </p:nvSpPr>
              <p:spPr bwMode="auto">
                <a:xfrm>
                  <a:off x="1121" y="3753"/>
                  <a:ext cx="20" cy="23"/>
                </a:xfrm>
                <a:custGeom>
                  <a:avLst/>
                  <a:gdLst>
                    <a:gd name="T0" fmla="*/ 1 w 39"/>
                    <a:gd name="T1" fmla="*/ 0 h 68"/>
                    <a:gd name="T2" fmla="*/ 0 w 39"/>
                    <a:gd name="T3" fmla="*/ 0 h 68"/>
                    <a:gd name="T4" fmla="*/ 1 w 39"/>
                    <a:gd name="T5" fmla="*/ 0 h 68"/>
                    <a:gd name="T6" fmla="*/ 1 w 39"/>
                    <a:gd name="T7" fmla="*/ 0 h 68"/>
                    <a:gd name="T8" fmla="*/ 1 w 39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8"/>
                    <a:gd name="T17" fmla="*/ 39 w 39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8">
                      <a:moveTo>
                        <a:pt x="22" y="68"/>
                      </a:moveTo>
                      <a:lnTo>
                        <a:pt x="0" y="35"/>
                      </a:lnTo>
                      <a:lnTo>
                        <a:pt x="12" y="0"/>
                      </a:lnTo>
                      <a:lnTo>
                        <a:pt x="39" y="35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3" name="Freeform 720"/>
                <p:cNvSpPr>
                  <a:spLocks/>
                </p:cNvSpPr>
                <p:nvPr/>
              </p:nvSpPr>
              <p:spPr bwMode="auto">
                <a:xfrm>
                  <a:off x="1127" y="3753"/>
                  <a:ext cx="33" cy="12"/>
                </a:xfrm>
                <a:custGeom>
                  <a:avLst/>
                  <a:gdLst>
                    <a:gd name="T0" fmla="*/ 0 w 64"/>
                    <a:gd name="T1" fmla="*/ 0 h 35"/>
                    <a:gd name="T2" fmla="*/ 1 w 64"/>
                    <a:gd name="T3" fmla="*/ 0 h 35"/>
                    <a:gd name="T4" fmla="*/ 1 w 64"/>
                    <a:gd name="T5" fmla="*/ 0 h 35"/>
                    <a:gd name="T6" fmla="*/ 1 w 64"/>
                    <a:gd name="T7" fmla="*/ 0 h 35"/>
                    <a:gd name="T8" fmla="*/ 0 w 64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5"/>
                    <a:gd name="T17" fmla="*/ 64 w 64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5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4" y="35"/>
                      </a:lnTo>
                      <a:lnTo>
                        <a:pt x="24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4" name="Freeform 721"/>
                <p:cNvSpPr>
                  <a:spLocks/>
                </p:cNvSpPr>
                <p:nvPr/>
              </p:nvSpPr>
              <p:spPr bwMode="auto">
                <a:xfrm>
                  <a:off x="1133" y="3766"/>
                  <a:ext cx="33" cy="9"/>
                </a:xfrm>
                <a:custGeom>
                  <a:avLst/>
                  <a:gdLst>
                    <a:gd name="T0" fmla="*/ 0 w 66"/>
                    <a:gd name="T1" fmla="*/ 0 h 29"/>
                    <a:gd name="T2" fmla="*/ 1 w 66"/>
                    <a:gd name="T3" fmla="*/ 0 h 29"/>
                    <a:gd name="T4" fmla="*/ 1 w 66"/>
                    <a:gd name="T5" fmla="*/ 0 h 29"/>
                    <a:gd name="T6" fmla="*/ 1 w 66"/>
                    <a:gd name="T7" fmla="*/ 0 h 29"/>
                    <a:gd name="T8" fmla="*/ 0 w 66"/>
                    <a:gd name="T9" fmla="*/ 0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29"/>
                    <a:gd name="T17" fmla="*/ 66 w 66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29">
                      <a:moveTo>
                        <a:pt x="0" y="29"/>
                      </a:moveTo>
                      <a:lnTo>
                        <a:pt x="12" y="0"/>
                      </a:lnTo>
                      <a:lnTo>
                        <a:pt x="54" y="0"/>
                      </a:lnTo>
                      <a:lnTo>
                        <a:pt x="66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4" name="Group 722"/>
              <p:cNvGrpSpPr>
                <a:grpSpLocks/>
              </p:cNvGrpSpPr>
              <p:nvPr/>
            </p:nvGrpSpPr>
            <p:grpSpPr bwMode="auto">
              <a:xfrm>
                <a:off x="1133" y="3767"/>
                <a:ext cx="44" cy="23"/>
                <a:chOff x="1133" y="3767"/>
                <a:chExt cx="44" cy="23"/>
              </a:xfrm>
            </p:grpSpPr>
            <p:sp>
              <p:nvSpPr>
                <p:cNvPr id="269" name="Freeform 723"/>
                <p:cNvSpPr>
                  <a:spLocks/>
                </p:cNvSpPr>
                <p:nvPr/>
              </p:nvSpPr>
              <p:spPr bwMode="auto">
                <a:xfrm>
                  <a:off x="1133" y="3767"/>
                  <a:ext cx="20" cy="23"/>
                </a:xfrm>
                <a:custGeom>
                  <a:avLst/>
                  <a:gdLst>
                    <a:gd name="T0" fmla="*/ 1 w 39"/>
                    <a:gd name="T1" fmla="*/ 0 h 69"/>
                    <a:gd name="T2" fmla="*/ 0 w 39"/>
                    <a:gd name="T3" fmla="*/ 0 h 69"/>
                    <a:gd name="T4" fmla="*/ 1 w 39"/>
                    <a:gd name="T5" fmla="*/ 0 h 69"/>
                    <a:gd name="T6" fmla="*/ 1 w 39"/>
                    <a:gd name="T7" fmla="*/ 0 h 69"/>
                    <a:gd name="T8" fmla="*/ 1 w 39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9"/>
                    <a:gd name="T17" fmla="*/ 39 w 39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9">
                      <a:moveTo>
                        <a:pt x="23" y="69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39" y="33"/>
                      </a:lnTo>
                      <a:lnTo>
                        <a:pt x="23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0" name="Freeform 724"/>
                <p:cNvSpPr>
                  <a:spLocks/>
                </p:cNvSpPr>
                <p:nvPr/>
              </p:nvSpPr>
              <p:spPr bwMode="auto">
                <a:xfrm>
                  <a:off x="1140" y="3767"/>
                  <a:ext cx="32" cy="11"/>
                </a:xfrm>
                <a:custGeom>
                  <a:avLst/>
                  <a:gdLst>
                    <a:gd name="T0" fmla="*/ 0 w 64"/>
                    <a:gd name="T1" fmla="*/ 0 h 33"/>
                    <a:gd name="T2" fmla="*/ 1 w 64"/>
                    <a:gd name="T3" fmla="*/ 0 h 33"/>
                    <a:gd name="T4" fmla="*/ 1 w 64"/>
                    <a:gd name="T5" fmla="*/ 0 h 33"/>
                    <a:gd name="T6" fmla="*/ 1 w 64"/>
                    <a:gd name="T7" fmla="*/ 0 h 33"/>
                    <a:gd name="T8" fmla="*/ 0 w 64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3"/>
                    <a:gd name="T17" fmla="*/ 64 w 64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3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4" y="33"/>
                      </a:lnTo>
                      <a:lnTo>
                        <a:pt x="23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1" name="Freeform 725"/>
                <p:cNvSpPr>
                  <a:spLocks/>
                </p:cNvSpPr>
                <p:nvPr/>
              </p:nvSpPr>
              <p:spPr bwMode="auto">
                <a:xfrm>
                  <a:off x="1146" y="3779"/>
                  <a:ext cx="31" cy="10"/>
                </a:xfrm>
                <a:custGeom>
                  <a:avLst/>
                  <a:gdLst>
                    <a:gd name="T0" fmla="*/ 0 w 63"/>
                    <a:gd name="T1" fmla="*/ 0 h 31"/>
                    <a:gd name="T2" fmla="*/ 0 w 63"/>
                    <a:gd name="T3" fmla="*/ 0 h 31"/>
                    <a:gd name="T4" fmla="*/ 0 w 63"/>
                    <a:gd name="T5" fmla="*/ 0 h 31"/>
                    <a:gd name="T6" fmla="*/ 0 w 63"/>
                    <a:gd name="T7" fmla="*/ 0 h 31"/>
                    <a:gd name="T8" fmla="*/ 0 w 63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1"/>
                    <a:gd name="T17" fmla="*/ 63 w 63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1">
                      <a:moveTo>
                        <a:pt x="0" y="31"/>
                      </a:moveTo>
                      <a:lnTo>
                        <a:pt x="11" y="0"/>
                      </a:lnTo>
                      <a:lnTo>
                        <a:pt x="52" y="0"/>
                      </a:lnTo>
                      <a:lnTo>
                        <a:pt x="6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" name="Freeform 726"/>
              <p:cNvSpPr>
                <a:spLocks/>
              </p:cNvSpPr>
              <p:nvPr/>
            </p:nvSpPr>
            <p:spPr bwMode="auto">
              <a:xfrm>
                <a:off x="972" y="3556"/>
                <a:ext cx="40" cy="12"/>
              </a:xfrm>
              <a:custGeom>
                <a:avLst/>
                <a:gdLst>
                  <a:gd name="T0" fmla="*/ 0 w 79"/>
                  <a:gd name="T1" fmla="*/ 0 h 36"/>
                  <a:gd name="T2" fmla="*/ 1 w 79"/>
                  <a:gd name="T3" fmla="*/ 0 h 36"/>
                  <a:gd name="T4" fmla="*/ 1 w 79"/>
                  <a:gd name="T5" fmla="*/ 0 h 36"/>
                  <a:gd name="T6" fmla="*/ 1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7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" name="Freeform 727"/>
              <p:cNvSpPr>
                <a:spLocks/>
              </p:cNvSpPr>
              <p:nvPr/>
            </p:nvSpPr>
            <p:spPr bwMode="auto">
              <a:xfrm>
                <a:off x="993" y="3576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" name="Freeform 728"/>
              <p:cNvSpPr>
                <a:spLocks/>
              </p:cNvSpPr>
              <p:nvPr/>
            </p:nvSpPr>
            <p:spPr bwMode="auto">
              <a:xfrm>
                <a:off x="1012" y="3594"/>
                <a:ext cx="39" cy="12"/>
              </a:xfrm>
              <a:custGeom>
                <a:avLst/>
                <a:gdLst>
                  <a:gd name="T0" fmla="*/ 0 w 78"/>
                  <a:gd name="T1" fmla="*/ 0 h 36"/>
                  <a:gd name="T2" fmla="*/ 1 w 78"/>
                  <a:gd name="T3" fmla="*/ 0 h 36"/>
                  <a:gd name="T4" fmla="*/ 1 w 78"/>
                  <a:gd name="T5" fmla="*/ 0 h 36"/>
                  <a:gd name="T6" fmla="*/ 1 w 78"/>
                  <a:gd name="T7" fmla="*/ 0 h 36"/>
                  <a:gd name="T8" fmla="*/ 0 w 78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36"/>
                  <a:gd name="T17" fmla="*/ 78 w 78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36">
                    <a:moveTo>
                      <a:pt x="0" y="0"/>
                    </a:moveTo>
                    <a:lnTo>
                      <a:pt x="27" y="36"/>
                    </a:lnTo>
                    <a:lnTo>
                      <a:pt x="78" y="36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8" name="Freeform 729"/>
              <p:cNvSpPr>
                <a:spLocks/>
              </p:cNvSpPr>
              <p:nvPr/>
            </p:nvSpPr>
            <p:spPr bwMode="auto">
              <a:xfrm>
                <a:off x="1032" y="3613"/>
                <a:ext cx="40" cy="12"/>
              </a:xfrm>
              <a:custGeom>
                <a:avLst/>
                <a:gdLst>
                  <a:gd name="T0" fmla="*/ 0 w 79"/>
                  <a:gd name="T1" fmla="*/ 0 h 36"/>
                  <a:gd name="T2" fmla="*/ 1 w 79"/>
                  <a:gd name="T3" fmla="*/ 0 h 36"/>
                  <a:gd name="T4" fmla="*/ 1 w 79"/>
                  <a:gd name="T5" fmla="*/ 0 h 36"/>
                  <a:gd name="T6" fmla="*/ 1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9" name="Freeform 730"/>
              <p:cNvSpPr>
                <a:spLocks/>
              </p:cNvSpPr>
              <p:nvPr/>
            </p:nvSpPr>
            <p:spPr bwMode="auto">
              <a:xfrm>
                <a:off x="1053" y="3632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0" name="Freeform 731"/>
              <p:cNvSpPr>
                <a:spLocks/>
              </p:cNvSpPr>
              <p:nvPr/>
            </p:nvSpPr>
            <p:spPr bwMode="auto">
              <a:xfrm>
                <a:off x="1074" y="3651"/>
                <a:ext cx="40" cy="12"/>
              </a:xfrm>
              <a:custGeom>
                <a:avLst/>
                <a:gdLst>
                  <a:gd name="T0" fmla="*/ 0 w 79"/>
                  <a:gd name="T1" fmla="*/ 0 h 35"/>
                  <a:gd name="T2" fmla="*/ 1 w 79"/>
                  <a:gd name="T3" fmla="*/ 0 h 35"/>
                  <a:gd name="T4" fmla="*/ 1 w 79"/>
                  <a:gd name="T5" fmla="*/ 0 h 35"/>
                  <a:gd name="T6" fmla="*/ 1 w 79"/>
                  <a:gd name="T7" fmla="*/ 0 h 35"/>
                  <a:gd name="T8" fmla="*/ 0 w 7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5"/>
                  <a:gd name="T17" fmla="*/ 79 w 7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5">
                    <a:moveTo>
                      <a:pt x="0" y="0"/>
                    </a:moveTo>
                    <a:lnTo>
                      <a:pt x="28" y="35"/>
                    </a:lnTo>
                    <a:lnTo>
                      <a:pt x="79" y="35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1" name="Freeform 732"/>
              <p:cNvSpPr>
                <a:spLocks/>
              </p:cNvSpPr>
              <p:nvPr/>
            </p:nvSpPr>
            <p:spPr bwMode="auto">
              <a:xfrm>
                <a:off x="1095" y="3669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1 w 80"/>
                  <a:gd name="T3" fmla="*/ 0 h 36"/>
                  <a:gd name="T4" fmla="*/ 1 w 80"/>
                  <a:gd name="T5" fmla="*/ 0 h 36"/>
                  <a:gd name="T6" fmla="*/ 1 w 80"/>
                  <a:gd name="T7" fmla="*/ 0 h 36"/>
                  <a:gd name="T8" fmla="*/ 0 w 8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6"/>
                  <a:gd name="T17" fmla="*/ 80 w 8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6">
                    <a:moveTo>
                      <a:pt x="0" y="0"/>
                    </a:moveTo>
                    <a:lnTo>
                      <a:pt x="28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2" name="Freeform 733"/>
              <p:cNvSpPr>
                <a:spLocks/>
              </p:cNvSpPr>
              <p:nvPr/>
            </p:nvSpPr>
            <p:spPr bwMode="auto">
              <a:xfrm>
                <a:off x="1115" y="3688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1 w 80"/>
                  <a:gd name="T3" fmla="*/ 0 h 36"/>
                  <a:gd name="T4" fmla="*/ 1 w 80"/>
                  <a:gd name="T5" fmla="*/ 0 h 36"/>
                  <a:gd name="T6" fmla="*/ 1 w 80"/>
                  <a:gd name="T7" fmla="*/ 0 h 36"/>
                  <a:gd name="T8" fmla="*/ 0 w 8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6"/>
                  <a:gd name="T17" fmla="*/ 80 w 8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6">
                    <a:moveTo>
                      <a:pt x="0" y="0"/>
                    </a:moveTo>
                    <a:lnTo>
                      <a:pt x="27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3" name="Freeform 734"/>
              <p:cNvSpPr>
                <a:spLocks/>
              </p:cNvSpPr>
              <p:nvPr/>
            </p:nvSpPr>
            <p:spPr bwMode="auto">
              <a:xfrm>
                <a:off x="1134" y="3707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4" name="Freeform 735"/>
              <p:cNvSpPr>
                <a:spLocks/>
              </p:cNvSpPr>
              <p:nvPr/>
            </p:nvSpPr>
            <p:spPr bwMode="auto">
              <a:xfrm>
                <a:off x="1154" y="3726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1 w 80"/>
                  <a:gd name="T3" fmla="*/ 0 h 36"/>
                  <a:gd name="T4" fmla="*/ 1 w 80"/>
                  <a:gd name="T5" fmla="*/ 0 h 36"/>
                  <a:gd name="T6" fmla="*/ 1 w 80"/>
                  <a:gd name="T7" fmla="*/ 0 h 36"/>
                  <a:gd name="T8" fmla="*/ 0 w 8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6"/>
                  <a:gd name="T17" fmla="*/ 80 w 8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6">
                    <a:moveTo>
                      <a:pt x="0" y="0"/>
                    </a:moveTo>
                    <a:lnTo>
                      <a:pt x="27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" name="Freeform 736"/>
              <p:cNvSpPr>
                <a:spLocks/>
              </p:cNvSpPr>
              <p:nvPr/>
            </p:nvSpPr>
            <p:spPr bwMode="auto">
              <a:xfrm>
                <a:off x="1175" y="3745"/>
                <a:ext cx="40" cy="12"/>
              </a:xfrm>
              <a:custGeom>
                <a:avLst/>
                <a:gdLst>
                  <a:gd name="T0" fmla="*/ 0 w 81"/>
                  <a:gd name="T1" fmla="*/ 0 h 36"/>
                  <a:gd name="T2" fmla="*/ 0 w 81"/>
                  <a:gd name="T3" fmla="*/ 0 h 36"/>
                  <a:gd name="T4" fmla="*/ 0 w 81"/>
                  <a:gd name="T5" fmla="*/ 0 h 36"/>
                  <a:gd name="T6" fmla="*/ 0 w 81"/>
                  <a:gd name="T7" fmla="*/ 0 h 36"/>
                  <a:gd name="T8" fmla="*/ 0 w 81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36"/>
                  <a:gd name="T17" fmla="*/ 81 w 81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36">
                    <a:moveTo>
                      <a:pt x="0" y="0"/>
                    </a:moveTo>
                    <a:lnTo>
                      <a:pt x="28" y="36"/>
                    </a:lnTo>
                    <a:lnTo>
                      <a:pt x="81" y="36"/>
                    </a:lnTo>
                    <a:lnTo>
                      <a:pt x="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26" name="Group 737"/>
              <p:cNvGrpSpPr>
                <a:grpSpLocks/>
              </p:cNvGrpSpPr>
              <p:nvPr/>
            </p:nvGrpSpPr>
            <p:grpSpPr bwMode="auto">
              <a:xfrm>
                <a:off x="700" y="3535"/>
                <a:ext cx="49" cy="24"/>
                <a:chOff x="700" y="3535"/>
                <a:chExt cx="49" cy="24"/>
              </a:xfrm>
            </p:grpSpPr>
            <p:sp>
              <p:nvSpPr>
                <p:cNvPr id="266" name="Freeform 738"/>
                <p:cNvSpPr>
                  <a:spLocks/>
                </p:cNvSpPr>
                <p:nvPr/>
              </p:nvSpPr>
              <p:spPr bwMode="auto">
                <a:xfrm>
                  <a:off x="700" y="3535"/>
                  <a:ext cx="12" cy="24"/>
                </a:xfrm>
                <a:custGeom>
                  <a:avLst/>
                  <a:gdLst>
                    <a:gd name="T0" fmla="*/ 1 w 24"/>
                    <a:gd name="T1" fmla="*/ 0 h 70"/>
                    <a:gd name="T2" fmla="*/ 0 w 24"/>
                    <a:gd name="T3" fmla="*/ 0 h 70"/>
                    <a:gd name="T4" fmla="*/ 1 w 24"/>
                    <a:gd name="T5" fmla="*/ 0 h 70"/>
                    <a:gd name="T6" fmla="*/ 1 w 24"/>
                    <a:gd name="T7" fmla="*/ 0 h 70"/>
                    <a:gd name="T8" fmla="*/ 1 w 24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70"/>
                    <a:gd name="T17" fmla="*/ 24 w 24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70">
                      <a:moveTo>
                        <a:pt x="15" y="70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5" y="7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7" name="Freeform 739"/>
                <p:cNvSpPr>
                  <a:spLocks/>
                </p:cNvSpPr>
                <p:nvPr/>
              </p:nvSpPr>
              <p:spPr bwMode="auto">
                <a:xfrm>
                  <a:off x="705" y="3536"/>
                  <a:ext cx="37" cy="10"/>
                </a:xfrm>
                <a:custGeom>
                  <a:avLst/>
                  <a:gdLst>
                    <a:gd name="T0" fmla="*/ 1 w 73"/>
                    <a:gd name="T1" fmla="*/ 0 h 30"/>
                    <a:gd name="T2" fmla="*/ 1 w 73"/>
                    <a:gd name="T3" fmla="*/ 0 h 30"/>
                    <a:gd name="T4" fmla="*/ 1 w 73"/>
                    <a:gd name="T5" fmla="*/ 0 h 30"/>
                    <a:gd name="T6" fmla="*/ 1 w 73"/>
                    <a:gd name="T7" fmla="*/ 0 h 30"/>
                    <a:gd name="T8" fmla="*/ 1 w 73"/>
                    <a:gd name="T9" fmla="*/ 0 h 30"/>
                    <a:gd name="T10" fmla="*/ 1 w 73"/>
                    <a:gd name="T11" fmla="*/ 0 h 30"/>
                    <a:gd name="T12" fmla="*/ 1 w 73"/>
                    <a:gd name="T13" fmla="*/ 0 h 30"/>
                    <a:gd name="T14" fmla="*/ 0 w 73"/>
                    <a:gd name="T15" fmla="*/ 0 h 30"/>
                    <a:gd name="T16" fmla="*/ 1 w 73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0"/>
                    <a:gd name="T29" fmla="*/ 73 w 73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0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6" y="12"/>
                      </a:lnTo>
                      <a:lnTo>
                        <a:pt x="73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8" name="Freeform 740"/>
                <p:cNvSpPr>
                  <a:spLocks/>
                </p:cNvSpPr>
                <p:nvPr/>
              </p:nvSpPr>
              <p:spPr bwMode="auto">
                <a:xfrm>
                  <a:off x="708" y="3547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6" y="6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27" name="Group 741"/>
              <p:cNvGrpSpPr>
                <a:grpSpLocks/>
              </p:cNvGrpSpPr>
              <p:nvPr/>
            </p:nvGrpSpPr>
            <p:grpSpPr bwMode="auto">
              <a:xfrm>
                <a:off x="714" y="3551"/>
                <a:ext cx="49" cy="22"/>
                <a:chOff x="714" y="3551"/>
                <a:chExt cx="49" cy="22"/>
              </a:xfrm>
            </p:grpSpPr>
            <p:sp>
              <p:nvSpPr>
                <p:cNvPr id="263" name="Freeform 742"/>
                <p:cNvSpPr>
                  <a:spLocks/>
                </p:cNvSpPr>
                <p:nvPr/>
              </p:nvSpPr>
              <p:spPr bwMode="auto">
                <a:xfrm>
                  <a:off x="714" y="3551"/>
                  <a:ext cx="12" cy="22"/>
                </a:xfrm>
                <a:custGeom>
                  <a:avLst/>
                  <a:gdLst>
                    <a:gd name="T0" fmla="*/ 1 w 24"/>
                    <a:gd name="T1" fmla="*/ 0 h 67"/>
                    <a:gd name="T2" fmla="*/ 0 w 24"/>
                    <a:gd name="T3" fmla="*/ 0 h 67"/>
                    <a:gd name="T4" fmla="*/ 1 w 24"/>
                    <a:gd name="T5" fmla="*/ 0 h 67"/>
                    <a:gd name="T6" fmla="*/ 1 w 24"/>
                    <a:gd name="T7" fmla="*/ 0 h 67"/>
                    <a:gd name="T8" fmla="*/ 1 w 24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7"/>
                    <a:gd name="T17" fmla="*/ 24 w 24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7">
                      <a:moveTo>
                        <a:pt x="15" y="67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4" y="30"/>
                      </a:lnTo>
                      <a:lnTo>
                        <a:pt x="15" y="67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4" name="Freeform 743"/>
                <p:cNvSpPr>
                  <a:spLocks/>
                </p:cNvSpPr>
                <p:nvPr/>
              </p:nvSpPr>
              <p:spPr bwMode="auto">
                <a:xfrm>
                  <a:off x="719" y="3551"/>
                  <a:ext cx="36" cy="10"/>
                </a:xfrm>
                <a:custGeom>
                  <a:avLst/>
                  <a:gdLst>
                    <a:gd name="T0" fmla="*/ 0 w 74"/>
                    <a:gd name="T1" fmla="*/ 0 h 29"/>
                    <a:gd name="T2" fmla="*/ 0 w 74"/>
                    <a:gd name="T3" fmla="*/ 0 h 29"/>
                    <a:gd name="T4" fmla="*/ 0 w 74"/>
                    <a:gd name="T5" fmla="*/ 0 h 29"/>
                    <a:gd name="T6" fmla="*/ 0 w 74"/>
                    <a:gd name="T7" fmla="*/ 0 h 29"/>
                    <a:gd name="T8" fmla="*/ 0 w 74"/>
                    <a:gd name="T9" fmla="*/ 0 h 29"/>
                    <a:gd name="T10" fmla="*/ 0 w 74"/>
                    <a:gd name="T11" fmla="*/ 0 h 29"/>
                    <a:gd name="T12" fmla="*/ 0 w 74"/>
                    <a:gd name="T13" fmla="*/ 0 h 29"/>
                    <a:gd name="T14" fmla="*/ 0 w 74"/>
                    <a:gd name="T15" fmla="*/ 0 h 29"/>
                    <a:gd name="T16" fmla="*/ 0 w 74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29"/>
                    <a:gd name="T29" fmla="*/ 74 w 74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7" y="13"/>
                      </a:lnTo>
                      <a:lnTo>
                        <a:pt x="74" y="29"/>
                      </a:lnTo>
                      <a:lnTo>
                        <a:pt x="19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5" name="Freeform 744"/>
                <p:cNvSpPr>
                  <a:spLocks/>
                </p:cNvSpPr>
                <p:nvPr/>
              </p:nvSpPr>
              <p:spPr bwMode="auto">
                <a:xfrm>
                  <a:off x="722" y="3562"/>
                  <a:ext cx="41" cy="11"/>
                </a:xfrm>
                <a:custGeom>
                  <a:avLst/>
                  <a:gdLst>
                    <a:gd name="T0" fmla="*/ 0 w 81"/>
                    <a:gd name="T1" fmla="*/ 0 h 35"/>
                    <a:gd name="T2" fmla="*/ 1 w 81"/>
                    <a:gd name="T3" fmla="*/ 0 h 35"/>
                    <a:gd name="T4" fmla="*/ 1 w 81"/>
                    <a:gd name="T5" fmla="*/ 0 h 35"/>
                    <a:gd name="T6" fmla="*/ 1 w 81"/>
                    <a:gd name="T7" fmla="*/ 0 h 35"/>
                    <a:gd name="T8" fmla="*/ 1 w 81"/>
                    <a:gd name="T9" fmla="*/ 0 h 35"/>
                    <a:gd name="T10" fmla="*/ 1 w 81"/>
                    <a:gd name="T11" fmla="*/ 0 h 35"/>
                    <a:gd name="T12" fmla="*/ 0 w 81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5"/>
                    <a:gd name="T23" fmla="*/ 81 w 81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28" name="Group 745"/>
              <p:cNvGrpSpPr>
                <a:grpSpLocks/>
              </p:cNvGrpSpPr>
              <p:nvPr/>
            </p:nvGrpSpPr>
            <p:grpSpPr bwMode="auto">
              <a:xfrm>
                <a:off x="728" y="3564"/>
                <a:ext cx="48" cy="23"/>
                <a:chOff x="728" y="3564"/>
                <a:chExt cx="48" cy="23"/>
              </a:xfrm>
            </p:grpSpPr>
            <p:sp>
              <p:nvSpPr>
                <p:cNvPr id="260" name="Freeform 746"/>
                <p:cNvSpPr>
                  <a:spLocks/>
                </p:cNvSpPr>
                <p:nvPr/>
              </p:nvSpPr>
              <p:spPr bwMode="auto">
                <a:xfrm>
                  <a:off x="728" y="3564"/>
                  <a:ext cx="11" cy="23"/>
                </a:xfrm>
                <a:custGeom>
                  <a:avLst/>
                  <a:gdLst>
                    <a:gd name="T0" fmla="*/ 1 w 22"/>
                    <a:gd name="T1" fmla="*/ 0 h 68"/>
                    <a:gd name="T2" fmla="*/ 0 w 22"/>
                    <a:gd name="T3" fmla="*/ 0 h 68"/>
                    <a:gd name="T4" fmla="*/ 1 w 22"/>
                    <a:gd name="T5" fmla="*/ 0 h 68"/>
                    <a:gd name="T6" fmla="*/ 1 w 22"/>
                    <a:gd name="T7" fmla="*/ 0 h 68"/>
                    <a:gd name="T8" fmla="*/ 1 w 22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8"/>
                    <a:gd name="T17" fmla="*/ 22 w 22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8">
                      <a:moveTo>
                        <a:pt x="13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1"/>
                      </a:lnTo>
                      <a:lnTo>
                        <a:pt x="13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1" name="Freeform 747"/>
                <p:cNvSpPr>
                  <a:spLocks/>
                </p:cNvSpPr>
                <p:nvPr/>
              </p:nvSpPr>
              <p:spPr bwMode="auto">
                <a:xfrm>
                  <a:off x="732" y="3565"/>
                  <a:ext cx="37" cy="10"/>
                </a:xfrm>
                <a:custGeom>
                  <a:avLst/>
                  <a:gdLst>
                    <a:gd name="T0" fmla="*/ 1 w 72"/>
                    <a:gd name="T1" fmla="*/ 0 h 30"/>
                    <a:gd name="T2" fmla="*/ 1 w 72"/>
                    <a:gd name="T3" fmla="*/ 0 h 30"/>
                    <a:gd name="T4" fmla="*/ 1 w 72"/>
                    <a:gd name="T5" fmla="*/ 0 h 30"/>
                    <a:gd name="T6" fmla="*/ 1 w 72"/>
                    <a:gd name="T7" fmla="*/ 0 h 30"/>
                    <a:gd name="T8" fmla="*/ 1 w 72"/>
                    <a:gd name="T9" fmla="*/ 0 h 30"/>
                    <a:gd name="T10" fmla="*/ 1 w 72"/>
                    <a:gd name="T11" fmla="*/ 0 h 30"/>
                    <a:gd name="T12" fmla="*/ 1 w 72"/>
                    <a:gd name="T13" fmla="*/ 0 h 30"/>
                    <a:gd name="T14" fmla="*/ 0 w 72"/>
                    <a:gd name="T15" fmla="*/ 0 h 30"/>
                    <a:gd name="T16" fmla="*/ 1 w 7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30"/>
                    <a:gd name="T29" fmla="*/ 72 w 7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30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6" y="12"/>
                      </a:lnTo>
                      <a:lnTo>
                        <a:pt x="72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2" name="Freeform 748"/>
                <p:cNvSpPr>
                  <a:spLocks/>
                </p:cNvSpPr>
                <p:nvPr/>
              </p:nvSpPr>
              <p:spPr bwMode="auto">
                <a:xfrm>
                  <a:off x="735" y="3575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1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29" name="Group 749"/>
              <p:cNvGrpSpPr>
                <a:grpSpLocks/>
              </p:cNvGrpSpPr>
              <p:nvPr/>
            </p:nvGrpSpPr>
            <p:grpSpPr bwMode="auto">
              <a:xfrm>
                <a:off x="742" y="3582"/>
                <a:ext cx="49" cy="23"/>
                <a:chOff x="742" y="3582"/>
                <a:chExt cx="49" cy="23"/>
              </a:xfrm>
            </p:grpSpPr>
            <p:sp>
              <p:nvSpPr>
                <p:cNvPr id="257" name="Freeform 750"/>
                <p:cNvSpPr>
                  <a:spLocks/>
                </p:cNvSpPr>
                <p:nvPr/>
              </p:nvSpPr>
              <p:spPr bwMode="auto">
                <a:xfrm>
                  <a:off x="742" y="3582"/>
                  <a:ext cx="11" cy="23"/>
                </a:xfrm>
                <a:custGeom>
                  <a:avLst/>
                  <a:gdLst>
                    <a:gd name="T0" fmla="*/ 0 w 24"/>
                    <a:gd name="T1" fmla="*/ 0 h 68"/>
                    <a:gd name="T2" fmla="*/ 0 w 24"/>
                    <a:gd name="T3" fmla="*/ 0 h 68"/>
                    <a:gd name="T4" fmla="*/ 0 w 24"/>
                    <a:gd name="T5" fmla="*/ 0 h 68"/>
                    <a:gd name="T6" fmla="*/ 0 w 24"/>
                    <a:gd name="T7" fmla="*/ 0 h 68"/>
                    <a:gd name="T8" fmla="*/ 0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5" y="68"/>
                      </a:moveTo>
                      <a:lnTo>
                        <a:pt x="0" y="26"/>
                      </a:lnTo>
                      <a:lnTo>
                        <a:pt x="11" y="0"/>
                      </a:lnTo>
                      <a:lnTo>
                        <a:pt x="24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751"/>
                <p:cNvSpPr>
                  <a:spLocks/>
                </p:cNvSpPr>
                <p:nvPr/>
              </p:nvSpPr>
              <p:spPr bwMode="auto">
                <a:xfrm>
                  <a:off x="747" y="3582"/>
                  <a:ext cx="36" cy="10"/>
                </a:xfrm>
                <a:custGeom>
                  <a:avLst/>
                  <a:gdLst>
                    <a:gd name="T0" fmla="*/ 1 w 72"/>
                    <a:gd name="T1" fmla="*/ 0 h 30"/>
                    <a:gd name="T2" fmla="*/ 1 w 72"/>
                    <a:gd name="T3" fmla="*/ 0 h 30"/>
                    <a:gd name="T4" fmla="*/ 1 w 72"/>
                    <a:gd name="T5" fmla="*/ 0 h 30"/>
                    <a:gd name="T6" fmla="*/ 1 w 72"/>
                    <a:gd name="T7" fmla="*/ 0 h 30"/>
                    <a:gd name="T8" fmla="*/ 1 w 72"/>
                    <a:gd name="T9" fmla="*/ 0 h 30"/>
                    <a:gd name="T10" fmla="*/ 1 w 72"/>
                    <a:gd name="T11" fmla="*/ 0 h 30"/>
                    <a:gd name="T12" fmla="*/ 1 w 72"/>
                    <a:gd name="T13" fmla="*/ 0 h 30"/>
                    <a:gd name="T14" fmla="*/ 0 w 72"/>
                    <a:gd name="T15" fmla="*/ 0 h 30"/>
                    <a:gd name="T16" fmla="*/ 1 w 7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30"/>
                    <a:gd name="T29" fmla="*/ 72 w 7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30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3"/>
                      </a:lnTo>
                      <a:lnTo>
                        <a:pt x="56" y="12"/>
                      </a:lnTo>
                      <a:lnTo>
                        <a:pt x="72" y="30"/>
                      </a:lnTo>
                      <a:lnTo>
                        <a:pt x="17" y="30"/>
                      </a:lnTo>
                      <a:lnTo>
                        <a:pt x="8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9" name="Freeform 752"/>
                <p:cNvSpPr>
                  <a:spLocks/>
                </p:cNvSpPr>
                <p:nvPr/>
              </p:nvSpPr>
              <p:spPr bwMode="auto">
                <a:xfrm>
                  <a:off x="750" y="3593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0" name="Group 753"/>
              <p:cNvGrpSpPr>
                <a:grpSpLocks/>
              </p:cNvGrpSpPr>
              <p:nvPr/>
            </p:nvGrpSpPr>
            <p:grpSpPr bwMode="auto">
              <a:xfrm>
                <a:off x="752" y="3597"/>
                <a:ext cx="133" cy="106"/>
                <a:chOff x="752" y="3597"/>
                <a:chExt cx="133" cy="106"/>
              </a:xfrm>
            </p:grpSpPr>
            <p:sp>
              <p:nvSpPr>
                <p:cNvPr id="254" name="Freeform 754"/>
                <p:cNvSpPr>
                  <a:spLocks/>
                </p:cNvSpPr>
                <p:nvPr/>
              </p:nvSpPr>
              <p:spPr bwMode="auto">
                <a:xfrm>
                  <a:off x="752" y="3598"/>
                  <a:ext cx="91" cy="105"/>
                </a:xfrm>
                <a:custGeom>
                  <a:avLst/>
                  <a:gdLst>
                    <a:gd name="T0" fmla="*/ 1 w 182"/>
                    <a:gd name="T1" fmla="*/ 0 h 314"/>
                    <a:gd name="T2" fmla="*/ 0 w 182"/>
                    <a:gd name="T3" fmla="*/ 0 h 314"/>
                    <a:gd name="T4" fmla="*/ 1 w 182"/>
                    <a:gd name="T5" fmla="*/ 0 h 314"/>
                    <a:gd name="T6" fmla="*/ 1 w 182"/>
                    <a:gd name="T7" fmla="*/ 0 h 314"/>
                    <a:gd name="T8" fmla="*/ 1 w 182"/>
                    <a:gd name="T9" fmla="*/ 0 h 3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2"/>
                    <a:gd name="T16" fmla="*/ 0 h 314"/>
                    <a:gd name="T17" fmla="*/ 182 w 182"/>
                    <a:gd name="T18" fmla="*/ 314 h 3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2" h="314">
                      <a:moveTo>
                        <a:pt x="171" y="314"/>
                      </a:moveTo>
                      <a:lnTo>
                        <a:pt x="0" y="27"/>
                      </a:lnTo>
                      <a:lnTo>
                        <a:pt x="13" y="0"/>
                      </a:lnTo>
                      <a:lnTo>
                        <a:pt x="182" y="278"/>
                      </a:lnTo>
                      <a:lnTo>
                        <a:pt x="171" y="314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755"/>
                <p:cNvSpPr>
                  <a:spLocks/>
                </p:cNvSpPr>
                <p:nvPr/>
              </p:nvSpPr>
              <p:spPr bwMode="auto">
                <a:xfrm>
                  <a:off x="759" y="3597"/>
                  <a:ext cx="118" cy="94"/>
                </a:xfrm>
                <a:custGeom>
                  <a:avLst/>
                  <a:gdLst>
                    <a:gd name="T0" fmla="*/ 1 w 235"/>
                    <a:gd name="T1" fmla="*/ 0 h 281"/>
                    <a:gd name="T2" fmla="*/ 1 w 235"/>
                    <a:gd name="T3" fmla="*/ 0 h 281"/>
                    <a:gd name="T4" fmla="*/ 1 w 235"/>
                    <a:gd name="T5" fmla="*/ 0 h 281"/>
                    <a:gd name="T6" fmla="*/ 1 w 235"/>
                    <a:gd name="T7" fmla="*/ 0 h 281"/>
                    <a:gd name="T8" fmla="*/ 1 w 235"/>
                    <a:gd name="T9" fmla="*/ 0 h 281"/>
                    <a:gd name="T10" fmla="*/ 1 w 235"/>
                    <a:gd name="T11" fmla="*/ 0 h 281"/>
                    <a:gd name="T12" fmla="*/ 1 w 235"/>
                    <a:gd name="T13" fmla="*/ 0 h 281"/>
                    <a:gd name="T14" fmla="*/ 0 w 235"/>
                    <a:gd name="T15" fmla="*/ 0 h 281"/>
                    <a:gd name="T16" fmla="*/ 1 w 235"/>
                    <a:gd name="T17" fmla="*/ 0 h 2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35"/>
                    <a:gd name="T28" fmla="*/ 0 h 281"/>
                    <a:gd name="T29" fmla="*/ 235 w 235"/>
                    <a:gd name="T30" fmla="*/ 281 h 2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35" h="281">
                      <a:moveTo>
                        <a:pt x="1" y="0"/>
                      </a:moveTo>
                      <a:lnTo>
                        <a:pt x="56" y="0"/>
                      </a:lnTo>
                      <a:lnTo>
                        <a:pt x="58" y="0"/>
                      </a:lnTo>
                      <a:lnTo>
                        <a:pt x="65" y="10"/>
                      </a:lnTo>
                      <a:lnTo>
                        <a:pt x="235" y="281"/>
                      </a:lnTo>
                      <a:lnTo>
                        <a:pt x="165" y="277"/>
                      </a:lnTo>
                      <a:lnTo>
                        <a:pt x="9" y="19"/>
                      </a:lnTo>
                      <a:lnTo>
                        <a:pt x="0" y="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" name="Freeform 756"/>
                <p:cNvSpPr>
                  <a:spLocks/>
                </p:cNvSpPr>
                <p:nvPr/>
              </p:nvSpPr>
              <p:spPr bwMode="auto">
                <a:xfrm>
                  <a:off x="838" y="3691"/>
                  <a:ext cx="47" cy="12"/>
                </a:xfrm>
                <a:custGeom>
                  <a:avLst/>
                  <a:gdLst>
                    <a:gd name="T0" fmla="*/ 0 w 95"/>
                    <a:gd name="T1" fmla="*/ 0 h 36"/>
                    <a:gd name="T2" fmla="*/ 0 w 95"/>
                    <a:gd name="T3" fmla="*/ 0 h 36"/>
                    <a:gd name="T4" fmla="*/ 0 w 95"/>
                    <a:gd name="T5" fmla="*/ 0 h 36"/>
                    <a:gd name="T6" fmla="*/ 0 w 95"/>
                    <a:gd name="T7" fmla="*/ 0 h 36"/>
                    <a:gd name="T8" fmla="*/ 0 w 95"/>
                    <a:gd name="T9" fmla="*/ 0 h 36"/>
                    <a:gd name="T10" fmla="*/ 0 w 95"/>
                    <a:gd name="T11" fmla="*/ 0 h 36"/>
                    <a:gd name="T12" fmla="*/ 0 w 95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5"/>
                    <a:gd name="T22" fmla="*/ 0 h 36"/>
                    <a:gd name="T23" fmla="*/ 95 w 95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5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8" y="7"/>
                      </a:lnTo>
                      <a:lnTo>
                        <a:pt x="12" y="0"/>
                      </a:lnTo>
                      <a:lnTo>
                        <a:pt x="76" y="0"/>
                      </a:lnTo>
                      <a:lnTo>
                        <a:pt x="95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1" name="Group 757"/>
              <p:cNvGrpSpPr>
                <a:grpSpLocks/>
              </p:cNvGrpSpPr>
              <p:nvPr/>
            </p:nvGrpSpPr>
            <p:grpSpPr bwMode="auto">
              <a:xfrm>
                <a:off x="844" y="3694"/>
                <a:ext cx="48" cy="23"/>
                <a:chOff x="844" y="3694"/>
                <a:chExt cx="48" cy="23"/>
              </a:xfrm>
            </p:grpSpPr>
            <p:sp>
              <p:nvSpPr>
                <p:cNvPr id="251" name="Freeform 758"/>
                <p:cNvSpPr>
                  <a:spLocks/>
                </p:cNvSpPr>
                <p:nvPr/>
              </p:nvSpPr>
              <p:spPr bwMode="auto">
                <a:xfrm>
                  <a:off x="844" y="3694"/>
                  <a:ext cx="11" cy="23"/>
                </a:xfrm>
                <a:custGeom>
                  <a:avLst/>
                  <a:gdLst>
                    <a:gd name="T0" fmla="*/ 0 w 24"/>
                    <a:gd name="T1" fmla="*/ 0 h 68"/>
                    <a:gd name="T2" fmla="*/ 0 w 24"/>
                    <a:gd name="T3" fmla="*/ 0 h 68"/>
                    <a:gd name="T4" fmla="*/ 0 w 24"/>
                    <a:gd name="T5" fmla="*/ 0 h 68"/>
                    <a:gd name="T6" fmla="*/ 0 w 24"/>
                    <a:gd name="T7" fmla="*/ 0 h 68"/>
                    <a:gd name="T8" fmla="*/ 0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2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759"/>
                <p:cNvSpPr>
                  <a:spLocks/>
                </p:cNvSpPr>
                <p:nvPr/>
              </p:nvSpPr>
              <p:spPr bwMode="auto">
                <a:xfrm>
                  <a:off x="848" y="3695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3" name="Freeform 760"/>
                <p:cNvSpPr>
                  <a:spLocks/>
                </p:cNvSpPr>
                <p:nvPr/>
              </p:nvSpPr>
              <p:spPr bwMode="auto">
                <a:xfrm>
                  <a:off x="851" y="3706"/>
                  <a:ext cx="41" cy="11"/>
                </a:xfrm>
                <a:custGeom>
                  <a:avLst/>
                  <a:gdLst>
                    <a:gd name="T0" fmla="*/ 0 w 81"/>
                    <a:gd name="T1" fmla="*/ 0 h 34"/>
                    <a:gd name="T2" fmla="*/ 1 w 81"/>
                    <a:gd name="T3" fmla="*/ 0 h 34"/>
                    <a:gd name="T4" fmla="*/ 1 w 81"/>
                    <a:gd name="T5" fmla="*/ 0 h 34"/>
                    <a:gd name="T6" fmla="*/ 1 w 81"/>
                    <a:gd name="T7" fmla="*/ 0 h 34"/>
                    <a:gd name="T8" fmla="*/ 1 w 81"/>
                    <a:gd name="T9" fmla="*/ 0 h 34"/>
                    <a:gd name="T10" fmla="*/ 1 w 81"/>
                    <a:gd name="T11" fmla="*/ 0 h 34"/>
                    <a:gd name="T12" fmla="*/ 0 w 81"/>
                    <a:gd name="T13" fmla="*/ 0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4"/>
                    <a:gd name="T23" fmla="*/ 81 w 81"/>
                    <a:gd name="T24" fmla="*/ 34 h 3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4">
                      <a:moveTo>
                        <a:pt x="0" y="34"/>
                      </a:moveTo>
                      <a:lnTo>
                        <a:pt x="1" y="19"/>
                      </a:lnTo>
                      <a:lnTo>
                        <a:pt x="5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4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2" name="Group 761"/>
              <p:cNvGrpSpPr>
                <a:grpSpLocks/>
              </p:cNvGrpSpPr>
              <p:nvPr/>
            </p:nvGrpSpPr>
            <p:grpSpPr bwMode="auto">
              <a:xfrm>
                <a:off x="857" y="3710"/>
                <a:ext cx="49" cy="22"/>
                <a:chOff x="857" y="3710"/>
                <a:chExt cx="49" cy="22"/>
              </a:xfrm>
            </p:grpSpPr>
            <p:sp>
              <p:nvSpPr>
                <p:cNvPr id="248" name="Freeform 762"/>
                <p:cNvSpPr>
                  <a:spLocks/>
                </p:cNvSpPr>
                <p:nvPr/>
              </p:nvSpPr>
              <p:spPr bwMode="auto">
                <a:xfrm>
                  <a:off x="857" y="3710"/>
                  <a:ext cx="11" cy="22"/>
                </a:xfrm>
                <a:custGeom>
                  <a:avLst/>
                  <a:gdLst>
                    <a:gd name="T0" fmla="*/ 1 w 22"/>
                    <a:gd name="T1" fmla="*/ 0 h 68"/>
                    <a:gd name="T2" fmla="*/ 0 w 22"/>
                    <a:gd name="T3" fmla="*/ 0 h 68"/>
                    <a:gd name="T4" fmla="*/ 1 w 22"/>
                    <a:gd name="T5" fmla="*/ 0 h 68"/>
                    <a:gd name="T6" fmla="*/ 1 w 22"/>
                    <a:gd name="T7" fmla="*/ 0 h 68"/>
                    <a:gd name="T8" fmla="*/ 1 w 22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8"/>
                    <a:gd name="T17" fmla="*/ 22 w 22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8">
                      <a:moveTo>
                        <a:pt x="13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1"/>
                      </a:lnTo>
                      <a:lnTo>
                        <a:pt x="13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763"/>
                <p:cNvSpPr>
                  <a:spLocks/>
                </p:cNvSpPr>
                <p:nvPr/>
              </p:nvSpPr>
              <p:spPr bwMode="auto">
                <a:xfrm>
                  <a:off x="862" y="3710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1 w 72"/>
                    <a:gd name="T3" fmla="*/ 0 h 29"/>
                    <a:gd name="T4" fmla="*/ 1 w 72"/>
                    <a:gd name="T5" fmla="*/ 0 h 29"/>
                    <a:gd name="T6" fmla="*/ 1 w 72"/>
                    <a:gd name="T7" fmla="*/ 0 h 29"/>
                    <a:gd name="T8" fmla="*/ 1 w 72"/>
                    <a:gd name="T9" fmla="*/ 0 h 29"/>
                    <a:gd name="T10" fmla="*/ 1 w 72"/>
                    <a:gd name="T11" fmla="*/ 0 h 29"/>
                    <a:gd name="T12" fmla="*/ 1 w 72"/>
                    <a:gd name="T13" fmla="*/ 0 h 29"/>
                    <a:gd name="T14" fmla="*/ 0 w 72"/>
                    <a:gd name="T15" fmla="*/ 0 h 29"/>
                    <a:gd name="T16" fmla="*/ 1 w 72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29"/>
                    <a:gd name="T29" fmla="*/ 72 w 72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2" y="29"/>
                      </a:lnTo>
                      <a:lnTo>
                        <a:pt x="17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0" name="Freeform 764"/>
                <p:cNvSpPr>
                  <a:spLocks/>
                </p:cNvSpPr>
                <p:nvPr/>
              </p:nvSpPr>
              <p:spPr bwMode="auto">
                <a:xfrm>
                  <a:off x="865" y="3720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3" name="Group 765"/>
              <p:cNvGrpSpPr>
                <a:grpSpLocks/>
              </p:cNvGrpSpPr>
              <p:nvPr/>
            </p:nvGrpSpPr>
            <p:grpSpPr bwMode="auto">
              <a:xfrm>
                <a:off x="1086" y="3766"/>
                <a:ext cx="49" cy="23"/>
                <a:chOff x="1086" y="3766"/>
                <a:chExt cx="49" cy="23"/>
              </a:xfrm>
            </p:grpSpPr>
            <p:sp>
              <p:nvSpPr>
                <p:cNvPr id="245" name="Freeform 766"/>
                <p:cNvSpPr>
                  <a:spLocks/>
                </p:cNvSpPr>
                <p:nvPr/>
              </p:nvSpPr>
              <p:spPr bwMode="auto">
                <a:xfrm>
                  <a:off x="1086" y="3766"/>
                  <a:ext cx="11" cy="23"/>
                </a:xfrm>
                <a:custGeom>
                  <a:avLst/>
                  <a:gdLst>
                    <a:gd name="T0" fmla="*/ 1 w 22"/>
                    <a:gd name="T1" fmla="*/ 0 h 69"/>
                    <a:gd name="T2" fmla="*/ 0 w 22"/>
                    <a:gd name="T3" fmla="*/ 0 h 69"/>
                    <a:gd name="T4" fmla="*/ 1 w 22"/>
                    <a:gd name="T5" fmla="*/ 0 h 69"/>
                    <a:gd name="T6" fmla="*/ 1 w 22"/>
                    <a:gd name="T7" fmla="*/ 0 h 69"/>
                    <a:gd name="T8" fmla="*/ 1 w 22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9"/>
                    <a:gd name="T17" fmla="*/ 22 w 22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9">
                      <a:moveTo>
                        <a:pt x="13" y="69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2"/>
                      </a:lnTo>
                      <a:lnTo>
                        <a:pt x="13" y="6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767"/>
                <p:cNvSpPr>
                  <a:spLocks/>
                </p:cNvSpPr>
                <p:nvPr/>
              </p:nvSpPr>
              <p:spPr bwMode="auto">
                <a:xfrm>
                  <a:off x="1090" y="3767"/>
                  <a:ext cx="37" cy="10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3" y="0"/>
                      </a:moveTo>
                      <a:lnTo>
                        <a:pt x="51" y="0"/>
                      </a:lnTo>
                      <a:lnTo>
                        <a:pt x="53" y="4"/>
                      </a:lnTo>
                      <a:lnTo>
                        <a:pt x="56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7" name="Freeform 768"/>
                <p:cNvSpPr>
                  <a:spLocks/>
                </p:cNvSpPr>
                <p:nvPr/>
              </p:nvSpPr>
              <p:spPr bwMode="auto">
                <a:xfrm>
                  <a:off x="1093" y="3777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7" y="6"/>
                      </a:lnTo>
                      <a:lnTo>
                        <a:pt x="11" y="0"/>
                      </a:lnTo>
                      <a:lnTo>
                        <a:pt x="68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4" name="Group 769"/>
              <p:cNvGrpSpPr>
                <a:grpSpLocks/>
              </p:cNvGrpSpPr>
              <p:nvPr/>
            </p:nvGrpSpPr>
            <p:grpSpPr bwMode="auto">
              <a:xfrm>
                <a:off x="934" y="3740"/>
                <a:ext cx="48" cy="23"/>
                <a:chOff x="934" y="3740"/>
                <a:chExt cx="48" cy="23"/>
              </a:xfrm>
            </p:grpSpPr>
            <p:sp>
              <p:nvSpPr>
                <p:cNvPr id="242" name="Freeform 770"/>
                <p:cNvSpPr>
                  <a:spLocks/>
                </p:cNvSpPr>
                <p:nvPr/>
              </p:nvSpPr>
              <p:spPr bwMode="auto">
                <a:xfrm>
                  <a:off x="934" y="3740"/>
                  <a:ext cx="11" cy="23"/>
                </a:xfrm>
                <a:custGeom>
                  <a:avLst/>
                  <a:gdLst>
                    <a:gd name="T0" fmla="*/ 0 w 24"/>
                    <a:gd name="T1" fmla="*/ 0 h 70"/>
                    <a:gd name="T2" fmla="*/ 0 w 24"/>
                    <a:gd name="T3" fmla="*/ 0 h 70"/>
                    <a:gd name="T4" fmla="*/ 0 w 24"/>
                    <a:gd name="T5" fmla="*/ 0 h 70"/>
                    <a:gd name="T6" fmla="*/ 0 w 24"/>
                    <a:gd name="T7" fmla="*/ 0 h 70"/>
                    <a:gd name="T8" fmla="*/ 0 w 24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70"/>
                    <a:gd name="T17" fmla="*/ 24 w 24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70">
                      <a:moveTo>
                        <a:pt x="15" y="70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2"/>
                      </a:lnTo>
                      <a:lnTo>
                        <a:pt x="15" y="7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771"/>
                <p:cNvSpPr>
                  <a:spLocks/>
                </p:cNvSpPr>
                <p:nvPr/>
              </p:nvSpPr>
              <p:spPr bwMode="auto">
                <a:xfrm>
                  <a:off x="938" y="3741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7" y="13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9" y="22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772"/>
                <p:cNvSpPr>
                  <a:spLocks/>
                </p:cNvSpPr>
                <p:nvPr/>
              </p:nvSpPr>
              <p:spPr bwMode="auto">
                <a:xfrm>
                  <a:off x="941" y="3751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5" name="Group 773"/>
              <p:cNvGrpSpPr>
                <a:grpSpLocks/>
              </p:cNvGrpSpPr>
              <p:nvPr/>
            </p:nvGrpSpPr>
            <p:grpSpPr bwMode="auto">
              <a:xfrm>
                <a:off x="943" y="3754"/>
                <a:ext cx="49" cy="23"/>
                <a:chOff x="943" y="3754"/>
                <a:chExt cx="49" cy="23"/>
              </a:xfrm>
            </p:grpSpPr>
            <p:sp>
              <p:nvSpPr>
                <p:cNvPr id="239" name="Freeform 774"/>
                <p:cNvSpPr>
                  <a:spLocks/>
                </p:cNvSpPr>
                <p:nvPr/>
              </p:nvSpPr>
              <p:spPr bwMode="auto">
                <a:xfrm>
                  <a:off x="943" y="3754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5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775"/>
                <p:cNvSpPr>
                  <a:spLocks/>
                </p:cNvSpPr>
                <p:nvPr/>
              </p:nvSpPr>
              <p:spPr bwMode="auto">
                <a:xfrm>
                  <a:off x="948" y="3755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1" name="Freeform 776"/>
                <p:cNvSpPr>
                  <a:spLocks/>
                </p:cNvSpPr>
                <p:nvPr/>
              </p:nvSpPr>
              <p:spPr bwMode="auto">
                <a:xfrm>
                  <a:off x="951" y="3765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36" name="Freeform 777"/>
              <p:cNvSpPr>
                <a:spLocks/>
              </p:cNvSpPr>
              <p:nvPr/>
            </p:nvSpPr>
            <p:spPr bwMode="auto">
              <a:xfrm>
                <a:off x="987" y="3753"/>
                <a:ext cx="25" cy="43"/>
              </a:xfrm>
              <a:custGeom>
                <a:avLst/>
                <a:gdLst>
                  <a:gd name="T0" fmla="*/ 0 w 51"/>
                  <a:gd name="T1" fmla="*/ 0 h 128"/>
                  <a:gd name="T2" fmla="*/ 0 w 51"/>
                  <a:gd name="T3" fmla="*/ 0 h 128"/>
                  <a:gd name="T4" fmla="*/ 0 w 51"/>
                  <a:gd name="T5" fmla="*/ 0 h 128"/>
                  <a:gd name="T6" fmla="*/ 0 w 51"/>
                  <a:gd name="T7" fmla="*/ 0 h 128"/>
                  <a:gd name="T8" fmla="*/ 0 w 51"/>
                  <a:gd name="T9" fmla="*/ 0 h 128"/>
                  <a:gd name="T10" fmla="*/ 0 w 51"/>
                  <a:gd name="T11" fmla="*/ 0 h 128"/>
                  <a:gd name="T12" fmla="*/ 0 w 51"/>
                  <a:gd name="T13" fmla="*/ 0 h 1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128"/>
                  <a:gd name="T23" fmla="*/ 51 w 51"/>
                  <a:gd name="T24" fmla="*/ 128 h 1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128">
                    <a:moveTo>
                      <a:pt x="40" y="128"/>
                    </a:moveTo>
                    <a:lnTo>
                      <a:pt x="0" y="29"/>
                    </a:lnTo>
                    <a:lnTo>
                      <a:pt x="0" y="20"/>
                    </a:lnTo>
                    <a:lnTo>
                      <a:pt x="2" y="11"/>
                    </a:lnTo>
                    <a:lnTo>
                      <a:pt x="10" y="0"/>
                    </a:lnTo>
                    <a:lnTo>
                      <a:pt x="51" y="91"/>
                    </a:lnTo>
                    <a:lnTo>
                      <a:pt x="40" y="12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" name="Freeform 778"/>
              <p:cNvSpPr>
                <a:spLocks/>
              </p:cNvSpPr>
              <p:nvPr/>
            </p:nvSpPr>
            <p:spPr bwMode="auto">
              <a:xfrm>
                <a:off x="992" y="3753"/>
                <a:ext cx="91" cy="29"/>
              </a:xfrm>
              <a:custGeom>
                <a:avLst/>
                <a:gdLst>
                  <a:gd name="T0" fmla="*/ 0 w 183"/>
                  <a:gd name="T1" fmla="*/ 0 h 85"/>
                  <a:gd name="T2" fmla="*/ 0 w 183"/>
                  <a:gd name="T3" fmla="*/ 0 h 85"/>
                  <a:gd name="T4" fmla="*/ 0 w 183"/>
                  <a:gd name="T5" fmla="*/ 0 h 85"/>
                  <a:gd name="T6" fmla="*/ 0 w 183"/>
                  <a:gd name="T7" fmla="*/ 0 h 85"/>
                  <a:gd name="T8" fmla="*/ 0 w 183"/>
                  <a:gd name="T9" fmla="*/ 0 h 85"/>
                  <a:gd name="T10" fmla="*/ 0 w 183"/>
                  <a:gd name="T11" fmla="*/ 0 h 85"/>
                  <a:gd name="T12" fmla="*/ 0 w 183"/>
                  <a:gd name="T13" fmla="*/ 0 h 85"/>
                  <a:gd name="T14" fmla="*/ 0 w 183"/>
                  <a:gd name="T15" fmla="*/ 0 h 85"/>
                  <a:gd name="T16" fmla="*/ 0 w 183"/>
                  <a:gd name="T17" fmla="*/ 0 h 85"/>
                  <a:gd name="T18" fmla="*/ 0 w 183"/>
                  <a:gd name="T19" fmla="*/ 0 h 85"/>
                  <a:gd name="T20" fmla="*/ 0 w 183"/>
                  <a:gd name="T21" fmla="*/ 0 h 85"/>
                  <a:gd name="T22" fmla="*/ 0 w 183"/>
                  <a:gd name="T23" fmla="*/ 0 h 8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85"/>
                  <a:gd name="T38" fmla="*/ 183 w 183"/>
                  <a:gd name="T39" fmla="*/ 85 h 8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85">
                    <a:moveTo>
                      <a:pt x="0" y="0"/>
                    </a:moveTo>
                    <a:lnTo>
                      <a:pt x="64" y="0"/>
                    </a:lnTo>
                    <a:lnTo>
                      <a:pt x="67" y="13"/>
                    </a:lnTo>
                    <a:lnTo>
                      <a:pt x="75" y="28"/>
                    </a:lnTo>
                    <a:lnTo>
                      <a:pt x="84" y="42"/>
                    </a:lnTo>
                    <a:lnTo>
                      <a:pt x="158" y="42"/>
                    </a:lnTo>
                    <a:lnTo>
                      <a:pt x="163" y="55"/>
                    </a:lnTo>
                    <a:lnTo>
                      <a:pt x="172" y="67"/>
                    </a:lnTo>
                    <a:lnTo>
                      <a:pt x="183" y="85"/>
                    </a:lnTo>
                    <a:lnTo>
                      <a:pt x="64" y="85"/>
                    </a:lnTo>
                    <a:lnTo>
                      <a:pt x="41" y="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" name="Freeform 779"/>
              <p:cNvSpPr>
                <a:spLocks/>
              </p:cNvSpPr>
              <p:nvPr/>
            </p:nvSpPr>
            <p:spPr bwMode="auto">
              <a:xfrm>
                <a:off x="1008" y="3782"/>
                <a:ext cx="81" cy="12"/>
              </a:xfrm>
              <a:custGeom>
                <a:avLst/>
                <a:gdLst>
                  <a:gd name="T0" fmla="*/ 0 w 160"/>
                  <a:gd name="T1" fmla="*/ 0 h 36"/>
                  <a:gd name="T2" fmla="*/ 1 w 160"/>
                  <a:gd name="T3" fmla="*/ 0 h 36"/>
                  <a:gd name="T4" fmla="*/ 1 w 160"/>
                  <a:gd name="T5" fmla="*/ 0 h 36"/>
                  <a:gd name="T6" fmla="*/ 1 w 160"/>
                  <a:gd name="T7" fmla="*/ 0 h 36"/>
                  <a:gd name="T8" fmla="*/ 1 w 160"/>
                  <a:gd name="T9" fmla="*/ 0 h 36"/>
                  <a:gd name="T10" fmla="*/ 1 w 160"/>
                  <a:gd name="T11" fmla="*/ 0 h 36"/>
                  <a:gd name="T12" fmla="*/ 0 w 160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0"/>
                  <a:gd name="T22" fmla="*/ 0 h 36"/>
                  <a:gd name="T23" fmla="*/ 160 w 16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0" h="36">
                    <a:moveTo>
                      <a:pt x="0" y="36"/>
                    </a:moveTo>
                    <a:lnTo>
                      <a:pt x="1" y="20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150" y="0"/>
                    </a:lnTo>
                    <a:lnTo>
                      <a:pt x="16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33" name="Group 780"/>
            <p:cNvGrpSpPr>
              <a:grpSpLocks/>
            </p:cNvGrpSpPr>
            <p:nvPr/>
          </p:nvGrpSpPr>
          <p:grpSpPr bwMode="auto">
            <a:xfrm>
              <a:off x="920" y="3821"/>
              <a:ext cx="413" cy="50"/>
              <a:chOff x="920" y="3821"/>
              <a:chExt cx="413" cy="50"/>
            </a:xfrm>
          </p:grpSpPr>
          <p:sp>
            <p:nvSpPr>
              <p:cNvPr id="154" name="Freeform 781"/>
              <p:cNvSpPr>
                <a:spLocks/>
              </p:cNvSpPr>
              <p:nvPr/>
            </p:nvSpPr>
            <p:spPr bwMode="auto">
              <a:xfrm>
                <a:off x="920" y="3821"/>
                <a:ext cx="413" cy="50"/>
              </a:xfrm>
              <a:custGeom>
                <a:avLst/>
                <a:gdLst>
                  <a:gd name="T0" fmla="*/ 1 w 825"/>
                  <a:gd name="T1" fmla="*/ 0 h 151"/>
                  <a:gd name="T2" fmla="*/ 1 w 825"/>
                  <a:gd name="T3" fmla="*/ 0 h 151"/>
                  <a:gd name="T4" fmla="*/ 1 w 825"/>
                  <a:gd name="T5" fmla="*/ 0 h 151"/>
                  <a:gd name="T6" fmla="*/ 0 w 825"/>
                  <a:gd name="T7" fmla="*/ 0 h 151"/>
                  <a:gd name="T8" fmla="*/ 1 w 825"/>
                  <a:gd name="T9" fmla="*/ 0 h 151"/>
                  <a:gd name="T10" fmla="*/ 1 w 825"/>
                  <a:gd name="T11" fmla="*/ 0 h 151"/>
                  <a:gd name="T12" fmla="*/ 1 w 825"/>
                  <a:gd name="T13" fmla="*/ 0 h 151"/>
                  <a:gd name="T14" fmla="*/ 1 w 825"/>
                  <a:gd name="T15" fmla="*/ 0 h 151"/>
                  <a:gd name="T16" fmla="*/ 1 w 825"/>
                  <a:gd name="T17" fmla="*/ 0 h 151"/>
                  <a:gd name="T18" fmla="*/ 1 w 825"/>
                  <a:gd name="T19" fmla="*/ 0 h 151"/>
                  <a:gd name="T20" fmla="*/ 1 w 825"/>
                  <a:gd name="T21" fmla="*/ 0 h 151"/>
                  <a:gd name="T22" fmla="*/ 1 w 825"/>
                  <a:gd name="T23" fmla="*/ 0 h 151"/>
                  <a:gd name="T24" fmla="*/ 1 w 825"/>
                  <a:gd name="T25" fmla="*/ 0 h 151"/>
                  <a:gd name="T26" fmla="*/ 1 w 825"/>
                  <a:gd name="T27" fmla="*/ 0 h 151"/>
                  <a:gd name="T28" fmla="*/ 1 w 82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25"/>
                  <a:gd name="T46" fmla="*/ 0 h 151"/>
                  <a:gd name="T47" fmla="*/ 825 w 825"/>
                  <a:gd name="T48" fmla="*/ 151 h 1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25" h="151">
                    <a:moveTo>
                      <a:pt x="35" y="13"/>
                    </a:moveTo>
                    <a:lnTo>
                      <a:pt x="17" y="27"/>
                    </a:lnTo>
                    <a:lnTo>
                      <a:pt x="9" y="48"/>
                    </a:lnTo>
                    <a:lnTo>
                      <a:pt x="0" y="97"/>
                    </a:lnTo>
                    <a:lnTo>
                      <a:pt x="4" y="124"/>
                    </a:lnTo>
                    <a:lnTo>
                      <a:pt x="13" y="138"/>
                    </a:lnTo>
                    <a:lnTo>
                      <a:pt x="26" y="151"/>
                    </a:lnTo>
                    <a:lnTo>
                      <a:pt x="783" y="142"/>
                    </a:lnTo>
                    <a:lnTo>
                      <a:pt x="807" y="128"/>
                    </a:lnTo>
                    <a:lnTo>
                      <a:pt x="816" y="107"/>
                    </a:lnTo>
                    <a:lnTo>
                      <a:pt x="825" y="61"/>
                    </a:lnTo>
                    <a:lnTo>
                      <a:pt x="821" y="27"/>
                    </a:lnTo>
                    <a:lnTo>
                      <a:pt x="806" y="9"/>
                    </a:lnTo>
                    <a:lnTo>
                      <a:pt x="785" y="0"/>
                    </a:lnTo>
                    <a:lnTo>
                      <a:pt x="35" y="13"/>
                    </a:lnTo>
                    <a:close/>
                  </a:path>
                </a:pathLst>
              </a:custGeom>
              <a:solidFill>
                <a:srgbClr val="20202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5" name="Freeform 782"/>
              <p:cNvSpPr>
                <a:spLocks/>
              </p:cNvSpPr>
              <p:nvPr/>
            </p:nvSpPr>
            <p:spPr bwMode="auto">
              <a:xfrm>
                <a:off x="972" y="3833"/>
                <a:ext cx="330" cy="27"/>
              </a:xfrm>
              <a:custGeom>
                <a:avLst/>
                <a:gdLst>
                  <a:gd name="T0" fmla="*/ 1 w 658"/>
                  <a:gd name="T1" fmla="*/ 0 h 79"/>
                  <a:gd name="T2" fmla="*/ 0 w 658"/>
                  <a:gd name="T3" fmla="*/ 0 h 79"/>
                  <a:gd name="T4" fmla="*/ 1 w 658"/>
                  <a:gd name="T5" fmla="*/ 0 h 79"/>
                  <a:gd name="T6" fmla="*/ 1 w 658"/>
                  <a:gd name="T7" fmla="*/ 0 h 79"/>
                  <a:gd name="T8" fmla="*/ 1 w 658"/>
                  <a:gd name="T9" fmla="*/ 0 h 79"/>
                  <a:gd name="T10" fmla="*/ 1 w 658"/>
                  <a:gd name="T11" fmla="*/ 0 h 79"/>
                  <a:gd name="T12" fmla="*/ 1 w 658"/>
                  <a:gd name="T13" fmla="*/ 0 h 79"/>
                  <a:gd name="T14" fmla="*/ 1 w 658"/>
                  <a:gd name="T15" fmla="*/ 0 h 79"/>
                  <a:gd name="T16" fmla="*/ 1 w 658"/>
                  <a:gd name="T17" fmla="*/ 0 h 79"/>
                  <a:gd name="T18" fmla="*/ 1 w 658"/>
                  <a:gd name="T19" fmla="*/ 0 h 79"/>
                  <a:gd name="T20" fmla="*/ 1 w 658"/>
                  <a:gd name="T21" fmla="*/ 0 h 79"/>
                  <a:gd name="T22" fmla="*/ 1 w 658"/>
                  <a:gd name="T23" fmla="*/ 0 h 79"/>
                  <a:gd name="T24" fmla="*/ 1 w 658"/>
                  <a:gd name="T25" fmla="*/ 0 h 7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58"/>
                  <a:gd name="T40" fmla="*/ 0 h 79"/>
                  <a:gd name="T41" fmla="*/ 658 w 658"/>
                  <a:gd name="T42" fmla="*/ 79 h 7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58" h="79">
                    <a:moveTo>
                      <a:pt x="4" y="23"/>
                    </a:moveTo>
                    <a:lnTo>
                      <a:pt x="0" y="50"/>
                    </a:lnTo>
                    <a:lnTo>
                      <a:pt x="153" y="50"/>
                    </a:lnTo>
                    <a:lnTo>
                      <a:pt x="153" y="79"/>
                    </a:lnTo>
                    <a:lnTo>
                      <a:pt x="500" y="73"/>
                    </a:lnTo>
                    <a:lnTo>
                      <a:pt x="500" y="50"/>
                    </a:lnTo>
                    <a:lnTo>
                      <a:pt x="656" y="50"/>
                    </a:lnTo>
                    <a:lnTo>
                      <a:pt x="658" y="23"/>
                    </a:lnTo>
                    <a:lnTo>
                      <a:pt x="504" y="23"/>
                    </a:lnTo>
                    <a:lnTo>
                      <a:pt x="504" y="0"/>
                    </a:lnTo>
                    <a:lnTo>
                      <a:pt x="153" y="8"/>
                    </a:lnTo>
                    <a:lnTo>
                      <a:pt x="153" y="23"/>
                    </a:lnTo>
                    <a:lnTo>
                      <a:pt x="4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6" name="Rectangle 783"/>
              <p:cNvSpPr>
                <a:spLocks noChangeArrowheads="1"/>
              </p:cNvSpPr>
              <p:nvPr/>
            </p:nvSpPr>
            <p:spPr bwMode="auto">
              <a:xfrm>
                <a:off x="982" y="3856"/>
                <a:ext cx="26" cy="7"/>
              </a:xfrm>
              <a:prstGeom prst="rect">
                <a:avLst/>
              </a:prstGeom>
              <a:solidFill>
                <a:srgbClr val="00A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7" name="Rectangle 784"/>
              <p:cNvSpPr>
                <a:spLocks noChangeArrowheads="1"/>
              </p:cNvSpPr>
              <p:nvPr/>
            </p:nvSpPr>
            <p:spPr bwMode="auto">
              <a:xfrm>
                <a:off x="1237" y="3855"/>
                <a:ext cx="53" cy="6"/>
              </a:xfrm>
              <a:prstGeom prst="rect">
                <a:avLst/>
              </a:prstGeom>
              <a:solidFill>
                <a:srgbClr val="20202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34" name="Group 785"/>
            <p:cNvGrpSpPr>
              <a:grpSpLocks/>
            </p:cNvGrpSpPr>
            <p:nvPr/>
          </p:nvGrpSpPr>
          <p:grpSpPr bwMode="auto">
            <a:xfrm>
              <a:off x="1227" y="3477"/>
              <a:ext cx="508" cy="321"/>
              <a:chOff x="1227" y="3477"/>
              <a:chExt cx="508" cy="321"/>
            </a:xfrm>
          </p:grpSpPr>
          <p:sp>
            <p:nvSpPr>
              <p:cNvPr id="135" name="Freeform 786"/>
              <p:cNvSpPr>
                <a:spLocks/>
              </p:cNvSpPr>
              <p:nvPr/>
            </p:nvSpPr>
            <p:spPr bwMode="auto">
              <a:xfrm>
                <a:off x="1640" y="3731"/>
                <a:ext cx="95" cy="66"/>
              </a:xfrm>
              <a:custGeom>
                <a:avLst/>
                <a:gdLst>
                  <a:gd name="T0" fmla="*/ 0 w 191"/>
                  <a:gd name="T1" fmla="*/ 0 h 200"/>
                  <a:gd name="T2" fmla="*/ 0 w 191"/>
                  <a:gd name="T3" fmla="*/ 0 h 200"/>
                  <a:gd name="T4" fmla="*/ 0 w 191"/>
                  <a:gd name="T5" fmla="*/ 0 h 200"/>
                  <a:gd name="T6" fmla="*/ 0 w 191"/>
                  <a:gd name="T7" fmla="*/ 0 h 200"/>
                  <a:gd name="T8" fmla="*/ 0 w 191"/>
                  <a:gd name="T9" fmla="*/ 0 h 200"/>
                  <a:gd name="T10" fmla="*/ 0 w 191"/>
                  <a:gd name="T11" fmla="*/ 0 h 200"/>
                  <a:gd name="T12" fmla="*/ 0 w 191"/>
                  <a:gd name="T13" fmla="*/ 0 h 200"/>
                  <a:gd name="T14" fmla="*/ 0 w 191"/>
                  <a:gd name="T15" fmla="*/ 0 h 200"/>
                  <a:gd name="T16" fmla="*/ 0 w 191"/>
                  <a:gd name="T17" fmla="*/ 0 h 200"/>
                  <a:gd name="T18" fmla="*/ 0 w 191"/>
                  <a:gd name="T19" fmla="*/ 0 h 200"/>
                  <a:gd name="T20" fmla="*/ 0 w 191"/>
                  <a:gd name="T21" fmla="*/ 0 h 200"/>
                  <a:gd name="T22" fmla="*/ 0 w 191"/>
                  <a:gd name="T23" fmla="*/ 0 h 2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1"/>
                  <a:gd name="T37" fmla="*/ 0 h 200"/>
                  <a:gd name="T38" fmla="*/ 191 w 191"/>
                  <a:gd name="T39" fmla="*/ 200 h 20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1" h="200">
                    <a:moveTo>
                      <a:pt x="126" y="9"/>
                    </a:moveTo>
                    <a:lnTo>
                      <a:pt x="93" y="0"/>
                    </a:lnTo>
                    <a:lnTo>
                      <a:pt x="59" y="5"/>
                    </a:lnTo>
                    <a:lnTo>
                      <a:pt x="32" y="17"/>
                    </a:lnTo>
                    <a:lnTo>
                      <a:pt x="9" y="45"/>
                    </a:lnTo>
                    <a:lnTo>
                      <a:pt x="0" y="94"/>
                    </a:lnTo>
                    <a:lnTo>
                      <a:pt x="0" y="137"/>
                    </a:lnTo>
                    <a:lnTo>
                      <a:pt x="0" y="200"/>
                    </a:lnTo>
                    <a:lnTo>
                      <a:pt x="191" y="200"/>
                    </a:lnTo>
                    <a:lnTo>
                      <a:pt x="181" y="81"/>
                    </a:lnTo>
                    <a:lnTo>
                      <a:pt x="157" y="30"/>
                    </a:lnTo>
                    <a:lnTo>
                      <a:pt x="126" y="9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40404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6" name="Freeform 787"/>
              <p:cNvSpPr>
                <a:spLocks/>
              </p:cNvSpPr>
              <p:nvPr/>
            </p:nvSpPr>
            <p:spPr bwMode="auto">
              <a:xfrm>
                <a:off x="1227" y="3477"/>
                <a:ext cx="429" cy="264"/>
              </a:xfrm>
              <a:custGeom>
                <a:avLst/>
                <a:gdLst>
                  <a:gd name="T0" fmla="*/ 0 w 860"/>
                  <a:gd name="T1" fmla="*/ 0 h 791"/>
                  <a:gd name="T2" fmla="*/ 0 w 860"/>
                  <a:gd name="T3" fmla="*/ 0 h 791"/>
                  <a:gd name="T4" fmla="*/ 0 w 860"/>
                  <a:gd name="T5" fmla="*/ 0 h 791"/>
                  <a:gd name="T6" fmla="*/ 0 w 860"/>
                  <a:gd name="T7" fmla="*/ 0 h 791"/>
                  <a:gd name="T8" fmla="*/ 0 w 860"/>
                  <a:gd name="T9" fmla="*/ 0 h 7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0"/>
                  <a:gd name="T16" fmla="*/ 0 h 791"/>
                  <a:gd name="T17" fmla="*/ 860 w 860"/>
                  <a:gd name="T18" fmla="*/ 791 h 7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0" h="791">
                    <a:moveTo>
                      <a:pt x="0" y="0"/>
                    </a:moveTo>
                    <a:lnTo>
                      <a:pt x="860" y="764"/>
                    </a:lnTo>
                    <a:lnTo>
                      <a:pt x="849" y="777"/>
                    </a:lnTo>
                    <a:lnTo>
                      <a:pt x="838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7" name="Freeform 788"/>
              <p:cNvSpPr>
                <a:spLocks/>
              </p:cNvSpPr>
              <p:nvPr/>
            </p:nvSpPr>
            <p:spPr bwMode="auto">
              <a:xfrm>
                <a:off x="1521" y="3650"/>
                <a:ext cx="141" cy="122"/>
              </a:xfrm>
              <a:custGeom>
                <a:avLst/>
                <a:gdLst>
                  <a:gd name="T0" fmla="*/ 1 w 281"/>
                  <a:gd name="T1" fmla="*/ 0 h 366"/>
                  <a:gd name="T2" fmla="*/ 1 w 281"/>
                  <a:gd name="T3" fmla="*/ 0 h 366"/>
                  <a:gd name="T4" fmla="*/ 1 w 281"/>
                  <a:gd name="T5" fmla="*/ 0 h 366"/>
                  <a:gd name="T6" fmla="*/ 1 w 281"/>
                  <a:gd name="T7" fmla="*/ 0 h 366"/>
                  <a:gd name="T8" fmla="*/ 1 w 281"/>
                  <a:gd name="T9" fmla="*/ 0 h 366"/>
                  <a:gd name="T10" fmla="*/ 1 w 281"/>
                  <a:gd name="T11" fmla="*/ 0 h 366"/>
                  <a:gd name="T12" fmla="*/ 1 w 281"/>
                  <a:gd name="T13" fmla="*/ 0 h 366"/>
                  <a:gd name="T14" fmla="*/ 1 w 281"/>
                  <a:gd name="T15" fmla="*/ 0 h 366"/>
                  <a:gd name="T16" fmla="*/ 1 w 281"/>
                  <a:gd name="T17" fmla="*/ 0 h 366"/>
                  <a:gd name="T18" fmla="*/ 1 w 281"/>
                  <a:gd name="T19" fmla="*/ 0 h 366"/>
                  <a:gd name="T20" fmla="*/ 1 w 281"/>
                  <a:gd name="T21" fmla="*/ 0 h 366"/>
                  <a:gd name="T22" fmla="*/ 1 w 281"/>
                  <a:gd name="T23" fmla="*/ 0 h 366"/>
                  <a:gd name="T24" fmla="*/ 1 w 281"/>
                  <a:gd name="T25" fmla="*/ 0 h 366"/>
                  <a:gd name="T26" fmla="*/ 1 w 281"/>
                  <a:gd name="T27" fmla="*/ 0 h 366"/>
                  <a:gd name="T28" fmla="*/ 1 w 281"/>
                  <a:gd name="T29" fmla="*/ 0 h 366"/>
                  <a:gd name="T30" fmla="*/ 0 w 281"/>
                  <a:gd name="T31" fmla="*/ 0 h 366"/>
                  <a:gd name="T32" fmla="*/ 0 w 281"/>
                  <a:gd name="T33" fmla="*/ 0 h 366"/>
                  <a:gd name="T34" fmla="*/ 1 w 281"/>
                  <a:gd name="T35" fmla="*/ 0 h 3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1"/>
                  <a:gd name="T55" fmla="*/ 0 h 366"/>
                  <a:gd name="T56" fmla="*/ 281 w 281"/>
                  <a:gd name="T57" fmla="*/ 366 h 3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1" h="366">
                    <a:moveTo>
                      <a:pt x="4" y="95"/>
                    </a:moveTo>
                    <a:lnTo>
                      <a:pt x="24" y="62"/>
                    </a:lnTo>
                    <a:lnTo>
                      <a:pt x="54" y="43"/>
                    </a:lnTo>
                    <a:lnTo>
                      <a:pt x="78" y="42"/>
                    </a:lnTo>
                    <a:lnTo>
                      <a:pt x="128" y="43"/>
                    </a:lnTo>
                    <a:lnTo>
                      <a:pt x="132" y="0"/>
                    </a:lnTo>
                    <a:lnTo>
                      <a:pt x="281" y="130"/>
                    </a:lnTo>
                    <a:lnTo>
                      <a:pt x="272" y="179"/>
                    </a:lnTo>
                    <a:lnTo>
                      <a:pt x="228" y="170"/>
                    </a:lnTo>
                    <a:lnTo>
                      <a:pt x="191" y="184"/>
                    </a:lnTo>
                    <a:lnTo>
                      <a:pt x="158" y="210"/>
                    </a:lnTo>
                    <a:lnTo>
                      <a:pt x="150" y="232"/>
                    </a:lnTo>
                    <a:lnTo>
                      <a:pt x="149" y="295"/>
                    </a:lnTo>
                    <a:lnTo>
                      <a:pt x="149" y="338"/>
                    </a:lnTo>
                    <a:lnTo>
                      <a:pt x="150" y="366"/>
                    </a:lnTo>
                    <a:lnTo>
                      <a:pt x="0" y="229"/>
                    </a:lnTo>
                    <a:lnTo>
                      <a:pt x="0" y="139"/>
                    </a:lnTo>
                    <a:lnTo>
                      <a:pt x="4" y="95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8" name="Line 789"/>
              <p:cNvSpPr>
                <a:spLocks noChangeShapeType="1"/>
              </p:cNvSpPr>
              <p:nvPr/>
            </p:nvSpPr>
            <p:spPr bwMode="auto">
              <a:xfrm>
                <a:off x="1586" y="3665"/>
                <a:ext cx="76" cy="4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Freeform 790"/>
              <p:cNvSpPr>
                <a:spLocks/>
              </p:cNvSpPr>
              <p:nvPr/>
            </p:nvSpPr>
            <p:spPr bwMode="auto">
              <a:xfrm>
                <a:off x="1242" y="3486"/>
                <a:ext cx="111" cy="96"/>
              </a:xfrm>
              <a:custGeom>
                <a:avLst/>
                <a:gdLst>
                  <a:gd name="T0" fmla="*/ 1 w 222"/>
                  <a:gd name="T1" fmla="*/ 0 h 289"/>
                  <a:gd name="T2" fmla="*/ 1 w 222"/>
                  <a:gd name="T3" fmla="*/ 0 h 289"/>
                  <a:gd name="T4" fmla="*/ 1 w 222"/>
                  <a:gd name="T5" fmla="*/ 0 h 289"/>
                  <a:gd name="T6" fmla="*/ 1 w 222"/>
                  <a:gd name="T7" fmla="*/ 0 h 289"/>
                  <a:gd name="T8" fmla="*/ 1 w 222"/>
                  <a:gd name="T9" fmla="*/ 0 h 289"/>
                  <a:gd name="T10" fmla="*/ 1 w 222"/>
                  <a:gd name="T11" fmla="*/ 0 h 289"/>
                  <a:gd name="T12" fmla="*/ 1 w 222"/>
                  <a:gd name="T13" fmla="*/ 0 h 289"/>
                  <a:gd name="T14" fmla="*/ 1 w 222"/>
                  <a:gd name="T15" fmla="*/ 0 h 289"/>
                  <a:gd name="T16" fmla="*/ 1 w 222"/>
                  <a:gd name="T17" fmla="*/ 0 h 289"/>
                  <a:gd name="T18" fmla="*/ 1 w 222"/>
                  <a:gd name="T19" fmla="*/ 0 h 289"/>
                  <a:gd name="T20" fmla="*/ 1 w 222"/>
                  <a:gd name="T21" fmla="*/ 0 h 289"/>
                  <a:gd name="T22" fmla="*/ 1 w 222"/>
                  <a:gd name="T23" fmla="*/ 0 h 289"/>
                  <a:gd name="T24" fmla="*/ 1 w 222"/>
                  <a:gd name="T25" fmla="*/ 0 h 289"/>
                  <a:gd name="T26" fmla="*/ 1 w 222"/>
                  <a:gd name="T27" fmla="*/ 0 h 289"/>
                  <a:gd name="T28" fmla="*/ 1 w 222"/>
                  <a:gd name="T29" fmla="*/ 0 h 289"/>
                  <a:gd name="T30" fmla="*/ 0 w 222"/>
                  <a:gd name="T31" fmla="*/ 0 h 289"/>
                  <a:gd name="T32" fmla="*/ 1 w 222"/>
                  <a:gd name="T33" fmla="*/ 0 h 289"/>
                  <a:gd name="T34" fmla="*/ 1 w 222"/>
                  <a:gd name="T35" fmla="*/ 0 h 28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2"/>
                  <a:gd name="T55" fmla="*/ 0 h 289"/>
                  <a:gd name="T56" fmla="*/ 222 w 222"/>
                  <a:gd name="T57" fmla="*/ 289 h 28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2" h="289">
                    <a:moveTo>
                      <a:pt x="10" y="98"/>
                    </a:moveTo>
                    <a:lnTo>
                      <a:pt x="27" y="64"/>
                    </a:lnTo>
                    <a:lnTo>
                      <a:pt x="53" y="45"/>
                    </a:lnTo>
                    <a:lnTo>
                      <a:pt x="81" y="41"/>
                    </a:lnTo>
                    <a:lnTo>
                      <a:pt x="131" y="42"/>
                    </a:lnTo>
                    <a:lnTo>
                      <a:pt x="135" y="0"/>
                    </a:lnTo>
                    <a:lnTo>
                      <a:pt x="222" y="80"/>
                    </a:lnTo>
                    <a:lnTo>
                      <a:pt x="218" y="120"/>
                    </a:lnTo>
                    <a:lnTo>
                      <a:pt x="190" y="118"/>
                    </a:lnTo>
                    <a:lnTo>
                      <a:pt x="168" y="116"/>
                    </a:lnTo>
                    <a:lnTo>
                      <a:pt x="135" y="125"/>
                    </a:lnTo>
                    <a:lnTo>
                      <a:pt x="118" y="137"/>
                    </a:lnTo>
                    <a:lnTo>
                      <a:pt x="102" y="161"/>
                    </a:lnTo>
                    <a:lnTo>
                      <a:pt x="98" y="192"/>
                    </a:lnTo>
                    <a:lnTo>
                      <a:pt x="93" y="289"/>
                    </a:lnTo>
                    <a:lnTo>
                      <a:pt x="0" y="197"/>
                    </a:lnTo>
                    <a:lnTo>
                      <a:pt x="4" y="138"/>
                    </a:lnTo>
                    <a:lnTo>
                      <a:pt x="10" y="98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0" name="Freeform 791"/>
              <p:cNvSpPr>
                <a:spLocks/>
              </p:cNvSpPr>
              <p:nvPr/>
            </p:nvSpPr>
            <p:spPr bwMode="auto">
              <a:xfrm>
                <a:off x="1456" y="3626"/>
                <a:ext cx="64" cy="62"/>
              </a:xfrm>
              <a:custGeom>
                <a:avLst/>
                <a:gdLst>
                  <a:gd name="T0" fmla="*/ 1 w 128"/>
                  <a:gd name="T1" fmla="*/ 0 h 186"/>
                  <a:gd name="T2" fmla="*/ 1 w 128"/>
                  <a:gd name="T3" fmla="*/ 0 h 186"/>
                  <a:gd name="T4" fmla="*/ 1 w 128"/>
                  <a:gd name="T5" fmla="*/ 0 h 186"/>
                  <a:gd name="T6" fmla="*/ 1 w 128"/>
                  <a:gd name="T7" fmla="*/ 0 h 186"/>
                  <a:gd name="T8" fmla="*/ 0 w 128"/>
                  <a:gd name="T9" fmla="*/ 0 h 186"/>
                  <a:gd name="T10" fmla="*/ 0 w 128"/>
                  <a:gd name="T11" fmla="*/ 0 h 186"/>
                  <a:gd name="T12" fmla="*/ 0 w 128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86"/>
                  <a:gd name="T23" fmla="*/ 128 w 128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86">
                    <a:moveTo>
                      <a:pt x="128" y="5"/>
                    </a:moveTo>
                    <a:lnTo>
                      <a:pt x="59" y="0"/>
                    </a:lnTo>
                    <a:lnTo>
                      <a:pt x="30" y="14"/>
                    </a:lnTo>
                    <a:lnTo>
                      <a:pt x="9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1" name="Freeform 792"/>
              <p:cNvSpPr>
                <a:spLocks/>
              </p:cNvSpPr>
              <p:nvPr/>
            </p:nvSpPr>
            <p:spPr bwMode="auto">
              <a:xfrm>
                <a:off x="1440" y="3615"/>
                <a:ext cx="63" cy="61"/>
              </a:xfrm>
              <a:custGeom>
                <a:avLst/>
                <a:gdLst>
                  <a:gd name="T0" fmla="*/ 1 w 126"/>
                  <a:gd name="T1" fmla="*/ 0 h 185"/>
                  <a:gd name="T2" fmla="*/ 1 w 126"/>
                  <a:gd name="T3" fmla="*/ 0 h 185"/>
                  <a:gd name="T4" fmla="*/ 1 w 126"/>
                  <a:gd name="T5" fmla="*/ 0 h 185"/>
                  <a:gd name="T6" fmla="*/ 1 w 126"/>
                  <a:gd name="T7" fmla="*/ 0 h 185"/>
                  <a:gd name="T8" fmla="*/ 0 w 126"/>
                  <a:gd name="T9" fmla="*/ 0 h 185"/>
                  <a:gd name="T10" fmla="*/ 0 w 126"/>
                  <a:gd name="T11" fmla="*/ 0 h 185"/>
                  <a:gd name="T12" fmla="*/ 0 w 126"/>
                  <a:gd name="T13" fmla="*/ 0 h 1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6"/>
                  <a:gd name="T22" fmla="*/ 0 h 185"/>
                  <a:gd name="T23" fmla="*/ 126 w 126"/>
                  <a:gd name="T24" fmla="*/ 185 h 1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6" h="185">
                    <a:moveTo>
                      <a:pt x="126" y="3"/>
                    </a:moveTo>
                    <a:lnTo>
                      <a:pt x="59" y="0"/>
                    </a:lnTo>
                    <a:lnTo>
                      <a:pt x="24" y="15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5"/>
                    </a:lnTo>
                    <a:lnTo>
                      <a:pt x="0" y="180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2" name="Freeform 793"/>
              <p:cNvSpPr>
                <a:spLocks/>
              </p:cNvSpPr>
              <p:nvPr/>
            </p:nvSpPr>
            <p:spPr bwMode="auto">
              <a:xfrm>
                <a:off x="1422" y="3604"/>
                <a:ext cx="64" cy="62"/>
              </a:xfrm>
              <a:custGeom>
                <a:avLst/>
                <a:gdLst>
                  <a:gd name="T0" fmla="*/ 1 w 127"/>
                  <a:gd name="T1" fmla="*/ 0 h 185"/>
                  <a:gd name="T2" fmla="*/ 1 w 127"/>
                  <a:gd name="T3" fmla="*/ 0 h 185"/>
                  <a:gd name="T4" fmla="*/ 1 w 127"/>
                  <a:gd name="T5" fmla="*/ 0 h 185"/>
                  <a:gd name="T6" fmla="*/ 1 w 127"/>
                  <a:gd name="T7" fmla="*/ 0 h 185"/>
                  <a:gd name="T8" fmla="*/ 0 w 127"/>
                  <a:gd name="T9" fmla="*/ 0 h 185"/>
                  <a:gd name="T10" fmla="*/ 0 w 127"/>
                  <a:gd name="T11" fmla="*/ 0 h 185"/>
                  <a:gd name="T12" fmla="*/ 0 w 127"/>
                  <a:gd name="T13" fmla="*/ 0 h 1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5"/>
                  <a:gd name="T23" fmla="*/ 127 w 127"/>
                  <a:gd name="T24" fmla="*/ 185 h 1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5">
                    <a:moveTo>
                      <a:pt x="127" y="5"/>
                    </a:moveTo>
                    <a:lnTo>
                      <a:pt x="59" y="0"/>
                    </a:lnTo>
                    <a:lnTo>
                      <a:pt x="30" y="14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5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" name="Freeform 794"/>
              <p:cNvSpPr>
                <a:spLocks/>
              </p:cNvSpPr>
              <p:nvPr/>
            </p:nvSpPr>
            <p:spPr bwMode="auto">
              <a:xfrm>
                <a:off x="1401" y="3594"/>
                <a:ext cx="64" cy="62"/>
              </a:xfrm>
              <a:custGeom>
                <a:avLst/>
                <a:gdLst>
                  <a:gd name="T0" fmla="*/ 1 w 127"/>
                  <a:gd name="T1" fmla="*/ 0 h 186"/>
                  <a:gd name="T2" fmla="*/ 1 w 127"/>
                  <a:gd name="T3" fmla="*/ 0 h 186"/>
                  <a:gd name="T4" fmla="*/ 1 w 127"/>
                  <a:gd name="T5" fmla="*/ 0 h 186"/>
                  <a:gd name="T6" fmla="*/ 1 w 127"/>
                  <a:gd name="T7" fmla="*/ 0 h 186"/>
                  <a:gd name="T8" fmla="*/ 0 w 127"/>
                  <a:gd name="T9" fmla="*/ 0 h 186"/>
                  <a:gd name="T10" fmla="*/ 0 w 127"/>
                  <a:gd name="T11" fmla="*/ 0 h 186"/>
                  <a:gd name="T12" fmla="*/ 0 w 12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6"/>
                  <a:gd name="T23" fmla="*/ 127 w 127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6">
                    <a:moveTo>
                      <a:pt x="127" y="5"/>
                    </a:moveTo>
                    <a:lnTo>
                      <a:pt x="59" y="0"/>
                    </a:lnTo>
                    <a:lnTo>
                      <a:pt x="32" y="10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" name="Freeform 795"/>
              <p:cNvSpPr>
                <a:spLocks/>
              </p:cNvSpPr>
              <p:nvPr/>
            </p:nvSpPr>
            <p:spPr bwMode="auto">
              <a:xfrm>
                <a:off x="1383" y="3583"/>
                <a:ext cx="64" cy="62"/>
              </a:xfrm>
              <a:custGeom>
                <a:avLst/>
                <a:gdLst>
                  <a:gd name="T0" fmla="*/ 1 w 128"/>
                  <a:gd name="T1" fmla="*/ 0 h 186"/>
                  <a:gd name="T2" fmla="*/ 1 w 128"/>
                  <a:gd name="T3" fmla="*/ 0 h 186"/>
                  <a:gd name="T4" fmla="*/ 1 w 128"/>
                  <a:gd name="T5" fmla="*/ 0 h 186"/>
                  <a:gd name="T6" fmla="*/ 1 w 128"/>
                  <a:gd name="T7" fmla="*/ 0 h 186"/>
                  <a:gd name="T8" fmla="*/ 0 w 128"/>
                  <a:gd name="T9" fmla="*/ 0 h 186"/>
                  <a:gd name="T10" fmla="*/ 0 w 128"/>
                  <a:gd name="T11" fmla="*/ 0 h 186"/>
                  <a:gd name="T12" fmla="*/ 0 w 128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86"/>
                  <a:gd name="T23" fmla="*/ 128 w 128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86">
                    <a:moveTo>
                      <a:pt x="128" y="4"/>
                    </a:moveTo>
                    <a:lnTo>
                      <a:pt x="59" y="0"/>
                    </a:lnTo>
                    <a:lnTo>
                      <a:pt x="32" y="13"/>
                    </a:lnTo>
                    <a:lnTo>
                      <a:pt x="9" y="40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5" name="Freeform 796"/>
              <p:cNvSpPr>
                <a:spLocks/>
              </p:cNvSpPr>
              <p:nvPr/>
            </p:nvSpPr>
            <p:spPr bwMode="auto">
              <a:xfrm>
                <a:off x="1365" y="3570"/>
                <a:ext cx="63" cy="62"/>
              </a:xfrm>
              <a:custGeom>
                <a:avLst/>
                <a:gdLst>
                  <a:gd name="T0" fmla="*/ 1 w 126"/>
                  <a:gd name="T1" fmla="*/ 0 h 186"/>
                  <a:gd name="T2" fmla="*/ 1 w 126"/>
                  <a:gd name="T3" fmla="*/ 0 h 186"/>
                  <a:gd name="T4" fmla="*/ 1 w 126"/>
                  <a:gd name="T5" fmla="*/ 0 h 186"/>
                  <a:gd name="T6" fmla="*/ 1 w 126"/>
                  <a:gd name="T7" fmla="*/ 0 h 186"/>
                  <a:gd name="T8" fmla="*/ 0 w 126"/>
                  <a:gd name="T9" fmla="*/ 0 h 186"/>
                  <a:gd name="T10" fmla="*/ 0 w 126"/>
                  <a:gd name="T11" fmla="*/ 0 h 186"/>
                  <a:gd name="T12" fmla="*/ 0 w 126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6"/>
                  <a:gd name="T22" fmla="*/ 0 h 186"/>
                  <a:gd name="T23" fmla="*/ 126 w 126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6" h="186">
                    <a:moveTo>
                      <a:pt x="126" y="4"/>
                    </a:moveTo>
                    <a:lnTo>
                      <a:pt x="58" y="0"/>
                    </a:lnTo>
                    <a:lnTo>
                      <a:pt x="31" y="14"/>
                    </a:lnTo>
                    <a:lnTo>
                      <a:pt x="8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6" name="Freeform 797"/>
              <p:cNvSpPr>
                <a:spLocks/>
              </p:cNvSpPr>
              <p:nvPr/>
            </p:nvSpPr>
            <p:spPr bwMode="auto">
              <a:xfrm>
                <a:off x="1349" y="3558"/>
                <a:ext cx="64" cy="62"/>
              </a:xfrm>
              <a:custGeom>
                <a:avLst/>
                <a:gdLst>
                  <a:gd name="T0" fmla="*/ 1 w 127"/>
                  <a:gd name="T1" fmla="*/ 0 h 186"/>
                  <a:gd name="T2" fmla="*/ 1 w 127"/>
                  <a:gd name="T3" fmla="*/ 0 h 186"/>
                  <a:gd name="T4" fmla="*/ 1 w 127"/>
                  <a:gd name="T5" fmla="*/ 0 h 186"/>
                  <a:gd name="T6" fmla="*/ 1 w 127"/>
                  <a:gd name="T7" fmla="*/ 0 h 186"/>
                  <a:gd name="T8" fmla="*/ 0 w 127"/>
                  <a:gd name="T9" fmla="*/ 0 h 186"/>
                  <a:gd name="T10" fmla="*/ 0 w 127"/>
                  <a:gd name="T11" fmla="*/ 0 h 186"/>
                  <a:gd name="T12" fmla="*/ 0 w 12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6"/>
                  <a:gd name="T23" fmla="*/ 127 w 127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6">
                    <a:moveTo>
                      <a:pt x="127" y="5"/>
                    </a:moveTo>
                    <a:lnTo>
                      <a:pt x="59" y="0"/>
                    </a:lnTo>
                    <a:lnTo>
                      <a:pt x="33" y="16"/>
                    </a:lnTo>
                    <a:lnTo>
                      <a:pt x="9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7" name="Freeform 798"/>
              <p:cNvSpPr>
                <a:spLocks/>
              </p:cNvSpPr>
              <p:nvPr/>
            </p:nvSpPr>
            <p:spPr bwMode="auto">
              <a:xfrm>
                <a:off x="1331" y="3550"/>
                <a:ext cx="63" cy="62"/>
              </a:xfrm>
              <a:custGeom>
                <a:avLst/>
                <a:gdLst>
                  <a:gd name="T0" fmla="*/ 0 w 127"/>
                  <a:gd name="T1" fmla="*/ 0 h 186"/>
                  <a:gd name="T2" fmla="*/ 0 w 127"/>
                  <a:gd name="T3" fmla="*/ 0 h 186"/>
                  <a:gd name="T4" fmla="*/ 0 w 127"/>
                  <a:gd name="T5" fmla="*/ 0 h 186"/>
                  <a:gd name="T6" fmla="*/ 0 w 127"/>
                  <a:gd name="T7" fmla="*/ 0 h 186"/>
                  <a:gd name="T8" fmla="*/ 0 w 127"/>
                  <a:gd name="T9" fmla="*/ 0 h 186"/>
                  <a:gd name="T10" fmla="*/ 0 w 127"/>
                  <a:gd name="T11" fmla="*/ 0 h 186"/>
                  <a:gd name="T12" fmla="*/ 0 w 12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6"/>
                  <a:gd name="T23" fmla="*/ 127 w 127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6">
                    <a:moveTo>
                      <a:pt x="127" y="4"/>
                    </a:moveTo>
                    <a:lnTo>
                      <a:pt x="59" y="0"/>
                    </a:lnTo>
                    <a:lnTo>
                      <a:pt x="32" y="13"/>
                    </a:lnTo>
                    <a:lnTo>
                      <a:pt x="10" y="39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0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8" name="Freeform 799"/>
              <p:cNvSpPr>
                <a:spLocks/>
              </p:cNvSpPr>
              <p:nvPr/>
            </p:nvSpPr>
            <p:spPr bwMode="auto">
              <a:xfrm>
                <a:off x="1308" y="3501"/>
                <a:ext cx="47" cy="25"/>
              </a:xfrm>
              <a:custGeom>
                <a:avLst/>
                <a:gdLst>
                  <a:gd name="T0" fmla="*/ 0 w 96"/>
                  <a:gd name="T1" fmla="*/ 0 h 74"/>
                  <a:gd name="T2" fmla="*/ 0 w 96"/>
                  <a:gd name="T3" fmla="*/ 0 h 74"/>
                  <a:gd name="T4" fmla="*/ 0 w 96"/>
                  <a:gd name="T5" fmla="*/ 0 h 74"/>
                  <a:gd name="T6" fmla="*/ 0 w 96"/>
                  <a:gd name="T7" fmla="*/ 0 h 7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74"/>
                  <a:gd name="T14" fmla="*/ 96 w 96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74">
                    <a:moveTo>
                      <a:pt x="0" y="0"/>
                    </a:moveTo>
                    <a:lnTo>
                      <a:pt x="89" y="74"/>
                    </a:lnTo>
                    <a:lnTo>
                      <a:pt x="96" y="74"/>
                    </a:lnTo>
                    <a:lnTo>
                      <a:pt x="93" y="74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9" name="Oval 800"/>
              <p:cNvSpPr>
                <a:spLocks noChangeArrowheads="1"/>
              </p:cNvSpPr>
              <p:nvPr/>
            </p:nvSpPr>
            <p:spPr bwMode="auto">
              <a:xfrm>
                <a:off x="1339" y="3772"/>
                <a:ext cx="78" cy="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0" name="Oval 801"/>
              <p:cNvSpPr>
                <a:spLocks noChangeArrowheads="1"/>
              </p:cNvSpPr>
              <p:nvPr/>
            </p:nvSpPr>
            <p:spPr bwMode="auto">
              <a:xfrm>
                <a:off x="1432" y="3771"/>
                <a:ext cx="78" cy="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1" name="Freeform 802"/>
              <p:cNvSpPr>
                <a:spLocks/>
              </p:cNvSpPr>
              <p:nvPr/>
            </p:nvSpPr>
            <p:spPr bwMode="auto">
              <a:xfrm>
                <a:off x="1511" y="3785"/>
                <a:ext cx="94" cy="8"/>
              </a:xfrm>
              <a:custGeom>
                <a:avLst/>
                <a:gdLst>
                  <a:gd name="T0" fmla="*/ 0 w 188"/>
                  <a:gd name="T1" fmla="*/ 0 h 25"/>
                  <a:gd name="T2" fmla="*/ 1 w 188"/>
                  <a:gd name="T3" fmla="*/ 0 h 25"/>
                  <a:gd name="T4" fmla="*/ 1 w 188"/>
                  <a:gd name="T5" fmla="*/ 0 h 25"/>
                  <a:gd name="T6" fmla="*/ 1 w 188"/>
                  <a:gd name="T7" fmla="*/ 0 h 25"/>
                  <a:gd name="T8" fmla="*/ 0 w 188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8"/>
                  <a:gd name="T16" fmla="*/ 0 h 25"/>
                  <a:gd name="T17" fmla="*/ 188 w 18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8" h="25">
                    <a:moveTo>
                      <a:pt x="0" y="25"/>
                    </a:moveTo>
                    <a:lnTo>
                      <a:pt x="6" y="0"/>
                    </a:lnTo>
                    <a:lnTo>
                      <a:pt x="175" y="0"/>
                    </a:lnTo>
                    <a:lnTo>
                      <a:pt x="188" y="19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2" name="Oval 803"/>
              <p:cNvSpPr>
                <a:spLocks noChangeArrowheads="1"/>
              </p:cNvSpPr>
              <p:nvPr/>
            </p:nvSpPr>
            <p:spPr bwMode="auto">
              <a:xfrm>
                <a:off x="1338" y="3767"/>
                <a:ext cx="78" cy="2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3" name="Oval 804"/>
              <p:cNvSpPr>
                <a:spLocks noChangeArrowheads="1"/>
              </p:cNvSpPr>
              <p:nvPr/>
            </p:nvSpPr>
            <p:spPr bwMode="auto">
              <a:xfrm>
                <a:off x="1431" y="3766"/>
                <a:ext cx="77" cy="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640" name="圆角矩形标注 557"/>
          <p:cNvSpPr>
            <a:spLocks noChangeArrowheads="1"/>
          </p:cNvSpPr>
          <p:nvPr/>
        </p:nvSpPr>
        <p:spPr bwMode="auto">
          <a:xfrm>
            <a:off x="6342429" y="3599856"/>
            <a:ext cx="837180" cy="293509"/>
          </a:xfrm>
          <a:prstGeom prst="wedgeRoundRectCallout">
            <a:avLst>
              <a:gd name="adj1" fmla="val -18809"/>
              <a:gd name="adj2" fmla="val -175357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41" name="Text Box 48"/>
          <p:cNvSpPr txBox="1">
            <a:spLocks noChangeArrowheads="1"/>
          </p:cNvSpPr>
          <p:nvPr/>
        </p:nvSpPr>
        <p:spPr bwMode="auto">
          <a:xfrm>
            <a:off x="6202925" y="3598361"/>
            <a:ext cx="1084263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7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装有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9" name="Group 107"/>
          <p:cNvGrpSpPr>
            <a:grpSpLocks/>
          </p:cNvGrpSpPr>
          <p:nvPr/>
        </p:nvGrpSpPr>
        <p:grpSpPr bwMode="auto">
          <a:xfrm>
            <a:off x="3036033" y="2215934"/>
            <a:ext cx="3004755" cy="1969898"/>
            <a:chOff x="2248" y="820"/>
            <a:chExt cx="2248" cy="883"/>
          </a:xfrm>
        </p:grpSpPr>
        <p:grpSp>
          <p:nvGrpSpPr>
            <p:cNvPr id="560" name="Group 108"/>
            <p:cNvGrpSpPr>
              <a:grpSpLocks/>
            </p:cNvGrpSpPr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590" name="Group 109"/>
              <p:cNvGrpSpPr>
                <a:grpSpLocks/>
              </p:cNvGrpSpPr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595" name="Group 110"/>
                <p:cNvGrpSpPr>
                  <a:grpSpLocks/>
                </p:cNvGrpSpPr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605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607" name="Group 1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611" name="Group 1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15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6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7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8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9" name="Freeform 1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12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613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614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608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609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610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606" name="Freeform 125"/>
                  <p:cNvSpPr>
                    <a:spLocks/>
                  </p:cNvSpPr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596" name="Group 126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59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3" name="Freeform 131"/>
                  <p:cNvSpPr>
                    <a:spLocks/>
                  </p:cNvSpPr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4" name="Freeform 132"/>
                  <p:cNvSpPr>
                    <a:spLocks/>
                  </p:cNvSpPr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597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98" name="Freeform 134"/>
                <p:cNvSpPr>
                  <a:spLocks/>
                </p:cNvSpPr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591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2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3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4" name="Freeform 138"/>
              <p:cNvSpPr>
                <a:spLocks/>
              </p:cNvSpPr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61" name="Group 139"/>
            <p:cNvGrpSpPr>
              <a:grpSpLocks/>
            </p:cNvGrpSpPr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575" name="Group 140"/>
              <p:cNvGrpSpPr>
                <a:grpSpLocks/>
              </p:cNvGrpSpPr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586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7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8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9" name="Freeform 144"/>
                <p:cNvSpPr>
                  <a:spLocks/>
                </p:cNvSpPr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576" name="Group 145"/>
              <p:cNvGrpSpPr>
                <a:grpSpLocks/>
              </p:cNvGrpSpPr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578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79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0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1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2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3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4" name="Freeform 152"/>
                <p:cNvSpPr>
                  <a:spLocks/>
                </p:cNvSpPr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5" name="Freeform 153"/>
                <p:cNvSpPr>
                  <a:spLocks/>
                </p:cNvSpPr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577" name="Freeform 154"/>
              <p:cNvSpPr>
                <a:spLocks/>
              </p:cNvSpPr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62" name="Group 155"/>
            <p:cNvGrpSpPr>
              <a:grpSpLocks/>
            </p:cNvGrpSpPr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563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4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5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6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7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8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9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0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1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2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3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4" name="Freeform 167"/>
              <p:cNvSpPr>
                <a:spLocks/>
              </p:cNvSpPr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16" name="Text Box 201"/>
          <p:cNvSpPr txBox="1">
            <a:spLocks noChangeArrowheads="1"/>
          </p:cNvSpPr>
          <p:nvPr/>
        </p:nvSpPr>
        <p:spPr bwMode="auto">
          <a:xfrm>
            <a:off x="3855953" y="3271247"/>
            <a:ext cx="1574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</a:t>
            </a:r>
            <a:r>
              <a:rPr kumimoji="0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→ </a:t>
            </a:r>
            <a:r>
              <a:rPr kumimoji="0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kumimoji="0" lang="en-US" altLang="zh-CN" sz="14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4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997"/>
          <p:cNvSpPr txBox="1">
            <a:spLocks noChangeArrowheads="1"/>
          </p:cNvSpPr>
          <p:nvPr/>
        </p:nvSpPr>
        <p:spPr bwMode="auto">
          <a:xfrm>
            <a:off x="3846168" y="2553052"/>
            <a:ext cx="13147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安全数据报</a:t>
            </a:r>
          </a:p>
        </p:txBody>
      </p:sp>
      <p:sp>
        <p:nvSpPr>
          <p:cNvPr id="21" name="AutoShape 212"/>
          <p:cNvSpPr>
            <a:spLocks noChangeArrowheads="1"/>
          </p:cNvSpPr>
          <p:nvPr/>
        </p:nvSpPr>
        <p:spPr bwMode="auto">
          <a:xfrm>
            <a:off x="5273197" y="2902886"/>
            <a:ext cx="586953" cy="123766"/>
          </a:xfrm>
          <a:prstGeom prst="rightArrow">
            <a:avLst>
              <a:gd name="adj1" fmla="val 50000"/>
              <a:gd name="adj2" fmla="val 73675"/>
            </a:avLst>
          </a:prstGeom>
          <a:solidFill>
            <a:srgbClr val="CC00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89200" y="2838737"/>
            <a:ext cx="1470375" cy="278959"/>
            <a:chOff x="3789200" y="2883562"/>
            <a:chExt cx="1470375" cy="278959"/>
          </a:xfrm>
        </p:grpSpPr>
        <p:grpSp>
          <p:nvGrpSpPr>
            <p:cNvPr id="8" name="组合 7"/>
            <p:cNvGrpSpPr/>
            <p:nvPr/>
          </p:nvGrpSpPr>
          <p:grpSpPr>
            <a:xfrm>
              <a:off x="3789200" y="2883562"/>
              <a:ext cx="1470375" cy="278959"/>
              <a:chOff x="3789200" y="2883562"/>
              <a:chExt cx="1470375" cy="278959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3789200" y="2883562"/>
                <a:ext cx="1470375" cy="278959"/>
                <a:chOff x="3789200" y="2883562"/>
                <a:chExt cx="1470375" cy="278959"/>
              </a:xfrm>
            </p:grpSpPr>
            <p:sp>
              <p:nvSpPr>
                <p:cNvPr id="22" name="Rectangle 210"/>
                <p:cNvSpPr>
                  <a:spLocks noChangeArrowheads="1"/>
                </p:cNvSpPr>
                <p:nvPr/>
              </p:nvSpPr>
              <p:spPr bwMode="auto">
                <a:xfrm>
                  <a:off x="3789200" y="2883562"/>
                  <a:ext cx="1463600" cy="278959"/>
                </a:xfrm>
                <a:prstGeom prst="rect">
                  <a:avLst/>
                </a:prstGeom>
                <a:solidFill>
                  <a:srgbClr val="0000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 bwMode="auto">
                <a:xfrm>
                  <a:off x="5004592" y="2887304"/>
                  <a:ext cx="254983" cy="272619"/>
                </a:xfrm>
                <a:prstGeom prst="rect">
                  <a:avLst/>
                </a:prstGeom>
                <a:solidFill>
                  <a:srgbClr val="FFFF00"/>
                </a:solidFill>
                <a:ln w="63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矩形 22"/>
              <p:cNvSpPr/>
              <p:nvPr/>
            </p:nvSpPr>
            <p:spPr bwMode="auto">
              <a:xfrm>
                <a:off x="4328063" y="2935507"/>
                <a:ext cx="385872" cy="175070"/>
              </a:xfrm>
              <a:prstGeom prst="rect">
                <a:avLst/>
              </a:prstGeom>
              <a:solidFill>
                <a:srgbClr val="FFC000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矩形 541"/>
            <p:cNvSpPr>
              <a:spLocks noChangeArrowheads="1"/>
            </p:cNvSpPr>
            <p:nvPr/>
          </p:nvSpPr>
          <p:spPr bwMode="auto">
            <a:xfrm>
              <a:off x="4601744" y="2937430"/>
              <a:ext cx="110493" cy="169299"/>
            </a:xfrm>
            <a:prstGeom prst="rect">
              <a:avLst/>
            </a:prstGeom>
            <a:solidFill>
              <a:srgbClr val="00FF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圆角矩形标注 559"/>
          <p:cNvSpPr>
            <a:spLocks noChangeArrowheads="1"/>
          </p:cNvSpPr>
          <p:nvPr/>
        </p:nvSpPr>
        <p:spPr bwMode="auto">
          <a:xfrm>
            <a:off x="5359297" y="1824038"/>
            <a:ext cx="1195612" cy="344370"/>
          </a:xfrm>
          <a:prstGeom prst="wedgeRoundRectCallout">
            <a:avLst>
              <a:gd name="adj1" fmla="val -65563"/>
              <a:gd name="adj2" fmla="val 280063"/>
              <a:gd name="adj3" fmla="val 16667"/>
            </a:avLst>
          </a:prstGeom>
          <a:solidFill>
            <a:srgbClr val="FFFF00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48"/>
          <p:cNvSpPr txBox="1">
            <a:spLocks noChangeArrowheads="1"/>
          </p:cNvSpPr>
          <p:nvPr/>
        </p:nvSpPr>
        <p:spPr bwMode="auto">
          <a:xfrm>
            <a:off x="5355410" y="1805892"/>
            <a:ext cx="12330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4" name="AutoShape 2"/>
          <p:cNvSpPr>
            <a:spLocks noChangeArrowheads="1"/>
          </p:cNvSpPr>
          <p:nvPr/>
        </p:nvSpPr>
        <p:spPr bwMode="auto">
          <a:xfrm rot="16200000">
            <a:off x="4533387" y="1646245"/>
            <a:ext cx="186226" cy="3087688"/>
          </a:xfrm>
          <a:prstGeom prst="can">
            <a:avLst>
              <a:gd name="adj" fmla="val 66727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Line 176"/>
          <p:cNvSpPr>
            <a:spLocks noChangeShapeType="1"/>
          </p:cNvSpPr>
          <p:nvPr/>
        </p:nvSpPr>
        <p:spPr bwMode="auto">
          <a:xfrm>
            <a:off x="2932067" y="3170317"/>
            <a:ext cx="3384859" cy="1904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20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5191" y="2973407"/>
            <a:ext cx="475967" cy="30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69800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17852" y="1029327"/>
            <a:ext cx="8133857" cy="330098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grpSp>
        <p:nvGrpSpPr>
          <p:cNvPr id="559" name="Group 107"/>
          <p:cNvGrpSpPr>
            <a:grpSpLocks/>
          </p:cNvGrpSpPr>
          <p:nvPr/>
        </p:nvGrpSpPr>
        <p:grpSpPr bwMode="auto">
          <a:xfrm>
            <a:off x="3036033" y="2215936"/>
            <a:ext cx="3004755" cy="1969898"/>
            <a:chOff x="2248" y="820"/>
            <a:chExt cx="2248" cy="883"/>
          </a:xfrm>
        </p:grpSpPr>
        <p:grpSp>
          <p:nvGrpSpPr>
            <p:cNvPr id="560" name="Group 108"/>
            <p:cNvGrpSpPr>
              <a:grpSpLocks/>
            </p:cNvGrpSpPr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590" name="Group 109"/>
              <p:cNvGrpSpPr>
                <a:grpSpLocks/>
              </p:cNvGrpSpPr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595" name="Group 110"/>
                <p:cNvGrpSpPr>
                  <a:grpSpLocks/>
                </p:cNvGrpSpPr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605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607" name="Group 1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611" name="Group 1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15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6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7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8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19" name="Freeform 1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12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613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614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608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609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610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606" name="Freeform 125"/>
                  <p:cNvSpPr>
                    <a:spLocks/>
                  </p:cNvSpPr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596" name="Group 126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59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3" name="Freeform 131"/>
                  <p:cNvSpPr>
                    <a:spLocks/>
                  </p:cNvSpPr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4" name="Freeform 132"/>
                  <p:cNvSpPr>
                    <a:spLocks/>
                  </p:cNvSpPr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597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98" name="Freeform 134"/>
                <p:cNvSpPr>
                  <a:spLocks/>
                </p:cNvSpPr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591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2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3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4" name="Freeform 138"/>
              <p:cNvSpPr>
                <a:spLocks/>
              </p:cNvSpPr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61" name="Group 139"/>
            <p:cNvGrpSpPr>
              <a:grpSpLocks/>
            </p:cNvGrpSpPr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575" name="Group 140"/>
              <p:cNvGrpSpPr>
                <a:grpSpLocks/>
              </p:cNvGrpSpPr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586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7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8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9" name="Freeform 144"/>
                <p:cNvSpPr>
                  <a:spLocks/>
                </p:cNvSpPr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576" name="Group 145"/>
              <p:cNvGrpSpPr>
                <a:grpSpLocks/>
              </p:cNvGrpSpPr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578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79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0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1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2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3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4" name="Freeform 152"/>
                <p:cNvSpPr>
                  <a:spLocks/>
                </p:cNvSpPr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85" name="Freeform 153"/>
                <p:cNvSpPr>
                  <a:spLocks/>
                </p:cNvSpPr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577" name="Freeform 154"/>
              <p:cNvSpPr>
                <a:spLocks/>
              </p:cNvSpPr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62" name="Group 155"/>
            <p:cNvGrpSpPr>
              <a:grpSpLocks/>
            </p:cNvGrpSpPr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563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4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5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6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7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8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9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0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1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2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3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4" name="Freeform 167"/>
              <p:cNvSpPr>
                <a:spLocks/>
              </p:cNvSpPr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10183"/>
            <a:ext cx="8133857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37984" y="560871"/>
            <a:ext cx="3281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主机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2000" b="1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到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2000" b="1" baseline="-250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之间的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通信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3476" y="1137228"/>
            <a:ext cx="6442608" cy="656590"/>
          </a:xfrm>
          <a:prstGeom prst="rect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假定公司总部的主机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要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和内部的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主机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进行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通信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由于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都在公司内部，不需要加密，因此不需要建立安全关联。</a:t>
            </a:r>
          </a:p>
        </p:txBody>
      </p:sp>
      <p:sp>
        <p:nvSpPr>
          <p:cNvPr id="7" name="圆角矩形 6"/>
          <p:cNvSpPr/>
          <p:nvPr/>
        </p:nvSpPr>
        <p:spPr bwMode="auto">
          <a:xfrm>
            <a:off x="6214933" y="2246194"/>
            <a:ext cx="2197948" cy="1920002"/>
          </a:xfrm>
          <a:prstGeom prst="roundRect">
            <a:avLst/>
          </a:prstGeom>
          <a:solidFill>
            <a:srgbClr val="FFFF99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778708" y="2246194"/>
            <a:ext cx="2197948" cy="1920002"/>
          </a:xfrm>
          <a:prstGeom prst="roundRect">
            <a:avLst/>
          </a:prstGeom>
          <a:solidFill>
            <a:srgbClr val="33CCFF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205"/>
          <p:cNvSpPr>
            <a:spLocks noChangeShapeType="1"/>
          </p:cNvSpPr>
          <p:nvPr/>
        </p:nvSpPr>
        <p:spPr bwMode="auto">
          <a:xfrm>
            <a:off x="1550455" y="3117698"/>
            <a:ext cx="154179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1370567" y="1937921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公司总部</a:t>
            </a:r>
          </a:p>
        </p:txBody>
      </p:sp>
      <p:sp>
        <p:nvSpPr>
          <p:cNvPr id="15" name="Text Box 207"/>
          <p:cNvSpPr txBox="1">
            <a:spLocks noChangeArrowheads="1"/>
          </p:cNvSpPr>
          <p:nvPr/>
        </p:nvSpPr>
        <p:spPr bwMode="auto">
          <a:xfrm>
            <a:off x="4104657" y="1926299"/>
            <a:ext cx="723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17" name="Text Box 208"/>
          <p:cNvSpPr txBox="1">
            <a:spLocks noChangeArrowheads="1"/>
          </p:cNvSpPr>
          <p:nvPr/>
        </p:nvSpPr>
        <p:spPr bwMode="auto">
          <a:xfrm>
            <a:off x="2553385" y="2565552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9" name="Text Box 213"/>
          <p:cNvSpPr txBox="1">
            <a:spLocks noChangeArrowheads="1"/>
          </p:cNvSpPr>
          <p:nvPr/>
        </p:nvSpPr>
        <p:spPr bwMode="auto">
          <a:xfrm>
            <a:off x="784646" y="2811620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grpSp>
        <p:nvGrpSpPr>
          <p:cNvPr id="20" name="组合 990"/>
          <p:cNvGrpSpPr>
            <a:grpSpLocks/>
          </p:cNvGrpSpPr>
          <p:nvPr/>
        </p:nvGrpSpPr>
        <p:grpSpPr bwMode="auto">
          <a:xfrm>
            <a:off x="1717043" y="2856055"/>
            <a:ext cx="617057" cy="175070"/>
            <a:chOff x="1691680" y="1052736"/>
            <a:chExt cx="576064" cy="144016"/>
          </a:xfrm>
        </p:grpSpPr>
        <p:sp>
          <p:nvSpPr>
            <p:cNvPr id="531" name="矩形 530"/>
            <p:cNvSpPr/>
            <p:nvPr/>
          </p:nvSpPr>
          <p:spPr bwMode="auto">
            <a:xfrm>
              <a:off x="1691680" y="1052736"/>
              <a:ext cx="360238" cy="144016"/>
            </a:xfrm>
            <a:prstGeom prst="rect">
              <a:avLst/>
            </a:prstGeom>
            <a:solidFill>
              <a:srgbClr val="FFC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32" name="直接箭头连接符 988"/>
            <p:cNvCxnSpPr>
              <a:cxnSpLocks noChangeShapeType="1"/>
              <a:stCxn id="531" idx="3"/>
            </p:cNvCxnSpPr>
            <p:nvPr/>
          </p:nvCxnSpPr>
          <p:spPr bwMode="auto">
            <a:xfrm>
              <a:off x="2051720" y="1124744"/>
              <a:ext cx="216024" cy="0"/>
            </a:xfrm>
            <a:prstGeom prst="straightConnector1">
              <a:avLst/>
            </a:prstGeom>
            <a:noFill/>
            <a:ln w="38100" algn="ctr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4" name="Picture 20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6926" y="2998420"/>
            <a:ext cx="475967" cy="30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直接连接符 504"/>
          <p:cNvCxnSpPr>
            <a:cxnSpLocks noChangeShapeType="1"/>
          </p:cNvCxnSpPr>
          <p:nvPr/>
        </p:nvCxnSpPr>
        <p:spPr bwMode="auto">
          <a:xfrm flipV="1">
            <a:off x="6036445" y="3150403"/>
            <a:ext cx="280481" cy="962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" name="Text Box 208"/>
          <p:cNvSpPr txBox="1">
            <a:spLocks noChangeArrowheads="1"/>
          </p:cNvSpPr>
          <p:nvPr/>
        </p:nvSpPr>
        <p:spPr bwMode="auto">
          <a:xfrm>
            <a:off x="6330525" y="2594411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8" name="Text Box 213"/>
          <p:cNvSpPr txBox="1">
            <a:spLocks noChangeArrowheads="1"/>
          </p:cNvSpPr>
          <p:nvPr/>
        </p:nvSpPr>
        <p:spPr bwMode="auto">
          <a:xfrm>
            <a:off x="7926453" y="2794046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29" name="直接连接符 536"/>
          <p:cNvCxnSpPr>
            <a:cxnSpLocks noChangeShapeType="1"/>
          </p:cNvCxnSpPr>
          <p:nvPr/>
        </p:nvCxnSpPr>
        <p:spPr bwMode="auto">
          <a:xfrm flipV="1">
            <a:off x="6792893" y="3140784"/>
            <a:ext cx="819344" cy="961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" name="Text Box 48"/>
          <p:cNvSpPr txBox="1">
            <a:spLocks noChangeArrowheads="1"/>
          </p:cNvSpPr>
          <p:nvPr/>
        </p:nvSpPr>
        <p:spPr bwMode="auto">
          <a:xfrm>
            <a:off x="6921458" y="1935997"/>
            <a:ext cx="723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分公司</a:t>
            </a:r>
          </a:p>
        </p:txBody>
      </p:sp>
      <p:sp>
        <p:nvSpPr>
          <p:cNvPr id="35" name="矩形 540"/>
          <p:cNvSpPr>
            <a:spLocks noChangeArrowheads="1"/>
          </p:cNvSpPr>
          <p:nvPr/>
        </p:nvSpPr>
        <p:spPr bwMode="auto">
          <a:xfrm>
            <a:off x="1993262" y="2859902"/>
            <a:ext cx="108793" cy="169299"/>
          </a:xfrm>
          <a:prstGeom prst="rect">
            <a:avLst/>
          </a:prstGeom>
          <a:solidFill>
            <a:srgbClr val="00FFFF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548"/>
          <p:cNvGrpSpPr>
            <a:grpSpLocks/>
          </p:cNvGrpSpPr>
          <p:nvPr/>
        </p:nvGrpSpPr>
        <p:grpSpPr bwMode="auto">
          <a:xfrm>
            <a:off x="1505902" y="2304938"/>
            <a:ext cx="1144864" cy="653079"/>
            <a:chOff x="1505608" y="598373"/>
            <a:chExt cx="1074067" cy="538002"/>
          </a:xfrm>
        </p:grpSpPr>
        <p:grpSp>
          <p:nvGrpSpPr>
            <p:cNvPr id="47" name="组合 516"/>
            <p:cNvGrpSpPr>
              <a:grpSpLocks/>
            </p:cNvGrpSpPr>
            <p:nvPr/>
          </p:nvGrpSpPr>
          <p:grpSpPr bwMode="auto">
            <a:xfrm>
              <a:off x="1505608" y="598373"/>
              <a:ext cx="1074067" cy="294860"/>
              <a:chOff x="1576472" y="576470"/>
              <a:chExt cx="1033000" cy="294860"/>
            </a:xfrm>
          </p:grpSpPr>
          <p:sp>
            <p:nvSpPr>
              <p:cNvPr id="49" name="圆角矩形标注 552"/>
              <p:cNvSpPr>
                <a:spLocks noChangeArrowheads="1"/>
              </p:cNvSpPr>
              <p:nvPr/>
            </p:nvSpPr>
            <p:spPr bwMode="auto">
              <a:xfrm>
                <a:off x="1591178" y="576470"/>
                <a:ext cx="992998" cy="294860"/>
              </a:xfrm>
              <a:prstGeom prst="wedgeRoundRectCallout">
                <a:avLst>
                  <a:gd name="adj1" fmla="val -9139"/>
                  <a:gd name="adj2" fmla="val 50139"/>
                  <a:gd name="adj3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Text Box 48"/>
              <p:cNvSpPr txBox="1">
                <a:spLocks noChangeArrowheads="1"/>
              </p:cNvSpPr>
              <p:nvPr/>
            </p:nvSpPr>
            <p:spPr bwMode="auto">
              <a:xfrm>
                <a:off x="1576472" y="609118"/>
                <a:ext cx="1033000" cy="253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下箭头 551"/>
            <p:cNvSpPr>
              <a:spLocks noChangeArrowheads="1"/>
            </p:cNvSpPr>
            <p:nvPr/>
          </p:nvSpPr>
          <p:spPr bwMode="auto">
            <a:xfrm>
              <a:off x="1962200" y="895401"/>
              <a:ext cx="89519" cy="240974"/>
            </a:xfrm>
            <a:prstGeom prst="downArrow">
              <a:avLst>
                <a:gd name="adj1" fmla="val 50000"/>
                <a:gd name="adj2" fmla="val 127715"/>
              </a:avLst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20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285" y="2877790"/>
            <a:ext cx="488382" cy="48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1229" y="2876834"/>
            <a:ext cx="488382" cy="48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直接连接符 540"/>
          <p:cNvCxnSpPr>
            <a:cxnSpLocks noChangeShapeType="1"/>
          </p:cNvCxnSpPr>
          <p:nvPr/>
        </p:nvCxnSpPr>
        <p:spPr bwMode="auto">
          <a:xfrm flipH="1">
            <a:off x="1844534" y="3252365"/>
            <a:ext cx="805746" cy="45107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6" name="Text Box 213"/>
          <p:cNvSpPr txBox="1">
            <a:spLocks noChangeArrowheads="1"/>
          </p:cNvSpPr>
          <p:nvPr/>
        </p:nvSpPr>
        <p:spPr bwMode="auto">
          <a:xfrm>
            <a:off x="1249547" y="3430960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97" name="Group 352"/>
          <p:cNvGrpSpPr>
            <a:grpSpLocks/>
          </p:cNvGrpSpPr>
          <p:nvPr/>
        </p:nvGrpSpPr>
        <p:grpSpPr bwMode="auto">
          <a:xfrm>
            <a:off x="1377993" y="3518428"/>
            <a:ext cx="524774" cy="433344"/>
            <a:chOff x="624" y="2968"/>
            <a:chExt cx="1331" cy="920"/>
          </a:xfrm>
        </p:grpSpPr>
        <p:sp>
          <p:nvSpPr>
            <p:cNvPr id="98" name="Freeform 353"/>
            <p:cNvSpPr>
              <a:spLocks/>
            </p:cNvSpPr>
            <p:nvPr/>
          </p:nvSpPr>
          <p:spPr bwMode="auto">
            <a:xfrm>
              <a:off x="1238" y="2968"/>
              <a:ext cx="713" cy="770"/>
            </a:xfrm>
            <a:custGeom>
              <a:avLst/>
              <a:gdLst>
                <a:gd name="T0" fmla="*/ 1 w 1426"/>
                <a:gd name="T1" fmla="*/ 0 h 2309"/>
                <a:gd name="T2" fmla="*/ 1 w 1426"/>
                <a:gd name="T3" fmla="*/ 0 h 2309"/>
                <a:gd name="T4" fmla="*/ 0 w 1426"/>
                <a:gd name="T5" fmla="*/ 0 h 2309"/>
                <a:gd name="T6" fmla="*/ 1 w 1426"/>
                <a:gd name="T7" fmla="*/ 0 h 2309"/>
                <a:gd name="T8" fmla="*/ 1 w 1426"/>
                <a:gd name="T9" fmla="*/ 0 h 2309"/>
                <a:gd name="T10" fmla="*/ 1 w 1426"/>
                <a:gd name="T11" fmla="*/ 0 h 2309"/>
                <a:gd name="T12" fmla="*/ 1 w 1426"/>
                <a:gd name="T13" fmla="*/ 0 h 2309"/>
                <a:gd name="T14" fmla="*/ 1 w 1426"/>
                <a:gd name="T15" fmla="*/ 0 h 2309"/>
                <a:gd name="T16" fmla="*/ 1 w 1426"/>
                <a:gd name="T17" fmla="*/ 0 h 2309"/>
                <a:gd name="T18" fmla="*/ 1 w 1426"/>
                <a:gd name="T19" fmla="*/ 0 h 2309"/>
                <a:gd name="T20" fmla="*/ 1 w 1426"/>
                <a:gd name="T21" fmla="*/ 0 h 2309"/>
                <a:gd name="T22" fmla="*/ 1 w 1426"/>
                <a:gd name="T23" fmla="*/ 0 h 2309"/>
                <a:gd name="T24" fmla="*/ 1 w 1426"/>
                <a:gd name="T25" fmla="*/ 0 h 230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26"/>
                <a:gd name="T40" fmla="*/ 0 h 2309"/>
                <a:gd name="T41" fmla="*/ 1426 w 1426"/>
                <a:gd name="T42" fmla="*/ 2309 h 230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26" h="2309">
                  <a:moveTo>
                    <a:pt x="992" y="2292"/>
                  </a:moveTo>
                  <a:lnTo>
                    <a:pt x="964" y="2309"/>
                  </a:lnTo>
                  <a:lnTo>
                    <a:pt x="0" y="1462"/>
                  </a:lnTo>
                  <a:lnTo>
                    <a:pt x="326" y="59"/>
                  </a:lnTo>
                  <a:lnTo>
                    <a:pt x="369" y="18"/>
                  </a:lnTo>
                  <a:lnTo>
                    <a:pt x="414" y="0"/>
                  </a:lnTo>
                  <a:lnTo>
                    <a:pt x="457" y="9"/>
                  </a:lnTo>
                  <a:lnTo>
                    <a:pt x="1381" y="400"/>
                  </a:lnTo>
                  <a:lnTo>
                    <a:pt x="1411" y="421"/>
                  </a:lnTo>
                  <a:lnTo>
                    <a:pt x="1422" y="425"/>
                  </a:lnTo>
                  <a:lnTo>
                    <a:pt x="1426" y="445"/>
                  </a:lnTo>
                  <a:lnTo>
                    <a:pt x="1017" y="2306"/>
                  </a:lnTo>
                  <a:lnTo>
                    <a:pt x="992" y="22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354"/>
            <p:cNvSpPr>
              <a:spLocks/>
            </p:cNvSpPr>
            <p:nvPr/>
          </p:nvSpPr>
          <p:spPr bwMode="auto">
            <a:xfrm>
              <a:off x="1668" y="3087"/>
              <a:ext cx="286" cy="660"/>
            </a:xfrm>
            <a:custGeom>
              <a:avLst/>
              <a:gdLst>
                <a:gd name="T0" fmla="*/ 0 w 573"/>
                <a:gd name="T1" fmla="*/ 0 h 1980"/>
                <a:gd name="T2" fmla="*/ 0 w 573"/>
                <a:gd name="T3" fmla="*/ 0 h 1980"/>
                <a:gd name="T4" fmla="*/ 0 w 573"/>
                <a:gd name="T5" fmla="*/ 0 h 1980"/>
                <a:gd name="T6" fmla="*/ 0 w 573"/>
                <a:gd name="T7" fmla="*/ 0 h 1980"/>
                <a:gd name="T8" fmla="*/ 0 w 573"/>
                <a:gd name="T9" fmla="*/ 0 h 1980"/>
                <a:gd name="T10" fmla="*/ 0 w 573"/>
                <a:gd name="T11" fmla="*/ 0 h 1980"/>
                <a:gd name="T12" fmla="*/ 0 w 573"/>
                <a:gd name="T13" fmla="*/ 0 h 1980"/>
                <a:gd name="T14" fmla="*/ 0 w 573"/>
                <a:gd name="T15" fmla="*/ 0 h 1980"/>
                <a:gd name="T16" fmla="*/ 0 w 573"/>
                <a:gd name="T17" fmla="*/ 0 h 1980"/>
                <a:gd name="T18" fmla="*/ 0 w 573"/>
                <a:gd name="T19" fmla="*/ 0 h 1980"/>
                <a:gd name="T20" fmla="*/ 0 w 573"/>
                <a:gd name="T21" fmla="*/ 0 h 1980"/>
                <a:gd name="T22" fmla="*/ 0 w 573"/>
                <a:gd name="T23" fmla="*/ 0 h 1980"/>
                <a:gd name="T24" fmla="*/ 0 w 573"/>
                <a:gd name="T25" fmla="*/ 0 h 1980"/>
                <a:gd name="T26" fmla="*/ 0 w 573"/>
                <a:gd name="T27" fmla="*/ 0 h 1980"/>
                <a:gd name="T28" fmla="*/ 0 w 573"/>
                <a:gd name="T29" fmla="*/ 0 h 1980"/>
                <a:gd name="T30" fmla="*/ 0 w 573"/>
                <a:gd name="T31" fmla="*/ 0 h 19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73"/>
                <a:gd name="T49" fmla="*/ 0 h 1980"/>
                <a:gd name="T50" fmla="*/ 573 w 573"/>
                <a:gd name="T51" fmla="*/ 1980 h 19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73" h="1980">
                  <a:moveTo>
                    <a:pt x="573" y="86"/>
                  </a:moveTo>
                  <a:lnTo>
                    <a:pt x="568" y="132"/>
                  </a:lnTo>
                  <a:lnTo>
                    <a:pt x="155" y="1923"/>
                  </a:lnTo>
                  <a:lnTo>
                    <a:pt x="151" y="1955"/>
                  </a:lnTo>
                  <a:lnTo>
                    <a:pt x="140" y="1972"/>
                  </a:lnTo>
                  <a:lnTo>
                    <a:pt x="125" y="1980"/>
                  </a:lnTo>
                  <a:lnTo>
                    <a:pt x="111" y="1975"/>
                  </a:lnTo>
                  <a:lnTo>
                    <a:pt x="86" y="1955"/>
                  </a:lnTo>
                  <a:lnTo>
                    <a:pt x="0" y="1880"/>
                  </a:lnTo>
                  <a:lnTo>
                    <a:pt x="425" y="39"/>
                  </a:lnTo>
                  <a:lnTo>
                    <a:pt x="420" y="27"/>
                  </a:lnTo>
                  <a:lnTo>
                    <a:pt x="396" y="0"/>
                  </a:lnTo>
                  <a:lnTo>
                    <a:pt x="445" y="20"/>
                  </a:lnTo>
                  <a:lnTo>
                    <a:pt x="541" y="61"/>
                  </a:lnTo>
                  <a:lnTo>
                    <a:pt x="559" y="75"/>
                  </a:lnTo>
                  <a:lnTo>
                    <a:pt x="573" y="86"/>
                  </a:lnTo>
                  <a:close/>
                </a:path>
              </a:pathLst>
            </a:custGeom>
            <a:solidFill>
              <a:srgbClr val="202020"/>
            </a:solidFill>
            <a:ln w="7938">
              <a:solidFill>
                <a:srgbClr val="20202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355"/>
            <p:cNvSpPr>
              <a:spLocks/>
            </p:cNvSpPr>
            <p:nvPr/>
          </p:nvSpPr>
          <p:spPr bwMode="auto">
            <a:xfrm>
              <a:off x="1432" y="2970"/>
              <a:ext cx="523" cy="147"/>
            </a:xfrm>
            <a:custGeom>
              <a:avLst/>
              <a:gdLst>
                <a:gd name="T0" fmla="*/ 0 w 1045"/>
                <a:gd name="T1" fmla="*/ 0 h 441"/>
                <a:gd name="T2" fmla="*/ 1 w 1045"/>
                <a:gd name="T3" fmla="*/ 0 h 441"/>
                <a:gd name="T4" fmla="*/ 1 w 1045"/>
                <a:gd name="T5" fmla="*/ 0 h 441"/>
                <a:gd name="T6" fmla="*/ 1 w 1045"/>
                <a:gd name="T7" fmla="*/ 0 h 441"/>
                <a:gd name="T8" fmla="*/ 1 w 1045"/>
                <a:gd name="T9" fmla="*/ 0 h 441"/>
                <a:gd name="T10" fmla="*/ 1 w 1045"/>
                <a:gd name="T11" fmla="*/ 0 h 441"/>
                <a:gd name="T12" fmla="*/ 0 w 1045"/>
                <a:gd name="T13" fmla="*/ 0 h 4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45"/>
                <a:gd name="T22" fmla="*/ 0 h 441"/>
                <a:gd name="T23" fmla="*/ 1045 w 1045"/>
                <a:gd name="T24" fmla="*/ 441 h 4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45" h="441">
                  <a:moveTo>
                    <a:pt x="0" y="0"/>
                  </a:moveTo>
                  <a:lnTo>
                    <a:pt x="31" y="1"/>
                  </a:lnTo>
                  <a:lnTo>
                    <a:pt x="62" y="10"/>
                  </a:lnTo>
                  <a:lnTo>
                    <a:pt x="1005" y="409"/>
                  </a:lnTo>
                  <a:lnTo>
                    <a:pt x="1037" y="427"/>
                  </a:lnTo>
                  <a:lnTo>
                    <a:pt x="1045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  <a:ln w="7938">
              <a:solidFill>
                <a:srgbClr val="20202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356"/>
            <p:cNvSpPr>
              <a:spLocks/>
            </p:cNvSpPr>
            <p:nvPr/>
          </p:nvSpPr>
          <p:spPr bwMode="auto">
            <a:xfrm>
              <a:off x="1315" y="3056"/>
              <a:ext cx="478" cy="573"/>
            </a:xfrm>
            <a:custGeom>
              <a:avLst/>
              <a:gdLst>
                <a:gd name="T0" fmla="*/ 1 w 955"/>
                <a:gd name="T1" fmla="*/ 0 h 1719"/>
                <a:gd name="T2" fmla="*/ 0 w 955"/>
                <a:gd name="T3" fmla="*/ 0 h 1719"/>
                <a:gd name="T4" fmla="*/ 1 w 955"/>
                <a:gd name="T5" fmla="*/ 0 h 1719"/>
                <a:gd name="T6" fmla="*/ 1 w 955"/>
                <a:gd name="T7" fmla="*/ 0 h 1719"/>
                <a:gd name="T8" fmla="*/ 1 w 955"/>
                <a:gd name="T9" fmla="*/ 0 h 17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5"/>
                <a:gd name="T16" fmla="*/ 0 h 1719"/>
                <a:gd name="T17" fmla="*/ 955 w 955"/>
                <a:gd name="T18" fmla="*/ 1719 h 17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5" h="1719">
                  <a:moveTo>
                    <a:pt x="619" y="1719"/>
                  </a:moveTo>
                  <a:lnTo>
                    <a:pt x="0" y="1212"/>
                  </a:lnTo>
                  <a:lnTo>
                    <a:pt x="290" y="0"/>
                  </a:lnTo>
                  <a:lnTo>
                    <a:pt x="955" y="313"/>
                  </a:lnTo>
                  <a:lnTo>
                    <a:pt x="619" y="1719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Freeform 357"/>
            <p:cNvSpPr>
              <a:spLocks/>
            </p:cNvSpPr>
            <p:nvPr/>
          </p:nvSpPr>
          <p:spPr bwMode="auto">
            <a:xfrm>
              <a:off x="1337" y="3076"/>
              <a:ext cx="431" cy="529"/>
            </a:xfrm>
            <a:custGeom>
              <a:avLst/>
              <a:gdLst>
                <a:gd name="T0" fmla="*/ 1 w 862"/>
                <a:gd name="T1" fmla="*/ 0 h 1587"/>
                <a:gd name="T2" fmla="*/ 0 w 862"/>
                <a:gd name="T3" fmla="*/ 0 h 1587"/>
                <a:gd name="T4" fmla="*/ 1 w 862"/>
                <a:gd name="T5" fmla="*/ 0 h 1587"/>
                <a:gd name="T6" fmla="*/ 1 w 862"/>
                <a:gd name="T7" fmla="*/ 0 h 1587"/>
                <a:gd name="T8" fmla="*/ 1 w 862"/>
                <a:gd name="T9" fmla="*/ 0 h 15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2"/>
                <a:gd name="T16" fmla="*/ 0 h 1587"/>
                <a:gd name="T17" fmla="*/ 862 w 862"/>
                <a:gd name="T18" fmla="*/ 1587 h 15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2" h="1587">
                  <a:moveTo>
                    <a:pt x="546" y="1587"/>
                  </a:moveTo>
                  <a:lnTo>
                    <a:pt x="0" y="1134"/>
                  </a:lnTo>
                  <a:lnTo>
                    <a:pt x="272" y="0"/>
                  </a:lnTo>
                  <a:lnTo>
                    <a:pt x="862" y="268"/>
                  </a:lnTo>
                  <a:lnTo>
                    <a:pt x="546" y="1587"/>
                  </a:lnTo>
                  <a:close/>
                </a:path>
              </a:pathLst>
            </a:custGeom>
            <a:solidFill>
              <a:srgbClr val="C7C7C7"/>
            </a:solidFill>
            <a:ln w="7938">
              <a:solidFill>
                <a:srgbClr val="40404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Freeform 358"/>
            <p:cNvSpPr>
              <a:spLocks/>
            </p:cNvSpPr>
            <p:nvPr/>
          </p:nvSpPr>
          <p:spPr bwMode="auto">
            <a:xfrm>
              <a:off x="1233" y="2968"/>
              <a:ext cx="203" cy="494"/>
            </a:xfrm>
            <a:custGeom>
              <a:avLst/>
              <a:gdLst>
                <a:gd name="T0" fmla="*/ 0 w 408"/>
                <a:gd name="T1" fmla="*/ 0 h 1480"/>
                <a:gd name="T2" fmla="*/ 0 w 408"/>
                <a:gd name="T3" fmla="*/ 0 h 1480"/>
                <a:gd name="T4" fmla="*/ 0 w 408"/>
                <a:gd name="T5" fmla="*/ 0 h 1480"/>
                <a:gd name="T6" fmla="*/ 0 w 408"/>
                <a:gd name="T7" fmla="*/ 0 h 1480"/>
                <a:gd name="T8" fmla="*/ 0 w 408"/>
                <a:gd name="T9" fmla="*/ 0 h 1480"/>
                <a:gd name="T10" fmla="*/ 0 w 408"/>
                <a:gd name="T11" fmla="*/ 0 h 1480"/>
                <a:gd name="T12" fmla="*/ 0 w 408"/>
                <a:gd name="T13" fmla="*/ 0 h 1480"/>
                <a:gd name="T14" fmla="*/ 0 w 408"/>
                <a:gd name="T15" fmla="*/ 0 h 1480"/>
                <a:gd name="T16" fmla="*/ 0 w 408"/>
                <a:gd name="T17" fmla="*/ 0 h 1480"/>
                <a:gd name="T18" fmla="*/ 0 w 408"/>
                <a:gd name="T19" fmla="*/ 0 h 1480"/>
                <a:gd name="T20" fmla="*/ 0 w 408"/>
                <a:gd name="T21" fmla="*/ 0 h 1480"/>
                <a:gd name="T22" fmla="*/ 0 w 408"/>
                <a:gd name="T23" fmla="*/ 0 h 1480"/>
                <a:gd name="T24" fmla="*/ 0 w 408"/>
                <a:gd name="T25" fmla="*/ 0 h 1480"/>
                <a:gd name="T26" fmla="*/ 0 w 408"/>
                <a:gd name="T27" fmla="*/ 0 h 1480"/>
                <a:gd name="T28" fmla="*/ 0 w 408"/>
                <a:gd name="T29" fmla="*/ 0 h 1480"/>
                <a:gd name="T30" fmla="*/ 0 w 408"/>
                <a:gd name="T31" fmla="*/ 0 h 14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8"/>
                <a:gd name="T49" fmla="*/ 0 h 1480"/>
                <a:gd name="T50" fmla="*/ 408 w 408"/>
                <a:gd name="T51" fmla="*/ 1480 h 14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8" h="1480">
                  <a:moveTo>
                    <a:pt x="393" y="0"/>
                  </a:moveTo>
                  <a:lnTo>
                    <a:pt x="370" y="11"/>
                  </a:lnTo>
                  <a:lnTo>
                    <a:pt x="356" y="19"/>
                  </a:lnTo>
                  <a:lnTo>
                    <a:pt x="338" y="37"/>
                  </a:lnTo>
                  <a:lnTo>
                    <a:pt x="325" y="59"/>
                  </a:lnTo>
                  <a:lnTo>
                    <a:pt x="320" y="77"/>
                  </a:lnTo>
                  <a:lnTo>
                    <a:pt x="0" y="1459"/>
                  </a:lnTo>
                  <a:lnTo>
                    <a:pt x="12" y="1480"/>
                  </a:lnTo>
                  <a:lnTo>
                    <a:pt x="337" y="77"/>
                  </a:lnTo>
                  <a:lnTo>
                    <a:pt x="346" y="57"/>
                  </a:lnTo>
                  <a:lnTo>
                    <a:pt x="355" y="43"/>
                  </a:lnTo>
                  <a:lnTo>
                    <a:pt x="368" y="30"/>
                  </a:lnTo>
                  <a:lnTo>
                    <a:pt x="384" y="19"/>
                  </a:lnTo>
                  <a:lnTo>
                    <a:pt x="400" y="12"/>
                  </a:lnTo>
                  <a:lnTo>
                    <a:pt x="408" y="5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359"/>
            <p:cNvSpPr>
              <a:spLocks/>
            </p:cNvSpPr>
            <p:nvPr/>
          </p:nvSpPr>
          <p:spPr bwMode="auto">
            <a:xfrm>
              <a:off x="1204" y="3479"/>
              <a:ext cx="532" cy="321"/>
            </a:xfrm>
            <a:custGeom>
              <a:avLst/>
              <a:gdLst>
                <a:gd name="T0" fmla="*/ 0 w 1065"/>
                <a:gd name="T1" fmla="*/ 0 h 963"/>
                <a:gd name="T2" fmla="*/ 0 w 1065"/>
                <a:gd name="T3" fmla="*/ 0 h 963"/>
                <a:gd name="T4" fmla="*/ 0 w 1065"/>
                <a:gd name="T5" fmla="*/ 0 h 963"/>
                <a:gd name="T6" fmla="*/ 0 w 1065"/>
                <a:gd name="T7" fmla="*/ 0 h 963"/>
                <a:gd name="T8" fmla="*/ 0 w 1065"/>
                <a:gd name="T9" fmla="*/ 0 h 963"/>
                <a:gd name="T10" fmla="*/ 0 w 1065"/>
                <a:gd name="T11" fmla="*/ 0 h 963"/>
                <a:gd name="T12" fmla="*/ 0 w 1065"/>
                <a:gd name="T13" fmla="*/ 0 h 963"/>
                <a:gd name="T14" fmla="*/ 0 w 1065"/>
                <a:gd name="T15" fmla="*/ 0 h 963"/>
                <a:gd name="T16" fmla="*/ 0 w 1065"/>
                <a:gd name="T17" fmla="*/ 0 h 963"/>
                <a:gd name="T18" fmla="*/ 0 w 1065"/>
                <a:gd name="T19" fmla="*/ 0 h 9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5"/>
                <a:gd name="T31" fmla="*/ 0 h 963"/>
                <a:gd name="T32" fmla="*/ 1065 w 1065"/>
                <a:gd name="T33" fmla="*/ 963 h 9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5" h="963">
                  <a:moveTo>
                    <a:pt x="1065" y="963"/>
                  </a:moveTo>
                  <a:lnTo>
                    <a:pt x="1047" y="833"/>
                  </a:lnTo>
                  <a:lnTo>
                    <a:pt x="1015" y="776"/>
                  </a:lnTo>
                  <a:lnTo>
                    <a:pt x="137" y="3"/>
                  </a:lnTo>
                  <a:lnTo>
                    <a:pt x="96" y="0"/>
                  </a:lnTo>
                  <a:lnTo>
                    <a:pt x="59" y="3"/>
                  </a:lnTo>
                  <a:lnTo>
                    <a:pt x="32" y="42"/>
                  </a:lnTo>
                  <a:lnTo>
                    <a:pt x="0" y="145"/>
                  </a:lnTo>
                  <a:lnTo>
                    <a:pt x="865" y="954"/>
                  </a:lnTo>
                  <a:lnTo>
                    <a:pt x="1065" y="963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Freeform 360"/>
            <p:cNvSpPr>
              <a:spLocks/>
            </p:cNvSpPr>
            <p:nvPr/>
          </p:nvSpPr>
          <p:spPr bwMode="auto">
            <a:xfrm>
              <a:off x="642" y="3519"/>
              <a:ext cx="985" cy="288"/>
            </a:xfrm>
            <a:custGeom>
              <a:avLst/>
              <a:gdLst>
                <a:gd name="T0" fmla="*/ 0 w 1969"/>
                <a:gd name="T1" fmla="*/ 0 h 862"/>
                <a:gd name="T2" fmla="*/ 1 w 1969"/>
                <a:gd name="T3" fmla="*/ 0 h 862"/>
                <a:gd name="T4" fmla="*/ 1 w 1969"/>
                <a:gd name="T5" fmla="*/ 0 h 862"/>
                <a:gd name="T6" fmla="*/ 1 w 1969"/>
                <a:gd name="T7" fmla="*/ 0 h 862"/>
                <a:gd name="T8" fmla="*/ 0 w 1969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69"/>
                <a:gd name="T16" fmla="*/ 0 h 862"/>
                <a:gd name="T17" fmla="*/ 1969 w 1969"/>
                <a:gd name="T18" fmla="*/ 862 h 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69" h="862">
                  <a:moveTo>
                    <a:pt x="0" y="0"/>
                  </a:moveTo>
                  <a:lnTo>
                    <a:pt x="1121" y="24"/>
                  </a:lnTo>
                  <a:lnTo>
                    <a:pt x="1969" y="814"/>
                  </a:lnTo>
                  <a:lnTo>
                    <a:pt x="478" y="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Freeform 361"/>
            <p:cNvSpPr>
              <a:spLocks/>
            </p:cNvSpPr>
            <p:nvPr/>
          </p:nvSpPr>
          <p:spPr bwMode="auto">
            <a:xfrm>
              <a:off x="852" y="3789"/>
              <a:ext cx="889" cy="99"/>
            </a:xfrm>
            <a:custGeom>
              <a:avLst/>
              <a:gdLst>
                <a:gd name="T0" fmla="*/ 1 w 1777"/>
                <a:gd name="T1" fmla="*/ 0 h 297"/>
                <a:gd name="T2" fmla="*/ 0 w 1777"/>
                <a:gd name="T3" fmla="*/ 0 h 297"/>
                <a:gd name="T4" fmla="*/ 1 w 1777"/>
                <a:gd name="T5" fmla="*/ 0 h 297"/>
                <a:gd name="T6" fmla="*/ 1 w 1777"/>
                <a:gd name="T7" fmla="*/ 0 h 297"/>
                <a:gd name="T8" fmla="*/ 1 w 1777"/>
                <a:gd name="T9" fmla="*/ 0 h 297"/>
                <a:gd name="T10" fmla="*/ 1 w 1777"/>
                <a:gd name="T11" fmla="*/ 0 h 297"/>
                <a:gd name="T12" fmla="*/ 1 w 1777"/>
                <a:gd name="T13" fmla="*/ 0 h 2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77"/>
                <a:gd name="T22" fmla="*/ 0 h 297"/>
                <a:gd name="T23" fmla="*/ 1777 w 1777"/>
                <a:gd name="T24" fmla="*/ 297 h 2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77" h="297">
                  <a:moveTo>
                    <a:pt x="54" y="52"/>
                  </a:moveTo>
                  <a:lnTo>
                    <a:pt x="0" y="297"/>
                  </a:lnTo>
                  <a:lnTo>
                    <a:pt x="1759" y="257"/>
                  </a:lnTo>
                  <a:lnTo>
                    <a:pt x="1777" y="173"/>
                  </a:lnTo>
                  <a:lnTo>
                    <a:pt x="1773" y="74"/>
                  </a:lnTo>
                  <a:lnTo>
                    <a:pt x="1768" y="0"/>
                  </a:lnTo>
                  <a:lnTo>
                    <a:pt x="54" y="52"/>
                  </a:lnTo>
                  <a:close/>
                </a:path>
              </a:pathLst>
            </a:cu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Freeform 362"/>
            <p:cNvSpPr>
              <a:spLocks/>
            </p:cNvSpPr>
            <p:nvPr/>
          </p:nvSpPr>
          <p:spPr bwMode="auto">
            <a:xfrm>
              <a:off x="624" y="3519"/>
              <a:ext cx="256" cy="369"/>
            </a:xfrm>
            <a:custGeom>
              <a:avLst/>
              <a:gdLst>
                <a:gd name="T0" fmla="*/ 0 w 513"/>
                <a:gd name="T1" fmla="*/ 0 h 1106"/>
                <a:gd name="T2" fmla="*/ 0 w 513"/>
                <a:gd name="T3" fmla="*/ 0 h 1106"/>
                <a:gd name="T4" fmla="*/ 0 w 513"/>
                <a:gd name="T5" fmla="*/ 0 h 1106"/>
                <a:gd name="T6" fmla="*/ 0 w 513"/>
                <a:gd name="T7" fmla="*/ 0 h 1106"/>
                <a:gd name="T8" fmla="*/ 0 w 513"/>
                <a:gd name="T9" fmla="*/ 0 h 1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1106"/>
                <a:gd name="T17" fmla="*/ 513 w 513"/>
                <a:gd name="T18" fmla="*/ 1106 h 11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1106">
                  <a:moveTo>
                    <a:pt x="37" y="0"/>
                  </a:moveTo>
                  <a:lnTo>
                    <a:pt x="0" y="200"/>
                  </a:lnTo>
                  <a:lnTo>
                    <a:pt x="457" y="1106"/>
                  </a:lnTo>
                  <a:lnTo>
                    <a:pt x="513" y="86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Freeform 363"/>
            <p:cNvSpPr>
              <a:spLocks/>
            </p:cNvSpPr>
            <p:nvPr/>
          </p:nvSpPr>
          <p:spPr bwMode="auto">
            <a:xfrm>
              <a:off x="1206" y="3791"/>
              <a:ext cx="132" cy="8"/>
            </a:xfrm>
            <a:custGeom>
              <a:avLst/>
              <a:gdLst>
                <a:gd name="T0" fmla="*/ 1 w 262"/>
                <a:gd name="T1" fmla="*/ 0 h 25"/>
                <a:gd name="T2" fmla="*/ 0 w 262"/>
                <a:gd name="T3" fmla="*/ 0 h 25"/>
                <a:gd name="T4" fmla="*/ 1 w 262"/>
                <a:gd name="T5" fmla="*/ 0 h 25"/>
                <a:gd name="T6" fmla="*/ 1 w 262"/>
                <a:gd name="T7" fmla="*/ 0 h 25"/>
                <a:gd name="T8" fmla="*/ 1 w 262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2"/>
                <a:gd name="T16" fmla="*/ 0 h 25"/>
                <a:gd name="T17" fmla="*/ 262 w 262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2" h="25">
                  <a:moveTo>
                    <a:pt x="2" y="25"/>
                  </a:moveTo>
                  <a:lnTo>
                    <a:pt x="0" y="0"/>
                  </a:lnTo>
                  <a:lnTo>
                    <a:pt x="249" y="0"/>
                  </a:lnTo>
                  <a:lnTo>
                    <a:pt x="262" y="19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Freeform 364"/>
            <p:cNvSpPr>
              <a:spLocks/>
            </p:cNvSpPr>
            <p:nvPr/>
          </p:nvSpPr>
          <p:spPr bwMode="auto">
            <a:xfrm>
              <a:off x="927" y="3521"/>
              <a:ext cx="281" cy="279"/>
            </a:xfrm>
            <a:custGeom>
              <a:avLst/>
              <a:gdLst>
                <a:gd name="T0" fmla="*/ 1 w 561"/>
                <a:gd name="T1" fmla="*/ 0 h 836"/>
                <a:gd name="T2" fmla="*/ 0 w 561"/>
                <a:gd name="T3" fmla="*/ 0 h 836"/>
                <a:gd name="T4" fmla="*/ 1 w 561"/>
                <a:gd name="T5" fmla="*/ 0 h 836"/>
                <a:gd name="T6" fmla="*/ 1 w 561"/>
                <a:gd name="T7" fmla="*/ 0 h 8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1"/>
                <a:gd name="T13" fmla="*/ 0 h 836"/>
                <a:gd name="T14" fmla="*/ 561 w 561"/>
                <a:gd name="T15" fmla="*/ 836 h 8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1" h="836">
                  <a:moveTo>
                    <a:pt x="557" y="801"/>
                  </a:moveTo>
                  <a:lnTo>
                    <a:pt x="0" y="0"/>
                  </a:lnTo>
                  <a:lnTo>
                    <a:pt x="561" y="836"/>
                  </a:lnTo>
                  <a:lnTo>
                    <a:pt x="557" y="80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0" name="Group 365"/>
            <p:cNvGrpSpPr>
              <a:grpSpLocks/>
            </p:cNvGrpSpPr>
            <p:nvPr/>
          </p:nvGrpSpPr>
          <p:grpSpPr bwMode="auto">
            <a:xfrm>
              <a:off x="700" y="3526"/>
              <a:ext cx="515" cy="270"/>
              <a:chOff x="700" y="3526"/>
              <a:chExt cx="515" cy="270"/>
            </a:xfrm>
          </p:grpSpPr>
          <p:grpSp>
            <p:nvGrpSpPr>
              <p:cNvPr id="136" name="Group 366"/>
              <p:cNvGrpSpPr>
                <a:grpSpLocks/>
              </p:cNvGrpSpPr>
              <p:nvPr/>
            </p:nvGrpSpPr>
            <p:grpSpPr bwMode="auto">
              <a:xfrm>
                <a:off x="737" y="3534"/>
                <a:ext cx="49" cy="23"/>
                <a:chOff x="737" y="3534"/>
                <a:chExt cx="49" cy="23"/>
              </a:xfrm>
            </p:grpSpPr>
            <p:sp>
              <p:nvSpPr>
                <p:cNvPr id="549" name="Freeform 367"/>
                <p:cNvSpPr>
                  <a:spLocks/>
                </p:cNvSpPr>
                <p:nvPr/>
              </p:nvSpPr>
              <p:spPr bwMode="auto">
                <a:xfrm>
                  <a:off x="737" y="3534"/>
                  <a:ext cx="11" cy="23"/>
                </a:xfrm>
                <a:custGeom>
                  <a:avLst/>
                  <a:gdLst>
                    <a:gd name="T0" fmla="*/ 1 w 22"/>
                    <a:gd name="T1" fmla="*/ 0 h 67"/>
                    <a:gd name="T2" fmla="*/ 0 w 22"/>
                    <a:gd name="T3" fmla="*/ 0 h 67"/>
                    <a:gd name="T4" fmla="*/ 1 w 22"/>
                    <a:gd name="T5" fmla="*/ 0 h 67"/>
                    <a:gd name="T6" fmla="*/ 1 w 22"/>
                    <a:gd name="T7" fmla="*/ 0 h 67"/>
                    <a:gd name="T8" fmla="*/ 1 w 22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7"/>
                    <a:gd name="T17" fmla="*/ 22 w 22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7">
                      <a:moveTo>
                        <a:pt x="13" y="67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2" y="30"/>
                      </a:lnTo>
                      <a:lnTo>
                        <a:pt x="13" y="67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50" name="Freeform 368"/>
                <p:cNvSpPr>
                  <a:spLocks/>
                </p:cNvSpPr>
                <p:nvPr/>
              </p:nvSpPr>
              <p:spPr bwMode="auto">
                <a:xfrm>
                  <a:off x="742" y="3535"/>
                  <a:ext cx="36" cy="9"/>
                </a:xfrm>
                <a:custGeom>
                  <a:avLst/>
                  <a:gdLst>
                    <a:gd name="T0" fmla="*/ 0 w 73"/>
                    <a:gd name="T1" fmla="*/ 0 h 29"/>
                    <a:gd name="T2" fmla="*/ 0 w 73"/>
                    <a:gd name="T3" fmla="*/ 0 h 29"/>
                    <a:gd name="T4" fmla="*/ 0 w 73"/>
                    <a:gd name="T5" fmla="*/ 0 h 29"/>
                    <a:gd name="T6" fmla="*/ 0 w 73"/>
                    <a:gd name="T7" fmla="*/ 0 h 29"/>
                    <a:gd name="T8" fmla="*/ 0 w 73"/>
                    <a:gd name="T9" fmla="*/ 0 h 29"/>
                    <a:gd name="T10" fmla="*/ 0 w 73"/>
                    <a:gd name="T11" fmla="*/ 0 h 29"/>
                    <a:gd name="T12" fmla="*/ 0 w 73"/>
                    <a:gd name="T13" fmla="*/ 0 h 29"/>
                    <a:gd name="T14" fmla="*/ 0 w 73"/>
                    <a:gd name="T15" fmla="*/ 0 h 29"/>
                    <a:gd name="T16" fmla="*/ 0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5" y="11"/>
                      </a:lnTo>
                      <a:lnTo>
                        <a:pt x="73" y="29"/>
                      </a:lnTo>
                      <a:lnTo>
                        <a:pt x="17" y="29"/>
                      </a:lnTo>
                      <a:lnTo>
                        <a:pt x="8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51" name="Freeform 369"/>
                <p:cNvSpPr>
                  <a:spLocks/>
                </p:cNvSpPr>
                <p:nvPr/>
              </p:nvSpPr>
              <p:spPr bwMode="auto">
                <a:xfrm>
                  <a:off x="744" y="3545"/>
                  <a:ext cx="42" cy="12"/>
                </a:xfrm>
                <a:custGeom>
                  <a:avLst/>
                  <a:gdLst>
                    <a:gd name="T0" fmla="*/ 0 w 82"/>
                    <a:gd name="T1" fmla="*/ 0 h 35"/>
                    <a:gd name="T2" fmla="*/ 1 w 82"/>
                    <a:gd name="T3" fmla="*/ 0 h 35"/>
                    <a:gd name="T4" fmla="*/ 1 w 82"/>
                    <a:gd name="T5" fmla="*/ 0 h 35"/>
                    <a:gd name="T6" fmla="*/ 1 w 82"/>
                    <a:gd name="T7" fmla="*/ 0 h 35"/>
                    <a:gd name="T8" fmla="*/ 1 w 82"/>
                    <a:gd name="T9" fmla="*/ 0 h 35"/>
                    <a:gd name="T10" fmla="*/ 1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7" name="Group 370"/>
              <p:cNvGrpSpPr>
                <a:grpSpLocks/>
              </p:cNvGrpSpPr>
              <p:nvPr/>
            </p:nvGrpSpPr>
            <p:grpSpPr bwMode="auto">
              <a:xfrm>
                <a:off x="748" y="3547"/>
                <a:ext cx="50" cy="23"/>
                <a:chOff x="748" y="3547"/>
                <a:chExt cx="50" cy="23"/>
              </a:xfrm>
            </p:grpSpPr>
            <p:sp>
              <p:nvSpPr>
                <p:cNvPr id="546" name="Freeform 371"/>
                <p:cNvSpPr>
                  <a:spLocks/>
                </p:cNvSpPr>
                <p:nvPr/>
              </p:nvSpPr>
              <p:spPr bwMode="auto">
                <a:xfrm>
                  <a:off x="748" y="3547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7" name="Freeform 372"/>
                <p:cNvSpPr>
                  <a:spLocks/>
                </p:cNvSpPr>
                <p:nvPr/>
              </p:nvSpPr>
              <p:spPr bwMode="auto">
                <a:xfrm>
                  <a:off x="753" y="3548"/>
                  <a:ext cx="37" cy="10"/>
                </a:xfrm>
                <a:custGeom>
                  <a:avLst/>
                  <a:gdLst>
                    <a:gd name="T0" fmla="*/ 1 w 74"/>
                    <a:gd name="T1" fmla="*/ 0 h 29"/>
                    <a:gd name="T2" fmla="*/ 1 w 74"/>
                    <a:gd name="T3" fmla="*/ 0 h 29"/>
                    <a:gd name="T4" fmla="*/ 1 w 74"/>
                    <a:gd name="T5" fmla="*/ 0 h 29"/>
                    <a:gd name="T6" fmla="*/ 1 w 74"/>
                    <a:gd name="T7" fmla="*/ 0 h 29"/>
                    <a:gd name="T8" fmla="*/ 1 w 74"/>
                    <a:gd name="T9" fmla="*/ 0 h 29"/>
                    <a:gd name="T10" fmla="*/ 1 w 74"/>
                    <a:gd name="T11" fmla="*/ 0 h 29"/>
                    <a:gd name="T12" fmla="*/ 1 w 74"/>
                    <a:gd name="T13" fmla="*/ 0 h 29"/>
                    <a:gd name="T14" fmla="*/ 0 w 74"/>
                    <a:gd name="T15" fmla="*/ 0 h 29"/>
                    <a:gd name="T16" fmla="*/ 1 w 74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29"/>
                    <a:gd name="T29" fmla="*/ 74 w 74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4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8" name="Freeform 373"/>
                <p:cNvSpPr>
                  <a:spLocks/>
                </p:cNvSpPr>
                <p:nvPr/>
              </p:nvSpPr>
              <p:spPr bwMode="auto">
                <a:xfrm>
                  <a:off x="757" y="3558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38" name="Freeform 374"/>
              <p:cNvSpPr>
                <a:spLocks/>
              </p:cNvSpPr>
              <p:nvPr/>
            </p:nvSpPr>
            <p:spPr bwMode="auto">
              <a:xfrm>
                <a:off x="952" y="3538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Freeform 375"/>
              <p:cNvSpPr>
                <a:spLocks/>
              </p:cNvSpPr>
              <p:nvPr/>
            </p:nvSpPr>
            <p:spPr bwMode="auto">
              <a:xfrm>
                <a:off x="861" y="3535"/>
                <a:ext cx="11" cy="22"/>
              </a:xfrm>
              <a:custGeom>
                <a:avLst/>
                <a:gdLst>
                  <a:gd name="T0" fmla="*/ 0 w 24"/>
                  <a:gd name="T1" fmla="*/ 0 h 68"/>
                  <a:gd name="T2" fmla="*/ 0 w 24"/>
                  <a:gd name="T3" fmla="*/ 0 h 68"/>
                  <a:gd name="T4" fmla="*/ 0 w 24"/>
                  <a:gd name="T5" fmla="*/ 0 h 68"/>
                  <a:gd name="T6" fmla="*/ 0 w 24"/>
                  <a:gd name="T7" fmla="*/ 0 h 68"/>
                  <a:gd name="T8" fmla="*/ 0 w 2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68"/>
                  <a:gd name="T17" fmla="*/ 24 w 2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68">
                    <a:moveTo>
                      <a:pt x="15" y="68"/>
                    </a:moveTo>
                    <a:lnTo>
                      <a:pt x="0" y="27"/>
                    </a:lnTo>
                    <a:lnTo>
                      <a:pt x="11" y="0"/>
                    </a:lnTo>
                    <a:lnTo>
                      <a:pt x="24" y="31"/>
                    </a:lnTo>
                    <a:lnTo>
                      <a:pt x="15" y="68"/>
                    </a:lnTo>
                    <a:close/>
                  </a:path>
                </a:pathLst>
              </a:cu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0" name="Freeform 376"/>
              <p:cNvSpPr>
                <a:spLocks/>
              </p:cNvSpPr>
              <p:nvPr/>
            </p:nvSpPr>
            <p:spPr bwMode="auto">
              <a:xfrm>
                <a:off x="867" y="3535"/>
                <a:ext cx="34" cy="10"/>
              </a:xfrm>
              <a:custGeom>
                <a:avLst/>
                <a:gdLst>
                  <a:gd name="T0" fmla="*/ 0 w 70"/>
                  <a:gd name="T1" fmla="*/ 0 h 30"/>
                  <a:gd name="T2" fmla="*/ 0 w 70"/>
                  <a:gd name="T3" fmla="*/ 0 h 30"/>
                  <a:gd name="T4" fmla="*/ 0 w 70"/>
                  <a:gd name="T5" fmla="*/ 0 h 30"/>
                  <a:gd name="T6" fmla="*/ 0 w 70"/>
                  <a:gd name="T7" fmla="*/ 0 h 30"/>
                  <a:gd name="T8" fmla="*/ 0 w 70"/>
                  <a:gd name="T9" fmla="*/ 0 h 30"/>
                  <a:gd name="T10" fmla="*/ 0 w 70"/>
                  <a:gd name="T11" fmla="*/ 0 h 30"/>
                  <a:gd name="T12" fmla="*/ 0 w 70"/>
                  <a:gd name="T13" fmla="*/ 0 h 30"/>
                  <a:gd name="T14" fmla="*/ 0 w 70"/>
                  <a:gd name="T15" fmla="*/ 0 h 30"/>
                  <a:gd name="T16" fmla="*/ 0 w 70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30"/>
                  <a:gd name="T29" fmla="*/ 70 w 70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30">
                    <a:moveTo>
                      <a:pt x="0" y="0"/>
                    </a:moveTo>
                    <a:lnTo>
                      <a:pt x="49" y="0"/>
                    </a:lnTo>
                    <a:lnTo>
                      <a:pt x="50" y="3"/>
                    </a:lnTo>
                    <a:lnTo>
                      <a:pt x="54" y="13"/>
                    </a:lnTo>
                    <a:lnTo>
                      <a:pt x="70" y="30"/>
                    </a:lnTo>
                    <a:lnTo>
                      <a:pt x="16" y="30"/>
                    </a:lnTo>
                    <a:lnTo>
                      <a:pt x="7" y="21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1" name="Freeform 377"/>
              <p:cNvSpPr>
                <a:spLocks/>
              </p:cNvSpPr>
              <p:nvPr/>
            </p:nvSpPr>
            <p:spPr bwMode="auto">
              <a:xfrm>
                <a:off x="868" y="3545"/>
                <a:ext cx="42" cy="12"/>
              </a:xfrm>
              <a:custGeom>
                <a:avLst/>
                <a:gdLst>
                  <a:gd name="T0" fmla="*/ 0 w 83"/>
                  <a:gd name="T1" fmla="*/ 0 h 36"/>
                  <a:gd name="T2" fmla="*/ 1 w 83"/>
                  <a:gd name="T3" fmla="*/ 0 h 36"/>
                  <a:gd name="T4" fmla="*/ 1 w 83"/>
                  <a:gd name="T5" fmla="*/ 0 h 36"/>
                  <a:gd name="T6" fmla="*/ 1 w 83"/>
                  <a:gd name="T7" fmla="*/ 0 h 36"/>
                  <a:gd name="T8" fmla="*/ 1 w 83"/>
                  <a:gd name="T9" fmla="*/ 0 h 36"/>
                  <a:gd name="T10" fmla="*/ 1 w 83"/>
                  <a:gd name="T11" fmla="*/ 0 h 36"/>
                  <a:gd name="T12" fmla="*/ 0 w 83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36"/>
                  <a:gd name="T23" fmla="*/ 83 w 83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36">
                    <a:moveTo>
                      <a:pt x="0" y="36"/>
                    </a:moveTo>
                    <a:lnTo>
                      <a:pt x="1" y="19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67" y="0"/>
                    </a:lnTo>
                    <a:lnTo>
                      <a:pt x="8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2" name="Group 378"/>
              <p:cNvGrpSpPr>
                <a:grpSpLocks/>
              </p:cNvGrpSpPr>
              <p:nvPr/>
            </p:nvGrpSpPr>
            <p:grpSpPr bwMode="auto">
              <a:xfrm>
                <a:off x="872" y="3547"/>
                <a:ext cx="50" cy="23"/>
                <a:chOff x="872" y="3547"/>
                <a:chExt cx="50" cy="23"/>
              </a:xfrm>
            </p:grpSpPr>
            <p:sp>
              <p:nvSpPr>
                <p:cNvPr id="543" name="Freeform 379"/>
                <p:cNvSpPr>
                  <a:spLocks/>
                </p:cNvSpPr>
                <p:nvPr/>
              </p:nvSpPr>
              <p:spPr bwMode="auto">
                <a:xfrm>
                  <a:off x="872" y="3547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5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4" name="Freeform 380"/>
                <p:cNvSpPr>
                  <a:spLocks/>
                </p:cNvSpPr>
                <p:nvPr/>
              </p:nvSpPr>
              <p:spPr bwMode="auto">
                <a:xfrm>
                  <a:off x="878" y="3547"/>
                  <a:ext cx="36" cy="10"/>
                </a:xfrm>
                <a:custGeom>
                  <a:avLst/>
                  <a:gdLst>
                    <a:gd name="T0" fmla="*/ 0 w 73"/>
                    <a:gd name="T1" fmla="*/ 0 h 30"/>
                    <a:gd name="T2" fmla="*/ 0 w 73"/>
                    <a:gd name="T3" fmla="*/ 0 h 30"/>
                    <a:gd name="T4" fmla="*/ 0 w 73"/>
                    <a:gd name="T5" fmla="*/ 0 h 30"/>
                    <a:gd name="T6" fmla="*/ 0 w 73"/>
                    <a:gd name="T7" fmla="*/ 0 h 30"/>
                    <a:gd name="T8" fmla="*/ 0 w 73"/>
                    <a:gd name="T9" fmla="*/ 0 h 30"/>
                    <a:gd name="T10" fmla="*/ 0 w 73"/>
                    <a:gd name="T11" fmla="*/ 0 h 30"/>
                    <a:gd name="T12" fmla="*/ 0 w 73"/>
                    <a:gd name="T13" fmla="*/ 0 h 30"/>
                    <a:gd name="T14" fmla="*/ 0 w 73"/>
                    <a:gd name="T15" fmla="*/ 0 h 30"/>
                    <a:gd name="T16" fmla="*/ 0 w 73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0"/>
                    <a:gd name="T29" fmla="*/ 73 w 73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0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3"/>
                      </a:lnTo>
                      <a:lnTo>
                        <a:pt x="57" y="12"/>
                      </a:lnTo>
                      <a:lnTo>
                        <a:pt x="73" y="30"/>
                      </a:lnTo>
                      <a:lnTo>
                        <a:pt x="19" y="30"/>
                      </a:lnTo>
                      <a:lnTo>
                        <a:pt x="10" y="21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5" name="Freeform 381"/>
                <p:cNvSpPr>
                  <a:spLocks/>
                </p:cNvSpPr>
                <p:nvPr/>
              </p:nvSpPr>
              <p:spPr bwMode="auto">
                <a:xfrm>
                  <a:off x="880" y="3558"/>
                  <a:ext cx="42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6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" name="Group 382"/>
              <p:cNvGrpSpPr>
                <a:grpSpLocks/>
              </p:cNvGrpSpPr>
              <p:nvPr/>
            </p:nvGrpSpPr>
            <p:grpSpPr bwMode="auto">
              <a:xfrm>
                <a:off x="885" y="3559"/>
                <a:ext cx="50" cy="23"/>
                <a:chOff x="885" y="3559"/>
                <a:chExt cx="50" cy="23"/>
              </a:xfrm>
            </p:grpSpPr>
            <p:sp>
              <p:nvSpPr>
                <p:cNvPr id="540" name="Freeform 383"/>
                <p:cNvSpPr>
                  <a:spLocks/>
                </p:cNvSpPr>
                <p:nvPr/>
              </p:nvSpPr>
              <p:spPr bwMode="auto">
                <a:xfrm>
                  <a:off x="885" y="3559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6"/>
                      </a:lnTo>
                      <a:lnTo>
                        <a:pt x="12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1" name="Freeform 384"/>
                <p:cNvSpPr>
                  <a:spLocks/>
                </p:cNvSpPr>
                <p:nvPr/>
              </p:nvSpPr>
              <p:spPr bwMode="auto">
                <a:xfrm>
                  <a:off x="890" y="3560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3" y="0"/>
                      </a:moveTo>
                      <a:lnTo>
                        <a:pt x="49" y="0"/>
                      </a:lnTo>
                      <a:lnTo>
                        <a:pt x="52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10" y="21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2" name="Freeform 385"/>
                <p:cNvSpPr>
                  <a:spLocks/>
                </p:cNvSpPr>
                <p:nvPr/>
              </p:nvSpPr>
              <p:spPr bwMode="auto">
                <a:xfrm>
                  <a:off x="893" y="3570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4" name="Group 386"/>
              <p:cNvGrpSpPr>
                <a:grpSpLocks/>
              </p:cNvGrpSpPr>
              <p:nvPr/>
            </p:nvGrpSpPr>
            <p:grpSpPr bwMode="auto">
              <a:xfrm>
                <a:off x="898" y="3571"/>
                <a:ext cx="49" cy="23"/>
                <a:chOff x="898" y="3571"/>
                <a:chExt cx="49" cy="23"/>
              </a:xfrm>
            </p:grpSpPr>
            <p:sp>
              <p:nvSpPr>
                <p:cNvPr id="537" name="Freeform 387"/>
                <p:cNvSpPr>
                  <a:spLocks/>
                </p:cNvSpPr>
                <p:nvPr/>
              </p:nvSpPr>
              <p:spPr bwMode="auto">
                <a:xfrm>
                  <a:off x="898" y="3571"/>
                  <a:ext cx="13" cy="23"/>
                </a:xfrm>
                <a:custGeom>
                  <a:avLst/>
                  <a:gdLst>
                    <a:gd name="T0" fmla="*/ 1 w 25"/>
                    <a:gd name="T1" fmla="*/ 0 h 69"/>
                    <a:gd name="T2" fmla="*/ 0 w 25"/>
                    <a:gd name="T3" fmla="*/ 0 h 69"/>
                    <a:gd name="T4" fmla="*/ 1 w 25"/>
                    <a:gd name="T5" fmla="*/ 0 h 69"/>
                    <a:gd name="T6" fmla="*/ 1 w 25"/>
                    <a:gd name="T7" fmla="*/ 0 h 69"/>
                    <a:gd name="T8" fmla="*/ 1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38" name="Freeform 388"/>
                <p:cNvSpPr>
                  <a:spLocks/>
                </p:cNvSpPr>
                <p:nvPr/>
              </p:nvSpPr>
              <p:spPr bwMode="auto">
                <a:xfrm>
                  <a:off x="903" y="3572"/>
                  <a:ext cx="37" cy="10"/>
                </a:xfrm>
                <a:custGeom>
                  <a:avLst/>
                  <a:gdLst>
                    <a:gd name="T0" fmla="*/ 0 w 75"/>
                    <a:gd name="T1" fmla="*/ 0 h 29"/>
                    <a:gd name="T2" fmla="*/ 0 w 75"/>
                    <a:gd name="T3" fmla="*/ 0 h 29"/>
                    <a:gd name="T4" fmla="*/ 0 w 75"/>
                    <a:gd name="T5" fmla="*/ 0 h 29"/>
                    <a:gd name="T6" fmla="*/ 0 w 75"/>
                    <a:gd name="T7" fmla="*/ 0 h 29"/>
                    <a:gd name="T8" fmla="*/ 0 w 75"/>
                    <a:gd name="T9" fmla="*/ 0 h 29"/>
                    <a:gd name="T10" fmla="*/ 0 w 75"/>
                    <a:gd name="T11" fmla="*/ 0 h 29"/>
                    <a:gd name="T12" fmla="*/ 0 w 75"/>
                    <a:gd name="T13" fmla="*/ 0 h 29"/>
                    <a:gd name="T14" fmla="*/ 0 w 75"/>
                    <a:gd name="T15" fmla="*/ 0 h 29"/>
                    <a:gd name="T16" fmla="*/ 0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7" y="11"/>
                      </a:lnTo>
                      <a:lnTo>
                        <a:pt x="75" y="29"/>
                      </a:lnTo>
                      <a:lnTo>
                        <a:pt x="19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39" name="Freeform 389"/>
                <p:cNvSpPr>
                  <a:spLocks/>
                </p:cNvSpPr>
                <p:nvPr/>
              </p:nvSpPr>
              <p:spPr bwMode="auto">
                <a:xfrm>
                  <a:off x="907" y="3582"/>
                  <a:ext cx="40" cy="12"/>
                </a:xfrm>
                <a:custGeom>
                  <a:avLst/>
                  <a:gdLst>
                    <a:gd name="T0" fmla="*/ 0 w 82"/>
                    <a:gd name="T1" fmla="*/ 0 h 36"/>
                    <a:gd name="T2" fmla="*/ 0 w 82"/>
                    <a:gd name="T3" fmla="*/ 0 h 36"/>
                    <a:gd name="T4" fmla="*/ 0 w 82"/>
                    <a:gd name="T5" fmla="*/ 0 h 36"/>
                    <a:gd name="T6" fmla="*/ 0 w 82"/>
                    <a:gd name="T7" fmla="*/ 0 h 36"/>
                    <a:gd name="T8" fmla="*/ 0 w 82"/>
                    <a:gd name="T9" fmla="*/ 0 h 36"/>
                    <a:gd name="T10" fmla="*/ 0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5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5" name="Group 390"/>
              <p:cNvGrpSpPr>
                <a:grpSpLocks/>
              </p:cNvGrpSpPr>
              <p:nvPr/>
            </p:nvGrpSpPr>
            <p:grpSpPr bwMode="auto">
              <a:xfrm>
                <a:off x="911" y="3585"/>
                <a:ext cx="49" cy="23"/>
                <a:chOff x="911" y="3585"/>
                <a:chExt cx="49" cy="23"/>
              </a:xfrm>
            </p:grpSpPr>
            <p:sp>
              <p:nvSpPr>
                <p:cNvPr id="534" name="Freeform 391"/>
                <p:cNvSpPr>
                  <a:spLocks/>
                </p:cNvSpPr>
                <p:nvPr/>
              </p:nvSpPr>
              <p:spPr bwMode="auto">
                <a:xfrm>
                  <a:off x="911" y="3585"/>
                  <a:ext cx="12" cy="23"/>
                </a:xfrm>
                <a:custGeom>
                  <a:avLst/>
                  <a:gdLst>
                    <a:gd name="T0" fmla="*/ 1 w 24"/>
                    <a:gd name="T1" fmla="*/ 0 h 69"/>
                    <a:gd name="T2" fmla="*/ 0 w 24"/>
                    <a:gd name="T3" fmla="*/ 0 h 69"/>
                    <a:gd name="T4" fmla="*/ 1 w 24"/>
                    <a:gd name="T5" fmla="*/ 0 h 69"/>
                    <a:gd name="T6" fmla="*/ 1 w 24"/>
                    <a:gd name="T7" fmla="*/ 0 h 69"/>
                    <a:gd name="T8" fmla="*/ 1 w 24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9"/>
                    <a:gd name="T17" fmla="*/ 24 w 24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9">
                      <a:moveTo>
                        <a:pt x="15" y="69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5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35" name="Freeform 392"/>
                <p:cNvSpPr>
                  <a:spLocks/>
                </p:cNvSpPr>
                <p:nvPr/>
              </p:nvSpPr>
              <p:spPr bwMode="auto">
                <a:xfrm>
                  <a:off x="915" y="3585"/>
                  <a:ext cx="38" cy="10"/>
                </a:xfrm>
                <a:custGeom>
                  <a:avLst/>
                  <a:gdLst>
                    <a:gd name="T0" fmla="*/ 1 w 75"/>
                    <a:gd name="T1" fmla="*/ 0 h 30"/>
                    <a:gd name="T2" fmla="*/ 1 w 75"/>
                    <a:gd name="T3" fmla="*/ 0 h 30"/>
                    <a:gd name="T4" fmla="*/ 1 w 75"/>
                    <a:gd name="T5" fmla="*/ 0 h 30"/>
                    <a:gd name="T6" fmla="*/ 1 w 75"/>
                    <a:gd name="T7" fmla="*/ 0 h 30"/>
                    <a:gd name="T8" fmla="*/ 1 w 75"/>
                    <a:gd name="T9" fmla="*/ 0 h 30"/>
                    <a:gd name="T10" fmla="*/ 1 w 75"/>
                    <a:gd name="T11" fmla="*/ 0 h 30"/>
                    <a:gd name="T12" fmla="*/ 1 w 75"/>
                    <a:gd name="T13" fmla="*/ 0 h 30"/>
                    <a:gd name="T14" fmla="*/ 0 w 75"/>
                    <a:gd name="T15" fmla="*/ 0 h 30"/>
                    <a:gd name="T16" fmla="*/ 1 w 75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30"/>
                    <a:gd name="T29" fmla="*/ 75 w 75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30">
                      <a:moveTo>
                        <a:pt x="3" y="0"/>
                      </a:moveTo>
                      <a:lnTo>
                        <a:pt x="52" y="0"/>
                      </a:lnTo>
                      <a:lnTo>
                        <a:pt x="53" y="3"/>
                      </a:lnTo>
                      <a:lnTo>
                        <a:pt x="57" y="12"/>
                      </a:lnTo>
                      <a:lnTo>
                        <a:pt x="75" y="30"/>
                      </a:lnTo>
                      <a:lnTo>
                        <a:pt x="19" y="30"/>
                      </a:lnTo>
                      <a:lnTo>
                        <a:pt x="11" y="21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36" name="Freeform 393"/>
                <p:cNvSpPr>
                  <a:spLocks/>
                </p:cNvSpPr>
                <p:nvPr/>
              </p:nvSpPr>
              <p:spPr bwMode="auto">
                <a:xfrm>
                  <a:off x="919" y="3596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6" name="Group 394"/>
              <p:cNvGrpSpPr>
                <a:grpSpLocks/>
              </p:cNvGrpSpPr>
              <p:nvPr/>
            </p:nvGrpSpPr>
            <p:grpSpPr bwMode="auto">
              <a:xfrm>
                <a:off x="923" y="3600"/>
                <a:ext cx="99" cy="73"/>
                <a:chOff x="923" y="3600"/>
                <a:chExt cx="99" cy="73"/>
              </a:xfrm>
            </p:grpSpPr>
            <p:grpSp>
              <p:nvGrpSpPr>
                <p:cNvPr id="512" name="Group 395"/>
                <p:cNvGrpSpPr>
                  <a:grpSpLocks/>
                </p:cNvGrpSpPr>
                <p:nvPr/>
              </p:nvGrpSpPr>
              <p:grpSpPr bwMode="auto">
                <a:xfrm>
                  <a:off x="923" y="3600"/>
                  <a:ext cx="49" cy="23"/>
                  <a:chOff x="923" y="3600"/>
                  <a:chExt cx="49" cy="23"/>
                </a:xfrm>
              </p:grpSpPr>
              <p:sp>
                <p:nvSpPr>
                  <p:cNvPr id="529" name="Freeform 396"/>
                  <p:cNvSpPr>
                    <a:spLocks/>
                  </p:cNvSpPr>
                  <p:nvPr/>
                </p:nvSpPr>
                <p:spPr bwMode="auto">
                  <a:xfrm>
                    <a:off x="923" y="3600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3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0"/>
                        </a:lnTo>
                        <a:lnTo>
                          <a:pt x="13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0" name="Freeform 397"/>
                  <p:cNvSpPr>
                    <a:spLocks/>
                  </p:cNvSpPr>
                  <p:nvPr/>
                </p:nvSpPr>
                <p:spPr bwMode="auto">
                  <a:xfrm>
                    <a:off x="928" y="3600"/>
                    <a:ext cx="37" cy="10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2"/>
                        </a:lnTo>
                        <a:lnTo>
                          <a:pt x="75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3" name="Freeform 398"/>
                  <p:cNvSpPr>
                    <a:spLocks/>
                  </p:cNvSpPr>
                  <p:nvPr/>
                </p:nvSpPr>
                <p:spPr bwMode="auto">
                  <a:xfrm>
                    <a:off x="930" y="3610"/>
                    <a:ext cx="42" cy="13"/>
                  </a:xfrm>
                  <a:custGeom>
                    <a:avLst/>
                    <a:gdLst>
                      <a:gd name="T0" fmla="*/ 0 w 82"/>
                      <a:gd name="T1" fmla="*/ 0 h 37"/>
                      <a:gd name="T2" fmla="*/ 1 w 82"/>
                      <a:gd name="T3" fmla="*/ 0 h 37"/>
                      <a:gd name="T4" fmla="*/ 1 w 82"/>
                      <a:gd name="T5" fmla="*/ 0 h 37"/>
                      <a:gd name="T6" fmla="*/ 1 w 82"/>
                      <a:gd name="T7" fmla="*/ 0 h 37"/>
                      <a:gd name="T8" fmla="*/ 1 w 82"/>
                      <a:gd name="T9" fmla="*/ 0 h 37"/>
                      <a:gd name="T10" fmla="*/ 1 w 82"/>
                      <a:gd name="T11" fmla="*/ 0 h 37"/>
                      <a:gd name="T12" fmla="*/ 0 w 82"/>
                      <a:gd name="T13" fmla="*/ 0 h 3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7"/>
                      <a:gd name="T23" fmla="*/ 82 w 82"/>
                      <a:gd name="T24" fmla="*/ 37 h 3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7">
                        <a:moveTo>
                          <a:pt x="0" y="37"/>
                        </a:moveTo>
                        <a:lnTo>
                          <a:pt x="2" y="22"/>
                        </a:lnTo>
                        <a:lnTo>
                          <a:pt x="7" y="7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2" y="37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3" name="Group 399"/>
                <p:cNvGrpSpPr>
                  <a:grpSpLocks/>
                </p:cNvGrpSpPr>
                <p:nvPr/>
              </p:nvGrpSpPr>
              <p:grpSpPr bwMode="auto">
                <a:xfrm>
                  <a:off x="935" y="3612"/>
                  <a:ext cx="48" cy="23"/>
                  <a:chOff x="935" y="3612"/>
                  <a:chExt cx="48" cy="23"/>
                </a:xfrm>
              </p:grpSpPr>
              <p:sp>
                <p:nvSpPr>
                  <p:cNvPr id="526" name="Freeform 400"/>
                  <p:cNvSpPr>
                    <a:spLocks/>
                  </p:cNvSpPr>
                  <p:nvPr/>
                </p:nvSpPr>
                <p:spPr bwMode="auto">
                  <a:xfrm>
                    <a:off x="935" y="3612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7" name="Freeform 401"/>
                  <p:cNvSpPr>
                    <a:spLocks/>
                  </p:cNvSpPr>
                  <p:nvPr/>
                </p:nvSpPr>
                <p:spPr bwMode="auto">
                  <a:xfrm>
                    <a:off x="939" y="3612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3" y="3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8" name="Freeform 402"/>
                  <p:cNvSpPr>
                    <a:spLocks/>
                  </p:cNvSpPr>
                  <p:nvPr/>
                </p:nvSpPr>
                <p:spPr bwMode="auto">
                  <a:xfrm>
                    <a:off x="943" y="3623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4" name="Group 403"/>
                <p:cNvGrpSpPr>
                  <a:grpSpLocks/>
                </p:cNvGrpSpPr>
                <p:nvPr/>
              </p:nvGrpSpPr>
              <p:grpSpPr bwMode="auto">
                <a:xfrm>
                  <a:off x="947" y="3625"/>
                  <a:ext cx="50" cy="22"/>
                  <a:chOff x="947" y="3625"/>
                  <a:chExt cx="50" cy="22"/>
                </a:xfrm>
              </p:grpSpPr>
              <p:sp>
                <p:nvSpPr>
                  <p:cNvPr id="523" name="Freeform 404"/>
                  <p:cNvSpPr>
                    <a:spLocks/>
                  </p:cNvSpPr>
                  <p:nvPr/>
                </p:nvSpPr>
                <p:spPr bwMode="auto">
                  <a:xfrm>
                    <a:off x="947" y="3625"/>
                    <a:ext cx="13" cy="22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4" name="Freeform 405"/>
                  <p:cNvSpPr>
                    <a:spLocks/>
                  </p:cNvSpPr>
                  <p:nvPr/>
                </p:nvSpPr>
                <p:spPr bwMode="auto">
                  <a:xfrm>
                    <a:off x="953" y="3625"/>
                    <a:ext cx="36" cy="10"/>
                  </a:xfrm>
                  <a:custGeom>
                    <a:avLst/>
                    <a:gdLst>
                      <a:gd name="T0" fmla="*/ 0 w 73"/>
                      <a:gd name="T1" fmla="*/ 0 h 29"/>
                      <a:gd name="T2" fmla="*/ 0 w 73"/>
                      <a:gd name="T3" fmla="*/ 0 h 29"/>
                      <a:gd name="T4" fmla="*/ 0 w 73"/>
                      <a:gd name="T5" fmla="*/ 0 h 29"/>
                      <a:gd name="T6" fmla="*/ 0 w 73"/>
                      <a:gd name="T7" fmla="*/ 0 h 29"/>
                      <a:gd name="T8" fmla="*/ 0 w 73"/>
                      <a:gd name="T9" fmla="*/ 0 h 29"/>
                      <a:gd name="T10" fmla="*/ 0 w 73"/>
                      <a:gd name="T11" fmla="*/ 0 h 29"/>
                      <a:gd name="T12" fmla="*/ 0 w 73"/>
                      <a:gd name="T13" fmla="*/ 0 h 29"/>
                      <a:gd name="T14" fmla="*/ 0 w 73"/>
                      <a:gd name="T15" fmla="*/ 0 h 29"/>
                      <a:gd name="T16" fmla="*/ 0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7" y="11"/>
                        </a:lnTo>
                        <a:lnTo>
                          <a:pt x="73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5" name="Freeform 406"/>
                  <p:cNvSpPr>
                    <a:spLocks/>
                  </p:cNvSpPr>
                  <p:nvPr/>
                </p:nvSpPr>
                <p:spPr bwMode="auto">
                  <a:xfrm>
                    <a:off x="955" y="3635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3" y="20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5" name="Group 407"/>
                <p:cNvGrpSpPr>
                  <a:grpSpLocks/>
                </p:cNvGrpSpPr>
                <p:nvPr/>
              </p:nvGrpSpPr>
              <p:grpSpPr bwMode="auto">
                <a:xfrm>
                  <a:off x="960" y="3637"/>
                  <a:ext cx="50" cy="23"/>
                  <a:chOff x="960" y="3637"/>
                  <a:chExt cx="50" cy="23"/>
                </a:xfrm>
              </p:grpSpPr>
              <p:sp>
                <p:nvSpPr>
                  <p:cNvPr id="520" name="Freeform 408"/>
                  <p:cNvSpPr>
                    <a:spLocks/>
                  </p:cNvSpPr>
                  <p:nvPr/>
                </p:nvSpPr>
                <p:spPr bwMode="auto">
                  <a:xfrm>
                    <a:off x="960" y="3637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5" y="69"/>
                        </a:moveTo>
                        <a:lnTo>
                          <a:pt x="0" y="27"/>
                        </a:lnTo>
                        <a:lnTo>
                          <a:pt x="12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1" name="Freeform 409"/>
                  <p:cNvSpPr>
                    <a:spLocks/>
                  </p:cNvSpPr>
                  <p:nvPr/>
                </p:nvSpPr>
                <p:spPr bwMode="auto">
                  <a:xfrm>
                    <a:off x="965" y="3638"/>
                    <a:ext cx="37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3" y="0"/>
                        </a:moveTo>
                        <a:lnTo>
                          <a:pt x="49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9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2" name="Freeform 410"/>
                  <p:cNvSpPr>
                    <a:spLocks/>
                  </p:cNvSpPr>
                  <p:nvPr/>
                </p:nvSpPr>
                <p:spPr bwMode="auto">
                  <a:xfrm>
                    <a:off x="968" y="3648"/>
                    <a:ext cx="42" cy="12"/>
                  </a:xfrm>
                  <a:custGeom>
                    <a:avLst/>
                    <a:gdLst>
                      <a:gd name="T0" fmla="*/ 0 w 83"/>
                      <a:gd name="T1" fmla="*/ 0 h 35"/>
                      <a:gd name="T2" fmla="*/ 1 w 83"/>
                      <a:gd name="T3" fmla="*/ 0 h 35"/>
                      <a:gd name="T4" fmla="*/ 1 w 83"/>
                      <a:gd name="T5" fmla="*/ 0 h 35"/>
                      <a:gd name="T6" fmla="*/ 1 w 83"/>
                      <a:gd name="T7" fmla="*/ 0 h 35"/>
                      <a:gd name="T8" fmla="*/ 1 w 83"/>
                      <a:gd name="T9" fmla="*/ 0 h 35"/>
                      <a:gd name="T10" fmla="*/ 1 w 83"/>
                      <a:gd name="T11" fmla="*/ 0 h 35"/>
                      <a:gd name="T12" fmla="*/ 0 w 83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5"/>
                      <a:gd name="T23" fmla="*/ 83 w 83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5">
                        <a:moveTo>
                          <a:pt x="0" y="35"/>
                        </a:moveTo>
                        <a:lnTo>
                          <a:pt x="1" y="19"/>
                        </a:lnTo>
                        <a:lnTo>
                          <a:pt x="6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16" name="Group 411"/>
                <p:cNvGrpSpPr>
                  <a:grpSpLocks/>
                </p:cNvGrpSpPr>
                <p:nvPr/>
              </p:nvGrpSpPr>
              <p:grpSpPr bwMode="auto">
                <a:xfrm>
                  <a:off x="973" y="3650"/>
                  <a:ext cx="49" cy="23"/>
                  <a:chOff x="973" y="3650"/>
                  <a:chExt cx="49" cy="23"/>
                </a:xfrm>
              </p:grpSpPr>
              <p:sp>
                <p:nvSpPr>
                  <p:cNvPr id="517" name="Freeform 412"/>
                  <p:cNvSpPr>
                    <a:spLocks/>
                  </p:cNvSpPr>
                  <p:nvPr/>
                </p:nvSpPr>
                <p:spPr bwMode="auto">
                  <a:xfrm>
                    <a:off x="973" y="3650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6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18" name="Freeform 413"/>
                  <p:cNvSpPr>
                    <a:spLocks/>
                  </p:cNvSpPr>
                  <p:nvPr/>
                </p:nvSpPr>
                <p:spPr bwMode="auto">
                  <a:xfrm>
                    <a:off x="978" y="3651"/>
                    <a:ext cx="37" cy="10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2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9" y="29"/>
                        </a:lnTo>
                        <a:lnTo>
                          <a:pt x="10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19" name="Freeform 414"/>
                  <p:cNvSpPr>
                    <a:spLocks/>
                  </p:cNvSpPr>
                  <p:nvPr/>
                </p:nvSpPr>
                <p:spPr bwMode="auto">
                  <a:xfrm>
                    <a:off x="982" y="3661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5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47" name="Group 415"/>
              <p:cNvGrpSpPr>
                <a:grpSpLocks/>
              </p:cNvGrpSpPr>
              <p:nvPr/>
            </p:nvGrpSpPr>
            <p:grpSpPr bwMode="auto">
              <a:xfrm>
                <a:off x="985" y="3665"/>
                <a:ext cx="100" cy="73"/>
                <a:chOff x="985" y="3665"/>
                <a:chExt cx="100" cy="73"/>
              </a:xfrm>
            </p:grpSpPr>
            <p:grpSp>
              <p:nvGrpSpPr>
                <p:cNvPr id="492" name="Group 416"/>
                <p:cNvGrpSpPr>
                  <a:grpSpLocks/>
                </p:cNvGrpSpPr>
                <p:nvPr/>
              </p:nvGrpSpPr>
              <p:grpSpPr bwMode="auto">
                <a:xfrm>
                  <a:off x="985" y="3665"/>
                  <a:ext cx="50" cy="23"/>
                  <a:chOff x="985" y="3665"/>
                  <a:chExt cx="50" cy="23"/>
                </a:xfrm>
              </p:grpSpPr>
              <p:sp>
                <p:nvSpPr>
                  <p:cNvPr id="509" name="Freeform 417"/>
                  <p:cNvSpPr>
                    <a:spLocks/>
                  </p:cNvSpPr>
                  <p:nvPr/>
                </p:nvSpPr>
                <p:spPr bwMode="auto">
                  <a:xfrm>
                    <a:off x="985" y="3665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10" name="Freeform 418"/>
                  <p:cNvSpPr>
                    <a:spLocks/>
                  </p:cNvSpPr>
                  <p:nvPr/>
                </p:nvSpPr>
                <p:spPr bwMode="auto">
                  <a:xfrm>
                    <a:off x="989" y="3665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11" name="Freeform 419"/>
                  <p:cNvSpPr>
                    <a:spLocks/>
                  </p:cNvSpPr>
                  <p:nvPr/>
                </p:nvSpPr>
                <p:spPr bwMode="auto">
                  <a:xfrm>
                    <a:off x="993" y="3676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6" y="8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93" name="Group 420"/>
                <p:cNvGrpSpPr>
                  <a:grpSpLocks/>
                </p:cNvGrpSpPr>
                <p:nvPr/>
              </p:nvGrpSpPr>
              <p:grpSpPr bwMode="auto">
                <a:xfrm>
                  <a:off x="997" y="3677"/>
                  <a:ext cx="49" cy="23"/>
                  <a:chOff x="997" y="3677"/>
                  <a:chExt cx="49" cy="23"/>
                </a:xfrm>
              </p:grpSpPr>
              <p:sp>
                <p:nvSpPr>
                  <p:cNvPr id="506" name="Freeform 421"/>
                  <p:cNvSpPr>
                    <a:spLocks/>
                  </p:cNvSpPr>
                  <p:nvPr/>
                </p:nvSpPr>
                <p:spPr bwMode="auto">
                  <a:xfrm>
                    <a:off x="997" y="3677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3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3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7" name="Freeform 422"/>
                  <p:cNvSpPr>
                    <a:spLocks/>
                  </p:cNvSpPr>
                  <p:nvPr/>
                </p:nvSpPr>
                <p:spPr bwMode="auto">
                  <a:xfrm>
                    <a:off x="1002" y="3678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1 w 73"/>
                      <a:gd name="T3" fmla="*/ 0 h 30"/>
                      <a:gd name="T4" fmla="*/ 1 w 73"/>
                      <a:gd name="T5" fmla="*/ 0 h 30"/>
                      <a:gd name="T6" fmla="*/ 1 w 73"/>
                      <a:gd name="T7" fmla="*/ 0 h 30"/>
                      <a:gd name="T8" fmla="*/ 1 w 73"/>
                      <a:gd name="T9" fmla="*/ 0 h 30"/>
                      <a:gd name="T10" fmla="*/ 1 w 73"/>
                      <a:gd name="T11" fmla="*/ 0 h 30"/>
                      <a:gd name="T12" fmla="*/ 1 w 73"/>
                      <a:gd name="T13" fmla="*/ 0 h 30"/>
                      <a:gd name="T14" fmla="*/ 0 w 73"/>
                      <a:gd name="T15" fmla="*/ 0 h 30"/>
                      <a:gd name="T16" fmla="*/ 1 w 73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0"/>
                      <a:gd name="T29" fmla="*/ 73 w 73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10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8" name="Freeform 423"/>
                  <p:cNvSpPr>
                    <a:spLocks/>
                  </p:cNvSpPr>
                  <p:nvPr/>
                </p:nvSpPr>
                <p:spPr bwMode="auto">
                  <a:xfrm>
                    <a:off x="1005" y="3688"/>
                    <a:ext cx="41" cy="12"/>
                  </a:xfrm>
                  <a:custGeom>
                    <a:avLst/>
                    <a:gdLst>
                      <a:gd name="T0" fmla="*/ 0 w 83"/>
                      <a:gd name="T1" fmla="*/ 0 h 37"/>
                      <a:gd name="T2" fmla="*/ 0 w 83"/>
                      <a:gd name="T3" fmla="*/ 0 h 37"/>
                      <a:gd name="T4" fmla="*/ 0 w 83"/>
                      <a:gd name="T5" fmla="*/ 0 h 37"/>
                      <a:gd name="T6" fmla="*/ 0 w 83"/>
                      <a:gd name="T7" fmla="*/ 0 h 37"/>
                      <a:gd name="T8" fmla="*/ 0 w 83"/>
                      <a:gd name="T9" fmla="*/ 0 h 37"/>
                      <a:gd name="T10" fmla="*/ 0 w 83"/>
                      <a:gd name="T11" fmla="*/ 0 h 37"/>
                      <a:gd name="T12" fmla="*/ 0 w 83"/>
                      <a:gd name="T13" fmla="*/ 0 h 3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7"/>
                      <a:gd name="T23" fmla="*/ 83 w 83"/>
                      <a:gd name="T24" fmla="*/ 37 h 3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7">
                        <a:moveTo>
                          <a:pt x="0" y="37"/>
                        </a:moveTo>
                        <a:lnTo>
                          <a:pt x="4" y="19"/>
                        </a:lnTo>
                        <a:lnTo>
                          <a:pt x="8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7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94" name="Group 424"/>
                <p:cNvGrpSpPr>
                  <a:grpSpLocks/>
                </p:cNvGrpSpPr>
                <p:nvPr/>
              </p:nvGrpSpPr>
              <p:grpSpPr bwMode="auto">
                <a:xfrm>
                  <a:off x="1010" y="3690"/>
                  <a:ext cx="48" cy="23"/>
                  <a:chOff x="1010" y="3690"/>
                  <a:chExt cx="48" cy="23"/>
                </a:xfrm>
              </p:grpSpPr>
              <p:sp>
                <p:nvSpPr>
                  <p:cNvPr id="503" name="Freeform 425"/>
                  <p:cNvSpPr>
                    <a:spLocks/>
                  </p:cNvSpPr>
                  <p:nvPr/>
                </p:nvSpPr>
                <p:spPr bwMode="auto">
                  <a:xfrm>
                    <a:off x="1010" y="3690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4" name="Freeform 426"/>
                  <p:cNvSpPr>
                    <a:spLocks/>
                  </p:cNvSpPr>
                  <p:nvPr/>
                </p:nvSpPr>
                <p:spPr bwMode="auto">
                  <a:xfrm>
                    <a:off x="1014" y="3690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5" name="Freeform 427"/>
                  <p:cNvSpPr>
                    <a:spLocks/>
                  </p:cNvSpPr>
                  <p:nvPr/>
                </p:nvSpPr>
                <p:spPr bwMode="auto">
                  <a:xfrm>
                    <a:off x="1018" y="3701"/>
                    <a:ext cx="40" cy="12"/>
                  </a:xfrm>
                  <a:custGeom>
                    <a:avLst/>
                    <a:gdLst>
                      <a:gd name="T0" fmla="*/ 0 w 82"/>
                      <a:gd name="T1" fmla="*/ 0 h 35"/>
                      <a:gd name="T2" fmla="*/ 0 w 82"/>
                      <a:gd name="T3" fmla="*/ 0 h 35"/>
                      <a:gd name="T4" fmla="*/ 0 w 82"/>
                      <a:gd name="T5" fmla="*/ 0 h 35"/>
                      <a:gd name="T6" fmla="*/ 0 w 82"/>
                      <a:gd name="T7" fmla="*/ 0 h 35"/>
                      <a:gd name="T8" fmla="*/ 0 w 82"/>
                      <a:gd name="T9" fmla="*/ 0 h 35"/>
                      <a:gd name="T10" fmla="*/ 0 w 82"/>
                      <a:gd name="T11" fmla="*/ 0 h 35"/>
                      <a:gd name="T12" fmla="*/ 0 w 82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5"/>
                      <a:gd name="T23" fmla="*/ 82 w 82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5">
                        <a:moveTo>
                          <a:pt x="0" y="35"/>
                        </a:moveTo>
                        <a:lnTo>
                          <a:pt x="2" y="19"/>
                        </a:lnTo>
                        <a:lnTo>
                          <a:pt x="8" y="7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95" name="Group 428"/>
                <p:cNvGrpSpPr>
                  <a:grpSpLocks/>
                </p:cNvGrpSpPr>
                <p:nvPr/>
              </p:nvGrpSpPr>
              <p:grpSpPr bwMode="auto">
                <a:xfrm>
                  <a:off x="1023" y="3703"/>
                  <a:ext cx="49" cy="22"/>
                  <a:chOff x="1023" y="3703"/>
                  <a:chExt cx="49" cy="22"/>
                </a:xfrm>
              </p:grpSpPr>
              <p:sp>
                <p:nvSpPr>
                  <p:cNvPr id="500" name="Freeform 429"/>
                  <p:cNvSpPr>
                    <a:spLocks/>
                  </p:cNvSpPr>
                  <p:nvPr/>
                </p:nvSpPr>
                <p:spPr bwMode="auto">
                  <a:xfrm>
                    <a:off x="1023" y="3703"/>
                    <a:ext cx="12" cy="22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0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1" name="Freeform 430"/>
                  <p:cNvSpPr>
                    <a:spLocks/>
                  </p:cNvSpPr>
                  <p:nvPr/>
                </p:nvSpPr>
                <p:spPr bwMode="auto">
                  <a:xfrm>
                    <a:off x="1028" y="3703"/>
                    <a:ext cx="37" cy="10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7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2" name="Freeform 431"/>
                  <p:cNvSpPr>
                    <a:spLocks/>
                  </p:cNvSpPr>
                  <p:nvPr/>
                </p:nvSpPr>
                <p:spPr bwMode="auto">
                  <a:xfrm>
                    <a:off x="1030" y="3713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3" y="19"/>
                        </a:lnTo>
                        <a:lnTo>
                          <a:pt x="7" y="7"/>
                        </a:lnTo>
                        <a:lnTo>
                          <a:pt x="13" y="0"/>
                        </a:lnTo>
                        <a:lnTo>
                          <a:pt x="70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96" name="Group 432"/>
                <p:cNvGrpSpPr>
                  <a:grpSpLocks/>
                </p:cNvGrpSpPr>
                <p:nvPr/>
              </p:nvGrpSpPr>
              <p:grpSpPr bwMode="auto">
                <a:xfrm>
                  <a:off x="1036" y="3716"/>
                  <a:ext cx="49" cy="22"/>
                  <a:chOff x="1036" y="3716"/>
                  <a:chExt cx="49" cy="22"/>
                </a:xfrm>
              </p:grpSpPr>
              <p:sp>
                <p:nvSpPr>
                  <p:cNvPr id="497" name="Freeform 433"/>
                  <p:cNvSpPr>
                    <a:spLocks/>
                  </p:cNvSpPr>
                  <p:nvPr/>
                </p:nvSpPr>
                <p:spPr bwMode="auto">
                  <a:xfrm>
                    <a:off x="1036" y="3716"/>
                    <a:ext cx="11" cy="22"/>
                  </a:xfrm>
                  <a:custGeom>
                    <a:avLst/>
                    <a:gdLst>
                      <a:gd name="T0" fmla="*/ 1 w 22"/>
                      <a:gd name="T1" fmla="*/ 0 h 68"/>
                      <a:gd name="T2" fmla="*/ 0 w 22"/>
                      <a:gd name="T3" fmla="*/ 0 h 68"/>
                      <a:gd name="T4" fmla="*/ 1 w 22"/>
                      <a:gd name="T5" fmla="*/ 0 h 68"/>
                      <a:gd name="T6" fmla="*/ 1 w 22"/>
                      <a:gd name="T7" fmla="*/ 0 h 68"/>
                      <a:gd name="T8" fmla="*/ 1 w 22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"/>
                      <a:gd name="T16" fmla="*/ 0 h 68"/>
                      <a:gd name="T17" fmla="*/ 22 w 22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2" y="31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8" name="Freeform 434"/>
                  <p:cNvSpPr>
                    <a:spLocks/>
                  </p:cNvSpPr>
                  <p:nvPr/>
                </p:nvSpPr>
                <p:spPr bwMode="auto">
                  <a:xfrm>
                    <a:off x="1040" y="3716"/>
                    <a:ext cx="37" cy="10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3" y="0"/>
                        </a:moveTo>
                        <a:lnTo>
                          <a:pt x="51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9" name="Freeform 435"/>
                  <p:cNvSpPr>
                    <a:spLocks/>
                  </p:cNvSpPr>
                  <p:nvPr/>
                </p:nvSpPr>
                <p:spPr bwMode="auto">
                  <a:xfrm>
                    <a:off x="1043" y="3726"/>
                    <a:ext cx="42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20"/>
                        </a:lnTo>
                        <a:lnTo>
                          <a:pt x="6" y="8"/>
                        </a:lnTo>
                        <a:lnTo>
                          <a:pt x="10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48" name="Group 436"/>
              <p:cNvGrpSpPr>
                <a:grpSpLocks/>
              </p:cNvGrpSpPr>
              <p:nvPr/>
            </p:nvGrpSpPr>
            <p:grpSpPr bwMode="auto">
              <a:xfrm>
                <a:off x="1046" y="3727"/>
                <a:ext cx="49" cy="23"/>
                <a:chOff x="1046" y="3727"/>
                <a:chExt cx="49" cy="23"/>
              </a:xfrm>
            </p:grpSpPr>
            <p:sp>
              <p:nvSpPr>
                <p:cNvPr id="489" name="Freeform 437"/>
                <p:cNvSpPr>
                  <a:spLocks/>
                </p:cNvSpPr>
                <p:nvPr/>
              </p:nvSpPr>
              <p:spPr bwMode="auto">
                <a:xfrm>
                  <a:off x="1046" y="3727"/>
                  <a:ext cx="12" cy="23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0" name="Freeform 438"/>
                <p:cNvSpPr>
                  <a:spLocks/>
                </p:cNvSpPr>
                <p:nvPr/>
              </p:nvSpPr>
              <p:spPr bwMode="auto">
                <a:xfrm>
                  <a:off x="1051" y="3727"/>
                  <a:ext cx="36" cy="11"/>
                </a:xfrm>
                <a:custGeom>
                  <a:avLst/>
                  <a:gdLst>
                    <a:gd name="T0" fmla="*/ 0 w 73"/>
                    <a:gd name="T1" fmla="*/ 0 h 31"/>
                    <a:gd name="T2" fmla="*/ 0 w 73"/>
                    <a:gd name="T3" fmla="*/ 0 h 31"/>
                    <a:gd name="T4" fmla="*/ 0 w 73"/>
                    <a:gd name="T5" fmla="*/ 0 h 31"/>
                    <a:gd name="T6" fmla="*/ 0 w 73"/>
                    <a:gd name="T7" fmla="*/ 0 h 31"/>
                    <a:gd name="T8" fmla="*/ 0 w 73"/>
                    <a:gd name="T9" fmla="*/ 0 h 31"/>
                    <a:gd name="T10" fmla="*/ 0 w 73"/>
                    <a:gd name="T11" fmla="*/ 0 h 31"/>
                    <a:gd name="T12" fmla="*/ 0 w 73"/>
                    <a:gd name="T13" fmla="*/ 0 h 31"/>
                    <a:gd name="T14" fmla="*/ 0 w 73"/>
                    <a:gd name="T15" fmla="*/ 0 h 31"/>
                    <a:gd name="T16" fmla="*/ 0 w 73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1"/>
                    <a:gd name="T29" fmla="*/ 73 w 73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1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4"/>
                      </a:lnTo>
                      <a:lnTo>
                        <a:pt x="57" y="13"/>
                      </a:lnTo>
                      <a:lnTo>
                        <a:pt x="73" y="31"/>
                      </a:lnTo>
                      <a:lnTo>
                        <a:pt x="17" y="31"/>
                      </a:lnTo>
                      <a:lnTo>
                        <a:pt x="10" y="22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1" name="Freeform 439"/>
                <p:cNvSpPr>
                  <a:spLocks/>
                </p:cNvSpPr>
                <p:nvPr/>
              </p:nvSpPr>
              <p:spPr bwMode="auto">
                <a:xfrm>
                  <a:off x="1054" y="3738"/>
                  <a:ext cx="41" cy="12"/>
                </a:xfrm>
                <a:custGeom>
                  <a:avLst/>
                  <a:gdLst>
                    <a:gd name="T0" fmla="*/ 0 w 82"/>
                    <a:gd name="T1" fmla="*/ 0 h 35"/>
                    <a:gd name="T2" fmla="*/ 1 w 82"/>
                    <a:gd name="T3" fmla="*/ 0 h 35"/>
                    <a:gd name="T4" fmla="*/ 1 w 82"/>
                    <a:gd name="T5" fmla="*/ 0 h 35"/>
                    <a:gd name="T6" fmla="*/ 1 w 82"/>
                    <a:gd name="T7" fmla="*/ 0 h 35"/>
                    <a:gd name="T8" fmla="*/ 1 w 82"/>
                    <a:gd name="T9" fmla="*/ 0 h 35"/>
                    <a:gd name="T10" fmla="*/ 1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6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9" name="Group 440"/>
              <p:cNvGrpSpPr>
                <a:grpSpLocks/>
              </p:cNvGrpSpPr>
              <p:nvPr/>
            </p:nvGrpSpPr>
            <p:grpSpPr bwMode="auto">
              <a:xfrm>
                <a:off x="1058" y="3739"/>
                <a:ext cx="50" cy="23"/>
                <a:chOff x="1058" y="3739"/>
                <a:chExt cx="50" cy="23"/>
              </a:xfrm>
            </p:grpSpPr>
            <p:sp>
              <p:nvSpPr>
                <p:cNvPr id="486" name="Freeform 441"/>
                <p:cNvSpPr>
                  <a:spLocks/>
                </p:cNvSpPr>
                <p:nvPr/>
              </p:nvSpPr>
              <p:spPr bwMode="auto">
                <a:xfrm>
                  <a:off x="1058" y="3739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7" name="Freeform 442"/>
                <p:cNvSpPr>
                  <a:spLocks/>
                </p:cNvSpPr>
                <p:nvPr/>
              </p:nvSpPr>
              <p:spPr bwMode="auto">
                <a:xfrm>
                  <a:off x="1063" y="3740"/>
                  <a:ext cx="37" cy="10"/>
                </a:xfrm>
                <a:custGeom>
                  <a:avLst/>
                  <a:gdLst>
                    <a:gd name="T0" fmla="*/ 0 w 75"/>
                    <a:gd name="T1" fmla="*/ 0 h 30"/>
                    <a:gd name="T2" fmla="*/ 0 w 75"/>
                    <a:gd name="T3" fmla="*/ 0 h 30"/>
                    <a:gd name="T4" fmla="*/ 0 w 75"/>
                    <a:gd name="T5" fmla="*/ 0 h 30"/>
                    <a:gd name="T6" fmla="*/ 0 w 75"/>
                    <a:gd name="T7" fmla="*/ 0 h 30"/>
                    <a:gd name="T8" fmla="*/ 0 w 75"/>
                    <a:gd name="T9" fmla="*/ 0 h 30"/>
                    <a:gd name="T10" fmla="*/ 0 w 75"/>
                    <a:gd name="T11" fmla="*/ 0 h 30"/>
                    <a:gd name="T12" fmla="*/ 0 w 75"/>
                    <a:gd name="T13" fmla="*/ 0 h 30"/>
                    <a:gd name="T14" fmla="*/ 0 w 75"/>
                    <a:gd name="T15" fmla="*/ 0 h 30"/>
                    <a:gd name="T16" fmla="*/ 0 w 75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30"/>
                    <a:gd name="T29" fmla="*/ 75 w 75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30">
                      <a:moveTo>
                        <a:pt x="3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8" y="12"/>
                      </a:lnTo>
                      <a:lnTo>
                        <a:pt x="75" y="30"/>
                      </a:lnTo>
                      <a:lnTo>
                        <a:pt x="18" y="30"/>
                      </a:lnTo>
                      <a:lnTo>
                        <a:pt x="11" y="21"/>
                      </a:lnTo>
                      <a:lnTo>
                        <a:pt x="0" y="7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8" name="Freeform 443"/>
                <p:cNvSpPr>
                  <a:spLocks/>
                </p:cNvSpPr>
                <p:nvPr/>
              </p:nvSpPr>
              <p:spPr bwMode="auto">
                <a:xfrm>
                  <a:off x="1067" y="3750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0" name="Group 444"/>
              <p:cNvGrpSpPr>
                <a:grpSpLocks/>
              </p:cNvGrpSpPr>
              <p:nvPr/>
            </p:nvGrpSpPr>
            <p:grpSpPr bwMode="auto">
              <a:xfrm>
                <a:off x="1072" y="3753"/>
                <a:ext cx="48" cy="22"/>
                <a:chOff x="1072" y="3753"/>
                <a:chExt cx="48" cy="22"/>
              </a:xfrm>
            </p:grpSpPr>
            <p:sp>
              <p:nvSpPr>
                <p:cNvPr id="483" name="Freeform 445"/>
                <p:cNvSpPr>
                  <a:spLocks/>
                </p:cNvSpPr>
                <p:nvPr/>
              </p:nvSpPr>
              <p:spPr bwMode="auto">
                <a:xfrm>
                  <a:off x="1072" y="3753"/>
                  <a:ext cx="11" cy="22"/>
                </a:xfrm>
                <a:custGeom>
                  <a:avLst/>
                  <a:gdLst>
                    <a:gd name="T0" fmla="*/ 0 w 24"/>
                    <a:gd name="T1" fmla="*/ 0 h 68"/>
                    <a:gd name="T2" fmla="*/ 0 w 24"/>
                    <a:gd name="T3" fmla="*/ 0 h 68"/>
                    <a:gd name="T4" fmla="*/ 0 w 24"/>
                    <a:gd name="T5" fmla="*/ 0 h 68"/>
                    <a:gd name="T6" fmla="*/ 0 w 24"/>
                    <a:gd name="T7" fmla="*/ 0 h 68"/>
                    <a:gd name="T8" fmla="*/ 0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5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0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4" name="Freeform 446"/>
                <p:cNvSpPr>
                  <a:spLocks/>
                </p:cNvSpPr>
                <p:nvPr/>
              </p:nvSpPr>
              <p:spPr bwMode="auto">
                <a:xfrm>
                  <a:off x="1076" y="3753"/>
                  <a:ext cx="37" cy="10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7" y="13"/>
                      </a:lnTo>
                      <a:lnTo>
                        <a:pt x="74" y="31"/>
                      </a:lnTo>
                      <a:lnTo>
                        <a:pt x="19" y="31"/>
                      </a:lnTo>
                      <a:lnTo>
                        <a:pt x="11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5" name="Freeform 447"/>
                <p:cNvSpPr>
                  <a:spLocks/>
                </p:cNvSpPr>
                <p:nvPr/>
              </p:nvSpPr>
              <p:spPr bwMode="auto">
                <a:xfrm>
                  <a:off x="1079" y="3763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3" y="20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51" name="Freeform 448"/>
              <p:cNvSpPr>
                <a:spLocks/>
              </p:cNvSpPr>
              <p:nvPr/>
            </p:nvSpPr>
            <p:spPr bwMode="auto">
              <a:xfrm>
                <a:off x="820" y="3535"/>
                <a:ext cx="12" cy="23"/>
              </a:xfrm>
              <a:custGeom>
                <a:avLst/>
                <a:gdLst>
                  <a:gd name="T0" fmla="*/ 1 w 23"/>
                  <a:gd name="T1" fmla="*/ 0 h 68"/>
                  <a:gd name="T2" fmla="*/ 0 w 23"/>
                  <a:gd name="T3" fmla="*/ 0 h 68"/>
                  <a:gd name="T4" fmla="*/ 1 w 23"/>
                  <a:gd name="T5" fmla="*/ 0 h 68"/>
                  <a:gd name="T6" fmla="*/ 1 w 23"/>
                  <a:gd name="T7" fmla="*/ 0 h 68"/>
                  <a:gd name="T8" fmla="*/ 1 w 23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68"/>
                  <a:gd name="T17" fmla="*/ 23 w 23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68">
                    <a:moveTo>
                      <a:pt x="14" y="68"/>
                    </a:moveTo>
                    <a:lnTo>
                      <a:pt x="0" y="27"/>
                    </a:lnTo>
                    <a:lnTo>
                      <a:pt x="9" y="0"/>
                    </a:lnTo>
                    <a:lnTo>
                      <a:pt x="23" y="31"/>
                    </a:lnTo>
                    <a:lnTo>
                      <a:pt x="14" y="6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2" name="Freeform 449"/>
              <p:cNvSpPr>
                <a:spLocks/>
              </p:cNvSpPr>
              <p:nvPr/>
            </p:nvSpPr>
            <p:spPr bwMode="auto">
              <a:xfrm>
                <a:off x="825" y="3535"/>
                <a:ext cx="36" cy="9"/>
              </a:xfrm>
              <a:custGeom>
                <a:avLst/>
                <a:gdLst>
                  <a:gd name="T0" fmla="*/ 0 w 71"/>
                  <a:gd name="T1" fmla="*/ 0 h 27"/>
                  <a:gd name="T2" fmla="*/ 1 w 71"/>
                  <a:gd name="T3" fmla="*/ 0 h 27"/>
                  <a:gd name="T4" fmla="*/ 1 w 71"/>
                  <a:gd name="T5" fmla="*/ 0 h 27"/>
                  <a:gd name="T6" fmla="*/ 1 w 71"/>
                  <a:gd name="T7" fmla="*/ 0 h 27"/>
                  <a:gd name="T8" fmla="*/ 1 w 71"/>
                  <a:gd name="T9" fmla="*/ 0 h 27"/>
                  <a:gd name="T10" fmla="*/ 1 w 71"/>
                  <a:gd name="T11" fmla="*/ 0 h 27"/>
                  <a:gd name="T12" fmla="*/ 1 w 71"/>
                  <a:gd name="T13" fmla="*/ 0 h 27"/>
                  <a:gd name="T14" fmla="*/ 0 w 71"/>
                  <a:gd name="T15" fmla="*/ 0 h 27"/>
                  <a:gd name="T16" fmla="*/ 0 w 71"/>
                  <a:gd name="T17" fmla="*/ 0 h 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27"/>
                  <a:gd name="T29" fmla="*/ 71 w 71"/>
                  <a:gd name="T30" fmla="*/ 27 h 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27">
                    <a:moveTo>
                      <a:pt x="0" y="0"/>
                    </a:moveTo>
                    <a:lnTo>
                      <a:pt x="49" y="0"/>
                    </a:lnTo>
                    <a:lnTo>
                      <a:pt x="51" y="2"/>
                    </a:lnTo>
                    <a:lnTo>
                      <a:pt x="55" y="12"/>
                    </a:lnTo>
                    <a:lnTo>
                      <a:pt x="71" y="27"/>
                    </a:lnTo>
                    <a:lnTo>
                      <a:pt x="17" y="27"/>
                    </a:lnTo>
                    <a:lnTo>
                      <a:pt x="8" y="2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" name="Freeform 450"/>
              <p:cNvSpPr>
                <a:spLocks/>
              </p:cNvSpPr>
              <p:nvPr/>
            </p:nvSpPr>
            <p:spPr bwMode="auto">
              <a:xfrm>
                <a:off x="828" y="3546"/>
                <a:ext cx="40" cy="12"/>
              </a:xfrm>
              <a:custGeom>
                <a:avLst/>
                <a:gdLst>
                  <a:gd name="T0" fmla="*/ 0 w 82"/>
                  <a:gd name="T1" fmla="*/ 0 h 36"/>
                  <a:gd name="T2" fmla="*/ 0 w 82"/>
                  <a:gd name="T3" fmla="*/ 0 h 36"/>
                  <a:gd name="T4" fmla="*/ 0 w 82"/>
                  <a:gd name="T5" fmla="*/ 0 h 36"/>
                  <a:gd name="T6" fmla="*/ 0 w 82"/>
                  <a:gd name="T7" fmla="*/ 0 h 36"/>
                  <a:gd name="T8" fmla="*/ 0 w 82"/>
                  <a:gd name="T9" fmla="*/ 0 h 36"/>
                  <a:gd name="T10" fmla="*/ 0 w 82"/>
                  <a:gd name="T11" fmla="*/ 0 h 36"/>
                  <a:gd name="T12" fmla="*/ 0 w 82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36"/>
                  <a:gd name="T23" fmla="*/ 82 w 82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36">
                    <a:moveTo>
                      <a:pt x="0" y="36"/>
                    </a:moveTo>
                    <a:lnTo>
                      <a:pt x="2" y="21"/>
                    </a:lnTo>
                    <a:lnTo>
                      <a:pt x="6" y="8"/>
                    </a:lnTo>
                    <a:lnTo>
                      <a:pt x="11" y="0"/>
                    </a:lnTo>
                    <a:lnTo>
                      <a:pt x="68" y="0"/>
                    </a:lnTo>
                    <a:lnTo>
                      <a:pt x="82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54" name="Group 451"/>
              <p:cNvGrpSpPr>
                <a:grpSpLocks/>
              </p:cNvGrpSpPr>
              <p:nvPr/>
            </p:nvGrpSpPr>
            <p:grpSpPr bwMode="auto">
              <a:xfrm>
                <a:off x="832" y="3547"/>
                <a:ext cx="49" cy="23"/>
                <a:chOff x="832" y="3547"/>
                <a:chExt cx="49" cy="23"/>
              </a:xfrm>
            </p:grpSpPr>
            <p:sp>
              <p:nvSpPr>
                <p:cNvPr id="480" name="Freeform 452"/>
                <p:cNvSpPr>
                  <a:spLocks/>
                </p:cNvSpPr>
                <p:nvPr/>
              </p:nvSpPr>
              <p:spPr bwMode="auto">
                <a:xfrm>
                  <a:off x="832" y="3547"/>
                  <a:ext cx="12" cy="23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5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4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" name="Freeform 453"/>
                <p:cNvSpPr>
                  <a:spLocks/>
                </p:cNvSpPr>
                <p:nvPr/>
              </p:nvSpPr>
              <p:spPr bwMode="auto">
                <a:xfrm>
                  <a:off x="837" y="3548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1 w 72"/>
                    <a:gd name="T3" fmla="*/ 0 h 29"/>
                    <a:gd name="T4" fmla="*/ 1 w 72"/>
                    <a:gd name="T5" fmla="*/ 0 h 29"/>
                    <a:gd name="T6" fmla="*/ 1 w 72"/>
                    <a:gd name="T7" fmla="*/ 0 h 29"/>
                    <a:gd name="T8" fmla="*/ 1 w 72"/>
                    <a:gd name="T9" fmla="*/ 0 h 29"/>
                    <a:gd name="T10" fmla="*/ 1 w 72"/>
                    <a:gd name="T11" fmla="*/ 0 h 29"/>
                    <a:gd name="T12" fmla="*/ 1 w 72"/>
                    <a:gd name="T13" fmla="*/ 0 h 29"/>
                    <a:gd name="T14" fmla="*/ 0 w 72"/>
                    <a:gd name="T15" fmla="*/ 0 h 29"/>
                    <a:gd name="T16" fmla="*/ 1 w 72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29"/>
                    <a:gd name="T29" fmla="*/ 72 w 72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2" y="29"/>
                      </a:lnTo>
                      <a:lnTo>
                        <a:pt x="17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" name="Freeform 454"/>
                <p:cNvSpPr>
                  <a:spLocks/>
                </p:cNvSpPr>
                <p:nvPr/>
              </p:nvSpPr>
              <p:spPr bwMode="auto">
                <a:xfrm>
                  <a:off x="840" y="3558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5" name="Group 455"/>
              <p:cNvGrpSpPr>
                <a:grpSpLocks/>
              </p:cNvGrpSpPr>
              <p:nvPr/>
            </p:nvGrpSpPr>
            <p:grpSpPr bwMode="auto">
              <a:xfrm>
                <a:off x="844" y="3560"/>
                <a:ext cx="49" cy="22"/>
                <a:chOff x="844" y="3560"/>
                <a:chExt cx="49" cy="22"/>
              </a:xfrm>
            </p:grpSpPr>
            <p:sp>
              <p:nvSpPr>
                <p:cNvPr id="477" name="Freeform 456"/>
                <p:cNvSpPr>
                  <a:spLocks/>
                </p:cNvSpPr>
                <p:nvPr/>
              </p:nvSpPr>
              <p:spPr bwMode="auto">
                <a:xfrm>
                  <a:off x="844" y="3560"/>
                  <a:ext cx="13" cy="22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8" name="Freeform 457"/>
                <p:cNvSpPr>
                  <a:spLocks/>
                </p:cNvSpPr>
                <p:nvPr/>
              </p:nvSpPr>
              <p:spPr bwMode="auto">
                <a:xfrm>
                  <a:off x="849" y="3560"/>
                  <a:ext cx="37" cy="10"/>
                </a:xfrm>
                <a:custGeom>
                  <a:avLst/>
                  <a:gdLst>
                    <a:gd name="T0" fmla="*/ 1 w 73"/>
                    <a:gd name="T1" fmla="*/ 0 h 29"/>
                    <a:gd name="T2" fmla="*/ 1 w 73"/>
                    <a:gd name="T3" fmla="*/ 0 h 29"/>
                    <a:gd name="T4" fmla="*/ 1 w 73"/>
                    <a:gd name="T5" fmla="*/ 0 h 29"/>
                    <a:gd name="T6" fmla="*/ 1 w 73"/>
                    <a:gd name="T7" fmla="*/ 0 h 29"/>
                    <a:gd name="T8" fmla="*/ 1 w 73"/>
                    <a:gd name="T9" fmla="*/ 0 h 29"/>
                    <a:gd name="T10" fmla="*/ 1 w 73"/>
                    <a:gd name="T11" fmla="*/ 0 h 29"/>
                    <a:gd name="T12" fmla="*/ 1 w 73"/>
                    <a:gd name="T13" fmla="*/ 0 h 29"/>
                    <a:gd name="T14" fmla="*/ 0 w 73"/>
                    <a:gd name="T15" fmla="*/ 0 h 29"/>
                    <a:gd name="T16" fmla="*/ 1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9" name="Freeform 458"/>
                <p:cNvSpPr>
                  <a:spLocks/>
                </p:cNvSpPr>
                <p:nvPr/>
              </p:nvSpPr>
              <p:spPr bwMode="auto">
                <a:xfrm>
                  <a:off x="853" y="3571"/>
                  <a:ext cx="40" cy="11"/>
                </a:xfrm>
                <a:custGeom>
                  <a:avLst/>
                  <a:gdLst>
                    <a:gd name="T0" fmla="*/ 0 w 82"/>
                    <a:gd name="T1" fmla="*/ 0 h 35"/>
                    <a:gd name="T2" fmla="*/ 0 w 82"/>
                    <a:gd name="T3" fmla="*/ 0 h 35"/>
                    <a:gd name="T4" fmla="*/ 0 w 82"/>
                    <a:gd name="T5" fmla="*/ 0 h 35"/>
                    <a:gd name="T6" fmla="*/ 0 w 82"/>
                    <a:gd name="T7" fmla="*/ 0 h 35"/>
                    <a:gd name="T8" fmla="*/ 0 w 82"/>
                    <a:gd name="T9" fmla="*/ 0 h 35"/>
                    <a:gd name="T10" fmla="*/ 0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6" name="Group 459"/>
              <p:cNvGrpSpPr>
                <a:grpSpLocks/>
              </p:cNvGrpSpPr>
              <p:nvPr/>
            </p:nvGrpSpPr>
            <p:grpSpPr bwMode="auto">
              <a:xfrm>
                <a:off x="857" y="3572"/>
                <a:ext cx="50" cy="23"/>
                <a:chOff x="857" y="3572"/>
                <a:chExt cx="50" cy="23"/>
              </a:xfrm>
            </p:grpSpPr>
            <p:sp>
              <p:nvSpPr>
                <p:cNvPr id="474" name="Freeform 460"/>
                <p:cNvSpPr>
                  <a:spLocks/>
                </p:cNvSpPr>
                <p:nvPr/>
              </p:nvSpPr>
              <p:spPr bwMode="auto">
                <a:xfrm>
                  <a:off x="857" y="3572"/>
                  <a:ext cx="12" cy="23"/>
                </a:xfrm>
                <a:custGeom>
                  <a:avLst/>
                  <a:gdLst>
                    <a:gd name="T0" fmla="*/ 1 w 23"/>
                    <a:gd name="T1" fmla="*/ 0 h 68"/>
                    <a:gd name="T2" fmla="*/ 0 w 23"/>
                    <a:gd name="T3" fmla="*/ 0 h 68"/>
                    <a:gd name="T4" fmla="*/ 1 w 23"/>
                    <a:gd name="T5" fmla="*/ 0 h 68"/>
                    <a:gd name="T6" fmla="*/ 1 w 23"/>
                    <a:gd name="T7" fmla="*/ 0 h 68"/>
                    <a:gd name="T8" fmla="*/ 1 w 23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8"/>
                    <a:gd name="T17" fmla="*/ 23 w 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8">
                      <a:moveTo>
                        <a:pt x="14" y="68"/>
                      </a:moveTo>
                      <a:lnTo>
                        <a:pt x="0" y="25"/>
                      </a:lnTo>
                      <a:lnTo>
                        <a:pt x="9" y="0"/>
                      </a:lnTo>
                      <a:lnTo>
                        <a:pt x="23" y="30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5" name="Freeform 461"/>
                <p:cNvSpPr>
                  <a:spLocks/>
                </p:cNvSpPr>
                <p:nvPr/>
              </p:nvSpPr>
              <p:spPr bwMode="auto">
                <a:xfrm>
                  <a:off x="862" y="3573"/>
                  <a:ext cx="37" cy="9"/>
                </a:xfrm>
                <a:custGeom>
                  <a:avLst/>
                  <a:gdLst>
                    <a:gd name="T0" fmla="*/ 1 w 73"/>
                    <a:gd name="T1" fmla="*/ 0 h 29"/>
                    <a:gd name="T2" fmla="*/ 1 w 73"/>
                    <a:gd name="T3" fmla="*/ 0 h 29"/>
                    <a:gd name="T4" fmla="*/ 1 w 73"/>
                    <a:gd name="T5" fmla="*/ 0 h 29"/>
                    <a:gd name="T6" fmla="*/ 1 w 73"/>
                    <a:gd name="T7" fmla="*/ 0 h 29"/>
                    <a:gd name="T8" fmla="*/ 1 w 73"/>
                    <a:gd name="T9" fmla="*/ 0 h 29"/>
                    <a:gd name="T10" fmla="*/ 1 w 73"/>
                    <a:gd name="T11" fmla="*/ 0 h 29"/>
                    <a:gd name="T12" fmla="*/ 1 w 73"/>
                    <a:gd name="T13" fmla="*/ 0 h 29"/>
                    <a:gd name="T14" fmla="*/ 0 w 73"/>
                    <a:gd name="T15" fmla="*/ 0 h 29"/>
                    <a:gd name="T16" fmla="*/ 1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6" name="Freeform 462"/>
                <p:cNvSpPr>
                  <a:spLocks/>
                </p:cNvSpPr>
                <p:nvPr/>
              </p:nvSpPr>
              <p:spPr bwMode="auto">
                <a:xfrm>
                  <a:off x="865" y="3583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3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7" name="Group 463"/>
              <p:cNvGrpSpPr>
                <a:grpSpLocks/>
              </p:cNvGrpSpPr>
              <p:nvPr/>
            </p:nvGrpSpPr>
            <p:grpSpPr bwMode="auto">
              <a:xfrm>
                <a:off x="870" y="3585"/>
                <a:ext cx="48" cy="23"/>
                <a:chOff x="870" y="3585"/>
                <a:chExt cx="48" cy="23"/>
              </a:xfrm>
            </p:grpSpPr>
            <p:sp>
              <p:nvSpPr>
                <p:cNvPr id="471" name="Freeform 464"/>
                <p:cNvSpPr>
                  <a:spLocks/>
                </p:cNvSpPr>
                <p:nvPr/>
              </p:nvSpPr>
              <p:spPr bwMode="auto">
                <a:xfrm>
                  <a:off x="870" y="3585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5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5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2" name="Freeform 465"/>
                <p:cNvSpPr>
                  <a:spLocks/>
                </p:cNvSpPr>
                <p:nvPr/>
              </p:nvSpPr>
              <p:spPr bwMode="auto">
                <a:xfrm>
                  <a:off x="874" y="3586"/>
                  <a:ext cx="38" cy="10"/>
                </a:xfrm>
                <a:custGeom>
                  <a:avLst/>
                  <a:gdLst>
                    <a:gd name="T0" fmla="*/ 1 w 75"/>
                    <a:gd name="T1" fmla="*/ 0 h 29"/>
                    <a:gd name="T2" fmla="*/ 1 w 75"/>
                    <a:gd name="T3" fmla="*/ 0 h 29"/>
                    <a:gd name="T4" fmla="*/ 1 w 75"/>
                    <a:gd name="T5" fmla="*/ 0 h 29"/>
                    <a:gd name="T6" fmla="*/ 1 w 75"/>
                    <a:gd name="T7" fmla="*/ 0 h 29"/>
                    <a:gd name="T8" fmla="*/ 1 w 75"/>
                    <a:gd name="T9" fmla="*/ 0 h 29"/>
                    <a:gd name="T10" fmla="*/ 1 w 75"/>
                    <a:gd name="T11" fmla="*/ 0 h 29"/>
                    <a:gd name="T12" fmla="*/ 1 w 75"/>
                    <a:gd name="T13" fmla="*/ 0 h 29"/>
                    <a:gd name="T14" fmla="*/ 0 w 75"/>
                    <a:gd name="T15" fmla="*/ 0 h 29"/>
                    <a:gd name="T16" fmla="*/ 1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3" name="Freeform 466"/>
                <p:cNvSpPr>
                  <a:spLocks/>
                </p:cNvSpPr>
                <p:nvPr/>
              </p:nvSpPr>
              <p:spPr bwMode="auto">
                <a:xfrm>
                  <a:off x="878" y="3596"/>
                  <a:ext cx="40" cy="12"/>
                </a:xfrm>
                <a:custGeom>
                  <a:avLst/>
                  <a:gdLst>
                    <a:gd name="T0" fmla="*/ 0 w 80"/>
                    <a:gd name="T1" fmla="*/ 0 h 36"/>
                    <a:gd name="T2" fmla="*/ 1 w 80"/>
                    <a:gd name="T3" fmla="*/ 0 h 36"/>
                    <a:gd name="T4" fmla="*/ 1 w 80"/>
                    <a:gd name="T5" fmla="*/ 0 h 36"/>
                    <a:gd name="T6" fmla="*/ 1 w 80"/>
                    <a:gd name="T7" fmla="*/ 0 h 36"/>
                    <a:gd name="T8" fmla="*/ 1 w 80"/>
                    <a:gd name="T9" fmla="*/ 0 h 36"/>
                    <a:gd name="T10" fmla="*/ 1 w 80"/>
                    <a:gd name="T11" fmla="*/ 0 h 36"/>
                    <a:gd name="T12" fmla="*/ 0 w 80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0"/>
                    <a:gd name="T22" fmla="*/ 0 h 36"/>
                    <a:gd name="T23" fmla="*/ 80 w 80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0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8" name="Group 467"/>
              <p:cNvGrpSpPr>
                <a:grpSpLocks/>
              </p:cNvGrpSpPr>
              <p:nvPr/>
            </p:nvGrpSpPr>
            <p:grpSpPr bwMode="auto">
              <a:xfrm>
                <a:off x="882" y="3600"/>
                <a:ext cx="100" cy="73"/>
                <a:chOff x="882" y="3600"/>
                <a:chExt cx="100" cy="73"/>
              </a:xfrm>
            </p:grpSpPr>
            <p:grpSp>
              <p:nvGrpSpPr>
                <p:cNvPr id="451" name="Group 468"/>
                <p:cNvGrpSpPr>
                  <a:grpSpLocks/>
                </p:cNvGrpSpPr>
                <p:nvPr/>
              </p:nvGrpSpPr>
              <p:grpSpPr bwMode="auto">
                <a:xfrm>
                  <a:off x="882" y="3600"/>
                  <a:ext cx="49" cy="23"/>
                  <a:chOff x="882" y="3600"/>
                  <a:chExt cx="49" cy="23"/>
                </a:xfrm>
              </p:grpSpPr>
              <p:sp>
                <p:nvSpPr>
                  <p:cNvPr id="468" name="Freeform 469"/>
                  <p:cNvSpPr>
                    <a:spLocks/>
                  </p:cNvSpPr>
                  <p:nvPr/>
                </p:nvSpPr>
                <p:spPr bwMode="auto">
                  <a:xfrm>
                    <a:off x="882" y="3600"/>
                    <a:ext cx="12" cy="23"/>
                  </a:xfrm>
                  <a:custGeom>
                    <a:avLst/>
                    <a:gdLst>
                      <a:gd name="T0" fmla="*/ 1 w 23"/>
                      <a:gd name="T1" fmla="*/ 0 h 70"/>
                      <a:gd name="T2" fmla="*/ 0 w 23"/>
                      <a:gd name="T3" fmla="*/ 0 h 70"/>
                      <a:gd name="T4" fmla="*/ 1 w 23"/>
                      <a:gd name="T5" fmla="*/ 0 h 70"/>
                      <a:gd name="T6" fmla="*/ 1 w 23"/>
                      <a:gd name="T7" fmla="*/ 0 h 70"/>
                      <a:gd name="T8" fmla="*/ 1 w 23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3"/>
                      <a:gd name="T16" fmla="*/ 0 h 70"/>
                      <a:gd name="T17" fmla="*/ 23 w 23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3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3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9" name="Freeform 470"/>
                  <p:cNvSpPr>
                    <a:spLocks/>
                  </p:cNvSpPr>
                  <p:nvPr/>
                </p:nvSpPr>
                <p:spPr bwMode="auto">
                  <a:xfrm>
                    <a:off x="887" y="3600"/>
                    <a:ext cx="37" cy="11"/>
                  </a:xfrm>
                  <a:custGeom>
                    <a:avLst/>
                    <a:gdLst>
                      <a:gd name="T0" fmla="*/ 1 w 73"/>
                      <a:gd name="T1" fmla="*/ 0 h 31"/>
                      <a:gd name="T2" fmla="*/ 1 w 73"/>
                      <a:gd name="T3" fmla="*/ 0 h 31"/>
                      <a:gd name="T4" fmla="*/ 1 w 73"/>
                      <a:gd name="T5" fmla="*/ 0 h 31"/>
                      <a:gd name="T6" fmla="*/ 1 w 73"/>
                      <a:gd name="T7" fmla="*/ 0 h 31"/>
                      <a:gd name="T8" fmla="*/ 1 w 73"/>
                      <a:gd name="T9" fmla="*/ 0 h 31"/>
                      <a:gd name="T10" fmla="*/ 1 w 73"/>
                      <a:gd name="T11" fmla="*/ 0 h 31"/>
                      <a:gd name="T12" fmla="*/ 1 w 73"/>
                      <a:gd name="T13" fmla="*/ 0 h 31"/>
                      <a:gd name="T14" fmla="*/ 0 w 73"/>
                      <a:gd name="T15" fmla="*/ 0 h 31"/>
                      <a:gd name="T16" fmla="*/ 1 w 73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1"/>
                      <a:gd name="T29" fmla="*/ 73 w 73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3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0" name="Freeform 471"/>
                  <p:cNvSpPr>
                    <a:spLocks/>
                  </p:cNvSpPr>
                  <p:nvPr/>
                </p:nvSpPr>
                <p:spPr bwMode="auto">
                  <a:xfrm>
                    <a:off x="890" y="3611"/>
                    <a:ext cx="41" cy="12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8"/>
                      <a:gd name="T23" fmla="*/ 83 w 83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8">
                        <a:moveTo>
                          <a:pt x="0" y="38"/>
                        </a:moveTo>
                        <a:lnTo>
                          <a:pt x="1" y="22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2" name="Group 472"/>
                <p:cNvGrpSpPr>
                  <a:grpSpLocks/>
                </p:cNvGrpSpPr>
                <p:nvPr/>
              </p:nvGrpSpPr>
              <p:grpSpPr bwMode="auto">
                <a:xfrm>
                  <a:off x="894" y="3612"/>
                  <a:ext cx="49" cy="23"/>
                  <a:chOff x="894" y="3612"/>
                  <a:chExt cx="49" cy="23"/>
                </a:xfrm>
              </p:grpSpPr>
              <p:sp>
                <p:nvSpPr>
                  <p:cNvPr id="465" name="Freeform 473"/>
                  <p:cNvSpPr>
                    <a:spLocks/>
                  </p:cNvSpPr>
                  <p:nvPr/>
                </p:nvSpPr>
                <p:spPr bwMode="auto">
                  <a:xfrm>
                    <a:off x="894" y="3612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5" y="69"/>
                        </a:moveTo>
                        <a:lnTo>
                          <a:pt x="0" y="28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6" name="Freeform 474"/>
                  <p:cNvSpPr>
                    <a:spLocks/>
                  </p:cNvSpPr>
                  <p:nvPr/>
                </p:nvSpPr>
                <p:spPr bwMode="auto">
                  <a:xfrm>
                    <a:off x="899" y="3613"/>
                    <a:ext cx="37" cy="10"/>
                  </a:xfrm>
                  <a:custGeom>
                    <a:avLst/>
                    <a:gdLst>
                      <a:gd name="T0" fmla="*/ 0 w 75"/>
                      <a:gd name="T1" fmla="*/ 0 h 32"/>
                      <a:gd name="T2" fmla="*/ 0 w 75"/>
                      <a:gd name="T3" fmla="*/ 0 h 32"/>
                      <a:gd name="T4" fmla="*/ 0 w 75"/>
                      <a:gd name="T5" fmla="*/ 0 h 32"/>
                      <a:gd name="T6" fmla="*/ 0 w 75"/>
                      <a:gd name="T7" fmla="*/ 0 h 32"/>
                      <a:gd name="T8" fmla="*/ 0 w 75"/>
                      <a:gd name="T9" fmla="*/ 0 h 32"/>
                      <a:gd name="T10" fmla="*/ 0 w 75"/>
                      <a:gd name="T11" fmla="*/ 0 h 32"/>
                      <a:gd name="T12" fmla="*/ 0 w 75"/>
                      <a:gd name="T13" fmla="*/ 0 h 32"/>
                      <a:gd name="T14" fmla="*/ 0 w 75"/>
                      <a:gd name="T15" fmla="*/ 0 h 32"/>
                      <a:gd name="T16" fmla="*/ 0 w 75"/>
                      <a:gd name="T17" fmla="*/ 0 h 3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2"/>
                      <a:gd name="T29" fmla="*/ 75 w 75"/>
                      <a:gd name="T30" fmla="*/ 32 h 3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2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5"/>
                        </a:lnTo>
                        <a:lnTo>
                          <a:pt x="75" y="32"/>
                        </a:lnTo>
                        <a:lnTo>
                          <a:pt x="19" y="32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7" name="Freeform 475"/>
                  <p:cNvSpPr>
                    <a:spLocks/>
                  </p:cNvSpPr>
                  <p:nvPr/>
                </p:nvSpPr>
                <p:spPr bwMode="auto">
                  <a:xfrm>
                    <a:off x="902" y="3623"/>
                    <a:ext cx="41" cy="12"/>
                  </a:xfrm>
                  <a:custGeom>
                    <a:avLst/>
                    <a:gdLst>
                      <a:gd name="T0" fmla="*/ 0 w 81"/>
                      <a:gd name="T1" fmla="*/ 0 h 36"/>
                      <a:gd name="T2" fmla="*/ 1 w 81"/>
                      <a:gd name="T3" fmla="*/ 0 h 36"/>
                      <a:gd name="T4" fmla="*/ 1 w 81"/>
                      <a:gd name="T5" fmla="*/ 0 h 36"/>
                      <a:gd name="T6" fmla="*/ 1 w 81"/>
                      <a:gd name="T7" fmla="*/ 0 h 36"/>
                      <a:gd name="T8" fmla="*/ 1 w 81"/>
                      <a:gd name="T9" fmla="*/ 0 h 36"/>
                      <a:gd name="T10" fmla="*/ 1 w 81"/>
                      <a:gd name="T11" fmla="*/ 0 h 36"/>
                      <a:gd name="T12" fmla="*/ 0 w 81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6"/>
                      <a:gd name="T23" fmla="*/ 81 w 81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5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3" name="Group 476"/>
                <p:cNvGrpSpPr>
                  <a:grpSpLocks/>
                </p:cNvGrpSpPr>
                <p:nvPr/>
              </p:nvGrpSpPr>
              <p:grpSpPr bwMode="auto">
                <a:xfrm>
                  <a:off x="907" y="3625"/>
                  <a:ext cx="49" cy="23"/>
                  <a:chOff x="907" y="3625"/>
                  <a:chExt cx="49" cy="23"/>
                </a:xfrm>
              </p:grpSpPr>
              <p:sp>
                <p:nvSpPr>
                  <p:cNvPr id="462" name="Freeform 477"/>
                  <p:cNvSpPr>
                    <a:spLocks/>
                  </p:cNvSpPr>
                  <p:nvPr/>
                </p:nvSpPr>
                <p:spPr bwMode="auto">
                  <a:xfrm>
                    <a:off x="907" y="3625"/>
                    <a:ext cx="11" cy="23"/>
                  </a:xfrm>
                  <a:custGeom>
                    <a:avLst/>
                    <a:gdLst>
                      <a:gd name="T0" fmla="*/ 0 w 24"/>
                      <a:gd name="T1" fmla="*/ 0 h 68"/>
                      <a:gd name="T2" fmla="*/ 0 w 24"/>
                      <a:gd name="T3" fmla="*/ 0 h 68"/>
                      <a:gd name="T4" fmla="*/ 0 w 24"/>
                      <a:gd name="T5" fmla="*/ 0 h 68"/>
                      <a:gd name="T6" fmla="*/ 0 w 24"/>
                      <a:gd name="T7" fmla="*/ 0 h 68"/>
                      <a:gd name="T8" fmla="*/ 0 w 24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68"/>
                      <a:gd name="T17" fmla="*/ 24 w 24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4" y="30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3" name="Freeform 478"/>
                  <p:cNvSpPr>
                    <a:spLocks/>
                  </p:cNvSpPr>
                  <p:nvPr/>
                </p:nvSpPr>
                <p:spPr bwMode="auto">
                  <a:xfrm>
                    <a:off x="912" y="3626"/>
                    <a:ext cx="36" cy="9"/>
                  </a:xfrm>
                  <a:custGeom>
                    <a:avLst/>
                    <a:gdLst>
                      <a:gd name="T0" fmla="*/ 1 w 72"/>
                      <a:gd name="T1" fmla="*/ 0 h 29"/>
                      <a:gd name="T2" fmla="*/ 1 w 72"/>
                      <a:gd name="T3" fmla="*/ 0 h 29"/>
                      <a:gd name="T4" fmla="*/ 1 w 72"/>
                      <a:gd name="T5" fmla="*/ 0 h 29"/>
                      <a:gd name="T6" fmla="*/ 1 w 72"/>
                      <a:gd name="T7" fmla="*/ 0 h 29"/>
                      <a:gd name="T8" fmla="*/ 1 w 72"/>
                      <a:gd name="T9" fmla="*/ 0 h 29"/>
                      <a:gd name="T10" fmla="*/ 1 w 72"/>
                      <a:gd name="T11" fmla="*/ 0 h 29"/>
                      <a:gd name="T12" fmla="*/ 1 w 72"/>
                      <a:gd name="T13" fmla="*/ 0 h 29"/>
                      <a:gd name="T14" fmla="*/ 0 w 72"/>
                      <a:gd name="T15" fmla="*/ 0 h 29"/>
                      <a:gd name="T16" fmla="*/ 1 w 72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29"/>
                      <a:gd name="T29" fmla="*/ 72 w 72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2" y="29"/>
                        </a:lnTo>
                        <a:lnTo>
                          <a:pt x="17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4" name="Freeform 479"/>
                  <p:cNvSpPr>
                    <a:spLocks/>
                  </p:cNvSpPr>
                  <p:nvPr/>
                </p:nvSpPr>
                <p:spPr bwMode="auto">
                  <a:xfrm>
                    <a:off x="914" y="3636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4" name="Group 480"/>
                <p:cNvGrpSpPr>
                  <a:grpSpLocks/>
                </p:cNvGrpSpPr>
                <p:nvPr/>
              </p:nvGrpSpPr>
              <p:grpSpPr bwMode="auto">
                <a:xfrm>
                  <a:off x="919" y="3638"/>
                  <a:ext cx="49" cy="22"/>
                  <a:chOff x="919" y="3638"/>
                  <a:chExt cx="49" cy="22"/>
                </a:xfrm>
              </p:grpSpPr>
              <p:sp>
                <p:nvSpPr>
                  <p:cNvPr id="459" name="Freeform 481"/>
                  <p:cNvSpPr>
                    <a:spLocks/>
                  </p:cNvSpPr>
                  <p:nvPr/>
                </p:nvSpPr>
                <p:spPr bwMode="auto">
                  <a:xfrm>
                    <a:off x="919" y="3638"/>
                    <a:ext cx="13" cy="22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0" name="Freeform 482"/>
                  <p:cNvSpPr>
                    <a:spLocks/>
                  </p:cNvSpPr>
                  <p:nvPr/>
                </p:nvSpPr>
                <p:spPr bwMode="auto">
                  <a:xfrm>
                    <a:off x="924" y="3638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1 w 73"/>
                      <a:gd name="T3" fmla="*/ 0 h 30"/>
                      <a:gd name="T4" fmla="*/ 1 w 73"/>
                      <a:gd name="T5" fmla="*/ 0 h 30"/>
                      <a:gd name="T6" fmla="*/ 1 w 73"/>
                      <a:gd name="T7" fmla="*/ 0 h 30"/>
                      <a:gd name="T8" fmla="*/ 1 w 73"/>
                      <a:gd name="T9" fmla="*/ 0 h 30"/>
                      <a:gd name="T10" fmla="*/ 1 w 73"/>
                      <a:gd name="T11" fmla="*/ 0 h 30"/>
                      <a:gd name="T12" fmla="*/ 1 w 73"/>
                      <a:gd name="T13" fmla="*/ 0 h 30"/>
                      <a:gd name="T14" fmla="*/ 0 w 73"/>
                      <a:gd name="T15" fmla="*/ 0 h 30"/>
                      <a:gd name="T16" fmla="*/ 1 w 73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0"/>
                      <a:gd name="T29" fmla="*/ 73 w 73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0">
                        <a:moveTo>
                          <a:pt x="1" y="0"/>
                        </a:moveTo>
                        <a:lnTo>
                          <a:pt x="48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1" name="Freeform 483"/>
                  <p:cNvSpPr>
                    <a:spLocks/>
                  </p:cNvSpPr>
                  <p:nvPr/>
                </p:nvSpPr>
                <p:spPr bwMode="auto">
                  <a:xfrm>
                    <a:off x="928" y="3648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55" name="Group 484"/>
                <p:cNvGrpSpPr>
                  <a:grpSpLocks/>
                </p:cNvGrpSpPr>
                <p:nvPr/>
              </p:nvGrpSpPr>
              <p:grpSpPr bwMode="auto">
                <a:xfrm>
                  <a:off x="932" y="3651"/>
                  <a:ext cx="50" cy="22"/>
                  <a:chOff x="932" y="3651"/>
                  <a:chExt cx="50" cy="22"/>
                </a:xfrm>
              </p:grpSpPr>
              <p:sp>
                <p:nvSpPr>
                  <p:cNvPr id="456" name="Freeform 485"/>
                  <p:cNvSpPr>
                    <a:spLocks/>
                  </p:cNvSpPr>
                  <p:nvPr/>
                </p:nvSpPr>
                <p:spPr bwMode="auto">
                  <a:xfrm>
                    <a:off x="932" y="3651"/>
                    <a:ext cx="12" cy="22"/>
                  </a:xfrm>
                  <a:custGeom>
                    <a:avLst/>
                    <a:gdLst>
                      <a:gd name="T0" fmla="*/ 1 w 24"/>
                      <a:gd name="T1" fmla="*/ 0 h 67"/>
                      <a:gd name="T2" fmla="*/ 0 w 24"/>
                      <a:gd name="T3" fmla="*/ 0 h 67"/>
                      <a:gd name="T4" fmla="*/ 1 w 24"/>
                      <a:gd name="T5" fmla="*/ 0 h 67"/>
                      <a:gd name="T6" fmla="*/ 1 w 24"/>
                      <a:gd name="T7" fmla="*/ 0 h 67"/>
                      <a:gd name="T8" fmla="*/ 1 w 24"/>
                      <a:gd name="T9" fmla="*/ 0 h 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67"/>
                      <a:gd name="T17" fmla="*/ 24 w 24"/>
                      <a:gd name="T18" fmla="*/ 67 h 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67">
                        <a:moveTo>
                          <a:pt x="15" y="67"/>
                        </a:moveTo>
                        <a:lnTo>
                          <a:pt x="0" y="26"/>
                        </a:lnTo>
                        <a:lnTo>
                          <a:pt x="11" y="0"/>
                        </a:lnTo>
                        <a:lnTo>
                          <a:pt x="24" y="30"/>
                        </a:lnTo>
                        <a:lnTo>
                          <a:pt x="15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7" name="Freeform 486"/>
                  <p:cNvSpPr>
                    <a:spLocks/>
                  </p:cNvSpPr>
                  <p:nvPr/>
                </p:nvSpPr>
                <p:spPr bwMode="auto">
                  <a:xfrm>
                    <a:off x="937" y="3651"/>
                    <a:ext cx="37" cy="10"/>
                  </a:xfrm>
                  <a:custGeom>
                    <a:avLst/>
                    <a:gdLst>
                      <a:gd name="T0" fmla="*/ 1 w 72"/>
                      <a:gd name="T1" fmla="*/ 0 h 29"/>
                      <a:gd name="T2" fmla="*/ 1 w 72"/>
                      <a:gd name="T3" fmla="*/ 0 h 29"/>
                      <a:gd name="T4" fmla="*/ 1 w 72"/>
                      <a:gd name="T5" fmla="*/ 0 h 29"/>
                      <a:gd name="T6" fmla="*/ 1 w 72"/>
                      <a:gd name="T7" fmla="*/ 0 h 29"/>
                      <a:gd name="T8" fmla="*/ 1 w 72"/>
                      <a:gd name="T9" fmla="*/ 0 h 29"/>
                      <a:gd name="T10" fmla="*/ 1 w 72"/>
                      <a:gd name="T11" fmla="*/ 0 h 29"/>
                      <a:gd name="T12" fmla="*/ 1 w 72"/>
                      <a:gd name="T13" fmla="*/ 0 h 29"/>
                      <a:gd name="T14" fmla="*/ 0 w 72"/>
                      <a:gd name="T15" fmla="*/ 0 h 29"/>
                      <a:gd name="T16" fmla="*/ 1 w 72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29"/>
                      <a:gd name="T29" fmla="*/ 72 w 72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2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8" name="Freeform 487"/>
                  <p:cNvSpPr>
                    <a:spLocks/>
                  </p:cNvSpPr>
                  <p:nvPr/>
                </p:nvSpPr>
                <p:spPr bwMode="auto">
                  <a:xfrm>
                    <a:off x="940" y="3662"/>
                    <a:ext cx="42" cy="11"/>
                  </a:xfrm>
                  <a:custGeom>
                    <a:avLst/>
                    <a:gdLst>
                      <a:gd name="T0" fmla="*/ 0 w 83"/>
                      <a:gd name="T1" fmla="*/ 0 h 35"/>
                      <a:gd name="T2" fmla="*/ 1 w 83"/>
                      <a:gd name="T3" fmla="*/ 0 h 35"/>
                      <a:gd name="T4" fmla="*/ 1 w 83"/>
                      <a:gd name="T5" fmla="*/ 0 h 35"/>
                      <a:gd name="T6" fmla="*/ 1 w 83"/>
                      <a:gd name="T7" fmla="*/ 0 h 35"/>
                      <a:gd name="T8" fmla="*/ 1 w 83"/>
                      <a:gd name="T9" fmla="*/ 0 h 35"/>
                      <a:gd name="T10" fmla="*/ 1 w 83"/>
                      <a:gd name="T11" fmla="*/ 0 h 35"/>
                      <a:gd name="T12" fmla="*/ 0 w 83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5"/>
                      <a:gd name="T23" fmla="*/ 83 w 83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5">
                        <a:moveTo>
                          <a:pt x="0" y="35"/>
                        </a:moveTo>
                        <a:lnTo>
                          <a:pt x="3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59" name="Group 488"/>
              <p:cNvGrpSpPr>
                <a:grpSpLocks/>
              </p:cNvGrpSpPr>
              <p:nvPr/>
            </p:nvGrpSpPr>
            <p:grpSpPr bwMode="auto">
              <a:xfrm>
                <a:off x="944" y="3665"/>
                <a:ext cx="99" cy="74"/>
                <a:chOff x="944" y="3665"/>
                <a:chExt cx="99" cy="74"/>
              </a:xfrm>
            </p:grpSpPr>
            <p:grpSp>
              <p:nvGrpSpPr>
                <p:cNvPr id="431" name="Group 489"/>
                <p:cNvGrpSpPr>
                  <a:grpSpLocks/>
                </p:cNvGrpSpPr>
                <p:nvPr/>
              </p:nvGrpSpPr>
              <p:grpSpPr bwMode="auto">
                <a:xfrm>
                  <a:off x="944" y="3665"/>
                  <a:ext cx="49" cy="23"/>
                  <a:chOff x="944" y="3665"/>
                  <a:chExt cx="49" cy="23"/>
                </a:xfrm>
              </p:grpSpPr>
              <p:sp>
                <p:nvSpPr>
                  <p:cNvPr id="448" name="Freeform 490"/>
                  <p:cNvSpPr>
                    <a:spLocks/>
                  </p:cNvSpPr>
                  <p:nvPr/>
                </p:nvSpPr>
                <p:spPr bwMode="auto">
                  <a:xfrm>
                    <a:off x="944" y="3665"/>
                    <a:ext cx="13" cy="23"/>
                  </a:xfrm>
                  <a:custGeom>
                    <a:avLst/>
                    <a:gdLst>
                      <a:gd name="T0" fmla="*/ 1 w 25"/>
                      <a:gd name="T1" fmla="*/ 0 h 69"/>
                      <a:gd name="T2" fmla="*/ 0 w 25"/>
                      <a:gd name="T3" fmla="*/ 0 h 69"/>
                      <a:gd name="T4" fmla="*/ 1 w 25"/>
                      <a:gd name="T5" fmla="*/ 0 h 69"/>
                      <a:gd name="T6" fmla="*/ 1 w 25"/>
                      <a:gd name="T7" fmla="*/ 0 h 69"/>
                      <a:gd name="T8" fmla="*/ 1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9" name="Freeform 491"/>
                  <p:cNvSpPr>
                    <a:spLocks/>
                  </p:cNvSpPr>
                  <p:nvPr/>
                </p:nvSpPr>
                <p:spPr bwMode="auto">
                  <a:xfrm>
                    <a:off x="949" y="3666"/>
                    <a:ext cx="37" cy="10"/>
                  </a:xfrm>
                  <a:custGeom>
                    <a:avLst/>
                    <a:gdLst>
                      <a:gd name="T0" fmla="*/ 0 w 75"/>
                      <a:gd name="T1" fmla="*/ 0 h 31"/>
                      <a:gd name="T2" fmla="*/ 0 w 75"/>
                      <a:gd name="T3" fmla="*/ 0 h 31"/>
                      <a:gd name="T4" fmla="*/ 0 w 75"/>
                      <a:gd name="T5" fmla="*/ 0 h 31"/>
                      <a:gd name="T6" fmla="*/ 0 w 75"/>
                      <a:gd name="T7" fmla="*/ 0 h 31"/>
                      <a:gd name="T8" fmla="*/ 0 w 75"/>
                      <a:gd name="T9" fmla="*/ 0 h 31"/>
                      <a:gd name="T10" fmla="*/ 0 w 75"/>
                      <a:gd name="T11" fmla="*/ 0 h 31"/>
                      <a:gd name="T12" fmla="*/ 0 w 75"/>
                      <a:gd name="T13" fmla="*/ 0 h 31"/>
                      <a:gd name="T14" fmla="*/ 0 w 75"/>
                      <a:gd name="T15" fmla="*/ 0 h 31"/>
                      <a:gd name="T16" fmla="*/ 0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7" y="13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1" y="22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0" name="Freeform 492"/>
                  <p:cNvSpPr>
                    <a:spLocks/>
                  </p:cNvSpPr>
                  <p:nvPr/>
                </p:nvSpPr>
                <p:spPr bwMode="auto">
                  <a:xfrm>
                    <a:off x="953" y="3676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5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32" name="Group 493"/>
                <p:cNvGrpSpPr>
                  <a:grpSpLocks/>
                </p:cNvGrpSpPr>
                <p:nvPr/>
              </p:nvGrpSpPr>
              <p:grpSpPr bwMode="auto">
                <a:xfrm>
                  <a:off x="957" y="3678"/>
                  <a:ext cx="48" cy="23"/>
                  <a:chOff x="957" y="3678"/>
                  <a:chExt cx="48" cy="23"/>
                </a:xfrm>
              </p:grpSpPr>
              <p:sp>
                <p:nvSpPr>
                  <p:cNvPr id="445" name="Freeform 494"/>
                  <p:cNvSpPr>
                    <a:spLocks/>
                  </p:cNvSpPr>
                  <p:nvPr/>
                </p:nvSpPr>
                <p:spPr bwMode="auto">
                  <a:xfrm>
                    <a:off x="957" y="3678"/>
                    <a:ext cx="11" cy="23"/>
                  </a:xfrm>
                  <a:custGeom>
                    <a:avLst/>
                    <a:gdLst>
                      <a:gd name="T0" fmla="*/ 0 w 24"/>
                      <a:gd name="T1" fmla="*/ 0 h 70"/>
                      <a:gd name="T2" fmla="*/ 0 w 24"/>
                      <a:gd name="T3" fmla="*/ 0 h 70"/>
                      <a:gd name="T4" fmla="*/ 0 w 24"/>
                      <a:gd name="T5" fmla="*/ 0 h 70"/>
                      <a:gd name="T6" fmla="*/ 0 w 24"/>
                      <a:gd name="T7" fmla="*/ 0 h 70"/>
                      <a:gd name="T8" fmla="*/ 0 w 24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70"/>
                      <a:gd name="T17" fmla="*/ 24 w 24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4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6" name="Freeform 495"/>
                  <p:cNvSpPr>
                    <a:spLocks/>
                  </p:cNvSpPr>
                  <p:nvPr/>
                </p:nvSpPr>
                <p:spPr bwMode="auto">
                  <a:xfrm>
                    <a:off x="961" y="3678"/>
                    <a:ext cx="37" cy="10"/>
                  </a:xfrm>
                  <a:custGeom>
                    <a:avLst/>
                    <a:gdLst>
                      <a:gd name="T0" fmla="*/ 1 w 74"/>
                      <a:gd name="T1" fmla="*/ 0 h 30"/>
                      <a:gd name="T2" fmla="*/ 1 w 74"/>
                      <a:gd name="T3" fmla="*/ 0 h 30"/>
                      <a:gd name="T4" fmla="*/ 1 w 74"/>
                      <a:gd name="T5" fmla="*/ 0 h 30"/>
                      <a:gd name="T6" fmla="*/ 1 w 74"/>
                      <a:gd name="T7" fmla="*/ 0 h 30"/>
                      <a:gd name="T8" fmla="*/ 1 w 74"/>
                      <a:gd name="T9" fmla="*/ 0 h 30"/>
                      <a:gd name="T10" fmla="*/ 1 w 74"/>
                      <a:gd name="T11" fmla="*/ 0 h 30"/>
                      <a:gd name="T12" fmla="*/ 1 w 74"/>
                      <a:gd name="T13" fmla="*/ 0 h 30"/>
                      <a:gd name="T14" fmla="*/ 0 w 74"/>
                      <a:gd name="T15" fmla="*/ 0 h 30"/>
                      <a:gd name="T16" fmla="*/ 1 w 74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30"/>
                      <a:gd name="T29" fmla="*/ 74 w 74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30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6" y="12"/>
                        </a:lnTo>
                        <a:lnTo>
                          <a:pt x="74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7" name="Freeform 496"/>
                  <p:cNvSpPr>
                    <a:spLocks/>
                  </p:cNvSpPr>
                  <p:nvPr/>
                </p:nvSpPr>
                <p:spPr bwMode="auto">
                  <a:xfrm>
                    <a:off x="964" y="3688"/>
                    <a:ext cx="41" cy="13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1 w 82"/>
                      <a:gd name="T3" fmla="*/ 0 h 38"/>
                      <a:gd name="T4" fmla="*/ 1 w 82"/>
                      <a:gd name="T5" fmla="*/ 0 h 38"/>
                      <a:gd name="T6" fmla="*/ 1 w 82"/>
                      <a:gd name="T7" fmla="*/ 0 h 38"/>
                      <a:gd name="T8" fmla="*/ 1 w 82"/>
                      <a:gd name="T9" fmla="*/ 0 h 38"/>
                      <a:gd name="T10" fmla="*/ 1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2" y="21"/>
                        </a:lnTo>
                        <a:lnTo>
                          <a:pt x="7" y="8"/>
                        </a:lnTo>
                        <a:lnTo>
                          <a:pt x="11" y="0"/>
                        </a:lnTo>
                        <a:lnTo>
                          <a:pt x="68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33" name="Group 497"/>
                <p:cNvGrpSpPr>
                  <a:grpSpLocks/>
                </p:cNvGrpSpPr>
                <p:nvPr/>
              </p:nvGrpSpPr>
              <p:grpSpPr bwMode="auto">
                <a:xfrm>
                  <a:off x="969" y="3690"/>
                  <a:ext cx="49" cy="23"/>
                  <a:chOff x="969" y="3690"/>
                  <a:chExt cx="49" cy="23"/>
                </a:xfrm>
              </p:grpSpPr>
              <p:sp>
                <p:nvSpPr>
                  <p:cNvPr id="442" name="Freeform 498"/>
                  <p:cNvSpPr>
                    <a:spLocks/>
                  </p:cNvSpPr>
                  <p:nvPr/>
                </p:nvSpPr>
                <p:spPr bwMode="auto">
                  <a:xfrm>
                    <a:off x="969" y="3690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5" y="70"/>
                        </a:moveTo>
                        <a:lnTo>
                          <a:pt x="0" y="29"/>
                        </a:lnTo>
                        <a:lnTo>
                          <a:pt x="9" y="0"/>
                        </a:lnTo>
                        <a:lnTo>
                          <a:pt x="25" y="33"/>
                        </a:lnTo>
                        <a:lnTo>
                          <a:pt x="15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3" name="Freeform 499"/>
                  <p:cNvSpPr>
                    <a:spLocks/>
                  </p:cNvSpPr>
                  <p:nvPr/>
                </p:nvSpPr>
                <p:spPr bwMode="auto">
                  <a:xfrm>
                    <a:off x="974" y="3691"/>
                    <a:ext cx="37" cy="10"/>
                  </a:xfrm>
                  <a:custGeom>
                    <a:avLst/>
                    <a:gdLst>
                      <a:gd name="T0" fmla="*/ 0 w 75"/>
                      <a:gd name="T1" fmla="*/ 0 h 31"/>
                      <a:gd name="T2" fmla="*/ 0 w 75"/>
                      <a:gd name="T3" fmla="*/ 0 h 31"/>
                      <a:gd name="T4" fmla="*/ 0 w 75"/>
                      <a:gd name="T5" fmla="*/ 0 h 31"/>
                      <a:gd name="T6" fmla="*/ 0 w 75"/>
                      <a:gd name="T7" fmla="*/ 0 h 31"/>
                      <a:gd name="T8" fmla="*/ 0 w 75"/>
                      <a:gd name="T9" fmla="*/ 0 h 31"/>
                      <a:gd name="T10" fmla="*/ 0 w 75"/>
                      <a:gd name="T11" fmla="*/ 0 h 31"/>
                      <a:gd name="T12" fmla="*/ 0 w 75"/>
                      <a:gd name="T13" fmla="*/ 0 h 31"/>
                      <a:gd name="T14" fmla="*/ 0 w 75"/>
                      <a:gd name="T15" fmla="*/ 0 h 31"/>
                      <a:gd name="T16" fmla="*/ 0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9" y="22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4" name="Freeform 500"/>
                  <p:cNvSpPr>
                    <a:spLocks/>
                  </p:cNvSpPr>
                  <p:nvPr/>
                </p:nvSpPr>
                <p:spPr bwMode="auto">
                  <a:xfrm>
                    <a:off x="977" y="3701"/>
                    <a:ext cx="41" cy="12"/>
                  </a:xfrm>
                  <a:custGeom>
                    <a:avLst/>
                    <a:gdLst>
                      <a:gd name="T0" fmla="*/ 0 w 81"/>
                      <a:gd name="T1" fmla="*/ 0 h 36"/>
                      <a:gd name="T2" fmla="*/ 1 w 81"/>
                      <a:gd name="T3" fmla="*/ 0 h 36"/>
                      <a:gd name="T4" fmla="*/ 1 w 81"/>
                      <a:gd name="T5" fmla="*/ 0 h 36"/>
                      <a:gd name="T6" fmla="*/ 1 w 81"/>
                      <a:gd name="T7" fmla="*/ 0 h 36"/>
                      <a:gd name="T8" fmla="*/ 1 w 81"/>
                      <a:gd name="T9" fmla="*/ 0 h 36"/>
                      <a:gd name="T10" fmla="*/ 1 w 81"/>
                      <a:gd name="T11" fmla="*/ 0 h 36"/>
                      <a:gd name="T12" fmla="*/ 0 w 81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6"/>
                      <a:gd name="T23" fmla="*/ 81 w 81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6" y="7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34" name="Group 501"/>
                <p:cNvGrpSpPr>
                  <a:grpSpLocks/>
                </p:cNvGrpSpPr>
                <p:nvPr/>
              </p:nvGrpSpPr>
              <p:grpSpPr bwMode="auto">
                <a:xfrm>
                  <a:off x="982" y="3703"/>
                  <a:ext cx="49" cy="23"/>
                  <a:chOff x="982" y="3703"/>
                  <a:chExt cx="49" cy="23"/>
                </a:xfrm>
              </p:grpSpPr>
              <p:sp>
                <p:nvSpPr>
                  <p:cNvPr id="439" name="Freeform 502"/>
                  <p:cNvSpPr>
                    <a:spLocks/>
                  </p:cNvSpPr>
                  <p:nvPr/>
                </p:nvSpPr>
                <p:spPr bwMode="auto">
                  <a:xfrm>
                    <a:off x="982" y="3703"/>
                    <a:ext cx="13" cy="23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0" name="Freeform 503"/>
                  <p:cNvSpPr>
                    <a:spLocks/>
                  </p:cNvSpPr>
                  <p:nvPr/>
                </p:nvSpPr>
                <p:spPr bwMode="auto">
                  <a:xfrm>
                    <a:off x="987" y="3703"/>
                    <a:ext cx="37" cy="10"/>
                  </a:xfrm>
                  <a:custGeom>
                    <a:avLst/>
                    <a:gdLst>
                      <a:gd name="T0" fmla="*/ 1 w 73"/>
                      <a:gd name="T1" fmla="*/ 0 h 30"/>
                      <a:gd name="T2" fmla="*/ 1 w 73"/>
                      <a:gd name="T3" fmla="*/ 0 h 30"/>
                      <a:gd name="T4" fmla="*/ 1 w 73"/>
                      <a:gd name="T5" fmla="*/ 0 h 30"/>
                      <a:gd name="T6" fmla="*/ 1 w 73"/>
                      <a:gd name="T7" fmla="*/ 0 h 30"/>
                      <a:gd name="T8" fmla="*/ 1 w 73"/>
                      <a:gd name="T9" fmla="*/ 0 h 30"/>
                      <a:gd name="T10" fmla="*/ 1 w 73"/>
                      <a:gd name="T11" fmla="*/ 0 h 30"/>
                      <a:gd name="T12" fmla="*/ 1 w 73"/>
                      <a:gd name="T13" fmla="*/ 0 h 30"/>
                      <a:gd name="T14" fmla="*/ 0 w 73"/>
                      <a:gd name="T15" fmla="*/ 0 h 30"/>
                      <a:gd name="T16" fmla="*/ 1 w 73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0"/>
                      <a:gd name="T29" fmla="*/ 73 w 73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3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1" name="Freeform 504"/>
                  <p:cNvSpPr>
                    <a:spLocks/>
                  </p:cNvSpPr>
                  <p:nvPr/>
                </p:nvSpPr>
                <p:spPr bwMode="auto">
                  <a:xfrm>
                    <a:off x="989" y="3714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6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35" name="Group 505"/>
                <p:cNvGrpSpPr>
                  <a:grpSpLocks/>
                </p:cNvGrpSpPr>
                <p:nvPr/>
              </p:nvGrpSpPr>
              <p:grpSpPr bwMode="auto">
                <a:xfrm>
                  <a:off x="995" y="3716"/>
                  <a:ext cx="48" cy="23"/>
                  <a:chOff x="995" y="3716"/>
                  <a:chExt cx="48" cy="23"/>
                </a:xfrm>
              </p:grpSpPr>
              <p:sp>
                <p:nvSpPr>
                  <p:cNvPr id="436" name="Freeform 506"/>
                  <p:cNvSpPr>
                    <a:spLocks/>
                  </p:cNvSpPr>
                  <p:nvPr/>
                </p:nvSpPr>
                <p:spPr bwMode="auto">
                  <a:xfrm>
                    <a:off x="995" y="3716"/>
                    <a:ext cx="11" cy="23"/>
                  </a:xfrm>
                  <a:custGeom>
                    <a:avLst/>
                    <a:gdLst>
                      <a:gd name="T0" fmla="*/ 0 w 24"/>
                      <a:gd name="T1" fmla="*/ 0 h 68"/>
                      <a:gd name="T2" fmla="*/ 0 w 24"/>
                      <a:gd name="T3" fmla="*/ 0 h 68"/>
                      <a:gd name="T4" fmla="*/ 0 w 24"/>
                      <a:gd name="T5" fmla="*/ 0 h 68"/>
                      <a:gd name="T6" fmla="*/ 0 w 24"/>
                      <a:gd name="T7" fmla="*/ 0 h 68"/>
                      <a:gd name="T8" fmla="*/ 0 w 24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68"/>
                      <a:gd name="T17" fmla="*/ 24 w 24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4" y="30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7" name="Freeform 507"/>
                  <p:cNvSpPr>
                    <a:spLocks/>
                  </p:cNvSpPr>
                  <p:nvPr/>
                </p:nvSpPr>
                <p:spPr bwMode="auto">
                  <a:xfrm>
                    <a:off x="999" y="3717"/>
                    <a:ext cx="38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2" y="3"/>
                        </a:lnTo>
                        <a:lnTo>
                          <a:pt x="56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8" name="Freeform 508"/>
                  <p:cNvSpPr>
                    <a:spLocks/>
                  </p:cNvSpPr>
                  <p:nvPr/>
                </p:nvSpPr>
                <p:spPr bwMode="auto">
                  <a:xfrm>
                    <a:off x="1003" y="3727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5" y="7"/>
                        </a:lnTo>
                        <a:lnTo>
                          <a:pt x="11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60" name="Group 509"/>
              <p:cNvGrpSpPr>
                <a:grpSpLocks/>
              </p:cNvGrpSpPr>
              <p:nvPr/>
            </p:nvGrpSpPr>
            <p:grpSpPr bwMode="auto">
              <a:xfrm>
                <a:off x="1005" y="3727"/>
                <a:ext cx="49" cy="23"/>
                <a:chOff x="1005" y="3727"/>
                <a:chExt cx="49" cy="23"/>
              </a:xfrm>
            </p:grpSpPr>
            <p:sp>
              <p:nvSpPr>
                <p:cNvPr id="428" name="Freeform 510"/>
                <p:cNvSpPr>
                  <a:spLocks/>
                </p:cNvSpPr>
                <p:nvPr/>
              </p:nvSpPr>
              <p:spPr bwMode="auto">
                <a:xfrm>
                  <a:off x="1005" y="3727"/>
                  <a:ext cx="12" cy="23"/>
                </a:xfrm>
                <a:custGeom>
                  <a:avLst/>
                  <a:gdLst>
                    <a:gd name="T0" fmla="*/ 0 w 25"/>
                    <a:gd name="T1" fmla="*/ 0 h 69"/>
                    <a:gd name="T2" fmla="*/ 0 w 25"/>
                    <a:gd name="T3" fmla="*/ 0 h 69"/>
                    <a:gd name="T4" fmla="*/ 0 w 25"/>
                    <a:gd name="T5" fmla="*/ 0 h 69"/>
                    <a:gd name="T6" fmla="*/ 0 w 25"/>
                    <a:gd name="T7" fmla="*/ 0 h 69"/>
                    <a:gd name="T8" fmla="*/ 0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9" name="Freeform 511"/>
                <p:cNvSpPr>
                  <a:spLocks/>
                </p:cNvSpPr>
                <p:nvPr/>
              </p:nvSpPr>
              <p:spPr bwMode="auto">
                <a:xfrm>
                  <a:off x="1010" y="3728"/>
                  <a:ext cx="37" cy="10"/>
                </a:xfrm>
                <a:custGeom>
                  <a:avLst/>
                  <a:gdLst>
                    <a:gd name="T0" fmla="*/ 1 w 73"/>
                    <a:gd name="T1" fmla="*/ 0 h 31"/>
                    <a:gd name="T2" fmla="*/ 1 w 73"/>
                    <a:gd name="T3" fmla="*/ 0 h 31"/>
                    <a:gd name="T4" fmla="*/ 1 w 73"/>
                    <a:gd name="T5" fmla="*/ 0 h 31"/>
                    <a:gd name="T6" fmla="*/ 1 w 73"/>
                    <a:gd name="T7" fmla="*/ 0 h 31"/>
                    <a:gd name="T8" fmla="*/ 1 w 73"/>
                    <a:gd name="T9" fmla="*/ 0 h 31"/>
                    <a:gd name="T10" fmla="*/ 1 w 73"/>
                    <a:gd name="T11" fmla="*/ 0 h 31"/>
                    <a:gd name="T12" fmla="*/ 1 w 73"/>
                    <a:gd name="T13" fmla="*/ 0 h 31"/>
                    <a:gd name="T14" fmla="*/ 0 w 73"/>
                    <a:gd name="T15" fmla="*/ 0 h 31"/>
                    <a:gd name="T16" fmla="*/ 1 w 73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1"/>
                    <a:gd name="T29" fmla="*/ 73 w 73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1">
                      <a:moveTo>
                        <a:pt x="2" y="0"/>
                      </a:moveTo>
                      <a:lnTo>
                        <a:pt x="48" y="0"/>
                      </a:lnTo>
                      <a:lnTo>
                        <a:pt x="51" y="4"/>
                      </a:lnTo>
                      <a:lnTo>
                        <a:pt x="56" y="13"/>
                      </a:lnTo>
                      <a:lnTo>
                        <a:pt x="73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0" name="Freeform 512"/>
                <p:cNvSpPr>
                  <a:spLocks/>
                </p:cNvSpPr>
                <p:nvPr/>
              </p:nvSpPr>
              <p:spPr bwMode="auto">
                <a:xfrm>
                  <a:off x="1013" y="3738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1" name="Group 513"/>
              <p:cNvGrpSpPr>
                <a:grpSpLocks/>
              </p:cNvGrpSpPr>
              <p:nvPr/>
            </p:nvGrpSpPr>
            <p:grpSpPr bwMode="auto">
              <a:xfrm>
                <a:off x="1018" y="3740"/>
                <a:ext cx="49" cy="22"/>
                <a:chOff x="1018" y="3740"/>
                <a:chExt cx="49" cy="22"/>
              </a:xfrm>
            </p:grpSpPr>
            <p:sp>
              <p:nvSpPr>
                <p:cNvPr id="425" name="Freeform 514"/>
                <p:cNvSpPr>
                  <a:spLocks/>
                </p:cNvSpPr>
                <p:nvPr/>
              </p:nvSpPr>
              <p:spPr bwMode="auto">
                <a:xfrm>
                  <a:off x="1018" y="3740"/>
                  <a:ext cx="12" cy="22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6" name="Freeform 515"/>
                <p:cNvSpPr>
                  <a:spLocks/>
                </p:cNvSpPr>
                <p:nvPr/>
              </p:nvSpPr>
              <p:spPr bwMode="auto">
                <a:xfrm>
                  <a:off x="1022" y="3740"/>
                  <a:ext cx="38" cy="10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1" y="4"/>
                      </a:lnTo>
                      <a:lnTo>
                        <a:pt x="57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10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7" name="Freeform 516"/>
                <p:cNvSpPr>
                  <a:spLocks/>
                </p:cNvSpPr>
                <p:nvPr/>
              </p:nvSpPr>
              <p:spPr bwMode="auto">
                <a:xfrm>
                  <a:off x="1026" y="3750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1"/>
                      </a:lnTo>
                      <a:lnTo>
                        <a:pt x="6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2" name="Group 517"/>
              <p:cNvGrpSpPr>
                <a:grpSpLocks/>
              </p:cNvGrpSpPr>
              <p:nvPr/>
            </p:nvGrpSpPr>
            <p:grpSpPr bwMode="auto">
              <a:xfrm>
                <a:off x="1030" y="3753"/>
                <a:ext cx="49" cy="23"/>
                <a:chOff x="1030" y="3753"/>
                <a:chExt cx="49" cy="23"/>
              </a:xfrm>
            </p:grpSpPr>
            <p:sp>
              <p:nvSpPr>
                <p:cNvPr id="422" name="Freeform 518"/>
                <p:cNvSpPr>
                  <a:spLocks/>
                </p:cNvSpPr>
                <p:nvPr/>
              </p:nvSpPr>
              <p:spPr bwMode="auto">
                <a:xfrm>
                  <a:off x="1030" y="3753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2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3" name="Freeform 519"/>
                <p:cNvSpPr>
                  <a:spLocks/>
                </p:cNvSpPr>
                <p:nvPr/>
              </p:nvSpPr>
              <p:spPr bwMode="auto">
                <a:xfrm>
                  <a:off x="1035" y="3753"/>
                  <a:ext cx="37" cy="11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2" y="0"/>
                      </a:moveTo>
                      <a:lnTo>
                        <a:pt x="51" y="0"/>
                      </a:lnTo>
                      <a:lnTo>
                        <a:pt x="52" y="4"/>
                      </a:lnTo>
                      <a:lnTo>
                        <a:pt x="56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10" y="22"/>
                      </a:lnTo>
                      <a:lnTo>
                        <a:pt x="0" y="7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4" name="Freeform 520"/>
                <p:cNvSpPr>
                  <a:spLocks/>
                </p:cNvSpPr>
                <p:nvPr/>
              </p:nvSpPr>
              <p:spPr bwMode="auto">
                <a:xfrm>
                  <a:off x="1039" y="3764"/>
                  <a:ext cx="40" cy="12"/>
                </a:xfrm>
                <a:custGeom>
                  <a:avLst/>
                  <a:gdLst>
                    <a:gd name="T0" fmla="*/ 0 w 82"/>
                    <a:gd name="T1" fmla="*/ 0 h 35"/>
                    <a:gd name="T2" fmla="*/ 0 w 82"/>
                    <a:gd name="T3" fmla="*/ 0 h 35"/>
                    <a:gd name="T4" fmla="*/ 0 w 82"/>
                    <a:gd name="T5" fmla="*/ 0 h 35"/>
                    <a:gd name="T6" fmla="*/ 0 w 82"/>
                    <a:gd name="T7" fmla="*/ 0 h 35"/>
                    <a:gd name="T8" fmla="*/ 0 w 82"/>
                    <a:gd name="T9" fmla="*/ 0 h 35"/>
                    <a:gd name="T10" fmla="*/ 0 w 82"/>
                    <a:gd name="T11" fmla="*/ 0 h 35"/>
                    <a:gd name="T12" fmla="*/ 0 w 8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5"/>
                    <a:gd name="T23" fmla="*/ 82 w 8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63" name="Freeform 521"/>
              <p:cNvSpPr>
                <a:spLocks/>
              </p:cNvSpPr>
              <p:nvPr/>
            </p:nvSpPr>
            <p:spPr bwMode="auto">
              <a:xfrm>
                <a:off x="778" y="3535"/>
                <a:ext cx="12" cy="23"/>
              </a:xfrm>
              <a:custGeom>
                <a:avLst/>
                <a:gdLst>
                  <a:gd name="T0" fmla="*/ 1 w 24"/>
                  <a:gd name="T1" fmla="*/ 0 h 68"/>
                  <a:gd name="T2" fmla="*/ 0 w 24"/>
                  <a:gd name="T3" fmla="*/ 0 h 68"/>
                  <a:gd name="T4" fmla="*/ 1 w 24"/>
                  <a:gd name="T5" fmla="*/ 0 h 68"/>
                  <a:gd name="T6" fmla="*/ 1 w 24"/>
                  <a:gd name="T7" fmla="*/ 0 h 68"/>
                  <a:gd name="T8" fmla="*/ 1 w 24"/>
                  <a:gd name="T9" fmla="*/ 0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68"/>
                  <a:gd name="T17" fmla="*/ 24 w 24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68">
                    <a:moveTo>
                      <a:pt x="13" y="68"/>
                    </a:moveTo>
                    <a:lnTo>
                      <a:pt x="0" y="27"/>
                    </a:lnTo>
                    <a:lnTo>
                      <a:pt x="9" y="0"/>
                    </a:lnTo>
                    <a:lnTo>
                      <a:pt x="24" y="31"/>
                    </a:lnTo>
                    <a:lnTo>
                      <a:pt x="13" y="6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" name="Freeform 522"/>
              <p:cNvSpPr>
                <a:spLocks/>
              </p:cNvSpPr>
              <p:nvPr/>
            </p:nvSpPr>
            <p:spPr bwMode="auto">
              <a:xfrm>
                <a:off x="783" y="3535"/>
                <a:ext cx="36" cy="11"/>
              </a:xfrm>
              <a:custGeom>
                <a:avLst/>
                <a:gdLst>
                  <a:gd name="T0" fmla="*/ 1 w 72"/>
                  <a:gd name="T1" fmla="*/ 0 h 31"/>
                  <a:gd name="T2" fmla="*/ 1 w 72"/>
                  <a:gd name="T3" fmla="*/ 0 h 31"/>
                  <a:gd name="T4" fmla="*/ 1 w 72"/>
                  <a:gd name="T5" fmla="*/ 0 h 31"/>
                  <a:gd name="T6" fmla="*/ 1 w 72"/>
                  <a:gd name="T7" fmla="*/ 0 h 31"/>
                  <a:gd name="T8" fmla="*/ 1 w 72"/>
                  <a:gd name="T9" fmla="*/ 0 h 31"/>
                  <a:gd name="T10" fmla="*/ 1 w 72"/>
                  <a:gd name="T11" fmla="*/ 0 h 31"/>
                  <a:gd name="T12" fmla="*/ 1 w 72"/>
                  <a:gd name="T13" fmla="*/ 0 h 31"/>
                  <a:gd name="T14" fmla="*/ 0 w 72"/>
                  <a:gd name="T15" fmla="*/ 0 h 31"/>
                  <a:gd name="T16" fmla="*/ 1 w 72"/>
                  <a:gd name="T17" fmla="*/ 0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31"/>
                  <a:gd name="T29" fmla="*/ 72 w 72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31">
                    <a:moveTo>
                      <a:pt x="1" y="0"/>
                    </a:moveTo>
                    <a:lnTo>
                      <a:pt x="50" y="0"/>
                    </a:lnTo>
                    <a:lnTo>
                      <a:pt x="51" y="4"/>
                    </a:lnTo>
                    <a:lnTo>
                      <a:pt x="57" y="13"/>
                    </a:lnTo>
                    <a:lnTo>
                      <a:pt x="72" y="31"/>
                    </a:lnTo>
                    <a:lnTo>
                      <a:pt x="18" y="31"/>
                    </a:lnTo>
                    <a:lnTo>
                      <a:pt x="9" y="22"/>
                    </a:lnTo>
                    <a:lnTo>
                      <a:pt x="0" y="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5" name="Freeform 523"/>
              <p:cNvSpPr>
                <a:spLocks/>
              </p:cNvSpPr>
              <p:nvPr/>
            </p:nvSpPr>
            <p:spPr bwMode="auto">
              <a:xfrm>
                <a:off x="786" y="3546"/>
                <a:ext cx="41" cy="12"/>
              </a:xfrm>
              <a:custGeom>
                <a:avLst/>
                <a:gdLst>
                  <a:gd name="T0" fmla="*/ 0 w 83"/>
                  <a:gd name="T1" fmla="*/ 0 h 36"/>
                  <a:gd name="T2" fmla="*/ 0 w 83"/>
                  <a:gd name="T3" fmla="*/ 0 h 36"/>
                  <a:gd name="T4" fmla="*/ 0 w 83"/>
                  <a:gd name="T5" fmla="*/ 0 h 36"/>
                  <a:gd name="T6" fmla="*/ 0 w 83"/>
                  <a:gd name="T7" fmla="*/ 0 h 36"/>
                  <a:gd name="T8" fmla="*/ 0 w 83"/>
                  <a:gd name="T9" fmla="*/ 0 h 36"/>
                  <a:gd name="T10" fmla="*/ 0 w 83"/>
                  <a:gd name="T11" fmla="*/ 0 h 36"/>
                  <a:gd name="T12" fmla="*/ 0 w 83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36"/>
                  <a:gd name="T23" fmla="*/ 83 w 83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36">
                    <a:moveTo>
                      <a:pt x="0" y="36"/>
                    </a:moveTo>
                    <a:lnTo>
                      <a:pt x="3" y="21"/>
                    </a:lnTo>
                    <a:lnTo>
                      <a:pt x="7" y="8"/>
                    </a:lnTo>
                    <a:lnTo>
                      <a:pt x="12" y="0"/>
                    </a:lnTo>
                    <a:lnTo>
                      <a:pt x="67" y="0"/>
                    </a:lnTo>
                    <a:lnTo>
                      <a:pt x="8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66" name="Group 524"/>
              <p:cNvGrpSpPr>
                <a:grpSpLocks/>
              </p:cNvGrpSpPr>
              <p:nvPr/>
            </p:nvGrpSpPr>
            <p:grpSpPr bwMode="auto">
              <a:xfrm>
                <a:off x="790" y="3547"/>
                <a:ext cx="49" cy="23"/>
                <a:chOff x="790" y="3547"/>
                <a:chExt cx="49" cy="23"/>
              </a:xfrm>
            </p:grpSpPr>
            <p:sp>
              <p:nvSpPr>
                <p:cNvPr id="419" name="Freeform 525"/>
                <p:cNvSpPr>
                  <a:spLocks/>
                </p:cNvSpPr>
                <p:nvPr/>
              </p:nvSpPr>
              <p:spPr bwMode="auto">
                <a:xfrm>
                  <a:off x="790" y="3547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0" name="Freeform 526"/>
                <p:cNvSpPr>
                  <a:spLocks/>
                </p:cNvSpPr>
                <p:nvPr/>
              </p:nvSpPr>
              <p:spPr bwMode="auto">
                <a:xfrm>
                  <a:off x="795" y="3548"/>
                  <a:ext cx="37" cy="10"/>
                </a:xfrm>
                <a:custGeom>
                  <a:avLst/>
                  <a:gdLst>
                    <a:gd name="T0" fmla="*/ 1 w 73"/>
                    <a:gd name="T1" fmla="*/ 0 h 29"/>
                    <a:gd name="T2" fmla="*/ 1 w 73"/>
                    <a:gd name="T3" fmla="*/ 0 h 29"/>
                    <a:gd name="T4" fmla="*/ 1 w 73"/>
                    <a:gd name="T5" fmla="*/ 0 h 29"/>
                    <a:gd name="T6" fmla="*/ 1 w 73"/>
                    <a:gd name="T7" fmla="*/ 0 h 29"/>
                    <a:gd name="T8" fmla="*/ 1 w 73"/>
                    <a:gd name="T9" fmla="*/ 0 h 29"/>
                    <a:gd name="T10" fmla="*/ 1 w 73"/>
                    <a:gd name="T11" fmla="*/ 0 h 29"/>
                    <a:gd name="T12" fmla="*/ 1 w 73"/>
                    <a:gd name="T13" fmla="*/ 0 h 29"/>
                    <a:gd name="T14" fmla="*/ 0 w 73"/>
                    <a:gd name="T15" fmla="*/ 0 h 29"/>
                    <a:gd name="T16" fmla="*/ 1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2"/>
                      </a:lnTo>
                      <a:lnTo>
                        <a:pt x="56" y="11"/>
                      </a:lnTo>
                      <a:lnTo>
                        <a:pt x="73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1" name="Freeform 527"/>
                <p:cNvSpPr>
                  <a:spLocks/>
                </p:cNvSpPr>
                <p:nvPr/>
              </p:nvSpPr>
              <p:spPr bwMode="auto">
                <a:xfrm>
                  <a:off x="798" y="3558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7" name="Group 528"/>
              <p:cNvGrpSpPr>
                <a:grpSpLocks/>
              </p:cNvGrpSpPr>
              <p:nvPr/>
            </p:nvGrpSpPr>
            <p:grpSpPr bwMode="auto">
              <a:xfrm>
                <a:off x="803" y="3560"/>
                <a:ext cx="49" cy="22"/>
                <a:chOff x="803" y="3560"/>
                <a:chExt cx="49" cy="22"/>
              </a:xfrm>
            </p:grpSpPr>
            <p:sp>
              <p:nvSpPr>
                <p:cNvPr id="416" name="Freeform 529"/>
                <p:cNvSpPr>
                  <a:spLocks/>
                </p:cNvSpPr>
                <p:nvPr/>
              </p:nvSpPr>
              <p:spPr bwMode="auto">
                <a:xfrm>
                  <a:off x="803" y="3560"/>
                  <a:ext cx="12" cy="22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7" name="Freeform 530"/>
                <p:cNvSpPr>
                  <a:spLocks/>
                </p:cNvSpPr>
                <p:nvPr/>
              </p:nvSpPr>
              <p:spPr bwMode="auto">
                <a:xfrm>
                  <a:off x="808" y="3560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1 w 72"/>
                    <a:gd name="T3" fmla="*/ 0 h 29"/>
                    <a:gd name="T4" fmla="*/ 1 w 72"/>
                    <a:gd name="T5" fmla="*/ 0 h 29"/>
                    <a:gd name="T6" fmla="*/ 1 w 72"/>
                    <a:gd name="T7" fmla="*/ 0 h 29"/>
                    <a:gd name="T8" fmla="*/ 1 w 72"/>
                    <a:gd name="T9" fmla="*/ 0 h 29"/>
                    <a:gd name="T10" fmla="*/ 1 w 72"/>
                    <a:gd name="T11" fmla="*/ 0 h 29"/>
                    <a:gd name="T12" fmla="*/ 1 w 72"/>
                    <a:gd name="T13" fmla="*/ 0 h 29"/>
                    <a:gd name="T14" fmla="*/ 0 w 72"/>
                    <a:gd name="T15" fmla="*/ 0 h 29"/>
                    <a:gd name="T16" fmla="*/ 1 w 72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29"/>
                    <a:gd name="T29" fmla="*/ 72 w 72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29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7" y="11"/>
                      </a:lnTo>
                      <a:lnTo>
                        <a:pt x="72" y="29"/>
                      </a:lnTo>
                      <a:lnTo>
                        <a:pt x="18" y="29"/>
                      </a:lnTo>
                      <a:lnTo>
                        <a:pt x="9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8" name="Freeform 531"/>
                <p:cNvSpPr>
                  <a:spLocks/>
                </p:cNvSpPr>
                <p:nvPr/>
              </p:nvSpPr>
              <p:spPr bwMode="auto">
                <a:xfrm>
                  <a:off x="811" y="3571"/>
                  <a:ext cx="41" cy="11"/>
                </a:xfrm>
                <a:custGeom>
                  <a:avLst/>
                  <a:gdLst>
                    <a:gd name="T0" fmla="*/ 0 w 83"/>
                    <a:gd name="T1" fmla="*/ 0 h 35"/>
                    <a:gd name="T2" fmla="*/ 0 w 83"/>
                    <a:gd name="T3" fmla="*/ 0 h 35"/>
                    <a:gd name="T4" fmla="*/ 0 w 83"/>
                    <a:gd name="T5" fmla="*/ 0 h 35"/>
                    <a:gd name="T6" fmla="*/ 0 w 83"/>
                    <a:gd name="T7" fmla="*/ 0 h 35"/>
                    <a:gd name="T8" fmla="*/ 0 w 83"/>
                    <a:gd name="T9" fmla="*/ 0 h 35"/>
                    <a:gd name="T10" fmla="*/ 0 w 83"/>
                    <a:gd name="T11" fmla="*/ 0 h 35"/>
                    <a:gd name="T12" fmla="*/ 0 w 83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5"/>
                    <a:gd name="T23" fmla="*/ 83 w 83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5">
                      <a:moveTo>
                        <a:pt x="0" y="35"/>
                      </a:moveTo>
                      <a:lnTo>
                        <a:pt x="3" y="19"/>
                      </a:lnTo>
                      <a:lnTo>
                        <a:pt x="7" y="7"/>
                      </a:lnTo>
                      <a:lnTo>
                        <a:pt x="12" y="0"/>
                      </a:lnTo>
                      <a:lnTo>
                        <a:pt x="67" y="0"/>
                      </a:lnTo>
                      <a:lnTo>
                        <a:pt x="83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8" name="Group 532"/>
              <p:cNvGrpSpPr>
                <a:grpSpLocks/>
              </p:cNvGrpSpPr>
              <p:nvPr/>
            </p:nvGrpSpPr>
            <p:grpSpPr bwMode="auto">
              <a:xfrm>
                <a:off x="815" y="3572"/>
                <a:ext cx="50" cy="23"/>
                <a:chOff x="815" y="3572"/>
                <a:chExt cx="50" cy="23"/>
              </a:xfrm>
            </p:grpSpPr>
            <p:sp>
              <p:nvSpPr>
                <p:cNvPr id="413" name="Freeform 533"/>
                <p:cNvSpPr>
                  <a:spLocks/>
                </p:cNvSpPr>
                <p:nvPr/>
              </p:nvSpPr>
              <p:spPr bwMode="auto">
                <a:xfrm>
                  <a:off x="815" y="3572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5"/>
                      </a:lnTo>
                      <a:lnTo>
                        <a:pt x="10" y="0"/>
                      </a:lnTo>
                      <a:lnTo>
                        <a:pt x="25" y="30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4" name="Freeform 534"/>
                <p:cNvSpPr>
                  <a:spLocks/>
                </p:cNvSpPr>
                <p:nvPr/>
              </p:nvSpPr>
              <p:spPr bwMode="auto">
                <a:xfrm>
                  <a:off x="820" y="3573"/>
                  <a:ext cx="37" cy="9"/>
                </a:xfrm>
                <a:custGeom>
                  <a:avLst/>
                  <a:gdLst>
                    <a:gd name="T0" fmla="*/ 0 w 75"/>
                    <a:gd name="T1" fmla="*/ 0 h 29"/>
                    <a:gd name="T2" fmla="*/ 0 w 75"/>
                    <a:gd name="T3" fmla="*/ 0 h 29"/>
                    <a:gd name="T4" fmla="*/ 0 w 75"/>
                    <a:gd name="T5" fmla="*/ 0 h 29"/>
                    <a:gd name="T6" fmla="*/ 0 w 75"/>
                    <a:gd name="T7" fmla="*/ 0 h 29"/>
                    <a:gd name="T8" fmla="*/ 0 w 75"/>
                    <a:gd name="T9" fmla="*/ 0 h 29"/>
                    <a:gd name="T10" fmla="*/ 0 w 75"/>
                    <a:gd name="T11" fmla="*/ 0 h 29"/>
                    <a:gd name="T12" fmla="*/ 0 w 75"/>
                    <a:gd name="T13" fmla="*/ 0 h 29"/>
                    <a:gd name="T14" fmla="*/ 0 w 75"/>
                    <a:gd name="T15" fmla="*/ 0 h 29"/>
                    <a:gd name="T16" fmla="*/ 0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5" name="Freeform 535"/>
                <p:cNvSpPr>
                  <a:spLocks/>
                </p:cNvSpPr>
                <p:nvPr/>
              </p:nvSpPr>
              <p:spPr bwMode="auto">
                <a:xfrm>
                  <a:off x="824" y="3583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6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9" name="Group 536"/>
              <p:cNvGrpSpPr>
                <a:grpSpLocks/>
              </p:cNvGrpSpPr>
              <p:nvPr/>
            </p:nvGrpSpPr>
            <p:grpSpPr bwMode="auto">
              <a:xfrm>
                <a:off x="828" y="3585"/>
                <a:ext cx="49" cy="23"/>
                <a:chOff x="828" y="3585"/>
                <a:chExt cx="49" cy="23"/>
              </a:xfrm>
            </p:grpSpPr>
            <p:sp>
              <p:nvSpPr>
                <p:cNvPr id="410" name="Freeform 537"/>
                <p:cNvSpPr>
                  <a:spLocks/>
                </p:cNvSpPr>
                <p:nvPr/>
              </p:nvSpPr>
              <p:spPr bwMode="auto">
                <a:xfrm>
                  <a:off x="828" y="3585"/>
                  <a:ext cx="13" cy="23"/>
                </a:xfrm>
                <a:custGeom>
                  <a:avLst/>
                  <a:gdLst>
                    <a:gd name="T0" fmla="*/ 1 w 25"/>
                    <a:gd name="T1" fmla="*/ 0 h 68"/>
                    <a:gd name="T2" fmla="*/ 0 w 25"/>
                    <a:gd name="T3" fmla="*/ 0 h 68"/>
                    <a:gd name="T4" fmla="*/ 1 w 25"/>
                    <a:gd name="T5" fmla="*/ 0 h 68"/>
                    <a:gd name="T6" fmla="*/ 1 w 25"/>
                    <a:gd name="T7" fmla="*/ 0 h 68"/>
                    <a:gd name="T8" fmla="*/ 1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1" name="Freeform 538"/>
                <p:cNvSpPr>
                  <a:spLocks/>
                </p:cNvSpPr>
                <p:nvPr/>
              </p:nvSpPr>
              <p:spPr bwMode="auto">
                <a:xfrm>
                  <a:off x="833" y="3586"/>
                  <a:ext cx="37" cy="10"/>
                </a:xfrm>
                <a:custGeom>
                  <a:avLst/>
                  <a:gdLst>
                    <a:gd name="T0" fmla="*/ 0 w 75"/>
                    <a:gd name="T1" fmla="*/ 0 h 29"/>
                    <a:gd name="T2" fmla="*/ 0 w 75"/>
                    <a:gd name="T3" fmla="*/ 0 h 29"/>
                    <a:gd name="T4" fmla="*/ 0 w 75"/>
                    <a:gd name="T5" fmla="*/ 0 h 29"/>
                    <a:gd name="T6" fmla="*/ 0 w 75"/>
                    <a:gd name="T7" fmla="*/ 0 h 29"/>
                    <a:gd name="T8" fmla="*/ 0 w 75"/>
                    <a:gd name="T9" fmla="*/ 0 h 29"/>
                    <a:gd name="T10" fmla="*/ 0 w 75"/>
                    <a:gd name="T11" fmla="*/ 0 h 29"/>
                    <a:gd name="T12" fmla="*/ 0 w 75"/>
                    <a:gd name="T13" fmla="*/ 0 h 29"/>
                    <a:gd name="T14" fmla="*/ 0 w 75"/>
                    <a:gd name="T15" fmla="*/ 0 h 29"/>
                    <a:gd name="T16" fmla="*/ 0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7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2" name="Freeform 539"/>
                <p:cNvSpPr>
                  <a:spLocks/>
                </p:cNvSpPr>
                <p:nvPr/>
              </p:nvSpPr>
              <p:spPr bwMode="auto">
                <a:xfrm>
                  <a:off x="837" y="3596"/>
                  <a:ext cx="40" cy="12"/>
                </a:xfrm>
                <a:custGeom>
                  <a:avLst/>
                  <a:gdLst>
                    <a:gd name="T0" fmla="*/ 0 w 80"/>
                    <a:gd name="T1" fmla="*/ 0 h 36"/>
                    <a:gd name="T2" fmla="*/ 1 w 80"/>
                    <a:gd name="T3" fmla="*/ 0 h 36"/>
                    <a:gd name="T4" fmla="*/ 1 w 80"/>
                    <a:gd name="T5" fmla="*/ 0 h 36"/>
                    <a:gd name="T6" fmla="*/ 1 w 80"/>
                    <a:gd name="T7" fmla="*/ 0 h 36"/>
                    <a:gd name="T8" fmla="*/ 1 w 80"/>
                    <a:gd name="T9" fmla="*/ 0 h 36"/>
                    <a:gd name="T10" fmla="*/ 1 w 80"/>
                    <a:gd name="T11" fmla="*/ 0 h 36"/>
                    <a:gd name="T12" fmla="*/ 0 w 80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0"/>
                    <a:gd name="T22" fmla="*/ 0 h 36"/>
                    <a:gd name="T23" fmla="*/ 80 w 80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0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5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0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0" name="Group 540"/>
              <p:cNvGrpSpPr>
                <a:grpSpLocks/>
              </p:cNvGrpSpPr>
              <p:nvPr/>
            </p:nvGrpSpPr>
            <p:grpSpPr bwMode="auto">
              <a:xfrm>
                <a:off x="840" y="3600"/>
                <a:ext cx="100" cy="73"/>
                <a:chOff x="840" y="3600"/>
                <a:chExt cx="100" cy="73"/>
              </a:xfrm>
            </p:grpSpPr>
            <p:grpSp>
              <p:nvGrpSpPr>
                <p:cNvPr id="390" name="Group 541"/>
                <p:cNvGrpSpPr>
                  <a:grpSpLocks/>
                </p:cNvGrpSpPr>
                <p:nvPr/>
              </p:nvGrpSpPr>
              <p:grpSpPr bwMode="auto">
                <a:xfrm>
                  <a:off x="840" y="3600"/>
                  <a:ext cx="49" cy="23"/>
                  <a:chOff x="840" y="3600"/>
                  <a:chExt cx="49" cy="23"/>
                </a:xfrm>
              </p:grpSpPr>
              <p:sp>
                <p:nvSpPr>
                  <p:cNvPr id="407" name="Freeform 542"/>
                  <p:cNvSpPr>
                    <a:spLocks/>
                  </p:cNvSpPr>
                  <p:nvPr/>
                </p:nvSpPr>
                <p:spPr bwMode="auto">
                  <a:xfrm>
                    <a:off x="840" y="3600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5" y="70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5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8" name="Freeform 543"/>
                  <p:cNvSpPr>
                    <a:spLocks/>
                  </p:cNvSpPr>
                  <p:nvPr/>
                </p:nvSpPr>
                <p:spPr bwMode="auto">
                  <a:xfrm>
                    <a:off x="845" y="3600"/>
                    <a:ext cx="37" cy="11"/>
                  </a:xfrm>
                  <a:custGeom>
                    <a:avLst/>
                    <a:gdLst>
                      <a:gd name="T0" fmla="*/ 0 w 75"/>
                      <a:gd name="T1" fmla="*/ 0 h 31"/>
                      <a:gd name="T2" fmla="*/ 0 w 75"/>
                      <a:gd name="T3" fmla="*/ 0 h 31"/>
                      <a:gd name="T4" fmla="*/ 0 w 75"/>
                      <a:gd name="T5" fmla="*/ 0 h 31"/>
                      <a:gd name="T6" fmla="*/ 0 w 75"/>
                      <a:gd name="T7" fmla="*/ 0 h 31"/>
                      <a:gd name="T8" fmla="*/ 0 w 75"/>
                      <a:gd name="T9" fmla="*/ 0 h 31"/>
                      <a:gd name="T10" fmla="*/ 0 w 75"/>
                      <a:gd name="T11" fmla="*/ 0 h 31"/>
                      <a:gd name="T12" fmla="*/ 0 w 75"/>
                      <a:gd name="T13" fmla="*/ 0 h 31"/>
                      <a:gd name="T14" fmla="*/ 0 w 75"/>
                      <a:gd name="T15" fmla="*/ 0 h 31"/>
                      <a:gd name="T16" fmla="*/ 0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9" name="Freeform 544"/>
                  <p:cNvSpPr>
                    <a:spLocks/>
                  </p:cNvSpPr>
                  <p:nvPr/>
                </p:nvSpPr>
                <p:spPr bwMode="auto">
                  <a:xfrm>
                    <a:off x="848" y="3611"/>
                    <a:ext cx="41" cy="12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1 w 82"/>
                      <a:gd name="T3" fmla="*/ 0 h 38"/>
                      <a:gd name="T4" fmla="*/ 1 w 82"/>
                      <a:gd name="T5" fmla="*/ 0 h 38"/>
                      <a:gd name="T6" fmla="*/ 1 w 82"/>
                      <a:gd name="T7" fmla="*/ 0 h 38"/>
                      <a:gd name="T8" fmla="*/ 1 w 82"/>
                      <a:gd name="T9" fmla="*/ 0 h 38"/>
                      <a:gd name="T10" fmla="*/ 1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2" y="22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1" name="Group 545"/>
                <p:cNvGrpSpPr>
                  <a:grpSpLocks/>
                </p:cNvGrpSpPr>
                <p:nvPr/>
              </p:nvGrpSpPr>
              <p:grpSpPr bwMode="auto">
                <a:xfrm>
                  <a:off x="853" y="3612"/>
                  <a:ext cx="48" cy="23"/>
                  <a:chOff x="853" y="3612"/>
                  <a:chExt cx="48" cy="23"/>
                </a:xfrm>
              </p:grpSpPr>
              <p:sp>
                <p:nvSpPr>
                  <p:cNvPr id="404" name="Freeform 546"/>
                  <p:cNvSpPr>
                    <a:spLocks/>
                  </p:cNvSpPr>
                  <p:nvPr/>
                </p:nvSpPr>
                <p:spPr bwMode="auto">
                  <a:xfrm>
                    <a:off x="853" y="3612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4" y="69"/>
                        </a:moveTo>
                        <a:lnTo>
                          <a:pt x="0" y="28"/>
                        </a:lnTo>
                        <a:lnTo>
                          <a:pt x="10" y="0"/>
                        </a:lnTo>
                        <a:lnTo>
                          <a:pt x="25" y="32"/>
                        </a:lnTo>
                        <a:lnTo>
                          <a:pt x="14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5" name="Freeform 547"/>
                  <p:cNvSpPr>
                    <a:spLocks/>
                  </p:cNvSpPr>
                  <p:nvPr/>
                </p:nvSpPr>
                <p:spPr bwMode="auto">
                  <a:xfrm>
                    <a:off x="857" y="3613"/>
                    <a:ext cx="37" cy="10"/>
                  </a:xfrm>
                  <a:custGeom>
                    <a:avLst/>
                    <a:gdLst>
                      <a:gd name="T0" fmla="*/ 1 w 73"/>
                      <a:gd name="T1" fmla="*/ 0 h 32"/>
                      <a:gd name="T2" fmla="*/ 1 w 73"/>
                      <a:gd name="T3" fmla="*/ 0 h 32"/>
                      <a:gd name="T4" fmla="*/ 1 w 73"/>
                      <a:gd name="T5" fmla="*/ 0 h 32"/>
                      <a:gd name="T6" fmla="*/ 1 w 73"/>
                      <a:gd name="T7" fmla="*/ 0 h 32"/>
                      <a:gd name="T8" fmla="*/ 1 w 73"/>
                      <a:gd name="T9" fmla="*/ 0 h 32"/>
                      <a:gd name="T10" fmla="*/ 1 w 73"/>
                      <a:gd name="T11" fmla="*/ 0 h 32"/>
                      <a:gd name="T12" fmla="*/ 1 w 73"/>
                      <a:gd name="T13" fmla="*/ 0 h 32"/>
                      <a:gd name="T14" fmla="*/ 0 w 73"/>
                      <a:gd name="T15" fmla="*/ 0 h 32"/>
                      <a:gd name="T16" fmla="*/ 1 w 73"/>
                      <a:gd name="T17" fmla="*/ 0 h 3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2"/>
                      <a:gd name="T29" fmla="*/ 73 w 73"/>
                      <a:gd name="T30" fmla="*/ 32 h 3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2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5"/>
                        </a:lnTo>
                        <a:lnTo>
                          <a:pt x="73" y="32"/>
                        </a:lnTo>
                        <a:lnTo>
                          <a:pt x="18" y="32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6" name="Freeform 548"/>
                  <p:cNvSpPr>
                    <a:spLocks/>
                  </p:cNvSpPr>
                  <p:nvPr/>
                </p:nvSpPr>
                <p:spPr bwMode="auto">
                  <a:xfrm>
                    <a:off x="860" y="3623"/>
                    <a:ext cx="41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6" y="8"/>
                        </a:lnTo>
                        <a:lnTo>
                          <a:pt x="13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2" name="Group 549"/>
                <p:cNvGrpSpPr>
                  <a:grpSpLocks/>
                </p:cNvGrpSpPr>
                <p:nvPr/>
              </p:nvGrpSpPr>
              <p:grpSpPr bwMode="auto">
                <a:xfrm>
                  <a:off x="865" y="3625"/>
                  <a:ext cx="49" cy="23"/>
                  <a:chOff x="865" y="3625"/>
                  <a:chExt cx="49" cy="23"/>
                </a:xfrm>
              </p:grpSpPr>
              <p:sp>
                <p:nvSpPr>
                  <p:cNvPr id="401" name="Freeform 550"/>
                  <p:cNvSpPr>
                    <a:spLocks/>
                  </p:cNvSpPr>
                  <p:nvPr/>
                </p:nvSpPr>
                <p:spPr bwMode="auto">
                  <a:xfrm>
                    <a:off x="865" y="3625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0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2" name="Freeform 551"/>
                  <p:cNvSpPr>
                    <a:spLocks/>
                  </p:cNvSpPr>
                  <p:nvPr/>
                </p:nvSpPr>
                <p:spPr bwMode="auto">
                  <a:xfrm>
                    <a:off x="870" y="3626"/>
                    <a:ext cx="37" cy="9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1 w 73"/>
                      <a:gd name="T3" fmla="*/ 0 h 29"/>
                      <a:gd name="T4" fmla="*/ 1 w 73"/>
                      <a:gd name="T5" fmla="*/ 0 h 29"/>
                      <a:gd name="T6" fmla="*/ 1 w 73"/>
                      <a:gd name="T7" fmla="*/ 0 h 29"/>
                      <a:gd name="T8" fmla="*/ 1 w 73"/>
                      <a:gd name="T9" fmla="*/ 0 h 29"/>
                      <a:gd name="T10" fmla="*/ 1 w 73"/>
                      <a:gd name="T11" fmla="*/ 0 h 29"/>
                      <a:gd name="T12" fmla="*/ 1 w 73"/>
                      <a:gd name="T13" fmla="*/ 0 h 29"/>
                      <a:gd name="T14" fmla="*/ 0 w 73"/>
                      <a:gd name="T15" fmla="*/ 0 h 29"/>
                      <a:gd name="T16" fmla="*/ 1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3" name="Freeform 552"/>
                  <p:cNvSpPr>
                    <a:spLocks/>
                  </p:cNvSpPr>
                  <p:nvPr/>
                </p:nvSpPr>
                <p:spPr bwMode="auto">
                  <a:xfrm>
                    <a:off x="873" y="3636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3" name="Group 553"/>
                <p:cNvGrpSpPr>
                  <a:grpSpLocks/>
                </p:cNvGrpSpPr>
                <p:nvPr/>
              </p:nvGrpSpPr>
              <p:grpSpPr bwMode="auto">
                <a:xfrm>
                  <a:off x="878" y="3638"/>
                  <a:ext cx="49" cy="22"/>
                  <a:chOff x="878" y="3638"/>
                  <a:chExt cx="49" cy="22"/>
                </a:xfrm>
              </p:grpSpPr>
              <p:sp>
                <p:nvSpPr>
                  <p:cNvPr id="398" name="Freeform 554"/>
                  <p:cNvSpPr>
                    <a:spLocks/>
                  </p:cNvSpPr>
                  <p:nvPr/>
                </p:nvSpPr>
                <p:spPr bwMode="auto">
                  <a:xfrm>
                    <a:off x="878" y="3638"/>
                    <a:ext cx="12" cy="22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9" name="Freeform 555"/>
                  <p:cNvSpPr>
                    <a:spLocks/>
                  </p:cNvSpPr>
                  <p:nvPr/>
                </p:nvSpPr>
                <p:spPr bwMode="auto">
                  <a:xfrm>
                    <a:off x="883" y="3638"/>
                    <a:ext cx="36" cy="10"/>
                  </a:xfrm>
                  <a:custGeom>
                    <a:avLst/>
                    <a:gdLst>
                      <a:gd name="T0" fmla="*/ 1 w 72"/>
                      <a:gd name="T1" fmla="*/ 0 h 30"/>
                      <a:gd name="T2" fmla="*/ 1 w 72"/>
                      <a:gd name="T3" fmla="*/ 0 h 30"/>
                      <a:gd name="T4" fmla="*/ 1 w 72"/>
                      <a:gd name="T5" fmla="*/ 0 h 30"/>
                      <a:gd name="T6" fmla="*/ 1 w 72"/>
                      <a:gd name="T7" fmla="*/ 0 h 30"/>
                      <a:gd name="T8" fmla="*/ 1 w 72"/>
                      <a:gd name="T9" fmla="*/ 0 h 30"/>
                      <a:gd name="T10" fmla="*/ 1 w 72"/>
                      <a:gd name="T11" fmla="*/ 0 h 30"/>
                      <a:gd name="T12" fmla="*/ 1 w 72"/>
                      <a:gd name="T13" fmla="*/ 0 h 30"/>
                      <a:gd name="T14" fmla="*/ 0 w 72"/>
                      <a:gd name="T15" fmla="*/ 0 h 30"/>
                      <a:gd name="T16" fmla="*/ 1 w 72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30"/>
                      <a:gd name="T29" fmla="*/ 72 w 72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30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2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0" name="Freeform 556"/>
                  <p:cNvSpPr>
                    <a:spLocks/>
                  </p:cNvSpPr>
                  <p:nvPr/>
                </p:nvSpPr>
                <p:spPr bwMode="auto">
                  <a:xfrm>
                    <a:off x="886" y="3648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8"/>
                        </a:lnTo>
                        <a:lnTo>
                          <a:pt x="11" y="0"/>
                        </a:lnTo>
                        <a:lnTo>
                          <a:pt x="66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4" name="Group 557"/>
                <p:cNvGrpSpPr>
                  <a:grpSpLocks/>
                </p:cNvGrpSpPr>
                <p:nvPr/>
              </p:nvGrpSpPr>
              <p:grpSpPr bwMode="auto">
                <a:xfrm>
                  <a:off x="890" y="3651"/>
                  <a:ext cx="50" cy="22"/>
                  <a:chOff x="890" y="3651"/>
                  <a:chExt cx="50" cy="22"/>
                </a:xfrm>
              </p:grpSpPr>
              <p:sp>
                <p:nvSpPr>
                  <p:cNvPr id="395" name="Freeform 558"/>
                  <p:cNvSpPr>
                    <a:spLocks/>
                  </p:cNvSpPr>
                  <p:nvPr/>
                </p:nvSpPr>
                <p:spPr bwMode="auto">
                  <a:xfrm>
                    <a:off x="890" y="3651"/>
                    <a:ext cx="13" cy="22"/>
                  </a:xfrm>
                  <a:custGeom>
                    <a:avLst/>
                    <a:gdLst>
                      <a:gd name="T0" fmla="*/ 1 w 25"/>
                      <a:gd name="T1" fmla="*/ 0 h 67"/>
                      <a:gd name="T2" fmla="*/ 0 w 25"/>
                      <a:gd name="T3" fmla="*/ 0 h 67"/>
                      <a:gd name="T4" fmla="*/ 1 w 25"/>
                      <a:gd name="T5" fmla="*/ 0 h 67"/>
                      <a:gd name="T6" fmla="*/ 1 w 25"/>
                      <a:gd name="T7" fmla="*/ 0 h 67"/>
                      <a:gd name="T8" fmla="*/ 1 w 25"/>
                      <a:gd name="T9" fmla="*/ 0 h 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7"/>
                      <a:gd name="T17" fmla="*/ 25 w 25"/>
                      <a:gd name="T18" fmla="*/ 67 h 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7">
                        <a:moveTo>
                          <a:pt x="16" y="67"/>
                        </a:moveTo>
                        <a:lnTo>
                          <a:pt x="0" y="26"/>
                        </a:lnTo>
                        <a:lnTo>
                          <a:pt x="12" y="0"/>
                        </a:lnTo>
                        <a:lnTo>
                          <a:pt x="25" y="30"/>
                        </a:lnTo>
                        <a:lnTo>
                          <a:pt x="16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6" name="Freeform 559"/>
                  <p:cNvSpPr>
                    <a:spLocks/>
                  </p:cNvSpPr>
                  <p:nvPr/>
                </p:nvSpPr>
                <p:spPr bwMode="auto">
                  <a:xfrm>
                    <a:off x="895" y="3651"/>
                    <a:ext cx="37" cy="10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1 w 73"/>
                      <a:gd name="T3" fmla="*/ 0 h 29"/>
                      <a:gd name="T4" fmla="*/ 1 w 73"/>
                      <a:gd name="T5" fmla="*/ 0 h 29"/>
                      <a:gd name="T6" fmla="*/ 1 w 73"/>
                      <a:gd name="T7" fmla="*/ 0 h 29"/>
                      <a:gd name="T8" fmla="*/ 1 w 73"/>
                      <a:gd name="T9" fmla="*/ 0 h 29"/>
                      <a:gd name="T10" fmla="*/ 1 w 73"/>
                      <a:gd name="T11" fmla="*/ 0 h 29"/>
                      <a:gd name="T12" fmla="*/ 1 w 73"/>
                      <a:gd name="T13" fmla="*/ 0 h 29"/>
                      <a:gd name="T14" fmla="*/ 0 w 73"/>
                      <a:gd name="T15" fmla="*/ 0 h 29"/>
                      <a:gd name="T16" fmla="*/ 1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2" y="0"/>
                        </a:moveTo>
                        <a:lnTo>
                          <a:pt x="48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7" name="Freeform 560"/>
                  <p:cNvSpPr>
                    <a:spLocks/>
                  </p:cNvSpPr>
                  <p:nvPr/>
                </p:nvSpPr>
                <p:spPr bwMode="auto">
                  <a:xfrm>
                    <a:off x="899" y="3662"/>
                    <a:ext cx="41" cy="11"/>
                  </a:xfrm>
                  <a:custGeom>
                    <a:avLst/>
                    <a:gdLst>
                      <a:gd name="T0" fmla="*/ 0 w 83"/>
                      <a:gd name="T1" fmla="*/ 0 h 35"/>
                      <a:gd name="T2" fmla="*/ 0 w 83"/>
                      <a:gd name="T3" fmla="*/ 0 h 35"/>
                      <a:gd name="T4" fmla="*/ 0 w 83"/>
                      <a:gd name="T5" fmla="*/ 0 h 35"/>
                      <a:gd name="T6" fmla="*/ 0 w 83"/>
                      <a:gd name="T7" fmla="*/ 0 h 35"/>
                      <a:gd name="T8" fmla="*/ 0 w 83"/>
                      <a:gd name="T9" fmla="*/ 0 h 35"/>
                      <a:gd name="T10" fmla="*/ 0 w 83"/>
                      <a:gd name="T11" fmla="*/ 0 h 35"/>
                      <a:gd name="T12" fmla="*/ 0 w 83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5"/>
                      <a:gd name="T23" fmla="*/ 83 w 83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5">
                        <a:moveTo>
                          <a:pt x="0" y="35"/>
                        </a:moveTo>
                        <a:lnTo>
                          <a:pt x="2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1" name="Group 561"/>
              <p:cNvGrpSpPr>
                <a:grpSpLocks/>
              </p:cNvGrpSpPr>
              <p:nvPr/>
            </p:nvGrpSpPr>
            <p:grpSpPr bwMode="auto">
              <a:xfrm>
                <a:off x="903" y="3665"/>
                <a:ext cx="99" cy="74"/>
                <a:chOff x="903" y="3665"/>
                <a:chExt cx="99" cy="74"/>
              </a:xfrm>
            </p:grpSpPr>
            <p:grpSp>
              <p:nvGrpSpPr>
                <p:cNvPr id="370" name="Group 562"/>
                <p:cNvGrpSpPr>
                  <a:grpSpLocks/>
                </p:cNvGrpSpPr>
                <p:nvPr/>
              </p:nvGrpSpPr>
              <p:grpSpPr bwMode="auto">
                <a:xfrm>
                  <a:off x="903" y="3665"/>
                  <a:ext cx="49" cy="23"/>
                  <a:chOff x="903" y="3665"/>
                  <a:chExt cx="49" cy="23"/>
                </a:xfrm>
              </p:grpSpPr>
              <p:sp>
                <p:nvSpPr>
                  <p:cNvPr id="387" name="Freeform 563"/>
                  <p:cNvSpPr>
                    <a:spLocks/>
                  </p:cNvSpPr>
                  <p:nvPr/>
                </p:nvSpPr>
                <p:spPr bwMode="auto">
                  <a:xfrm>
                    <a:off x="903" y="3665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8" name="Freeform 564"/>
                  <p:cNvSpPr>
                    <a:spLocks/>
                  </p:cNvSpPr>
                  <p:nvPr/>
                </p:nvSpPr>
                <p:spPr bwMode="auto">
                  <a:xfrm>
                    <a:off x="907" y="3666"/>
                    <a:ext cx="37" cy="10"/>
                  </a:xfrm>
                  <a:custGeom>
                    <a:avLst/>
                    <a:gdLst>
                      <a:gd name="T0" fmla="*/ 1 w 73"/>
                      <a:gd name="T1" fmla="*/ 0 h 31"/>
                      <a:gd name="T2" fmla="*/ 1 w 73"/>
                      <a:gd name="T3" fmla="*/ 0 h 31"/>
                      <a:gd name="T4" fmla="*/ 1 w 73"/>
                      <a:gd name="T5" fmla="*/ 0 h 31"/>
                      <a:gd name="T6" fmla="*/ 1 w 73"/>
                      <a:gd name="T7" fmla="*/ 0 h 31"/>
                      <a:gd name="T8" fmla="*/ 1 w 73"/>
                      <a:gd name="T9" fmla="*/ 0 h 31"/>
                      <a:gd name="T10" fmla="*/ 1 w 73"/>
                      <a:gd name="T11" fmla="*/ 0 h 31"/>
                      <a:gd name="T12" fmla="*/ 1 w 73"/>
                      <a:gd name="T13" fmla="*/ 0 h 31"/>
                      <a:gd name="T14" fmla="*/ 0 w 73"/>
                      <a:gd name="T15" fmla="*/ 0 h 31"/>
                      <a:gd name="T16" fmla="*/ 1 w 73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31"/>
                      <a:gd name="T29" fmla="*/ 73 w 73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31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3" y="31"/>
                        </a:lnTo>
                        <a:lnTo>
                          <a:pt x="18" y="31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9" name="Freeform 565"/>
                  <p:cNvSpPr>
                    <a:spLocks/>
                  </p:cNvSpPr>
                  <p:nvPr/>
                </p:nvSpPr>
                <p:spPr bwMode="auto">
                  <a:xfrm>
                    <a:off x="911" y="3676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6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71" name="Group 566"/>
                <p:cNvGrpSpPr>
                  <a:grpSpLocks/>
                </p:cNvGrpSpPr>
                <p:nvPr/>
              </p:nvGrpSpPr>
              <p:grpSpPr bwMode="auto">
                <a:xfrm>
                  <a:off x="914" y="3678"/>
                  <a:ext cx="49" cy="23"/>
                  <a:chOff x="914" y="3678"/>
                  <a:chExt cx="49" cy="23"/>
                </a:xfrm>
              </p:grpSpPr>
              <p:sp>
                <p:nvSpPr>
                  <p:cNvPr id="384" name="Freeform 567"/>
                  <p:cNvSpPr>
                    <a:spLocks/>
                  </p:cNvSpPr>
                  <p:nvPr/>
                </p:nvSpPr>
                <p:spPr bwMode="auto">
                  <a:xfrm>
                    <a:off x="914" y="3678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4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5" name="Freeform 568"/>
                  <p:cNvSpPr>
                    <a:spLocks/>
                  </p:cNvSpPr>
                  <p:nvPr/>
                </p:nvSpPr>
                <p:spPr bwMode="auto">
                  <a:xfrm>
                    <a:off x="919" y="3678"/>
                    <a:ext cx="38" cy="10"/>
                  </a:xfrm>
                  <a:custGeom>
                    <a:avLst/>
                    <a:gdLst>
                      <a:gd name="T0" fmla="*/ 1 w 75"/>
                      <a:gd name="T1" fmla="*/ 0 h 30"/>
                      <a:gd name="T2" fmla="*/ 1 w 75"/>
                      <a:gd name="T3" fmla="*/ 0 h 30"/>
                      <a:gd name="T4" fmla="*/ 1 w 75"/>
                      <a:gd name="T5" fmla="*/ 0 h 30"/>
                      <a:gd name="T6" fmla="*/ 1 w 75"/>
                      <a:gd name="T7" fmla="*/ 0 h 30"/>
                      <a:gd name="T8" fmla="*/ 1 w 75"/>
                      <a:gd name="T9" fmla="*/ 0 h 30"/>
                      <a:gd name="T10" fmla="*/ 1 w 75"/>
                      <a:gd name="T11" fmla="*/ 0 h 30"/>
                      <a:gd name="T12" fmla="*/ 1 w 75"/>
                      <a:gd name="T13" fmla="*/ 0 h 30"/>
                      <a:gd name="T14" fmla="*/ 0 w 75"/>
                      <a:gd name="T15" fmla="*/ 0 h 30"/>
                      <a:gd name="T16" fmla="*/ 1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6" name="Freeform 569"/>
                  <p:cNvSpPr>
                    <a:spLocks/>
                  </p:cNvSpPr>
                  <p:nvPr/>
                </p:nvSpPr>
                <p:spPr bwMode="auto">
                  <a:xfrm>
                    <a:off x="922" y="3688"/>
                    <a:ext cx="41" cy="13"/>
                  </a:xfrm>
                  <a:custGeom>
                    <a:avLst/>
                    <a:gdLst>
                      <a:gd name="T0" fmla="*/ 0 w 81"/>
                      <a:gd name="T1" fmla="*/ 0 h 38"/>
                      <a:gd name="T2" fmla="*/ 1 w 81"/>
                      <a:gd name="T3" fmla="*/ 0 h 38"/>
                      <a:gd name="T4" fmla="*/ 1 w 81"/>
                      <a:gd name="T5" fmla="*/ 0 h 38"/>
                      <a:gd name="T6" fmla="*/ 1 w 81"/>
                      <a:gd name="T7" fmla="*/ 0 h 38"/>
                      <a:gd name="T8" fmla="*/ 1 w 81"/>
                      <a:gd name="T9" fmla="*/ 0 h 38"/>
                      <a:gd name="T10" fmla="*/ 1 w 81"/>
                      <a:gd name="T11" fmla="*/ 0 h 38"/>
                      <a:gd name="T12" fmla="*/ 0 w 81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8"/>
                      <a:gd name="T23" fmla="*/ 81 w 81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8">
                        <a:moveTo>
                          <a:pt x="0" y="38"/>
                        </a:moveTo>
                        <a:lnTo>
                          <a:pt x="2" y="21"/>
                        </a:lnTo>
                        <a:lnTo>
                          <a:pt x="8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1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72" name="Group 570"/>
                <p:cNvGrpSpPr>
                  <a:grpSpLocks/>
                </p:cNvGrpSpPr>
                <p:nvPr/>
              </p:nvGrpSpPr>
              <p:grpSpPr bwMode="auto">
                <a:xfrm>
                  <a:off x="928" y="3690"/>
                  <a:ext cx="48" cy="23"/>
                  <a:chOff x="928" y="3690"/>
                  <a:chExt cx="48" cy="23"/>
                </a:xfrm>
              </p:grpSpPr>
              <p:sp>
                <p:nvSpPr>
                  <p:cNvPr id="381" name="Freeform 571"/>
                  <p:cNvSpPr>
                    <a:spLocks/>
                  </p:cNvSpPr>
                  <p:nvPr/>
                </p:nvSpPr>
                <p:spPr bwMode="auto">
                  <a:xfrm>
                    <a:off x="928" y="3690"/>
                    <a:ext cx="12" cy="23"/>
                  </a:xfrm>
                  <a:custGeom>
                    <a:avLst/>
                    <a:gdLst>
                      <a:gd name="T0" fmla="*/ 0 w 25"/>
                      <a:gd name="T1" fmla="*/ 0 h 70"/>
                      <a:gd name="T2" fmla="*/ 0 w 25"/>
                      <a:gd name="T3" fmla="*/ 0 h 70"/>
                      <a:gd name="T4" fmla="*/ 0 w 25"/>
                      <a:gd name="T5" fmla="*/ 0 h 70"/>
                      <a:gd name="T6" fmla="*/ 0 w 25"/>
                      <a:gd name="T7" fmla="*/ 0 h 70"/>
                      <a:gd name="T8" fmla="*/ 0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3" y="70"/>
                        </a:moveTo>
                        <a:lnTo>
                          <a:pt x="0" y="29"/>
                        </a:lnTo>
                        <a:lnTo>
                          <a:pt x="9" y="0"/>
                        </a:lnTo>
                        <a:lnTo>
                          <a:pt x="25" y="33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2" name="Freeform 572"/>
                  <p:cNvSpPr>
                    <a:spLocks/>
                  </p:cNvSpPr>
                  <p:nvPr/>
                </p:nvSpPr>
                <p:spPr bwMode="auto">
                  <a:xfrm>
                    <a:off x="932" y="3691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0" y="22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3" name="Freeform 573"/>
                  <p:cNvSpPr>
                    <a:spLocks/>
                  </p:cNvSpPr>
                  <p:nvPr/>
                </p:nvSpPr>
                <p:spPr bwMode="auto">
                  <a:xfrm>
                    <a:off x="935" y="3701"/>
                    <a:ext cx="41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8" y="7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73" name="Group 574"/>
                <p:cNvGrpSpPr>
                  <a:grpSpLocks/>
                </p:cNvGrpSpPr>
                <p:nvPr/>
              </p:nvGrpSpPr>
              <p:grpSpPr bwMode="auto">
                <a:xfrm>
                  <a:off x="940" y="3703"/>
                  <a:ext cx="49" cy="23"/>
                  <a:chOff x="940" y="3703"/>
                  <a:chExt cx="49" cy="23"/>
                </a:xfrm>
              </p:grpSpPr>
              <p:sp>
                <p:nvSpPr>
                  <p:cNvPr id="378" name="Freeform 575"/>
                  <p:cNvSpPr>
                    <a:spLocks/>
                  </p:cNvSpPr>
                  <p:nvPr/>
                </p:nvSpPr>
                <p:spPr bwMode="auto">
                  <a:xfrm>
                    <a:off x="940" y="3703"/>
                    <a:ext cx="13" cy="23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9" name="Freeform 576"/>
                  <p:cNvSpPr>
                    <a:spLocks/>
                  </p:cNvSpPr>
                  <p:nvPr/>
                </p:nvSpPr>
                <p:spPr bwMode="auto">
                  <a:xfrm>
                    <a:off x="945" y="3703"/>
                    <a:ext cx="37" cy="10"/>
                  </a:xfrm>
                  <a:custGeom>
                    <a:avLst/>
                    <a:gdLst>
                      <a:gd name="T0" fmla="*/ 0 w 75"/>
                      <a:gd name="T1" fmla="*/ 0 h 30"/>
                      <a:gd name="T2" fmla="*/ 0 w 75"/>
                      <a:gd name="T3" fmla="*/ 0 h 30"/>
                      <a:gd name="T4" fmla="*/ 0 w 75"/>
                      <a:gd name="T5" fmla="*/ 0 h 30"/>
                      <a:gd name="T6" fmla="*/ 0 w 75"/>
                      <a:gd name="T7" fmla="*/ 0 h 30"/>
                      <a:gd name="T8" fmla="*/ 0 w 75"/>
                      <a:gd name="T9" fmla="*/ 0 h 30"/>
                      <a:gd name="T10" fmla="*/ 0 w 75"/>
                      <a:gd name="T11" fmla="*/ 0 h 30"/>
                      <a:gd name="T12" fmla="*/ 0 w 75"/>
                      <a:gd name="T13" fmla="*/ 0 h 30"/>
                      <a:gd name="T14" fmla="*/ 0 w 75"/>
                      <a:gd name="T15" fmla="*/ 0 h 30"/>
                      <a:gd name="T16" fmla="*/ 0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2" y="0"/>
                        </a:moveTo>
                        <a:lnTo>
                          <a:pt x="52" y="0"/>
                        </a:lnTo>
                        <a:lnTo>
                          <a:pt x="53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0" y="21"/>
                        </a:lnTo>
                        <a:lnTo>
                          <a:pt x="0" y="7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0" name="Freeform 577"/>
                  <p:cNvSpPr>
                    <a:spLocks/>
                  </p:cNvSpPr>
                  <p:nvPr/>
                </p:nvSpPr>
                <p:spPr bwMode="auto">
                  <a:xfrm>
                    <a:off x="948" y="3714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74" name="Group 578"/>
                <p:cNvGrpSpPr>
                  <a:grpSpLocks/>
                </p:cNvGrpSpPr>
                <p:nvPr/>
              </p:nvGrpSpPr>
              <p:grpSpPr bwMode="auto">
                <a:xfrm>
                  <a:off x="953" y="3716"/>
                  <a:ext cx="49" cy="23"/>
                  <a:chOff x="953" y="3716"/>
                  <a:chExt cx="49" cy="23"/>
                </a:xfrm>
              </p:grpSpPr>
              <p:sp>
                <p:nvSpPr>
                  <p:cNvPr id="375" name="Freeform 579"/>
                  <p:cNvSpPr>
                    <a:spLocks/>
                  </p:cNvSpPr>
                  <p:nvPr/>
                </p:nvSpPr>
                <p:spPr bwMode="auto">
                  <a:xfrm>
                    <a:off x="953" y="3716"/>
                    <a:ext cx="12" cy="23"/>
                  </a:xfrm>
                  <a:custGeom>
                    <a:avLst/>
                    <a:gdLst>
                      <a:gd name="T0" fmla="*/ 1 w 23"/>
                      <a:gd name="T1" fmla="*/ 0 h 68"/>
                      <a:gd name="T2" fmla="*/ 0 w 23"/>
                      <a:gd name="T3" fmla="*/ 0 h 68"/>
                      <a:gd name="T4" fmla="*/ 1 w 23"/>
                      <a:gd name="T5" fmla="*/ 0 h 68"/>
                      <a:gd name="T6" fmla="*/ 1 w 23"/>
                      <a:gd name="T7" fmla="*/ 0 h 68"/>
                      <a:gd name="T8" fmla="*/ 1 w 23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3"/>
                      <a:gd name="T16" fmla="*/ 0 h 68"/>
                      <a:gd name="T17" fmla="*/ 23 w 23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3" h="68">
                        <a:moveTo>
                          <a:pt x="14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3" y="30"/>
                        </a:lnTo>
                        <a:lnTo>
                          <a:pt x="14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6" name="Freeform 580"/>
                  <p:cNvSpPr>
                    <a:spLocks/>
                  </p:cNvSpPr>
                  <p:nvPr/>
                </p:nvSpPr>
                <p:spPr bwMode="auto">
                  <a:xfrm>
                    <a:off x="958" y="3717"/>
                    <a:ext cx="37" cy="9"/>
                  </a:xfrm>
                  <a:custGeom>
                    <a:avLst/>
                    <a:gdLst>
                      <a:gd name="T0" fmla="*/ 0 w 75"/>
                      <a:gd name="T1" fmla="*/ 0 h 29"/>
                      <a:gd name="T2" fmla="*/ 0 w 75"/>
                      <a:gd name="T3" fmla="*/ 0 h 29"/>
                      <a:gd name="T4" fmla="*/ 0 w 75"/>
                      <a:gd name="T5" fmla="*/ 0 h 29"/>
                      <a:gd name="T6" fmla="*/ 0 w 75"/>
                      <a:gd name="T7" fmla="*/ 0 h 29"/>
                      <a:gd name="T8" fmla="*/ 0 w 75"/>
                      <a:gd name="T9" fmla="*/ 0 h 29"/>
                      <a:gd name="T10" fmla="*/ 0 w 75"/>
                      <a:gd name="T11" fmla="*/ 0 h 29"/>
                      <a:gd name="T12" fmla="*/ 0 w 75"/>
                      <a:gd name="T13" fmla="*/ 0 h 29"/>
                      <a:gd name="T14" fmla="*/ 0 w 75"/>
                      <a:gd name="T15" fmla="*/ 0 h 29"/>
                      <a:gd name="T16" fmla="*/ 0 w 75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29"/>
                      <a:gd name="T29" fmla="*/ 75 w 75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1"/>
                        </a:lnTo>
                        <a:lnTo>
                          <a:pt x="75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7" name="Freeform 581"/>
                  <p:cNvSpPr>
                    <a:spLocks/>
                  </p:cNvSpPr>
                  <p:nvPr/>
                </p:nvSpPr>
                <p:spPr bwMode="auto">
                  <a:xfrm>
                    <a:off x="961" y="3727"/>
                    <a:ext cx="41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1 w 82"/>
                      <a:gd name="T3" fmla="*/ 0 h 36"/>
                      <a:gd name="T4" fmla="*/ 1 w 82"/>
                      <a:gd name="T5" fmla="*/ 0 h 36"/>
                      <a:gd name="T6" fmla="*/ 1 w 82"/>
                      <a:gd name="T7" fmla="*/ 0 h 36"/>
                      <a:gd name="T8" fmla="*/ 1 w 82"/>
                      <a:gd name="T9" fmla="*/ 0 h 36"/>
                      <a:gd name="T10" fmla="*/ 1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2" name="Group 582"/>
              <p:cNvGrpSpPr>
                <a:grpSpLocks/>
              </p:cNvGrpSpPr>
              <p:nvPr/>
            </p:nvGrpSpPr>
            <p:grpSpPr bwMode="auto">
              <a:xfrm>
                <a:off x="963" y="3727"/>
                <a:ext cx="49" cy="23"/>
                <a:chOff x="963" y="3727"/>
                <a:chExt cx="49" cy="23"/>
              </a:xfrm>
            </p:grpSpPr>
            <p:sp>
              <p:nvSpPr>
                <p:cNvPr id="367" name="Freeform 583"/>
                <p:cNvSpPr>
                  <a:spLocks/>
                </p:cNvSpPr>
                <p:nvPr/>
              </p:nvSpPr>
              <p:spPr bwMode="auto">
                <a:xfrm>
                  <a:off x="963" y="3727"/>
                  <a:ext cx="13" cy="23"/>
                </a:xfrm>
                <a:custGeom>
                  <a:avLst/>
                  <a:gdLst>
                    <a:gd name="T0" fmla="*/ 1 w 25"/>
                    <a:gd name="T1" fmla="*/ 0 h 69"/>
                    <a:gd name="T2" fmla="*/ 0 w 25"/>
                    <a:gd name="T3" fmla="*/ 0 h 69"/>
                    <a:gd name="T4" fmla="*/ 1 w 25"/>
                    <a:gd name="T5" fmla="*/ 0 h 69"/>
                    <a:gd name="T6" fmla="*/ 1 w 25"/>
                    <a:gd name="T7" fmla="*/ 0 h 69"/>
                    <a:gd name="T8" fmla="*/ 1 w 25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9"/>
                    <a:gd name="T17" fmla="*/ 25 w 25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9">
                      <a:moveTo>
                        <a:pt x="16" y="69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5" y="32"/>
                      </a:lnTo>
                      <a:lnTo>
                        <a:pt x="16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" name="Freeform 584"/>
                <p:cNvSpPr>
                  <a:spLocks/>
                </p:cNvSpPr>
                <p:nvPr/>
              </p:nvSpPr>
              <p:spPr bwMode="auto">
                <a:xfrm>
                  <a:off x="968" y="3728"/>
                  <a:ext cx="37" cy="10"/>
                </a:xfrm>
                <a:custGeom>
                  <a:avLst/>
                  <a:gdLst>
                    <a:gd name="T0" fmla="*/ 1 w 73"/>
                    <a:gd name="T1" fmla="*/ 0 h 31"/>
                    <a:gd name="T2" fmla="*/ 1 w 73"/>
                    <a:gd name="T3" fmla="*/ 0 h 31"/>
                    <a:gd name="T4" fmla="*/ 1 w 73"/>
                    <a:gd name="T5" fmla="*/ 0 h 31"/>
                    <a:gd name="T6" fmla="*/ 1 w 73"/>
                    <a:gd name="T7" fmla="*/ 0 h 31"/>
                    <a:gd name="T8" fmla="*/ 1 w 73"/>
                    <a:gd name="T9" fmla="*/ 0 h 31"/>
                    <a:gd name="T10" fmla="*/ 1 w 73"/>
                    <a:gd name="T11" fmla="*/ 0 h 31"/>
                    <a:gd name="T12" fmla="*/ 1 w 73"/>
                    <a:gd name="T13" fmla="*/ 0 h 31"/>
                    <a:gd name="T14" fmla="*/ 0 w 73"/>
                    <a:gd name="T15" fmla="*/ 0 h 31"/>
                    <a:gd name="T16" fmla="*/ 1 w 73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1"/>
                    <a:gd name="T29" fmla="*/ 73 w 73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1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4"/>
                      </a:lnTo>
                      <a:lnTo>
                        <a:pt x="56" y="13"/>
                      </a:lnTo>
                      <a:lnTo>
                        <a:pt x="73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9" name="Freeform 585"/>
                <p:cNvSpPr>
                  <a:spLocks/>
                </p:cNvSpPr>
                <p:nvPr/>
              </p:nvSpPr>
              <p:spPr bwMode="auto">
                <a:xfrm>
                  <a:off x="972" y="3738"/>
                  <a:ext cx="40" cy="12"/>
                </a:xfrm>
                <a:custGeom>
                  <a:avLst/>
                  <a:gdLst>
                    <a:gd name="T0" fmla="*/ 0 w 82"/>
                    <a:gd name="T1" fmla="*/ 0 h 36"/>
                    <a:gd name="T2" fmla="*/ 0 w 82"/>
                    <a:gd name="T3" fmla="*/ 0 h 36"/>
                    <a:gd name="T4" fmla="*/ 0 w 82"/>
                    <a:gd name="T5" fmla="*/ 0 h 36"/>
                    <a:gd name="T6" fmla="*/ 0 w 82"/>
                    <a:gd name="T7" fmla="*/ 0 h 36"/>
                    <a:gd name="T8" fmla="*/ 0 w 82"/>
                    <a:gd name="T9" fmla="*/ 0 h 36"/>
                    <a:gd name="T10" fmla="*/ 0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6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3" name="Group 586"/>
              <p:cNvGrpSpPr>
                <a:grpSpLocks/>
              </p:cNvGrpSpPr>
              <p:nvPr/>
            </p:nvGrpSpPr>
            <p:grpSpPr bwMode="auto">
              <a:xfrm>
                <a:off x="976" y="3740"/>
                <a:ext cx="50" cy="22"/>
                <a:chOff x="976" y="3740"/>
                <a:chExt cx="50" cy="22"/>
              </a:xfrm>
            </p:grpSpPr>
            <p:sp>
              <p:nvSpPr>
                <p:cNvPr id="364" name="Freeform 587"/>
                <p:cNvSpPr>
                  <a:spLocks/>
                </p:cNvSpPr>
                <p:nvPr/>
              </p:nvSpPr>
              <p:spPr bwMode="auto">
                <a:xfrm>
                  <a:off x="976" y="3740"/>
                  <a:ext cx="12" cy="22"/>
                </a:xfrm>
                <a:custGeom>
                  <a:avLst/>
                  <a:gdLst>
                    <a:gd name="T0" fmla="*/ 1 w 23"/>
                    <a:gd name="T1" fmla="*/ 0 h 68"/>
                    <a:gd name="T2" fmla="*/ 0 w 23"/>
                    <a:gd name="T3" fmla="*/ 0 h 68"/>
                    <a:gd name="T4" fmla="*/ 1 w 23"/>
                    <a:gd name="T5" fmla="*/ 0 h 68"/>
                    <a:gd name="T6" fmla="*/ 1 w 23"/>
                    <a:gd name="T7" fmla="*/ 0 h 68"/>
                    <a:gd name="T8" fmla="*/ 1 w 23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68"/>
                    <a:gd name="T17" fmla="*/ 23 w 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3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5" name="Freeform 588"/>
                <p:cNvSpPr>
                  <a:spLocks/>
                </p:cNvSpPr>
                <p:nvPr/>
              </p:nvSpPr>
              <p:spPr bwMode="auto">
                <a:xfrm>
                  <a:off x="980" y="3740"/>
                  <a:ext cx="38" cy="10"/>
                </a:xfrm>
                <a:custGeom>
                  <a:avLst/>
                  <a:gdLst>
                    <a:gd name="T0" fmla="*/ 1 w 75"/>
                    <a:gd name="T1" fmla="*/ 0 h 31"/>
                    <a:gd name="T2" fmla="*/ 1 w 75"/>
                    <a:gd name="T3" fmla="*/ 0 h 31"/>
                    <a:gd name="T4" fmla="*/ 1 w 75"/>
                    <a:gd name="T5" fmla="*/ 0 h 31"/>
                    <a:gd name="T6" fmla="*/ 1 w 75"/>
                    <a:gd name="T7" fmla="*/ 0 h 31"/>
                    <a:gd name="T8" fmla="*/ 1 w 75"/>
                    <a:gd name="T9" fmla="*/ 0 h 31"/>
                    <a:gd name="T10" fmla="*/ 1 w 75"/>
                    <a:gd name="T11" fmla="*/ 0 h 31"/>
                    <a:gd name="T12" fmla="*/ 1 w 75"/>
                    <a:gd name="T13" fmla="*/ 0 h 31"/>
                    <a:gd name="T14" fmla="*/ 0 w 75"/>
                    <a:gd name="T15" fmla="*/ 0 h 31"/>
                    <a:gd name="T16" fmla="*/ 1 w 75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31"/>
                    <a:gd name="T29" fmla="*/ 75 w 75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31">
                      <a:moveTo>
                        <a:pt x="4" y="0"/>
                      </a:moveTo>
                      <a:lnTo>
                        <a:pt x="52" y="0"/>
                      </a:lnTo>
                      <a:lnTo>
                        <a:pt x="53" y="4"/>
                      </a:lnTo>
                      <a:lnTo>
                        <a:pt x="60" y="13"/>
                      </a:lnTo>
                      <a:lnTo>
                        <a:pt x="75" y="31"/>
                      </a:lnTo>
                      <a:lnTo>
                        <a:pt x="19" y="31"/>
                      </a:lnTo>
                      <a:lnTo>
                        <a:pt x="12" y="22"/>
                      </a:lnTo>
                      <a:lnTo>
                        <a:pt x="0" y="7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6" name="Freeform 589"/>
                <p:cNvSpPr>
                  <a:spLocks/>
                </p:cNvSpPr>
                <p:nvPr/>
              </p:nvSpPr>
              <p:spPr bwMode="auto">
                <a:xfrm>
                  <a:off x="984" y="3750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2" y="21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4" name="Group 590"/>
              <p:cNvGrpSpPr>
                <a:grpSpLocks/>
              </p:cNvGrpSpPr>
              <p:nvPr/>
            </p:nvGrpSpPr>
            <p:grpSpPr bwMode="auto">
              <a:xfrm>
                <a:off x="761" y="3560"/>
                <a:ext cx="50" cy="22"/>
                <a:chOff x="761" y="3560"/>
                <a:chExt cx="50" cy="22"/>
              </a:xfrm>
            </p:grpSpPr>
            <p:sp>
              <p:nvSpPr>
                <p:cNvPr id="361" name="Freeform 591"/>
                <p:cNvSpPr>
                  <a:spLocks/>
                </p:cNvSpPr>
                <p:nvPr/>
              </p:nvSpPr>
              <p:spPr bwMode="auto">
                <a:xfrm>
                  <a:off x="761" y="3560"/>
                  <a:ext cx="12" cy="22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2" name="Freeform 592"/>
                <p:cNvSpPr>
                  <a:spLocks/>
                </p:cNvSpPr>
                <p:nvPr/>
              </p:nvSpPr>
              <p:spPr bwMode="auto">
                <a:xfrm>
                  <a:off x="767" y="3560"/>
                  <a:ext cx="36" cy="10"/>
                </a:xfrm>
                <a:custGeom>
                  <a:avLst/>
                  <a:gdLst>
                    <a:gd name="T0" fmla="*/ 0 w 73"/>
                    <a:gd name="T1" fmla="*/ 0 h 29"/>
                    <a:gd name="T2" fmla="*/ 0 w 73"/>
                    <a:gd name="T3" fmla="*/ 0 h 29"/>
                    <a:gd name="T4" fmla="*/ 0 w 73"/>
                    <a:gd name="T5" fmla="*/ 0 h 29"/>
                    <a:gd name="T6" fmla="*/ 0 w 73"/>
                    <a:gd name="T7" fmla="*/ 0 h 29"/>
                    <a:gd name="T8" fmla="*/ 0 w 73"/>
                    <a:gd name="T9" fmla="*/ 0 h 29"/>
                    <a:gd name="T10" fmla="*/ 0 w 73"/>
                    <a:gd name="T11" fmla="*/ 0 h 29"/>
                    <a:gd name="T12" fmla="*/ 0 w 73"/>
                    <a:gd name="T13" fmla="*/ 0 h 29"/>
                    <a:gd name="T14" fmla="*/ 0 w 73"/>
                    <a:gd name="T15" fmla="*/ 0 h 29"/>
                    <a:gd name="T16" fmla="*/ 0 w 73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29"/>
                    <a:gd name="T29" fmla="*/ 73 w 73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29">
                      <a:moveTo>
                        <a:pt x="2" y="0"/>
                      </a:moveTo>
                      <a:lnTo>
                        <a:pt x="49" y="0"/>
                      </a:lnTo>
                      <a:lnTo>
                        <a:pt x="50" y="2"/>
                      </a:lnTo>
                      <a:lnTo>
                        <a:pt x="55" y="11"/>
                      </a:lnTo>
                      <a:lnTo>
                        <a:pt x="73" y="29"/>
                      </a:lnTo>
                      <a:lnTo>
                        <a:pt x="17" y="29"/>
                      </a:lnTo>
                      <a:lnTo>
                        <a:pt x="8" y="20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3" name="Freeform 593"/>
                <p:cNvSpPr>
                  <a:spLocks/>
                </p:cNvSpPr>
                <p:nvPr/>
              </p:nvSpPr>
              <p:spPr bwMode="auto">
                <a:xfrm>
                  <a:off x="769" y="3571"/>
                  <a:ext cx="42" cy="11"/>
                </a:xfrm>
                <a:custGeom>
                  <a:avLst/>
                  <a:gdLst>
                    <a:gd name="T0" fmla="*/ 0 w 83"/>
                    <a:gd name="T1" fmla="*/ 0 h 35"/>
                    <a:gd name="T2" fmla="*/ 1 w 83"/>
                    <a:gd name="T3" fmla="*/ 0 h 35"/>
                    <a:gd name="T4" fmla="*/ 1 w 83"/>
                    <a:gd name="T5" fmla="*/ 0 h 35"/>
                    <a:gd name="T6" fmla="*/ 1 w 83"/>
                    <a:gd name="T7" fmla="*/ 0 h 35"/>
                    <a:gd name="T8" fmla="*/ 1 w 83"/>
                    <a:gd name="T9" fmla="*/ 0 h 35"/>
                    <a:gd name="T10" fmla="*/ 1 w 83"/>
                    <a:gd name="T11" fmla="*/ 0 h 35"/>
                    <a:gd name="T12" fmla="*/ 0 w 83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5"/>
                    <a:gd name="T23" fmla="*/ 83 w 83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5">
                      <a:moveTo>
                        <a:pt x="0" y="35"/>
                      </a:moveTo>
                      <a:lnTo>
                        <a:pt x="2" y="19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8" y="0"/>
                      </a:lnTo>
                      <a:lnTo>
                        <a:pt x="83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5" name="Group 594"/>
              <p:cNvGrpSpPr>
                <a:grpSpLocks/>
              </p:cNvGrpSpPr>
              <p:nvPr/>
            </p:nvGrpSpPr>
            <p:grpSpPr bwMode="auto">
              <a:xfrm>
                <a:off x="774" y="3572"/>
                <a:ext cx="49" cy="23"/>
                <a:chOff x="774" y="3572"/>
                <a:chExt cx="49" cy="23"/>
              </a:xfrm>
            </p:grpSpPr>
            <p:sp>
              <p:nvSpPr>
                <p:cNvPr id="358" name="Freeform 595"/>
                <p:cNvSpPr>
                  <a:spLocks/>
                </p:cNvSpPr>
                <p:nvPr/>
              </p:nvSpPr>
              <p:spPr bwMode="auto">
                <a:xfrm>
                  <a:off x="774" y="3572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5" y="68"/>
                      </a:moveTo>
                      <a:lnTo>
                        <a:pt x="0" y="25"/>
                      </a:lnTo>
                      <a:lnTo>
                        <a:pt x="9" y="0"/>
                      </a:lnTo>
                      <a:lnTo>
                        <a:pt x="25" y="30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59" name="Freeform 596"/>
                <p:cNvSpPr>
                  <a:spLocks/>
                </p:cNvSpPr>
                <p:nvPr/>
              </p:nvSpPr>
              <p:spPr bwMode="auto">
                <a:xfrm>
                  <a:off x="778" y="3573"/>
                  <a:ext cx="38" cy="9"/>
                </a:xfrm>
                <a:custGeom>
                  <a:avLst/>
                  <a:gdLst>
                    <a:gd name="T0" fmla="*/ 1 w 75"/>
                    <a:gd name="T1" fmla="*/ 0 h 29"/>
                    <a:gd name="T2" fmla="*/ 1 w 75"/>
                    <a:gd name="T3" fmla="*/ 0 h 29"/>
                    <a:gd name="T4" fmla="*/ 1 w 75"/>
                    <a:gd name="T5" fmla="*/ 0 h 29"/>
                    <a:gd name="T6" fmla="*/ 1 w 75"/>
                    <a:gd name="T7" fmla="*/ 0 h 29"/>
                    <a:gd name="T8" fmla="*/ 1 w 75"/>
                    <a:gd name="T9" fmla="*/ 0 h 29"/>
                    <a:gd name="T10" fmla="*/ 1 w 75"/>
                    <a:gd name="T11" fmla="*/ 0 h 29"/>
                    <a:gd name="T12" fmla="*/ 1 w 75"/>
                    <a:gd name="T13" fmla="*/ 0 h 29"/>
                    <a:gd name="T14" fmla="*/ 0 w 75"/>
                    <a:gd name="T15" fmla="*/ 0 h 29"/>
                    <a:gd name="T16" fmla="*/ 1 w 75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5"/>
                    <a:gd name="T28" fmla="*/ 0 h 29"/>
                    <a:gd name="T29" fmla="*/ 75 w 75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5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5" y="29"/>
                      </a:lnTo>
                      <a:lnTo>
                        <a:pt x="18" y="29"/>
                      </a:lnTo>
                      <a:lnTo>
                        <a:pt x="10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0" name="Freeform 597"/>
                <p:cNvSpPr>
                  <a:spLocks/>
                </p:cNvSpPr>
                <p:nvPr/>
              </p:nvSpPr>
              <p:spPr bwMode="auto">
                <a:xfrm>
                  <a:off x="782" y="3583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6" name="Group 598"/>
              <p:cNvGrpSpPr>
                <a:grpSpLocks/>
              </p:cNvGrpSpPr>
              <p:nvPr/>
            </p:nvGrpSpPr>
            <p:grpSpPr bwMode="auto">
              <a:xfrm>
                <a:off x="787" y="3585"/>
                <a:ext cx="49" cy="23"/>
                <a:chOff x="787" y="3585"/>
                <a:chExt cx="49" cy="23"/>
              </a:xfrm>
            </p:grpSpPr>
            <p:sp>
              <p:nvSpPr>
                <p:cNvPr id="355" name="Freeform 599"/>
                <p:cNvSpPr>
                  <a:spLocks/>
                </p:cNvSpPr>
                <p:nvPr/>
              </p:nvSpPr>
              <p:spPr bwMode="auto">
                <a:xfrm>
                  <a:off x="787" y="3585"/>
                  <a:ext cx="12" cy="23"/>
                </a:xfrm>
                <a:custGeom>
                  <a:avLst/>
                  <a:gdLst>
                    <a:gd name="T0" fmla="*/ 1 w 24"/>
                    <a:gd name="T1" fmla="*/ 0 h 68"/>
                    <a:gd name="T2" fmla="*/ 0 w 24"/>
                    <a:gd name="T3" fmla="*/ 0 h 68"/>
                    <a:gd name="T4" fmla="*/ 1 w 24"/>
                    <a:gd name="T5" fmla="*/ 0 h 68"/>
                    <a:gd name="T6" fmla="*/ 1 w 24"/>
                    <a:gd name="T7" fmla="*/ 0 h 68"/>
                    <a:gd name="T8" fmla="*/ 1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4" y="31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56" name="Freeform 600"/>
                <p:cNvSpPr>
                  <a:spLocks/>
                </p:cNvSpPr>
                <p:nvPr/>
              </p:nvSpPr>
              <p:spPr bwMode="auto">
                <a:xfrm>
                  <a:off x="792" y="3586"/>
                  <a:ext cx="36" cy="10"/>
                </a:xfrm>
                <a:custGeom>
                  <a:avLst/>
                  <a:gdLst>
                    <a:gd name="T0" fmla="*/ 0 w 74"/>
                    <a:gd name="T1" fmla="*/ 0 h 29"/>
                    <a:gd name="T2" fmla="*/ 0 w 74"/>
                    <a:gd name="T3" fmla="*/ 0 h 29"/>
                    <a:gd name="T4" fmla="*/ 0 w 74"/>
                    <a:gd name="T5" fmla="*/ 0 h 29"/>
                    <a:gd name="T6" fmla="*/ 0 w 74"/>
                    <a:gd name="T7" fmla="*/ 0 h 29"/>
                    <a:gd name="T8" fmla="*/ 0 w 74"/>
                    <a:gd name="T9" fmla="*/ 0 h 29"/>
                    <a:gd name="T10" fmla="*/ 0 w 74"/>
                    <a:gd name="T11" fmla="*/ 0 h 29"/>
                    <a:gd name="T12" fmla="*/ 0 w 74"/>
                    <a:gd name="T13" fmla="*/ 0 h 29"/>
                    <a:gd name="T14" fmla="*/ 0 w 74"/>
                    <a:gd name="T15" fmla="*/ 0 h 29"/>
                    <a:gd name="T16" fmla="*/ 0 w 74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29"/>
                    <a:gd name="T29" fmla="*/ 74 w 74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5" y="11"/>
                      </a:lnTo>
                      <a:lnTo>
                        <a:pt x="74" y="29"/>
                      </a:lnTo>
                      <a:lnTo>
                        <a:pt x="19" y="29"/>
                      </a:lnTo>
                      <a:lnTo>
                        <a:pt x="11" y="20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57" name="Freeform 601"/>
                <p:cNvSpPr>
                  <a:spLocks/>
                </p:cNvSpPr>
                <p:nvPr/>
              </p:nvSpPr>
              <p:spPr bwMode="auto">
                <a:xfrm>
                  <a:off x="795" y="3596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6" y="8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7" name="Group 602"/>
              <p:cNvGrpSpPr>
                <a:grpSpLocks/>
              </p:cNvGrpSpPr>
              <p:nvPr/>
            </p:nvGrpSpPr>
            <p:grpSpPr bwMode="auto">
              <a:xfrm>
                <a:off x="799" y="3600"/>
                <a:ext cx="99" cy="73"/>
                <a:chOff x="799" y="3600"/>
                <a:chExt cx="99" cy="73"/>
              </a:xfrm>
            </p:grpSpPr>
            <p:grpSp>
              <p:nvGrpSpPr>
                <p:cNvPr id="335" name="Group 603"/>
                <p:cNvGrpSpPr>
                  <a:grpSpLocks/>
                </p:cNvGrpSpPr>
                <p:nvPr/>
              </p:nvGrpSpPr>
              <p:grpSpPr bwMode="auto">
                <a:xfrm>
                  <a:off x="799" y="3600"/>
                  <a:ext cx="48" cy="23"/>
                  <a:chOff x="799" y="3600"/>
                  <a:chExt cx="48" cy="23"/>
                </a:xfrm>
              </p:grpSpPr>
              <p:sp>
                <p:nvSpPr>
                  <p:cNvPr id="352" name="Freeform 604"/>
                  <p:cNvSpPr>
                    <a:spLocks/>
                  </p:cNvSpPr>
                  <p:nvPr/>
                </p:nvSpPr>
                <p:spPr bwMode="auto">
                  <a:xfrm>
                    <a:off x="799" y="3600"/>
                    <a:ext cx="12" cy="23"/>
                  </a:xfrm>
                  <a:custGeom>
                    <a:avLst/>
                    <a:gdLst>
                      <a:gd name="T0" fmla="*/ 0 w 25"/>
                      <a:gd name="T1" fmla="*/ 0 h 70"/>
                      <a:gd name="T2" fmla="*/ 0 w 25"/>
                      <a:gd name="T3" fmla="*/ 0 h 70"/>
                      <a:gd name="T4" fmla="*/ 0 w 25"/>
                      <a:gd name="T5" fmla="*/ 0 h 70"/>
                      <a:gd name="T6" fmla="*/ 0 w 25"/>
                      <a:gd name="T7" fmla="*/ 0 h 70"/>
                      <a:gd name="T8" fmla="*/ 0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4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3" name="Freeform 605"/>
                  <p:cNvSpPr>
                    <a:spLocks/>
                  </p:cNvSpPr>
                  <p:nvPr/>
                </p:nvSpPr>
                <p:spPr bwMode="auto">
                  <a:xfrm>
                    <a:off x="803" y="3600"/>
                    <a:ext cx="38" cy="11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4"/>
                        </a:lnTo>
                        <a:lnTo>
                          <a:pt x="56" y="13"/>
                        </a:lnTo>
                        <a:lnTo>
                          <a:pt x="75" y="31"/>
                        </a:lnTo>
                        <a:lnTo>
                          <a:pt x="18" y="31"/>
                        </a:lnTo>
                        <a:lnTo>
                          <a:pt x="9" y="22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4" name="Freeform 606"/>
                  <p:cNvSpPr>
                    <a:spLocks/>
                  </p:cNvSpPr>
                  <p:nvPr/>
                </p:nvSpPr>
                <p:spPr bwMode="auto">
                  <a:xfrm>
                    <a:off x="807" y="3611"/>
                    <a:ext cx="40" cy="12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0 w 82"/>
                      <a:gd name="T3" fmla="*/ 0 h 38"/>
                      <a:gd name="T4" fmla="*/ 0 w 82"/>
                      <a:gd name="T5" fmla="*/ 0 h 38"/>
                      <a:gd name="T6" fmla="*/ 0 w 82"/>
                      <a:gd name="T7" fmla="*/ 0 h 38"/>
                      <a:gd name="T8" fmla="*/ 0 w 82"/>
                      <a:gd name="T9" fmla="*/ 0 h 38"/>
                      <a:gd name="T10" fmla="*/ 0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2" y="22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36" name="Group 607"/>
                <p:cNvGrpSpPr>
                  <a:grpSpLocks/>
                </p:cNvGrpSpPr>
                <p:nvPr/>
              </p:nvGrpSpPr>
              <p:grpSpPr bwMode="auto">
                <a:xfrm>
                  <a:off x="811" y="3612"/>
                  <a:ext cx="48" cy="23"/>
                  <a:chOff x="811" y="3612"/>
                  <a:chExt cx="48" cy="23"/>
                </a:xfrm>
              </p:grpSpPr>
              <p:sp>
                <p:nvSpPr>
                  <p:cNvPr id="349" name="Freeform 608"/>
                  <p:cNvSpPr>
                    <a:spLocks/>
                  </p:cNvSpPr>
                  <p:nvPr/>
                </p:nvSpPr>
                <p:spPr bwMode="auto">
                  <a:xfrm>
                    <a:off x="811" y="3612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5" y="69"/>
                        </a:moveTo>
                        <a:lnTo>
                          <a:pt x="0" y="28"/>
                        </a:lnTo>
                        <a:lnTo>
                          <a:pt x="11" y="0"/>
                        </a:lnTo>
                        <a:lnTo>
                          <a:pt x="25" y="32"/>
                        </a:lnTo>
                        <a:lnTo>
                          <a:pt x="15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0" name="Freeform 609"/>
                  <p:cNvSpPr>
                    <a:spLocks/>
                  </p:cNvSpPr>
                  <p:nvPr/>
                </p:nvSpPr>
                <p:spPr bwMode="auto">
                  <a:xfrm>
                    <a:off x="815" y="3613"/>
                    <a:ext cx="38" cy="10"/>
                  </a:xfrm>
                  <a:custGeom>
                    <a:avLst/>
                    <a:gdLst>
                      <a:gd name="T0" fmla="*/ 1 w 75"/>
                      <a:gd name="T1" fmla="*/ 0 h 32"/>
                      <a:gd name="T2" fmla="*/ 1 w 75"/>
                      <a:gd name="T3" fmla="*/ 0 h 32"/>
                      <a:gd name="T4" fmla="*/ 1 w 75"/>
                      <a:gd name="T5" fmla="*/ 0 h 32"/>
                      <a:gd name="T6" fmla="*/ 1 w 75"/>
                      <a:gd name="T7" fmla="*/ 0 h 32"/>
                      <a:gd name="T8" fmla="*/ 1 w 75"/>
                      <a:gd name="T9" fmla="*/ 0 h 32"/>
                      <a:gd name="T10" fmla="*/ 1 w 75"/>
                      <a:gd name="T11" fmla="*/ 0 h 32"/>
                      <a:gd name="T12" fmla="*/ 1 w 75"/>
                      <a:gd name="T13" fmla="*/ 0 h 32"/>
                      <a:gd name="T14" fmla="*/ 0 w 75"/>
                      <a:gd name="T15" fmla="*/ 0 h 32"/>
                      <a:gd name="T16" fmla="*/ 1 w 75"/>
                      <a:gd name="T17" fmla="*/ 0 h 3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2"/>
                      <a:gd name="T29" fmla="*/ 75 w 75"/>
                      <a:gd name="T30" fmla="*/ 32 h 3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2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3"/>
                        </a:lnTo>
                        <a:lnTo>
                          <a:pt x="57" y="15"/>
                        </a:lnTo>
                        <a:lnTo>
                          <a:pt x="75" y="32"/>
                        </a:lnTo>
                        <a:lnTo>
                          <a:pt x="19" y="32"/>
                        </a:lnTo>
                        <a:lnTo>
                          <a:pt x="10" y="22"/>
                        </a:lnTo>
                        <a:lnTo>
                          <a:pt x="0" y="7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1" name="Freeform 610"/>
                  <p:cNvSpPr>
                    <a:spLocks/>
                  </p:cNvSpPr>
                  <p:nvPr/>
                </p:nvSpPr>
                <p:spPr bwMode="auto">
                  <a:xfrm>
                    <a:off x="819" y="3623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1" y="21"/>
                        </a:lnTo>
                        <a:lnTo>
                          <a:pt x="7" y="8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37" name="Group 611"/>
                <p:cNvGrpSpPr>
                  <a:grpSpLocks/>
                </p:cNvGrpSpPr>
                <p:nvPr/>
              </p:nvGrpSpPr>
              <p:grpSpPr bwMode="auto">
                <a:xfrm>
                  <a:off x="823" y="3625"/>
                  <a:ext cx="49" cy="23"/>
                  <a:chOff x="823" y="3625"/>
                  <a:chExt cx="49" cy="23"/>
                </a:xfrm>
              </p:grpSpPr>
              <p:sp>
                <p:nvSpPr>
                  <p:cNvPr id="346" name="Freeform 612"/>
                  <p:cNvSpPr>
                    <a:spLocks/>
                  </p:cNvSpPr>
                  <p:nvPr/>
                </p:nvSpPr>
                <p:spPr bwMode="auto">
                  <a:xfrm>
                    <a:off x="823" y="3625"/>
                    <a:ext cx="13" cy="23"/>
                  </a:xfrm>
                  <a:custGeom>
                    <a:avLst/>
                    <a:gdLst>
                      <a:gd name="T0" fmla="*/ 1 w 25"/>
                      <a:gd name="T1" fmla="*/ 0 h 68"/>
                      <a:gd name="T2" fmla="*/ 0 w 25"/>
                      <a:gd name="T3" fmla="*/ 0 h 68"/>
                      <a:gd name="T4" fmla="*/ 1 w 25"/>
                      <a:gd name="T5" fmla="*/ 0 h 68"/>
                      <a:gd name="T6" fmla="*/ 1 w 25"/>
                      <a:gd name="T7" fmla="*/ 0 h 68"/>
                      <a:gd name="T8" fmla="*/ 1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0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7" name="Freeform 613"/>
                  <p:cNvSpPr>
                    <a:spLocks/>
                  </p:cNvSpPr>
                  <p:nvPr/>
                </p:nvSpPr>
                <p:spPr bwMode="auto">
                  <a:xfrm>
                    <a:off x="828" y="3626"/>
                    <a:ext cx="37" cy="9"/>
                  </a:xfrm>
                  <a:custGeom>
                    <a:avLst/>
                    <a:gdLst>
                      <a:gd name="T0" fmla="*/ 1 w 73"/>
                      <a:gd name="T1" fmla="*/ 0 h 29"/>
                      <a:gd name="T2" fmla="*/ 1 w 73"/>
                      <a:gd name="T3" fmla="*/ 0 h 29"/>
                      <a:gd name="T4" fmla="*/ 1 w 73"/>
                      <a:gd name="T5" fmla="*/ 0 h 29"/>
                      <a:gd name="T6" fmla="*/ 1 w 73"/>
                      <a:gd name="T7" fmla="*/ 0 h 29"/>
                      <a:gd name="T8" fmla="*/ 1 w 73"/>
                      <a:gd name="T9" fmla="*/ 0 h 29"/>
                      <a:gd name="T10" fmla="*/ 1 w 73"/>
                      <a:gd name="T11" fmla="*/ 0 h 29"/>
                      <a:gd name="T12" fmla="*/ 1 w 73"/>
                      <a:gd name="T13" fmla="*/ 0 h 29"/>
                      <a:gd name="T14" fmla="*/ 0 w 73"/>
                      <a:gd name="T15" fmla="*/ 0 h 29"/>
                      <a:gd name="T16" fmla="*/ 1 w 73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3"/>
                      <a:gd name="T28" fmla="*/ 0 h 29"/>
                      <a:gd name="T29" fmla="*/ 73 w 73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3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2"/>
                        </a:lnTo>
                        <a:lnTo>
                          <a:pt x="56" y="11"/>
                        </a:lnTo>
                        <a:lnTo>
                          <a:pt x="73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8" name="Freeform 614"/>
                  <p:cNvSpPr>
                    <a:spLocks/>
                  </p:cNvSpPr>
                  <p:nvPr/>
                </p:nvSpPr>
                <p:spPr bwMode="auto">
                  <a:xfrm>
                    <a:off x="832" y="3636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6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38" name="Group 615"/>
                <p:cNvGrpSpPr>
                  <a:grpSpLocks/>
                </p:cNvGrpSpPr>
                <p:nvPr/>
              </p:nvGrpSpPr>
              <p:grpSpPr bwMode="auto">
                <a:xfrm>
                  <a:off x="836" y="3638"/>
                  <a:ext cx="50" cy="22"/>
                  <a:chOff x="836" y="3638"/>
                  <a:chExt cx="50" cy="22"/>
                </a:xfrm>
              </p:grpSpPr>
              <p:sp>
                <p:nvSpPr>
                  <p:cNvPr id="343" name="Freeform 616"/>
                  <p:cNvSpPr>
                    <a:spLocks/>
                  </p:cNvSpPr>
                  <p:nvPr/>
                </p:nvSpPr>
                <p:spPr bwMode="auto">
                  <a:xfrm>
                    <a:off x="836" y="3638"/>
                    <a:ext cx="12" cy="22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6" y="68"/>
                        </a:moveTo>
                        <a:lnTo>
                          <a:pt x="0" y="27"/>
                        </a:lnTo>
                        <a:lnTo>
                          <a:pt x="12" y="0"/>
                        </a:lnTo>
                        <a:lnTo>
                          <a:pt x="25" y="31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4" name="Freeform 617"/>
                  <p:cNvSpPr>
                    <a:spLocks/>
                  </p:cNvSpPr>
                  <p:nvPr/>
                </p:nvSpPr>
                <p:spPr bwMode="auto">
                  <a:xfrm>
                    <a:off x="842" y="3638"/>
                    <a:ext cx="36" cy="10"/>
                  </a:xfrm>
                  <a:custGeom>
                    <a:avLst/>
                    <a:gdLst>
                      <a:gd name="T0" fmla="*/ 1 w 72"/>
                      <a:gd name="T1" fmla="*/ 0 h 30"/>
                      <a:gd name="T2" fmla="*/ 1 w 72"/>
                      <a:gd name="T3" fmla="*/ 0 h 30"/>
                      <a:gd name="T4" fmla="*/ 1 w 72"/>
                      <a:gd name="T5" fmla="*/ 0 h 30"/>
                      <a:gd name="T6" fmla="*/ 1 w 72"/>
                      <a:gd name="T7" fmla="*/ 0 h 30"/>
                      <a:gd name="T8" fmla="*/ 1 w 72"/>
                      <a:gd name="T9" fmla="*/ 0 h 30"/>
                      <a:gd name="T10" fmla="*/ 1 w 72"/>
                      <a:gd name="T11" fmla="*/ 0 h 30"/>
                      <a:gd name="T12" fmla="*/ 1 w 72"/>
                      <a:gd name="T13" fmla="*/ 0 h 30"/>
                      <a:gd name="T14" fmla="*/ 0 w 72"/>
                      <a:gd name="T15" fmla="*/ 0 h 30"/>
                      <a:gd name="T16" fmla="*/ 1 w 72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30"/>
                      <a:gd name="T29" fmla="*/ 72 w 72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30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1" y="3"/>
                        </a:lnTo>
                        <a:lnTo>
                          <a:pt x="55" y="12"/>
                        </a:lnTo>
                        <a:lnTo>
                          <a:pt x="72" y="30"/>
                        </a:lnTo>
                        <a:lnTo>
                          <a:pt x="17" y="30"/>
                        </a:lnTo>
                        <a:lnTo>
                          <a:pt x="8" y="21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5" name="Freeform 618"/>
                  <p:cNvSpPr>
                    <a:spLocks/>
                  </p:cNvSpPr>
                  <p:nvPr/>
                </p:nvSpPr>
                <p:spPr bwMode="auto">
                  <a:xfrm>
                    <a:off x="844" y="3648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7" y="8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39" name="Group 619"/>
                <p:cNvGrpSpPr>
                  <a:grpSpLocks/>
                </p:cNvGrpSpPr>
                <p:nvPr/>
              </p:nvGrpSpPr>
              <p:grpSpPr bwMode="auto">
                <a:xfrm>
                  <a:off x="849" y="3651"/>
                  <a:ext cx="49" cy="22"/>
                  <a:chOff x="849" y="3651"/>
                  <a:chExt cx="49" cy="22"/>
                </a:xfrm>
              </p:grpSpPr>
              <p:sp>
                <p:nvSpPr>
                  <p:cNvPr id="340" name="Freeform 620"/>
                  <p:cNvSpPr>
                    <a:spLocks/>
                  </p:cNvSpPr>
                  <p:nvPr/>
                </p:nvSpPr>
                <p:spPr bwMode="auto">
                  <a:xfrm>
                    <a:off x="849" y="3651"/>
                    <a:ext cx="12" cy="22"/>
                  </a:xfrm>
                  <a:custGeom>
                    <a:avLst/>
                    <a:gdLst>
                      <a:gd name="T0" fmla="*/ 0 w 25"/>
                      <a:gd name="T1" fmla="*/ 0 h 67"/>
                      <a:gd name="T2" fmla="*/ 0 w 25"/>
                      <a:gd name="T3" fmla="*/ 0 h 67"/>
                      <a:gd name="T4" fmla="*/ 0 w 25"/>
                      <a:gd name="T5" fmla="*/ 0 h 67"/>
                      <a:gd name="T6" fmla="*/ 0 w 25"/>
                      <a:gd name="T7" fmla="*/ 0 h 67"/>
                      <a:gd name="T8" fmla="*/ 0 w 25"/>
                      <a:gd name="T9" fmla="*/ 0 h 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7"/>
                      <a:gd name="T17" fmla="*/ 25 w 25"/>
                      <a:gd name="T18" fmla="*/ 67 h 6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7">
                        <a:moveTo>
                          <a:pt x="15" y="67"/>
                        </a:moveTo>
                        <a:lnTo>
                          <a:pt x="0" y="26"/>
                        </a:lnTo>
                        <a:lnTo>
                          <a:pt x="10" y="0"/>
                        </a:lnTo>
                        <a:lnTo>
                          <a:pt x="25" y="30"/>
                        </a:lnTo>
                        <a:lnTo>
                          <a:pt x="15" y="67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1" name="Freeform 621"/>
                  <p:cNvSpPr>
                    <a:spLocks/>
                  </p:cNvSpPr>
                  <p:nvPr/>
                </p:nvSpPr>
                <p:spPr bwMode="auto">
                  <a:xfrm>
                    <a:off x="854" y="3651"/>
                    <a:ext cx="37" cy="10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1" y="0"/>
                        </a:moveTo>
                        <a:lnTo>
                          <a:pt x="49" y="0"/>
                        </a:lnTo>
                        <a:lnTo>
                          <a:pt x="50" y="2"/>
                        </a:lnTo>
                        <a:lnTo>
                          <a:pt x="57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9" y="20"/>
                        </a:lnTo>
                        <a:lnTo>
                          <a:pt x="0" y="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2" name="Freeform 622"/>
                  <p:cNvSpPr>
                    <a:spLocks/>
                  </p:cNvSpPr>
                  <p:nvPr/>
                </p:nvSpPr>
                <p:spPr bwMode="auto">
                  <a:xfrm>
                    <a:off x="857" y="3662"/>
                    <a:ext cx="41" cy="11"/>
                  </a:xfrm>
                  <a:custGeom>
                    <a:avLst/>
                    <a:gdLst>
                      <a:gd name="T0" fmla="*/ 0 w 81"/>
                      <a:gd name="T1" fmla="*/ 0 h 35"/>
                      <a:gd name="T2" fmla="*/ 1 w 81"/>
                      <a:gd name="T3" fmla="*/ 0 h 35"/>
                      <a:gd name="T4" fmla="*/ 1 w 81"/>
                      <a:gd name="T5" fmla="*/ 0 h 35"/>
                      <a:gd name="T6" fmla="*/ 1 w 81"/>
                      <a:gd name="T7" fmla="*/ 0 h 35"/>
                      <a:gd name="T8" fmla="*/ 1 w 81"/>
                      <a:gd name="T9" fmla="*/ 0 h 35"/>
                      <a:gd name="T10" fmla="*/ 1 w 81"/>
                      <a:gd name="T11" fmla="*/ 0 h 35"/>
                      <a:gd name="T12" fmla="*/ 0 w 81"/>
                      <a:gd name="T13" fmla="*/ 0 h 3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1"/>
                      <a:gd name="T22" fmla="*/ 0 h 35"/>
                      <a:gd name="T23" fmla="*/ 81 w 81"/>
                      <a:gd name="T24" fmla="*/ 35 h 3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1" h="35">
                        <a:moveTo>
                          <a:pt x="0" y="35"/>
                        </a:moveTo>
                        <a:lnTo>
                          <a:pt x="1" y="19"/>
                        </a:lnTo>
                        <a:lnTo>
                          <a:pt x="5" y="7"/>
                        </a:lnTo>
                        <a:lnTo>
                          <a:pt x="10" y="0"/>
                        </a:lnTo>
                        <a:lnTo>
                          <a:pt x="67" y="0"/>
                        </a:lnTo>
                        <a:lnTo>
                          <a:pt x="81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8" name="Group 623"/>
              <p:cNvGrpSpPr>
                <a:grpSpLocks/>
              </p:cNvGrpSpPr>
              <p:nvPr/>
            </p:nvGrpSpPr>
            <p:grpSpPr bwMode="auto">
              <a:xfrm>
                <a:off x="861" y="3665"/>
                <a:ext cx="99" cy="74"/>
                <a:chOff x="861" y="3665"/>
                <a:chExt cx="99" cy="74"/>
              </a:xfrm>
            </p:grpSpPr>
            <p:grpSp>
              <p:nvGrpSpPr>
                <p:cNvPr id="315" name="Group 624"/>
                <p:cNvGrpSpPr>
                  <a:grpSpLocks/>
                </p:cNvGrpSpPr>
                <p:nvPr/>
              </p:nvGrpSpPr>
              <p:grpSpPr bwMode="auto">
                <a:xfrm>
                  <a:off x="861" y="3665"/>
                  <a:ext cx="50" cy="23"/>
                  <a:chOff x="861" y="3665"/>
                  <a:chExt cx="50" cy="23"/>
                </a:xfrm>
              </p:grpSpPr>
              <p:sp>
                <p:nvSpPr>
                  <p:cNvPr id="332" name="Freeform 625"/>
                  <p:cNvSpPr>
                    <a:spLocks/>
                  </p:cNvSpPr>
                  <p:nvPr/>
                </p:nvSpPr>
                <p:spPr bwMode="auto">
                  <a:xfrm>
                    <a:off x="861" y="3665"/>
                    <a:ext cx="12" cy="23"/>
                  </a:xfrm>
                  <a:custGeom>
                    <a:avLst/>
                    <a:gdLst>
                      <a:gd name="T0" fmla="*/ 0 w 25"/>
                      <a:gd name="T1" fmla="*/ 0 h 69"/>
                      <a:gd name="T2" fmla="*/ 0 w 25"/>
                      <a:gd name="T3" fmla="*/ 0 h 69"/>
                      <a:gd name="T4" fmla="*/ 0 w 25"/>
                      <a:gd name="T5" fmla="*/ 0 h 69"/>
                      <a:gd name="T6" fmla="*/ 0 w 25"/>
                      <a:gd name="T7" fmla="*/ 0 h 69"/>
                      <a:gd name="T8" fmla="*/ 0 w 25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9"/>
                      <a:gd name="T17" fmla="*/ 25 w 25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9">
                        <a:moveTo>
                          <a:pt x="16" y="69"/>
                        </a:moveTo>
                        <a:lnTo>
                          <a:pt x="0" y="27"/>
                        </a:lnTo>
                        <a:lnTo>
                          <a:pt x="11" y="0"/>
                        </a:lnTo>
                        <a:lnTo>
                          <a:pt x="25" y="32"/>
                        </a:lnTo>
                        <a:lnTo>
                          <a:pt x="16" y="69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3" name="Freeform 626"/>
                  <p:cNvSpPr>
                    <a:spLocks/>
                  </p:cNvSpPr>
                  <p:nvPr/>
                </p:nvSpPr>
                <p:spPr bwMode="auto">
                  <a:xfrm>
                    <a:off x="865" y="3666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4"/>
                        </a:lnTo>
                        <a:lnTo>
                          <a:pt x="57" y="13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1" y="22"/>
                        </a:lnTo>
                        <a:lnTo>
                          <a:pt x="0" y="7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4" name="Freeform 627"/>
                  <p:cNvSpPr>
                    <a:spLocks/>
                  </p:cNvSpPr>
                  <p:nvPr/>
                </p:nvSpPr>
                <p:spPr bwMode="auto">
                  <a:xfrm>
                    <a:off x="869" y="3676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2" y="20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7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16" name="Group 628"/>
                <p:cNvGrpSpPr>
                  <a:grpSpLocks/>
                </p:cNvGrpSpPr>
                <p:nvPr/>
              </p:nvGrpSpPr>
              <p:grpSpPr bwMode="auto">
                <a:xfrm>
                  <a:off x="873" y="3678"/>
                  <a:ext cx="49" cy="23"/>
                  <a:chOff x="873" y="3678"/>
                  <a:chExt cx="49" cy="23"/>
                </a:xfrm>
              </p:grpSpPr>
              <p:sp>
                <p:nvSpPr>
                  <p:cNvPr id="329" name="Freeform 629"/>
                  <p:cNvSpPr>
                    <a:spLocks/>
                  </p:cNvSpPr>
                  <p:nvPr/>
                </p:nvSpPr>
                <p:spPr bwMode="auto">
                  <a:xfrm>
                    <a:off x="873" y="3678"/>
                    <a:ext cx="13" cy="23"/>
                  </a:xfrm>
                  <a:custGeom>
                    <a:avLst/>
                    <a:gdLst>
                      <a:gd name="T0" fmla="*/ 1 w 25"/>
                      <a:gd name="T1" fmla="*/ 0 h 70"/>
                      <a:gd name="T2" fmla="*/ 0 w 25"/>
                      <a:gd name="T3" fmla="*/ 0 h 70"/>
                      <a:gd name="T4" fmla="*/ 1 w 25"/>
                      <a:gd name="T5" fmla="*/ 0 h 70"/>
                      <a:gd name="T6" fmla="*/ 1 w 25"/>
                      <a:gd name="T7" fmla="*/ 0 h 70"/>
                      <a:gd name="T8" fmla="*/ 1 w 25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0"/>
                      <a:gd name="T17" fmla="*/ 25 w 25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0">
                        <a:moveTo>
                          <a:pt x="13" y="70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5" y="31"/>
                        </a:lnTo>
                        <a:lnTo>
                          <a:pt x="13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0" name="Freeform 630"/>
                  <p:cNvSpPr>
                    <a:spLocks/>
                  </p:cNvSpPr>
                  <p:nvPr/>
                </p:nvSpPr>
                <p:spPr bwMode="auto">
                  <a:xfrm>
                    <a:off x="878" y="3678"/>
                    <a:ext cx="37" cy="10"/>
                  </a:xfrm>
                  <a:custGeom>
                    <a:avLst/>
                    <a:gdLst>
                      <a:gd name="T0" fmla="*/ 0 w 75"/>
                      <a:gd name="T1" fmla="*/ 0 h 30"/>
                      <a:gd name="T2" fmla="*/ 0 w 75"/>
                      <a:gd name="T3" fmla="*/ 0 h 30"/>
                      <a:gd name="T4" fmla="*/ 0 w 75"/>
                      <a:gd name="T5" fmla="*/ 0 h 30"/>
                      <a:gd name="T6" fmla="*/ 0 w 75"/>
                      <a:gd name="T7" fmla="*/ 0 h 30"/>
                      <a:gd name="T8" fmla="*/ 0 w 75"/>
                      <a:gd name="T9" fmla="*/ 0 h 30"/>
                      <a:gd name="T10" fmla="*/ 0 w 75"/>
                      <a:gd name="T11" fmla="*/ 0 h 30"/>
                      <a:gd name="T12" fmla="*/ 0 w 75"/>
                      <a:gd name="T13" fmla="*/ 0 h 30"/>
                      <a:gd name="T14" fmla="*/ 0 w 75"/>
                      <a:gd name="T15" fmla="*/ 0 h 30"/>
                      <a:gd name="T16" fmla="*/ 0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2" y="0"/>
                        </a:moveTo>
                        <a:lnTo>
                          <a:pt x="50" y="0"/>
                        </a:lnTo>
                        <a:lnTo>
                          <a:pt x="52" y="3"/>
                        </a:lnTo>
                        <a:lnTo>
                          <a:pt x="57" y="12"/>
                        </a:lnTo>
                        <a:lnTo>
                          <a:pt x="75" y="30"/>
                        </a:lnTo>
                        <a:lnTo>
                          <a:pt x="19" y="30"/>
                        </a:lnTo>
                        <a:lnTo>
                          <a:pt x="11" y="2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1" name="Freeform 631"/>
                  <p:cNvSpPr>
                    <a:spLocks/>
                  </p:cNvSpPr>
                  <p:nvPr/>
                </p:nvSpPr>
                <p:spPr bwMode="auto">
                  <a:xfrm>
                    <a:off x="880" y="3688"/>
                    <a:ext cx="42" cy="13"/>
                  </a:xfrm>
                  <a:custGeom>
                    <a:avLst/>
                    <a:gdLst>
                      <a:gd name="T0" fmla="*/ 0 w 82"/>
                      <a:gd name="T1" fmla="*/ 0 h 38"/>
                      <a:gd name="T2" fmla="*/ 1 w 82"/>
                      <a:gd name="T3" fmla="*/ 0 h 38"/>
                      <a:gd name="T4" fmla="*/ 1 w 82"/>
                      <a:gd name="T5" fmla="*/ 0 h 38"/>
                      <a:gd name="T6" fmla="*/ 1 w 82"/>
                      <a:gd name="T7" fmla="*/ 0 h 38"/>
                      <a:gd name="T8" fmla="*/ 1 w 82"/>
                      <a:gd name="T9" fmla="*/ 0 h 38"/>
                      <a:gd name="T10" fmla="*/ 1 w 82"/>
                      <a:gd name="T11" fmla="*/ 0 h 38"/>
                      <a:gd name="T12" fmla="*/ 0 w 82"/>
                      <a:gd name="T13" fmla="*/ 0 h 3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8"/>
                      <a:gd name="T23" fmla="*/ 82 w 82"/>
                      <a:gd name="T24" fmla="*/ 38 h 3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8">
                        <a:moveTo>
                          <a:pt x="0" y="38"/>
                        </a:moveTo>
                        <a:lnTo>
                          <a:pt x="4" y="21"/>
                        </a:lnTo>
                        <a:lnTo>
                          <a:pt x="8" y="8"/>
                        </a:lnTo>
                        <a:lnTo>
                          <a:pt x="13" y="0"/>
                        </a:lnTo>
                        <a:lnTo>
                          <a:pt x="69" y="0"/>
                        </a:lnTo>
                        <a:lnTo>
                          <a:pt x="82" y="3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17" name="Group 632"/>
                <p:cNvGrpSpPr>
                  <a:grpSpLocks/>
                </p:cNvGrpSpPr>
                <p:nvPr/>
              </p:nvGrpSpPr>
              <p:grpSpPr bwMode="auto">
                <a:xfrm>
                  <a:off x="886" y="3690"/>
                  <a:ext cx="49" cy="23"/>
                  <a:chOff x="886" y="3690"/>
                  <a:chExt cx="49" cy="23"/>
                </a:xfrm>
              </p:grpSpPr>
              <p:sp>
                <p:nvSpPr>
                  <p:cNvPr id="326" name="Freeform 633"/>
                  <p:cNvSpPr>
                    <a:spLocks/>
                  </p:cNvSpPr>
                  <p:nvPr/>
                </p:nvSpPr>
                <p:spPr bwMode="auto">
                  <a:xfrm>
                    <a:off x="886" y="3690"/>
                    <a:ext cx="12" cy="23"/>
                  </a:xfrm>
                  <a:custGeom>
                    <a:avLst/>
                    <a:gdLst>
                      <a:gd name="T0" fmla="*/ 1 w 24"/>
                      <a:gd name="T1" fmla="*/ 0 h 70"/>
                      <a:gd name="T2" fmla="*/ 0 w 24"/>
                      <a:gd name="T3" fmla="*/ 0 h 70"/>
                      <a:gd name="T4" fmla="*/ 1 w 24"/>
                      <a:gd name="T5" fmla="*/ 0 h 70"/>
                      <a:gd name="T6" fmla="*/ 1 w 24"/>
                      <a:gd name="T7" fmla="*/ 0 h 70"/>
                      <a:gd name="T8" fmla="*/ 1 w 24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"/>
                      <a:gd name="T16" fmla="*/ 0 h 70"/>
                      <a:gd name="T17" fmla="*/ 24 w 24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" h="70">
                        <a:moveTo>
                          <a:pt x="14" y="70"/>
                        </a:moveTo>
                        <a:lnTo>
                          <a:pt x="0" y="29"/>
                        </a:lnTo>
                        <a:lnTo>
                          <a:pt x="10" y="0"/>
                        </a:lnTo>
                        <a:lnTo>
                          <a:pt x="24" y="33"/>
                        </a:lnTo>
                        <a:lnTo>
                          <a:pt x="14" y="7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7" name="Freeform 634"/>
                  <p:cNvSpPr>
                    <a:spLocks/>
                  </p:cNvSpPr>
                  <p:nvPr/>
                </p:nvSpPr>
                <p:spPr bwMode="auto">
                  <a:xfrm>
                    <a:off x="890" y="3691"/>
                    <a:ext cx="38" cy="10"/>
                  </a:xfrm>
                  <a:custGeom>
                    <a:avLst/>
                    <a:gdLst>
                      <a:gd name="T0" fmla="*/ 1 w 75"/>
                      <a:gd name="T1" fmla="*/ 0 h 31"/>
                      <a:gd name="T2" fmla="*/ 1 w 75"/>
                      <a:gd name="T3" fmla="*/ 0 h 31"/>
                      <a:gd name="T4" fmla="*/ 1 w 75"/>
                      <a:gd name="T5" fmla="*/ 0 h 31"/>
                      <a:gd name="T6" fmla="*/ 1 w 75"/>
                      <a:gd name="T7" fmla="*/ 0 h 31"/>
                      <a:gd name="T8" fmla="*/ 1 w 75"/>
                      <a:gd name="T9" fmla="*/ 0 h 31"/>
                      <a:gd name="T10" fmla="*/ 1 w 75"/>
                      <a:gd name="T11" fmla="*/ 0 h 31"/>
                      <a:gd name="T12" fmla="*/ 1 w 75"/>
                      <a:gd name="T13" fmla="*/ 0 h 31"/>
                      <a:gd name="T14" fmla="*/ 0 w 75"/>
                      <a:gd name="T15" fmla="*/ 0 h 31"/>
                      <a:gd name="T16" fmla="*/ 1 w 75"/>
                      <a:gd name="T17" fmla="*/ 0 h 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1"/>
                      <a:gd name="T29" fmla="*/ 75 w 75"/>
                      <a:gd name="T30" fmla="*/ 31 h 3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1">
                        <a:moveTo>
                          <a:pt x="3" y="0"/>
                        </a:moveTo>
                        <a:lnTo>
                          <a:pt x="52" y="0"/>
                        </a:lnTo>
                        <a:lnTo>
                          <a:pt x="53" y="2"/>
                        </a:lnTo>
                        <a:lnTo>
                          <a:pt x="57" y="11"/>
                        </a:lnTo>
                        <a:lnTo>
                          <a:pt x="75" y="31"/>
                        </a:lnTo>
                        <a:lnTo>
                          <a:pt x="19" y="31"/>
                        </a:lnTo>
                        <a:lnTo>
                          <a:pt x="10" y="22"/>
                        </a:lnTo>
                        <a:lnTo>
                          <a:pt x="0" y="6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8" name="Freeform 635"/>
                  <p:cNvSpPr>
                    <a:spLocks/>
                  </p:cNvSpPr>
                  <p:nvPr/>
                </p:nvSpPr>
                <p:spPr bwMode="auto">
                  <a:xfrm>
                    <a:off x="893" y="3701"/>
                    <a:ext cx="42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1 w 83"/>
                      <a:gd name="T3" fmla="*/ 0 h 36"/>
                      <a:gd name="T4" fmla="*/ 1 w 83"/>
                      <a:gd name="T5" fmla="*/ 0 h 36"/>
                      <a:gd name="T6" fmla="*/ 1 w 83"/>
                      <a:gd name="T7" fmla="*/ 0 h 36"/>
                      <a:gd name="T8" fmla="*/ 1 w 83"/>
                      <a:gd name="T9" fmla="*/ 0 h 36"/>
                      <a:gd name="T10" fmla="*/ 1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8" y="7"/>
                        </a:lnTo>
                        <a:lnTo>
                          <a:pt x="12" y="0"/>
                        </a:lnTo>
                        <a:lnTo>
                          <a:pt x="68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18" name="Group 636"/>
                <p:cNvGrpSpPr>
                  <a:grpSpLocks/>
                </p:cNvGrpSpPr>
                <p:nvPr/>
              </p:nvGrpSpPr>
              <p:grpSpPr bwMode="auto">
                <a:xfrm>
                  <a:off x="899" y="3703"/>
                  <a:ext cx="48" cy="23"/>
                  <a:chOff x="899" y="3703"/>
                  <a:chExt cx="48" cy="23"/>
                </a:xfrm>
              </p:grpSpPr>
              <p:sp>
                <p:nvSpPr>
                  <p:cNvPr id="323" name="Freeform 637"/>
                  <p:cNvSpPr>
                    <a:spLocks/>
                  </p:cNvSpPr>
                  <p:nvPr/>
                </p:nvSpPr>
                <p:spPr bwMode="auto">
                  <a:xfrm>
                    <a:off x="899" y="3703"/>
                    <a:ext cx="12" cy="23"/>
                  </a:xfrm>
                  <a:custGeom>
                    <a:avLst/>
                    <a:gdLst>
                      <a:gd name="T0" fmla="*/ 0 w 25"/>
                      <a:gd name="T1" fmla="*/ 0 h 68"/>
                      <a:gd name="T2" fmla="*/ 0 w 25"/>
                      <a:gd name="T3" fmla="*/ 0 h 68"/>
                      <a:gd name="T4" fmla="*/ 0 w 25"/>
                      <a:gd name="T5" fmla="*/ 0 h 68"/>
                      <a:gd name="T6" fmla="*/ 0 w 25"/>
                      <a:gd name="T7" fmla="*/ 0 h 68"/>
                      <a:gd name="T8" fmla="*/ 0 w 25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8"/>
                      <a:gd name="T17" fmla="*/ 25 w 25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8">
                        <a:moveTo>
                          <a:pt x="15" y="68"/>
                        </a:moveTo>
                        <a:lnTo>
                          <a:pt x="0" y="27"/>
                        </a:lnTo>
                        <a:lnTo>
                          <a:pt x="10" y="0"/>
                        </a:lnTo>
                        <a:lnTo>
                          <a:pt x="25" y="31"/>
                        </a:lnTo>
                        <a:lnTo>
                          <a:pt x="15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4" name="Freeform 638"/>
                  <p:cNvSpPr>
                    <a:spLocks/>
                  </p:cNvSpPr>
                  <p:nvPr/>
                </p:nvSpPr>
                <p:spPr bwMode="auto">
                  <a:xfrm>
                    <a:off x="903" y="3703"/>
                    <a:ext cx="38" cy="10"/>
                  </a:xfrm>
                  <a:custGeom>
                    <a:avLst/>
                    <a:gdLst>
                      <a:gd name="T0" fmla="*/ 1 w 75"/>
                      <a:gd name="T1" fmla="*/ 0 h 30"/>
                      <a:gd name="T2" fmla="*/ 1 w 75"/>
                      <a:gd name="T3" fmla="*/ 0 h 30"/>
                      <a:gd name="T4" fmla="*/ 1 w 75"/>
                      <a:gd name="T5" fmla="*/ 0 h 30"/>
                      <a:gd name="T6" fmla="*/ 1 w 75"/>
                      <a:gd name="T7" fmla="*/ 0 h 30"/>
                      <a:gd name="T8" fmla="*/ 1 w 75"/>
                      <a:gd name="T9" fmla="*/ 0 h 30"/>
                      <a:gd name="T10" fmla="*/ 1 w 75"/>
                      <a:gd name="T11" fmla="*/ 0 h 30"/>
                      <a:gd name="T12" fmla="*/ 1 w 75"/>
                      <a:gd name="T13" fmla="*/ 0 h 30"/>
                      <a:gd name="T14" fmla="*/ 0 w 75"/>
                      <a:gd name="T15" fmla="*/ 0 h 30"/>
                      <a:gd name="T16" fmla="*/ 1 w 75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5"/>
                      <a:gd name="T28" fmla="*/ 0 h 30"/>
                      <a:gd name="T29" fmla="*/ 75 w 75"/>
                      <a:gd name="T30" fmla="*/ 30 h 3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5" h="30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6" y="12"/>
                        </a:lnTo>
                        <a:lnTo>
                          <a:pt x="75" y="30"/>
                        </a:lnTo>
                        <a:lnTo>
                          <a:pt x="18" y="30"/>
                        </a:lnTo>
                        <a:lnTo>
                          <a:pt x="9" y="21"/>
                        </a:lnTo>
                        <a:lnTo>
                          <a:pt x="0" y="7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5" name="Freeform 639"/>
                  <p:cNvSpPr>
                    <a:spLocks/>
                  </p:cNvSpPr>
                  <p:nvPr/>
                </p:nvSpPr>
                <p:spPr bwMode="auto">
                  <a:xfrm>
                    <a:off x="907" y="3714"/>
                    <a:ext cx="40" cy="12"/>
                  </a:xfrm>
                  <a:custGeom>
                    <a:avLst/>
                    <a:gdLst>
                      <a:gd name="T0" fmla="*/ 0 w 82"/>
                      <a:gd name="T1" fmla="*/ 0 h 36"/>
                      <a:gd name="T2" fmla="*/ 0 w 82"/>
                      <a:gd name="T3" fmla="*/ 0 h 36"/>
                      <a:gd name="T4" fmla="*/ 0 w 82"/>
                      <a:gd name="T5" fmla="*/ 0 h 36"/>
                      <a:gd name="T6" fmla="*/ 0 w 82"/>
                      <a:gd name="T7" fmla="*/ 0 h 36"/>
                      <a:gd name="T8" fmla="*/ 0 w 82"/>
                      <a:gd name="T9" fmla="*/ 0 h 36"/>
                      <a:gd name="T10" fmla="*/ 0 w 82"/>
                      <a:gd name="T11" fmla="*/ 0 h 36"/>
                      <a:gd name="T12" fmla="*/ 0 w 82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36"/>
                      <a:gd name="T23" fmla="*/ 82 w 82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36">
                        <a:moveTo>
                          <a:pt x="0" y="36"/>
                        </a:moveTo>
                        <a:lnTo>
                          <a:pt x="2" y="19"/>
                        </a:lnTo>
                        <a:lnTo>
                          <a:pt x="5" y="8"/>
                        </a:lnTo>
                        <a:lnTo>
                          <a:pt x="12" y="0"/>
                        </a:lnTo>
                        <a:lnTo>
                          <a:pt x="69" y="0"/>
                        </a:lnTo>
                        <a:lnTo>
                          <a:pt x="82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19" name="Group 640"/>
                <p:cNvGrpSpPr>
                  <a:grpSpLocks/>
                </p:cNvGrpSpPr>
                <p:nvPr/>
              </p:nvGrpSpPr>
              <p:grpSpPr bwMode="auto">
                <a:xfrm>
                  <a:off x="912" y="3716"/>
                  <a:ext cx="48" cy="23"/>
                  <a:chOff x="912" y="3716"/>
                  <a:chExt cx="48" cy="23"/>
                </a:xfrm>
              </p:grpSpPr>
              <p:sp>
                <p:nvSpPr>
                  <p:cNvPr id="320" name="Freeform 641"/>
                  <p:cNvSpPr>
                    <a:spLocks/>
                  </p:cNvSpPr>
                  <p:nvPr/>
                </p:nvSpPr>
                <p:spPr bwMode="auto">
                  <a:xfrm>
                    <a:off x="912" y="3716"/>
                    <a:ext cx="11" cy="23"/>
                  </a:xfrm>
                  <a:custGeom>
                    <a:avLst/>
                    <a:gdLst>
                      <a:gd name="T0" fmla="*/ 1 w 22"/>
                      <a:gd name="T1" fmla="*/ 0 h 68"/>
                      <a:gd name="T2" fmla="*/ 0 w 22"/>
                      <a:gd name="T3" fmla="*/ 0 h 68"/>
                      <a:gd name="T4" fmla="*/ 1 w 22"/>
                      <a:gd name="T5" fmla="*/ 0 h 68"/>
                      <a:gd name="T6" fmla="*/ 1 w 22"/>
                      <a:gd name="T7" fmla="*/ 0 h 68"/>
                      <a:gd name="T8" fmla="*/ 1 w 22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"/>
                      <a:gd name="T16" fmla="*/ 0 h 68"/>
                      <a:gd name="T17" fmla="*/ 22 w 22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" h="68">
                        <a:moveTo>
                          <a:pt x="13" y="68"/>
                        </a:moveTo>
                        <a:lnTo>
                          <a:pt x="0" y="27"/>
                        </a:lnTo>
                        <a:lnTo>
                          <a:pt x="9" y="0"/>
                        </a:lnTo>
                        <a:lnTo>
                          <a:pt x="22" y="30"/>
                        </a:lnTo>
                        <a:lnTo>
                          <a:pt x="13" y="68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1" name="Freeform 642"/>
                  <p:cNvSpPr>
                    <a:spLocks/>
                  </p:cNvSpPr>
                  <p:nvPr/>
                </p:nvSpPr>
                <p:spPr bwMode="auto">
                  <a:xfrm>
                    <a:off x="916" y="3717"/>
                    <a:ext cx="37" cy="9"/>
                  </a:xfrm>
                  <a:custGeom>
                    <a:avLst/>
                    <a:gdLst>
                      <a:gd name="T0" fmla="*/ 1 w 74"/>
                      <a:gd name="T1" fmla="*/ 0 h 29"/>
                      <a:gd name="T2" fmla="*/ 1 w 74"/>
                      <a:gd name="T3" fmla="*/ 0 h 29"/>
                      <a:gd name="T4" fmla="*/ 1 w 74"/>
                      <a:gd name="T5" fmla="*/ 0 h 29"/>
                      <a:gd name="T6" fmla="*/ 1 w 74"/>
                      <a:gd name="T7" fmla="*/ 0 h 29"/>
                      <a:gd name="T8" fmla="*/ 1 w 74"/>
                      <a:gd name="T9" fmla="*/ 0 h 29"/>
                      <a:gd name="T10" fmla="*/ 1 w 74"/>
                      <a:gd name="T11" fmla="*/ 0 h 29"/>
                      <a:gd name="T12" fmla="*/ 1 w 74"/>
                      <a:gd name="T13" fmla="*/ 0 h 29"/>
                      <a:gd name="T14" fmla="*/ 0 w 74"/>
                      <a:gd name="T15" fmla="*/ 0 h 29"/>
                      <a:gd name="T16" fmla="*/ 1 w 74"/>
                      <a:gd name="T17" fmla="*/ 0 h 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29"/>
                      <a:gd name="T29" fmla="*/ 74 w 74"/>
                      <a:gd name="T30" fmla="*/ 29 h 2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29">
                        <a:moveTo>
                          <a:pt x="1" y="0"/>
                        </a:moveTo>
                        <a:lnTo>
                          <a:pt x="50" y="0"/>
                        </a:lnTo>
                        <a:lnTo>
                          <a:pt x="51" y="3"/>
                        </a:lnTo>
                        <a:lnTo>
                          <a:pt x="55" y="11"/>
                        </a:lnTo>
                        <a:lnTo>
                          <a:pt x="74" y="29"/>
                        </a:lnTo>
                        <a:lnTo>
                          <a:pt x="18" y="29"/>
                        </a:lnTo>
                        <a:lnTo>
                          <a:pt x="8" y="20"/>
                        </a:lnTo>
                        <a:lnTo>
                          <a:pt x="0" y="6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2" name="Freeform 643"/>
                  <p:cNvSpPr>
                    <a:spLocks/>
                  </p:cNvSpPr>
                  <p:nvPr/>
                </p:nvSpPr>
                <p:spPr bwMode="auto">
                  <a:xfrm>
                    <a:off x="919" y="3727"/>
                    <a:ext cx="41" cy="12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3"/>
                      <a:gd name="T22" fmla="*/ 0 h 36"/>
                      <a:gd name="T23" fmla="*/ 83 w 83"/>
                      <a:gd name="T24" fmla="*/ 36 h 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3" h="36">
                        <a:moveTo>
                          <a:pt x="0" y="36"/>
                        </a:moveTo>
                        <a:lnTo>
                          <a:pt x="1" y="19"/>
                        </a:lnTo>
                        <a:lnTo>
                          <a:pt x="7" y="7"/>
                        </a:lnTo>
                        <a:lnTo>
                          <a:pt x="11" y="0"/>
                        </a:lnTo>
                        <a:lnTo>
                          <a:pt x="69" y="0"/>
                        </a:lnTo>
                        <a:lnTo>
                          <a:pt x="83" y="36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9" name="Group 644"/>
              <p:cNvGrpSpPr>
                <a:grpSpLocks/>
              </p:cNvGrpSpPr>
              <p:nvPr/>
            </p:nvGrpSpPr>
            <p:grpSpPr bwMode="auto">
              <a:xfrm>
                <a:off x="922" y="3727"/>
                <a:ext cx="49" cy="23"/>
                <a:chOff x="922" y="3727"/>
                <a:chExt cx="49" cy="23"/>
              </a:xfrm>
            </p:grpSpPr>
            <p:sp>
              <p:nvSpPr>
                <p:cNvPr id="312" name="Freeform 645"/>
                <p:cNvSpPr>
                  <a:spLocks/>
                </p:cNvSpPr>
                <p:nvPr/>
              </p:nvSpPr>
              <p:spPr bwMode="auto">
                <a:xfrm>
                  <a:off x="922" y="3727"/>
                  <a:ext cx="12" cy="23"/>
                </a:xfrm>
                <a:custGeom>
                  <a:avLst/>
                  <a:gdLst>
                    <a:gd name="T0" fmla="*/ 1 w 24"/>
                    <a:gd name="T1" fmla="*/ 0 h 69"/>
                    <a:gd name="T2" fmla="*/ 0 w 24"/>
                    <a:gd name="T3" fmla="*/ 0 h 69"/>
                    <a:gd name="T4" fmla="*/ 1 w 24"/>
                    <a:gd name="T5" fmla="*/ 0 h 69"/>
                    <a:gd name="T6" fmla="*/ 1 w 24"/>
                    <a:gd name="T7" fmla="*/ 0 h 69"/>
                    <a:gd name="T8" fmla="*/ 1 w 24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9"/>
                    <a:gd name="T17" fmla="*/ 24 w 24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9">
                      <a:moveTo>
                        <a:pt x="15" y="69"/>
                      </a:moveTo>
                      <a:lnTo>
                        <a:pt x="0" y="27"/>
                      </a:lnTo>
                      <a:lnTo>
                        <a:pt x="11" y="0"/>
                      </a:lnTo>
                      <a:lnTo>
                        <a:pt x="24" y="32"/>
                      </a:lnTo>
                      <a:lnTo>
                        <a:pt x="15" y="69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3" name="Freeform 646"/>
                <p:cNvSpPr>
                  <a:spLocks/>
                </p:cNvSpPr>
                <p:nvPr/>
              </p:nvSpPr>
              <p:spPr bwMode="auto">
                <a:xfrm>
                  <a:off x="927" y="3728"/>
                  <a:ext cx="36" cy="10"/>
                </a:xfrm>
                <a:custGeom>
                  <a:avLst/>
                  <a:gdLst>
                    <a:gd name="T0" fmla="*/ 1 w 72"/>
                    <a:gd name="T1" fmla="*/ 0 h 31"/>
                    <a:gd name="T2" fmla="*/ 1 w 72"/>
                    <a:gd name="T3" fmla="*/ 0 h 31"/>
                    <a:gd name="T4" fmla="*/ 1 w 72"/>
                    <a:gd name="T5" fmla="*/ 0 h 31"/>
                    <a:gd name="T6" fmla="*/ 1 w 72"/>
                    <a:gd name="T7" fmla="*/ 0 h 31"/>
                    <a:gd name="T8" fmla="*/ 1 w 72"/>
                    <a:gd name="T9" fmla="*/ 0 h 31"/>
                    <a:gd name="T10" fmla="*/ 1 w 72"/>
                    <a:gd name="T11" fmla="*/ 0 h 31"/>
                    <a:gd name="T12" fmla="*/ 1 w 72"/>
                    <a:gd name="T13" fmla="*/ 0 h 31"/>
                    <a:gd name="T14" fmla="*/ 0 w 72"/>
                    <a:gd name="T15" fmla="*/ 0 h 31"/>
                    <a:gd name="T16" fmla="*/ 1 w 72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31"/>
                    <a:gd name="T29" fmla="*/ 72 w 72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31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4"/>
                      </a:lnTo>
                      <a:lnTo>
                        <a:pt x="56" y="13"/>
                      </a:lnTo>
                      <a:lnTo>
                        <a:pt x="72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4" name="Freeform 647"/>
                <p:cNvSpPr>
                  <a:spLocks/>
                </p:cNvSpPr>
                <p:nvPr/>
              </p:nvSpPr>
              <p:spPr bwMode="auto">
                <a:xfrm>
                  <a:off x="930" y="3738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2" y="20"/>
                      </a:lnTo>
                      <a:lnTo>
                        <a:pt x="7" y="7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0" name="Group 648"/>
              <p:cNvGrpSpPr>
                <a:grpSpLocks/>
              </p:cNvGrpSpPr>
              <p:nvPr/>
            </p:nvGrpSpPr>
            <p:grpSpPr bwMode="auto">
              <a:xfrm>
                <a:off x="895" y="3526"/>
                <a:ext cx="44" cy="23"/>
                <a:chOff x="895" y="3526"/>
                <a:chExt cx="44" cy="23"/>
              </a:xfrm>
            </p:grpSpPr>
            <p:sp>
              <p:nvSpPr>
                <p:cNvPr id="309" name="Freeform 649"/>
                <p:cNvSpPr>
                  <a:spLocks/>
                </p:cNvSpPr>
                <p:nvPr/>
              </p:nvSpPr>
              <p:spPr bwMode="auto">
                <a:xfrm>
                  <a:off x="895" y="3526"/>
                  <a:ext cx="19" cy="23"/>
                </a:xfrm>
                <a:custGeom>
                  <a:avLst/>
                  <a:gdLst>
                    <a:gd name="T0" fmla="*/ 1 w 38"/>
                    <a:gd name="T1" fmla="*/ 0 h 69"/>
                    <a:gd name="T2" fmla="*/ 0 w 38"/>
                    <a:gd name="T3" fmla="*/ 0 h 69"/>
                    <a:gd name="T4" fmla="*/ 1 w 38"/>
                    <a:gd name="T5" fmla="*/ 0 h 69"/>
                    <a:gd name="T6" fmla="*/ 1 w 38"/>
                    <a:gd name="T7" fmla="*/ 0 h 69"/>
                    <a:gd name="T8" fmla="*/ 1 w 38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69"/>
                    <a:gd name="T17" fmla="*/ 38 w 38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69">
                      <a:moveTo>
                        <a:pt x="22" y="69"/>
                      </a:moveTo>
                      <a:lnTo>
                        <a:pt x="0" y="34"/>
                      </a:lnTo>
                      <a:lnTo>
                        <a:pt x="11" y="0"/>
                      </a:lnTo>
                      <a:lnTo>
                        <a:pt x="38" y="34"/>
                      </a:lnTo>
                      <a:lnTo>
                        <a:pt x="22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0" name="Freeform 650"/>
                <p:cNvSpPr>
                  <a:spLocks/>
                </p:cNvSpPr>
                <p:nvPr/>
              </p:nvSpPr>
              <p:spPr bwMode="auto">
                <a:xfrm>
                  <a:off x="901" y="3526"/>
                  <a:ext cx="33" cy="12"/>
                </a:xfrm>
                <a:custGeom>
                  <a:avLst/>
                  <a:gdLst>
                    <a:gd name="T0" fmla="*/ 0 w 64"/>
                    <a:gd name="T1" fmla="*/ 0 h 35"/>
                    <a:gd name="T2" fmla="*/ 1 w 64"/>
                    <a:gd name="T3" fmla="*/ 0 h 35"/>
                    <a:gd name="T4" fmla="*/ 1 w 64"/>
                    <a:gd name="T5" fmla="*/ 0 h 35"/>
                    <a:gd name="T6" fmla="*/ 1 w 64"/>
                    <a:gd name="T7" fmla="*/ 0 h 35"/>
                    <a:gd name="T8" fmla="*/ 0 w 64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5"/>
                    <a:gd name="T17" fmla="*/ 64 w 64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5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5"/>
                      </a:lnTo>
                      <a:lnTo>
                        <a:pt x="2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1" name="Freeform 651"/>
                <p:cNvSpPr>
                  <a:spLocks/>
                </p:cNvSpPr>
                <p:nvPr/>
              </p:nvSpPr>
              <p:spPr bwMode="auto">
                <a:xfrm>
                  <a:off x="907" y="3538"/>
                  <a:ext cx="32" cy="11"/>
                </a:xfrm>
                <a:custGeom>
                  <a:avLst/>
                  <a:gdLst>
                    <a:gd name="T0" fmla="*/ 0 w 65"/>
                    <a:gd name="T1" fmla="*/ 0 h 31"/>
                    <a:gd name="T2" fmla="*/ 0 w 65"/>
                    <a:gd name="T3" fmla="*/ 0 h 31"/>
                    <a:gd name="T4" fmla="*/ 0 w 65"/>
                    <a:gd name="T5" fmla="*/ 0 h 31"/>
                    <a:gd name="T6" fmla="*/ 0 w 65"/>
                    <a:gd name="T7" fmla="*/ 0 h 31"/>
                    <a:gd name="T8" fmla="*/ 0 w 65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31"/>
                    <a:gd name="T17" fmla="*/ 65 w 65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31">
                      <a:moveTo>
                        <a:pt x="0" y="31"/>
                      </a:moveTo>
                      <a:lnTo>
                        <a:pt x="13" y="0"/>
                      </a:lnTo>
                      <a:lnTo>
                        <a:pt x="54" y="0"/>
                      </a:lnTo>
                      <a:lnTo>
                        <a:pt x="65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1" name="Group 652"/>
              <p:cNvGrpSpPr>
                <a:grpSpLocks/>
              </p:cNvGrpSpPr>
              <p:nvPr/>
            </p:nvGrpSpPr>
            <p:grpSpPr bwMode="auto">
              <a:xfrm>
                <a:off x="907" y="3540"/>
                <a:ext cx="45" cy="22"/>
                <a:chOff x="907" y="3540"/>
                <a:chExt cx="45" cy="22"/>
              </a:xfrm>
            </p:grpSpPr>
            <p:sp>
              <p:nvSpPr>
                <p:cNvPr id="306" name="Freeform 653"/>
                <p:cNvSpPr>
                  <a:spLocks/>
                </p:cNvSpPr>
                <p:nvPr/>
              </p:nvSpPr>
              <p:spPr bwMode="auto">
                <a:xfrm>
                  <a:off x="907" y="3540"/>
                  <a:ext cx="20" cy="22"/>
                </a:xfrm>
                <a:custGeom>
                  <a:avLst/>
                  <a:gdLst>
                    <a:gd name="T0" fmla="*/ 1 w 39"/>
                    <a:gd name="T1" fmla="*/ 0 h 68"/>
                    <a:gd name="T2" fmla="*/ 0 w 39"/>
                    <a:gd name="T3" fmla="*/ 0 h 68"/>
                    <a:gd name="T4" fmla="*/ 1 w 39"/>
                    <a:gd name="T5" fmla="*/ 0 h 68"/>
                    <a:gd name="T6" fmla="*/ 1 w 39"/>
                    <a:gd name="T7" fmla="*/ 0 h 68"/>
                    <a:gd name="T8" fmla="*/ 1 w 39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8"/>
                    <a:gd name="T17" fmla="*/ 39 w 39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8">
                      <a:moveTo>
                        <a:pt x="22" y="68"/>
                      </a:moveTo>
                      <a:lnTo>
                        <a:pt x="0" y="34"/>
                      </a:lnTo>
                      <a:lnTo>
                        <a:pt x="11" y="0"/>
                      </a:lnTo>
                      <a:lnTo>
                        <a:pt x="39" y="34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7" name="Freeform 654"/>
                <p:cNvSpPr>
                  <a:spLocks/>
                </p:cNvSpPr>
                <p:nvPr/>
              </p:nvSpPr>
              <p:spPr bwMode="auto">
                <a:xfrm>
                  <a:off x="914" y="3540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1 w 64"/>
                    <a:gd name="T3" fmla="*/ 0 h 34"/>
                    <a:gd name="T4" fmla="*/ 1 w 64"/>
                    <a:gd name="T5" fmla="*/ 0 h 34"/>
                    <a:gd name="T6" fmla="*/ 1 w 64"/>
                    <a:gd name="T7" fmla="*/ 0 h 34"/>
                    <a:gd name="T8" fmla="*/ 0 w 64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4"/>
                    <a:gd name="T17" fmla="*/ 64 w 64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4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8" name="Freeform 655"/>
                <p:cNvSpPr>
                  <a:spLocks/>
                </p:cNvSpPr>
                <p:nvPr/>
              </p:nvSpPr>
              <p:spPr bwMode="auto">
                <a:xfrm>
                  <a:off x="919" y="3552"/>
                  <a:ext cx="33" cy="10"/>
                </a:xfrm>
                <a:custGeom>
                  <a:avLst/>
                  <a:gdLst>
                    <a:gd name="T0" fmla="*/ 0 w 66"/>
                    <a:gd name="T1" fmla="*/ 0 h 30"/>
                    <a:gd name="T2" fmla="*/ 1 w 66"/>
                    <a:gd name="T3" fmla="*/ 0 h 30"/>
                    <a:gd name="T4" fmla="*/ 1 w 66"/>
                    <a:gd name="T5" fmla="*/ 0 h 30"/>
                    <a:gd name="T6" fmla="*/ 1 w 66"/>
                    <a:gd name="T7" fmla="*/ 0 h 30"/>
                    <a:gd name="T8" fmla="*/ 0 w 6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30"/>
                    <a:gd name="T17" fmla="*/ 66 w 6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30">
                      <a:moveTo>
                        <a:pt x="0" y="30"/>
                      </a:moveTo>
                      <a:lnTo>
                        <a:pt x="12" y="0"/>
                      </a:lnTo>
                      <a:lnTo>
                        <a:pt x="54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2" name="Group 656"/>
              <p:cNvGrpSpPr>
                <a:grpSpLocks/>
              </p:cNvGrpSpPr>
              <p:nvPr/>
            </p:nvGrpSpPr>
            <p:grpSpPr bwMode="auto">
              <a:xfrm>
                <a:off x="920" y="3553"/>
                <a:ext cx="45" cy="23"/>
                <a:chOff x="920" y="3553"/>
                <a:chExt cx="45" cy="23"/>
              </a:xfrm>
            </p:grpSpPr>
            <p:sp>
              <p:nvSpPr>
                <p:cNvPr id="303" name="Freeform 657"/>
                <p:cNvSpPr>
                  <a:spLocks/>
                </p:cNvSpPr>
                <p:nvPr/>
              </p:nvSpPr>
              <p:spPr bwMode="auto">
                <a:xfrm>
                  <a:off x="920" y="3553"/>
                  <a:ext cx="20" cy="23"/>
                </a:xfrm>
                <a:custGeom>
                  <a:avLst/>
                  <a:gdLst>
                    <a:gd name="T0" fmla="*/ 0 w 41"/>
                    <a:gd name="T1" fmla="*/ 0 h 68"/>
                    <a:gd name="T2" fmla="*/ 0 w 41"/>
                    <a:gd name="T3" fmla="*/ 0 h 68"/>
                    <a:gd name="T4" fmla="*/ 0 w 41"/>
                    <a:gd name="T5" fmla="*/ 0 h 68"/>
                    <a:gd name="T6" fmla="*/ 0 w 41"/>
                    <a:gd name="T7" fmla="*/ 0 h 68"/>
                    <a:gd name="T8" fmla="*/ 0 w 41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68"/>
                    <a:gd name="T17" fmla="*/ 41 w 41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68">
                      <a:moveTo>
                        <a:pt x="24" y="68"/>
                      </a:moveTo>
                      <a:lnTo>
                        <a:pt x="0" y="32"/>
                      </a:lnTo>
                      <a:lnTo>
                        <a:pt x="14" y="0"/>
                      </a:lnTo>
                      <a:lnTo>
                        <a:pt x="41" y="32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4" name="Freeform 658"/>
                <p:cNvSpPr>
                  <a:spLocks/>
                </p:cNvSpPr>
                <p:nvPr/>
              </p:nvSpPr>
              <p:spPr bwMode="auto">
                <a:xfrm>
                  <a:off x="927" y="3554"/>
                  <a:ext cx="32" cy="11"/>
                </a:xfrm>
                <a:custGeom>
                  <a:avLst/>
                  <a:gdLst>
                    <a:gd name="T0" fmla="*/ 0 w 63"/>
                    <a:gd name="T1" fmla="*/ 0 h 33"/>
                    <a:gd name="T2" fmla="*/ 1 w 63"/>
                    <a:gd name="T3" fmla="*/ 0 h 33"/>
                    <a:gd name="T4" fmla="*/ 1 w 63"/>
                    <a:gd name="T5" fmla="*/ 0 h 33"/>
                    <a:gd name="T6" fmla="*/ 1 w 63"/>
                    <a:gd name="T7" fmla="*/ 0 h 33"/>
                    <a:gd name="T8" fmla="*/ 0 w 63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3"/>
                    <a:gd name="T17" fmla="*/ 63 w 63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3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3" y="33"/>
                      </a:lnTo>
                      <a:lnTo>
                        <a:pt x="24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5" name="Freeform 659"/>
                <p:cNvSpPr>
                  <a:spLocks/>
                </p:cNvSpPr>
                <p:nvPr/>
              </p:nvSpPr>
              <p:spPr bwMode="auto">
                <a:xfrm>
                  <a:off x="932" y="3566"/>
                  <a:ext cx="33" cy="10"/>
                </a:xfrm>
                <a:custGeom>
                  <a:avLst/>
                  <a:gdLst>
                    <a:gd name="T0" fmla="*/ 0 w 66"/>
                    <a:gd name="T1" fmla="*/ 0 h 30"/>
                    <a:gd name="T2" fmla="*/ 1 w 66"/>
                    <a:gd name="T3" fmla="*/ 0 h 30"/>
                    <a:gd name="T4" fmla="*/ 1 w 66"/>
                    <a:gd name="T5" fmla="*/ 0 h 30"/>
                    <a:gd name="T6" fmla="*/ 1 w 66"/>
                    <a:gd name="T7" fmla="*/ 0 h 30"/>
                    <a:gd name="T8" fmla="*/ 0 w 6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30"/>
                    <a:gd name="T17" fmla="*/ 66 w 6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30">
                      <a:moveTo>
                        <a:pt x="0" y="30"/>
                      </a:moveTo>
                      <a:lnTo>
                        <a:pt x="12" y="0"/>
                      </a:lnTo>
                      <a:lnTo>
                        <a:pt x="53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3" name="Group 660"/>
              <p:cNvGrpSpPr>
                <a:grpSpLocks/>
              </p:cNvGrpSpPr>
              <p:nvPr/>
            </p:nvGrpSpPr>
            <p:grpSpPr bwMode="auto">
              <a:xfrm>
                <a:off x="934" y="3566"/>
                <a:ext cx="44" cy="23"/>
                <a:chOff x="934" y="3566"/>
                <a:chExt cx="44" cy="23"/>
              </a:xfrm>
            </p:grpSpPr>
            <p:sp>
              <p:nvSpPr>
                <p:cNvPr id="300" name="Freeform 661"/>
                <p:cNvSpPr>
                  <a:spLocks/>
                </p:cNvSpPr>
                <p:nvPr/>
              </p:nvSpPr>
              <p:spPr bwMode="auto">
                <a:xfrm>
                  <a:off x="934" y="3566"/>
                  <a:ext cx="19" cy="23"/>
                </a:xfrm>
                <a:custGeom>
                  <a:avLst/>
                  <a:gdLst>
                    <a:gd name="T0" fmla="*/ 0 w 40"/>
                    <a:gd name="T1" fmla="*/ 0 h 68"/>
                    <a:gd name="T2" fmla="*/ 0 w 40"/>
                    <a:gd name="T3" fmla="*/ 0 h 68"/>
                    <a:gd name="T4" fmla="*/ 0 w 40"/>
                    <a:gd name="T5" fmla="*/ 0 h 68"/>
                    <a:gd name="T6" fmla="*/ 0 w 40"/>
                    <a:gd name="T7" fmla="*/ 0 h 68"/>
                    <a:gd name="T8" fmla="*/ 0 w 40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68"/>
                    <a:gd name="T17" fmla="*/ 40 w 40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68">
                      <a:moveTo>
                        <a:pt x="22" y="68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40" y="33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1" name="Freeform 662"/>
                <p:cNvSpPr>
                  <a:spLocks/>
                </p:cNvSpPr>
                <p:nvPr/>
              </p:nvSpPr>
              <p:spPr bwMode="auto">
                <a:xfrm>
                  <a:off x="940" y="3567"/>
                  <a:ext cx="32" cy="11"/>
                </a:xfrm>
                <a:custGeom>
                  <a:avLst/>
                  <a:gdLst>
                    <a:gd name="T0" fmla="*/ 0 w 65"/>
                    <a:gd name="T1" fmla="*/ 0 h 35"/>
                    <a:gd name="T2" fmla="*/ 0 w 65"/>
                    <a:gd name="T3" fmla="*/ 0 h 35"/>
                    <a:gd name="T4" fmla="*/ 0 w 65"/>
                    <a:gd name="T5" fmla="*/ 0 h 35"/>
                    <a:gd name="T6" fmla="*/ 0 w 65"/>
                    <a:gd name="T7" fmla="*/ 0 h 35"/>
                    <a:gd name="T8" fmla="*/ 0 w 65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35"/>
                    <a:gd name="T17" fmla="*/ 65 w 65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35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5" y="35"/>
                      </a:lnTo>
                      <a:lnTo>
                        <a:pt x="2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2" name="Freeform 663"/>
                <p:cNvSpPr>
                  <a:spLocks/>
                </p:cNvSpPr>
                <p:nvPr/>
              </p:nvSpPr>
              <p:spPr bwMode="auto">
                <a:xfrm>
                  <a:off x="945" y="3579"/>
                  <a:ext cx="33" cy="9"/>
                </a:xfrm>
                <a:custGeom>
                  <a:avLst/>
                  <a:gdLst>
                    <a:gd name="T0" fmla="*/ 0 w 65"/>
                    <a:gd name="T1" fmla="*/ 0 h 28"/>
                    <a:gd name="T2" fmla="*/ 1 w 65"/>
                    <a:gd name="T3" fmla="*/ 0 h 28"/>
                    <a:gd name="T4" fmla="*/ 1 w 65"/>
                    <a:gd name="T5" fmla="*/ 0 h 28"/>
                    <a:gd name="T6" fmla="*/ 1 w 65"/>
                    <a:gd name="T7" fmla="*/ 0 h 28"/>
                    <a:gd name="T8" fmla="*/ 0 w 65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28"/>
                    <a:gd name="T17" fmla="*/ 65 w 65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28">
                      <a:moveTo>
                        <a:pt x="0" y="28"/>
                      </a:moveTo>
                      <a:lnTo>
                        <a:pt x="13" y="0"/>
                      </a:lnTo>
                      <a:lnTo>
                        <a:pt x="54" y="0"/>
                      </a:lnTo>
                      <a:lnTo>
                        <a:pt x="6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4" name="Group 664"/>
              <p:cNvGrpSpPr>
                <a:grpSpLocks/>
              </p:cNvGrpSpPr>
              <p:nvPr/>
            </p:nvGrpSpPr>
            <p:grpSpPr bwMode="auto">
              <a:xfrm>
                <a:off x="949" y="3579"/>
                <a:ext cx="83" cy="63"/>
                <a:chOff x="949" y="3579"/>
                <a:chExt cx="83" cy="63"/>
              </a:xfrm>
            </p:grpSpPr>
            <p:grpSp>
              <p:nvGrpSpPr>
                <p:cNvPr id="284" name="Group 665"/>
                <p:cNvGrpSpPr>
                  <a:grpSpLocks/>
                </p:cNvGrpSpPr>
                <p:nvPr/>
              </p:nvGrpSpPr>
              <p:grpSpPr bwMode="auto">
                <a:xfrm>
                  <a:off x="949" y="3579"/>
                  <a:ext cx="44" cy="23"/>
                  <a:chOff x="949" y="3579"/>
                  <a:chExt cx="44" cy="23"/>
                </a:xfrm>
              </p:grpSpPr>
              <p:sp>
                <p:nvSpPr>
                  <p:cNvPr id="297" name="Freeform 666"/>
                  <p:cNvSpPr>
                    <a:spLocks/>
                  </p:cNvSpPr>
                  <p:nvPr/>
                </p:nvSpPr>
                <p:spPr bwMode="auto">
                  <a:xfrm>
                    <a:off x="949" y="3579"/>
                    <a:ext cx="19" cy="23"/>
                  </a:xfrm>
                  <a:custGeom>
                    <a:avLst/>
                    <a:gdLst>
                      <a:gd name="T0" fmla="*/ 1 w 38"/>
                      <a:gd name="T1" fmla="*/ 0 h 68"/>
                      <a:gd name="T2" fmla="*/ 0 w 38"/>
                      <a:gd name="T3" fmla="*/ 0 h 68"/>
                      <a:gd name="T4" fmla="*/ 1 w 38"/>
                      <a:gd name="T5" fmla="*/ 0 h 68"/>
                      <a:gd name="T6" fmla="*/ 1 w 38"/>
                      <a:gd name="T7" fmla="*/ 0 h 68"/>
                      <a:gd name="T8" fmla="*/ 1 w 38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"/>
                      <a:gd name="T16" fmla="*/ 0 h 68"/>
                      <a:gd name="T17" fmla="*/ 38 w 38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" h="68">
                        <a:moveTo>
                          <a:pt x="21" y="68"/>
                        </a:moveTo>
                        <a:lnTo>
                          <a:pt x="0" y="32"/>
                        </a:lnTo>
                        <a:lnTo>
                          <a:pt x="11" y="0"/>
                        </a:lnTo>
                        <a:lnTo>
                          <a:pt x="38" y="32"/>
                        </a:lnTo>
                        <a:lnTo>
                          <a:pt x="21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8" name="Freeform 667"/>
                  <p:cNvSpPr>
                    <a:spLocks/>
                  </p:cNvSpPr>
                  <p:nvPr/>
                </p:nvSpPr>
                <p:spPr bwMode="auto">
                  <a:xfrm>
                    <a:off x="955" y="3579"/>
                    <a:ext cx="32" cy="11"/>
                  </a:xfrm>
                  <a:custGeom>
                    <a:avLst/>
                    <a:gdLst>
                      <a:gd name="T0" fmla="*/ 0 w 66"/>
                      <a:gd name="T1" fmla="*/ 0 h 32"/>
                      <a:gd name="T2" fmla="*/ 0 w 66"/>
                      <a:gd name="T3" fmla="*/ 0 h 32"/>
                      <a:gd name="T4" fmla="*/ 0 w 66"/>
                      <a:gd name="T5" fmla="*/ 0 h 32"/>
                      <a:gd name="T6" fmla="*/ 0 w 66"/>
                      <a:gd name="T7" fmla="*/ 0 h 32"/>
                      <a:gd name="T8" fmla="*/ 0 w 66"/>
                      <a:gd name="T9" fmla="*/ 0 h 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2"/>
                      <a:gd name="T17" fmla="*/ 66 w 66"/>
                      <a:gd name="T18" fmla="*/ 32 h 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2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66" y="32"/>
                        </a:lnTo>
                        <a:lnTo>
                          <a:pt x="25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9" name="Freeform 668"/>
                  <p:cNvSpPr>
                    <a:spLocks/>
                  </p:cNvSpPr>
                  <p:nvPr/>
                </p:nvSpPr>
                <p:spPr bwMode="auto">
                  <a:xfrm>
                    <a:off x="960" y="3591"/>
                    <a:ext cx="33" cy="10"/>
                  </a:xfrm>
                  <a:custGeom>
                    <a:avLst/>
                    <a:gdLst>
                      <a:gd name="T0" fmla="*/ 0 w 65"/>
                      <a:gd name="T1" fmla="*/ 0 h 31"/>
                      <a:gd name="T2" fmla="*/ 1 w 65"/>
                      <a:gd name="T3" fmla="*/ 0 h 31"/>
                      <a:gd name="T4" fmla="*/ 1 w 65"/>
                      <a:gd name="T5" fmla="*/ 0 h 31"/>
                      <a:gd name="T6" fmla="*/ 1 w 65"/>
                      <a:gd name="T7" fmla="*/ 0 h 31"/>
                      <a:gd name="T8" fmla="*/ 0 w 65"/>
                      <a:gd name="T9" fmla="*/ 0 h 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1"/>
                      <a:gd name="T17" fmla="*/ 65 w 65"/>
                      <a:gd name="T18" fmla="*/ 31 h 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1">
                        <a:moveTo>
                          <a:pt x="0" y="31"/>
                        </a:moveTo>
                        <a:lnTo>
                          <a:pt x="14" y="0"/>
                        </a:lnTo>
                        <a:lnTo>
                          <a:pt x="55" y="0"/>
                        </a:lnTo>
                        <a:lnTo>
                          <a:pt x="65" y="31"/>
                        </a:lnTo>
                        <a:lnTo>
                          <a:pt x="0" y="31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85" name="Group 669"/>
                <p:cNvGrpSpPr>
                  <a:grpSpLocks/>
                </p:cNvGrpSpPr>
                <p:nvPr/>
              </p:nvGrpSpPr>
              <p:grpSpPr bwMode="auto">
                <a:xfrm>
                  <a:off x="961" y="3592"/>
                  <a:ext cx="45" cy="23"/>
                  <a:chOff x="961" y="3592"/>
                  <a:chExt cx="45" cy="23"/>
                </a:xfrm>
              </p:grpSpPr>
              <p:sp>
                <p:nvSpPr>
                  <p:cNvPr id="294" name="Freeform 670"/>
                  <p:cNvSpPr>
                    <a:spLocks/>
                  </p:cNvSpPr>
                  <p:nvPr/>
                </p:nvSpPr>
                <p:spPr bwMode="auto">
                  <a:xfrm>
                    <a:off x="961" y="3592"/>
                    <a:ext cx="20" cy="23"/>
                  </a:xfrm>
                  <a:custGeom>
                    <a:avLst/>
                    <a:gdLst>
                      <a:gd name="T0" fmla="*/ 1 w 40"/>
                      <a:gd name="T1" fmla="*/ 0 h 69"/>
                      <a:gd name="T2" fmla="*/ 0 w 40"/>
                      <a:gd name="T3" fmla="*/ 0 h 69"/>
                      <a:gd name="T4" fmla="*/ 1 w 40"/>
                      <a:gd name="T5" fmla="*/ 0 h 69"/>
                      <a:gd name="T6" fmla="*/ 1 w 40"/>
                      <a:gd name="T7" fmla="*/ 0 h 69"/>
                      <a:gd name="T8" fmla="*/ 1 w 40"/>
                      <a:gd name="T9" fmla="*/ 0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"/>
                      <a:gd name="T16" fmla="*/ 0 h 69"/>
                      <a:gd name="T17" fmla="*/ 40 w 40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" h="69">
                        <a:moveTo>
                          <a:pt x="23" y="69"/>
                        </a:moveTo>
                        <a:lnTo>
                          <a:pt x="0" y="33"/>
                        </a:lnTo>
                        <a:lnTo>
                          <a:pt x="12" y="0"/>
                        </a:lnTo>
                        <a:lnTo>
                          <a:pt x="40" y="33"/>
                        </a:lnTo>
                        <a:lnTo>
                          <a:pt x="23" y="69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5" name="Freeform 671"/>
                  <p:cNvSpPr>
                    <a:spLocks/>
                  </p:cNvSpPr>
                  <p:nvPr/>
                </p:nvSpPr>
                <p:spPr bwMode="auto">
                  <a:xfrm>
                    <a:off x="968" y="3593"/>
                    <a:ext cx="33" cy="11"/>
                  </a:xfrm>
                  <a:custGeom>
                    <a:avLst/>
                    <a:gdLst>
                      <a:gd name="T0" fmla="*/ 0 w 66"/>
                      <a:gd name="T1" fmla="*/ 0 h 35"/>
                      <a:gd name="T2" fmla="*/ 1 w 66"/>
                      <a:gd name="T3" fmla="*/ 0 h 35"/>
                      <a:gd name="T4" fmla="*/ 1 w 66"/>
                      <a:gd name="T5" fmla="*/ 0 h 35"/>
                      <a:gd name="T6" fmla="*/ 1 w 66"/>
                      <a:gd name="T7" fmla="*/ 0 h 35"/>
                      <a:gd name="T8" fmla="*/ 0 w 66"/>
                      <a:gd name="T9" fmla="*/ 0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5"/>
                      <a:gd name="T17" fmla="*/ 66 w 66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5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6" y="35"/>
                        </a:lnTo>
                        <a:lnTo>
                          <a:pt x="24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6" name="Freeform 672"/>
                  <p:cNvSpPr>
                    <a:spLocks/>
                  </p:cNvSpPr>
                  <p:nvPr/>
                </p:nvSpPr>
                <p:spPr bwMode="auto">
                  <a:xfrm>
                    <a:off x="973" y="3605"/>
                    <a:ext cx="33" cy="10"/>
                  </a:xfrm>
                  <a:custGeom>
                    <a:avLst/>
                    <a:gdLst>
                      <a:gd name="T0" fmla="*/ 0 w 66"/>
                      <a:gd name="T1" fmla="*/ 0 h 30"/>
                      <a:gd name="T2" fmla="*/ 1 w 66"/>
                      <a:gd name="T3" fmla="*/ 0 h 30"/>
                      <a:gd name="T4" fmla="*/ 1 w 66"/>
                      <a:gd name="T5" fmla="*/ 0 h 30"/>
                      <a:gd name="T6" fmla="*/ 1 w 66"/>
                      <a:gd name="T7" fmla="*/ 0 h 30"/>
                      <a:gd name="T8" fmla="*/ 0 w 66"/>
                      <a:gd name="T9" fmla="*/ 0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0"/>
                      <a:gd name="T17" fmla="*/ 66 w 66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0">
                        <a:moveTo>
                          <a:pt x="0" y="30"/>
                        </a:moveTo>
                        <a:lnTo>
                          <a:pt x="13" y="0"/>
                        </a:lnTo>
                        <a:lnTo>
                          <a:pt x="55" y="0"/>
                        </a:lnTo>
                        <a:lnTo>
                          <a:pt x="6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86" name="Group 673"/>
                <p:cNvGrpSpPr>
                  <a:grpSpLocks/>
                </p:cNvGrpSpPr>
                <p:nvPr/>
              </p:nvGrpSpPr>
              <p:grpSpPr bwMode="auto">
                <a:xfrm>
                  <a:off x="974" y="3606"/>
                  <a:ext cx="44" cy="23"/>
                  <a:chOff x="974" y="3606"/>
                  <a:chExt cx="44" cy="23"/>
                </a:xfrm>
              </p:grpSpPr>
              <p:sp>
                <p:nvSpPr>
                  <p:cNvPr id="291" name="Freeform 674"/>
                  <p:cNvSpPr>
                    <a:spLocks/>
                  </p:cNvSpPr>
                  <p:nvPr/>
                </p:nvSpPr>
                <p:spPr bwMode="auto">
                  <a:xfrm>
                    <a:off x="974" y="3606"/>
                    <a:ext cx="19" cy="23"/>
                  </a:xfrm>
                  <a:custGeom>
                    <a:avLst/>
                    <a:gdLst>
                      <a:gd name="T0" fmla="*/ 0 w 40"/>
                      <a:gd name="T1" fmla="*/ 0 h 68"/>
                      <a:gd name="T2" fmla="*/ 0 w 40"/>
                      <a:gd name="T3" fmla="*/ 0 h 68"/>
                      <a:gd name="T4" fmla="*/ 0 w 40"/>
                      <a:gd name="T5" fmla="*/ 0 h 68"/>
                      <a:gd name="T6" fmla="*/ 0 w 40"/>
                      <a:gd name="T7" fmla="*/ 0 h 68"/>
                      <a:gd name="T8" fmla="*/ 0 w 40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"/>
                      <a:gd name="T16" fmla="*/ 0 h 68"/>
                      <a:gd name="T17" fmla="*/ 40 w 40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" h="68">
                        <a:moveTo>
                          <a:pt x="24" y="68"/>
                        </a:moveTo>
                        <a:lnTo>
                          <a:pt x="0" y="35"/>
                        </a:lnTo>
                        <a:lnTo>
                          <a:pt x="12" y="0"/>
                        </a:lnTo>
                        <a:lnTo>
                          <a:pt x="40" y="35"/>
                        </a:lnTo>
                        <a:lnTo>
                          <a:pt x="24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2" name="Freeform 675"/>
                  <p:cNvSpPr>
                    <a:spLocks/>
                  </p:cNvSpPr>
                  <p:nvPr/>
                </p:nvSpPr>
                <p:spPr bwMode="auto">
                  <a:xfrm>
                    <a:off x="980" y="3606"/>
                    <a:ext cx="32" cy="12"/>
                  </a:xfrm>
                  <a:custGeom>
                    <a:avLst/>
                    <a:gdLst>
                      <a:gd name="T0" fmla="*/ 0 w 65"/>
                      <a:gd name="T1" fmla="*/ 0 h 35"/>
                      <a:gd name="T2" fmla="*/ 0 w 65"/>
                      <a:gd name="T3" fmla="*/ 0 h 35"/>
                      <a:gd name="T4" fmla="*/ 0 w 65"/>
                      <a:gd name="T5" fmla="*/ 0 h 35"/>
                      <a:gd name="T6" fmla="*/ 0 w 65"/>
                      <a:gd name="T7" fmla="*/ 0 h 35"/>
                      <a:gd name="T8" fmla="*/ 0 w 65"/>
                      <a:gd name="T9" fmla="*/ 0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5"/>
                      <a:gd name="T17" fmla="*/ 65 w 65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5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65" y="35"/>
                        </a:lnTo>
                        <a:lnTo>
                          <a:pt x="25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3" name="Freeform 676"/>
                  <p:cNvSpPr>
                    <a:spLocks/>
                  </p:cNvSpPr>
                  <p:nvPr/>
                </p:nvSpPr>
                <p:spPr bwMode="auto">
                  <a:xfrm>
                    <a:off x="986" y="3619"/>
                    <a:ext cx="32" cy="9"/>
                  </a:xfrm>
                  <a:custGeom>
                    <a:avLst/>
                    <a:gdLst>
                      <a:gd name="T0" fmla="*/ 0 w 65"/>
                      <a:gd name="T1" fmla="*/ 0 h 29"/>
                      <a:gd name="T2" fmla="*/ 0 w 65"/>
                      <a:gd name="T3" fmla="*/ 0 h 29"/>
                      <a:gd name="T4" fmla="*/ 0 w 65"/>
                      <a:gd name="T5" fmla="*/ 0 h 29"/>
                      <a:gd name="T6" fmla="*/ 0 w 65"/>
                      <a:gd name="T7" fmla="*/ 0 h 29"/>
                      <a:gd name="T8" fmla="*/ 0 w 65"/>
                      <a:gd name="T9" fmla="*/ 0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29"/>
                      <a:gd name="T17" fmla="*/ 65 w 65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29">
                        <a:moveTo>
                          <a:pt x="0" y="29"/>
                        </a:moveTo>
                        <a:lnTo>
                          <a:pt x="12" y="0"/>
                        </a:lnTo>
                        <a:lnTo>
                          <a:pt x="53" y="0"/>
                        </a:lnTo>
                        <a:lnTo>
                          <a:pt x="65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87" name="Group 677"/>
                <p:cNvGrpSpPr>
                  <a:grpSpLocks/>
                </p:cNvGrpSpPr>
                <p:nvPr/>
              </p:nvGrpSpPr>
              <p:grpSpPr bwMode="auto">
                <a:xfrm>
                  <a:off x="987" y="3619"/>
                  <a:ext cx="45" cy="23"/>
                  <a:chOff x="987" y="3619"/>
                  <a:chExt cx="45" cy="23"/>
                </a:xfrm>
              </p:grpSpPr>
              <p:sp>
                <p:nvSpPr>
                  <p:cNvPr id="288" name="Freeform 678"/>
                  <p:cNvSpPr>
                    <a:spLocks/>
                  </p:cNvSpPr>
                  <p:nvPr/>
                </p:nvSpPr>
                <p:spPr bwMode="auto">
                  <a:xfrm>
                    <a:off x="987" y="3619"/>
                    <a:ext cx="20" cy="23"/>
                  </a:xfrm>
                  <a:custGeom>
                    <a:avLst/>
                    <a:gdLst>
                      <a:gd name="T0" fmla="*/ 1 w 39"/>
                      <a:gd name="T1" fmla="*/ 0 h 68"/>
                      <a:gd name="T2" fmla="*/ 0 w 39"/>
                      <a:gd name="T3" fmla="*/ 0 h 68"/>
                      <a:gd name="T4" fmla="*/ 1 w 39"/>
                      <a:gd name="T5" fmla="*/ 0 h 68"/>
                      <a:gd name="T6" fmla="*/ 1 w 39"/>
                      <a:gd name="T7" fmla="*/ 0 h 68"/>
                      <a:gd name="T8" fmla="*/ 1 w 39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9"/>
                      <a:gd name="T16" fmla="*/ 0 h 68"/>
                      <a:gd name="T17" fmla="*/ 39 w 39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9" h="68">
                        <a:moveTo>
                          <a:pt x="22" y="68"/>
                        </a:moveTo>
                        <a:lnTo>
                          <a:pt x="0" y="33"/>
                        </a:lnTo>
                        <a:lnTo>
                          <a:pt x="12" y="0"/>
                        </a:lnTo>
                        <a:lnTo>
                          <a:pt x="39" y="33"/>
                        </a:lnTo>
                        <a:lnTo>
                          <a:pt x="22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9" name="Freeform 679"/>
                  <p:cNvSpPr>
                    <a:spLocks/>
                  </p:cNvSpPr>
                  <p:nvPr/>
                </p:nvSpPr>
                <p:spPr bwMode="auto">
                  <a:xfrm>
                    <a:off x="994" y="3620"/>
                    <a:ext cx="32" cy="11"/>
                  </a:xfrm>
                  <a:custGeom>
                    <a:avLst/>
                    <a:gdLst>
                      <a:gd name="T0" fmla="*/ 0 w 64"/>
                      <a:gd name="T1" fmla="*/ 0 h 33"/>
                      <a:gd name="T2" fmla="*/ 1 w 64"/>
                      <a:gd name="T3" fmla="*/ 0 h 33"/>
                      <a:gd name="T4" fmla="*/ 1 w 64"/>
                      <a:gd name="T5" fmla="*/ 0 h 33"/>
                      <a:gd name="T6" fmla="*/ 1 w 64"/>
                      <a:gd name="T7" fmla="*/ 0 h 33"/>
                      <a:gd name="T8" fmla="*/ 0 w 64"/>
                      <a:gd name="T9" fmla="*/ 0 h 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4"/>
                      <a:gd name="T16" fmla="*/ 0 h 33"/>
                      <a:gd name="T17" fmla="*/ 64 w 64"/>
                      <a:gd name="T18" fmla="*/ 33 h 3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4" h="33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4" y="33"/>
                        </a:lnTo>
                        <a:lnTo>
                          <a:pt x="25" y="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0" name="Freeform 680"/>
                  <p:cNvSpPr>
                    <a:spLocks/>
                  </p:cNvSpPr>
                  <p:nvPr/>
                </p:nvSpPr>
                <p:spPr bwMode="auto">
                  <a:xfrm>
                    <a:off x="999" y="3632"/>
                    <a:ext cx="33" cy="9"/>
                  </a:xfrm>
                  <a:custGeom>
                    <a:avLst/>
                    <a:gdLst>
                      <a:gd name="T0" fmla="*/ 0 w 65"/>
                      <a:gd name="T1" fmla="*/ 0 h 29"/>
                      <a:gd name="T2" fmla="*/ 1 w 65"/>
                      <a:gd name="T3" fmla="*/ 0 h 29"/>
                      <a:gd name="T4" fmla="*/ 1 w 65"/>
                      <a:gd name="T5" fmla="*/ 0 h 29"/>
                      <a:gd name="T6" fmla="*/ 1 w 65"/>
                      <a:gd name="T7" fmla="*/ 0 h 29"/>
                      <a:gd name="T8" fmla="*/ 0 w 65"/>
                      <a:gd name="T9" fmla="*/ 0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29"/>
                      <a:gd name="T17" fmla="*/ 65 w 65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29">
                        <a:moveTo>
                          <a:pt x="0" y="29"/>
                        </a:moveTo>
                        <a:lnTo>
                          <a:pt x="14" y="0"/>
                        </a:lnTo>
                        <a:lnTo>
                          <a:pt x="53" y="0"/>
                        </a:lnTo>
                        <a:lnTo>
                          <a:pt x="65" y="29"/>
                        </a:lnTo>
                        <a:lnTo>
                          <a:pt x="0" y="29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85" name="Group 681"/>
              <p:cNvGrpSpPr>
                <a:grpSpLocks/>
              </p:cNvGrpSpPr>
              <p:nvPr/>
            </p:nvGrpSpPr>
            <p:grpSpPr bwMode="auto">
              <a:xfrm>
                <a:off x="1002" y="3632"/>
                <a:ext cx="83" cy="63"/>
                <a:chOff x="1002" y="3632"/>
                <a:chExt cx="83" cy="63"/>
              </a:xfrm>
            </p:grpSpPr>
            <p:grpSp>
              <p:nvGrpSpPr>
                <p:cNvPr id="268" name="Group 682"/>
                <p:cNvGrpSpPr>
                  <a:grpSpLocks/>
                </p:cNvGrpSpPr>
                <p:nvPr/>
              </p:nvGrpSpPr>
              <p:grpSpPr bwMode="auto">
                <a:xfrm>
                  <a:off x="1002" y="3632"/>
                  <a:ext cx="44" cy="22"/>
                  <a:chOff x="1002" y="3632"/>
                  <a:chExt cx="44" cy="22"/>
                </a:xfrm>
              </p:grpSpPr>
              <p:sp>
                <p:nvSpPr>
                  <p:cNvPr id="281" name="Freeform 683"/>
                  <p:cNvSpPr>
                    <a:spLocks/>
                  </p:cNvSpPr>
                  <p:nvPr/>
                </p:nvSpPr>
                <p:spPr bwMode="auto">
                  <a:xfrm>
                    <a:off x="1002" y="3632"/>
                    <a:ext cx="19" cy="22"/>
                  </a:xfrm>
                  <a:custGeom>
                    <a:avLst/>
                    <a:gdLst>
                      <a:gd name="T0" fmla="*/ 1 w 38"/>
                      <a:gd name="T1" fmla="*/ 0 h 68"/>
                      <a:gd name="T2" fmla="*/ 0 w 38"/>
                      <a:gd name="T3" fmla="*/ 0 h 68"/>
                      <a:gd name="T4" fmla="*/ 1 w 38"/>
                      <a:gd name="T5" fmla="*/ 0 h 68"/>
                      <a:gd name="T6" fmla="*/ 1 w 38"/>
                      <a:gd name="T7" fmla="*/ 0 h 68"/>
                      <a:gd name="T8" fmla="*/ 1 w 38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"/>
                      <a:gd name="T16" fmla="*/ 0 h 68"/>
                      <a:gd name="T17" fmla="*/ 38 w 38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" h="68">
                        <a:moveTo>
                          <a:pt x="21" y="68"/>
                        </a:moveTo>
                        <a:lnTo>
                          <a:pt x="0" y="33"/>
                        </a:lnTo>
                        <a:lnTo>
                          <a:pt x="10" y="0"/>
                        </a:lnTo>
                        <a:lnTo>
                          <a:pt x="38" y="33"/>
                        </a:lnTo>
                        <a:lnTo>
                          <a:pt x="21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2" name="Freeform 684"/>
                  <p:cNvSpPr>
                    <a:spLocks/>
                  </p:cNvSpPr>
                  <p:nvPr/>
                </p:nvSpPr>
                <p:spPr bwMode="auto">
                  <a:xfrm>
                    <a:off x="1008" y="3632"/>
                    <a:ext cx="33" cy="12"/>
                  </a:xfrm>
                  <a:custGeom>
                    <a:avLst/>
                    <a:gdLst>
                      <a:gd name="T0" fmla="*/ 0 w 65"/>
                      <a:gd name="T1" fmla="*/ 0 h 35"/>
                      <a:gd name="T2" fmla="*/ 1 w 65"/>
                      <a:gd name="T3" fmla="*/ 0 h 35"/>
                      <a:gd name="T4" fmla="*/ 1 w 65"/>
                      <a:gd name="T5" fmla="*/ 0 h 35"/>
                      <a:gd name="T6" fmla="*/ 1 w 65"/>
                      <a:gd name="T7" fmla="*/ 0 h 35"/>
                      <a:gd name="T8" fmla="*/ 0 w 65"/>
                      <a:gd name="T9" fmla="*/ 0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5"/>
                      <a:gd name="T17" fmla="*/ 65 w 65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5">
                        <a:moveTo>
                          <a:pt x="0" y="0"/>
                        </a:moveTo>
                        <a:lnTo>
                          <a:pt x="40" y="0"/>
                        </a:lnTo>
                        <a:lnTo>
                          <a:pt x="65" y="35"/>
                        </a:lnTo>
                        <a:lnTo>
                          <a:pt x="25" y="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3" name="Freeform 685"/>
                  <p:cNvSpPr>
                    <a:spLocks/>
                  </p:cNvSpPr>
                  <p:nvPr/>
                </p:nvSpPr>
                <p:spPr bwMode="auto">
                  <a:xfrm>
                    <a:off x="1013" y="3644"/>
                    <a:ext cx="33" cy="10"/>
                  </a:xfrm>
                  <a:custGeom>
                    <a:avLst/>
                    <a:gdLst>
                      <a:gd name="T0" fmla="*/ 0 w 66"/>
                      <a:gd name="T1" fmla="*/ 0 h 28"/>
                      <a:gd name="T2" fmla="*/ 1 w 66"/>
                      <a:gd name="T3" fmla="*/ 0 h 28"/>
                      <a:gd name="T4" fmla="*/ 1 w 66"/>
                      <a:gd name="T5" fmla="*/ 0 h 28"/>
                      <a:gd name="T6" fmla="*/ 1 w 66"/>
                      <a:gd name="T7" fmla="*/ 0 h 28"/>
                      <a:gd name="T8" fmla="*/ 0 w 66"/>
                      <a:gd name="T9" fmla="*/ 0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28"/>
                      <a:gd name="T17" fmla="*/ 66 w 66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28">
                        <a:moveTo>
                          <a:pt x="0" y="28"/>
                        </a:moveTo>
                        <a:lnTo>
                          <a:pt x="13" y="0"/>
                        </a:lnTo>
                        <a:lnTo>
                          <a:pt x="55" y="0"/>
                        </a:lnTo>
                        <a:lnTo>
                          <a:pt x="66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69" name="Group 686"/>
                <p:cNvGrpSpPr>
                  <a:grpSpLocks/>
                </p:cNvGrpSpPr>
                <p:nvPr/>
              </p:nvGrpSpPr>
              <p:grpSpPr bwMode="auto">
                <a:xfrm>
                  <a:off x="1014" y="3645"/>
                  <a:ext cx="44" cy="23"/>
                  <a:chOff x="1014" y="3645"/>
                  <a:chExt cx="44" cy="23"/>
                </a:xfrm>
              </p:grpSpPr>
              <p:sp>
                <p:nvSpPr>
                  <p:cNvPr id="278" name="Freeform 687"/>
                  <p:cNvSpPr>
                    <a:spLocks/>
                  </p:cNvSpPr>
                  <p:nvPr/>
                </p:nvSpPr>
                <p:spPr bwMode="auto">
                  <a:xfrm>
                    <a:off x="1014" y="3645"/>
                    <a:ext cx="19" cy="23"/>
                  </a:xfrm>
                  <a:custGeom>
                    <a:avLst/>
                    <a:gdLst>
                      <a:gd name="T0" fmla="*/ 0 w 40"/>
                      <a:gd name="T1" fmla="*/ 0 h 68"/>
                      <a:gd name="T2" fmla="*/ 0 w 40"/>
                      <a:gd name="T3" fmla="*/ 0 h 68"/>
                      <a:gd name="T4" fmla="*/ 0 w 40"/>
                      <a:gd name="T5" fmla="*/ 0 h 68"/>
                      <a:gd name="T6" fmla="*/ 0 w 40"/>
                      <a:gd name="T7" fmla="*/ 0 h 68"/>
                      <a:gd name="T8" fmla="*/ 0 w 40"/>
                      <a:gd name="T9" fmla="*/ 0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"/>
                      <a:gd name="T16" fmla="*/ 0 h 68"/>
                      <a:gd name="T17" fmla="*/ 40 w 40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" h="68">
                        <a:moveTo>
                          <a:pt x="24" y="68"/>
                        </a:moveTo>
                        <a:lnTo>
                          <a:pt x="0" y="33"/>
                        </a:lnTo>
                        <a:lnTo>
                          <a:pt x="14" y="0"/>
                        </a:lnTo>
                        <a:lnTo>
                          <a:pt x="40" y="33"/>
                        </a:lnTo>
                        <a:lnTo>
                          <a:pt x="24" y="68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9" name="Freeform 688"/>
                  <p:cNvSpPr>
                    <a:spLocks/>
                  </p:cNvSpPr>
                  <p:nvPr/>
                </p:nvSpPr>
                <p:spPr bwMode="auto">
                  <a:xfrm>
                    <a:off x="1021" y="3646"/>
                    <a:ext cx="32" cy="11"/>
                  </a:xfrm>
                  <a:custGeom>
                    <a:avLst/>
                    <a:gdLst>
                      <a:gd name="T0" fmla="*/ 0 w 63"/>
                      <a:gd name="T1" fmla="*/ 0 h 33"/>
                      <a:gd name="T2" fmla="*/ 1 w 63"/>
                      <a:gd name="T3" fmla="*/ 0 h 33"/>
                      <a:gd name="T4" fmla="*/ 1 w 63"/>
                      <a:gd name="T5" fmla="*/ 0 h 33"/>
                      <a:gd name="T6" fmla="*/ 1 w 63"/>
                      <a:gd name="T7" fmla="*/ 0 h 33"/>
                      <a:gd name="T8" fmla="*/ 0 w 63"/>
                      <a:gd name="T9" fmla="*/ 0 h 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3"/>
                      <a:gd name="T16" fmla="*/ 0 h 33"/>
                      <a:gd name="T17" fmla="*/ 63 w 63"/>
                      <a:gd name="T18" fmla="*/ 33 h 3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3" h="33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3" y="33"/>
                        </a:lnTo>
                        <a:lnTo>
                          <a:pt x="24" y="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0" name="Freeform 689"/>
                  <p:cNvSpPr>
                    <a:spLocks/>
                  </p:cNvSpPr>
                  <p:nvPr/>
                </p:nvSpPr>
                <p:spPr bwMode="auto">
                  <a:xfrm>
                    <a:off x="1026" y="3658"/>
                    <a:ext cx="32" cy="10"/>
                  </a:xfrm>
                  <a:custGeom>
                    <a:avLst/>
                    <a:gdLst>
                      <a:gd name="T0" fmla="*/ 0 w 65"/>
                      <a:gd name="T1" fmla="*/ 0 h 30"/>
                      <a:gd name="T2" fmla="*/ 0 w 65"/>
                      <a:gd name="T3" fmla="*/ 0 h 30"/>
                      <a:gd name="T4" fmla="*/ 0 w 65"/>
                      <a:gd name="T5" fmla="*/ 0 h 30"/>
                      <a:gd name="T6" fmla="*/ 0 w 65"/>
                      <a:gd name="T7" fmla="*/ 0 h 30"/>
                      <a:gd name="T8" fmla="*/ 0 w 65"/>
                      <a:gd name="T9" fmla="*/ 0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0"/>
                      <a:gd name="T17" fmla="*/ 65 w 65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0">
                        <a:moveTo>
                          <a:pt x="0" y="30"/>
                        </a:moveTo>
                        <a:lnTo>
                          <a:pt x="12" y="0"/>
                        </a:lnTo>
                        <a:lnTo>
                          <a:pt x="53" y="0"/>
                        </a:lnTo>
                        <a:lnTo>
                          <a:pt x="65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70" name="Group 690"/>
                <p:cNvGrpSpPr>
                  <a:grpSpLocks/>
                </p:cNvGrpSpPr>
                <p:nvPr/>
              </p:nvGrpSpPr>
              <p:grpSpPr bwMode="auto">
                <a:xfrm>
                  <a:off x="1027" y="3659"/>
                  <a:ext cx="45" cy="23"/>
                  <a:chOff x="1027" y="3659"/>
                  <a:chExt cx="45" cy="23"/>
                </a:xfrm>
              </p:grpSpPr>
              <p:sp>
                <p:nvSpPr>
                  <p:cNvPr id="275" name="Freeform 691"/>
                  <p:cNvSpPr>
                    <a:spLocks/>
                  </p:cNvSpPr>
                  <p:nvPr/>
                </p:nvSpPr>
                <p:spPr bwMode="auto">
                  <a:xfrm>
                    <a:off x="1027" y="3659"/>
                    <a:ext cx="20" cy="23"/>
                  </a:xfrm>
                  <a:custGeom>
                    <a:avLst/>
                    <a:gdLst>
                      <a:gd name="T0" fmla="*/ 1 w 39"/>
                      <a:gd name="T1" fmla="*/ 0 h 70"/>
                      <a:gd name="T2" fmla="*/ 0 w 39"/>
                      <a:gd name="T3" fmla="*/ 0 h 70"/>
                      <a:gd name="T4" fmla="*/ 1 w 39"/>
                      <a:gd name="T5" fmla="*/ 0 h 70"/>
                      <a:gd name="T6" fmla="*/ 1 w 39"/>
                      <a:gd name="T7" fmla="*/ 0 h 70"/>
                      <a:gd name="T8" fmla="*/ 1 w 39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9"/>
                      <a:gd name="T16" fmla="*/ 0 h 70"/>
                      <a:gd name="T17" fmla="*/ 39 w 39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9" h="70">
                        <a:moveTo>
                          <a:pt x="22" y="70"/>
                        </a:moveTo>
                        <a:lnTo>
                          <a:pt x="0" y="34"/>
                        </a:lnTo>
                        <a:lnTo>
                          <a:pt x="12" y="0"/>
                        </a:lnTo>
                        <a:lnTo>
                          <a:pt x="39" y="34"/>
                        </a:lnTo>
                        <a:lnTo>
                          <a:pt x="22" y="7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6" name="Freeform 692"/>
                  <p:cNvSpPr>
                    <a:spLocks/>
                  </p:cNvSpPr>
                  <p:nvPr/>
                </p:nvSpPr>
                <p:spPr bwMode="auto">
                  <a:xfrm>
                    <a:off x="1033" y="3659"/>
                    <a:ext cx="33" cy="11"/>
                  </a:xfrm>
                  <a:custGeom>
                    <a:avLst/>
                    <a:gdLst>
                      <a:gd name="T0" fmla="*/ 0 w 64"/>
                      <a:gd name="T1" fmla="*/ 0 h 34"/>
                      <a:gd name="T2" fmla="*/ 1 w 64"/>
                      <a:gd name="T3" fmla="*/ 0 h 34"/>
                      <a:gd name="T4" fmla="*/ 1 w 64"/>
                      <a:gd name="T5" fmla="*/ 0 h 34"/>
                      <a:gd name="T6" fmla="*/ 1 w 64"/>
                      <a:gd name="T7" fmla="*/ 0 h 34"/>
                      <a:gd name="T8" fmla="*/ 0 w 64"/>
                      <a:gd name="T9" fmla="*/ 0 h 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4"/>
                      <a:gd name="T16" fmla="*/ 0 h 34"/>
                      <a:gd name="T17" fmla="*/ 64 w 64"/>
                      <a:gd name="T18" fmla="*/ 34 h 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4" h="34">
                        <a:moveTo>
                          <a:pt x="0" y="0"/>
                        </a:moveTo>
                        <a:lnTo>
                          <a:pt x="39" y="0"/>
                        </a:lnTo>
                        <a:lnTo>
                          <a:pt x="64" y="34"/>
                        </a:lnTo>
                        <a:lnTo>
                          <a:pt x="25" y="3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7" name="Freeform 693"/>
                  <p:cNvSpPr>
                    <a:spLocks/>
                  </p:cNvSpPr>
                  <p:nvPr/>
                </p:nvSpPr>
                <p:spPr bwMode="auto">
                  <a:xfrm>
                    <a:off x="1039" y="3671"/>
                    <a:ext cx="33" cy="10"/>
                  </a:xfrm>
                  <a:custGeom>
                    <a:avLst/>
                    <a:gdLst>
                      <a:gd name="T0" fmla="*/ 0 w 66"/>
                      <a:gd name="T1" fmla="*/ 0 h 30"/>
                      <a:gd name="T2" fmla="*/ 1 w 66"/>
                      <a:gd name="T3" fmla="*/ 0 h 30"/>
                      <a:gd name="T4" fmla="*/ 1 w 66"/>
                      <a:gd name="T5" fmla="*/ 0 h 30"/>
                      <a:gd name="T6" fmla="*/ 1 w 66"/>
                      <a:gd name="T7" fmla="*/ 0 h 30"/>
                      <a:gd name="T8" fmla="*/ 0 w 66"/>
                      <a:gd name="T9" fmla="*/ 0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30"/>
                      <a:gd name="T17" fmla="*/ 66 w 66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30">
                        <a:moveTo>
                          <a:pt x="0" y="30"/>
                        </a:moveTo>
                        <a:lnTo>
                          <a:pt x="12" y="0"/>
                        </a:lnTo>
                        <a:lnTo>
                          <a:pt x="54" y="0"/>
                        </a:lnTo>
                        <a:lnTo>
                          <a:pt x="6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71" name="Group 694"/>
                <p:cNvGrpSpPr>
                  <a:grpSpLocks/>
                </p:cNvGrpSpPr>
                <p:nvPr/>
              </p:nvGrpSpPr>
              <p:grpSpPr bwMode="auto">
                <a:xfrm>
                  <a:off x="1040" y="3672"/>
                  <a:ext cx="45" cy="23"/>
                  <a:chOff x="1040" y="3672"/>
                  <a:chExt cx="45" cy="23"/>
                </a:xfrm>
              </p:grpSpPr>
              <p:sp>
                <p:nvSpPr>
                  <p:cNvPr id="272" name="Freeform 695"/>
                  <p:cNvSpPr>
                    <a:spLocks/>
                  </p:cNvSpPr>
                  <p:nvPr/>
                </p:nvSpPr>
                <p:spPr bwMode="auto">
                  <a:xfrm>
                    <a:off x="1040" y="3672"/>
                    <a:ext cx="20" cy="23"/>
                  </a:xfrm>
                  <a:custGeom>
                    <a:avLst/>
                    <a:gdLst>
                      <a:gd name="T0" fmla="*/ 0 w 41"/>
                      <a:gd name="T1" fmla="*/ 0 h 70"/>
                      <a:gd name="T2" fmla="*/ 0 w 41"/>
                      <a:gd name="T3" fmla="*/ 0 h 70"/>
                      <a:gd name="T4" fmla="*/ 0 w 41"/>
                      <a:gd name="T5" fmla="*/ 0 h 70"/>
                      <a:gd name="T6" fmla="*/ 0 w 41"/>
                      <a:gd name="T7" fmla="*/ 0 h 70"/>
                      <a:gd name="T8" fmla="*/ 0 w 41"/>
                      <a:gd name="T9" fmla="*/ 0 h 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1"/>
                      <a:gd name="T16" fmla="*/ 0 h 70"/>
                      <a:gd name="T17" fmla="*/ 41 w 41"/>
                      <a:gd name="T18" fmla="*/ 70 h 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1" h="70">
                        <a:moveTo>
                          <a:pt x="24" y="70"/>
                        </a:moveTo>
                        <a:lnTo>
                          <a:pt x="0" y="35"/>
                        </a:lnTo>
                        <a:lnTo>
                          <a:pt x="13" y="0"/>
                        </a:lnTo>
                        <a:lnTo>
                          <a:pt x="41" y="35"/>
                        </a:lnTo>
                        <a:lnTo>
                          <a:pt x="24" y="7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3" name="Freeform 696"/>
                  <p:cNvSpPr>
                    <a:spLocks/>
                  </p:cNvSpPr>
                  <p:nvPr/>
                </p:nvSpPr>
                <p:spPr bwMode="auto">
                  <a:xfrm>
                    <a:off x="1047" y="3672"/>
                    <a:ext cx="32" cy="12"/>
                  </a:xfrm>
                  <a:custGeom>
                    <a:avLst/>
                    <a:gdLst>
                      <a:gd name="T0" fmla="*/ 0 w 65"/>
                      <a:gd name="T1" fmla="*/ 0 h 34"/>
                      <a:gd name="T2" fmla="*/ 0 w 65"/>
                      <a:gd name="T3" fmla="*/ 0 h 34"/>
                      <a:gd name="T4" fmla="*/ 0 w 65"/>
                      <a:gd name="T5" fmla="*/ 0 h 34"/>
                      <a:gd name="T6" fmla="*/ 0 w 65"/>
                      <a:gd name="T7" fmla="*/ 0 h 34"/>
                      <a:gd name="T8" fmla="*/ 0 w 65"/>
                      <a:gd name="T9" fmla="*/ 0 h 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5"/>
                      <a:gd name="T16" fmla="*/ 0 h 34"/>
                      <a:gd name="T17" fmla="*/ 65 w 65"/>
                      <a:gd name="T18" fmla="*/ 34 h 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5" h="34">
                        <a:moveTo>
                          <a:pt x="0" y="0"/>
                        </a:moveTo>
                        <a:lnTo>
                          <a:pt x="41" y="0"/>
                        </a:lnTo>
                        <a:lnTo>
                          <a:pt x="65" y="34"/>
                        </a:lnTo>
                        <a:lnTo>
                          <a:pt x="24" y="3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0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4" name="Freeform 697"/>
                  <p:cNvSpPr>
                    <a:spLocks/>
                  </p:cNvSpPr>
                  <p:nvPr/>
                </p:nvSpPr>
                <p:spPr bwMode="auto">
                  <a:xfrm>
                    <a:off x="1053" y="3685"/>
                    <a:ext cx="32" cy="9"/>
                  </a:xfrm>
                  <a:custGeom>
                    <a:avLst/>
                    <a:gdLst>
                      <a:gd name="T0" fmla="*/ 0 w 66"/>
                      <a:gd name="T1" fmla="*/ 0 h 28"/>
                      <a:gd name="T2" fmla="*/ 0 w 66"/>
                      <a:gd name="T3" fmla="*/ 0 h 28"/>
                      <a:gd name="T4" fmla="*/ 0 w 66"/>
                      <a:gd name="T5" fmla="*/ 0 h 28"/>
                      <a:gd name="T6" fmla="*/ 0 w 66"/>
                      <a:gd name="T7" fmla="*/ 0 h 28"/>
                      <a:gd name="T8" fmla="*/ 0 w 66"/>
                      <a:gd name="T9" fmla="*/ 0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6"/>
                      <a:gd name="T16" fmla="*/ 0 h 28"/>
                      <a:gd name="T17" fmla="*/ 66 w 66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6" h="28">
                        <a:moveTo>
                          <a:pt x="0" y="28"/>
                        </a:moveTo>
                        <a:lnTo>
                          <a:pt x="12" y="0"/>
                        </a:lnTo>
                        <a:lnTo>
                          <a:pt x="54" y="0"/>
                        </a:lnTo>
                        <a:lnTo>
                          <a:pt x="66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86" name="Group 698"/>
              <p:cNvGrpSpPr>
                <a:grpSpLocks/>
              </p:cNvGrpSpPr>
              <p:nvPr/>
            </p:nvGrpSpPr>
            <p:grpSpPr bwMode="auto">
              <a:xfrm>
                <a:off x="1054" y="3685"/>
                <a:ext cx="45" cy="23"/>
                <a:chOff x="1054" y="3685"/>
                <a:chExt cx="45" cy="23"/>
              </a:xfrm>
            </p:grpSpPr>
            <p:sp>
              <p:nvSpPr>
                <p:cNvPr id="265" name="Freeform 699"/>
                <p:cNvSpPr>
                  <a:spLocks/>
                </p:cNvSpPr>
                <p:nvPr/>
              </p:nvSpPr>
              <p:spPr bwMode="auto">
                <a:xfrm>
                  <a:off x="1054" y="3685"/>
                  <a:ext cx="20" cy="23"/>
                </a:xfrm>
                <a:custGeom>
                  <a:avLst/>
                  <a:gdLst>
                    <a:gd name="T0" fmla="*/ 1 w 39"/>
                    <a:gd name="T1" fmla="*/ 0 h 70"/>
                    <a:gd name="T2" fmla="*/ 0 w 39"/>
                    <a:gd name="T3" fmla="*/ 0 h 70"/>
                    <a:gd name="T4" fmla="*/ 1 w 39"/>
                    <a:gd name="T5" fmla="*/ 0 h 70"/>
                    <a:gd name="T6" fmla="*/ 1 w 39"/>
                    <a:gd name="T7" fmla="*/ 0 h 70"/>
                    <a:gd name="T8" fmla="*/ 1 w 39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70"/>
                    <a:gd name="T17" fmla="*/ 39 w 39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70">
                      <a:moveTo>
                        <a:pt x="23" y="70"/>
                      </a:moveTo>
                      <a:lnTo>
                        <a:pt x="0" y="34"/>
                      </a:lnTo>
                      <a:lnTo>
                        <a:pt x="13" y="0"/>
                      </a:lnTo>
                      <a:lnTo>
                        <a:pt x="39" y="34"/>
                      </a:lnTo>
                      <a:lnTo>
                        <a:pt x="23" y="70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6" name="Freeform 700"/>
                <p:cNvSpPr>
                  <a:spLocks/>
                </p:cNvSpPr>
                <p:nvPr/>
              </p:nvSpPr>
              <p:spPr bwMode="auto">
                <a:xfrm>
                  <a:off x="1061" y="3685"/>
                  <a:ext cx="32" cy="12"/>
                </a:xfrm>
                <a:custGeom>
                  <a:avLst/>
                  <a:gdLst>
                    <a:gd name="T0" fmla="*/ 0 w 63"/>
                    <a:gd name="T1" fmla="*/ 0 h 35"/>
                    <a:gd name="T2" fmla="*/ 1 w 63"/>
                    <a:gd name="T3" fmla="*/ 0 h 35"/>
                    <a:gd name="T4" fmla="*/ 1 w 63"/>
                    <a:gd name="T5" fmla="*/ 0 h 35"/>
                    <a:gd name="T6" fmla="*/ 1 w 63"/>
                    <a:gd name="T7" fmla="*/ 0 h 35"/>
                    <a:gd name="T8" fmla="*/ 0 w 63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5"/>
                    <a:gd name="T17" fmla="*/ 63 w 63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5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3" y="35"/>
                      </a:lnTo>
                      <a:lnTo>
                        <a:pt x="24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7" name="Freeform 701"/>
                <p:cNvSpPr>
                  <a:spLocks/>
                </p:cNvSpPr>
                <p:nvPr/>
              </p:nvSpPr>
              <p:spPr bwMode="auto">
                <a:xfrm>
                  <a:off x="1066" y="3697"/>
                  <a:ext cx="33" cy="10"/>
                </a:xfrm>
                <a:custGeom>
                  <a:avLst/>
                  <a:gdLst>
                    <a:gd name="T0" fmla="*/ 0 w 64"/>
                    <a:gd name="T1" fmla="*/ 0 h 30"/>
                    <a:gd name="T2" fmla="*/ 1 w 64"/>
                    <a:gd name="T3" fmla="*/ 0 h 30"/>
                    <a:gd name="T4" fmla="*/ 1 w 64"/>
                    <a:gd name="T5" fmla="*/ 0 h 30"/>
                    <a:gd name="T6" fmla="*/ 1 w 64"/>
                    <a:gd name="T7" fmla="*/ 0 h 30"/>
                    <a:gd name="T8" fmla="*/ 0 w 64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0"/>
                    <a:gd name="T17" fmla="*/ 64 w 64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0">
                      <a:moveTo>
                        <a:pt x="0" y="30"/>
                      </a:moveTo>
                      <a:lnTo>
                        <a:pt x="13" y="0"/>
                      </a:lnTo>
                      <a:lnTo>
                        <a:pt x="52" y="0"/>
                      </a:lnTo>
                      <a:lnTo>
                        <a:pt x="64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7" name="Group 702"/>
              <p:cNvGrpSpPr>
                <a:grpSpLocks/>
              </p:cNvGrpSpPr>
              <p:nvPr/>
            </p:nvGrpSpPr>
            <p:grpSpPr bwMode="auto">
              <a:xfrm>
                <a:off x="1067" y="3698"/>
                <a:ext cx="45" cy="23"/>
                <a:chOff x="1067" y="3698"/>
                <a:chExt cx="45" cy="23"/>
              </a:xfrm>
            </p:grpSpPr>
            <p:sp>
              <p:nvSpPr>
                <p:cNvPr id="262" name="Freeform 703"/>
                <p:cNvSpPr>
                  <a:spLocks/>
                </p:cNvSpPr>
                <p:nvPr/>
              </p:nvSpPr>
              <p:spPr bwMode="auto">
                <a:xfrm>
                  <a:off x="1067" y="3698"/>
                  <a:ext cx="20" cy="23"/>
                </a:xfrm>
                <a:custGeom>
                  <a:avLst/>
                  <a:gdLst>
                    <a:gd name="T0" fmla="*/ 1 w 39"/>
                    <a:gd name="T1" fmla="*/ 0 h 69"/>
                    <a:gd name="T2" fmla="*/ 0 w 39"/>
                    <a:gd name="T3" fmla="*/ 0 h 69"/>
                    <a:gd name="T4" fmla="*/ 1 w 39"/>
                    <a:gd name="T5" fmla="*/ 0 h 69"/>
                    <a:gd name="T6" fmla="*/ 1 w 39"/>
                    <a:gd name="T7" fmla="*/ 0 h 69"/>
                    <a:gd name="T8" fmla="*/ 1 w 39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9"/>
                    <a:gd name="T17" fmla="*/ 39 w 39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9">
                      <a:moveTo>
                        <a:pt x="22" y="69"/>
                      </a:moveTo>
                      <a:lnTo>
                        <a:pt x="0" y="34"/>
                      </a:lnTo>
                      <a:lnTo>
                        <a:pt x="12" y="0"/>
                      </a:lnTo>
                      <a:lnTo>
                        <a:pt x="39" y="34"/>
                      </a:lnTo>
                      <a:lnTo>
                        <a:pt x="22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3" name="Freeform 704"/>
                <p:cNvSpPr>
                  <a:spLocks/>
                </p:cNvSpPr>
                <p:nvPr/>
              </p:nvSpPr>
              <p:spPr bwMode="auto">
                <a:xfrm>
                  <a:off x="1074" y="3699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1 w 64"/>
                    <a:gd name="T3" fmla="*/ 0 h 34"/>
                    <a:gd name="T4" fmla="*/ 1 w 64"/>
                    <a:gd name="T5" fmla="*/ 0 h 34"/>
                    <a:gd name="T6" fmla="*/ 1 w 64"/>
                    <a:gd name="T7" fmla="*/ 0 h 34"/>
                    <a:gd name="T8" fmla="*/ 0 w 64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4"/>
                    <a:gd name="T17" fmla="*/ 64 w 64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4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4" name="Freeform 705"/>
                <p:cNvSpPr>
                  <a:spLocks/>
                </p:cNvSpPr>
                <p:nvPr/>
              </p:nvSpPr>
              <p:spPr bwMode="auto">
                <a:xfrm>
                  <a:off x="1079" y="3711"/>
                  <a:ext cx="33" cy="10"/>
                </a:xfrm>
                <a:custGeom>
                  <a:avLst/>
                  <a:gdLst>
                    <a:gd name="T0" fmla="*/ 0 w 65"/>
                    <a:gd name="T1" fmla="*/ 0 h 30"/>
                    <a:gd name="T2" fmla="*/ 1 w 65"/>
                    <a:gd name="T3" fmla="*/ 0 h 30"/>
                    <a:gd name="T4" fmla="*/ 1 w 65"/>
                    <a:gd name="T5" fmla="*/ 0 h 30"/>
                    <a:gd name="T6" fmla="*/ 1 w 65"/>
                    <a:gd name="T7" fmla="*/ 0 h 30"/>
                    <a:gd name="T8" fmla="*/ 0 w 65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30"/>
                    <a:gd name="T17" fmla="*/ 65 w 65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30">
                      <a:moveTo>
                        <a:pt x="0" y="30"/>
                      </a:moveTo>
                      <a:lnTo>
                        <a:pt x="11" y="0"/>
                      </a:lnTo>
                      <a:lnTo>
                        <a:pt x="53" y="0"/>
                      </a:lnTo>
                      <a:lnTo>
                        <a:pt x="65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8" name="Group 706"/>
              <p:cNvGrpSpPr>
                <a:grpSpLocks/>
              </p:cNvGrpSpPr>
              <p:nvPr/>
            </p:nvGrpSpPr>
            <p:grpSpPr bwMode="auto">
              <a:xfrm>
                <a:off x="1079" y="3712"/>
                <a:ext cx="44" cy="23"/>
                <a:chOff x="1079" y="3712"/>
                <a:chExt cx="44" cy="23"/>
              </a:xfrm>
            </p:grpSpPr>
            <p:sp>
              <p:nvSpPr>
                <p:cNvPr id="259" name="Freeform 707"/>
                <p:cNvSpPr>
                  <a:spLocks/>
                </p:cNvSpPr>
                <p:nvPr/>
              </p:nvSpPr>
              <p:spPr bwMode="auto">
                <a:xfrm>
                  <a:off x="1079" y="3712"/>
                  <a:ext cx="21" cy="23"/>
                </a:xfrm>
                <a:custGeom>
                  <a:avLst/>
                  <a:gdLst>
                    <a:gd name="T0" fmla="*/ 1 w 41"/>
                    <a:gd name="T1" fmla="*/ 0 h 68"/>
                    <a:gd name="T2" fmla="*/ 0 w 41"/>
                    <a:gd name="T3" fmla="*/ 0 h 68"/>
                    <a:gd name="T4" fmla="*/ 1 w 41"/>
                    <a:gd name="T5" fmla="*/ 0 h 68"/>
                    <a:gd name="T6" fmla="*/ 1 w 41"/>
                    <a:gd name="T7" fmla="*/ 0 h 68"/>
                    <a:gd name="T8" fmla="*/ 1 w 41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68"/>
                    <a:gd name="T17" fmla="*/ 41 w 41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68">
                      <a:moveTo>
                        <a:pt x="24" y="68"/>
                      </a:moveTo>
                      <a:lnTo>
                        <a:pt x="0" y="32"/>
                      </a:lnTo>
                      <a:lnTo>
                        <a:pt x="13" y="0"/>
                      </a:lnTo>
                      <a:lnTo>
                        <a:pt x="41" y="32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0" name="Freeform 708"/>
                <p:cNvSpPr>
                  <a:spLocks/>
                </p:cNvSpPr>
                <p:nvPr/>
              </p:nvSpPr>
              <p:spPr bwMode="auto">
                <a:xfrm>
                  <a:off x="1087" y="3713"/>
                  <a:ext cx="31" cy="10"/>
                </a:xfrm>
                <a:custGeom>
                  <a:avLst/>
                  <a:gdLst>
                    <a:gd name="T0" fmla="*/ 0 w 63"/>
                    <a:gd name="T1" fmla="*/ 0 h 32"/>
                    <a:gd name="T2" fmla="*/ 0 w 63"/>
                    <a:gd name="T3" fmla="*/ 0 h 32"/>
                    <a:gd name="T4" fmla="*/ 0 w 63"/>
                    <a:gd name="T5" fmla="*/ 0 h 32"/>
                    <a:gd name="T6" fmla="*/ 0 w 63"/>
                    <a:gd name="T7" fmla="*/ 0 h 32"/>
                    <a:gd name="T8" fmla="*/ 0 w 63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2"/>
                    <a:gd name="T17" fmla="*/ 63 w 63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2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3" y="32"/>
                      </a:lnTo>
                      <a:lnTo>
                        <a:pt x="23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1" name="Freeform 709"/>
                <p:cNvSpPr>
                  <a:spLocks/>
                </p:cNvSpPr>
                <p:nvPr/>
              </p:nvSpPr>
              <p:spPr bwMode="auto">
                <a:xfrm>
                  <a:off x="1092" y="3724"/>
                  <a:ext cx="31" cy="11"/>
                </a:xfrm>
                <a:custGeom>
                  <a:avLst/>
                  <a:gdLst>
                    <a:gd name="T0" fmla="*/ 0 w 63"/>
                    <a:gd name="T1" fmla="*/ 0 h 31"/>
                    <a:gd name="T2" fmla="*/ 0 w 63"/>
                    <a:gd name="T3" fmla="*/ 0 h 31"/>
                    <a:gd name="T4" fmla="*/ 0 w 63"/>
                    <a:gd name="T5" fmla="*/ 0 h 31"/>
                    <a:gd name="T6" fmla="*/ 0 w 63"/>
                    <a:gd name="T7" fmla="*/ 0 h 31"/>
                    <a:gd name="T8" fmla="*/ 0 w 63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1"/>
                    <a:gd name="T17" fmla="*/ 63 w 63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1">
                      <a:moveTo>
                        <a:pt x="0" y="31"/>
                      </a:moveTo>
                      <a:lnTo>
                        <a:pt x="12" y="0"/>
                      </a:lnTo>
                      <a:lnTo>
                        <a:pt x="52" y="0"/>
                      </a:lnTo>
                      <a:lnTo>
                        <a:pt x="6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9" name="Group 710"/>
              <p:cNvGrpSpPr>
                <a:grpSpLocks/>
              </p:cNvGrpSpPr>
              <p:nvPr/>
            </p:nvGrpSpPr>
            <p:grpSpPr bwMode="auto">
              <a:xfrm>
                <a:off x="1093" y="3725"/>
                <a:ext cx="45" cy="23"/>
                <a:chOff x="1093" y="3725"/>
                <a:chExt cx="45" cy="23"/>
              </a:xfrm>
            </p:grpSpPr>
            <p:sp>
              <p:nvSpPr>
                <p:cNvPr id="256" name="Freeform 711"/>
                <p:cNvSpPr>
                  <a:spLocks/>
                </p:cNvSpPr>
                <p:nvPr/>
              </p:nvSpPr>
              <p:spPr bwMode="auto">
                <a:xfrm>
                  <a:off x="1093" y="3725"/>
                  <a:ext cx="20" cy="23"/>
                </a:xfrm>
                <a:custGeom>
                  <a:avLst/>
                  <a:gdLst>
                    <a:gd name="T0" fmla="*/ 1 w 40"/>
                    <a:gd name="T1" fmla="*/ 0 h 68"/>
                    <a:gd name="T2" fmla="*/ 0 w 40"/>
                    <a:gd name="T3" fmla="*/ 0 h 68"/>
                    <a:gd name="T4" fmla="*/ 1 w 40"/>
                    <a:gd name="T5" fmla="*/ 0 h 68"/>
                    <a:gd name="T6" fmla="*/ 1 w 40"/>
                    <a:gd name="T7" fmla="*/ 0 h 68"/>
                    <a:gd name="T8" fmla="*/ 1 w 40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68"/>
                    <a:gd name="T17" fmla="*/ 40 w 40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68">
                      <a:moveTo>
                        <a:pt x="24" y="68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40" y="33"/>
                      </a:lnTo>
                      <a:lnTo>
                        <a:pt x="24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7" name="Freeform 712"/>
                <p:cNvSpPr>
                  <a:spLocks/>
                </p:cNvSpPr>
                <p:nvPr/>
              </p:nvSpPr>
              <p:spPr bwMode="auto">
                <a:xfrm>
                  <a:off x="1100" y="3726"/>
                  <a:ext cx="32" cy="11"/>
                </a:xfrm>
                <a:custGeom>
                  <a:avLst/>
                  <a:gdLst>
                    <a:gd name="T0" fmla="*/ 0 w 64"/>
                    <a:gd name="T1" fmla="*/ 0 h 34"/>
                    <a:gd name="T2" fmla="*/ 1 w 64"/>
                    <a:gd name="T3" fmla="*/ 0 h 34"/>
                    <a:gd name="T4" fmla="*/ 1 w 64"/>
                    <a:gd name="T5" fmla="*/ 0 h 34"/>
                    <a:gd name="T6" fmla="*/ 1 w 64"/>
                    <a:gd name="T7" fmla="*/ 0 h 34"/>
                    <a:gd name="T8" fmla="*/ 0 w 64"/>
                    <a:gd name="T9" fmla="*/ 0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4"/>
                    <a:gd name="T17" fmla="*/ 64 w 64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4">
                      <a:moveTo>
                        <a:pt x="0" y="0"/>
                      </a:moveTo>
                      <a:lnTo>
                        <a:pt x="40" y="0"/>
                      </a:lnTo>
                      <a:lnTo>
                        <a:pt x="64" y="34"/>
                      </a:lnTo>
                      <a:lnTo>
                        <a:pt x="25" y="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713"/>
                <p:cNvSpPr>
                  <a:spLocks/>
                </p:cNvSpPr>
                <p:nvPr/>
              </p:nvSpPr>
              <p:spPr bwMode="auto">
                <a:xfrm>
                  <a:off x="1106" y="3738"/>
                  <a:ext cx="32" cy="9"/>
                </a:xfrm>
                <a:custGeom>
                  <a:avLst/>
                  <a:gdLst>
                    <a:gd name="T0" fmla="*/ 0 w 65"/>
                    <a:gd name="T1" fmla="*/ 0 h 28"/>
                    <a:gd name="T2" fmla="*/ 0 w 65"/>
                    <a:gd name="T3" fmla="*/ 0 h 28"/>
                    <a:gd name="T4" fmla="*/ 0 w 65"/>
                    <a:gd name="T5" fmla="*/ 0 h 28"/>
                    <a:gd name="T6" fmla="*/ 0 w 65"/>
                    <a:gd name="T7" fmla="*/ 0 h 28"/>
                    <a:gd name="T8" fmla="*/ 0 w 65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5"/>
                    <a:gd name="T16" fmla="*/ 0 h 28"/>
                    <a:gd name="T17" fmla="*/ 65 w 65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5" h="28">
                      <a:moveTo>
                        <a:pt x="0" y="28"/>
                      </a:moveTo>
                      <a:lnTo>
                        <a:pt x="12" y="0"/>
                      </a:lnTo>
                      <a:lnTo>
                        <a:pt x="53" y="0"/>
                      </a:lnTo>
                      <a:lnTo>
                        <a:pt x="6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0" name="Group 714"/>
              <p:cNvGrpSpPr>
                <a:grpSpLocks/>
              </p:cNvGrpSpPr>
              <p:nvPr/>
            </p:nvGrpSpPr>
            <p:grpSpPr bwMode="auto">
              <a:xfrm>
                <a:off x="1108" y="3739"/>
                <a:ext cx="44" cy="23"/>
                <a:chOff x="1108" y="3739"/>
                <a:chExt cx="44" cy="23"/>
              </a:xfrm>
            </p:grpSpPr>
            <p:sp>
              <p:nvSpPr>
                <p:cNvPr id="253" name="Freeform 715"/>
                <p:cNvSpPr>
                  <a:spLocks/>
                </p:cNvSpPr>
                <p:nvPr/>
              </p:nvSpPr>
              <p:spPr bwMode="auto">
                <a:xfrm>
                  <a:off x="1108" y="3739"/>
                  <a:ext cx="19" cy="23"/>
                </a:xfrm>
                <a:custGeom>
                  <a:avLst/>
                  <a:gdLst>
                    <a:gd name="T0" fmla="*/ 0 w 40"/>
                    <a:gd name="T1" fmla="*/ 0 h 69"/>
                    <a:gd name="T2" fmla="*/ 0 w 40"/>
                    <a:gd name="T3" fmla="*/ 0 h 69"/>
                    <a:gd name="T4" fmla="*/ 0 w 40"/>
                    <a:gd name="T5" fmla="*/ 0 h 69"/>
                    <a:gd name="T6" fmla="*/ 0 w 40"/>
                    <a:gd name="T7" fmla="*/ 0 h 69"/>
                    <a:gd name="T8" fmla="*/ 0 w 40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"/>
                    <a:gd name="T16" fmla="*/ 0 h 69"/>
                    <a:gd name="T17" fmla="*/ 40 w 40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" h="69">
                      <a:moveTo>
                        <a:pt x="23" y="69"/>
                      </a:moveTo>
                      <a:lnTo>
                        <a:pt x="0" y="34"/>
                      </a:lnTo>
                      <a:lnTo>
                        <a:pt x="12" y="0"/>
                      </a:lnTo>
                      <a:lnTo>
                        <a:pt x="40" y="34"/>
                      </a:lnTo>
                      <a:lnTo>
                        <a:pt x="23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4" name="Freeform 716"/>
                <p:cNvSpPr>
                  <a:spLocks/>
                </p:cNvSpPr>
                <p:nvPr/>
              </p:nvSpPr>
              <p:spPr bwMode="auto">
                <a:xfrm>
                  <a:off x="1114" y="3740"/>
                  <a:ext cx="32" cy="11"/>
                </a:xfrm>
                <a:custGeom>
                  <a:avLst/>
                  <a:gdLst>
                    <a:gd name="T0" fmla="*/ 0 w 64"/>
                    <a:gd name="T1" fmla="*/ 0 h 35"/>
                    <a:gd name="T2" fmla="*/ 1 w 64"/>
                    <a:gd name="T3" fmla="*/ 0 h 35"/>
                    <a:gd name="T4" fmla="*/ 1 w 64"/>
                    <a:gd name="T5" fmla="*/ 0 h 35"/>
                    <a:gd name="T6" fmla="*/ 1 w 64"/>
                    <a:gd name="T7" fmla="*/ 0 h 35"/>
                    <a:gd name="T8" fmla="*/ 0 w 64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5"/>
                    <a:gd name="T17" fmla="*/ 64 w 64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5">
                      <a:moveTo>
                        <a:pt x="0" y="0"/>
                      </a:moveTo>
                      <a:lnTo>
                        <a:pt x="42" y="0"/>
                      </a:lnTo>
                      <a:lnTo>
                        <a:pt x="64" y="35"/>
                      </a:lnTo>
                      <a:lnTo>
                        <a:pt x="2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717"/>
                <p:cNvSpPr>
                  <a:spLocks/>
                </p:cNvSpPr>
                <p:nvPr/>
              </p:nvSpPr>
              <p:spPr bwMode="auto">
                <a:xfrm>
                  <a:off x="1120" y="3752"/>
                  <a:ext cx="32" cy="10"/>
                </a:xfrm>
                <a:custGeom>
                  <a:avLst/>
                  <a:gdLst>
                    <a:gd name="T0" fmla="*/ 0 w 66"/>
                    <a:gd name="T1" fmla="*/ 0 h 30"/>
                    <a:gd name="T2" fmla="*/ 0 w 66"/>
                    <a:gd name="T3" fmla="*/ 0 h 30"/>
                    <a:gd name="T4" fmla="*/ 0 w 66"/>
                    <a:gd name="T5" fmla="*/ 0 h 30"/>
                    <a:gd name="T6" fmla="*/ 0 w 66"/>
                    <a:gd name="T7" fmla="*/ 0 h 30"/>
                    <a:gd name="T8" fmla="*/ 0 w 66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30"/>
                    <a:gd name="T17" fmla="*/ 66 w 6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30">
                      <a:moveTo>
                        <a:pt x="0" y="30"/>
                      </a:moveTo>
                      <a:lnTo>
                        <a:pt x="15" y="0"/>
                      </a:lnTo>
                      <a:lnTo>
                        <a:pt x="54" y="0"/>
                      </a:lnTo>
                      <a:lnTo>
                        <a:pt x="66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1" name="Group 718"/>
              <p:cNvGrpSpPr>
                <a:grpSpLocks/>
              </p:cNvGrpSpPr>
              <p:nvPr/>
            </p:nvGrpSpPr>
            <p:grpSpPr bwMode="auto">
              <a:xfrm>
                <a:off x="1121" y="3753"/>
                <a:ext cx="45" cy="23"/>
                <a:chOff x="1121" y="3753"/>
                <a:chExt cx="45" cy="23"/>
              </a:xfrm>
            </p:grpSpPr>
            <p:sp>
              <p:nvSpPr>
                <p:cNvPr id="250" name="Freeform 719"/>
                <p:cNvSpPr>
                  <a:spLocks/>
                </p:cNvSpPr>
                <p:nvPr/>
              </p:nvSpPr>
              <p:spPr bwMode="auto">
                <a:xfrm>
                  <a:off x="1121" y="3753"/>
                  <a:ext cx="20" cy="23"/>
                </a:xfrm>
                <a:custGeom>
                  <a:avLst/>
                  <a:gdLst>
                    <a:gd name="T0" fmla="*/ 1 w 39"/>
                    <a:gd name="T1" fmla="*/ 0 h 68"/>
                    <a:gd name="T2" fmla="*/ 0 w 39"/>
                    <a:gd name="T3" fmla="*/ 0 h 68"/>
                    <a:gd name="T4" fmla="*/ 1 w 39"/>
                    <a:gd name="T5" fmla="*/ 0 h 68"/>
                    <a:gd name="T6" fmla="*/ 1 w 39"/>
                    <a:gd name="T7" fmla="*/ 0 h 68"/>
                    <a:gd name="T8" fmla="*/ 1 w 39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8"/>
                    <a:gd name="T17" fmla="*/ 39 w 39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8">
                      <a:moveTo>
                        <a:pt x="22" y="68"/>
                      </a:moveTo>
                      <a:lnTo>
                        <a:pt x="0" y="35"/>
                      </a:lnTo>
                      <a:lnTo>
                        <a:pt x="12" y="0"/>
                      </a:lnTo>
                      <a:lnTo>
                        <a:pt x="39" y="35"/>
                      </a:lnTo>
                      <a:lnTo>
                        <a:pt x="22" y="68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1" name="Freeform 720"/>
                <p:cNvSpPr>
                  <a:spLocks/>
                </p:cNvSpPr>
                <p:nvPr/>
              </p:nvSpPr>
              <p:spPr bwMode="auto">
                <a:xfrm>
                  <a:off x="1127" y="3753"/>
                  <a:ext cx="33" cy="12"/>
                </a:xfrm>
                <a:custGeom>
                  <a:avLst/>
                  <a:gdLst>
                    <a:gd name="T0" fmla="*/ 0 w 64"/>
                    <a:gd name="T1" fmla="*/ 0 h 35"/>
                    <a:gd name="T2" fmla="*/ 1 w 64"/>
                    <a:gd name="T3" fmla="*/ 0 h 35"/>
                    <a:gd name="T4" fmla="*/ 1 w 64"/>
                    <a:gd name="T5" fmla="*/ 0 h 35"/>
                    <a:gd name="T6" fmla="*/ 1 w 64"/>
                    <a:gd name="T7" fmla="*/ 0 h 35"/>
                    <a:gd name="T8" fmla="*/ 0 w 64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5"/>
                    <a:gd name="T17" fmla="*/ 64 w 64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5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64" y="35"/>
                      </a:lnTo>
                      <a:lnTo>
                        <a:pt x="24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721"/>
                <p:cNvSpPr>
                  <a:spLocks/>
                </p:cNvSpPr>
                <p:nvPr/>
              </p:nvSpPr>
              <p:spPr bwMode="auto">
                <a:xfrm>
                  <a:off x="1133" y="3766"/>
                  <a:ext cx="33" cy="9"/>
                </a:xfrm>
                <a:custGeom>
                  <a:avLst/>
                  <a:gdLst>
                    <a:gd name="T0" fmla="*/ 0 w 66"/>
                    <a:gd name="T1" fmla="*/ 0 h 29"/>
                    <a:gd name="T2" fmla="*/ 1 w 66"/>
                    <a:gd name="T3" fmla="*/ 0 h 29"/>
                    <a:gd name="T4" fmla="*/ 1 w 66"/>
                    <a:gd name="T5" fmla="*/ 0 h 29"/>
                    <a:gd name="T6" fmla="*/ 1 w 66"/>
                    <a:gd name="T7" fmla="*/ 0 h 29"/>
                    <a:gd name="T8" fmla="*/ 0 w 66"/>
                    <a:gd name="T9" fmla="*/ 0 h 2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6"/>
                    <a:gd name="T16" fmla="*/ 0 h 29"/>
                    <a:gd name="T17" fmla="*/ 66 w 66"/>
                    <a:gd name="T18" fmla="*/ 29 h 2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6" h="29">
                      <a:moveTo>
                        <a:pt x="0" y="29"/>
                      </a:moveTo>
                      <a:lnTo>
                        <a:pt x="12" y="0"/>
                      </a:lnTo>
                      <a:lnTo>
                        <a:pt x="54" y="0"/>
                      </a:lnTo>
                      <a:lnTo>
                        <a:pt x="66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2" name="Group 722"/>
              <p:cNvGrpSpPr>
                <a:grpSpLocks/>
              </p:cNvGrpSpPr>
              <p:nvPr/>
            </p:nvGrpSpPr>
            <p:grpSpPr bwMode="auto">
              <a:xfrm>
                <a:off x="1133" y="3767"/>
                <a:ext cx="44" cy="23"/>
                <a:chOff x="1133" y="3767"/>
                <a:chExt cx="44" cy="23"/>
              </a:xfrm>
            </p:grpSpPr>
            <p:sp>
              <p:nvSpPr>
                <p:cNvPr id="247" name="Freeform 723"/>
                <p:cNvSpPr>
                  <a:spLocks/>
                </p:cNvSpPr>
                <p:nvPr/>
              </p:nvSpPr>
              <p:spPr bwMode="auto">
                <a:xfrm>
                  <a:off x="1133" y="3767"/>
                  <a:ext cx="20" cy="23"/>
                </a:xfrm>
                <a:custGeom>
                  <a:avLst/>
                  <a:gdLst>
                    <a:gd name="T0" fmla="*/ 1 w 39"/>
                    <a:gd name="T1" fmla="*/ 0 h 69"/>
                    <a:gd name="T2" fmla="*/ 0 w 39"/>
                    <a:gd name="T3" fmla="*/ 0 h 69"/>
                    <a:gd name="T4" fmla="*/ 1 w 39"/>
                    <a:gd name="T5" fmla="*/ 0 h 69"/>
                    <a:gd name="T6" fmla="*/ 1 w 39"/>
                    <a:gd name="T7" fmla="*/ 0 h 69"/>
                    <a:gd name="T8" fmla="*/ 1 w 39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69"/>
                    <a:gd name="T17" fmla="*/ 39 w 39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69">
                      <a:moveTo>
                        <a:pt x="23" y="69"/>
                      </a:moveTo>
                      <a:lnTo>
                        <a:pt x="0" y="33"/>
                      </a:lnTo>
                      <a:lnTo>
                        <a:pt x="12" y="0"/>
                      </a:lnTo>
                      <a:lnTo>
                        <a:pt x="39" y="33"/>
                      </a:lnTo>
                      <a:lnTo>
                        <a:pt x="23" y="69"/>
                      </a:lnTo>
                      <a:close/>
                    </a:path>
                  </a:pathLst>
                </a:cu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8" name="Freeform 724"/>
                <p:cNvSpPr>
                  <a:spLocks/>
                </p:cNvSpPr>
                <p:nvPr/>
              </p:nvSpPr>
              <p:spPr bwMode="auto">
                <a:xfrm>
                  <a:off x="1140" y="3767"/>
                  <a:ext cx="32" cy="11"/>
                </a:xfrm>
                <a:custGeom>
                  <a:avLst/>
                  <a:gdLst>
                    <a:gd name="T0" fmla="*/ 0 w 64"/>
                    <a:gd name="T1" fmla="*/ 0 h 33"/>
                    <a:gd name="T2" fmla="*/ 1 w 64"/>
                    <a:gd name="T3" fmla="*/ 0 h 33"/>
                    <a:gd name="T4" fmla="*/ 1 w 64"/>
                    <a:gd name="T5" fmla="*/ 0 h 33"/>
                    <a:gd name="T6" fmla="*/ 1 w 64"/>
                    <a:gd name="T7" fmla="*/ 0 h 33"/>
                    <a:gd name="T8" fmla="*/ 0 w 64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4"/>
                    <a:gd name="T16" fmla="*/ 0 h 33"/>
                    <a:gd name="T17" fmla="*/ 64 w 64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4" h="33">
                      <a:moveTo>
                        <a:pt x="0" y="0"/>
                      </a:moveTo>
                      <a:lnTo>
                        <a:pt x="41" y="0"/>
                      </a:lnTo>
                      <a:lnTo>
                        <a:pt x="64" y="33"/>
                      </a:lnTo>
                      <a:lnTo>
                        <a:pt x="23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725"/>
                <p:cNvSpPr>
                  <a:spLocks/>
                </p:cNvSpPr>
                <p:nvPr/>
              </p:nvSpPr>
              <p:spPr bwMode="auto">
                <a:xfrm>
                  <a:off x="1146" y="3779"/>
                  <a:ext cx="31" cy="10"/>
                </a:xfrm>
                <a:custGeom>
                  <a:avLst/>
                  <a:gdLst>
                    <a:gd name="T0" fmla="*/ 0 w 63"/>
                    <a:gd name="T1" fmla="*/ 0 h 31"/>
                    <a:gd name="T2" fmla="*/ 0 w 63"/>
                    <a:gd name="T3" fmla="*/ 0 h 31"/>
                    <a:gd name="T4" fmla="*/ 0 w 63"/>
                    <a:gd name="T5" fmla="*/ 0 h 31"/>
                    <a:gd name="T6" fmla="*/ 0 w 63"/>
                    <a:gd name="T7" fmla="*/ 0 h 31"/>
                    <a:gd name="T8" fmla="*/ 0 w 63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31"/>
                    <a:gd name="T17" fmla="*/ 63 w 63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31">
                      <a:moveTo>
                        <a:pt x="0" y="31"/>
                      </a:moveTo>
                      <a:lnTo>
                        <a:pt x="11" y="0"/>
                      </a:lnTo>
                      <a:lnTo>
                        <a:pt x="52" y="0"/>
                      </a:lnTo>
                      <a:lnTo>
                        <a:pt x="6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93" name="Freeform 726"/>
              <p:cNvSpPr>
                <a:spLocks/>
              </p:cNvSpPr>
              <p:nvPr/>
            </p:nvSpPr>
            <p:spPr bwMode="auto">
              <a:xfrm>
                <a:off x="972" y="3556"/>
                <a:ext cx="40" cy="12"/>
              </a:xfrm>
              <a:custGeom>
                <a:avLst/>
                <a:gdLst>
                  <a:gd name="T0" fmla="*/ 0 w 79"/>
                  <a:gd name="T1" fmla="*/ 0 h 36"/>
                  <a:gd name="T2" fmla="*/ 1 w 79"/>
                  <a:gd name="T3" fmla="*/ 0 h 36"/>
                  <a:gd name="T4" fmla="*/ 1 w 79"/>
                  <a:gd name="T5" fmla="*/ 0 h 36"/>
                  <a:gd name="T6" fmla="*/ 1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7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" name="Freeform 727"/>
              <p:cNvSpPr>
                <a:spLocks/>
              </p:cNvSpPr>
              <p:nvPr/>
            </p:nvSpPr>
            <p:spPr bwMode="auto">
              <a:xfrm>
                <a:off x="993" y="3576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5" name="Freeform 728"/>
              <p:cNvSpPr>
                <a:spLocks/>
              </p:cNvSpPr>
              <p:nvPr/>
            </p:nvSpPr>
            <p:spPr bwMode="auto">
              <a:xfrm>
                <a:off x="1012" y="3594"/>
                <a:ext cx="39" cy="12"/>
              </a:xfrm>
              <a:custGeom>
                <a:avLst/>
                <a:gdLst>
                  <a:gd name="T0" fmla="*/ 0 w 78"/>
                  <a:gd name="T1" fmla="*/ 0 h 36"/>
                  <a:gd name="T2" fmla="*/ 1 w 78"/>
                  <a:gd name="T3" fmla="*/ 0 h 36"/>
                  <a:gd name="T4" fmla="*/ 1 w 78"/>
                  <a:gd name="T5" fmla="*/ 0 h 36"/>
                  <a:gd name="T6" fmla="*/ 1 w 78"/>
                  <a:gd name="T7" fmla="*/ 0 h 36"/>
                  <a:gd name="T8" fmla="*/ 0 w 78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36"/>
                  <a:gd name="T17" fmla="*/ 78 w 78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36">
                    <a:moveTo>
                      <a:pt x="0" y="0"/>
                    </a:moveTo>
                    <a:lnTo>
                      <a:pt x="27" y="36"/>
                    </a:lnTo>
                    <a:lnTo>
                      <a:pt x="78" y="36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6" name="Freeform 729"/>
              <p:cNvSpPr>
                <a:spLocks/>
              </p:cNvSpPr>
              <p:nvPr/>
            </p:nvSpPr>
            <p:spPr bwMode="auto">
              <a:xfrm>
                <a:off x="1032" y="3613"/>
                <a:ext cx="40" cy="12"/>
              </a:xfrm>
              <a:custGeom>
                <a:avLst/>
                <a:gdLst>
                  <a:gd name="T0" fmla="*/ 0 w 79"/>
                  <a:gd name="T1" fmla="*/ 0 h 36"/>
                  <a:gd name="T2" fmla="*/ 1 w 79"/>
                  <a:gd name="T3" fmla="*/ 0 h 36"/>
                  <a:gd name="T4" fmla="*/ 1 w 79"/>
                  <a:gd name="T5" fmla="*/ 0 h 36"/>
                  <a:gd name="T6" fmla="*/ 1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" name="Freeform 730"/>
              <p:cNvSpPr>
                <a:spLocks/>
              </p:cNvSpPr>
              <p:nvPr/>
            </p:nvSpPr>
            <p:spPr bwMode="auto">
              <a:xfrm>
                <a:off x="1053" y="3632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8" name="Freeform 731"/>
              <p:cNvSpPr>
                <a:spLocks/>
              </p:cNvSpPr>
              <p:nvPr/>
            </p:nvSpPr>
            <p:spPr bwMode="auto">
              <a:xfrm>
                <a:off x="1074" y="3651"/>
                <a:ext cx="40" cy="12"/>
              </a:xfrm>
              <a:custGeom>
                <a:avLst/>
                <a:gdLst>
                  <a:gd name="T0" fmla="*/ 0 w 79"/>
                  <a:gd name="T1" fmla="*/ 0 h 35"/>
                  <a:gd name="T2" fmla="*/ 1 w 79"/>
                  <a:gd name="T3" fmla="*/ 0 h 35"/>
                  <a:gd name="T4" fmla="*/ 1 w 79"/>
                  <a:gd name="T5" fmla="*/ 0 h 35"/>
                  <a:gd name="T6" fmla="*/ 1 w 79"/>
                  <a:gd name="T7" fmla="*/ 0 h 35"/>
                  <a:gd name="T8" fmla="*/ 0 w 7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5"/>
                  <a:gd name="T17" fmla="*/ 79 w 7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5">
                    <a:moveTo>
                      <a:pt x="0" y="0"/>
                    </a:moveTo>
                    <a:lnTo>
                      <a:pt x="28" y="35"/>
                    </a:lnTo>
                    <a:lnTo>
                      <a:pt x="79" y="35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9" name="Freeform 732"/>
              <p:cNvSpPr>
                <a:spLocks/>
              </p:cNvSpPr>
              <p:nvPr/>
            </p:nvSpPr>
            <p:spPr bwMode="auto">
              <a:xfrm>
                <a:off x="1095" y="3669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1 w 80"/>
                  <a:gd name="T3" fmla="*/ 0 h 36"/>
                  <a:gd name="T4" fmla="*/ 1 w 80"/>
                  <a:gd name="T5" fmla="*/ 0 h 36"/>
                  <a:gd name="T6" fmla="*/ 1 w 80"/>
                  <a:gd name="T7" fmla="*/ 0 h 36"/>
                  <a:gd name="T8" fmla="*/ 0 w 8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6"/>
                  <a:gd name="T17" fmla="*/ 80 w 8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6">
                    <a:moveTo>
                      <a:pt x="0" y="0"/>
                    </a:moveTo>
                    <a:lnTo>
                      <a:pt x="28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0" name="Freeform 733"/>
              <p:cNvSpPr>
                <a:spLocks/>
              </p:cNvSpPr>
              <p:nvPr/>
            </p:nvSpPr>
            <p:spPr bwMode="auto">
              <a:xfrm>
                <a:off x="1115" y="3688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1 w 80"/>
                  <a:gd name="T3" fmla="*/ 0 h 36"/>
                  <a:gd name="T4" fmla="*/ 1 w 80"/>
                  <a:gd name="T5" fmla="*/ 0 h 36"/>
                  <a:gd name="T6" fmla="*/ 1 w 80"/>
                  <a:gd name="T7" fmla="*/ 0 h 36"/>
                  <a:gd name="T8" fmla="*/ 0 w 8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6"/>
                  <a:gd name="T17" fmla="*/ 80 w 8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6">
                    <a:moveTo>
                      <a:pt x="0" y="0"/>
                    </a:moveTo>
                    <a:lnTo>
                      <a:pt x="27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1" name="Freeform 734"/>
              <p:cNvSpPr>
                <a:spLocks/>
              </p:cNvSpPr>
              <p:nvPr/>
            </p:nvSpPr>
            <p:spPr bwMode="auto">
              <a:xfrm>
                <a:off x="1134" y="3707"/>
                <a:ext cx="39" cy="12"/>
              </a:xfrm>
              <a:custGeom>
                <a:avLst/>
                <a:gdLst>
                  <a:gd name="T0" fmla="*/ 0 w 79"/>
                  <a:gd name="T1" fmla="*/ 0 h 36"/>
                  <a:gd name="T2" fmla="*/ 0 w 79"/>
                  <a:gd name="T3" fmla="*/ 0 h 36"/>
                  <a:gd name="T4" fmla="*/ 0 w 79"/>
                  <a:gd name="T5" fmla="*/ 0 h 36"/>
                  <a:gd name="T6" fmla="*/ 0 w 79"/>
                  <a:gd name="T7" fmla="*/ 0 h 36"/>
                  <a:gd name="T8" fmla="*/ 0 w 7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0" y="0"/>
                    </a:moveTo>
                    <a:lnTo>
                      <a:pt x="28" y="36"/>
                    </a:lnTo>
                    <a:lnTo>
                      <a:pt x="79" y="36"/>
                    </a:lnTo>
                    <a:lnTo>
                      <a:pt x="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2" name="Freeform 735"/>
              <p:cNvSpPr>
                <a:spLocks/>
              </p:cNvSpPr>
              <p:nvPr/>
            </p:nvSpPr>
            <p:spPr bwMode="auto">
              <a:xfrm>
                <a:off x="1154" y="3726"/>
                <a:ext cx="40" cy="12"/>
              </a:xfrm>
              <a:custGeom>
                <a:avLst/>
                <a:gdLst>
                  <a:gd name="T0" fmla="*/ 0 w 80"/>
                  <a:gd name="T1" fmla="*/ 0 h 36"/>
                  <a:gd name="T2" fmla="*/ 1 w 80"/>
                  <a:gd name="T3" fmla="*/ 0 h 36"/>
                  <a:gd name="T4" fmla="*/ 1 w 80"/>
                  <a:gd name="T5" fmla="*/ 0 h 36"/>
                  <a:gd name="T6" fmla="*/ 1 w 80"/>
                  <a:gd name="T7" fmla="*/ 0 h 36"/>
                  <a:gd name="T8" fmla="*/ 0 w 8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6"/>
                  <a:gd name="T17" fmla="*/ 80 w 8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6">
                    <a:moveTo>
                      <a:pt x="0" y="0"/>
                    </a:moveTo>
                    <a:lnTo>
                      <a:pt x="27" y="36"/>
                    </a:lnTo>
                    <a:lnTo>
                      <a:pt x="80" y="36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3" name="Freeform 736"/>
              <p:cNvSpPr>
                <a:spLocks/>
              </p:cNvSpPr>
              <p:nvPr/>
            </p:nvSpPr>
            <p:spPr bwMode="auto">
              <a:xfrm>
                <a:off x="1175" y="3745"/>
                <a:ext cx="40" cy="12"/>
              </a:xfrm>
              <a:custGeom>
                <a:avLst/>
                <a:gdLst>
                  <a:gd name="T0" fmla="*/ 0 w 81"/>
                  <a:gd name="T1" fmla="*/ 0 h 36"/>
                  <a:gd name="T2" fmla="*/ 0 w 81"/>
                  <a:gd name="T3" fmla="*/ 0 h 36"/>
                  <a:gd name="T4" fmla="*/ 0 w 81"/>
                  <a:gd name="T5" fmla="*/ 0 h 36"/>
                  <a:gd name="T6" fmla="*/ 0 w 81"/>
                  <a:gd name="T7" fmla="*/ 0 h 36"/>
                  <a:gd name="T8" fmla="*/ 0 w 81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36"/>
                  <a:gd name="T17" fmla="*/ 81 w 81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36">
                    <a:moveTo>
                      <a:pt x="0" y="0"/>
                    </a:moveTo>
                    <a:lnTo>
                      <a:pt x="28" y="36"/>
                    </a:lnTo>
                    <a:lnTo>
                      <a:pt x="81" y="36"/>
                    </a:lnTo>
                    <a:lnTo>
                      <a:pt x="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04" name="Group 737"/>
              <p:cNvGrpSpPr>
                <a:grpSpLocks/>
              </p:cNvGrpSpPr>
              <p:nvPr/>
            </p:nvGrpSpPr>
            <p:grpSpPr bwMode="auto">
              <a:xfrm>
                <a:off x="700" y="3535"/>
                <a:ext cx="49" cy="24"/>
                <a:chOff x="700" y="3535"/>
                <a:chExt cx="49" cy="24"/>
              </a:xfrm>
            </p:grpSpPr>
            <p:sp>
              <p:nvSpPr>
                <p:cNvPr id="244" name="Freeform 738"/>
                <p:cNvSpPr>
                  <a:spLocks/>
                </p:cNvSpPr>
                <p:nvPr/>
              </p:nvSpPr>
              <p:spPr bwMode="auto">
                <a:xfrm>
                  <a:off x="700" y="3535"/>
                  <a:ext cx="12" cy="24"/>
                </a:xfrm>
                <a:custGeom>
                  <a:avLst/>
                  <a:gdLst>
                    <a:gd name="T0" fmla="*/ 1 w 24"/>
                    <a:gd name="T1" fmla="*/ 0 h 70"/>
                    <a:gd name="T2" fmla="*/ 0 w 24"/>
                    <a:gd name="T3" fmla="*/ 0 h 70"/>
                    <a:gd name="T4" fmla="*/ 1 w 24"/>
                    <a:gd name="T5" fmla="*/ 0 h 70"/>
                    <a:gd name="T6" fmla="*/ 1 w 24"/>
                    <a:gd name="T7" fmla="*/ 0 h 70"/>
                    <a:gd name="T8" fmla="*/ 1 w 24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70"/>
                    <a:gd name="T17" fmla="*/ 24 w 24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70">
                      <a:moveTo>
                        <a:pt x="15" y="70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24" y="32"/>
                      </a:lnTo>
                      <a:lnTo>
                        <a:pt x="15" y="7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5" name="Freeform 739"/>
                <p:cNvSpPr>
                  <a:spLocks/>
                </p:cNvSpPr>
                <p:nvPr/>
              </p:nvSpPr>
              <p:spPr bwMode="auto">
                <a:xfrm>
                  <a:off x="705" y="3536"/>
                  <a:ext cx="37" cy="10"/>
                </a:xfrm>
                <a:custGeom>
                  <a:avLst/>
                  <a:gdLst>
                    <a:gd name="T0" fmla="*/ 1 w 73"/>
                    <a:gd name="T1" fmla="*/ 0 h 30"/>
                    <a:gd name="T2" fmla="*/ 1 w 73"/>
                    <a:gd name="T3" fmla="*/ 0 h 30"/>
                    <a:gd name="T4" fmla="*/ 1 w 73"/>
                    <a:gd name="T5" fmla="*/ 0 h 30"/>
                    <a:gd name="T6" fmla="*/ 1 w 73"/>
                    <a:gd name="T7" fmla="*/ 0 h 30"/>
                    <a:gd name="T8" fmla="*/ 1 w 73"/>
                    <a:gd name="T9" fmla="*/ 0 h 30"/>
                    <a:gd name="T10" fmla="*/ 1 w 73"/>
                    <a:gd name="T11" fmla="*/ 0 h 30"/>
                    <a:gd name="T12" fmla="*/ 1 w 73"/>
                    <a:gd name="T13" fmla="*/ 0 h 30"/>
                    <a:gd name="T14" fmla="*/ 0 w 73"/>
                    <a:gd name="T15" fmla="*/ 0 h 30"/>
                    <a:gd name="T16" fmla="*/ 1 w 73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3"/>
                    <a:gd name="T28" fmla="*/ 0 h 30"/>
                    <a:gd name="T29" fmla="*/ 73 w 73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3" h="30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6" y="12"/>
                      </a:lnTo>
                      <a:lnTo>
                        <a:pt x="73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740"/>
                <p:cNvSpPr>
                  <a:spLocks/>
                </p:cNvSpPr>
                <p:nvPr/>
              </p:nvSpPr>
              <p:spPr bwMode="auto">
                <a:xfrm>
                  <a:off x="708" y="3547"/>
                  <a:ext cx="41" cy="12"/>
                </a:xfrm>
                <a:custGeom>
                  <a:avLst/>
                  <a:gdLst>
                    <a:gd name="T0" fmla="*/ 0 w 82"/>
                    <a:gd name="T1" fmla="*/ 0 h 36"/>
                    <a:gd name="T2" fmla="*/ 1 w 82"/>
                    <a:gd name="T3" fmla="*/ 0 h 36"/>
                    <a:gd name="T4" fmla="*/ 1 w 82"/>
                    <a:gd name="T5" fmla="*/ 0 h 36"/>
                    <a:gd name="T6" fmla="*/ 1 w 82"/>
                    <a:gd name="T7" fmla="*/ 0 h 36"/>
                    <a:gd name="T8" fmla="*/ 1 w 82"/>
                    <a:gd name="T9" fmla="*/ 0 h 36"/>
                    <a:gd name="T10" fmla="*/ 1 w 82"/>
                    <a:gd name="T11" fmla="*/ 0 h 36"/>
                    <a:gd name="T12" fmla="*/ 0 w 82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2"/>
                    <a:gd name="T22" fmla="*/ 0 h 36"/>
                    <a:gd name="T23" fmla="*/ 82 w 82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2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6" y="6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2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5" name="Group 741"/>
              <p:cNvGrpSpPr>
                <a:grpSpLocks/>
              </p:cNvGrpSpPr>
              <p:nvPr/>
            </p:nvGrpSpPr>
            <p:grpSpPr bwMode="auto">
              <a:xfrm>
                <a:off x="714" y="3551"/>
                <a:ext cx="49" cy="22"/>
                <a:chOff x="714" y="3551"/>
                <a:chExt cx="49" cy="22"/>
              </a:xfrm>
            </p:grpSpPr>
            <p:sp>
              <p:nvSpPr>
                <p:cNvPr id="241" name="Freeform 742"/>
                <p:cNvSpPr>
                  <a:spLocks/>
                </p:cNvSpPr>
                <p:nvPr/>
              </p:nvSpPr>
              <p:spPr bwMode="auto">
                <a:xfrm>
                  <a:off x="714" y="3551"/>
                  <a:ext cx="12" cy="22"/>
                </a:xfrm>
                <a:custGeom>
                  <a:avLst/>
                  <a:gdLst>
                    <a:gd name="T0" fmla="*/ 1 w 24"/>
                    <a:gd name="T1" fmla="*/ 0 h 67"/>
                    <a:gd name="T2" fmla="*/ 0 w 24"/>
                    <a:gd name="T3" fmla="*/ 0 h 67"/>
                    <a:gd name="T4" fmla="*/ 1 w 24"/>
                    <a:gd name="T5" fmla="*/ 0 h 67"/>
                    <a:gd name="T6" fmla="*/ 1 w 24"/>
                    <a:gd name="T7" fmla="*/ 0 h 67"/>
                    <a:gd name="T8" fmla="*/ 1 w 24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7"/>
                    <a:gd name="T17" fmla="*/ 24 w 24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7">
                      <a:moveTo>
                        <a:pt x="15" y="67"/>
                      </a:moveTo>
                      <a:lnTo>
                        <a:pt x="0" y="26"/>
                      </a:lnTo>
                      <a:lnTo>
                        <a:pt x="9" y="0"/>
                      </a:lnTo>
                      <a:lnTo>
                        <a:pt x="24" y="30"/>
                      </a:lnTo>
                      <a:lnTo>
                        <a:pt x="15" y="67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2" name="Freeform 743"/>
                <p:cNvSpPr>
                  <a:spLocks/>
                </p:cNvSpPr>
                <p:nvPr/>
              </p:nvSpPr>
              <p:spPr bwMode="auto">
                <a:xfrm>
                  <a:off x="719" y="3551"/>
                  <a:ext cx="36" cy="10"/>
                </a:xfrm>
                <a:custGeom>
                  <a:avLst/>
                  <a:gdLst>
                    <a:gd name="T0" fmla="*/ 0 w 74"/>
                    <a:gd name="T1" fmla="*/ 0 h 29"/>
                    <a:gd name="T2" fmla="*/ 0 w 74"/>
                    <a:gd name="T3" fmla="*/ 0 h 29"/>
                    <a:gd name="T4" fmla="*/ 0 w 74"/>
                    <a:gd name="T5" fmla="*/ 0 h 29"/>
                    <a:gd name="T6" fmla="*/ 0 w 74"/>
                    <a:gd name="T7" fmla="*/ 0 h 29"/>
                    <a:gd name="T8" fmla="*/ 0 w 74"/>
                    <a:gd name="T9" fmla="*/ 0 h 29"/>
                    <a:gd name="T10" fmla="*/ 0 w 74"/>
                    <a:gd name="T11" fmla="*/ 0 h 29"/>
                    <a:gd name="T12" fmla="*/ 0 w 74"/>
                    <a:gd name="T13" fmla="*/ 0 h 29"/>
                    <a:gd name="T14" fmla="*/ 0 w 74"/>
                    <a:gd name="T15" fmla="*/ 0 h 29"/>
                    <a:gd name="T16" fmla="*/ 0 w 74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29"/>
                    <a:gd name="T29" fmla="*/ 74 w 74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29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2"/>
                      </a:lnTo>
                      <a:lnTo>
                        <a:pt x="57" y="13"/>
                      </a:lnTo>
                      <a:lnTo>
                        <a:pt x="74" y="29"/>
                      </a:lnTo>
                      <a:lnTo>
                        <a:pt x="19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744"/>
                <p:cNvSpPr>
                  <a:spLocks/>
                </p:cNvSpPr>
                <p:nvPr/>
              </p:nvSpPr>
              <p:spPr bwMode="auto">
                <a:xfrm>
                  <a:off x="722" y="3562"/>
                  <a:ext cx="41" cy="11"/>
                </a:xfrm>
                <a:custGeom>
                  <a:avLst/>
                  <a:gdLst>
                    <a:gd name="T0" fmla="*/ 0 w 81"/>
                    <a:gd name="T1" fmla="*/ 0 h 35"/>
                    <a:gd name="T2" fmla="*/ 1 w 81"/>
                    <a:gd name="T3" fmla="*/ 0 h 35"/>
                    <a:gd name="T4" fmla="*/ 1 w 81"/>
                    <a:gd name="T5" fmla="*/ 0 h 35"/>
                    <a:gd name="T6" fmla="*/ 1 w 81"/>
                    <a:gd name="T7" fmla="*/ 0 h 35"/>
                    <a:gd name="T8" fmla="*/ 1 w 81"/>
                    <a:gd name="T9" fmla="*/ 0 h 35"/>
                    <a:gd name="T10" fmla="*/ 1 w 81"/>
                    <a:gd name="T11" fmla="*/ 0 h 35"/>
                    <a:gd name="T12" fmla="*/ 0 w 81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5"/>
                    <a:gd name="T23" fmla="*/ 81 w 81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5">
                      <a:moveTo>
                        <a:pt x="0" y="35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6" name="Group 745"/>
              <p:cNvGrpSpPr>
                <a:grpSpLocks/>
              </p:cNvGrpSpPr>
              <p:nvPr/>
            </p:nvGrpSpPr>
            <p:grpSpPr bwMode="auto">
              <a:xfrm>
                <a:off x="728" y="3564"/>
                <a:ext cx="48" cy="23"/>
                <a:chOff x="728" y="3564"/>
                <a:chExt cx="48" cy="23"/>
              </a:xfrm>
            </p:grpSpPr>
            <p:sp>
              <p:nvSpPr>
                <p:cNvPr id="238" name="Freeform 746"/>
                <p:cNvSpPr>
                  <a:spLocks/>
                </p:cNvSpPr>
                <p:nvPr/>
              </p:nvSpPr>
              <p:spPr bwMode="auto">
                <a:xfrm>
                  <a:off x="728" y="3564"/>
                  <a:ext cx="11" cy="23"/>
                </a:xfrm>
                <a:custGeom>
                  <a:avLst/>
                  <a:gdLst>
                    <a:gd name="T0" fmla="*/ 1 w 22"/>
                    <a:gd name="T1" fmla="*/ 0 h 68"/>
                    <a:gd name="T2" fmla="*/ 0 w 22"/>
                    <a:gd name="T3" fmla="*/ 0 h 68"/>
                    <a:gd name="T4" fmla="*/ 1 w 22"/>
                    <a:gd name="T5" fmla="*/ 0 h 68"/>
                    <a:gd name="T6" fmla="*/ 1 w 22"/>
                    <a:gd name="T7" fmla="*/ 0 h 68"/>
                    <a:gd name="T8" fmla="*/ 1 w 22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8"/>
                    <a:gd name="T17" fmla="*/ 22 w 22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8">
                      <a:moveTo>
                        <a:pt x="13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1"/>
                      </a:lnTo>
                      <a:lnTo>
                        <a:pt x="13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9" name="Freeform 747"/>
                <p:cNvSpPr>
                  <a:spLocks/>
                </p:cNvSpPr>
                <p:nvPr/>
              </p:nvSpPr>
              <p:spPr bwMode="auto">
                <a:xfrm>
                  <a:off x="732" y="3565"/>
                  <a:ext cx="37" cy="10"/>
                </a:xfrm>
                <a:custGeom>
                  <a:avLst/>
                  <a:gdLst>
                    <a:gd name="T0" fmla="*/ 1 w 72"/>
                    <a:gd name="T1" fmla="*/ 0 h 30"/>
                    <a:gd name="T2" fmla="*/ 1 w 72"/>
                    <a:gd name="T3" fmla="*/ 0 h 30"/>
                    <a:gd name="T4" fmla="*/ 1 w 72"/>
                    <a:gd name="T5" fmla="*/ 0 h 30"/>
                    <a:gd name="T6" fmla="*/ 1 w 72"/>
                    <a:gd name="T7" fmla="*/ 0 h 30"/>
                    <a:gd name="T8" fmla="*/ 1 w 72"/>
                    <a:gd name="T9" fmla="*/ 0 h 30"/>
                    <a:gd name="T10" fmla="*/ 1 w 72"/>
                    <a:gd name="T11" fmla="*/ 0 h 30"/>
                    <a:gd name="T12" fmla="*/ 1 w 72"/>
                    <a:gd name="T13" fmla="*/ 0 h 30"/>
                    <a:gd name="T14" fmla="*/ 0 w 72"/>
                    <a:gd name="T15" fmla="*/ 0 h 30"/>
                    <a:gd name="T16" fmla="*/ 1 w 7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30"/>
                    <a:gd name="T29" fmla="*/ 72 w 7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30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6" y="12"/>
                      </a:lnTo>
                      <a:lnTo>
                        <a:pt x="72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748"/>
                <p:cNvSpPr>
                  <a:spLocks/>
                </p:cNvSpPr>
                <p:nvPr/>
              </p:nvSpPr>
              <p:spPr bwMode="auto">
                <a:xfrm>
                  <a:off x="735" y="3575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1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7" name="Group 749"/>
              <p:cNvGrpSpPr>
                <a:grpSpLocks/>
              </p:cNvGrpSpPr>
              <p:nvPr/>
            </p:nvGrpSpPr>
            <p:grpSpPr bwMode="auto">
              <a:xfrm>
                <a:off x="742" y="3582"/>
                <a:ext cx="49" cy="23"/>
                <a:chOff x="742" y="3582"/>
                <a:chExt cx="49" cy="23"/>
              </a:xfrm>
            </p:grpSpPr>
            <p:sp>
              <p:nvSpPr>
                <p:cNvPr id="235" name="Freeform 750"/>
                <p:cNvSpPr>
                  <a:spLocks/>
                </p:cNvSpPr>
                <p:nvPr/>
              </p:nvSpPr>
              <p:spPr bwMode="auto">
                <a:xfrm>
                  <a:off x="742" y="3582"/>
                  <a:ext cx="11" cy="23"/>
                </a:xfrm>
                <a:custGeom>
                  <a:avLst/>
                  <a:gdLst>
                    <a:gd name="T0" fmla="*/ 0 w 24"/>
                    <a:gd name="T1" fmla="*/ 0 h 68"/>
                    <a:gd name="T2" fmla="*/ 0 w 24"/>
                    <a:gd name="T3" fmla="*/ 0 h 68"/>
                    <a:gd name="T4" fmla="*/ 0 w 24"/>
                    <a:gd name="T5" fmla="*/ 0 h 68"/>
                    <a:gd name="T6" fmla="*/ 0 w 24"/>
                    <a:gd name="T7" fmla="*/ 0 h 68"/>
                    <a:gd name="T8" fmla="*/ 0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5" y="68"/>
                      </a:moveTo>
                      <a:lnTo>
                        <a:pt x="0" y="26"/>
                      </a:lnTo>
                      <a:lnTo>
                        <a:pt x="11" y="0"/>
                      </a:lnTo>
                      <a:lnTo>
                        <a:pt x="24" y="31"/>
                      </a:lnTo>
                      <a:lnTo>
                        <a:pt x="15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751"/>
                <p:cNvSpPr>
                  <a:spLocks/>
                </p:cNvSpPr>
                <p:nvPr/>
              </p:nvSpPr>
              <p:spPr bwMode="auto">
                <a:xfrm>
                  <a:off x="747" y="3582"/>
                  <a:ext cx="36" cy="10"/>
                </a:xfrm>
                <a:custGeom>
                  <a:avLst/>
                  <a:gdLst>
                    <a:gd name="T0" fmla="*/ 1 w 72"/>
                    <a:gd name="T1" fmla="*/ 0 h 30"/>
                    <a:gd name="T2" fmla="*/ 1 w 72"/>
                    <a:gd name="T3" fmla="*/ 0 h 30"/>
                    <a:gd name="T4" fmla="*/ 1 w 72"/>
                    <a:gd name="T5" fmla="*/ 0 h 30"/>
                    <a:gd name="T6" fmla="*/ 1 w 72"/>
                    <a:gd name="T7" fmla="*/ 0 h 30"/>
                    <a:gd name="T8" fmla="*/ 1 w 72"/>
                    <a:gd name="T9" fmla="*/ 0 h 30"/>
                    <a:gd name="T10" fmla="*/ 1 w 72"/>
                    <a:gd name="T11" fmla="*/ 0 h 30"/>
                    <a:gd name="T12" fmla="*/ 1 w 72"/>
                    <a:gd name="T13" fmla="*/ 0 h 30"/>
                    <a:gd name="T14" fmla="*/ 0 w 72"/>
                    <a:gd name="T15" fmla="*/ 0 h 30"/>
                    <a:gd name="T16" fmla="*/ 1 w 72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30"/>
                    <a:gd name="T29" fmla="*/ 72 w 72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30">
                      <a:moveTo>
                        <a:pt x="1" y="0"/>
                      </a:moveTo>
                      <a:lnTo>
                        <a:pt x="48" y="0"/>
                      </a:lnTo>
                      <a:lnTo>
                        <a:pt x="50" y="3"/>
                      </a:lnTo>
                      <a:lnTo>
                        <a:pt x="56" y="12"/>
                      </a:lnTo>
                      <a:lnTo>
                        <a:pt x="72" y="30"/>
                      </a:lnTo>
                      <a:lnTo>
                        <a:pt x="17" y="30"/>
                      </a:lnTo>
                      <a:lnTo>
                        <a:pt x="8" y="21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7" name="Freeform 752"/>
                <p:cNvSpPr>
                  <a:spLocks/>
                </p:cNvSpPr>
                <p:nvPr/>
              </p:nvSpPr>
              <p:spPr bwMode="auto">
                <a:xfrm>
                  <a:off x="750" y="3593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8" name="Group 753"/>
              <p:cNvGrpSpPr>
                <a:grpSpLocks/>
              </p:cNvGrpSpPr>
              <p:nvPr/>
            </p:nvGrpSpPr>
            <p:grpSpPr bwMode="auto">
              <a:xfrm>
                <a:off x="752" y="3597"/>
                <a:ext cx="133" cy="106"/>
                <a:chOff x="752" y="3597"/>
                <a:chExt cx="133" cy="106"/>
              </a:xfrm>
            </p:grpSpPr>
            <p:sp>
              <p:nvSpPr>
                <p:cNvPr id="232" name="Freeform 754"/>
                <p:cNvSpPr>
                  <a:spLocks/>
                </p:cNvSpPr>
                <p:nvPr/>
              </p:nvSpPr>
              <p:spPr bwMode="auto">
                <a:xfrm>
                  <a:off x="752" y="3598"/>
                  <a:ext cx="91" cy="105"/>
                </a:xfrm>
                <a:custGeom>
                  <a:avLst/>
                  <a:gdLst>
                    <a:gd name="T0" fmla="*/ 1 w 182"/>
                    <a:gd name="T1" fmla="*/ 0 h 314"/>
                    <a:gd name="T2" fmla="*/ 0 w 182"/>
                    <a:gd name="T3" fmla="*/ 0 h 314"/>
                    <a:gd name="T4" fmla="*/ 1 w 182"/>
                    <a:gd name="T5" fmla="*/ 0 h 314"/>
                    <a:gd name="T6" fmla="*/ 1 w 182"/>
                    <a:gd name="T7" fmla="*/ 0 h 314"/>
                    <a:gd name="T8" fmla="*/ 1 w 182"/>
                    <a:gd name="T9" fmla="*/ 0 h 3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2"/>
                    <a:gd name="T16" fmla="*/ 0 h 314"/>
                    <a:gd name="T17" fmla="*/ 182 w 182"/>
                    <a:gd name="T18" fmla="*/ 314 h 3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2" h="314">
                      <a:moveTo>
                        <a:pt x="171" y="314"/>
                      </a:moveTo>
                      <a:lnTo>
                        <a:pt x="0" y="27"/>
                      </a:lnTo>
                      <a:lnTo>
                        <a:pt x="13" y="0"/>
                      </a:lnTo>
                      <a:lnTo>
                        <a:pt x="182" y="278"/>
                      </a:lnTo>
                      <a:lnTo>
                        <a:pt x="171" y="314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755"/>
                <p:cNvSpPr>
                  <a:spLocks/>
                </p:cNvSpPr>
                <p:nvPr/>
              </p:nvSpPr>
              <p:spPr bwMode="auto">
                <a:xfrm>
                  <a:off x="759" y="3597"/>
                  <a:ext cx="118" cy="94"/>
                </a:xfrm>
                <a:custGeom>
                  <a:avLst/>
                  <a:gdLst>
                    <a:gd name="T0" fmla="*/ 1 w 235"/>
                    <a:gd name="T1" fmla="*/ 0 h 281"/>
                    <a:gd name="T2" fmla="*/ 1 w 235"/>
                    <a:gd name="T3" fmla="*/ 0 h 281"/>
                    <a:gd name="T4" fmla="*/ 1 w 235"/>
                    <a:gd name="T5" fmla="*/ 0 h 281"/>
                    <a:gd name="T6" fmla="*/ 1 w 235"/>
                    <a:gd name="T7" fmla="*/ 0 h 281"/>
                    <a:gd name="T8" fmla="*/ 1 w 235"/>
                    <a:gd name="T9" fmla="*/ 0 h 281"/>
                    <a:gd name="T10" fmla="*/ 1 w 235"/>
                    <a:gd name="T11" fmla="*/ 0 h 281"/>
                    <a:gd name="T12" fmla="*/ 1 w 235"/>
                    <a:gd name="T13" fmla="*/ 0 h 281"/>
                    <a:gd name="T14" fmla="*/ 0 w 235"/>
                    <a:gd name="T15" fmla="*/ 0 h 281"/>
                    <a:gd name="T16" fmla="*/ 1 w 235"/>
                    <a:gd name="T17" fmla="*/ 0 h 2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35"/>
                    <a:gd name="T28" fmla="*/ 0 h 281"/>
                    <a:gd name="T29" fmla="*/ 235 w 235"/>
                    <a:gd name="T30" fmla="*/ 281 h 2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35" h="281">
                      <a:moveTo>
                        <a:pt x="1" y="0"/>
                      </a:moveTo>
                      <a:lnTo>
                        <a:pt x="56" y="0"/>
                      </a:lnTo>
                      <a:lnTo>
                        <a:pt x="58" y="0"/>
                      </a:lnTo>
                      <a:lnTo>
                        <a:pt x="65" y="10"/>
                      </a:lnTo>
                      <a:lnTo>
                        <a:pt x="235" y="281"/>
                      </a:lnTo>
                      <a:lnTo>
                        <a:pt x="165" y="277"/>
                      </a:lnTo>
                      <a:lnTo>
                        <a:pt x="9" y="19"/>
                      </a:lnTo>
                      <a:lnTo>
                        <a:pt x="0" y="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756"/>
                <p:cNvSpPr>
                  <a:spLocks/>
                </p:cNvSpPr>
                <p:nvPr/>
              </p:nvSpPr>
              <p:spPr bwMode="auto">
                <a:xfrm>
                  <a:off x="838" y="3691"/>
                  <a:ext cx="47" cy="12"/>
                </a:xfrm>
                <a:custGeom>
                  <a:avLst/>
                  <a:gdLst>
                    <a:gd name="T0" fmla="*/ 0 w 95"/>
                    <a:gd name="T1" fmla="*/ 0 h 36"/>
                    <a:gd name="T2" fmla="*/ 0 w 95"/>
                    <a:gd name="T3" fmla="*/ 0 h 36"/>
                    <a:gd name="T4" fmla="*/ 0 w 95"/>
                    <a:gd name="T5" fmla="*/ 0 h 36"/>
                    <a:gd name="T6" fmla="*/ 0 w 95"/>
                    <a:gd name="T7" fmla="*/ 0 h 36"/>
                    <a:gd name="T8" fmla="*/ 0 w 95"/>
                    <a:gd name="T9" fmla="*/ 0 h 36"/>
                    <a:gd name="T10" fmla="*/ 0 w 95"/>
                    <a:gd name="T11" fmla="*/ 0 h 36"/>
                    <a:gd name="T12" fmla="*/ 0 w 95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5"/>
                    <a:gd name="T22" fmla="*/ 0 h 36"/>
                    <a:gd name="T23" fmla="*/ 95 w 95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5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8" y="7"/>
                      </a:lnTo>
                      <a:lnTo>
                        <a:pt x="12" y="0"/>
                      </a:lnTo>
                      <a:lnTo>
                        <a:pt x="76" y="0"/>
                      </a:lnTo>
                      <a:lnTo>
                        <a:pt x="95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9" name="Group 757"/>
              <p:cNvGrpSpPr>
                <a:grpSpLocks/>
              </p:cNvGrpSpPr>
              <p:nvPr/>
            </p:nvGrpSpPr>
            <p:grpSpPr bwMode="auto">
              <a:xfrm>
                <a:off x="844" y="3694"/>
                <a:ext cx="48" cy="23"/>
                <a:chOff x="844" y="3694"/>
                <a:chExt cx="48" cy="23"/>
              </a:xfrm>
            </p:grpSpPr>
            <p:sp>
              <p:nvSpPr>
                <p:cNvPr id="229" name="Freeform 758"/>
                <p:cNvSpPr>
                  <a:spLocks/>
                </p:cNvSpPr>
                <p:nvPr/>
              </p:nvSpPr>
              <p:spPr bwMode="auto">
                <a:xfrm>
                  <a:off x="844" y="3694"/>
                  <a:ext cx="11" cy="23"/>
                </a:xfrm>
                <a:custGeom>
                  <a:avLst/>
                  <a:gdLst>
                    <a:gd name="T0" fmla="*/ 0 w 24"/>
                    <a:gd name="T1" fmla="*/ 0 h 68"/>
                    <a:gd name="T2" fmla="*/ 0 w 24"/>
                    <a:gd name="T3" fmla="*/ 0 h 68"/>
                    <a:gd name="T4" fmla="*/ 0 w 24"/>
                    <a:gd name="T5" fmla="*/ 0 h 68"/>
                    <a:gd name="T6" fmla="*/ 0 w 24"/>
                    <a:gd name="T7" fmla="*/ 0 h 68"/>
                    <a:gd name="T8" fmla="*/ 0 w 24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68"/>
                    <a:gd name="T17" fmla="*/ 24 w 24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68">
                      <a:moveTo>
                        <a:pt x="14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2"/>
                      </a:lnTo>
                      <a:lnTo>
                        <a:pt x="14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0" name="Freeform 759"/>
                <p:cNvSpPr>
                  <a:spLocks/>
                </p:cNvSpPr>
                <p:nvPr/>
              </p:nvSpPr>
              <p:spPr bwMode="auto">
                <a:xfrm>
                  <a:off x="848" y="3695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1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9" y="21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1" name="Freeform 760"/>
                <p:cNvSpPr>
                  <a:spLocks/>
                </p:cNvSpPr>
                <p:nvPr/>
              </p:nvSpPr>
              <p:spPr bwMode="auto">
                <a:xfrm>
                  <a:off x="851" y="3706"/>
                  <a:ext cx="41" cy="11"/>
                </a:xfrm>
                <a:custGeom>
                  <a:avLst/>
                  <a:gdLst>
                    <a:gd name="T0" fmla="*/ 0 w 81"/>
                    <a:gd name="T1" fmla="*/ 0 h 34"/>
                    <a:gd name="T2" fmla="*/ 1 w 81"/>
                    <a:gd name="T3" fmla="*/ 0 h 34"/>
                    <a:gd name="T4" fmla="*/ 1 w 81"/>
                    <a:gd name="T5" fmla="*/ 0 h 34"/>
                    <a:gd name="T6" fmla="*/ 1 w 81"/>
                    <a:gd name="T7" fmla="*/ 0 h 34"/>
                    <a:gd name="T8" fmla="*/ 1 w 81"/>
                    <a:gd name="T9" fmla="*/ 0 h 34"/>
                    <a:gd name="T10" fmla="*/ 1 w 81"/>
                    <a:gd name="T11" fmla="*/ 0 h 34"/>
                    <a:gd name="T12" fmla="*/ 0 w 81"/>
                    <a:gd name="T13" fmla="*/ 0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4"/>
                    <a:gd name="T23" fmla="*/ 81 w 81"/>
                    <a:gd name="T24" fmla="*/ 34 h 3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4">
                      <a:moveTo>
                        <a:pt x="0" y="34"/>
                      </a:moveTo>
                      <a:lnTo>
                        <a:pt x="1" y="19"/>
                      </a:lnTo>
                      <a:lnTo>
                        <a:pt x="5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4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0" name="Group 761"/>
              <p:cNvGrpSpPr>
                <a:grpSpLocks/>
              </p:cNvGrpSpPr>
              <p:nvPr/>
            </p:nvGrpSpPr>
            <p:grpSpPr bwMode="auto">
              <a:xfrm>
                <a:off x="857" y="3710"/>
                <a:ext cx="49" cy="22"/>
                <a:chOff x="857" y="3710"/>
                <a:chExt cx="49" cy="22"/>
              </a:xfrm>
            </p:grpSpPr>
            <p:sp>
              <p:nvSpPr>
                <p:cNvPr id="226" name="Freeform 762"/>
                <p:cNvSpPr>
                  <a:spLocks/>
                </p:cNvSpPr>
                <p:nvPr/>
              </p:nvSpPr>
              <p:spPr bwMode="auto">
                <a:xfrm>
                  <a:off x="857" y="3710"/>
                  <a:ext cx="11" cy="22"/>
                </a:xfrm>
                <a:custGeom>
                  <a:avLst/>
                  <a:gdLst>
                    <a:gd name="T0" fmla="*/ 1 w 22"/>
                    <a:gd name="T1" fmla="*/ 0 h 68"/>
                    <a:gd name="T2" fmla="*/ 0 w 22"/>
                    <a:gd name="T3" fmla="*/ 0 h 68"/>
                    <a:gd name="T4" fmla="*/ 1 w 22"/>
                    <a:gd name="T5" fmla="*/ 0 h 68"/>
                    <a:gd name="T6" fmla="*/ 1 w 22"/>
                    <a:gd name="T7" fmla="*/ 0 h 68"/>
                    <a:gd name="T8" fmla="*/ 1 w 22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8"/>
                    <a:gd name="T17" fmla="*/ 22 w 22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8">
                      <a:moveTo>
                        <a:pt x="13" y="68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1"/>
                      </a:lnTo>
                      <a:lnTo>
                        <a:pt x="13" y="68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763"/>
                <p:cNvSpPr>
                  <a:spLocks/>
                </p:cNvSpPr>
                <p:nvPr/>
              </p:nvSpPr>
              <p:spPr bwMode="auto">
                <a:xfrm>
                  <a:off x="862" y="3710"/>
                  <a:ext cx="36" cy="10"/>
                </a:xfrm>
                <a:custGeom>
                  <a:avLst/>
                  <a:gdLst>
                    <a:gd name="T0" fmla="*/ 1 w 72"/>
                    <a:gd name="T1" fmla="*/ 0 h 29"/>
                    <a:gd name="T2" fmla="*/ 1 w 72"/>
                    <a:gd name="T3" fmla="*/ 0 h 29"/>
                    <a:gd name="T4" fmla="*/ 1 w 72"/>
                    <a:gd name="T5" fmla="*/ 0 h 29"/>
                    <a:gd name="T6" fmla="*/ 1 w 72"/>
                    <a:gd name="T7" fmla="*/ 0 h 29"/>
                    <a:gd name="T8" fmla="*/ 1 w 72"/>
                    <a:gd name="T9" fmla="*/ 0 h 29"/>
                    <a:gd name="T10" fmla="*/ 1 w 72"/>
                    <a:gd name="T11" fmla="*/ 0 h 29"/>
                    <a:gd name="T12" fmla="*/ 1 w 72"/>
                    <a:gd name="T13" fmla="*/ 0 h 29"/>
                    <a:gd name="T14" fmla="*/ 0 w 72"/>
                    <a:gd name="T15" fmla="*/ 0 h 29"/>
                    <a:gd name="T16" fmla="*/ 1 w 72"/>
                    <a:gd name="T17" fmla="*/ 0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2"/>
                    <a:gd name="T28" fmla="*/ 0 h 29"/>
                    <a:gd name="T29" fmla="*/ 72 w 72"/>
                    <a:gd name="T30" fmla="*/ 29 h 2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2" h="29">
                      <a:moveTo>
                        <a:pt x="1" y="0"/>
                      </a:moveTo>
                      <a:lnTo>
                        <a:pt x="50" y="0"/>
                      </a:lnTo>
                      <a:lnTo>
                        <a:pt x="51" y="2"/>
                      </a:lnTo>
                      <a:lnTo>
                        <a:pt x="56" y="11"/>
                      </a:lnTo>
                      <a:lnTo>
                        <a:pt x="72" y="29"/>
                      </a:lnTo>
                      <a:lnTo>
                        <a:pt x="17" y="29"/>
                      </a:lnTo>
                      <a:lnTo>
                        <a:pt x="9" y="20"/>
                      </a:lnTo>
                      <a:lnTo>
                        <a:pt x="0" y="6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8" name="Freeform 764"/>
                <p:cNvSpPr>
                  <a:spLocks/>
                </p:cNvSpPr>
                <p:nvPr/>
              </p:nvSpPr>
              <p:spPr bwMode="auto">
                <a:xfrm>
                  <a:off x="865" y="3720"/>
                  <a:ext cx="41" cy="12"/>
                </a:xfrm>
                <a:custGeom>
                  <a:avLst/>
                  <a:gdLst>
                    <a:gd name="T0" fmla="*/ 0 w 83"/>
                    <a:gd name="T1" fmla="*/ 0 h 36"/>
                    <a:gd name="T2" fmla="*/ 0 w 83"/>
                    <a:gd name="T3" fmla="*/ 0 h 36"/>
                    <a:gd name="T4" fmla="*/ 0 w 83"/>
                    <a:gd name="T5" fmla="*/ 0 h 36"/>
                    <a:gd name="T6" fmla="*/ 0 w 83"/>
                    <a:gd name="T7" fmla="*/ 0 h 36"/>
                    <a:gd name="T8" fmla="*/ 0 w 83"/>
                    <a:gd name="T9" fmla="*/ 0 h 36"/>
                    <a:gd name="T10" fmla="*/ 0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1" y="20"/>
                      </a:lnTo>
                      <a:lnTo>
                        <a:pt x="7" y="8"/>
                      </a:lnTo>
                      <a:lnTo>
                        <a:pt x="11" y="0"/>
                      </a:lnTo>
                      <a:lnTo>
                        <a:pt x="67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1" name="Group 765"/>
              <p:cNvGrpSpPr>
                <a:grpSpLocks/>
              </p:cNvGrpSpPr>
              <p:nvPr/>
            </p:nvGrpSpPr>
            <p:grpSpPr bwMode="auto">
              <a:xfrm>
                <a:off x="1086" y="3766"/>
                <a:ext cx="49" cy="23"/>
                <a:chOff x="1086" y="3766"/>
                <a:chExt cx="49" cy="23"/>
              </a:xfrm>
            </p:grpSpPr>
            <p:sp>
              <p:nvSpPr>
                <p:cNvPr id="223" name="Freeform 766"/>
                <p:cNvSpPr>
                  <a:spLocks/>
                </p:cNvSpPr>
                <p:nvPr/>
              </p:nvSpPr>
              <p:spPr bwMode="auto">
                <a:xfrm>
                  <a:off x="1086" y="3766"/>
                  <a:ext cx="11" cy="23"/>
                </a:xfrm>
                <a:custGeom>
                  <a:avLst/>
                  <a:gdLst>
                    <a:gd name="T0" fmla="*/ 1 w 22"/>
                    <a:gd name="T1" fmla="*/ 0 h 69"/>
                    <a:gd name="T2" fmla="*/ 0 w 22"/>
                    <a:gd name="T3" fmla="*/ 0 h 69"/>
                    <a:gd name="T4" fmla="*/ 1 w 22"/>
                    <a:gd name="T5" fmla="*/ 0 h 69"/>
                    <a:gd name="T6" fmla="*/ 1 w 22"/>
                    <a:gd name="T7" fmla="*/ 0 h 69"/>
                    <a:gd name="T8" fmla="*/ 1 w 22"/>
                    <a:gd name="T9" fmla="*/ 0 h 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9"/>
                    <a:gd name="T17" fmla="*/ 22 w 22"/>
                    <a:gd name="T18" fmla="*/ 69 h 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9">
                      <a:moveTo>
                        <a:pt x="13" y="69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2" y="32"/>
                      </a:lnTo>
                      <a:lnTo>
                        <a:pt x="13" y="6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4" name="Freeform 767"/>
                <p:cNvSpPr>
                  <a:spLocks/>
                </p:cNvSpPr>
                <p:nvPr/>
              </p:nvSpPr>
              <p:spPr bwMode="auto">
                <a:xfrm>
                  <a:off x="1090" y="3767"/>
                  <a:ext cx="37" cy="10"/>
                </a:xfrm>
                <a:custGeom>
                  <a:avLst/>
                  <a:gdLst>
                    <a:gd name="T0" fmla="*/ 1 w 74"/>
                    <a:gd name="T1" fmla="*/ 0 h 31"/>
                    <a:gd name="T2" fmla="*/ 1 w 74"/>
                    <a:gd name="T3" fmla="*/ 0 h 31"/>
                    <a:gd name="T4" fmla="*/ 1 w 74"/>
                    <a:gd name="T5" fmla="*/ 0 h 31"/>
                    <a:gd name="T6" fmla="*/ 1 w 74"/>
                    <a:gd name="T7" fmla="*/ 0 h 31"/>
                    <a:gd name="T8" fmla="*/ 1 w 74"/>
                    <a:gd name="T9" fmla="*/ 0 h 31"/>
                    <a:gd name="T10" fmla="*/ 1 w 74"/>
                    <a:gd name="T11" fmla="*/ 0 h 31"/>
                    <a:gd name="T12" fmla="*/ 1 w 74"/>
                    <a:gd name="T13" fmla="*/ 0 h 31"/>
                    <a:gd name="T14" fmla="*/ 0 w 74"/>
                    <a:gd name="T15" fmla="*/ 0 h 31"/>
                    <a:gd name="T16" fmla="*/ 1 w 74"/>
                    <a:gd name="T17" fmla="*/ 0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1"/>
                    <a:gd name="T29" fmla="*/ 74 w 7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1">
                      <a:moveTo>
                        <a:pt x="3" y="0"/>
                      </a:moveTo>
                      <a:lnTo>
                        <a:pt x="51" y="0"/>
                      </a:lnTo>
                      <a:lnTo>
                        <a:pt x="53" y="4"/>
                      </a:lnTo>
                      <a:lnTo>
                        <a:pt x="56" y="13"/>
                      </a:lnTo>
                      <a:lnTo>
                        <a:pt x="74" y="31"/>
                      </a:lnTo>
                      <a:lnTo>
                        <a:pt x="18" y="31"/>
                      </a:lnTo>
                      <a:lnTo>
                        <a:pt x="9" y="22"/>
                      </a:lnTo>
                      <a:lnTo>
                        <a:pt x="0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768"/>
                <p:cNvSpPr>
                  <a:spLocks/>
                </p:cNvSpPr>
                <p:nvPr/>
              </p:nvSpPr>
              <p:spPr bwMode="auto">
                <a:xfrm>
                  <a:off x="1093" y="3777"/>
                  <a:ext cx="42" cy="12"/>
                </a:xfrm>
                <a:custGeom>
                  <a:avLst/>
                  <a:gdLst>
                    <a:gd name="T0" fmla="*/ 0 w 83"/>
                    <a:gd name="T1" fmla="*/ 0 h 36"/>
                    <a:gd name="T2" fmla="*/ 1 w 83"/>
                    <a:gd name="T3" fmla="*/ 0 h 36"/>
                    <a:gd name="T4" fmla="*/ 1 w 83"/>
                    <a:gd name="T5" fmla="*/ 0 h 36"/>
                    <a:gd name="T6" fmla="*/ 1 w 83"/>
                    <a:gd name="T7" fmla="*/ 0 h 36"/>
                    <a:gd name="T8" fmla="*/ 1 w 83"/>
                    <a:gd name="T9" fmla="*/ 0 h 36"/>
                    <a:gd name="T10" fmla="*/ 1 w 83"/>
                    <a:gd name="T11" fmla="*/ 0 h 36"/>
                    <a:gd name="T12" fmla="*/ 0 w 83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36"/>
                    <a:gd name="T23" fmla="*/ 83 w 83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36">
                      <a:moveTo>
                        <a:pt x="0" y="36"/>
                      </a:moveTo>
                      <a:lnTo>
                        <a:pt x="2" y="19"/>
                      </a:lnTo>
                      <a:lnTo>
                        <a:pt x="7" y="6"/>
                      </a:lnTo>
                      <a:lnTo>
                        <a:pt x="11" y="0"/>
                      </a:lnTo>
                      <a:lnTo>
                        <a:pt x="68" y="0"/>
                      </a:lnTo>
                      <a:lnTo>
                        <a:pt x="83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2" name="Group 769"/>
              <p:cNvGrpSpPr>
                <a:grpSpLocks/>
              </p:cNvGrpSpPr>
              <p:nvPr/>
            </p:nvGrpSpPr>
            <p:grpSpPr bwMode="auto">
              <a:xfrm>
                <a:off x="934" y="3740"/>
                <a:ext cx="48" cy="23"/>
                <a:chOff x="934" y="3740"/>
                <a:chExt cx="48" cy="23"/>
              </a:xfrm>
            </p:grpSpPr>
            <p:sp>
              <p:nvSpPr>
                <p:cNvPr id="220" name="Freeform 770"/>
                <p:cNvSpPr>
                  <a:spLocks/>
                </p:cNvSpPr>
                <p:nvPr/>
              </p:nvSpPr>
              <p:spPr bwMode="auto">
                <a:xfrm>
                  <a:off x="934" y="3740"/>
                  <a:ext cx="11" cy="23"/>
                </a:xfrm>
                <a:custGeom>
                  <a:avLst/>
                  <a:gdLst>
                    <a:gd name="T0" fmla="*/ 0 w 24"/>
                    <a:gd name="T1" fmla="*/ 0 h 70"/>
                    <a:gd name="T2" fmla="*/ 0 w 24"/>
                    <a:gd name="T3" fmla="*/ 0 h 70"/>
                    <a:gd name="T4" fmla="*/ 0 w 24"/>
                    <a:gd name="T5" fmla="*/ 0 h 70"/>
                    <a:gd name="T6" fmla="*/ 0 w 24"/>
                    <a:gd name="T7" fmla="*/ 0 h 70"/>
                    <a:gd name="T8" fmla="*/ 0 w 24"/>
                    <a:gd name="T9" fmla="*/ 0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70"/>
                    <a:gd name="T17" fmla="*/ 24 w 24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70">
                      <a:moveTo>
                        <a:pt x="15" y="70"/>
                      </a:moveTo>
                      <a:lnTo>
                        <a:pt x="0" y="27"/>
                      </a:lnTo>
                      <a:lnTo>
                        <a:pt x="9" y="0"/>
                      </a:lnTo>
                      <a:lnTo>
                        <a:pt x="24" y="32"/>
                      </a:lnTo>
                      <a:lnTo>
                        <a:pt x="15" y="70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771"/>
                <p:cNvSpPr>
                  <a:spLocks/>
                </p:cNvSpPr>
                <p:nvPr/>
              </p:nvSpPr>
              <p:spPr bwMode="auto">
                <a:xfrm>
                  <a:off x="938" y="3741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2" y="0"/>
                      </a:moveTo>
                      <a:lnTo>
                        <a:pt x="50" y="0"/>
                      </a:lnTo>
                      <a:lnTo>
                        <a:pt x="52" y="4"/>
                      </a:lnTo>
                      <a:lnTo>
                        <a:pt x="57" y="13"/>
                      </a:lnTo>
                      <a:lnTo>
                        <a:pt x="74" y="30"/>
                      </a:lnTo>
                      <a:lnTo>
                        <a:pt x="19" y="30"/>
                      </a:lnTo>
                      <a:lnTo>
                        <a:pt x="9" y="22"/>
                      </a:lnTo>
                      <a:lnTo>
                        <a:pt x="0" y="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2" name="Freeform 772"/>
                <p:cNvSpPr>
                  <a:spLocks/>
                </p:cNvSpPr>
                <p:nvPr/>
              </p:nvSpPr>
              <p:spPr bwMode="auto">
                <a:xfrm>
                  <a:off x="941" y="3751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6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3" name="Group 773"/>
              <p:cNvGrpSpPr>
                <a:grpSpLocks/>
              </p:cNvGrpSpPr>
              <p:nvPr/>
            </p:nvGrpSpPr>
            <p:grpSpPr bwMode="auto">
              <a:xfrm>
                <a:off x="943" y="3754"/>
                <a:ext cx="49" cy="23"/>
                <a:chOff x="943" y="3754"/>
                <a:chExt cx="49" cy="23"/>
              </a:xfrm>
            </p:grpSpPr>
            <p:sp>
              <p:nvSpPr>
                <p:cNvPr id="217" name="Freeform 774"/>
                <p:cNvSpPr>
                  <a:spLocks/>
                </p:cNvSpPr>
                <p:nvPr/>
              </p:nvSpPr>
              <p:spPr bwMode="auto">
                <a:xfrm>
                  <a:off x="943" y="3754"/>
                  <a:ext cx="12" cy="23"/>
                </a:xfrm>
                <a:custGeom>
                  <a:avLst/>
                  <a:gdLst>
                    <a:gd name="T0" fmla="*/ 0 w 25"/>
                    <a:gd name="T1" fmla="*/ 0 h 68"/>
                    <a:gd name="T2" fmla="*/ 0 w 25"/>
                    <a:gd name="T3" fmla="*/ 0 h 68"/>
                    <a:gd name="T4" fmla="*/ 0 w 25"/>
                    <a:gd name="T5" fmla="*/ 0 h 68"/>
                    <a:gd name="T6" fmla="*/ 0 w 25"/>
                    <a:gd name="T7" fmla="*/ 0 h 68"/>
                    <a:gd name="T8" fmla="*/ 0 w 25"/>
                    <a:gd name="T9" fmla="*/ 0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68"/>
                    <a:gd name="T17" fmla="*/ 25 w 25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68">
                      <a:moveTo>
                        <a:pt x="16" y="68"/>
                      </a:moveTo>
                      <a:lnTo>
                        <a:pt x="0" y="25"/>
                      </a:lnTo>
                      <a:lnTo>
                        <a:pt x="11" y="0"/>
                      </a:lnTo>
                      <a:lnTo>
                        <a:pt x="25" y="31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8" name="Freeform 775"/>
                <p:cNvSpPr>
                  <a:spLocks/>
                </p:cNvSpPr>
                <p:nvPr/>
              </p:nvSpPr>
              <p:spPr bwMode="auto">
                <a:xfrm>
                  <a:off x="948" y="3755"/>
                  <a:ext cx="37" cy="10"/>
                </a:xfrm>
                <a:custGeom>
                  <a:avLst/>
                  <a:gdLst>
                    <a:gd name="T0" fmla="*/ 1 w 74"/>
                    <a:gd name="T1" fmla="*/ 0 h 30"/>
                    <a:gd name="T2" fmla="*/ 1 w 74"/>
                    <a:gd name="T3" fmla="*/ 0 h 30"/>
                    <a:gd name="T4" fmla="*/ 1 w 74"/>
                    <a:gd name="T5" fmla="*/ 0 h 30"/>
                    <a:gd name="T6" fmla="*/ 1 w 74"/>
                    <a:gd name="T7" fmla="*/ 0 h 30"/>
                    <a:gd name="T8" fmla="*/ 1 w 74"/>
                    <a:gd name="T9" fmla="*/ 0 h 30"/>
                    <a:gd name="T10" fmla="*/ 1 w 74"/>
                    <a:gd name="T11" fmla="*/ 0 h 30"/>
                    <a:gd name="T12" fmla="*/ 1 w 74"/>
                    <a:gd name="T13" fmla="*/ 0 h 30"/>
                    <a:gd name="T14" fmla="*/ 0 w 74"/>
                    <a:gd name="T15" fmla="*/ 0 h 30"/>
                    <a:gd name="T16" fmla="*/ 1 w 74"/>
                    <a:gd name="T17" fmla="*/ 0 h 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4"/>
                    <a:gd name="T28" fmla="*/ 0 h 30"/>
                    <a:gd name="T29" fmla="*/ 74 w 74"/>
                    <a:gd name="T30" fmla="*/ 30 h 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4" h="30">
                      <a:moveTo>
                        <a:pt x="1" y="0"/>
                      </a:moveTo>
                      <a:lnTo>
                        <a:pt x="49" y="0"/>
                      </a:lnTo>
                      <a:lnTo>
                        <a:pt x="50" y="3"/>
                      </a:lnTo>
                      <a:lnTo>
                        <a:pt x="57" y="12"/>
                      </a:lnTo>
                      <a:lnTo>
                        <a:pt x="74" y="30"/>
                      </a:lnTo>
                      <a:lnTo>
                        <a:pt x="18" y="30"/>
                      </a:lnTo>
                      <a:lnTo>
                        <a:pt x="9" y="21"/>
                      </a:lnTo>
                      <a:lnTo>
                        <a:pt x="0" y="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776"/>
                <p:cNvSpPr>
                  <a:spLocks/>
                </p:cNvSpPr>
                <p:nvPr/>
              </p:nvSpPr>
              <p:spPr bwMode="auto">
                <a:xfrm>
                  <a:off x="951" y="3765"/>
                  <a:ext cx="41" cy="12"/>
                </a:xfrm>
                <a:custGeom>
                  <a:avLst/>
                  <a:gdLst>
                    <a:gd name="T0" fmla="*/ 0 w 81"/>
                    <a:gd name="T1" fmla="*/ 0 h 36"/>
                    <a:gd name="T2" fmla="*/ 1 w 81"/>
                    <a:gd name="T3" fmla="*/ 0 h 36"/>
                    <a:gd name="T4" fmla="*/ 1 w 81"/>
                    <a:gd name="T5" fmla="*/ 0 h 36"/>
                    <a:gd name="T6" fmla="*/ 1 w 81"/>
                    <a:gd name="T7" fmla="*/ 0 h 36"/>
                    <a:gd name="T8" fmla="*/ 1 w 81"/>
                    <a:gd name="T9" fmla="*/ 0 h 36"/>
                    <a:gd name="T10" fmla="*/ 1 w 81"/>
                    <a:gd name="T11" fmla="*/ 0 h 36"/>
                    <a:gd name="T12" fmla="*/ 0 w 81"/>
                    <a:gd name="T13" fmla="*/ 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36"/>
                    <a:gd name="T23" fmla="*/ 81 w 8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36">
                      <a:moveTo>
                        <a:pt x="0" y="36"/>
                      </a:moveTo>
                      <a:lnTo>
                        <a:pt x="1" y="19"/>
                      </a:lnTo>
                      <a:lnTo>
                        <a:pt x="5" y="7"/>
                      </a:lnTo>
                      <a:lnTo>
                        <a:pt x="10" y="0"/>
                      </a:lnTo>
                      <a:lnTo>
                        <a:pt x="67" y="0"/>
                      </a:lnTo>
                      <a:lnTo>
                        <a:pt x="81" y="36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4" name="Freeform 777"/>
              <p:cNvSpPr>
                <a:spLocks/>
              </p:cNvSpPr>
              <p:nvPr/>
            </p:nvSpPr>
            <p:spPr bwMode="auto">
              <a:xfrm>
                <a:off x="987" y="3753"/>
                <a:ext cx="25" cy="43"/>
              </a:xfrm>
              <a:custGeom>
                <a:avLst/>
                <a:gdLst>
                  <a:gd name="T0" fmla="*/ 0 w 51"/>
                  <a:gd name="T1" fmla="*/ 0 h 128"/>
                  <a:gd name="T2" fmla="*/ 0 w 51"/>
                  <a:gd name="T3" fmla="*/ 0 h 128"/>
                  <a:gd name="T4" fmla="*/ 0 w 51"/>
                  <a:gd name="T5" fmla="*/ 0 h 128"/>
                  <a:gd name="T6" fmla="*/ 0 w 51"/>
                  <a:gd name="T7" fmla="*/ 0 h 128"/>
                  <a:gd name="T8" fmla="*/ 0 w 51"/>
                  <a:gd name="T9" fmla="*/ 0 h 128"/>
                  <a:gd name="T10" fmla="*/ 0 w 51"/>
                  <a:gd name="T11" fmla="*/ 0 h 128"/>
                  <a:gd name="T12" fmla="*/ 0 w 51"/>
                  <a:gd name="T13" fmla="*/ 0 h 1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128"/>
                  <a:gd name="T23" fmla="*/ 51 w 51"/>
                  <a:gd name="T24" fmla="*/ 128 h 1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128">
                    <a:moveTo>
                      <a:pt x="40" y="128"/>
                    </a:moveTo>
                    <a:lnTo>
                      <a:pt x="0" y="29"/>
                    </a:lnTo>
                    <a:lnTo>
                      <a:pt x="0" y="20"/>
                    </a:lnTo>
                    <a:lnTo>
                      <a:pt x="2" y="11"/>
                    </a:lnTo>
                    <a:lnTo>
                      <a:pt x="10" y="0"/>
                    </a:lnTo>
                    <a:lnTo>
                      <a:pt x="51" y="91"/>
                    </a:lnTo>
                    <a:lnTo>
                      <a:pt x="40" y="128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" name="Freeform 778"/>
              <p:cNvSpPr>
                <a:spLocks/>
              </p:cNvSpPr>
              <p:nvPr/>
            </p:nvSpPr>
            <p:spPr bwMode="auto">
              <a:xfrm>
                <a:off x="992" y="3753"/>
                <a:ext cx="91" cy="29"/>
              </a:xfrm>
              <a:custGeom>
                <a:avLst/>
                <a:gdLst>
                  <a:gd name="T0" fmla="*/ 0 w 183"/>
                  <a:gd name="T1" fmla="*/ 0 h 85"/>
                  <a:gd name="T2" fmla="*/ 0 w 183"/>
                  <a:gd name="T3" fmla="*/ 0 h 85"/>
                  <a:gd name="T4" fmla="*/ 0 w 183"/>
                  <a:gd name="T5" fmla="*/ 0 h 85"/>
                  <a:gd name="T6" fmla="*/ 0 w 183"/>
                  <a:gd name="T7" fmla="*/ 0 h 85"/>
                  <a:gd name="T8" fmla="*/ 0 w 183"/>
                  <a:gd name="T9" fmla="*/ 0 h 85"/>
                  <a:gd name="T10" fmla="*/ 0 w 183"/>
                  <a:gd name="T11" fmla="*/ 0 h 85"/>
                  <a:gd name="T12" fmla="*/ 0 w 183"/>
                  <a:gd name="T13" fmla="*/ 0 h 85"/>
                  <a:gd name="T14" fmla="*/ 0 w 183"/>
                  <a:gd name="T15" fmla="*/ 0 h 85"/>
                  <a:gd name="T16" fmla="*/ 0 w 183"/>
                  <a:gd name="T17" fmla="*/ 0 h 85"/>
                  <a:gd name="T18" fmla="*/ 0 w 183"/>
                  <a:gd name="T19" fmla="*/ 0 h 85"/>
                  <a:gd name="T20" fmla="*/ 0 w 183"/>
                  <a:gd name="T21" fmla="*/ 0 h 85"/>
                  <a:gd name="T22" fmla="*/ 0 w 183"/>
                  <a:gd name="T23" fmla="*/ 0 h 8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3"/>
                  <a:gd name="T37" fmla="*/ 0 h 85"/>
                  <a:gd name="T38" fmla="*/ 183 w 183"/>
                  <a:gd name="T39" fmla="*/ 85 h 8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3" h="85">
                    <a:moveTo>
                      <a:pt x="0" y="0"/>
                    </a:moveTo>
                    <a:lnTo>
                      <a:pt x="64" y="0"/>
                    </a:lnTo>
                    <a:lnTo>
                      <a:pt x="67" y="13"/>
                    </a:lnTo>
                    <a:lnTo>
                      <a:pt x="75" y="28"/>
                    </a:lnTo>
                    <a:lnTo>
                      <a:pt x="84" y="42"/>
                    </a:lnTo>
                    <a:lnTo>
                      <a:pt x="158" y="42"/>
                    </a:lnTo>
                    <a:lnTo>
                      <a:pt x="163" y="55"/>
                    </a:lnTo>
                    <a:lnTo>
                      <a:pt x="172" y="67"/>
                    </a:lnTo>
                    <a:lnTo>
                      <a:pt x="183" y="85"/>
                    </a:lnTo>
                    <a:lnTo>
                      <a:pt x="64" y="85"/>
                    </a:lnTo>
                    <a:lnTo>
                      <a:pt x="41" y="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" name="Freeform 779"/>
              <p:cNvSpPr>
                <a:spLocks/>
              </p:cNvSpPr>
              <p:nvPr/>
            </p:nvSpPr>
            <p:spPr bwMode="auto">
              <a:xfrm>
                <a:off x="1008" y="3782"/>
                <a:ext cx="81" cy="12"/>
              </a:xfrm>
              <a:custGeom>
                <a:avLst/>
                <a:gdLst>
                  <a:gd name="T0" fmla="*/ 0 w 160"/>
                  <a:gd name="T1" fmla="*/ 0 h 36"/>
                  <a:gd name="T2" fmla="*/ 1 w 160"/>
                  <a:gd name="T3" fmla="*/ 0 h 36"/>
                  <a:gd name="T4" fmla="*/ 1 w 160"/>
                  <a:gd name="T5" fmla="*/ 0 h 36"/>
                  <a:gd name="T6" fmla="*/ 1 w 160"/>
                  <a:gd name="T7" fmla="*/ 0 h 36"/>
                  <a:gd name="T8" fmla="*/ 1 w 160"/>
                  <a:gd name="T9" fmla="*/ 0 h 36"/>
                  <a:gd name="T10" fmla="*/ 1 w 160"/>
                  <a:gd name="T11" fmla="*/ 0 h 36"/>
                  <a:gd name="T12" fmla="*/ 0 w 160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0"/>
                  <a:gd name="T22" fmla="*/ 0 h 36"/>
                  <a:gd name="T23" fmla="*/ 160 w 160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0" h="36">
                    <a:moveTo>
                      <a:pt x="0" y="36"/>
                    </a:moveTo>
                    <a:lnTo>
                      <a:pt x="1" y="20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150" y="0"/>
                    </a:lnTo>
                    <a:lnTo>
                      <a:pt x="16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1" name="Group 780"/>
            <p:cNvGrpSpPr>
              <a:grpSpLocks/>
            </p:cNvGrpSpPr>
            <p:nvPr/>
          </p:nvGrpSpPr>
          <p:grpSpPr bwMode="auto">
            <a:xfrm>
              <a:off x="920" y="3821"/>
              <a:ext cx="413" cy="50"/>
              <a:chOff x="920" y="3821"/>
              <a:chExt cx="413" cy="50"/>
            </a:xfrm>
          </p:grpSpPr>
          <p:sp>
            <p:nvSpPr>
              <p:cNvPr id="132" name="Freeform 781"/>
              <p:cNvSpPr>
                <a:spLocks/>
              </p:cNvSpPr>
              <p:nvPr/>
            </p:nvSpPr>
            <p:spPr bwMode="auto">
              <a:xfrm>
                <a:off x="920" y="3821"/>
                <a:ext cx="413" cy="50"/>
              </a:xfrm>
              <a:custGeom>
                <a:avLst/>
                <a:gdLst>
                  <a:gd name="T0" fmla="*/ 1 w 825"/>
                  <a:gd name="T1" fmla="*/ 0 h 151"/>
                  <a:gd name="T2" fmla="*/ 1 w 825"/>
                  <a:gd name="T3" fmla="*/ 0 h 151"/>
                  <a:gd name="T4" fmla="*/ 1 w 825"/>
                  <a:gd name="T5" fmla="*/ 0 h 151"/>
                  <a:gd name="T6" fmla="*/ 0 w 825"/>
                  <a:gd name="T7" fmla="*/ 0 h 151"/>
                  <a:gd name="T8" fmla="*/ 1 w 825"/>
                  <a:gd name="T9" fmla="*/ 0 h 151"/>
                  <a:gd name="T10" fmla="*/ 1 w 825"/>
                  <a:gd name="T11" fmla="*/ 0 h 151"/>
                  <a:gd name="T12" fmla="*/ 1 w 825"/>
                  <a:gd name="T13" fmla="*/ 0 h 151"/>
                  <a:gd name="T14" fmla="*/ 1 w 825"/>
                  <a:gd name="T15" fmla="*/ 0 h 151"/>
                  <a:gd name="T16" fmla="*/ 1 w 825"/>
                  <a:gd name="T17" fmla="*/ 0 h 151"/>
                  <a:gd name="T18" fmla="*/ 1 w 825"/>
                  <a:gd name="T19" fmla="*/ 0 h 151"/>
                  <a:gd name="T20" fmla="*/ 1 w 825"/>
                  <a:gd name="T21" fmla="*/ 0 h 151"/>
                  <a:gd name="T22" fmla="*/ 1 w 825"/>
                  <a:gd name="T23" fmla="*/ 0 h 151"/>
                  <a:gd name="T24" fmla="*/ 1 w 825"/>
                  <a:gd name="T25" fmla="*/ 0 h 151"/>
                  <a:gd name="T26" fmla="*/ 1 w 825"/>
                  <a:gd name="T27" fmla="*/ 0 h 151"/>
                  <a:gd name="T28" fmla="*/ 1 w 825"/>
                  <a:gd name="T29" fmla="*/ 0 h 1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25"/>
                  <a:gd name="T46" fmla="*/ 0 h 151"/>
                  <a:gd name="T47" fmla="*/ 825 w 825"/>
                  <a:gd name="T48" fmla="*/ 151 h 1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25" h="151">
                    <a:moveTo>
                      <a:pt x="35" y="13"/>
                    </a:moveTo>
                    <a:lnTo>
                      <a:pt x="17" y="27"/>
                    </a:lnTo>
                    <a:lnTo>
                      <a:pt x="9" y="48"/>
                    </a:lnTo>
                    <a:lnTo>
                      <a:pt x="0" y="97"/>
                    </a:lnTo>
                    <a:lnTo>
                      <a:pt x="4" y="124"/>
                    </a:lnTo>
                    <a:lnTo>
                      <a:pt x="13" y="138"/>
                    </a:lnTo>
                    <a:lnTo>
                      <a:pt x="26" y="151"/>
                    </a:lnTo>
                    <a:lnTo>
                      <a:pt x="783" y="142"/>
                    </a:lnTo>
                    <a:lnTo>
                      <a:pt x="807" y="128"/>
                    </a:lnTo>
                    <a:lnTo>
                      <a:pt x="816" y="107"/>
                    </a:lnTo>
                    <a:lnTo>
                      <a:pt x="825" y="61"/>
                    </a:lnTo>
                    <a:lnTo>
                      <a:pt x="821" y="27"/>
                    </a:lnTo>
                    <a:lnTo>
                      <a:pt x="806" y="9"/>
                    </a:lnTo>
                    <a:lnTo>
                      <a:pt x="785" y="0"/>
                    </a:lnTo>
                    <a:lnTo>
                      <a:pt x="35" y="13"/>
                    </a:lnTo>
                    <a:close/>
                  </a:path>
                </a:pathLst>
              </a:custGeom>
              <a:solidFill>
                <a:srgbClr val="20202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" name="Freeform 782"/>
              <p:cNvSpPr>
                <a:spLocks/>
              </p:cNvSpPr>
              <p:nvPr/>
            </p:nvSpPr>
            <p:spPr bwMode="auto">
              <a:xfrm>
                <a:off x="972" y="3833"/>
                <a:ext cx="330" cy="27"/>
              </a:xfrm>
              <a:custGeom>
                <a:avLst/>
                <a:gdLst>
                  <a:gd name="T0" fmla="*/ 1 w 658"/>
                  <a:gd name="T1" fmla="*/ 0 h 79"/>
                  <a:gd name="T2" fmla="*/ 0 w 658"/>
                  <a:gd name="T3" fmla="*/ 0 h 79"/>
                  <a:gd name="T4" fmla="*/ 1 w 658"/>
                  <a:gd name="T5" fmla="*/ 0 h 79"/>
                  <a:gd name="T6" fmla="*/ 1 w 658"/>
                  <a:gd name="T7" fmla="*/ 0 h 79"/>
                  <a:gd name="T8" fmla="*/ 1 w 658"/>
                  <a:gd name="T9" fmla="*/ 0 h 79"/>
                  <a:gd name="T10" fmla="*/ 1 w 658"/>
                  <a:gd name="T11" fmla="*/ 0 h 79"/>
                  <a:gd name="T12" fmla="*/ 1 w 658"/>
                  <a:gd name="T13" fmla="*/ 0 h 79"/>
                  <a:gd name="T14" fmla="*/ 1 w 658"/>
                  <a:gd name="T15" fmla="*/ 0 h 79"/>
                  <a:gd name="T16" fmla="*/ 1 w 658"/>
                  <a:gd name="T17" fmla="*/ 0 h 79"/>
                  <a:gd name="T18" fmla="*/ 1 w 658"/>
                  <a:gd name="T19" fmla="*/ 0 h 79"/>
                  <a:gd name="T20" fmla="*/ 1 w 658"/>
                  <a:gd name="T21" fmla="*/ 0 h 79"/>
                  <a:gd name="T22" fmla="*/ 1 w 658"/>
                  <a:gd name="T23" fmla="*/ 0 h 79"/>
                  <a:gd name="T24" fmla="*/ 1 w 658"/>
                  <a:gd name="T25" fmla="*/ 0 h 7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58"/>
                  <a:gd name="T40" fmla="*/ 0 h 79"/>
                  <a:gd name="T41" fmla="*/ 658 w 658"/>
                  <a:gd name="T42" fmla="*/ 79 h 7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58" h="79">
                    <a:moveTo>
                      <a:pt x="4" y="23"/>
                    </a:moveTo>
                    <a:lnTo>
                      <a:pt x="0" y="50"/>
                    </a:lnTo>
                    <a:lnTo>
                      <a:pt x="153" y="50"/>
                    </a:lnTo>
                    <a:lnTo>
                      <a:pt x="153" y="79"/>
                    </a:lnTo>
                    <a:lnTo>
                      <a:pt x="500" y="73"/>
                    </a:lnTo>
                    <a:lnTo>
                      <a:pt x="500" y="50"/>
                    </a:lnTo>
                    <a:lnTo>
                      <a:pt x="656" y="50"/>
                    </a:lnTo>
                    <a:lnTo>
                      <a:pt x="658" y="23"/>
                    </a:lnTo>
                    <a:lnTo>
                      <a:pt x="504" y="23"/>
                    </a:lnTo>
                    <a:lnTo>
                      <a:pt x="504" y="0"/>
                    </a:lnTo>
                    <a:lnTo>
                      <a:pt x="153" y="8"/>
                    </a:lnTo>
                    <a:lnTo>
                      <a:pt x="153" y="23"/>
                    </a:lnTo>
                    <a:lnTo>
                      <a:pt x="4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" name="Rectangle 783"/>
              <p:cNvSpPr>
                <a:spLocks noChangeArrowheads="1"/>
              </p:cNvSpPr>
              <p:nvPr/>
            </p:nvSpPr>
            <p:spPr bwMode="auto">
              <a:xfrm>
                <a:off x="982" y="3856"/>
                <a:ext cx="26" cy="7"/>
              </a:xfrm>
              <a:prstGeom prst="rect">
                <a:avLst/>
              </a:prstGeom>
              <a:solidFill>
                <a:srgbClr val="00A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5" name="Rectangle 784"/>
              <p:cNvSpPr>
                <a:spLocks noChangeArrowheads="1"/>
              </p:cNvSpPr>
              <p:nvPr/>
            </p:nvSpPr>
            <p:spPr bwMode="auto">
              <a:xfrm>
                <a:off x="1237" y="3855"/>
                <a:ext cx="53" cy="6"/>
              </a:xfrm>
              <a:prstGeom prst="rect">
                <a:avLst/>
              </a:prstGeom>
              <a:solidFill>
                <a:srgbClr val="20202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112" name="Group 785"/>
            <p:cNvGrpSpPr>
              <a:grpSpLocks/>
            </p:cNvGrpSpPr>
            <p:nvPr/>
          </p:nvGrpSpPr>
          <p:grpSpPr bwMode="auto">
            <a:xfrm>
              <a:off x="1227" y="3477"/>
              <a:ext cx="508" cy="321"/>
              <a:chOff x="1227" y="3477"/>
              <a:chExt cx="508" cy="321"/>
            </a:xfrm>
          </p:grpSpPr>
          <p:sp>
            <p:nvSpPr>
              <p:cNvPr id="113" name="Freeform 786"/>
              <p:cNvSpPr>
                <a:spLocks/>
              </p:cNvSpPr>
              <p:nvPr/>
            </p:nvSpPr>
            <p:spPr bwMode="auto">
              <a:xfrm>
                <a:off x="1640" y="3731"/>
                <a:ext cx="95" cy="66"/>
              </a:xfrm>
              <a:custGeom>
                <a:avLst/>
                <a:gdLst>
                  <a:gd name="T0" fmla="*/ 0 w 191"/>
                  <a:gd name="T1" fmla="*/ 0 h 200"/>
                  <a:gd name="T2" fmla="*/ 0 w 191"/>
                  <a:gd name="T3" fmla="*/ 0 h 200"/>
                  <a:gd name="T4" fmla="*/ 0 w 191"/>
                  <a:gd name="T5" fmla="*/ 0 h 200"/>
                  <a:gd name="T6" fmla="*/ 0 w 191"/>
                  <a:gd name="T7" fmla="*/ 0 h 200"/>
                  <a:gd name="T8" fmla="*/ 0 w 191"/>
                  <a:gd name="T9" fmla="*/ 0 h 200"/>
                  <a:gd name="T10" fmla="*/ 0 w 191"/>
                  <a:gd name="T11" fmla="*/ 0 h 200"/>
                  <a:gd name="T12" fmla="*/ 0 w 191"/>
                  <a:gd name="T13" fmla="*/ 0 h 200"/>
                  <a:gd name="T14" fmla="*/ 0 w 191"/>
                  <a:gd name="T15" fmla="*/ 0 h 200"/>
                  <a:gd name="T16" fmla="*/ 0 w 191"/>
                  <a:gd name="T17" fmla="*/ 0 h 200"/>
                  <a:gd name="T18" fmla="*/ 0 w 191"/>
                  <a:gd name="T19" fmla="*/ 0 h 200"/>
                  <a:gd name="T20" fmla="*/ 0 w 191"/>
                  <a:gd name="T21" fmla="*/ 0 h 200"/>
                  <a:gd name="T22" fmla="*/ 0 w 191"/>
                  <a:gd name="T23" fmla="*/ 0 h 2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1"/>
                  <a:gd name="T37" fmla="*/ 0 h 200"/>
                  <a:gd name="T38" fmla="*/ 191 w 191"/>
                  <a:gd name="T39" fmla="*/ 200 h 20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1" h="200">
                    <a:moveTo>
                      <a:pt x="126" y="9"/>
                    </a:moveTo>
                    <a:lnTo>
                      <a:pt x="93" y="0"/>
                    </a:lnTo>
                    <a:lnTo>
                      <a:pt x="59" y="5"/>
                    </a:lnTo>
                    <a:lnTo>
                      <a:pt x="32" y="17"/>
                    </a:lnTo>
                    <a:lnTo>
                      <a:pt x="9" y="45"/>
                    </a:lnTo>
                    <a:lnTo>
                      <a:pt x="0" y="94"/>
                    </a:lnTo>
                    <a:lnTo>
                      <a:pt x="0" y="137"/>
                    </a:lnTo>
                    <a:lnTo>
                      <a:pt x="0" y="200"/>
                    </a:lnTo>
                    <a:lnTo>
                      <a:pt x="191" y="200"/>
                    </a:lnTo>
                    <a:lnTo>
                      <a:pt x="181" y="81"/>
                    </a:lnTo>
                    <a:lnTo>
                      <a:pt x="157" y="30"/>
                    </a:lnTo>
                    <a:lnTo>
                      <a:pt x="126" y="9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40404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4" name="Freeform 787"/>
              <p:cNvSpPr>
                <a:spLocks/>
              </p:cNvSpPr>
              <p:nvPr/>
            </p:nvSpPr>
            <p:spPr bwMode="auto">
              <a:xfrm>
                <a:off x="1227" y="3477"/>
                <a:ext cx="429" cy="264"/>
              </a:xfrm>
              <a:custGeom>
                <a:avLst/>
                <a:gdLst>
                  <a:gd name="T0" fmla="*/ 0 w 860"/>
                  <a:gd name="T1" fmla="*/ 0 h 791"/>
                  <a:gd name="T2" fmla="*/ 0 w 860"/>
                  <a:gd name="T3" fmla="*/ 0 h 791"/>
                  <a:gd name="T4" fmla="*/ 0 w 860"/>
                  <a:gd name="T5" fmla="*/ 0 h 791"/>
                  <a:gd name="T6" fmla="*/ 0 w 860"/>
                  <a:gd name="T7" fmla="*/ 0 h 791"/>
                  <a:gd name="T8" fmla="*/ 0 w 860"/>
                  <a:gd name="T9" fmla="*/ 0 h 7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0"/>
                  <a:gd name="T16" fmla="*/ 0 h 791"/>
                  <a:gd name="T17" fmla="*/ 860 w 860"/>
                  <a:gd name="T18" fmla="*/ 791 h 7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0" h="791">
                    <a:moveTo>
                      <a:pt x="0" y="0"/>
                    </a:moveTo>
                    <a:lnTo>
                      <a:pt x="860" y="764"/>
                    </a:lnTo>
                    <a:lnTo>
                      <a:pt x="849" y="777"/>
                    </a:lnTo>
                    <a:lnTo>
                      <a:pt x="838" y="7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5" name="Freeform 788"/>
              <p:cNvSpPr>
                <a:spLocks/>
              </p:cNvSpPr>
              <p:nvPr/>
            </p:nvSpPr>
            <p:spPr bwMode="auto">
              <a:xfrm>
                <a:off x="1521" y="3650"/>
                <a:ext cx="141" cy="122"/>
              </a:xfrm>
              <a:custGeom>
                <a:avLst/>
                <a:gdLst>
                  <a:gd name="T0" fmla="*/ 1 w 281"/>
                  <a:gd name="T1" fmla="*/ 0 h 366"/>
                  <a:gd name="T2" fmla="*/ 1 w 281"/>
                  <a:gd name="T3" fmla="*/ 0 h 366"/>
                  <a:gd name="T4" fmla="*/ 1 w 281"/>
                  <a:gd name="T5" fmla="*/ 0 h 366"/>
                  <a:gd name="T6" fmla="*/ 1 w 281"/>
                  <a:gd name="T7" fmla="*/ 0 h 366"/>
                  <a:gd name="T8" fmla="*/ 1 w 281"/>
                  <a:gd name="T9" fmla="*/ 0 h 366"/>
                  <a:gd name="T10" fmla="*/ 1 w 281"/>
                  <a:gd name="T11" fmla="*/ 0 h 366"/>
                  <a:gd name="T12" fmla="*/ 1 w 281"/>
                  <a:gd name="T13" fmla="*/ 0 h 366"/>
                  <a:gd name="T14" fmla="*/ 1 w 281"/>
                  <a:gd name="T15" fmla="*/ 0 h 366"/>
                  <a:gd name="T16" fmla="*/ 1 w 281"/>
                  <a:gd name="T17" fmla="*/ 0 h 366"/>
                  <a:gd name="T18" fmla="*/ 1 w 281"/>
                  <a:gd name="T19" fmla="*/ 0 h 366"/>
                  <a:gd name="T20" fmla="*/ 1 w 281"/>
                  <a:gd name="T21" fmla="*/ 0 h 366"/>
                  <a:gd name="T22" fmla="*/ 1 w 281"/>
                  <a:gd name="T23" fmla="*/ 0 h 366"/>
                  <a:gd name="T24" fmla="*/ 1 w 281"/>
                  <a:gd name="T25" fmla="*/ 0 h 366"/>
                  <a:gd name="T26" fmla="*/ 1 w 281"/>
                  <a:gd name="T27" fmla="*/ 0 h 366"/>
                  <a:gd name="T28" fmla="*/ 1 w 281"/>
                  <a:gd name="T29" fmla="*/ 0 h 366"/>
                  <a:gd name="T30" fmla="*/ 0 w 281"/>
                  <a:gd name="T31" fmla="*/ 0 h 366"/>
                  <a:gd name="T32" fmla="*/ 0 w 281"/>
                  <a:gd name="T33" fmla="*/ 0 h 366"/>
                  <a:gd name="T34" fmla="*/ 1 w 281"/>
                  <a:gd name="T35" fmla="*/ 0 h 3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1"/>
                  <a:gd name="T55" fmla="*/ 0 h 366"/>
                  <a:gd name="T56" fmla="*/ 281 w 281"/>
                  <a:gd name="T57" fmla="*/ 366 h 3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1" h="366">
                    <a:moveTo>
                      <a:pt x="4" y="95"/>
                    </a:moveTo>
                    <a:lnTo>
                      <a:pt x="24" y="62"/>
                    </a:lnTo>
                    <a:lnTo>
                      <a:pt x="54" y="43"/>
                    </a:lnTo>
                    <a:lnTo>
                      <a:pt x="78" y="42"/>
                    </a:lnTo>
                    <a:lnTo>
                      <a:pt x="128" y="43"/>
                    </a:lnTo>
                    <a:lnTo>
                      <a:pt x="132" y="0"/>
                    </a:lnTo>
                    <a:lnTo>
                      <a:pt x="281" y="130"/>
                    </a:lnTo>
                    <a:lnTo>
                      <a:pt x="272" y="179"/>
                    </a:lnTo>
                    <a:lnTo>
                      <a:pt x="228" y="170"/>
                    </a:lnTo>
                    <a:lnTo>
                      <a:pt x="191" y="184"/>
                    </a:lnTo>
                    <a:lnTo>
                      <a:pt x="158" y="210"/>
                    </a:lnTo>
                    <a:lnTo>
                      <a:pt x="150" y="232"/>
                    </a:lnTo>
                    <a:lnTo>
                      <a:pt x="149" y="295"/>
                    </a:lnTo>
                    <a:lnTo>
                      <a:pt x="149" y="338"/>
                    </a:lnTo>
                    <a:lnTo>
                      <a:pt x="150" y="366"/>
                    </a:lnTo>
                    <a:lnTo>
                      <a:pt x="0" y="229"/>
                    </a:lnTo>
                    <a:lnTo>
                      <a:pt x="0" y="139"/>
                    </a:lnTo>
                    <a:lnTo>
                      <a:pt x="4" y="95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6" name="Line 789"/>
              <p:cNvSpPr>
                <a:spLocks noChangeShapeType="1"/>
              </p:cNvSpPr>
              <p:nvPr/>
            </p:nvSpPr>
            <p:spPr bwMode="auto">
              <a:xfrm>
                <a:off x="1586" y="3665"/>
                <a:ext cx="76" cy="4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" name="Freeform 790"/>
              <p:cNvSpPr>
                <a:spLocks/>
              </p:cNvSpPr>
              <p:nvPr/>
            </p:nvSpPr>
            <p:spPr bwMode="auto">
              <a:xfrm>
                <a:off x="1242" y="3486"/>
                <a:ext cx="111" cy="96"/>
              </a:xfrm>
              <a:custGeom>
                <a:avLst/>
                <a:gdLst>
                  <a:gd name="T0" fmla="*/ 1 w 222"/>
                  <a:gd name="T1" fmla="*/ 0 h 289"/>
                  <a:gd name="T2" fmla="*/ 1 w 222"/>
                  <a:gd name="T3" fmla="*/ 0 h 289"/>
                  <a:gd name="T4" fmla="*/ 1 w 222"/>
                  <a:gd name="T5" fmla="*/ 0 h 289"/>
                  <a:gd name="T6" fmla="*/ 1 w 222"/>
                  <a:gd name="T7" fmla="*/ 0 h 289"/>
                  <a:gd name="T8" fmla="*/ 1 w 222"/>
                  <a:gd name="T9" fmla="*/ 0 h 289"/>
                  <a:gd name="T10" fmla="*/ 1 w 222"/>
                  <a:gd name="T11" fmla="*/ 0 h 289"/>
                  <a:gd name="T12" fmla="*/ 1 w 222"/>
                  <a:gd name="T13" fmla="*/ 0 h 289"/>
                  <a:gd name="T14" fmla="*/ 1 w 222"/>
                  <a:gd name="T15" fmla="*/ 0 h 289"/>
                  <a:gd name="T16" fmla="*/ 1 w 222"/>
                  <a:gd name="T17" fmla="*/ 0 h 289"/>
                  <a:gd name="T18" fmla="*/ 1 w 222"/>
                  <a:gd name="T19" fmla="*/ 0 h 289"/>
                  <a:gd name="T20" fmla="*/ 1 w 222"/>
                  <a:gd name="T21" fmla="*/ 0 h 289"/>
                  <a:gd name="T22" fmla="*/ 1 w 222"/>
                  <a:gd name="T23" fmla="*/ 0 h 289"/>
                  <a:gd name="T24" fmla="*/ 1 w 222"/>
                  <a:gd name="T25" fmla="*/ 0 h 289"/>
                  <a:gd name="T26" fmla="*/ 1 w 222"/>
                  <a:gd name="T27" fmla="*/ 0 h 289"/>
                  <a:gd name="T28" fmla="*/ 1 w 222"/>
                  <a:gd name="T29" fmla="*/ 0 h 289"/>
                  <a:gd name="T30" fmla="*/ 0 w 222"/>
                  <a:gd name="T31" fmla="*/ 0 h 289"/>
                  <a:gd name="T32" fmla="*/ 1 w 222"/>
                  <a:gd name="T33" fmla="*/ 0 h 289"/>
                  <a:gd name="T34" fmla="*/ 1 w 222"/>
                  <a:gd name="T35" fmla="*/ 0 h 28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22"/>
                  <a:gd name="T55" fmla="*/ 0 h 289"/>
                  <a:gd name="T56" fmla="*/ 222 w 222"/>
                  <a:gd name="T57" fmla="*/ 289 h 28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22" h="289">
                    <a:moveTo>
                      <a:pt x="10" y="98"/>
                    </a:moveTo>
                    <a:lnTo>
                      <a:pt x="27" y="64"/>
                    </a:lnTo>
                    <a:lnTo>
                      <a:pt x="53" y="45"/>
                    </a:lnTo>
                    <a:lnTo>
                      <a:pt x="81" y="41"/>
                    </a:lnTo>
                    <a:lnTo>
                      <a:pt x="131" y="42"/>
                    </a:lnTo>
                    <a:lnTo>
                      <a:pt x="135" y="0"/>
                    </a:lnTo>
                    <a:lnTo>
                      <a:pt x="222" y="80"/>
                    </a:lnTo>
                    <a:lnTo>
                      <a:pt x="218" y="120"/>
                    </a:lnTo>
                    <a:lnTo>
                      <a:pt x="190" y="118"/>
                    </a:lnTo>
                    <a:lnTo>
                      <a:pt x="168" y="116"/>
                    </a:lnTo>
                    <a:lnTo>
                      <a:pt x="135" y="125"/>
                    </a:lnTo>
                    <a:lnTo>
                      <a:pt x="118" y="137"/>
                    </a:lnTo>
                    <a:lnTo>
                      <a:pt x="102" y="161"/>
                    </a:lnTo>
                    <a:lnTo>
                      <a:pt x="98" y="192"/>
                    </a:lnTo>
                    <a:lnTo>
                      <a:pt x="93" y="289"/>
                    </a:lnTo>
                    <a:lnTo>
                      <a:pt x="0" y="197"/>
                    </a:lnTo>
                    <a:lnTo>
                      <a:pt x="4" y="138"/>
                    </a:lnTo>
                    <a:lnTo>
                      <a:pt x="10" y="98"/>
                    </a:lnTo>
                    <a:close/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8" name="Freeform 791"/>
              <p:cNvSpPr>
                <a:spLocks/>
              </p:cNvSpPr>
              <p:nvPr/>
            </p:nvSpPr>
            <p:spPr bwMode="auto">
              <a:xfrm>
                <a:off x="1456" y="3626"/>
                <a:ext cx="64" cy="62"/>
              </a:xfrm>
              <a:custGeom>
                <a:avLst/>
                <a:gdLst>
                  <a:gd name="T0" fmla="*/ 1 w 128"/>
                  <a:gd name="T1" fmla="*/ 0 h 186"/>
                  <a:gd name="T2" fmla="*/ 1 w 128"/>
                  <a:gd name="T3" fmla="*/ 0 h 186"/>
                  <a:gd name="T4" fmla="*/ 1 w 128"/>
                  <a:gd name="T5" fmla="*/ 0 h 186"/>
                  <a:gd name="T6" fmla="*/ 1 w 128"/>
                  <a:gd name="T7" fmla="*/ 0 h 186"/>
                  <a:gd name="T8" fmla="*/ 0 w 128"/>
                  <a:gd name="T9" fmla="*/ 0 h 186"/>
                  <a:gd name="T10" fmla="*/ 0 w 128"/>
                  <a:gd name="T11" fmla="*/ 0 h 186"/>
                  <a:gd name="T12" fmla="*/ 0 w 128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86"/>
                  <a:gd name="T23" fmla="*/ 128 w 128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86">
                    <a:moveTo>
                      <a:pt x="128" y="5"/>
                    </a:moveTo>
                    <a:lnTo>
                      <a:pt x="59" y="0"/>
                    </a:lnTo>
                    <a:lnTo>
                      <a:pt x="30" y="14"/>
                    </a:lnTo>
                    <a:lnTo>
                      <a:pt x="9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9" name="Freeform 792"/>
              <p:cNvSpPr>
                <a:spLocks/>
              </p:cNvSpPr>
              <p:nvPr/>
            </p:nvSpPr>
            <p:spPr bwMode="auto">
              <a:xfrm>
                <a:off x="1440" y="3615"/>
                <a:ext cx="63" cy="61"/>
              </a:xfrm>
              <a:custGeom>
                <a:avLst/>
                <a:gdLst>
                  <a:gd name="T0" fmla="*/ 1 w 126"/>
                  <a:gd name="T1" fmla="*/ 0 h 185"/>
                  <a:gd name="T2" fmla="*/ 1 w 126"/>
                  <a:gd name="T3" fmla="*/ 0 h 185"/>
                  <a:gd name="T4" fmla="*/ 1 w 126"/>
                  <a:gd name="T5" fmla="*/ 0 h 185"/>
                  <a:gd name="T6" fmla="*/ 1 w 126"/>
                  <a:gd name="T7" fmla="*/ 0 h 185"/>
                  <a:gd name="T8" fmla="*/ 0 w 126"/>
                  <a:gd name="T9" fmla="*/ 0 h 185"/>
                  <a:gd name="T10" fmla="*/ 0 w 126"/>
                  <a:gd name="T11" fmla="*/ 0 h 185"/>
                  <a:gd name="T12" fmla="*/ 0 w 126"/>
                  <a:gd name="T13" fmla="*/ 0 h 1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6"/>
                  <a:gd name="T22" fmla="*/ 0 h 185"/>
                  <a:gd name="T23" fmla="*/ 126 w 126"/>
                  <a:gd name="T24" fmla="*/ 185 h 1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6" h="185">
                    <a:moveTo>
                      <a:pt x="126" y="3"/>
                    </a:moveTo>
                    <a:lnTo>
                      <a:pt x="59" y="0"/>
                    </a:lnTo>
                    <a:lnTo>
                      <a:pt x="24" y="15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5"/>
                    </a:lnTo>
                    <a:lnTo>
                      <a:pt x="0" y="180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0" name="Freeform 793"/>
              <p:cNvSpPr>
                <a:spLocks/>
              </p:cNvSpPr>
              <p:nvPr/>
            </p:nvSpPr>
            <p:spPr bwMode="auto">
              <a:xfrm>
                <a:off x="1422" y="3604"/>
                <a:ext cx="64" cy="62"/>
              </a:xfrm>
              <a:custGeom>
                <a:avLst/>
                <a:gdLst>
                  <a:gd name="T0" fmla="*/ 1 w 127"/>
                  <a:gd name="T1" fmla="*/ 0 h 185"/>
                  <a:gd name="T2" fmla="*/ 1 w 127"/>
                  <a:gd name="T3" fmla="*/ 0 h 185"/>
                  <a:gd name="T4" fmla="*/ 1 w 127"/>
                  <a:gd name="T5" fmla="*/ 0 h 185"/>
                  <a:gd name="T6" fmla="*/ 1 w 127"/>
                  <a:gd name="T7" fmla="*/ 0 h 185"/>
                  <a:gd name="T8" fmla="*/ 0 w 127"/>
                  <a:gd name="T9" fmla="*/ 0 h 185"/>
                  <a:gd name="T10" fmla="*/ 0 w 127"/>
                  <a:gd name="T11" fmla="*/ 0 h 185"/>
                  <a:gd name="T12" fmla="*/ 0 w 127"/>
                  <a:gd name="T13" fmla="*/ 0 h 1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5"/>
                  <a:gd name="T23" fmla="*/ 127 w 127"/>
                  <a:gd name="T24" fmla="*/ 185 h 1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5">
                    <a:moveTo>
                      <a:pt x="127" y="5"/>
                    </a:moveTo>
                    <a:lnTo>
                      <a:pt x="59" y="0"/>
                    </a:lnTo>
                    <a:lnTo>
                      <a:pt x="30" y="14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5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1" name="Freeform 794"/>
              <p:cNvSpPr>
                <a:spLocks/>
              </p:cNvSpPr>
              <p:nvPr/>
            </p:nvSpPr>
            <p:spPr bwMode="auto">
              <a:xfrm>
                <a:off x="1401" y="3594"/>
                <a:ext cx="64" cy="62"/>
              </a:xfrm>
              <a:custGeom>
                <a:avLst/>
                <a:gdLst>
                  <a:gd name="T0" fmla="*/ 1 w 127"/>
                  <a:gd name="T1" fmla="*/ 0 h 186"/>
                  <a:gd name="T2" fmla="*/ 1 w 127"/>
                  <a:gd name="T3" fmla="*/ 0 h 186"/>
                  <a:gd name="T4" fmla="*/ 1 w 127"/>
                  <a:gd name="T5" fmla="*/ 0 h 186"/>
                  <a:gd name="T6" fmla="*/ 1 w 127"/>
                  <a:gd name="T7" fmla="*/ 0 h 186"/>
                  <a:gd name="T8" fmla="*/ 0 w 127"/>
                  <a:gd name="T9" fmla="*/ 0 h 186"/>
                  <a:gd name="T10" fmla="*/ 0 w 127"/>
                  <a:gd name="T11" fmla="*/ 0 h 186"/>
                  <a:gd name="T12" fmla="*/ 0 w 12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6"/>
                  <a:gd name="T23" fmla="*/ 127 w 127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6">
                    <a:moveTo>
                      <a:pt x="127" y="5"/>
                    </a:moveTo>
                    <a:lnTo>
                      <a:pt x="59" y="0"/>
                    </a:lnTo>
                    <a:lnTo>
                      <a:pt x="32" y="10"/>
                    </a:lnTo>
                    <a:lnTo>
                      <a:pt x="9" y="39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" name="Freeform 795"/>
              <p:cNvSpPr>
                <a:spLocks/>
              </p:cNvSpPr>
              <p:nvPr/>
            </p:nvSpPr>
            <p:spPr bwMode="auto">
              <a:xfrm>
                <a:off x="1383" y="3583"/>
                <a:ext cx="64" cy="62"/>
              </a:xfrm>
              <a:custGeom>
                <a:avLst/>
                <a:gdLst>
                  <a:gd name="T0" fmla="*/ 1 w 128"/>
                  <a:gd name="T1" fmla="*/ 0 h 186"/>
                  <a:gd name="T2" fmla="*/ 1 w 128"/>
                  <a:gd name="T3" fmla="*/ 0 h 186"/>
                  <a:gd name="T4" fmla="*/ 1 w 128"/>
                  <a:gd name="T5" fmla="*/ 0 h 186"/>
                  <a:gd name="T6" fmla="*/ 1 w 128"/>
                  <a:gd name="T7" fmla="*/ 0 h 186"/>
                  <a:gd name="T8" fmla="*/ 0 w 128"/>
                  <a:gd name="T9" fmla="*/ 0 h 186"/>
                  <a:gd name="T10" fmla="*/ 0 w 128"/>
                  <a:gd name="T11" fmla="*/ 0 h 186"/>
                  <a:gd name="T12" fmla="*/ 0 w 128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86"/>
                  <a:gd name="T23" fmla="*/ 128 w 128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86">
                    <a:moveTo>
                      <a:pt x="128" y="4"/>
                    </a:moveTo>
                    <a:lnTo>
                      <a:pt x="59" y="0"/>
                    </a:lnTo>
                    <a:lnTo>
                      <a:pt x="32" y="13"/>
                    </a:lnTo>
                    <a:lnTo>
                      <a:pt x="9" y="40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" name="Freeform 796"/>
              <p:cNvSpPr>
                <a:spLocks/>
              </p:cNvSpPr>
              <p:nvPr/>
            </p:nvSpPr>
            <p:spPr bwMode="auto">
              <a:xfrm>
                <a:off x="1365" y="3570"/>
                <a:ext cx="63" cy="62"/>
              </a:xfrm>
              <a:custGeom>
                <a:avLst/>
                <a:gdLst>
                  <a:gd name="T0" fmla="*/ 1 w 126"/>
                  <a:gd name="T1" fmla="*/ 0 h 186"/>
                  <a:gd name="T2" fmla="*/ 1 w 126"/>
                  <a:gd name="T3" fmla="*/ 0 h 186"/>
                  <a:gd name="T4" fmla="*/ 1 w 126"/>
                  <a:gd name="T5" fmla="*/ 0 h 186"/>
                  <a:gd name="T6" fmla="*/ 1 w 126"/>
                  <a:gd name="T7" fmla="*/ 0 h 186"/>
                  <a:gd name="T8" fmla="*/ 0 w 126"/>
                  <a:gd name="T9" fmla="*/ 0 h 186"/>
                  <a:gd name="T10" fmla="*/ 0 w 126"/>
                  <a:gd name="T11" fmla="*/ 0 h 186"/>
                  <a:gd name="T12" fmla="*/ 0 w 126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6"/>
                  <a:gd name="T22" fmla="*/ 0 h 186"/>
                  <a:gd name="T23" fmla="*/ 126 w 126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6" h="186">
                    <a:moveTo>
                      <a:pt x="126" y="4"/>
                    </a:moveTo>
                    <a:lnTo>
                      <a:pt x="58" y="0"/>
                    </a:lnTo>
                    <a:lnTo>
                      <a:pt x="31" y="14"/>
                    </a:lnTo>
                    <a:lnTo>
                      <a:pt x="8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Freeform 797"/>
              <p:cNvSpPr>
                <a:spLocks/>
              </p:cNvSpPr>
              <p:nvPr/>
            </p:nvSpPr>
            <p:spPr bwMode="auto">
              <a:xfrm>
                <a:off x="1349" y="3558"/>
                <a:ext cx="64" cy="62"/>
              </a:xfrm>
              <a:custGeom>
                <a:avLst/>
                <a:gdLst>
                  <a:gd name="T0" fmla="*/ 1 w 127"/>
                  <a:gd name="T1" fmla="*/ 0 h 186"/>
                  <a:gd name="T2" fmla="*/ 1 w 127"/>
                  <a:gd name="T3" fmla="*/ 0 h 186"/>
                  <a:gd name="T4" fmla="*/ 1 w 127"/>
                  <a:gd name="T5" fmla="*/ 0 h 186"/>
                  <a:gd name="T6" fmla="*/ 1 w 127"/>
                  <a:gd name="T7" fmla="*/ 0 h 186"/>
                  <a:gd name="T8" fmla="*/ 0 w 127"/>
                  <a:gd name="T9" fmla="*/ 0 h 186"/>
                  <a:gd name="T10" fmla="*/ 0 w 127"/>
                  <a:gd name="T11" fmla="*/ 0 h 186"/>
                  <a:gd name="T12" fmla="*/ 0 w 12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6"/>
                  <a:gd name="T23" fmla="*/ 127 w 127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6">
                    <a:moveTo>
                      <a:pt x="127" y="5"/>
                    </a:moveTo>
                    <a:lnTo>
                      <a:pt x="59" y="0"/>
                    </a:lnTo>
                    <a:lnTo>
                      <a:pt x="33" y="16"/>
                    </a:lnTo>
                    <a:lnTo>
                      <a:pt x="9" y="40"/>
                    </a:lnTo>
                    <a:lnTo>
                      <a:pt x="0" y="89"/>
                    </a:lnTo>
                    <a:lnTo>
                      <a:pt x="0" y="186"/>
                    </a:lnTo>
                    <a:lnTo>
                      <a:pt x="0" y="182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Freeform 798"/>
              <p:cNvSpPr>
                <a:spLocks/>
              </p:cNvSpPr>
              <p:nvPr/>
            </p:nvSpPr>
            <p:spPr bwMode="auto">
              <a:xfrm>
                <a:off x="1331" y="3550"/>
                <a:ext cx="63" cy="62"/>
              </a:xfrm>
              <a:custGeom>
                <a:avLst/>
                <a:gdLst>
                  <a:gd name="T0" fmla="*/ 0 w 127"/>
                  <a:gd name="T1" fmla="*/ 0 h 186"/>
                  <a:gd name="T2" fmla="*/ 0 w 127"/>
                  <a:gd name="T3" fmla="*/ 0 h 186"/>
                  <a:gd name="T4" fmla="*/ 0 w 127"/>
                  <a:gd name="T5" fmla="*/ 0 h 186"/>
                  <a:gd name="T6" fmla="*/ 0 w 127"/>
                  <a:gd name="T7" fmla="*/ 0 h 186"/>
                  <a:gd name="T8" fmla="*/ 0 w 127"/>
                  <a:gd name="T9" fmla="*/ 0 h 186"/>
                  <a:gd name="T10" fmla="*/ 0 w 127"/>
                  <a:gd name="T11" fmla="*/ 0 h 186"/>
                  <a:gd name="T12" fmla="*/ 0 w 12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7"/>
                  <a:gd name="T22" fmla="*/ 0 h 186"/>
                  <a:gd name="T23" fmla="*/ 127 w 127"/>
                  <a:gd name="T24" fmla="*/ 186 h 1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7" h="186">
                    <a:moveTo>
                      <a:pt x="127" y="4"/>
                    </a:moveTo>
                    <a:lnTo>
                      <a:pt x="59" y="0"/>
                    </a:lnTo>
                    <a:lnTo>
                      <a:pt x="32" y="13"/>
                    </a:lnTo>
                    <a:lnTo>
                      <a:pt x="10" y="39"/>
                    </a:lnTo>
                    <a:lnTo>
                      <a:pt x="0" y="88"/>
                    </a:lnTo>
                    <a:lnTo>
                      <a:pt x="0" y="186"/>
                    </a:lnTo>
                    <a:lnTo>
                      <a:pt x="0" y="180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6" name="Freeform 799"/>
              <p:cNvSpPr>
                <a:spLocks/>
              </p:cNvSpPr>
              <p:nvPr/>
            </p:nvSpPr>
            <p:spPr bwMode="auto">
              <a:xfrm>
                <a:off x="1308" y="3501"/>
                <a:ext cx="47" cy="25"/>
              </a:xfrm>
              <a:custGeom>
                <a:avLst/>
                <a:gdLst>
                  <a:gd name="T0" fmla="*/ 0 w 96"/>
                  <a:gd name="T1" fmla="*/ 0 h 74"/>
                  <a:gd name="T2" fmla="*/ 0 w 96"/>
                  <a:gd name="T3" fmla="*/ 0 h 74"/>
                  <a:gd name="T4" fmla="*/ 0 w 96"/>
                  <a:gd name="T5" fmla="*/ 0 h 74"/>
                  <a:gd name="T6" fmla="*/ 0 w 96"/>
                  <a:gd name="T7" fmla="*/ 0 h 7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74"/>
                  <a:gd name="T14" fmla="*/ 96 w 96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74">
                    <a:moveTo>
                      <a:pt x="0" y="0"/>
                    </a:moveTo>
                    <a:lnTo>
                      <a:pt x="89" y="74"/>
                    </a:lnTo>
                    <a:lnTo>
                      <a:pt x="96" y="74"/>
                    </a:lnTo>
                    <a:lnTo>
                      <a:pt x="93" y="74"/>
                    </a:lnTo>
                  </a:path>
                </a:pathLst>
              </a:custGeom>
              <a:solidFill>
                <a:schemeClr val="bg2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Oval 800"/>
              <p:cNvSpPr>
                <a:spLocks noChangeArrowheads="1"/>
              </p:cNvSpPr>
              <p:nvPr/>
            </p:nvSpPr>
            <p:spPr bwMode="auto">
              <a:xfrm>
                <a:off x="1339" y="3772"/>
                <a:ext cx="78" cy="2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8" name="Oval 801"/>
              <p:cNvSpPr>
                <a:spLocks noChangeArrowheads="1"/>
              </p:cNvSpPr>
              <p:nvPr/>
            </p:nvSpPr>
            <p:spPr bwMode="auto">
              <a:xfrm>
                <a:off x="1432" y="3771"/>
                <a:ext cx="78" cy="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9" name="Freeform 802"/>
              <p:cNvSpPr>
                <a:spLocks/>
              </p:cNvSpPr>
              <p:nvPr/>
            </p:nvSpPr>
            <p:spPr bwMode="auto">
              <a:xfrm>
                <a:off x="1511" y="3785"/>
                <a:ext cx="94" cy="8"/>
              </a:xfrm>
              <a:custGeom>
                <a:avLst/>
                <a:gdLst>
                  <a:gd name="T0" fmla="*/ 0 w 188"/>
                  <a:gd name="T1" fmla="*/ 0 h 25"/>
                  <a:gd name="T2" fmla="*/ 1 w 188"/>
                  <a:gd name="T3" fmla="*/ 0 h 25"/>
                  <a:gd name="T4" fmla="*/ 1 w 188"/>
                  <a:gd name="T5" fmla="*/ 0 h 25"/>
                  <a:gd name="T6" fmla="*/ 1 w 188"/>
                  <a:gd name="T7" fmla="*/ 0 h 25"/>
                  <a:gd name="T8" fmla="*/ 0 w 188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8"/>
                  <a:gd name="T16" fmla="*/ 0 h 25"/>
                  <a:gd name="T17" fmla="*/ 188 w 18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8" h="25">
                    <a:moveTo>
                      <a:pt x="0" y="25"/>
                    </a:moveTo>
                    <a:lnTo>
                      <a:pt x="6" y="0"/>
                    </a:lnTo>
                    <a:lnTo>
                      <a:pt x="175" y="0"/>
                    </a:lnTo>
                    <a:lnTo>
                      <a:pt x="188" y="19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0" name="Oval 803"/>
              <p:cNvSpPr>
                <a:spLocks noChangeArrowheads="1"/>
              </p:cNvSpPr>
              <p:nvPr/>
            </p:nvSpPr>
            <p:spPr bwMode="auto">
              <a:xfrm>
                <a:off x="1338" y="3767"/>
                <a:ext cx="78" cy="2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1" name="Oval 804"/>
              <p:cNvSpPr>
                <a:spLocks noChangeArrowheads="1"/>
              </p:cNvSpPr>
              <p:nvPr/>
            </p:nvSpPr>
            <p:spPr bwMode="auto">
              <a:xfrm>
                <a:off x="1431" y="3766"/>
                <a:ext cx="77" cy="25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pic>
        <p:nvPicPr>
          <p:cNvPr id="13" name="Picture 20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5191" y="2973409"/>
            <a:ext cx="475967" cy="30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7713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7852" y="1029325"/>
            <a:ext cx="8133857" cy="330098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4" name="AutoShape 5"/>
          <p:cNvSpPr>
            <a:spLocks noChangeArrowheads="1"/>
          </p:cNvSpPr>
          <p:nvPr/>
        </p:nvSpPr>
        <p:spPr bwMode="auto">
          <a:xfrm>
            <a:off x="517853" y="610181"/>
            <a:ext cx="8133857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637984" y="560869"/>
            <a:ext cx="44438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路由器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到主机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20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的安全关联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SA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3476" y="1137226"/>
            <a:ext cx="6442608" cy="656590"/>
          </a:xfrm>
          <a:prstGeom prst="rect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若公司总部的主机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要和某外地业务员的主机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进行安全通信，需要在公司总部的路由器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和外地业务员的主机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建立安全关联 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SA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grpSp>
        <p:nvGrpSpPr>
          <p:cNvPr id="1080" name="Group 107"/>
          <p:cNvGrpSpPr>
            <a:grpSpLocks/>
          </p:cNvGrpSpPr>
          <p:nvPr/>
        </p:nvGrpSpPr>
        <p:grpSpPr bwMode="auto">
          <a:xfrm>
            <a:off x="3317042" y="2202839"/>
            <a:ext cx="3220329" cy="1969898"/>
            <a:chOff x="2248" y="820"/>
            <a:chExt cx="2248" cy="883"/>
          </a:xfrm>
        </p:grpSpPr>
        <p:grpSp>
          <p:nvGrpSpPr>
            <p:cNvPr id="1081" name="Group 108"/>
            <p:cNvGrpSpPr>
              <a:grpSpLocks/>
            </p:cNvGrpSpPr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1111" name="Group 109"/>
              <p:cNvGrpSpPr>
                <a:grpSpLocks/>
              </p:cNvGrpSpPr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1116" name="Group 110"/>
                <p:cNvGrpSpPr>
                  <a:grpSpLocks/>
                </p:cNvGrpSpPr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1126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1128" name="Group 1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1132" name="Group 1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1136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1137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1138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1139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1140" name="Freeform 1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133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134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135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1129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1130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1131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1127" name="Freeform 125"/>
                  <p:cNvSpPr>
                    <a:spLocks/>
                  </p:cNvSpPr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1117" name="Group 126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1120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121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122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123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124" name="Freeform 131"/>
                  <p:cNvSpPr>
                    <a:spLocks/>
                  </p:cNvSpPr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125" name="Freeform 132"/>
                  <p:cNvSpPr>
                    <a:spLocks/>
                  </p:cNvSpPr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1118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19" name="Freeform 134"/>
                <p:cNvSpPr>
                  <a:spLocks/>
                </p:cNvSpPr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112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3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4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15" name="Freeform 138"/>
              <p:cNvSpPr>
                <a:spLocks/>
              </p:cNvSpPr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82" name="Group 139"/>
            <p:cNvGrpSpPr>
              <a:grpSpLocks/>
            </p:cNvGrpSpPr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1096" name="Group 140"/>
              <p:cNvGrpSpPr>
                <a:grpSpLocks/>
              </p:cNvGrpSpPr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1107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8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9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10" name="Freeform 144"/>
                <p:cNvSpPr>
                  <a:spLocks/>
                </p:cNvSpPr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097" name="Group 145"/>
              <p:cNvGrpSpPr>
                <a:grpSpLocks/>
              </p:cNvGrpSpPr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1099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0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1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2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3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4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5" name="Freeform 152"/>
                <p:cNvSpPr>
                  <a:spLocks/>
                </p:cNvSpPr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106" name="Freeform 153"/>
                <p:cNvSpPr>
                  <a:spLocks/>
                </p:cNvSpPr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098" name="Freeform 154"/>
              <p:cNvSpPr>
                <a:spLocks/>
              </p:cNvSpPr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83" name="Group 155"/>
            <p:cNvGrpSpPr>
              <a:grpSpLocks/>
            </p:cNvGrpSpPr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084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5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6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7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8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9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0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1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2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3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4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5" name="Freeform 167"/>
              <p:cNvSpPr>
                <a:spLocks/>
              </p:cNvSpPr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1141" name="圆角矩形 1140"/>
          <p:cNvSpPr/>
          <p:nvPr/>
        </p:nvSpPr>
        <p:spPr bwMode="auto">
          <a:xfrm>
            <a:off x="853261" y="2249246"/>
            <a:ext cx="2376640" cy="1895572"/>
          </a:xfrm>
          <a:prstGeom prst="roundRect">
            <a:avLst/>
          </a:prstGeom>
          <a:solidFill>
            <a:srgbClr val="33CCFF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42" name="直接连接符 75"/>
          <p:cNvCxnSpPr>
            <a:cxnSpLocks noChangeShapeType="1"/>
          </p:cNvCxnSpPr>
          <p:nvPr/>
        </p:nvCxnSpPr>
        <p:spPr bwMode="auto">
          <a:xfrm>
            <a:off x="6391403" y="3434454"/>
            <a:ext cx="1275629" cy="15954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43" name="Line 205"/>
          <p:cNvSpPr>
            <a:spLocks noChangeShapeType="1"/>
          </p:cNvSpPr>
          <p:nvPr/>
        </p:nvSpPr>
        <p:spPr bwMode="auto">
          <a:xfrm>
            <a:off x="1687750" y="3109662"/>
            <a:ext cx="16671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4" name="Text Box 48"/>
          <p:cNvSpPr txBox="1">
            <a:spLocks noChangeArrowheads="1"/>
          </p:cNvSpPr>
          <p:nvPr/>
        </p:nvSpPr>
        <p:spPr bwMode="auto">
          <a:xfrm>
            <a:off x="1636937" y="1955216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公司总部</a:t>
            </a:r>
          </a:p>
        </p:txBody>
      </p:sp>
      <p:pic>
        <p:nvPicPr>
          <p:cNvPr id="1145" name="Picture 20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7668" y="2967208"/>
            <a:ext cx="514663" cy="3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" name="Text Box 207"/>
          <p:cNvSpPr txBox="1">
            <a:spLocks noChangeArrowheads="1"/>
          </p:cNvSpPr>
          <p:nvPr/>
        </p:nvSpPr>
        <p:spPr bwMode="auto">
          <a:xfrm>
            <a:off x="4524703" y="1935211"/>
            <a:ext cx="723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sp>
        <p:nvSpPr>
          <p:cNvPr id="1148" name="Text Box 201"/>
          <p:cNvSpPr txBox="1">
            <a:spLocks noChangeArrowheads="1"/>
          </p:cNvSpPr>
          <p:nvPr/>
        </p:nvSpPr>
        <p:spPr bwMode="auto">
          <a:xfrm rot="284964">
            <a:off x="4407507" y="3438996"/>
            <a:ext cx="13115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kumimoji="0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</a:t>
            </a:r>
            <a:r>
              <a:rPr kumimoji="0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kumimoji="0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→ </a:t>
            </a:r>
            <a:r>
              <a:rPr kumimoji="0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14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4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9" name="Text Box 208"/>
          <p:cNvSpPr txBox="1">
            <a:spLocks noChangeArrowheads="1"/>
          </p:cNvSpPr>
          <p:nvPr/>
        </p:nvSpPr>
        <p:spPr bwMode="auto">
          <a:xfrm>
            <a:off x="2772219" y="2564542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150" name="TextBox 997"/>
          <p:cNvSpPr txBox="1">
            <a:spLocks noChangeArrowheads="1"/>
          </p:cNvSpPr>
          <p:nvPr/>
        </p:nvSpPr>
        <p:spPr bwMode="auto">
          <a:xfrm rot="331179">
            <a:off x="4461136" y="2723100"/>
            <a:ext cx="13147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安全数据报</a:t>
            </a:r>
          </a:p>
        </p:txBody>
      </p:sp>
      <p:sp>
        <p:nvSpPr>
          <p:cNvPr id="1151" name="Text Box 213"/>
          <p:cNvSpPr txBox="1">
            <a:spLocks noChangeArrowheads="1"/>
          </p:cNvSpPr>
          <p:nvPr/>
        </p:nvSpPr>
        <p:spPr bwMode="auto">
          <a:xfrm>
            <a:off x="942331" y="2755698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605" name="Text Box 213"/>
          <p:cNvSpPr txBox="1">
            <a:spLocks noChangeArrowheads="1"/>
          </p:cNvSpPr>
          <p:nvPr/>
        </p:nvSpPr>
        <p:spPr bwMode="auto">
          <a:xfrm>
            <a:off x="7481981" y="3040397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607" name="AutoShape 212"/>
          <p:cNvSpPr>
            <a:spLocks noChangeArrowheads="1"/>
          </p:cNvSpPr>
          <p:nvPr/>
        </p:nvSpPr>
        <p:spPr bwMode="auto">
          <a:xfrm rot="496123">
            <a:off x="5960811" y="3249095"/>
            <a:ext cx="976722" cy="105922"/>
          </a:xfrm>
          <a:prstGeom prst="rightArrow">
            <a:avLst>
              <a:gd name="adj1" fmla="val 50000"/>
              <a:gd name="adj2" fmla="val 72412"/>
            </a:avLst>
          </a:prstGeom>
          <a:solidFill>
            <a:srgbClr val="CC0099"/>
          </a:solidFill>
          <a:ln w="9525">
            <a:solidFill>
              <a:srgbClr val="CC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9" name="Text Box 207"/>
          <p:cNvSpPr txBox="1">
            <a:spLocks noChangeArrowheads="1"/>
          </p:cNvSpPr>
          <p:nvPr/>
        </p:nvSpPr>
        <p:spPr bwMode="auto">
          <a:xfrm>
            <a:off x="7282736" y="2759981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业务员</a:t>
            </a:r>
          </a:p>
        </p:txBody>
      </p:sp>
      <p:grpSp>
        <p:nvGrpSpPr>
          <p:cNvPr id="1611" name="组合 1610"/>
          <p:cNvGrpSpPr/>
          <p:nvPr/>
        </p:nvGrpSpPr>
        <p:grpSpPr>
          <a:xfrm>
            <a:off x="1855015" y="2877938"/>
            <a:ext cx="667224" cy="172842"/>
            <a:chOff x="1914443" y="4003494"/>
            <a:chExt cx="805871" cy="198282"/>
          </a:xfrm>
        </p:grpSpPr>
        <p:grpSp>
          <p:nvGrpSpPr>
            <p:cNvPr id="1612" name="组合 990"/>
            <p:cNvGrpSpPr>
              <a:grpSpLocks/>
            </p:cNvGrpSpPr>
            <p:nvPr/>
          </p:nvGrpSpPr>
          <p:grpSpPr bwMode="auto">
            <a:xfrm>
              <a:off x="1914443" y="4003494"/>
              <a:ext cx="805871" cy="198282"/>
              <a:chOff x="1691680" y="1052736"/>
              <a:chExt cx="576064" cy="144016"/>
            </a:xfrm>
          </p:grpSpPr>
          <p:sp>
            <p:nvSpPr>
              <p:cNvPr id="1614" name="矩形 1613"/>
              <p:cNvSpPr/>
              <p:nvPr/>
            </p:nvSpPr>
            <p:spPr bwMode="auto">
              <a:xfrm>
                <a:off x="1691680" y="1052736"/>
                <a:ext cx="360239" cy="144016"/>
              </a:xfrm>
              <a:prstGeom prst="rect">
                <a:avLst/>
              </a:prstGeom>
              <a:solidFill>
                <a:srgbClr val="FFC000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615" name="直接箭头连接符 988"/>
              <p:cNvCxnSpPr>
                <a:cxnSpLocks noChangeShapeType="1"/>
                <a:stCxn id="1614" idx="3"/>
              </p:cNvCxnSpPr>
              <p:nvPr/>
            </p:nvCxnSpPr>
            <p:spPr bwMode="auto">
              <a:xfrm>
                <a:off x="2051720" y="1124744"/>
                <a:ext cx="216024" cy="0"/>
              </a:xfrm>
              <a:prstGeom prst="straightConnector1">
                <a:avLst/>
              </a:prstGeom>
              <a:noFill/>
              <a:ln w="38100" algn="ctr">
                <a:solidFill>
                  <a:srgbClr val="FF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13" name="矩形 507"/>
            <p:cNvSpPr>
              <a:spLocks noChangeArrowheads="1"/>
            </p:cNvSpPr>
            <p:nvPr/>
          </p:nvSpPr>
          <p:spPr bwMode="auto">
            <a:xfrm>
              <a:off x="2267428" y="4010030"/>
              <a:ext cx="148741" cy="187388"/>
            </a:xfrm>
            <a:prstGeom prst="rect">
              <a:avLst/>
            </a:prstGeom>
            <a:solidFill>
              <a:srgbClr val="00FFFF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18" name="组合 518"/>
          <p:cNvGrpSpPr>
            <a:grpSpLocks/>
          </p:cNvGrpSpPr>
          <p:nvPr/>
        </p:nvGrpSpPr>
        <p:grpSpPr bwMode="auto">
          <a:xfrm>
            <a:off x="1691639" y="2307246"/>
            <a:ext cx="1159946" cy="644771"/>
            <a:chOff x="1550530" y="598373"/>
            <a:chExt cx="1002848" cy="538002"/>
          </a:xfrm>
        </p:grpSpPr>
        <p:grpSp>
          <p:nvGrpSpPr>
            <p:cNvPr id="1619" name="组合 516"/>
            <p:cNvGrpSpPr>
              <a:grpSpLocks/>
            </p:cNvGrpSpPr>
            <p:nvPr/>
          </p:nvGrpSpPr>
          <p:grpSpPr bwMode="auto">
            <a:xfrm>
              <a:off x="1550530" y="598373"/>
              <a:ext cx="1002848" cy="294860"/>
              <a:chOff x="1619672" y="576470"/>
              <a:chExt cx="964502" cy="294860"/>
            </a:xfrm>
          </p:grpSpPr>
          <p:sp>
            <p:nvSpPr>
              <p:cNvPr id="1621" name="圆角矩形标注 515"/>
              <p:cNvSpPr>
                <a:spLocks noChangeArrowheads="1"/>
              </p:cNvSpPr>
              <p:nvPr/>
            </p:nvSpPr>
            <p:spPr bwMode="auto">
              <a:xfrm>
                <a:off x="1619672" y="576470"/>
                <a:ext cx="964502" cy="294860"/>
              </a:xfrm>
              <a:prstGeom prst="wedgeRoundRectCallout">
                <a:avLst>
                  <a:gd name="adj1" fmla="val -9139"/>
                  <a:gd name="adj2" fmla="val 50139"/>
                  <a:gd name="adj3" fmla="val 16667"/>
                </a:avLst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2" name="Text Box 48"/>
              <p:cNvSpPr txBox="1">
                <a:spLocks noChangeArrowheads="1"/>
              </p:cNvSpPr>
              <p:nvPr/>
            </p:nvSpPr>
            <p:spPr bwMode="auto">
              <a:xfrm>
                <a:off x="1626950" y="610981"/>
                <a:ext cx="951961" cy="256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20" name="下箭头 517"/>
            <p:cNvSpPr>
              <a:spLocks noChangeArrowheads="1"/>
            </p:cNvSpPr>
            <p:nvPr/>
          </p:nvSpPr>
          <p:spPr bwMode="auto">
            <a:xfrm>
              <a:off x="1962200" y="895401"/>
              <a:ext cx="89519" cy="240974"/>
            </a:xfrm>
            <a:prstGeom prst="downArrow">
              <a:avLst>
                <a:gd name="adj1" fmla="val 50000"/>
                <a:gd name="adj2" fmla="val 127715"/>
              </a:avLst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63998" y="3020180"/>
            <a:ext cx="1582589" cy="336639"/>
            <a:chOff x="4363998" y="3065005"/>
            <a:chExt cx="1582589" cy="336639"/>
          </a:xfrm>
        </p:grpSpPr>
        <p:grpSp>
          <p:nvGrpSpPr>
            <p:cNvPr id="3" name="组合 2"/>
            <p:cNvGrpSpPr/>
            <p:nvPr/>
          </p:nvGrpSpPr>
          <p:grpSpPr>
            <a:xfrm>
              <a:off x="4363998" y="3065005"/>
              <a:ext cx="1582589" cy="336639"/>
              <a:chOff x="4363998" y="3065005"/>
              <a:chExt cx="1582589" cy="336639"/>
            </a:xfrm>
          </p:grpSpPr>
          <p:sp>
            <p:nvSpPr>
              <p:cNvPr id="1608" name="Rectangle 210"/>
              <p:cNvSpPr>
                <a:spLocks noChangeArrowheads="1"/>
              </p:cNvSpPr>
              <p:nvPr/>
            </p:nvSpPr>
            <p:spPr bwMode="auto">
              <a:xfrm rot="349158">
                <a:off x="4363998" y="3065005"/>
                <a:ext cx="1582589" cy="275409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0" name="矩形 1609"/>
              <p:cNvSpPr/>
              <p:nvPr/>
            </p:nvSpPr>
            <p:spPr bwMode="auto">
              <a:xfrm rot="355772">
                <a:off x="5691942" y="3141431"/>
                <a:ext cx="249979" cy="260213"/>
              </a:xfrm>
              <a:prstGeom prst="rect">
                <a:avLst/>
              </a:prstGeom>
              <a:solidFill>
                <a:srgbClr val="FFFF00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23" name="组合 1622"/>
            <p:cNvGrpSpPr/>
            <p:nvPr/>
          </p:nvGrpSpPr>
          <p:grpSpPr>
            <a:xfrm rot="353826">
              <a:off x="4914706" y="3105795"/>
              <a:ext cx="417246" cy="172842"/>
              <a:chOff x="1914444" y="4003494"/>
              <a:chExt cx="503948" cy="198282"/>
            </a:xfrm>
          </p:grpSpPr>
          <p:sp>
            <p:nvSpPr>
              <p:cNvPr id="1624" name="矩形 1623"/>
              <p:cNvSpPr/>
              <p:nvPr/>
            </p:nvSpPr>
            <p:spPr bwMode="auto">
              <a:xfrm>
                <a:off x="1914444" y="4003494"/>
                <a:ext cx="503948" cy="198282"/>
              </a:xfrm>
              <a:prstGeom prst="rect">
                <a:avLst/>
              </a:prstGeom>
              <a:solidFill>
                <a:srgbClr val="FFC000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5" name="矩形 507"/>
              <p:cNvSpPr>
                <a:spLocks noChangeArrowheads="1"/>
              </p:cNvSpPr>
              <p:nvPr/>
            </p:nvSpPr>
            <p:spPr bwMode="auto">
              <a:xfrm>
                <a:off x="2267428" y="4010030"/>
                <a:ext cx="148741" cy="187388"/>
              </a:xfrm>
              <a:prstGeom prst="rect">
                <a:avLst/>
              </a:prstGeom>
              <a:solidFill>
                <a:srgbClr val="00FFFF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626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2049" y="2807619"/>
            <a:ext cx="488382" cy="48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3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7059" y="3355705"/>
            <a:ext cx="716843" cy="7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16" name="圆角矩形标注 514"/>
          <p:cNvSpPr>
            <a:spLocks noChangeArrowheads="1"/>
          </p:cNvSpPr>
          <p:nvPr/>
        </p:nvSpPr>
        <p:spPr bwMode="auto">
          <a:xfrm>
            <a:off x="6113853" y="2302429"/>
            <a:ext cx="1217001" cy="324793"/>
          </a:xfrm>
          <a:prstGeom prst="wedgeRoundRectCallout">
            <a:avLst>
              <a:gd name="adj1" fmla="val -77218"/>
              <a:gd name="adj2" fmla="val 217574"/>
              <a:gd name="adj3" fmla="val 16667"/>
            </a:avLst>
          </a:prstGeom>
          <a:solidFill>
            <a:srgbClr val="FFFF00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7" name="Text Box 48"/>
          <p:cNvSpPr txBox="1">
            <a:spLocks noChangeArrowheads="1"/>
          </p:cNvSpPr>
          <p:nvPr/>
        </p:nvSpPr>
        <p:spPr bwMode="auto">
          <a:xfrm>
            <a:off x="6176515" y="2306615"/>
            <a:ext cx="11224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AutoShape 2"/>
          <p:cNvSpPr>
            <a:spLocks noChangeArrowheads="1"/>
          </p:cNvSpPr>
          <p:nvPr/>
        </p:nvSpPr>
        <p:spPr bwMode="auto">
          <a:xfrm rot="16560000">
            <a:off x="5209874" y="1619751"/>
            <a:ext cx="150781" cy="3616575"/>
          </a:xfrm>
          <a:prstGeom prst="can">
            <a:avLst>
              <a:gd name="adj" fmla="val 66727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46" name="Line 176"/>
          <p:cNvSpPr>
            <a:spLocks noChangeShapeType="1"/>
          </p:cNvSpPr>
          <p:nvPr/>
        </p:nvSpPr>
        <p:spPr bwMode="auto">
          <a:xfrm>
            <a:off x="3272178" y="3197033"/>
            <a:ext cx="4084220" cy="429258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795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AutoShape 5"/>
          <p:cNvSpPr>
            <a:spLocks noChangeArrowheads="1"/>
          </p:cNvSpPr>
          <p:nvPr/>
        </p:nvSpPr>
        <p:spPr bwMode="auto">
          <a:xfrm>
            <a:off x="504633" y="610138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9" name="矩形 4"/>
          <p:cNvSpPr>
            <a:spLocks noChangeArrowheads="1"/>
          </p:cNvSpPr>
          <p:nvPr/>
        </p:nvSpPr>
        <p:spPr bwMode="auto">
          <a:xfrm>
            <a:off x="622624" y="573010"/>
            <a:ext cx="35686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安全关联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包括的状态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信息</a:t>
            </a:r>
          </a:p>
        </p:txBody>
      </p:sp>
      <p:sp>
        <p:nvSpPr>
          <p:cNvPr id="580" name="Rectangle 46"/>
          <p:cNvSpPr>
            <a:spLocks noChangeArrowheads="1"/>
          </p:cNvSpPr>
          <p:nvPr/>
        </p:nvSpPr>
        <p:spPr bwMode="auto">
          <a:xfrm>
            <a:off x="509473" y="904103"/>
            <a:ext cx="8329727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32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位的连接标识符，称为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安全参数索引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SPI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(Security Parameter Index)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关联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源点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终点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地址（例如路由器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 b="1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 b="1" baseline="-25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地址）。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所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加密类型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（例如，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DES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AES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加密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密钥。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完整性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检查的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类型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（例如，使用报文摘要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MD5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SHA-1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的报文鉴别码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MAC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鉴别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密钥。</a:t>
            </a:r>
          </a:p>
        </p:txBody>
      </p:sp>
    </p:spTree>
    <p:extLst>
      <p:ext uri="{BB962C8B-B14F-4D97-AF65-F5344CB8AC3E}">
        <p14:creationId xmlns:p14="http://schemas.microsoft.com/office/powerpoint/2010/main" xmlns="" val="4293452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09474" y="1080245"/>
            <a:ext cx="8129015" cy="321868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117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104235" y="588084"/>
            <a:ext cx="29546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数据报的格式</a:t>
            </a:r>
          </a:p>
        </p:txBody>
      </p:sp>
      <p:sp>
        <p:nvSpPr>
          <p:cNvPr id="6" name="矩形 5"/>
          <p:cNvSpPr/>
          <p:nvPr/>
        </p:nvSpPr>
        <p:spPr>
          <a:xfrm>
            <a:off x="598538" y="2427978"/>
            <a:ext cx="1664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隧道方式下的 </a:t>
            </a:r>
            <a:r>
              <a:rPr lang="en-US" altLang="zh-CN" sz="14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安全数据报的格式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730157" y="1180814"/>
            <a:ext cx="6088607" cy="994031"/>
            <a:chOff x="1730157" y="1180814"/>
            <a:chExt cx="6088607" cy="994031"/>
          </a:xfrm>
        </p:grpSpPr>
        <p:sp>
          <p:nvSpPr>
            <p:cNvPr id="16" name="Rectangle 56"/>
            <p:cNvSpPr>
              <a:spLocks noChangeArrowheads="1"/>
            </p:cNvSpPr>
            <p:nvPr/>
          </p:nvSpPr>
          <p:spPr bwMode="auto">
            <a:xfrm>
              <a:off x="2281780" y="1506864"/>
              <a:ext cx="5536984" cy="406373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942544" y="1506864"/>
              <a:ext cx="4876220" cy="406373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48"/>
            <p:cNvSpPr txBox="1">
              <a:spLocks noChangeArrowheads="1"/>
            </p:cNvSpPr>
            <p:nvPr/>
          </p:nvSpPr>
          <p:spPr bwMode="auto">
            <a:xfrm>
              <a:off x="2180152" y="1913235"/>
              <a:ext cx="83067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协议 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 50</a:t>
              </a:r>
            </a:p>
          </p:txBody>
        </p:sp>
        <p:sp>
          <p:nvSpPr>
            <p:cNvPr id="10" name="Line 67"/>
            <p:cNvSpPr>
              <a:spLocks noChangeShapeType="1"/>
            </p:cNvSpPr>
            <p:nvPr/>
          </p:nvSpPr>
          <p:spPr bwMode="auto">
            <a:xfrm flipV="1">
              <a:off x="2281780" y="1354193"/>
              <a:ext cx="5536984" cy="1122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68"/>
            <p:cNvSpPr txBox="1">
              <a:spLocks noChangeArrowheads="1"/>
            </p:cNvSpPr>
            <p:nvPr/>
          </p:nvSpPr>
          <p:spPr bwMode="auto">
            <a:xfrm>
              <a:off x="4305240" y="1180814"/>
              <a:ext cx="1314784" cy="312778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kumimoji="1" sz="1400" b="1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IP </a:t>
              </a:r>
              <a:r>
                <a:rPr lang="zh-CN" altLang="en-US" dirty="0"/>
                <a:t>安全数据报</a:t>
              </a:r>
            </a:p>
          </p:txBody>
        </p:sp>
        <p:sp>
          <p:nvSpPr>
            <p:cNvPr id="12" name="Line 66"/>
            <p:cNvSpPr>
              <a:spLocks noChangeShapeType="1"/>
            </p:cNvSpPr>
            <p:nvPr/>
          </p:nvSpPr>
          <p:spPr bwMode="auto">
            <a:xfrm flipH="1">
              <a:off x="2281780" y="1252038"/>
              <a:ext cx="0" cy="19308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68"/>
            <p:cNvSpPr txBox="1">
              <a:spLocks noChangeArrowheads="1"/>
            </p:cNvSpPr>
            <p:nvPr/>
          </p:nvSpPr>
          <p:spPr bwMode="auto">
            <a:xfrm>
              <a:off x="3702582" y="1555003"/>
              <a:ext cx="3316935" cy="281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  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   全   数   据   报   的   有   效   载   荷</a:t>
              </a:r>
            </a:p>
          </p:txBody>
        </p:sp>
        <p:sp>
          <p:nvSpPr>
            <p:cNvPr id="17" name="Line 66"/>
            <p:cNvSpPr>
              <a:spLocks noChangeShapeType="1"/>
            </p:cNvSpPr>
            <p:nvPr/>
          </p:nvSpPr>
          <p:spPr bwMode="auto">
            <a:xfrm flipH="1">
              <a:off x="7818764" y="1262142"/>
              <a:ext cx="0" cy="1930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右箭头 17"/>
            <p:cNvSpPr/>
            <p:nvPr/>
          </p:nvSpPr>
          <p:spPr bwMode="auto">
            <a:xfrm flipH="1">
              <a:off x="1844664" y="1659535"/>
              <a:ext cx="431177" cy="101032"/>
            </a:xfrm>
            <a:prstGeom prst="rightArrow">
              <a:avLst>
                <a:gd name="adj1" fmla="val 50000"/>
                <a:gd name="adj2" fmla="val 124075"/>
              </a:avLst>
            </a:prstGeom>
            <a:solidFill>
              <a:srgbClr val="FF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48"/>
            <p:cNvSpPr txBox="1">
              <a:spLocks noChangeArrowheads="1"/>
            </p:cNvSpPr>
            <p:nvPr/>
          </p:nvSpPr>
          <p:spPr bwMode="auto">
            <a:xfrm>
              <a:off x="1730157" y="1188201"/>
              <a:ext cx="5605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在前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任意多边形 20"/>
          <p:cNvSpPr/>
          <p:nvPr/>
        </p:nvSpPr>
        <p:spPr bwMode="auto">
          <a:xfrm>
            <a:off x="5265538" y="3073982"/>
            <a:ext cx="2476593" cy="309831"/>
          </a:xfrm>
          <a:custGeom>
            <a:avLst/>
            <a:gdLst>
              <a:gd name="connsiteX0" fmla="*/ 1090720 w 2808808"/>
              <a:gd name="connsiteY0" fmla="*/ 0 h 426447"/>
              <a:gd name="connsiteX1" fmla="*/ 0 w 2808808"/>
              <a:gd name="connsiteY1" fmla="*/ 418246 h 426447"/>
              <a:gd name="connsiteX2" fmla="*/ 2808808 w 2808808"/>
              <a:gd name="connsiteY2" fmla="*/ 426447 h 426447"/>
              <a:gd name="connsiteX3" fmla="*/ 1951814 w 2808808"/>
              <a:gd name="connsiteY3" fmla="*/ 0 h 426447"/>
              <a:gd name="connsiteX4" fmla="*/ 1090720 w 2808808"/>
              <a:gd name="connsiteY4" fmla="*/ 0 h 426447"/>
              <a:gd name="connsiteX0" fmla="*/ 887374 w 2808808"/>
              <a:gd name="connsiteY0" fmla="*/ 12339 h 426447"/>
              <a:gd name="connsiteX1" fmla="*/ 0 w 2808808"/>
              <a:gd name="connsiteY1" fmla="*/ 418246 h 426447"/>
              <a:gd name="connsiteX2" fmla="*/ 2808808 w 2808808"/>
              <a:gd name="connsiteY2" fmla="*/ 426447 h 426447"/>
              <a:gd name="connsiteX3" fmla="*/ 1951814 w 2808808"/>
              <a:gd name="connsiteY3" fmla="*/ 0 h 426447"/>
              <a:gd name="connsiteX4" fmla="*/ 887374 w 2808808"/>
              <a:gd name="connsiteY4" fmla="*/ 12339 h 426447"/>
              <a:gd name="connsiteX0" fmla="*/ 887374 w 2808808"/>
              <a:gd name="connsiteY0" fmla="*/ 12339 h 426447"/>
              <a:gd name="connsiteX1" fmla="*/ 0 w 2808808"/>
              <a:gd name="connsiteY1" fmla="*/ 418246 h 426447"/>
              <a:gd name="connsiteX2" fmla="*/ 2808808 w 2808808"/>
              <a:gd name="connsiteY2" fmla="*/ 426447 h 426447"/>
              <a:gd name="connsiteX3" fmla="*/ 1585794 w 2808808"/>
              <a:gd name="connsiteY3" fmla="*/ 0 h 426447"/>
              <a:gd name="connsiteX4" fmla="*/ 887374 w 2808808"/>
              <a:gd name="connsiteY4" fmla="*/ 12339 h 42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8808" h="426447">
                <a:moveTo>
                  <a:pt x="887374" y="12339"/>
                </a:moveTo>
                <a:lnTo>
                  <a:pt x="0" y="418246"/>
                </a:lnTo>
                <a:lnTo>
                  <a:pt x="2808808" y="426447"/>
                </a:lnTo>
                <a:lnTo>
                  <a:pt x="1585794" y="0"/>
                </a:lnTo>
                <a:lnTo>
                  <a:pt x="887374" y="12339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FF00FF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 bwMode="auto">
          <a:xfrm>
            <a:off x="2743195" y="3071737"/>
            <a:ext cx="1977814" cy="312076"/>
          </a:xfrm>
          <a:custGeom>
            <a:avLst/>
            <a:gdLst>
              <a:gd name="connsiteX0" fmla="*/ 274320 w 2804160"/>
              <a:gd name="connsiteY0" fmla="*/ 0 h 441960"/>
              <a:gd name="connsiteX1" fmla="*/ 0 w 2804160"/>
              <a:gd name="connsiteY1" fmla="*/ 441960 h 441960"/>
              <a:gd name="connsiteX2" fmla="*/ 2804160 w 2804160"/>
              <a:gd name="connsiteY2" fmla="*/ 434340 h 441960"/>
              <a:gd name="connsiteX3" fmla="*/ 1440180 w 2804160"/>
              <a:gd name="connsiteY3" fmla="*/ 7620 h 441960"/>
              <a:gd name="connsiteX4" fmla="*/ 274320 w 2804160"/>
              <a:gd name="connsiteY4" fmla="*/ 0 h 4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4160" h="441960">
                <a:moveTo>
                  <a:pt x="274320" y="0"/>
                </a:moveTo>
                <a:lnTo>
                  <a:pt x="0" y="441960"/>
                </a:lnTo>
                <a:lnTo>
                  <a:pt x="2804160" y="434340"/>
                </a:lnTo>
                <a:lnTo>
                  <a:pt x="1440180" y="7620"/>
                </a:lnTo>
                <a:lnTo>
                  <a:pt x="27432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00FF00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51"/>
          <p:cNvSpPr>
            <a:spLocks noChangeShapeType="1"/>
          </p:cNvSpPr>
          <p:nvPr/>
        </p:nvSpPr>
        <p:spPr bwMode="auto">
          <a:xfrm flipH="1">
            <a:off x="6650666" y="2024372"/>
            <a:ext cx="0" cy="65334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Line 53"/>
          <p:cNvSpPr>
            <a:spLocks noChangeShapeType="1"/>
          </p:cNvSpPr>
          <p:nvPr/>
        </p:nvSpPr>
        <p:spPr bwMode="auto">
          <a:xfrm>
            <a:off x="3754500" y="2270217"/>
            <a:ext cx="1120" cy="406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54"/>
          <p:cNvSpPr>
            <a:spLocks noChangeShapeType="1"/>
          </p:cNvSpPr>
          <p:nvPr/>
        </p:nvSpPr>
        <p:spPr bwMode="auto">
          <a:xfrm>
            <a:off x="3755621" y="2322978"/>
            <a:ext cx="2895045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Line 55"/>
          <p:cNvSpPr>
            <a:spLocks noChangeShapeType="1"/>
          </p:cNvSpPr>
          <p:nvPr/>
        </p:nvSpPr>
        <p:spPr bwMode="auto">
          <a:xfrm flipV="1">
            <a:off x="2942544" y="2082746"/>
            <a:ext cx="3708121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40"/>
          <p:cNvSpPr txBox="1">
            <a:spLocks noChangeArrowheads="1"/>
          </p:cNvSpPr>
          <p:nvPr/>
        </p:nvSpPr>
        <p:spPr bwMode="auto">
          <a:xfrm>
            <a:off x="4241071" y="1972733"/>
            <a:ext cx="1241498" cy="261610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1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0000FF"/>
                </a:solidFill>
              </a:rPr>
              <a:t>   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9" name="Rectangle 57"/>
          <p:cNvSpPr>
            <a:spLocks noChangeArrowheads="1"/>
          </p:cNvSpPr>
          <p:nvPr/>
        </p:nvSpPr>
        <p:spPr bwMode="auto">
          <a:xfrm>
            <a:off x="2738715" y="3374833"/>
            <a:ext cx="1981174" cy="586696"/>
          </a:xfrm>
          <a:prstGeom prst="rect">
            <a:avLst/>
          </a:prstGeom>
          <a:solidFill>
            <a:srgbClr val="0099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59"/>
          <p:cNvSpPr txBox="1">
            <a:spLocks noChangeArrowheads="1"/>
          </p:cNvSpPr>
          <p:nvPr/>
        </p:nvSpPr>
        <p:spPr bwMode="auto">
          <a:xfrm>
            <a:off x="3094856" y="3397310"/>
            <a:ext cx="1399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安全参数索引 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SPI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52"/>
          <p:cNvSpPr>
            <a:spLocks noChangeShapeType="1"/>
          </p:cNvSpPr>
          <p:nvPr/>
        </p:nvSpPr>
        <p:spPr bwMode="auto">
          <a:xfrm>
            <a:off x="2942544" y="1913237"/>
            <a:ext cx="0" cy="814991"/>
          </a:xfrm>
          <a:prstGeom prst="line">
            <a:avLst/>
          </a:prstGeom>
          <a:noFill/>
          <a:ln w="127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1200" b="1">
              <a:ln>
                <a:solidFill>
                  <a:schemeClr val="tx1"/>
                </a:solidFill>
                <a:prstDash val="dash"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Line 69"/>
          <p:cNvSpPr>
            <a:spLocks noChangeShapeType="1"/>
          </p:cNvSpPr>
          <p:nvPr/>
        </p:nvSpPr>
        <p:spPr bwMode="auto">
          <a:xfrm flipH="1">
            <a:off x="7818764" y="1913237"/>
            <a:ext cx="1119" cy="814991"/>
          </a:xfrm>
          <a:prstGeom prst="line">
            <a:avLst/>
          </a:prstGeom>
          <a:noFill/>
          <a:ln w="1270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1200" b="1">
              <a:ln>
                <a:solidFill>
                  <a:schemeClr val="tx1"/>
                </a:solidFill>
                <a:prstDash val="dash"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2"/>
          <p:cNvCxnSpPr>
            <a:cxnSpLocks noChangeShapeType="1"/>
            <a:stCxn id="29" idx="1"/>
            <a:endCxn id="29" idx="3"/>
          </p:cNvCxnSpPr>
          <p:nvPr/>
        </p:nvCxnSpPr>
        <p:spPr bwMode="auto">
          <a:xfrm>
            <a:off x="2738715" y="3668181"/>
            <a:ext cx="1981174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5" name="Text Box 63"/>
          <p:cNvSpPr txBox="1">
            <a:spLocks noChangeArrowheads="1"/>
          </p:cNvSpPr>
          <p:nvPr/>
        </p:nvSpPr>
        <p:spPr bwMode="auto">
          <a:xfrm>
            <a:off x="3411799" y="3685003"/>
            <a:ext cx="5854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</a:t>
            </a:r>
          </a:p>
        </p:txBody>
      </p:sp>
      <p:sp>
        <p:nvSpPr>
          <p:cNvPr id="36" name="Text Box 63"/>
          <p:cNvSpPr txBox="1">
            <a:spLocks noChangeArrowheads="1"/>
          </p:cNvSpPr>
          <p:nvPr/>
        </p:nvSpPr>
        <p:spPr bwMode="auto">
          <a:xfrm>
            <a:off x="3378305" y="3927309"/>
            <a:ext cx="667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32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</a:p>
        </p:txBody>
      </p:sp>
      <p:sp>
        <p:nvSpPr>
          <p:cNvPr id="44" name="Text Box 63"/>
          <p:cNvSpPr txBox="1">
            <a:spLocks noChangeArrowheads="1"/>
          </p:cNvSpPr>
          <p:nvPr/>
        </p:nvSpPr>
        <p:spPr bwMode="auto">
          <a:xfrm>
            <a:off x="5787469" y="3318353"/>
            <a:ext cx="667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32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</a:p>
        </p:txBody>
      </p:sp>
      <p:cxnSp>
        <p:nvCxnSpPr>
          <p:cNvPr id="45" name="直接连接符 44"/>
          <p:cNvCxnSpPr>
            <a:cxnSpLocks noChangeShapeType="1"/>
          </p:cNvCxnSpPr>
          <p:nvPr/>
        </p:nvCxnSpPr>
        <p:spPr bwMode="auto">
          <a:xfrm>
            <a:off x="6041418" y="2424009"/>
            <a:ext cx="0" cy="25370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" name="Line 54"/>
          <p:cNvSpPr>
            <a:spLocks noChangeShapeType="1"/>
          </p:cNvSpPr>
          <p:nvPr/>
        </p:nvSpPr>
        <p:spPr bwMode="auto">
          <a:xfrm>
            <a:off x="3755621" y="2525041"/>
            <a:ext cx="2285797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triangl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4329403" y="2399804"/>
            <a:ext cx="1189748" cy="265586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kumimoji="1" sz="11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ESP </a:t>
            </a:r>
            <a:r>
              <a:rPr lang="zh-CN" altLang="en-US" dirty="0">
                <a:solidFill>
                  <a:srgbClr val="C00000"/>
                </a:solidFill>
              </a:rPr>
              <a:t>的有效载荷</a:t>
            </a:r>
          </a:p>
        </p:txBody>
      </p:sp>
      <p:sp>
        <p:nvSpPr>
          <p:cNvPr id="48" name="Text Box 48"/>
          <p:cNvSpPr txBox="1">
            <a:spLocks noChangeArrowheads="1"/>
          </p:cNvSpPr>
          <p:nvPr/>
        </p:nvSpPr>
        <p:spPr bwMode="auto">
          <a:xfrm>
            <a:off x="6608387" y="3318353"/>
            <a:ext cx="2792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2942545" y="2661995"/>
            <a:ext cx="811956" cy="406372"/>
          </a:xfrm>
          <a:prstGeom prst="rect">
            <a:avLst/>
          </a:prstGeom>
          <a:solidFill>
            <a:srgbClr val="99FF66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Rectangle 2"/>
          <p:cNvSpPr>
            <a:spLocks noChangeArrowheads="1"/>
          </p:cNvSpPr>
          <p:nvPr/>
        </p:nvSpPr>
        <p:spPr bwMode="auto">
          <a:xfrm>
            <a:off x="3754500" y="2669057"/>
            <a:ext cx="2286918" cy="399309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18"/>
          <p:cNvSpPr>
            <a:spLocks noChangeArrowheads="1"/>
          </p:cNvSpPr>
          <p:nvPr/>
        </p:nvSpPr>
        <p:spPr bwMode="auto">
          <a:xfrm>
            <a:off x="6650666" y="2661995"/>
            <a:ext cx="1168098" cy="406372"/>
          </a:xfrm>
          <a:prstGeom prst="rect">
            <a:avLst/>
          </a:prstGeom>
          <a:solidFill>
            <a:srgbClr val="FFFF66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2942545" y="2661995"/>
            <a:ext cx="4876219" cy="40637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68"/>
          <p:cNvSpPr txBox="1">
            <a:spLocks noChangeArrowheads="1"/>
          </p:cNvSpPr>
          <p:nvPr/>
        </p:nvSpPr>
        <p:spPr bwMode="auto">
          <a:xfrm>
            <a:off x="4569247" y="2659750"/>
            <a:ext cx="125547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原始的 </a:t>
            </a:r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的有效载荷</a:t>
            </a:r>
          </a:p>
        </p:txBody>
      </p:sp>
      <p:sp>
        <p:nvSpPr>
          <p:cNvPr id="58" name="Text Box 68"/>
          <p:cNvSpPr txBox="1">
            <a:spLocks noChangeArrowheads="1"/>
          </p:cNvSpPr>
          <p:nvPr/>
        </p:nvSpPr>
        <p:spPr bwMode="auto">
          <a:xfrm>
            <a:off x="3750594" y="2658628"/>
            <a:ext cx="649537" cy="430886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原始的</a:t>
            </a:r>
            <a:endParaRPr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</a:p>
        </p:txBody>
      </p:sp>
      <p:cxnSp>
        <p:nvCxnSpPr>
          <p:cNvPr id="59" name="直接连接符 38"/>
          <p:cNvCxnSpPr>
            <a:cxnSpLocks noChangeShapeType="1"/>
          </p:cNvCxnSpPr>
          <p:nvPr/>
        </p:nvCxnSpPr>
        <p:spPr bwMode="auto">
          <a:xfrm>
            <a:off x="4404066" y="2659750"/>
            <a:ext cx="0" cy="40861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" name="Rectangle 38"/>
          <p:cNvSpPr>
            <a:spLocks noChangeArrowheads="1"/>
          </p:cNvSpPr>
          <p:nvPr/>
        </p:nvSpPr>
        <p:spPr bwMode="auto">
          <a:xfrm>
            <a:off x="6041418" y="2661995"/>
            <a:ext cx="609248" cy="406372"/>
          </a:xfrm>
          <a:prstGeom prst="rect">
            <a:avLst/>
          </a:prstGeom>
          <a:solidFill>
            <a:srgbClr val="CC0099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51"/>
          <p:cNvSpPr>
            <a:spLocks noChangeArrowheads="1"/>
          </p:cNvSpPr>
          <p:nvPr/>
        </p:nvSpPr>
        <p:spPr bwMode="auto">
          <a:xfrm>
            <a:off x="3749683" y="2665038"/>
            <a:ext cx="2285797" cy="40637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5307065" y="3374082"/>
            <a:ext cx="2429201" cy="286163"/>
          </a:xfrm>
          <a:prstGeom prst="rect">
            <a:avLst/>
          </a:prstGeom>
          <a:solidFill>
            <a:srgbClr val="CC00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Box 63"/>
          <p:cNvSpPr txBox="1">
            <a:spLocks noChangeArrowheads="1"/>
          </p:cNvSpPr>
          <p:nvPr/>
        </p:nvSpPr>
        <p:spPr bwMode="auto">
          <a:xfrm>
            <a:off x="5353102" y="3612207"/>
            <a:ext cx="5854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填充</a:t>
            </a:r>
          </a:p>
        </p:txBody>
      </p:sp>
      <p:sp>
        <p:nvSpPr>
          <p:cNvPr id="66" name="Text Box 63"/>
          <p:cNvSpPr txBox="1">
            <a:spLocks noChangeArrowheads="1"/>
          </p:cNvSpPr>
          <p:nvPr/>
        </p:nvSpPr>
        <p:spPr bwMode="auto">
          <a:xfrm>
            <a:off x="5353102" y="3378959"/>
            <a:ext cx="24533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00…00   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填充长度  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</a:p>
        </p:txBody>
      </p:sp>
      <p:sp>
        <p:nvSpPr>
          <p:cNvPr id="67" name="Text Box 63"/>
          <p:cNvSpPr txBox="1">
            <a:spLocks noChangeArrowheads="1"/>
          </p:cNvSpPr>
          <p:nvPr/>
        </p:nvSpPr>
        <p:spPr bwMode="auto">
          <a:xfrm>
            <a:off x="6122198" y="3611647"/>
            <a:ext cx="5725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8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</a:p>
        </p:txBody>
      </p:sp>
      <p:sp>
        <p:nvSpPr>
          <p:cNvPr id="68" name="Text Box 63"/>
          <p:cNvSpPr txBox="1">
            <a:spLocks noChangeArrowheads="1"/>
          </p:cNvSpPr>
          <p:nvPr/>
        </p:nvSpPr>
        <p:spPr bwMode="auto">
          <a:xfrm>
            <a:off x="6964887" y="3610152"/>
            <a:ext cx="5725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8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</a:p>
        </p:txBody>
      </p:sp>
      <p:sp>
        <p:nvSpPr>
          <p:cNvPr id="69" name="Text Box 48"/>
          <p:cNvSpPr txBox="1">
            <a:spLocks noChangeArrowheads="1"/>
          </p:cNvSpPr>
          <p:nvPr/>
        </p:nvSpPr>
        <p:spPr bwMode="auto">
          <a:xfrm>
            <a:off x="6909293" y="3845754"/>
            <a:ext cx="7970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= 4</a:t>
            </a:r>
          </a:p>
        </p:txBody>
      </p:sp>
      <p:cxnSp>
        <p:nvCxnSpPr>
          <p:cNvPr id="70" name="直接连接符 61"/>
          <p:cNvCxnSpPr>
            <a:cxnSpLocks noChangeShapeType="1"/>
          </p:cNvCxnSpPr>
          <p:nvPr/>
        </p:nvCxnSpPr>
        <p:spPr bwMode="auto">
          <a:xfrm flipH="1">
            <a:off x="6074854" y="3358767"/>
            <a:ext cx="0" cy="2984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1" name="直接连接符 64"/>
          <p:cNvCxnSpPr>
            <a:cxnSpLocks noChangeShapeType="1"/>
          </p:cNvCxnSpPr>
          <p:nvPr/>
        </p:nvCxnSpPr>
        <p:spPr bwMode="auto">
          <a:xfrm flipH="1">
            <a:off x="6852911" y="3373054"/>
            <a:ext cx="0" cy="2984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7" name="组合 36"/>
          <p:cNvGrpSpPr/>
          <p:nvPr/>
        </p:nvGrpSpPr>
        <p:grpSpPr>
          <a:xfrm>
            <a:off x="5977703" y="2631262"/>
            <a:ext cx="683015" cy="470662"/>
            <a:chOff x="5977703" y="2631262"/>
            <a:chExt cx="683015" cy="470662"/>
          </a:xfrm>
        </p:grpSpPr>
        <p:sp>
          <p:nvSpPr>
            <p:cNvPr id="60" name="TextBox 40"/>
            <p:cNvSpPr txBox="1">
              <a:spLocks noChangeArrowheads="1"/>
            </p:cNvSpPr>
            <p:nvPr/>
          </p:nvSpPr>
          <p:spPr bwMode="auto">
            <a:xfrm>
              <a:off x="6168275" y="2640259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ESP</a:t>
              </a:r>
              <a:endPara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endParaRPr>
            </a:p>
            <a:p>
              <a:pPr eaLnBrk="1" hangingPunct="1"/>
              <a:r>
                <a: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尾部</a:t>
              </a:r>
              <a:endPara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977703" y="2631262"/>
              <a:ext cx="34496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</a:t>
              </a:r>
              <a:endParaRPr lang="zh-CN" altLang="en-US" sz="1400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29079" y="2624481"/>
            <a:ext cx="710244" cy="483282"/>
            <a:chOff x="2929079" y="2624481"/>
            <a:chExt cx="710244" cy="483282"/>
          </a:xfrm>
        </p:grpSpPr>
        <p:sp>
          <p:nvSpPr>
            <p:cNvPr id="61" name="TextBox 42"/>
            <p:cNvSpPr txBox="1">
              <a:spLocks noChangeArrowheads="1"/>
            </p:cNvSpPr>
            <p:nvPr/>
          </p:nvSpPr>
          <p:spPr bwMode="auto">
            <a:xfrm>
              <a:off x="2929079" y="2624481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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127717" y="2646098"/>
              <a:ext cx="5116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ESP </a:t>
              </a:r>
            </a:p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621156" y="2636503"/>
            <a:ext cx="1165649" cy="477854"/>
            <a:chOff x="6621156" y="2636503"/>
            <a:chExt cx="1165649" cy="477854"/>
          </a:xfrm>
        </p:grpSpPr>
        <p:sp>
          <p:nvSpPr>
            <p:cNvPr id="62" name="TextBox 43"/>
            <p:cNvSpPr txBox="1">
              <a:spLocks noChangeArrowheads="1"/>
            </p:cNvSpPr>
            <p:nvPr/>
          </p:nvSpPr>
          <p:spPr bwMode="auto">
            <a:xfrm>
              <a:off x="6621156" y="2636503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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833202" y="2652692"/>
              <a:ext cx="9536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报文鉴别码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</a:p>
          </p:txBody>
        </p:sp>
      </p:grpSp>
      <p:sp>
        <p:nvSpPr>
          <p:cNvPr id="72" name="Text Box 15"/>
          <p:cNvSpPr txBox="1">
            <a:spLocks noChangeArrowheads="1"/>
          </p:cNvSpPr>
          <p:nvPr/>
        </p:nvSpPr>
        <p:spPr bwMode="auto">
          <a:xfrm>
            <a:off x="4642479" y="2184901"/>
            <a:ext cx="1182240" cy="261610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1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grpSp>
        <p:nvGrpSpPr>
          <p:cNvPr id="73" name="组合 72"/>
          <p:cNvGrpSpPr/>
          <p:nvPr/>
        </p:nvGrpSpPr>
        <p:grpSpPr>
          <a:xfrm>
            <a:off x="4683710" y="2173379"/>
            <a:ext cx="1148350" cy="307777"/>
            <a:chOff x="4683710" y="2173379"/>
            <a:chExt cx="1148350" cy="307777"/>
          </a:xfrm>
        </p:grpSpPr>
        <p:sp>
          <p:nvSpPr>
            <p:cNvPr id="74" name="TextBox 41"/>
            <p:cNvSpPr txBox="1">
              <a:spLocks noChangeArrowheads="1"/>
            </p:cNvSpPr>
            <p:nvPr/>
          </p:nvSpPr>
          <p:spPr bwMode="auto">
            <a:xfrm>
              <a:off x="4683710" y="2173379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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831465" y="2176742"/>
              <a:ext cx="10005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加密的部分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1072" y="1933879"/>
            <a:ext cx="1187253" cy="307777"/>
            <a:chOff x="4241072" y="1933879"/>
            <a:chExt cx="1187253" cy="307777"/>
          </a:xfrm>
        </p:grpSpPr>
        <p:sp>
          <p:nvSpPr>
            <p:cNvPr id="51" name="TextBox 43"/>
            <p:cNvSpPr txBox="1">
              <a:spLocks noChangeArrowheads="1"/>
            </p:cNvSpPr>
            <p:nvPr/>
          </p:nvSpPr>
          <p:spPr bwMode="auto">
            <a:xfrm>
              <a:off x="4241072" y="1933879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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474218" y="1945045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鉴别的部分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220713" y="1485862"/>
            <a:ext cx="755584" cy="443561"/>
            <a:chOff x="2220713" y="1485862"/>
            <a:chExt cx="755584" cy="443561"/>
          </a:xfrm>
        </p:grpSpPr>
        <p:sp>
          <p:nvSpPr>
            <p:cNvPr id="13" name="Text Box 68"/>
            <p:cNvSpPr txBox="1">
              <a:spLocks noChangeArrowheads="1"/>
            </p:cNvSpPr>
            <p:nvPr/>
          </p:nvSpPr>
          <p:spPr bwMode="auto">
            <a:xfrm>
              <a:off x="2326760" y="1498536"/>
              <a:ext cx="649537" cy="43088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新的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</a:t>
              </a:r>
            </a:p>
          </p:txBody>
        </p:sp>
        <p:sp>
          <p:nvSpPr>
            <p:cNvPr id="14" name="TextBox 43"/>
            <p:cNvSpPr txBox="1">
              <a:spLocks noChangeArrowheads="1"/>
            </p:cNvSpPr>
            <p:nvPr/>
          </p:nvSpPr>
          <p:spPr bwMode="auto">
            <a:xfrm>
              <a:off x="2220713" y="1485862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itchFamily="2" charset="2"/>
                </a:rPr>
                <a:t>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71065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733462" y="1116704"/>
            <a:ext cx="7762837" cy="163121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lnSpc>
                <a:spcPts val="3000"/>
              </a:lnSpc>
              <a:buClr>
                <a:srgbClr val="0070C0"/>
              </a:buClr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注意：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对于路由器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 b="1" baseline="-250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到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 b="1" baseline="-250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的安全关联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SA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在“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原始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首部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”中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，用主机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地址分别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作为源地址和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目的地址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而在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数据报的“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新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首部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”中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，用路由器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sz="2000" b="1" baseline="-250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地址分别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作为源地址和目的地址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1117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04235" y="588084"/>
            <a:ext cx="29546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数据报的格式</a:t>
            </a:r>
          </a:p>
        </p:txBody>
      </p:sp>
    </p:spTree>
    <p:extLst>
      <p:ext uri="{BB962C8B-B14F-4D97-AF65-F5344CB8AC3E}">
        <p14:creationId xmlns:p14="http://schemas.microsoft.com/office/powerpoint/2010/main" xmlns="" val="169842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3226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276994" y="580015"/>
            <a:ext cx="25939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4.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IPsec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其他构件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78501"/>
            <a:ext cx="8129016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安全关联数据库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SAD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(Security Association Database)  </a:t>
            </a: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存放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安全策略数据库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SPD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(Security Policy Database) </a:t>
            </a: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指明什么样的数据报需要进行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IPsec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互联网密钥交换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IKE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(Internet Key Exchange) </a:t>
            </a: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安全数据报创建安全关联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346168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319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340313" y="579979"/>
            <a:ext cx="24673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互联网密钥交换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IKE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5" y="978465"/>
            <a:ext cx="8129015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非常复杂。互联网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的正式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标准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[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RFC 7296]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000" indent="-342000" eaLnBrk="0" hangingPunct="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IKEv2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另外三个协议为基础：</a:t>
            </a:r>
          </a:p>
          <a:p>
            <a:pPr marL="684000" indent="-342900" eaLnBrk="0" hangingPunct="0">
              <a:lnSpc>
                <a:spcPts val="29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Oakley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：密钥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生成协议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[RFC 2412]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684000" indent="-342900" eaLnBrk="0" hangingPunct="0">
              <a:lnSpc>
                <a:spcPts val="29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密钥交换机制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SKEME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(Secure Key Exchange Mechanism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：用于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密钥交换的协议。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它利用公钥加密来实现密钥交换协议中的实体鉴别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684000" indent="-342900" eaLnBrk="0" hangingPunct="0">
              <a:lnSpc>
                <a:spcPts val="29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互联网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安全关联和密钥管理协议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ISAKMP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(Internet Secure Association and Key Management Mechanism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：用于实现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IKE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定义的密钥交换，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IKE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交换能够以标准化、格式化的报文创建安全关联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SA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4009998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2721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943585" y="587257"/>
            <a:ext cx="3265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7.6.2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运输层安全协议</a:t>
            </a: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11895" y="1038181"/>
            <a:ext cx="8129017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现在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广泛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使用以下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两个协议： 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安全套接字层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SSL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(Secure Socket Layer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运输层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(Transport Layer Security)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4965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225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381190" y="579043"/>
            <a:ext cx="23855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要点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8564"/>
            <a:ext cx="8129016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安全套接层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SSL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Netscape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1994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年开发，广泛应用于基于万维网的各种网络应用（但不限于万维网应用）。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SSL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作用在端系统应用层的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和运输层之间，在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之上建立起一个安全通道，为通过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传输的应用层数据提供安全保障。</a:t>
            </a: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1999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年，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IETF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SSL 3.0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基础上设计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了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TLS 1.0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为所有基于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的网络应用提供安全数据传输服务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2018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年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IETF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发布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了经历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了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28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草案后才通过的最新版本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TLS 1.3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[RFC 8446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，建议标准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]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不向后兼容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2020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，旧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版本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1.0/1.1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被废弃。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225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35880" y="579043"/>
            <a:ext cx="2076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位置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17852" y="994434"/>
            <a:ext cx="8133857" cy="269886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2782120" y="2772138"/>
            <a:ext cx="3402342" cy="350926"/>
          </a:xfrm>
          <a:custGeom>
            <a:avLst/>
            <a:gdLst>
              <a:gd name="T0" fmla="*/ 0 w 2903"/>
              <a:gd name="T1" fmla="*/ 0 h 317"/>
              <a:gd name="T2" fmla="*/ 0 w 2903"/>
              <a:gd name="T3" fmla="*/ 317 h 317"/>
              <a:gd name="T4" fmla="*/ 2903 w 2903"/>
              <a:gd name="T5" fmla="*/ 317 h 317"/>
              <a:gd name="T6" fmla="*/ 2903 w 2903"/>
              <a:gd name="T7" fmla="*/ 0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3" h="317">
                <a:moveTo>
                  <a:pt x="0" y="0"/>
                </a:moveTo>
                <a:lnTo>
                  <a:pt x="0" y="317"/>
                </a:lnTo>
                <a:lnTo>
                  <a:pt x="2903" y="317"/>
                </a:lnTo>
                <a:lnTo>
                  <a:pt x="2903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107"/>
          <p:cNvGrpSpPr>
            <a:grpSpLocks/>
          </p:cNvGrpSpPr>
          <p:nvPr/>
        </p:nvGrpSpPr>
        <p:grpSpPr bwMode="auto">
          <a:xfrm>
            <a:off x="3854219" y="2773437"/>
            <a:ext cx="1584201" cy="756942"/>
            <a:chOff x="2248" y="820"/>
            <a:chExt cx="2248" cy="883"/>
          </a:xfrm>
        </p:grpSpPr>
        <p:grpSp>
          <p:nvGrpSpPr>
            <p:cNvPr id="8" name="Group 108"/>
            <p:cNvGrpSpPr>
              <a:grpSpLocks/>
            </p:cNvGrpSpPr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38" name="Group 109"/>
              <p:cNvGrpSpPr>
                <a:grpSpLocks/>
              </p:cNvGrpSpPr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43" name="Group 110"/>
                <p:cNvGrpSpPr>
                  <a:grpSpLocks/>
                </p:cNvGrpSpPr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53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55" name="Group 1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59" name="Group 1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63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4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5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6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67" name="Freeform 1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60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61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62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56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57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58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54" name="Freeform 125"/>
                  <p:cNvSpPr>
                    <a:spLocks/>
                  </p:cNvSpPr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44" name="Group 126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47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8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9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0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1" name="Freeform 131"/>
                  <p:cNvSpPr>
                    <a:spLocks/>
                  </p:cNvSpPr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2" name="Freeform 132"/>
                  <p:cNvSpPr>
                    <a:spLocks/>
                  </p:cNvSpPr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45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6" name="Freeform 134"/>
                <p:cNvSpPr>
                  <a:spLocks/>
                </p:cNvSpPr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39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Freeform 138"/>
              <p:cNvSpPr>
                <a:spLocks/>
              </p:cNvSpPr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9" name="Group 139"/>
            <p:cNvGrpSpPr>
              <a:grpSpLocks/>
            </p:cNvGrpSpPr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23" name="Group 140"/>
              <p:cNvGrpSpPr>
                <a:grpSpLocks/>
              </p:cNvGrpSpPr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34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5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6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" name="Freeform 144"/>
                <p:cNvSpPr>
                  <a:spLocks/>
                </p:cNvSpPr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4" name="Group 145"/>
              <p:cNvGrpSpPr>
                <a:grpSpLocks/>
              </p:cNvGrpSpPr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26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7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8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9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0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2" name="Freeform 152"/>
                <p:cNvSpPr>
                  <a:spLocks/>
                </p:cNvSpPr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3" name="Freeform 153"/>
                <p:cNvSpPr>
                  <a:spLocks/>
                </p:cNvSpPr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5" name="Freeform 154"/>
              <p:cNvSpPr>
                <a:spLocks/>
              </p:cNvSpPr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" name="Group 155"/>
            <p:cNvGrpSpPr>
              <a:grpSpLocks/>
            </p:cNvGrpSpPr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11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1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Freeform 167"/>
              <p:cNvSpPr>
                <a:spLocks/>
              </p:cNvSpPr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68" name="矩形 67"/>
          <p:cNvSpPr/>
          <p:nvPr/>
        </p:nvSpPr>
        <p:spPr>
          <a:xfrm>
            <a:off x="883921" y="3692728"/>
            <a:ext cx="739902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在发送方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接收应用层的数据，对数据进行加密，然后把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加密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后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数据送往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套接字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接收方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TSL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从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套接字读取数据，解密后把数据交给应用层。 </a:t>
            </a:r>
          </a:p>
        </p:txBody>
      </p:sp>
      <p:sp>
        <p:nvSpPr>
          <p:cNvPr id="69" name="Rectangle 12"/>
          <p:cNvSpPr>
            <a:spLocks noChangeArrowheads="1"/>
          </p:cNvSpPr>
          <p:nvPr/>
        </p:nvSpPr>
        <p:spPr bwMode="auto">
          <a:xfrm>
            <a:off x="4146894" y="3005720"/>
            <a:ext cx="906652" cy="23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/>
          <a:lstStyle/>
          <a:p>
            <a:pPr algn="l" eaLnBrk="0" hangingPunct="0"/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14"/>
          <p:cNvSpPr>
            <a:spLocks noChangeArrowheads="1"/>
          </p:cNvSpPr>
          <p:nvPr/>
        </p:nvSpPr>
        <p:spPr bwMode="auto">
          <a:xfrm>
            <a:off x="2151301" y="1122675"/>
            <a:ext cx="1675387" cy="1649464"/>
          </a:xfrm>
          <a:prstGeom prst="rect">
            <a:avLst/>
          </a:prstGeom>
          <a:solidFill>
            <a:srgbClr val="0000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Rectangle 15"/>
          <p:cNvSpPr>
            <a:spLocks noChangeArrowheads="1"/>
          </p:cNvSpPr>
          <p:nvPr/>
        </p:nvSpPr>
        <p:spPr bwMode="auto">
          <a:xfrm>
            <a:off x="2163294" y="2000544"/>
            <a:ext cx="1656198" cy="75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Group 16"/>
          <p:cNvGrpSpPr>
            <a:grpSpLocks/>
          </p:cNvGrpSpPr>
          <p:nvPr/>
        </p:nvGrpSpPr>
        <p:grpSpPr bwMode="auto">
          <a:xfrm>
            <a:off x="2772529" y="1970704"/>
            <a:ext cx="386275" cy="336267"/>
            <a:chOff x="1539" y="891"/>
            <a:chExt cx="378" cy="365"/>
          </a:xfrm>
        </p:grpSpPr>
        <p:sp>
          <p:nvSpPr>
            <p:cNvPr id="73" name="Rectangle 17"/>
            <p:cNvSpPr>
              <a:spLocks noChangeArrowheads="1"/>
            </p:cNvSpPr>
            <p:nvPr/>
          </p:nvSpPr>
          <p:spPr bwMode="auto">
            <a:xfrm>
              <a:off x="1578" y="990"/>
              <a:ext cx="234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18"/>
            <p:cNvSpPr>
              <a:spLocks noChangeArrowheads="1"/>
            </p:cNvSpPr>
            <p:nvPr/>
          </p:nvSpPr>
          <p:spPr bwMode="auto">
            <a:xfrm>
              <a:off x="1539" y="891"/>
              <a:ext cx="37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</a:p>
          </p:txBody>
        </p:sp>
      </p:grpSp>
      <p:grpSp>
        <p:nvGrpSpPr>
          <p:cNvPr id="75" name="Group 19"/>
          <p:cNvGrpSpPr>
            <a:grpSpLocks/>
          </p:cNvGrpSpPr>
          <p:nvPr/>
        </p:nvGrpSpPr>
        <p:grpSpPr bwMode="auto">
          <a:xfrm>
            <a:off x="2277052" y="1116136"/>
            <a:ext cx="1574226" cy="304842"/>
            <a:chOff x="1317" y="326"/>
            <a:chExt cx="1548" cy="332"/>
          </a:xfrm>
        </p:grpSpPr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1446" y="366"/>
              <a:ext cx="4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21"/>
            <p:cNvSpPr>
              <a:spLocks noChangeArrowheads="1"/>
            </p:cNvSpPr>
            <p:nvPr/>
          </p:nvSpPr>
          <p:spPr bwMode="auto">
            <a:xfrm>
              <a:off x="1317" y="326"/>
              <a:ext cx="1548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应用层（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</a:t>
              </a:r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</p:grpSp>
      <p:sp>
        <p:nvSpPr>
          <p:cNvPr id="78" name="Rectangle 22"/>
          <p:cNvSpPr>
            <a:spLocks noChangeArrowheads="1"/>
          </p:cNvSpPr>
          <p:nvPr/>
        </p:nvSpPr>
        <p:spPr bwMode="auto">
          <a:xfrm>
            <a:off x="2394754" y="2352373"/>
            <a:ext cx="128442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网络接口层</a:t>
            </a:r>
          </a:p>
        </p:txBody>
      </p:sp>
      <p:sp>
        <p:nvSpPr>
          <p:cNvPr id="79" name="Line 23"/>
          <p:cNvSpPr>
            <a:spLocks noChangeShapeType="1"/>
          </p:cNvSpPr>
          <p:nvPr/>
        </p:nvSpPr>
        <p:spPr bwMode="auto">
          <a:xfrm>
            <a:off x="2150102" y="2271764"/>
            <a:ext cx="168378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Rectangle 24"/>
          <p:cNvSpPr>
            <a:spLocks noChangeArrowheads="1"/>
          </p:cNvSpPr>
          <p:nvPr/>
        </p:nvSpPr>
        <p:spPr bwMode="auto">
          <a:xfrm>
            <a:off x="2147704" y="1394298"/>
            <a:ext cx="1678984" cy="27897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Rectangle 25"/>
          <p:cNvSpPr>
            <a:spLocks noChangeArrowheads="1"/>
          </p:cNvSpPr>
          <p:nvPr/>
        </p:nvSpPr>
        <p:spPr bwMode="auto">
          <a:xfrm>
            <a:off x="2687377" y="1676284"/>
            <a:ext cx="575480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defTabSz="762000" eaLnBrk="0" hangingPunct="0"/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</a:p>
        </p:txBody>
      </p:sp>
      <p:sp>
        <p:nvSpPr>
          <p:cNvPr id="82" name="Line 26"/>
          <p:cNvSpPr>
            <a:spLocks noChangeShapeType="1"/>
          </p:cNvSpPr>
          <p:nvPr/>
        </p:nvSpPr>
        <p:spPr bwMode="auto">
          <a:xfrm>
            <a:off x="2150102" y="1968439"/>
            <a:ext cx="167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Rectangle 27"/>
          <p:cNvSpPr>
            <a:spLocks noChangeArrowheads="1"/>
          </p:cNvSpPr>
          <p:nvPr/>
        </p:nvSpPr>
        <p:spPr bwMode="auto">
          <a:xfrm>
            <a:off x="2514358" y="1371954"/>
            <a:ext cx="1003481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defTabSz="762000" eaLnBrk="0" hangingPunct="0"/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SSL/TLS</a:t>
            </a:r>
          </a:p>
        </p:txBody>
      </p:sp>
      <p:sp>
        <p:nvSpPr>
          <p:cNvPr id="84" name="Line 28"/>
          <p:cNvSpPr>
            <a:spLocks noChangeShapeType="1"/>
          </p:cNvSpPr>
          <p:nvPr/>
        </p:nvSpPr>
        <p:spPr bwMode="auto">
          <a:xfrm>
            <a:off x="2150102" y="1669543"/>
            <a:ext cx="167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Rectangle 30"/>
          <p:cNvSpPr>
            <a:spLocks noChangeArrowheads="1"/>
          </p:cNvSpPr>
          <p:nvPr/>
        </p:nvSpPr>
        <p:spPr bwMode="auto">
          <a:xfrm>
            <a:off x="5283806" y="1122675"/>
            <a:ext cx="1675387" cy="1649464"/>
          </a:xfrm>
          <a:prstGeom prst="rect">
            <a:avLst/>
          </a:prstGeom>
          <a:solidFill>
            <a:srgbClr val="00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Rectangle 31"/>
          <p:cNvSpPr>
            <a:spLocks noChangeArrowheads="1"/>
          </p:cNvSpPr>
          <p:nvPr/>
        </p:nvSpPr>
        <p:spPr bwMode="auto">
          <a:xfrm>
            <a:off x="5295798" y="2000544"/>
            <a:ext cx="1656198" cy="75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7" name="Group 32"/>
          <p:cNvGrpSpPr>
            <a:grpSpLocks/>
          </p:cNvGrpSpPr>
          <p:nvPr/>
        </p:nvGrpSpPr>
        <p:grpSpPr bwMode="auto">
          <a:xfrm>
            <a:off x="5905034" y="1987288"/>
            <a:ext cx="386275" cy="336267"/>
            <a:chOff x="1539" y="909"/>
            <a:chExt cx="378" cy="365"/>
          </a:xfrm>
        </p:grpSpPr>
        <p:sp>
          <p:nvSpPr>
            <p:cNvPr id="88" name="Rectangle 33"/>
            <p:cNvSpPr>
              <a:spLocks noChangeArrowheads="1"/>
            </p:cNvSpPr>
            <p:nvPr/>
          </p:nvSpPr>
          <p:spPr bwMode="auto">
            <a:xfrm>
              <a:off x="1578" y="990"/>
              <a:ext cx="234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34"/>
            <p:cNvSpPr>
              <a:spLocks noChangeArrowheads="1"/>
            </p:cNvSpPr>
            <p:nvPr/>
          </p:nvSpPr>
          <p:spPr bwMode="auto">
            <a:xfrm>
              <a:off x="1539" y="909"/>
              <a:ext cx="37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</a:p>
          </p:txBody>
        </p:sp>
      </p:grpSp>
      <p:grpSp>
        <p:nvGrpSpPr>
          <p:cNvPr id="90" name="Group 35"/>
          <p:cNvGrpSpPr>
            <a:grpSpLocks/>
          </p:cNvGrpSpPr>
          <p:nvPr/>
        </p:nvGrpSpPr>
        <p:grpSpPr bwMode="auto">
          <a:xfrm>
            <a:off x="5397353" y="1110627"/>
            <a:ext cx="1574226" cy="304842"/>
            <a:chOff x="1305" y="320"/>
            <a:chExt cx="1548" cy="332"/>
          </a:xfrm>
        </p:grpSpPr>
        <p:sp>
          <p:nvSpPr>
            <p:cNvPr id="91" name="Rectangle 36"/>
            <p:cNvSpPr>
              <a:spLocks noChangeArrowheads="1"/>
            </p:cNvSpPr>
            <p:nvPr/>
          </p:nvSpPr>
          <p:spPr bwMode="auto">
            <a:xfrm>
              <a:off x="1446" y="366"/>
              <a:ext cx="4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37"/>
            <p:cNvSpPr>
              <a:spLocks noChangeArrowheads="1"/>
            </p:cNvSpPr>
            <p:nvPr/>
          </p:nvSpPr>
          <p:spPr bwMode="auto">
            <a:xfrm>
              <a:off x="1305" y="320"/>
              <a:ext cx="1548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应用层（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</a:t>
              </a:r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</p:grpSp>
      <p:sp>
        <p:nvSpPr>
          <p:cNvPr id="93" name="Rectangle 38"/>
          <p:cNvSpPr>
            <a:spLocks noChangeArrowheads="1"/>
          </p:cNvSpPr>
          <p:nvPr/>
        </p:nvSpPr>
        <p:spPr bwMode="auto">
          <a:xfrm>
            <a:off x="5527260" y="2358311"/>
            <a:ext cx="1284422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网络接口层</a:t>
            </a:r>
          </a:p>
        </p:txBody>
      </p:sp>
      <p:sp>
        <p:nvSpPr>
          <p:cNvPr id="94" name="Line 39"/>
          <p:cNvSpPr>
            <a:spLocks noChangeShapeType="1"/>
          </p:cNvSpPr>
          <p:nvPr/>
        </p:nvSpPr>
        <p:spPr bwMode="auto">
          <a:xfrm>
            <a:off x="5282607" y="2271764"/>
            <a:ext cx="168378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Rectangle 40"/>
          <p:cNvSpPr>
            <a:spLocks noChangeArrowheads="1"/>
          </p:cNvSpPr>
          <p:nvPr/>
        </p:nvSpPr>
        <p:spPr bwMode="auto">
          <a:xfrm>
            <a:off x="5283921" y="1394298"/>
            <a:ext cx="1676530" cy="27897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Rectangle 41"/>
          <p:cNvSpPr>
            <a:spLocks noChangeArrowheads="1"/>
          </p:cNvSpPr>
          <p:nvPr/>
        </p:nvSpPr>
        <p:spPr bwMode="auto">
          <a:xfrm>
            <a:off x="5819881" y="1676284"/>
            <a:ext cx="575480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defTabSz="762000" eaLnBrk="0" hangingPunct="0"/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</a:p>
        </p:txBody>
      </p:sp>
      <p:sp>
        <p:nvSpPr>
          <p:cNvPr id="97" name="Line 42"/>
          <p:cNvSpPr>
            <a:spLocks noChangeShapeType="1"/>
          </p:cNvSpPr>
          <p:nvPr/>
        </p:nvSpPr>
        <p:spPr bwMode="auto">
          <a:xfrm>
            <a:off x="5282607" y="1968439"/>
            <a:ext cx="167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Rectangle 43"/>
          <p:cNvSpPr>
            <a:spLocks noChangeArrowheads="1"/>
          </p:cNvSpPr>
          <p:nvPr/>
        </p:nvSpPr>
        <p:spPr bwMode="auto">
          <a:xfrm>
            <a:off x="5664678" y="1377892"/>
            <a:ext cx="1003481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defTabSz="762000" eaLnBrk="0" hangingPunct="0"/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SSL/TLS</a:t>
            </a:r>
          </a:p>
        </p:txBody>
      </p:sp>
      <p:sp>
        <p:nvSpPr>
          <p:cNvPr id="99" name="Line 44"/>
          <p:cNvSpPr>
            <a:spLocks noChangeShapeType="1"/>
          </p:cNvSpPr>
          <p:nvPr/>
        </p:nvSpPr>
        <p:spPr bwMode="auto">
          <a:xfrm>
            <a:off x="5282607" y="1669543"/>
            <a:ext cx="1672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4072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088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33150" y="575603"/>
            <a:ext cx="32816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应用层协议独立无关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63779"/>
            <a:ext cx="8129016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提供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了一个简单的带有套接字的应用程序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接口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API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，与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API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相似。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应用层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最多的就是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HTTP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可用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于任何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应用层协议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应用程序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调用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对整个网页进行加密时，网页上会提示用户，在网址栏原来显示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的地方，现在变成了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https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代表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security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，表明现在使用的是提供安全服务的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协议（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端口号是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443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，而不是平时使用的端口号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0629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766438" y="573086"/>
            <a:ext cx="36150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具有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双向鉴别的功能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66642"/>
            <a:ext cx="825428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常用单向鉴别：客户端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（浏览器）需要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鉴别服务器，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确信即将访问的网站服务器是安全和可信的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两个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前提：</a:t>
            </a:r>
            <a:endParaRPr lang="en-US" altLang="zh-CN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627063" lvl="1" indent="-341313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需要有一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有效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证书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来证明自己。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证书是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运输层安全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基石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27063" lvl="1" indent="-341313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浏览器应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具有一些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手段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来证明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服务器是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安全和可信的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lvl="1" indent="-342000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建立安全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会话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两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个阶段：</a:t>
            </a:r>
          </a:p>
          <a:p>
            <a:pPr marL="627063" lvl="1" indent="-341313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握手阶段：使用握手协议</a:t>
            </a:r>
          </a:p>
          <a:p>
            <a:pPr marL="627063" lvl="1" indent="-341313" eaLnBrk="0" hangingPunct="0">
              <a:lnSpc>
                <a:spcPts val="32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会话阶段：使用记录协议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7852" y="996028"/>
            <a:ext cx="8133857" cy="335185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06645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804910" y="573434"/>
            <a:ext cx="35381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建立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安全会话的工作原理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281672" y="1006754"/>
            <a:ext cx="7046538" cy="3269409"/>
            <a:chOff x="1281672" y="1006754"/>
            <a:chExt cx="7046538" cy="3269409"/>
          </a:xfrm>
        </p:grpSpPr>
        <p:sp>
          <p:nvSpPr>
            <p:cNvPr id="24" name="矩形 23"/>
            <p:cNvSpPr/>
            <p:nvPr/>
          </p:nvSpPr>
          <p:spPr>
            <a:xfrm>
              <a:off x="1281672" y="1994560"/>
              <a:ext cx="7041098" cy="1511084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582"/>
            <p:cNvSpPr>
              <a:spLocks noChangeShapeType="1"/>
            </p:cNvSpPr>
            <p:nvPr/>
          </p:nvSpPr>
          <p:spPr bwMode="auto">
            <a:xfrm flipV="1">
              <a:off x="3528513" y="2591617"/>
              <a:ext cx="2905116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triangle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515"/>
            <p:cNvSpPr>
              <a:spLocks noChangeShapeType="1"/>
            </p:cNvSpPr>
            <p:nvPr/>
          </p:nvSpPr>
          <p:spPr bwMode="auto">
            <a:xfrm flipV="1">
              <a:off x="3520352" y="2160537"/>
              <a:ext cx="2905116" cy="0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516"/>
            <p:cNvSpPr>
              <a:spLocks noChangeArrowheads="1"/>
            </p:cNvSpPr>
            <p:nvPr/>
          </p:nvSpPr>
          <p:spPr bwMode="auto">
            <a:xfrm>
              <a:off x="4188147" y="2023667"/>
              <a:ext cx="1550484" cy="2852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选定的加密算法</a:t>
              </a:r>
              <a:endParaRPr kumimoji="1" lang="zh-CN" altLang="en-US" sz="1200" b="1" baseline="-25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" name="Picture 55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192895" y="1238442"/>
              <a:ext cx="431144" cy="542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551"/>
            <p:cNvGrpSpPr>
              <a:grpSpLocks/>
            </p:cNvGrpSpPr>
            <p:nvPr/>
          </p:nvGrpSpPr>
          <p:grpSpPr bwMode="auto">
            <a:xfrm>
              <a:off x="3342182" y="1299531"/>
              <a:ext cx="456985" cy="349243"/>
              <a:chOff x="717" y="1446"/>
              <a:chExt cx="274" cy="237"/>
            </a:xfrm>
          </p:grpSpPr>
          <p:sp>
            <p:nvSpPr>
              <p:cNvPr id="30" name="Arc 552"/>
              <p:cNvSpPr>
                <a:spLocks/>
              </p:cNvSpPr>
              <p:nvPr/>
            </p:nvSpPr>
            <p:spPr bwMode="auto">
              <a:xfrm>
                <a:off x="930" y="1618"/>
                <a:ext cx="58" cy="39"/>
              </a:xfrm>
              <a:custGeom>
                <a:avLst/>
                <a:gdLst>
                  <a:gd name="T0" fmla="*/ 0 w 38273"/>
                  <a:gd name="T1" fmla="*/ 0 h 35142"/>
                  <a:gd name="T2" fmla="*/ 0 w 38273"/>
                  <a:gd name="T3" fmla="*/ 0 h 35142"/>
                  <a:gd name="T4" fmla="*/ 0 w 38273"/>
                  <a:gd name="T5" fmla="*/ 0 h 35142"/>
                  <a:gd name="T6" fmla="*/ 0 60000 65536"/>
                  <a:gd name="T7" fmla="*/ 0 60000 65536"/>
                  <a:gd name="T8" fmla="*/ 0 60000 65536"/>
                  <a:gd name="T9" fmla="*/ 0 w 38273"/>
                  <a:gd name="T10" fmla="*/ 0 h 35142"/>
                  <a:gd name="T11" fmla="*/ 38273 w 38273"/>
                  <a:gd name="T12" fmla="*/ 35142 h 3514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273" h="35142" fill="none" extrusionOk="0">
                    <a:moveTo>
                      <a:pt x="-1" y="7867"/>
                    </a:moveTo>
                    <a:cubicBezTo>
                      <a:pt x="4103" y="2886"/>
                      <a:pt x="10218" y="-1"/>
                      <a:pt x="16673" y="0"/>
                    </a:cubicBezTo>
                    <a:cubicBezTo>
                      <a:pt x="28602" y="0"/>
                      <a:pt x="38273" y="9670"/>
                      <a:pt x="38273" y="21600"/>
                    </a:cubicBezTo>
                    <a:cubicBezTo>
                      <a:pt x="38273" y="26526"/>
                      <a:pt x="36589" y="31304"/>
                      <a:pt x="33500" y="35141"/>
                    </a:cubicBezTo>
                  </a:path>
                  <a:path w="38273" h="35142" stroke="0" extrusionOk="0">
                    <a:moveTo>
                      <a:pt x="-1" y="7867"/>
                    </a:moveTo>
                    <a:cubicBezTo>
                      <a:pt x="4103" y="2886"/>
                      <a:pt x="10218" y="-1"/>
                      <a:pt x="16673" y="0"/>
                    </a:cubicBezTo>
                    <a:cubicBezTo>
                      <a:pt x="28602" y="0"/>
                      <a:pt x="38273" y="9670"/>
                      <a:pt x="38273" y="21600"/>
                    </a:cubicBezTo>
                    <a:cubicBezTo>
                      <a:pt x="38273" y="26526"/>
                      <a:pt x="36589" y="31304"/>
                      <a:pt x="33500" y="35141"/>
                    </a:cubicBezTo>
                    <a:lnTo>
                      <a:pt x="16673" y="21600"/>
                    </a:lnTo>
                    <a:close/>
                  </a:path>
                </a:pathLst>
              </a:custGeom>
              <a:noFill/>
              <a:ln w="4763">
                <a:solidFill>
                  <a:srgbClr val="49493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Arc 553"/>
              <p:cNvSpPr>
                <a:spLocks/>
              </p:cNvSpPr>
              <p:nvPr/>
            </p:nvSpPr>
            <p:spPr bwMode="auto">
              <a:xfrm>
                <a:off x="929" y="1618"/>
                <a:ext cx="55" cy="36"/>
              </a:xfrm>
              <a:custGeom>
                <a:avLst/>
                <a:gdLst>
                  <a:gd name="T0" fmla="*/ 0 w 38146"/>
                  <a:gd name="T1" fmla="*/ 0 h 34928"/>
                  <a:gd name="T2" fmla="*/ 0 w 38146"/>
                  <a:gd name="T3" fmla="*/ 0 h 34928"/>
                  <a:gd name="T4" fmla="*/ 0 w 38146"/>
                  <a:gd name="T5" fmla="*/ 0 h 34928"/>
                  <a:gd name="T6" fmla="*/ 0 60000 65536"/>
                  <a:gd name="T7" fmla="*/ 0 60000 65536"/>
                  <a:gd name="T8" fmla="*/ 0 60000 65536"/>
                  <a:gd name="T9" fmla="*/ 0 w 38146"/>
                  <a:gd name="T10" fmla="*/ 0 h 34928"/>
                  <a:gd name="T11" fmla="*/ 38146 w 38146"/>
                  <a:gd name="T12" fmla="*/ 34928 h 3492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146" h="34928" fill="none" extrusionOk="0">
                    <a:moveTo>
                      <a:pt x="0" y="7715"/>
                    </a:moveTo>
                    <a:cubicBezTo>
                      <a:pt x="4104" y="2824"/>
                      <a:pt x="10161" y="-1"/>
                      <a:pt x="16546" y="0"/>
                    </a:cubicBezTo>
                    <a:cubicBezTo>
                      <a:pt x="28475" y="0"/>
                      <a:pt x="38146" y="9670"/>
                      <a:pt x="38146" y="21600"/>
                    </a:cubicBezTo>
                    <a:cubicBezTo>
                      <a:pt x="38146" y="26432"/>
                      <a:pt x="36525" y="31125"/>
                      <a:pt x="33543" y="34927"/>
                    </a:cubicBezTo>
                  </a:path>
                  <a:path w="38146" h="34928" stroke="0" extrusionOk="0">
                    <a:moveTo>
                      <a:pt x="0" y="7715"/>
                    </a:moveTo>
                    <a:cubicBezTo>
                      <a:pt x="4104" y="2824"/>
                      <a:pt x="10161" y="-1"/>
                      <a:pt x="16546" y="0"/>
                    </a:cubicBezTo>
                    <a:cubicBezTo>
                      <a:pt x="28475" y="0"/>
                      <a:pt x="38146" y="9670"/>
                      <a:pt x="38146" y="21600"/>
                    </a:cubicBezTo>
                    <a:cubicBezTo>
                      <a:pt x="38146" y="26432"/>
                      <a:pt x="36525" y="31125"/>
                      <a:pt x="33543" y="34927"/>
                    </a:cubicBezTo>
                    <a:lnTo>
                      <a:pt x="16546" y="21600"/>
                    </a:lnTo>
                    <a:close/>
                  </a:path>
                </a:pathLst>
              </a:custGeom>
              <a:noFill/>
              <a:ln w="4763">
                <a:solidFill>
                  <a:srgbClr val="DBDB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554"/>
              <p:cNvSpPr>
                <a:spLocks/>
              </p:cNvSpPr>
              <p:nvPr/>
            </p:nvSpPr>
            <p:spPr bwMode="auto">
              <a:xfrm>
                <a:off x="751" y="1591"/>
                <a:ext cx="205" cy="26"/>
              </a:xfrm>
              <a:custGeom>
                <a:avLst/>
                <a:gdLst>
                  <a:gd name="T0" fmla="*/ 0 w 205"/>
                  <a:gd name="T1" fmla="*/ 26 h 26"/>
                  <a:gd name="T2" fmla="*/ 25 w 205"/>
                  <a:gd name="T3" fmla="*/ 0 h 26"/>
                  <a:gd name="T4" fmla="*/ 205 w 205"/>
                  <a:gd name="T5" fmla="*/ 0 h 26"/>
                  <a:gd name="T6" fmla="*/ 180 w 205"/>
                  <a:gd name="T7" fmla="*/ 26 h 26"/>
                  <a:gd name="T8" fmla="*/ 0 w 205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5"/>
                  <a:gd name="T16" fmla="*/ 0 h 26"/>
                  <a:gd name="T17" fmla="*/ 205 w 205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5" h="26">
                    <a:moveTo>
                      <a:pt x="0" y="26"/>
                    </a:moveTo>
                    <a:lnTo>
                      <a:pt x="25" y="0"/>
                    </a:lnTo>
                    <a:lnTo>
                      <a:pt x="205" y="0"/>
                    </a:lnTo>
                    <a:lnTo>
                      <a:pt x="18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555"/>
              <p:cNvSpPr>
                <a:spLocks/>
              </p:cNvSpPr>
              <p:nvPr/>
            </p:nvSpPr>
            <p:spPr bwMode="auto">
              <a:xfrm>
                <a:off x="751" y="1591"/>
                <a:ext cx="205" cy="26"/>
              </a:xfrm>
              <a:custGeom>
                <a:avLst/>
                <a:gdLst>
                  <a:gd name="T0" fmla="*/ 0 w 205"/>
                  <a:gd name="T1" fmla="*/ 26 h 26"/>
                  <a:gd name="T2" fmla="*/ 25 w 205"/>
                  <a:gd name="T3" fmla="*/ 0 h 26"/>
                  <a:gd name="T4" fmla="*/ 205 w 205"/>
                  <a:gd name="T5" fmla="*/ 0 h 26"/>
                  <a:gd name="T6" fmla="*/ 180 w 205"/>
                  <a:gd name="T7" fmla="*/ 26 h 26"/>
                  <a:gd name="T8" fmla="*/ 0 w 205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5"/>
                  <a:gd name="T16" fmla="*/ 0 h 26"/>
                  <a:gd name="T17" fmla="*/ 205 w 205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5" h="26">
                    <a:moveTo>
                      <a:pt x="0" y="26"/>
                    </a:moveTo>
                    <a:lnTo>
                      <a:pt x="25" y="0"/>
                    </a:lnTo>
                    <a:lnTo>
                      <a:pt x="205" y="0"/>
                    </a:lnTo>
                    <a:lnTo>
                      <a:pt x="18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C9C9B6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556"/>
              <p:cNvSpPr>
                <a:spLocks noChangeArrowheads="1"/>
              </p:cNvSpPr>
              <p:nvPr/>
            </p:nvSpPr>
            <p:spPr bwMode="auto">
              <a:xfrm>
                <a:off x="751" y="1617"/>
                <a:ext cx="180" cy="31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Rectangle 557"/>
              <p:cNvSpPr>
                <a:spLocks noChangeArrowheads="1"/>
              </p:cNvSpPr>
              <p:nvPr/>
            </p:nvSpPr>
            <p:spPr bwMode="auto">
              <a:xfrm>
                <a:off x="752" y="1618"/>
                <a:ext cx="178" cy="29"/>
              </a:xfrm>
              <a:prstGeom prst="rect">
                <a:avLst/>
              </a:prstGeom>
              <a:solidFill>
                <a:srgbClr val="B7B79D"/>
              </a:solidFill>
              <a:ln w="4763">
                <a:solidFill>
                  <a:srgbClr val="49493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558"/>
              <p:cNvSpPr>
                <a:spLocks/>
              </p:cNvSpPr>
              <p:nvPr/>
            </p:nvSpPr>
            <p:spPr bwMode="auto">
              <a:xfrm>
                <a:off x="931" y="1591"/>
                <a:ext cx="25" cy="57"/>
              </a:xfrm>
              <a:custGeom>
                <a:avLst/>
                <a:gdLst>
                  <a:gd name="T0" fmla="*/ 0 w 25"/>
                  <a:gd name="T1" fmla="*/ 57 h 57"/>
                  <a:gd name="T2" fmla="*/ 25 w 25"/>
                  <a:gd name="T3" fmla="*/ 35 h 57"/>
                  <a:gd name="T4" fmla="*/ 25 w 25"/>
                  <a:gd name="T5" fmla="*/ 0 h 57"/>
                  <a:gd name="T6" fmla="*/ 0 w 25"/>
                  <a:gd name="T7" fmla="*/ 26 h 57"/>
                  <a:gd name="T8" fmla="*/ 0 w 25"/>
                  <a:gd name="T9" fmla="*/ 57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7"/>
                  <a:gd name="T17" fmla="*/ 25 w 25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7">
                    <a:moveTo>
                      <a:pt x="0" y="57"/>
                    </a:moveTo>
                    <a:lnTo>
                      <a:pt x="25" y="35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7A7A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559"/>
              <p:cNvSpPr>
                <a:spLocks/>
              </p:cNvSpPr>
              <p:nvPr/>
            </p:nvSpPr>
            <p:spPr bwMode="auto">
              <a:xfrm>
                <a:off x="931" y="1591"/>
                <a:ext cx="25" cy="57"/>
              </a:xfrm>
              <a:custGeom>
                <a:avLst/>
                <a:gdLst>
                  <a:gd name="T0" fmla="*/ 0 w 25"/>
                  <a:gd name="T1" fmla="*/ 57 h 57"/>
                  <a:gd name="T2" fmla="*/ 25 w 25"/>
                  <a:gd name="T3" fmla="*/ 35 h 57"/>
                  <a:gd name="T4" fmla="*/ 25 w 25"/>
                  <a:gd name="T5" fmla="*/ 0 h 57"/>
                  <a:gd name="T6" fmla="*/ 0 w 25"/>
                  <a:gd name="T7" fmla="*/ 26 h 57"/>
                  <a:gd name="T8" fmla="*/ 0 w 25"/>
                  <a:gd name="T9" fmla="*/ 57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7"/>
                  <a:gd name="T17" fmla="*/ 25 w 25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7">
                    <a:moveTo>
                      <a:pt x="0" y="57"/>
                    </a:moveTo>
                    <a:lnTo>
                      <a:pt x="25" y="35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7A7A5A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560"/>
              <p:cNvSpPr>
                <a:spLocks/>
              </p:cNvSpPr>
              <p:nvPr/>
            </p:nvSpPr>
            <p:spPr bwMode="auto">
              <a:xfrm>
                <a:off x="757" y="1591"/>
                <a:ext cx="196" cy="19"/>
              </a:xfrm>
              <a:custGeom>
                <a:avLst/>
                <a:gdLst>
                  <a:gd name="T0" fmla="*/ 0 w 196"/>
                  <a:gd name="T1" fmla="*/ 19 h 19"/>
                  <a:gd name="T2" fmla="*/ 19 w 196"/>
                  <a:gd name="T3" fmla="*/ 0 h 19"/>
                  <a:gd name="T4" fmla="*/ 196 w 196"/>
                  <a:gd name="T5" fmla="*/ 0 h 19"/>
                  <a:gd name="T6" fmla="*/ 177 w 196"/>
                  <a:gd name="T7" fmla="*/ 19 h 19"/>
                  <a:gd name="T8" fmla="*/ 0 w 196"/>
                  <a:gd name="T9" fmla="*/ 19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6"/>
                  <a:gd name="T16" fmla="*/ 0 h 19"/>
                  <a:gd name="T17" fmla="*/ 196 w 196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6" h="19">
                    <a:moveTo>
                      <a:pt x="0" y="19"/>
                    </a:moveTo>
                    <a:lnTo>
                      <a:pt x="19" y="0"/>
                    </a:lnTo>
                    <a:lnTo>
                      <a:pt x="196" y="0"/>
                    </a:lnTo>
                    <a:lnTo>
                      <a:pt x="177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561"/>
              <p:cNvSpPr>
                <a:spLocks/>
              </p:cNvSpPr>
              <p:nvPr/>
            </p:nvSpPr>
            <p:spPr bwMode="auto">
              <a:xfrm>
                <a:off x="757" y="1591"/>
                <a:ext cx="196" cy="19"/>
              </a:xfrm>
              <a:custGeom>
                <a:avLst/>
                <a:gdLst>
                  <a:gd name="T0" fmla="*/ 0 w 196"/>
                  <a:gd name="T1" fmla="*/ 19 h 19"/>
                  <a:gd name="T2" fmla="*/ 19 w 196"/>
                  <a:gd name="T3" fmla="*/ 0 h 19"/>
                  <a:gd name="T4" fmla="*/ 196 w 196"/>
                  <a:gd name="T5" fmla="*/ 0 h 19"/>
                  <a:gd name="T6" fmla="*/ 177 w 196"/>
                  <a:gd name="T7" fmla="*/ 19 h 19"/>
                  <a:gd name="T8" fmla="*/ 0 w 196"/>
                  <a:gd name="T9" fmla="*/ 19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6"/>
                  <a:gd name="T16" fmla="*/ 0 h 19"/>
                  <a:gd name="T17" fmla="*/ 196 w 196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6" h="19">
                    <a:moveTo>
                      <a:pt x="0" y="19"/>
                    </a:moveTo>
                    <a:lnTo>
                      <a:pt x="19" y="0"/>
                    </a:lnTo>
                    <a:lnTo>
                      <a:pt x="196" y="0"/>
                    </a:lnTo>
                    <a:lnTo>
                      <a:pt x="177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562"/>
              <p:cNvSpPr>
                <a:spLocks/>
              </p:cNvSpPr>
              <p:nvPr/>
            </p:nvSpPr>
            <p:spPr bwMode="auto">
              <a:xfrm>
                <a:off x="751" y="1446"/>
                <a:ext cx="202" cy="19"/>
              </a:xfrm>
              <a:custGeom>
                <a:avLst/>
                <a:gdLst>
                  <a:gd name="T0" fmla="*/ 0 w 202"/>
                  <a:gd name="T1" fmla="*/ 19 h 19"/>
                  <a:gd name="T2" fmla="*/ 19 w 202"/>
                  <a:gd name="T3" fmla="*/ 0 h 19"/>
                  <a:gd name="T4" fmla="*/ 202 w 202"/>
                  <a:gd name="T5" fmla="*/ 0 h 19"/>
                  <a:gd name="T6" fmla="*/ 180 w 202"/>
                  <a:gd name="T7" fmla="*/ 19 h 19"/>
                  <a:gd name="T8" fmla="*/ 0 w 202"/>
                  <a:gd name="T9" fmla="*/ 19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2"/>
                  <a:gd name="T16" fmla="*/ 0 h 19"/>
                  <a:gd name="T17" fmla="*/ 202 w 20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2" h="19">
                    <a:moveTo>
                      <a:pt x="0" y="19"/>
                    </a:moveTo>
                    <a:lnTo>
                      <a:pt x="19" y="0"/>
                    </a:lnTo>
                    <a:lnTo>
                      <a:pt x="202" y="0"/>
                    </a:lnTo>
                    <a:lnTo>
                      <a:pt x="180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563"/>
              <p:cNvSpPr>
                <a:spLocks/>
              </p:cNvSpPr>
              <p:nvPr/>
            </p:nvSpPr>
            <p:spPr bwMode="auto">
              <a:xfrm>
                <a:off x="751" y="1446"/>
                <a:ext cx="202" cy="19"/>
              </a:xfrm>
              <a:custGeom>
                <a:avLst/>
                <a:gdLst>
                  <a:gd name="T0" fmla="*/ 0 w 202"/>
                  <a:gd name="T1" fmla="*/ 19 h 19"/>
                  <a:gd name="T2" fmla="*/ 19 w 202"/>
                  <a:gd name="T3" fmla="*/ 0 h 19"/>
                  <a:gd name="T4" fmla="*/ 202 w 202"/>
                  <a:gd name="T5" fmla="*/ 0 h 19"/>
                  <a:gd name="T6" fmla="*/ 180 w 202"/>
                  <a:gd name="T7" fmla="*/ 19 h 19"/>
                  <a:gd name="T8" fmla="*/ 0 w 202"/>
                  <a:gd name="T9" fmla="*/ 19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2"/>
                  <a:gd name="T16" fmla="*/ 0 h 19"/>
                  <a:gd name="T17" fmla="*/ 202 w 20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2" h="19">
                    <a:moveTo>
                      <a:pt x="0" y="19"/>
                    </a:moveTo>
                    <a:lnTo>
                      <a:pt x="19" y="0"/>
                    </a:lnTo>
                    <a:lnTo>
                      <a:pt x="202" y="0"/>
                    </a:lnTo>
                    <a:lnTo>
                      <a:pt x="180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9C9B6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Rectangle 564"/>
              <p:cNvSpPr>
                <a:spLocks noChangeArrowheads="1"/>
              </p:cNvSpPr>
              <p:nvPr/>
            </p:nvSpPr>
            <p:spPr bwMode="auto">
              <a:xfrm>
                <a:off x="752" y="1466"/>
                <a:ext cx="181" cy="140"/>
              </a:xfrm>
              <a:prstGeom prst="rect">
                <a:avLst/>
              </a:prstGeom>
              <a:solidFill>
                <a:srgbClr val="B7B79D"/>
              </a:solidFill>
              <a:ln w="4763">
                <a:solidFill>
                  <a:srgbClr val="49493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565"/>
              <p:cNvSpPr>
                <a:spLocks noChangeArrowheads="1"/>
              </p:cNvSpPr>
              <p:nvPr/>
            </p:nvSpPr>
            <p:spPr bwMode="auto">
              <a:xfrm>
                <a:off x="768" y="1485"/>
                <a:ext cx="149" cy="108"/>
              </a:xfrm>
              <a:prstGeom prst="rect">
                <a:avLst/>
              </a:prstGeom>
              <a:solidFill>
                <a:srgbClr val="FFFFFF"/>
              </a:solidFill>
              <a:ln w="4763">
                <a:solidFill>
                  <a:srgbClr val="49493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566"/>
              <p:cNvSpPr>
                <a:spLocks/>
              </p:cNvSpPr>
              <p:nvPr/>
            </p:nvSpPr>
            <p:spPr bwMode="auto">
              <a:xfrm>
                <a:off x="931" y="1446"/>
                <a:ext cx="22" cy="161"/>
              </a:xfrm>
              <a:custGeom>
                <a:avLst/>
                <a:gdLst>
                  <a:gd name="T0" fmla="*/ 0 w 22"/>
                  <a:gd name="T1" fmla="*/ 161 h 161"/>
                  <a:gd name="T2" fmla="*/ 22 w 22"/>
                  <a:gd name="T3" fmla="*/ 142 h 161"/>
                  <a:gd name="T4" fmla="*/ 22 w 22"/>
                  <a:gd name="T5" fmla="*/ 0 h 161"/>
                  <a:gd name="T6" fmla="*/ 0 w 22"/>
                  <a:gd name="T7" fmla="*/ 19 h 161"/>
                  <a:gd name="T8" fmla="*/ 0 w 22"/>
                  <a:gd name="T9" fmla="*/ 161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161"/>
                  <a:gd name="T17" fmla="*/ 22 w 22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161">
                    <a:moveTo>
                      <a:pt x="0" y="161"/>
                    </a:moveTo>
                    <a:lnTo>
                      <a:pt x="22" y="142"/>
                    </a:lnTo>
                    <a:lnTo>
                      <a:pt x="22" y="0"/>
                    </a:lnTo>
                    <a:lnTo>
                      <a:pt x="0" y="19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7A7A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567"/>
              <p:cNvSpPr>
                <a:spLocks/>
              </p:cNvSpPr>
              <p:nvPr/>
            </p:nvSpPr>
            <p:spPr bwMode="auto">
              <a:xfrm>
                <a:off x="931" y="1446"/>
                <a:ext cx="22" cy="161"/>
              </a:xfrm>
              <a:custGeom>
                <a:avLst/>
                <a:gdLst>
                  <a:gd name="T0" fmla="*/ 0 w 22"/>
                  <a:gd name="T1" fmla="*/ 161 h 161"/>
                  <a:gd name="T2" fmla="*/ 22 w 22"/>
                  <a:gd name="T3" fmla="*/ 142 h 161"/>
                  <a:gd name="T4" fmla="*/ 22 w 22"/>
                  <a:gd name="T5" fmla="*/ 0 h 161"/>
                  <a:gd name="T6" fmla="*/ 0 w 22"/>
                  <a:gd name="T7" fmla="*/ 19 h 161"/>
                  <a:gd name="T8" fmla="*/ 0 w 22"/>
                  <a:gd name="T9" fmla="*/ 161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161"/>
                  <a:gd name="T17" fmla="*/ 22 w 22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161">
                    <a:moveTo>
                      <a:pt x="0" y="161"/>
                    </a:moveTo>
                    <a:lnTo>
                      <a:pt x="22" y="142"/>
                    </a:lnTo>
                    <a:lnTo>
                      <a:pt x="22" y="0"/>
                    </a:lnTo>
                    <a:lnTo>
                      <a:pt x="0" y="19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7A7A5A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568"/>
              <p:cNvSpPr>
                <a:spLocks/>
              </p:cNvSpPr>
              <p:nvPr/>
            </p:nvSpPr>
            <p:spPr bwMode="auto">
              <a:xfrm>
                <a:off x="717" y="1642"/>
                <a:ext cx="223" cy="35"/>
              </a:xfrm>
              <a:custGeom>
                <a:avLst/>
                <a:gdLst>
                  <a:gd name="T0" fmla="*/ 0 w 223"/>
                  <a:gd name="T1" fmla="*/ 35 h 35"/>
                  <a:gd name="T2" fmla="*/ 28 w 223"/>
                  <a:gd name="T3" fmla="*/ 0 h 35"/>
                  <a:gd name="T4" fmla="*/ 223 w 223"/>
                  <a:gd name="T5" fmla="*/ 0 h 35"/>
                  <a:gd name="T6" fmla="*/ 195 w 223"/>
                  <a:gd name="T7" fmla="*/ 35 h 35"/>
                  <a:gd name="T8" fmla="*/ 0 w 223"/>
                  <a:gd name="T9" fmla="*/ 35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35"/>
                  <a:gd name="T17" fmla="*/ 223 w 223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35">
                    <a:moveTo>
                      <a:pt x="0" y="35"/>
                    </a:moveTo>
                    <a:lnTo>
                      <a:pt x="28" y="0"/>
                    </a:lnTo>
                    <a:lnTo>
                      <a:pt x="223" y="0"/>
                    </a:lnTo>
                    <a:lnTo>
                      <a:pt x="195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569"/>
              <p:cNvSpPr>
                <a:spLocks/>
              </p:cNvSpPr>
              <p:nvPr/>
            </p:nvSpPr>
            <p:spPr bwMode="auto">
              <a:xfrm>
                <a:off x="717" y="1642"/>
                <a:ext cx="223" cy="35"/>
              </a:xfrm>
              <a:custGeom>
                <a:avLst/>
                <a:gdLst>
                  <a:gd name="T0" fmla="*/ 0 w 223"/>
                  <a:gd name="T1" fmla="*/ 35 h 35"/>
                  <a:gd name="T2" fmla="*/ 28 w 223"/>
                  <a:gd name="T3" fmla="*/ 0 h 35"/>
                  <a:gd name="T4" fmla="*/ 223 w 223"/>
                  <a:gd name="T5" fmla="*/ 0 h 35"/>
                  <a:gd name="T6" fmla="*/ 195 w 223"/>
                  <a:gd name="T7" fmla="*/ 35 h 35"/>
                  <a:gd name="T8" fmla="*/ 0 w 223"/>
                  <a:gd name="T9" fmla="*/ 35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35"/>
                  <a:gd name="T17" fmla="*/ 223 w 223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35">
                    <a:moveTo>
                      <a:pt x="0" y="35"/>
                    </a:moveTo>
                    <a:lnTo>
                      <a:pt x="28" y="0"/>
                    </a:lnTo>
                    <a:lnTo>
                      <a:pt x="223" y="0"/>
                    </a:lnTo>
                    <a:lnTo>
                      <a:pt x="195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C9C9B6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570"/>
              <p:cNvSpPr>
                <a:spLocks/>
              </p:cNvSpPr>
              <p:nvPr/>
            </p:nvSpPr>
            <p:spPr bwMode="auto">
              <a:xfrm>
                <a:off x="912" y="1642"/>
                <a:ext cx="28" cy="41"/>
              </a:xfrm>
              <a:custGeom>
                <a:avLst/>
                <a:gdLst>
                  <a:gd name="T0" fmla="*/ 0 w 28"/>
                  <a:gd name="T1" fmla="*/ 41 h 41"/>
                  <a:gd name="T2" fmla="*/ 28 w 28"/>
                  <a:gd name="T3" fmla="*/ 13 h 41"/>
                  <a:gd name="T4" fmla="*/ 28 w 28"/>
                  <a:gd name="T5" fmla="*/ 0 h 41"/>
                  <a:gd name="T6" fmla="*/ 0 w 28"/>
                  <a:gd name="T7" fmla="*/ 35 h 41"/>
                  <a:gd name="T8" fmla="*/ 0 w 28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41"/>
                  <a:gd name="T17" fmla="*/ 28 w 28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41">
                    <a:moveTo>
                      <a:pt x="0" y="41"/>
                    </a:moveTo>
                    <a:lnTo>
                      <a:pt x="28" y="13"/>
                    </a:lnTo>
                    <a:lnTo>
                      <a:pt x="28" y="0"/>
                    </a:lnTo>
                    <a:lnTo>
                      <a:pt x="0" y="35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7A7A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571"/>
              <p:cNvSpPr>
                <a:spLocks/>
              </p:cNvSpPr>
              <p:nvPr/>
            </p:nvSpPr>
            <p:spPr bwMode="auto">
              <a:xfrm>
                <a:off x="912" y="1642"/>
                <a:ext cx="28" cy="41"/>
              </a:xfrm>
              <a:custGeom>
                <a:avLst/>
                <a:gdLst>
                  <a:gd name="T0" fmla="*/ 0 w 28"/>
                  <a:gd name="T1" fmla="*/ 41 h 41"/>
                  <a:gd name="T2" fmla="*/ 28 w 28"/>
                  <a:gd name="T3" fmla="*/ 13 h 41"/>
                  <a:gd name="T4" fmla="*/ 28 w 28"/>
                  <a:gd name="T5" fmla="*/ 0 h 41"/>
                  <a:gd name="T6" fmla="*/ 0 w 28"/>
                  <a:gd name="T7" fmla="*/ 35 h 41"/>
                  <a:gd name="T8" fmla="*/ 0 w 28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41"/>
                  <a:gd name="T17" fmla="*/ 28 w 28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41">
                    <a:moveTo>
                      <a:pt x="0" y="41"/>
                    </a:moveTo>
                    <a:lnTo>
                      <a:pt x="28" y="13"/>
                    </a:lnTo>
                    <a:lnTo>
                      <a:pt x="28" y="0"/>
                    </a:lnTo>
                    <a:lnTo>
                      <a:pt x="0" y="35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7A7A5A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Rectangle 572"/>
              <p:cNvSpPr>
                <a:spLocks noChangeArrowheads="1"/>
              </p:cNvSpPr>
              <p:nvPr/>
            </p:nvSpPr>
            <p:spPr bwMode="auto">
              <a:xfrm>
                <a:off x="717" y="1677"/>
                <a:ext cx="195" cy="6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Rectangle 573"/>
              <p:cNvSpPr>
                <a:spLocks noChangeArrowheads="1"/>
              </p:cNvSpPr>
              <p:nvPr/>
            </p:nvSpPr>
            <p:spPr bwMode="auto">
              <a:xfrm>
                <a:off x="718" y="1678"/>
                <a:ext cx="193" cy="4"/>
              </a:xfrm>
              <a:prstGeom prst="rect">
                <a:avLst/>
              </a:prstGeom>
              <a:solidFill>
                <a:srgbClr val="B7B79D"/>
              </a:solidFill>
              <a:ln w="4763">
                <a:solidFill>
                  <a:srgbClr val="49493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574"/>
              <p:cNvSpPr>
                <a:spLocks/>
              </p:cNvSpPr>
              <p:nvPr/>
            </p:nvSpPr>
            <p:spPr bwMode="auto">
              <a:xfrm>
                <a:off x="953" y="1651"/>
                <a:ext cx="38" cy="23"/>
              </a:xfrm>
              <a:custGeom>
                <a:avLst/>
                <a:gdLst>
                  <a:gd name="T0" fmla="*/ 0 w 38"/>
                  <a:gd name="T1" fmla="*/ 23 h 23"/>
                  <a:gd name="T2" fmla="*/ 13 w 38"/>
                  <a:gd name="T3" fmla="*/ 0 h 23"/>
                  <a:gd name="T4" fmla="*/ 38 w 38"/>
                  <a:gd name="T5" fmla="*/ 0 h 23"/>
                  <a:gd name="T6" fmla="*/ 25 w 38"/>
                  <a:gd name="T7" fmla="*/ 23 h 23"/>
                  <a:gd name="T8" fmla="*/ 0 w 38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23"/>
                  <a:gd name="T17" fmla="*/ 38 w 3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23">
                    <a:moveTo>
                      <a:pt x="0" y="23"/>
                    </a:moveTo>
                    <a:lnTo>
                      <a:pt x="13" y="0"/>
                    </a:lnTo>
                    <a:lnTo>
                      <a:pt x="38" y="0"/>
                    </a:lnTo>
                    <a:lnTo>
                      <a:pt x="25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575"/>
              <p:cNvSpPr>
                <a:spLocks/>
              </p:cNvSpPr>
              <p:nvPr/>
            </p:nvSpPr>
            <p:spPr bwMode="auto">
              <a:xfrm>
                <a:off x="953" y="1651"/>
                <a:ext cx="38" cy="23"/>
              </a:xfrm>
              <a:custGeom>
                <a:avLst/>
                <a:gdLst>
                  <a:gd name="T0" fmla="*/ 0 w 38"/>
                  <a:gd name="T1" fmla="*/ 23 h 23"/>
                  <a:gd name="T2" fmla="*/ 13 w 38"/>
                  <a:gd name="T3" fmla="*/ 0 h 23"/>
                  <a:gd name="T4" fmla="*/ 38 w 38"/>
                  <a:gd name="T5" fmla="*/ 0 h 23"/>
                  <a:gd name="T6" fmla="*/ 25 w 38"/>
                  <a:gd name="T7" fmla="*/ 23 h 23"/>
                  <a:gd name="T8" fmla="*/ 0 w 38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23"/>
                  <a:gd name="T17" fmla="*/ 38 w 3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23">
                    <a:moveTo>
                      <a:pt x="0" y="23"/>
                    </a:moveTo>
                    <a:lnTo>
                      <a:pt x="13" y="0"/>
                    </a:lnTo>
                    <a:lnTo>
                      <a:pt x="38" y="0"/>
                    </a:lnTo>
                    <a:lnTo>
                      <a:pt x="25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576"/>
              <p:cNvSpPr>
                <a:spLocks/>
              </p:cNvSpPr>
              <p:nvPr/>
            </p:nvSpPr>
            <p:spPr bwMode="auto">
              <a:xfrm>
                <a:off x="978" y="1651"/>
                <a:ext cx="13" cy="29"/>
              </a:xfrm>
              <a:custGeom>
                <a:avLst/>
                <a:gdLst>
                  <a:gd name="T0" fmla="*/ 0 w 13"/>
                  <a:gd name="T1" fmla="*/ 29 h 29"/>
                  <a:gd name="T2" fmla="*/ 13 w 13"/>
                  <a:gd name="T3" fmla="*/ 16 h 29"/>
                  <a:gd name="T4" fmla="*/ 13 w 13"/>
                  <a:gd name="T5" fmla="*/ 0 h 29"/>
                  <a:gd name="T6" fmla="*/ 0 w 13"/>
                  <a:gd name="T7" fmla="*/ 23 h 29"/>
                  <a:gd name="T8" fmla="*/ 0 w 13"/>
                  <a:gd name="T9" fmla="*/ 29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9"/>
                  <a:gd name="T17" fmla="*/ 13 w 1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9">
                    <a:moveTo>
                      <a:pt x="0" y="29"/>
                    </a:moveTo>
                    <a:lnTo>
                      <a:pt x="13" y="16"/>
                    </a:lnTo>
                    <a:lnTo>
                      <a:pt x="13" y="0"/>
                    </a:lnTo>
                    <a:lnTo>
                      <a:pt x="0" y="2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7A7A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577"/>
              <p:cNvSpPr>
                <a:spLocks/>
              </p:cNvSpPr>
              <p:nvPr/>
            </p:nvSpPr>
            <p:spPr bwMode="auto">
              <a:xfrm>
                <a:off x="978" y="1651"/>
                <a:ext cx="13" cy="29"/>
              </a:xfrm>
              <a:custGeom>
                <a:avLst/>
                <a:gdLst>
                  <a:gd name="T0" fmla="*/ 0 w 13"/>
                  <a:gd name="T1" fmla="*/ 29 h 29"/>
                  <a:gd name="T2" fmla="*/ 13 w 13"/>
                  <a:gd name="T3" fmla="*/ 16 h 29"/>
                  <a:gd name="T4" fmla="*/ 13 w 13"/>
                  <a:gd name="T5" fmla="*/ 0 h 29"/>
                  <a:gd name="T6" fmla="*/ 0 w 13"/>
                  <a:gd name="T7" fmla="*/ 23 h 29"/>
                  <a:gd name="T8" fmla="*/ 0 w 13"/>
                  <a:gd name="T9" fmla="*/ 29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9"/>
                  <a:gd name="T17" fmla="*/ 13 w 1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9">
                    <a:moveTo>
                      <a:pt x="0" y="29"/>
                    </a:moveTo>
                    <a:lnTo>
                      <a:pt x="13" y="16"/>
                    </a:lnTo>
                    <a:lnTo>
                      <a:pt x="13" y="0"/>
                    </a:lnTo>
                    <a:lnTo>
                      <a:pt x="0" y="2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7A7A5A"/>
              </a:solidFill>
              <a:ln w="4763">
                <a:solidFill>
                  <a:srgbClr val="49493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Rectangle 578"/>
              <p:cNvSpPr>
                <a:spLocks noChangeArrowheads="1"/>
              </p:cNvSpPr>
              <p:nvPr/>
            </p:nvSpPr>
            <p:spPr bwMode="auto">
              <a:xfrm>
                <a:off x="950" y="1674"/>
                <a:ext cx="28" cy="6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Rectangle 579"/>
              <p:cNvSpPr>
                <a:spLocks noChangeArrowheads="1"/>
              </p:cNvSpPr>
              <p:nvPr/>
            </p:nvSpPr>
            <p:spPr bwMode="auto">
              <a:xfrm>
                <a:off x="951" y="1675"/>
                <a:ext cx="26" cy="4"/>
              </a:xfrm>
              <a:prstGeom prst="rect">
                <a:avLst/>
              </a:prstGeom>
              <a:solidFill>
                <a:srgbClr val="B7B79D"/>
              </a:solidFill>
              <a:ln w="4763">
                <a:solidFill>
                  <a:srgbClr val="49493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Rectangle 580"/>
            <p:cNvSpPr>
              <a:spLocks noChangeArrowheads="1"/>
            </p:cNvSpPr>
            <p:nvPr/>
          </p:nvSpPr>
          <p:spPr bwMode="auto">
            <a:xfrm>
              <a:off x="4189508" y="2369456"/>
              <a:ext cx="1549123" cy="475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确认的</a:t>
              </a:r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加密算法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的数字证书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584"/>
            <p:cNvSpPr>
              <a:spLocks noChangeShapeType="1"/>
            </p:cNvSpPr>
            <p:nvPr/>
          </p:nvSpPr>
          <p:spPr bwMode="auto">
            <a:xfrm flipV="1">
              <a:off x="3521712" y="3069954"/>
              <a:ext cx="2905116" cy="0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 type="none" w="sm" len="med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585"/>
            <p:cNvSpPr>
              <a:spLocks noChangeArrowheads="1"/>
            </p:cNvSpPr>
            <p:nvPr/>
          </p:nvSpPr>
          <p:spPr bwMode="auto">
            <a:xfrm>
              <a:off x="4031740" y="2933085"/>
              <a:ext cx="2083632" cy="2852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 </a:t>
              </a:r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的公钥加密 </a:t>
              </a:r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PK</a:t>
              </a:r>
              <a:r>
                <a:rPr kumimoji="1" lang="en-US" altLang="zh-CN" sz="12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(MS)</a:t>
              </a:r>
              <a:endParaRPr kumimoji="1" lang="zh-CN" altLang="en-US" sz="1200" b="1" baseline="-25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AutoShape 588"/>
            <p:cNvSpPr>
              <a:spLocks noChangeArrowheads="1"/>
            </p:cNvSpPr>
            <p:nvPr/>
          </p:nvSpPr>
          <p:spPr bwMode="auto">
            <a:xfrm>
              <a:off x="3539393" y="3595548"/>
              <a:ext cx="2884714" cy="371143"/>
            </a:xfrm>
            <a:prstGeom prst="leftRightArrow">
              <a:avLst>
                <a:gd name="adj1" fmla="val 61667"/>
                <a:gd name="adj2" fmla="val 18328"/>
              </a:avLst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数据传输（保密，完整性）</a:t>
              </a:r>
            </a:p>
          </p:txBody>
        </p:sp>
        <p:sp>
          <p:nvSpPr>
            <p:cNvPr id="76" name="Text Box 589"/>
            <p:cNvSpPr txBox="1">
              <a:spLocks noChangeArrowheads="1"/>
            </p:cNvSpPr>
            <p:nvPr/>
          </p:nvSpPr>
          <p:spPr bwMode="auto">
            <a:xfrm>
              <a:off x="2050113" y="2117891"/>
              <a:ext cx="900368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zh-CN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590"/>
            <p:cNvSpPr txBox="1">
              <a:spLocks noChangeArrowheads="1"/>
            </p:cNvSpPr>
            <p:nvPr/>
          </p:nvSpPr>
          <p:spPr bwMode="auto">
            <a:xfrm>
              <a:off x="2267725" y="2081007"/>
              <a:ext cx="1259428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协商加密算法</a:t>
              </a:r>
            </a:p>
          </p:txBody>
        </p:sp>
        <p:sp>
          <p:nvSpPr>
            <p:cNvPr id="80" name="Text Box 593"/>
            <p:cNvSpPr txBox="1">
              <a:spLocks noChangeArrowheads="1"/>
            </p:cNvSpPr>
            <p:nvPr/>
          </p:nvSpPr>
          <p:spPr bwMode="auto">
            <a:xfrm>
              <a:off x="6535634" y="3254373"/>
              <a:ext cx="1300230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生成会话密钥</a:t>
              </a:r>
            </a:p>
          </p:txBody>
        </p:sp>
        <p:sp>
          <p:nvSpPr>
            <p:cNvPr id="81" name="Text Box 594"/>
            <p:cNvSpPr txBox="1">
              <a:spLocks noChangeArrowheads="1"/>
            </p:cNvSpPr>
            <p:nvPr/>
          </p:nvSpPr>
          <p:spPr bwMode="auto">
            <a:xfrm>
              <a:off x="6403209" y="2276311"/>
              <a:ext cx="1440317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协商加密算法</a:t>
              </a:r>
            </a:p>
          </p:txBody>
        </p:sp>
        <p:grpSp>
          <p:nvGrpSpPr>
            <p:cNvPr id="82" name="组合 66"/>
            <p:cNvGrpSpPr>
              <a:grpSpLocks/>
            </p:cNvGrpSpPr>
            <p:nvPr/>
          </p:nvGrpSpPr>
          <p:grpSpPr bwMode="auto">
            <a:xfrm>
              <a:off x="3523072" y="1682200"/>
              <a:ext cx="2913276" cy="2466605"/>
              <a:chOff x="2687782" y="1551713"/>
              <a:chExt cx="3399487" cy="3942098"/>
            </a:xfrm>
          </p:grpSpPr>
          <p:sp>
            <p:nvSpPr>
              <p:cNvPr id="83" name="Line 512"/>
              <p:cNvSpPr>
                <a:spLocks noChangeShapeType="1"/>
              </p:cNvSpPr>
              <p:nvPr/>
            </p:nvSpPr>
            <p:spPr bwMode="auto">
              <a:xfrm rot="16200000" flipH="1">
                <a:off x="721490" y="3518005"/>
                <a:ext cx="3934822" cy="2237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round/>
                <a:headEnd type="none" w="sm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513"/>
              <p:cNvSpPr>
                <a:spLocks noChangeShapeType="1"/>
              </p:cNvSpPr>
              <p:nvPr/>
            </p:nvSpPr>
            <p:spPr bwMode="auto">
              <a:xfrm rot="16200000" flipH="1">
                <a:off x="4178775" y="3585316"/>
                <a:ext cx="3814636" cy="2353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round/>
                <a:headEnd type="none" w="sm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5" name="Text Box 530"/>
            <p:cNvSpPr txBox="1">
              <a:spLocks noChangeArrowheads="1"/>
            </p:cNvSpPr>
            <p:nvPr/>
          </p:nvSpPr>
          <p:spPr bwMode="auto">
            <a:xfrm>
              <a:off x="3511694" y="3982828"/>
              <a:ext cx="248786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en-US" altLang="zh-CN" sz="1200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Text Box 595"/>
            <p:cNvSpPr txBox="1">
              <a:spLocks noChangeArrowheads="1"/>
            </p:cNvSpPr>
            <p:nvPr/>
          </p:nvSpPr>
          <p:spPr bwMode="auto">
            <a:xfrm>
              <a:off x="6420889" y="3990897"/>
              <a:ext cx="248786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en-US" altLang="zh-CN" sz="1200" b="1" i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 Box 597"/>
            <p:cNvSpPr txBox="1">
              <a:spLocks noChangeArrowheads="1"/>
            </p:cNvSpPr>
            <p:nvPr/>
          </p:nvSpPr>
          <p:spPr bwMode="auto">
            <a:xfrm>
              <a:off x="3244257" y="1043638"/>
              <a:ext cx="654346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 </a:t>
              </a: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Text Box 598"/>
            <p:cNvSpPr txBox="1">
              <a:spLocks noChangeArrowheads="1"/>
            </p:cNvSpPr>
            <p:nvPr/>
          </p:nvSpPr>
          <p:spPr bwMode="auto">
            <a:xfrm>
              <a:off x="6013366" y="1006754"/>
              <a:ext cx="798617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服务器 </a:t>
              </a:r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TextBox 57"/>
            <p:cNvSpPr txBox="1">
              <a:spLocks noChangeArrowheads="1"/>
            </p:cNvSpPr>
            <p:nvPr/>
          </p:nvSpPr>
          <p:spPr bwMode="auto">
            <a:xfrm>
              <a:off x="3505391" y="1923995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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Box 58"/>
            <p:cNvSpPr txBox="1">
              <a:spLocks noChangeArrowheads="1"/>
            </p:cNvSpPr>
            <p:nvPr/>
          </p:nvSpPr>
          <p:spPr bwMode="auto">
            <a:xfrm>
              <a:off x="6116731" y="2352321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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Box 59"/>
            <p:cNvSpPr txBox="1">
              <a:spLocks noChangeArrowheads="1"/>
            </p:cNvSpPr>
            <p:nvPr/>
          </p:nvSpPr>
          <p:spPr bwMode="auto">
            <a:xfrm>
              <a:off x="2104957" y="2914159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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TextBox 60"/>
            <p:cNvSpPr txBox="1">
              <a:spLocks noChangeArrowheads="1"/>
            </p:cNvSpPr>
            <p:nvPr/>
          </p:nvSpPr>
          <p:spPr bwMode="auto">
            <a:xfrm>
              <a:off x="2112676" y="2407198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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Box 61"/>
            <p:cNvSpPr txBox="1">
              <a:spLocks noChangeArrowheads="1"/>
            </p:cNvSpPr>
            <p:nvPr/>
          </p:nvSpPr>
          <p:spPr bwMode="auto">
            <a:xfrm>
              <a:off x="6421388" y="2816379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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TextBox 62"/>
            <p:cNvSpPr txBox="1">
              <a:spLocks noChangeArrowheads="1"/>
            </p:cNvSpPr>
            <p:nvPr/>
          </p:nvSpPr>
          <p:spPr bwMode="auto">
            <a:xfrm>
              <a:off x="3565234" y="2827200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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Box 61"/>
            <p:cNvSpPr txBox="1">
              <a:spLocks noChangeArrowheads="1"/>
            </p:cNvSpPr>
            <p:nvPr/>
          </p:nvSpPr>
          <p:spPr bwMode="auto">
            <a:xfrm>
              <a:off x="2103463" y="3249763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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515"/>
            <p:cNvSpPr>
              <a:spLocks noChangeShapeType="1"/>
            </p:cNvSpPr>
            <p:nvPr/>
          </p:nvSpPr>
          <p:spPr bwMode="auto">
            <a:xfrm flipV="1">
              <a:off x="3527152" y="1860856"/>
              <a:ext cx="2905116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lg"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 Box 484"/>
            <p:cNvSpPr txBox="1">
              <a:spLocks noChangeArrowheads="1"/>
            </p:cNvSpPr>
            <p:nvPr/>
          </p:nvSpPr>
          <p:spPr bwMode="auto">
            <a:xfrm>
              <a:off x="4035819" y="1613044"/>
              <a:ext cx="1804084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双方已建立了 </a:t>
              </a: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TCP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连接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Text Box 593"/>
            <p:cNvSpPr txBox="1">
              <a:spLocks noChangeArrowheads="1"/>
            </p:cNvSpPr>
            <p:nvPr/>
          </p:nvSpPr>
          <p:spPr bwMode="auto">
            <a:xfrm>
              <a:off x="6338424" y="2831362"/>
              <a:ext cx="1989786" cy="475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的私钥解密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SK</a:t>
              </a:r>
              <a:r>
                <a:rPr lang="en-US" altLang="zh-CN" sz="12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(PK</a:t>
              </a:r>
              <a:r>
                <a:rPr lang="en-US" altLang="zh-CN" sz="12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(MS)) = MS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 Box 593"/>
            <p:cNvSpPr txBox="1">
              <a:spLocks noChangeArrowheads="1"/>
            </p:cNvSpPr>
            <p:nvPr/>
          </p:nvSpPr>
          <p:spPr bwMode="auto">
            <a:xfrm>
              <a:off x="2279966" y="3254373"/>
              <a:ext cx="1158968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生成会话密钥</a:t>
              </a:r>
            </a:p>
          </p:txBody>
        </p:sp>
        <p:sp>
          <p:nvSpPr>
            <p:cNvPr id="100" name="Text Box 252"/>
            <p:cNvSpPr txBox="1">
              <a:spLocks noChangeArrowheads="1"/>
            </p:cNvSpPr>
            <p:nvPr/>
          </p:nvSpPr>
          <p:spPr bwMode="auto">
            <a:xfrm flipH="1">
              <a:off x="6422690" y="3255398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</a:t>
              </a:r>
            </a:p>
          </p:txBody>
        </p:sp>
        <p:cxnSp>
          <p:nvCxnSpPr>
            <p:cNvPr id="101" name="直接连接符 100"/>
            <p:cNvCxnSpPr/>
            <p:nvPr/>
          </p:nvCxnSpPr>
          <p:spPr>
            <a:xfrm>
              <a:off x="1822981" y="1980729"/>
              <a:ext cx="0" cy="1516847"/>
            </a:xfrm>
            <a:prstGeom prst="line">
              <a:avLst/>
            </a:prstGeom>
            <a:ln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 Box 590"/>
            <p:cNvSpPr txBox="1">
              <a:spLocks noChangeArrowheads="1"/>
            </p:cNvSpPr>
            <p:nvPr/>
          </p:nvSpPr>
          <p:spPr bwMode="auto">
            <a:xfrm>
              <a:off x="1418217" y="2679216"/>
              <a:ext cx="816749" cy="276999"/>
            </a:xfrm>
            <a:prstGeom prst="rect">
              <a:avLst/>
            </a:prstGeom>
            <a:solidFill>
              <a:srgbClr val="66FFFF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握手协议</a:t>
              </a: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1822981" y="3497575"/>
              <a:ext cx="2720" cy="629330"/>
            </a:xfrm>
            <a:prstGeom prst="line">
              <a:avLst/>
            </a:prstGeom>
            <a:ln>
              <a:solidFill>
                <a:schemeClr val="tx1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 Box 590"/>
            <p:cNvSpPr txBox="1">
              <a:spLocks noChangeArrowheads="1"/>
            </p:cNvSpPr>
            <p:nvPr/>
          </p:nvSpPr>
          <p:spPr bwMode="auto">
            <a:xfrm>
              <a:off x="1351035" y="3669316"/>
              <a:ext cx="990133" cy="285266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记录协议</a:t>
              </a:r>
            </a:p>
          </p:txBody>
        </p:sp>
        <p:pic>
          <p:nvPicPr>
            <p:cNvPr id="105" name="Picture 68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655" y="3135653"/>
              <a:ext cx="190598" cy="16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Text Box 590"/>
            <p:cNvSpPr txBox="1">
              <a:spLocks noChangeArrowheads="1"/>
            </p:cNvSpPr>
            <p:nvPr/>
          </p:nvSpPr>
          <p:spPr bwMode="auto">
            <a:xfrm>
              <a:off x="3547554" y="3094545"/>
              <a:ext cx="497787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8" name="Text Box 591"/>
            <p:cNvSpPr txBox="1">
              <a:spLocks noChangeArrowheads="1"/>
            </p:cNvSpPr>
            <p:nvPr/>
          </p:nvSpPr>
          <p:spPr bwMode="auto">
            <a:xfrm>
              <a:off x="2122197" y="2390677"/>
              <a:ext cx="1561364" cy="475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的公钥</a:t>
              </a:r>
            </a:p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的证书</a:t>
              </a:r>
            </a:p>
          </p:txBody>
        </p:sp>
        <p:sp>
          <p:nvSpPr>
            <p:cNvPr id="79" name="Text Box 592"/>
            <p:cNvSpPr txBox="1">
              <a:spLocks noChangeArrowheads="1"/>
            </p:cNvSpPr>
            <p:nvPr/>
          </p:nvSpPr>
          <p:spPr bwMode="auto">
            <a:xfrm>
              <a:off x="2165413" y="2918579"/>
              <a:ext cx="1474319" cy="285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产生主密钥 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MS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739331" y="1197130"/>
            <a:ext cx="2444128" cy="605294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握手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阶段：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使用握手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会话阶段：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使用记录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</a:p>
        </p:txBody>
      </p:sp>
    </p:spTree>
    <p:extLst>
      <p:ext uri="{BB962C8B-B14F-4D97-AF65-F5344CB8AC3E}">
        <p14:creationId xmlns:p14="http://schemas.microsoft.com/office/powerpoint/2010/main" xmlns="" val="171015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握手阶段：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验证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服务器，生成会话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阶段所需的共享密钥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57012"/>
            <a:ext cx="8212952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协商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加密算法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en-US" altLang="zh-CN" dirty="0">
                <a:solidFill>
                  <a:srgbClr val="0000FF"/>
                </a:solidFill>
                <a:sym typeface="Wingdings"/>
              </a:rPr>
              <a:t> </a:t>
            </a:r>
            <a:r>
              <a:rPr lang="en-US" altLang="zh-CN" dirty="0" smtClean="0">
                <a:sym typeface="Wingdings"/>
              </a:rPr>
              <a:t>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浏览器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向服务器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发送浏览器的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版本号和一些可选的加密算法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en-US" altLang="zh-CN" dirty="0">
                <a:sym typeface="Wingdings"/>
              </a:rPr>
              <a:t> 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从中选定自己所支持的算法（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如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RSA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），并告知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，同时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把自己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数字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证书发送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给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鉴别。</a:t>
            </a:r>
            <a:r>
              <a:rPr lang="en-US" altLang="zh-CN" dirty="0" smtClean="0">
                <a:sym typeface="Wingdings"/>
              </a:rPr>
              <a:t>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数字证书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中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CA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公钥对数字证书进行验证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鉴别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生成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主密钥。</a:t>
            </a:r>
            <a:r>
              <a:rPr lang="en-US" altLang="zh-CN" dirty="0" smtClean="0">
                <a:sym typeface="Wingdings"/>
              </a:rPr>
              <a:t>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按照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双方确定的密钥交换算法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生成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主密钥 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MS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(Master Secret)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en-US" altLang="zh-CN" dirty="0" smtClean="0">
                <a:sym typeface="Wingdings"/>
              </a:rPr>
              <a:t> 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公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钥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PK</a:t>
            </a:r>
            <a:r>
              <a:rPr lang="en-US" altLang="zh-CN" b="1" baseline="-250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对主密钥 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MS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加密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得出加密的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主密钥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PK</a:t>
            </a:r>
            <a:r>
              <a:rPr lang="en-US" altLang="zh-CN" b="1" baseline="-25000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(MS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，发送给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481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57012"/>
            <a:ext cx="8129016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 startAt="4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自己的私钥把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主密钥解密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出来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  <a:sym typeface="Wingdings 2" panose="05020102010507070707" pitchFamily="18" charset="2"/>
              </a:rPr>
              <a:t>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(PK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(MS)) =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MS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这样，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和服务器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都有了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后面数据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传输使用的共同的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主密钥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MS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 startAt="4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生成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会话密钥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  <a:sym typeface="Wingdings 2" panose="05020102010507070707" pitchFamily="18" charset="2"/>
              </a:rPr>
              <a:t> 和 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。为了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使双方的通信更加安全，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和服务器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最好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使用不同的密钥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主密钥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被分割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成 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不同的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密钥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。每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一方都拥有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这样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4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个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密钥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（注意：这些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都是对称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密钥）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：</a:t>
            </a:r>
          </a:p>
          <a:p>
            <a:pPr marL="627063" lvl="1" indent="-285750" eaLnBrk="0" hangingPunct="0">
              <a:lnSpc>
                <a:spcPts val="3000"/>
              </a:lnSpc>
              <a:buClr>
                <a:srgbClr val="000066"/>
              </a:buClr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数据时使用的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会话密钥 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b="1" baseline="-250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b="1" i="1" dirty="0">
              <a:latin typeface="微软雅黑" pitchFamily="34" charset="-122"/>
              <a:ea typeface="微软雅黑" pitchFamily="34" charset="-122"/>
            </a:endParaRPr>
          </a:p>
          <a:p>
            <a:pPr marL="627063" lvl="1" indent="-285750" eaLnBrk="0" hangingPunct="0">
              <a:lnSpc>
                <a:spcPts val="3000"/>
              </a:lnSpc>
              <a:buClr>
                <a:srgbClr val="000066"/>
              </a:buClr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数据时使用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MAC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密钥 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627063" lvl="1" indent="-285750" eaLnBrk="0" hangingPunct="0">
              <a:lnSpc>
                <a:spcPts val="3000"/>
              </a:lnSpc>
              <a:buClr>
                <a:srgbClr val="000066"/>
              </a:buClr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数据时使用的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会话密钥 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627063" lvl="1" indent="-285750" eaLnBrk="0" hangingPunct="0">
              <a:lnSpc>
                <a:spcPts val="3000"/>
              </a:lnSpc>
              <a:buClr>
                <a:srgbClr val="000066"/>
              </a:buClr>
              <a:buSzPct val="85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数据时使用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MAC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密钥 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握手阶段：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验证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服务器，生成会话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阶段所需的共享密钥</a:t>
            </a:r>
          </a:p>
        </p:txBody>
      </p:sp>
    </p:spTree>
    <p:extLst>
      <p:ext uri="{BB962C8B-B14F-4D97-AF65-F5344CB8AC3E}">
        <p14:creationId xmlns:p14="http://schemas.microsoft.com/office/powerpoint/2010/main" xmlns="" val="24632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957012"/>
            <a:ext cx="8129017" cy="296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7EE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把长的数据划分为较小的数据块，叫做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记录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record)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。对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每一个记录进行鉴别运算和加密运算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7EE"/>
              </a:buClr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记录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协议对每一个记录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按发送顺序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赋予序号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，第一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个记录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作为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发送下一个记录时序号就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加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，序号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最大值不得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超过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b="1" baseline="30000" dirty="0" smtClean="0">
                <a:latin typeface="微软雅黑" pitchFamily="34" charset="-122"/>
                <a:ea typeface="微软雅黑" pitchFamily="34" charset="-122"/>
              </a:rPr>
              <a:t>64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– 1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，且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不允许序号绕回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7EE"/>
              </a:buClr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序号未写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在记录之中，而是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在进行散列运算时，把序号包含进去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向服务器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一个明文记录时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，对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MAC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密钥 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M</a:t>
            </a:r>
            <a:r>
              <a:rPr lang="en-US" altLang="zh-CN" b="1" baseline="-250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、记录的当前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序号和明文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记录进行散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列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运算，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鉴别明文记录的完整性（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内容和顺序均无误）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。使用会话密钥 </a:t>
            </a:r>
            <a:r>
              <a:rPr lang="en-US" altLang="zh-CN" b="1" i="1" dirty="0" smtClean="0">
                <a:latin typeface="微软雅黑" pitchFamily="34" charset="-122"/>
                <a:ea typeface="微软雅黑" pitchFamily="34" charset="-122"/>
              </a:rPr>
              <a:t>K</a:t>
            </a:r>
            <a:r>
              <a:rPr lang="en-US" altLang="zh-CN" b="1" baseline="-25000" dirty="0" smtClean="0">
                <a:latin typeface="微软雅黑" pitchFamily="34" charset="-122"/>
                <a:ea typeface="微软雅黑" pitchFamily="34" charset="-122"/>
              </a:rPr>
              <a:t>A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进行加解密。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的会话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阶段：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保证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传送数据的机密性和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完整性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10113" y="3903207"/>
            <a:ext cx="6127736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这种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记录加密的方法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称为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带关联数据的鉴别</a:t>
            </a: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 </a:t>
            </a: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AEAD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(Authenticated Encryption with Associated Data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4767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传送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的记录格式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17852" y="996027"/>
            <a:ext cx="8133857" cy="241011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3"/>
          <p:cNvSpPr txBox="1"/>
          <p:nvPr/>
        </p:nvSpPr>
        <p:spPr>
          <a:xfrm>
            <a:off x="2070849" y="1596272"/>
            <a:ext cx="4168586" cy="338554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类型    版本   长度      明  文 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记  录   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MAC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732920" y="1596272"/>
            <a:ext cx="2440" cy="343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308984" y="1596272"/>
            <a:ext cx="2440" cy="343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左大括号 13"/>
          <p:cNvSpPr/>
          <p:nvPr/>
        </p:nvSpPr>
        <p:spPr>
          <a:xfrm rot="5400000">
            <a:off x="4974236" y="340555"/>
            <a:ext cx="185751" cy="2344645"/>
          </a:xfrm>
          <a:prstGeom prst="leftBrace">
            <a:avLst>
              <a:gd name="adj1" fmla="val 8244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179856" y="1115587"/>
            <a:ext cx="1988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对这部分用 </a:t>
            </a:r>
            <a:r>
              <a:rPr lang="en-US" altLang="zh-CN" sz="1600" b="1" i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K</a:t>
            </a:r>
            <a:r>
              <a:rPr lang="en-US" altLang="zh-CN" sz="1600" b="1" baseline="-250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A</a:t>
            </a: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 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</a:t>
            </a:r>
            <a:endParaRPr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98494" y="2111569"/>
            <a:ext cx="66697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zh-CN" b="1" kern="5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类型</a:t>
            </a:r>
            <a:r>
              <a:rPr lang="zh-CN" altLang="zh-CN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字段</a:t>
            </a:r>
            <a:r>
              <a:rPr lang="zh-CN" altLang="en-US" b="1" kern="5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指明</a:t>
            </a:r>
            <a:r>
              <a:rPr lang="zh-CN" altLang="zh-CN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所传送的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记录</a:t>
            </a:r>
            <a:r>
              <a:rPr lang="zh-CN" altLang="en-US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握手</a:t>
            </a:r>
            <a:r>
              <a:rPr lang="zh-CN" altLang="zh-CN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阶段的报文，还是应用程序传送的报文，或最后要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关闭</a:t>
            </a:r>
            <a:r>
              <a:rPr lang="en-US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TLS 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连接</a:t>
            </a:r>
            <a:r>
              <a:rPr lang="zh-CN" altLang="zh-CN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报文。</a:t>
            </a:r>
            <a:endParaRPr lang="en-US" altLang="zh-CN" b="1" kern="5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zh-CN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长度字段</a:t>
            </a:r>
            <a:r>
              <a:rPr lang="zh-CN" altLang="en-US" b="1" kern="5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字节数</a:t>
            </a:r>
            <a:r>
              <a:rPr lang="zh-CN" altLang="en-US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，用于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</a:t>
            </a:r>
            <a:r>
              <a:rPr lang="en-US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TCP 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报文</a:t>
            </a:r>
            <a:r>
              <a:rPr lang="zh-CN" altLang="zh-CN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提取</a:t>
            </a:r>
            <a:r>
              <a:rPr lang="en-US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TLS 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记录。</a:t>
            </a:r>
            <a:endParaRPr lang="en-US" altLang="zh-CN" b="1" kern="5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87487" y="1598644"/>
            <a:ext cx="2351948" cy="33947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885048" y="1596272"/>
            <a:ext cx="2440" cy="343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5471664" y="1596272"/>
            <a:ext cx="2440" cy="343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910257" y="1586385"/>
            <a:ext cx="2359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  文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记  录   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MAC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329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必须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包含的措施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46"/>
          <p:cNvSpPr>
            <a:spLocks noChangeArrowheads="1"/>
          </p:cNvSpPr>
          <p:nvPr/>
        </p:nvSpPr>
        <p:spPr bwMode="auto">
          <a:xfrm>
            <a:off x="509474" y="956159"/>
            <a:ext cx="8129016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握手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阶段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补充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措施：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68300" eaLnBrk="0" hangingPunct="0">
              <a:lnSpc>
                <a:spcPts val="3000"/>
              </a:lnSpc>
              <a:buClr>
                <a:srgbClr val="9900CC"/>
              </a:buClr>
              <a:buSzPct val="90000"/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和服务器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相互发送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重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数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防止重放攻击。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68300" eaLnBrk="0" hangingPunct="0">
              <a:lnSpc>
                <a:spcPts val="3000"/>
              </a:lnSpc>
              <a:buClr>
                <a:srgbClr val="9900CC"/>
              </a:buClr>
              <a:buSzPct val="90000"/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生成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预主密钥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PMS (Pre-Master Secret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，为下一步生成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主密钥使用。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68300" eaLnBrk="0" hangingPunct="0">
              <a:lnSpc>
                <a:spcPts val="3000"/>
              </a:lnSpc>
              <a:buClr>
                <a:srgbClr val="9900CC"/>
              </a:buClr>
              <a:buSzPct val="90000"/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生成主密钥。客户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和服务器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各自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使用同样的（已商定的）算法，使用预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主密钥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PMS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、客户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的不重数和服务器的不重数，生成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主密钥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MS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68300" eaLnBrk="0" hangingPunct="0">
              <a:lnSpc>
                <a:spcPts val="3000"/>
              </a:lnSpc>
              <a:buClr>
                <a:srgbClr val="9900CC"/>
              </a:buClr>
              <a:buSzPct val="90000"/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客户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向服务器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的全部握手阶段报文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MAC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717550" lvl="1" indent="-368300" eaLnBrk="0" hangingPunct="0">
              <a:lnSpc>
                <a:spcPts val="3000"/>
              </a:lnSpc>
              <a:buClr>
                <a:srgbClr val="9900CC"/>
              </a:buClr>
              <a:buSzPct val="90000"/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向客户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的全部握手阶段报文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MAC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501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必须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包含的措施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46"/>
          <p:cNvSpPr>
            <a:spLocks noChangeArrowheads="1"/>
          </p:cNvSpPr>
          <p:nvPr/>
        </p:nvSpPr>
        <p:spPr bwMode="auto">
          <a:xfrm>
            <a:off x="509474" y="956159"/>
            <a:ext cx="8129016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关闭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连接：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关闭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TLS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连接之前，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应当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先发送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关闭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TLS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的记录，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以防止截断攻击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(truncation attack)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截断攻击：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正在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进行会话时，入侵者突然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发送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FIN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报文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段来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关闭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连接。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如果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没有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事先发送一个要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关闭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记录，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那么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见到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FIN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报文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段时，就知道这是入侵者的截断攻击了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。因为入侵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者无法伪造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关闭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的记录。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016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966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9545" y="576456"/>
            <a:ext cx="72379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必须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包含的措施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46"/>
          <p:cNvSpPr>
            <a:spLocks noChangeArrowheads="1"/>
          </p:cNvSpPr>
          <p:nvPr/>
        </p:nvSpPr>
        <p:spPr bwMode="auto">
          <a:xfrm>
            <a:off x="509474" y="956159"/>
            <a:ext cx="8129016" cy="293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TLS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1.3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使用了更加安全的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椭圆曲线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密码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ECC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Elliptic Curve Cryptography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与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AES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，运算速度比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1.2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版本有很大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的提高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1.3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了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0-RTT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功能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如果客户之前连接过某服务器，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TLS 1.3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通过储存先前会话的秘密信息，不需要经过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1-RTT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的握手过程，仅需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0-RTT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即可开始会话阶段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，更加提高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TLS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的效率。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要防止可能发生的重放攻击。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17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/>
          <p:cNvSpPr>
            <a:spLocks noChangeArrowheads="1"/>
          </p:cNvSpPr>
          <p:nvPr/>
        </p:nvSpPr>
        <p:spPr bwMode="auto">
          <a:xfrm>
            <a:off x="511896" y="609205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2744011" y="583741"/>
            <a:ext cx="33570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7.5.3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应用层安全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3" y="1052595"/>
            <a:ext cx="8230766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仅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讨论应用层中有关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电子邮件的安全协议。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发送电子邮件是个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即时行为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单向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报文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的安全问题。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和接收方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不会事先建立任何会话。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接收方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读取邮件后，可能会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不会回复邮件。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电子邮件安全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协议应当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为每种加密操作定义相应的算法，以及密钥管理、鉴别、完整性保护等方法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977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512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794683" y="581909"/>
            <a:ext cx="35586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PGP (Pretty Good Privacy)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81547"/>
            <a:ext cx="8245228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PGP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(Pretty Good Privacy) 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是一个完整的电子邮件安全软件包，包括加密、鉴别、电子签名和压缩等技术。</a:t>
            </a: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现有的一些算法如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MD5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RSA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，以及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IDEA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等综合在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一起。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提供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电子邮件的安全性、发送方鉴别和报文完整性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并不是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互联网的正式标准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000" indent="-3420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PGP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很难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被攻破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。在目前，可以认为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PGP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足够安全的。 </a:t>
            </a:r>
          </a:p>
        </p:txBody>
      </p:sp>
    </p:spTree>
    <p:extLst>
      <p:ext uri="{BB962C8B-B14F-4D97-AF65-F5344CB8AC3E}">
        <p14:creationId xmlns:p14="http://schemas.microsoft.com/office/powerpoint/2010/main" xmlns="" val="420503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7852" y="1013633"/>
            <a:ext cx="8133857" cy="23938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067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907791" y="577466"/>
            <a:ext cx="33323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PGP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处理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过程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02328" y="1047998"/>
            <a:ext cx="7536998" cy="2288008"/>
            <a:chOff x="625490" y="1379432"/>
            <a:chExt cx="8135937" cy="2207143"/>
          </a:xfrm>
        </p:grpSpPr>
        <p:sp>
          <p:nvSpPr>
            <p:cNvPr id="58" name="AutoShape 98"/>
            <p:cNvSpPr>
              <a:spLocks noChangeArrowheads="1"/>
            </p:cNvSpPr>
            <p:nvPr/>
          </p:nvSpPr>
          <p:spPr bwMode="auto">
            <a:xfrm>
              <a:off x="8040702" y="2469422"/>
              <a:ext cx="720725" cy="142875"/>
            </a:xfrm>
            <a:prstGeom prst="rightArrow">
              <a:avLst>
                <a:gd name="adj1" fmla="val 50000"/>
                <a:gd name="adj2" fmla="val 100912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6169040" y="1805080"/>
              <a:ext cx="1873250" cy="14398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5"/>
            <p:cNvSpPr>
              <a:spLocks noChangeArrowheads="1"/>
            </p:cNvSpPr>
            <p:nvPr/>
          </p:nvSpPr>
          <p:spPr bwMode="auto">
            <a:xfrm>
              <a:off x="6477015" y="1866172"/>
              <a:ext cx="1493837" cy="892175"/>
            </a:xfrm>
            <a:prstGeom prst="rect">
              <a:avLst/>
            </a:prstGeom>
            <a:solidFill>
              <a:srgbClr val="6699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Line 10"/>
            <p:cNvSpPr>
              <a:spLocks noChangeShapeType="1"/>
            </p:cNvSpPr>
            <p:nvPr/>
          </p:nvSpPr>
          <p:spPr bwMode="auto">
            <a:xfrm>
              <a:off x="1633552" y="2253522"/>
              <a:ext cx="18716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Rectangle 64"/>
            <p:cNvSpPr>
              <a:spLocks noChangeArrowheads="1"/>
            </p:cNvSpPr>
            <p:nvPr/>
          </p:nvSpPr>
          <p:spPr bwMode="auto">
            <a:xfrm>
              <a:off x="1704990" y="3117122"/>
              <a:ext cx="1295400" cy="288925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一次性密钥 </a:t>
              </a: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4225940" y="3117122"/>
              <a:ext cx="1295400" cy="29051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Rectangle 69"/>
            <p:cNvSpPr>
              <a:spLocks noChangeArrowheads="1"/>
            </p:cNvSpPr>
            <p:nvPr/>
          </p:nvSpPr>
          <p:spPr bwMode="auto">
            <a:xfrm>
              <a:off x="4267215" y="3112360"/>
              <a:ext cx="12954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一次性密钥 </a:t>
              </a: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400" b="1" i="1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Text Box 76"/>
            <p:cNvSpPr txBox="1">
              <a:spLocks noChangeArrowheads="1"/>
            </p:cNvSpPr>
            <p:nvPr/>
          </p:nvSpPr>
          <p:spPr bwMode="auto">
            <a:xfrm>
              <a:off x="3142557" y="2777397"/>
              <a:ext cx="974554" cy="536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6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公钥加密</a:t>
              </a:r>
              <a:endParaRPr lang="zh-CN" altLang="en-US" sz="1400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Line 80"/>
            <p:cNvSpPr>
              <a:spLocks noChangeShapeType="1"/>
            </p:cNvSpPr>
            <p:nvPr/>
          </p:nvSpPr>
          <p:spPr bwMode="auto">
            <a:xfrm>
              <a:off x="3016265" y="3261585"/>
              <a:ext cx="1206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Box 97"/>
            <p:cNvSpPr txBox="1">
              <a:spLocks noChangeArrowheads="1"/>
            </p:cNvSpPr>
            <p:nvPr/>
          </p:nvSpPr>
          <p:spPr bwMode="auto">
            <a:xfrm>
              <a:off x="821502" y="1426435"/>
              <a:ext cx="1362162" cy="536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1600"/>
                </a:lnSpc>
              </a:pPr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用私钥对</a:t>
              </a:r>
              <a:endPara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明文邮件签名</a:t>
              </a:r>
            </a:p>
          </p:txBody>
        </p:sp>
        <p:sp>
          <p:nvSpPr>
            <p:cNvPr id="68" name="Text Box 99"/>
            <p:cNvSpPr txBox="1">
              <a:spLocks noChangeArrowheads="1"/>
            </p:cNvSpPr>
            <p:nvPr/>
          </p:nvSpPr>
          <p:spPr bwMode="auto">
            <a:xfrm>
              <a:off x="8054349" y="2182085"/>
              <a:ext cx="586948" cy="328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zh-CN" altLang="en-US" sz="1400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 Box 96"/>
            <p:cNvSpPr txBox="1">
              <a:spLocks noChangeArrowheads="1"/>
            </p:cNvSpPr>
            <p:nvPr/>
          </p:nvSpPr>
          <p:spPr bwMode="auto">
            <a:xfrm>
              <a:off x="979502" y="3079022"/>
              <a:ext cx="789403" cy="328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生成</a:t>
              </a:r>
              <a:endPara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57"/>
            <p:cNvSpPr>
              <a:spLocks noChangeArrowheads="1"/>
            </p:cNvSpPr>
            <p:nvPr/>
          </p:nvSpPr>
          <p:spPr bwMode="auto">
            <a:xfrm>
              <a:off x="6579988" y="2758347"/>
              <a:ext cx="1293813" cy="29051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6611739" y="2758347"/>
              <a:ext cx="126682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一次性密钥 </a:t>
              </a: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400" b="1" i="1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74"/>
            <p:cNvSpPr>
              <a:spLocks noChangeShapeType="1"/>
            </p:cNvSpPr>
            <p:nvPr/>
          </p:nvSpPr>
          <p:spPr bwMode="auto">
            <a:xfrm flipV="1">
              <a:off x="5521340" y="2878997"/>
              <a:ext cx="1039812" cy="382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73"/>
            <p:cNvSpPr>
              <a:spLocks noChangeArrowheads="1"/>
            </p:cNvSpPr>
            <p:nvPr/>
          </p:nvSpPr>
          <p:spPr bwMode="auto">
            <a:xfrm>
              <a:off x="5594365" y="2772635"/>
              <a:ext cx="6477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拼接</a:t>
              </a: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3317890" y="1575660"/>
              <a:ext cx="201612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用一次性密钥 </a:t>
              </a:r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加密</a:t>
              </a:r>
            </a:p>
          </p:txBody>
        </p:sp>
        <p:sp>
          <p:nvSpPr>
            <p:cNvPr id="75" name="TextBox 57"/>
            <p:cNvSpPr txBox="1">
              <a:spLocks noChangeArrowheads="1"/>
            </p:cNvSpPr>
            <p:nvPr/>
          </p:nvSpPr>
          <p:spPr bwMode="auto">
            <a:xfrm>
              <a:off x="625490" y="1379432"/>
              <a:ext cx="446787" cy="38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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Box 58"/>
            <p:cNvSpPr txBox="1">
              <a:spLocks noChangeArrowheads="1"/>
            </p:cNvSpPr>
            <p:nvPr/>
          </p:nvSpPr>
          <p:spPr bwMode="auto">
            <a:xfrm>
              <a:off x="696927" y="3019975"/>
              <a:ext cx="446787" cy="38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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Box 59"/>
            <p:cNvSpPr txBox="1">
              <a:spLocks noChangeArrowheads="1"/>
            </p:cNvSpPr>
            <p:nvPr/>
          </p:nvSpPr>
          <p:spPr bwMode="auto">
            <a:xfrm>
              <a:off x="2928952" y="2714518"/>
              <a:ext cx="446787" cy="38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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60"/>
            <p:cNvSpPr txBox="1">
              <a:spLocks noChangeArrowheads="1"/>
            </p:cNvSpPr>
            <p:nvPr/>
          </p:nvSpPr>
          <p:spPr bwMode="auto">
            <a:xfrm>
              <a:off x="3062301" y="1523891"/>
              <a:ext cx="446787" cy="38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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590"/>
            <p:cNvSpPr txBox="1">
              <a:spLocks noChangeArrowheads="1"/>
            </p:cNvSpPr>
            <p:nvPr/>
          </p:nvSpPr>
          <p:spPr bwMode="auto">
            <a:xfrm>
              <a:off x="3630414" y="3289676"/>
              <a:ext cx="654050" cy="29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PK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zh-CN" altLang="en-US" sz="14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 51"/>
            <p:cNvSpPr>
              <a:spLocks noChangeArrowheads="1"/>
            </p:cNvSpPr>
            <p:nvPr/>
          </p:nvSpPr>
          <p:spPr bwMode="auto">
            <a:xfrm>
              <a:off x="768365" y="1893160"/>
              <a:ext cx="1393825" cy="4333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</a:t>
              </a:r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81" name="矩形 80"/>
            <p:cNvSpPr/>
            <p:nvPr/>
          </p:nvSpPr>
          <p:spPr bwMode="auto">
            <a:xfrm>
              <a:off x="768365" y="2326547"/>
              <a:ext cx="1393825" cy="358775"/>
            </a:xfrm>
            <a:prstGeom prst="rect">
              <a:avLst/>
            </a:prstGeom>
            <a:solidFill>
              <a:srgbClr val="66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51"/>
            <p:cNvSpPr>
              <a:spLocks noChangeArrowheads="1"/>
            </p:cNvSpPr>
            <p:nvPr/>
          </p:nvSpPr>
          <p:spPr bwMode="auto">
            <a:xfrm>
              <a:off x="1273190" y="2326547"/>
              <a:ext cx="889000" cy="35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Box 590"/>
            <p:cNvSpPr txBox="1">
              <a:spLocks noChangeArrowheads="1"/>
            </p:cNvSpPr>
            <p:nvPr/>
          </p:nvSpPr>
          <p:spPr bwMode="auto">
            <a:xfrm>
              <a:off x="670121" y="2397535"/>
              <a:ext cx="582612" cy="26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73"/>
            <p:cNvSpPr>
              <a:spLocks noChangeArrowheads="1"/>
            </p:cNvSpPr>
            <p:nvPr/>
          </p:nvSpPr>
          <p:spPr bwMode="auto">
            <a:xfrm>
              <a:off x="1443052" y="2361472"/>
              <a:ext cx="6096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</a:p>
          </p:txBody>
        </p:sp>
        <p:pic>
          <p:nvPicPr>
            <p:cNvPr id="85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4515" y="2966796"/>
              <a:ext cx="174874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6" name="肘形连接符 58"/>
            <p:cNvCxnSpPr>
              <a:cxnSpLocks noChangeShapeType="1"/>
              <a:stCxn id="62" idx="0"/>
            </p:cNvCxnSpPr>
            <p:nvPr/>
          </p:nvCxnSpPr>
          <p:spPr bwMode="auto">
            <a:xfrm rot="5400000" flipH="1" flipV="1">
              <a:off x="2543190" y="2412272"/>
              <a:ext cx="514350" cy="895350"/>
            </a:xfrm>
            <a:prstGeom prst="bentConnector2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7" name="Line 10"/>
            <p:cNvSpPr>
              <a:spLocks noChangeShapeType="1"/>
            </p:cNvSpPr>
            <p:nvPr/>
          </p:nvSpPr>
          <p:spPr bwMode="auto">
            <a:xfrm>
              <a:off x="5014927" y="2251935"/>
              <a:ext cx="1443038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TextBox 62"/>
            <p:cNvSpPr txBox="1">
              <a:spLocks noChangeArrowheads="1"/>
            </p:cNvSpPr>
            <p:nvPr/>
          </p:nvSpPr>
          <p:spPr bwMode="auto">
            <a:xfrm>
              <a:off x="5363059" y="2732446"/>
              <a:ext cx="446787" cy="38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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Text Box 590"/>
            <p:cNvSpPr txBox="1">
              <a:spLocks noChangeArrowheads="1"/>
            </p:cNvSpPr>
            <p:nvPr/>
          </p:nvSpPr>
          <p:spPr bwMode="auto">
            <a:xfrm>
              <a:off x="3107606" y="2445174"/>
              <a:ext cx="360363" cy="29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i="1" dirty="0">
                  <a:solidFill>
                    <a:srgbClr val="99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K</a:t>
              </a:r>
              <a:endParaRPr lang="zh-CN" altLang="en-US" sz="1400" b="1" baseline="-25000" dirty="0">
                <a:solidFill>
                  <a:srgbClr val="99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0" name="矩形 55"/>
            <p:cNvSpPr>
              <a:spLocks noChangeArrowheads="1"/>
            </p:cNvSpPr>
            <p:nvPr/>
          </p:nvSpPr>
          <p:spPr bwMode="auto">
            <a:xfrm>
              <a:off x="3542888" y="1874493"/>
              <a:ext cx="1493837" cy="892175"/>
            </a:xfrm>
            <a:prstGeom prst="rect">
              <a:avLst/>
            </a:prstGeom>
            <a:solidFill>
              <a:srgbClr val="6699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51"/>
            <p:cNvSpPr>
              <a:spLocks noChangeArrowheads="1"/>
            </p:cNvSpPr>
            <p:nvPr/>
          </p:nvSpPr>
          <p:spPr bwMode="auto">
            <a:xfrm>
              <a:off x="3589352" y="1920147"/>
              <a:ext cx="1392238" cy="4333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</a:t>
              </a:r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92" name="矩形 91"/>
            <p:cNvSpPr/>
            <p:nvPr/>
          </p:nvSpPr>
          <p:spPr bwMode="auto">
            <a:xfrm>
              <a:off x="3589352" y="2353535"/>
              <a:ext cx="1392238" cy="358775"/>
            </a:xfrm>
            <a:prstGeom prst="rect">
              <a:avLst/>
            </a:prstGeom>
            <a:solidFill>
              <a:srgbClr val="66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51"/>
            <p:cNvSpPr>
              <a:spLocks noChangeArrowheads="1"/>
            </p:cNvSpPr>
            <p:nvPr/>
          </p:nvSpPr>
          <p:spPr bwMode="auto">
            <a:xfrm>
              <a:off x="4092590" y="2353535"/>
              <a:ext cx="889000" cy="35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73"/>
            <p:cNvSpPr>
              <a:spLocks noChangeArrowheads="1"/>
            </p:cNvSpPr>
            <p:nvPr/>
          </p:nvSpPr>
          <p:spPr bwMode="auto">
            <a:xfrm>
              <a:off x="4262452" y="2388460"/>
              <a:ext cx="6096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</a:p>
          </p:txBody>
        </p:sp>
        <p:sp>
          <p:nvSpPr>
            <p:cNvPr id="95" name="Text Box 590"/>
            <p:cNvSpPr txBox="1">
              <a:spLocks noChangeArrowheads="1"/>
            </p:cNvSpPr>
            <p:nvPr/>
          </p:nvSpPr>
          <p:spPr bwMode="auto">
            <a:xfrm>
              <a:off x="3500632" y="2437998"/>
              <a:ext cx="582613" cy="26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6" name="Text Box 590"/>
            <p:cNvSpPr txBox="1">
              <a:spLocks noChangeArrowheads="1"/>
            </p:cNvSpPr>
            <p:nvPr/>
          </p:nvSpPr>
          <p:spPr bwMode="auto">
            <a:xfrm>
              <a:off x="6078979" y="2453495"/>
              <a:ext cx="360363" cy="29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i="1" dirty="0">
                  <a:solidFill>
                    <a:srgbClr val="99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K</a:t>
              </a:r>
              <a:endParaRPr lang="zh-CN" altLang="en-US" sz="1400" b="1" baseline="-25000" dirty="0">
                <a:solidFill>
                  <a:srgbClr val="99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51"/>
            <p:cNvSpPr>
              <a:spLocks noChangeArrowheads="1"/>
            </p:cNvSpPr>
            <p:nvPr/>
          </p:nvSpPr>
          <p:spPr bwMode="auto">
            <a:xfrm>
              <a:off x="6540515" y="1920147"/>
              <a:ext cx="1393825" cy="4333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</a:t>
              </a:r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98" name="矩形 97"/>
            <p:cNvSpPr/>
            <p:nvPr/>
          </p:nvSpPr>
          <p:spPr bwMode="auto">
            <a:xfrm>
              <a:off x="6542102" y="2353535"/>
              <a:ext cx="1392238" cy="358775"/>
            </a:xfrm>
            <a:prstGeom prst="rect">
              <a:avLst/>
            </a:prstGeom>
            <a:solidFill>
              <a:srgbClr val="66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51"/>
            <p:cNvSpPr>
              <a:spLocks noChangeArrowheads="1"/>
            </p:cNvSpPr>
            <p:nvPr/>
          </p:nvSpPr>
          <p:spPr bwMode="auto">
            <a:xfrm>
              <a:off x="7045340" y="2353535"/>
              <a:ext cx="889000" cy="35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Rectangle 73"/>
            <p:cNvSpPr>
              <a:spLocks noChangeArrowheads="1"/>
            </p:cNvSpPr>
            <p:nvPr/>
          </p:nvSpPr>
          <p:spPr bwMode="auto">
            <a:xfrm>
              <a:off x="7215202" y="2388460"/>
              <a:ext cx="6096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</a:p>
          </p:txBody>
        </p:sp>
        <p:sp>
          <p:nvSpPr>
            <p:cNvPr id="101" name="Text Box 590"/>
            <p:cNvSpPr txBox="1">
              <a:spLocks noChangeArrowheads="1"/>
            </p:cNvSpPr>
            <p:nvPr/>
          </p:nvSpPr>
          <p:spPr bwMode="auto">
            <a:xfrm>
              <a:off x="6453382" y="2437998"/>
              <a:ext cx="582613" cy="26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" name="Text Box 590"/>
            <p:cNvSpPr txBox="1">
              <a:spLocks noChangeArrowheads="1"/>
            </p:cNvSpPr>
            <p:nvPr/>
          </p:nvSpPr>
          <p:spPr bwMode="auto">
            <a:xfrm>
              <a:off x="6017894" y="2952956"/>
              <a:ext cx="654050" cy="29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PK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zh-CN" altLang="en-US" sz="14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3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731" y="2518635"/>
              <a:ext cx="174874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6240" y="2486780"/>
              <a:ext cx="155443" cy="138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9114" y="2453443"/>
              <a:ext cx="155443" cy="138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06" y="2522193"/>
              <a:ext cx="174874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6090" y="3336197"/>
              <a:ext cx="174874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214" y="2482839"/>
              <a:ext cx="155443" cy="138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9" name="矩形 108"/>
          <p:cNvSpPr/>
          <p:nvPr/>
        </p:nvSpPr>
        <p:spPr>
          <a:xfrm>
            <a:off x="1034685" y="3406809"/>
            <a:ext cx="7074217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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私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14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明文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邮件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签名。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把签名拼接在明文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邮件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后面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ts val="2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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随机数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一次性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（共享的对称密钥）。</a:t>
            </a:r>
          </a:p>
          <a:p>
            <a:pPr>
              <a:lnSpc>
                <a:spcPts val="2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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的一次性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已签名的邮件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加密。</a:t>
            </a:r>
          </a:p>
          <a:p>
            <a:pPr>
              <a:lnSpc>
                <a:spcPts val="2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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的一次性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加密。</a:t>
            </a:r>
          </a:p>
          <a:p>
            <a:pPr>
              <a:lnSpc>
                <a:spcPts val="2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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已加密的一次性密钥和已加密的签名邮件，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拼接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在一起发送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给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3593677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7852" y="1013633"/>
            <a:ext cx="8133857" cy="23938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067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939052" y="577466"/>
            <a:ext cx="32698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接收方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PGP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处理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过程</a:t>
            </a:r>
          </a:p>
        </p:txBody>
      </p:sp>
      <p:sp>
        <p:nvSpPr>
          <p:cNvPr id="61" name="Line 10"/>
          <p:cNvSpPr>
            <a:spLocks noChangeShapeType="1"/>
          </p:cNvSpPr>
          <p:nvPr/>
        </p:nvSpPr>
        <p:spPr bwMode="auto">
          <a:xfrm>
            <a:off x="4828512" y="1644779"/>
            <a:ext cx="195737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54219" y="1712049"/>
            <a:ext cx="571208" cy="445975"/>
            <a:chOff x="809487" y="1755179"/>
            <a:chExt cx="571208" cy="445975"/>
          </a:xfrm>
        </p:grpSpPr>
        <p:sp>
          <p:nvSpPr>
            <p:cNvPr id="58" name="AutoShape 98"/>
            <p:cNvSpPr>
              <a:spLocks noChangeArrowheads="1"/>
            </p:cNvSpPr>
            <p:nvPr/>
          </p:nvSpPr>
          <p:spPr bwMode="auto">
            <a:xfrm>
              <a:off x="828903" y="2053044"/>
              <a:ext cx="551792" cy="148110"/>
            </a:xfrm>
            <a:prstGeom prst="rightArrow">
              <a:avLst>
                <a:gd name="adj1" fmla="val 50000"/>
                <a:gd name="adj2" fmla="val 100912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 Box 99"/>
            <p:cNvSpPr txBox="1">
              <a:spLocks noChangeArrowheads="1"/>
            </p:cNvSpPr>
            <p:nvPr/>
          </p:nvSpPr>
          <p:spPr bwMode="auto">
            <a:xfrm>
              <a:off x="809487" y="1755179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接收</a:t>
              </a:r>
              <a:endParaRPr lang="zh-CN" altLang="en-US" sz="1400" b="1" i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Line 10"/>
          <p:cNvSpPr>
            <a:spLocks noChangeShapeType="1"/>
          </p:cNvSpPr>
          <p:nvPr/>
        </p:nvSpPr>
        <p:spPr bwMode="auto">
          <a:xfrm>
            <a:off x="4274836" y="2796761"/>
            <a:ext cx="1336807" cy="16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694871" y="1220764"/>
            <a:ext cx="1382230" cy="821185"/>
            <a:chOff x="6466524" y="1263894"/>
            <a:chExt cx="1382230" cy="821185"/>
          </a:xfrm>
        </p:grpSpPr>
        <p:sp>
          <p:nvSpPr>
            <p:cNvPr id="80" name="Rectangle 51"/>
            <p:cNvSpPr>
              <a:spLocks noChangeArrowheads="1"/>
            </p:cNvSpPr>
            <p:nvPr/>
          </p:nvSpPr>
          <p:spPr bwMode="auto">
            <a:xfrm>
              <a:off x="6557536" y="1263894"/>
              <a:ext cx="1291217" cy="4492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</a:t>
              </a:r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81" name="矩形 80"/>
            <p:cNvSpPr/>
            <p:nvPr/>
          </p:nvSpPr>
          <p:spPr bwMode="auto">
            <a:xfrm>
              <a:off x="6557536" y="1713159"/>
              <a:ext cx="1291217" cy="371920"/>
            </a:xfrm>
            <a:prstGeom prst="rect">
              <a:avLst/>
            </a:prstGeom>
            <a:solidFill>
              <a:srgbClr val="66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51"/>
            <p:cNvSpPr>
              <a:spLocks noChangeArrowheads="1"/>
            </p:cNvSpPr>
            <p:nvPr/>
          </p:nvSpPr>
          <p:spPr bwMode="auto">
            <a:xfrm>
              <a:off x="7025199" y="1713159"/>
              <a:ext cx="823555" cy="37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Box 590"/>
            <p:cNvSpPr txBox="1">
              <a:spLocks noChangeArrowheads="1"/>
            </p:cNvSpPr>
            <p:nvPr/>
          </p:nvSpPr>
          <p:spPr bwMode="auto">
            <a:xfrm>
              <a:off x="6466524" y="1786749"/>
              <a:ext cx="5397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73"/>
            <p:cNvSpPr>
              <a:spLocks noChangeArrowheads="1"/>
            </p:cNvSpPr>
            <p:nvPr/>
          </p:nvSpPr>
          <p:spPr bwMode="auto">
            <a:xfrm>
              <a:off x="7182555" y="1749365"/>
              <a:ext cx="564723" cy="29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</a:p>
          </p:txBody>
        </p:sp>
        <p:pic>
          <p:nvPicPr>
            <p:cNvPr id="105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0992" y="1844710"/>
              <a:ext cx="144000" cy="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3405502" y="1182348"/>
            <a:ext cx="1423010" cy="924863"/>
            <a:chOff x="3560770" y="1225478"/>
            <a:chExt cx="1423010" cy="924863"/>
          </a:xfrm>
        </p:grpSpPr>
        <p:sp>
          <p:nvSpPr>
            <p:cNvPr id="90" name="矩形 55"/>
            <p:cNvSpPr>
              <a:spLocks noChangeArrowheads="1"/>
            </p:cNvSpPr>
            <p:nvPr/>
          </p:nvSpPr>
          <p:spPr bwMode="auto">
            <a:xfrm>
              <a:off x="3599914" y="1225478"/>
              <a:ext cx="1383866" cy="924863"/>
            </a:xfrm>
            <a:prstGeom prst="rect">
              <a:avLst/>
            </a:prstGeom>
            <a:solidFill>
              <a:srgbClr val="6699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51"/>
            <p:cNvSpPr>
              <a:spLocks noChangeArrowheads="1"/>
            </p:cNvSpPr>
            <p:nvPr/>
          </p:nvSpPr>
          <p:spPr bwMode="auto">
            <a:xfrm>
              <a:off x="3642958" y="1272804"/>
              <a:ext cx="1289746" cy="4492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</a:t>
              </a:r>
              <a:r>
                <a:rPr lang="en-US" altLang="zh-CN" sz="1400" b="1" i="1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92" name="矩形 91"/>
            <p:cNvSpPr/>
            <p:nvPr/>
          </p:nvSpPr>
          <p:spPr bwMode="auto">
            <a:xfrm>
              <a:off x="3642958" y="1722070"/>
              <a:ext cx="1289746" cy="371920"/>
            </a:xfrm>
            <a:prstGeom prst="rect">
              <a:avLst/>
            </a:prstGeom>
            <a:solidFill>
              <a:srgbClr val="66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51"/>
            <p:cNvSpPr>
              <a:spLocks noChangeArrowheads="1"/>
            </p:cNvSpPr>
            <p:nvPr/>
          </p:nvSpPr>
          <p:spPr bwMode="auto">
            <a:xfrm>
              <a:off x="4109149" y="1722070"/>
              <a:ext cx="823555" cy="37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73"/>
            <p:cNvSpPr>
              <a:spLocks noChangeArrowheads="1"/>
            </p:cNvSpPr>
            <p:nvPr/>
          </p:nvSpPr>
          <p:spPr bwMode="auto">
            <a:xfrm>
              <a:off x="4266507" y="1758276"/>
              <a:ext cx="564723" cy="29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</a:p>
          </p:txBody>
        </p:sp>
        <p:sp>
          <p:nvSpPr>
            <p:cNvPr id="95" name="Text Box 590"/>
            <p:cNvSpPr txBox="1">
              <a:spLocks noChangeArrowheads="1"/>
            </p:cNvSpPr>
            <p:nvPr/>
          </p:nvSpPr>
          <p:spPr bwMode="auto">
            <a:xfrm>
              <a:off x="3560770" y="1809629"/>
              <a:ext cx="5397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8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711" y="1856109"/>
              <a:ext cx="144000" cy="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0" name="Line 81"/>
          <p:cNvSpPr>
            <a:spLocks noChangeShapeType="1"/>
          </p:cNvSpPr>
          <p:nvPr/>
        </p:nvSpPr>
        <p:spPr bwMode="auto">
          <a:xfrm flipV="1">
            <a:off x="3015049" y="2378273"/>
            <a:ext cx="108517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Line 99"/>
          <p:cNvSpPr>
            <a:spLocks noChangeShapeType="1"/>
          </p:cNvSpPr>
          <p:nvPr/>
        </p:nvSpPr>
        <p:spPr bwMode="auto">
          <a:xfrm>
            <a:off x="4100219" y="2112148"/>
            <a:ext cx="0" cy="5415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67392" y="1323245"/>
            <a:ext cx="1875367" cy="1497715"/>
            <a:chOff x="2177946" y="1149695"/>
            <a:chExt cx="1875367" cy="1497715"/>
          </a:xfrm>
        </p:grpSpPr>
        <p:sp>
          <p:nvSpPr>
            <p:cNvPr id="59" name="矩形 58"/>
            <p:cNvSpPr/>
            <p:nvPr/>
          </p:nvSpPr>
          <p:spPr bwMode="auto">
            <a:xfrm>
              <a:off x="2317965" y="1149695"/>
              <a:ext cx="1735348" cy="149261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5"/>
            <p:cNvSpPr>
              <a:spLocks noChangeArrowheads="1"/>
            </p:cNvSpPr>
            <p:nvPr/>
          </p:nvSpPr>
          <p:spPr bwMode="auto">
            <a:xfrm>
              <a:off x="2603268" y="1213025"/>
              <a:ext cx="1383866" cy="924862"/>
            </a:xfrm>
            <a:prstGeom prst="rect">
              <a:avLst/>
            </a:prstGeom>
            <a:solidFill>
              <a:srgbClr val="6699FF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57"/>
            <p:cNvSpPr>
              <a:spLocks noChangeArrowheads="1"/>
            </p:cNvSpPr>
            <p:nvPr/>
          </p:nvSpPr>
          <p:spPr bwMode="auto">
            <a:xfrm>
              <a:off x="2698662" y="2137887"/>
              <a:ext cx="1198567" cy="30115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2728074" y="2137887"/>
              <a:ext cx="1173566" cy="29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一次性密钥 </a:t>
              </a: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400" b="1" i="1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5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272" y="2353975"/>
              <a:ext cx="162000" cy="16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Text Box 590"/>
            <p:cNvSpPr txBox="1">
              <a:spLocks noChangeArrowheads="1"/>
            </p:cNvSpPr>
            <p:nvPr/>
          </p:nvSpPr>
          <p:spPr bwMode="auto">
            <a:xfrm>
              <a:off x="2234534" y="1821867"/>
              <a:ext cx="333834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K</a:t>
              </a:r>
              <a:endParaRPr lang="zh-CN" altLang="en-US" sz="1400" b="1" baseline="-25000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51"/>
            <p:cNvSpPr>
              <a:spLocks noChangeArrowheads="1"/>
            </p:cNvSpPr>
            <p:nvPr/>
          </p:nvSpPr>
          <p:spPr bwMode="auto">
            <a:xfrm>
              <a:off x="2662095" y="1268980"/>
              <a:ext cx="1291217" cy="4492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明文邮件</a:t>
              </a:r>
              <a:r>
                <a:rPr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</a:p>
          </p:txBody>
        </p:sp>
        <p:sp>
          <p:nvSpPr>
            <p:cNvPr id="98" name="矩形 97"/>
            <p:cNvSpPr/>
            <p:nvPr/>
          </p:nvSpPr>
          <p:spPr bwMode="auto">
            <a:xfrm>
              <a:off x="2663565" y="1718246"/>
              <a:ext cx="1289746" cy="371920"/>
            </a:xfrm>
            <a:prstGeom prst="rect">
              <a:avLst/>
            </a:prstGeom>
            <a:solidFill>
              <a:srgbClr val="66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51"/>
            <p:cNvSpPr>
              <a:spLocks noChangeArrowheads="1"/>
            </p:cNvSpPr>
            <p:nvPr/>
          </p:nvSpPr>
          <p:spPr bwMode="auto">
            <a:xfrm>
              <a:off x="3129755" y="1718248"/>
              <a:ext cx="823555" cy="37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Rectangle 73"/>
            <p:cNvSpPr>
              <a:spLocks noChangeArrowheads="1"/>
            </p:cNvSpPr>
            <p:nvPr/>
          </p:nvSpPr>
          <p:spPr bwMode="auto">
            <a:xfrm>
              <a:off x="3287113" y="1754453"/>
              <a:ext cx="564723" cy="29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</a:p>
          </p:txBody>
        </p:sp>
        <p:sp>
          <p:nvSpPr>
            <p:cNvPr id="101" name="Text Box 590"/>
            <p:cNvSpPr txBox="1">
              <a:spLocks noChangeArrowheads="1"/>
            </p:cNvSpPr>
            <p:nvPr/>
          </p:nvSpPr>
          <p:spPr bwMode="auto">
            <a:xfrm>
              <a:off x="2581375" y="1805807"/>
              <a:ext cx="539723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SK</a:t>
              </a:r>
              <a:r>
                <a:rPr lang="en-US" altLang="zh-CN" sz="12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</a:t>
              </a:r>
              <a:endParaRPr lang="zh-CN" altLang="en-US" sz="12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" name="Text Box 590"/>
            <p:cNvSpPr txBox="1">
              <a:spLocks noChangeArrowheads="1"/>
            </p:cNvSpPr>
            <p:nvPr/>
          </p:nvSpPr>
          <p:spPr bwMode="auto">
            <a:xfrm>
              <a:off x="2177946" y="2339632"/>
              <a:ext cx="605901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PK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zh-CN" altLang="en-US" sz="14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4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0159" y="1856376"/>
              <a:ext cx="144000" cy="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096" y="1893086"/>
              <a:ext cx="162000" cy="16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3548072" y="2649089"/>
            <a:ext cx="1238273" cy="306093"/>
            <a:chOff x="3703340" y="2692219"/>
            <a:chExt cx="1238273" cy="306093"/>
          </a:xfrm>
        </p:grpSpPr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3703340" y="2697155"/>
              <a:ext cx="1200037" cy="30115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Rectangle 69"/>
            <p:cNvSpPr>
              <a:spLocks noChangeArrowheads="1"/>
            </p:cNvSpPr>
            <p:nvPr/>
          </p:nvSpPr>
          <p:spPr bwMode="auto">
            <a:xfrm>
              <a:off x="3741576" y="2692219"/>
              <a:ext cx="1200037" cy="29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一次性密钥 </a:t>
              </a: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endParaRPr lang="zh-CN" altLang="en-US" sz="1400" b="1" i="1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09794" y="2835347"/>
            <a:ext cx="640349" cy="307778"/>
            <a:chOff x="3165062" y="2878477"/>
            <a:chExt cx="640349" cy="307778"/>
          </a:xfrm>
        </p:grpSpPr>
        <p:sp>
          <p:nvSpPr>
            <p:cNvPr id="79" name="Text Box 590"/>
            <p:cNvSpPr txBox="1">
              <a:spLocks noChangeArrowheads="1"/>
            </p:cNvSpPr>
            <p:nvPr/>
          </p:nvSpPr>
          <p:spPr bwMode="auto">
            <a:xfrm>
              <a:off x="3165062" y="2878477"/>
              <a:ext cx="605901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PK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</a:t>
              </a:r>
              <a:endParaRPr lang="zh-CN" altLang="en-US" sz="14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7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411" y="2900830"/>
              <a:ext cx="162000" cy="16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071596" y="1846997"/>
            <a:ext cx="427987" cy="307778"/>
            <a:chOff x="3226864" y="1890127"/>
            <a:chExt cx="427987" cy="307778"/>
          </a:xfrm>
        </p:grpSpPr>
        <p:sp>
          <p:nvSpPr>
            <p:cNvPr id="89" name="Text Box 590"/>
            <p:cNvSpPr txBox="1">
              <a:spLocks noChangeArrowheads="1"/>
            </p:cNvSpPr>
            <p:nvPr/>
          </p:nvSpPr>
          <p:spPr bwMode="auto">
            <a:xfrm>
              <a:off x="3226864" y="1890127"/>
              <a:ext cx="333834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00" b="1" i="1" dirty="0">
                  <a:solidFill>
                    <a:srgbClr val="99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K</a:t>
              </a:r>
              <a:endParaRPr lang="zh-CN" altLang="en-US" sz="1400" b="1" baseline="-25000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3" name="Picture 68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851" y="1966283"/>
              <a:ext cx="162000" cy="16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" name="Line 10"/>
          <p:cNvSpPr>
            <a:spLocks noChangeShapeType="1"/>
          </p:cNvSpPr>
          <p:nvPr/>
        </p:nvSpPr>
        <p:spPr bwMode="auto">
          <a:xfrm flipH="1" flipV="1">
            <a:off x="5903355" y="1658537"/>
            <a:ext cx="0" cy="106568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64"/>
          <p:cNvSpPr>
            <a:spLocks noChangeArrowheads="1"/>
          </p:cNvSpPr>
          <p:nvPr/>
        </p:nvSpPr>
        <p:spPr bwMode="auto">
          <a:xfrm>
            <a:off x="5606215" y="2648384"/>
            <a:ext cx="1200037" cy="299511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一次性密钥 </a:t>
            </a:r>
            <a:r>
              <a:rPr lang="en-US" altLang="zh-CN" sz="1400" b="1" i="1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4568905" y="2253053"/>
            <a:ext cx="1135283" cy="573362"/>
            <a:chOff x="4646539" y="2296183"/>
            <a:chExt cx="1135283" cy="573362"/>
          </a:xfrm>
        </p:grpSpPr>
        <p:sp>
          <p:nvSpPr>
            <p:cNvPr id="76" name="TextBox 58"/>
            <p:cNvSpPr txBox="1">
              <a:spLocks noChangeArrowheads="1"/>
            </p:cNvSpPr>
            <p:nvPr/>
          </p:nvSpPr>
          <p:spPr bwMode="auto">
            <a:xfrm>
              <a:off x="4646539" y="2296183"/>
              <a:ext cx="413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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753822" y="2346325"/>
              <a:ext cx="1028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endPara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私钥解密</a:t>
              </a:r>
              <a:endParaRPr lang="zh-CN" altLang="en-US" sz="14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88131" y="1129275"/>
            <a:ext cx="968012" cy="564262"/>
            <a:chOff x="5765765" y="1172405"/>
            <a:chExt cx="968012" cy="564262"/>
          </a:xfrm>
        </p:grpSpPr>
        <p:sp>
          <p:nvSpPr>
            <p:cNvPr id="78" name="TextBox 60"/>
            <p:cNvSpPr txBox="1">
              <a:spLocks noChangeArrowheads="1"/>
            </p:cNvSpPr>
            <p:nvPr/>
          </p:nvSpPr>
          <p:spPr bwMode="auto">
            <a:xfrm>
              <a:off x="5765765" y="1172405"/>
              <a:ext cx="413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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972714" y="1213447"/>
              <a:ext cx="7610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用密钥 </a:t>
              </a:r>
              <a:r>
                <a:rPr lang="en-US" altLang="zh-CN" sz="1400" b="1" i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解密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143706" y="2064580"/>
            <a:ext cx="778306" cy="400110"/>
            <a:chOff x="3221340" y="2107710"/>
            <a:chExt cx="778306" cy="400110"/>
          </a:xfrm>
        </p:grpSpPr>
        <p:sp>
          <p:nvSpPr>
            <p:cNvPr id="75" name="TextBox 57"/>
            <p:cNvSpPr txBox="1">
              <a:spLocks noChangeArrowheads="1"/>
            </p:cNvSpPr>
            <p:nvPr/>
          </p:nvSpPr>
          <p:spPr bwMode="auto">
            <a:xfrm>
              <a:off x="3221340" y="2107710"/>
              <a:ext cx="413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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455907" y="2162204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分离</a:t>
              </a:r>
              <a:endParaRPr lang="zh-CN" altLang="en-US" sz="1400" dirty="0"/>
            </a:p>
          </p:txBody>
        </p:sp>
      </p:grpSp>
      <p:sp>
        <p:nvSpPr>
          <p:cNvPr id="113" name="Line 10"/>
          <p:cNvSpPr>
            <a:spLocks noChangeShapeType="1"/>
          </p:cNvSpPr>
          <p:nvPr/>
        </p:nvSpPr>
        <p:spPr bwMode="auto">
          <a:xfrm flipH="1">
            <a:off x="7177992" y="1988494"/>
            <a:ext cx="0" cy="8692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oval" w="sm" len="med"/>
            <a:tailEnd type="triangle" w="sm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104271" y="2036108"/>
            <a:ext cx="1139957" cy="776888"/>
            <a:chOff x="7181905" y="2234510"/>
            <a:chExt cx="1139957" cy="776888"/>
          </a:xfrm>
        </p:grpSpPr>
        <p:sp>
          <p:nvSpPr>
            <p:cNvPr id="77" name="TextBox 59"/>
            <p:cNvSpPr txBox="1">
              <a:spLocks noChangeArrowheads="1"/>
            </p:cNvSpPr>
            <p:nvPr/>
          </p:nvSpPr>
          <p:spPr bwMode="auto">
            <a:xfrm>
              <a:off x="7181905" y="2234510"/>
              <a:ext cx="4138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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7293862" y="2272734"/>
              <a:ext cx="10280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endPara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公钥解密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的签名</a:t>
              </a:r>
              <a:endParaRPr lang="zh-CN" altLang="en-US" sz="1400" dirty="0"/>
            </a:p>
          </p:txBody>
        </p:sp>
      </p:grpSp>
      <p:sp>
        <p:nvSpPr>
          <p:cNvPr id="19" name="椭圆 18"/>
          <p:cNvSpPr/>
          <p:nvPr/>
        </p:nvSpPr>
        <p:spPr>
          <a:xfrm>
            <a:off x="6926414" y="2812996"/>
            <a:ext cx="1279496" cy="42237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验证邮件的完整性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22" name="肘形连接符 21"/>
          <p:cNvCxnSpPr>
            <a:stCxn id="80" idx="3"/>
            <a:endCxn id="19" idx="6"/>
          </p:cNvCxnSpPr>
          <p:nvPr/>
        </p:nvCxnSpPr>
        <p:spPr>
          <a:xfrm>
            <a:off x="8077100" y="1445397"/>
            <a:ext cx="128810" cy="1578787"/>
          </a:xfrm>
          <a:prstGeom prst="bentConnector3">
            <a:avLst>
              <a:gd name="adj1" fmla="val 277471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矩形 115"/>
          <p:cNvSpPr/>
          <p:nvPr/>
        </p:nvSpPr>
        <p:spPr>
          <a:xfrm>
            <a:off x="1034685" y="3406809"/>
            <a:ext cx="7404641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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邮件的种类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分离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出已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加密的一次性密钥和已加密的签名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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的私钥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SK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一次性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密钥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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用解出的一次性密钥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加密的签名邮件进行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分离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出明文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邮件 </a:t>
            </a:r>
            <a:r>
              <a:rPr lang="en-US" altLang="zh-CN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数字签名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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手中的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数字签名进行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解密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，即可接着验证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邮件的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完整性。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3742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676639" y="1312856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676639" y="1919281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748077" y="1278312"/>
            <a:ext cx="559434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7.6.1 					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防火墙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7.6.2 				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入侵检测系统</a:t>
            </a: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687234" y="1312856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charset="-122"/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696123" y="1407788"/>
            <a:ext cx="16276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7.6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系统安全：防火墙与入侵检测</a:t>
            </a:r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auto">
          <a:xfrm>
            <a:off x="3684702" y="1186640"/>
            <a:ext cx="0" cy="1419101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024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45144" y="1004355"/>
            <a:ext cx="8053712" cy="368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前述基于密码的安全机制不能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有效解决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以下安全问题：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用户入侵：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74750" lvl="2" indent="-342900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利用系统漏洞进行未授权登录；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74750" lvl="2" indent="-342900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授权用户非法获取更高级别权限等。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软件入侵：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74750" lvl="2" indent="-342900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通过网络传播病毒、蠕虫和特洛伊木马。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174750" lvl="2" indent="-342900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拒绝服务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攻击等。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2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解决方法：</a:t>
            </a:r>
            <a:endParaRPr lang="en-US" altLang="zh-CN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防火墙：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控制进出网络边界的分组。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入侵检测：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深度分析与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检测进入的分组，发现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疑似入侵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行为。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11484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54514" y="569213"/>
            <a:ext cx="48349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7.6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系统安全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：防火墙与入侵检测</a:t>
            </a:r>
          </a:p>
        </p:txBody>
      </p:sp>
    </p:spTree>
    <p:extLst>
      <p:ext uri="{BB962C8B-B14F-4D97-AF65-F5344CB8AC3E}">
        <p14:creationId xmlns:p14="http://schemas.microsoft.com/office/powerpoint/2010/main" xmlns="" val="247801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2"/>
          <p:cNvSpPr>
            <a:spLocks noChangeArrowheads="1"/>
          </p:cNvSpPr>
          <p:nvPr/>
        </p:nvSpPr>
        <p:spPr bwMode="auto">
          <a:xfrm>
            <a:off x="511896" y="605674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3559138" y="580210"/>
            <a:ext cx="20345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7.6.1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防火墙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1896" y="1039539"/>
            <a:ext cx="8129016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防火墙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firewall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防火墙是一种特殊编程的路由器，安装在一个网点和网络的其余部分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，目的是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实施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访问控制策略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访问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控制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策略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由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使用防火墙的单位自行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制定。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28724" y="1545848"/>
            <a:ext cx="6753225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  <a:buClr>
                <a:srgbClr val="0070C0"/>
              </a:buClr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一种访问控制技术，通过严格控制进出网络边界的分组，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禁止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任何不必要的通信，从而减少潜在入侵的发生，尽可能降低这类安全威胁所带来的安全风险。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049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7852" y="1017532"/>
            <a:ext cx="8133857" cy="282104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AutoShape 34"/>
          <p:cNvSpPr>
            <a:spLocks noChangeArrowheads="1"/>
          </p:cNvSpPr>
          <p:nvPr/>
        </p:nvSpPr>
        <p:spPr bwMode="auto">
          <a:xfrm>
            <a:off x="2859620" y="1606078"/>
            <a:ext cx="3585187" cy="1845629"/>
          </a:xfrm>
          <a:prstGeom prst="cube">
            <a:avLst>
              <a:gd name="adj" fmla="val 11935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35"/>
          <p:cNvSpPr>
            <a:spLocks noChangeShapeType="1"/>
          </p:cNvSpPr>
          <p:nvPr/>
        </p:nvSpPr>
        <p:spPr bwMode="auto">
          <a:xfrm>
            <a:off x="5755347" y="2687998"/>
            <a:ext cx="110313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37"/>
          <p:cNvSpPr>
            <a:spLocks noChangeShapeType="1"/>
          </p:cNvSpPr>
          <p:nvPr/>
        </p:nvSpPr>
        <p:spPr bwMode="auto">
          <a:xfrm>
            <a:off x="3204349" y="3133494"/>
            <a:ext cx="117208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38"/>
          <p:cNvSpPr>
            <a:spLocks noChangeShapeType="1"/>
          </p:cNvSpPr>
          <p:nvPr/>
        </p:nvSpPr>
        <p:spPr bwMode="auto">
          <a:xfrm rot="16200000">
            <a:off x="3283902" y="3006210"/>
            <a:ext cx="254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39"/>
          <p:cNvSpPr>
            <a:spLocks noChangeShapeType="1"/>
          </p:cNvSpPr>
          <p:nvPr/>
        </p:nvSpPr>
        <p:spPr bwMode="auto">
          <a:xfrm rot="16200000">
            <a:off x="4111253" y="3006210"/>
            <a:ext cx="254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4514321" y="2751640"/>
            <a:ext cx="1172080" cy="381854"/>
            <a:chOff x="1440" y="1872"/>
            <a:chExt cx="816" cy="192"/>
          </a:xfrm>
        </p:grpSpPr>
        <p:sp>
          <p:nvSpPr>
            <p:cNvPr id="12" name="Line 41"/>
            <p:cNvSpPr>
              <a:spLocks noChangeShapeType="1"/>
            </p:cNvSpPr>
            <p:nvPr/>
          </p:nvSpPr>
          <p:spPr bwMode="auto">
            <a:xfrm>
              <a:off x="1440" y="2064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42"/>
            <p:cNvSpPr>
              <a:spLocks noChangeShapeType="1"/>
            </p:cNvSpPr>
            <p:nvPr/>
          </p:nvSpPr>
          <p:spPr bwMode="auto">
            <a:xfrm rot="-5400000">
              <a:off x="1440" y="196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43"/>
            <p:cNvSpPr>
              <a:spLocks noChangeShapeType="1"/>
            </p:cNvSpPr>
            <p:nvPr/>
          </p:nvSpPr>
          <p:spPr bwMode="auto">
            <a:xfrm rot="-5400000">
              <a:off x="2064" y="196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Line 44"/>
          <p:cNvSpPr>
            <a:spLocks noChangeShapeType="1"/>
          </p:cNvSpPr>
          <p:nvPr/>
        </p:nvSpPr>
        <p:spPr bwMode="auto">
          <a:xfrm>
            <a:off x="2583836" y="2751640"/>
            <a:ext cx="55156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46"/>
          <p:cNvSpPr>
            <a:spLocks noChangeArrowheads="1"/>
          </p:cNvSpPr>
          <p:nvPr/>
        </p:nvSpPr>
        <p:spPr bwMode="auto">
          <a:xfrm>
            <a:off x="6513752" y="1797005"/>
            <a:ext cx="1723647" cy="159105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0066"/>
            </a:solidFill>
            <a:prstDash val="dash"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47"/>
          <p:cNvSpPr txBox="1">
            <a:spLocks noChangeArrowheads="1"/>
          </p:cNvSpPr>
          <p:nvPr/>
        </p:nvSpPr>
        <p:spPr bwMode="auto">
          <a:xfrm>
            <a:off x="6819700" y="1947635"/>
            <a:ext cx="10823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可信的网络</a:t>
            </a:r>
          </a:p>
        </p:txBody>
      </p:sp>
      <p:sp>
        <p:nvSpPr>
          <p:cNvPr id="19" name="Text Box 48"/>
          <p:cNvSpPr txBox="1">
            <a:spLocks noChangeArrowheads="1"/>
          </p:cNvSpPr>
          <p:nvPr/>
        </p:nvSpPr>
        <p:spPr bwMode="auto">
          <a:xfrm>
            <a:off x="1098626" y="1845712"/>
            <a:ext cx="12618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不可信的网络</a:t>
            </a:r>
          </a:p>
        </p:txBody>
      </p:sp>
      <p:sp>
        <p:nvSpPr>
          <p:cNvPr id="20" name="Text Box 49"/>
          <p:cNvSpPr txBox="1">
            <a:spLocks noChangeArrowheads="1"/>
          </p:cNvSpPr>
          <p:nvPr/>
        </p:nvSpPr>
        <p:spPr bwMode="auto">
          <a:xfrm>
            <a:off x="2973775" y="2076690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分组过滤</a:t>
            </a:r>
          </a:p>
          <a:p>
            <a:pPr algn="ctr"/>
            <a:r>
              <a:rPr kumimoji="1" lang="zh-CN" altLang="en-US" sz="1400" b="1" dirty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5090989" y="2076690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4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分组过滤</a:t>
            </a:r>
          </a:p>
          <a:p>
            <a:pPr algn="ctr"/>
            <a:r>
              <a:rPr kumimoji="1" lang="zh-CN" altLang="en-US" sz="14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</a:p>
        </p:txBody>
      </p:sp>
      <p:sp>
        <p:nvSpPr>
          <p:cNvPr id="22" name="Text Box 51"/>
          <p:cNvSpPr txBox="1">
            <a:spLocks noChangeArrowheads="1"/>
          </p:cNvSpPr>
          <p:nvPr/>
        </p:nvSpPr>
        <p:spPr bwMode="auto">
          <a:xfrm>
            <a:off x="4031700" y="2051574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应用网关</a:t>
            </a:r>
          </a:p>
        </p:txBody>
      </p:sp>
      <p:sp>
        <p:nvSpPr>
          <p:cNvPr id="23" name="Text Box 52"/>
          <p:cNvSpPr txBox="1">
            <a:spLocks noChangeArrowheads="1"/>
          </p:cNvSpPr>
          <p:nvPr/>
        </p:nvSpPr>
        <p:spPr bwMode="auto">
          <a:xfrm>
            <a:off x="3127945" y="3133494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外局域网</a:t>
            </a: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>
            <a:off x="4646468" y="3133494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内局域网</a:t>
            </a:r>
          </a:p>
        </p:txBody>
      </p:sp>
      <p:sp>
        <p:nvSpPr>
          <p:cNvPr id="25" name="Text Box 54"/>
          <p:cNvSpPr txBox="1">
            <a:spLocks noChangeArrowheads="1"/>
          </p:cNvSpPr>
          <p:nvPr/>
        </p:nvSpPr>
        <p:spPr bwMode="auto">
          <a:xfrm>
            <a:off x="4238537" y="1552870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防火墙</a:t>
            </a:r>
          </a:p>
        </p:txBody>
      </p:sp>
      <p:pic>
        <p:nvPicPr>
          <p:cNvPr id="26" name="Picture 5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0930" y="2592534"/>
            <a:ext cx="620513" cy="31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7" name="Picture 56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8253" y="2550106"/>
            <a:ext cx="620513" cy="31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28" name="Group 57"/>
          <p:cNvGrpSpPr>
            <a:grpSpLocks/>
          </p:cNvGrpSpPr>
          <p:nvPr/>
        </p:nvGrpSpPr>
        <p:grpSpPr bwMode="auto">
          <a:xfrm>
            <a:off x="4169592" y="2369786"/>
            <a:ext cx="551567" cy="509139"/>
            <a:chOff x="2256" y="1488"/>
            <a:chExt cx="384" cy="384"/>
          </a:xfrm>
          <a:solidFill>
            <a:srgbClr val="FF66FF"/>
          </a:solidFill>
        </p:grpSpPr>
        <p:sp>
          <p:nvSpPr>
            <p:cNvPr id="29" name="AutoShape 58"/>
            <p:cNvSpPr>
              <a:spLocks noChangeArrowheads="1"/>
            </p:cNvSpPr>
            <p:nvPr/>
          </p:nvSpPr>
          <p:spPr bwMode="auto">
            <a:xfrm>
              <a:off x="2256" y="1488"/>
              <a:ext cx="384" cy="384"/>
            </a:xfrm>
            <a:prstGeom prst="cube">
              <a:avLst>
                <a:gd name="adj" fmla="val 12963"/>
              </a:avLst>
            </a:prstGeom>
            <a:grp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Box 59"/>
            <p:cNvSpPr txBox="1">
              <a:spLocks noChangeArrowheads="1"/>
            </p:cNvSpPr>
            <p:nvPr/>
          </p:nvSpPr>
          <p:spPr bwMode="auto">
            <a:xfrm>
              <a:off x="2315" y="1606"/>
              <a:ext cx="225" cy="23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</a:t>
              </a:r>
            </a:p>
          </p:txBody>
        </p:sp>
      </p:grpSp>
      <p:graphicFrame>
        <p:nvGraphicFramePr>
          <p:cNvPr id="3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1509213"/>
              </p:ext>
            </p:extLst>
          </p:nvPr>
        </p:nvGraphicFramePr>
        <p:xfrm>
          <a:off x="722297" y="2115217"/>
          <a:ext cx="1999431" cy="1145563"/>
        </p:xfrm>
        <a:graphic>
          <a:graphicData uri="http://schemas.openxmlformats.org/presentationml/2006/ole">
            <p:oleObj spid="_x0000_s19529" name="Visio" r:id="rId4" imgW="1687068" imgH="964692" progId="">
              <p:embed/>
            </p:oleObj>
          </a:graphicData>
        </a:graphic>
      </p:graphicFrame>
      <p:sp>
        <p:nvSpPr>
          <p:cNvPr id="32" name="Text Box 61"/>
          <p:cNvSpPr txBox="1">
            <a:spLocks noChangeArrowheads="1"/>
          </p:cNvSpPr>
          <p:nvPr/>
        </p:nvSpPr>
        <p:spPr bwMode="auto">
          <a:xfrm>
            <a:off x="1297291" y="2522959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Line 62"/>
          <p:cNvSpPr>
            <a:spLocks noChangeShapeType="1"/>
          </p:cNvSpPr>
          <p:nvPr/>
        </p:nvSpPr>
        <p:spPr bwMode="auto">
          <a:xfrm flipH="1">
            <a:off x="2861209" y="1449623"/>
            <a:ext cx="11720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63"/>
          <p:cNvSpPr txBox="1">
            <a:spLocks noChangeArrowheads="1"/>
          </p:cNvSpPr>
          <p:nvPr/>
        </p:nvSpPr>
        <p:spPr bwMode="auto">
          <a:xfrm>
            <a:off x="6431556" y="1289192"/>
            <a:ext cx="12618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防火墙的里面</a:t>
            </a:r>
          </a:p>
        </p:txBody>
      </p:sp>
      <p:sp>
        <p:nvSpPr>
          <p:cNvPr id="35" name="Text Box 64"/>
          <p:cNvSpPr txBox="1">
            <a:spLocks noChangeArrowheads="1"/>
          </p:cNvSpPr>
          <p:nvPr/>
        </p:nvSpPr>
        <p:spPr bwMode="auto">
          <a:xfrm>
            <a:off x="1383850" y="1269284"/>
            <a:ext cx="12618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防火墙的外面</a:t>
            </a:r>
          </a:p>
        </p:txBody>
      </p:sp>
      <p:sp>
        <p:nvSpPr>
          <p:cNvPr id="36" name="AutoShape 65"/>
          <p:cNvSpPr>
            <a:spLocks noChangeArrowheads="1"/>
          </p:cNvSpPr>
          <p:nvPr/>
        </p:nvSpPr>
        <p:spPr bwMode="auto">
          <a:xfrm>
            <a:off x="4030756" y="1190625"/>
            <a:ext cx="4331609" cy="2447925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C0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6593266" y="2220851"/>
            <a:ext cx="1498578" cy="907037"/>
            <a:chOff x="1680" y="240"/>
            <a:chExt cx="2529" cy="1270"/>
          </a:xfrm>
          <a:solidFill>
            <a:srgbClr val="6699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Oval 18"/>
            <p:cNvSpPr>
              <a:spLocks noChangeArrowheads="1"/>
            </p:cNvSpPr>
            <p:nvPr/>
          </p:nvSpPr>
          <p:spPr bwMode="auto">
            <a:xfrm>
              <a:off x="2554" y="240"/>
              <a:ext cx="1088" cy="51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1941" y="381"/>
              <a:ext cx="827" cy="51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1" name="Oval 20"/>
            <p:cNvSpPr>
              <a:spLocks noChangeArrowheads="1"/>
            </p:cNvSpPr>
            <p:nvPr/>
          </p:nvSpPr>
          <p:spPr bwMode="auto">
            <a:xfrm>
              <a:off x="1680" y="702"/>
              <a:ext cx="552" cy="411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2" name="Oval 21"/>
            <p:cNvSpPr>
              <a:spLocks noChangeArrowheads="1"/>
            </p:cNvSpPr>
            <p:nvPr/>
          </p:nvSpPr>
          <p:spPr bwMode="auto">
            <a:xfrm>
              <a:off x="1849" y="894"/>
              <a:ext cx="842" cy="450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2462" y="971"/>
              <a:ext cx="1272" cy="539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4" name="Oval 23"/>
            <p:cNvSpPr>
              <a:spLocks noChangeArrowheads="1"/>
            </p:cNvSpPr>
            <p:nvPr/>
          </p:nvSpPr>
          <p:spPr bwMode="auto">
            <a:xfrm>
              <a:off x="3289" y="394"/>
              <a:ext cx="797" cy="3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5" name="Oval 24"/>
            <p:cNvSpPr>
              <a:spLocks noChangeArrowheads="1"/>
            </p:cNvSpPr>
            <p:nvPr/>
          </p:nvSpPr>
          <p:spPr bwMode="auto">
            <a:xfrm>
              <a:off x="3412" y="663"/>
              <a:ext cx="797" cy="3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6" name="Oval 25"/>
            <p:cNvSpPr>
              <a:spLocks noChangeArrowheads="1"/>
            </p:cNvSpPr>
            <p:nvPr/>
          </p:nvSpPr>
          <p:spPr bwMode="auto">
            <a:xfrm>
              <a:off x="3335" y="753"/>
              <a:ext cx="797" cy="66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140" y="548"/>
              <a:ext cx="1640" cy="667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</p:grpSp>
      <p:sp>
        <p:nvSpPr>
          <p:cNvPr id="16" name="Text Box 45"/>
          <p:cNvSpPr txBox="1">
            <a:spLocks noChangeArrowheads="1"/>
          </p:cNvSpPr>
          <p:nvPr/>
        </p:nvSpPr>
        <p:spPr bwMode="auto">
          <a:xfrm>
            <a:off x="6996374" y="2532249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6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内联网</a:t>
            </a:r>
          </a:p>
        </p:txBody>
      </p:sp>
      <p:sp>
        <p:nvSpPr>
          <p:cNvPr id="50" name="AutoShape 5"/>
          <p:cNvSpPr>
            <a:spLocks noChangeArrowheads="1"/>
          </p:cNvSpPr>
          <p:nvPr/>
        </p:nvSpPr>
        <p:spPr bwMode="auto">
          <a:xfrm>
            <a:off x="509475" y="609669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2942769" y="576458"/>
            <a:ext cx="32624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防火墙在互连网络中的位置</a:t>
            </a:r>
          </a:p>
        </p:txBody>
      </p:sp>
      <p:sp>
        <p:nvSpPr>
          <p:cNvPr id="3" name="矩形 2"/>
          <p:cNvSpPr/>
          <p:nvPr/>
        </p:nvSpPr>
        <p:spPr>
          <a:xfrm>
            <a:off x="973660" y="3852698"/>
            <a:ext cx="726373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一般把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防火墙里面的网络称为“可信的网络”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(trusted network)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防火墙外面的网络称为“不可信的网络”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(untrusted network)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291576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433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58046" y="581120"/>
            <a:ext cx="4031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两类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防火墙技术：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过滤路由器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5" y="978486"/>
            <a:ext cx="8129016" cy="364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具有分组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过滤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功能的路由器。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根据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过滤规则对进出内部网络的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分组进行过滤（转发或者丢弃）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过滤规则：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基于分组的网络层或运输层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首部信息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，例如：源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目的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IP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地址、源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目的端口、协议类型（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或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），等等。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无状态的：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独立地处理每一个分组。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有状态的：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跟踪每个连接或会话的通信状态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，根据状态信息决定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是否转发分组。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优点：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简单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高效，对用户透明。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缺点：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不能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对高层数据进行过滤。例如：不能禁止某个用户对某个特定应用进行某个特定的操作，不能支持应用层用户鉴别等。</a:t>
            </a:r>
          </a:p>
        </p:txBody>
      </p:sp>
    </p:spTree>
    <p:extLst>
      <p:ext uri="{BB962C8B-B14F-4D97-AF65-F5344CB8AC3E}">
        <p14:creationId xmlns:p14="http://schemas.microsoft.com/office/powerpoint/2010/main" xmlns="" val="2764222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433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42767" y="581120"/>
            <a:ext cx="32624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两类防火墙技术：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应用网关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5" y="978486"/>
            <a:ext cx="8129016" cy="368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000" indent="-3420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也称为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代理服务器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(proxy server)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对报文进行中继，实现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基于应用层数据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过滤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和高层用户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鉴别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所有进出网络的应用程序报文都必须通过应用网关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应用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网关在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应用层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打开报文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查看请求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是否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合法。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如果合法，应用网关以客户进程的身份将请求报文转发给原始服务器。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如果不合法，则丢弃报文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 eaLnBrk="0" hangingPunct="0">
              <a:lnSpc>
                <a:spcPts val="2800"/>
              </a:lnSpc>
              <a:buClr>
                <a:srgbClr val="0070C0"/>
              </a:buClr>
              <a:buSzPct val="100000"/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缺点：</a:t>
            </a:r>
            <a:endParaRPr lang="en-US" altLang="zh-CN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每种应用都需要一个不同的应用网关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在应用层转发和处理报文，处理负担较重。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对应用程序不透明，需要在应用程序客户端配置应用网关地址。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417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6461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051787" y="590997"/>
            <a:ext cx="30492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7.6.2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入侵检测系统 </a:t>
            </a: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09473" y="1050326"/>
            <a:ext cx="8230766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入侵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检测系统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IDS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(Intrusion Detection System)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能够在入侵已经开始，但还没有造成危害或在造成更大危害前，及时检测到入侵，以便尽快阻止入侵，把危害降低到最小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IDS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对进入网络的分组执行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深度分组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检查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观察到可疑分组时，向网络管理员发出告警或执行阻断操作（由于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IDS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的“误报”率通常较高，多数情况不执行自动阻断）。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IDS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能用于检测多种网络攻击，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包括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网络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映射、端口扫描、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DoS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攻击、蠕虫和病毒、系统漏洞攻击等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 </a:t>
            </a:r>
            <a:endParaRPr lang="zh-CN" altLang="en-US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76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581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425801" y="582600"/>
            <a:ext cx="42963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两种入侵检测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方法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基于特征的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IDS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5" y="979966"/>
            <a:ext cx="8129015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维护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一个所有已知攻击标志性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特征的数据库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特征和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规则通常由网络安全专家生成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，由机构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的网络管理员定制并将其加入到数据库中。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只能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检测已知攻击，对于未知攻击则束手无策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至今为止，大多数部署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IDS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主要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是基于特征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76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09475" y="61581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387330" y="582600"/>
            <a:ext cx="43733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两种入侵检测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方法：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异常的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IDS </a:t>
            </a:r>
            <a:endParaRPr lang="zh-CN" altLang="en-US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5" y="979966"/>
            <a:ext cx="812901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观察正常运行的网络流量，学习正常流量的统计特性和规律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检测到网络中流量某种统计规律不符合正常情况时，则认为可能发生了入侵行为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但区分正常流和统计异常流是一个非常困难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的。</a:t>
            </a:r>
            <a:endParaRPr lang="zh-CN" altLang="en-US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071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5144" y="1012614"/>
            <a:ext cx="805371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椭圆曲线密码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(Elliptic Curve Cryptography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ECC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：已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TLS 1.3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握手协议中占据非常重要的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地位，现已大量用于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电子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护照、金融系统。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457200" indent="-4572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移动安全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(Mobile Security)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：例如移动支付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安全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等。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457200" indent="-4572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量子密码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(Quantum Cryptography)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量子计算机的到来将使得目前许多使用中的密码技术无效，后量子密码学（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Post-Quantum Cryptography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）的研究方兴未艾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457200" indent="-457200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商密九号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算法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SM9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：一种标识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密码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(Identity-Based Cryptography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算法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。在互联网应用上有前景。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0736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charset="-122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770068" y="578465"/>
            <a:ext cx="36038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7.7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一些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未来的发展方向</a:t>
            </a:r>
          </a:p>
        </p:txBody>
      </p:sp>
    </p:spTree>
    <p:extLst>
      <p:ext uri="{BB962C8B-B14F-4D97-AF65-F5344CB8AC3E}">
        <p14:creationId xmlns:p14="http://schemas.microsoft.com/office/powerpoint/2010/main" xmlns="" val="61396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9361</Words>
  <Application>Microsoft Office PowerPoint</Application>
  <PresentationFormat>全屏显示(16:9)</PresentationFormat>
  <Paragraphs>1381</Paragraphs>
  <Slides>120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120</vt:i4>
      </vt:variant>
    </vt:vector>
  </HeadingPairs>
  <TitlesOfParts>
    <vt:vector size="133" baseType="lpstr">
      <vt:lpstr>Arial</vt:lpstr>
      <vt:lpstr>宋体</vt:lpstr>
      <vt:lpstr>微软雅黑</vt:lpstr>
      <vt:lpstr>Calibri</vt:lpstr>
      <vt:lpstr>Wingdings</vt:lpstr>
      <vt:lpstr>黑体</vt:lpstr>
      <vt:lpstr>Symbol</vt:lpstr>
      <vt:lpstr>Times New Roman</vt:lpstr>
      <vt:lpstr>Wingdings 2</vt:lpstr>
      <vt:lpstr>Office 主题​​</vt:lpstr>
      <vt:lpstr>公式</vt:lpstr>
      <vt:lpstr>VISIO</vt:lpstr>
      <vt:lpstr>Visio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  <vt:lpstr>幻灯片 83</vt:lpstr>
      <vt:lpstr>幻灯片 84</vt:lpstr>
      <vt:lpstr>幻灯片 85</vt:lpstr>
      <vt:lpstr>幻灯片 86</vt:lpstr>
      <vt:lpstr>幻灯片 87</vt:lpstr>
      <vt:lpstr>幻灯片 88</vt:lpstr>
      <vt:lpstr>幻灯片 89</vt:lpstr>
      <vt:lpstr>幻灯片 90</vt:lpstr>
      <vt:lpstr>幻灯片 91</vt:lpstr>
      <vt:lpstr>幻灯片 92</vt:lpstr>
      <vt:lpstr>幻灯片 93</vt:lpstr>
      <vt:lpstr>幻灯片 94</vt:lpstr>
      <vt:lpstr>幻灯片 95</vt:lpstr>
      <vt:lpstr>幻灯片 96</vt:lpstr>
      <vt:lpstr>幻灯片 97</vt:lpstr>
      <vt:lpstr>幻灯片 98</vt:lpstr>
      <vt:lpstr>幻灯片 99</vt:lpstr>
      <vt:lpstr>幻灯片 100</vt:lpstr>
      <vt:lpstr>幻灯片 101</vt:lpstr>
      <vt:lpstr>幻灯片 102</vt:lpstr>
      <vt:lpstr>幻灯片 103</vt:lpstr>
      <vt:lpstr>幻灯片 104</vt:lpstr>
      <vt:lpstr>幻灯片 105</vt:lpstr>
      <vt:lpstr>幻灯片 106</vt:lpstr>
      <vt:lpstr>幻灯片 107</vt:lpstr>
      <vt:lpstr>幻灯片 108</vt:lpstr>
      <vt:lpstr>幻灯片 109</vt:lpstr>
      <vt:lpstr>幻灯片 110</vt:lpstr>
      <vt:lpstr>幻灯片 111</vt:lpstr>
      <vt:lpstr>幻灯片 112</vt:lpstr>
      <vt:lpstr>幻灯片 113</vt:lpstr>
      <vt:lpstr>幻灯片 114</vt:lpstr>
      <vt:lpstr>幻灯片 115</vt:lpstr>
      <vt:lpstr>幻灯片 116</vt:lpstr>
      <vt:lpstr>幻灯片 117</vt:lpstr>
      <vt:lpstr>幻灯片 118</vt:lpstr>
      <vt:lpstr>幻灯片 119</vt:lpstr>
      <vt:lpstr>幻灯片 120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718</cp:revision>
  <dcterms:created xsi:type="dcterms:W3CDTF">2018-07-18T08:51:00Z</dcterms:created>
  <dcterms:modified xsi:type="dcterms:W3CDTF">2021-11-08T09:59:44Z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2052-11.1.0.7693</vt:lpwstr>
  </property>
</Properties>
</file>