
<file path=[Content_Types].xml><?xml version="1.0" encoding="utf-8"?>
<Types xmlns="http://schemas.openxmlformats.org/package/2006/content-types">
  <Override PartName="/ppt/slides/slide47.xml" ContentType="application/vnd.openxmlformats-officedocument.presentationml.slide+xml"/>
  <Override PartName="/ppt/slides/slide58.xml" ContentType="application/vnd.openxmlformats-officedocument.presentationml.slide+xml"/>
  <Override PartName="/ppt/slides/slide94.xml" ContentType="application/vnd.openxmlformats-officedocument.presentationml.slide+xml"/>
  <Override PartName="/ppt/slides/slide142.xml" ContentType="application/vnd.openxmlformats-officedocument.presentationml.slide+xml"/>
  <Override PartName="/ppt/notesSlides/notesSlide2.xml" ContentType="application/vnd.openxmlformats-officedocument.presentationml.notesSlide+xml"/>
  <Override PartName="/ppt/slides/slide36.xml" ContentType="application/vnd.openxmlformats-officedocument.presentationml.slide+xml"/>
  <Override PartName="/ppt/slides/slide83.xml" ContentType="application/vnd.openxmlformats-officedocument.presentationml.slide+xml"/>
  <Override PartName="/ppt/slides/slide120.xml" ContentType="application/vnd.openxmlformats-officedocument.presentationml.slide+xml"/>
  <Override PartName="/ppt/slides/slide131.xml" ContentType="application/vnd.openxmlformats-officedocument.presentationml.slide+xml"/>
  <Override PartName="/ppt/notesSlides/notesSlide38.xml" ContentType="application/vnd.openxmlformats-officedocument.presentationml.notesSlide+xml"/>
  <Override PartName="/ppt/notesSlides/notesSlide49.xml" ContentType="application/vnd.openxmlformats-officedocument.presentationml.notesSlide+xml"/>
  <Override PartName="/ppt/slides/slide25.xml" ContentType="application/vnd.openxmlformats-officedocument.presentationml.slide+xml"/>
  <Override PartName="/ppt/slides/slide72.xml" ContentType="application/vnd.openxmlformats-officedocument.presentationml.slide+xml"/>
  <Override PartName="/ppt/slideLayouts/slideLayout2.xml" ContentType="application/vnd.openxmlformats-officedocument.presentationml.slideLayout+xml"/>
  <Override PartName="/ppt/notesSlides/notesSlide27.xml" ContentType="application/vnd.openxmlformats-officedocument.presentationml.notesSlide+xml"/>
  <Default Extension="xml" ContentType="application/xml"/>
  <Override PartName="/ppt/slides/slide14.xml" ContentType="application/vnd.openxmlformats-officedocument.presentationml.slide+xml"/>
  <Override PartName="/ppt/slides/slide50.xml" ContentType="application/vnd.openxmlformats-officedocument.presentationml.slide+xml"/>
  <Override PartName="/ppt/slides/slide61.xml" ContentType="application/vnd.openxmlformats-officedocument.presentationml.slide+xml"/>
  <Override PartName="/ppt/notesMasters/notesMaster1.xml" ContentType="application/vnd.openxmlformats-officedocument.presentationml.notesMaster+xml"/>
  <Override PartName="/ppt/notesSlides/notesSlide16.xml" ContentType="application/vnd.openxmlformats-officedocument.presentationml.notesSlide+xml"/>
  <Override PartName="/ppt/tableStyles.xml" ContentType="application/vnd.openxmlformats-officedocument.presentationml.tableStyles+xml"/>
  <Override PartName="/ppt/notesSlides/notesSlide41.xml" ContentType="application/vnd.openxmlformats-officedocument.presentationml.notesSlide+xml"/>
  <Override PartName="/ppt/slides/slide147.xml" ContentType="application/vnd.openxmlformats-officedocument.presentationml.slide+xml"/>
  <Override PartName="/ppt/slides/slide158.xml" ContentType="application/vnd.openxmlformats-officedocument.presentationml.slide+xml"/>
  <Override PartName="/ppt/notesSlides/notesSlide30.xml" ContentType="application/vnd.openxmlformats-officedocument.presentationml.notesSlide+xml"/>
  <Override PartName="/ppt/slides/slide99.xml" ContentType="application/vnd.openxmlformats-officedocument.presentationml.slide+xml"/>
  <Override PartName="/ppt/slides/slide136.xml" ContentType="application/vnd.openxmlformats-officedocument.presentationml.slide+xml"/>
  <Override PartName="/ppt/diagrams/layout1.xml" ContentType="application/vnd.openxmlformats-officedocument.drawingml.diagramLayout+xml"/>
  <Override PartName="/ppt/diagrams/data2.xml" ContentType="application/vnd.openxmlformats-officedocument.drawingml.diagramData+xml"/>
  <Override PartName="/ppt/notesSlides/notesSlide7.xml" ContentType="application/vnd.openxmlformats-officedocument.presentationml.notesSlide+xml"/>
  <Override PartName="/ppt/slides/slide77.xml" ContentType="application/vnd.openxmlformats-officedocument.presentationml.slide+xml"/>
  <Override PartName="/ppt/slides/slide88.xml" ContentType="application/vnd.openxmlformats-officedocument.presentationml.slide+xml"/>
  <Override PartName="/ppt/slides/slide125.xml" ContentType="application/vnd.openxmlformats-officedocument.presentationml.slide+xml"/>
  <Override PartName="/ppt/slides/slide5.xml" ContentType="application/vnd.openxmlformats-officedocument.presentationml.slide+xml"/>
  <Override PartName="/ppt/slides/slide19.xml" ContentType="application/vnd.openxmlformats-officedocument.presentationml.slide+xml"/>
  <Override PartName="/ppt/slides/slide66.xml" ContentType="application/vnd.openxmlformats-officedocument.presentationml.slide+xml"/>
  <Override PartName="/ppt/slides/slide103.xml" ContentType="application/vnd.openxmlformats-officedocument.presentationml.slide+xml"/>
  <Override PartName="/ppt/slides/slide114.xml" ContentType="application/vnd.openxmlformats-officedocument.presentationml.slide+xml"/>
  <Override PartName="/ppt/slides/slide150.xml" ContentType="application/vnd.openxmlformats-officedocument.presentationml.slide+xml"/>
  <Override PartName="/ppt/slides/slide161.xml" ContentType="application/vnd.openxmlformats-officedocument.presentationml.slide+xml"/>
  <Override PartName="/ppt/slideLayouts/slideLayout7.xml" ContentType="application/vnd.openxmlformats-officedocument.presentationml.slideLayout+xml"/>
  <Default Extension="png" ContentType="image/png"/>
  <Override PartName="/ppt/slides/slide55.xml" ContentType="application/vnd.openxmlformats-officedocument.presentationml.slide+xml"/>
  <Override PartName="/ppt/theme/theme2.xml" ContentType="application/vnd.openxmlformats-officedocument.theme+xml"/>
  <Override PartName="/ppt/slides/slide33.xml" ContentType="application/vnd.openxmlformats-officedocument.presentationml.slide+xml"/>
  <Override PartName="/ppt/slides/slide44.xml" ContentType="application/vnd.openxmlformats-officedocument.presentationml.slide+xml"/>
  <Override PartName="/ppt/slides/slide80.xml" ContentType="application/vnd.openxmlformats-officedocument.presentationml.slide+xml"/>
  <Override PartName="/ppt/slides/slide91.xml" ContentType="application/vnd.openxmlformats-officedocument.presentationml.slide+xml"/>
  <Override PartName="/ppt/notesSlides/notesSlide46.xml" ContentType="application/vnd.openxmlformats-officedocument.presentationml.notesSlide+xml"/>
  <Override PartName="/ppt/presentation.xml" ContentType="application/vnd.openxmlformats-officedocument.presentationml.presentation.main+xml"/>
  <Override PartName="/ppt/slides/slide22.xml" ContentType="application/vnd.openxmlformats-officedocument.presentationml.slide+xml"/>
  <Override PartName="/ppt/slides/slide51.xml" ContentType="application/vnd.openxmlformats-officedocument.presentationml.slide+xml"/>
  <Override PartName="/ppt/notesSlides/notesSlide24.xml" ContentType="application/vnd.openxmlformats-officedocument.presentationml.notesSlide+xml"/>
  <Override PartName="/ppt/notesSlides/notesSlide35.xml" ContentType="application/vnd.openxmlformats-officedocument.presentationml.notesSlide+xml"/>
  <Override PartName="/docProps/app.xml" ContentType="application/vnd.openxmlformats-officedocument.extended-properties+xml"/>
  <Override PartName="/ppt/slides/slide11.xml" ContentType="application/vnd.openxmlformats-officedocument.presentationml.slide+xml"/>
  <Override PartName="/ppt/slides/slide40.xml" ContentType="application/vnd.openxmlformats-officedocument.presentationml.slide+xml"/>
  <Override PartName="/ppt/slides/slide159.xml" ContentType="application/vnd.openxmlformats-officedocument.presentationml.slide+xml"/>
  <Override PartName="/ppt/notesSlides/notesSlide13.xml" ContentType="application/vnd.openxmlformats-officedocument.presentationml.notesSlide+xml"/>
  <Override PartName="/ppt/notesSlides/notesSlide42.xml" ContentType="application/vnd.openxmlformats-officedocument.presentationml.notesSlide+xml"/>
  <Override PartName="/ppt/slides/slide119.xml" ContentType="application/vnd.openxmlformats-officedocument.presentationml.slide+xml"/>
  <Override PartName="/ppt/slides/slide148.xml" ContentType="application/vnd.openxmlformats-officedocument.presentationml.slide+xml"/>
  <Override PartName="/ppt/slideLayouts/slideLayout10.xml" ContentType="application/vnd.openxmlformats-officedocument.presentationml.slideLayout+xml"/>
  <Default Extension="gif" ContentType="image/gif"/>
  <Default Extension="vml" ContentType="application/vnd.openxmlformats-officedocument.vmlDrawing"/>
  <Override PartName="/ppt/diagrams/layout2.xml" ContentType="application/vnd.openxmlformats-officedocument.drawingml.diagramLayout+xml"/>
  <Override PartName="/ppt/notesSlides/notesSlide8.xml" ContentType="application/vnd.openxmlformats-officedocument.presentationml.notesSlide+xml"/>
  <Override PartName="/ppt/notesSlides/notesSlide20.xml" ContentType="application/vnd.openxmlformats-officedocument.presentationml.notesSlide+xml"/>
  <Override PartName="/ppt/notesSlides/notesSlide31.xml" ContentType="application/vnd.openxmlformats-officedocument.presentationml.notesSlide+xml"/>
  <Override PartName="/ppt/slides/slide89.xml" ContentType="application/vnd.openxmlformats-officedocument.presentationml.slide+xml"/>
  <Override PartName="/ppt/slides/slide108.xml" ContentType="application/vnd.openxmlformats-officedocument.presentationml.slide+xml"/>
  <Override PartName="/ppt/slides/slide126.xml" ContentType="application/vnd.openxmlformats-officedocument.presentationml.slide+xml"/>
  <Override PartName="/ppt/slides/slide137.xml" ContentType="application/vnd.openxmlformats-officedocument.presentationml.slide+xml"/>
  <Override PartName="/ppt/slides/slide155.xml" ContentType="application/vnd.openxmlformats-officedocument.presentationml.slide+xml"/>
  <Override PartName="/ppt/slides/slide49.xml" ContentType="application/vnd.openxmlformats-officedocument.presentationml.slide+xml"/>
  <Override PartName="/ppt/slides/slide78.xml" ContentType="application/vnd.openxmlformats-officedocument.presentationml.slide+xml"/>
  <Override PartName="/ppt/slides/slide96.xml" ContentType="application/vnd.openxmlformats-officedocument.presentationml.slide+xml"/>
  <Override PartName="/ppt/slides/slide115.xml" ContentType="application/vnd.openxmlformats-officedocument.presentationml.slide+xml"/>
  <Override PartName="/ppt/slides/slide144.xml" ContentType="application/vnd.openxmlformats-officedocument.presentationml.slide+xml"/>
  <Override PartName="/ppt/slides/slide162.xml" ContentType="application/vnd.openxmlformats-officedocument.presentationml.slide+xml"/>
  <Override PartName="/ppt/notesSlides/notesSlide4.xml" ContentType="application/vnd.openxmlformats-officedocument.presentationml.notesSlide+xml"/>
  <Override PartName="/docProps/core.xml" ContentType="application/vnd.openxmlformats-package.core-properties+xml"/>
  <Override PartName="/ppt/slides/slide6.xml" ContentType="application/vnd.openxmlformats-officedocument.presentationml.slide+xml"/>
  <Override PartName="/ppt/slides/slide38.xml" ContentType="application/vnd.openxmlformats-officedocument.presentationml.slide+xml"/>
  <Override PartName="/ppt/slides/slide56.xml" ContentType="application/vnd.openxmlformats-officedocument.presentationml.slide+xml"/>
  <Override PartName="/ppt/slides/slide67.xml" ContentType="application/vnd.openxmlformats-officedocument.presentationml.slide+xml"/>
  <Override PartName="/ppt/slides/slide85.xml" ContentType="application/vnd.openxmlformats-officedocument.presentationml.slide+xml"/>
  <Override PartName="/ppt/slides/slide104.xml" ContentType="application/vnd.openxmlformats-officedocument.presentationml.slide+xml"/>
  <Override PartName="/ppt/slides/slide122.xml" ContentType="application/vnd.openxmlformats-officedocument.presentationml.slide+xml"/>
  <Override PartName="/ppt/slides/slide133.xml" ContentType="application/vnd.openxmlformats-officedocument.presentationml.slide+xml"/>
  <Override PartName="/ppt/slides/slide151.xml" ContentType="application/vnd.openxmlformats-officedocument.presentationml.slide+xml"/>
  <Override PartName="/ppt/slideLayouts/slideLayout8.xml" ContentType="application/vnd.openxmlformats-officedocument.presentationml.slideLayout+xml"/>
  <Override PartName="/ppt/diagrams/colors1.xml" ContentType="application/vnd.openxmlformats-officedocument.drawingml.diagramColors+xml"/>
  <Override PartName="/ppt/slideMasters/slideMaster1.xml" ContentType="application/vnd.openxmlformats-officedocument.presentationml.slideMaster+xml"/>
  <Override PartName="/ppt/slides/slide27.xml" ContentType="application/vnd.openxmlformats-officedocument.presentationml.slide+xml"/>
  <Override PartName="/ppt/slides/slide45.xml" ContentType="application/vnd.openxmlformats-officedocument.presentationml.slide+xml"/>
  <Override PartName="/ppt/slides/slide74.xml" ContentType="application/vnd.openxmlformats-officedocument.presentationml.slide+xml"/>
  <Override PartName="/ppt/slides/slide92.xml" ContentType="application/vnd.openxmlformats-officedocument.presentationml.slide+xml"/>
  <Override PartName="/ppt/slides/slide111.xml" ContentType="application/vnd.openxmlformats-officedocument.presentationml.slide+xml"/>
  <Override PartName="/ppt/slides/slide140.xml" ContentType="application/vnd.openxmlformats-officedocument.presentationml.slide+xml"/>
  <Override PartName="/ppt/slideLayouts/slideLayout4.xml" ContentType="application/vnd.openxmlformats-officedocument.presentationml.slideLayout+xml"/>
  <Override PartName="/ppt/notesSlides/notesSlide29.xml" ContentType="application/vnd.openxmlformats-officedocument.presentationml.notesSlide+xml"/>
  <Override PartName="/ppt/notesSlides/notesSlide47.xml" ContentType="application/vnd.openxmlformats-officedocument.presentationml.notesSlide+xml"/>
  <Override PartName="/ppt/slides/slide2.xml" ContentType="application/vnd.openxmlformats-officedocument.presentationml.slide+xml"/>
  <Override PartName="/ppt/slides/slide16.xml" ContentType="application/vnd.openxmlformats-officedocument.presentationml.slide+xml"/>
  <Override PartName="/ppt/slides/slide34.xml" ContentType="application/vnd.openxmlformats-officedocument.presentationml.slide+xml"/>
  <Override PartName="/ppt/slides/slide52.xml" ContentType="application/vnd.openxmlformats-officedocument.presentationml.slide+xml"/>
  <Override PartName="/ppt/slides/slide63.xml" ContentType="application/vnd.openxmlformats-officedocument.presentationml.slide+xml"/>
  <Override PartName="/ppt/slides/slide81.xml" ContentType="application/vnd.openxmlformats-officedocument.presentationml.slide+xml"/>
  <Override PartName="/ppt/slides/slide100.xml" ContentType="application/vnd.openxmlformats-officedocument.presentationml.slide+xml"/>
  <Default Extension="wmf" ContentType="image/x-wmf"/>
  <Override PartName="/ppt/notesSlides/notesSlide18.xml" ContentType="application/vnd.openxmlformats-officedocument.presentationml.notesSlide+xml"/>
  <Override PartName="/ppt/notesSlides/notesSlide36.xml" ContentType="application/vnd.openxmlformats-officedocument.presentationml.notesSlide+xml"/>
  <Default Extension="rels" ContentType="application/vnd.openxmlformats-package.relationships+xml"/>
  <Override PartName="/ppt/slides/slide23.xml" ContentType="application/vnd.openxmlformats-officedocument.presentationml.slide+xml"/>
  <Override PartName="/ppt/slides/slide41.xml" ContentType="application/vnd.openxmlformats-officedocument.presentationml.slide+xml"/>
  <Override PartName="/ppt/slides/slide70.xml" ContentType="application/vnd.openxmlformats-officedocument.presentationml.slide+xml"/>
  <Override PartName="/ppt/notesSlides/notesSlide25.xml" ContentType="application/vnd.openxmlformats-officedocument.presentationml.notesSlide+xml"/>
  <Override PartName="/ppt/notesSlides/notesSlide43.xml" ContentType="application/vnd.openxmlformats-officedocument.presentationml.notesSlide+xml"/>
  <Override PartName="/ppt/slides/slide12.xml" ContentType="application/vnd.openxmlformats-officedocument.presentationml.slide+xml"/>
  <Override PartName="/ppt/slides/slide30.xml" ContentType="application/vnd.openxmlformats-officedocument.presentationml.slide+xml"/>
  <Override PartName="/ppt/slides/slide149.xml" ContentType="application/vnd.openxmlformats-officedocument.presentationml.slide+xml"/>
  <Override PartName="/ppt/slideLayouts/slideLayout11.xml" ContentType="application/vnd.openxmlformats-officedocument.presentationml.slideLayout+xml"/>
  <Override PartName="/ppt/notesSlides/notesSlide14.xml" ContentType="application/vnd.openxmlformats-officedocument.presentationml.notesSlide+xml"/>
  <Override PartName="/ppt/notesSlides/notesSlide32.xml" ContentType="application/vnd.openxmlformats-officedocument.presentationml.notesSlide+xml"/>
  <Override PartName="/ppt/slides/slide138.xml" ContentType="application/vnd.openxmlformats-officedocument.presentationml.slide+xml"/>
  <Override PartName="/ppt/notesSlides/notesSlide9.xml" ContentType="application/vnd.openxmlformats-officedocument.presentationml.notesSlide+xml"/>
  <Override PartName="/ppt/notesSlides/notesSlide21.xml" ContentType="application/vnd.openxmlformats-officedocument.presentationml.notesSlide+xml"/>
  <Override PartName="/ppt/notesSlides/notesSlide50.xml" ContentType="application/vnd.openxmlformats-officedocument.presentationml.notesSlide+xml"/>
  <Override PartName="/ppt/slides/slide79.xml" ContentType="application/vnd.openxmlformats-officedocument.presentationml.slide+xml"/>
  <Override PartName="/ppt/slides/slide109.xml" ContentType="application/vnd.openxmlformats-officedocument.presentationml.slide+xml"/>
  <Override PartName="/ppt/slides/slide127.xml" ContentType="application/vnd.openxmlformats-officedocument.presentationml.slide+xml"/>
  <Override PartName="/ppt/slides/slide145.xml" ContentType="application/vnd.openxmlformats-officedocument.presentationml.slide+xml"/>
  <Override PartName="/ppt/slides/slide156.xml" ContentType="application/vnd.openxmlformats-officedocument.presentationml.slide+xml"/>
  <Override PartName="/ppt/notesSlides/notesSlide10.xml" ContentType="application/vnd.openxmlformats-officedocument.presentationml.notesSlide+xml"/>
  <Override PartName="/ppt/slides/slide7.xml" ContentType="application/vnd.openxmlformats-officedocument.presentationml.slide+xml"/>
  <Override PartName="/ppt/slides/slide68.xml" ContentType="application/vnd.openxmlformats-officedocument.presentationml.slide+xml"/>
  <Override PartName="/ppt/slides/slide97.xml" ContentType="application/vnd.openxmlformats-officedocument.presentationml.slide+xml"/>
  <Override PartName="/ppt/slides/slide116.xml" ContentType="application/vnd.openxmlformats-officedocument.presentationml.slide+xml"/>
  <Override PartName="/ppt/slides/slide134.xml" ContentType="application/vnd.openxmlformats-officedocument.presentationml.slide+xml"/>
  <Override PartName="/ppt/slideLayouts/slideLayout9.xml" ContentType="application/vnd.openxmlformats-officedocument.presentationml.slideLayout+xml"/>
  <Override PartName="/ppt/notesSlides/notesSlide5.xml" ContentType="application/vnd.openxmlformats-officedocument.presentationml.notesSlide+xml"/>
  <Override PartName="/ppt/slides/slide28.xml" ContentType="application/vnd.openxmlformats-officedocument.presentationml.slide+xml"/>
  <Override PartName="/ppt/slides/slide39.xml" ContentType="application/vnd.openxmlformats-officedocument.presentationml.slide+xml"/>
  <Override PartName="/ppt/slides/slide57.xml" ContentType="application/vnd.openxmlformats-officedocument.presentationml.slide+xml"/>
  <Override PartName="/ppt/slides/slide75.xml" ContentType="application/vnd.openxmlformats-officedocument.presentationml.slide+xml"/>
  <Override PartName="/ppt/slides/slide86.xml" ContentType="application/vnd.openxmlformats-officedocument.presentationml.slide+xml"/>
  <Override PartName="/ppt/slides/slide105.xml" ContentType="application/vnd.openxmlformats-officedocument.presentationml.slide+xml"/>
  <Override PartName="/ppt/slides/slide123.xml" ContentType="application/vnd.openxmlformats-officedocument.presentationml.slide+xml"/>
  <Override PartName="/ppt/slides/slide141.xml" ContentType="application/vnd.openxmlformats-officedocument.presentationml.slide+xml"/>
  <Override PartName="/ppt/slides/slide152.xml" ContentType="application/vnd.openxmlformats-officedocument.presentationml.slide+xml"/>
  <Override PartName="/ppt/notesSlides/notesSlide1.xml" ContentType="application/vnd.openxmlformats-officedocument.presentationml.notesSlide+xml"/>
  <Override PartName="/ppt/diagrams/colors2.xml" ContentType="application/vnd.openxmlformats-officedocument.drawingml.diagramColors+xml"/>
  <Override PartName="/ppt/slides/slide3.xml" ContentType="application/vnd.openxmlformats-officedocument.presentationml.slide+xml"/>
  <Override PartName="/ppt/slides/slide17.xml" ContentType="application/vnd.openxmlformats-officedocument.presentationml.slide+xml"/>
  <Override PartName="/ppt/slides/slide46.xml" ContentType="application/vnd.openxmlformats-officedocument.presentationml.slide+xml"/>
  <Override PartName="/ppt/slides/slide64.xml" ContentType="application/vnd.openxmlformats-officedocument.presentationml.slide+xml"/>
  <Override PartName="/ppt/slides/slide93.xml" ContentType="application/vnd.openxmlformats-officedocument.presentationml.slide+xml"/>
  <Override PartName="/ppt/slides/slide101.xml" ContentType="application/vnd.openxmlformats-officedocument.presentationml.slide+xml"/>
  <Override PartName="/ppt/slides/slide112.xml" ContentType="application/vnd.openxmlformats-officedocument.presentationml.slide+xml"/>
  <Override PartName="/ppt/slides/slide130.xml" ContentType="application/vnd.openxmlformats-officedocument.presentationml.slide+xml"/>
  <Override PartName="/ppt/slideLayouts/slideLayout5.xml" ContentType="application/vnd.openxmlformats-officedocument.presentationml.slideLayout+xml"/>
  <Override PartName="/ppt/notesSlides/notesSlide19.xml" ContentType="application/vnd.openxmlformats-officedocument.presentationml.notesSlide+xml"/>
  <Override PartName="/ppt/notesSlides/notesSlide48.xml" ContentType="application/vnd.openxmlformats-officedocument.presentationml.notesSlide+xml"/>
  <Override PartName="/ppt/diagrams/drawing1.xml" ContentType="application/vnd.ms-office.drawingml.diagramDrawing+xml"/>
  <Override PartName="/ppt/slides/slide24.xml" ContentType="application/vnd.openxmlformats-officedocument.presentationml.slide+xml"/>
  <Override PartName="/ppt/slides/slide35.xml" ContentType="application/vnd.openxmlformats-officedocument.presentationml.slide+xml"/>
  <Override PartName="/ppt/slides/slide53.xml" ContentType="application/vnd.openxmlformats-officedocument.presentationml.slide+xml"/>
  <Override PartName="/ppt/slides/slide71.xml" ContentType="application/vnd.openxmlformats-officedocument.presentationml.slide+xml"/>
  <Override PartName="/ppt/slides/slide82.xml" ContentType="application/vnd.openxmlformats-officedocument.presentationml.slide+xml"/>
  <Default Extension="jpeg" ContentType="image/jpeg"/>
  <Override PartName="/ppt/diagrams/quickStyle1.xml" ContentType="application/vnd.openxmlformats-officedocument.drawingml.diagramStyle+xml"/>
  <Override PartName="/ppt/notesSlides/notesSlide37.xml" ContentType="application/vnd.openxmlformats-officedocument.presentationml.notesSlide+xml"/>
  <Override PartName="/ppt/slides/slide13.xml" ContentType="application/vnd.openxmlformats-officedocument.presentationml.slide+xml"/>
  <Override PartName="/ppt/slides/slide31.xml" ContentType="application/vnd.openxmlformats-officedocument.presentationml.slide+xml"/>
  <Override PartName="/ppt/slides/slide42.xml" ContentType="application/vnd.openxmlformats-officedocument.presentationml.slide+xml"/>
  <Override PartName="/ppt/slides/slide60.xml" ContentType="application/vnd.openxmlformats-officedocument.presentationml.slide+xml"/>
  <Override PartName="/ppt/slideLayouts/slideLayout1.xml" ContentType="application/vnd.openxmlformats-officedocument.presentationml.slideLayout+xml"/>
  <Override PartName="/ppt/notesSlides/notesSlide15.xml" ContentType="application/vnd.openxmlformats-officedocument.presentationml.notesSlide+xml"/>
  <Override PartName="/ppt/notesSlides/notesSlide26.xml" ContentType="application/vnd.openxmlformats-officedocument.presentationml.notesSlide+xml"/>
  <Override PartName="/ppt/notesSlides/notesSlide44.xml" ContentType="application/vnd.openxmlformats-officedocument.presentationml.notesSlide+xml"/>
  <Override PartName="/ppt/slides/slide20.xml" ContentType="application/vnd.openxmlformats-officedocument.presentationml.slide+xml"/>
  <Override PartName="/ppt/notesSlides/notesSlide22.xml" ContentType="application/vnd.openxmlformats-officedocument.presentationml.notesSlide+xml"/>
  <Override PartName="/ppt/notesSlides/notesSlide33.xml" ContentType="application/vnd.openxmlformats-officedocument.presentationml.notesSlide+xml"/>
  <Override PartName="/ppt/notesSlides/notesSlide51.xml" ContentType="application/vnd.openxmlformats-officedocument.presentationml.notesSlide+xml"/>
  <Override PartName="/ppt/slides/slide139.xml" ContentType="application/vnd.openxmlformats-officedocument.presentationml.slide+xml"/>
  <Override PartName="/ppt/slides/slide157.xml" ContentType="application/vnd.openxmlformats-officedocument.presentationml.slide+xml"/>
  <Override PartName="/ppt/notesSlides/notesSlide11.xml" ContentType="application/vnd.openxmlformats-officedocument.presentationml.notesSlide+xml"/>
  <Override PartName="/ppt/notesSlides/notesSlide40.xml" ContentType="application/vnd.openxmlformats-officedocument.presentationml.notesSlide+xml"/>
  <Override PartName="/ppt/slides/slide98.xml" ContentType="application/vnd.openxmlformats-officedocument.presentationml.slide+xml"/>
  <Override PartName="/ppt/slides/slide117.xml" ContentType="application/vnd.openxmlformats-officedocument.presentationml.slide+xml"/>
  <Override PartName="/ppt/slides/slide128.xml" ContentType="application/vnd.openxmlformats-officedocument.presentationml.slide+xml"/>
  <Override PartName="/ppt/slides/slide146.xml" ContentType="application/vnd.openxmlformats-officedocument.presentationml.slide+xml"/>
  <Override PartName="/ppt/notesSlides/notesSlide6.xml" ContentType="application/vnd.openxmlformats-officedocument.presentationml.notesSlide+xml"/>
  <Override PartName="/ppt/slides/slide8.xml" ContentType="application/vnd.openxmlformats-officedocument.presentationml.slide+xml"/>
  <Override PartName="/ppt/slides/slide69.xml" ContentType="application/vnd.openxmlformats-officedocument.presentationml.slide+xml"/>
  <Override PartName="/ppt/slides/slide87.xml" ContentType="application/vnd.openxmlformats-officedocument.presentationml.slide+xml"/>
  <Override PartName="/ppt/slides/slide106.xml" ContentType="application/vnd.openxmlformats-officedocument.presentationml.slide+xml"/>
  <Override PartName="/ppt/slides/slide124.xml" ContentType="application/vnd.openxmlformats-officedocument.presentationml.slide+xml"/>
  <Override PartName="/ppt/slides/slide135.xml" ContentType="application/vnd.openxmlformats-officedocument.presentationml.slide+xml"/>
  <Override PartName="/ppt/slides/slide153.xml" ContentType="application/vnd.openxmlformats-officedocument.presentationml.slide+xml"/>
  <Override PartName="/ppt/diagrams/data1.xml" ContentType="application/vnd.openxmlformats-officedocument.drawingml.diagramData+xml"/>
  <Override PartName="/ppt/slides/slide29.xml" ContentType="application/vnd.openxmlformats-officedocument.presentationml.slide+xml"/>
  <Override PartName="/ppt/slides/slide76.xml" ContentType="application/vnd.openxmlformats-officedocument.presentationml.slide+xml"/>
  <Override PartName="/ppt/slides/slide113.xml" ContentType="application/vnd.openxmlformats-officedocument.presentationml.slide+xml"/>
  <Override PartName="/ppt/slides/slide160.xml" ContentType="application/vnd.openxmlformats-officedocument.presentationml.slide+xml"/>
  <Override PartName="/ppt/diagrams/drawing2.xml" ContentType="application/vnd.ms-office.drawingml.diagramDrawing+xml"/>
  <Override PartName="/ppt/slides/slide4.xml" ContentType="application/vnd.openxmlformats-officedocument.presentationml.slide+xml"/>
  <Override PartName="/ppt/slides/slide18.xml" ContentType="application/vnd.openxmlformats-officedocument.presentationml.slide+xml"/>
  <Override PartName="/ppt/slides/slide54.xml" ContentType="application/vnd.openxmlformats-officedocument.presentationml.slide+xml"/>
  <Override PartName="/ppt/slides/slide65.xml" ContentType="application/vnd.openxmlformats-officedocument.presentationml.slide+xml"/>
  <Override PartName="/ppt/slides/slide102.xml" ContentType="application/vnd.openxmlformats-officedocument.presentationml.slide+xml"/>
  <Override PartName="/ppt/slideLayouts/slideLayout6.xml" ContentType="application/vnd.openxmlformats-officedocument.presentationml.slideLayout+xml"/>
  <Override PartName="/ppt/diagrams/quickStyle2.xml" ContentType="application/vnd.openxmlformats-officedocument.drawingml.diagramStyle+xml"/>
  <Override PartName="/ppt/slides/slide43.xml" ContentType="application/vnd.openxmlformats-officedocument.presentationml.slide+xml"/>
  <Override PartName="/ppt/slides/slide90.xml" ContentType="application/vnd.openxmlformats-officedocument.presentationml.slide+xml"/>
  <Override PartName="/ppt/theme/theme1.xml" ContentType="application/vnd.openxmlformats-officedocument.theme+xml"/>
  <Override PartName="/ppt/notesSlides/notesSlide45.xml" ContentType="application/vnd.openxmlformats-officedocument.presentationml.notesSlide+xml"/>
  <Override PartName="/ppt/slides/slide32.xml" ContentType="application/vnd.openxmlformats-officedocument.presentationml.slide+xml"/>
  <Default Extension="fntdata" ContentType="application/x-fontdata"/>
  <Override PartName="/ppt/notesSlides/notesSlide34.xml" ContentType="application/vnd.openxmlformats-officedocument.presentationml.notesSlide+xml"/>
  <Override PartName="/ppt/slides/slide10.xml" ContentType="application/vnd.openxmlformats-officedocument.presentationml.slide+xml"/>
  <Override PartName="/ppt/slides/slide21.xml" ContentType="application/vnd.openxmlformats-officedocument.presentationml.slide+xml"/>
  <Override PartName="/ppt/notesSlides/notesSlide23.xml" ContentType="application/vnd.openxmlformats-officedocument.presentationml.notesSlide+xml"/>
  <Override PartName="/ppt/slides/slide129.xml" ContentType="application/vnd.openxmlformats-officedocument.presentationml.slide+xml"/>
  <Override PartName="/ppt/notesSlides/notesSlide12.xml" ContentType="application/vnd.openxmlformats-officedocument.presentationml.notesSlide+xml"/>
  <Override PartName="/ppt/slides/slide118.xml" ContentType="application/vnd.openxmlformats-officedocument.presentationml.slide+xml"/>
  <Override PartName="/ppt/slides/slide9.xml" ContentType="application/vnd.openxmlformats-officedocument.presentationml.slide+xml"/>
  <Override PartName="/ppt/slides/slide59.xml" ContentType="application/vnd.openxmlformats-officedocument.presentationml.slide+xml"/>
  <Override PartName="/ppt/slides/slide107.xml" ContentType="application/vnd.openxmlformats-officedocument.presentationml.slide+xml"/>
  <Override PartName="/ppt/slides/slide143.xml" ContentType="application/vnd.openxmlformats-officedocument.presentationml.slide+xml"/>
  <Override PartName="/ppt/slides/slide154.xml" ContentType="application/vnd.openxmlformats-officedocument.presentationml.slide+xml"/>
  <Override PartName="/ppt/viewProps.xml" ContentType="application/vnd.openxmlformats-officedocument.presentationml.viewProps+xml"/>
  <Override PartName="/ppt/slides/slide48.xml" ContentType="application/vnd.openxmlformats-officedocument.presentationml.slide+xml"/>
  <Override PartName="/ppt/slides/slide95.xml" ContentType="application/vnd.openxmlformats-officedocument.presentationml.slide+xml"/>
  <Override PartName="/ppt/slides/slide132.xml" ContentType="application/vnd.openxmlformats-officedocument.presentationml.slide+xml"/>
  <Default Extension="bin" ContentType="application/vnd.openxmlformats-officedocument.oleObject"/>
  <Override PartName="/ppt/notesSlides/notesSlide3.xml" ContentType="application/vnd.openxmlformats-officedocument.presentationml.notesSlide+xml"/>
  <Override PartName="/ppt/slides/slide26.xml" ContentType="application/vnd.openxmlformats-officedocument.presentationml.slide+xml"/>
  <Override PartName="/ppt/slides/slide37.xml" ContentType="application/vnd.openxmlformats-officedocument.presentationml.slide+xml"/>
  <Override PartName="/ppt/slides/slide73.xml" ContentType="application/vnd.openxmlformats-officedocument.presentationml.slide+xml"/>
  <Override PartName="/ppt/slides/slide84.xml" ContentType="application/vnd.openxmlformats-officedocument.presentationml.slide+xml"/>
  <Override PartName="/ppt/slides/slide121.xml" ContentType="application/vnd.openxmlformats-officedocument.presentationml.slide+xml"/>
  <Override PartName="/ppt/presProps.xml" ContentType="application/vnd.openxmlformats-officedocument.presentationml.presProps+xml"/>
  <Override PartName="/ppt/notesSlides/notesSlide39.xml" ContentType="application/vnd.openxmlformats-officedocument.presentationml.notesSlide+xml"/>
  <Override PartName="/ppt/slides/slide1.xml" ContentType="application/vnd.openxmlformats-officedocument.presentationml.slide+xml"/>
  <Override PartName="/ppt/slides/slide15.xml" ContentType="application/vnd.openxmlformats-officedocument.presentationml.slide+xml"/>
  <Override PartName="/ppt/slides/slide62.xml" ContentType="application/vnd.openxmlformats-officedocument.presentationml.slide+xml"/>
  <Override PartName="/ppt/slides/slide110.xml" ContentType="application/vnd.openxmlformats-officedocument.presentationml.slide+xml"/>
  <Override PartName="/ppt/slideLayouts/slideLayout3.xml" ContentType="application/vnd.openxmlformats-officedocument.presentationml.slideLayout+xml"/>
  <Override PartName="/ppt/notesSlides/notesSlide17.xml" ContentType="application/vnd.openxmlformats-officedocument.presentationml.notesSlide+xml"/>
  <Override PartName="/ppt/notesSlides/notesSlide28.xml" ContentType="application/vnd.openxmlformats-officedocument.presentationml.notesSlide+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bookmarkIdSeed="2">
  <p:sldMasterIdLst>
    <p:sldMasterId id="2147483648" r:id="rId1"/>
  </p:sldMasterIdLst>
  <p:notesMasterIdLst>
    <p:notesMasterId r:id="rId164"/>
  </p:notesMasterIdLst>
  <p:sldIdLst>
    <p:sldId id="257" r:id="rId2"/>
    <p:sldId id="593" r:id="rId3"/>
    <p:sldId id="258" r:id="rId4"/>
    <p:sldId id="259" r:id="rId5"/>
    <p:sldId id="524" r:id="rId6"/>
    <p:sldId id="522" r:id="rId7"/>
    <p:sldId id="260" r:id="rId8"/>
    <p:sldId id="459" r:id="rId9"/>
    <p:sldId id="602" r:id="rId10"/>
    <p:sldId id="603" r:id="rId11"/>
    <p:sldId id="613" r:id="rId12"/>
    <p:sldId id="604" r:id="rId13"/>
    <p:sldId id="605" r:id="rId14"/>
    <p:sldId id="606" r:id="rId15"/>
    <p:sldId id="607" r:id="rId16"/>
    <p:sldId id="608" r:id="rId17"/>
    <p:sldId id="610" r:id="rId18"/>
    <p:sldId id="611" r:id="rId19"/>
    <p:sldId id="612" r:id="rId20"/>
    <p:sldId id="469" r:id="rId21"/>
    <p:sldId id="614" r:id="rId22"/>
    <p:sldId id="616" r:id="rId23"/>
    <p:sldId id="527" r:id="rId24"/>
    <p:sldId id="530" r:id="rId25"/>
    <p:sldId id="466" r:id="rId26"/>
    <p:sldId id="531" r:id="rId27"/>
    <p:sldId id="479" r:id="rId28"/>
    <p:sldId id="478" r:id="rId29"/>
    <p:sldId id="483" r:id="rId30"/>
    <p:sldId id="482" r:id="rId31"/>
    <p:sldId id="481" r:id="rId32"/>
    <p:sldId id="486" r:id="rId33"/>
    <p:sldId id="537" r:id="rId34"/>
    <p:sldId id="484" r:id="rId35"/>
    <p:sldId id="617" r:id="rId36"/>
    <p:sldId id="490" r:id="rId37"/>
    <p:sldId id="488" r:id="rId38"/>
    <p:sldId id="618" r:id="rId39"/>
    <p:sldId id="487" r:id="rId40"/>
    <p:sldId id="619" r:id="rId41"/>
    <p:sldId id="620" r:id="rId42"/>
    <p:sldId id="491" r:id="rId43"/>
    <p:sldId id="622" r:id="rId44"/>
    <p:sldId id="476" r:id="rId45"/>
    <p:sldId id="625" r:id="rId46"/>
    <p:sldId id="626" r:id="rId47"/>
    <p:sldId id="627" r:id="rId48"/>
    <p:sldId id="596" r:id="rId49"/>
    <p:sldId id="505" r:id="rId50"/>
    <p:sldId id="629" r:id="rId51"/>
    <p:sldId id="630" r:id="rId52"/>
    <p:sldId id="633" r:id="rId53"/>
    <p:sldId id="632" r:id="rId54"/>
    <p:sldId id="504" r:id="rId55"/>
    <p:sldId id="631" r:id="rId56"/>
    <p:sldId id="509" r:id="rId57"/>
    <p:sldId id="507" r:id="rId58"/>
    <p:sldId id="635" r:id="rId59"/>
    <p:sldId id="637" r:id="rId60"/>
    <p:sldId id="638" r:id="rId61"/>
    <p:sldId id="639" r:id="rId62"/>
    <p:sldId id="636" r:id="rId63"/>
    <p:sldId id="640" r:id="rId64"/>
    <p:sldId id="641" r:id="rId65"/>
    <p:sldId id="511" r:id="rId66"/>
    <p:sldId id="642" r:id="rId67"/>
    <p:sldId id="598" r:id="rId68"/>
    <p:sldId id="516" r:id="rId69"/>
    <p:sldId id="515" r:id="rId70"/>
    <p:sldId id="644" r:id="rId71"/>
    <p:sldId id="514" r:id="rId72"/>
    <p:sldId id="502" r:id="rId73"/>
    <p:sldId id="521" r:id="rId74"/>
    <p:sldId id="557" r:id="rId75"/>
    <p:sldId id="558" r:id="rId76"/>
    <p:sldId id="559" r:id="rId77"/>
    <p:sldId id="560" r:id="rId78"/>
    <p:sldId id="645" r:id="rId79"/>
    <p:sldId id="562" r:id="rId80"/>
    <p:sldId id="563" r:id="rId81"/>
    <p:sldId id="564" r:id="rId82"/>
    <p:sldId id="566" r:id="rId83"/>
    <p:sldId id="567" r:id="rId84"/>
    <p:sldId id="568" r:id="rId85"/>
    <p:sldId id="570" r:id="rId86"/>
    <p:sldId id="571" r:id="rId87"/>
    <p:sldId id="575" r:id="rId88"/>
    <p:sldId id="576" r:id="rId89"/>
    <p:sldId id="646" r:id="rId90"/>
    <p:sldId id="649" r:id="rId91"/>
    <p:sldId id="660" r:id="rId92"/>
    <p:sldId id="650" r:id="rId93"/>
    <p:sldId id="652" r:id="rId94"/>
    <p:sldId id="653" r:id="rId95"/>
    <p:sldId id="654" r:id="rId96"/>
    <p:sldId id="648" r:id="rId97"/>
    <p:sldId id="656" r:id="rId98"/>
    <p:sldId id="661" r:id="rId99"/>
    <p:sldId id="662" r:id="rId100"/>
    <p:sldId id="663" r:id="rId101"/>
    <p:sldId id="655" r:id="rId102"/>
    <p:sldId id="665" r:id="rId103"/>
    <p:sldId id="666" r:id="rId104"/>
    <p:sldId id="668" r:id="rId105"/>
    <p:sldId id="669" r:id="rId106"/>
    <p:sldId id="671" r:id="rId107"/>
    <p:sldId id="664" r:id="rId108"/>
    <p:sldId id="672" r:id="rId109"/>
    <p:sldId id="673" r:id="rId110"/>
    <p:sldId id="674" r:id="rId111"/>
    <p:sldId id="676" r:id="rId112"/>
    <p:sldId id="678" r:id="rId113"/>
    <p:sldId id="679" r:id="rId114"/>
    <p:sldId id="680" r:id="rId115"/>
    <p:sldId id="681" r:id="rId116"/>
    <p:sldId id="682" r:id="rId117"/>
    <p:sldId id="683" r:id="rId118"/>
    <p:sldId id="675" r:id="rId119"/>
    <p:sldId id="684" r:id="rId120"/>
    <p:sldId id="685" r:id="rId121"/>
    <p:sldId id="686" r:id="rId122"/>
    <p:sldId id="687" r:id="rId123"/>
    <p:sldId id="688" r:id="rId124"/>
    <p:sldId id="690" r:id="rId125"/>
    <p:sldId id="689" r:id="rId126"/>
    <p:sldId id="647" r:id="rId127"/>
    <p:sldId id="691" r:id="rId128"/>
    <p:sldId id="692" r:id="rId129"/>
    <p:sldId id="693" r:id="rId130"/>
    <p:sldId id="694" r:id="rId131"/>
    <p:sldId id="695" r:id="rId132"/>
    <p:sldId id="696" r:id="rId133"/>
    <p:sldId id="697" r:id="rId134"/>
    <p:sldId id="698" r:id="rId135"/>
    <p:sldId id="699" r:id="rId136"/>
    <p:sldId id="700" r:id="rId137"/>
    <p:sldId id="701" r:id="rId138"/>
    <p:sldId id="702" r:id="rId139"/>
    <p:sldId id="709" r:id="rId140"/>
    <p:sldId id="703" r:id="rId141"/>
    <p:sldId id="704" r:id="rId142"/>
    <p:sldId id="581" r:id="rId143"/>
    <p:sldId id="706" r:id="rId144"/>
    <p:sldId id="708" r:id="rId145"/>
    <p:sldId id="710" r:id="rId146"/>
    <p:sldId id="716" r:id="rId147"/>
    <p:sldId id="713" r:id="rId148"/>
    <p:sldId id="714" r:id="rId149"/>
    <p:sldId id="715" r:id="rId150"/>
    <p:sldId id="583" r:id="rId151"/>
    <p:sldId id="584" r:id="rId152"/>
    <p:sldId id="585" r:id="rId153"/>
    <p:sldId id="717" r:id="rId154"/>
    <p:sldId id="721" r:id="rId155"/>
    <p:sldId id="719" r:id="rId156"/>
    <p:sldId id="720" r:id="rId157"/>
    <p:sldId id="722" r:id="rId158"/>
    <p:sldId id="723" r:id="rId159"/>
    <p:sldId id="724" r:id="rId160"/>
    <p:sldId id="725" r:id="rId161"/>
    <p:sldId id="726" r:id="rId162"/>
    <p:sldId id="727" r:id="rId163"/>
  </p:sldIdLst>
  <p:sldSz cx="9144000" cy="5143500" type="screen16x9"/>
  <p:notesSz cx="6858000" cy="9144000"/>
  <p:embeddedFontLst>
    <p:embeddedFont>
      <p:font typeface="微软雅黑" pitchFamily="34" charset="-122"/>
      <p:regular r:id="rId165"/>
      <p:bold r:id="rId166"/>
    </p:embeddedFont>
    <p:embeddedFont>
      <p:font typeface="Calibri" pitchFamily="34" charset="0"/>
      <p:regular r:id="rId167"/>
      <p:bold r:id="rId168"/>
      <p:italic r:id="rId169"/>
      <p:boldItalic r:id="rId170"/>
    </p:embeddedFont>
    <p:embeddedFont>
      <p:font typeface="Wingdings 2" pitchFamily="18" charset="2"/>
      <p:regular r:id="rId171"/>
    </p:embeddedFont>
    <p:embeddedFont>
      <p:font typeface="Wingdings 3" pitchFamily="18" charset="2"/>
      <p:regular r:id="rId172"/>
    </p:embeddedFont>
  </p:embeddedFont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 xmlns:p15="http://schemas.microsoft.com/office/powerpoint/2012/main">
        <p15:guide id="1" orient="horz" pos="162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 xmlns:p14="http://schemas.microsoft.com/office/powerpoint/2010/main">
          <a:srgbClr val="FF0000"/>
        </p14:laserClr>
      </p:ext>
      <p:ext uri="{2FDB2607-1784-4EEB-B798-7EB5836EED8A}">
        <p14:showMediaCtrls xmlns="" xmlns:p14="http://schemas.microsoft.com/office/powerpoint/2010/main" val="1"/>
      </p:ext>
    </p:extLst>
  </p:showPr>
  <p:clrMru>
    <a:srgbClr val="0000FF"/>
    <a:srgbClr val="0000CC"/>
    <a:srgbClr val="000099"/>
    <a:srgbClr val="000066"/>
    <a:srgbClr val="FFFF99"/>
    <a:srgbClr val="00CCFF"/>
    <a:srgbClr val="99FFCC"/>
    <a:srgbClr val="FFCCFF"/>
    <a:srgbClr val="99FF99"/>
    <a:srgbClr val="9900CC"/>
  </p:clrMru>
  <p:extLst>
    <p:ext uri="{E76CE94A-603C-4142-B9EB-6D1370010A27}">
      <p14:discardImageEditData xmlns="" xmlns:p14="http://schemas.microsoft.com/office/powerpoint/2010/main" val="0"/>
    </p:ext>
    <p:ext uri="{D31A062A-798A-4329-ABDD-BBA856620510}">
      <p14:defaultImageDpi xmlns="" xmlns:p14="http://schemas.microsoft.com/office/powerpoint/2010/main" val="220"/>
    </p:ext>
    <p:ext uri="{FD5EFAAD-0ECE-453E-9831-46B23BE46B34}">
      <p15:chartTrackingRefBased xmlns="" xmlns:p15="http://schemas.microsoft.com/office/powerpoint/2012/main" val="0"/>
    </p:ext>
  </p:extLst>
</p:presentationPr>
</file>

<file path=ppt/tableStyles.xml><?xml version="1.0" encoding="utf-8"?>
<a:tblStyleLst xmlns:a="http://schemas.openxmlformats.org/drawingml/2006/main" def="{5C22544A-7EE6-4342-B048-85BDC9FD1C3A}">
  <a:tblStyle styleId="{93296810-A885-4BE3-A3E7-6D5BEEA58F35}" styleName="中度样式 2 - 强调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DF18680-E054-41AD-8BC1-D1AEF772440D}" styleName="中度样式 2 - 强调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showOutlineIcons="0">
    <p:restoredLeft sz="16353" autoAdjust="0"/>
    <p:restoredTop sz="77389" autoAdjust="0"/>
  </p:normalViewPr>
  <p:slideViewPr>
    <p:cSldViewPr snapToGrid="0">
      <p:cViewPr varScale="1">
        <p:scale>
          <a:sx n="113" d="100"/>
          <a:sy n="113" d="100"/>
        </p:scale>
        <p:origin x="-912" y="-102"/>
      </p:cViewPr>
      <p:guideLst>
        <p:guide orient="horz" pos="1620"/>
        <p:guide pos="2880"/>
      </p:guideLst>
    </p:cSldViewPr>
  </p:slideViewPr>
  <p:notesTextViewPr>
    <p:cViewPr>
      <p:scale>
        <a:sx n="1" d="1"/>
        <a:sy n="1" d="1"/>
      </p:scale>
      <p:origin x="0" y="0"/>
    </p:cViewPr>
  </p:notesTextViewPr>
  <p:sorterViewPr>
    <p:cViewPr>
      <p:scale>
        <a:sx n="125" d="100"/>
        <a:sy n="125" d="100"/>
      </p:scale>
      <p:origin x="0" y="0"/>
    </p:cViewPr>
  </p:sorterViewPr>
  <p:gridSpacing cx="73736200" cy="7373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38" Type="http://schemas.openxmlformats.org/officeDocument/2006/relationships/slide" Target="slides/slide137.xml"/><Relationship Id="rId154" Type="http://schemas.openxmlformats.org/officeDocument/2006/relationships/slide" Target="slides/slide153.xml"/><Relationship Id="rId159" Type="http://schemas.openxmlformats.org/officeDocument/2006/relationships/slide" Target="slides/slide158.xml"/><Relationship Id="rId175" Type="http://schemas.openxmlformats.org/officeDocument/2006/relationships/theme" Target="theme/theme1.xml"/><Relationship Id="rId170" Type="http://schemas.openxmlformats.org/officeDocument/2006/relationships/font" Target="fonts/font6.fntdata"/><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28" Type="http://schemas.openxmlformats.org/officeDocument/2006/relationships/slide" Target="slides/slide127.xml"/><Relationship Id="rId144" Type="http://schemas.openxmlformats.org/officeDocument/2006/relationships/slide" Target="slides/slide143.xml"/><Relationship Id="rId149" Type="http://schemas.openxmlformats.org/officeDocument/2006/relationships/slide" Target="slides/slide148.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160" Type="http://schemas.openxmlformats.org/officeDocument/2006/relationships/slide" Target="slides/slide159.xml"/><Relationship Id="rId165" Type="http://schemas.openxmlformats.org/officeDocument/2006/relationships/font" Target="fonts/font1.fntdata"/><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slide" Target="slides/slide117.xml"/><Relationship Id="rId134" Type="http://schemas.openxmlformats.org/officeDocument/2006/relationships/slide" Target="slides/slide133.xml"/><Relationship Id="rId139" Type="http://schemas.openxmlformats.org/officeDocument/2006/relationships/slide" Target="slides/slide138.xml"/><Relationship Id="rId80" Type="http://schemas.openxmlformats.org/officeDocument/2006/relationships/slide" Target="slides/slide79.xml"/><Relationship Id="rId85" Type="http://schemas.openxmlformats.org/officeDocument/2006/relationships/slide" Target="slides/slide84.xml"/><Relationship Id="rId150" Type="http://schemas.openxmlformats.org/officeDocument/2006/relationships/slide" Target="slides/slide149.xml"/><Relationship Id="rId155" Type="http://schemas.openxmlformats.org/officeDocument/2006/relationships/slide" Target="slides/slide154.xml"/><Relationship Id="rId171" Type="http://schemas.openxmlformats.org/officeDocument/2006/relationships/font" Target="fonts/font7.fntdata"/><Relationship Id="rId176" Type="http://schemas.openxmlformats.org/officeDocument/2006/relationships/tableStyles" Target="tableStyles.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slide" Target="slides/slide144.xml"/><Relationship Id="rId161" Type="http://schemas.openxmlformats.org/officeDocument/2006/relationships/slide" Target="slides/slide160.xml"/><Relationship Id="rId166" Type="http://schemas.openxmlformats.org/officeDocument/2006/relationships/font" Target="fonts/font2.fntdata"/><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30" Type="http://schemas.openxmlformats.org/officeDocument/2006/relationships/slide" Target="slides/slide129.xml"/><Relationship Id="rId135" Type="http://schemas.openxmlformats.org/officeDocument/2006/relationships/slide" Target="slides/slide134.xml"/><Relationship Id="rId143" Type="http://schemas.openxmlformats.org/officeDocument/2006/relationships/slide" Target="slides/slide142.xml"/><Relationship Id="rId148" Type="http://schemas.openxmlformats.org/officeDocument/2006/relationships/slide" Target="slides/slide147.xml"/><Relationship Id="rId151" Type="http://schemas.openxmlformats.org/officeDocument/2006/relationships/slide" Target="slides/slide150.xml"/><Relationship Id="rId156" Type="http://schemas.openxmlformats.org/officeDocument/2006/relationships/slide" Target="slides/slide155.xml"/><Relationship Id="rId164" Type="http://schemas.openxmlformats.org/officeDocument/2006/relationships/notesMaster" Target="notesMasters/notesMaster1.xml"/><Relationship Id="rId169" Type="http://schemas.openxmlformats.org/officeDocument/2006/relationships/font" Target="fonts/font5.fntdata"/><Relationship Id="rId4" Type="http://schemas.openxmlformats.org/officeDocument/2006/relationships/slide" Target="slides/slide3.xml"/><Relationship Id="rId9" Type="http://schemas.openxmlformats.org/officeDocument/2006/relationships/slide" Target="slides/slide8.xml"/><Relationship Id="rId172" Type="http://schemas.openxmlformats.org/officeDocument/2006/relationships/font" Target="fonts/font8.fntdata"/><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167" Type="http://schemas.openxmlformats.org/officeDocument/2006/relationships/font" Target="fonts/font3.fntdata"/><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slide" Target="slides/slide16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73" Type="http://schemas.openxmlformats.org/officeDocument/2006/relationships/presProps" Target="presProps.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font" Target="fonts/font4.fntdata"/><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viewProps" Target="viewProps.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s>
</file>

<file path=ppt/diagrams/colors1.xml><?xml version="1.0" encoding="utf-8"?>
<dgm:colorsDef xmlns:dgm="http://schemas.openxmlformats.org/drawingml/2006/diagram" xmlns:a="http://schemas.openxmlformats.org/drawingml/2006/main" uniqueId="urn:microsoft.com/office/officeart/2005/8/colors/colorful1#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1#2">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87AC13B5-C017-43A5-A3FC-9E24388100A6}" type="doc">
      <dgm:prSet loTypeId="urn:microsoft.com/office/officeart/2005/8/layout/hList1" loCatId="list" qsTypeId="urn:microsoft.com/office/officeart/2005/8/quickstyle/simple1" qsCatId="simple" csTypeId="urn:microsoft.com/office/officeart/2005/8/colors/colorful1#1" csCatId="colorful" phldr="1"/>
      <dgm:spPr/>
      <dgm:t>
        <a:bodyPr/>
        <a:lstStyle/>
        <a:p>
          <a:endParaRPr lang="zh-CN" altLang="en-US"/>
        </a:p>
      </dgm:t>
    </dgm:pt>
    <dgm:pt modelId="{CD89CDF2-D34B-4E0E-B217-8BF9E13E4DF1}">
      <dgm:prSet phldrT="[文本]" custT="1"/>
      <dgm:spPr/>
      <dgm:t>
        <a:bodyPr/>
        <a:lstStyle/>
        <a:p>
          <a:pPr>
            <a:spcBef>
              <a:spcPts val="0"/>
            </a:spcBef>
            <a:spcAft>
              <a:spcPts val="0"/>
            </a:spcAft>
          </a:pPr>
          <a:r>
            <a:rPr lang="zh-CN" altLang="en-US" sz="1600" b="1" dirty="0" smtClean="0">
              <a:latin typeface="微软雅黑" panose="020B0503020204020204" pitchFamily="34" charset="-122"/>
              <a:ea typeface="微软雅黑" panose="020B0503020204020204" pitchFamily="34" charset="-122"/>
            </a:rPr>
            <a:t>移动 </a:t>
          </a:r>
          <a:r>
            <a:rPr lang="en-US" altLang="en-US" sz="1600" b="1" dirty="0" smtClean="0">
              <a:latin typeface="微软雅黑" panose="020B0503020204020204" pitchFamily="34" charset="-122"/>
              <a:ea typeface="微软雅黑" panose="020B0503020204020204" pitchFamily="34" charset="-122"/>
            </a:rPr>
            <a:t>IP</a:t>
          </a:r>
          <a:endParaRPr lang="zh-CN" altLang="en-US" sz="1600" b="1" dirty="0">
            <a:latin typeface="微软雅黑" panose="020B0503020204020204" pitchFamily="34" charset="-122"/>
            <a:ea typeface="微软雅黑" panose="020B0503020204020204" pitchFamily="34" charset="-122"/>
          </a:endParaRPr>
        </a:p>
      </dgm:t>
    </dgm:pt>
    <dgm:pt modelId="{7779C20A-CF07-46B0-B936-A6C64196D555}" type="parTrans" cxnId="{E94733B6-D6F7-4CB4-B5EB-CE726AC2E408}">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3ACE89B1-E38D-46A2-AB12-1C9FA7EF8D4F}" type="sibTrans" cxnId="{E94733B6-D6F7-4CB4-B5EB-CE726AC2E408}">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A1A2DED1-7A96-449B-948C-9AFFC52870FB}">
      <dgm:prSet phldrT="[文本]" custT="1"/>
      <dgm:spPr/>
      <dgm:t>
        <a:bodyPr/>
        <a:lstStyle/>
        <a:p>
          <a:pPr>
            <a:spcBef>
              <a:spcPts val="0"/>
            </a:spcBef>
            <a:spcAft>
              <a:spcPts val="0"/>
            </a:spcAft>
          </a:pPr>
          <a:r>
            <a:rPr lang="zh-CN" altLang="en-US" sz="1600" b="1" dirty="0" smtClean="0">
              <a:latin typeface="微软雅黑" panose="020B0503020204020204" pitchFamily="34" charset="-122"/>
              <a:ea typeface="微软雅黑" panose="020B0503020204020204" pitchFamily="34" charset="-122"/>
            </a:rPr>
            <a:t>漫游的主机可以用多种方式连接到互联网。</a:t>
          </a:r>
          <a:endParaRPr lang="zh-CN" altLang="en-US" sz="1600" b="1" dirty="0">
            <a:latin typeface="微软雅黑" panose="020B0503020204020204" pitchFamily="34" charset="-122"/>
            <a:ea typeface="微软雅黑" panose="020B0503020204020204" pitchFamily="34" charset="-122"/>
          </a:endParaRPr>
        </a:p>
      </dgm:t>
    </dgm:pt>
    <dgm:pt modelId="{42EDD29C-C998-46AA-9647-EA61F597E67E}" type="parTrans" cxnId="{AB306B81-FB8F-45EC-A77B-BC8ED986A75C}">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1B74F761-EE9E-4C6D-991D-7D504BE042BB}" type="sibTrans" cxnId="{AB306B81-FB8F-45EC-A77B-BC8ED986A75C}">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5F8EB3A2-7713-485D-B3D6-8372B817B21E}">
      <dgm:prSet phldrT="[文本]" custT="1"/>
      <dgm:spPr/>
      <dgm:t>
        <a:bodyPr/>
        <a:lstStyle/>
        <a:p>
          <a:pPr>
            <a:spcBef>
              <a:spcPts val="0"/>
            </a:spcBef>
            <a:spcAft>
              <a:spcPts val="0"/>
            </a:spcAft>
          </a:pPr>
          <a:r>
            <a:rPr lang="zh-CN" altLang="en-US" sz="1600" b="1" dirty="0" smtClean="0">
              <a:latin typeface="微软雅黑" panose="020B0503020204020204" pitchFamily="34" charset="-122"/>
              <a:ea typeface="微软雅黑" panose="020B0503020204020204" pitchFamily="34" charset="-122"/>
            </a:rPr>
            <a:t>漫游的主机可以直接或通过无线链路连接到固定网络上的另一个子网。</a:t>
          </a:r>
          <a:endParaRPr lang="zh-CN" altLang="en-US" sz="1600" b="1" dirty="0">
            <a:latin typeface="微软雅黑" panose="020B0503020204020204" pitchFamily="34" charset="-122"/>
            <a:ea typeface="微软雅黑" panose="020B0503020204020204" pitchFamily="34" charset="-122"/>
          </a:endParaRPr>
        </a:p>
      </dgm:t>
    </dgm:pt>
    <dgm:pt modelId="{D26F16F3-24B6-4492-B0D5-019ED015B7F8}" type="parTrans" cxnId="{F36DECD8-0377-4F2F-A48A-C8BA8688B250}">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B0385B2A-5833-4B55-895D-33BC84F41DCE}" type="sibTrans" cxnId="{F36DECD8-0377-4F2F-A48A-C8BA8688B250}">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4BFC9BD-47C9-429C-9319-1A95A4D648B4}">
      <dgm:prSet phldrT="[文本]" custT="1"/>
      <dgm:spPr/>
      <dgm:t>
        <a:bodyPr/>
        <a:lstStyle/>
        <a:p>
          <a:pPr>
            <a:spcBef>
              <a:spcPts val="0"/>
            </a:spcBef>
            <a:spcAft>
              <a:spcPts val="0"/>
            </a:spcAft>
          </a:pPr>
          <a:r>
            <a:rPr lang="zh-CN" altLang="en-US" sz="1600" b="1" dirty="0" smtClean="0">
              <a:latin typeface="微软雅黑" panose="020B0503020204020204" pitchFamily="34" charset="-122"/>
              <a:ea typeface="微软雅黑" panose="020B0503020204020204" pitchFamily="34" charset="-122"/>
            </a:rPr>
            <a:t>移动自组网络</a:t>
          </a:r>
          <a:endParaRPr lang="zh-CN" altLang="en-US" sz="1600" b="1" dirty="0">
            <a:latin typeface="微软雅黑" panose="020B0503020204020204" pitchFamily="34" charset="-122"/>
            <a:ea typeface="微软雅黑" panose="020B0503020204020204" pitchFamily="34" charset="-122"/>
          </a:endParaRPr>
        </a:p>
      </dgm:t>
    </dgm:pt>
    <dgm:pt modelId="{F748ABAD-7E49-4D6C-885A-AC3BE05A1F2E}" type="parTrans" cxnId="{59B0CE95-C5CD-41C9-B333-41F1D0D3ED3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4FC8A155-6519-49B2-AF6C-288ED56B19ED}" type="sibTrans" cxnId="{59B0CE95-C5CD-41C9-B333-41F1D0D3ED3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B10E6D86-9A0A-4BA3-A144-CE80F82EA404}">
      <dgm:prSet phldrT="[文本]" custT="1"/>
      <dgm:spPr/>
      <dgm:t>
        <a:bodyPr/>
        <a:lstStyle/>
        <a:p>
          <a:pPr>
            <a:spcBef>
              <a:spcPts val="0"/>
            </a:spcBef>
            <a:spcAft>
              <a:spcPts val="0"/>
            </a:spcAft>
          </a:pPr>
          <a:r>
            <a:rPr lang="zh-CN" altLang="en-US" sz="1600" b="1" dirty="0" smtClean="0">
              <a:latin typeface="微软雅黑" panose="020B0503020204020204" pitchFamily="34" charset="-122"/>
              <a:ea typeface="微软雅黑" panose="020B0503020204020204" pitchFamily="34" charset="-122"/>
            </a:rPr>
            <a:t>把移动性扩展到无线领域中的自治系统。</a:t>
          </a:r>
          <a:endParaRPr lang="zh-CN" altLang="en-US" sz="1600" b="1" dirty="0">
            <a:latin typeface="微软雅黑" panose="020B0503020204020204" pitchFamily="34" charset="-122"/>
            <a:ea typeface="微软雅黑" panose="020B0503020204020204" pitchFamily="34" charset="-122"/>
          </a:endParaRPr>
        </a:p>
      </dgm:t>
    </dgm:pt>
    <dgm:pt modelId="{B4C83756-7CBE-49A4-83D9-98C9797F0F1F}" type="parTrans" cxnId="{F37E952F-FE17-4FD9-A441-46178DFE840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1415CCA-A283-4BCD-AE6A-894BBC950D7F}" type="sibTrans" cxnId="{F37E952F-FE17-4FD9-A441-46178DFE840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9C59DC06-678D-4673-A543-AFE2B46C2819}">
      <dgm:prSet phldrT="[文本]" custT="1"/>
      <dgm:spPr/>
      <dgm:t>
        <a:bodyPr/>
        <a:lstStyle/>
        <a:p>
          <a:pPr>
            <a:spcBef>
              <a:spcPts val="0"/>
            </a:spcBef>
            <a:spcAft>
              <a:spcPts val="0"/>
            </a:spcAft>
          </a:pPr>
          <a:r>
            <a:rPr lang="zh-CN" altLang="en-US" sz="1600" b="1" dirty="0" smtClean="0">
              <a:solidFill>
                <a:srgbClr val="0000FF"/>
              </a:solidFill>
              <a:latin typeface="微软雅黑" panose="020B0503020204020204" pitchFamily="34" charset="-122"/>
              <a:ea typeface="微软雅黑" panose="020B0503020204020204" pitchFamily="34" charset="-122"/>
            </a:rPr>
            <a:t>末梢网络：</a:t>
          </a:r>
          <a:r>
            <a:rPr lang="zh-CN" altLang="en-US" sz="1600" b="1" dirty="0" smtClean="0">
              <a:latin typeface="微软雅黑" panose="020B0503020204020204" pitchFamily="34" charset="-122"/>
              <a:ea typeface="微软雅黑" panose="020B0503020204020204" pitchFamily="34" charset="-122"/>
            </a:rPr>
            <a:t>不允许外部通信量穿越该网络。</a:t>
          </a:r>
          <a:endParaRPr lang="zh-CN" altLang="en-US" sz="1600" b="1" dirty="0">
            <a:latin typeface="微软雅黑" panose="020B0503020204020204" pitchFamily="34" charset="-122"/>
            <a:ea typeface="微软雅黑" panose="020B0503020204020204" pitchFamily="34" charset="-122"/>
          </a:endParaRPr>
        </a:p>
      </dgm:t>
    </dgm:pt>
    <dgm:pt modelId="{34454BE2-E2DB-4D77-A1CE-FA0835A86B80}" type="parTrans" cxnId="{1C4A554D-A23F-44C0-A015-4B6FD97EE942}">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9B84E97B-383D-4F59-A29F-DFA1D111AD75}" type="sibTrans" cxnId="{1C4A554D-A23F-44C0-A015-4B6FD97EE942}">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E6D6E1A-3588-42D1-9E3E-C780F05F295F}">
      <dgm:prSet phldrT="[文本]" custT="1"/>
      <dgm:spPr/>
      <dgm:t>
        <a:bodyPr/>
        <a:lstStyle/>
        <a:p>
          <a:pPr>
            <a:spcBef>
              <a:spcPts val="0"/>
            </a:spcBef>
            <a:spcAft>
              <a:spcPts val="0"/>
            </a:spcAft>
          </a:pPr>
          <a:r>
            <a:rPr lang="zh-CN" altLang="en-US" sz="1600" b="1" dirty="0" smtClean="0">
              <a:latin typeface="微软雅黑" panose="020B0503020204020204" pitchFamily="34" charset="-122"/>
              <a:ea typeface="微软雅黑" panose="020B0503020204020204" pitchFamily="34" charset="-122"/>
            </a:rPr>
            <a:t>需要地址管理和增加协议的互操作性。</a:t>
          </a:r>
          <a:endParaRPr lang="zh-CN" altLang="en-US" sz="1600" b="1" dirty="0">
            <a:latin typeface="微软雅黑" panose="020B0503020204020204" pitchFamily="34" charset="-122"/>
            <a:ea typeface="微软雅黑" panose="020B0503020204020204" pitchFamily="34" charset="-122"/>
          </a:endParaRPr>
        </a:p>
      </dgm:t>
    </dgm:pt>
    <dgm:pt modelId="{3A2ED0FA-1EF3-45F6-865A-ABC242F67A38}" type="parTrans" cxnId="{C4614AB7-C9E1-4182-B65D-FC39AF3EE3CD}">
      <dgm:prSet/>
      <dgm:spPr/>
      <dgm:t>
        <a:bodyPr/>
        <a:lstStyle/>
        <a:p>
          <a:pPr>
            <a:spcBef>
              <a:spcPts val="0"/>
            </a:spcBef>
            <a:spcAft>
              <a:spcPts val="0"/>
            </a:spcAft>
          </a:pPr>
          <a:endParaRPr lang="zh-CN" altLang="en-US"/>
        </a:p>
      </dgm:t>
    </dgm:pt>
    <dgm:pt modelId="{DCA4CE6B-16AE-4B9E-8C62-30C60CAD6A5B}" type="sibTrans" cxnId="{C4614AB7-C9E1-4182-B65D-FC39AF3EE3CD}">
      <dgm:prSet/>
      <dgm:spPr/>
      <dgm:t>
        <a:bodyPr/>
        <a:lstStyle/>
        <a:p>
          <a:pPr>
            <a:spcBef>
              <a:spcPts val="0"/>
            </a:spcBef>
            <a:spcAft>
              <a:spcPts val="0"/>
            </a:spcAft>
          </a:pPr>
          <a:endParaRPr lang="zh-CN" altLang="en-US"/>
        </a:p>
      </dgm:t>
    </dgm:pt>
    <dgm:pt modelId="{36C43ABF-8093-4D8B-B4EE-7F9F1334402C}">
      <dgm:prSet phldrT="[文本]" custT="1"/>
      <dgm:spPr/>
      <dgm:t>
        <a:bodyPr/>
        <a:lstStyle/>
        <a:p>
          <a:pPr>
            <a:spcBef>
              <a:spcPts val="0"/>
            </a:spcBef>
            <a:spcAft>
              <a:spcPts val="0"/>
            </a:spcAft>
          </a:pPr>
          <a:r>
            <a:rPr lang="zh-CN" altLang="en-US" sz="1600" b="1" dirty="0" smtClean="0">
              <a:latin typeface="微软雅黑" panose="020B0503020204020204" pitchFamily="34" charset="-122"/>
              <a:ea typeface="微软雅黑" panose="020B0503020204020204" pitchFamily="34" charset="-122"/>
            </a:rPr>
            <a:t>核心网络功能仍然是各种路由选择协议。</a:t>
          </a:r>
          <a:endParaRPr lang="zh-CN" altLang="en-US" sz="1600" b="1" dirty="0">
            <a:latin typeface="微软雅黑" panose="020B0503020204020204" pitchFamily="34" charset="-122"/>
            <a:ea typeface="微软雅黑" panose="020B0503020204020204" pitchFamily="34" charset="-122"/>
          </a:endParaRPr>
        </a:p>
      </dgm:t>
    </dgm:pt>
    <dgm:pt modelId="{25F6A130-6126-48BF-83F7-C930D16E1EAA}" type="parTrans" cxnId="{DC3BF987-96BA-4937-B38C-B8A73941A992}">
      <dgm:prSet/>
      <dgm:spPr/>
      <dgm:t>
        <a:bodyPr/>
        <a:lstStyle/>
        <a:p>
          <a:pPr>
            <a:spcBef>
              <a:spcPts val="0"/>
            </a:spcBef>
            <a:spcAft>
              <a:spcPts val="0"/>
            </a:spcAft>
          </a:pPr>
          <a:endParaRPr lang="zh-CN" altLang="en-US"/>
        </a:p>
      </dgm:t>
    </dgm:pt>
    <dgm:pt modelId="{ABE328B4-1E6E-4BBE-9548-C1FAD39E5704}" type="sibTrans" cxnId="{DC3BF987-96BA-4937-B38C-B8A73941A992}">
      <dgm:prSet/>
      <dgm:spPr/>
      <dgm:t>
        <a:bodyPr/>
        <a:lstStyle/>
        <a:p>
          <a:pPr>
            <a:spcBef>
              <a:spcPts val="0"/>
            </a:spcBef>
            <a:spcAft>
              <a:spcPts val="0"/>
            </a:spcAft>
          </a:pPr>
          <a:endParaRPr lang="zh-CN" altLang="en-US"/>
        </a:p>
      </dgm:t>
    </dgm:pt>
    <dgm:pt modelId="{5C0037CB-C0B2-4554-A41A-BD23162891A1}">
      <dgm:prSet phldrT="[文本]" custT="1"/>
      <dgm:spPr/>
      <dgm:t>
        <a:bodyPr/>
        <a:lstStyle/>
        <a:p>
          <a:pPr>
            <a:spcBef>
              <a:spcPts val="0"/>
            </a:spcBef>
            <a:spcAft>
              <a:spcPts val="0"/>
            </a:spcAft>
          </a:pPr>
          <a:r>
            <a:rPr lang="zh-CN" altLang="en-US" sz="1600" b="1" dirty="0" smtClean="0">
              <a:latin typeface="微软雅黑" panose="020B0503020204020204" pitchFamily="34" charset="-122"/>
              <a:ea typeface="微软雅黑" panose="020B0503020204020204" pitchFamily="34" charset="-122"/>
            </a:rPr>
            <a:t>具有自己特定的路由选择协议，并且可以不和互联网相连。</a:t>
          </a:r>
          <a:endParaRPr lang="zh-CN" altLang="en-US" sz="1600" b="1" dirty="0">
            <a:latin typeface="微软雅黑" panose="020B0503020204020204" pitchFamily="34" charset="-122"/>
            <a:ea typeface="微软雅黑" panose="020B0503020204020204" pitchFamily="34" charset="-122"/>
          </a:endParaRPr>
        </a:p>
      </dgm:t>
    </dgm:pt>
    <dgm:pt modelId="{402A0B97-34F3-4C0F-BE44-3CB59751F557}" type="parTrans" cxnId="{29EEA948-629C-4CC0-8D66-7A44007F3F8F}">
      <dgm:prSet/>
      <dgm:spPr/>
      <dgm:t>
        <a:bodyPr/>
        <a:lstStyle/>
        <a:p>
          <a:pPr>
            <a:spcBef>
              <a:spcPts val="0"/>
            </a:spcBef>
            <a:spcAft>
              <a:spcPts val="0"/>
            </a:spcAft>
          </a:pPr>
          <a:endParaRPr lang="zh-CN" altLang="en-US"/>
        </a:p>
      </dgm:t>
    </dgm:pt>
    <dgm:pt modelId="{6D942553-FA44-47D8-8A80-9F52F147C982}" type="sibTrans" cxnId="{29EEA948-629C-4CC0-8D66-7A44007F3F8F}">
      <dgm:prSet/>
      <dgm:spPr/>
      <dgm:t>
        <a:bodyPr/>
        <a:lstStyle/>
        <a:p>
          <a:pPr>
            <a:spcBef>
              <a:spcPts val="0"/>
            </a:spcBef>
            <a:spcAft>
              <a:spcPts val="0"/>
            </a:spcAft>
          </a:pPr>
          <a:endParaRPr lang="zh-CN" altLang="en-US"/>
        </a:p>
      </dgm:t>
    </dgm:pt>
    <dgm:pt modelId="{7F4AB62F-E6E8-401C-A65C-9108D00A7921}">
      <dgm:prSet phldrT="[文本]" custT="1"/>
      <dgm:spPr/>
      <dgm:t>
        <a:bodyPr/>
        <a:lstStyle/>
        <a:p>
          <a:pPr>
            <a:spcBef>
              <a:spcPts val="0"/>
            </a:spcBef>
            <a:spcAft>
              <a:spcPts val="0"/>
            </a:spcAft>
          </a:pPr>
          <a:r>
            <a:rPr lang="zh-CN" altLang="en-US" sz="1600" b="1" dirty="0" smtClean="0">
              <a:latin typeface="微软雅黑" panose="020B0503020204020204" pitchFamily="34" charset="-122"/>
              <a:ea typeface="微软雅黑" panose="020B0503020204020204" pitchFamily="34" charset="-122"/>
            </a:rPr>
            <a:t>即使和互联网相连时，移动自组网络也是以末梢网络 </a:t>
          </a:r>
          <a:r>
            <a:rPr lang="en-US" altLang="en-US" sz="1600" b="1" dirty="0" smtClean="0">
              <a:latin typeface="微软雅黑" panose="020B0503020204020204" pitchFamily="34" charset="-122"/>
              <a:ea typeface="微软雅黑" panose="020B0503020204020204" pitchFamily="34" charset="-122"/>
            </a:rPr>
            <a:t>(stub network) </a:t>
          </a:r>
          <a:r>
            <a:rPr lang="zh-CN" altLang="en-US" sz="1600" b="1" dirty="0" smtClean="0">
              <a:latin typeface="微软雅黑" panose="020B0503020204020204" pitchFamily="34" charset="-122"/>
              <a:ea typeface="微软雅黑" panose="020B0503020204020204" pitchFamily="34" charset="-122"/>
            </a:rPr>
            <a:t>方式工作。</a:t>
          </a:r>
          <a:endParaRPr lang="zh-CN" altLang="en-US" sz="1600" b="1" dirty="0">
            <a:latin typeface="微软雅黑" panose="020B0503020204020204" pitchFamily="34" charset="-122"/>
            <a:ea typeface="微软雅黑" panose="020B0503020204020204" pitchFamily="34" charset="-122"/>
          </a:endParaRPr>
        </a:p>
      </dgm:t>
    </dgm:pt>
    <dgm:pt modelId="{AB7C995F-FB13-4B1E-BAF4-677848CDB566}" type="parTrans" cxnId="{AEAEE0FD-72BE-4188-B948-15A16CEAF2D0}">
      <dgm:prSet/>
      <dgm:spPr/>
      <dgm:t>
        <a:bodyPr/>
        <a:lstStyle/>
        <a:p>
          <a:pPr>
            <a:spcBef>
              <a:spcPts val="0"/>
            </a:spcBef>
            <a:spcAft>
              <a:spcPts val="0"/>
            </a:spcAft>
          </a:pPr>
          <a:endParaRPr lang="zh-CN" altLang="en-US"/>
        </a:p>
      </dgm:t>
    </dgm:pt>
    <dgm:pt modelId="{1D9068A5-5133-40EC-9D89-5986C783D863}" type="sibTrans" cxnId="{AEAEE0FD-72BE-4188-B948-15A16CEAF2D0}">
      <dgm:prSet/>
      <dgm:spPr/>
      <dgm:t>
        <a:bodyPr/>
        <a:lstStyle/>
        <a:p>
          <a:pPr>
            <a:spcBef>
              <a:spcPts val="0"/>
            </a:spcBef>
            <a:spcAft>
              <a:spcPts val="0"/>
            </a:spcAft>
          </a:pPr>
          <a:endParaRPr lang="zh-CN" altLang="en-US"/>
        </a:p>
      </dgm:t>
    </dgm:pt>
    <dgm:pt modelId="{B5F25D68-A1B3-44EE-8DB4-D9520513E1D9}" type="pres">
      <dgm:prSet presAssocID="{87AC13B5-C017-43A5-A3FC-9E24388100A6}" presName="Name0" presStyleCnt="0">
        <dgm:presLayoutVars>
          <dgm:dir/>
          <dgm:animLvl val="lvl"/>
          <dgm:resizeHandles val="exact"/>
        </dgm:presLayoutVars>
      </dgm:prSet>
      <dgm:spPr/>
      <dgm:t>
        <a:bodyPr/>
        <a:lstStyle/>
        <a:p>
          <a:endParaRPr lang="zh-CN" altLang="en-US"/>
        </a:p>
      </dgm:t>
    </dgm:pt>
    <dgm:pt modelId="{1460D17C-146F-40C6-A4F6-F75C27BE0DB2}" type="pres">
      <dgm:prSet presAssocID="{CD89CDF2-D34B-4E0E-B217-8BF9E13E4DF1}" presName="composite" presStyleCnt="0"/>
      <dgm:spPr/>
    </dgm:pt>
    <dgm:pt modelId="{80F058AD-5D1D-4AA0-BE37-0F9A4669F34C}" type="pres">
      <dgm:prSet presAssocID="{CD89CDF2-D34B-4E0E-B217-8BF9E13E4DF1}" presName="parTx" presStyleLbl="alignNode1" presStyleIdx="0" presStyleCnt="2">
        <dgm:presLayoutVars>
          <dgm:chMax val="0"/>
          <dgm:chPref val="0"/>
          <dgm:bulletEnabled val="1"/>
        </dgm:presLayoutVars>
      </dgm:prSet>
      <dgm:spPr/>
      <dgm:t>
        <a:bodyPr/>
        <a:lstStyle/>
        <a:p>
          <a:endParaRPr lang="zh-CN" altLang="en-US"/>
        </a:p>
      </dgm:t>
    </dgm:pt>
    <dgm:pt modelId="{029A2D68-A105-4969-A5E9-8387CC29AA4B}" type="pres">
      <dgm:prSet presAssocID="{CD89CDF2-D34B-4E0E-B217-8BF9E13E4DF1}" presName="desTx" presStyleLbl="alignAccFollowNode1" presStyleIdx="0" presStyleCnt="2">
        <dgm:presLayoutVars>
          <dgm:bulletEnabled val="1"/>
        </dgm:presLayoutVars>
      </dgm:prSet>
      <dgm:spPr/>
      <dgm:t>
        <a:bodyPr/>
        <a:lstStyle/>
        <a:p>
          <a:endParaRPr lang="zh-CN" altLang="en-US"/>
        </a:p>
      </dgm:t>
    </dgm:pt>
    <dgm:pt modelId="{BACCD4EF-5638-4626-BFF9-FF0ED2EB9E13}" type="pres">
      <dgm:prSet presAssocID="{3ACE89B1-E38D-46A2-AB12-1C9FA7EF8D4F}" presName="space" presStyleCnt="0"/>
      <dgm:spPr/>
    </dgm:pt>
    <dgm:pt modelId="{896D952C-1BF5-4651-B5F3-FD4480277D78}" type="pres">
      <dgm:prSet presAssocID="{64BFC9BD-47C9-429C-9319-1A95A4D648B4}" presName="composite" presStyleCnt="0"/>
      <dgm:spPr/>
    </dgm:pt>
    <dgm:pt modelId="{8AD6637D-68E4-4546-B053-8729057570A5}" type="pres">
      <dgm:prSet presAssocID="{64BFC9BD-47C9-429C-9319-1A95A4D648B4}" presName="parTx" presStyleLbl="alignNode1" presStyleIdx="1" presStyleCnt="2">
        <dgm:presLayoutVars>
          <dgm:chMax val="0"/>
          <dgm:chPref val="0"/>
          <dgm:bulletEnabled val="1"/>
        </dgm:presLayoutVars>
      </dgm:prSet>
      <dgm:spPr/>
      <dgm:t>
        <a:bodyPr/>
        <a:lstStyle/>
        <a:p>
          <a:endParaRPr lang="zh-CN" altLang="en-US"/>
        </a:p>
      </dgm:t>
    </dgm:pt>
    <dgm:pt modelId="{43F97FFB-59E7-4DDE-8C5D-7BAF62EB5EA3}" type="pres">
      <dgm:prSet presAssocID="{64BFC9BD-47C9-429C-9319-1A95A4D648B4}" presName="desTx" presStyleLbl="alignAccFollowNode1" presStyleIdx="1" presStyleCnt="2">
        <dgm:presLayoutVars>
          <dgm:bulletEnabled val="1"/>
        </dgm:presLayoutVars>
      </dgm:prSet>
      <dgm:spPr/>
      <dgm:t>
        <a:bodyPr/>
        <a:lstStyle/>
        <a:p>
          <a:endParaRPr lang="zh-CN" altLang="en-US"/>
        </a:p>
      </dgm:t>
    </dgm:pt>
  </dgm:ptLst>
  <dgm:cxnLst>
    <dgm:cxn modelId="{1C4A554D-A23F-44C0-A015-4B6FD97EE942}" srcId="{64BFC9BD-47C9-429C-9319-1A95A4D648B4}" destId="{9C59DC06-678D-4673-A543-AFE2B46C2819}" srcOrd="3" destOrd="0" parTransId="{34454BE2-E2DB-4D77-A1CE-FA0835A86B80}" sibTransId="{9B84E97B-383D-4F59-A29F-DFA1D111AD75}"/>
    <dgm:cxn modelId="{AB306B81-FB8F-45EC-A77B-BC8ED986A75C}" srcId="{CD89CDF2-D34B-4E0E-B217-8BF9E13E4DF1}" destId="{A1A2DED1-7A96-449B-948C-9AFFC52870FB}" srcOrd="0" destOrd="0" parTransId="{42EDD29C-C998-46AA-9647-EA61F597E67E}" sibTransId="{1B74F761-EE9E-4C6D-991D-7D504BE042BB}"/>
    <dgm:cxn modelId="{AEAEE0FD-72BE-4188-B948-15A16CEAF2D0}" srcId="{64BFC9BD-47C9-429C-9319-1A95A4D648B4}" destId="{7F4AB62F-E6E8-401C-A65C-9108D00A7921}" srcOrd="2" destOrd="0" parTransId="{AB7C995F-FB13-4B1E-BAF4-677848CDB566}" sibTransId="{1D9068A5-5133-40EC-9D89-5986C783D863}"/>
    <dgm:cxn modelId="{60B2A25F-BEE1-40B6-B74F-BC653E2FDC71}" type="presOf" srcId="{5F8EB3A2-7713-485D-B3D6-8372B817B21E}" destId="{029A2D68-A105-4969-A5E9-8387CC29AA4B}" srcOrd="0" destOrd="1" presId="urn:microsoft.com/office/officeart/2005/8/layout/hList1"/>
    <dgm:cxn modelId="{29EEA948-629C-4CC0-8D66-7A44007F3F8F}" srcId="{64BFC9BD-47C9-429C-9319-1A95A4D648B4}" destId="{5C0037CB-C0B2-4554-A41A-BD23162891A1}" srcOrd="1" destOrd="0" parTransId="{402A0B97-34F3-4C0F-BE44-3CB59751F557}" sibTransId="{6D942553-FA44-47D8-8A80-9F52F147C982}"/>
    <dgm:cxn modelId="{F36DECD8-0377-4F2F-A48A-C8BA8688B250}" srcId="{CD89CDF2-D34B-4E0E-B217-8BF9E13E4DF1}" destId="{5F8EB3A2-7713-485D-B3D6-8372B817B21E}" srcOrd="1" destOrd="0" parTransId="{D26F16F3-24B6-4492-B0D5-019ED015B7F8}" sibTransId="{B0385B2A-5833-4B55-895D-33BC84F41DCE}"/>
    <dgm:cxn modelId="{EA526FD2-5E73-4CF7-BC74-38162A9B4F85}" type="presOf" srcId="{B10E6D86-9A0A-4BA3-A144-CE80F82EA404}" destId="{43F97FFB-59E7-4DDE-8C5D-7BAF62EB5EA3}" srcOrd="0" destOrd="0" presId="urn:microsoft.com/office/officeart/2005/8/layout/hList1"/>
    <dgm:cxn modelId="{65505C41-0AF7-4E19-B249-E866D22349A1}" type="presOf" srcId="{5C0037CB-C0B2-4554-A41A-BD23162891A1}" destId="{43F97FFB-59E7-4DDE-8C5D-7BAF62EB5EA3}" srcOrd="0" destOrd="1" presId="urn:microsoft.com/office/officeart/2005/8/layout/hList1"/>
    <dgm:cxn modelId="{26D58668-C2C4-4749-80B7-3587C55695F4}" type="presOf" srcId="{A1A2DED1-7A96-449B-948C-9AFFC52870FB}" destId="{029A2D68-A105-4969-A5E9-8387CC29AA4B}" srcOrd="0" destOrd="0" presId="urn:microsoft.com/office/officeart/2005/8/layout/hList1"/>
    <dgm:cxn modelId="{C4614AB7-C9E1-4182-B65D-FC39AF3EE3CD}" srcId="{CD89CDF2-D34B-4E0E-B217-8BF9E13E4DF1}" destId="{6E6D6E1A-3588-42D1-9E3E-C780F05F295F}" srcOrd="2" destOrd="0" parTransId="{3A2ED0FA-1EF3-45F6-865A-ABC242F67A38}" sibTransId="{DCA4CE6B-16AE-4B9E-8C62-30C60CAD6A5B}"/>
    <dgm:cxn modelId="{F37E952F-FE17-4FD9-A441-46178DFE840B}" srcId="{64BFC9BD-47C9-429C-9319-1A95A4D648B4}" destId="{B10E6D86-9A0A-4BA3-A144-CE80F82EA404}" srcOrd="0" destOrd="0" parTransId="{B4C83756-7CBE-49A4-83D9-98C9797F0F1F}" sibTransId="{61415CCA-A283-4BCD-AE6A-894BBC950D7F}"/>
    <dgm:cxn modelId="{87013B80-343F-44E9-A581-A6E0143C2796}" type="presOf" srcId="{87AC13B5-C017-43A5-A3FC-9E24388100A6}" destId="{B5F25D68-A1B3-44EE-8DB4-D9520513E1D9}" srcOrd="0" destOrd="0" presId="urn:microsoft.com/office/officeart/2005/8/layout/hList1"/>
    <dgm:cxn modelId="{2C0A324F-DF5A-4A07-A60A-72C90FCEB4B8}" type="presOf" srcId="{9C59DC06-678D-4673-A543-AFE2B46C2819}" destId="{43F97FFB-59E7-4DDE-8C5D-7BAF62EB5EA3}" srcOrd="0" destOrd="3" presId="urn:microsoft.com/office/officeart/2005/8/layout/hList1"/>
    <dgm:cxn modelId="{DC3BF987-96BA-4937-B38C-B8A73941A992}" srcId="{CD89CDF2-D34B-4E0E-B217-8BF9E13E4DF1}" destId="{36C43ABF-8093-4D8B-B4EE-7F9F1334402C}" srcOrd="3" destOrd="0" parTransId="{25F6A130-6126-48BF-83F7-C930D16E1EAA}" sibTransId="{ABE328B4-1E6E-4BBE-9548-C1FAD39E5704}"/>
    <dgm:cxn modelId="{FC25E160-E350-4B33-A525-0E0C09C17A68}" type="presOf" srcId="{64BFC9BD-47C9-429C-9319-1A95A4D648B4}" destId="{8AD6637D-68E4-4546-B053-8729057570A5}" srcOrd="0" destOrd="0" presId="urn:microsoft.com/office/officeart/2005/8/layout/hList1"/>
    <dgm:cxn modelId="{41259695-477E-43EC-9F8A-54E073AA91FB}" type="presOf" srcId="{6E6D6E1A-3588-42D1-9E3E-C780F05F295F}" destId="{029A2D68-A105-4969-A5E9-8387CC29AA4B}" srcOrd="0" destOrd="2" presId="urn:microsoft.com/office/officeart/2005/8/layout/hList1"/>
    <dgm:cxn modelId="{E4E847E9-3331-494E-BFF3-24CD4E42339A}" type="presOf" srcId="{36C43ABF-8093-4D8B-B4EE-7F9F1334402C}" destId="{029A2D68-A105-4969-A5E9-8387CC29AA4B}" srcOrd="0" destOrd="3" presId="urn:microsoft.com/office/officeart/2005/8/layout/hList1"/>
    <dgm:cxn modelId="{CCC9EB6F-6FEC-4D99-86D4-E468A228D5D4}" type="presOf" srcId="{CD89CDF2-D34B-4E0E-B217-8BF9E13E4DF1}" destId="{80F058AD-5D1D-4AA0-BE37-0F9A4669F34C}" srcOrd="0" destOrd="0" presId="urn:microsoft.com/office/officeart/2005/8/layout/hList1"/>
    <dgm:cxn modelId="{59B0CE95-C5CD-41C9-B333-41F1D0D3ED3B}" srcId="{87AC13B5-C017-43A5-A3FC-9E24388100A6}" destId="{64BFC9BD-47C9-429C-9319-1A95A4D648B4}" srcOrd="1" destOrd="0" parTransId="{F748ABAD-7E49-4D6C-885A-AC3BE05A1F2E}" sibTransId="{4FC8A155-6519-49B2-AF6C-288ED56B19ED}"/>
    <dgm:cxn modelId="{10D067D9-9067-4BA7-8465-53ECEED177FF}" type="presOf" srcId="{7F4AB62F-E6E8-401C-A65C-9108D00A7921}" destId="{43F97FFB-59E7-4DDE-8C5D-7BAF62EB5EA3}" srcOrd="0" destOrd="2" presId="urn:microsoft.com/office/officeart/2005/8/layout/hList1"/>
    <dgm:cxn modelId="{E94733B6-D6F7-4CB4-B5EB-CE726AC2E408}" srcId="{87AC13B5-C017-43A5-A3FC-9E24388100A6}" destId="{CD89CDF2-D34B-4E0E-B217-8BF9E13E4DF1}" srcOrd="0" destOrd="0" parTransId="{7779C20A-CF07-46B0-B936-A6C64196D555}" sibTransId="{3ACE89B1-E38D-46A2-AB12-1C9FA7EF8D4F}"/>
    <dgm:cxn modelId="{7A56DD5A-49C0-4EDA-A4D1-17C144CCF11A}" type="presParOf" srcId="{B5F25D68-A1B3-44EE-8DB4-D9520513E1D9}" destId="{1460D17C-146F-40C6-A4F6-F75C27BE0DB2}" srcOrd="0" destOrd="0" presId="urn:microsoft.com/office/officeart/2005/8/layout/hList1"/>
    <dgm:cxn modelId="{218B9426-F167-4560-BC1D-BB28A484AB30}" type="presParOf" srcId="{1460D17C-146F-40C6-A4F6-F75C27BE0DB2}" destId="{80F058AD-5D1D-4AA0-BE37-0F9A4669F34C}" srcOrd="0" destOrd="0" presId="urn:microsoft.com/office/officeart/2005/8/layout/hList1"/>
    <dgm:cxn modelId="{380BCE64-34F5-478E-BF85-7CD88F2409D2}" type="presParOf" srcId="{1460D17C-146F-40C6-A4F6-F75C27BE0DB2}" destId="{029A2D68-A105-4969-A5E9-8387CC29AA4B}" srcOrd="1" destOrd="0" presId="urn:microsoft.com/office/officeart/2005/8/layout/hList1"/>
    <dgm:cxn modelId="{92A99D1A-EE94-425D-B75C-C1F7F8A376C9}" type="presParOf" srcId="{B5F25D68-A1B3-44EE-8DB4-D9520513E1D9}" destId="{BACCD4EF-5638-4626-BFF9-FF0ED2EB9E13}" srcOrd="1" destOrd="0" presId="urn:microsoft.com/office/officeart/2005/8/layout/hList1"/>
    <dgm:cxn modelId="{A6778788-9808-4463-A295-F191298745BE}" type="presParOf" srcId="{B5F25D68-A1B3-44EE-8DB4-D9520513E1D9}" destId="{896D952C-1BF5-4651-B5F3-FD4480277D78}" srcOrd="2" destOrd="0" presId="urn:microsoft.com/office/officeart/2005/8/layout/hList1"/>
    <dgm:cxn modelId="{C089C366-D518-4FAC-A487-1A97ABC125C2}" type="presParOf" srcId="{896D952C-1BF5-4651-B5F3-FD4480277D78}" destId="{8AD6637D-68E4-4546-B053-8729057570A5}" srcOrd="0" destOrd="0" presId="urn:microsoft.com/office/officeart/2005/8/layout/hList1"/>
    <dgm:cxn modelId="{0CC0ACDA-68E8-4E2F-B9FC-9D6C5BDBD5B6}" type="presParOf" srcId="{896D952C-1BF5-4651-B5F3-FD4480277D78}" destId="{43F97FFB-59E7-4DDE-8C5D-7BAF62EB5EA3}" srcOrd="1" destOrd="0" presId="urn:microsoft.com/office/officeart/2005/8/layout/hList1"/>
  </dgm:cxnLst>
  <dgm:bg/>
  <dgm:whole/>
  <dgm:extLst>
    <a:ext uri="http://schemas.microsoft.com/office/drawing/2008/diagram">
      <dsp:dataModelExt xmlns=""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87AC13B5-C017-43A5-A3FC-9E24388100A6}" type="doc">
      <dgm:prSet loTypeId="urn:microsoft.com/office/officeart/2005/8/layout/hList1" loCatId="list" qsTypeId="urn:microsoft.com/office/officeart/2005/8/quickstyle/simple1" qsCatId="simple" csTypeId="urn:microsoft.com/office/officeart/2005/8/colors/colorful1#2" csCatId="colorful" phldr="1"/>
      <dgm:spPr/>
      <dgm:t>
        <a:bodyPr/>
        <a:lstStyle/>
        <a:p>
          <a:endParaRPr lang="zh-CN" altLang="en-US"/>
        </a:p>
      </dgm:t>
    </dgm:pt>
    <dgm:pt modelId="{CD89CDF2-D34B-4E0E-B217-8BF9E13E4DF1}">
      <dgm:prSet phldrT="[文本]" custT="1"/>
      <dgm:spPr/>
      <dgm:t>
        <a:bodyPr/>
        <a:lstStyle/>
        <a:p>
          <a:pPr>
            <a:spcBef>
              <a:spcPts val="0"/>
            </a:spcBef>
            <a:spcAft>
              <a:spcPts val="0"/>
            </a:spcAft>
          </a:pPr>
          <a:r>
            <a:rPr lang="zh-CN" altLang="en-US" sz="1600" b="1" dirty="0" smtClean="0">
              <a:latin typeface="微软雅黑" panose="020B0503020204020204" pitchFamily="34" charset="-122"/>
              <a:ea typeface="微软雅黑" panose="020B0503020204020204" pitchFamily="34" charset="-122"/>
            </a:rPr>
            <a:t>虚拟载波监听</a:t>
          </a:r>
          <a:endParaRPr lang="zh-CN" altLang="en-US" sz="1600" b="1" dirty="0">
            <a:latin typeface="微软雅黑" panose="020B0503020204020204" pitchFamily="34" charset="-122"/>
            <a:ea typeface="微软雅黑" panose="020B0503020204020204" pitchFamily="34" charset="-122"/>
          </a:endParaRPr>
        </a:p>
      </dgm:t>
    </dgm:pt>
    <dgm:pt modelId="{7779C20A-CF07-46B0-B936-A6C64196D555}" type="parTrans" cxnId="{E94733B6-D6F7-4CB4-B5EB-CE726AC2E408}">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3ACE89B1-E38D-46A2-AB12-1C9FA7EF8D4F}" type="sibTrans" cxnId="{E94733B6-D6F7-4CB4-B5EB-CE726AC2E408}">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5F8EB3A2-7713-485D-B3D6-8372B817B21E}">
      <dgm:prSet phldrT="[文本]" custT="1"/>
      <dgm:spPr/>
      <dgm:t>
        <a:bodyPr/>
        <a:lstStyle/>
        <a:p>
          <a:pPr>
            <a:spcBef>
              <a:spcPts val="0"/>
            </a:spcBef>
            <a:spcAft>
              <a:spcPts val="0"/>
            </a:spcAft>
          </a:pPr>
          <a:r>
            <a:rPr lang="zh-CN" altLang="en-US" sz="1400" b="1" dirty="0" smtClean="0">
              <a:latin typeface="微软雅黑" panose="020B0503020204020204" pitchFamily="34" charset="-122"/>
              <a:ea typeface="微软雅黑" panose="020B0503020204020204" pitchFamily="34" charset="-122"/>
            </a:rPr>
            <a:t>源站 </a:t>
          </a:r>
          <a:r>
            <a:rPr lang="en-US" altLang="en-US" sz="1400" b="1" dirty="0" smtClean="0">
              <a:latin typeface="微软雅黑" panose="020B0503020204020204" pitchFamily="34" charset="-122"/>
              <a:ea typeface="微软雅黑" panose="020B0503020204020204" pitchFamily="34" charset="-122"/>
            </a:rPr>
            <a:t>A </a:t>
          </a:r>
          <a:r>
            <a:rPr lang="zh-CN" altLang="en-US" sz="1400" b="1" dirty="0" smtClean="0">
              <a:latin typeface="微软雅黑" panose="020B0503020204020204" pitchFamily="34" charset="-122"/>
              <a:ea typeface="微软雅黑" panose="020B0503020204020204" pitchFamily="34" charset="-122"/>
            </a:rPr>
            <a:t>把要占用信道的时间（</a:t>
          </a:r>
          <a:r>
            <a:rPr lang="en-US" altLang="en-US" sz="1400" b="1" dirty="0" smtClean="0">
              <a:latin typeface="微软雅黑" panose="020B0503020204020204" pitchFamily="34" charset="-122"/>
              <a:ea typeface="微软雅黑" panose="020B0503020204020204" pitchFamily="34" charset="-122"/>
            </a:rPr>
            <a:t>DATA + SIFS + ACK</a:t>
          </a:r>
          <a:r>
            <a:rPr lang="zh-CN" altLang="en-US" sz="1400" b="1" dirty="0" smtClean="0">
              <a:latin typeface="微软雅黑" panose="020B0503020204020204" pitchFamily="34" charset="-122"/>
              <a:ea typeface="微软雅黑" panose="020B0503020204020204" pitchFamily="34" charset="-122"/>
            </a:rPr>
            <a:t>），写入其数据帧 </a:t>
          </a:r>
          <a:r>
            <a:rPr lang="en-US" altLang="en-US" sz="1400" b="1" dirty="0" smtClean="0">
              <a:latin typeface="微软雅黑" panose="020B0503020204020204" pitchFamily="34" charset="-122"/>
              <a:ea typeface="微软雅黑" panose="020B0503020204020204" pitchFamily="34" charset="-122"/>
            </a:rPr>
            <a:t>DATA </a:t>
          </a:r>
          <a:r>
            <a:rPr lang="zh-CN" altLang="en-US" sz="1400" b="1" dirty="0" smtClean="0">
              <a:latin typeface="微软雅黑" panose="020B0503020204020204" pitchFamily="34" charset="-122"/>
              <a:ea typeface="微软雅黑" panose="020B0503020204020204" pitchFamily="34" charset="-122"/>
            </a:rPr>
            <a:t>的首部。</a:t>
          </a:r>
          <a:endParaRPr lang="zh-CN" altLang="en-US" sz="1400" b="1" dirty="0">
            <a:latin typeface="微软雅黑" panose="020B0503020204020204" pitchFamily="34" charset="-122"/>
            <a:ea typeface="微软雅黑" panose="020B0503020204020204" pitchFamily="34" charset="-122"/>
          </a:endParaRPr>
        </a:p>
      </dgm:t>
    </dgm:pt>
    <dgm:pt modelId="{D26F16F3-24B6-4492-B0D5-019ED015B7F8}" type="parTrans" cxnId="{F36DECD8-0377-4F2F-A48A-C8BA8688B250}">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B0385B2A-5833-4B55-895D-33BC84F41DCE}" type="sibTrans" cxnId="{F36DECD8-0377-4F2F-A48A-C8BA8688B250}">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4BFC9BD-47C9-429C-9319-1A95A4D648B4}">
      <dgm:prSet phldrT="[文本]" custT="1"/>
      <dgm:spPr/>
      <dgm:t>
        <a:bodyPr/>
        <a:lstStyle/>
        <a:p>
          <a:pPr>
            <a:spcBef>
              <a:spcPts val="0"/>
            </a:spcBef>
            <a:spcAft>
              <a:spcPts val="0"/>
            </a:spcAft>
          </a:pPr>
          <a:r>
            <a:rPr lang="zh-CN" altLang="en-US" sz="1600" b="1" dirty="0" smtClean="0">
              <a:latin typeface="微软雅黑" panose="020B0503020204020204" pitchFamily="34" charset="-122"/>
              <a:ea typeface="微软雅黑" panose="020B0503020204020204" pitchFamily="34" charset="-122"/>
            </a:rPr>
            <a:t>载波监听</a:t>
          </a:r>
          <a:endParaRPr lang="zh-CN" altLang="en-US" sz="1600" b="1" dirty="0">
            <a:latin typeface="微软雅黑" panose="020B0503020204020204" pitchFamily="34" charset="-122"/>
            <a:ea typeface="微软雅黑" panose="020B0503020204020204" pitchFamily="34" charset="-122"/>
          </a:endParaRPr>
        </a:p>
      </dgm:t>
    </dgm:pt>
    <dgm:pt modelId="{F748ABAD-7E49-4D6C-885A-AC3BE05A1F2E}" type="parTrans" cxnId="{59B0CE95-C5CD-41C9-B333-41F1D0D3ED3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4FC8A155-6519-49B2-AF6C-288ED56B19ED}" type="sibTrans" cxnId="{59B0CE95-C5CD-41C9-B333-41F1D0D3ED3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B10E6D86-9A0A-4BA3-A144-CE80F82EA404}">
      <dgm:prSet phldrT="[文本]" custT="1"/>
      <dgm:spPr/>
      <dgm:t>
        <a:bodyPr/>
        <a:lstStyle/>
        <a:p>
          <a:pPr>
            <a:spcBef>
              <a:spcPts val="0"/>
            </a:spcBef>
            <a:spcAft>
              <a:spcPts val="0"/>
            </a:spcAft>
          </a:pPr>
          <a:r>
            <a:rPr lang="zh-CN" altLang="en-US" sz="1400" b="1" dirty="0" smtClean="0">
              <a:latin typeface="微软雅黑" panose="020B0503020204020204" pitchFamily="34" charset="-122"/>
              <a:ea typeface="微软雅黑" panose="020B0503020204020204" pitchFamily="34" charset="-122"/>
            </a:rPr>
            <a:t>在物理层用硬件实现。</a:t>
          </a:r>
          <a:endParaRPr lang="zh-CN" altLang="en-US" sz="1400" b="1" dirty="0">
            <a:latin typeface="微软雅黑" panose="020B0503020204020204" pitchFamily="34" charset="-122"/>
            <a:ea typeface="微软雅黑" panose="020B0503020204020204" pitchFamily="34" charset="-122"/>
          </a:endParaRPr>
        </a:p>
      </dgm:t>
    </dgm:pt>
    <dgm:pt modelId="{B4C83756-7CBE-49A4-83D9-98C9797F0F1F}" type="parTrans" cxnId="{F37E952F-FE17-4FD9-A441-46178DFE840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1415CCA-A283-4BCD-AE6A-894BBC950D7F}" type="sibTrans" cxnId="{F37E952F-FE17-4FD9-A441-46178DFE840B}">
      <dgm:prSet/>
      <dgm:spPr/>
      <dgm:t>
        <a:bodyPr/>
        <a:lstStyle/>
        <a:p>
          <a:pPr>
            <a:spcBef>
              <a:spcPts val="0"/>
            </a:spcBef>
            <a:spcAft>
              <a:spcPts val="0"/>
            </a:spcAft>
          </a:pPr>
          <a:endParaRPr lang="zh-CN" altLang="en-US" sz="1600" b="1">
            <a:latin typeface="微软雅黑" panose="020B0503020204020204" pitchFamily="34" charset="-122"/>
            <a:ea typeface="微软雅黑" panose="020B0503020204020204" pitchFamily="34" charset="-122"/>
          </a:endParaRPr>
        </a:p>
      </dgm:t>
    </dgm:pt>
    <dgm:pt modelId="{6E6D6E1A-3588-42D1-9E3E-C780F05F295F}">
      <dgm:prSet phldrT="[文本]" custT="1"/>
      <dgm:spPr/>
      <dgm:t>
        <a:bodyPr/>
        <a:lstStyle/>
        <a:p>
          <a:pPr>
            <a:spcBef>
              <a:spcPts val="0"/>
            </a:spcBef>
            <a:spcAft>
              <a:spcPts val="0"/>
            </a:spcAft>
          </a:pPr>
          <a:r>
            <a:rPr lang="zh-CN" altLang="en-US" sz="1400" b="1" dirty="0" smtClean="0">
              <a:latin typeface="微软雅黑" panose="020B0503020204020204" pitchFamily="34" charset="-122"/>
              <a:ea typeface="微软雅黑" panose="020B0503020204020204" pitchFamily="34" charset="-122"/>
            </a:rPr>
            <a:t>所有处在站点 </a:t>
          </a:r>
          <a:r>
            <a:rPr lang="en-US" altLang="en-US" sz="1400" b="1" dirty="0" smtClean="0">
              <a:latin typeface="微软雅黑" panose="020B0503020204020204" pitchFamily="34" charset="-122"/>
              <a:ea typeface="微软雅黑" panose="020B0503020204020204" pitchFamily="34" charset="-122"/>
            </a:rPr>
            <a:t>A </a:t>
          </a:r>
          <a:r>
            <a:rPr lang="zh-CN" altLang="en-US" sz="1400" b="1" dirty="0" smtClean="0">
              <a:latin typeface="微软雅黑" panose="020B0503020204020204" pitchFamily="34" charset="-122"/>
              <a:ea typeface="微软雅黑" panose="020B0503020204020204" pitchFamily="34" charset="-122"/>
            </a:rPr>
            <a:t>的广播范围内的各站都能够收到这一信息，并创建自己的</a:t>
          </a:r>
          <a:r>
            <a:rPr lang="zh-CN" altLang="en-US" sz="1400" b="1" dirty="0" smtClean="0">
              <a:solidFill>
                <a:srgbClr val="C00000"/>
              </a:solidFill>
              <a:latin typeface="微软雅黑" panose="020B0503020204020204" pitchFamily="34" charset="-122"/>
              <a:ea typeface="微软雅黑" panose="020B0503020204020204" pitchFamily="34" charset="-122"/>
            </a:rPr>
            <a:t>网络分配向量 </a:t>
          </a:r>
          <a:r>
            <a:rPr lang="en-US" altLang="en-US" sz="1400" b="1" dirty="0" smtClean="0">
              <a:solidFill>
                <a:srgbClr val="C00000"/>
              </a:solidFill>
              <a:latin typeface="微软雅黑" panose="020B0503020204020204" pitchFamily="34" charset="-122"/>
              <a:ea typeface="微软雅黑" panose="020B0503020204020204" pitchFamily="34" charset="-122"/>
            </a:rPr>
            <a:t>NAV </a:t>
          </a:r>
          <a:r>
            <a:rPr lang="en-US" altLang="en-US" sz="1400" b="1" dirty="0" smtClean="0">
              <a:latin typeface="微软雅黑" panose="020B0503020204020204" pitchFamily="34" charset="-122"/>
              <a:ea typeface="微软雅黑" panose="020B0503020204020204" pitchFamily="34" charset="-122"/>
            </a:rPr>
            <a:t>(Network Allocation Vector)</a:t>
          </a:r>
          <a:r>
            <a:rPr lang="zh-CN" altLang="en-US" sz="1400" b="1" dirty="0" smtClean="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dgm:t>
    </dgm:pt>
    <dgm:pt modelId="{3A2ED0FA-1EF3-45F6-865A-ABC242F67A38}" type="parTrans" cxnId="{C4614AB7-C9E1-4182-B65D-FC39AF3EE3CD}">
      <dgm:prSet/>
      <dgm:spPr/>
      <dgm:t>
        <a:bodyPr/>
        <a:lstStyle/>
        <a:p>
          <a:pPr>
            <a:spcBef>
              <a:spcPts val="0"/>
            </a:spcBef>
            <a:spcAft>
              <a:spcPts val="0"/>
            </a:spcAft>
          </a:pPr>
          <a:endParaRPr lang="zh-CN" altLang="en-US"/>
        </a:p>
      </dgm:t>
    </dgm:pt>
    <dgm:pt modelId="{DCA4CE6B-16AE-4B9E-8C62-30C60CAD6A5B}" type="sibTrans" cxnId="{C4614AB7-C9E1-4182-B65D-FC39AF3EE3CD}">
      <dgm:prSet/>
      <dgm:spPr/>
      <dgm:t>
        <a:bodyPr/>
        <a:lstStyle/>
        <a:p>
          <a:pPr>
            <a:spcBef>
              <a:spcPts val="0"/>
            </a:spcBef>
            <a:spcAft>
              <a:spcPts val="0"/>
            </a:spcAft>
          </a:pPr>
          <a:endParaRPr lang="zh-CN" altLang="en-US"/>
        </a:p>
      </dgm:t>
    </dgm:pt>
    <dgm:pt modelId="{5C0037CB-C0B2-4554-A41A-BD23162891A1}">
      <dgm:prSet phldrT="[文本]" custT="1"/>
      <dgm:spPr/>
      <dgm:t>
        <a:bodyPr/>
        <a:lstStyle/>
        <a:p>
          <a:pPr>
            <a:spcBef>
              <a:spcPts val="0"/>
            </a:spcBef>
            <a:spcAft>
              <a:spcPts val="0"/>
            </a:spcAft>
          </a:pPr>
          <a:r>
            <a:rPr lang="zh-CN" altLang="en-US" sz="1400" b="1" dirty="0" smtClean="0">
              <a:latin typeface="微软雅黑" panose="020B0503020204020204" pitchFamily="34" charset="-122"/>
              <a:ea typeface="微软雅黑" panose="020B0503020204020204" pitchFamily="34" charset="-122"/>
            </a:rPr>
            <a:t>每个站检查收到的信号强度是否超过一定的门限数值，用此判断是否有其他移动站在信道上发送数据。</a:t>
          </a:r>
          <a:endParaRPr lang="zh-CN" altLang="en-US" sz="1400" b="1" dirty="0">
            <a:latin typeface="微软雅黑" panose="020B0503020204020204" pitchFamily="34" charset="-122"/>
            <a:ea typeface="微软雅黑" panose="020B0503020204020204" pitchFamily="34" charset="-122"/>
          </a:endParaRPr>
        </a:p>
      </dgm:t>
    </dgm:pt>
    <dgm:pt modelId="{402A0B97-34F3-4C0F-BE44-3CB59751F557}" type="parTrans" cxnId="{29EEA948-629C-4CC0-8D66-7A44007F3F8F}">
      <dgm:prSet/>
      <dgm:spPr/>
      <dgm:t>
        <a:bodyPr/>
        <a:lstStyle/>
        <a:p>
          <a:pPr>
            <a:spcBef>
              <a:spcPts val="0"/>
            </a:spcBef>
            <a:spcAft>
              <a:spcPts val="0"/>
            </a:spcAft>
          </a:pPr>
          <a:endParaRPr lang="zh-CN" altLang="en-US"/>
        </a:p>
      </dgm:t>
    </dgm:pt>
    <dgm:pt modelId="{6D942553-FA44-47D8-8A80-9F52F147C982}" type="sibTrans" cxnId="{29EEA948-629C-4CC0-8D66-7A44007F3F8F}">
      <dgm:prSet/>
      <dgm:spPr/>
      <dgm:t>
        <a:bodyPr/>
        <a:lstStyle/>
        <a:p>
          <a:pPr>
            <a:spcBef>
              <a:spcPts val="0"/>
            </a:spcBef>
            <a:spcAft>
              <a:spcPts val="0"/>
            </a:spcAft>
          </a:pPr>
          <a:endParaRPr lang="zh-CN" altLang="en-US"/>
        </a:p>
      </dgm:t>
    </dgm:pt>
    <dgm:pt modelId="{0188EC0A-1A5B-42A1-B50A-BF29D2AA4D6D}">
      <dgm:prSet phldrT="[文本]" custT="1"/>
      <dgm:spPr/>
      <dgm:t>
        <a:bodyPr/>
        <a:lstStyle/>
        <a:p>
          <a:pPr>
            <a:spcBef>
              <a:spcPts val="0"/>
            </a:spcBef>
            <a:spcAft>
              <a:spcPts val="0"/>
            </a:spcAft>
          </a:pPr>
          <a:r>
            <a:rPr lang="zh-CN" altLang="en-US" sz="1400" b="1" dirty="0" smtClean="0">
              <a:latin typeface="微软雅黑" panose="020B0503020204020204" pitchFamily="34" charset="-122"/>
              <a:ea typeface="微软雅黑" panose="020B0503020204020204" pitchFamily="34" charset="-122"/>
            </a:rPr>
            <a:t>软件实现。</a:t>
          </a:r>
          <a:endParaRPr lang="zh-CN" altLang="en-US" sz="1400" b="1" dirty="0">
            <a:latin typeface="微软雅黑" panose="020B0503020204020204" pitchFamily="34" charset="-122"/>
            <a:ea typeface="微软雅黑" panose="020B0503020204020204" pitchFamily="34" charset="-122"/>
          </a:endParaRPr>
        </a:p>
      </dgm:t>
    </dgm:pt>
    <dgm:pt modelId="{01A3DD19-B181-4D55-858F-BB5E7C2BC91E}" type="parTrans" cxnId="{8F3FBD3D-2A6F-4FF1-928D-A390DDB890DE}">
      <dgm:prSet/>
      <dgm:spPr/>
      <dgm:t>
        <a:bodyPr/>
        <a:lstStyle/>
        <a:p>
          <a:endParaRPr lang="zh-CN" altLang="en-US"/>
        </a:p>
      </dgm:t>
    </dgm:pt>
    <dgm:pt modelId="{55374888-2704-4B5E-85C7-C12A139ABCEF}" type="sibTrans" cxnId="{8F3FBD3D-2A6F-4FF1-928D-A390DDB890DE}">
      <dgm:prSet/>
      <dgm:spPr/>
      <dgm:t>
        <a:bodyPr/>
        <a:lstStyle/>
        <a:p>
          <a:endParaRPr lang="zh-CN" altLang="en-US"/>
        </a:p>
      </dgm:t>
    </dgm:pt>
    <dgm:pt modelId="{820A8474-FE3A-48D0-A3DF-8BFDEE4ED16B}">
      <dgm:prSet phldrT="[文本]" custT="1"/>
      <dgm:spPr/>
      <dgm:t>
        <a:bodyPr/>
        <a:lstStyle/>
        <a:p>
          <a:pPr>
            <a:spcBef>
              <a:spcPts val="0"/>
            </a:spcBef>
            <a:spcAft>
              <a:spcPts val="0"/>
            </a:spcAft>
          </a:pPr>
          <a:r>
            <a:rPr lang="en-US" altLang="en-US" sz="1400" b="1" dirty="0" smtClean="0">
              <a:solidFill>
                <a:srgbClr val="0000CC"/>
              </a:solidFill>
              <a:latin typeface="微软雅黑" panose="020B0503020204020204" pitchFamily="34" charset="-122"/>
              <a:ea typeface="微软雅黑" panose="020B0503020204020204" pitchFamily="34" charset="-122"/>
            </a:rPr>
            <a:t>NAV </a:t>
          </a:r>
          <a:r>
            <a:rPr lang="zh-CN" altLang="en-US" sz="1400" b="1" dirty="0" smtClean="0">
              <a:solidFill>
                <a:srgbClr val="0000CC"/>
              </a:solidFill>
              <a:latin typeface="微软雅黑" panose="020B0503020204020204" pitchFamily="34" charset="-122"/>
              <a:ea typeface="微软雅黑" panose="020B0503020204020204" pitchFamily="34" charset="-122"/>
            </a:rPr>
            <a:t>指出：</a:t>
          </a:r>
          <a:r>
            <a:rPr lang="zh-CN" altLang="en-US" sz="1400" b="1" dirty="0" smtClean="0">
              <a:latin typeface="微软雅黑" panose="020B0503020204020204" pitchFamily="34" charset="-122"/>
              <a:ea typeface="微软雅黑" panose="020B0503020204020204" pitchFamily="34" charset="-122"/>
            </a:rPr>
            <a:t>信道忙的持续时间，意思是：“</a:t>
          </a:r>
          <a:r>
            <a:rPr lang="zh-CN" altLang="en-US" sz="1400" b="1" dirty="0" smtClean="0">
              <a:solidFill>
                <a:srgbClr val="C00000"/>
              </a:solidFill>
              <a:latin typeface="微软雅黑" panose="020B0503020204020204" pitchFamily="34" charset="-122"/>
              <a:ea typeface="微软雅黑" panose="020B0503020204020204" pitchFamily="34" charset="-122"/>
            </a:rPr>
            <a:t>其他站点不能在这段时间发送数据</a:t>
          </a:r>
          <a:r>
            <a:rPr lang="zh-CN" altLang="en-US" sz="1400" b="1" dirty="0" smtClean="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dgm:t>
    </dgm:pt>
    <dgm:pt modelId="{5C22BFD3-8E28-42A4-9FD7-07DDA0D9D4A9}" type="parTrans" cxnId="{5EAAE858-5395-49DB-98C1-474CC4602E97}">
      <dgm:prSet/>
      <dgm:spPr/>
      <dgm:t>
        <a:bodyPr/>
        <a:lstStyle/>
        <a:p>
          <a:endParaRPr lang="zh-CN" altLang="en-US"/>
        </a:p>
      </dgm:t>
    </dgm:pt>
    <dgm:pt modelId="{8660CE10-724B-4F6A-BEEE-1BD7D9E38FF4}" type="sibTrans" cxnId="{5EAAE858-5395-49DB-98C1-474CC4602E97}">
      <dgm:prSet/>
      <dgm:spPr/>
      <dgm:t>
        <a:bodyPr/>
        <a:lstStyle/>
        <a:p>
          <a:endParaRPr lang="zh-CN" altLang="en-US"/>
        </a:p>
      </dgm:t>
    </dgm:pt>
    <dgm:pt modelId="{647F3DE4-4200-4DCC-86D6-539D04826DA4}">
      <dgm:prSet phldrT="[文本]" custT="1"/>
      <dgm:spPr/>
      <dgm:t>
        <a:bodyPr/>
        <a:lstStyle/>
        <a:p>
          <a:pPr>
            <a:spcBef>
              <a:spcPts val="0"/>
            </a:spcBef>
            <a:spcAft>
              <a:spcPts val="0"/>
            </a:spcAft>
          </a:pPr>
          <a:r>
            <a:rPr lang="zh-CN" altLang="en-US" sz="1400" b="1" dirty="0" smtClean="0">
              <a:latin typeface="微软雅黑" panose="020B0503020204020204" pitchFamily="34" charset="-122"/>
              <a:ea typeface="微软雅黑" panose="020B0503020204020204" pitchFamily="34" charset="-122"/>
            </a:rPr>
            <a:t>任何站要发送数据之前，必须监听信道。只要监听到信道忙，就不能发送数据。</a:t>
          </a:r>
          <a:endParaRPr lang="zh-CN" altLang="en-US" sz="1400" b="1" dirty="0">
            <a:latin typeface="微软雅黑" panose="020B0503020204020204" pitchFamily="34" charset="-122"/>
            <a:ea typeface="微软雅黑" panose="020B0503020204020204" pitchFamily="34" charset="-122"/>
          </a:endParaRPr>
        </a:p>
      </dgm:t>
    </dgm:pt>
    <dgm:pt modelId="{ACA452C0-FA06-4219-B47C-91D32414F5D3}" type="parTrans" cxnId="{421A1B94-6AE9-4C0C-A5DC-24F5001B4A6E}">
      <dgm:prSet/>
      <dgm:spPr/>
      <dgm:t>
        <a:bodyPr/>
        <a:lstStyle/>
        <a:p>
          <a:endParaRPr lang="zh-CN" altLang="en-US"/>
        </a:p>
      </dgm:t>
    </dgm:pt>
    <dgm:pt modelId="{0AFECCB2-A04F-445D-8EA3-E4C5E0B864A6}" type="sibTrans" cxnId="{421A1B94-6AE9-4C0C-A5DC-24F5001B4A6E}">
      <dgm:prSet/>
      <dgm:spPr/>
      <dgm:t>
        <a:bodyPr/>
        <a:lstStyle/>
        <a:p>
          <a:endParaRPr lang="zh-CN" altLang="en-US"/>
        </a:p>
      </dgm:t>
    </dgm:pt>
    <dgm:pt modelId="{B5F25D68-A1B3-44EE-8DB4-D9520513E1D9}" type="pres">
      <dgm:prSet presAssocID="{87AC13B5-C017-43A5-A3FC-9E24388100A6}" presName="Name0" presStyleCnt="0">
        <dgm:presLayoutVars>
          <dgm:dir/>
          <dgm:animLvl val="lvl"/>
          <dgm:resizeHandles val="exact"/>
        </dgm:presLayoutVars>
      </dgm:prSet>
      <dgm:spPr/>
      <dgm:t>
        <a:bodyPr/>
        <a:lstStyle/>
        <a:p>
          <a:endParaRPr lang="zh-CN" altLang="en-US"/>
        </a:p>
      </dgm:t>
    </dgm:pt>
    <dgm:pt modelId="{1460D17C-146F-40C6-A4F6-F75C27BE0DB2}" type="pres">
      <dgm:prSet presAssocID="{CD89CDF2-D34B-4E0E-B217-8BF9E13E4DF1}" presName="composite" presStyleCnt="0"/>
      <dgm:spPr/>
    </dgm:pt>
    <dgm:pt modelId="{80F058AD-5D1D-4AA0-BE37-0F9A4669F34C}" type="pres">
      <dgm:prSet presAssocID="{CD89CDF2-D34B-4E0E-B217-8BF9E13E4DF1}" presName="parTx" presStyleLbl="alignNode1" presStyleIdx="0" presStyleCnt="2">
        <dgm:presLayoutVars>
          <dgm:chMax val="0"/>
          <dgm:chPref val="0"/>
          <dgm:bulletEnabled val="1"/>
        </dgm:presLayoutVars>
      </dgm:prSet>
      <dgm:spPr/>
      <dgm:t>
        <a:bodyPr/>
        <a:lstStyle/>
        <a:p>
          <a:endParaRPr lang="zh-CN" altLang="en-US"/>
        </a:p>
      </dgm:t>
    </dgm:pt>
    <dgm:pt modelId="{029A2D68-A105-4969-A5E9-8387CC29AA4B}" type="pres">
      <dgm:prSet presAssocID="{CD89CDF2-D34B-4E0E-B217-8BF9E13E4DF1}" presName="desTx" presStyleLbl="alignAccFollowNode1" presStyleIdx="0" presStyleCnt="2">
        <dgm:presLayoutVars>
          <dgm:bulletEnabled val="1"/>
        </dgm:presLayoutVars>
      </dgm:prSet>
      <dgm:spPr/>
      <dgm:t>
        <a:bodyPr/>
        <a:lstStyle/>
        <a:p>
          <a:endParaRPr lang="zh-CN" altLang="en-US"/>
        </a:p>
      </dgm:t>
    </dgm:pt>
    <dgm:pt modelId="{BACCD4EF-5638-4626-BFF9-FF0ED2EB9E13}" type="pres">
      <dgm:prSet presAssocID="{3ACE89B1-E38D-46A2-AB12-1C9FA7EF8D4F}" presName="space" presStyleCnt="0"/>
      <dgm:spPr/>
    </dgm:pt>
    <dgm:pt modelId="{896D952C-1BF5-4651-B5F3-FD4480277D78}" type="pres">
      <dgm:prSet presAssocID="{64BFC9BD-47C9-429C-9319-1A95A4D648B4}" presName="composite" presStyleCnt="0"/>
      <dgm:spPr/>
    </dgm:pt>
    <dgm:pt modelId="{8AD6637D-68E4-4546-B053-8729057570A5}" type="pres">
      <dgm:prSet presAssocID="{64BFC9BD-47C9-429C-9319-1A95A4D648B4}" presName="parTx" presStyleLbl="alignNode1" presStyleIdx="1" presStyleCnt="2">
        <dgm:presLayoutVars>
          <dgm:chMax val="0"/>
          <dgm:chPref val="0"/>
          <dgm:bulletEnabled val="1"/>
        </dgm:presLayoutVars>
      </dgm:prSet>
      <dgm:spPr/>
      <dgm:t>
        <a:bodyPr/>
        <a:lstStyle/>
        <a:p>
          <a:endParaRPr lang="zh-CN" altLang="en-US"/>
        </a:p>
      </dgm:t>
    </dgm:pt>
    <dgm:pt modelId="{43F97FFB-59E7-4DDE-8C5D-7BAF62EB5EA3}" type="pres">
      <dgm:prSet presAssocID="{64BFC9BD-47C9-429C-9319-1A95A4D648B4}" presName="desTx" presStyleLbl="alignAccFollowNode1" presStyleIdx="1" presStyleCnt="2">
        <dgm:presLayoutVars>
          <dgm:bulletEnabled val="1"/>
        </dgm:presLayoutVars>
      </dgm:prSet>
      <dgm:spPr/>
      <dgm:t>
        <a:bodyPr/>
        <a:lstStyle/>
        <a:p>
          <a:endParaRPr lang="zh-CN" altLang="en-US"/>
        </a:p>
      </dgm:t>
    </dgm:pt>
  </dgm:ptLst>
  <dgm:cxnLst>
    <dgm:cxn modelId="{8F3FBD3D-2A6F-4FF1-928D-A390DDB890DE}" srcId="{CD89CDF2-D34B-4E0E-B217-8BF9E13E4DF1}" destId="{0188EC0A-1A5B-42A1-B50A-BF29D2AA4D6D}" srcOrd="0" destOrd="0" parTransId="{01A3DD19-B181-4D55-858F-BB5E7C2BC91E}" sibTransId="{55374888-2704-4B5E-85C7-C12A139ABCEF}"/>
    <dgm:cxn modelId="{5EAAE858-5395-49DB-98C1-474CC4602E97}" srcId="{CD89CDF2-D34B-4E0E-B217-8BF9E13E4DF1}" destId="{820A8474-FE3A-48D0-A3DF-8BFDEE4ED16B}" srcOrd="3" destOrd="0" parTransId="{5C22BFD3-8E28-42A4-9FD7-07DDA0D9D4A9}" sibTransId="{8660CE10-724B-4F6A-BEEE-1BD7D9E38FF4}"/>
    <dgm:cxn modelId="{17E1AE4D-4B6B-4F2E-AC3C-115C8155A0EA}" type="presOf" srcId="{647F3DE4-4200-4DCC-86D6-539D04826DA4}" destId="{43F97FFB-59E7-4DDE-8C5D-7BAF62EB5EA3}" srcOrd="0" destOrd="2" presId="urn:microsoft.com/office/officeart/2005/8/layout/hList1"/>
    <dgm:cxn modelId="{421A1B94-6AE9-4C0C-A5DC-24F5001B4A6E}" srcId="{64BFC9BD-47C9-429C-9319-1A95A4D648B4}" destId="{647F3DE4-4200-4DCC-86D6-539D04826DA4}" srcOrd="2" destOrd="0" parTransId="{ACA452C0-FA06-4219-B47C-91D32414F5D3}" sibTransId="{0AFECCB2-A04F-445D-8EA3-E4C5E0B864A6}"/>
    <dgm:cxn modelId="{677ACA0E-F971-476E-921D-3B622B85C553}" type="presOf" srcId="{0188EC0A-1A5B-42A1-B50A-BF29D2AA4D6D}" destId="{029A2D68-A105-4969-A5E9-8387CC29AA4B}" srcOrd="0" destOrd="0" presId="urn:microsoft.com/office/officeart/2005/8/layout/hList1"/>
    <dgm:cxn modelId="{60B2A25F-BEE1-40B6-B74F-BC653E2FDC71}" type="presOf" srcId="{5F8EB3A2-7713-485D-B3D6-8372B817B21E}" destId="{029A2D68-A105-4969-A5E9-8387CC29AA4B}" srcOrd="0" destOrd="1" presId="urn:microsoft.com/office/officeart/2005/8/layout/hList1"/>
    <dgm:cxn modelId="{29EEA948-629C-4CC0-8D66-7A44007F3F8F}" srcId="{64BFC9BD-47C9-429C-9319-1A95A4D648B4}" destId="{5C0037CB-C0B2-4554-A41A-BD23162891A1}" srcOrd="1" destOrd="0" parTransId="{402A0B97-34F3-4C0F-BE44-3CB59751F557}" sibTransId="{6D942553-FA44-47D8-8A80-9F52F147C982}"/>
    <dgm:cxn modelId="{F36DECD8-0377-4F2F-A48A-C8BA8688B250}" srcId="{CD89CDF2-D34B-4E0E-B217-8BF9E13E4DF1}" destId="{5F8EB3A2-7713-485D-B3D6-8372B817B21E}" srcOrd="1" destOrd="0" parTransId="{D26F16F3-24B6-4492-B0D5-019ED015B7F8}" sibTransId="{B0385B2A-5833-4B55-895D-33BC84F41DCE}"/>
    <dgm:cxn modelId="{EA526FD2-5E73-4CF7-BC74-38162A9B4F85}" type="presOf" srcId="{B10E6D86-9A0A-4BA3-A144-CE80F82EA404}" destId="{43F97FFB-59E7-4DDE-8C5D-7BAF62EB5EA3}" srcOrd="0" destOrd="0" presId="urn:microsoft.com/office/officeart/2005/8/layout/hList1"/>
    <dgm:cxn modelId="{00BDBAFE-A979-4AE7-B303-C8A309558C7F}" type="presOf" srcId="{820A8474-FE3A-48D0-A3DF-8BFDEE4ED16B}" destId="{029A2D68-A105-4969-A5E9-8387CC29AA4B}" srcOrd="0" destOrd="3" presId="urn:microsoft.com/office/officeart/2005/8/layout/hList1"/>
    <dgm:cxn modelId="{65505C41-0AF7-4E19-B249-E866D22349A1}" type="presOf" srcId="{5C0037CB-C0B2-4554-A41A-BD23162891A1}" destId="{43F97FFB-59E7-4DDE-8C5D-7BAF62EB5EA3}" srcOrd="0" destOrd="1" presId="urn:microsoft.com/office/officeart/2005/8/layout/hList1"/>
    <dgm:cxn modelId="{C4614AB7-C9E1-4182-B65D-FC39AF3EE3CD}" srcId="{CD89CDF2-D34B-4E0E-B217-8BF9E13E4DF1}" destId="{6E6D6E1A-3588-42D1-9E3E-C780F05F295F}" srcOrd="2" destOrd="0" parTransId="{3A2ED0FA-1EF3-45F6-865A-ABC242F67A38}" sibTransId="{DCA4CE6B-16AE-4B9E-8C62-30C60CAD6A5B}"/>
    <dgm:cxn modelId="{F37E952F-FE17-4FD9-A441-46178DFE840B}" srcId="{64BFC9BD-47C9-429C-9319-1A95A4D648B4}" destId="{B10E6D86-9A0A-4BA3-A144-CE80F82EA404}" srcOrd="0" destOrd="0" parTransId="{B4C83756-7CBE-49A4-83D9-98C9797F0F1F}" sibTransId="{61415CCA-A283-4BCD-AE6A-894BBC950D7F}"/>
    <dgm:cxn modelId="{87013B80-343F-44E9-A581-A6E0143C2796}" type="presOf" srcId="{87AC13B5-C017-43A5-A3FC-9E24388100A6}" destId="{B5F25D68-A1B3-44EE-8DB4-D9520513E1D9}" srcOrd="0" destOrd="0" presId="urn:microsoft.com/office/officeart/2005/8/layout/hList1"/>
    <dgm:cxn modelId="{FC25E160-E350-4B33-A525-0E0C09C17A68}" type="presOf" srcId="{64BFC9BD-47C9-429C-9319-1A95A4D648B4}" destId="{8AD6637D-68E4-4546-B053-8729057570A5}" srcOrd="0" destOrd="0" presId="urn:microsoft.com/office/officeart/2005/8/layout/hList1"/>
    <dgm:cxn modelId="{41259695-477E-43EC-9F8A-54E073AA91FB}" type="presOf" srcId="{6E6D6E1A-3588-42D1-9E3E-C780F05F295F}" destId="{029A2D68-A105-4969-A5E9-8387CC29AA4B}" srcOrd="0" destOrd="2" presId="urn:microsoft.com/office/officeart/2005/8/layout/hList1"/>
    <dgm:cxn modelId="{CCC9EB6F-6FEC-4D99-86D4-E468A228D5D4}" type="presOf" srcId="{CD89CDF2-D34B-4E0E-B217-8BF9E13E4DF1}" destId="{80F058AD-5D1D-4AA0-BE37-0F9A4669F34C}" srcOrd="0" destOrd="0" presId="urn:microsoft.com/office/officeart/2005/8/layout/hList1"/>
    <dgm:cxn modelId="{59B0CE95-C5CD-41C9-B333-41F1D0D3ED3B}" srcId="{87AC13B5-C017-43A5-A3FC-9E24388100A6}" destId="{64BFC9BD-47C9-429C-9319-1A95A4D648B4}" srcOrd="1" destOrd="0" parTransId="{F748ABAD-7E49-4D6C-885A-AC3BE05A1F2E}" sibTransId="{4FC8A155-6519-49B2-AF6C-288ED56B19ED}"/>
    <dgm:cxn modelId="{E94733B6-D6F7-4CB4-B5EB-CE726AC2E408}" srcId="{87AC13B5-C017-43A5-A3FC-9E24388100A6}" destId="{CD89CDF2-D34B-4E0E-B217-8BF9E13E4DF1}" srcOrd="0" destOrd="0" parTransId="{7779C20A-CF07-46B0-B936-A6C64196D555}" sibTransId="{3ACE89B1-E38D-46A2-AB12-1C9FA7EF8D4F}"/>
    <dgm:cxn modelId="{7A56DD5A-49C0-4EDA-A4D1-17C144CCF11A}" type="presParOf" srcId="{B5F25D68-A1B3-44EE-8DB4-D9520513E1D9}" destId="{1460D17C-146F-40C6-A4F6-F75C27BE0DB2}" srcOrd="0" destOrd="0" presId="urn:microsoft.com/office/officeart/2005/8/layout/hList1"/>
    <dgm:cxn modelId="{218B9426-F167-4560-BC1D-BB28A484AB30}" type="presParOf" srcId="{1460D17C-146F-40C6-A4F6-F75C27BE0DB2}" destId="{80F058AD-5D1D-4AA0-BE37-0F9A4669F34C}" srcOrd="0" destOrd="0" presId="urn:microsoft.com/office/officeart/2005/8/layout/hList1"/>
    <dgm:cxn modelId="{380BCE64-34F5-478E-BF85-7CD88F2409D2}" type="presParOf" srcId="{1460D17C-146F-40C6-A4F6-F75C27BE0DB2}" destId="{029A2D68-A105-4969-A5E9-8387CC29AA4B}" srcOrd="1" destOrd="0" presId="urn:microsoft.com/office/officeart/2005/8/layout/hList1"/>
    <dgm:cxn modelId="{92A99D1A-EE94-425D-B75C-C1F7F8A376C9}" type="presParOf" srcId="{B5F25D68-A1B3-44EE-8DB4-D9520513E1D9}" destId="{BACCD4EF-5638-4626-BFF9-FF0ED2EB9E13}" srcOrd="1" destOrd="0" presId="urn:microsoft.com/office/officeart/2005/8/layout/hList1"/>
    <dgm:cxn modelId="{A6778788-9808-4463-A295-F191298745BE}" type="presParOf" srcId="{B5F25D68-A1B3-44EE-8DB4-D9520513E1D9}" destId="{896D952C-1BF5-4651-B5F3-FD4480277D78}" srcOrd="2" destOrd="0" presId="urn:microsoft.com/office/officeart/2005/8/layout/hList1"/>
    <dgm:cxn modelId="{C089C366-D518-4FAC-A487-1A97ABC125C2}" type="presParOf" srcId="{896D952C-1BF5-4651-B5F3-FD4480277D78}" destId="{8AD6637D-68E4-4546-B053-8729057570A5}" srcOrd="0" destOrd="0" presId="urn:microsoft.com/office/officeart/2005/8/layout/hList1"/>
    <dgm:cxn modelId="{0CC0ACDA-68E8-4E2F-B9FC-9D6C5BDBD5B6}" type="presParOf" srcId="{896D952C-1BF5-4651-B5F3-FD4480277D78}" destId="{43F97FFB-59E7-4DDE-8C5D-7BAF62EB5EA3}" srcOrd="1" destOrd="0" presId="urn:microsoft.com/office/officeart/2005/8/layout/hList1"/>
  </dgm:cxnLst>
  <dgm:bg/>
  <dgm:whole/>
  <dgm:extLst>
    <a:ext uri="http://schemas.microsoft.com/office/drawing/2008/diagram">
      <dsp:dataModelExt xmlns=""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0F058AD-5D1D-4AA0-BE37-0F9A4669F34C}">
      <dsp:nvSpPr>
        <dsp:cNvPr id="0" name=""/>
        <dsp:cNvSpPr/>
      </dsp:nvSpPr>
      <dsp:spPr>
        <a:xfrm>
          <a:off x="34" y="4083"/>
          <a:ext cx="3304342" cy="518400"/>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lvl="0" algn="ctr" defTabSz="711200">
            <a:lnSpc>
              <a:spcPct val="90000"/>
            </a:lnSpc>
            <a:spcBef>
              <a:spcPct val="0"/>
            </a:spcBef>
            <a:spcAft>
              <a:spcPts val="0"/>
            </a:spcAft>
          </a:pPr>
          <a:r>
            <a:rPr lang="zh-CN" altLang="en-US" sz="1600" b="1" kern="1200" dirty="0" smtClean="0">
              <a:latin typeface="微软雅黑" panose="020B0503020204020204" pitchFamily="34" charset="-122"/>
              <a:ea typeface="微软雅黑" panose="020B0503020204020204" pitchFamily="34" charset="-122"/>
            </a:rPr>
            <a:t>移动 </a:t>
          </a:r>
          <a:r>
            <a:rPr lang="en-US" altLang="en-US" sz="1600" b="1" kern="1200" dirty="0" smtClean="0">
              <a:latin typeface="微软雅黑" panose="020B0503020204020204" pitchFamily="34" charset="-122"/>
              <a:ea typeface="微软雅黑" panose="020B0503020204020204" pitchFamily="34" charset="-122"/>
            </a:rPr>
            <a:t>IP</a:t>
          </a:r>
          <a:endParaRPr lang="zh-CN" altLang="en-US" sz="1600" b="1" kern="1200" dirty="0">
            <a:latin typeface="微软雅黑" panose="020B0503020204020204" pitchFamily="34" charset="-122"/>
            <a:ea typeface="微软雅黑" panose="020B0503020204020204" pitchFamily="34" charset="-122"/>
          </a:endParaRPr>
        </a:p>
      </dsp:txBody>
      <dsp:txXfrm>
        <a:off x="34" y="4083"/>
        <a:ext cx="3304342" cy="518400"/>
      </dsp:txXfrm>
    </dsp:sp>
    <dsp:sp modelId="{029A2D68-A105-4969-A5E9-8387CC29AA4B}">
      <dsp:nvSpPr>
        <dsp:cNvPr id="0" name=""/>
        <dsp:cNvSpPr/>
      </dsp:nvSpPr>
      <dsp:spPr>
        <a:xfrm>
          <a:off x="34" y="522483"/>
          <a:ext cx="3304342" cy="3063420"/>
        </a:xfrm>
        <a:prstGeom prst="rect">
          <a:avLst/>
        </a:prstGeom>
        <a:solidFill>
          <a:schemeClr val="accent2">
            <a:tint val="40000"/>
            <a:alpha val="90000"/>
            <a:hueOff val="0"/>
            <a:satOff val="0"/>
            <a:lumOff val="0"/>
            <a:alphaOff val="0"/>
          </a:schemeClr>
        </a:solid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85344" tIns="85344" rIns="113792" bIns="128016" numCol="1" spcCol="1270" anchor="t" anchorCtr="0">
          <a:noAutofit/>
        </a:bodyPr>
        <a:lstStyle/>
        <a:p>
          <a:pPr marL="171450" lvl="1" indent="-171450" algn="l" defTabSz="711200">
            <a:lnSpc>
              <a:spcPct val="90000"/>
            </a:lnSpc>
            <a:spcBef>
              <a:spcPct val="0"/>
            </a:spcBef>
            <a:spcAft>
              <a:spcPts val="0"/>
            </a:spcAft>
            <a:buChar char="••"/>
          </a:pPr>
          <a:r>
            <a:rPr lang="zh-CN" altLang="en-US" sz="1600" b="1" kern="1200" dirty="0" smtClean="0">
              <a:latin typeface="微软雅黑" panose="020B0503020204020204" pitchFamily="34" charset="-122"/>
              <a:ea typeface="微软雅黑" panose="020B0503020204020204" pitchFamily="34" charset="-122"/>
            </a:rPr>
            <a:t>漫游的主机可以用多种方式连接到互联网。</a:t>
          </a:r>
          <a:endParaRPr lang="zh-CN" altLang="en-US" sz="1600" b="1" kern="1200" dirty="0">
            <a:latin typeface="微软雅黑" panose="020B0503020204020204" pitchFamily="34" charset="-122"/>
            <a:ea typeface="微软雅黑" panose="020B0503020204020204" pitchFamily="34" charset="-122"/>
          </a:endParaRPr>
        </a:p>
        <a:p>
          <a:pPr marL="171450" lvl="1" indent="-171450" algn="l" defTabSz="711200">
            <a:lnSpc>
              <a:spcPct val="90000"/>
            </a:lnSpc>
            <a:spcBef>
              <a:spcPct val="0"/>
            </a:spcBef>
            <a:spcAft>
              <a:spcPts val="0"/>
            </a:spcAft>
            <a:buChar char="••"/>
          </a:pPr>
          <a:r>
            <a:rPr lang="zh-CN" altLang="en-US" sz="1600" b="1" kern="1200" dirty="0" smtClean="0">
              <a:latin typeface="微软雅黑" panose="020B0503020204020204" pitchFamily="34" charset="-122"/>
              <a:ea typeface="微软雅黑" panose="020B0503020204020204" pitchFamily="34" charset="-122"/>
            </a:rPr>
            <a:t>漫游的主机可以直接或通过无线链路连接到固定网络上的另一个子网。</a:t>
          </a:r>
          <a:endParaRPr lang="zh-CN" altLang="en-US" sz="1600" b="1" kern="1200" dirty="0">
            <a:latin typeface="微软雅黑" panose="020B0503020204020204" pitchFamily="34" charset="-122"/>
            <a:ea typeface="微软雅黑" panose="020B0503020204020204" pitchFamily="34" charset="-122"/>
          </a:endParaRPr>
        </a:p>
        <a:p>
          <a:pPr marL="171450" lvl="1" indent="-171450" algn="l" defTabSz="711200">
            <a:lnSpc>
              <a:spcPct val="90000"/>
            </a:lnSpc>
            <a:spcBef>
              <a:spcPct val="0"/>
            </a:spcBef>
            <a:spcAft>
              <a:spcPts val="0"/>
            </a:spcAft>
            <a:buChar char="••"/>
          </a:pPr>
          <a:r>
            <a:rPr lang="zh-CN" altLang="en-US" sz="1600" b="1" kern="1200" dirty="0" smtClean="0">
              <a:latin typeface="微软雅黑" panose="020B0503020204020204" pitchFamily="34" charset="-122"/>
              <a:ea typeface="微软雅黑" panose="020B0503020204020204" pitchFamily="34" charset="-122"/>
            </a:rPr>
            <a:t>需要地址管理和增加协议的互操作性。</a:t>
          </a:r>
          <a:endParaRPr lang="zh-CN" altLang="en-US" sz="1600" b="1" kern="1200" dirty="0">
            <a:latin typeface="微软雅黑" panose="020B0503020204020204" pitchFamily="34" charset="-122"/>
            <a:ea typeface="微软雅黑" panose="020B0503020204020204" pitchFamily="34" charset="-122"/>
          </a:endParaRPr>
        </a:p>
        <a:p>
          <a:pPr marL="171450" lvl="1" indent="-171450" algn="l" defTabSz="711200">
            <a:lnSpc>
              <a:spcPct val="90000"/>
            </a:lnSpc>
            <a:spcBef>
              <a:spcPct val="0"/>
            </a:spcBef>
            <a:spcAft>
              <a:spcPts val="0"/>
            </a:spcAft>
            <a:buChar char="••"/>
          </a:pPr>
          <a:r>
            <a:rPr lang="zh-CN" altLang="en-US" sz="1600" b="1" kern="1200" dirty="0" smtClean="0">
              <a:latin typeface="微软雅黑" panose="020B0503020204020204" pitchFamily="34" charset="-122"/>
              <a:ea typeface="微软雅黑" panose="020B0503020204020204" pitchFamily="34" charset="-122"/>
            </a:rPr>
            <a:t>核心网络功能仍然是各种路由选择协议。</a:t>
          </a:r>
          <a:endParaRPr lang="zh-CN" altLang="en-US" sz="1600" b="1" kern="1200" dirty="0">
            <a:latin typeface="微软雅黑" panose="020B0503020204020204" pitchFamily="34" charset="-122"/>
            <a:ea typeface="微软雅黑" panose="020B0503020204020204" pitchFamily="34" charset="-122"/>
          </a:endParaRPr>
        </a:p>
      </dsp:txBody>
      <dsp:txXfrm>
        <a:off x="34" y="522483"/>
        <a:ext cx="3304342" cy="3063420"/>
      </dsp:txXfrm>
    </dsp:sp>
    <dsp:sp modelId="{8AD6637D-68E4-4546-B053-8729057570A5}">
      <dsp:nvSpPr>
        <dsp:cNvPr id="0" name=""/>
        <dsp:cNvSpPr/>
      </dsp:nvSpPr>
      <dsp:spPr>
        <a:xfrm>
          <a:off x="3766985" y="4083"/>
          <a:ext cx="3304342" cy="518400"/>
        </a:xfrm>
        <a:prstGeom prst="rect">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lvl="0" algn="ctr" defTabSz="711200">
            <a:lnSpc>
              <a:spcPct val="90000"/>
            </a:lnSpc>
            <a:spcBef>
              <a:spcPct val="0"/>
            </a:spcBef>
            <a:spcAft>
              <a:spcPts val="0"/>
            </a:spcAft>
          </a:pPr>
          <a:r>
            <a:rPr lang="zh-CN" altLang="en-US" sz="1600" b="1" kern="1200" dirty="0" smtClean="0">
              <a:latin typeface="微软雅黑" panose="020B0503020204020204" pitchFamily="34" charset="-122"/>
              <a:ea typeface="微软雅黑" panose="020B0503020204020204" pitchFamily="34" charset="-122"/>
            </a:rPr>
            <a:t>移动自组网络</a:t>
          </a:r>
          <a:endParaRPr lang="zh-CN" altLang="en-US" sz="1600" b="1" kern="1200" dirty="0">
            <a:latin typeface="微软雅黑" panose="020B0503020204020204" pitchFamily="34" charset="-122"/>
            <a:ea typeface="微软雅黑" panose="020B0503020204020204" pitchFamily="34" charset="-122"/>
          </a:endParaRPr>
        </a:p>
      </dsp:txBody>
      <dsp:txXfrm>
        <a:off x="3766985" y="4083"/>
        <a:ext cx="3304342" cy="518400"/>
      </dsp:txXfrm>
    </dsp:sp>
    <dsp:sp modelId="{43F97FFB-59E7-4DDE-8C5D-7BAF62EB5EA3}">
      <dsp:nvSpPr>
        <dsp:cNvPr id="0" name=""/>
        <dsp:cNvSpPr/>
      </dsp:nvSpPr>
      <dsp:spPr>
        <a:xfrm>
          <a:off x="3766985" y="522483"/>
          <a:ext cx="3304342" cy="3063420"/>
        </a:xfrm>
        <a:prstGeom prst="rect">
          <a:avLst/>
        </a:prstGeom>
        <a:solidFill>
          <a:schemeClr val="accent3">
            <a:tint val="40000"/>
            <a:alpha val="90000"/>
            <a:hueOff val="0"/>
            <a:satOff val="0"/>
            <a:lumOff val="0"/>
            <a:alphaOff val="0"/>
          </a:schemeClr>
        </a:solidFill>
        <a:ln w="25400" cap="flat" cmpd="sng" algn="ctr">
          <a:solidFill>
            <a:schemeClr val="accent3">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85344" tIns="85344" rIns="113792" bIns="128016" numCol="1" spcCol="1270" anchor="t" anchorCtr="0">
          <a:noAutofit/>
        </a:bodyPr>
        <a:lstStyle/>
        <a:p>
          <a:pPr marL="171450" lvl="1" indent="-171450" algn="l" defTabSz="711200">
            <a:lnSpc>
              <a:spcPct val="90000"/>
            </a:lnSpc>
            <a:spcBef>
              <a:spcPct val="0"/>
            </a:spcBef>
            <a:spcAft>
              <a:spcPts val="0"/>
            </a:spcAft>
            <a:buChar char="••"/>
          </a:pPr>
          <a:r>
            <a:rPr lang="zh-CN" altLang="en-US" sz="1600" b="1" kern="1200" dirty="0" smtClean="0">
              <a:latin typeface="微软雅黑" panose="020B0503020204020204" pitchFamily="34" charset="-122"/>
              <a:ea typeface="微软雅黑" panose="020B0503020204020204" pitchFamily="34" charset="-122"/>
            </a:rPr>
            <a:t>把移动性扩展到无线领域中的自治系统。</a:t>
          </a:r>
          <a:endParaRPr lang="zh-CN" altLang="en-US" sz="1600" b="1" kern="1200" dirty="0">
            <a:latin typeface="微软雅黑" panose="020B0503020204020204" pitchFamily="34" charset="-122"/>
            <a:ea typeface="微软雅黑" panose="020B0503020204020204" pitchFamily="34" charset="-122"/>
          </a:endParaRPr>
        </a:p>
        <a:p>
          <a:pPr marL="171450" lvl="1" indent="-171450" algn="l" defTabSz="711200">
            <a:lnSpc>
              <a:spcPct val="90000"/>
            </a:lnSpc>
            <a:spcBef>
              <a:spcPct val="0"/>
            </a:spcBef>
            <a:spcAft>
              <a:spcPts val="0"/>
            </a:spcAft>
            <a:buChar char="••"/>
          </a:pPr>
          <a:r>
            <a:rPr lang="zh-CN" altLang="en-US" sz="1600" b="1" kern="1200" dirty="0" smtClean="0">
              <a:latin typeface="微软雅黑" panose="020B0503020204020204" pitchFamily="34" charset="-122"/>
              <a:ea typeface="微软雅黑" panose="020B0503020204020204" pitchFamily="34" charset="-122"/>
            </a:rPr>
            <a:t>具有自己特定的路由选择协议，并且可以不和互联网相连。</a:t>
          </a:r>
          <a:endParaRPr lang="zh-CN" altLang="en-US" sz="1600" b="1" kern="1200" dirty="0">
            <a:latin typeface="微软雅黑" panose="020B0503020204020204" pitchFamily="34" charset="-122"/>
            <a:ea typeface="微软雅黑" panose="020B0503020204020204" pitchFamily="34" charset="-122"/>
          </a:endParaRPr>
        </a:p>
        <a:p>
          <a:pPr marL="171450" lvl="1" indent="-171450" algn="l" defTabSz="711200">
            <a:lnSpc>
              <a:spcPct val="90000"/>
            </a:lnSpc>
            <a:spcBef>
              <a:spcPct val="0"/>
            </a:spcBef>
            <a:spcAft>
              <a:spcPts val="0"/>
            </a:spcAft>
            <a:buChar char="••"/>
          </a:pPr>
          <a:r>
            <a:rPr lang="zh-CN" altLang="en-US" sz="1600" b="1" kern="1200" dirty="0" smtClean="0">
              <a:latin typeface="微软雅黑" panose="020B0503020204020204" pitchFamily="34" charset="-122"/>
              <a:ea typeface="微软雅黑" panose="020B0503020204020204" pitchFamily="34" charset="-122"/>
            </a:rPr>
            <a:t>即使和互联网相连时，移动自组网络也是以末梢网络 </a:t>
          </a:r>
          <a:r>
            <a:rPr lang="en-US" altLang="en-US" sz="1600" b="1" kern="1200" dirty="0" smtClean="0">
              <a:latin typeface="微软雅黑" panose="020B0503020204020204" pitchFamily="34" charset="-122"/>
              <a:ea typeface="微软雅黑" panose="020B0503020204020204" pitchFamily="34" charset="-122"/>
            </a:rPr>
            <a:t>(stub network) </a:t>
          </a:r>
          <a:r>
            <a:rPr lang="zh-CN" altLang="en-US" sz="1600" b="1" kern="1200" dirty="0" smtClean="0">
              <a:latin typeface="微软雅黑" panose="020B0503020204020204" pitchFamily="34" charset="-122"/>
              <a:ea typeface="微软雅黑" panose="020B0503020204020204" pitchFamily="34" charset="-122"/>
            </a:rPr>
            <a:t>方式工作。</a:t>
          </a:r>
          <a:endParaRPr lang="zh-CN" altLang="en-US" sz="1600" b="1" kern="1200" dirty="0">
            <a:latin typeface="微软雅黑" panose="020B0503020204020204" pitchFamily="34" charset="-122"/>
            <a:ea typeface="微软雅黑" panose="020B0503020204020204" pitchFamily="34" charset="-122"/>
          </a:endParaRPr>
        </a:p>
        <a:p>
          <a:pPr marL="171450" lvl="1" indent="-171450" algn="l" defTabSz="711200">
            <a:lnSpc>
              <a:spcPct val="90000"/>
            </a:lnSpc>
            <a:spcBef>
              <a:spcPct val="0"/>
            </a:spcBef>
            <a:spcAft>
              <a:spcPts val="0"/>
            </a:spcAft>
            <a:buChar char="••"/>
          </a:pPr>
          <a:r>
            <a:rPr lang="zh-CN" altLang="en-US" sz="1600" b="1" kern="1200" dirty="0" smtClean="0">
              <a:solidFill>
                <a:srgbClr val="0000FF"/>
              </a:solidFill>
              <a:latin typeface="微软雅黑" panose="020B0503020204020204" pitchFamily="34" charset="-122"/>
              <a:ea typeface="微软雅黑" panose="020B0503020204020204" pitchFamily="34" charset="-122"/>
            </a:rPr>
            <a:t>末梢网络：</a:t>
          </a:r>
          <a:r>
            <a:rPr lang="zh-CN" altLang="en-US" sz="1600" b="1" kern="1200" dirty="0" smtClean="0">
              <a:latin typeface="微软雅黑" panose="020B0503020204020204" pitchFamily="34" charset="-122"/>
              <a:ea typeface="微软雅黑" panose="020B0503020204020204" pitchFamily="34" charset="-122"/>
            </a:rPr>
            <a:t>不允许外部通信量穿越该网络。</a:t>
          </a:r>
          <a:endParaRPr lang="zh-CN" altLang="en-US" sz="1600" b="1" kern="1200" dirty="0">
            <a:latin typeface="微软雅黑" panose="020B0503020204020204" pitchFamily="34" charset="-122"/>
            <a:ea typeface="微软雅黑" panose="020B0503020204020204" pitchFamily="34" charset="-122"/>
          </a:endParaRPr>
        </a:p>
      </dsp:txBody>
      <dsp:txXfrm>
        <a:off x="3766985" y="522483"/>
        <a:ext cx="3304342" cy="3063420"/>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0F058AD-5D1D-4AA0-BE37-0F9A4669F34C}">
      <dsp:nvSpPr>
        <dsp:cNvPr id="0" name=""/>
        <dsp:cNvSpPr/>
      </dsp:nvSpPr>
      <dsp:spPr>
        <a:xfrm>
          <a:off x="37" y="12675"/>
          <a:ext cx="3576598" cy="518400"/>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lvl="0" algn="ctr" defTabSz="711200">
            <a:lnSpc>
              <a:spcPct val="90000"/>
            </a:lnSpc>
            <a:spcBef>
              <a:spcPct val="0"/>
            </a:spcBef>
            <a:spcAft>
              <a:spcPts val="0"/>
            </a:spcAft>
          </a:pPr>
          <a:r>
            <a:rPr lang="zh-CN" altLang="en-US" sz="1600" b="1" kern="1200" dirty="0" smtClean="0">
              <a:latin typeface="微软雅黑" panose="020B0503020204020204" pitchFamily="34" charset="-122"/>
              <a:ea typeface="微软雅黑" panose="020B0503020204020204" pitchFamily="34" charset="-122"/>
            </a:rPr>
            <a:t>虚拟载波监听</a:t>
          </a:r>
          <a:endParaRPr lang="zh-CN" altLang="en-US" sz="1600" b="1" kern="1200" dirty="0">
            <a:latin typeface="微软雅黑" panose="020B0503020204020204" pitchFamily="34" charset="-122"/>
            <a:ea typeface="微软雅黑" panose="020B0503020204020204" pitchFamily="34" charset="-122"/>
          </a:endParaRPr>
        </a:p>
      </dsp:txBody>
      <dsp:txXfrm>
        <a:off x="37" y="12675"/>
        <a:ext cx="3576598" cy="518400"/>
      </dsp:txXfrm>
    </dsp:sp>
    <dsp:sp modelId="{029A2D68-A105-4969-A5E9-8387CC29AA4B}">
      <dsp:nvSpPr>
        <dsp:cNvPr id="0" name=""/>
        <dsp:cNvSpPr/>
      </dsp:nvSpPr>
      <dsp:spPr>
        <a:xfrm>
          <a:off x="37" y="531075"/>
          <a:ext cx="3576598" cy="2964599"/>
        </a:xfrm>
        <a:prstGeom prst="rect">
          <a:avLst/>
        </a:prstGeom>
        <a:solidFill>
          <a:schemeClr val="accent2">
            <a:tint val="40000"/>
            <a:alpha val="90000"/>
            <a:hueOff val="0"/>
            <a:satOff val="0"/>
            <a:lumOff val="0"/>
            <a:alphaOff val="0"/>
          </a:schemeClr>
        </a:solid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l" defTabSz="622300">
            <a:lnSpc>
              <a:spcPct val="90000"/>
            </a:lnSpc>
            <a:spcBef>
              <a:spcPct val="0"/>
            </a:spcBef>
            <a:spcAft>
              <a:spcPts val="0"/>
            </a:spcAft>
            <a:buChar char="••"/>
          </a:pPr>
          <a:r>
            <a:rPr lang="zh-CN" altLang="en-US" sz="1400" b="1" kern="1200" dirty="0" smtClean="0">
              <a:latin typeface="微软雅黑" panose="020B0503020204020204" pitchFamily="34" charset="-122"/>
              <a:ea typeface="微软雅黑" panose="020B0503020204020204" pitchFamily="34" charset="-122"/>
            </a:rPr>
            <a:t>软件实现。</a:t>
          </a:r>
          <a:endParaRPr lang="zh-CN" altLang="en-US" sz="1400" b="1" kern="1200" dirty="0">
            <a:latin typeface="微软雅黑" panose="020B0503020204020204" pitchFamily="34" charset="-122"/>
            <a:ea typeface="微软雅黑" panose="020B0503020204020204" pitchFamily="34" charset="-122"/>
          </a:endParaRPr>
        </a:p>
        <a:p>
          <a:pPr marL="114300" lvl="1" indent="-114300" algn="l" defTabSz="622300">
            <a:lnSpc>
              <a:spcPct val="90000"/>
            </a:lnSpc>
            <a:spcBef>
              <a:spcPct val="0"/>
            </a:spcBef>
            <a:spcAft>
              <a:spcPts val="0"/>
            </a:spcAft>
            <a:buChar char="••"/>
          </a:pPr>
          <a:r>
            <a:rPr lang="zh-CN" altLang="en-US" sz="1400" b="1" kern="1200" dirty="0" smtClean="0">
              <a:latin typeface="微软雅黑" panose="020B0503020204020204" pitchFamily="34" charset="-122"/>
              <a:ea typeface="微软雅黑" panose="020B0503020204020204" pitchFamily="34" charset="-122"/>
            </a:rPr>
            <a:t>源站 </a:t>
          </a:r>
          <a:r>
            <a:rPr lang="en-US" altLang="en-US" sz="1400" b="1" kern="1200" dirty="0" smtClean="0">
              <a:latin typeface="微软雅黑" panose="020B0503020204020204" pitchFamily="34" charset="-122"/>
              <a:ea typeface="微软雅黑" panose="020B0503020204020204" pitchFamily="34" charset="-122"/>
            </a:rPr>
            <a:t>A </a:t>
          </a:r>
          <a:r>
            <a:rPr lang="zh-CN" altLang="en-US" sz="1400" b="1" kern="1200" dirty="0" smtClean="0">
              <a:latin typeface="微软雅黑" panose="020B0503020204020204" pitchFamily="34" charset="-122"/>
              <a:ea typeface="微软雅黑" panose="020B0503020204020204" pitchFamily="34" charset="-122"/>
            </a:rPr>
            <a:t>把要占用信道的时间（</a:t>
          </a:r>
          <a:r>
            <a:rPr lang="en-US" altLang="en-US" sz="1400" b="1" kern="1200" dirty="0" smtClean="0">
              <a:latin typeface="微软雅黑" panose="020B0503020204020204" pitchFamily="34" charset="-122"/>
              <a:ea typeface="微软雅黑" panose="020B0503020204020204" pitchFamily="34" charset="-122"/>
            </a:rPr>
            <a:t>DATA + SIFS + ACK</a:t>
          </a:r>
          <a:r>
            <a:rPr lang="zh-CN" altLang="en-US" sz="1400" b="1" kern="1200" dirty="0" smtClean="0">
              <a:latin typeface="微软雅黑" panose="020B0503020204020204" pitchFamily="34" charset="-122"/>
              <a:ea typeface="微软雅黑" panose="020B0503020204020204" pitchFamily="34" charset="-122"/>
            </a:rPr>
            <a:t>），写入其数据帧 </a:t>
          </a:r>
          <a:r>
            <a:rPr lang="en-US" altLang="en-US" sz="1400" b="1" kern="1200" dirty="0" smtClean="0">
              <a:latin typeface="微软雅黑" panose="020B0503020204020204" pitchFamily="34" charset="-122"/>
              <a:ea typeface="微软雅黑" panose="020B0503020204020204" pitchFamily="34" charset="-122"/>
            </a:rPr>
            <a:t>DATA </a:t>
          </a:r>
          <a:r>
            <a:rPr lang="zh-CN" altLang="en-US" sz="1400" b="1" kern="1200" dirty="0" smtClean="0">
              <a:latin typeface="微软雅黑" panose="020B0503020204020204" pitchFamily="34" charset="-122"/>
              <a:ea typeface="微软雅黑" panose="020B0503020204020204" pitchFamily="34" charset="-122"/>
            </a:rPr>
            <a:t>的首部。</a:t>
          </a:r>
          <a:endParaRPr lang="zh-CN" altLang="en-US" sz="1400" b="1" kern="1200" dirty="0">
            <a:latin typeface="微软雅黑" panose="020B0503020204020204" pitchFamily="34" charset="-122"/>
            <a:ea typeface="微软雅黑" panose="020B0503020204020204" pitchFamily="34" charset="-122"/>
          </a:endParaRPr>
        </a:p>
        <a:p>
          <a:pPr marL="114300" lvl="1" indent="-114300" algn="l" defTabSz="622300">
            <a:lnSpc>
              <a:spcPct val="90000"/>
            </a:lnSpc>
            <a:spcBef>
              <a:spcPct val="0"/>
            </a:spcBef>
            <a:spcAft>
              <a:spcPts val="0"/>
            </a:spcAft>
            <a:buChar char="••"/>
          </a:pPr>
          <a:r>
            <a:rPr lang="zh-CN" altLang="en-US" sz="1400" b="1" kern="1200" dirty="0" smtClean="0">
              <a:latin typeface="微软雅黑" panose="020B0503020204020204" pitchFamily="34" charset="-122"/>
              <a:ea typeface="微软雅黑" panose="020B0503020204020204" pitchFamily="34" charset="-122"/>
            </a:rPr>
            <a:t>所有处在站点 </a:t>
          </a:r>
          <a:r>
            <a:rPr lang="en-US" altLang="en-US" sz="1400" b="1" kern="1200" dirty="0" smtClean="0">
              <a:latin typeface="微软雅黑" panose="020B0503020204020204" pitchFamily="34" charset="-122"/>
              <a:ea typeface="微软雅黑" panose="020B0503020204020204" pitchFamily="34" charset="-122"/>
            </a:rPr>
            <a:t>A </a:t>
          </a:r>
          <a:r>
            <a:rPr lang="zh-CN" altLang="en-US" sz="1400" b="1" kern="1200" dirty="0" smtClean="0">
              <a:latin typeface="微软雅黑" panose="020B0503020204020204" pitchFamily="34" charset="-122"/>
              <a:ea typeface="微软雅黑" panose="020B0503020204020204" pitchFamily="34" charset="-122"/>
            </a:rPr>
            <a:t>的广播范围内的各站都能够收到这一信息，并创建自己的</a:t>
          </a:r>
          <a:r>
            <a:rPr lang="zh-CN" altLang="en-US" sz="1400" b="1" kern="1200" dirty="0" smtClean="0">
              <a:solidFill>
                <a:srgbClr val="C00000"/>
              </a:solidFill>
              <a:latin typeface="微软雅黑" panose="020B0503020204020204" pitchFamily="34" charset="-122"/>
              <a:ea typeface="微软雅黑" panose="020B0503020204020204" pitchFamily="34" charset="-122"/>
            </a:rPr>
            <a:t>网络分配向量 </a:t>
          </a:r>
          <a:r>
            <a:rPr lang="en-US" altLang="en-US" sz="1400" b="1" kern="1200" dirty="0" smtClean="0">
              <a:solidFill>
                <a:srgbClr val="C00000"/>
              </a:solidFill>
              <a:latin typeface="微软雅黑" panose="020B0503020204020204" pitchFamily="34" charset="-122"/>
              <a:ea typeface="微软雅黑" panose="020B0503020204020204" pitchFamily="34" charset="-122"/>
            </a:rPr>
            <a:t>NAV </a:t>
          </a:r>
          <a:r>
            <a:rPr lang="en-US" altLang="en-US" sz="1400" b="1" kern="1200" dirty="0" smtClean="0">
              <a:latin typeface="微软雅黑" panose="020B0503020204020204" pitchFamily="34" charset="-122"/>
              <a:ea typeface="微软雅黑" panose="020B0503020204020204" pitchFamily="34" charset="-122"/>
            </a:rPr>
            <a:t>(Network Allocation Vector)</a:t>
          </a:r>
          <a:r>
            <a:rPr lang="zh-CN" altLang="en-US" sz="1400" b="1" kern="1200" dirty="0" smtClean="0">
              <a:latin typeface="微软雅黑" panose="020B0503020204020204" pitchFamily="34" charset="-122"/>
              <a:ea typeface="微软雅黑" panose="020B0503020204020204" pitchFamily="34" charset="-122"/>
            </a:rPr>
            <a:t>。</a:t>
          </a:r>
          <a:endParaRPr lang="zh-CN" altLang="en-US" sz="1400" b="1" kern="1200" dirty="0">
            <a:latin typeface="微软雅黑" panose="020B0503020204020204" pitchFamily="34" charset="-122"/>
            <a:ea typeface="微软雅黑" panose="020B0503020204020204" pitchFamily="34" charset="-122"/>
          </a:endParaRPr>
        </a:p>
        <a:p>
          <a:pPr marL="114300" lvl="1" indent="-114300" algn="l" defTabSz="622300">
            <a:lnSpc>
              <a:spcPct val="90000"/>
            </a:lnSpc>
            <a:spcBef>
              <a:spcPct val="0"/>
            </a:spcBef>
            <a:spcAft>
              <a:spcPts val="0"/>
            </a:spcAft>
            <a:buChar char="••"/>
          </a:pPr>
          <a:r>
            <a:rPr lang="en-US" altLang="en-US" sz="1400" b="1" kern="1200" dirty="0" smtClean="0">
              <a:solidFill>
                <a:srgbClr val="0000CC"/>
              </a:solidFill>
              <a:latin typeface="微软雅黑" panose="020B0503020204020204" pitchFamily="34" charset="-122"/>
              <a:ea typeface="微软雅黑" panose="020B0503020204020204" pitchFamily="34" charset="-122"/>
            </a:rPr>
            <a:t>NAV </a:t>
          </a:r>
          <a:r>
            <a:rPr lang="zh-CN" altLang="en-US" sz="1400" b="1" kern="1200" dirty="0" smtClean="0">
              <a:solidFill>
                <a:srgbClr val="0000CC"/>
              </a:solidFill>
              <a:latin typeface="微软雅黑" panose="020B0503020204020204" pitchFamily="34" charset="-122"/>
              <a:ea typeface="微软雅黑" panose="020B0503020204020204" pitchFamily="34" charset="-122"/>
            </a:rPr>
            <a:t>指出：</a:t>
          </a:r>
          <a:r>
            <a:rPr lang="zh-CN" altLang="en-US" sz="1400" b="1" kern="1200" dirty="0" smtClean="0">
              <a:latin typeface="微软雅黑" panose="020B0503020204020204" pitchFamily="34" charset="-122"/>
              <a:ea typeface="微软雅黑" panose="020B0503020204020204" pitchFamily="34" charset="-122"/>
            </a:rPr>
            <a:t>信道忙的持续时间，意思是：“</a:t>
          </a:r>
          <a:r>
            <a:rPr lang="zh-CN" altLang="en-US" sz="1400" b="1" kern="1200" dirty="0" smtClean="0">
              <a:solidFill>
                <a:srgbClr val="C00000"/>
              </a:solidFill>
              <a:latin typeface="微软雅黑" panose="020B0503020204020204" pitchFamily="34" charset="-122"/>
              <a:ea typeface="微软雅黑" panose="020B0503020204020204" pitchFamily="34" charset="-122"/>
            </a:rPr>
            <a:t>其他站点不能在这段时间发送数据</a:t>
          </a:r>
          <a:r>
            <a:rPr lang="zh-CN" altLang="en-US" sz="1400" b="1" kern="1200" dirty="0" smtClean="0">
              <a:latin typeface="微软雅黑" panose="020B0503020204020204" pitchFamily="34" charset="-122"/>
              <a:ea typeface="微软雅黑" panose="020B0503020204020204" pitchFamily="34" charset="-122"/>
            </a:rPr>
            <a:t>”。</a:t>
          </a:r>
          <a:endParaRPr lang="zh-CN" altLang="en-US" sz="1400" b="1" kern="1200" dirty="0">
            <a:latin typeface="微软雅黑" panose="020B0503020204020204" pitchFamily="34" charset="-122"/>
            <a:ea typeface="微软雅黑" panose="020B0503020204020204" pitchFamily="34" charset="-122"/>
          </a:endParaRPr>
        </a:p>
      </dsp:txBody>
      <dsp:txXfrm>
        <a:off x="37" y="531075"/>
        <a:ext cx="3576598" cy="2964599"/>
      </dsp:txXfrm>
    </dsp:sp>
    <dsp:sp modelId="{8AD6637D-68E4-4546-B053-8729057570A5}">
      <dsp:nvSpPr>
        <dsp:cNvPr id="0" name=""/>
        <dsp:cNvSpPr/>
      </dsp:nvSpPr>
      <dsp:spPr>
        <a:xfrm>
          <a:off x="4077359" y="12675"/>
          <a:ext cx="3576598" cy="518400"/>
        </a:xfrm>
        <a:prstGeom prst="rect">
          <a:avLst/>
        </a:prstGeom>
        <a:solidFill>
          <a:schemeClr val="accent3">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lvl="0" algn="ctr" defTabSz="711200">
            <a:lnSpc>
              <a:spcPct val="90000"/>
            </a:lnSpc>
            <a:spcBef>
              <a:spcPct val="0"/>
            </a:spcBef>
            <a:spcAft>
              <a:spcPts val="0"/>
            </a:spcAft>
          </a:pPr>
          <a:r>
            <a:rPr lang="zh-CN" altLang="en-US" sz="1600" b="1" kern="1200" dirty="0" smtClean="0">
              <a:latin typeface="微软雅黑" panose="020B0503020204020204" pitchFamily="34" charset="-122"/>
              <a:ea typeface="微软雅黑" panose="020B0503020204020204" pitchFamily="34" charset="-122"/>
            </a:rPr>
            <a:t>载波监听</a:t>
          </a:r>
          <a:endParaRPr lang="zh-CN" altLang="en-US" sz="1600" b="1" kern="1200" dirty="0">
            <a:latin typeface="微软雅黑" panose="020B0503020204020204" pitchFamily="34" charset="-122"/>
            <a:ea typeface="微软雅黑" panose="020B0503020204020204" pitchFamily="34" charset="-122"/>
          </a:endParaRPr>
        </a:p>
      </dsp:txBody>
      <dsp:txXfrm>
        <a:off x="4077359" y="12675"/>
        <a:ext cx="3576598" cy="518400"/>
      </dsp:txXfrm>
    </dsp:sp>
    <dsp:sp modelId="{43F97FFB-59E7-4DDE-8C5D-7BAF62EB5EA3}">
      <dsp:nvSpPr>
        <dsp:cNvPr id="0" name=""/>
        <dsp:cNvSpPr/>
      </dsp:nvSpPr>
      <dsp:spPr>
        <a:xfrm>
          <a:off x="4077359" y="531075"/>
          <a:ext cx="3576598" cy="2964599"/>
        </a:xfrm>
        <a:prstGeom prst="rect">
          <a:avLst/>
        </a:prstGeom>
        <a:solidFill>
          <a:schemeClr val="accent3">
            <a:tint val="40000"/>
            <a:alpha val="90000"/>
            <a:hueOff val="0"/>
            <a:satOff val="0"/>
            <a:lumOff val="0"/>
            <a:alphaOff val="0"/>
          </a:schemeClr>
        </a:solidFill>
        <a:ln w="25400" cap="flat" cmpd="sng" algn="ctr">
          <a:solidFill>
            <a:schemeClr val="accent3">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74676" tIns="74676" rIns="99568" bIns="112014" numCol="1" spcCol="1270" anchor="t" anchorCtr="0">
          <a:noAutofit/>
        </a:bodyPr>
        <a:lstStyle/>
        <a:p>
          <a:pPr marL="114300" lvl="1" indent="-114300" algn="l" defTabSz="622300">
            <a:lnSpc>
              <a:spcPct val="90000"/>
            </a:lnSpc>
            <a:spcBef>
              <a:spcPct val="0"/>
            </a:spcBef>
            <a:spcAft>
              <a:spcPts val="0"/>
            </a:spcAft>
            <a:buChar char="••"/>
          </a:pPr>
          <a:r>
            <a:rPr lang="zh-CN" altLang="en-US" sz="1400" b="1" kern="1200" dirty="0" smtClean="0">
              <a:latin typeface="微软雅黑" panose="020B0503020204020204" pitchFamily="34" charset="-122"/>
              <a:ea typeface="微软雅黑" panose="020B0503020204020204" pitchFamily="34" charset="-122"/>
            </a:rPr>
            <a:t>在物理层用硬件实现。</a:t>
          </a:r>
          <a:endParaRPr lang="zh-CN" altLang="en-US" sz="1400" b="1" kern="1200" dirty="0">
            <a:latin typeface="微软雅黑" panose="020B0503020204020204" pitchFamily="34" charset="-122"/>
            <a:ea typeface="微软雅黑" panose="020B0503020204020204" pitchFamily="34" charset="-122"/>
          </a:endParaRPr>
        </a:p>
        <a:p>
          <a:pPr marL="114300" lvl="1" indent="-114300" algn="l" defTabSz="622300">
            <a:lnSpc>
              <a:spcPct val="90000"/>
            </a:lnSpc>
            <a:spcBef>
              <a:spcPct val="0"/>
            </a:spcBef>
            <a:spcAft>
              <a:spcPts val="0"/>
            </a:spcAft>
            <a:buChar char="••"/>
          </a:pPr>
          <a:r>
            <a:rPr lang="zh-CN" altLang="en-US" sz="1400" b="1" kern="1200" dirty="0" smtClean="0">
              <a:latin typeface="微软雅黑" panose="020B0503020204020204" pitchFamily="34" charset="-122"/>
              <a:ea typeface="微软雅黑" panose="020B0503020204020204" pitchFamily="34" charset="-122"/>
            </a:rPr>
            <a:t>每个站检查收到的信号强度是否超过一定的门限数值，用此判断是否有其他移动站在信道上发送数据。</a:t>
          </a:r>
          <a:endParaRPr lang="zh-CN" altLang="en-US" sz="1400" b="1" kern="1200" dirty="0">
            <a:latin typeface="微软雅黑" panose="020B0503020204020204" pitchFamily="34" charset="-122"/>
            <a:ea typeface="微软雅黑" panose="020B0503020204020204" pitchFamily="34" charset="-122"/>
          </a:endParaRPr>
        </a:p>
        <a:p>
          <a:pPr marL="114300" lvl="1" indent="-114300" algn="l" defTabSz="622300">
            <a:lnSpc>
              <a:spcPct val="90000"/>
            </a:lnSpc>
            <a:spcBef>
              <a:spcPct val="0"/>
            </a:spcBef>
            <a:spcAft>
              <a:spcPts val="0"/>
            </a:spcAft>
            <a:buChar char="••"/>
          </a:pPr>
          <a:r>
            <a:rPr lang="zh-CN" altLang="en-US" sz="1400" b="1" kern="1200" dirty="0" smtClean="0">
              <a:latin typeface="微软雅黑" panose="020B0503020204020204" pitchFamily="34" charset="-122"/>
              <a:ea typeface="微软雅黑" panose="020B0503020204020204" pitchFamily="34" charset="-122"/>
            </a:rPr>
            <a:t>任何站要发送数据之前，必须监听信道。只要监听到信道忙，就不能发送数据。</a:t>
          </a:r>
          <a:endParaRPr lang="zh-CN" altLang="en-US" sz="1400" b="1" kern="1200" dirty="0">
            <a:latin typeface="微软雅黑" panose="020B0503020204020204" pitchFamily="34" charset="-122"/>
            <a:ea typeface="微软雅黑" panose="020B0503020204020204" pitchFamily="34" charset="-122"/>
          </a:endParaRPr>
        </a:p>
      </dsp:txBody>
      <dsp:txXfrm>
        <a:off x="4077359" y="531075"/>
        <a:ext cx="3576598" cy="2964599"/>
      </dsp:txXfrm>
    </dsp:sp>
  </dsp:spTree>
</dsp:drawing>
</file>

<file path=ppt/diagrams/layout1.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12.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13.vml.rels><?xml version="1.0" encoding="UTF-8" standalone="yes"?>
<Relationships xmlns="http://schemas.openxmlformats.org/package/2006/relationships"><Relationship Id="rId1" Type="http://schemas.openxmlformats.org/officeDocument/2006/relationships/image" Target="../media/image16.wmf"/></Relationships>
</file>

<file path=ppt/drawings/_rels/vmlDrawing14.vml.rels><?xml version="1.0" encoding="UTF-8" standalone="yes"?>
<Relationships xmlns="http://schemas.openxmlformats.org/package/2006/relationships"><Relationship Id="rId1" Type="http://schemas.openxmlformats.org/officeDocument/2006/relationships/image" Target="../media/image16.wmf"/></Relationships>
</file>

<file path=ppt/drawings/_rels/vmlDrawing15.vml.rels><?xml version="1.0" encoding="UTF-8" standalone="yes"?>
<Relationships xmlns="http://schemas.openxmlformats.org/package/2006/relationships"><Relationship Id="rId1" Type="http://schemas.openxmlformats.org/officeDocument/2006/relationships/image" Target="../media/image16.wmf"/></Relationships>
</file>

<file path=ppt/drawings/_rels/vmlDrawing16.vml.rels><?xml version="1.0" encoding="UTF-8" standalone="yes"?>
<Relationships xmlns="http://schemas.openxmlformats.org/package/2006/relationships"><Relationship Id="rId1" Type="http://schemas.openxmlformats.org/officeDocument/2006/relationships/image" Target="../media/image16.wmf"/></Relationships>
</file>

<file path=ppt/drawings/_rels/vmlDrawing17.v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image" Target="../media/image16.wmf"/></Relationships>
</file>

<file path=ppt/drawings/_rels/vmlDrawing18.v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image" Target="../media/image16.wmf"/></Relationships>
</file>

<file path=ppt/drawings/_rels/vmlDrawing19.v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image" Target="../media/image16.wmf"/></Relationships>
</file>

<file path=ppt/drawings/_rels/vmlDrawing20.v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image" Target="../media/image16.wmf"/></Relationships>
</file>

<file path=ppt/drawings/_rels/vmlDrawing21.vml.rels><?xml version="1.0" encoding="UTF-8" standalone="yes"?>
<Relationships xmlns="http://schemas.openxmlformats.org/package/2006/relationships"><Relationship Id="rId2" Type="http://schemas.openxmlformats.org/officeDocument/2006/relationships/image" Target="../media/image16.wmf"/><Relationship Id="rId1" Type="http://schemas.openxmlformats.org/officeDocument/2006/relationships/image" Target="../media/image7.wmf"/></Relationships>
</file>

<file path=ppt/drawings/_rels/vmlDrawing22.vml.rels><?xml version="1.0" encoding="UTF-8" standalone="yes"?>
<Relationships xmlns="http://schemas.openxmlformats.org/package/2006/relationships"><Relationship Id="rId2" Type="http://schemas.openxmlformats.org/officeDocument/2006/relationships/image" Target="../media/image16.wmf"/><Relationship Id="rId1" Type="http://schemas.openxmlformats.org/officeDocument/2006/relationships/image" Target="../media/image7.wmf"/></Relationships>
</file>

<file path=ppt/drawings/_rels/vmlDrawing23.vml.rels><?xml version="1.0" encoding="UTF-8" standalone="yes"?>
<Relationships xmlns="http://schemas.openxmlformats.org/package/2006/relationships"><Relationship Id="rId2" Type="http://schemas.openxmlformats.org/officeDocument/2006/relationships/image" Target="../media/image16.wmf"/><Relationship Id="rId1" Type="http://schemas.openxmlformats.org/officeDocument/2006/relationships/image" Target="../media/image7.wmf"/></Relationships>
</file>

<file path=ppt/drawings/_rels/vmlDrawing24.v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image" Target="../media/image16.wmf"/></Relationships>
</file>

<file path=ppt/drawings/_rels/vmlDrawing25.v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image" Target="../media/image16.wmf"/></Relationships>
</file>

<file path=ppt/drawings/_rels/vmlDrawing26.v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image" Target="../media/image16.wmf"/></Relationships>
</file>

<file path=ppt/drawings/_rels/vmlDrawing27.v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image" Target="../media/image16.wmf"/></Relationships>
</file>

<file path=ppt/drawings/_rels/vmlDrawing28.v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image" Target="../media/image16.wmf"/></Relationships>
</file>

<file path=ppt/drawings/_rels/vmlDrawing29.v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image" Target="../media/image16.wmf"/></Relationships>
</file>

<file path=ppt/drawings/_rels/vmlDrawing30.v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image" Target="../media/image16.wmf"/></Relationships>
</file>

<file path=ppt/drawings/_rels/vmlDrawing31.v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image" Target="../media/image16.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E3F7A0F7-AD19-4993-8574-730EC50C92A6}" type="datetimeFigureOut">
              <a:rPr lang="zh-CN" altLang="en-US" smtClean="0"/>
              <a:pPr/>
              <a:t>2021/11/8</a:t>
            </a:fld>
            <a:endParaRPr lang="zh-CN" altLang="en-US"/>
          </a:p>
        </p:txBody>
      </p:sp>
      <p:sp>
        <p:nvSpPr>
          <p:cNvPr id="4" name="幻灯片图像占位符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6" name="页脚占位符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0B14BD24-89E3-4C51-B736-BCCE6C13A884}" type="slidenum">
              <a:rPr lang="zh-CN" altLang="en-US" smtClean="0"/>
              <a:pPr/>
              <a:t>‹#›</a:t>
            </a:fld>
            <a:endParaRPr lang="zh-CN" altLang="en-US"/>
          </a:p>
        </p:txBody>
      </p:sp>
    </p:spTree>
    <p:extLst>
      <p:ext uri="{BB962C8B-B14F-4D97-AF65-F5344CB8AC3E}">
        <p14:creationId xmlns="" xmlns:p14="http://schemas.microsoft.com/office/powerpoint/2010/main" val="217337309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a:t>
            </a:fld>
            <a:endParaRPr lang="zh-CN" altLang="en-US"/>
          </a:p>
        </p:txBody>
      </p:sp>
    </p:spTree>
    <p:extLst>
      <p:ext uri="{BB962C8B-B14F-4D97-AF65-F5344CB8AC3E}">
        <p14:creationId xmlns="" xmlns:p14="http://schemas.microsoft.com/office/powerpoint/2010/main" val="238033341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21</a:t>
            </a:fld>
            <a:endParaRPr lang="zh-CN" altLang="en-US"/>
          </a:p>
        </p:txBody>
      </p:sp>
    </p:spTree>
    <p:extLst>
      <p:ext uri="{BB962C8B-B14F-4D97-AF65-F5344CB8AC3E}">
        <p14:creationId xmlns="" xmlns:p14="http://schemas.microsoft.com/office/powerpoint/2010/main" val="275674660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22</a:t>
            </a:fld>
            <a:endParaRPr lang="zh-CN" altLang="en-US"/>
          </a:p>
        </p:txBody>
      </p:sp>
    </p:spTree>
    <p:extLst>
      <p:ext uri="{BB962C8B-B14F-4D97-AF65-F5344CB8AC3E}">
        <p14:creationId xmlns="" xmlns:p14="http://schemas.microsoft.com/office/powerpoint/2010/main" val="311479543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28</a:t>
            </a:fld>
            <a:endParaRPr lang="zh-CN" altLang="en-US"/>
          </a:p>
        </p:txBody>
      </p:sp>
    </p:spTree>
    <p:extLst>
      <p:ext uri="{BB962C8B-B14F-4D97-AF65-F5344CB8AC3E}">
        <p14:creationId xmlns="" xmlns:p14="http://schemas.microsoft.com/office/powerpoint/2010/main" val="289681292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34</a:t>
            </a:fld>
            <a:endParaRPr lang="zh-CN" altLang="en-US"/>
          </a:p>
        </p:txBody>
      </p:sp>
    </p:spTree>
    <p:extLst>
      <p:ext uri="{BB962C8B-B14F-4D97-AF65-F5344CB8AC3E}">
        <p14:creationId xmlns="" xmlns:p14="http://schemas.microsoft.com/office/powerpoint/2010/main" val="48254331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50</a:t>
            </a:fld>
            <a:endParaRPr lang="zh-CN" altLang="en-US"/>
          </a:p>
        </p:txBody>
      </p:sp>
    </p:spTree>
    <p:extLst>
      <p:ext uri="{BB962C8B-B14F-4D97-AF65-F5344CB8AC3E}">
        <p14:creationId xmlns="" xmlns:p14="http://schemas.microsoft.com/office/powerpoint/2010/main" val="19969010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51</a:t>
            </a:fld>
            <a:endParaRPr lang="zh-CN" altLang="en-US"/>
          </a:p>
        </p:txBody>
      </p:sp>
    </p:spTree>
    <p:extLst>
      <p:ext uri="{BB962C8B-B14F-4D97-AF65-F5344CB8AC3E}">
        <p14:creationId xmlns="" xmlns:p14="http://schemas.microsoft.com/office/powerpoint/2010/main" val="153218612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55</a:t>
            </a:fld>
            <a:endParaRPr lang="zh-CN" altLang="en-US"/>
          </a:p>
        </p:txBody>
      </p:sp>
    </p:spTree>
    <p:extLst>
      <p:ext uri="{BB962C8B-B14F-4D97-AF65-F5344CB8AC3E}">
        <p14:creationId xmlns="" xmlns:p14="http://schemas.microsoft.com/office/powerpoint/2010/main" val="296397363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57</a:t>
            </a:fld>
            <a:endParaRPr lang="zh-CN" altLang="en-US"/>
          </a:p>
        </p:txBody>
      </p:sp>
    </p:spTree>
    <p:extLst>
      <p:ext uri="{BB962C8B-B14F-4D97-AF65-F5344CB8AC3E}">
        <p14:creationId xmlns="" xmlns:p14="http://schemas.microsoft.com/office/powerpoint/2010/main" val="352974512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58</a:t>
            </a:fld>
            <a:endParaRPr lang="zh-CN" altLang="en-US"/>
          </a:p>
        </p:txBody>
      </p:sp>
    </p:spTree>
    <p:extLst>
      <p:ext uri="{BB962C8B-B14F-4D97-AF65-F5344CB8AC3E}">
        <p14:creationId xmlns="" xmlns:p14="http://schemas.microsoft.com/office/powerpoint/2010/main" val="230319323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59</a:t>
            </a:fld>
            <a:endParaRPr lang="zh-CN" altLang="en-US"/>
          </a:p>
        </p:txBody>
      </p:sp>
    </p:spTree>
    <p:extLst>
      <p:ext uri="{BB962C8B-B14F-4D97-AF65-F5344CB8AC3E}">
        <p14:creationId xmlns="" xmlns:p14="http://schemas.microsoft.com/office/powerpoint/2010/main" val="87066306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60</a:t>
            </a:fld>
            <a:endParaRPr lang="zh-CN" altLang="en-US"/>
          </a:p>
        </p:txBody>
      </p:sp>
    </p:spTree>
    <p:extLst>
      <p:ext uri="{BB962C8B-B14F-4D97-AF65-F5344CB8AC3E}">
        <p14:creationId xmlns="" xmlns:p14="http://schemas.microsoft.com/office/powerpoint/2010/main" val="23725613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61</a:t>
            </a:fld>
            <a:endParaRPr lang="zh-CN" altLang="en-US"/>
          </a:p>
        </p:txBody>
      </p:sp>
    </p:spTree>
    <p:extLst>
      <p:ext uri="{BB962C8B-B14F-4D97-AF65-F5344CB8AC3E}">
        <p14:creationId xmlns="" xmlns:p14="http://schemas.microsoft.com/office/powerpoint/2010/main" val="298961299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62</a:t>
            </a:fld>
            <a:endParaRPr lang="zh-CN" altLang="en-US"/>
          </a:p>
        </p:txBody>
      </p:sp>
    </p:spTree>
    <p:extLst>
      <p:ext uri="{BB962C8B-B14F-4D97-AF65-F5344CB8AC3E}">
        <p14:creationId xmlns="" xmlns:p14="http://schemas.microsoft.com/office/powerpoint/2010/main" val="398214242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63</a:t>
            </a:fld>
            <a:endParaRPr lang="zh-CN" altLang="en-US"/>
          </a:p>
        </p:txBody>
      </p:sp>
    </p:spTree>
    <p:extLst>
      <p:ext uri="{BB962C8B-B14F-4D97-AF65-F5344CB8AC3E}">
        <p14:creationId xmlns="" xmlns:p14="http://schemas.microsoft.com/office/powerpoint/2010/main" val="331224165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64</a:t>
            </a:fld>
            <a:endParaRPr lang="zh-CN" altLang="en-US"/>
          </a:p>
        </p:txBody>
      </p:sp>
    </p:spTree>
    <p:extLst>
      <p:ext uri="{BB962C8B-B14F-4D97-AF65-F5344CB8AC3E}">
        <p14:creationId xmlns="" xmlns:p14="http://schemas.microsoft.com/office/powerpoint/2010/main" val="370222475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72</a:t>
            </a:fld>
            <a:endParaRPr lang="zh-CN" altLang="en-US"/>
          </a:p>
        </p:txBody>
      </p:sp>
    </p:spTree>
    <p:extLst>
      <p:ext uri="{BB962C8B-B14F-4D97-AF65-F5344CB8AC3E}">
        <p14:creationId xmlns="" xmlns:p14="http://schemas.microsoft.com/office/powerpoint/2010/main" val="312080790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91</a:t>
            </a:fld>
            <a:endParaRPr lang="zh-CN" altLang="en-US"/>
          </a:p>
        </p:txBody>
      </p:sp>
    </p:spTree>
    <p:extLst>
      <p:ext uri="{BB962C8B-B14F-4D97-AF65-F5344CB8AC3E}">
        <p14:creationId xmlns="" xmlns:p14="http://schemas.microsoft.com/office/powerpoint/2010/main" val="163136711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92</a:t>
            </a:fld>
            <a:endParaRPr lang="zh-CN" altLang="en-US"/>
          </a:p>
        </p:txBody>
      </p:sp>
    </p:spTree>
    <p:extLst>
      <p:ext uri="{BB962C8B-B14F-4D97-AF65-F5344CB8AC3E}">
        <p14:creationId xmlns="" xmlns:p14="http://schemas.microsoft.com/office/powerpoint/2010/main" val="41102134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93</a:t>
            </a:fld>
            <a:endParaRPr lang="zh-CN" altLang="en-US"/>
          </a:p>
        </p:txBody>
      </p:sp>
    </p:spTree>
    <p:extLst>
      <p:ext uri="{BB962C8B-B14F-4D97-AF65-F5344CB8AC3E}">
        <p14:creationId xmlns="" xmlns:p14="http://schemas.microsoft.com/office/powerpoint/2010/main" val="54734649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94</a:t>
            </a:fld>
            <a:endParaRPr lang="zh-CN" altLang="en-US"/>
          </a:p>
        </p:txBody>
      </p:sp>
    </p:spTree>
    <p:extLst>
      <p:ext uri="{BB962C8B-B14F-4D97-AF65-F5344CB8AC3E}">
        <p14:creationId xmlns="" xmlns:p14="http://schemas.microsoft.com/office/powerpoint/2010/main" val="58606636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95</a:t>
            </a:fld>
            <a:endParaRPr lang="zh-CN" altLang="en-US"/>
          </a:p>
        </p:txBody>
      </p:sp>
    </p:spTree>
    <p:extLst>
      <p:ext uri="{BB962C8B-B14F-4D97-AF65-F5344CB8AC3E}">
        <p14:creationId xmlns="" xmlns:p14="http://schemas.microsoft.com/office/powerpoint/2010/main" val="127090072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97</a:t>
            </a:fld>
            <a:endParaRPr lang="zh-CN" altLang="en-US"/>
          </a:p>
        </p:txBody>
      </p:sp>
    </p:spTree>
    <p:extLst>
      <p:ext uri="{BB962C8B-B14F-4D97-AF65-F5344CB8AC3E}">
        <p14:creationId xmlns="" xmlns:p14="http://schemas.microsoft.com/office/powerpoint/2010/main" val="370420113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98</a:t>
            </a:fld>
            <a:endParaRPr lang="zh-CN" altLang="en-US"/>
          </a:p>
        </p:txBody>
      </p:sp>
    </p:spTree>
    <p:extLst>
      <p:ext uri="{BB962C8B-B14F-4D97-AF65-F5344CB8AC3E}">
        <p14:creationId xmlns="" xmlns:p14="http://schemas.microsoft.com/office/powerpoint/2010/main" val="66364234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99</a:t>
            </a:fld>
            <a:endParaRPr lang="zh-CN" altLang="en-US"/>
          </a:p>
        </p:txBody>
      </p:sp>
    </p:spTree>
    <p:extLst>
      <p:ext uri="{BB962C8B-B14F-4D97-AF65-F5344CB8AC3E}">
        <p14:creationId xmlns="" xmlns:p14="http://schemas.microsoft.com/office/powerpoint/2010/main" val="59938926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100</a:t>
            </a:fld>
            <a:endParaRPr lang="zh-CN" altLang="en-US"/>
          </a:p>
        </p:txBody>
      </p:sp>
    </p:spTree>
    <p:extLst>
      <p:ext uri="{BB962C8B-B14F-4D97-AF65-F5344CB8AC3E}">
        <p14:creationId xmlns="" xmlns:p14="http://schemas.microsoft.com/office/powerpoint/2010/main" val="109358218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102</a:t>
            </a:fld>
            <a:endParaRPr lang="zh-CN" altLang="en-US"/>
          </a:p>
        </p:txBody>
      </p:sp>
    </p:spTree>
    <p:extLst>
      <p:ext uri="{BB962C8B-B14F-4D97-AF65-F5344CB8AC3E}">
        <p14:creationId xmlns="" xmlns:p14="http://schemas.microsoft.com/office/powerpoint/2010/main" val="275130451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103</a:t>
            </a:fld>
            <a:endParaRPr lang="zh-CN" altLang="en-US"/>
          </a:p>
        </p:txBody>
      </p:sp>
    </p:spTree>
    <p:extLst>
      <p:ext uri="{BB962C8B-B14F-4D97-AF65-F5344CB8AC3E}">
        <p14:creationId xmlns="" xmlns:p14="http://schemas.microsoft.com/office/powerpoint/2010/main" val="2742256692"/>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104</a:t>
            </a:fld>
            <a:endParaRPr lang="zh-CN" altLang="en-US"/>
          </a:p>
        </p:txBody>
      </p:sp>
    </p:spTree>
    <p:extLst>
      <p:ext uri="{BB962C8B-B14F-4D97-AF65-F5344CB8AC3E}">
        <p14:creationId xmlns="" xmlns:p14="http://schemas.microsoft.com/office/powerpoint/2010/main" val="57385951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105</a:t>
            </a:fld>
            <a:endParaRPr lang="zh-CN" altLang="en-US"/>
          </a:p>
        </p:txBody>
      </p:sp>
    </p:spTree>
    <p:extLst>
      <p:ext uri="{BB962C8B-B14F-4D97-AF65-F5344CB8AC3E}">
        <p14:creationId xmlns="" xmlns:p14="http://schemas.microsoft.com/office/powerpoint/2010/main" val="2082997804"/>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106</a:t>
            </a:fld>
            <a:endParaRPr lang="zh-CN" altLang="en-US"/>
          </a:p>
        </p:txBody>
      </p:sp>
    </p:spTree>
    <p:extLst>
      <p:ext uri="{BB962C8B-B14F-4D97-AF65-F5344CB8AC3E}">
        <p14:creationId xmlns="" xmlns:p14="http://schemas.microsoft.com/office/powerpoint/2010/main" val="354052486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108</a:t>
            </a:fld>
            <a:endParaRPr lang="zh-CN" altLang="en-US"/>
          </a:p>
        </p:txBody>
      </p:sp>
    </p:spTree>
    <p:extLst>
      <p:ext uri="{BB962C8B-B14F-4D97-AF65-F5344CB8AC3E}">
        <p14:creationId xmlns="" xmlns:p14="http://schemas.microsoft.com/office/powerpoint/2010/main" val="1181589636"/>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109</a:t>
            </a:fld>
            <a:endParaRPr lang="zh-CN" altLang="en-US"/>
          </a:p>
        </p:txBody>
      </p:sp>
    </p:spTree>
    <p:extLst>
      <p:ext uri="{BB962C8B-B14F-4D97-AF65-F5344CB8AC3E}">
        <p14:creationId xmlns="" xmlns:p14="http://schemas.microsoft.com/office/powerpoint/2010/main" val="4178471664"/>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110</a:t>
            </a:fld>
            <a:endParaRPr lang="zh-CN" altLang="en-US"/>
          </a:p>
        </p:txBody>
      </p:sp>
    </p:spTree>
    <p:extLst>
      <p:ext uri="{BB962C8B-B14F-4D97-AF65-F5344CB8AC3E}">
        <p14:creationId xmlns="" xmlns:p14="http://schemas.microsoft.com/office/powerpoint/2010/main" val="214982046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111</a:t>
            </a:fld>
            <a:endParaRPr lang="zh-CN" altLang="en-US"/>
          </a:p>
        </p:txBody>
      </p:sp>
    </p:spTree>
    <p:extLst>
      <p:ext uri="{BB962C8B-B14F-4D97-AF65-F5344CB8AC3E}">
        <p14:creationId xmlns="" xmlns:p14="http://schemas.microsoft.com/office/powerpoint/2010/main" val="239095578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112</a:t>
            </a:fld>
            <a:endParaRPr lang="zh-CN" altLang="en-US"/>
          </a:p>
        </p:txBody>
      </p:sp>
    </p:spTree>
    <p:extLst>
      <p:ext uri="{BB962C8B-B14F-4D97-AF65-F5344CB8AC3E}">
        <p14:creationId xmlns="" xmlns:p14="http://schemas.microsoft.com/office/powerpoint/2010/main" val="143757248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113</a:t>
            </a:fld>
            <a:endParaRPr lang="zh-CN" altLang="en-US"/>
          </a:p>
        </p:txBody>
      </p:sp>
    </p:spTree>
    <p:extLst>
      <p:ext uri="{BB962C8B-B14F-4D97-AF65-F5344CB8AC3E}">
        <p14:creationId xmlns="" xmlns:p14="http://schemas.microsoft.com/office/powerpoint/2010/main" val="3401400682"/>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114</a:t>
            </a:fld>
            <a:endParaRPr lang="zh-CN" altLang="en-US"/>
          </a:p>
        </p:txBody>
      </p:sp>
    </p:spTree>
    <p:extLst>
      <p:ext uri="{BB962C8B-B14F-4D97-AF65-F5344CB8AC3E}">
        <p14:creationId xmlns="" xmlns:p14="http://schemas.microsoft.com/office/powerpoint/2010/main" val="381502842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115</a:t>
            </a:fld>
            <a:endParaRPr lang="zh-CN" altLang="en-US"/>
          </a:p>
        </p:txBody>
      </p:sp>
    </p:spTree>
    <p:extLst>
      <p:ext uri="{BB962C8B-B14F-4D97-AF65-F5344CB8AC3E}">
        <p14:creationId xmlns="" xmlns:p14="http://schemas.microsoft.com/office/powerpoint/2010/main" val="1888667909"/>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116</a:t>
            </a:fld>
            <a:endParaRPr lang="zh-CN" altLang="en-US"/>
          </a:p>
        </p:txBody>
      </p:sp>
    </p:spTree>
    <p:extLst>
      <p:ext uri="{BB962C8B-B14F-4D97-AF65-F5344CB8AC3E}">
        <p14:creationId xmlns="" xmlns:p14="http://schemas.microsoft.com/office/powerpoint/2010/main" val="130355747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117</a:t>
            </a:fld>
            <a:endParaRPr lang="zh-CN" altLang="en-US"/>
          </a:p>
        </p:txBody>
      </p:sp>
    </p:spTree>
    <p:extLst>
      <p:ext uri="{BB962C8B-B14F-4D97-AF65-F5344CB8AC3E}">
        <p14:creationId xmlns="" xmlns:p14="http://schemas.microsoft.com/office/powerpoint/2010/main" val="1090424986"/>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118</a:t>
            </a:fld>
            <a:endParaRPr lang="zh-CN" altLang="en-US"/>
          </a:p>
        </p:txBody>
      </p:sp>
    </p:spTree>
    <p:extLst>
      <p:ext uri="{BB962C8B-B14F-4D97-AF65-F5344CB8AC3E}">
        <p14:creationId xmlns="" xmlns:p14="http://schemas.microsoft.com/office/powerpoint/2010/main" val="258728378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123</a:t>
            </a:fld>
            <a:endParaRPr lang="zh-CN" altLang="en-US"/>
          </a:p>
        </p:txBody>
      </p:sp>
    </p:spTree>
    <p:extLst>
      <p:ext uri="{BB962C8B-B14F-4D97-AF65-F5344CB8AC3E}">
        <p14:creationId xmlns="" xmlns:p14="http://schemas.microsoft.com/office/powerpoint/2010/main" val="4030379739"/>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124</a:t>
            </a:fld>
            <a:endParaRPr lang="zh-CN" altLang="en-US"/>
          </a:p>
        </p:txBody>
      </p:sp>
    </p:spTree>
    <p:extLst>
      <p:ext uri="{BB962C8B-B14F-4D97-AF65-F5344CB8AC3E}">
        <p14:creationId xmlns="" xmlns:p14="http://schemas.microsoft.com/office/powerpoint/2010/main" val="2744230165"/>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129</a:t>
            </a:fld>
            <a:endParaRPr lang="zh-CN" altLang="en-US"/>
          </a:p>
        </p:txBody>
      </p:sp>
    </p:spTree>
    <p:extLst>
      <p:ext uri="{BB962C8B-B14F-4D97-AF65-F5344CB8AC3E}">
        <p14:creationId xmlns="" xmlns:p14="http://schemas.microsoft.com/office/powerpoint/2010/main" val="2426851098"/>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134</a:t>
            </a:fld>
            <a:endParaRPr lang="zh-CN" altLang="en-US"/>
          </a:p>
        </p:txBody>
      </p:sp>
    </p:spTree>
    <p:extLst>
      <p:ext uri="{BB962C8B-B14F-4D97-AF65-F5344CB8AC3E}">
        <p14:creationId xmlns="" xmlns:p14="http://schemas.microsoft.com/office/powerpoint/2010/main" val="1461737813"/>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135</a:t>
            </a:fld>
            <a:endParaRPr lang="zh-CN" altLang="en-US"/>
          </a:p>
        </p:txBody>
      </p:sp>
    </p:spTree>
    <p:extLst>
      <p:ext uri="{BB962C8B-B14F-4D97-AF65-F5344CB8AC3E}">
        <p14:creationId xmlns="" xmlns:p14="http://schemas.microsoft.com/office/powerpoint/2010/main" val="757816308"/>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136</a:t>
            </a:fld>
            <a:endParaRPr lang="zh-CN" altLang="en-US"/>
          </a:p>
        </p:txBody>
      </p:sp>
    </p:spTree>
    <p:extLst>
      <p:ext uri="{BB962C8B-B14F-4D97-AF65-F5344CB8AC3E}">
        <p14:creationId xmlns="" xmlns:p14="http://schemas.microsoft.com/office/powerpoint/2010/main" val="243892510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157</a:t>
            </a:fld>
            <a:endParaRPr lang="zh-CN" altLang="en-US"/>
          </a:p>
        </p:txBody>
      </p:sp>
    </p:spTree>
    <p:extLst>
      <p:ext uri="{BB962C8B-B14F-4D97-AF65-F5344CB8AC3E}">
        <p14:creationId xmlns="" xmlns:p14="http://schemas.microsoft.com/office/powerpoint/2010/main" val="1723917359"/>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161</a:t>
            </a:fld>
            <a:endParaRPr lang="zh-CN" altLang="en-US"/>
          </a:p>
        </p:txBody>
      </p:sp>
    </p:spTree>
    <p:extLst>
      <p:ext uri="{BB962C8B-B14F-4D97-AF65-F5344CB8AC3E}">
        <p14:creationId xmlns="" xmlns:p14="http://schemas.microsoft.com/office/powerpoint/2010/main" val="2929035192"/>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pPr/>
              <a:t>162</a:t>
            </a:fld>
            <a:endParaRPr lang="zh-CN" altLang="en-US"/>
          </a:p>
        </p:txBody>
      </p:sp>
    </p:spTree>
    <p:extLst>
      <p:ext uri="{BB962C8B-B14F-4D97-AF65-F5344CB8AC3E}">
        <p14:creationId xmlns="" xmlns:p14="http://schemas.microsoft.com/office/powerpoint/2010/main" val="90234241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spTree>
    <p:extLst>
      <p:ext uri="{BB962C8B-B14F-4D97-AF65-F5344CB8AC3E}">
        <p14:creationId xmlns="" xmlns:p14="http://schemas.microsoft.com/office/powerpoint/2010/main" val="3319460586"/>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Tree>
    <p:extLst>
      <p:ext uri="{BB962C8B-B14F-4D97-AF65-F5344CB8AC3E}">
        <p14:creationId xmlns="" xmlns:p14="http://schemas.microsoft.com/office/powerpoint/2010/main" val="764258865"/>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3305176"/>
            <a:ext cx="7772400" cy="1021556"/>
          </a:xfrm>
          <a:prstGeom prst="rect">
            <a:avLst/>
          </a:prstGeom>
        </p:spPr>
        <p:txBody>
          <a:bodyPr anchor="t"/>
          <a:lstStyle>
            <a:lvl1pPr algn="l">
              <a:defRPr sz="4000" b="1" cap="all"/>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722313" y="2180035"/>
            <a:ext cx="7772400" cy="1125140"/>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zh-CN" altLang="en-US" smtClean="0"/>
              <a:t>单击此处编辑母版文本样式</a:t>
            </a:r>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2021/11/8</a:t>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 xmlns:p14="http://schemas.microsoft.com/office/powerpoint/2010/main" val="2499667422"/>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smtClean="0"/>
              <a:t>单击此处编辑母版标题样式</a:t>
            </a:r>
            <a:endParaRPr lang="zh-CN" altLang="en-US"/>
          </a:p>
        </p:txBody>
      </p:sp>
      <p:sp>
        <p:nvSpPr>
          <p:cNvPr id="3" name="内容占位符 2"/>
          <p:cNvSpPr>
            <a:spLocks noGrp="1"/>
          </p:cNvSpPr>
          <p:nvPr>
            <p:ph sz="half" idx="1"/>
          </p:nvPr>
        </p:nvSpPr>
        <p:spPr>
          <a:xfrm>
            <a:off x="457200" y="900113"/>
            <a:ext cx="4038600" cy="2545556"/>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内容占位符 3"/>
          <p:cNvSpPr>
            <a:spLocks noGrp="1"/>
          </p:cNvSpPr>
          <p:nvPr>
            <p:ph sz="half" idx="2"/>
          </p:nvPr>
        </p:nvSpPr>
        <p:spPr>
          <a:xfrm>
            <a:off x="4648200" y="900113"/>
            <a:ext cx="4038600" cy="2545556"/>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2021/11/8</a:t>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 xmlns:p14="http://schemas.microsoft.com/office/powerpoint/2010/main" val="3006400147"/>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lvl1pPr>
              <a:defRPr/>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457200" y="1151336"/>
            <a:ext cx="4040188" cy="47982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4" name="内容占位符 3"/>
          <p:cNvSpPr>
            <a:spLocks noGrp="1"/>
          </p:cNvSpPr>
          <p:nvPr>
            <p:ph sz="half" idx="2"/>
          </p:nvPr>
        </p:nvSpPr>
        <p:spPr>
          <a:xfrm>
            <a:off x="457200" y="1631156"/>
            <a:ext cx="4040188" cy="2963466"/>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文本占位符 4"/>
          <p:cNvSpPr>
            <a:spLocks noGrp="1"/>
          </p:cNvSpPr>
          <p:nvPr>
            <p:ph type="body" sz="quarter" idx="3"/>
          </p:nvPr>
        </p:nvSpPr>
        <p:spPr>
          <a:xfrm>
            <a:off x="4645028" y="1151336"/>
            <a:ext cx="4041775" cy="47982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6" name="内容占位符 5"/>
          <p:cNvSpPr>
            <a:spLocks noGrp="1"/>
          </p:cNvSpPr>
          <p:nvPr>
            <p:ph sz="quarter" idx="4"/>
          </p:nvPr>
        </p:nvSpPr>
        <p:spPr>
          <a:xfrm>
            <a:off x="4645028" y="1631156"/>
            <a:ext cx="4041775" cy="2963466"/>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7" name="日期占位符 6"/>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2021/11/8</a:t>
            </a:fld>
            <a:endParaRPr lang="zh-CN" altLang="en-US"/>
          </a:p>
        </p:txBody>
      </p:sp>
      <p:sp>
        <p:nvSpPr>
          <p:cNvPr id="8" name="页脚占位符 7"/>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9" name="灯片编号占位符 8"/>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 xmlns:p14="http://schemas.microsoft.com/office/powerpoint/2010/main" val="992268486"/>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smtClean="0"/>
              <a:t>单击此处编辑母版标题样式</a:t>
            </a:r>
            <a:endParaRPr lang="zh-CN" altLang="en-US"/>
          </a:p>
        </p:txBody>
      </p:sp>
      <p:sp>
        <p:nvSpPr>
          <p:cNvPr id="3" name="日期占位符 2"/>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2021/11/8</a:t>
            </a:fld>
            <a:endParaRPr lang="zh-CN" altLang="en-US"/>
          </a:p>
        </p:txBody>
      </p:sp>
      <p:sp>
        <p:nvSpPr>
          <p:cNvPr id="4" name="页脚占位符 3"/>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5" name="灯片编号占位符 4"/>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 xmlns:p14="http://schemas.microsoft.com/office/powerpoint/2010/main" val="2617186591"/>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2021/11/8</a:t>
            </a:fld>
            <a:endParaRPr lang="zh-CN" altLang="en-US"/>
          </a:p>
        </p:txBody>
      </p:sp>
      <p:sp>
        <p:nvSpPr>
          <p:cNvPr id="3" name="页脚占位符 2"/>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4" name="灯片编号占位符 3"/>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 xmlns:p14="http://schemas.microsoft.com/office/powerpoint/2010/main" val="3591302461"/>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3" y="204787"/>
            <a:ext cx="3008313" cy="871538"/>
          </a:xfrm>
          <a:prstGeom prst="rect">
            <a:avLst/>
          </a:prstGeom>
        </p:spPr>
        <p:txBody>
          <a:bodyPr anchor="b"/>
          <a:lstStyle>
            <a:lvl1pPr algn="l">
              <a:defRPr sz="2000" b="1"/>
            </a:lvl1pPr>
          </a:lstStyle>
          <a:p>
            <a:r>
              <a:rPr lang="zh-CN" altLang="en-US" smtClean="0"/>
              <a:t>单击此处编辑母版标题样式</a:t>
            </a:r>
            <a:endParaRPr lang="zh-CN" altLang="en-US"/>
          </a:p>
        </p:txBody>
      </p:sp>
      <p:sp>
        <p:nvSpPr>
          <p:cNvPr id="3" name="内容占位符 2"/>
          <p:cNvSpPr>
            <a:spLocks noGrp="1"/>
          </p:cNvSpPr>
          <p:nvPr>
            <p:ph idx="1"/>
          </p:nvPr>
        </p:nvSpPr>
        <p:spPr>
          <a:xfrm>
            <a:off x="3575050" y="204789"/>
            <a:ext cx="5111750" cy="438983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文本占位符 3"/>
          <p:cNvSpPr>
            <a:spLocks noGrp="1"/>
          </p:cNvSpPr>
          <p:nvPr>
            <p:ph type="body" sz="half" idx="2"/>
          </p:nvPr>
        </p:nvSpPr>
        <p:spPr>
          <a:xfrm>
            <a:off x="457203" y="1076327"/>
            <a:ext cx="3008313" cy="3518297"/>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smtClean="0"/>
              <a:t>单击此处编辑母版文本样式</a:t>
            </a:r>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2021/11/8</a:t>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 xmlns:p14="http://schemas.microsoft.com/office/powerpoint/2010/main" val="3922852571"/>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3600450"/>
            <a:ext cx="5486400" cy="425054"/>
          </a:xfrm>
          <a:prstGeom prst="rect">
            <a:avLst/>
          </a:prstGeom>
        </p:spPr>
        <p:txBody>
          <a:bodyPr anchor="b"/>
          <a:lstStyle>
            <a:lvl1pPr algn="l">
              <a:defRPr sz="2000" b="1"/>
            </a:lvl1pPr>
          </a:lstStyle>
          <a:p>
            <a:r>
              <a:rPr lang="zh-CN" altLang="en-US" smtClean="0"/>
              <a:t>单击此处编辑母版标题样式</a:t>
            </a:r>
            <a:endParaRPr lang="zh-CN" altLang="en-US"/>
          </a:p>
        </p:txBody>
      </p:sp>
      <p:sp>
        <p:nvSpPr>
          <p:cNvPr id="3" name="图片占位符 2"/>
          <p:cNvSpPr>
            <a:spLocks noGrp="1"/>
          </p:cNvSpPr>
          <p:nvPr>
            <p:ph type="pic" idx="1"/>
          </p:nvPr>
        </p:nvSpPr>
        <p:spPr>
          <a:xfrm>
            <a:off x="1792288" y="459581"/>
            <a:ext cx="5486400" cy="30861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1792288" y="4025504"/>
            <a:ext cx="5486400" cy="603647"/>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smtClean="0"/>
              <a:t>单击此处编辑母版文本样式</a:t>
            </a:r>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2021/11/8</a:t>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 xmlns:p14="http://schemas.microsoft.com/office/powerpoint/2010/main" val="715674770"/>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457200" y="1200152"/>
            <a:ext cx="8229600" cy="3394472"/>
          </a:xfrm>
          <a:prstGeom prst="rect">
            <a:avLst/>
          </a:prstGeo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2021/11/8</a:t>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 xmlns:p14="http://schemas.microsoft.com/office/powerpoint/2010/main" val="3916946952"/>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154781"/>
            <a:ext cx="2057400" cy="3290888"/>
          </a:xfrm>
          <a:prstGeom prst="rect">
            <a:avLst/>
          </a:prstGeom>
        </p:spPr>
        <p:txBody>
          <a:bodyPr vert="eaVert"/>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457200" y="154781"/>
            <a:ext cx="6019800" cy="3290888"/>
          </a:xfrm>
          <a:prstGeom prst="rect">
            <a:avLst/>
          </a:prstGeo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pPr/>
              <a:t>2021/11/8</a:t>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pPr/>
              <a:t>‹#›</a:t>
            </a:fld>
            <a:endParaRPr lang="zh-CN" altLang="en-US"/>
          </a:p>
        </p:txBody>
      </p:sp>
    </p:spTree>
    <p:extLst>
      <p:ext uri="{BB962C8B-B14F-4D97-AF65-F5344CB8AC3E}">
        <p14:creationId xmlns="" xmlns:p14="http://schemas.microsoft.com/office/powerpoint/2010/main" val="3315308058"/>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image" Target="../media/image4.gif"/><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image" Target="../media/image3.gif"/><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2.jpe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11" name="图片 10"/>
          <p:cNvPicPr>
            <a:picLocks noChangeAspect="1"/>
          </p:cNvPicPr>
          <p:nvPr userDrawn="1"/>
        </p:nvPicPr>
        <p:blipFill>
          <a:blip r:embed="rId13" cstate="print">
            <a:extLst>
              <a:ext uri="{28A0092B-C50C-407E-A947-70E740481C1C}">
                <a14:useLocalDpi xmlns="" xmlns:a14="http://schemas.microsoft.com/office/drawing/2010/main" val="0"/>
              </a:ext>
            </a:extLst>
          </a:blip>
          <a:stretch>
            <a:fillRect/>
          </a:stretch>
        </p:blipFill>
        <p:spPr>
          <a:xfrm>
            <a:off x="141223" y="4662544"/>
            <a:ext cx="1125345" cy="267703"/>
          </a:xfrm>
          <a:prstGeom prst="rect">
            <a:avLst/>
          </a:prstGeom>
        </p:spPr>
      </p:pic>
      <p:sp>
        <p:nvSpPr>
          <p:cNvPr id="12" name="Line 3"/>
          <p:cNvSpPr>
            <a:spLocks noChangeShapeType="1"/>
          </p:cNvSpPr>
          <p:nvPr userDrawn="1"/>
        </p:nvSpPr>
        <p:spPr bwMode="auto">
          <a:xfrm>
            <a:off x="1266568" y="4803998"/>
            <a:ext cx="6942395" cy="0"/>
          </a:xfrm>
          <a:prstGeom prst="line">
            <a:avLst/>
          </a:prstGeom>
          <a:noFill/>
          <a:ln w="19050" algn="ctr">
            <a:solidFill>
              <a:srgbClr val="85D1F7"/>
            </a:solidFill>
            <a:round/>
            <a:headEnd/>
            <a:tailEnd/>
          </a:ln>
          <a:extLst>
            <a:ext uri="{909E8E84-426E-40DD-AFC4-6F175D3DCCD1}">
              <a14:hiddenFill xmlns="" xmlns:a14="http://schemas.microsoft.com/office/drawing/2010/main">
                <a:noFill/>
              </a14:hiddenFill>
            </a:ext>
          </a:extLst>
        </p:spPr>
        <p:txBody>
          <a:bodyPr/>
          <a:lstStyle/>
          <a:p>
            <a:endParaRPr lang="zh-CN" altLang="en-US"/>
          </a:p>
        </p:txBody>
      </p:sp>
      <p:sp>
        <p:nvSpPr>
          <p:cNvPr id="13" name="Rectangle 9"/>
          <p:cNvSpPr>
            <a:spLocks noChangeArrowheads="1"/>
          </p:cNvSpPr>
          <p:nvPr userDrawn="1"/>
        </p:nvSpPr>
        <p:spPr bwMode="auto">
          <a:xfrm>
            <a:off x="8208962" y="4394656"/>
            <a:ext cx="609917" cy="609917"/>
          </a:xfrm>
          <a:prstGeom prst="rect">
            <a:avLst/>
          </a:prstGeom>
          <a:solidFill>
            <a:schemeClr val="bg1"/>
          </a:solidFill>
          <a:ln w="25400" algn="ctr">
            <a:solidFill>
              <a:srgbClr val="85D1F7"/>
            </a:solidFill>
            <a:miter lim="800000"/>
            <a:headEnd/>
            <a:tailEnd/>
          </a:ln>
        </p:spPr>
        <p:txBody>
          <a:bodyPr wrap="none" anchor="ctr"/>
          <a:lstStyle/>
          <a:p>
            <a:pPr algn="ctr" eaLnBrk="0" hangingPunct="0"/>
            <a:endParaRPr lang="fr-FR">
              <a:cs typeface="Arial" charset="0"/>
            </a:endParaRPr>
          </a:p>
        </p:txBody>
      </p:sp>
      <p:pic>
        <p:nvPicPr>
          <p:cNvPr id="16" name="图片 15"/>
          <p:cNvPicPr>
            <a:picLocks noChangeAspect="1"/>
          </p:cNvPicPr>
          <p:nvPr userDrawn="1"/>
        </p:nvPicPr>
        <p:blipFill>
          <a:blip r:embed="rId14" cstate="print">
            <a:extLst>
              <a:ext uri="{28A0092B-C50C-407E-A947-70E740481C1C}">
                <a14:useLocalDpi xmlns="" xmlns:a14="http://schemas.microsoft.com/office/drawing/2010/main" val="0"/>
              </a:ext>
            </a:extLst>
          </a:blip>
          <a:stretch>
            <a:fillRect/>
          </a:stretch>
        </p:blipFill>
        <p:spPr>
          <a:xfrm>
            <a:off x="8262049" y="4419021"/>
            <a:ext cx="503429" cy="559959"/>
          </a:xfrm>
          <a:prstGeom prst="rect">
            <a:avLst/>
          </a:prstGeom>
        </p:spPr>
      </p:pic>
      <p:pic>
        <p:nvPicPr>
          <p:cNvPr id="20" name="图片 19"/>
          <p:cNvPicPr>
            <a:picLocks noChangeAspect="1"/>
          </p:cNvPicPr>
          <p:nvPr userDrawn="1"/>
        </p:nvPicPr>
        <p:blipFill>
          <a:blip r:embed="rId15" cstate="print">
            <a:extLst>
              <a:ext uri="{28A0092B-C50C-407E-A947-70E740481C1C}">
                <a14:useLocalDpi xmlns="" xmlns:a14="http://schemas.microsoft.com/office/drawing/2010/main" val="0"/>
              </a:ext>
            </a:extLst>
          </a:blip>
          <a:stretch>
            <a:fillRect/>
          </a:stretch>
        </p:blipFill>
        <p:spPr>
          <a:xfrm>
            <a:off x="4392827" y="149234"/>
            <a:ext cx="358346" cy="458684"/>
          </a:xfrm>
          <a:prstGeom prst="rect">
            <a:avLst/>
          </a:prstGeom>
        </p:spPr>
      </p:pic>
      <p:sp>
        <p:nvSpPr>
          <p:cNvPr id="21" name="Line 3"/>
          <p:cNvSpPr>
            <a:spLocks noChangeShapeType="1"/>
          </p:cNvSpPr>
          <p:nvPr userDrawn="1"/>
        </p:nvSpPr>
        <p:spPr bwMode="auto">
          <a:xfrm>
            <a:off x="0" y="428092"/>
            <a:ext cx="9144000" cy="0"/>
          </a:xfrm>
          <a:prstGeom prst="line">
            <a:avLst/>
          </a:prstGeom>
          <a:noFill/>
          <a:ln w="25400" algn="ctr">
            <a:solidFill>
              <a:srgbClr val="85D1F7"/>
            </a:solidFill>
            <a:round/>
            <a:headEnd/>
            <a:tailEnd/>
          </a:ln>
          <a:extLst>
            <a:ext uri="{909E8E84-426E-40DD-AFC4-6F175D3DCCD1}">
              <a14:hiddenFill xmlns="" xmlns:a14="http://schemas.microsoft.com/office/drawing/2010/main">
                <a:noFill/>
              </a14:hiddenFill>
            </a:ext>
          </a:extLst>
        </p:spPr>
        <p:txBody>
          <a:bodyPr/>
          <a:lstStyle/>
          <a:p>
            <a:endParaRPr lang="zh-CN" altLang="en-US"/>
          </a:p>
        </p:txBody>
      </p:sp>
      <p:sp>
        <p:nvSpPr>
          <p:cNvPr id="22" name="矩形 21"/>
          <p:cNvSpPr/>
          <p:nvPr userDrawn="1"/>
        </p:nvSpPr>
        <p:spPr>
          <a:xfrm>
            <a:off x="4262908" y="123478"/>
            <a:ext cx="598868" cy="4655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Line 3"/>
          <p:cNvSpPr>
            <a:spLocks noChangeShapeType="1"/>
          </p:cNvSpPr>
          <p:nvPr userDrawn="1"/>
        </p:nvSpPr>
        <p:spPr bwMode="auto">
          <a:xfrm>
            <a:off x="0" y="301530"/>
            <a:ext cx="2835464" cy="0"/>
          </a:xfrm>
          <a:prstGeom prst="line">
            <a:avLst/>
          </a:prstGeom>
          <a:noFill/>
          <a:ln w="12700" algn="ctr">
            <a:solidFill>
              <a:srgbClr val="00CC00"/>
            </a:solidFill>
            <a:round/>
            <a:headEnd/>
            <a:tailEnd/>
          </a:ln>
          <a:extLst>
            <a:ext uri="{909E8E84-426E-40DD-AFC4-6F175D3DCCD1}">
              <a14:hiddenFill xmlns="" xmlns:a14="http://schemas.microsoft.com/office/drawing/2010/main">
                <a:noFill/>
              </a14:hiddenFill>
            </a:ext>
          </a:extLst>
        </p:spPr>
        <p:txBody>
          <a:bodyPr/>
          <a:lstStyle/>
          <a:p>
            <a:pPr lvl="0"/>
            <a:endParaRPr lang="zh-CN" altLang="en-US"/>
          </a:p>
        </p:txBody>
      </p:sp>
      <p:sp>
        <p:nvSpPr>
          <p:cNvPr id="24" name="Rectangle 4"/>
          <p:cNvSpPr>
            <a:spLocks noChangeArrowheads="1"/>
          </p:cNvSpPr>
          <p:nvPr userDrawn="1"/>
        </p:nvSpPr>
        <p:spPr bwMode="auto">
          <a:xfrm>
            <a:off x="4810742" y="164227"/>
            <a:ext cx="1065212" cy="26161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algn="l" eaLnBrk="0" hangingPunct="0"/>
            <a:r>
              <a:rPr lang="fr-FR" sz="1100" b="1" dirty="0">
                <a:solidFill>
                  <a:srgbClr val="0070C0"/>
                </a:solidFill>
                <a:latin typeface="微软雅黑" pitchFamily="34" charset="-122"/>
                <a:ea typeface="微软雅黑" pitchFamily="34" charset="-122"/>
              </a:rPr>
              <a:t>谢希仁 编著</a:t>
            </a:r>
          </a:p>
        </p:txBody>
      </p:sp>
      <p:sp>
        <p:nvSpPr>
          <p:cNvPr id="25" name="Rectangle 5"/>
          <p:cNvSpPr>
            <a:spLocks noChangeArrowheads="1"/>
          </p:cNvSpPr>
          <p:nvPr userDrawn="1"/>
        </p:nvSpPr>
        <p:spPr bwMode="auto">
          <a:xfrm>
            <a:off x="2835464" y="164857"/>
            <a:ext cx="1492716" cy="26161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r" eaLnBrk="0" hangingPunct="0"/>
            <a:r>
              <a:rPr lang="fr-FR" sz="1100" b="1" dirty="0" smtClean="0">
                <a:solidFill>
                  <a:srgbClr val="0070C0"/>
                </a:solidFill>
                <a:latin typeface="微软雅黑" pitchFamily="34" charset="-122"/>
                <a:ea typeface="微软雅黑" pitchFamily="34" charset="-122"/>
              </a:rPr>
              <a:t>计算机网络 </a:t>
            </a:r>
            <a:r>
              <a:rPr lang="en-US" altLang="zh-CN" sz="1100" b="1" dirty="0" smtClean="0">
                <a:solidFill>
                  <a:srgbClr val="0070C0"/>
                </a:solidFill>
                <a:latin typeface="微软雅黑" pitchFamily="34" charset="-122"/>
                <a:ea typeface="微软雅黑" pitchFamily="34" charset="-122"/>
              </a:rPr>
              <a:t>(</a:t>
            </a:r>
            <a:r>
              <a:rPr lang="zh-CN" altLang="en-US" sz="1100" b="1" dirty="0" smtClean="0">
                <a:solidFill>
                  <a:srgbClr val="0070C0"/>
                </a:solidFill>
                <a:latin typeface="微软雅黑" pitchFamily="34" charset="-122"/>
                <a:ea typeface="微软雅黑" pitchFamily="34" charset="-122"/>
              </a:rPr>
              <a:t>第 </a:t>
            </a:r>
            <a:r>
              <a:rPr lang="en-US" altLang="zh-CN" sz="1100" b="1" dirty="0" smtClean="0">
                <a:solidFill>
                  <a:srgbClr val="0070C0"/>
                </a:solidFill>
                <a:latin typeface="微软雅黑" pitchFamily="34" charset="-122"/>
                <a:ea typeface="微软雅黑" pitchFamily="34" charset="-122"/>
              </a:rPr>
              <a:t>8 </a:t>
            </a:r>
            <a:r>
              <a:rPr lang="zh-CN" altLang="en-US" sz="1100" b="1" dirty="0" smtClean="0">
                <a:solidFill>
                  <a:srgbClr val="0070C0"/>
                </a:solidFill>
                <a:latin typeface="微软雅黑" pitchFamily="34" charset="-122"/>
                <a:ea typeface="微软雅黑" pitchFamily="34" charset="-122"/>
              </a:rPr>
              <a:t>版</a:t>
            </a:r>
            <a:r>
              <a:rPr lang="en-US" altLang="zh-CN" sz="1100" b="1" dirty="0" smtClean="0">
                <a:solidFill>
                  <a:srgbClr val="0070C0"/>
                </a:solidFill>
                <a:latin typeface="微软雅黑" pitchFamily="34" charset="-122"/>
                <a:ea typeface="微软雅黑" pitchFamily="34" charset="-122"/>
              </a:rPr>
              <a:t>)</a:t>
            </a:r>
            <a:endParaRPr lang="fr-FR" sz="1100" b="1" dirty="0">
              <a:solidFill>
                <a:srgbClr val="0070C0"/>
              </a:solidFill>
              <a:latin typeface="微软雅黑" pitchFamily="34" charset="-122"/>
              <a:ea typeface="微软雅黑" pitchFamily="34" charset="-122"/>
            </a:endParaRPr>
          </a:p>
        </p:txBody>
      </p:sp>
      <p:sp>
        <p:nvSpPr>
          <p:cNvPr id="26" name="椭圆 25"/>
          <p:cNvSpPr/>
          <p:nvPr userDrawn="1"/>
        </p:nvSpPr>
        <p:spPr>
          <a:xfrm>
            <a:off x="2793115" y="259181"/>
            <a:ext cx="84698" cy="84698"/>
          </a:xfrm>
          <a:prstGeom prst="ellipse">
            <a:avLst/>
          </a:prstGeom>
          <a:solidFill>
            <a:schemeClr val="bg1"/>
          </a:solidFill>
          <a:ln w="12700" algn="ctr">
            <a:solidFill>
              <a:srgbClr val="00B050"/>
            </a:solidFill>
            <a:round/>
            <a:headEnd/>
            <a:tailEnd/>
          </a:ln>
        </p:spPr>
        <p:txBody>
          <a:bodyPr/>
          <a:lstStyle/>
          <a:p>
            <a:pPr lvl="0"/>
            <a:endParaRPr lang="zh-CN" altLang="en-US">
              <a:solidFill>
                <a:schemeClr val="tx1"/>
              </a:solidFill>
              <a:latin typeface="Arial" charset="0"/>
              <a:ea typeface="宋体" charset="-122"/>
            </a:endParaRPr>
          </a:p>
        </p:txBody>
      </p:sp>
      <p:sp>
        <p:nvSpPr>
          <p:cNvPr id="31" name="Line 3"/>
          <p:cNvSpPr>
            <a:spLocks noChangeShapeType="1"/>
          </p:cNvSpPr>
          <p:nvPr userDrawn="1"/>
        </p:nvSpPr>
        <p:spPr bwMode="auto">
          <a:xfrm>
            <a:off x="5713428" y="301530"/>
            <a:ext cx="3430572" cy="0"/>
          </a:xfrm>
          <a:prstGeom prst="line">
            <a:avLst/>
          </a:prstGeom>
          <a:noFill/>
          <a:ln w="12700" algn="ctr">
            <a:solidFill>
              <a:srgbClr val="00CC00"/>
            </a:solidFill>
            <a:round/>
            <a:headEnd/>
            <a:tailEnd/>
          </a:ln>
          <a:extLst>
            <a:ext uri="{909E8E84-426E-40DD-AFC4-6F175D3DCCD1}">
              <a14:hiddenFill xmlns="" xmlns:a14="http://schemas.microsoft.com/office/drawing/2010/main">
                <a:noFill/>
              </a14:hiddenFill>
            </a:ext>
          </a:extLst>
        </p:spPr>
        <p:txBody>
          <a:bodyPr/>
          <a:lstStyle/>
          <a:p>
            <a:pPr lvl="0"/>
            <a:endParaRPr lang="zh-CN" altLang="en-US"/>
          </a:p>
        </p:txBody>
      </p:sp>
      <p:sp>
        <p:nvSpPr>
          <p:cNvPr id="32" name="椭圆 31"/>
          <p:cNvSpPr/>
          <p:nvPr userDrawn="1"/>
        </p:nvSpPr>
        <p:spPr>
          <a:xfrm>
            <a:off x="5710547" y="259181"/>
            <a:ext cx="84698" cy="84698"/>
          </a:xfrm>
          <a:prstGeom prst="ellipse">
            <a:avLst/>
          </a:prstGeom>
          <a:solidFill>
            <a:schemeClr val="bg1"/>
          </a:solidFill>
          <a:ln w="12700" algn="ctr">
            <a:solidFill>
              <a:srgbClr val="00B050"/>
            </a:solidFill>
            <a:round/>
            <a:headEnd/>
            <a:tailEnd/>
          </a:ln>
        </p:spPr>
        <p:txBody>
          <a:bodyPr/>
          <a:lstStyle/>
          <a:p>
            <a:pPr lvl="0"/>
            <a:endParaRPr lang="zh-CN" altLang="en-US">
              <a:solidFill>
                <a:schemeClr val="tx1"/>
              </a:solidFill>
              <a:latin typeface="Arial" charset="0"/>
              <a:ea typeface="宋体" charset="-122"/>
            </a:endParaRPr>
          </a:p>
        </p:txBody>
      </p:sp>
      <p:pic>
        <p:nvPicPr>
          <p:cNvPr id="33" name="图片 32"/>
          <p:cNvPicPr>
            <a:picLocks noChangeAspect="1"/>
          </p:cNvPicPr>
          <p:nvPr userDrawn="1"/>
        </p:nvPicPr>
        <p:blipFill>
          <a:blip r:embed="rId16" cstate="print">
            <a:extLst>
              <a:ext uri="{28A0092B-C50C-407E-A947-70E740481C1C}">
                <a14:useLocalDpi xmlns="" xmlns:a14="http://schemas.microsoft.com/office/drawing/2010/main" val="0"/>
              </a:ext>
            </a:extLst>
          </a:blip>
          <a:stretch>
            <a:fillRect/>
          </a:stretch>
        </p:blipFill>
        <p:spPr>
          <a:xfrm>
            <a:off x="4388612" y="149234"/>
            <a:ext cx="358346" cy="458684"/>
          </a:xfrm>
          <a:prstGeom prst="rect">
            <a:avLst/>
          </a:prstGeom>
        </p:spPr>
      </p:pic>
    </p:spTree>
    <p:extLst>
      <p:ext uri="{BB962C8B-B14F-4D97-AF65-F5344CB8AC3E}">
        <p14:creationId xmlns="" xmlns:p14="http://schemas.microsoft.com/office/powerpoint/2010/main" val="691602360"/>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eg"/><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slideLayout" Target="../slideLayouts/slideLayout2.xml"/><Relationship Id="rId1" Type="http://schemas.openxmlformats.org/officeDocument/2006/relationships/vmlDrawing" Target="../drawings/vmlDrawing1.vml"/><Relationship Id="rId6" Type="http://schemas.openxmlformats.org/officeDocument/2006/relationships/image" Target="../media/image10.png"/><Relationship Id="rId5" Type="http://schemas.openxmlformats.org/officeDocument/2006/relationships/image" Target="../media/image9.wmf"/><Relationship Id="rId4" Type="http://schemas.openxmlformats.org/officeDocument/2006/relationships/oleObject" Target="../embeddings/oleObject1.bin"/></Relationships>
</file>

<file path=ppt/slides/_rels/slide9.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slideLayout" Target="../slideLayouts/slideLayout2.xml"/><Relationship Id="rId1" Type="http://schemas.openxmlformats.org/officeDocument/2006/relationships/vmlDrawing" Target="../drawings/vmlDrawing2.vml"/><Relationship Id="rId6" Type="http://schemas.openxmlformats.org/officeDocument/2006/relationships/image" Target="../media/image10.png"/><Relationship Id="rId5" Type="http://schemas.openxmlformats.org/officeDocument/2006/relationships/image" Target="../media/image9.wmf"/><Relationship Id="rId4" Type="http://schemas.openxmlformats.org/officeDocument/2006/relationships/oleObject" Target="../embeddings/oleObject2.bin"/></Relationships>
</file>

<file path=ppt/slides/_rels/slide10.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slideLayout" Target="../slideLayouts/slideLayout2.xml"/><Relationship Id="rId1" Type="http://schemas.openxmlformats.org/officeDocument/2006/relationships/vmlDrawing" Target="../drawings/vmlDrawing3.vml"/><Relationship Id="rId6" Type="http://schemas.openxmlformats.org/officeDocument/2006/relationships/image" Target="../media/image10.png"/><Relationship Id="rId5" Type="http://schemas.openxmlformats.org/officeDocument/2006/relationships/image" Target="../media/image9.wmf"/><Relationship Id="rId4" Type="http://schemas.openxmlformats.org/officeDocument/2006/relationships/oleObject" Target="../embeddings/oleObject3.bin"/></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slideLayout" Target="../slideLayouts/slideLayout2.xml"/><Relationship Id="rId1" Type="http://schemas.openxmlformats.org/officeDocument/2006/relationships/vmlDrawing" Target="../drawings/vmlDrawing4.vml"/><Relationship Id="rId6" Type="http://schemas.openxmlformats.org/officeDocument/2006/relationships/image" Target="../media/image10.png"/><Relationship Id="rId5" Type="http://schemas.openxmlformats.org/officeDocument/2006/relationships/image" Target="../media/image9.wmf"/><Relationship Id="rId4" Type="http://schemas.openxmlformats.org/officeDocument/2006/relationships/oleObject" Target="../embeddings/oleObject4.bin"/></Relationships>
</file>

<file path=ppt/slides/_rels/slide13.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slideLayout" Target="../slideLayouts/slideLayout2.xml"/><Relationship Id="rId1" Type="http://schemas.openxmlformats.org/officeDocument/2006/relationships/vmlDrawing" Target="../drawings/vmlDrawing5.vml"/><Relationship Id="rId6" Type="http://schemas.openxmlformats.org/officeDocument/2006/relationships/image" Target="../media/image10.png"/><Relationship Id="rId5" Type="http://schemas.openxmlformats.org/officeDocument/2006/relationships/image" Target="../media/image9.wmf"/><Relationship Id="rId4" Type="http://schemas.openxmlformats.org/officeDocument/2006/relationships/oleObject" Target="../embeddings/oleObject5.bin"/></Relationships>
</file>

<file path=ppt/slides/_rels/slide14.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slideLayout" Target="../slideLayouts/slideLayout2.xml"/><Relationship Id="rId1" Type="http://schemas.openxmlformats.org/officeDocument/2006/relationships/vmlDrawing" Target="../drawings/vmlDrawing6.vml"/><Relationship Id="rId6" Type="http://schemas.openxmlformats.org/officeDocument/2006/relationships/image" Target="../media/image10.png"/><Relationship Id="rId5" Type="http://schemas.openxmlformats.org/officeDocument/2006/relationships/image" Target="../media/image9.wmf"/><Relationship Id="rId4" Type="http://schemas.openxmlformats.org/officeDocument/2006/relationships/oleObject" Target="../embeddings/oleObject6.bin"/></Relationships>
</file>

<file path=ppt/slides/_rels/slide15.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slideLayout" Target="../slideLayouts/slideLayout2.xml"/><Relationship Id="rId1" Type="http://schemas.openxmlformats.org/officeDocument/2006/relationships/vmlDrawing" Target="../drawings/vmlDrawing7.vml"/><Relationship Id="rId6" Type="http://schemas.openxmlformats.org/officeDocument/2006/relationships/image" Target="../media/image10.png"/><Relationship Id="rId5" Type="http://schemas.openxmlformats.org/officeDocument/2006/relationships/image" Target="../media/image9.wmf"/><Relationship Id="rId4" Type="http://schemas.openxmlformats.org/officeDocument/2006/relationships/oleObject" Target="../embeddings/oleObject7.bin"/></Relationships>
</file>

<file path=ppt/slides/_rels/slide16.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slideLayout" Target="../slideLayouts/slideLayout2.xml"/><Relationship Id="rId1" Type="http://schemas.openxmlformats.org/officeDocument/2006/relationships/vmlDrawing" Target="../drawings/vmlDrawing8.vml"/><Relationship Id="rId6" Type="http://schemas.openxmlformats.org/officeDocument/2006/relationships/image" Target="../media/image10.png"/><Relationship Id="rId5" Type="http://schemas.openxmlformats.org/officeDocument/2006/relationships/image" Target="../media/image9.wmf"/><Relationship Id="rId4" Type="http://schemas.openxmlformats.org/officeDocument/2006/relationships/oleObject" Target="../embeddings/oleObject8.bin"/></Relationships>
</file>

<file path=ppt/slides/_rels/slide17.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slideLayout" Target="../slideLayouts/slideLayout2.xml"/><Relationship Id="rId1" Type="http://schemas.openxmlformats.org/officeDocument/2006/relationships/vmlDrawing" Target="../drawings/vmlDrawing9.vml"/><Relationship Id="rId6" Type="http://schemas.openxmlformats.org/officeDocument/2006/relationships/image" Target="../media/image10.png"/><Relationship Id="rId5" Type="http://schemas.openxmlformats.org/officeDocument/2006/relationships/image" Target="../media/image9.wmf"/><Relationship Id="rId4" Type="http://schemas.openxmlformats.org/officeDocument/2006/relationships/oleObject" Target="../embeddings/oleObject9.bin"/></Relationships>
</file>

<file path=ppt/slides/_rels/slide18.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slideLayout" Target="../slideLayouts/slideLayout2.xml"/><Relationship Id="rId1" Type="http://schemas.openxmlformats.org/officeDocument/2006/relationships/vmlDrawing" Target="../drawings/vmlDrawing10.vml"/><Relationship Id="rId6" Type="http://schemas.openxmlformats.org/officeDocument/2006/relationships/image" Target="../media/image10.png"/><Relationship Id="rId5" Type="http://schemas.openxmlformats.org/officeDocument/2006/relationships/image" Target="../media/image9.wmf"/><Relationship Id="rId4" Type="http://schemas.openxmlformats.org/officeDocument/2006/relationships/oleObject" Target="../embeddings/oleObject10.bin"/></Relationships>
</file>

<file path=ppt/slides/_rels/slide19.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slideLayout" Target="../slideLayouts/slideLayout2.xml"/><Relationship Id="rId1" Type="http://schemas.openxmlformats.org/officeDocument/2006/relationships/vmlDrawing" Target="../drawings/vmlDrawing11.vml"/><Relationship Id="rId6" Type="http://schemas.openxmlformats.org/officeDocument/2006/relationships/image" Target="../media/image10.png"/><Relationship Id="rId5" Type="http://schemas.openxmlformats.org/officeDocument/2006/relationships/image" Target="../media/image9.wmf"/><Relationship Id="rId4" Type="http://schemas.openxmlformats.org/officeDocument/2006/relationships/oleObject" Target="../embeddings/oleObject11.bin"/></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2.xml"/><Relationship Id="rId1" Type="http://schemas.openxmlformats.org/officeDocument/2006/relationships/slideLayout" Target="../slideLayouts/slideLayout2.xml"/><Relationship Id="rId4" Type="http://schemas.openxmlformats.org/officeDocument/2006/relationships/image" Target="../media/image10.png"/></Relationships>
</file>

<file path=ppt/slides/_rels/slide2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3.xml"/><Relationship Id="rId1" Type="http://schemas.openxmlformats.org/officeDocument/2006/relationships/slideLayout" Target="../slideLayouts/slideLayout2.xml"/><Relationship Id="rId4" Type="http://schemas.openxmlformats.org/officeDocument/2006/relationships/image" Target="../media/image8.jpe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2.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5.xml"/><Relationship Id="rId1" Type="http://schemas.openxmlformats.org/officeDocument/2006/relationships/slideLayout" Target="../slideLayouts/slideLayout2.xml"/><Relationship Id="rId4" Type="http://schemas.openxmlformats.org/officeDocument/2006/relationships/image" Target="../media/image13.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3" Type="http://schemas.openxmlformats.org/officeDocument/2006/relationships/image" Target="../media/image14.wmf"/><Relationship Id="rId2" Type="http://schemas.openxmlformats.org/officeDocument/2006/relationships/image" Target="../media/image12.png"/><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2.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10.xml"/><Relationship Id="rId1" Type="http://schemas.openxmlformats.org/officeDocument/2006/relationships/slideLayout" Target="../slideLayouts/slideLayout2.xml"/><Relationship Id="rId4" Type="http://schemas.openxmlformats.org/officeDocument/2006/relationships/image" Target="../media/image10.png"/></Relationships>
</file>

<file path=ppt/slides/_rels/slide59.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11.xml"/><Relationship Id="rId1" Type="http://schemas.openxmlformats.org/officeDocument/2006/relationships/slideLayout" Target="../slideLayouts/slideLayout2.xml"/><Relationship Id="rId4" Type="http://schemas.openxmlformats.org/officeDocument/2006/relationships/image" Target="../media/image10.png"/></Relationships>
</file>

<file path=ppt/slides/_rels/slide60.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12.xml"/><Relationship Id="rId1" Type="http://schemas.openxmlformats.org/officeDocument/2006/relationships/slideLayout" Target="../slideLayouts/slideLayout2.xml"/><Relationship Id="rId4" Type="http://schemas.openxmlformats.org/officeDocument/2006/relationships/image" Target="../media/image10.png"/></Relationships>
</file>

<file path=ppt/slides/_rels/slide61.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13.xml"/><Relationship Id="rId1" Type="http://schemas.openxmlformats.org/officeDocument/2006/relationships/slideLayout" Target="../slideLayouts/slideLayout2.xml"/><Relationship Id="rId4" Type="http://schemas.openxmlformats.org/officeDocument/2006/relationships/image" Target="../media/image10.png"/></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3" Type="http://schemas.openxmlformats.org/officeDocument/2006/relationships/image" Target="../media/image15.wmf"/><Relationship Id="rId2" Type="http://schemas.openxmlformats.org/officeDocument/2006/relationships/image" Target="../media/image8.jpeg"/><Relationship Id="rId1" Type="http://schemas.openxmlformats.org/officeDocument/2006/relationships/slideLayout" Target="../slideLayouts/slideLayout2.xml"/><Relationship Id="rId4" Type="http://schemas.openxmlformats.org/officeDocument/2006/relationships/image" Target="../media/image10.png"/></Relationships>
</file>

<file path=ppt/slides/_rels/slide70.xml.rels><?xml version="1.0" encoding="UTF-8" standalone="yes"?>
<Relationships xmlns="http://schemas.openxmlformats.org/package/2006/relationships"><Relationship Id="rId3" Type="http://schemas.openxmlformats.org/officeDocument/2006/relationships/oleObject" Target="../embeddings/oleObject12.bin"/><Relationship Id="rId2" Type="http://schemas.openxmlformats.org/officeDocument/2006/relationships/slideLayout" Target="../slideLayouts/slideLayout2.xml"/><Relationship Id="rId1" Type="http://schemas.openxmlformats.org/officeDocument/2006/relationships/vmlDrawing" Target="../drawings/vmlDrawing12.vml"/><Relationship Id="rId6" Type="http://schemas.openxmlformats.org/officeDocument/2006/relationships/image" Target="../media/image10.png"/><Relationship Id="rId5" Type="http://schemas.openxmlformats.org/officeDocument/2006/relationships/image" Target="../media/image9.wmf"/><Relationship Id="rId4" Type="http://schemas.openxmlformats.org/officeDocument/2006/relationships/image" Target="../media/image8.jpe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3" Type="http://schemas.openxmlformats.org/officeDocument/2006/relationships/notesSlide" Target="../notesSlides/notesSlide18.xml"/><Relationship Id="rId7" Type="http://schemas.openxmlformats.org/officeDocument/2006/relationships/oleObject" Target="../embeddings/oleObject14.bin"/><Relationship Id="rId2" Type="http://schemas.openxmlformats.org/officeDocument/2006/relationships/slideLayout" Target="../slideLayouts/slideLayout2.xml"/><Relationship Id="rId1" Type="http://schemas.openxmlformats.org/officeDocument/2006/relationships/vmlDrawing" Target="../drawings/vmlDrawing13.vml"/><Relationship Id="rId6" Type="http://schemas.openxmlformats.org/officeDocument/2006/relationships/image" Target="../media/image18.jpeg"/><Relationship Id="rId5" Type="http://schemas.openxmlformats.org/officeDocument/2006/relationships/oleObject" Target="../embeddings/oleObject13.bin"/><Relationship Id="rId4" Type="http://schemas.openxmlformats.org/officeDocument/2006/relationships/image" Target="../media/image17.jpeg"/></Relationships>
</file>

<file path=ppt/slides/_rels/slide92.xml.rels><?xml version="1.0" encoding="UTF-8" standalone="yes"?>
<Relationships xmlns="http://schemas.openxmlformats.org/package/2006/relationships"><Relationship Id="rId3" Type="http://schemas.openxmlformats.org/officeDocument/2006/relationships/notesSlide" Target="../notesSlides/notesSlide19.xml"/><Relationship Id="rId7" Type="http://schemas.openxmlformats.org/officeDocument/2006/relationships/oleObject" Target="../embeddings/oleObject16.bin"/><Relationship Id="rId2" Type="http://schemas.openxmlformats.org/officeDocument/2006/relationships/slideLayout" Target="../slideLayouts/slideLayout2.xml"/><Relationship Id="rId1" Type="http://schemas.openxmlformats.org/officeDocument/2006/relationships/vmlDrawing" Target="../drawings/vmlDrawing14.vml"/><Relationship Id="rId6" Type="http://schemas.openxmlformats.org/officeDocument/2006/relationships/image" Target="../media/image18.jpeg"/><Relationship Id="rId5" Type="http://schemas.openxmlformats.org/officeDocument/2006/relationships/oleObject" Target="../embeddings/oleObject15.bin"/><Relationship Id="rId4" Type="http://schemas.openxmlformats.org/officeDocument/2006/relationships/image" Target="../media/image17.jpeg"/></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3" Type="http://schemas.openxmlformats.org/officeDocument/2006/relationships/notesSlide" Target="../notesSlides/notesSlide21.xml"/><Relationship Id="rId7" Type="http://schemas.openxmlformats.org/officeDocument/2006/relationships/oleObject" Target="../embeddings/oleObject18.bin"/><Relationship Id="rId2" Type="http://schemas.openxmlformats.org/officeDocument/2006/relationships/slideLayout" Target="../slideLayouts/slideLayout2.xml"/><Relationship Id="rId1" Type="http://schemas.openxmlformats.org/officeDocument/2006/relationships/vmlDrawing" Target="../drawings/vmlDrawing15.vml"/><Relationship Id="rId6" Type="http://schemas.openxmlformats.org/officeDocument/2006/relationships/image" Target="../media/image18.jpeg"/><Relationship Id="rId5" Type="http://schemas.openxmlformats.org/officeDocument/2006/relationships/oleObject" Target="../embeddings/oleObject17.bin"/><Relationship Id="rId4" Type="http://schemas.openxmlformats.org/officeDocument/2006/relationships/image" Target="../media/image19.jpeg"/></Relationships>
</file>

<file path=ppt/slides/_rels/slide95.xml.rels><?xml version="1.0" encoding="UTF-8" standalone="yes"?>
<Relationships xmlns="http://schemas.openxmlformats.org/package/2006/relationships"><Relationship Id="rId3" Type="http://schemas.openxmlformats.org/officeDocument/2006/relationships/notesSlide" Target="../notesSlides/notesSlide22.xml"/><Relationship Id="rId7" Type="http://schemas.openxmlformats.org/officeDocument/2006/relationships/oleObject" Target="../embeddings/oleObject20.bin"/><Relationship Id="rId2" Type="http://schemas.openxmlformats.org/officeDocument/2006/relationships/slideLayout" Target="../slideLayouts/slideLayout2.xml"/><Relationship Id="rId1" Type="http://schemas.openxmlformats.org/officeDocument/2006/relationships/vmlDrawing" Target="../drawings/vmlDrawing16.vml"/><Relationship Id="rId6" Type="http://schemas.openxmlformats.org/officeDocument/2006/relationships/image" Target="../media/image18.jpeg"/><Relationship Id="rId5" Type="http://schemas.openxmlformats.org/officeDocument/2006/relationships/oleObject" Target="../embeddings/oleObject19.bin"/><Relationship Id="rId4" Type="http://schemas.openxmlformats.org/officeDocument/2006/relationships/image" Target="../media/image19.jpeg"/></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8" Type="http://schemas.openxmlformats.org/officeDocument/2006/relationships/image" Target="../media/image9.wmf"/><Relationship Id="rId3" Type="http://schemas.openxmlformats.org/officeDocument/2006/relationships/notesSlide" Target="../notesSlides/notesSlide23.xml"/><Relationship Id="rId7" Type="http://schemas.openxmlformats.org/officeDocument/2006/relationships/oleObject" Target="../embeddings/oleObject22.bin"/><Relationship Id="rId2" Type="http://schemas.openxmlformats.org/officeDocument/2006/relationships/slideLayout" Target="../slideLayouts/slideLayout2.xml"/><Relationship Id="rId1" Type="http://schemas.openxmlformats.org/officeDocument/2006/relationships/vmlDrawing" Target="../drawings/vmlDrawing17.vml"/><Relationship Id="rId6" Type="http://schemas.openxmlformats.org/officeDocument/2006/relationships/image" Target="../media/image18.jpeg"/><Relationship Id="rId5" Type="http://schemas.openxmlformats.org/officeDocument/2006/relationships/oleObject" Target="../embeddings/oleObject21.bin"/><Relationship Id="rId4" Type="http://schemas.openxmlformats.org/officeDocument/2006/relationships/image" Target="../media/image19.jpeg"/><Relationship Id="rId9" Type="http://schemas.openxmlformats.org/officeDocument/2006/relationships/oleObject" Target="../embeddings/oleObject23.bin"/></Relationships>
</file>

<file path=ppt/slides/_rels/slide98.xml.rels><?xml version="1.0" encoding="UTF-8" standalone="yes"?>
<Relationships xmlns="http://schemas.openxmlformats.org/package/2006/relationships"><Relationship Id="rId8" Type="http://schemas.openxmlformats.org/officeDocument/2006/relationships/image" Target="../media/image9.wmf"/><Relationship Id="rId3" Type="http://schemas.openxmlformats.org/officeDocument/2006/relationships/notesSlide" Target="../notesSlides/notesSlide24.xml"/><Relationship Id="rId7" Type="http://schemas.openxmlformats.org/officeDocument/2006/relationships/oleObject" Target="../embeddings/oleObject25.bin"/><Relationship Id="rId2" Type="http://schemas.openxmlformats.org/officeDocument/2006/relationships/slideLayout" Target="../slideLayouts/slideLayout2.xml"/><Relationship Id="rId1" Type="http://schemas.openxmlformats.org/officeDocument/2006/relationships/vmlDrawing" Target="../drawings/vmlDrawing18.vml"/><Relationship Id="rId6" Type="http://schemas.openxmlformats.org/officeDocument/2006/relationships/image" Target="../media/image18.jpeg"/><Relationship Id="rId5" Type="http://schemas.openxmlformats.org/officeDocument/2006/relationships/oleObject" Target="../embeddings/oleObject24.bin"/><Relationship Id="rId4" Type="http://schemas.openxmlformats.org/officeDocument/2006/relationships/image" Target="../media/image19.jpeg"/><Relationship Id="rId9" Type="http://schemas.openxmlformats.org/officeDocument/2006/relationships/oleObject" Target="../embeddings/oleObject26.bin"/></Relationships>
</file>

<file path=ppt/slides/_rels/slide99.xml.rels><?xml version="1.0" encoding="UTF-8" standalone="yes"?>
<Relationships xmlns="http://schemas.openxmlformats.org/package/2006/relationships"><Relationship Id="rId8" Type="http://schemas.openxmlformats.org/officeDocument/2006/relationships/image" Target="../media/image9.wmf"/><Relationship Id="rId3" Type="http://schemas.openxmlformats.org/officeDocument/2006/relationships/notesSlide" Target="../notesSlides/notesSlide25.xml"/><Relationship Id="rId7" Type="http://schemas.openxmlformats.org/officeDocument/2006/relationships/oleObject" Target="../embeddings/oleObject28.bin"/><Relationship Id="rId2" Type="http://schemas.openxmlformats.org/officeDocument/2006/relationships/slideLayout" Target="../slideLayouts/slideLayout2.xml"/><Relationship Id="rId1" Type="http://schemas.openxmlformats.org/officeDocument/2006/relationships/vmlDrawing" Target="../drawings/vmlDrawing19.vml"/><Relationship Id="rId6" Type="http://schemas.openxmlformats.org/officeDocument/2006/relationships/image" Target="../media/image18.jpeg"/><Relationship Id="rId5" Type="http://schemas.openxmlformats.org/officeDocument/2006/relationships/oleObject" Target="../embeddings/oleObject27.bin"/><Relationship Id="rId4" Type="http://schemas.openxmlformats.org/officeDocument/2006/relationships/image" Target="../media/image19.jpeg"/><Relationship Id="rId9" Type="http://schemas.openxmlformats.org/officeDocument/2006/relationships/oleObject" Target="../embeddings/oleObject29.bin"/></Relationships>
</file>

<file path=ppt/slides/_rels/slide100.xml.rels><?xml version="1.0" encoding="UTF-8" standalone="yes"?>
<Relationships xmlns="http://schemas.openxmlformats.org/package/2006/relationships"><Relationship Id="rId8" Type="http://schemas.openxmlformats.org/officeDocument/2006/relationships/image" Target="../media/image9.wmf"/><Relationship Id="rId3" Type="http://schemas.openxmlformats.org/officeDocument/2006/relationships/notesSlide" Target="../notesSlides/notesSlide26.xml"/><Relationship Id="rId7" Type="http://schemas.openxmlformats.org/officeDocument/2006/relationships/oleObject" Target="../embeddings/oleObject31.bin"/><Relationship Id="rId2" Type="http://schemas.openxmlformats.org/officeDocument/2006/relationships/slideLayout" Target="../slideLayouts/slideLayout2.xml"/><Relationship Id="rId1" Type="http://schemas.openxmlformats.org/officeDocument/2006/relationships/vmlDrawing" Target="../drawings/vmlDrawing20.vml"/><Relationship Id="rId6" Type="http://schemas.openxmlformats.org/officeDocument/2006/relationships/image" Target="../media/image18.jpeg"/><Relationship Id="rId5" Type="http://schemas.openxmlformats.org/officeDocument/2006/relationships/oleObject" Target="../embeddings/oleObject30.bin"/><Relationship Id="rId4" Type="http://schemas.openxmlformats.org/officeDocument/2006/relationships/image" Target="../media/image19.jpeg"/><Relationship Id="rId9" Type="http://schemas.openxmlformats.org/officeDocument/2006/relationships/oleObject" Target="../embeddings/oleObject32.bin"/></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8" Type="http://schemas.openxmlformats.org/officeDocument/2006/relationships/oleObject" Target="../embeddings/oleObject34.bin"/><Relationship Id="rId3" Type="http://schemas.openxmlformats.org/officeDocument/2006/relationships/notesSlide" Target="../notesSlides/notesSlide27.xml"/><Relationship Id="rId7" Type="http://schemas.openxmlformats.org/officeDocument/2006/relationships/image" Target="../media/image19.jpeg"/><Relationship Id="rId2" Type="http://schemas.openxmlformats.org/officeDocument/2006/relationships/slideLayout" Target="../slideLayouts/slideLayout2.xml"/><Relationship Id="rId1" Type="http://schemas.openxmlformats.org/officeDocument/2006/relationships/vmlDrawing" Target="../drawings/vmlDrawing21.vml"/><Relationship Id="rId6" Type="http://schemas.openxmlformats.org/officeDocument/2006/relationships/oleObject" Target="../embeddings/oleObject33.bin"/><Relationship Id="rId5" Type="http://schemas.openxmlformats.org/officeDocument/2006/relationships/image" Target="../media/image9.wmf"/><Relationship Id="rId4" Type="http://schemas.openxmlformats.org/officeDocument/2006/relationships/image" Target="../media/image18.jpeg"/><Relationship Id="rId9" Type="http://schemas.openxmlformats.org/officeDocument/2006/relationships/oleObject" Target="../embeddings/oleObject35.bin"/></Relationships>
</file>

<file path=ppt/slides/_rels/slide103.xml.rels><?xml version="1.0" encoding="UTF-8" standalone="yes"?>
<Relationships xmlns="http://schemas.openxmlformats.org/package/2006/relationships"><Relationship Id="rId8" Type="http://schemas.openxmlformats.org/officeDocument/2006/relationships/oleObject" Target="../embeddings/oleObject37.bin"/><Relationship Id="rId3" Type="http://schemas.openxmlformats.org/officeDocument/2006/relationships/notesSlide" Target="../notesSlides/notesSlide28.xml"/><Relationship Id="rId7" Type="http://schemas.openxmlformats.org/officeDocument/2006/relationships/image" Target="../media/image19.jpeg"/><Relationship Id="rId2" Type="http://schemas.openxmlformats.org/officeDocument/2006/relationships/slideLayout" Target="../slideLayouts/slideLayout2.xml"/><Relationship Id="rId1" Type="http://schemas.openxmlformats.org/officeDocument/2006/relationships/vmlDrawing" Target="../drawings/vmlDrawing22.vml"/><Relationship Id="rId6" Type="http://schemas.openxmlformats.org/officeDocument/2006/relationships/oleObject" Target="../embeddings/oleObject36.bin"/><Relationship Id="rId5" Type="http://schemas.openxmlformats.org/officeDocument/2006/relationships/image" Target="../media/image9.wmf"/><Relationship Id="rId4" Type="http://schemas.openxmlformats.org/officeDocument/2006/relationships/image" Target="../media/image18.jpeg"/><Relationship Id="rId9" Type="http://schemas.openxmlformats.org/officeDocument/2006/relationships/oleObject" Target="../embeddings/oleObject38.bin"/></Relationships>
</file>

<file path=ppt/slides/_rels/slide104.xml.rels><?xml version="1.0" encoding="UTF-8" standalone="yes"?>
<Relationships xmlns="http://schemas.openxmlformats.org/package/2006/relationships"><Relationship Id="rId8" Type="http://schemas.openxmlformats.org/officeDocument/2006/relationships/oleObject" Target="../embeddings/oleObject40.bin"/><Relationship Id="rId3" Type="http://schemas.openxmlformats.org/officeDocument/2006/relationships/notesSlide" Target="../notesSlides/notesSlide29.xml"/><Relationship Id="rId7" Type="http://schemas.openxmlformats.org/officeDocument/2006/relationships/image" Target="../media/image19.jpeg"/><Relationship Id="rId2" Type="http://schemas.openxmlformats.org/officeDocument/2006/relationships/slideLayout" Target="../slideLayouts/slideLayout2.xml"/><Relationship Id="rId1" Type="http://schemas.openxmlformats.org/officeDocument/2006/relationships/vmlDrawing" Target="../drawings/vmlDrawing23.vml"/><Relationship Id="rId6" Type="http://schemas.openxmlformats.org/officeDocument/2006/relationships/oleObject" Target="../embeddings/oleObject39.bin"/><Relationship Id="rId5" Type="http://schemas.openxmlformats.org/officeDocument/2006/relationships/image" Target="../media/image9.wmf"/><Relationship Id="rId4" Type="http://schemas.openxmlformats.org/officeDocument/2006/relationships/image" Target="../media/image18.jpeg"/><Relationship Id="rId9" Type="http://schemas.openxmlformats.org/officeDocument/2006/relationships/oleObject" Target="../embeddings/oleObject41.bin"/></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3" Type="http://schemas.openxmlformats.org/officeDocument/2006/relationships/notesSlide" Target="../notesSlides/notesSlide33.xml"/><Relationship Id="rId2" Type="http://schemas.openxmlformats.org/officeDocument/2006/relationships/slideLayout" Target="../slideLayouts/slideLayout2.xml"/><Relationship Id="rId1" Type="http://schemas.openxmlformats.org/officeDocument/2006/relationships/vmlDrawing" Target="../drawings/vmlDrawing24.vml"/><Relationship Id="rId6" Type="http://schemas.openxmlformats.org/officeDocument/2006/relationships/oleObject" Target="../embeddings/oleObject43.bin"/><Relationship Id="rId5" Type="http://schemas.openxmlformats.org/officeDocument/2006/relationships/oleObject" Target="../embeddings/oleObject42.bin"/><Relationship Id="rId4" Type="http://schemas.openxmlformats.org/officeDocument/2006/relationships/image" Target="../media/image20.jpeg"/></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3" Type="http://schemas.openxmlformats.org/officeDocument/2006/relationships/notesSlide" Target="../notesSlides/notesSlide35.xml"/><Relationship Id="rId2" Type="http://schemas.openxmlformats.org/officeDocument/2006/relationships/slideLayout" Target="../slideLayouts/slideLayout2.xml"/><Relationship Id="rId1" Type="http://schemas.openxmlformats.org/officeDocument/2006/relationships/vmlDrawing" Target="../drawings/vmlDrawing25.vml"/><Relationship Id="rId6" Type="http://schemas.openxmlformats.org/officeDocument/2006/relationships/oleObject" Target="../embeddings/oleObject45.bin"/><Relationship Id="rId5" Type="http://schemas.openxmlformats.org/officeDocument/2006/relationships/oleObject" Target="../embeddings/oleObject44.bin"/><Relationship Id="rId4" Type="http://schemas.openxmlformats.org/officeDocument/2006/relationships/image" Target="../media/image20.jpeg"/></Relationships>
</file>

<file path=ppt/slides/_rels/slide112.xml.rels><?xml version="1.0" encoding="UTF-8" standalone="yes"?>
<Relationships xmlns="http://schemas.openxmlformats.org/package/2006/relationships"><Relationship Id="rId3" Type="http://schemas.openxmlformats.org/officeDocument/2006/relationships/notesSlide" Target="../notesSlides/notesSlide36.xml"/><Relationship Id="rId2" Type="http://schemas.openxmlformats.org/officeDocument/2006/relationships/slideLayout" Target="../slideLayouts/slideLayout2.xml"/><Relationship Id="rId1" Type="http://schemas.openxmlformats.org/officeDocument/2006/relationships/vmlDrawing" Target="../drawings/vmlDrawing26.vml"/><Relationship Id="rId6" Type="http://schemas.openxmlformats.org/officeDocument/2006/relationships/oleObject" Target="../embeddings/oleObject47.bin"/><Relationship Id="rId5" Type="http://schemas.openxmlformats.org/officeDocument/2006/relationships/oleObject" Target="../embeddings/oleObject46.bin"/><Relationship Id="rId4" Type="http://schemas.openxmlformats.org/officeDocument/2006/relationships/image" Target="../media/image20.jpeg"/></Relationships>
</file>

<file path=ppt/slides/_rels/slide113.xml.rels><?xml version="1.0" encoding="UTF-8" standalone="yes"?>
<Relationships xmlns="http://schemas.openxmlformats.org/package/2006/relationships"><Relationship Id="rId3" Type="http://schemas.openxmlformats.org/officeDocument/2006/relationships/notesSlide" Target="../notesSlides/notesSlide37.xml"/><Relationship Id="rId2" Type="http://schemas.openxmlformats.org/officeDocument/2006/relationships/slideLayout" Target="../slideLayouts/slideLayout2.xml"/><Relationship Id="rId1" Type="http://schemas.openxmlformats.org/officeDocument/2006/relationships/vmlDrawing" Target="../drawings/vmlDrawing27.vml"/><Relationship Id="rId6" Type="http://schemas.openxmlformats.org/officeDocument/2006/relationships/oleObject" Target="../embeddings/oleObject49.bin"/><Relationship Id="rId5" Type="http://schemas.openxmlformats.org/officeDocument/2006/relationships/oleObject" Target="../embeddings/oleObject48.bin"/><Relationship Id="rId4" Type="http://schemas.openxmlformats.org/officeDocument/2006/relationships/image" Target="../media/image20.jpeg"/></Relationships>
</file>

<file path=ppt/slides/_rels/slide114.xml.rels><?xml version="1.0" encoding="UTF-8" standalone="yes"?>
<Relationships xmlns="http://schemas.openxmlformats.org/package/2006/relationships"><Relationship Id="rId3" Type="http://schemas.openxmlformats.org/officeDocument/2006/relationships/notesSlide" Target="../notesSlides/notesSlide38.xml"/><Relationship Id="rId2" Type="http://schemas.openxmlformats.org/officeDocument/2006/relationships/slideLayout" Target="../slideLayouts/slideLayout2.xml"/><Relationship Id="rId1" Type="http://schemas.openxmlformats.org/officeDocument/2006/relationships/vmlDrawing" Target="../drawings/vmlDrawing28.vml"/><Relationship Id="rId6" Type="http://schemas.openxmlformats.org/officeDocument/2006/relationships/oleObject" Target="../embeddings/oleObject51.bin"/><Relationship Id="rId5" Type="http://schemas.openxmlformats.org/officeDocument/2006/relationships/oleObject" Target="../embeddings/oleObject50.bin"/><Relationship Id="rId4" Type="http://schemas.openxmlformats.org/officeDocument/2006/relationships/image" Target="../media/image20.jpeg"/></Relationships>
</file>

<file path=ppt/slides/_rels/slide115.xml.rels><?xml version="1.0" encoding="UTF-8" standalone="yes"?>
<Relationships xmlns="http://schemas.openxmlformats.org/package/2006/relationships"><Relationship Id="rId3" Type="http://schemas.openxmlformats.org/officeDocument/2006/relationships/notesSlide" Target="../notesSlides/notesSlide39.xml"/><Relationship Id="rId2" Type="http://schemas.openxmlformats.org/officeDocument/2006/relationships/slideLayout" Target="../slideLayouts/slideLayout2.xml"/><Relationship Id="rId1" Type="http://schemas.openxmlformats.org/officeDocument/2006/relationships/vmlDrawing" Target="../drawings/vmlDrawing29.vml"/><Relationship Id="rId6" Type="http://schemas.openxmlformats.org/officeDocument/2006/relationships/oleObject" Target="../embeddings/oleObject53.bin"/><Relationship Id="rId5" Type="http://schemas.openxmlformats.org/officeDocument/2006/relationships/oleObject" Target="../embeddings/oleObject52.bin"/><Relationship Id="rId4" Type="http://schemas.openxmlformats.org/officeDocument/2006/relationships/image" Target="../media/image20.jpeg"/></Relationships>
</file>

<file path=ppt/slides/_rels/slide116.xml.rels><?xml version="1.0" encoding="UTF-8" standalone="yes"?>
<Relationships xmlns="http://schemas.openxmlformats.org/package/2006/relationships"><Relationship Id="rId3" Type="http://schemas.openxmlformats.org/officeDocument/2006/relationships/notesSlide" Target="../notesSlides/notesSlide40.xml"/><Relationship Id="rId2" Type="http://schemas.openxmlformats.org/officeDocument/2006/relationships/slideLayout" Target="../slideLayouts/slideLayout2.xml"/><Relationship Id="rId1" Type="http://schemas.openxmlformats.org/officeDocument/2006/relationships/vmlDrawing" Target="../drawings/vmlDrawing30.vml"/><Relationship Id="rId6" Type="http://schemas.openxmlformats.org/officeDocument/2006/relationships/oleObject" Target="../embeddings/oleObject55.bin"/><Relationship Id="rId5" Type="http://schemas.openxmlformats.org/officeDocument/2006/relationships/oleObject" Target="../embeddings/oleObject54.bin"/><Relationship Id="rId4" Type="http://schemas.openxmlformats.org/officeDocument/2006/relationships/image" Target="../media/image20.jpeg"/></Relationships>
</file>

<file path=ppt/slides/_rels/slide117.xml.rels><?xml version="1.0" encoding="UTF-8" standalone="yes"?>
<Relationships xmlns="http://schemas.openxmlformats.org/package/2006/relationships"><Relationship Id="rId3" Type="http://schemas.openxmlformats.org/officeDocument/2006/relationships/notesSlide" Target="../notesSlides/notesSlide41.xml"/><Relationship Id="rId2" Type="http://schemas.openxmlformats.org/officeDocument/2006/relationships/slideLayout" Target="../slideLayouts/slideLayout2.xml"/><Relationship Id="rId1" Type="http://schemas.openxmlformats.org/officeDocument/2006/relationships/vmlDrawing" Target="../drawings/vmlDrawing31.vml"/><Relationship Id="rId6" Type="http://schemas.openxmlformats.org/officeDocument/2006/relationships/oleObject" Target="../embeddings/oleObject57.bin"/><Relationship Id="rId5" Type="http://schemas.openxmlformats.org/officeDocument/2006/relationships/oleObject" Target="../embeddings/oleObject56.bin"/><Relationship Id="rId4" Type="http://schemas.openxmlformats.org/officeDocument/2006/relationships/image" Target="../media/image20.jpeg"/></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3" Type="http://schemas.openxmlformats.org/officeDocument/2006/relationships/image" Target="../media/image21.jpeg"/><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3" Type="http://schemas.openxmlformats.org/officeDocument/2006/relationships/image" Target="../media/image21.jpeg"/><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3" Type="http://schemas.openxmlformats.org/officeDocument/2006/relationships/image" Target="../media/image21.jpeg"/><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15.wmf"/><Relationship Id="rId1" Type="http://schemas.openxmlformats.org/officeDocument/2006/relationships/slideLayout" Target="../slideLayouts/slideLayout2.xml"/><Relationship Id="rId4" Type="http://schemas.openxmlformats.org/officeDocument/2006/relationships/image" Target="../media/image23.png"/></Relationships>
</file>

<file path=ppt/slides/_rels/slide144.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15.wmf"/><Relationship Id="rId1" Type="http://schemas.openxmlformats.org/officeDocument/2006/relationships/slideLayout" Target="../slideLayouts/slideLayout2.xml"/><Relationship Id="rId4" Type="http://schemas.openxmlformats.org/officeDocument/2006/relationships/image" Target="../media/image23.png"/></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15.wmf"/><Relationship Id="rId1" Type="http://schemas.openxmlformats.org/officeDocument/2006/relationships/slideLayout" Target="../slideLayouts/slideLayout2.xml"/><Relationship Id="rId4" Type="http://schemas.openxmlformats.org/officeDocument/2006/relationships/image" Target="../media/image23.png"/></Relationships>
</file>

<file path=ppt/slides/_rels/slide147.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15.wmf"/><Relationship Id="rId1" Type="http://schemas.openxmlformats.org/officeDocument/2006/relationships/slideLayout" Target="../slideLayouts/slideLayout2.xml"/><Relationship Id="rId4" Type="http://schemas.openxmlformats.org/officeDocument/2006/relationships/image" Target="../media/image23.png"/></Relationships>
</file>

<file path=ppt/slides/_rels/slide148.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15.wmf"/><Relationship Id="rId1" Type="http://schemas.openxmlformats.org/officeDocument/2006/relationships/slideLayout" Target="../slideLayouts/slideLayout2.xml"/><Relationship Id="rId4" Type="http://schemas.openxmlformats.org/officeDocument/2006/relationships/image" Target="../media/image23.png"/></Relationships>
</file>

<file path=ppt/slides/_rels/slide14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15.wmf"/><Relationship Id="rId1" Type="http://schemas.openxmlformats.org/officeDocument/2006/relationships/slideLayout" Target="../slideLayouts/slideLayout2.xml"/><Relationship Id="rId4" Type="http://schemas.openxmlformats.org/officeDocument/2006/relationships/image" Target="../media/image23.png"/></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15.wmf"/><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15.wmf"/><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15.wmf"/><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15.wmf"/><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3" Type="http://schemas.openxmlformats.org/officeDocument/2006/relationships/image" Target="../media/image15.wmf"/><Relationship Id="rId2" Type="http://schemas.openxmlformats.org/officeDocument/2006/relationships/notesSlide" Target="../notesSlides/notesSlide49.xml"/><Relationship Id="rId1" Type="http://schemas.openxmlformats.org/officeDocument/2006/relationships/slideLayout" Target="../slideLayouts/slideLayout2.xml"/><Relationship Id="rId4" Type="http://schemas.openxmlformats.org/officeDocument/2006/relationships/image" Target="../media/image24.png"/></Relationships>
</file>

<file path=ppt/slides/_rels/slide15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15.wmf"/><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15.wmf"/><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15.wmf"/><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p:cNvPicPr>
            <a:picLocks noChangeAspect="1"/>
          </p:cNvPicPr>
          <p:nvPr/>
        </p:nvPicPr>
        <p:blipFill>
          <a:blip r:embed="rId2" cstate="print">
            <a:extLst>
              <a:ext uri="{28A0092B-C50C-407E-A947-70E740481C1C}">
                <a14:useLocalDpi xmlns="" xmlns:a14="http://schemas.microsoft.com/office/drawing/2010/main" val="0"/>
              </a:ext>
            </a:extLst>
          </a:blip>
          <a:stretch>
            <a:fillRect/>
          </a:stretch>
        </p:blipFill>
        <p:spPr>
          <a:xfrm>
            <a:off x="0" y="0"/>
            <a:ext cx="9144000" cy="5143500"/>
          </a:xfrm>
          <a:prstGeom prst="rect">
            <a:avLst/>
          </a:prstGeom>
        </p:spPr>
      </p:pic>
      <p:sp>
        <p:nvSpPr>
          <p:cNvPr id="7" name="矩形 6"/>
          <p:cNvSpPr/>
          <p:nvPr/>
        </p:nvSpPr>
        <p:spPr>
          <a:xfrm>
            <a:off x="4240934" y="1943628"/>
            <a:ext cx="3986989" cy="1785104"/>
          </a:xfrm>
          <a:prstGeom prst="rect">
            <a:avLst/>
          </a:prstGeom>
        </p:spPr>
        <p:txBody>
          <a:bodyPr wrap="none">
            <a:spAutoFit/>
          </a:bodyPr>
          <a:lstStyle/>
          <a:p>
            <a:pPr algn="ctr" eaLnBrk="0" hangingPunct="0"/>
            <a:r>
              <a:rPr lang="zh-CN" altLang="en-US" sz="5500" b="1" dirty="0" smtClean="0">
                <a:solidFill>
                  <a:schemeClr val="bg1"/>
                </a:solidFill>
                <a:latin typeface="微软雅黑" pitchFamily="34" charset="-122"/>
                <a:ea typeface="微软雅黑" pitchFamily="34" charset="-122"/>
              </a:rPr>
              <a:t>无</a:t>
            </a:r>
            <a:r>
              <a:rPr lang="zh-CN" altLang="en-US" b="1" dirty="0" smtClean="0">
                <a:solidFill>
                  <a:schemeClr val="bg1"/>
                </a:solidFill>
                <a:latin typeface="微软雅黑" pitchFamily="34" charset="-122"/>
                <a:ea typeface="微软雅黑" pitchFamily="34" charset="-122"/>
              </a:rPr>
              <a:t> </a:t>
            </a:r>
            <a:r>
              <a:rPr lang="zh-CN" altLang="en-US" sz="5500" b="1" dirty="0" smtClean="0">
                <a:solidFill>
                  <a:schemeClr val="bg1"/>
                </a:solidFill>
                <a:latin typeface="微软雅黑" pitchFamily="34" charset="-122"/>
                <a:ea typeface="微软雅黑" pitchFamily="34" charset="-122"/>
              </a:rPr>
              <a:t>线</a:t>
            </a:r>
            <a:r>
              <a:rPr lang="zh-CN" altLang="en-US" b="1" dirty="0" smtClean="0">
                <a:solidFill>
                  <a:schemeClr val="bg1"/>
                </a:solidFill>
                <a:latin typeface="微软雅黑" pitchFamily="34" charset="-122"/>
                <a:ea typeface="微软雅黑" pitchFamily="34" charset="-122"/>
              </a:rPr>
              <a:t> </a:t>
            </a:r>
            <a:r>
              <a:rPr lang="zh-CN" altLang="en-US" sz="5500" b="1" dirty="0" smtClean="0">
                <a:solidFill>
                  <a:schemeClr val="bg1"/>
                </a:solidFill>
                <a:latin typeface="微软雅黑" pitchFamily="34" charset="-122"/>
                <a:ea typeface="微软雅黑" pitchFamily="34" charset="-122"/>
              </a:rPr>
              <a:t>网</a:t>
            </a:r>
            <a:r>
              <a:rPr lang="zh-CN" altLang="en-US" b="1" dirty="0" smtClean="0">
                <a:solidFill>
                  <a:schemeClr val="bg1"/>
                </a:solidFill>
                <a:latin typeface="微软雅黑" pitchFamily="34" charset="-122"/>
                <a:ea typeface="微软雅黑" pitchFamily="34" charset="-122"/>
              </a:rPr>
              <a:t> </a:t>
            </a:r>
            <a:r>
              <a:rPr lang="zh-CN" altLang="en-US" sz="5500" b="1" dirty="0" smtClean="0">
                <a:solidFill>
                  <a:schemeClr val="bg1"/>
                </a:solidFill>
                <a:latin typeface="微软雅黑" pitchFamily="34" charset="-122"/>
                <a:ea typeface="微软雅黑" pitchFamily="34" charset="-122"/>
              </a:rPr>
              <a:t>络</a:t>
            </a:r>
            <a:endParaRPr lang="en-US" altLang="zh-CN" sz="5500" b="1" dirty="0" smtClean="0">
              <a:solidFill>
                <a:schemeClr val="bg1"/>
              </a:solidFill>
              <a:latin typeface="微软雅黑" pitchFamily="34" charset="-122"/>
              <a:ea typeface="微软雅黑" pitchFamily="34" charset="-122"/>
            </a:endParaRPr>
          </a:p>
          <a:p>
            <a:pPr algn="ctr" eaLnBrk="0" hangingPunct="0"/>
            <a:r>
              <a:rPr lang="zh-CN" altLang="en-US" sz="5500" b="1" dirty="0" smtClean="0">
                <a:solidFill>
                  <a:schemeClr val="bg1"/>
                </a:solidFill>
                <a:latin typeface="微软雅黑" pitchFamily="34" charset="-122"/>
                <a:ea typeface="微软雅黑" pitchFamily="34" charset="-122"/>
              </a:rPr>
              <a:t>和</a:t>
            </a:r>
            <a:r>
              <a:rPr lang="zh-CN" altLang="en-US" b="1" dirty="0" smtClean="0">
                <a:solidFill>
                  <a:schemeClr val="bg1"/>
                </a:solidFill>
                <a:latin typeface="微软雅黑" pitchFamily="34" charset="-122"/>
                <a:ea typeface="微软雅黑" pitchFamily="34" charset="-122"/>
              </a:rPr>
              <a:t> </a:t>
            </a:r>
            <a:r>
              <a:rPr lang="zh-CN" altLang="en-US" sz="5500" b="1" dirty="0" smtClean="0">
                <a:solidFill>
                  <a:schemeClr val="bg1"/>
                </a:solidFill>
                <a:latin typeface="微软雅黑" pitchFamily="34" charset="-122"/>
                <a:ea typeface="微软雅黑" pitchFamily="34" charset="-122"/>
              </a:rPr>
              <a:t>移</a:t>
            </a:r>
            <a:r>
              <a:rPr lang="zh-CN" altLang="en-US" b="1" dirty="0" smtClean="0">
                <a:solidFill>
                  <a:schemeClr val="bg1"/>
                </a:solidFill>
                <a:latin typeface="微软雅黑" pitchFamily="34" charset="-122"/>
                <a:ea typeface="微软雅黑" pitchFamily="34" charset="-122"/>
              </a:rPr>
              <a:t> </a:t>
            </a:r>
            <a:r>
              <a:rPr lang="zh-CN" altLang="en-US" sz="5500" b="1" dirty="0" smtClean="0">
                <a:solidFill>
                  <a:schemeClr val="bg1"/>
                </a:solidFill>
                <a:latin typeface="微软雅黑" pitchFamily="34" charset="-122"/>
                <a:ea typeface="微软雅黑" pitchFamily="34" charset="-122"/>
              </a:rPr>
              <a:t>动</a:t>
            </a:r>
            <a:r>
              <a:rPr lang="zh-CN" altLang="en-US" b="1" dirty="0" smtClean="0">
                <a:solidFill>
                  <a:schemeClr val="bg1"/>
                </a:solidFill>
                <a:latin typeface="微软雅黑" pitchFamily="34" charset="-122"/>
                <a:ea typeface="微软雅黑" pitchFamily="34" charset="-122"/>
              </a:rPr>
              <a:t> </a:t>
            </a:r>
            <a:r>
              <a:rPr lang="zh-CN" altLang="en-US" sz="5500" b="1" dirty="0" smtClean="0">
                <a:solidFill>
                  <a:schemeClr val="bg1"/>
                </a:solidFill>
                <a:latin typeface="微软雅黑" pitchFamily="34" charset="-122"/>
                <a:ea typeface="微软雅黑" pitchFamily="34" charset="-122"/>
              </a:rPr>
              <a:t>网</a:t>
            </a:r>
            <a:r>
              <a:rPr lang="zh-CN" altLang="en-US" b="1" dirty="0" smtClean="0">
                <a:solidFill>
                  <a:schemeClr val="bg1"/>
                </a:solidFill>
                <a:latin typeface="微软雅黑" pitchFamily="34" charset="-122"/>
                <a:ea typeface="微软雅黑" pitchFamily="34" charset="-122"/>
              </a:rPr>
              <a:t> </a:t>
            </a:r>
            <a:r>
              <a:rPr lang="zh-CN" altLang="en-US" sz="5500" b="1" dirty="0" smtClean="0">
                <a:solidFill>
                  <a:schemeClr val="bg1"/>
                </a:solidFill>
                <a:latin typeface="微软雅黑" pitchFamily="34" charset="-122"/>
                <a:ea typeface="微软雅黑" pitchFamily="34" charset="-122"/>
              </a:rPr>
              <a:t>络</a:t>
            </a:r>
            <a:endParaRPr lang="fr-FR" altLang="zh-CN" sz="5500" b="1" dirty="0">
              <a:solidFill>
                <a:schemeClr val="bg1"/>
              </a:solidFill>
              <a:latin typeface="微软雅黑" pitchFamily="34" charset="-122"/>
              <a:ea typeface="微软雅黑" pitchFamily="34" charset="-122"/>
            </a:endParaRPr>
          </a:p>
        </p:txBody>
      </p:sp>
      <p:sp>
        <p:nvSpPr>
          <p:cNvPr id="8" name="矩形 7"/>
          <p:cNvSpPr/>
          <p:nvPr/>
        </p:nvSpPr>
        <p:spPr>
          <a:xfrm>
            <a:off x="5565012" y="1461010"/>
            <a:ext cx="1338828" cy="523220"/>
          </a:xfrm>
          <a:prstGeom prst="rect">
            <a:avLst/>
          </a:prstGeom>
        </p:spPr>
        <p:txBody>
          <a:bodyPr wrap="none">
            <a:spAutoFit/>
          </a:bodyPr>
          <a:lstStyle/>
          <a:p>
            <a:pPr algn="ctr" eaLnBrk="0" hangingPunct="0"/>
            <a:r>
              <a:rPr lang="fr-FR" altLang="zh-CN" sz="2800" b="1" dirty="0" smtClean="0">
                <a:solidFill>
                  <a:schemeClr val="bg1"/>
                </a:solidFill>
                <a:latin typeface="微软雅黑" pitchFamily="34" charset="-122"/>
                <a:ea typeface="微软雅黑" pitchFamily="34" charset="-122"/>
              </a:rPr>
              <a:t>第 9 章</a:t>
            </a:r>
            <a:endParaRPr lang="fr-FR" altLang="zh-CN" sz="2800" b="1" dirty="0">
              <a:solidFill>
                <a:schemeClr val="bg1"/>
              </a:solidFill>
              <a:latin typeface="微软雅黑" pitchFamily="34" charset="-122"/>
              <a:ea typeface="微软雅黑" pitchFamily="34" charset="-122"/>
            </a:endParaRPr>
          </a:p>
        </p:txBody>
      </p:sp>
      <p:sp>
        <p:nvSpPr>
          <p:cNvPr id="11" name="Rectangle 4"/>
          <p:cNvSpPr>
            <a:spLocks noChangeArrowheads="1"/>
          </p:cNvSpPr>
          <p:nvPr/>
        </p:nvSpPr>
        <p:spPr bwMode="auto">
          <a:xfrm>
            <a:off x="663253" y="2583673"/>
            <a:ext cx="1206500" cy="27622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pPr eaLnBrk="0" hangingPunct="0"/>
            <a:r>
              <a:rPr lang="fr-FR" sz="1200" b="1" dirty="0">
                <a:solidFill>
                  <a:srgbClr val="00B0F0"/>
                </a:solidFill>
                <a:latin typeface="微软雅黑" pitchFamily="34" charset="-122"/>
                <a:ea typeface="微软雅黑" pitchFamily="34" charset="-122"/>
              </a:rPr>
              <a:t>谢希仁  编著</a:t>
            </a:r>
          </a:p>
        </p:txBody>
      </p:sp>
      <p:sp>
        <p:nvSpPr>
          <p:cNvPr id="12" name="Rectangle 6"/>
          <p:cNvSpPr>
            <a:spLocks noChangeArrowheads="1"/>
          </p:cNvSpPr>
          <p:nvPr/>
        </p:nvSpPr>
        <p:spPr bwMode="auto">
          <a:xfrm>
            <a:off x="10302" y="2239963"/>
            <a:ext cx="2512403" cy="33813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r" eaLnBrk="0" hangingPunct="0">
              <a:spcBef>
                <a:spcPts val="1000"/>
              </a:spcBef>
            </a:pPr>
            <a:r>
              <a:rPr lang="fr-FR" sz="1600" b="1" dirty="0">
                <a:solidFill>
                  <a:srgbClr val="00B0F0"/>
                </a:solidFill>
                <a:latin typeface="微软雅黑" pitchFamily="34" charset="-122"/>
                <a:ea typeface="微软雅黑" pitchFamily="34" charset="-122"/>
              </a:rPr>
              <a:t>计算机网络（</a:t>
            </a:r>
            <a:r>
              <a:rPr lang="fr-FR" sz="1600" b="1" dirty="0" smtClean="0">
                <a:solidFill>
                  <a:srgbClr val="00B0F0"/>
                </a:solidFill>
                <a:latin typeface="微软雅黑" pitchFamily="34" charset="-122"/>
                <a:ea typeface="微软雅黑" pitchFamily="34" charset="-122"/>
              </a:rPr>
              <a:t>第 8 版</a:t>
            </a:r>
            <a:r>
              <a:rPr lang="fr-FR" sz="1600" b="1" dirty="0">
                <a:solidFill>
                  <a:srgbClr val="00B0F0"/>
                </a:solidFill>
                <a:latin typeface="微软雅黑" pitchFamily="34" charset="-122"/>
                <a:ea typeface="微软雅黑" pitchFamily="34" charset="-122"/>
              </a:rPr>
              <a:t>）</a:t>
            </a:r>
          </a:p>
        </p:txBody>
      </p:sp>
      <p:cxnSp>
        <p:nvCxnSpPr>
          <p:cNvPr id="13" name="直接连接符 12"/>
          <p:cNvCxnSpPr/>
          <p:nvPr/>
        </p:nvCxnSpPr>
        <p:spPr>
          <a:xfrm>
            <a:off x="0" y="2236788"/>
            <a:ext cx="2749685" cy="3175"/>
          </a:xfrm>
          <a:prstGeom prst="line">
            <a:avLst/>
          </a:prstGeom>
          <a:ln w="19050">
            <a:solidFill>
              <a:srgbClr val="6DAAE1"/>
            </a:solidFill>
          </a:ln>
        </p:spPr>
        <p:style>
          <a:lnRef idx="1">
            <a:schemeClr val="accent1"/>
          </a:lnRef>
          <a:fillRef idx="0">
            <a:schemeClr val="accent1"/>
          </a:fillRef>
          <a:effectRef idx="0">
            <a:schemeClr val="accent1"/>
          </a:effectRef>
          <a:fontRef idx="minor">
            <a:schemeClr val="tx1"/>
          </a:fontRef>
        </p:style>
      </p:cxnSp>
      <p:pic>
        <p:nvPicPr>
          <p:cNvPr id="14" name="图片 9"/>
          <p:cNvPicPr>
            <a:picLocks noChangeAspect="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67222" y="2955148"/>
            <a:ext cx="1198563" cy="2857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 xmlns:p14="http://schemas.microsoft.com/office/powerpoint/2010/main" val="4020560109"/>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9"/>
          <p:cNvSpPr>
            <a:spLocks noChangeArrowheads="1"/>
          </p:cNvSpPr>
          <p:nvPr/>
        </p:nvSpPr>
        <p:spPr bwMode="auto">
          <a:xfrm>
            <a:off x="1736635" y="1233436"/>
            <a:ext cx="5775325" cy="330200"/>
          </a:xfrm>
          <a:prstGeom prst="rect">
            <a:avLst/>
          </a:prstGeom>
          <a:solidFill>
            <a:srgbClr val="0098F6"/>
          </a:solidFill>
          <a:ln>
            <a:noFill/>
          </a:ln>
          <a:effectLst>
            <a:outerShdw blurRad="57785" dist="33020" dir="3180000" algn="ctr">
              <a:srgbClr val="000000">
                <a:alpha val="30000"/>
              </a:srgbClr>
            </a:outerShdw>
          </a:effectLst>
          <a:extLst/>
        </p:spPr>
        <p:txBody>
          <a:bodyPr anchor="ctr"/>
          <a:lstStyle/>
          <a:p>
            <a:pPr algn="ctr" eaLnBrk="0" hangingPunct="0"/>
            <a:endParaRPr lang="fr-FR">
              <a:solidFill>
                <a:srgbClr val="FFFFFF"/>
              </a:solidFill>
              <a:latin typeface="宋体" charset="-122"/>
            </a:endParaRPr>
          </a:p>
        </p:txBody>
      </p:sp>
      <p:sp>
        <p:nvSpPr>
          <p:cNvPr id="4" name="Rectangle 10"/>
          <p:cNvSpPr>
            <a:spLocks noChangeArrowheads="1"/>
          </p:cNvSpPr>
          <p:nvPr/>
        </p:nvSpPr>
        <p:spPr bwMode="auto">
          <a:xfrm>
            <a:off x="1736635" y="1713557"/>
            <a:ext cx="5775325" cy="330200"/>
          </a:xfrm>
          <a:prstGeom prst="rect">
            <a:avLst/>
          </a:prstGeom>
          <a:solidFill>
            <a:srgbClr val="1956B9"/>
          </a:solidFill>
          <a:ln>
            <a:noFill/>
          </a:ln>
          <a:effectLst>
            <a:outerShdw blurRad="57785" dist="33020" dir="3180000" algn="ctr">
              <a:srgbClr val="000000">
                <a:alpha val="30000"/>
              </a:srgbClr>
            </a:outerShdw>
          </a:effectLst>
          <a:extLst/>
        </p:spPr>
        <p:txBody>
          <a:bodyPr anchor="ctr"/>
          <a:lstStyle/>
          <a:p>
            <a:pPr algn="ctr" eaLnBrk="0" hangingPunct="0"/>
            <a:endParaRPr lang="fr-FR">
              <a:solidFill>
                <a:srgbClr val="FFFFFF"/>
              </a:solidFill>
              <a:latin typeface="宋体" charset="-122"/>
            </a:endParaRPr>
          </a:p>
        </p:txBody>
      </p:sp>
      <p:sp>
        <p:nvSpPr>
          <p:cNvPr id="5" name="Rectangle 11"/>
          <p:cNvSpPr>
            <a:spLocks noChangeArrowheads="1"/>
          </p:cNvSpPr>
          <p:nvPr/>
        </p:nvSpPr>
        <p:spPr bwMode="auto">
          <a:xfrm>
            <a:off x="1736635" y="2203551"/>
            <a:ext cx="5775325" cy="330200"/>
          </a:xfrm>
          <a:prstGeom prst="rect">
            <a:avLst/>
          </a:prstGeom>
          <a:solidFill>
            <a:srgbClr val="0098F6"/>
          </a:solidFill>
          <a:ln>
            <a:noFill/>
          </a:ln>
          <a:effectLst>
            <a:outerShdw blurRad="57785" dist="33020" dir="3180000" algn="ctr">
              <a:srgbClr val="000000">
                <a:alpha val="30000"/>
              </a:srgbClr>
            </a:outerShdw>
          </a:effectLst>
          <a:extLst/>
        </p:spPr>
        <p:txBody>
          <a:bodyPr anchor="ctr"/>
          <a:lstStyle/>
          <a:p>
            <a:pPr algn="ctr" eaLnBrk="0" hangingPunct="0"/>
            <a:endParaRPr lang="fr-FR">
              <a:solidFill>
                <a:srgbClr val="FFFFFF"/>
              </a:solidFill>
              <a:latin typeface="宋体" charset="-122"/>
            </a:endParaRPr>
          </a:p>
        </p:txBody>
      </p:sp>
      <p:sp>
        <p:nvSpPr>
          <p:cNvPr id="6" name="Rectangle 12"/>
          <p:cNvSpPr>
            <a:spLocks noChangeArrowheads="1"/>
          </p:cNvSpPr>
          <p:nvPr/>
        </p:nvSpPr>
        <p:spPr bwMode="auto">
          <a:xfrm>
            <a:off x="1736635" y="2692045"/>
            <a:ext cx="5775325" cy="330200"/>
          </a:xfrm>
          <a:prstGeom prst="rect">
            <a:avLst/>
          </a:prstGeom>
          <a:solidFill>
            <a:srgbClr val="1956B9"/>
          </a:solidFill>
          <a:ln>
            <a:noFill/>
          </a:ln>
          <a:effectLst>
            <a:outerShdw blurRad="57785" dist="33020" dir="3180000" algn="ctr">
              <a:srgbClr val="000000">
                <a:alpha val="30000"/>
              </a:srgbClr>
            </a:outerShdw>
          </a:effectLst>
          <a:extLst/>
        </p:spPr>
        <p:txBody>
          <a:bodyPr anchor="ctr"/>
          <a:lstStyle/>
          <a:p>
            <a:pPr algn="ctr" eaLnBrk="0" hangingPunct="0"/>
            <a:endParaRPr lang="fr-FR">
              <a:solidFill>
                <a:srgbClr val="FFFFFF"/>
              </a:solidFill>
              <a:latin typeface="宋体" charset="-122"/>
            </a:endParaRPr>
          </a:p>
        </p:txBody>
      </p:sp>
      <p:sp>
        <p:nvSpPr>
          <p:cNvPr id="7" name="Line 16"/>
          <p:cNvSpPr>
            <a:spLocks noChangeShapeType="1"/>
          </p:cNvSpPr>
          <p:nvPr/>
        </p:nvSpPr>
        <p:spPr bwMode="auto">
          <a:xfrm>
            <a:off x="2484345" y="1052264"/>
            <a:ext cx="0" cy="2872035"/>
          </a:xfrm>
          <a:prstGeom prst="line">
            <a:avLst/>
          </a:prstGeom>
          <a:noFill/>
          <a:ln w="28575" algn="ctr">
            <a:solidFill>
              <a:srgbClr val="FFFFFF"/>
            </a:solidFill>
            <a:round/>
            <a:headEnd/>
            <a:tailEnd/>
          </a:ln>
          <a:extLst>
            <a:ext uri="{909E8E84-426E-40DD-AFC4-6F175D3DCCD1}">
              <a14:hiddenFill xmlns="" xmlns:a14="http://schemas.microsoft.com/office/drawing/2010/main">
                <a:noFill/>
              </a14:hiddenFill>
            </a:ext>
          </a:extLst>
        </p:spPr>
        <p:txBody>
          <a:bodyPr/>
          <a:lstStyle/>
          <a:p>
            <a:endParaRPr lang="zh-CN" altLang="en-US"/>
          </a:p>
        </p:txBody>
      </p:sp>
      <p:sp>
        <p:nvSpPr>
          <p:cNvPr id="8" name="Rectangle 17"/>
          <p:cNvSpPr>
            <a:spLocks noChangeArrowheads="1"/>
          </p:cNvSpPr>
          <p:nvPr/>
        </p:nvSpPr>
        <p:spPr bwMode="auto">
          <a:xfrm>
            <a:off x="1768382" y="1075295"/>
            <a:ext cx="5661539" cy="204158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nSpc>
                <a:spcPts val="3800"/>
              </a:lnSpc>
            </a:pPr>
            <a:r>
              <a:rPr lang="en-US" altLang="zh-CN" sz="2000" b="1" dirty="0">
                <a:solidFill>
                  <a:schemeClr val="bg1"/>
                </a:solidFill>
                <a:latin typeface="微软雅黑" pitchFamily="34" charset="-122"/>
                <a:ea typeface="微软雅黑" pitchFamily="34" charset="-122"/>
              </a:rPr>
              <a:t>9.1 	</a:t>
            </a:r>
            <a:r>
              <a:rPr lang="en-US" altLang="zh-CN" sz="2000" b="1" dirty="0" smtClean="0">
                <a:solidFill>
                  <a:schemeClr val="bg1"/>
                </a:solidFill>
                <a:latin typeface="微软雅黑" pitchFamily="34" charset="-122"/>
                <a:ea typeface="微软雅黑" pitchFamily="34" charset="-122"/>
              </a:rPr>
              <a:t>		       </a:t>
            </a:r>
            <a:r>
              <a:rPr lang="zh-CN" altLang="en-US" sz="2000" b="1" dirty="0">
                <a:solidFill>
                  <a:schemeClr val="bg1"/>
                </a:solidFill>
                <a:latin typeface="微软雅黑" pitchFamily="34" charset="-122"/>
                <a:ea typeface="微软雅黑" pitchFamily="34" charset="-122"/>
              </a:rPr>
              <a:t>无线局域网 </a:t>
            </a:r>
            <a:r>
              <a:rPr lang="en-US" altLang="zh-CN" sz="2000" b="1" dirty="0">
                <a:solidFill>
                  <a:schemeClr val="bg1"/>
                </a:solidFill>
                <a:latin typeface="微软雅黑" pitchFamily="34" charset="-122"/>
                <a:ea typeface="微软雅黑" pitchFamily="34" charset="-122"/>
              </a:rPr>
              <a:t>WLAN</a:t>
            </a:r>
          </a:p>
          <a:p>
            <a:pPr>
              <a:lnSpc>
                <a:spcPts val="3800"/>
              </a:lnSpc>
            </a:pPr>
            <a:r>
              <a:rPr lang="en-US" altLang="zh-CN" sz="2000" b="1" dirty="0">
                <a:solidFill>
                  <a:schemeClr val="bg1"/>
                </a:solidFill>
                <a:latin typeface="微软雅黑" pitchFamily="34" charset="-122"/>
                <a:ea typeface="微软雅黑" pitchFamily="34" charset="-122"/>
              </a:rPr>
              <a:t>9.2  </a:t>
            </a:r>
            <a:r>
              <a:rPr lang="en-US" altLang="zh-CN" sz="2000" b="1" dirty="0" smtClean="0">
                <a:solidFill>
                  <a:schemeClr val="bg1"/>
                </a:solidFill>
                <a:latin typeface="微软雅黑" pitchFamily="34" charset="-122"/>
                <a:ea typeface="微软雅黑" pitchFamily="34" charset="-122"/>
              </a:rPr>
              <a:t>			</a:t>
            </a:r>
            <a:r>
              <a:rPr lang="zh-CN" altLang="en-US" sz="2000" b="1" dirty="0" smtClean="0">
                <a:solidFill>
                  <a:schemeClr val="bg1"/>
                </a:solidFill>
                <a:latin typeface="微软雅黑" pitchFamily="34" charset="-122"/>
                <a:ea typeface="微软雅黑" pitchFamily="34" charset="-122"/>
              </a:rPr>
              <a:t>无线</a:t>
            </a:r>
            <a:r>
              <a:rPr lang="zh-CN" altLang="en-US" sz="2000" b="1" dirty="0">
                <a:solidFill>
                  <a:schemeClr val="bg1"/>
                </a:solidFill>
                <a:latin typeface="微软雅黑" pitchFamily="34" charset="-122"/>
                <a:ea typeface="微软雅黑" pitchFamily="34" charset="-122"/>
              </a:rPr>
              <a:t>个人区域网 </a:t>
            </a:r>
            <a:r>
              <a:rPr lang="en-US" altLang="zh-CN" sz="2000" b="1" dirty="0">
                <a:solidFill>
                  <a:schemeClr val="bg1"/>
                </a:solidFill>
                <a:latin typeface="微软雅黑" pitchFamily="34" charset="-122"/>
                <a:ea typeface="微软雅黑" pitchFamily="34" charset="-122"/>
              </a:rPr>
              <a:t>WPAN</a:t>
            </a:r>
          </a:p>
          <a:p>
            <a:pPr>
              <a:lnSpc>
                <a:spcPts val="3800"/>
              </a:lnSpc>
            </a:pPr>
            <a:r>
              <a:rPr lang="en-US" altLang="zh-CN" sz="2000" b="1" dirty="0" smtClean="0">
                <a:solidFill>
                  <a:schemeClr val="bg1"/>
                </a:solidFill>
                <a:latin typeface="微软雅黑" pitchFamily="34" charset="-122"/>
                <a:ea typeface="微软雅黑" pitchFamily="34" charset="-122"/>
              </a:rPr>
              <a:t>9.4  			            </a:t>
            </a:r>
            <a:r>
              <a:rPr lang="zh-CN" altLang="en-US" sz="2000" b="1" dirty="0" smtClean="0">
                <a:solidFill>
                  <a:schemeClr val="bg1"/>
                </a:solidFill>
                <a:latin typeface="微软雅黑" pitchFamily="34" charset="-122"/>
                <a:ea typeface="微软雅黑" pitchFamily="34" charset="-122"/>
              </a:rPr>
              <a:t>蜂窝</a:t>
            </a:r>
            <a:r>
              <a:rPr lang="zh-CN" altLang="en-US" sz="2000" b="1" dirty="0">
                <a:solidFill>
                  <a:schemeClr val="bg1"/>
                </a:solidFill>
                <a:latin typeface="微软雅黑" pitchFamily="34" charset="-122"/>
                <a:ea typeface="微软雅黑" pitchFamily="34" charset="-122"/>
              </a:rPr>
              <a:t>移动通信网</a:t>
            </a:r>
            <a:endParaRPr lang="en-US" altLang="zh-CN" sz="2000" b="1" dirty="0">
              <a:solidFill>
                <a:schemeClr val="bg1"/>
              </a:solidFill>
              <a:latin typeface="微软雅黑" pitchFamily="34" charset="-122"/>
              <a:ea typeface="微软雅黑" pitchFamily="34" charset="-122"/>
            </a:endParaRPr>
          </a:p>
          <a:p>
            <a:pPr>
              <a:lnSpc>
                <a:spcPts val="3800"/>
              </a:lnSpc>
            </a:pPr>
            <a:r>
              <a:rPr lang="en-US" altLang="zh-CN" sz="2000" b="1" dirty="0">
                <a:solidFill>
                  <a:schemeClr val="bg1"/>
                </a:solidFill>
                <a:latin typeface="微软雅黑" pitchFamily="34" charset="-122"/>
                <a:ea typeface="微软雅黑" pitchFamily="34" charset="-122"/>
              </a:rPr>
              <a:t>9.4 </a:t>
            </a:r>
            <a:r>
              <a:rPr lang="en-US" altLang="zh-CN" sz="2000" b="1" dirty="0" smtClean="0">
                <a:solidFill>
                  <a:schemeClr val="bg1"/>
                </a:solidFill>
                <a:latin typeface="微软雅黑" pitchFamily="34" charset="-122"/>
                <a:ea typeface="微软雅黑" pitchFamily="34" charset="-122"/>
              </a:rPr>
              <a:t>			                        </a:t>
            </a:r>
            <a:r>
              <a:rPr lang="zh-CN" altLang="en-US" sz="2000" b="1" dirty="0" smtClean="0">
                <a:solidFill>
                  <a:schemeClr val="bg1"/>
                </a:solidFill>
                <a:latin typeface="微软雅黑" pitchFamily="34" charset="-122"/>
                <a:ea typeface="微软雅黑" pitchFamily="34" charset="-122"/>
              </a:rPr>
              <a:t>移动 </a:t>
            </a:r>
            <a:r>
              <a:rPr lang="en-US" altLang="zh-CN" sz="2000" b="1" dirty="0" smtClean="0">
                <a:solidFill>
                  <a:schemeClr val="bg1"/>
                </a:solidFill>
                <a:latin typeface="微软雅黑" pitchFamily="34" charset="-122"/>
                <a:ea typeface="微软雅黑" pitchFamily="34" charset="-122"/>
              </a:rPr>
              <a:t>IP</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 xmlns:p14="http://schemas.microsoft.com/office/powerpoint/2010/main" val="652169967"/>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27"/>
          <p:cNvSpPr>
            <a:spLocks noChangeArrowheads="1"/>
          </p:cNvSpPr>
          <p:nvPr/>
        </p:nvSpPr>
        <p:spPr bwMode="auto">
          <a:xfrm>
            <a:off x="639730" y="1198670"/>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6" name="Rectangle 29"/>
          <p:cNvSpPr>
            <a:spLocks noChangeArrowheads="1"/>
          </p:cNvSpPr>
          <p:nvPr/>
        </p:nvSpPr>
        <p:spPr bwMode="auto">
          <a:xfrm>
            <a:off x="648619" y="1293602"/>
            <a:ext cx="1627651" cy="101566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smtClean="0">
                <a:solidFill>
                  <a:srgbClr val="FFFF00"/>
                </a:solidFill>
                <a:latin typeface="微软雅黑" pitchFamily="34" charset="-122"/>
                <a:ea typeface="微软雅黑" pitchFamily="34" charset="-122"/>
              </a:rPr>
              <a:t>9.1</a:t>
            </a:r>
          </a:p>
          <a:p>
            <a:pPr eaLnBrk="0" hangingPunct="0"/>
            <a:r>
              <a:rPr lang="zh-CN" altLang="en-US" sz="2000" b="1" dirty="0">
                <a:solidFill>
                  <a:schemeClr val="bg1"/>
                </a:solidFill>
                <a:latin typeface="微软雅黑" pitchFamily="34" charset="-122"/>
                <a:ea typeface="微软雅黑" pitchFamily="34" charset="-122"/>
              </a:rPr>
              <a:t>无线局域网 </a:t>
            </a:r>
            <a:r>
              <a:rPr lang="en-US" altLang="zh-CN" sz="2000" b="1" dirty="0">
                <a:solidFill>
                  <a:schemeClr val="bg1"/>
                </a:solidFill>
                <a:latin typeface="微软雅黑" pitchFamily="34" charset="-122"/>
                <a:ea typeface="微软雅黑" pitchFamily="34" charset="-122"/>
              </a:rPr>
              <a:t>WLAN</a:t>
            </a:r>
            <a:endParaRPr lang="zh-CN" altLang="fr-FR" sz="2000" b="1" dirty="0">
              <a:solidFill>
                <a:schemeClr val="bg1"/>
              </a:solidFill>
              <a:latin typeface="微软雅黑" pitchFamily="34" charset="-122"/>
              <a:ea typeface="微软雅黑" pitchFamily="34" charset="-122"/>
            </a:endParaRPr>
          </a:p>
        </p:txBody>
      </p:sp>
      <p:sp>
        <p:nvSpPr>
          <p:cNvPr id="12" name="Rectangle 10"/>
          <p:cNvSpPr>
            <a:spLocks noChangeArrowheads="1"/>
          </p:cNvSpPr>
          <p:nvPr/>
        </p:nvSpPr>
        <p:spPr bwMode="auto">
          <a:xfrm>
            <a:off x="2629135" y="3033807"/>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3" name="Rectangle 9"/>
          <p:cNvSpPr>
            <a:spLocks noChangeArrowheads="1"/>
          </p:cNvSpPr>
          <p:nvPr/>
        </p:nvSpPr>
        <p:spPr bwMode="auto">
          <a:xfrm>
            <a:off x="2629135" y="2408974"/>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4" name="Rectangle 9"/>
          <p:cNvSpPr>
            <a:spLocks noChangeArrowheads="1"/>
          </p:cNvSpPr>
          <p:nvPr/>
        </p:nvSpPr>
        <p:spPr bwMode="auto">
          <a:xfrm>
            <a:off x="2629135" y="1198670"/>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5" name="Rectangle 10"/>
          <p:cNvSpPr>
            <a:spLocks noChangeArrowheads="1"/>
          </p:cNvSpPr>
          <p:nvPr/>
        </p:nvSpPr>
        <p:spPr bwMode="auto">
          <a:xfrm>
            <a:off x="2629135" y="1805095"/>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6" name="Line 16"/>
          <p:cNvSpPr>
            <a:spLocks noChangeShapeType="1"/>
          </p:cNvSpPr>
          <p:nvPr/>
        </p:nvSpPr>
        <p:spPr bwMode="auto">
          <a:xfrm>
            <a:off x="3637198" y="1127232"/>
            <a:ext cx="0" cy="2371983"/>
          </a:xfrm>
          <a:prstGeom prst="line">
            <a:avLst/>
          </a:prstGeom>
          <a:noFill/>
          <a:ln w="28575" algn="ctr">
            <a:solidFill>
              <a:srgbClr val="FFFFFF"/>
            </a:solidFill>
            <a:round/>
            <a:headEnd/>
            <a:tailEnd/>
          </a:ln>
          <a:extLst>
            <a:ext uri="{909E8E84-426E-40DD-AFC4-6F175D3DCCD1}">
              <a14:hiddenFill xmlns="" xmlns:a14="http://schemas.microsoft.com/office/drawing/2010/main">
                <a:noFill/>
              </a14:hiddenFill>
            </a:ext>
          </a:extLst>
        </p:spPr>
        <p:txBody>
          <a:bodyPr/>
          <a:lstStyle/>
          <a:p>
            <a:endParaRPr lang="zh-CN" altLang="en-US"/>
          </a:p>
        </p:txBody>
      </p:sp>
      <p:sp>
        <p:nvSpPr>
          <p:cNvPr id="17" name="Rectangle 8"/>
          <p:cNvSpPr>
            <a:spLocks noChangeArrowheads="1"/>
          </p:cNvSpPr>
          <p:nvPr/>
        </p:nvSpPr>
        <p:spPr bwMode="auto">
          <a:xfrm>
            <a:off x="2700573" y="944670"/>
            <a:ext cx="5611577" cy="25545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200000"/>
              </a:lnSpc>
            </a:pPr>
            <a:r>
              <a:rPr lang="en-US" altLang="zh-CN" sz="2000" b="1" dirty="0">
                <a:solidFill>
                  <a:schemeClr val="bg1"/>
                </a:solidFill>
                <a:latin typeface="微软雅黑" pitchFamily="34" charset="-122"/>
                <a:ea typeface="微软雅黑" pitchFamily="34" charset="-122"/>
              </a:rPr>
              <a:t>9.1.1  </a:t>
            </a:r>
            <a:r>
              <a:rPr lang="en-US" altLang="zh-CN" sz="2000" b="1" dirty="0" smtClean="0">
                <a:solidFill>
                  <a:schemeClr val="bg1"/>
                </a:solidFill>
                <a:latin typeface="微软雅黑" pitchFamily="34" charset="-122"/>
                <a:ea typeface="微软雅黑" pitchFamily="34" charset="-122"/>
              </a:rPr>
              <a:t>			        </a:t>
            </a:r>
            <a:r>
              <a:rPr lang="zh-CN" altLang="en-US" sz="2000" b="1" dirty="0" smtClean="0">
                <a:solidFill>
                  <a:schemeClr val="bg1"/>
                </a:solidFill>
                <a:latin typeface="微软雅黑" pitchFamily="34" charset="-122"/>
                <a:ea typeface="微软雅黑" pitchFamily="34" charset="-122"/>
              </a:rPr>
              <a:t>无线</a:t>
            </a:r>
            <a:r>
              <a:rPr lang="zh-CN" altLang="en-US" sz="2000" b="1" dirty="0">
                <a:solidFill>
                  <a:schemeClr val="bg1"/>
                </a:solidFill>
                <a:latin typeface="微软雅黑" pitchFamily="34" charset="-122"/>
                <a:ea typeface="微软雅黑" pitchFamily="34" charset="-122"/>
              </a:rPr>
              <a:t>局域网的组成</a:t>
            </a:r>
          </a:p>
          <a:p>
            <a:pPr eaLnBrk="0" hangingPunct="0">
              <a:lnSpc>
                <a:spcPct val="200000"/>
              </a:lnSpc>
            </a:pPr>
            <a:r>
              <a:rPr lang="en-US" altLang="zh-CN" sz="2000" b="1" dirty="0">
                <a:solidFill>
                  <a:schemeClr val="bg1"/>
                </a:solidFill>
                <a:latin typeface="微软雅黑" pitchFamily="34" charset="-122"/>
                <a:ea typeface="微软雅黑" pitchFamily="34" charset="-122"/>
              </a:rPr>
              <a:t>9.1.2  	</a:t>
            </a:r>
            <a:r>
              <a:rPr lang="en-US" altLang="zh-CN" sz="2000" b="1" dirty="0" smtClean="0">
                <a:solidFill>
                  <a:schemeClr val="bg1"/>
                </a:solidFill>
                <a:latin typeface="微软雅黑" pitchFamily="34" charset="-122"/>
                <a:ea typeface="微软雅黑" pitchFamily="34" charset="-122"/>
              </a:rPr>
              <a:t>	           802.11 </a:t>
            </a:r>
            <a:r>
              <a:rPr lang="zh-CN" altLang="en-US" sz="2000" b="1" dirty="0">
                <a:solidFill>
                  <a:schemeClr val="bg1"/>
                </a:solidFill>
                <a:latin typeface="微软雅黑" pitchFamily="34" charset="-122"/>
                <a:ea typeface="微软雅黑" pitchFamily="34" charset="-122"/>
              </a:rPr>
              <a:t>局域网的物理层</a:t>
            </a:r>
          </a:p>
          <a:p>
            <a:pPr eaLnBrk="0" hangingPunct="0">
              <a:lnSpc>
                <a:spcPct val="200000"/>
              </a:lnSpc>
            </a:pPr>
            <a:r>
              <a:rPr lang="en-US" altLang="zh-CN" sz="2000" b="1" dirty="0">
                <a:solidFill>
                  <a:schemeClr val="bg1"/>
                </a:solidFill>
                <a:latin typeface="微软雅黑" pitchFamily="34" charset="-122"/>
                <a:ea typeface="微软雅黑" pitchFamily="34" charset="-122"/>
              </a:rPr>
              <a:t>9.1.3 </a:t>
            </a:r>
            <a:r>
              <a:rPr lang="en-US" altLang="zh-CN" sz="2000" b="1" dirty="0" smtClean="0">
                <a:solidFill>
                  <a:schemeClr val="bg1"/>
                </a:solidFill>
                <a:latin typeface="微软雅黑" pitchFamily="34" charset="-122"/>
                <a:ea typeface="微软雅黑" pitchFamily="34" charset="-122"/>
              </a:rPr>
              <a:t>		 </a:t>
            </a:r>
            <a:r>
              <a:rPr lang="en-US" altLang="zh-CN" sz="2000" b="1" dirty="0">
                <a:solidFill>
                  <a:schemeClr val="bg1"/>
                </a:solidFill>
                <a:latin typeface="微软雅黑" pitchFamily="34" charset="-122"/>
                <a:ea typeface="微软雅黑" pitchFamily="34" charset="-122"/>
              </a:rPr>
              <a:t>802.11 </a:t>
            </a:r>
            <a:r>
              <a:rPr lang="zh-CN" altLang="en-US" sz="2000" b="1" dirty="0">
                <a:solidFill>
                  <a:schemeClr val="bg1"/>
                </a:solidFill>
                <a:latin typeface="微软雅黑" pitchFamily="34" charset="-122"/>
                <a:ea typeface="微软雅黑" pitchFamily="34" charset="-122"/>
              </a:rPr>
              <a:t>局域网的 </a:t>
            </a:r>
            <a:r>
              <a:rPr lang="en-US" altLang="zh-CN" sz="2000" b="1" dirty="0">
                <a:solidFill>
                  <a:schemeClr val="bg1"/>
                </a:solidFill>
                <a:latin typeface="微软雅黑" pitchFamily="34" charset="-122"/>
                <a:ea typeface="微软雅黑" pitchFamily="34" charset="-122"/>
              </a:rPr>
              <a:t>MAC </a:t>
            </a:r>
            <a:r>
              <a:rPr lang="zh-CN" altLang="en-US" sz="2000" b="1" dirty="0">
                <a:solidFill>
                  <a:schemeClr val="bg1"/>
                </a:solidFill>
                <a:latin typeface="微软雅黑" pitchFamily="34" charset="-122"/>
                <a:ea typeface="微软雅黑" pitchFamily="34" charset="-122"/>
              </a:rPr>
              <a:t>层协议</a:t>
            </a:r>
          </a:p>
          <a:p>
            <a:pPr eaLnBrk="0" hangingPunct="0">
              <a:lnSpc>
                <a:spcPct val="200000"/>
              </a:lnSpc>
            </a:pPr>
            <a:r>
              <a:rPr lang="en-US" altLang="zh-CN" sz="2000" b="1" dirty="0">
                <a:solidFill>
                  <a:schemeClr val="bg1"/>
                </a:solidFill>
                <a:latin typeface="微软雅黑" pitchFamily="34" charset="-122"/>
                <a:ea typeface="微软雅黑" pitchFamily="34" charset="-122"/>
              </a:rPr>
              <a:t>9.1.4 </a:t>
            </a:r>
            <a:r>
              <a:rPr lang="en-US" altLang="zh-CN" sz="2000" b="1" dirty="0" smtClean="0">
                <a:solidFill>
                  <a:schemeClr val="bg1"/>
                </a:solidFill>
                <a:latin typeface="微软雅黑" pitchFamily="34" charset="-122"/>
                <a:ea typeface="微软雅黑" pitchFamily="34" charset="-122"/>
              </a:rPr>
              <a:t>		        </a:t>
            </a:r>
            <a:r>
              <a:rPr lang="en-US" altLang="zh-CN" sz="2000" b="1" dirty="0">
                <a:solidFill>
                  <a:schemeClr val="bg1"/>
                </a:solidFill>
                <a:latin typeface="微软雅黑" pitchFamily="34" charset="-122"/>
                <a:ea typeface="微软雅黑" pitchFamily="34" charset="-122"/>
              </a:rPr>
              <a:t>802.11 </a:t>
            </a:r>
            <a:r>
              <a:rPr lang="zh-CN" altLang="en-US" sz="2000" b="1" dirty="0">
                <a:solidFill>
                  <a:schemeClr val="bg1"/>
                </a:solidFill>
                <a:latin typeface="微软雅黑" pitchFamily="34" charset="-122"/>
                <a:ea typeface="微软雅黑" pitchFamily="34" charset="-122"/>
              </a:rPr>
              <a:t>局域网的 </a:t>
            </a:r>
            <a:r>
              <a:rPr lang="en-US" altLang="zh-CN" sz="2000" b="1" dirty="0">
                <a:solidFill>
                  <a:schemeClr val="bg1"/>
                </a:solidFill>
                <a:latin typeface="微软雅黑" pitchFamily="34" charset="-122"/>
                <a:ea typeface="微软雅黑" pitchFamily="34" charset="-122"/>
              </a:rPr>
              <a:t>MAC </a:t>
            </a:r>
            <a:r>
              <a:rPr lang="zh-CN" altLang="en-US" sz="2000" b="1" dirty="0">
                <a:solidFill>
                  <a:schemeClr val="bg1"/>
                </a:solidFill>
                <a:latin typeface="微软雅黑" pitchFamily="34" charset="-122"/>
                <a:ea typeface="微软雅黑" pitchFamily="34" charset="-122"/>
              </a:rPr>
              <a:t>帧</a:t>
            </a:r>
          </a:p>
        </p:txBody>
      </p:sp>
    </p:spTree>
    <p:extLst>
      <p:ext uri="{BB962C8B-B14F-4D97-AF65-F5344CB8AC3E}">
        <p14:creationId xmlns="" xmlns:p14="http://schemas.microsoft.com/office/powerpoint/2010/main" val="1400700129"/>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12"/>
          <p:cNvSpPr>
            <a:spLocks noChangeArrowheads="1"/>
          </p:cNvSpPr>
          <p:nvPr/>
        </p:nvSpPr>
        <p:spPr bwMode="auto">
          <a:xfrm>
            <a:off x="511896" y="616021"/>
            <a:ext cx="8129016" cy="422275"/>
          </a:xfrm>
          <a:prstGeom prst="roundRect">
            <a:avLst>
              <a:gd name="adj" fmla="val 16667"/>
            </a:avLst>
          </a:prstGeom>
          <a:solidFill>
            <a:srgbClr val="0089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zh-CN" altLang="en-US"/>
          </a:p>
        </p:txBody>
      </p:sp>
      <p:sp>
        <p:nvSpPr>
          <p:cNvPr id="6" name="Rectangle 13"/>
          <p:cNvSpPr>
            <a:spLocks noChangeArrowheads="1"/>
          </p:cNvSpPr>
          <p:nvPr/>
        </p:nvSpPr>
        <p:spPr bwMode="auto">
          <a:xfrm>
            <a:off x="2789697" y="590557"/>
            <a:ext cx="3573414"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9.1.1  </a:t>
            </a:r>
            <a:r>
              <a:rPr lang="zh-CN" altLang="en-US" sz="2400" b="1" dirty="0">
                <a:solidFill>
                  <a:schemeClr val="bg1"/>
                </a:solidFill>
                <a:latin typeface="微软雅黑" pitchFamily="34" charset="-122"/>
                <a:ea typeface="微软雅黑" pitchFamily="34" charset="-122"/>
              </a:rPr>
              <a:t>无线局域网的组成</a:t>
            </a:r>
          </a:p>
        </p:txBody>
      </p:sp>
      <p:sp>
        <p:nvSpPr>
          <p:cNvPr id="10" name="Rectangle 46"/>
          <p:cNvSpPr>
            <a:spLocks noChangeArrowheads="1"/>
          </p:cNvSpPr>
          <p:nvPr/>
        </p:nvSpPr>
        <p:spPr bwMode="auto">
          <a:xfrm>
            <a:off x="511896" y="1034104"/>
            <a:ext cx="8129016" cy="343311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无线</a:t>
            </a:r>
            <a:r>
              <a:rPr lang="zh-CN" altLang="en-US" sz="2000" b="1" dirty="0" smtClean="0">
                <a:solidFill>
                  <a:srgbClr val="C00000"/>
                </a:solidFill>
                <a:latin typeface="微软雅黑" pitchFamily="34" charset="-122"/>
                <a:ea typeface="微软雅黑" pitchFamily="34" charset="-122"/>
              </a:rPr>
              <a:t>局域网 </a:t>
            </a:r>
            <a:r>
              <a:rPr lang="en-US" altLang="zh-CN" sz="2000" b="1" dirty="0" smtClean="0">
                <a:solidFill>
                  <a:srgbClr val="C00000"/>
                </a:solidFill>
                <a:latin typeface="微软雅黑" pitchFamily="34" charset="-122"/>
                <a:ea typeface="微软雅黑" pitchFamily="34" charset="-122"/>
              </a:rPr>
              <a:t>WLAN </a:t>
            </a:r>
            <a:r>
              <a:rPr lang="en-US" altLang="zh-CN" sz="2000" b="1" dirty="0">
                <a:latin typeface="微软雅黑" pitchFamily="34" charset="-122"/>
                <a:ea typeface="微软雅黑" pitchFamily="34" charset="-122"/>
              </a:rPr>
              <a:t>(Wireless Local Area Network</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：采用</a:t>
            </a:r>
            <a:r>
              <a:rPr lang="zh-CN" altLang="en-US" sz="2000" b="1" dirty="0">
                <a:latin typeface="微软雅黑" pitchFamily="34" charset="-122"/>
                <a:ea typeface="微软雅黑" pitchFamily="34" charset="-122"/>
              </a:rPr>
              <a:t>无线通信技术的局域网。</a:t>
            </a:r>
          </a:p>
          <a:p>
            <a:pPr marL="342900" indent="-342900" eaLnBrk="0" hangingPunct="0">
              <a:lnSpc>
                <a:spcPts val="3300"/>
              </a:lnSpc>
              <a:buClr>
                <a:srgbClr val="0070C0"/>
              </a:buClr>
              <a:buFont typeface="Wingdings" pitchFamily="2" charset="2"/>
              <a:buChar char="l"/>
            </a:pPr>
            <a:r>
              <a:rPr lang="zh-CN" altLang="en-US" sz="2000" b="1" dirty="0" smtClean="0">
                <a:solidFill>
                  <a:srgbClr val="C00000"/>
                </a:solidFill>
                <a:latin typeface="微软雅黑" pitchFamily="34" charset="-122"/>
                <a:ea typeface="微软雅黑" pitchFamily="34" charset="-122"/>
              </a:rPr>
              <a:t>特点：</a:t>
            </a:r>
            <a:endParaRPr lang="zh-CN" altLang="en-US" sz="2000" b="1" dirty="0">
              <a:solidFill>
                <a:srgbClr val="C00000"/>
              </a:solidFill>
              <a:latin typeface="微软雅黑" pitchFamily="34" charset="-122"/>
              <a:ea typeface="微软雅黑" pitchFamily="34" charset="-122"/>
            </a:endParaRPr>
          </a:p>
          <a:p>
            <a:pPr marL="684000" indent="-342900" eaLnBrk="0" hangingPunct="0">
              <a:lnSpc>
                <a:spcPts val="3300"/>
              </a:lnSpc>
              <a:buClr>
                <a:srgbClr val="7030A0"/>
              </a:buClr>
              <a:buFont typeface="+mj-lt"/>
              <a:buAutoNum type="arabicPeriod"/>
            </a:pPr>
            <a:r>
              <a:rPr lang="zh-CN" altLang="en-US" sz="2000" b="1" dirty="0" smtClean="0">
                <a:latin typeface="微软雅黑" pitchFamily="34" charset="-122"/>
                <a:ea typeface="微软雅黑" pitchFamily="34" charset="-122"/>
              </a:rPr>
              <a:t>提供</a:t>
            </a:r>
            <a:r>
              <a:rPr lang="zh-CN" altLang="en-US" sz="2000" b="1" dirty="0">
                <a:latin typeface="微软雅黑" pitchFamily="34" charset="-122"/>
                <a:ea typeface="微软雅黑" pitchFamily="34" charset="-122"/>
              </a:rPr>
              <a:t>了移动接入的功能</a:t>
            </a:r>
            <a:endParaRPr lang="en-US" altLang="zh-CN" sz="2000" b="1" dirty="0">
              <a:latin typeface="微软雅黑" pitchFamily="34" charset="-122"/>
              <a:ea typeface="微软雅黑" pitchFamily="34" charset="-122"/>
            </a:endParaRPr>
          </a:p>
          <a:p>
            <a:pPr marL="684000" indent="-342900" eaLnBrk="0" hangingPunct="0">
              <a:lnSpc>
                <a:spcPts val="3300"/>
              </a:lnSpc>
              <a:buClr>
                <a:srgbClr val="7030A0"/>
              </a:buClr>
              <a:buFont typeface="+mj-lt"/>
              <a:buAutoNum type="arabicPeriod"/>
            </a:pPr>
            <a:r>
              <a:rPr lang="zh-CN" altLang="en-US" sz="2000" b="1" dirty="0" smtClean="0">
                <a:latin typeface="微软雅黑" pitchFamily="34" charset="-122"/>
                <a:ea typeface="微软雅黑" pitchFamily="34" charset="-122"/>
              </a:rPr>
              <a:t>节省</a:t>
            </a:r>
            <a:r>
              <a:rPr lang="zh-CN" altLang="en-US" sz="2000" b="1" dirty="0">
                <a:latin typeface="微软雅黑" pitchFamily="34" charset="-122"/>
                <a:ea typeface="微软雅黑" pitchFamily="34" charset="-122"/>
              </a:rPr>
              <a:t>投资，建网速度较快</a:t>
            </a:r>
            <a:endParaRPr lang="en-US" altLang="zh-CN" sz="2000" b="1" dirty="0" smtClean="0">
              <a:latin typeface="微软雅黑" pitchFamily="34" charset="-122"/>
              <a:ea typeface="微软雅黑" pitchFamily="34" charset="-122"/>
            </a:endParaRP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支持便携设备联网</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由于手机普及率日益增高，通过无线局域网接入到互联网已成为当今上网的最常用的方式。</a:t>
            </a:r>
          </a:p>
        </p:txBody>
      </p:sp>
    </p:spTree>
    <p:extLst>
      <p:ext uri="{BB962C8B-B14F-4D97-AF65-F5344CB8AC3E}">
        <p14:creationId xmlns="" xmlns:p14="http://schemas.microsoft.com/office/powerpoint/2010/main" val="2616902210"/>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46"/>
          <p:cNvSpPr>
            <a:spLocks noChangeArrowheads="1"/>
          </p:cNvSpPr>
          <p:nvPr/>
        </p:nvSpPr>
        <p:spPr bwMode="auto">
          <a:xfrm>
            <a:off x="511896" y="1046069"/>
            <a:ext cx="8129016" cy="128188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zh-CN" altLang="en-US" sz="2000" b="1" dirty="0" smtClean="0">
                <a:latin typeface="微软雅黑" pitchFamily="34" charset="-122"/>
                <a:ea typeface="微软雅黑" pitchFamily="34" charset="-122"/>
              </a:rPr>
              <a:t>便携</a:t>
            </a:r>
            <a:r>
              <a:rPr lang="zh-CN" altLang="en-US" sz="2000" b="1" dirty="0">
                <a:latin typeface="微软雅黑" pitchFamily="34" charset="-122"/>
                <a:ea typeface="微软雅黑" pitchFamily="34" charset="-122"/>
              </a:rPr>
              <a:t>站和移动站表示的意思并</a:t>
            </a:r>
            <a:r>
              <a:rPr lang="zh-CN" altLang="en-US" sz="2000" b="1" dirty="0" smtClean="0">
                <a:latin typeface="微软雅黑" pitchFamily="34" charset="-122"/>
                <a:ea typeface="微软雅黑" pitchFamily="34" charset="-122"/>
              </a:rPr>
              <a:t>不一样。</a:t>
            </a:r>
            <a:endParaRPr lang="zh-CN" altLang="en-US" sz="2000" b="1" dirty="0">
              <a:latin typeface="微软雅黑" pitchFamily="34" charset="-122"/>
              <a:ea typeface="微软雅黑" pitchFamily="34" charset="-122"/>
            </a:endParaRPr>
          </a:p>
          <a:p>
            <a:pPr marL="342900" indent="-342900" eaLnBrk="0" hangingPunct="0">
              <a:lnSpc>
                <a:spcPts val="32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便携</a:t>
            </a:r>
            <a:r>
              <a:rPr lang="zh-CN" altLang="en-US" sz="2000" b="1" dirty="0" smtClean="0">
                <a:solidFill>
                  <a:srgbClr val="0000FF"/>
                </a:solidFill>
                <a:latin typeface="微软雅黑" pitchFamily="34" charset="-122"/>
                <a:ea typeface="微软雅黑" pitchFamily="34" charset="-122"/>
              </a:rPr>
              <a:t>站</a:t>
            </a:r>
            <a:r>
              <a:rPr lang="zh-CN" altLang="en-US" sz="2000" b="1" dirty="0" smtClean="0">
                <a:latin typeface="微软雅黑" pitchFamily="34" charset="-122"/>
                <a:ea typeface="微软雅黑" pitchFamily="34" charset="-122"/>
              </a:rPr>
              <a:t>：便于移动，但在</a:t>
            </a:r>
            <a:r>
              <a:rPr lang="zh-CN" altLang="en-US" sz="2000" b="1" dirty="0">
                <a:latin typeface="微软雅黑" pitchFamily="34" charset="-122"/>
                <a:ea typeface="微软雅黑" pitchFamily="34" charset="-122"/>
              </a:rPr>
              <a:t>工作</a:t>
            </a:r>
            <a:r>
              <a:rPr lang="zh-CN" altLang="en-US" sz="2000" b="1" dirty="0" smtClean="0">
                <a:latin typeface="微软雅黑" pitchFamily="34" charset="-122"/>
                <a:ea typeface="微软雅黑" pitchFamily="34" charset="-122"/>
              </a:rPr>
              <a:t>时，其</a:t>
            </a:r>
            <a:r>
              <a:rPr lang="zh-CN" altLang="en-US" sz="2000" b="1" dirty="0">
                <a:latin typeface="微软雅黑" pitchFamily="34" charset="-122"/>
                <a:ea typeface="微软雅黑" pitchFamily="34" charset="-122"/>
              </a:rPr>
              <a:t>位置是固定不变的。</a:t>
            </a:r>
          </a:p>
          <a:p>
            <a:pPr marL="342900" indent="-342900" eaLnBrk="0" hangingPunct="0">
              <a:lnSpc>
                <a:spcPts val="3200"/>
              </a:lnSpc>
              <a:buClr>
                <a:srgbClr val="0070C0"/>
              </a:buClr>
              <a:buFont typeface="Wingdings" pitchFamily="2" charset="2"/>
              <a:buChar char="l"/>
            </a:pPr>
            <a:r>
              <a:rPr lang="zh-CN" altLang="en-US" sz="2000" b="1" dirty="0" smtClean="0">
                <a:solidFill>
                  <a:srgbClr val="0000FF"/>
                </a:solidFill>
                <a:latin typeface="微软雅黑" pitchFamily="34" charset="-122"/>
                <a:ea typeface="微软雅黑" pitchFamily="34" charset="-122"/>
              </a:rPr>
              <a:t>移动站</a:t>
            </a:r>
            <a:r>
              <a:rPr lang="zh-CN" altLang="en-US" sz="2000" b="1" dirty="0" smtClean="0">
                <a:latin typeface="微软雅黑" pitchFamily="34" charset="-122"/>
                <a:ea typeface="微软雅黑" pitchFamily="34" charset="-122"/>
              </a:rPr>
              <a:t>：不仅</a:t>
            </a:r>
            <a:r>
              <a:rPr lang="zh-CN" altLang="en-US" sz="2000" b="1" dirty="0">
                <a:latin typeface="微软雅黑" pitchFamily="34" charset="-122"/>
                <a:ea typeface="微软雅黑" pitchFamily="34" charset="-122"/>
              </a:rPr>
              <a:t>能够移动</a:t>
            </a:r>
            <a:r>
              <a:rPr lang="zh-CN" altLang="en-US" sz="2000" b="1" dirty="0" smtClean="0">
                <a:latin typeface="微软雅黑" pitchFamily="34" charset="-122"/>
                <a:ea typeface="微软雅黑" pitchFamily="34" charset="-122"/>
              </a:rPr>
              <a:t>，还</a:t>
            </a:r>
            <a:r>
              <a:rPr lang="zh-CN" altLang="en-US" sz="2000" b="1" dirty="0">
                <a:latin typeface="微软雅黑" pitchFamily="34" charset="-122"/>
                <a:ea typeface="微软雅黑" pitchFamily="34" charset="-122"/>
              </a:rPr>
              <a:t>可以在移动的过程中进行</a:t>
            </a:r>
            <a:r>
              <a:rPr lang="zh-CN" altLang="en-US" sz="2000" b="1" dirty="0" smtClean="0">
                <a:latin typeface="微软雅黑" pitchFamily="34" charset="-122"/>
                <a:ea typeface="微软雅黑" pitchFamily="34" charset="-122"/>
              </a:rPr>
              <a:t>通信。</a:t>
            </a:r>
            <a:endParaRPr lang="zh-CN" altLang="en-US" sz="2000" b="1" dirty="0">
              <a:latin typeface="微软雅黑" pitchFamily="34" charset="-122"/>
              <a:ea typeface="微软雅黑" pitchFamily="34" charset="-122"/>
            </a:endParaRPr>
          </a:p>
        </p:txBody>
      </p:sp>
      <p:sp>
        <p:nvSpPr>
          <p:cNvPr id="7" name="AutoShape 12"/>
          <p:cNvSpPr>
            <a:spLocks noChangeArrowheads="1"/>
          </p:cNvSpPr>
          <p:nvPr/>
        </p:nvSpPr>
        <p:spPr bwMode="auto">
          <a:xfrm>
            <a:off x="511896" y="616021"/>
            <a:ext cx="8129016" cy="422275"/>
          </a:xfrm>
          <a:prstGeom prst="roundRect">
            <a:avLst>
              <a:gd name="adj" fmla="val 16667"/>
            </a:avLst>
          </a:prstGeom>
          <a:solidFill>
            <a:srgbClr val="0089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zh-CN" altLang="en-US"/>
          </a:p>
        </p:txBody>
      </p:sp>
      <p:sp>
        <p:nvSpPr>
          <p:cNvPr id="8" name="Rectangle 13"/>
          <p:cNvSpPr>
            <a:spLocks noChangeArrowheads="1"/>
          </p:cNvSpPr>
          <p:nvPr/>
        </p:nvSpPr>
        <p:spPr bwMode="auto">
          <a:xfrm>
            <a:off x="2789697" y="590557"/>
            <a:ext cx="3573414"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9.1.1  </a:t>
            </a:r>
            <a:r>
              <a:rPr lang="zh-CN" altLang="en-US" sz="2400" b="1" dirty="0">
                <a:solidFill>
                  <a:schemeClr val="bg1"/>
                </a:solidFill>
                <a:latin typeface="微软雅黑" pitchFamily="34" charset="-122"/>
                <a:ea typeface="微软雅黑" pitchFamily="34" charset="-122"/>
              </a:rPr>
              <a:t>无线局域网的组成</a:t>
            </a:r>
          </a:p>
        </p:txBody>
      </p:sp>
    </p:spTree>
    <p:extLst>
      <p:ext uri="{BB962C8B-B14F-4D97-AF65-F5344CB8AC3E}">
        <p14:creationId xmlns="" xmlns:p14="http://schemas.microsoft.com/office/powerpoint/2010/main" val="3629160511"/>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46"/>
          <p:cNvSpPr>
            <a:spLocks noChangeArrowheads="1"/>
          </p:cNvSpPr>
          <p:nvPr/>
        </p:nvSpPr>
        <p:spPr bwMode="auto">
          <a:xfrm>
            <a:off x="511896" y="1034658"/>
            <a:ext cx="8420564" cy="21441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zh-CN" altLang="en-US" sz="2000" b="1" dirty="0" smtClean="0">
                <a:latin typeface="微软雅黑" pitchFamily="34" charset="-122"/>
                <a:ea typeface="微软雅黑" pitchFamily="34" charset="-122"/>
              </a:rPr>
              <a:t>可</a:t>
            </a:r>
            <a:r>
              <a:rPr lang="zh-CN" altLang="en-US" sz="2000" b="1" dirty="0">
                <a:latin typeface="微软雅黑" pitchFamily="34" charset="-122"/>
                <a:ea typeface="微软雅黑" pitchFamily="34" charset="-122"/>
              </a:rPr>
              <a:t>分为</a:t>
            </a:r>
            <a:r>
              <a:rPr lang="zh-CN" altLang="en-US" sz="2000" b="1" dirty="0">
                <a:solidFill>
                  <a:srgbClr val="0000FF"/>
                </a:solidFill>
                <a:latin typeface="微软雅黑" pitchFamily="34" charset="-122"/>
                <a:ea typeface="微软雅黑" pitchFamily="34" charset="-122"/>
              </a:rPr>
              <a:t>两大类：</a:t>
            </a:r>
          </a:p>
          <a:p>
            <a:pPr marL="684000"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有固定基础设施的 </a:t>
            </a:r>
            <a:r>
              <a:rPr lang="en-US" altLang="zh-CN" sz="2000" b="1" dirty="0">
                <a:latin typeface="微软雅黑" pitchFamily="34" charset="-122"/>
                <a:ea typeface="微软雅黑" pitchFamily="34" charset="-122"/>
              </a:rPr>
              <a:t>WLAN</a:t>
            </a:r>
          </a:p>
          <a:p>
            <a:pPr marL="684000"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无固定基础设施的 </a:t>
            </a:r>
            <a:r>
              <a:rPr lang="en-US" altLang="zh-CN" sz="2000" b="1" dirty="0">
                <a:latin typeface="微软雅黑" pitchFamily="34" charset="-122"/>
                <a:ea typeface="微软雅黑" pitchFamily="34" charset="-122"/>
              </a:rPr>
              <a:t>WLAN</a:t>
            </a:r>
          </a:p>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所谓“</a:t>
            </a:r>
            <a:r>
              <a:rPr lang="zh-CN" altLang="en-US" sz="2000" b="1" dirty="0">
                <a:solidFill>
                  <a:srgbClr val="C00000"/>
                </a:solidFill>
                <a:latin typeface="微软雅黑" pitchFamily="34" charset="-122"/>
                <a:ea typeface="微软雅黑" pitchFamily="34" charset="-122"/>
              </a:rPr>
              <a:t>固定基础设施</a:t>
            </a:r>
            <a:r>
              <a:rPr lang="zh-CN" altLang="en-US" sz="2000" b="1" dirty="0">
                <a:latin typeface="微软雅黑" pitchFamily="34" charset="-122"/>
                <a:ea typeface="微软雅黑" pitchFamily="34" charset="-122"/>
              </a:rPr>
              <a:t>”是指预先建立起来的、能够覆盖一定地理</a:t>
            </a:r>
            <a:r>
              <a:rPr lang="zh-CN" altLang="en-US" sz="2000" b="1" dirty="0" smtClean="0">
                <a:latin typeface="微软雅黑" pitchFamily="34" charset="-122"/>
                <a:ea typeface="微软雅黑" pitchFamily="34" charset="-122"/>
              </a:rPr>
              <a:t>范围 的</a:t>
            </a:r>
            <a:r>
              <a:rPr lang="zh-CN" altLang="en-US" sz="2000" b="1" dirty="0">
                <a:latin typeface="微软雅黑" pitchFamily="34" charset="-122"/>
                <a:ea typeface="微软雅黑" pitchFamily="34" charset="-122"/>
              </a:rPr>
              <a:t>一批</a:t>
            </a:r>
            <a:r>
              <a:rPr lang="zh-CN" altLang="en-US" sz="2000" b="1" dirty="0">
                <a:solidFill>
                  <a:srgbClr val="C00000"/>
                </a:solidFill>
                <a:latin typeface="微软雅黑" pitchFamily="34" charset="-122"/>
                <a:ea typeface="微软雅黑" pitchFamily="34" charset="-122"/>
              </a:rPr>
              <a:t>固定基站。</a:t>
            </a:r>
          </a:p>
        </p:txBody>
      </p:sp>
      <p:sp>
        <p:nvSpPr>
          <p:cNvPr id="7" name="AutoShape 12"/>
          <p:cNvSpPr>
            <a:spLocks noChangeArrowheads="1"/>
          </p:cNvSpPr>
          <p:nvPr/>
        </p:nvSpPr>
        <p:spPr bwMode="auto">
          <a:xfrm>
            <a:off x="511896" y="616021"/>
            <a:ext cx="8129016" cy="422275"/>
          </a:xfrm>
          <a:prstGeom prst="roundRect">
            <a:avLst>
              <a:gd name="adj" fmla="val 16667"/>
            </a:avLst>
          </a:prstGeom>
          <a:solidFill>
            <a:srgbClr val="0089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zh-CN" altLang="en-US"/>
          </a:p>
        </p:txBody>
      </p:sp>
      <p:sp>
        <p:nvSpPr>
          <p:cNvPr id="8" name="Rectangle 13"/>
          <p:cNvSpPr>
            <a:spLocks noChangeArrowheads="1"/>
          </p:cNvSpPr>
          <p:nvPr/>
        </p:nvSpPr>
        <p:spPr bwMode="auto">
          <a:xfrm>
            <a:off x="2789697" y="590557"/>
            <a:ext cx="3573414"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9.1.1  </a:t>
            </a:r>
            <a:r>
              <a:rPr lang="zh-CN" altLang="en-US" sz="2400" b="1" dirty="0">
                <a:solidFill>
                  <a:schemeClr val="bg1"/>
                </a:solidFill>
                <a:latin typeface="微软雅黑" pitchFamily="34" charset="-122"/>
                <a:ea typeface="微软雅黑" pitchFamily="34" charset="-122"/>
              </a:rPr>
              <a:t>无线局域网的组成</a:t>
            </a:r>
          </a:p>
        </p:txBody>
      </p:sp>
    </p:spTree>
    <p:extLst>
      <p:ext uri="{BB962C8B-B14F-4D97-AF65-F5344CB8AC3E}">
        <p14:creationId xmlns="" xmlns:p14="http://schemas.microsoft.com/office/powerpoint/2010/main" val="2249866848"/>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6"/>
          <p:cNvSpPr>
            <a:spLocks noChangeArrowheads="1"/>
          </p:cNvSpPr>
          <p:nvPr/>
        </p:nvSpPr>
        <p:spPr bwMode="auto">
          <a:xfrm>
            <a:off x="509475" y="962940"/>
            <a:ext cx="8129015" cy="296491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en-US" altLang="zh-CN" sz="2000" b="1" dirty="0">
                <a:latin typeface="微软雅黑" pitchFamily="34" charset="-122"/>
                <a:ea typeface="微软雅黑" pitchFamily="34" charset="-122"/>
              </a:rPr>
              <a:t>IEEE 802.11 </a:t>
            </a:r>
            <a:r>
              <a:rPr lang="zh-CN" altLang="en-US" sz="2000" b="1" dirty="0">
                <a:latin typeface="微软雅黑" pitchFamily="34" charset="-122"/>
                <a:ea typeface="微软雅黑" pitchFamily="34" charset="-122"/>
              </a:rPr>
              <a:t>是一个有</a:t>
            </a:r>
            <a:r>
              <a:rPr lang="zh-CN" altLang="en-US" sz="2000" b="1" dirty="0">
                <a:solidFill>
                  <a:srgbClr val="C00000"/>
                </a:solidFill>
                <a:latin typeface="微软雅黑" pitchFamily="34" charset="-122"/>
                <a:ea typeface="微软雅黑" pitchFamily="34" charset="-122"/>
              </a:rPr>
              <a:t>固定基础设施</a:t>
            </a:r>
            <a:r>
              <a:rPr lang="zh-CN" altLang="en-US" sz="2000" b="1" dirty="0">
                <a:latin typeface="微软雅黑" pitchFamily="34" charset="-122"/>
                <a:ea typeface="微软雅黑" pitchFamily="34" charset="-122"/>
              </a:rPr>
              <a:t>的无线局域网的国际标准。</a:t>
            </a:r>
          </a:p>
          <a:p>
            <a:pPr marL="684000" indent="-342900" eaLnBrk="0" hangingPunct="0">
              <a:lnSpc>
                <a:spcPts val="3200"/>
              </a:lnSpc>
              <a:buClr>
                <a:srgbClr val="7030A0"/>
              </a:buClr>
              <a:buFont typeface="+mj-lt"/>
              <a:buAutoNum type="arabicPeriod"/>
            </a:pPr>
            <a:r>
              <a:rPr lang="zh-CN" altLang="en-US" sz="2000" b="1" dirty="0" smtClean="0">
                <a:latin typeface="微软雅黑" pitchFamily="34" charset="-122"/>
                <a:ea typeface="微软雅黑" pitchFamily="34" charset="-122"/>
              </a:rPr>
              <a:t>使用</a:t>
            </a:r>
            <a:r>
              <a:rPr lang="zh-CN" altLang="en-US" sz="2000" b="1" dirty="0">
                <a:latin typeface="微软雅黑" pitchFamily="34" charset="-122"/>
                <a:ea typeface="微软雅黑" pitchFamily="34" charset="-122"/>
              </a:rPr>
              <a:t>星形拓扑</a:t>
            </a:r>
            <a:r>
              <a:rPr lang="zh-CN" altLang="en-US" sz="2000" b="1" dirty="0" smtClean="0">
                <a:latin typeface="微软雅黑" pitchFamily="34" charset="-122"/>
                <a:ea typeface="微软雅黑" pitchFamily="34" charset="-122"/>
              </a:rPr>
              <a:t>，中心</a:t>
            </a:r>
            <a:r>
              <a:rPr lang="zh-CN" altLang="en-US" sz="2000" b="1" dirty="0">
                <a:latin typeface="微软雅黑" pitchFamily="34" charset="-122"/>
                <a:ea typeface="微软雅黑" pitchFamily="34" charset="-122"/>
              </a:rPr>
              <a:t>叫做</a:t>
            </a:r>
            <a:r>
              <a:rPr lang="zh-CN" altLang="en-US" sz="2000" b="1" dirty="0">
                <a:solidFill>
                  <a:srgbClr val="0000FF"/>
                </a:solidFill>
                <a:latin typeface="微软雅黑" pitchFamily="34" charset="-122"/>
                <a:ea typeface="微软雅黑" pitchFamily="34" charset="-122"/>
              </a:rPr>
              <a:t>接入点 </a:t>
            </a:r>
            <a:r>
              <a:rPr lang="en-US" altLang="zh-CN" sz="2000" b="1" dirty="0">
                <a:solidFill>
                  <a:srgbClr val="0000FF"/>
                </a:solidFill>
                <a:latin typeface="微软雅黑" pitchFamily="34" charset="-122"/>
                <a:ea typeface="微软雅黑" pitchFamily="34" charset="-122"/>
              </a:rPr>
              <a:t>AP </a:t>
            </a:r>
            <a:r>
              <a:rPr lang="en-US" altLang="zh-CN" sz="2000" b="1" dirty="0">
                <a:latin typeface="微软雅黑" pitchFamily="34" charset="-122"/>
                <a:ea typeface="微软雅黑" pitchFamily="34" charset="-122"/>
              </a:rPr>
              <a:t>(Access Point</a:t>
            </a:r>
            <a:r>
              <a:rPr lang="en-US" altLang="zh-CN" sz="2000" b="1" dirty="0" smtClean="0">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1076325" lvl="1" indent="-279400" eaLnBrk="0" hangingPunct="0">
              <a:lnSpc>
                <a:spcPts val="3200"/>
              </a:lnSpc>
              <a:buClr>
                <a:srgbClr val="000099"/>
              </a:buClr>
              <a:buSzPct val="85000"/>
              <a:buFont typeface="Wingdings" panose="05000000000000000000" pitchFamily="2" charset="2"/>
              <a:buChar char="u"/>
            </a:pPr>
            <a:r>
              <a:rPr lang="en-US" altLang="zh-CN" b="1" dirty="0" smtClean="0">
                <a:latin typeface="微软雅黑" pitchFamily="34" charset="-122"/>
                <a:ea typeface="微软雅黑" pitchFamily="34" charset="-122"/>
              </a:rPr>
              <a:t>AP </a:t>
            </a:r>
            <a:r>
              <a:rPr lang="zh-CN" altLang="en-US" b="1" dirty="0" smtClean="0">
                <a:latin typeface="微软雅黑" pitchFamily="34" charset="-122"/>
                <a:ea typeface="微软雅黑" pitchFamily="34" charset="-122"/>
              </a:rPr>
              <a:t>是</a:t>
            </a:r>
            <a:r>
              <a:rPr lang="zh-CN" altLang="en-US" b="1" dirty="0">
                <a:latin typeface="微软雅黑" pitchFamily="34" charset="-122"/>
                <a:ea typeface="微软雅黑" pitchFamily="34" charset="-122"/>
              </a:rPr>
              <a:t>无线局域网的</a:t>
            </a:r>
            <a:r>
              <a:rPr lang="zh-CN" altLang="en-US" b="1" dirty="0">
                <a:solidFill>
                  <a:srgbClr val="C00000"/>
                </a:solidFill>
                <a:latin typeface="微软雅黑" pitchFamily="34" charset="-122"/>
                <a:ea typeface="微软雅黑" pitchFamily="34" charset="-122"/>
              </a:rPr>
              <a:t>基础设施，</a:t>
            </a:r>
            <a:r>
              <a:rPr lang="zh-CN" altLang="en-US" b="1" dirty="0">
                <a:latin typeface="微软雅黑" pitchFamily="34" charset="-122"/>
                <a:ea typeface="微软雅黑" pitchFamily="34" charset="-122"/>
              </a:rPr>
              <a:t>也是一个</a:t>
            </a:r>
            <a:r>
              <a:rPr lang="zh-CN" altLang="en-US" b="1" dirty="0">
                <a:solidFill>
                  <a:srgbClr val="C00000"/>
                </a:solidFill>
                <a:latin typeface="微软雅黑" pitchFamily="34" charset="-122"/>
                <a:ea typeface="微软雅黑" pitchFamily="34" charset="-122"/>
              </a:rPr>
              <a:t>链路层</a:t>
            </a:r>
            <a:r>
              <a:rPr lang="zh-CN" altLang="en-US" b="1" dirty="0">
                <a:latin typeface="微软雅黑" pitchFamily="34" charset="-122"/>
                <a:ea typeface="微软雅黑" pitchFamily="34" charset="-122"/>
              </a:rPr>
              <a:t>的设备</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1076325" lvl="1" indent="-279400" eaLnBrk="0" hangingPunct="0">
              <a:lnSpc>
                <a:spcPts val="3200"/>
              </a:lnSpc>
              <a:buClr>
                <a:srgbClr val="000099"/>
              </a:buClr>
              <a:buSzPct val="85000"/>
              <a:buFont typeface="Wingdings" panose="05000000000000000000" pitchFamily="2" charset="2"/>
              <a:buChar char="u"/>
            </a:pPr>
            <a:r>
              <a:rPr lang="en-US" altLang="zh-CN" b="1" dirty="0" smtClean="0">
                <a:latin typeface="微软雅黑" pitchFamily="34" charset="-122"/>
                <a:ea typeface="微软雅黑" pitchFamily="34" charset="-122"/>
              </a:rPr>
              <a:t>AP </a:t>
            </a:r>
            <a:r>
              <a:rPr lang="zh-CN" altLang="en-US" b="1" dirty="0" smtClean="0">
                <a:latin typeface="微软雅黑" pitchFamily="34" charset="-122"/>
                <a:ea typeface="微软雅黑" pitchFamily="34" charset="-122"/>
              </a:rPr>
              <a:t>也</a:t>
            </a:r>
            <a:r>
              <a:rPr lang="zh-CN" altLang="en-US" b="1" dirty="0">
                <a:latin typeface="微软雅黑" pitchFamily="34" charset="-122"/>
                <a:ea typeface="微软雅黑" pitchFamily="34" charset="-122"/>
              </a:rPr>
              <a:t>叫做</a:t>
            </a:r>
            <a:r>
              <a:rPr lang="zh-CN" altLang="en-US" b="1" dirty="0">
                <a:solidFill>
                  <a:srgbClr val="C00000"/>
                </a:solidFill>
                <a:latin typeface="微软雅黑" pitchFamily="34" charset="-122"/>
                <a:ea typeface="微软雅黑" pitchFamily="34" charset="-122"/>
              </a:rPr>
              <a:t>无线接入</a:t>
            </a:r>
            <a:r>
              <a:rPr lang="zh-CN" altLang="en-US" b="1" dirty="0" smtClean="0">
                <a:solidFill>
                  <a:srgbClr val="C00000"/>
                </a:solidFill>
                <a:latin typeface="微软雅黑" pitchFamily="34" charset="-122"/>
                <a:ea typeface="微软雅黑" pitchFamily="34" charset="-122"/>
              </a:rPr>
              <a:t>点 </a:t>
            </a:r>
            <a:r>
              <a:rPr lang="en-US" altLang="zh-CN" b="1" dirty="0" smtClean="0">
                <a:solidFill>
                  <a:srgbClr val="C00000"/>
                </a:solidFill>
                <a:latin typeface="微软雅黑" pitchFamily="34" charset="-122"/>
                <a:ea typeface="微软雅黑" pitchFamily="34" charset="-122"/>
              </a:rPr>
              <a:t>WAP </a:t>
            </a:r>
            <a:r>
              <a:rPr lang="en-US" altLang="zh-CN" b="1" dirty="0">
                <a:latin typeface="微软雅黑" pitchFamily="34" charset="-122"/>
                <a:ea typeface="微软雅黑" pitchFamily="34" charset="-122"/>
              </a:rPr>
              <a:t>(Wireless Access Point)</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1076325" lvl="1" indent="-279400" eaLnBrk="0" hangingPunct="0">
              <a:lnSpc>
                <a:spcPts val="3200"/>
              </a:lnSpc>
              <a:buClr>
                <a:srgbClr val="000099"/>
              </a:buClr>
              <a:buSzPct val="85000"/>
              <a:buFont typeface="Wingdings" panose="05000000000000000000" pitchFamily="2" charset="2"/>
              <a:buChar char="u"/>
            </a:pPr>
            <a:r>
              <a:rPr lang="zh-CN" altLang="en-US" b="1" dirty="0" smtClean="0">
                <a:latin typeface="微软雅黑" pitchFamily="34" charset="-122"/>
                <a:ea typeface="微软雅黑" pitchFamily="34" charset="-122"/>
              </a:rPr>
              <a:t>无线</a:t>
            </a:r>
            <a:r>
              <a:rPr lang="zh-CN" altLang="en-US" b="1" dirty="0">
                <a:latin typeface="微软雅黑" pitchFamily="34" charset="-122"/>
                <a:ea typeface="微软雅黑" pitchFamily="34" charset="-122"/>
              </a:rPr>
              <a:t>局域网中的</a:t>
            </a:r>
            <a:r>
              <a:rPr lang="zh-CN" altLang="en-US" b="1" dirty="0" smtClean="0">
                <a:latin typeface="微软雅黑" pitchFamily="34" charset="-122"/>
                <a:ea typeface="微软雅黑" pitchFamily="34" charset="-122"/>
              </a:rPr>
              <a:t>站点对</a:t>
            </a:r>
            <a:r>
              <a:rPr lang="zh-CN" altLang="en-US" b="1" dirty="0">
                <a:latin typeface="微软雅黑" pitchFamily="34" charset="-122"/>
                <a:ea typeface="微软雅黑" pitchFamily="34" charset="-122"/>
              </a:rPr>
              <a:t>网内或网外的</a:t>
            </a:r>
            <a:r>
              <a:rPr lang="zh-CN" altLang="en-US" b="1" dirty="0" smtClean="0">
                <a:latin typeface="微软雅黑" pitchFamily="34" charset="-122"/>
                <a:ea typeface="微软雅黑" pitchFamily="34" charset="-122"/>
              </a:rPr>
              <a:t>通信</a:t>
            </a:r>
            <a:r>
              <a:rPr lang="zh-CN" altLang="en-US" b="1" dirty="0" smtClean="0">
                <a:solidFill>
                  <a:srgbClr val="C00000"/>
                </a:solidFill>
                <a:latin typeface="微软雅黑" pitchFamily="34" charset="-122"/>
                <a:ea typeface="微软雅黑" pitchFamily="34" charset="-122"/>
              </a:rPr>
              <a:t>都</a:t>
            </a:r>
            <a:r>
              <a:rPr lang="zh-CN" altLang="en-US" b="1" dirty="0">
                <a:solidFill>
                  <a:srgbClr val="C00000"/>
                </a:solidFill>
                <a:latin typeface="微软雅黑" pitchFamily="34" charset="-122"/>
                <a:ea typeface="微软雅黑" pitchFamily="34" charset="-122"/>
              </a:rPr>
              <a:t>必须</a:t>
            </a:r>
            <a:r>
              <a:rPr lang="zh-CN" altLang="en-US" b="1" dirty="0" smtClean="0">
                <a:solidFill>
                  <a:srgbClr val="C00000"/>
                </a:solidFill>
                <a:latin typeface="微软雅黑" pitchFamily="34" charset="-122"/>
                <a:ea typeface="微软雅黑" pitchFamily="34" charset="-122"/>
              </a:rPr>
              <a:t>通过 </a:t>
            </a:r>
            <a:r>
              <a:rPr lang="en-US" altLang="zh-CN" b="1" dirty="0" smtClean="0">
                <a:solidFill>
                  <a:srgbClr val="C00000"/>
                </a:solidFill>
                <a:latin typeface="微软雅黑" pitchFamily="34" charset="-122"/>
                <a:ea typeface="微软雅黑" pitchFamily="34" charset="-122"/>
              </a:rPr>
              <a:t>AP</a:t>
            </a:r>
            <a:r>
              <a:rPr lang="zh-CN" altLang="en-US" b="1" dirty="0">
                <a:solidFill>
                  <a:srgbClr val="C00000"/>
                </a:solidFill>
                <a:latin typeface="微软雅黑" pitchFamily="34" charset="-122"/>
                <a:ea typeface="微软雅黑" pitchFamily="34" charset="-122"/>
              </a:rPr>
              <a:t>。</a:t>
            </a:r>
            <a:endParaRPr lang="en-US" altLang="zh-CN" b="1" dirty="0">
              <a:solidFill>
                <a:srgbClr val="C00000"/>
              </a:solidFill>
              <a:latin typeface="微软雅黑" pitchFamily="34" charset="-122"/>
              <a:ea typeface="微软雅黑" pitchFamily="34" charset="-122"/>
            </a:endParaRPr>
          </a:p>
          <a:p>
            <a:pPr marL="684000" indent="-342900" eaLnBrk="0" hangingPunct="0">
              <a:lnSpc>
                <a:spcPts val="3200"/>
              </a:lnSpc>
              <a:buClr>
                <a:srgbClr val="7030A0"/>
              </a:buClr>
              <a:buFont typeface="+mj-lt"/>
              <a:buAutoNum type="arabicPeriod"/>
            </a:pPr>
            <a:r>
              <a:rPr lang="zh-CN" altLang="en-US" sz="2000" b="1" dirty="0" smtClean="0">
                <a:latin typeface="微软雅黑" pitchFamily="34" charset="-122"/>
                <a:ea typeface="微软雅黑" pitchFamily="34" charset="-122"/>
              </a:rPr>
              <a:t>在 </a:t>
            </a:r>
            <a:r>
              <a:rPr lang="en-US" altLang="zh-CN" sz="2000" b="1" dirty="0" smtClean="0">
                <a:latin typeface="微软雅黑" pitchFamily="34" charset="-122"/>
                <a:ea typeface="微软雅黑" pitchFamily="34" charset="-122"/>
              </a:rPr>
              <a:t>MAC </a:t>
            </a:r>
            <a:r>
              <a:rPr lang="zh-CN" altLang="en-US" sz="2000" b="1" dirty="0" smtClean="0">
                <a:latin typeface="微软雅黑" pitchFamily="34" charset="-122"/>
                <a:ea typeface="微软雅黑" pitchFamily="34" charset="-122"/>
              </a:rPr>
              <a:t>层</a:t>
            </a:r>
            <a:r>
              <a:rPr lang="zh-CN" altLang="en-US" sz="2000" b="1" dirty="0">
                <a:latin typeface="微软雅黑" pitchFamily="34" charset="-122"/>
                <a:ea typeface="微软雅黑" pitchFamily="34" charset="-122"/>
              </a:rPr>
              <a:t>使用 </a:t>
            </a:r>
            <a:r>
              <a:rPr lang="en-US" altLang="zh-CN" sz="2000" b="1" dirty="0">
                <a:solidFill>
                  <a:srgbClr val="0000FF"/>
                </a:solidFill>
                <a:latin typeface="微软雅黑" pitchFamily="34" charset="-122"/>
                <a:ea typeface="微软雅黑" pitchFamily="34" charset="-122"/>
              </a:rPr>
              <a:t>CSMA/CA </a:t>
            </a:r>
            <a:r>
              <a:rPr lang="zh-CN" altLang="en-US" sz="2000" b="1" dirty="0">
                <a:latin typeface="微软雅黑" pitchFamily="34" charset="-122"/>
                <a:ea typeface="微软雅黑" pitchFamily="34" charset="-122"/>
              </a:rPr>
              <a:t>协议</a:t>
            </a:r>
          </a:p>
          <a:p>
            <a:pPr marL="342900" indent="-342900" eaLnBrk="0" hangingPunct="0">
              <a:lnSpc>
                <a:spcPts val="3200"/>
              </a:lnSpc>
              <a:buClr>
                <a:srgbClr val="0070C0"/>
              </a:buClr>
              <a:buFont typeface="Wingdings" pitchFamily="2" charset="2"/>
              <a:buChar char="l"/>
            </a:pPr>
            <a:r>
              <a:rPr lang="zh-CN" altLang="en-US" sz="2000" b="1" dirty="0">
                <a:latin typeface="微软雅黑" pitchFamily="34" charset="-122"/>
                <a:ea typeface="微软雅黑" pitchFamily="34" charset="-122"/>
              </a:rPr>
              <a:t>凡使用 </a:t>
            </a:r>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系列协议的局域网又称为 </a:t>
            </a:r>
            <a:r>
              <a:rPr lang="en-US" altLang="zh-CN" sz="2000" b="1" dirty="0">
                <a:solidFill>
                  <a:srgbClr val="0000FF"/>
                </a:solidFill>
                <a:latin typeface="微软雅黑" pitchFamily="34" charset="-122"/>
                <a:ea typeface="微软雅黑" pitchFamily="34" charset="-122"/>
              </a:rPr>
              <a:t>Wi-Fi </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sp>
        <p:nvSpPr>
          <p:cNvPr id="7"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Tree>
    <p:extLst>
      <p:ext uri="{BB962C8B-B14F-4D97-AF65-F5344CB8AC3E}">
        <p14:creationId xmlns="" xmlns:p14="http://schemas.microsoft.com/office/powerpoint/2010/main" val="668946403"/>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954860" y="1086004"/>
            <a:ext cx="5231253" cy="338554"/>
          </a:xfrm>
          <a:prstGeom prst="rect">
            <a:avLst/>
          </a:prstGeom>
          <a:noFill/>
          <a:ln>
            <a:noFill/>
          </a:ln>
        </p:spPr>
        <p:txBody>
          <a:bodyPr wrap="square">
            <a:spAutoFit/>
          </a:bodyPr>
          <a:lstStyle/>
          <a:p>
            <a:pPr algn="ctr"/>
            <a:r>
              <a:rPr lang="en-US" altLang="zh-CN" sz="1600" b="1" dirty="0" smtClean="0">
                <a:solidFill>
                  <a:srgbClr val="0000FF"/>
                </a:solidFill>
                <a:latin typeface="微软雅黑" pitchFamily="34" charset="-122"/>
                <a:ea typeface="微软雅黑" pitchFamily="34" charset="-122"/>
              </a:rPr>
              <a:t>IEEE 802.11 </a:t>
            </a:r>
            <a:r>
              <a:rPr lang="zh-CN" altLang="en-US" sz="1600" b="1" dirty="0" smtClean="0">
                <a:solidFill>
                  <a:srgbClr val="0000FF"/>
                </a:solidFill>
                <a:latin typeface="微软雅黑" pitchFamily="34" charset="-122"/>
                <a:ea typeface="微软雅黑" pitchFamily="34" charset="-122"/>
              </a:rPr>
              <a:t>的</a:t>
            </a:r>
            <a:r>
              <a:rPr lang="zh-CN" altLang="en-US" sz="1600" b="1" dirty="0" smtClean="0">
                <a:solidFill>
                  <a:srgbClr val="C00000"/>
                </a:solidFill>
                <a:latin typeface="微软雅黑" pitchFamily="34" charset="-122"/>
                <a:ea typeface="微软雅黑" pitchFamily="34" charset="-122"/>
              </a:rPr>
              <a:t>基本</a:t>
            </a:r>
            <a:r>
              <a:rPr lang="zh-CN" altLang="en-US" sz="1600" b="1" dirty="0">
                <a:solidFill>
                  <a:srgbClr val="C00000"/>
                </a:solidFill>
                <a:latin typeface="微软雅黑" pitchFamily="34" charset="-122"/>
                <a:ea typeface="微软雅黑" pitchFamily="34" charset="-122"/>
              </a:rPr>
              <a:t>服务集 </a:t>
            </a:r>
            <a:r>
              <a:rPr lang="en-US" altLang="zh-CN" sz="1600" b="1" dirty="0">
                <a:solidFill>
                  <a:srgbClr val="C00000"/>
                </a:solidFill>
                <a:latin typeface="微软雅黑" pitchFamily="34" charset="-122"/>
                <a:ea typeface="微软雅黑" pitchFamily="34" charset="-122"/>
              </a:rPr>
              <a:t>BSS </a:t>
            </a:r>
            <a:r>
              <a:rPr lang="zh-CN" altLang="en-US" sz="1600" b="1" dirty="0">
                <a:solidFill>
                  <a:srgbClr val="0000FF"/>
                </a:solidFill>
                <a:latin typeface="微软雅黑" pitchFamily="34" charset="-122"/>
                <a:ea typeface="微软雅黑" pitchFamily="34" charset="-122"/>
              </a:rPr>
              <a:t>和</a:t>
            </a:r>
            <a:r>
              <a:rPr lang="zh-CN" altLang="en-US" sz="1600" b="1" dirty="0">
                <a:solidFill>
                  <a:srgbClr val="C00000"/>
                </a:solidFill>
                <a:latin typeface="微软雅黑" pitchFamily="34" charset="-122"/>
                <a:ea typeface="微软雅黑" pitchFamily="34" charset="-122"/>
              </a:rPr>
              <a:t>扩展服务集 </a:t>
            </a:r>
            <a:r>
              <a:rPr lang="en-US" altLang="zh-CN" sz="1600" b="1" dirty="0" smtClean="0">
                <a:solidFill>
                  <a:srgbClr val="C00000"/>
                </a:solidFill>
                <a:latin typeface="微软雅黑" pitchFamily="34" charset="-122"/>
                <a:ea typeface="微软雅黑" pitchFamily="34" charset="-122"/>
              </a:rPr>
              <a:t>ESS</a:t>
            </a:r>
            <a:endParaRPr lang="en-US" altLang="zh-CN" sz="1600" b="1" dirty="0">
              <a:solidFill>
                <a:srgbClr val="C00000"/>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9525">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 xmlns:p14="http://schemas.microsoft.com/office/powerpoint/2010/main" val="876312023"/>
              </p:ext>
            </p:extLst>
          </p:nvPr>
        </p:nvGraphicFramePr>
        <p:xfrm>
          <a:off x="7302043" y="1625466"/>
          <a:ext cx="1081382" cy="738978"/>
        </p:xfrm>
        <a:graphic>
          <a:graphicData uri="http://schemas.openxmlformats.org/presentationml/2006/ole">
            <p:oleObj spid="_x0000_s3129" name="VISIO" r:id="rId4" imgW="1687068" imgH="964692" progId="">
              <p:embed/>
            </p:oleObj>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5" cstate="print">
            <a:extLst>
              <a:ext uri="{28A0092B-C50C-407E-A947-70E740481C1C}">
                <a14:useLocalDpi xmlns=""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smtClean="0">
                <a:solidFill>
                  <a:srgbClr val="0000CC"/>
                </a:solidFill>
                <a:latin typeface="微软雅黑" panose="020B0503020204020204" pitchFamily="34" charset="-122"/>
                <a:ea typeface="微软雅黑" panose="020B0503020204020204" pitchFamily="34" charset="-122"/>
              </a:rPr>
              <a:t>名：</a:t>
            </a:r>
            <a:r>
              <a:rPr lang="en-US" altLang="zh-CN" sz="1200" b="1" dirty="0" smtClean="0">
                <a:solidFill>
                  <a:srgbClr val="0000CC"/>
                </a:solidFill>
                <a:latin typeface="微软雅黑" panose="020B0503020204020204" pitchFamily="34" charset="-122"/>
                <a:ea typeface="微软雅黑" panose="020B0503020204020204" pitchFamily="34" charset="-122"/>
              </a:rPr>
              <a:t>SSID</a:t>
            </a:r>
            <a:r>
              <a:rPr lang="en-US" altLang="zh-CN" sz="1200" b="1" baseline="-25000" dirty="0" smtClean="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chemeClr val="bg1"/>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 xmlns:p14="http://schemas.microsoft.com/office/powerpoint/2010/main" val="4173214139"/>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899102" y="1086004"/>
            <a:ext cx="5677947" cy="523220"/>
          </a:xfrm>
          <a:prstGeom prst="rect">
            <a:avLst/>
          </a:prstGeom>
          <a:noFill/>
          <a:ln>
            <a:noFill/>
          </a:ln>
        </p:spPr>
        <p:txBody>
          <a:bodyPr wrap="square">
            <a:spAutoFit/>
          </a:bodyPr>
          <a:lstStyle/>
          <a:p>
            <a:pPr algn="ctr"/>
            <a:r>
              <a:rPr lang="zh-CN" altLang="en-US" sz="1400" b="1" dirty="0" smtClean="0">
                <a:solidFill>
                  <a:srgbClr val="0000CC"/>
                </a:solidFill>
                <a:latin typeface="微软雅黑" pitchFamily="34" charset="-122"/>
                <a:ea typeface="微软雅黑" pitchFamily="34" charset="-122"/>
              </a:rPr>
              <a:t>基本</a:t>
            </a:r>
            <a:r>
              <a:rPr lang="zh-CN" altLang="en-US" sz="1400" b="1" dirty="0">
                <a:solidFill>
                  <a:srgbClr val="0000CC"/>
                </a:solidFill>
                <a:latin typeface="微软雅黑" pitchFamily="34" charset="-122"/>
                <a:ea typeface="微软雅黑" pitchFamily="34" charset="-122"/>
              </a:rPr>
              <a:t>服务</a:t>
            </a:r>
            <a:r>
              <a:rPr lang="zh-CN" altLang="en-US" sz="1400" b="1" dirty="0" smtClean="0">
                <a:solidFill>
                  <a:srgbClr val="0000CC"/>
                </a:solidFill>
                <a:latin typeface="微软雅黑" pitchFamily="34" charset="-122"/>
                <a:ea typeface="微软雅黑" pitchFamily="34" charset="-122"/>
              </a:rPr>
              <a:t>集 </a:t>
            </a:r>
            <a:r>
              <a:rPr lang="en-US" altLang="zh-CN" sz="1400" b="1" dirty="0" smtClean="0">
                <a:solidFill>
                  <a:srgbClr val="0000CC"/>
                </a:solidFill>
                <a:latin typeface="微软雅黑" pitchFamily="34" charset="-122"/>
                <a:ea typeface="微软雅黑" pitchFamily="34" charset="-122"/>
              </a:rPr>
              <a:t>BSS </a:t>
            </a:r>
            <a:r>
              <a:rPr lang="en-US" altLang="zh-CN" sz="1400" b="1" dirty="0">
                <a:solidFill>
                  <a:srgbClr val="0000CC"/>
                </a:solidFill>
                <a:latin typeface="微软雅黑" pitchFamily="34" charset="-122"/>
                <a:ea typeface="微软雅黑" pitchFamily="34" charset="-122"/>
              </a:rPr>
              <a:t>(Basic Service </a:t>
            </a:r>
            <a:r>
              <a:rPr lang="en-US" altLang="zh-CN" sz="1400" b="1" dirty="0" smtClean="0">
                <a:solidFill>
                  <a:srgbClr val="0000CC"/>
                </a:solidFill>
                <a:latin typeface="微软雅黑" pitchFamily="34" charset="-122"/>
                <a:ea typeface="微软雅黑" pitchFamily="34" charset="-122"/>
              </a:rPr>
              <a:t>Set )</a:t>
            </a:r>
            <a:r>
              <a:rPr lang="zh-CN" altLang="en-US" sz="1400" b="1" dirty="0">
                <a:solidFill>
                  <a:srgbClr val="0000CC"/>
                </a:solidFill>
                <a:latin typeface="微软雅黑" pitchFamily="34" charset="-122"/>
                <a:ea typeface="微软雅黑" pitchFamily="34" charset="-122"/>
              </a:rPr>
              <a:t>是</a:t>
            </a:r>
            <a:r>
              <a:rPr lang="zh-CN" altLang="en-US" sz="1400" b="1" dirty="0" smtClean="0">
                <a:solidFill>
                  <a:srgbClr val="0000CC"/>
                </a:solidFill>
                <a:latin typeface="微软雅黑" pitchFamily="34" charset="-122"/>
                <a:ea typeface="微软雅黑" pitchFamily="34" charset="-122"/>
              </a:rPr>
              <a:t>无线</a:t>
            </a:r>
            <a:r>
              <a:rPr lang="zh-CN" altLang="en-US" sz="1400" b="1" dirty="0">
                <a:solidFill>
                  <a:srgbClr val="0000CC"/>
                </a:solidFill>
                <a:latin typeface="微软雅黑" pitchFamily="34" charset="-122"/>
                <a:ea typeface="微软雅黑" pitchFamily="34" charset="-122"/>
              </a:rPr>
              <a:t>局域网的</a:t>
            </a:r>
            <a:r>
              <a:rPr lang="zh-CN" altLang="en-US" sz="1400" b="1" dirty="0">
                <a:solidFill>
                  <a:srgbClr val="C00000"/>
                </a:solidFill>
                <a:latin typeface="微软雅黑" pitchFamily="34" charset="-122"/>
                <a:ea typeface="微软雅黑" pitchFamily="34" charset="-122"/>
              </a:rPr>
              <a:t>最小</a:t>
            </a:r>
            <a:r>
              <a:rPr lang="zh-CN" altLang="en-US" sz="1400" b="1" dirty="0" smtClean="0">
                <a:solidFill>
                  <a:srgbClr val="C00000"/>
                </a:solidFill>
                <a:latin typeface="微软雅黑" pitchFamily="34" charset="-122"/>
                <a:ea typeface="微软雅黑" pitchFamily="34" charset="-122"/>
              </a:rPr>
              <a:t>构件。</a:t>
            </a:r>
            <a:endParaRPr lang="en-US" altLang="zh-CN" sz="1400" b="1" dirty="0" smtClean="0">
              <a:solidFill>
                <a:srgbClr val="C00000"/>
              </a:solidFill>
              <a:latin typeface="微软雅黑" pitchFamily="34" charset="-122"/>
              <a:ea typeface="微软雅黑" pitchFamily="34" charset="-122"/>
            </a:endParaRPr>
          </a:p>
          <a:p>
            <a:pPr algn="ctr"/>
            <a:r>
              <a:rPr lang="zh-CN" altLang="en-US" sz="1400" b="1" dirty="0" smtClean="0">
                <a:solidFill>
                  <a:srgbClr val="0000CC"/>
                </a:solidFill>
                <a:latin typeface="微软雅黑" pitchFamily="34" charset="-122"/>
                <a:ea typeface="微软雅黑" pitchFamily="34" charset="-122"/>
              </a:rPr>
              <a:t>一个 </a:t>
            </a:r>
            <a:r>
              <a:rPr lang="en-US" altLang="zh-CN" sz="1400" b="1" dirty="0" smtClean="0">
                <a:solidFill>
                  <a:srgbClr val="0000CC"/>
                </a:solidFill>
                <a:latin typeface="微软雅黑" pitchFamily="34" charset="-122"/>
                <a:ea typeface="微软雅黑" pitchFamily="34" charset="-122"/>
              </a:rPr>
              <a:t>BSS </a:t>
            </a:r>
            <a:r>
              <a:rPr lang="zh-CN" altLang="en-US" sz="1400" b="1" dirty="0" smtClean="0">
                <a:solidFill>
                  <a:srgbClr val="0000CC"/>
                </a:solidFill>
                <a:latin typeface="微软雅黑" pitchFamily="34" charset="-122"/>
                <a:ea typeface="微软雅黑" pitchFamily="34" charset="-122"/>
              </a:rPr>
              <a:t>包括</a:t>
            </a:r>
            <a:r>
              <a:rPr lang="zh-CN" altLang="en-US" sz="1400" b="1" dirty="0">
                <a:solidFill>
                  <a:srgbClr val="0000CC"/>
                </a:solidFill>
                <a:latin typeface="微软雅黑" pitchFamily="34" charset="-122"/>
                <a:ea typeface="微软雅黑" pitchFamily="34" charset="-122"/>
              </a:rPr>
              <a:t>一个</a:t>
            </a:r>
            <a:r>
              <a:rPr lang="zh-CN" altLang="en-US" sz="1400" b="1" dirty="0" smtClean="0">
                <a:solidFill>
                  <a:srgbClr val="0000CC"/>
                </a:solidFill>
                <a:latin typeface="微软雅黑" pitchFamily="34" charset="-122"/>
                <a:ea typeface="微软雅黑" pitchFamily="34" charset="-122"/>
              </a:rPr>
              <a:t>接入点 </a:t>
            </a:r>
            <a:r>
              <a:rPr lang="en-US" altLang="zh-CN" sz="1400" b="1" dirty="0" smtClean="0">
                <a:solidFill>
                  <a:srgbClr val="0000CC"/>
                </a:solidFill>
                <a:latin typeface="微软雅黑" pitchFamily="34" charset="-122"/>
                <a:ea typeface="微软雅黑" pitchFamily="34" charset="-122"/>
              </a:rPr>
              <a:t>AP </a:t>
            </a:r>
            <a:r>
              <a:rPr lang="zh-CN" altLang="en-US" sz="1400" b="1" dirty="0" smtClean="0">
                <a:solidFill>
                  <a:srgbClr val="0000CC"/>
                </a:solidFill>
                <a:latin typeface="微软雅黑" pitchFamily="34" charset="-122"/>
                <a:ea typeface="微软雅黑" pitchFamily="34" charset="-122"/>
              </a:rPr>
              <a:t>和</a:t>
            </a:r>
            <a:r>
              <a:rPr lang="zh-CN" altLang="en-US" sz="1400" b="1" dirty="0">
                <a:solidFill>
                  <a:srgbClr val="0000CC"/>
                </a:solidFill>
                <a:latin typeface="微软雅黑" pitchFamily="34" charset="-122"/>
                <a:ea typeface="微软雅黑" pitchFamily="34" charset="-122"/>
              </a:rPr>
              <a:t>若干个</a:t>
            </a:r>
            <a:r>
              <a:rPr lang="zh-CN" altLang="en-US" sz="1400" b="1" dirty="0" smtClean="0">
                <a:solidFill>
                  <a:srgbClr val="0000CC"/>
                </a:solidFill>
                <a:latin typeface="微软雅黑" pitchFamily="34" charset="-122"/>
                <a:ea typeface="微软雅黑" pitchFamily="34" charset="-122"/>
              </a:rPr>
              <a:t>移动站。</a:t>
            </a:r>
            <a:endParaRPr lang="en-US" altLang="zh-CN" sz="1400" b="1" dirty="0">
              <a:solidFill>
                <a:srgbClr val="0000CC"/>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 xmlns:p14="http://schemas.microsoft.com/office/powerpoint/2010/main" val="876312023"/>
              </p:ext>
            </p:extLst>
          </p:nvPr>
        </p:nvGraphicFramePr>
        <p:xfrm>
          <a:off x="7302043" y="1625466"/>
          <a:ext cx="1081382" cy="738978"/>
        </p:xfrm>
        <a:graphic>
          <a:graphicData uri="http://schemas.openxmlformats.org/presentationml/2006/ole">
            <p:oleObj spid="_x0000_s4153" name="VISIO" r:id="rId4" imgW="1687068" imgH="964692" progId="">
              <p:embed/>
            </p:oleObj>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5" cstate="print">
            <a:extLst>
              <a:ext uri="{28A0092B-C50C-407E-A947-70E740481C1C}">
                <a14:useLocalDpi xmlns=""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smtClean="0">
                <a:solidFill>
                  <a:srgbClr val="0000CC"/>
                </a:solidFill>
                <a:latin typeface="微软雅黑" panose="020B0503020204020204" pitchFamily="34" charset="-122"/>
                <a:ea typeface="微软雅黑" panose="020B0503020204020204" pitchFamily="34" charset="-122"/>
              </a:rPr>
              <a:t>名：</a:t>
            </a:r>
            <a:r>
              <a:rPr lang="en-US" altLang="zh-CN" sz="1200" b="1" dirty="0" smtClean="0">
                <a:solidFill>
                  <a:srgbClr val="0000CC"/>
                </a:solidFill>
                <a:latin typeface="微软雅黑" panose="020B0503020204020204" pitchFamily="34" charset="-122"/>
                <a:ea typeface="微软雅黑" panose="020B0503020204020204" pitchFamily="34" charset="-122"/>
              </a:rPr>
              <a:t>SSID</a:t>
            </a:r>
            <a:r>
              <a:rPr lang="en-US" altLang="zh-CN" sz="1200" b="1" baseline="-25000" dirty="0" smtClean="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 xmlns:p14="http://schemas.microsoft.com/office/powerpoint/2010/main" val="345932538"/>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407"/>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406"/>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392"/>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0"/>
                                  </p:stCondLst>
                                  <p:childTnLst>
                                    <p:anim calcmode="discrete" valueType="str">
                                      <p:cBhvr>
                                        <p:cTn id="12" dur="1000" fill="hold"/>
                                        <p:tgtEl>
                                          <p:spTgt spid="405"/>
                                        </p:tgtEl>
                                        <p:attrNameLst>
                                          <p:attrName>style.visibility</p:attrName>
                                        </p:attrNameLst>
                                      </p:cBhvr>
                                      <p:tavLst>
                                        <p:tav tm="0">
                                          <p:val>
                                            <p:strVal val="hidden"/>
                                          </p:val>
                                        </p:tav>
                                        <p:tav tm="50000">
                                          <p:val>
                                            <p:strVal val="visible"/>
                                          </p:val>
                                        </p:tav>
                                      </p:tavLst>
                                    </p:anim>
                                  </p:childTnLst>
                                </p:cTn>
                              </p:par>
                            </p:childTnLst>
                          </p:cTn>
                        </p:par>
                        <p:par>
                          <p:cTn id="13" fill="hold">
                            <p:stCondLst>
                              <p:cond delay="3000"/>
                            </p:stCondLst>
                            <p:childTnLst>
                              <p:par>
                                <p:cTn id="14" presetID="35" presetClass="emph" presetSubtype="0" repeatCount="3000" fill="hold" grpId="0" nodeType="afterEffect">
                                  <p:stCondLst>
                                    <p:cond delay="0"/>
                                  </p:stCondLst>
                                  <p:childTnLst>
                                    <p:anim calcmode="discrete" valueType="str">
                                      <p:cBhvr>
                                        <p:cTn id="15" dur="1000" fill="hold"/>
                                        <p:tgtEl>
                                          <p:spTgt spid="312"/>
                                        </p:tgtEl>
                                        <p:attrNameLst>
                                          <p:attrName>style.visibility</p:attrName>
                                        </p:attrNameLst>
                                      </p:cBhvr>
                                      <p:tavLst>
                                        <p:tav tm="0">
                                          <p:val>
                                            <p:strVal val="hidden"/>
                                          </p:val>
                                        </p:tav>
                                        <p:tav tm="50000">
                                          <p:val>
                                            <p:strVal val="visible"/>
                                          </p:val>
                                        </p:tav>
                                      </p:tavLst>
                                    </p:anim>
                                  </p:childTnLst>
                                </p:cTn>
                              </p:par>
                              <p:par>
                                <p:cTn id="16" presetID="35" presetClass="emph" presetSubtype="0" repeatCount="3000" fill="hold" grpId="0" nodeType="withEffect">
                                  <p:stCondLst>
                                    <p:cond delay="0"/>
                                  </p:stCondLst>
                                  <p:childTnLst>
                                    <p:anim calcmode="discrete" valueType="str">
                                      <p:cBhvr>
                                        <p:cTn id="17" dur="1000" fill="hold"/>
                                        <p:tgtEl>
                                          <p:spTgt spid="31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2" grpId="0"/>
      <p:bldP spid="318" grpId="0"/>
      <p:bldP spid="392" grpId="0" animBg="1"/>
      <p:bldP spid="405" grpId="0"/>
      <p:bldP spid="406" grpId="0" animBg="1"/>
      <p:bldP spid="407"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119501" y="1086004"/>
            <a:ext cx="7060160" cy="523220"/>
          </a:xfrm>
          <a:prstGeom prst="rect">
            <a:avLst/>
          </a:prstGeom>
          <a:noFill/>
          <a:ln>
            <a:noFill/>
          </a:ln>
        </p:spPr>
        <p:txBody>
          <a:bodyPr wrap="square">
            <a:spAutoFit/>
          </a:bodyPr>
          <a:lstStyle/>
          <a:p>
            <a:pPr algn="ctr"/>
            <a:r>
              <a:rPr lang="zh-CN" altLang="en-US" sz="1400" b="1" dirty="0">
                <a:solidFill>
                  <a:srgbClr val="0000CC"/>
                </a:solidFill>
                <a:latin typeface="微软雅黑" pitchFamily="34" charset="-122"/>
                <a:ea typeface="微软雅黑" pitchFamily="34" charset="-122"/>
              </a:rPr>
              <a:t>必须为</a:t>
            </a:r>
            <a:r>
              <a:rPr lang="zh-CN" altLang="en-US" sz="1400" b="1" dirty="0" smtClean="0">
                <a:solidFill>
                  <a:srgbClr val="0000CC"/>
                </a:solidFill>
                <a:latin typeface="微软雅黑" pitchFamily="34" charset="-122"/>
                <a:ea typeface="微软雅黑" pitchFamily="34" charset="-122"/>
              </a:rPr>
              <a:t>该 </a:t>
            </a:r>
            <a:r>
              <a:rPr lang="en-US" altLang="zh-CN" sz="1400" b="1" dirty="0" smtClean="0">
                <a:solidFill>
                  <a:srgbClr val="0000CC"/>
                </a:solidFill>
                <a:latin typeface="微软雅黑" pitchFamily="34" charset="-122"/>
                <a:ea typeface="微软雅黑" pitchFamily="34" charset="-122"/>
              </a:rPr>
              <a:t>AP </a:t>
            </a:r>
            <a:r>
              <a:rPr lang="zh-CN" altLang="en-US" sz="1400" b="1" dirty="0" smtClean="0">
                <a:solidFill>
                  <a:srgbClr val="0000CC"/>
                </a:solidFill>
                <a:latin typeface="微软雅黑" pitchFamily="34" charset="-122"/>
                <a:ea typeface="微软雅黑" pitchFamily="34" charset="-122"/>
              </a:rPr>
              <a:t>分配</a:t>
            </a:r>
            <a:r>
              <a:rPr lang="zh-CN" altLang="en-US" sz="1400" b="1" dirty="0">
                <a:solidFill>
                  <a:srgbClr val="0000CC"/>
                </a:solidFill>
                <a:latin typeface="微软雅黑" pitchFamily="34" charset="-122"/>
                <a:ea typeface="微软雅黑" pitchFamily="34" charset="-122"/>
              </a:rPr>
              <a:t>一个不超过 </a:t>
            </a:r>
            <a:r>
              <a:rPr lang="en-US" altLang="zh-CN" sz="1400" b="1" dirty="0" smtClean="0">
                <a:solidFill>
                  <a:srgbClr val="0000CC"/>
                </a:solidFill>
                <a:latin typeface="微软雅黑" pitchFamily="34" charset="-122"/>
                <a:ea typeface="微软雅黑" pitchFamily="34" charset="-122"/>
              </a:rPr>
              <a:t>32 </a:t>
            </a:r>
            <a:r>
              <a:rPr lang="zh-CN" altLang="en-US" sz="1400" b="1" dirty="0" smtClean="0">
                <a:solidFill>
                  <a:srgbClr val="0000CC"/>
                </a:solidFill>
                <a:latin typeface="微软雅黑" pitchFamily="34" charset="-122"/>
                <a:ea typeface="微软雅黑" pitchFamily="34" charset="-122"/>
              </a:rPr>
              <a:t>字节</a:t>
            </a:r>
            <a:r>
              <a:rPr lang="zh-CN" altLang="en-US" sz="1400" b="1" dirty="0">
                <a:solidFill>
                  <a:srgbClr val="0000CC"/>
                </a:solidFill>
                <a:latin typeface="微软雅黑" pitchFamily="34" charset="-122"/>
                <a:ea typeface="微软雅黑" pitchFamily="34" charset="-122"/>
              </a:rPr>
              <a:t>的</a:t>
            </a:r>
            <a:r>
              <a:rPr lang="zh-CN" altLang="en-US" sz="1400" b="1" dirty="0">
                <a:solidFill>
                  <a:srgbClr val="C00000"/>
                </a:solidFill>
                <a:latin typeface="微软雅黑" pitchFamily="34" charset="-122"/>
                <a:ea typeface="微软雅黑" pitchFamily="34" charset="-122"/>
              </a:rPr>
              <a:t>服务集</a:t>
            </a:r>
            <a:r>
              <a:rPr lang="zh-CN" altLang="en-US" sz="1400" b="1" dirty="0" smtClean="0">
                <a:solidFill>
                  <a:srgbClr val="C00000"/>
                </a:solidFill>
                <a:latin typeface="微软雅黑" pitchFamily="34" charset="-122"/>
                <a:ea typeface="微软雅黑" pitchFamily="34" charset="-122"/>
              </a:rPr>
              <a:t>标识符 </a:t>
            </a:r>
            <a:r>
              <a:rPr lang="en-US" altLang="zh-CN" sz="1400" b="1" dirty="0" smtClean="0">
                <a:solidFill>
                  <a:srgbClr val="C00000"/>
                </a:solidFill>
                <a:latin typeface="微软雅黑" pitchFamily="34" charset="-122"/>
                <a:ea typeface="微软雅黑" pitchFamily="34" charset="-122"/>
              </a:rPr>
              <a:t>SSID </a:t>
            </a:r>
            <a:r>
              <a:rPr lang="en-US" altLang="zh-CN" sz="1400" b="1" dirty="0">
                <a:solidFill>
                  <a:srgbClr val="0000CC"/>
                </a:solidFill>
                <a:latin typeface="微软雅黑" pitchFamily="34" charset="-122"/>
                <a:ea typeface="微软雅黑" pitchFamily="34" charset="-122"/>
              </a:rPr>
              <a:t>(Service Set </a:t>
            </a:r>
            <a:r>
              <a:rPr lang="en-US" altLang="zh-CN" sz="1400" b="1" dirty="0" err="1">
                <a:solidFill>
                  <a:srgbClr val="0000CC"/>
                </a:solidFill>
                <a:latin typeface="微软雅黑" pitchFamily="34" charset="-122"/>
                <a:ea typeface="微软雅黑" pitchFamily="34" charset="-122"/>
              </a:rPr>
              <a:t>IDentifier</a:t>
            </a:r>
            <a:r>
              <a:rPr lang="en-US" altLang="zh-CN" sz="1400" b="1" dirty="0">
                <a:solidFill>
                  <a:srgbClr val="0000CC"/>
                </a:solidFill>
                <a:latin typeface="微软雅黑" pitchFamily="34" charset="-122"/>
                <a:ea typeface="微软雅黑" pitchFamily="34" charset="-122"/>
              </a:rPr>
              <a:t>) </a:t>
            </a:r>
            <a:r>
              <a:rPr lang="zh-CN" altLang="en-US" sz="1400" b="1" dirty="0" smtClean="0">
                <a:solidFill>
                  <a:srgbClr val="0000CC"/>
                </a:solidFill>
                <a:latin typeface="微软雅黑" pitchFamily="34" charset="-122"/>
                <a:ea typeface="微软雅黑" pitchFamily="34" charset="-122"/>
              </a:rPr>
              <a:t>（即该 </a:t>
            </a:r>
            <a:r>
              <a:rPr lang="en-US" altLang="zh-CN" sz="1400" b="1" dirty="0" smtClean="0">
                <a:solidFill>
                  <a:srgbClr val="0000CC"/>
                </a:solidFill>
                <a:latin typeface="微软雅黑" pitchFamily="34" charset="-122"/>
                <a:ea typeface="微软雅黑" pitchFamily="34" charset="-122"/>
              </a:rPr>
              <a:t>AP </a:t>
            </a:r>
            <a:r>
              <a:rPr lang="zh-CN" altLang="en-US" sz="1400" b="1" dirty="0" smtClean="0">
                <a:solidFill>
                  <a:srgbClr val="0000CC"/>
                </a:solidFill>
                <a:latin typeface="微软雅黑" pitchFamily="34" charset="-122"/>
                <a:ea typeface="微软雅黑" pitchFamily="34" charset="-122"/>
              </a:rPr>
              <a:t>的</a:t>
            </a:r>
            <a:r>
              <a:rPr lang="zh-CN" altLang="en-US" sz="1400" b="1" dirty="0">
                <a:solidFill>
                  <a:srgbClr val="0000CC"/>
                </a:solidFill>
                <a:latin typeface="微软雅黑" pitchFamily="34" charset="-122"/>
                <a:ea typeface="微软雅黑" pitchFamily="34" charset="-122"/>
              </a:rPr>
              <a:t>无线局域网的</a:t>
            </a:r>
            <a:r>
              <a:rPr lang="zh-CN" altLang="en-US" sz="1400" b="1" dirty="0">
                <a:solidFill>
                  <a:srgbClr val="C00000"/>
                </a:solidFill>
                <a:latin typeface="微软雅黑" pitchFamily="34" charset="-122"/>
                <a:ea typeface="微软雅黑" pitchFamily="34" charset="-122"/>
              </a:rPr>
              <a:t>名字</a:t>
            </a:r>
            <a:r>
              <a:rPr lang="zh-CN" altLang="en-US" sz="1400" b="1" dirty="0">
                <a:solidFill>
                  <a:srgbClr val="0000CC"/>
                </a:solidFill>
                <a:latin typeface="微软雅黑" pitchFamily="34" charset="-122"/>
                <a:ea typeface="微软雅黑" pitchFamily="34" charset="-122"/>
              </a:rPr>
              <a:t>）和一个通信信道</a:t>
            </a:r>
            <a:r>
              <a:rPr lang="zh-CN" altLang="en-US" sz="1400" b="1" dirty="0" smtClean="0">
                <a:solidFill>
                  <a:srgbClr val="0000CC"/>
                </a:solidFill>
                <a:latin typeface="微软雅黑" pitchFamily="34" charset="-122"/>
                <a:ea typeface="微软雅黑" pitchFamily="34" charset="-122"/>
              </a:rPr>
              <a:t>。</a:t>
            </a:r>
            <a:endParaRPr lang="en-US" altLang="zh-CN" sz="1400" b="1" dirty="0" smtClean="0">
              <a:solidFill>
                <a:srgbClr val="0000CC"/>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 xmlns:p14="http://schemas.microsoft.com/office/powerpoint/2010/main" val="876312023"/>
              </p:ext>
            </p:extLst>
          </p:nvPr>
        </p:nvGraphicFramePr>
        <p:xfrm>
          <a:off x="7302043" y="1625466"/>
          <a:ext cx="1081382" cy="738978"/>
        </p:xfrm>
        <a:graphic>
          <a:graphicData uri="http://schemas.openxmlformats.org/presentationml/2006/ole">
            <p:oleObj spid="_x0000_s5177" name="VISIO" r:id="rId4" imgW="1687068" imgH="964692" progId="">
              <p:embed/>
            </p:oleObj>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5" cstate="print">
            <a:extLst>
              <a:ext uri="{28A0092B-C50C-407E-A947-70E740481C1C}">
                <a14:useLocalDpi xmlns=""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smtClean="0">
                <a:solidFill>
                  <a:srgbClr val="0000CC"/>
                </a:solidFill>
                <a:latin typeface="微软雅黑" panose="020B0503020204020204" pitchFamily="34" charset="-122"/>
                <a:ea typeface="微软雅黑" panose="020B0503020204020204" pitchFamily="34" charset="-122"/>
              </a:rPr>
              <a:t>名：</a:t>
            </a:r>
            <a:r>
              <a:rPr lang="en-US" altLang="zh-CN" sz="1200" b="1" dirty="0" smtClean="0">
                <a:solidFill>
                  <a:srgbClr val="0000CC"/>
                </a:solidFill>
                <a:latin typeface="微软雅黑" panose="020B0503020204020204" pitchFamily="34" charset="-122"/>
                <a:ea typeface="微软雅黑" panose="020B0503020204020204" pitchFamily="34" charset="-122"/>
              </a:rPr>
              <a:t>SSID</a:t>
            </a:r>
            <a:r>
              <a:rPr lang="en-US" altLang="zh-CN" sz="1200" b="1" baseline="-25000" dirty="0" smtClean="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 name="矩形 2"/>
          <p:cNvSpPr/>
          <p:nvPr/>
        </p:nvSpPr>
        <p:spPr>
          <a:xfrm>
            <a:off x="936047" y="4402952"/>
            <a:ext cx="7275870" cy="338554"/>
          </a:xfrm>
          <a:prstGeom prst="rect">
            <a:avLst/>
          </a:prstGeom>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一个 </a:t>
            </a:r>
            <a:r>
              <a:rPr lang="en-US" altLang="zh-CN" sz="1600" b="1" dirty="0">
                <a:latin typeface="微软雅黑" panose="020B0503020204020204" pitchFamily="34" charset="-122"/>
                <a:ea typeface="微软雅黑" panose="020B0503020204020204" pitchFamily="34" charset="-122"/>
              </a:rPr>
              <a:t>BSS </a:t>
            </a:r>
            <a:r>
              <a:rPr lang="zh-CN" altLang="en-US" sz="1600" b="1" dirty="0">
                <a:latin typeface="微软雅黑" panose="020B0503020204020204" pitchFamily="34" charset="-122"/>
                <a:ea typeface="微软雅黑" panose="020B0503020204020204" pitchFamily="34" charset="-122"/>
              </a:rPr>
              <a:t>所覆盖的地理范围叫做一个</a:t>
            </a:r>
            <a:r>
              <a:rPr lang="zh-CN" altLang="en-US" sz="1600" b="1" dirty="0">
                <a:solidFill>
                  <a:srgbClr val="0000FF"/>
                </a:solidFill>
                <a:latin typeface="微软雅黑" panose="020B0503020204020204" pitchFamily="34" charset="-122"/>
                <a:ea typeface="微软雅黑" panose="020B0503020204020204" pitchFamily="34" charset="-122"/>
              </a:rPr>
              <a:t>基本</a:t>
            </a:r>
            <a:r>
              <a:rPr lang="zh-CN" altLang="en-US" sz="1600" b="1" dirty="0" smtClean="0">
                <a:solidFill>
                  <a:srgbClr val="0000FF"/>
                </a:solidFill>
                <a:latin typeface="微软雅黑" panose="020B0503020204020204" pitchFamily="34" charset="-122"/>
                <a:ea typeface="微软雅黑" panose="020B0503020204020204" pitchFamily="34" charset="-122"/>
              </a:rPr>
              <a:t>服务区 </a:t>
            </a:r>
            <a:r>
              <a:rPr lang="en-US" altLang="zh-CN" sz="1600" b="1" dirty="0" smtClean="0">
                <a:solidFill>
                  <a:srgbClr val="0000FF"/>
                </a:solidFill>
                <a:latin typeface="微软雅黑" panose="020B0503020204020204" pitchFamily="34" charset="-122"/>
                <a:ea typeface="微软雅黑" panose="020B0503020204020204" pitchFamily="34" charset="-122"/>
              </a:rPr>
              <a:t>BSA</a:t>
            </a:r>
            <a:r>
              <a:rPr lang="en-US" altLang="zh-CN" sz="1600" b="1" dirty="0" smtClean="0">
                <a:latin typeface="微软雅黑" panose="020B0503020204020204" pitchFamily="34" charset="-122"/>
                <a:ea typeface="微软雅黑" panose="020B0503020204020204" pitchFamily="34" charset="-122"/>
              </a:rPr>
              <a:t> </a:t>
            </a:r>
            <a:r>
              <a:rPr lang="en-US" altLang="zh-CN" sz="1600" b="1" dirty="0">
                <a:latin typeface="微软雅黑" panose="020B0503020204020204" pitchFamily="34" charset="-122"/>
                <a:ea typeface="微软雅黑" panose="020B0503020204020204" pitchFamily="34" charset="-122"/>
              </a:rPr>
              <a:t>(Basic Service Area)</a:t>
            </a:r>
            <a:r>
              <a:rPr lang="zh-CN" altLang="en-US" sz="1600" b="1" dirty="0">
                <a:latin typeface="微软雅黑" panose="020B0503020204020204" pitchFamily="34" charset="-122"/>
                <a:ea typeface="微软雅黑" panose="020B0503020204020204" pitchFamily="34" charset="-122"/>
              </a:rPr>
              <a:t>。</a:t>
            </a:r>
          </a:p>
        </p:txBody>
      </p:sp>
    </p:spTree>
    <p:extLst>
      <p:ext uri="{BB962C8B-B14F-4D97-AF65-F5344CB8AC3E}">
        <p14:creationId xmlns="" xmlns:p14="http://schemas.microsoft.com/office/powerpoint/2010/main" val="3205550741"/>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401"/>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40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1" grpId="0" animBg="1"/>
      <p:bldP spid="402"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 name="圆角矩形 217"/>
          <p:cNvSpPr/>
          <p:nvPr/>
        </p:nvSpPr>
        <p:spPr>
          <a:xfrm>
            <a:off x="1052051" y="2772699"/>
            <a:ext cx="6990735" cy="178947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9" name="Rectangle 46"/>
          <p:cNvSpPr>
            <a:spLocks noChangeArrowheads="1"/>
          </p:cNvSpPr>
          <p:nvPr/>
        </p:nvSpPr>
        <p:spPr bwMode="auto">
          <a:xfrm>
            <a:off x="509475" y="933444"/>
            <a:ext cx="8129015" cy="1887696"/>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无线局域网通常</a:t>
            </a:r>
            <a:r>
              <a:rPr lang="zh-CN" altLang="en-US" sz="2000" b="1" dirty="0" smtClean="0">
                <a:latin typeface="微软雅黑" pitchFamily="34" charset="-122"/>
                <a:ea typeface="微软雅黑" pitchFamily="34" charset="-122"/>
              </a:rPr>
              <a:t>使用 </a:t>
            </a:r>
            <a:r>
              <a:rPr lang="en-US" altLang="zh-CN" sz="2000" b="1" dirty="0" smtClean="0">
                <a:latin typeface="微软雅黑" pitchFamily="34" charset="-122"/>
                <a:ea typeface="微软雅黑" pitchFamily="34" charset="-122"/>
              </a:rPr>
              <a:t>2.4 GHz </a:t>
            </a:r>
            <a:r>
              <a:rPr lang="zh-CN" altLang="en-US" sz="2000" b="1" dirty="0" smtClean="0">
                <a:latin typeface="微软雅黑" pitchFamily="34" charset="-122"/>
                <a:ea typeface="微软雅黑" pitchFamily="34" charset="-122"/>
              </a:rPr>
              <a:t>和 </a:t>
            </a:r>
            <a:r>
              <a:rPr lang="en-US" altLang="zh-CN" sz="2000" b="1" dirty="0" smtClean="0">
                <a:latin typeface="微软雅黑" pitchFamily="34" charset="-122"/>
                <a:ea typeface="微软雅黑" pitchFamily="34" charset="-122"/>
              </a:rPr>
              <a:t>5 GHz </a:t>
            </a:r>
            <a:r>
              <a:rPr lang="zh-CN" altLang="en-US" sz="2000" b="1" dirty="0" smtClean="0">
                <a:latin typeface="微软雅黑" pitchFamily="34" charset="-122"/>
                <a:ea typeface="微软雅黑" pitchFamily="34" charset="-122"/>
              </a:rPr>
              <a:t>频段。每</a:t>
            </a:r>
            <a:r>
              <a:rPr lang="zh-CN" altLang="en-US" sz="2000" b="1" dirty="0">
                <a:latin typeface="微软雅黑" pitchFamily="34" charset="-122"/>
                <a:ea typeface="微软雅黑" pitchFamily="34" charset="-122"/>
              </a:rPr>
              <a:t>一个</a:t>
            </a:r>
            <a:r>
              <a:rPr lang="zh-CN" altLang="en-US" sz="2000" b="1" dirty="0" smtClean="0">
                <a:latin typeface="微软雅黑" pitchFamily="34" charset="-122"/>
                <a:ea typeface="微软雅黑" pitchFamily="34" charset="-122"/>
              </a:rPr>
              <a:t>频段划分</a:t>
            </a:r>
            <a:r>
              <a:rPr lang="zh-CN" altLang="en-US" sz="2000" b="1" dirty="0">
                <a:latin typeface="微软雅黑" pitchFamily="34" charset="-122"/>
                <a:ea typeface="微软雅黑" pitchFamily="34" charset="-122"/>
              </a:rPr>
              <a:t>为若干个信道，供各无线局域网使用</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en-US" altLang="zh-CN" sz="2000" b="1" dirty="0" smtClean="0">
                <a:latin typeface="微软雅黑" pitchFamily="34" charset="-122"/>
                <a:ea typeface="微软雅黑" pitchFamily="34" charset="-122"/>
              </a:rPr>
              <a:t>802.11b </a:t>
            </a:r>
            <a:r>
              <a:rPr lang="zh-CN" altLang="en-US" sz="2000" b="1" dirty="0" smtClean="0">
                <a:latin typeface="微软雅黑" pitchFamily="34" charset="-122"/>
                <a:ea typeface="微软雅黑" pitchFamily="34" charset="-122"/>
              </a:rPr>
              <a:t>使用 </a:t>
            </a:r>
            <a:r>
              <a:rPr lang="en-US" altLang="zh-CN" sz="2000" b="1" dirty="0" smtClean="0">
                <a:latin typeface="微软雅黑" pitchFamily="34" charset="-122"/>
                <a:ea typeface="微软雅黑" pitchFamily="34" charset="-122"/>
              </a:rPr>
              <a:t>2.4 </a:t>
            </a:r>
            <a:r>
              <a:rPr lang="en-US" altLang="zh-CN" sz="2000" b="1" dirty="0">
                <a:latin typeface="微软雅黑" pitchFamily="34" charset="-122"/>
                <a:ea typeface="微软雅黑" pitchFamily="34" charset="-122"/>
              </a:rPr>
              <a:t>GHz </a:t>
            </a:r>
            <a:r>
              <a:rPr lang="zh-CN" altLang="en-US" sz="2000" b="1" dirty="0">
                <a:latin typeface="微软雅黑" pitchFamily="34" charset="-122"/>
                <a:ea typeface="微软雅黑" pitchFamily="34" charset="-122"/>
              </a:rPr>
              <a:t>频段，</a:t>
            </a:r>
            <a:r>
              <a:rPr lang="zh-CN" altLang="en-US" sz="2000" b="1" dirty="0" smtClean="0">
                <a:latin typeface="微软雅黑" pitchFamily="34" charset="-122"/>
                <a:ea typeface="微软雅黑" pitchFamily="34" charset="-122"/>
              </a:rPr>
              <a:t>带宽约 </a:t>
            </a:r>
            <a:r>
              <a:rPr lang="en-US" altLang="zh-CN" sz="2000" b="1" dirty="0">
                <a:latin typeface="微软雅黑" pitchFamily="34" charset="-122"/>
                <a:ea typeface="微软雅黑" pitchFamily="34" charset="-122"/>
              </a:rPr>
              <a:t>85 </a:t>
            </a:r>
            <a:r>
              <a:rPr lang="en-US" altLang="zh-CN" sz="2000" b="1" dirty="0" smtClean="0">
                <a:latin typeface="微软雅黑" pitchFamily="34" charset="-122"/>
                <a:ea typeface="微软雅黑" pitchFamily="34" charset="-122"/>
              </a:rPr>
              <a:t>MHz</a:t>
            </a:r>
            <a:r>
              <a:rPr lang="zh-CN" altLang="en-US" sz="2000" b="1" dirty="0" smtClean="0">
                <a:latin typeface="微软雅黑" pitchFamily="34" charset="-122"/>
                <a:ea typeface="微软雅黑" pitchFamily="34" charset="-122"/>
              </a:rPr>
              <a:t>。定义</a:t>
            </a:r>
            <a:r>
              <a:rPr lang="zh-CN" altLang="en-US" sz="2000" b="1" dirty="0">
                <a:latin typeface="微软雅黑" pitchFamily="34" charset="-122"/>
                <a:ea typeface="微软雅黑" pitchFamily="34" charset="-122"/>
              </a:rPr>
              <a:t>了 </a:t>
            </a:r>
            <a:r>
              <a:rPr lang="en-US" altLang="zh-CN" sz="2000" b="1" dirty="0">
                <a:latin typeface="微软雅黑" pitchFamily="34" charset="-122"/>
                <a:ea typeface="微软雅黑" pitchFamily="34" charset="-122"/>
              </a:rPr>
              <a:t>11 </a:t>
            </a:r>
            <a:r>
              <a:rPr lang="zh-CN" altLang="en-US" sz="2000" b="1" dirty="0">
                <a:latin typeface="微软雅黑" pitchFamily="34" charset="-122"/>
                <a:ea typeface="微软雅黑" pitchFamily="34" charset="-122"/>
              </a:rPr>
              <a:t>个部分重叠的信道集。相邻信道的中心频率相差 </a:t>
            </a:r>
            <a:r>
              <a:rPr lang="en-US" altLang="zh-CN" sz="2000" b="1" dirty="0">
                <a:latin typeface="微软雅黑" pitchFamily="34" charset="-122"/>
                <a:ea typeface="微软雅黑" pitchFamily="34" charset="-122"/>
              </a:rPr>
              <a:t>5 MHz</a:t>
            </a:r>
            <a:r>
              <a:rPr lang="zh-CN" altLang="en-US" sz="2000" b="1" dirty="0">
                <a:latin typeface="微软雅黑" pitchFamily="34" charset="-122"/>
                <a:ea typeface="微软雅黑" pitchFamily="34" charset="-122"/>
              </a:rPr>
              <a:t>，每个信道的带宽约为 </a:t>
            </a:r>
            <a:r>
              <a:rPr lang="en-US" altLang="zh-CN" sz="2000" b="1" dirty="0">
                <a:latin typeface="微软雅黑" pitchFamily="34" charset="-122"/>
                <a:ea typeface="微软雅黑" pitchFamily="34" charset="-122"/>
              </a:rPr>
              <a:t>22 MHz</a:t>
            </a:r>
            <a:r>
              <a:rPr lang="zh-CN" altLang="en-US" sz="2000" b="1" dirty="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p:txBody>
      </p:sp>
      <p:sp>
        <p:nvSpPr>
          <p:cNvPr id="130" name="AutoShape 5"/>
          <p:cNvSpPr>
            <a:spLocks noChangeArrowheads="1"/>
          </p:cNvSpPr>
          <p:nvPr/>
        </p:nvSpPr>
        <p:spPr bwMode="auto">
          <a:xfrm>
            <a:off x="517853" y="622490"/>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1" name="矩形 4"/>
          <p:cNvSpPr>
            <a:spLocks noChangeArrowheads="1"/>
          </p:cNvSpPr>
          <p:nvPr/>
        </p:nvSpPr>
        <p:spPr bwMode="auto">
          <a:xfrm>
            <a:off x="635844" y="572662"/>
            <a:ext cx="1976823"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zh-CN" altLang="en-US" sz="2000" b="1" dirty="0" smtClean="0">
                <a:latin typeface="微软雅黑" pitchFamily="34" charset="-122"/>
                <a:ea typeface="微软雅黑" pitchFamily="34" charset="-122"/>
              </a:rPr>
              <a:t>信道 </a:t>
            </a:r>
            <a:r>
              <a:rPr lang="en-US" altLang="zh-CN" sz="2000" b="1" dirty="0" smtClean="0">
                <a:latin typeface="微软雅黑" pitchFamily="34" charset="-122"/>
                <a:ea typeface="微软雅黑" pitchFamily="34" charset="-122"/>
              </a:rPr>
              <a:t>(</a:t>
            </a:r>
            <a:r>
              <a:rPr lang="en-US" altLang="zh-CN" sz="2000" b="1" dirty="0">
                <a:latin typeface="微软雅黑" pitchFamily="34" charset="-122"/>
                <a:ea typeface="微软雅黑" pitchFamily="34" charset="-122"/>
              </a:rPr>
              <a:t>channel)</a:t>
            </a:r>
          </a:p>
        </p:txBody>
      </p:sp>
      <p:grpSp>
        <p:nvGrpSpPr>
          <p:cNvPr id="22" name="组合 21"/>
          <p:cNvGrpSpPr/>
          <p:nvPr/>
        </p:nvGrpSpPr>
        <p:grpSpPr>
          <a:xfrm>
            <a:off x="1258768" y="2909432"/>
            <a:ext cx="6459555" cy="1573230"/>
            <a:chOff x="1210829" y="2062669"/>
            <a:chExt cx="6991296" cy="1983225"/>
          </a:xfrm>
        </p:grpSpPr>
        <p:cxnSp>
          <p:nvCxnSpPr>
            <p:cNvPr id="5" name="直接连接符 4"/>
            <p:cNvCxnSpPr/>
            <p:nvPr/>
          </p:nvCxnSpPr>
          <p:spPr>
            <a:xfrm>
              <a:off x="1252682" y="3313463"/>
              <a:ext cx="694944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弧形 6"/>
            <p:cNvSpPr/>
            <p:nvPr/>
          </p:nvSpPr>
          <p:spPr>
            <a:xfrm>
              <a:off x="1606642" y="2577595"/>
              <a:ext cx="1962323" cy="1468299"/>
            </a:xfrm>
            <a:prstGeom prst="arc">
              <a:avLst>
                <a:gd name="adj1" fmla="val 10792379"/>
                <a:gd name="adj2" fmla="val 0"/>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39" name="弧形 138"/>
            <p:cNvSpPr/>
            <p:nvPr/>
          </p:nvSpPr>
          <p:spPr>
            <a:xfrm>
              <a:off x="1996685"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0" name="弧形 139"/>
            <p:cNvSpPr/>
            <p:nvPr/>
          </p:nvSpPr>
          <p:spPr>
            <a:xfrm>
              <a:off x="2407820"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1" name="弧形 140"/>
            <p:cNvSpPr/>
            <p:nvPr/>
          </p:nvSpPr>
          <p:spPr>
            <a:xfrm>
              <a:off x="2796827"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2" name="弧形 141"/>
            <p:cNvSpPr/>
            <p:nvPr/>
          </p:nvSpPr>
          <p:spPr>
            <a:xfrm>
              <a:off x="3194716"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3" name="弧形 142"/>
            <p:cNvSpPr/>
            <p:nvPr/>
          </p:nvSpPr>
          <p:spPr>
            <a:xfrm>
              <a:off x="3616525" y="2577595"/>
              <a:ext cx="1962323" cy="1468299"/>
            </a:xfrm>
            <a:prstGeom prst="arc">
              <a:avLst>
                <a:gd name="adj1" fmla="val 10792379"/>
                <a:gd name="adj2" fmla="val 0"/>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4" name="弧形 143"/>
            <p:cNvSpPr/>
            <p:nvPr/>
          </p:nvSpPr>
          <p:spPr>
            <a:xfrm>
              <a:off x="4016400"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5" name="弧形 144"/>
            <p:cNvSpPr/>
            <p:nvPr/>
          </p:nvSpPr>
          <p:spPr>
            <a:xfrm>
              <a:off x="4407871"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6" name="弧形 145"/>
            <p:cNvSpPr/>
            <p:nvPr/>
          </p:nvSpPr>
          <p:spPr>
            <a:xfrm>
              <a:off x="4806711"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7" name="弧形 146"/>
            <p:cNvSpPr/>
            <p:nvPr/>
          </p:nvSpPr>
          <p:spPr>
            <a:xfrm>
              <a:off x="5204599" y="2577595"/>
              <a:ext cx="1962323" cy="1468299"/>
            </a:xfrm>
            <a:prstGeom prst="arc">
              <a:avLst>
                <a:gd name="adj1" fmla="val 10792379"/>
                <a:gd name="adj2" fmla="val 0"/>
              </a:avLst>
            </a:prstGeom>
            <a:ln w="12700">
              <a:solidFill>
                <a:srgbClr val="00009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148" name="弧形 147"/>
            <p:cNvSpPr/>
            <p:nvPr/>
          </p:nvSpPr>
          <p:spPr>
            <a:xfrm>
              <a:off x="5620368" y="2577595"/>
              <a:ext cx="1962323" cy="1468299"/>
            </a:xfrm>
            <a:prstGeom prst="arc">
              <a:avLst>
                <a:gd name="adj1" fmla="val 10792379"/>
                <a:gd name="adj2" fmla="val 0"/>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600"/>
            </a:p>
          </p:txBody>
        </p:sp>
        <p:sp>
          <p:nvSpPr>
            <p:cNvPr id="9" name="文本框 8"/>
            <p:cNvSpPr txBox="1"/>
            <p:nvPr/>
          </p:nvSpPr>
          <p:spPr>
            <a:xfrm>
              <a:off x="1210829" y="3331408"/>
              <a:ext cx="734235" cy="659575"/>
            </a:xfrm>
            <a:prstGeom prst="rect">
              <a:avLst/>
            </a:prstGeom>
            <a:noFill/>
          </p:spPr>
          <p:txBody>
            <a:bodyPr wrap="none" rtlCol="0">
              <a:spAutoFit/>
            </a:bodyPr>
            <a:lstStyle/>
            <a:p>
              <a:pPr algn="ctr"/>
              <a:r>
                <a:rPr lang="en-US" altLang="zh-CN" sz="1400" b="1" dirty="0" smtClean="0">
                  <a:latin typeface="微软雅黑" panose="020B0503020204020204" pitchFamily="34" charset="-122"/>
                  <a:ea typeface="微软雅黑" panose="020B0503020204020204" pitchFamily="34" charset="-122"/>
                </a:rPr>
                <a:t>2.401</a:t>
              </a:r>
            </a:p>
            <a:p>
              <a:pPr algn="ctr"/>
              <a:r>
                <a:rPr lang="en-US" altLang="zh-CN" sz="1400" b="1" dirty="0" smtClean="0">
                  <a:latin typeface="微软雅黑" panose="020B0503020204020204" pitchFamily="34" charset="-122"/>
                  <a:ea typeface="微软雅黑" panose="020B0503020204020204" pitchFamily="34" charset="-122"/>
                </a:rPr>
                <a:t>GHz</a:t>
              </a:r>
              <a:endParaRPr lang="zh-CN" altLang="en-US" sz="1400" b="1" dirty="0">
                <a:latin typeface="微软雅黑" panose="020B0503020204020204" pitchFamily="34" charset="-122"/>
                <a:ea typeface="微软雅黑" panose="020B0503020204020204" pitchFamily="34" charset="-122"/>
              </a:endParaRPr>
            </a:p>
          </p:txBody>
        </p:sp>
        <p:sp>
          <p:nvSpPr>
            <p:cNvPr id="156" name="文本框 155"/>
            <p:cNvSpPr txBox="1"/>
            <p:nvPr/>
          </p:nvSpPr>
          <p:spPr>
            <a:xfrm>
              <a:off x="7203763" y="3331408"/>
              <a:ext cx="734235" cy="659575"/>
            </a:xfrm>
            <a:prstGeom prst="rect">
              <a:avLst/>
            </a:prstGeom>
            <a:noFill/>
          </p:spPr>
          <p:txBody>
            <a:bodyPr wrap="none" rtlCol="0">
              <a:spAutoFit/>
            </a:bodyPr>
            <a:lstStyle/>
            <a:p>
              <a:pPr algn="ctr"/>
              <a:r>
                <a:rPr lang="en-US" altLang="zh-CN" sz="1400" b="1" dirty="0" smtClean="0">
                  <a:latin typeface="微软雅黑" panose="020B0503020204020204" pitchFamily="34" charset="-122"/>
                  <a:ea typeface="微软雅黑" panose="020B0503020204020204" pitchFamily="34" charset="-122"/>
                </a:rPr>
                <a:t>2.473</a:t>
              </a:r>
            </a:p>
            <a:p>
              <a:pPr algn="ctr"/>
              <a:r>
                <a:rPr lang="en-US" altLang="zh-CN" sz="1400" b="1" dirty="0" smtClean="0">
                  <a:latin typeface="微软雅黑" panose="020B0503020204020204" pitchFamily="34" charset="-122"/>
                  <a:ea typeface="微软雅黑" panose="020B0503020204020204" pitchFamily="34" charset="-122"/>
                </a:rPr>
                <a:t>GHz</a:t>
              </a:r>
              <a:endParaRPr lang="zh-CN" altLang="en-US" sz="1400" b="1" dirty="0">
                <a:latin typeface="微软雅黑" panose="020B0503020204020204" pitchFamily="34" charset="-122"/>
                <a:ea typeface="微软雅黑" panose="020B0503020204020204" pitchFamily="34" charset="-122"/>
              </a:endParaRPr>
            </a:p>
          </p:txBody>
        </p:sp>
        <p:grpSp>
          <p:nvGrpSpPr>
            <p:cNvPr id="12" name="组合 11"/>
            <p:cNvGrpSpPr/>
            <p:nvPr/>
          </p:nvGrpSpPr>
          <p:grpSpPr>
            <a:xfrm>
              <a:off x="2403681" y="2062669"/>
              <a:ext cx="319581" cy="1249075"/>
              <a:chOff x="1733067" y="1669387"/>
              <a:chExt cx="319581" cy="1249075"/>
            </a:xfrm>
          </p:grpSpPr>
          <p:cxnSp>
            <p:nvCxnSpPr>
              <p:cNvPr id="11" name="直接连接符 10"/>
              <p:cNvCxnSpPr/>
              <p:nvPr/>
            </p:nvCxnSpPr>
            <p:spPr>
              <a:xfrm>
                <a:off x="1904668" y="1942337"/>
                <a:ext cx="0" cy="976125"/>
              </a:xfrm>
              <a:prstGeom prst="line">
                <a:avLst/>
              </a:prstGeom>
              <a:ln w="28575">
                <a:solidFill>
                  <a:srgbClr val="9900CC"/>
                </a:solidFill>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61" name="文本框 160"/>
              <p:cNvSpPr txBox="1"/>
              <p:nvPr/>
            </p:nvSpPr>
            <p:spPr>
              <a:xfrm>
                <a:off x="1733067" y="1669387"/>
                <a:ext cx="319581" cy="387986"/>
              </a:xfrm>
              <a:prstGeom prst="rect">
                <a:avLst/>
              </a:prstGeom>
              <a:noFill/>
            </p:spPr>
            <p:txBody>
              <a:bodyPr wrap="none" rtlCol="0">
                <a:spAutoFit/>
              </a:bodyPr>
              <a:lstStyle/>
              <a:p>
                <a:pPr algn="ctr"/>
                <a:r>
                  <a:rPr lang="en-US" altLang="zh-CN" sz="1400" b="1" dirty="0" smtClean="0">
                    <a:latin typeface="微软雅黑" panose="020B0503020204020204" pitchFamily="34" charset="-122"/>
                    <a:ea typeface="微软雅黑" panose="020B0503020204020204" pitchFamily="34" charset="-122"/>
                  </a:rPr>
                  <a:t>1</a:t>
                </a:r>
                <a:endParaRPr lang="zh-CN" altLang="en-US" sz="1400" b="1" dirty="0">
                  <a:latin typeface="微软雅黑" panose="020B0503020204020204" pitchFamily="34" charset="-122"/>
                  <a:ea typeface="微软雅黑" panose="020B0503020204020204" pitchFamily="34" charset="-122"/>
                </a:endParaRPr>
              </a:p>
            </p:txBody>
          </p:sp>
        </p:grpSp>
        <p:grpSp>
          <p:nvGrpSpPr>
            <p:cNvPr id="13" name="组合 12"/>
            <p:cNvGrpSpPr/>
            <p:nvPr/>
          </p:nvGrpSpPr>
          <p:grpSpPr>
            <a:xfrm>
              <a:off x="4422588" y="2062669"/>
              <a:ext cx="319580" cy="1249075"/>
              <a:chOff x="3751974" y="1669387"/>
              <a:chExt cx="319580" cy="1249075"/>
            </a:xfrm>
          </p:grpSpPr>
          <p:cxnSp>
            <p:nvCxnSpPr>
              <p:cNvPr id="159" name="直接连接符 158"/>
              <p:cNvCxnSpPr/>
              <p:nvPr/>
            </p:nvCxnSpPr>
            <p:spPr>
              <a:xfrm>
                <a:off x="3924282" y="1942337"/>
                <a:ext cx="0" cy="976125"/>
              </a:xfrm>
              <a:prstGeom prst="line">
                <a:avLst/>
              </a:prstGeom>
              <a:ln w="28575">
                <a:solidFill>
                  <a:srgbClr val="9900CC"/>
                </a:solidFill>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62" name="文本框 161"/>
              <p:cNvSpPr txBox="1"/>
              <p:nvPr/>
            </p:nvSpPr>
            <p:spPr>
              <a:xfrm>
                <a:off x="3751974" y="1669387"/>
                <a:ext cx="319580" cy="387986"/>
              </a:xfrm>
              <a:prstGeom prst="rect">
                <a:avLst/>
              </a:prstGeom>
              <a:noFill/>
            </p:spPr>
            <p:txBody>
              <a:bodyPr wrap="none" rtlCol="0">
                <a:spAutoFit/>
              </a:bodyPr>
              <a:lstStyle/>
              <a:p>
                <a:pPr algn="ctr"/>
                <a:r>
                  <a:rPr lang="en-US" altLang="zh-CN" sz="1400" b="1" dirty="0" smtClean="0">
                    <a:latin typeface="微软雅黑" panose="020B0503020204020204" pitchFamily="34" charset="-122"/>
                    <a:ea typeface="微软雅黑" panose="020B0503020204020204" pitchFamily="34" charset="-122"/>
                  </a:rPr>
                  <a:t>6</a:t>
                </a:r>
                <a:endParaRPr lang="zh-CN" altLang="en-US" sz="1400" b="1" dirty="0">
                  <a:latin typeface="微软雅黑" panose="020B0503020204020204" pitchFamily="34" charset="-122"/>
                  <a:ea typeface="微软雅黑" panose="020B0503020204020204" pitchFamily="34" charset="-122"/>
                </a:endParaRPr>
              </a:p>
            </p:txBody>
          </p:sp>
        </p:grpSp>
        <p:grpSp>
          <p:nvGrpSpPr>
            <p:cNvPr id="14" name="组合 13"/>
            <p:cNvGrpSpPr/>
            <p:nvPr/>
          </p:nvGrpSpPr>
          <p:grpSpPr>
            <a:xfrm>
              <a:off x="6370507" y="2062669"/>
              <a:ext cx="439292" cy="1249075"/>
              <a:chOff x="5709725" y="1669387"/>
              <a:chExt cx="439292" cy="1249075"/>
            </a:xfrm>
          </p:grpSpPr>
          <p:cxnSp>
            <p:nvCxnSpPr>
              <p:cNvPr id="160" name="直接连接符 159"/>
              <p:cNvCxnSpPr/>
              <p:nvPr/>
            </p:nvCxnSpPr>
            <p:spPr>
              <a:xfrm>
                <a:off x="5951791" y="1942337"/>
                <a:ext cx="0" cy="976125"/>
              </a:xfrm>
              <a:prstGeom prst="line">
                <a:avLst/>
              </a:prstGeom>
              <a:ln w="28575">
                <a:solidFill>
                  <a:srgbClr val="9900CC"/>
                </a:solidFill>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63" name="文本框 162"/>
              <p:cNvSpPr txBox="1"/>
              <p:nvPr/>
            </p:nvSpPr>
            <p:spPr>
              <a:xfrm>
                <a:off x="5709725" y="1669387"/>
                <a:ext cx="439292" cy="387986"/>
              </a:xfrm>
              <a:prstGeom prst="rect">
                <a:avLst/>
              </a:prstGeom>
              <a:noFill/>
            </p:spPr>
            <p:txBody>
              <a:bodyPr wrap="none" rtlCol="0">
                <a:spAutoFit/>
              </a:bodyPr>
              <a:lstStyle/>
              <a:p>
                <a:pPr algn="ctr"/>
                <a:r>
                  <a:rPr lang="en-US" altLang="zh-CN" sz="1400" b="1" dirty="0" smtClean="0">
                    <a:latin typeface="微软雅黑" panose="020B0503020204020204" pitchFamily="34" charset="-122"/>
                    <a:ea typeface="微软雅黑" panose="020B0503020204020204" pitchFamily="34" charset="-122"/>
                  </a:rPr>
                  <a:t>11</a:t>
                </a:r>
                <a:endParaRPr lang="zh-CN" altLang="en-US" sz="1400" b="1" dirty="0">
                  <a:latin typeface="微软雅黑" panose="020B0503020204020204" pitchFamily="34" charset="-122"/>
                  <a:ea typeface="微软雅黑" panose="020B0503020204020204" pitchFamily="34" charset="-122"/>
                </a:endParaRPr>
              </a:p>
            </p:txBody>
          </p:sp>
        </p:grpSp>
        <p:grpSp>
          <p:nvGrpSpPr>
            <p:cNvPr id="167" name="组合 166"/>
            <p:cNvGrpSpPr/>
            <p:nvPr/>
          </p:nvGrpSpPr>
          <p:grpSpPr>
            <a:xfrm>
              <a:off x="2808838" y="2062669"/>
              <a:ext cx="319580" cy="1249075"/>
              <a:chOff x="1733068" y="1669387"/>
              <a:chExt cx="319580" cy="1249075"/>
            </a:xfrm>
          </p:grpSpPr>
          <p:cxnSp>
            <p:nvCxnSpPr>
              <p:cNvPr id="168" name="直接连接符 167"/>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69" name="文本框 168"/>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2</a:t>
                </a:r>
                <a:endParaRPr lang="zh-CN" altLang="en-US" sz="1400" b="1" dirty="0">
                  <a:latin typeface="微软雅黑" panose="020B0503020204020204" pitchFamily="34" charset="-122"/>
                  <a:ea typeface="微软雅黑" panose="020B0503020204020204" pitchFamily="34" charset="-122"/>
                </a:endParaRPr>
              </a:p>
            </p:txBody>
          </p:sp>
        </p:grpSp>
        <p:grpSp>
          <p:nvGrpSpPr>
            <p:cNvPr id="170" name="组合 169"/>
            <p:cNvGrpSpPr/>
            <p:nvPr/>
          </p:nvGrpSpPr>
          <p:grpSpPr>
            <a:xfrm>
              <a:off x="3210385" y="2062669"/>
              <a:ext cx="319580" cy="1249075"/>
              <a:chOff x="1733068" y="1669387"/>
              <a:chExt cx="319580" cy="1249075"/>
            </a:xfrm>
          </p:grpSpPr>
          <p:cxnSp>
            <p:nvCxnSpPr>
              <p:cNvPr id="171" name="直接连接符 170"/>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72" name="文本框 171"/>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3</a:t>
                </a:r>
                <a:endParaRPr lang="zh-CN" altLang="en-US" sz="1400" b="1" dirty="0">
                  <a:latin typeface="微软雅黑" panose="020B0503020204020204" pitchFamily="34" charset="-122"/>
                  <a:ea typeface="微软雅黑" panose="020B0503020204020204" pitchFamily="34" charset="-122"/>
                </a:endParaRPr>
              </a:p>
            </p:txBody>
          </p:sp>
        </p:grpSp>
        <p:grpSp>
          <p:nvGrpSpPr>
            <p:cNvPr id="173" name="组合 172"/>
            <p:cNvGrpSpPr/>
            <p:nvPr/>
          </p:nvGrpSpPr>
          <p:grpSpPr>
            <a:xfrm>
              <a:off x="3615541" y="2062669"/>
              <a:ext cx="319580" cy="1249075"/>
              <a:chOff x="1733068" y="1669387"/>
              <a:chExt cx="319580" cy="1249075"/>
            </a:xfrm>
          </p:grpSpPr>
          <p:cxnSp>
            <p:nvCxnSpPr>
              <p:cNvPr id="174" name="直接连接符 173"/>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75" name="文本框 174"/>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4</a:t>
                </a:r>
                <a:endParaRPr lang="zh-CN" altLang="en-US" sz="1400" b="1" dirty="0">
                  <a:latin typeface="微软雅黑" panose="020B0503020204020204" pitchFamily="34" charset="-122"/>
                  <a:ea typeface="微软雅黑" panose="020B0503020204020204" pitchFamily="34" charset="-122"/>
                </a:endParaRPr>
              </a:p>
            </p:txBody>
          </p:sp>
        </p:grpSp>
        <p:grpSp>
          <p:nvGrpSpPr>
            <p:cNvPr id="176" name="组合 175"/>
            <p:cNvGrpSpPr/>
            <p:nvPr/>
          </p:nvGrpSpPr>
          <p:grpSpPr>
            <a:xfrm>
              <a:off x="4018326" y="2062669"/>
              <a:ext cx="319580" cy="1249075"/>
              <a:chOff x="1733068" y="1669387"/>
              <a:chExt cx="319580" cy="1249075"/>
            </a:xfrm>
          </p:grpSpPr>
          <p:cxnSp>
            <p:nvCxnSpPr>
              <p:cNvPr id="177" name="直接连接符 176"/>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78" name="文本框 177"/>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5</a:t>
                </a:r>
                <a:endParaRPr lang="zh-CN" altLang="en-US" sz="1400" b="1" dirty="0">
                  <a:latin typeface="微软雅黑" panose="020B0503020204020204" pitchFamily="34" charset="-122"/>
                  <a:ea typeface="微软雅黑" panose="020B0503020204020204" pitchFamily="34" charset="-122"/>
                </a:endParaRPr>
              </a:p>
            </p:txBody>
          </p:sp>
        </p:grpSp>
        <p:grpSp>
          <p:nvGrpSpPr>
            <p:cNvPr id="194" name="组合 193"/>
            <p:cNvGrpSpPr/>
            <p:nvPr/>
          </p:nvGrpSpPr>
          <p:grpSpPr>
            <a:xfrm>
              <a:off x="4815187" y="2062669"/>
              <a:ext cx="319580" cy="1249075"/>
              <a:chOff x="1733068" y="1669387"/>
              <a:chExt cx="319580" cy="1249075"/>
            </a:xfrm>
          </p:grpSpPr>
          <p:cxnSp>
            <p:nvCxnSpPr>
              <p:cNvPr id="195" name="直接连接符 194"/>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96" name="文本框 195"/>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7</a:t>
                </a:r>
                <a:endParaRPr lang="zh-CN" altLang="en-US" sz="1400" b="1" dirty="0">
                  <a:latin typeface="微软雅黑" panose="020B0503020204020204" pitchFamily="34" charset="-122"/>
                  <a:ea typeface="微软雅黑" panose="020B0503020204020204" pitchFamily="34" charset="-122"/>
                </a:endParaRPr>
              </a:p>
            </p:txBody>
          </p:sp>
        </p:grpSp>
        <p:grpSp>
          <p:nvGrpSpPr>
            <p:cNvPr id="197" name="组合 196"/>
            <p:cNvGrpSpPr/>
            <p:nvPr/>
          </p:nvGrpSpPr>
          <p:grpSpPr>
            <a:xfrm>
              <a:off x="5216734" y="2062669"/>
              <a:ext cx="319580" cy="1249075"/>
              <a:chOff x="1733068" y="1669387"/>
              <a:chExt cx="319580" cy="1249075"/>
            </a:xfrm>
          </p:grpSpPr>
          <p:cxnSp>
            <p:nvCxnSpPr>
              <p:cNvPr id="198" name="直接连接符 197"/>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199" name="文本框 198"/>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8</a:t>
                </a:r>
                <a:endParaRPr lang="zh-CN" altLang="en-US" sz="1400" b="1" dirty="0">
                  <a:latin typeface="微软雅黑" panose="020B0503020204020204" pitchFamily="34" charset="-122"/>
                  <a:ea typeface="微软雅黑" panose="020B0503020204020204" pitchFamily="34" charset="-122"/>
                </a:endParaRPr>
              </a:p>
            </p:txBody>
          </p:sp>
        </p:grpSp>
        <p:grpSp>
          <p:nvGrpSpPr>
            <p:cNvPr id="200" name="组合 199"/>
            <p:cNvGrpSpPr/>
            <p:nvPr/>
          </p:nvGrpSpPr>
          <p:grpSpPr>
            <a:xfrm>
              <a:off x="5621890" y="2062669"/>
              <a:ext cx="319580" cy="1249075"/>
              <a:chOff x="1733068" y="1669387"/>
              <a:chExt cx="319580" cy="1249075"/>
            </a:xfrm>
          </p:grpSpPr>
          <p:cxnSp>
            <p:nvCxnSpPr>
              <p:cNvPr id="201" name="直接连接符 200"/>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202" name="文本框 201"/>
              <p:cNvSpPr txBox="1"/>
              <p:nvPr/>
            </p:nvSpPr>
            <p:spPr>
              <a:xfrm>
                <a:off x="1733068" y="1669387"/>
                <a:ext cx="319580" cy="387986"/>
              </a:xfrm>
              <a:prstGeom prst="rect">
                <a:avLst/>
              </a:prstGeom>
              <a:noFill/>
            </p:spPr>
            <p:txBody>
              <a:bodyPr wrap="none" rtlCol="0">
                <a:spAutoFit/>
              </a:bodyPr>
              <a:lstStyle/>
              <a:p>
                <a:pPr algn="ctr"/>
                <a:r>
                  <a:rPr lang="en-US" altLang="zh-CN" sz="1400" b="1" dirty="0">
                    <a:latin typeface="微软雅黑" panose="020B0503020204020204" pitchFamily="34" charset="-122"/>
                    <a:ea typeface="微软雅黑" panose="020B0503020204020204" pitchFamily="34" charset="-122"/>
                  </a:rPr>
                  <a:t>9</a:t>
                </a:r>
                <a:endParaRPr lang="zh-CN" altLang="en-US" sz="1400" b="1" dirty="0">
                  <a:latin typeface="微软雅黑" panose="020B0503020204020204" pitchFamily="34" charset="-122"/>
                  <a:ea typeface="微软雅黑" panose="020B0503020204020204" pitchFamily="34" charset="-122"/>
                </a:endParaRPr>
              </a:p>
            </p:txBody>
          </p:sp>
        </p:grpSp>
        <p:grpSp>
          <p:nvGrpSpPr>
            <p:cNvPr id="203" name="组合 202"/>
            <p:cNvGrpSpPr/>
            <p:nvPr/>
          </p:nvGrpSpPr>
          <p:grpSpPr>
            <a:xfrm>
              <a:off x="5964819" y="2062669"/>
              <a:ext cx="439292" cy="1249075"/>
              <a:chOff x="1673212" y="1669387"/>
              <a:chExt cx="439292" cy="1249075"/>
            </a:xfrm>
          </p:grpSpPr>
          <p:cxnSp>
            <p:nvCxnSpPr>
              <p:cNvPr id="204" name="直接连接符 203"/>
              <p:cNvCxnSpPr/>
              <p:nvPr/>
            </p:nvCxnSpPr>
            <p:spPr>
              <a:xfrm>
                <a:off x="1904668" y="1942337"/>
                <a:ext cx="0" cy="976125"/>
              </a:xfrm>
              <a:prstGeom prst="line">
                <a:avLst/>
              </a:prstGeom>
              <a:ln w="12700">
                <a:headEnd type="none" w="med" len="med"/>
                <a:tailEnd type="triangle" w="med" len="med"/>
              </a:ln>
            </p:spPr>
            <p:style>
              <a:lnRef idx="1">
                <a:schemeClr val="dk1"/>
              </a:lnRef>
              <a:fillRef idx="0">
                <a:schemeClr val="dk1"/>
              </a:fillRef>
              <a:effectRef idx="0">
                <a:schemeClr val="dk1"/>
              </a:effectRef>
              <a:fontRef idx="minor">
                <a:schemeClr val="tx1"/>
              </a:fontRef>
            </p:style>
          </p:cxnSp>
          <p:sp>
            <p:nvSpPr>
              <p:cNvPr id="205" name="文本框 204"/>
              <p:cNvSpPr txBox="1"/>
              <p:nvPr/>
            </p:nvSpPr>
            <p:spPr>
              <a:xfrm>
                <a:off x="1673212" y="1669387"/>
                <a:ext cx="439292" cy="387986"/>
              </a:xfrm>
              <a:prstGeom prst="rect">
                <a:avLst/>
              </a:prstGeom>
              <a:noFill/>
            </p:spPr>
            <p:txBody>
              <a:bodyPr wrap="none" rtlCol="0">
                <a:spAutoFit/>
              </a:bodyPr>
              <a:lstStyle/>
              <a:p>
                <a:pPr algn="ctr"/>
                <a:r>
                  <a:rPr lang="en-US" altLang="zh-CN" sz="1400" b="1" dirty="0" smtClean="0">
                    <a:latin typeface="微软雅黑" panose="020B0503020204020204" pitchFamily="34" charset="-122"/>
                    <a:ea typeface="微软雅黑" panose="020B0503020204020204" pitchFamily="34" charset="-122"/>
                  </a:rPr>
                  <a:t>10</a:t>
                </a:r>
                <a:endParaRPr lang="zh-CN" altLang="en-US" sz="1400" b="1" dirty="0">
                  <a:latin typeface="微软雅黑" panose="020B0503020204020204" pitchFamily="34" charset="-122"/>
                  <a:ea typeface="微软雅黑" panose="020B0503020204020204" pitchFamily="34" charset="-122"/>
                </a:endParaRPr>
              </a:p>
            </p:txBody>
          </p:sp>
        </p:grpSp>
        <p:sp>
          <p:nvSpPr>
            <p:cNvPr id="207" name="文本框 206"/>
            <p:cNvSpPr txBox="1"/>
            <p:nvPr/>
          </p:nvSpPr>
          <p:spPr>
            <a:xfrm>
              <a:off x="4100757" y="3399930"/>
              <a:ext cx="956310" cy="387986"/>
            </a:xfrm>
            <a:prstGeom prst="rect">
              <a:avLst/>
            </a:prstGeom>
            <a:noFill/>
          </p:spPr>
          <p:txBody>
            <a:bodyPr wrap="none" rtlCol="0">
              <a:spAutoFit/>
            </a:bodyPr>
            <a:lstStyle/>
            <a:p>
              <a:pPr algn="ctr"/>
              <a:r>
                <a:rPr lang="en-US" altLang="zh-CN" sz="1400" b="1" dirty="0" smtClean="0">
                  <a:latin typeface="微软雅黑" panose="020B0503020204020204" pitchFamily="34" charset="-122"/>
                  <a:ea typeface="微软雅黑" panose="020B0503020204020204" pitchFamily="34" charset="-122"/>
                </a:rPr>
                <a:t>22 MHz</a:t>
              </a:r>
              <a:endParaRPr lang="zh-CN" altLang="en-US" sz="1400" b="1" dirty="0">
                <a:latin typeface="微软雅黑" panose="020B0503020204020204" pitchFamily="34" charset="-122"/>
                <a:ea typeface="微软雅黑" panose="020B0503020204020204" pitchFamily="34" charset="-122"/>
              </a:endParaRPr>
            </a:p>
          </p:txBody>
        </p:sp>
        <p:cxnSp>
          <p:nvCxnSpPr>
            <p:cNvPr id="16" name="直接连接符 15"/>
            <p:cNvCxnSpPr/>
            <p:nvPr/>
          </p:nvCxnSpPr>
          <p:spPr>
            <a:xfrm>
              <a:off x="3616525" y="3311744"/>
              <a:ext cx="0" cy="584775"/>
            </a:xfrm>
            <a:prstGeom prst="line">
              <a:avLst/>
            </a:prstGeom>
            <a:ln w="12700"/>
          </p:spPr>
          <p:style>
            <a:lnRef idx="1">
              <a:schemeClr val="dk1"/>
            </a:lnRef>
            <a:fillRef idx="0">
              <a:schemeClr val="dk1"/>
            </a:fillRef>
            <a:effectRef idx="0">
              <a:schemeClr val="dk1"/>
            </a:effectRef>
            <a:fontRef idx="minor">
              <a:schemeClr val="tx1"/>
            </a:fontRef>
          </p:style>
        </p:cxnSp>
        <p:cxnSp>
          <p:nvCxnSpPr>
            <p:cNvPr id="210" name="直接连接符 209"/>
            <p:cNvCxnSpPr/>
            <p:nvPr/>
          </p:nvCxnSpPr>
          <p:spPr>
            <a:xfrm>
              <a:off x="5578848" y="3311744"/>
              <a:ext cx="0" cy="584775"/>
            </a:xfrm>
            <a:prstGeom prst="line">
              <a:avLst/>
            </a:prstGeom>
            <a:ln w="12700"/>
          </p:spPr>
          <p:style>
            <a:lnRef idx="1">
              <a:schemeClr val="dk1"/>
            </a:lnRef>
            <a:fillRef idx="0">
              <a:schemeClr val="dk1"/>
            </a:fillRef>
            <a:effectRef idx="0">
              <a:schemeClr val="dk1"/>
            </a:effectRef>
            <a:fontRef idx="minor">
              <a:schemeClr val="tx1"/>
            </a:fontRef>
          </p:style>
        </p:cxnSp>
        <p:cxnSp>
          <p:nvCxnSpPr>
            <p:cNvPr id="212" name="直接连接符 211"/>
            <p:cNvCxnSpPr/>
            <p:nvPr/>
          </p:nvCxnSpPr>
          <p:spPr>
            <a:xfrm>
              <a:off x="3618213" y="3681139"/>
              <a:ext cx="1960635" cy="0"/>
            </a:xfrm>
            <a:prstGeom prst="line">
              <a:avLst/>
            </a:prstGeom>
            <a:ln w="12700">
              <a:headEnd type="triangle" w="med" len="med"/>
              <a:tailEnd type="triangle" w="med" len="med"/>
            </a:ln>
          </p:spPr>
          <p:style>
            <a:lnRef idx="1">
              <a:schemeClr val="dk1"/>
            </a:lnRef>
            <a:fillRef idx="0">
              <a:schemeClr val="dk1"/>
            </a:fillRef>
            <a:effectRef idx="0">
              <a:schemeClr val="dk1"/>
            </a:effectRef>
            <a:fontRef idx="minor">
              <a:schemeClr val="tx1"/>
            </a:fontRef>
          </p:style>
        </p:cxnSp>
      </p:grpSp>
    </p:spTree>
    <p:extLst>
      <p:ext uri="{BB962C8B-B14F-4D97-AF65-F5344CB8AC3E}">
        <p14:creationId xmlns="" xmlns:p14="http://schemas.microsoft.com/office/powerpoint/2010/main" val="1796542299"/>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936047" y="1086004"/>
            <a:ext cx="7275870" cy="523220"/>
          </a:xfrm>
          <a:prstGeom prst="rect">
            <a:avLst/>
          </a:prstGeom>
          <a:noFill/>
          <a:ln>
            <a:noFill/>
          </a:ln>
        </p:spPr>
        <p:txBody>
          <a:bodyPr wrap="square">
            <a:spAutoFit/>
          </a:bodyPr>
          <a:lstStyle/>
          <a:p>
            <a:pPr algn="ctr"/>
            <a:r>
              <a:rPr lang="zh-CN" altLang="en-US" sz="1400" b="1" dirty="0" smtClean="0">
                <a:solidFill>
                  <a:srgbClr val="0000CC"/>
                </a:solidFill>
                <a:latin typeface="微软雅黑" pitchFamily="34" charset="-122"/>
                <a:ea typeface="微软雅黑" pitchFamily="34" charset="-122"/>
              </a:rPr>
              <a:t>每个 </a:t>
            </a:r>
            <a:r>
              <a:rPr lang="en-US" altLang="zh-CN" sz="1400" b="1" dirty="0" smtClean="0">
                <a:solidFill>
                  <a:srgbClr val="0000CC"/>
                </a:solidFill>
                <a:latin typeface="微软雅黑" pitchFamily="34" charset="-122"/>
                <a:ea typeface="微软雅黑" pitchFamily="34" charset="-122"/>
              </a:rPr>
              <a:t>AP </a:t>
            </a:r>
            <a:r>
              <a:rPr lang="zh-CN" altLang="en-US" sz="1400" b="1" dirty="0" smtClean="0">
                <a:solidFill>
                  <a:srgbClr val="0000CC"/>
                </a:solidFill>
                <a:latin typeface="微软雅黑" pitchFamily="34" charset="-122"/>
                <a:ea typeface="微软雅黑" pitchFamily="34" charset="-122"/>
              </a:rPr>
              <a:t>有一</a:t>
            </a:r>
            <a:r>
              <a:rPr lang="zh-CN" altLang="en-US" sz="1400" b="1" dirty="0">
                <a:solidFill>
                  <a:srgbClr val="0000CC"/>
                </a:solidFill>
                <a:latin typeface="微软雅黑" pitchFamily="34" charset="-122"/>
                <a:ea typeface="微软雅黑" pitchFamily="34" charset="-122"/>
              </a:rPr>
              <a:t>个唯一</a:t>
            </a:r>
            <a:r>
              <a:rPr lang="zh-CN" altLang="en-US" sz="1400" b="1" dirty="0" smtClean="0">
                <a:solidFill>
                  <a:srgbClr val="0000CC"/>
                </a:solidFill>
                <a:latin typeface="微软雅黑" pitchFamily="34" charset="-122"/>
                <a:ea typeface="微软雅黑" pitchFamily="34" charset="-122"/>
              </a:rPr>
              <a:t>的 </a:t>
            </a:r>
            <a:r>
              <a:rPr lang="en-US" altLang="zh-CN" sz="1400" b="1" dirty="0" smtClean="0">
                <a:solidFill>
                  <a:srgbClr val="0000CC"/>
                </a:solidFill>
                <a:latin typeface="微软雅黑" pitchFamily="34" charset="-122"/>
                <a:ea typeface="微软雅黑" pitchFamily="34" charset="-122"/>
              </a:rPr>
              <a:t>48 </a:t>
            </a:r>
            <a:r>
              <a:rPr lang="zh-CN" altLang="en-US" sz="1400" b="1" dirty="0" smtClean="0">
                <a:solidFill>
                  <a:srgbClr val="0000CC"/>
                </a:solidFill>
                <a:latin typeface="微软雅黑" pitchFamily="34" charset="-122"/>
                <a:ea typeface="微软雅黑" pitchFamily="34" charset="-122"/>
              </a:rPr>
              <a:t>位 </a:t>
            </a:r>
            <a:r>
              <a:rPr lang="en-US" altLang="zh-CN" sz="1400" b="1" dirty="0" smtClean="0">
                <a:solidFill>
                  <a:srgbClr val="0000CC"/>
                </a:solidFill>
                <a:latin typeface="微软雅黑" pitchFamily="34" charset="-122"/>
                <a:ea typeface="微软雅黑" pitchFamily="34" charset="-122"/>
              </a:rPr>
              <a:t>MAC </a:t>
            </a:r>
            <a:r>
              <a:rPr lang="zh-CN" altLang="en-US" sz="1400" b="1" dirty="0" smtClean="0">
                <a:solidFill>
                  <a:srgbClr val="0000CC"/>
                </a:solidFill>
                <a:latin typeface="微软雅黑" pitchFamily="34" charset="-122"/>
                <a:ea typeface="微软雅黑" pitchFamily="34" charset="-122"/>
              </a:rPr>
              <a:t>地址，名称</a:t>
            </a:r>
            <a:r>
              <a:rPr lang="zh-CN" altLang="en-US" sz="1400" b="1" dirty="0">
                <a:solidFill>
                  <a:srgbClr val="0000CC"/>
                </a:solidFill>
                <a:latin typeface="微软雅黑" pitchFamily="34" charset="-122"/>
                <a:ea typeface="微软雅黑" pitchFamily="34" charset="-122"/>
              </a:rPr>
              <a:t>是</a:t>
            </a:r>
            <a:r>
              <a:rPr lang="zh-CN" altLang="en-US" sz="1400" b="1" dirty="0">
                <a:solidFill>
                  <a:srgbClr val="C00000"/>
                </a:solidFill>
                <a:latin typeface="微软雅黑" pitchFamily="34" charset="-122"/>
                <a:ea typeface="微软雅黑" pitchFamily="34" charset="-122"/>
              </a:rPr>
              <a:t>基本服务集</a:t>
            </a:r>
            <a:r>
              <a:rPr lang="zh-CN" altLang="en-US" sz="1400" b="1" dirty="0" smtClean="0">
                <a:solidFill>
                  <a:srgbClr val="C00000"/>
                </a:solidFill>
                <a:latin typeface="微软雅黑" pitchFamily="34" charset="-122"/>
                <a:ea typeface="微软雅黑" pitchFamily="34" charset="-122"/>
              </a:rPr>
              <a:t>标识符 </a:t>
            </a:r>
            <a:r>
              <a:rPr lang="en-US" altLang="zh-CN" sz="1400" b="1" dirty="0" smtClean="0">
                <a:solidFill>
                  <a:srgbClr val="C00000"/>
                </a:solidFill>
                <a:latin typeface="微软雅黑" pitchFamily="34" charset="-122"/>
                <a:ea typeface="微软雅黑" pitchFamily="34" charset="-122"/>
              </a:rPr>
              <a:t>BSSID</a:t>
            </a:r>
            <a:r>
              <a:rPr lang="zh-CN" altLang="en-US" sz="1400" b="1" dirty="0">
                <a:solidFill>
                  <a:srgbClr val="0000CC"/>
                </a:solidFill>
                <a:latin typeface="微软雅黑" pitchFamily="34" charset="-122"/>
                <a:ea typeface="微软雅黑" pitchFamily="34" charset="-122"/>
              </a:rPr>
              <a:t>。在无线局域网中传送的各种帧的首部中，都必须有节点</a:t>
            </a:r>
            <a:r>
              <a:rPr lang="zh-CN" altLang="en-US" sz="1400" b="1" dirty="0" smtClean="0">
                <a:solidFill>
                  <a:srgbClr val="0000CC"/>
                </a:solidFill>
                <a:latin typeface="微软雅黑" pitchFamily="34" charset="-122"/>
                <a:ea typeface="微软雅黑" pitchFamily="34" charset="-122"/>
              </a:rPr>
              <a:t>的 </a:t>
            </a:r>
            <a:r>
              <a:rPr lang="en-US" altLang="zh-CN" sz="1400" b="1" dirty="0" smtClean="0">
                <a:solidFill>
                  <a:srgbClr val="0000CC"/>
                </a:solidFill>
                <a:latin typeface="微软雅黑" pitchFamily="34" charset="-122"/>
                <a:ea typeface="微软雅黑" pitchFamily="34" charset="-122"/>
              </a:rPr>
              <a:t>MAC </a:t>
            </a:r>
            <a:r>
              <a:rPr lang="zh-CN" altLang="en-US" sz="1400" b="1" dirty="0" smtClean="0">
                <a:solidFill>
                  <a:srgbClr val="0000CC"/>
                </a:solidFill>
                <a:latin typeface="微软雅黑" pitchFamily="34" charset="-122"/>
                <a:ea typeface="微软雅黑" pitchFamily="34" charset="-122"/>
              </a:rPr>
              <a:t>地址</a:t>
            </a:r>
            <a:r>
              <a:rPr lang="zh-CN" altLang="en-US" sz="1400" b="1" dirty="0">
                <a:solidFill>
                  <a:srgbClr val="0000CC"/>
                </a:solidFill>
                <a:latin typeface="微软雅黑" pitchFamily="34" charset="-122"/>
                <a:ea typeface="微软雅黑" pitchFamily="34" charset="-122"/>
              </a:rPr>
              <a:t>（</a:t>
            </a:r>
            <a:r>
              <a:rPr lang="zh-CN" altLang="en-US" sz="1400" b="1" dirty="0" smtClean="0">
                <a:solidFill>
                  <a:srgbClr val="0000CC"/>
                </a:solidFill>
                <a:latin typeface="微软雅黑" pitchFamily="34" charset="-122"/>
                <a:ea typeface="微软雅黑" pitchFamily="34" charset="-122"/>
              </a:rPr>
              <a:t>即 </a:t>
            </a:r>
            <a:r>
              <a:rPr lang="en-US" altLang="zh-CN" sz="1400" b="1" dirty="0" smtClean="0">
                <a:solidFill>
                  <a:srgbClr val="0000CC"/>
                </a:solidFill>
                <a:latin typeface="微软雅黑" pitchFamily="34" charset="-122"/>
                <a:ea typeface="微软雅黑" pitchFamily="34" charset="-122"/>
              </a:rPr>
              <a:t>BSSID</a:t>
            </a:r>
            <a:r>
              <a:rPr lang="zh-CN" altLang="en-US" sz="1400" b="1" dirty="0">
                <a:solidFill>
                  <a:srgbClr val="0000CC"/>
                </a:solidFill>
                <a:latin typeface="微软雅黑" pitchFamily="34" charset="-122"/>
                <a:ea typeface="微软雅黑" pitchFamily="34" charset="-122"/>
              </a:rPr>
              <a:t>，但</a:t>
            </a:r>
            <a:r>
              <a:rPr lang="zh-CN" altLang="en-US" sz="1400" b="1" dirty="0" smtClean="0">
                <a:solidFill>
                  <a:srgbClr val="0000CC"/>
                </a:solidFill>
                <a:latin typeface="微软雅黑" pitchFamily="34" charset="-122"/>
                <a:ea typeface="微软雅黑" pitchFamily="34" charset="-122"/>
              </a:rPr>
              <a:t>不是 </a:t>
            </a:r>
            <a:r>
              <a:rPr lang="en-US" altLang="zh-CN" sz="1400" b="1" dirty="0" smtClean="0">
                <a:solidFill>
                  <a:srgbClr val="0000CC"/>
                </a:solidFill>
                <a:latin typeface="微软雅黑" pitchFamily="34" charset="-122"/>
                <a:ea typeface="微软雅黑" pitchFamily="34" charset="-122"/>
              </a:rPr>
              <a:t>SSID</a:t>
            </a:r>
            <a:r>
              <a:rPr lang="zh-CN" altLang="en-US" sz="1400" b="1" dirty="0" smtClean="0">
                <a:solidFill>
                  <a:srgbClr val="0000CC"/>
                </a:solidFill>
                <a:latin typeface="微软雅黑" pitchFamily="34" charset="-122"/>
                <a:ea typeface="微软雅黑" pitchFamily="34" charset="-122"/>
              </a:rPr>
              <a:t>）。</a:t>
            </a:r>
            <a:endParaRPr lang="en-US" altLang="zh-CN" sz="1400" b="1" dirty="0" smtClean="0">
              <a:solidFill>
                <a:srgbClr val="0000CC"/>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 xmlns:p14="http://schemas.microsoft.com/office/powerpoint/2010/main" val="876312023"/>
              </p:ext>
            </p:extLst>
          </p:nvPr>
        </p:nvGraphicFramePr>
        <p:xfrm>
          <a:off x="7302043" y="1625466"/>
          <a:ext cx="1081382" cy="738978"/>
        </p:xfrm>
        <a:graphic>
          <a:graphicData uri="http://schemas.openxmlformats.org/presentationml/2006/ole">
            <p:oleObj spid="_x0000_s6200" name="VISIO" r:id="rId4" imgW="1687068" imgH="964692" progId="">
              <p:embed/>
            </p:oleObj>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5" cstate="print">
            <a:extLst>
              <a:ext uri="{28A0092B-C50C-407E-A947-70E740481C1C}">
                <a14:useLocalDpi xmlns=""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smtClean="0">
                <a:solidFill>
                  <a:srgbClr val="0000CC"/>
                </a:solidFill>
                <a:latin typeface="微软雅黑" panose="020B0503020204020204" pitchFamily="34" charset="-122"/>
                <a:ea typeface="微软雅黑" panose="020B0503020204020204" pitchFamily="34" charset="-122"/>
              </a:rPr>
              <a:t>名：</a:t>
            </a:r>
            <a:r>
              <a:rPr lang="en-US" altLang="zh-CN" sz="1200" b="1" dirty="0" smtClean="0">
                <a:solidFill>
                  <a:srgbClr val="0000CC"/>
                </a:solidFill>
                <a:latin typeface="微软雅黑" panose="020B0503020204020204" pitchFamily="34" charset="-122"/>
                <a:ea typeface="微软雅黑" panose="020B0503020204020204" pitchFamily="34" charset="-122"/>
              </a:rPr>
              <a:t>SSID</a:t>
            </a:r>
            <a:r>
              <a:rPr lang="en-US" altLang="zh-CN" sz="1200" b="1" baseline="-25000" dirty="0" smtClean="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 name="矩形 2"/>
          <p:cNvSpPr/>
          <p:nvPr/>
        </p:nvSpPr>
        <p:spPr>
          <a:xfrm>
            <a:off x="936047" y="4402952"/>
            <a:ext cx="7275870" cy="338554"/>
          </a:xfrm>
          <a:prstGeom prst="rect">
            <a:avLst/>
          </a:prstGeom>
        </p:spPr>
        <p:txBody>
          <a:bodyPr wrap="square">
            <a:spAutoFit/>
          </a:bodyPr>
          <a:lstStyle/>
          <a:p>
            <a:pPr algn="ctr"/>
            <a:r>
              <a:rPr lang="zh-CN" altLang="en-US" sz="1600" b="1" dirty="0">
                <a:latin typeface="微软雅黑" panose="020B0503020204020204" pitchFamily="34" charset="-122"/>
                <a:ea typeface="微软雅黑" panose="020B0503020204020204" pitchFamily="34" charset="-122"/>
              </a:rPr>
              <a:t>用户通常都知道所连接的无线</a:t>
            </a:r>
            <a:r>
              <a:rPr lang="zh-CN" altLang="en-US" sz="1600" b="1" dirty="0" smtClean="0">
                <a:latin typeface="微软雅黑" panose="020B0503020204020204" pitchFamily="34" charset="-122"/>
                <a:ea typeface="微软雅黑" panose="020B0503020204020204" pitchFamily="34" charset="-122"/>
              </a:rPr>
              <a:t>局域网 </a:t>
            </a:r>
            <a:r>
              <a:rPr lang="en-US" altLang="zh-CN" sz="1600" b="1" dirty="0" smtClean="0">
                <a:latin typeface="微软雅黑" panose="020B0503020204020204" pitchFamily="34" charset="-122"/>
                <a:ea typeface="微软雅黑" panose="020B0503020204020204" pitchFamily="34" charset="-122"/>
              </a:rPr>
              <a:t>SSID</a:t>
            </a:r>
            <a:r>
              <a:rPr lang="zh-CN" altLang="en-US" sz="1600" b="1" dirty="0">
                <a:latin typeface="微软雅黑" panose="020B0503020204020204" pitchFamily="34" charset="-122"/>
                <a:ea typeface="微软雅黑" panose="020B0503020204020204" pitchFamily="34" charset="-122"/>
              </a:rPr>
              <a:t>，但可以不知道</a:t>
            </a:r>
            <a:r>
              <a:rPr lang="zh-CN" altLang="en-US" sz="1600" b="1" dirty="0" smtClean="0">
                <a:latin typeface="微软雅黑" panose="020B0503020204020204" pitchFamily="34" charset="-122"/>
                <a:ea typeface="微软雅黑" panose="020B0503020204020204" pitchFamily="34" charset="-122"/>
              </a:rPr>
              <a:t>其 </a:t>
            </a:r>
            <a:r>
              <a:rPr lang="en-US" altLang="zh-CN" sz="1600" b="1" dirty="0" smtClean="0">
                <a:latin typeface="微软雅黑" panose="020B0503020204020204" pitchFamily="34" charset="-122"/>
                <a:ea typeface="微软雅黑" panose="020B0503020204020204" pitchFamily="34" charset="-122"/>
              </a:rPr>
              <a:t>BSSID</a:t>
            </a:r>
            <a:r>
              <a:rPr lang="zh-CN" altLang="en-US" sz="1600" b="1" dirty="0" smtClean="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p:txBody>
      </p:sp>
    </p:spTree>
    <p:extLst>
      <p:ext uri="{BB962C8B-B14F-4D97-AF65-F5344CB8AC3E}">
        <p14:creationId xmlns="" xmlns:p14="http://schemas.microsoft.com/office/powerpoint/2010/main" val="1123867557"/>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409"/>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40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8" grpId="0" animBg="1"/>
      <p:bldP spid="409"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119501" y="1086004"/>
            <a:ext cx="7060160" cy="523220"/>
          </a:xfrm>
          <a:prstGeom prst="rect">
            <a:avLst/>
          </a:prstGeom>
          <a:noFill/>
          <a:ln>
            <a:noFill/>
          </a:ln>
        </p:spPr>
        <p:txBody>
          <a:bodyPr wrap="square">
            <a:spAutoFit/>
          </a:bodyPr>
          <a:lstStyle/>
          <a:p>
            <a:pPr algn="ctr"/>
            <a:r>
              <a:rPr lang="zh-CN" altLang="en-US" sz="1400" b="1" dirty="0">
                <a:solidFill>
                  <a:srgbClr val="0000CC"/>
                </a:solidFill>
                <a:latin typeface="微软雅黑" pitchFamily="34" charset="-122"/>
                <a:ea typeface="微软雅黑" pitchFamily="34" charset="-122"/>
              </a:rPr>
              <a:t>一</a:t>
            </a:r>
            <a:r>
              <a:rPr lang="zh-CN" altLang="en-US" sz="1400" b="1" dirty="0" smtClean="0">
                <a:solidFill>
                  <a:srgbClr val="0000CC"/>
                </a:solidFill>
                <a:latin typeface="微软雅黑" pitchFamily="34" charset="-122"/>
                <a:ea typeface="微软雅黑" pitchFamily="34" charset="-122"/>
              </a:rPr>
              <a:t>个 </a:t>
            </a:r>
            <a:r>
              <a:rPr lang="en-US" altLang="zh-CN" sz="1400" b="1" dirty="0" smtClean="0">
                <a:solidFill>
                  <a:srgbClr val="0000CC"/>
                </a:solidFill>
                <a:latin typeface="微软雅黑" pitchFamily="34" charset="-122"/>
                <a:ea typeface="微软雅黑" pitchFamily="34" charset="-122"/>
              </a:rPr>
              <a:t>BSS </a:t>
            </a:r>
            <a:r>
              <a:rPr lang="zh-CN" altLang="en-US" sz="1400" b="1" dirty="0" smtClean="0">
                <a:solidFill>
                  <a:srgbClr val="0000CC"/>
                </a:solidFill>
                <a:latin typeface="微软雅黑" pitchFamily="34" charset="-122"/>
                <a:ea typeface="微软雅黑" pitchFamily="34" charset="-122"/>
              </a:rPr>
              <a:t>可以通过 </a:t>
            </a:r>
            <a:r>
              <a:rPr lang="en-US" altLang="zh-CN" sz="1400" b="1" dirty="0" smtClean="0">
                <a:solidFill>
                  <a:srgbClr val="0000CC"/>
                </a:solidFill>
                <a:latin typeface="微软雅黑" pitchFamily="34" charset="-122"/>
                <a:ea typeface="微软雅黑" pitchFamily="34" charset="-122"/>
              </a:rPr>
              <a:t>AP </a:t>
            </a:r>
            <a:r>
              <a:rPr lang="zh-CN" altLang="en-US" sz="1400" b="1" dirty="0" smtClean="0">
                <a:solidFill>
                  <a:srgbClr val="0000CC"/>
                </a:solidFill>
                <a:latin typeface="微软雅黑" pitchFamily="34" charset="-122"/>
                <a:ea typeface="微软雅黑" pitchFamily="34" charset="-122"/>
              </a:rPr>
              <a:t>连接</a:t>
            </a:r>
            <a:r>
              <a:rPr lang="zh-CN" altLang="en-US" sz="1400" b="1" dirty="0">
                <a:solidFill>
                  <a:srgbClr val="0000CC"/>
                </a:solidFill>
                <a:latin typeface="微软雅黑" pitchFamily="34" charset="-122"/>
                <a:ea typeface="微软雅黑" pitchFamily="34" charset="-122"/>
              </a:rPr>
              <a:t>到一个</a:t>
            </a:r>
            <a:r>
              <a:rPr lang="zh-CN" altLang="en-US" sz="1400" b="1" dirty="0">
                <a:solidFill>
                  <a:srgbClr val="C00000"/>
                </a:solidFill>
                <a:latin typeface="微软雅黑" pitchFamily="34" charset="-122"/>
                <a:ea typeface="微软雅黑" pitchFamily="34" charset="-122"/>
              </a:rPr>
              <a:t>分配</a:t>
            </a:r>
            <a:r>
              <a:rPr lang="zh-CN" altLang="en-US" sz="1400" b="1" dirty="0" smtClean="0">
                <a:solidFill>
                  <a:srgbClr val="C00000"/>
                </a:solidFill>
                <a:latin typeface="微软雅黑" pitchFamily="34" charset="-122"/>
                <a:ea typeface="微软雅黑" pitchFamily="34" charset="-122"/>
              </a:rPr>
              <a:t>系统 </a:t>
            </a:r>
            <a:r>
              <a:rPr lang="en-US" altLang="zh-CN" sz="1400" b="1" dirty="0" smtClean="0">
                <a:solidFill>
                  <a:srgbClr val="C00000"/>
                </a:solidFill>
                <a:latin typeface="微软雅黑" pitchFamily="34" charset="-122"/>
                <a:ea typeface="微软雅黑" pitchFamily="34" charset="-122"/>
              </a:rPr>
              <a:t>DS </a:t>
            </a:r>
            <a:r>
              <a:rPr lang="en-US" altLang="zh-CN" sz="1400" b="1" dirty="0">
                <a:solidFill>
                  <a:srgbClr val="0000CC"/>
                </a:solidFill>
                <a:latin typeface="微软雅黑" pitchFamily="34" charset="-122"/>
                <a:ea typeface="微软雅黑" pitchFamily="34" charset="-122"/>
              </a:rPr>
              <a:t>(Distribution System)</a:t>
            </a:r>
            <a:r>
              <a:rPr lang="zh-CN" altLang="en-US" sz="1400" b="1" dirty="0">
                <a:solidFill>
                  <a:srgbClr val="0000CC"/>
                </a:solidFill>
                <a:latin typeface="微软雅黑" pitchFamily="34" charset="-122"/>
                <a:ea typeface="微软雅黑" pitchFamily="34" charset="-122"/>
              </a:rPr>
              <a:t>，然后再连接到另一</a:t>
            </a:r>
            <a:r>
              <a:rPr lang="zh-CN" altLang="en-US" sz="1400" b="1" dirty="0" smtClean="0">
                <a:solidFill>
                  <a:srgbClr val="0000CC"/>
                </a:solidFill>
                <a:latin typeface="微软雅黑" pitchFamily="34" charset="-122"/>
                <a:ea typeface="微软雅黑" pitchFamily="34" charset="-122"/>
              </a:rPr>
              <a:t>个 </a:t>
            </a:r>
            <a:r>
              <a:rPr lang="en-US" altLang="zh-CN" sz="1400" b="1" dirty="0" smtClean="0">
                <a:solidFill>
                  <a:srgbClr val="0000CC"/>
                </a:solidFill>
                <a:latin typeface="微软雅黑" pitchFamily="34" charset="-122"/>
                <a:ea typeface="微软雅黑" pitchFamily="34" charset="-122"/>
              </a:rPr>
              <a:t>BSS</a:t>
            </a:r>
            <a:r>
              <a:rPr lang="zh-CN" altLang="en-US" sz="1400" b="1" dirty="0" smtClean="0">
                <a:solidFill>
                  <a:srgbClr val="0000CC"/>
                </a:solidFill>
                <a:latin typeface="微软雅黑" pitchFamily="34" charset="-122"/>
                <a:ea typeface="微软雅黑" pitchFamily="34" charset="-122"/>
              </a:rPr>
              <a:t>，构成</a:t>
            </a:r>
            <a:r>
              <a:rPr lang="zh-CN" altLang="en-US" sz="1400" b="1" dirty="0">
                <a:solidFill>
                  <a:srgbClr val="0000CC"/>
                </a:solidFill>
                <a:latin typeface="微软雅黑" pitchFamily="34" charset="-122"/>
                <a:ea typeface="微软雅黑" pitchFamily="34" charset="-122"/>
              </a:rPr>
              <a:t>了一个</a:t>
            </a:r>
            <a:r>
              <a:rPr lang="zh-CN" altLang="en-US" sz="1400" b="1" dirty="0">
                <a:solidFill>
                  <a:srgbClr val="C00000"/>
                </a:solidFill>
                <a:latin typeface="微软雅黑" pitchFamily="34" charset="-122"/>
                <a:ea typeface="微软雅黑" pitchFamily="34" charset="-122"/>
              </a:rPr>
              <a:t>扩展服务</a:t>
            </a:r>
            <a:r>
              <a:rPr lang="zh-CN" altLang="en-US" sz="1400" b="1" dirty="0" smtClean="0">
                <a:solidFill>
                  <a:srgbClr val="C00000"/>
                </a:solidFill>
                <a:latin typeface="微软雅黑" pitchFamily="34" charset="-122"/>
                <a:ea typeface="微软雅黑" pitchFamily="34" charset="-122"/>
              </a:rPr>
              <a:t>集 </a:t>
            </a:r>
            <a:r>
              <a:rPr lang="en-US" altLang="zh-CN" sz="1400" b="1" dirty="0" smtClean="0">
                <a:solidFill>
                  <a:srgbClr val="C00000"/>
                </a:solidFill>
                <a:latin typeface="微软雅黑" pitchFamily="34" charset="-122"/>
                <a:ea typeface="微软雅黑" pitchFamily="34" charset="-122"/>
              </a:rPr>
              <a:t>ESS </a:t>
            </a:r>
            <a:r>
              <a:rPr lang="en-US" altLang="zh-CN" sz="1400" b="1" dirty="0">
                <a:solidFill>
                  <a:srgbClr val="0000CC"/>
                </a:solidFill>
                <a:latin typeface="微软雅黑" pitchFamily="34" charset="-122"/>
                <a:ea typeface="微软雅黑" pitchFamily="34" charset="-122"/>
              </a:rPr>
              <a:t>(Extended Service Set)</a:t>
            </a:r>
            <a:r>
              <a:rPr lang="zh-CN" altLang="en-US" sz="1400" b="1" dirty="0" smtClean="0">
                <a:solidFill>
                  <a:srgbClr val="0000CC"/>
                </a:solidFill>
                <a:latin typeface="微软雅黑" pitchFamily="34" charset="-122"/>
                <a:ea typeface="微软雅黑" pitchFamily="34" charset="-122"/>
              </a:rPr>
              <a:t>。</a:t>
            </a:r>
            <a:endParaRPr lang="en-US" altLang="zh-CN" sz="1400" b="1" dirty="0" smtClean="0">
              <a:solidFill>
                <a:srgbClr val="0000CC"/>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 xmlns:p14="http://schemas.microsoft.com/office/powerpoint/2010/main" val="876312023"/>
              </p:ext>
            </p:extLst>
          </p:nvPr>
        </p:nvGraphicFramePr>
        <p:xfrm>
          <a:off x="7302043" y="1625466"/>
          <a:ext cx="1081382" cy="738978"/>
        </p:xfrm>
        <a:graphic>
          <a:graphicData uri="http://schemas.openxmlformats.org/presentationml/2006/ole">
            <p:oleObj spid="_x0000_s7222" name="VISIO" r:id="rId4" imgW="1687068" imgH="964692" progId="">
              <p:embed/>
            </p:oleObj>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5" cstate="print">
            <a:extLst>
              <a:ext uri="{28A0092B-C50C-407E-A947-70E740481C1C}">
                <a14:useLocalDpi xmlns=""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smtClean="0">
                <a:solidFill>
                  <a:srgbClr val="0000CC"/>
                </a:solidFill>
                <a:latin typeface="微软雅黑" panose="020B0503020204020204" pitchFamily="34" charset="-122"/>
                <a:ea typeface="微软雅黑" panose="020B0503020204020204" pitchFamily="34" charset="-122"/>
              </a:rPr>
              <a:t>名：</a:t>
            </a:r>
            <a:r>
              <a:rPr lang="en-US" altLang="zh-CN" sz="1200" b="1" dirty="0" smtClean="0">
                <a:solidFill>
                  <a:srgbClr val="0000CC"/>
                </a:solidFill>
                <a:latin typeface="微软雅黑" panose="020B0503020204020204" pitchFamily="34" charset="-122"/>
                <a:ea typeface="微软雅黑" panose="020B0503020204020204" pitchFamily="34" charset="-122"/>
              </a:rPr>
              <a:t>SSID</a:t>
            </a:r>
            <a:r>
              <a:rPr lang="en-US" altLang="zh-CN" sz="1200" b="1" baseline="-25000" dirty="0" smtClean="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 xmlns:p14="http://schemas.microsoft.com/office/powerpoint/2010/main" val="3559111647"/>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325"/>
                                        </p:tgtEl>
                                        <p:attrNameLst>
                                          <p:attrName>style.visibility</p:attrName>
                                        </p:attrNameLst>
                                      </p:cBhvr>
                                      <p:tavLst>
                                        <p:tav tm="0">
                                          <p:val>
                                            <p:strVal val="hidden"/>
                                          </p:val>
                                        </p:tav>
                                        <p:tav tm="50000">
                                          <p:val>
                                            <p:strVal val="visible"/>
                                          </p:val>
                                        </p:tav>
                                      </p:tavLst>
                                    </p:anim>
                                  </p:childTnLst>
                                </p:cTn>
                              </p:par>
                            </p:childTnLst>
                          </p:cTn>
                        </p:par>
                        <p:par>
                          <p:cTn id="7" fill="hold">
                            <p:stCondLst>
                              <p:cond delay="3000"/>
                            </p:stCondLst>
                            <p:childTnLst>
                              <p:par>
                                <p:cTn id="8" presetID="35" presetClass="emph" presetSubtype="0" repeatCount="3000" fill="hold" grpId="0" nodeType="afterEffect">
                                  <p:stCondLst>
                                    <p:cond delay="0"/>
                                  </p:stCondLst>
                                  <p:childTnLst>
                                    <p:anim calcmode="discrete" valueType="str">
                                      <p:cBhvr>
                                        <p:cTn id="9" dur="1000" fill="hold"/>
                                        <p:tgtEl>
                                          <p:spTgt spid="243"/>
                                        </p:tgtEl>
                                        <p:attrNameLst>
                                          <p:attrName>style.visibility</p:attrName>
                                        </p:attrNameLst>
                                      </p:cBhvr>
                                      <p:tavLst>
                                        <p:tav tm="0">
                                          <p:val>
                                            <p:strVal val="hidden"/>
                                          </p:val>
                                        </p:tav>
                                        <p:tav tm="50000">
                                          <p:val>
                                            <p:strVal val="visible"/>
                                          </p:val>
                                        </p:tav>
                                      </p:tavLst>
                                    </p:anim>
                                  </p:childTnLst>
                                </p:cTn>
                              </p:par>
                              <p:par>
                                <p:cTn id="10" presetID="35" presetClass="emph" presetSubtype="0" repeatCount="3000" fill="hold" grpId="0" nodeType="withEffect">
                                  <p:stCondLst>
                                    <p:cond delay="0"/>
                                  </p:stCondLst>
                                  <p:childTnLst>
                                    <p:anim calcmode="discrete" valueType="str">
                                      <p:cBhvr>
                                        <p:cTn id="11" dur="1000" fill="hold"/>
                                        <p:tgtEl>
                                          <p:spTgt spid="30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 grpId="0" animBg="1"/>
      <p:bldP spid="307" grpId="0"/>
      <p:bldP spid="325"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899102" y="1086004"/>
            <a:ext cx="5729142" cy="523220"/>
          </a:xfrm>
          <a:prstGeom prst="rect">
            <a:avLst/>
          </a:prstGeom>
          <a:noFill/>
          <a:ln>
            <a:noFill/>
          </a:ln>
        </p:spPr>
        <p:txBody>
          <a:bodyPr wrap="square">
            <a:spAutoFit/>
          </a:bodyPr>
          <a:lstStyle/>
          <a:p>
            <a:pPr algn="ctr"/>
            <a:r>
              <a:rPr lang="en-US" altLang="zh-CN" sz="1400" b="1" dirty="0" smtClean="0">
                <a:solidFill>
                  <a:srgbClr val="0000CC"/>
                </a:solidFill>
                <a:latin typeface="微软雅黑" pitchFamily="34" charset="-122"/>
                <a:ea typeface="微软雅黑" pitchFamily="34" charset="-122"/>
              </a:rPr>
              <a:t>ESS </a:t>
            </a:r>
            <a:r>
              <a:rPr lang="zh-CN" altLang="en-US" sz="1400" b="1" dirty="0" smtClean="0">
                <a:solidFill>
                  <a:srgbClr val="0000CC"/>
                </a:solidFill>
                <a:latin typeface="微软雅黑" pitchFamily="34" charset="-122"/>
                <a:ea typeface="微软雅黑" pitchFamily="34" charset="-122"/>
              </a:rPr>
              <a:t>也</a:t>
            </a:r>
            <a:r>
              <a:rPr lang="zh-CN" altLang="en-US" sz="1400" b="1" dirty="0">
                <a:solidFill>
                  <a:srgbClr val="0000CC"/>
                </a:solidFill>
                <a:latin typeface="微软雅黑" pitchFamily="34" charset="-122"/>
                <a:ea typeface="微软雅黑" pitchFamily="34" charset="-122"/>
              </a:rPr>
              <a:t>有个标识符，是不</a:t>
            </a:r>
            <a:r>
              <a:rPr lang="zh-CN" altLang="en-US" sz="1400" b="1" dirty="0" smtClean="0">
                <a:solidFill>
                  <a:srgbClr val="0000CC"/>
                </a:solidFill>
                <a:latin typeface="微软雅黑" pitchFamily="34" charset="-122"/>
                <a:ea typeface="微软雅黑" pitchFamily="34" charset="-122"/>
              </a:rPr>
              <a:t>超过 </a:t>
            </a:r>
            <a:r>
              <a:rPr lang="en-US" altLang="zh-CN" sz="1400" b="1" dirty="0" smtClean="0">
                <a:solidFill>
                  <a:srgbClr val="0000CC"/>
                </a:solidFill>
                <a:latin typeface="微软雅黑" pitchFamily="34" charset="-122"/>
                <a:ea typeface="微软雅黑" pitchFamily="34" charset="-122"/>
              </a:rPr>
              <a:t>32 </a:t>
            </a:r>
            <a:r>
              <a:rPr lang="zh-CN" altLang="en-US" sz="1400" b="1" dirty="0" smtClean="0">
                <a:solidFill>
                  <a:srgbClr val="0000CC"/>
                </a:solidFill>
                <a:latin typeface="微软雅黑" pitchFamily="34" charset="-122"/>
                <a:ea typeface="微软雅黑" pitchFamily="34" charset="-122"/>
              </a:rPr>
              <a:t>字符</a:t>
            </a:r>
            <a:r>
              <a:rPr lang="zh-CN" altLang="en-US" sz="1400" b="1" dirty="0">
                <a:solidFill>
                  <a:srgbClr val="0000CC"/>
                </a:solidFill>
                <a:latin typeface="微软雅黑" pitchFamily="34" charset="-122"/>
                <a:ea typeface="微软雅黑" pitchFamily="34" charset="-122"/>
              </a:rPr>
              <a:t>的字符串</a:t>
            </a:r>
            <a:r>
              <a:rPr lang="zh-CN" altLang="en-US" sz="1400" b="1" dirty="0" smtClean="0">
                <a:solidFill>
                  <a:srgbClr val="0000CC"/>
                </a:solidFill>
                <a:latin typeface="微软雅黑" pitchFamily="34" charset="-122"/>
                <a:ea typeface="微软雅黑" pitchFamily="34" charset="-122"/>
              </a:rPr>
              <a:t>名字 </a:t>
            </a:r>
            <a:r>
              <a:rPr lang="en-US" altLang="zh-CN" sz="1400" b="1" dirty="0" smtClean="0">
                <a:solidFill>
                  <a:srgbClr val="0000CC"/>
                </a:solidFill>
                <a:latin typeface="微软雅黑" pitchFamily="34" charset="-122"/>
                <a:ea typeface="微软雅黑" pitchFamily="34" charset="-122"/>
              </a:rPr>
              <a:t>(</a:t>
            </a:r>
            <a:r>
              <a:rPr lang="zh-CN" altLang="en-US" sz="1400" b="1" dirty="0" smtClean="0">
                <a:solidFill>
                  <a:srgbClr val="C00000"/>
                </a:solidFill>
                <a:latin typeface="微软雅黑" pitchFamily="34" charset="-122"/>
                <a:ea typeface="微软雅黑" pitchFamily="34" charset="-122"/>
              </a:rPr>
              <a:t>不是地址</a:t>
            </a:r>
            <a:r>
              <a:rPr lang="en-US" altLang="zh-CN" sz="1400" b="1" dirty="0" smtClean="0">
                <a:solidFill>
                  <a:srgbClr val="0000CC"/>
                </a:solidFill>
                <a:latin typeface="微软雅黑" pitchFamily="34" charset="-122"/>
                <a:ea typeface="微软雅黑" pitchFamily="34" charset="-122"/>
              </a:rPr>
              <a:t>)</a:t>
            </a:r>
            <a:r>
              <a:rPr lang="zh-CN" altLang="en-US" sz="1400" b="1" dirty="0" smtClean="0">
                <a:solidFill>
                  <a:srgbClr val="0000CC"/>
                </a:solidFill>
                <a:latin typeface="微软雅黑" pitchFamily="34" charset="-122"/>
                <a:ea typeface="微软雅黑" pitchFamily="34" charset="-122"/>
              </a:rPr>
              <a:t>，</a:t>
            </a:r>
            <a:r>
              <a:rPr lang="zh-CN" altLang="en-US" sz="1400" b="1" dirty="0">
                <a:solidFill>
                  <a:srgbClr val="0000CC"/>
                </a:solidFill>
                <a:latin typeface="微软雅黑" pitchFamily="34" charset="-122"/>
                <a:ea typeface="微软雅黑" pitchFamily="34" charset="-122"/>
              </a:rPr>
              <a:t>叫做</a:t>
            </a:r>
            <a:r>
              <a:rPr lang="zh-CN" altLang="en-US" sz="1400" b="1" dirty="0">
                <a:solidFill>
                  <a:srgbClr val="C00000"/>
                </a:solidFill>
                <a:latin typeface="微软雅黑" pitchFamily="34" charset="-122"/>
                <a:ea typeface="微软雅黑" pitchFamily="34" charset="-122"/>
              </a:rPr>
              <a:t>扩展服务集</a:t>
            </a:r>
            <a:r>
              <a:rPr lang="zh-CN" altLang="en-US" sz="1400" b="1" dirty="0" smtClean="0">
                <a:solidFill>
                  <a:srgbClr val="C00000"/>
                </a:solidFill>
                <a:latin typeface="微软雅黑" pitchFamily="34" charset="-122"/>
                <a:ea typeface="微软雅黑" pitchFamily="34" charset="-122"/>
              </a:rPr>
              <a:t>标识符 </a:t>
            </a:r>
            <a:r>
              <a:rPr lang="en-US" altLang="zh-CN" sz="1400" b="1" dirty="0" smtClean="0">
                <a:solidFill>
                  <a:srgbClr val="C00000"/>
                </a:solidFill>
                <a:latin typeface="微软雅黑" pitchFamily="34" charset="-122"/>
                <a:ea typeface="微软雅黑" pitchFamily="34" charset="-122"/>
              </a:rPr>
              <a:t>ESSID</a:t>
            </a:r>
            <a:r>
              <a:rPr lang="zh-CN" altLang="en-US" sz="1400" b="1" dirty="0" smtClean="0">
                <a:solidFill>
                  <a:srgbClr val="C00000"/>
                </a:solidFill>
                <a:latin typeface="微软雅黑" pitchFamily="34" charset="-122"/>
                <a:ea typeface="微软雅黑" pitchFamily="34" charset="-122"/>
              </a:rPr>
              <a:t>。</a:t>
            </a:r>
            <a:endParaRPr lang="en-US" altLang="zh-CN" sz="1400" b="1" dirty="0" smtClean="0">
              <a:solidFill>
                <a:srgbClr val="C00000"/>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 xmlns:p14="http://schemas.microsoft.com/office/powerpoint/2010/main" val="876312023"/>
              </p:ext>
            </p:extLst>
          </p:nvPr>
        </p:nvGraphicFramePr>
        <p:xfrm>
          <a:off x="7302043" y="1625466"/>
          <a:ext cx="1081382" cy="738978"/>
        </p:xfrm>
        <a:graphic>
          <a:graphicData uri="http://schemas.openxmlformats.org/presentationml/2006/ole">
            <p:oleObj spid="_x0000_s8246" name="VISIO" r:id="rId4" imgW="1687068" imgH="964692" progId="">
              <p:embed/>
            </p:oleObj>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5" cstate="print">
            <a:extLst>
              <a:ext uri="{28A0092B-C50C-407E-A947-70E740481C1C}">
                <a14:useLocalDpi xmlns=""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smtClean="0">
                <a:solidFill>
                  <a:srgbClr val="0000CC"/>
                </a:solidFill>
                <a:latin typeface="微软雅黑" panose="020B0503020204020204" pitchFamily="34" charset="-122"/>
                <a:ea typeface="微软雅黑" panose="020B0503020204020204" pitchFamily="34" charset="-122"/>
              </a:rPr>
              <a:t>名：</a:t>
            </a:r>
            <a:r>
              <a:rPr lang="en-US" altLang="zh-CN" sz="1200" b="1" dirty="0" smtClean="0">
                <a:solidFill>
                  <a:srgbClr val="0000CC"/>
                </a:solidFill>
                <a:latin typeface="微软雅黑" panose="020B0503020204020204" pitchFamily="34" charset="-122"/>
                <a:ea typeface="微软雅黑" panose="020B0503020204020204" pitchFamily="34" charset="-122"/>
              </a:rPr>
              <a:t>SSID</a:t>
            </a:r>
            <a:r>
              <a:rPr lang="en-US" altLang="zh-CN" sz="1200" b="1" baseline="-25000" dirty="0" smtClean="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 xmlns:p14="http://schemas.microsoft.com/office/powerpoint/2010/main" val="1890108905"/>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40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3"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899102" y="1086004"/>
            <a:ext cx="5729142" cy="523220"/>
          </a:xfrm>
          <a:prstGeom prst="rect">
            <a:avLst/>
          </a:prstGeom>
          <a:noFill/>
          <a:ln>
            <a:noFill/>
          </a:ln>
        </p:spPr>
        <p:txBody>
          <a:bodyPr wrap="square">
            <a:spAutoFit/>
          </a:bodyPr>
          <a:lstStyle/>
          <a:p>
            <a:pPr algn="ctr"/>
            <a:r>
              <a:rPr lang="en-US" altLang="zh-CN" sz="1400" b="1" dirty="0" smtClean="0">
                <a:solidFill>
                  <a:srgbClr val="0000CC"/>
                </a:solidFill>
                <a:latin typeface="微软雅黑" pitchFamily="34" charset="-122"/>
                <a:ea typeface="微软雅黑" pitchFamily="34" charset="-122"/>
              </a:rPr>
              <a:t>DS </a:t>
            </a:r>
            <a:r>
              <a:rPr lang="zh-CN" altLang="en-US" sz="1400" b="1" dirty="0" smtClean="0">
                <a:solidFill>
                  <a:srgbClr val="0000CC"/>
                </a:solidFill>
                <a:latin typeface="微软雅黑" pitchFamily="34" charset="-122"/>
                <a:ea typeface="微软雅黑" pitchFamily="34" charset="-122"/>
              </a:rPr>
              <a:t>的作用：使 </a:t>
            </a:r>
            <a:r>
              <a:rPr lang="en-US" altLang="zh-CN" sz="1400" b="1" dirty="0" smtClean="0">
                <a:solidFill>
                  <a:srgbClr val="0000CC"/>
                </a:solidFill>
                <a:latin typeface="微软雅黑" pitchFamily="34" charset="-122"/>
                <a:ea typeface="微软雅黑" pitchFamily="34" charset="-122"/>
              </a:rPr>
              <a:t>ESS </a:t>
            </a:r>
            <a:r>
              <a:rPr lang="zh-CN" altLang="en-US" sz="1400" b="1" dirty="0" smtClean="0">
                <a:solidFill>
                  <a:srgbClr val="0000CC"/>
                </a:solidFill>
                <a:latin typeface="微软雅黑" pitchFamily="34" charset="-122"/>
                <a:ea typeface="微软雅黑" pitchFamily="34" charset="-122"/>
              </a:rPr>
              <a:t>对</a:t>
            </a:r>
            <a:r>
              <a:rPr lang="zh-CN" altLang="en-US" sz="1400" b="1" dirty="0">
                <a:solidFill>
                  <a:srgbClr val="0000CC"/>
                </a:solidFill>
                <a:latin typeface="微软雅黑" pitchFamily="34" charset="-122"/>
                <a:ea typeface="微软雅黑" pitchFamily="34" charset="-122"/>
              </a:rPr>
              <a:t>上层的表现就像一</a:t>
            </a:r>
            <a:r>
              <a:rPr lang="zh-CN" altLang="en-US" sz="1400" b="1" dirty="0" smtClean="0">
                <a:solidFill>
                  <a:srgbClr val="0000CC"/>
                </a:solidFill>
                <a:latin typeface="微软雅黑" pitchFamily="34" charset="-122"/>
                <a:ea typeface="微软雅黑" pitchFamily="34" charset="-122"/>
              </a:rPr>
              <a:t>个 </a:t>
            </a:r>
            <a:r>
              <a:rPr lang="en-US" altLang="zh-CN" sz="1400" b="1" dirty="0" smtClean="0">
                <a:solidFill>
                  <a:srgbClr val="0000CC"/>
                </a:solidFill>
                <a:latin typeface="微软雅黑" pitchFamily="34" charset="-122"/>
                <a:ea typeface="微软雅黑" pitchFamily="34" charset="-122"/>
              </a:rPr>
              <a:t>BSS </a:t>
            </a:r>
            <a:r>
              <a:rPr lang="zh-CN" altLang="en-US" sz="1400" b="1" dirty="0">
                <a:solidFill>
                  <a:srgbClr val="0000CC"/>
                </a:solidFill>
                <a:latin typeface="微软雅黑" pitchFamily="34" charset="-122"/>
                <a:ea typeface="微软雅黑" pitchFamily="34" charset="-122"/>
              </a:rPr>
              <a:t>一样</a:t>
            </a:r>
            <a:r>
              <a:rPr lang="zh-CN" altLang="en-US" sz="1400" b="1" dirty="0" smtClean="0">
                <a:solidFill>
                  <a:srgbClr val="0000CC"/>
                </a:solidFill>
                <a:latin typeface="微软雅黑" pitchFamily="34" charset="-122"/>
                <a:ea typeface="微软雅黑" pitchFamily="34" charset="-122"/>
              </a:rPr>
              <a:t>。</a:t>
            </a:r>
            <a:endParaRPr lang="en-US" altLang="zh-CN" sz="1400" b="1" dirty="0" smtClean="0">
              <a:solidFill>
                <a:srgbClr val="0000CC"/>
              </a:solidFill>
              <a:latin typeface="微软雅黑" pitchFamily="34" charset="-122"/>
              <a:ea typeface="微软雅黑" pitchFamily="34" charset="-122"/>
            </a:endParaRPr>
          </a:p>
          <a:p>
            <a:pPr algn="ctr"/>
            <a:r>
              <a:rPr lang="en-US" altLang="zh-CN" sz="1400" b="1" dirty="0" smtClean="0">
                <a:solidFill>
                  <a:srgbClr val="0000CC"/>
                </a:solidFill>
                <a:latin typeface="微软雅黑" pitchFamily="34" charset="-122"/>
                <a:ea typeface="微软雅黑" pitchFamily="34" charset="-122"/>
              </a:rPr>
              <a:t>DS </a:t>
            </a:r>
            <a:r>
              <a:rPr lang="zh-CN" altLang="en-US" sz="1400" b="1" dirty="0" smtClean="0">
                <a:solidFill>
                  <a:srgbClr val="0000CC"/>
                </a:solidFill>
                <a:latin typeface="微软雅黑" pitchFamily="34" charset="-122"/>
                <a:ea typeface="微软雅黑" pitchFamily="34" charset="-122"/>
              </a:rPr>
              <a:t>可以</a:t>
            </a:r>
            <a:r>
              <a:rPr lang="zh-CN" altLang="en-US" sz="1400" b="1" dirty="0">
                <a:solidFill>
                  <a:srgbClr val="0000CC"/>
                </a:solidFill>
                <a:latin typeface="微软雅黑" pitchFamily="34" charset="-122"/>
                <a:ea typeface="微软雅黑" pitchFamily="34" charset="-122"/>
              </a:rPr>
              <a:t>使用</a:t>
            </a:r>
            <a:r>
              <a:rPr lang="zh-CN" altLang="en-US" sz="1400" b="1" dirty="0">
                <a:solidFill>
                  <a:srgbClr val="C00000"/>
                </a:solidFill>
                <a:latin typeface="微软雅黑" pitchFamily="34" charset="-122"/>
                <a:ea typeface="微软雅黑" pitchFamily="34" charset="-122"/>
              </a:rPr>
              <a:t>以太网</a:t>
            </a:r>
            <a:r>
              <a:rPr lang="zh-CN" altLang="en-US" sz="1400" b="1" dirty="0" smtClean="0">
                <a:solidFill>
                  <a:srgbClr val="0000CC"/>
                </a:solidFill>
                <a:latin typeface="微软雅黑" pitchFamily="34" charset="-122"/>
                <a:ea typeface="微软雅黑" pitchFamily="34" charset="-122"/>
              </a:rPr>
              <a:t>（最常用）</a:t>
            </a:r>
            <a:r>
              <a:rPr lang="zh-CN" altLang="en-US" sz="1400" b="1" dirty="0">
                <a:solidFill>
                  <a:srgbClr val="0000CC"/>
                </a:solidFill>
                <a:latin typeface="微软雅黑" pitchFamily="34" charset="-122"/>
                <a:ea typeface="微软雅黑" pitchFamily="34" charset="-122"/>
              </a:rPr>
              <a:t>、点对点链路或其他无线网络。</a:t>
            </a:r>
            <a:endParaRPr lang="en-US" altLang="zh-CN" sz="1400" b="1" dirty="0" smtClean="0">
              <a:solidFill>
                <a:srgbClr val="C00000"/>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 xmlns:p14="http://schemas.microsoft.com/office/powerpoint/2010/main" val="876312023"/>
              </p:ext>
            </p:extLst>
          </p:nvPr>
        </p:nvGraphicFramePr>
        <p:xfrm>
          <a:off x="7302043" y="1625466"/>
          <a:ext cx="1081382" cy="738978"/>
        </p:xfrm>
        <a:graphic>
          <a:graphicData uri="http://schemas.openxmlformats.org/presentationml/2006/ole">
            <p:oleObj spid="_x0000_s9269" name="VISIO" r:id="rId4" imgW="1687068" imgH="964692" progId="">
              <p:embed/>
            </p:oleObj>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5" cstate="print">
            <a:extLst>
              <a:ext uri="{28A0092B-C50C-407E-A947-70E740481C1C}">
                <a14:useLocalDpi xmlns=""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smtClean="0">
                <a:solidFill>
                  <a:srgbClr val="0000CC"/>
                </a:solidFill>
                <a:latin typeface="微软雅黑" panose="020B0503020204020204" pitchFamily="34" charset="-122"/>
                <a:ea typeface="微软雅黑" panose="020B0503020204020204" pitchFamily="34" charset="-122"/>
              </a:rPr>
              <a:t>名：</a:t>
            </a:r>
            <a:r>
              <a:rPr lang="en-US" altLang="zh-CN" sz="1200" b="1" dirty="0" smtClean="0">
                <a:solidFill>
                  <a:srgbClr val="0000CC"/>
                </a:solidFill>
                <a:latin typeface="微软雅黑" panose="020B0503020204020204" pitchFamily="34" charset="-122"/>
                <a:ea typeface="微软雅黑" panose="020B0503020204020204" pitchFamily="34" charset="-122"/>
              </a:rPr>
              <a:t>SSID</a:t>
            </a:r>
            <a:r>
              <a:rPr lang="en-US" altLang="zh-CN" sz="1200" b="1" baseline="-25000" dirty="0" smtClean="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 xmlns:p14="http://schemas.microsoft.com/office/powerpoint/2010/main" val="944292639"/>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32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5"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605239" y="1086004"/>
            <a:ext cx="6064742" cy="523220"/>
          </a:xfrm>
          <a:prstGeom prst="rect">
            <a:avLst/>
          </a:prstGeom>
          <a:noFill/>
          <a:ln>
            <a:noFill/>
          </a:ln>
        </p:spPr>
        <p:txBody>
          <a:bodyPr wrap="square">
            <a:spAutoFit/>
          </a:bodyPr>
          <a:lstStyle/>
          <a:p>
            <a:pPr algn="ctr"/>
            <a:r>
              <a:rPr lang="en-US" altLang="zh-CN" sz="1400" b="1" dirty="0" smtClean="0">
                <a:solidFill>
                  <a:srgbClr val="0000CC"/>
                </a:solidFill>
                <a:latin typeface="微软雅黑" pitchFamily="34" charset="-122"/>
                <a:ea typeface="微软雅黑" pitchFamily="34" charset="-122"/>
              </a:rPr>
              <a:t>ESS </a:t>
            </a:r>
            <a:r>
              <a:rPr lang="zh-CN" altLang="en-US" sz="1400" b="1" dirty="0" smtClean="0">
                <a:solidFill>
                  <a:srgbClr val="0000CC"/>
                </a:solidFill>
                <a:latin typeface="微软雅黑" pitchFamily="34" charset="-122"/>
                <a:ea typeface="微软雅黑" pitchFamily="34" charset="-122"/>
              </a:rPr>
              <a:t>还</a:t>
            </a:r>
            <a:r>
              <a:rPr lang="zh-CN" altLang="en-US" sz="1400" b="1" dirty="0">
                <a:solidFill>
                  <a:srgbClr val="0000CC"/>
                </a:solidFill>
                <a:latin typeface="微软雅黑" pitchFamily="34" charset="-122"/>
                <a:ea typeface="微软雅黑" pitchFamily="34" charset="-122"/>
              </a:rPr>
              <a:t>可为无线用户提供</a:t>
            </a:r>
            <a:r>
              <a:rPr lang="zh-CN" altLang="en-US" sz="1400" b="1" dirty="0" smtClean="0">
                <a:solidFill>
                  <a:srgbClr val="0000CC"/>
                </a:solidFill>
                <a:latin typeface="微软雅黑" pitchFamily="34" charset="-122"/>
                <a:ea typeface="微软雅黑" pitchFamily="34" charset="-122"/>
              </a:rPr>
              <a:t>到 </a:t>
            </a:r>
            <a:r>
              <a:rPr lang="en-US" altLang="zh-CN" sz="1400" b="1" dirty="0" smtClean="0">
                <a:solidFill>
                  <a:srgbClr val="0000CC"/>
                </a:solidFill>
                <a:latin typeface="微软雅黑" pitchFamily="34" charset="-122"/>
                <a:ea typeface="微软雅黑" pitchFamily="34" charset="-122"/>
              </a:rPr>
              <a:t>802.x </a:t>
            </a:r>
            <a:r>
              <a:rPr lang="zh-CN" altLang="en-US" sz="1400" b="1" dirty="0" smtClean="0">
                <a:solidFill>
                  <a:srgbClr val="0000CC"/>
                </a:solidFill>
                <a:latin typeface="微软雅黑" pitchFamily="34" charset="-122"/>
                <a:ea typeface="微软雅黑" pitchFamily="34" charset="-122"/>
              </a:rPr>
              <a:t>局域网（非</a:t>
            </a:r>
            <a:r>
              <a:rPr lang="en-US" altLang="zh-CN" sz="1400" b="1" dirty="0">
                <a:solidFill>
                  <a:srgbClr val="0000CC"/>
                </a:solidFill>
                <a:latin typeface="微软雅黑" pitchFamily="34" charset="-122"/>
                <a:ea typeface="微软雅黑" pitchFamily="34" charset="-122"/>
              </a:rPr>
              <a:t>802.11</a:t>
            </a:r>
            <a:r>
              <a:rPr lang="zh-CN" altLang="en-US" sz="1400" b="1" dirty="0">
                <a:solidFill>
                  <a:srgbClr val="0000CC"/>
                </a:solidFill>
                <a:latin typeface="微软雅黑" pitchFamily="34" charset="-122"/>
                <a:ea typeface="微软雅黑" pitchFamily="34" charset="-122"/>
              </a:rPr>
              <a:t>无线局域网）的</a:t>
            </a:r>
            <a:r>
              <a:rPr lang="zh-CN" altLang="en-US" sz="1400" b="1" dirty="0">
                <a:solidFill>
                  <a:srgbClr val="C00000"/>
                </a:solidFill>
                <a:latin typeface="微软雅黑" pitchFamily="34" charset="-122"/>
                <a:ea typeface="微软雅黑" pitchFamily="34" charset="-122"/>
              </a:rPr>
              <a:t>接入</a:t>
            </a:r>
            <a:r>
              <a:rPr lang="zh-CN" altLang="en-US" sz="1400" b="1" dirty="0" smtClean="0">
                <a:solidFill>
                  <a:srgbClr val="C00000"/>
                </a:solidFill>
                <a:latin typeface="微软雅黑" pitchFamily="34" charset="-122"/>
                <a:ea typeface="微软雅黑" pitchFamily="34" charset="-122"/>
              </a:rPr>
              <a:t>。</a:t>
            </a:r>
            <a:r>
              <a:rPr lang="zh-CN" altLang="en-US" sz="1400" b="1" dirty="0" smtClean="0">
                <a:solidFill>
                  <a:srgbClr val="0000CC"/>
                </a:solidFill>
                <a:latin typeface="微软雅黑" pitchFamily="34" charset="-122"/>
                <a:ea typeface="微软雅黑" pitchFamily="34" charset="-122"/>
              </a:rPr>
              <a:t>通过</a:t>
            </a:r>
            <a:r>
              <a:rPr lang="zh-CN" altLang="en-US" sz="1400" b="1" dirty="0" smtClean="0">
                <a:solidFill>
                  <a:srgbClr val="C00000"/>
                </a:solidFill>
                <a:latin typeface="微软雅黑" pitchFamily="34" charset="-122"/>
                <a:ea typeface="微软雅黑" pitchFamily="34" charset="-122"/>
              </a:rPr>
              <a:t>门户 </a:t>
            </a:r>
            <a:r>
              <a:rPr lang="en-US" altLang="zh-CN" sz="1400" b="1" dirty="0" smtClean="0">
                <a:solidFill>
                  <a:srgbClr val="0000CC"/>
                </a:solidFill>
                <a:latin typeface="微软雅黑" pitchFamily="34" charset="-122"/>
                <a:ea typeface="微软雅黑" pitchFamily="34" charset="-122"/>
              </a:rPr>
              <a:t>(</a:t>
            </a:r>
            <a:r>
              <a:rPr lang="en-US" altLang="zh-CN" sz="1400" b="1" dirty="0">
                <a:solidFill>
                  <a:srgbClr val="0000CC"/>
                </a:solidFill>
                <a:latin typeface="微软雅黑" pitchFamily="34" charset="-122"/>
                <a:ea typeface="微软雅黑" pitchFamily="34" charset="-122"/>
              </a:rPr>
              <a:t>Portal</a:t>
            </a:r>
            <a:r>
              <a:rPr lang="en-US" altLang="zh-CN" sz="1400" b="1" dirty="0" smtClean="0">
                <a:solidFill>
                  <a:srgbClr val="0000CC"/>
                </a:solidFill>
                <a:latin typeface="微软雅黑" pitchFamily="34" charset="-122"/>
                <a:ea typeface="微软雅黑" pitchFamily="34" charset="-122"/>
              </a:rPr>
              <a:t>) </a:t>
            </a:r>
            <a:r>
              <a:rPr lang="zh-CN" altLang="en-US" sz="1400" b="1" dirty="0" smtClean="0">
                <a:solidFill>
                  <a:srgbClr val="0000CC"/>
                </a:solidFill>
                <a:latin typeface="微软雅黑" pitchFamily="34" charset="-122"/>
                <a:ea typeface="微软雅黑" pitchFamily="34" charset="-122"/>
              </a:rPr>
              <a:t>设备实现。门户相当于</a:t>
            </a:r>
            <a:r>
              <a:rPr lang="zh-CN" altLang="en-US" sz="1400" b="1" dirty="0">
                <a:solidFill>
                  <a:srgbClr val="0000CC"/>
                </a:solidFill>
                <a:latin typeface="微软雅黑" pitchFamily="34" charset="-122"/>
                <a:ea typeface="微软雅黑" pitchFamily="34" charset="-122"/>
              </a:rPr>
              <a:t>一个网桥。</a:t>
            </a:r>
            <a:endParaRPr lang="en-US" altLang="zh-CN" sz="1400" b="1" dirty="0" smtClean="0">
              <a:solidFill>
                <a:srgbClr val="C00000"/>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 xmlns:p14="http://schemas.microsoft.com/office/powerpoint/2010/main" val="876312023"/>
              </p:ext>
            </p:extLst>
          </p:nvPr>
        </p:nvGraphicFramePr>
        <p:xfrm>
          <a:off x="7302043" y="1625466"/>
          <a:ext cx="1081382" cy="738978"/>
        </p:xfrm>
        <a:graphic>
          <a:graphicData uri="http://schemas.openxmlformats.org/presentationml/2006/ole">
            <p:oleObj spid="_x0000_s10293" name="VISIO" r:id="rId4" imgW="1687068" imgH="964692" progId="">
              <p:embed/>
            </p:oleObj>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5" cstate="print">
            <a:extLst>
              <a:ext uri="{28A0092B-C50C-407E-A947-70E740481C1C}">
                <a14:useLocalDpi xmlns=""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门户</a:t>
            </a:r>
            <a:endParaRPr lang="en-US" altLang="zh-CN" sz="1200" b="1" dirty="0">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smtClean="0">
                <a:solidFill>
                  <a:srgbClr val="0000CC"/>
                </a:solidFill>
                <a:latin typeface="微软雅黑" panose="020B0503020204020204" pitchFamily="34" charset="-122"/>
                <a:ea typeface="微软雅黑" panose="020B0503020204020204" pitchFamily="34" charset="-122"/>
              </a:rPr>
              <a:t>名：</a:t>
            </a:r>
            <a:r>
              <a:rPr lang="en-US" altLang="zh-CN" sz="1200" b="1" dirty="0" smtClean="0">
                <a:solidFill>
                  <a:srgbClr val="0000CC"/>
                </a:solidFill>
                <a:latin typeface="微软雅黑" panose="020B0503020204020204" pitchFamily="34" charset="-122"/>
                <a:ea typeface="微软雅黑" panose="020B0503020204020204" pitchFamily="34" charset="-122"/>
              </a:rPr>
              <a:t>SSID</a:t>
            </a:r>
            <a:r>
              <a:rPr lang="en-US" altLang="zh-CN" sz="1200" b="1" baseline="-25000" dirty="0" smtClean="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 xmlns:p14="http://schemas.microsoft.com/office/powerpoint/2010/main" val="18184815"/>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39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4"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605239" y="1086004"/>
            <a:ext cx="6064742" cy="523220"/>
          </a:xfrm>
          <a:prstGeom prst="rect">
            <a:avLst/>
          </a:prstGeom>
          <a:noFill/>
          <a:ln>
            <a:noFill/>
          </a:ln>
        </p:spPr>
        <p:txBody>
          <a:bodyPr wrap="square">
            <a:spAutoFit/>
          </a:bodyPr>
          <a:lstStyle/>
          <a:p>
            <a:pPr algn="ctr"/>
            <a:r>
              <a:rPr lang="zh-CN" altLang="en-US" sz="1400" b="1" dirty="0" smtClean="0">
                <a:solidFill>
                  <a:srgbClr val="0000CC"/>
                </a:solidFill>
                <a:latin typeface="微软雅黑" pitchFamily="34" charset="-122"/>
                <a:ea typeface="微软雅黑" pitchFamily="34" charset="-122"/>
              </a:rPr>
              <a:t>移动站 </a:t>
            </a:r>
            <a:r>
              <a:rPr lang="en-US" altLang="zh-CN" sz="1400" b="1" dirty="0" smtClean="0">
                <a:solidFill>
                  <a:srgbClr val="0000CC"/>
                </a:solidFill>
                <a:latin typeface="微软雅黑" pitchFamily="34" charset="-122"/>
                <a:ea typeface="微软雅黑" pitchFamily="34" charset="-122"/>
              </a:rPr>
              <a:t>A </a:t>
            </a:r>
            <a:r>
              <a:rPr lang="zh-CN" altLang="en-US" sz="1400" b="1" dirty="0" smtClean="0">
                <a:solidFill>
                  <a:srgbClr val="0000CC"/>
                </a:solidFill>
                <a:latin typeface="微软雅黑" pitchFamily="34" charset="-122"/>
                <a:ea typeface="微软雅黑" pitchFamily="34" charset="-122"/>
              </a:rPr>
              <a:t>如果</a:t>
            </a:r>
            <a:r>
              <a:rPr lang="zh-CN" altLang="en-US" sz="1400" b="1" dirty="0">
                <a:solidFill>
                  <a:srgbClr val="0000CC"/>
                </a:solidFill>
                <a:latin typeface="微软雅黑" pitchFamily="34" charset="-122"/>
                <a:ea typeface="微软雅黑" pitchFamily="34" charset="-122"/>
              </a:rPr>
              <a:t>要和另一</a:t>
            </a:r>
            <a:r>
              <a:rPr lang="zh-CN" altLang="en-US" sz="1400" b="1" dirty="0" smtClean="0">
                <a:solidFill>
                  <a:srgbClr val="0000CC"/>
                </a:solidFill>
                <a:latin typeface="微软雅黑" pitchFamily="34" charset="-122"/>
                <a:ea typeface="微软雅黑" pitchFamily="34" charset="-122"/>
              </a:rPr>
              <a:t>个 </a:t>
            </a:r>
            <a:r>
              <a:rPr lang="en-US" altLang="zh-CN" sz="1400" b="1" dirty="0" smtClean="0">
                <a:solidFill>
                  <a:srgbClr val="0000CC"/>
                </a:solidFill>
                <a:latin typeface="微软雅黑" pitchFamily="34" charset="-122"/>
                <a:ea typeface="微软雅黑" pitchFamily="34" charset="-122"/>
              </a:rPr>
              <a:t>BSS </a:t>
            </a:r>
            <a:r>
              <a:rPr lang="zh-CN" altLang="en-US" sz="1400" b="1" dirty="0" smtClean="0">
                <a:solidFill>
                  <a:srgbClr val="0000CC"/>
                </a:solidFill>
                <a:latin typeface="微软雅黑" pitchFamily="34" charset="-122"/>
                <a:ea typeface="微软雅黑" pitchFamily="34" charset="-122"/>
              </a:rPr>
              <a:t>中的移动站 </a:t>
            </a:r>
            <a:r>
              <a:rPr lang="en-US" altLang="zh-CN" sz="1400" b="1" dirty="0" smtClean="0">
                <a:solidFill>
                  <a:srgbClr val="0000CC"/>
                </a:solidFill>
                <a:latin typeface="微软雅黑" pitchFamily="34" charset="-122"/>
                <a:ea typeface="微软雅黑" pitchFamily="34" charset="-122"/>
              </a:rPr>
              <a:t>B </a:t>
            </a:r>
            <a:r>
              <a:rPr lang="zh-CN" altLang="en-US" sz="1400" b="1" dirty="0" smtClean="0">
                <a:solidFill>
                  <a:srgbClr val="0000CC"/>
                </a:solidFill>
                <a:latin typeface="微软雅黑" pitchFamily="34" charset="-122"/>
                <a:ea typeface="微软雅黑" pitchFamily="34" charset="-122"/>
              </a:rPr>
              <a:t>通信</a:t>
            </a:r>
            <a:r>
              <a:rPr lang="zh-CN" altLang="en-US" sz="1400" b="1" dirty="0">
                <a:solidFill>
                  <a:srgbClr val="0000CC"/>
                </a:solidFill>
                <a:latin typeface="微软雅黑" pitchFamily="34" charset="-122"/>
                <a:ea typeface="微软雅黑" pitchFamily="34" charset="-122"/>
              </a:rPr>
              <a:t>，就必须经过两个</a:t>
            </a:r>
            <a:r>
              <a:rPr lang="zh-CN" altLang="en-US" sz="1400" b="1" dirty="0" smtClean="0">
                <a:solidFill>
                  <a:srgbClr val="0000CC"/>
                </a:solidFill>
                <a:latin typeface="微软雅黑" pitchFamily="34" charset="-122"/>
                <a:ea typeface="微软雅黑" pitchFamily="34" charset="-122"/>
              </a:rPr>
              <a:t>接入点 </a:t>
            </a:r>
            <a:r>
              <a:rPr lang="en-US" altLang="zh-CN" sz="1400" b="1" dirty="0" smtClean="0">
                <a:solidFill>
                  <a:srgbClr val="0000CC"/>
                </a:solidFill>
                <a:latin typeface="微软雅黑" pitchFamily="34" charset="-122"/>
                <a:ea typeface="微软雅黑" pitchFamily="34" charset="-122"/>
              </a:rPr>
              <a:t>AP</a:t>
            </a:r>
            <a:r>
              <a:rPr lang="en-US" altLang="zh-CN" sz="1400" b="1" baseline="-25000" dirty="0" smtClean="0">
                <a:solidFill>
                  <a:srgbClr val="0000CC"/>
                </a:solidFill>
                <a:latin typeface="微软雅黑" pitchFamily="34" charset="-122"/>
                <a:ea typeface="微软雅黑" pitchFamily="34" charset="-122"/>
              </a:rPr>
              <a:t>1</a:t>
            </a:r>
            <a:r>
              <a:rPr lang="en-US" altLang="zh-CN" sz="1400" b="1" dirty="0" smtClean="0">
                <a:solidFill>
                  <a:srgbClr val="0000CC"/>
                </a:solidFill>
                <a:latin typeface="微软雅黑" pitchFamily="34" charset="-122"/>
                <a:ea typeface="微软雅黑" pitchFamily="34" charset="-122"/>
              </a:rPr>
              <a:t> </a:t>
            </a:r>
            <a:r>
              <a:rPr lang="zh-CN" altLang="en-US" sz="1400" b="1" dirty="0" smtClean="0">
                <a:solidFill>
                  <a:srgbClr val="0000CC"/>
                </a:solidFill>
                <a:latin typeface="微软雅黑" pitchFamily="34" charset="-122"/>
                <a:ea typeface="微软雅黑" pitchFamily="34" charset="-122"/>
              </a:rPr>
              <a:t>和 </a:t>
            </a:r>
            <a:r>
              <a:rPr lang="en-US" altLang="zh-CN" sz="1400" b="1" dirty="0" smtClean="0">
                <a:solidFill>
                  <a:srgbClr val="0000CC"/>
                </a:solidFill>
                <a:latin typeface="微软雅黑" pitchFamily="34" charset="-122"/>
                <a:ea typeface="微软雅黑" pitchFamily="34" charset="-122"/>
              </a:rPr>
              <a:t>AP</a:t>
            </a:r>
            <a:r>
              <a:rPr lang="en-US" altLang="zh-CN" sz="1400" b="1" baseline="-25000" dirty="0">
                <a:solidFill>
                  <a:srgbClr val="0000CC"/>
                </a:solidFill>
                <a:latin typeface="微软雅黑" pitchFamily="34" charset="-122"/>
                <a:ea typeface="微软雅黑" pitchFamily="34" charset="-122"/>
              </a:rPr>
              <a:t>2</a:t>
            </a:r>
            <a:r>
              <a:rPr lang="zh-CN" altLang="en-US" sz="1400" b="1" dirty="0">
                <a:solidFill>
                  <a:srgbClr val="0000CC"/>
                </a:solidFill>
                <a:latin typeface="微软雅黑" pitchFamily="34" charset="-122"/>
                <a:ea typeface="微软雅黑" pitchFamily="34" charset="-122"/>
              </a:rPr>
              <a:t>，</a:t>
            </a:r>
            <a:r>
              <a:rPr lang="zh-CN" altLang="en-US" sz="1400" b="1" dirty="0" smtClean="0">
                <a:solidFill>
                  <a:srgbClr val="0000CC"/>
                </a:solidFill>
                <a:latin typeface="微软雅黑" pitchFamily="34" charset="-122"/>
                <a:ea typeface="微软雅黑" pitchFamily="34" charset="-122"/>
              </a:rPr>
              <a:t>即 </a:t>
            </a:r>
            <a:r>
              <a:rPr lang="en-US" altLang="zh-CN" sz="1400" b="1" dirty="0" smtClean="0">
                <a:solidFill>
                  <a:srgbClr val="0000CC"/>
                </a:solidFill>
                <a:latin typeface="微软雅黑" pitchFamily="34" charset="-122"/>
                <a:ea typeface="微软雅黑" pitchFamily="34" charset="-122"/>
              </a:rPr>
              <a:t>A</a:t>
            </a:r>
            <a:r>
              <a:rPr lang="en-US" altLang="zh-CN" sz="1400" b="1" dirty="0">
                <a:solidFill>
                  <a:srgbClr val="0000CC"/>
                </a:solidFill>
                <a:latin typeface="微软雅黑" pitchFamily="34" charset="-122"/>
                <a:ea typeface="微软雅黑" pitchFamily="34" charset="-122"/>
              </a:rPr>
              <a:t>→AP</a:t>
            </a:r>
            <a:r>
              <a:rPr lang="en-US" altLang="zh-CN" sz="1400" b="1" baseline="-25000" dirty="0">
                <a:solidFill>
                  <a:srgbClr val="0000CC"/>
                </a:solidFill>
                <a:latin typeface="微软雅黑" pitchFamily="34" charset="-122"/>
                <a:ea typeface="微软雅黑" pitchFamily="34" charset="-122"/>
              </a:rPr>
              <a:t>1</a:t>
            </a:r>
            <a:r>
              <a:rPr lang="en-US" altLang="zh-CN" sz="1400" b="1" dirty="0">
                <a:solidFill>
                  <a:srgbClr val="0000CC"/>
                </a:solidFill>
                <a:latin typeface="微软雅黑" pitchFamily="34" charset="-122"/>
                <a:ea typeface="微软雅黑" pitchFamily="34" charset="-122"/>
              </a:rPr>
              <a:t>→AP</a:t>
            </a:r>
            <a:r>
              <a:rPr lang="en-US" altLang="zh-CN" sz="1400" b="1" baseline="-25000" dirty="0">
                <a:solidFill>
                  <a:srgbClr val="0000CC"/>
                </a:solidFill>
                <a:latin typeface="微软雅黑" pitchFamily="34" charset="-122"/>
                <a:ea typeface="微软雅黑" pitchFamily="34" charset="-122"/>
              </a:rPr>
              <a:t>2</a:t>
            </a:r>
            <a:r>
              <a:rPr lang="en-US" altLang="zh-CN" sz="1400" b="1" dirty="0">
                <a:solidFill>
                  <a:srgbClr val="0000CC"/>
                </a:solidFill>
                <a:latin typeface="微软雅黑" pitchFamily="34" charset="-122"/>
                <a:ea typeface="微软雅黑" pitchFamily="34" charset="-122"/>
              </a:rPr>
              <a:t>→B</a:t>
            </a:r>
            <a:r>
              <a:rPr lang="zh-CN" altLang="en-US" sz="1400" b="1" dirty="0" smtClean="0">
                <a:solidFill>
                  <a:srgbClr val="0000CC"/>
                </a:solidFill>
                <a:latin typeface="微软雅黑" pitchFamily="34" charset="-122"/>
                <a:ea typeface="微软雅黑" pitchFamily="34" charset="-122"/>
              </a:rPr>
              <a:t>。</a:t>
            </a:r>
            <a:endParaRPr lang="en-US" altLang="zh-CN" sz="1400" b="1" dirty="0" smtClean="0">
              <a:solidFill>
                <a:srgbClr val="C00000"/>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 xmlns:p14="http://schemas.microsoft.com/office/powerpoint/2010/main" val="876312023"/>
              </p:ext>
            </p:extLst>
          </p:nvPr>
        </p:nvGraphicFramePr>
        <p:xfrm>
          <a:off x="7302043" y="1625466"/>
          <a:ext cx="1081382" cy="738978"/>
        </p:xfrm>
        <a:graphic>
          <a:graphicData uri="http://schemas.openxmlformats.org/presentationml/2006/ole">
            <p:oleObj spid="_x0000_s12341" name="VISIO" r:id="rId4" imgW="1687068" imgH="964692" progId="">
              <p:embed/>
            </p:oleObj>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5" cstate="print">
            <a:extLst>
              <a:ext uri="{28A0092B-C50C-407E-A947-70E740481C1C}">
                <a14:useLocalDpi xmlns=""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smtClean="0">
                <a:solidFill>
                  <a:srgbClr val="0000CC"/>
                </a:solidFill>
                <a:latin typeface="微软雅黑" panose="020B0503020204020204" pitchFamily="34" charset="-122"/>
                <a:ea typeface="微软雅黑" panose="020B0503020204020204" pitchFamily="34" charset="-122"/>
              </a:rPr>
              <a:t>名：</a:t>
            </a:r>
            <a:r>
              <a:rPr lang="en-US" altLang="zh-CN" sz="1200" b="1" dirty="0" smtClean="0">
                <a:solidFill>
                  <a:srgbClr val="0000CC"/>
                </a:solidFill>
                <a:latin typeface="微软雅黑" panose="020B0503020204020204" pitchFamily="34" charset="-122"/>
                <a:ea typeface="微软雅黑" panose="020B0503020204020204" pitchFamily="34" charset="-122"/>
              </a:rPr>
              <a:t>SSID</a:t>
            </a:r>
            <a:r>
              <a:rPr lang="en-US" altLang="zh-CN" sz="1200" b="1" baseline="-25000" dirty="0" smtClean="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 xmlns:p14="http://schemas.microsoft.com/office/powerpoint/2010/main" val="645141381"/>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withEffect">
                                  <p:stCondLst>
                                    <p:cond delay="0"/>
                                  </p:stCondLst>
                                  <p:endCondLst>
                                    <p:cond evt="onNext" delay="0">
                                      <p:tgtEl>
                                        <p:sldTgt/>
                                      </p:tgtEl>
                                    </p:cond>
                                  </p:endCondLst>
                                  <p:childTnLst>
                                    <p:anim calcmode="discrete" valueType="str">
                                      <p:cBhvr>
                                        <p:cTn id="6" dur="1000" fill="hold"/>
                                        <p:tgtEl>
                                          <p:spTgt spid="309"/>
                                        </p:tgtEl>
                                        <p:attrNameLst>
                                          <p:attrName>style.visibility</p:attrName>
                                        </p:attrNameLst>
                                      </p:cBhvr>
                                      <p:tavLst>
                                        <p:tav tm="0">
                                          <p:val>
                                            <p:strVal val="hidden"/>
                                          </p:val>
                                        </p:tav>
                                        <p:tav tm="50000">
                                          <p:val>
                                            <p:strVal val="visible"/>
                                          </p:val>
                                        </p:tav>
                                      </p:tavLst>
                                    </p:anim>
                                  </p:childTnLst>
                                </p:cTn>
                              </p:par>
                              <p:par>
                                <p:cTn id="7" presetID="35" presetClass="emph" presetSubtype="0" repeatCount="indefinite" fill="hold" grpId="0" nodeType="withEffect">
                                  <p:stCondLst>
                                    <p:cond delay="0"/>
                                  </p:stCondLst>
                                  <p:endCondLst>
                                    <p:cond evt="onNext" delay="0">
                                      <p:tgtEl>
                                        <p:sldTgt/>
                                      </p:tgtEl>
                                    </p:cond>
                                  </p:endCondLst>
                                  <p:childTnLst>
                                    <p:anim calcmode="discrete" valueType="str">
                                      <p:cBhvr>
                                        <p:cTn id="8" dur="1000" fill="hold"/>
                                        <p:tgtEl>
                                          <p:spTgt spid="308"/>
                                        </p:tgtEl>
                                        <p:attrNameLst>
                                          <p:attrName>style.visibility</p:attrName>
                                        </p:attrNameLst>
                                      </p:cBhvr>
                                      <p:tavLst>
                                        <p:tav tm="0">
                                          <p:val>
                                            <p:strVal val="hidden"/>
                                          </p:val>
                                        </p:tav>
                                        <p:tav tm="50000">
                                          <p:val>
                                            <p:strVal val="visible"/>
                                          </p:val>
                                        </p:tav>
                                      </p:tavLst>
                                    </p:anim>
                                  </p:childTnLst>
                                </p:cTn>
                              </p:par>
                              <p:par>
                                <p:cTn id="9" presetID="35" presetClass="emph" presetSubtype="0" repeatCount="indefinite" fill="hold" grpId="0" nodeType="withEffect">
                                  <p:stCondLst>
                                    <p:cond delay="0"/>
                                  </p:stCondLst>
                                  <p:endCondLst>
                                    <p:cond evt="onNext" delay="0">
                                      <p:tgtEl>
                                        <p:sldTgt/>
                                      </p:tgtEl>
                                    </p:cond>
                                  </p:endCondLst>
                                  <p:childTnLst>
                                    <p:anim calcmode="discrete" valueType="str">
                                      <p:cBhvr>
                                        <p:cTn id="10" dur="1000" fill="hold"/>
                                        <p:tgtEl>
                                          <p:spTgt spid="312"/>
                                        </p:tgtEl>
                                        <p:attrNameLst>
                                          <p:attrName>style.visibility</p:attrName>
                                        </p:attrNameLst>
                                      </p:cBhvr>
                                      <p:tavLst>
                                        <p:tav tm="0">
                                          <p:val>
                                            <p:strVal val="hidden"/>
                                          </p:val>
                                        </p:tav>
                                        <p:tav tm="50000">
                                          <p:val>
                                            <p:strVal val="visible"/>
                                          </p:val>
                                        </p:tav>
                                      </p:tavLst>
                                    </p:anim>
                                  </p:childTnLst>
                                </p:cTn>
                              </p:par>
                              <p:par>
                                <p:cTn id="11" presetID="35" presetClass="emph" presetSubtype="0" repeatCount="indefinite" fill="hold" grpId="0" nodeType="withEffect">
                                  <p:stCondLst>
                                    <p:cond delay="0"/>
                                  </p:stCondLst>
                                  <p:endCondLst>
                                    <p:cond evt="onNext" delay="0">
                                      <p:tgtEl>
                                        <p:sldTgt/>
                                      </p:tgtEl>
                                    </p:cond>
                                  </p:endCondLst>
                                  <p:childTnLst>
                                    <p:anim calcmode="discrete" valueType="str">
                                      <p:cBhvr>
                                        <p:cTn id="12" dur="1000" fill="hold"/>
                                        <p:tgtEl>
                                          <p:spTgt spid="31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8" grpId="0"/>
      <p:bldP spid="309" grpId="0"/>
      <p:bldP spid="312" grpId="0"/>
      <p:bldP spid="318"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944216" y="1086004"/>
            <a:ext cx="5365605" cy="523220"/>
          </a:xfrm>
          <a:prstGeom prst="rect">
            <a:avLst/>
          </a:prstGeom>
          <a:noFill/>
          <a:ln>
            <a:noFill/>
          </a:ln>
        </p:spPr>
        <p:txBody>
          <a:bodyPr wrap="square">
            <a:spAutoFit/>
          </a:bodyPr>
          <a:lstStyle/>
          <a:p>
            <a:pPr algn="ctr"/>
            <a:r>
              <a:rPr lang="zh-CN" altLang="en-US" sz="1400" b="1" dirty="0" smtClean="0">
                <a:solidFill>
                  <a:srgbClr val="0000CC"/>
                </a:solidFill>
                <a:latin typeface="微软雅黑" pitchFamily="34" charset="-122"/>
                <a:ea typeface="微软雅黑" pitchFamily="34" charset="-122"/>
              </a:rPr>
              <a:t>移动站 </a:t>
            </a:r>
            <a:r>
              <a:rPr lang="en-US" altLang="zh-CN" sz="1400" b="1" dirty="0" smtClean="0">
                <a:solidFill>
                  <a:srgbClr val="0000CC"/>
                </a:solidFill>
                <a:latin typeface="微软雅黑" pitchFamily="34" charset="-122"/>
                <a:ea typeface="微软雅黑" pitchFamily="34" charset="-122"/>
              </a:rPr>
              <a:t>A </a:t>
            </a:r>
            <a:r>
              <a:rPr lang="zh-CN" altLang="en-US" sz="1400" b="1" dirty="0" smtClean="0">
                <a:solidFill>
                  <a:srgbClr val="0000CC"/>
                </a:solidFill>
                <a:latin typeface="微软雅黑" pitchFamily="34" charset="-122"/>
                <a:ea typeface="微软雅黑" pitchFamily="34" charset="-122"/>
              </a:rPr>
              <a:t>漫游到位置 </a:t>
            </a:r>
            <a:r>
              <a:rPr lang="en-US" altLang="zh-CN" sz="1400" b="1" dirty="0" smtClean="0">
                <a:solidFill>
                  <a:srgbClr val="0000CC"/>
                </a:solidFill>
                <a:latin typeface="微软雅黑" pitchFamily="34" charset="-122"/>
                <a:ea typeface="微软雅黑" pitchFamily="34" charset="-122"/>
              </a:rPr>
              <a:t>A</a:t>
            </a:r>
            <a:r>
              <a:rPr lang="en-US" altLang="zh-CN" sz="1400" b="1" baseline="-25000" dirty="0" smtClean="0">
                <a:solidFill>
                  <a:srgbClr val="0000CC"/>
                </a:solidFill>
                <a:latin typeface="微软雅黑" pitchFamily="34" charset="-122"/>
                <a:ea typeface="微软雅黑" pitchFamily="34" charset="-122"/>
              </a:rPr>
              <a:t>1</a:t>
            </a:r>
            <a:r>
              <a:rPr lang="en-US" altLang="zh-CN" sz="1400" b="1" dirty="0" smtClean="0">
                <a:solidFill>
                  <a:srgbClr val="0000CC"/>
                </a:solidFill>
                <a:latin typeface="微软雅黑" pitchFamily="34" charset="-122"/>
                <a:ea typeface="微软雅黑" pitchFamily="34" charset="-122"/>
              </a:rPr>
              <a:t> </a:t>
            </a:r>
            <a:r>
              <a:rPr lang="zh-CN" altLang="en-US" sz="1400" b="1" dirty="0" smtClean="0">
                <a:solidFill>
                  <a:srgbClr val="0000CC"/>
                </a:solidFill>
                <a:latin typeface="微软雅黑" pitchFamily="34" charset="-122"/>
                <a:ea typeface="微软雅黑" pitchFamily="34" charset="-122"/>
              </a:rPr>
              <a:t>时，选择</a:t>
            </a:r>
            <a:r>
              <a:rPr lang="zh-CN" altLang="en-US" sz="1400" b="1" dirty="0">
                <a:solidFill>
                  <a:srgbClr val="0000CC"/>
                </a:solidFill>
                <a:latin typeface="微软雅黑" pitchFamily="34" charset="-122"/>
                <a:ea typeface="微软雅黑" pitchFamily="34" charset="-122"/>
              </a:rPr>
              <a:t>和信号较强的一</a:t>
            </a:r>
            <a:r>
              <a:rPr lang="zh-CN" altLang="en-US" sz="1400" b="1" dirty="0" smtClean="0">
                <a:solidFill>
                  <a:srgbClr val="0000CC"/>
                </a:solidFill>
                <a:latin typeface="微软雅黑" pitchFamily="34" charset="-122"/>
                <a:ea typeface="微软雅黑" pitchFamily="34" charset="-122"/>
              </a:rPr>
              <a:t>个 </a:t>
            </a:r>
            <a:r>
              <a:rPr lang="en-US" altLang="zh-CN" sz="1400" b="1" dirty="0" smtClean="0">
                <a:solidFill>
                  <a:srgbClr val="0000CC"/>
                </a:solidFill>
                <a:latin typeface="微软雅黑" pitchFamily="34" charset="-122"/>
                <a:ea typeface="微软雅黑" pitchFamily="34" charset="-122"/>
              </a:rPr>
              <a:t>AP </a:t>
            </a:r>
            <a:r>
              <a:rPr lang="zh-CN" altLang="en-US" sz="1400" b="1" dirty="0" smtClean="0">
                <a:solidFill>
                  <a:srgbClr val="0000CC"/>
                </a:solidFill>
                <a:latin typeface="微软雅黑" pitchFamily="34" charset="-122"/>
                <a:ea typeface="微软雅黑" pitchFamily="34" charset="-122"/>
              </a:rPr>
              <a:t>联系</a:t>
            </a:r>
            <a:r>
              <a:rPr lang="zh-CN" altLang="en-US" sz="1400" b="1" dirty="0">
                <a:solidFill>
                  <a:srgbClr val="0000CC"/>
                </a:solidFill>
                <a:latin typeface="微软雅黑" pitchFamily="34" charset="-122"/>
                <a:ea typeface="微软雅黑" pitchFamily="34" charset="-122"/>
              </a:rPr>
              <a:t>。</a:t>
            </a:r>
            <a:r>
              <a:rPr lang="zh-CN" altLang="en-US" sz="1400" b="1" dirty="0" smtClean="0">
                <a:solidFill>
                  <a:srgbClr val="0000CC"/>
                </a:solidFill>
                <a:latin typeface="微软雅黑" pitchFamily="34" charset="-122"/>
                <a:ea typeface="微软雅黑" pitchFamily="34" charset="-122"/>
              </a:rPr>
              <a:t>当漫游</a:t>
            </a:r>
            <a:r>
              <a:rPr lang="zh-CN" altLang="en-US" sz="1400" b="1" dirty="0">
                <a:solidFill>
                  <a:srgbClr val="0000CC"/>
                </a:solidFill>
                <a:latin typeface="微软雅黑" pitchFamily="34" charset="-122"/>
                <a:ea typeface="微软雅黑" pitchFamily="34" charset="-122"/>
              </a:rPr>
              <a:t>到</a:t>
            </a:r>
            <a:r>
              <a:rPr lang="zh-CN" altLang="en-US" sz="1400" b="1" dirty="0" smtClean="0">
                <a:solidFill>
                  <a:srgbClr val="0000CC"/>
                </a:solidFill>
                <a:latin typeface="微软雅黑" pitchFamily="34" charset="-122"/>
                <a:ea typeface="微软雅黑" pitchFamily="34" charset="-122"/>
              </a:rPr>
              <a:t>位置 </a:t>
            </a:r>
            <a:r>
              <a:rPr lang="en-US" altLang="zh-CN" sz="1400" b="1" dirty="0" smtClean="0">
                <a:solidFill>
                  <a:srgbClr val="0000CC"/>
                </a:solidFill>
                <a:latin typeface="微软雅黑" pitchFamily="34" charset="-122"/>
                <a:ea typeface="微软雅黑" pitchFamily="34" charset="-122"/>
              </a:rPr>
              <a:t>A</a:t>
            </a:r>
            <a:r>
              <a:rPr lang="en-US" altLang="zh-CN" sz="1400" b="1" baseline="-25000" dirty="0">
                <a:solidFill>
                  <a:srgbClr val="0000CC"/>
                </a:solidFill>
                <a:latin typeface="微软雅黑" pitchFamily="34" charset="-122"/>
                <a:ea typeface="微软雅黑" pitchFamily="34" charset="-122"/>
              </a:rPr>
              <a:t>2</a:t>
            </a:r>
            <a:r>
              <a:rPr lang="en-US" altLang="zh-CN" sz="1400" b="1" dirty="0" smtClean="0">
                <a:solidFill>
                  <a:srgbClr val="0000CC"/>
                </a:solidFill>
                <a:latin typeface="微软雅黑" pitchFamily="34" charset="-122"/>
                <a:ea typeface="微软雅黑" pitchFamily="34" charset="-122"/>
              </a:rPr>
              <a:t> </a:t>
            </a:r>
            <a:r>
              <a:rPr lang="zh-CN" altLang="en-US" sz="1400" b="1" dirty="0" smtClean="0">
                <a:solidFill>
                  <a:srgbClr val="0000CC"/>
                </a:solidFill>
                <a:latin typeface="微软雅黑" pitchFamily="34" charset="-122"/>
                <a:ea typeface="微软雅黑" pitchFamily="34" charset="-122"/>
              </a:rPr>
              <a:t>时</a:t>
            </a:r>
            <a:r>
              <a:rPr lang="zh-CN" altLang="en-US" sz="1400" b="1" dirty="0">
                <a:solidFill>
                  <a:srgbClr val="0000CC"/>
                </a:solidFill>
                <a:latin typeface="微软雅黑" pitchFamily="34" charset="-122"/>
                <a:ea typeface="微软雅黑" pitchFamily="34" charset="-122"/>
              </a:rPr>
              <a:t>，就只能</a:t>
            </a:r>
            <a:r>
              <a:rPr lang="zh-CN" altLang="en-US" sz="1400" b="1" dirty="0" smtClean="0">
                <a:solidFill>
                  <a:srgbClr val="0000CC"/>
                </a:solidFill>
                <a:latin typeface="微软雅黑" pitchFamily="34" charset="-122"/>
                <a:ea typeface="微软雅黑" pitchFamily="34" charset="-122"/>
              </a:rPr>
              <a:t>和 </a:t>
            </a:r>
            <a:r>
              <a:rPr lang="en-US" altLang="zh-CN" sz="1400" b="1" dirty="0" smtClean="0">
                <a:solidFill>
                  <a:srgbClr val="0000CC"/>
                </a:solidFill>
                <a:latin typeface="微软雅黑" pitchFamily="34" charset="-122"/>
                <a:ea typeface="微软雅黑" pitchFamily="34" charset="-122"/>
              </a:rPr>
              <a:t>AP</a:t>
            </a:r>
            <a:r>
              <a:rPr lang="en-US" altLang="zh-CN" sz="1400" b="1" baseline="-25000" dirty="0">
                <a:solidFill>
                  <a:srgbClr val="0000CC"/>
                </a:solidFill>
                <a:latin typeface="微软雅黑" pitchFamily="34" charset="-122"/>
                <a:ea typeface="微软雅黑" pitchFamily="34" charset="-122"/>
              </a:rPr>
              <a:t>2</a:t>
            </a:r>
            <a:r>
              <a:rPr lang="en-US" altLang="zh-CN" sz="1400" b="1" dirty="0" smtClean="0">
                <a:solidFill>
                  <a:srgbClr val="0000CC"/>
                </a:solidFill>
                <a:latin typeface="微软雅黑" pitchFamily="34" charset="-122"/>
                <a:ea typeface="微软雅黑" pitchFamily="34" charset="-122"/>
              </a:rPr>
              <a:t> </a:t>
            </a:r>
            <a:r>
              <a:rPr lang="zh-CN" altLang="en-US" sz="1400" b="1" dirty="0" smtClean="0">
                <a:solidFill>
                  <a:srgbClr val="0000CC"/>
                </a:solidFill>
                <a:latin typeface="微软雅黑" pitchFamily="34" charset="-122"/>
                <a:ea typeface="微软雅黑" pitchFamily="34" charset="-122"/>
              </a:rPr>
              <a:t>联系了。</a:t>
            </a:r>
            <a:endParaRPr lang="en-US" altLang="zh-CN" sz="1400" b="1" dirty="0" smtClean="0">
              <a:solidFill>
                <a:srgbClr val="C00000"/>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 xmlns:p14="http://schemas.microsoft.com/office/powerpoint/2010/main" val="876312023"/>
              </p:ext>
            </p:extLst>
          </p:nvPr>
        </p:nvGraphicFramePr>
        <p:xfrm>
          <a:off x="7302043" y="1625466"/>
          <a:ext cx="1081382" cy="738978"/>
        </p:xfrm>
        <a:graphic>
          <a:graphicData uri="http://schemas.openxmlformats.org/presentationml/2006/ole">
            <p:oleObj spid="_x0000_s13365" name="VISIO" r:id="rId4" imgW="1687068" imgH="964692" progId="">
              <p:embed/>
            </p:oleObj>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5" cstate="print">
            <a:extLst>
              <a:ext uri="{28A0092B-C50C-407E-A947-70E740481C1C}">
                <a14:useLocalDpi xmlns=""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smtClean="0">
                <a:solidFill>
                  <a:srgbClr val="0000CC"/>
                </a:solidFill>
                <a:latin typeface="微软雅黑" panose="020B0503020204020204" pitchFamily="34" charset="-122"/>
                <a:ea typeface="微软雅黑" panose="020B0503020204020204" pitchFamily="34" charset="-122"/>
              </a:rPr>
              <a:t>名：</a:t>
            </a:r>
            <a:r>
              <a:rPr lang="en-US" altLang="zh-CN" sz="1200" b="1" dirty="0" smtClean="0">
                <a:solidFill>
                  <a:srgbClr val="0000CC"/>
                </a:solidFill>
                <a:latin typeface="微软雅黑" panose="020B0503020204020204" pitchFamily="34" charset="-122"/>
                <a:ea typeface="微软雅黑" panose="020B0503020204020204" pitchFamily="34" charset="-122"/>
              </a:rPr>
              <a:t>SSID</a:t>
            </a:r>
            <a:r>
              <a:rPr lang="en-US" altLang="zh-CN" sz="1200" b="1" baseline="-25000" dirty="0" smtClean="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 name="矩形 2"/>
          <p:cNvSpPr/>
          <p:nvPr/>
        </p:nvSpPr>
        <p:spPr>
          <a:xfrm>
            <a:off x="993059" y="4401469"/>
            <a:ext cx="7186602" cy="338554"/>
          </a:xfrm>
          <a:prstGeom prst="rect">
            <a:avLst/>
          </a:prstGeom>
        </p:spPr>
        <p:txBody>
          <a:bodyPr wrap="square">
            <a:spAutoFit/>
          </a:bodyPr>
          <a:lstStyle/>
          <a:p>
            <a:pPr algn="ctr"/>
            <a:r>
              <a:rPr lang="en-US" altLang="zh-CN" sz="1600" b="1" dirty="0" smtClean="0">
                <a:latin typeface="微软雅黑" panose="020B0503020204020204" pitchFamily="34" charset="-122"/>
                <a:ea typeface="微软雅黑" panose="020B0503020204020204" pitchFamily="34" charset="-122"/>
              </a:rPr>
              <a:t>BSS </a:t>
            </a:r>
            <a:r>
              <a:rPr lang="zh-CN" altLang="en-US" sz="1600" b="1" dirty="0" smtClean="0">
                <a:latin typeface="微软雅黑" panose="020B0503020204020204" pitchFamily="34" charset="-122"/>
                <a:ea typeface="微软雅黑" panose="020B0503020204020204" pitchFamily="34" charset="-122"/>
              </a:rPr>
              <a:t>的</a:t>
            </a:r>
            <a:r>
              <a:rPr lang="zh-CN" altLang="en-US" sz="1600" b="1" dirty="0">
                <a:latin typeface="微软雅黑" panose="020B0503020204020204" pitchFamily="34" charset="-122"/>
                <a:ea typeface="微软雅黑" panose="020B0503020204020204" pitchFamily="34" charset="-122"/>
              </a:rPr>
              <a:t>服务范围是</a:t>
            </a:r>
            <a:r>
              <a:rPr lang="zh-CN" altLang="en-US" sz="1600" b="1" dirty="0" smtClean="0">
                <a:latin typeface="微软雅黑" panose="020B0503020204020204" pitchFamily="34" charset="-122"/>
                <a:ea typeface="微软雅黑" panose="020B0503020204020204" pitchFamily="34" charset="-122"/>
              </a:rPr>
              <a:t>由 </a:t>
            </a:r>
            <a:r>
              <a:rPr lang="en-US" altLang="zh-CN" sz="1600" b="1" dirty="0" smtClean="0">
                <a:latin typeface="微软雅黑" panose="020B0503020204020204" pitchFamily="34" charset="-122"/>
                <a:ea typeface="微软雅黑" panose="020B0503020204020204" pitchFamily="34" charset="-122"/>
              </a:rPr>
              <a:t>AP </a:t>
            </a:r>
            <a:r>
              <a:rPr lang="zh-CN" altLang="en-US" sz="1600" b="1" dirty="0" smtClean="0">
                <a:latin typeface="微软雅黑" panose="020B0503020204020204" pitchFamily="34" charset="-122"/>
                <a:ea typeface="微软雅黑" panose="020B0503020204020204" pitchFamily="34" charset="-122"/>
              </a:rPr>
              <a:t>所</a:t>
            </a:r>
            <a:r>
              <a:rPr lang="zh-CN" altLang="en-US" sz="1600" b="1" dirty="0">
                <a:latin typeface="微软雅黑" panose="020B0503020204020204" pitchFamily="34" charset="-122"/>
                <a:ea typeface="微软雅黑" panose="020B0503020204020204" pitchFamily="34" charset="-122"/>
              </a:rPr>
              <a:t>发射的电磁波的辐射范围确定的。</a:t>
            </a:r>
          </a:p>
        </p:txBody>
      </p:sp>
    </p:spTree>
    <p:extLst>
      <p:ext uri="{BB962C8B-B14F-4D97-AF65-F5344CB8AC3E}">
        <p14:creationId xmlns="" xmlns:p14="http://schemas.microsoft.com/office/powerpoint/2010/main" val="1588170526"/>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310"/>
                                        </p:tgtEl>
                                        <p:attrNameLst>
                                          <p:attrName>style.visibility</p:attrName>
                                        </p:attrNameLst>
                                      </p:cBhvr>
                                      <p:to>
                                        <p:strVal val="visible"/>
                                      </p:to>
                                    </p:set>
                                    <p:animEffect transition="in" filter="wipe(left)">
                                      <p:cBhvr>
                                        <p:cTn id="7" dur="1000"/>
                                        <p:tgtEl>
                                          <p:spTgt spid="310"/>
                                        </p:tgtEl>
                                      </p:cBhvr>
                                    </p:animEffect>
                                  </p:childTnLst>
                                </p:cTn>
                              </p:par>
                            </p:childTnLst>
                          </p:cTn>
                        </p:par>
                        <p:par>
                          <p:cTn id="8" fill="hold">
                            <p:stCondLst>
                              <p:cond delay="1000"/>
                            </p:stCondLst>
                            <p:childTnLst>
                              <p:par>
                                <p:cTn id="9" presetID="22" presetClass="entr" presetSubtype="8" fill="hold" grpId="0" nodeType="afterEffect">
                                  <p:stCondLst>
                                    <p:cond delay="1000"/>
                                  </p:stCondLst>
                                  <p:childTnLst>
                                    <p:set>
                                      <p:cBhvr>
                                        <p:cTn id="10" dur="1" fill="hold">
                                          <p:stCondLst>
                                            <p:cond delay="0"/>
                                          </p:stCondLst>
                                        </p:cTn>
                                        <p:tgtEl>
                                          <p:spTgt spid="395"/>
                                        </p:tgtEl>
                                        <p:attrNameLst>
                                          <p:attrName>style.visibility</p:attrName>
                                        </p:attrNameLst>
                                      </p:cBhvr>
                                      <p:to>
                                        <p:strVal val="visible"/>
                                      </p:to>
                                    </p:set>
                                    <p:animEffect transition="in" filter="wipe(left)">
                                      <p:cBhvr>
                                        <p:cTn id="11" dur="1000"/>
                                        <p:tgtEl>
                                          <p:spTgt spid="3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0" grpId="0" animBg="1"/>
      <p:bldP spid="395"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5" y="1015692"/>
            <a:ext cx="8129016" cy="338539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矩形 295"/>
          <p:cNvSpPr/>
          <p:nvPr/>
        </p:nvSpPr>
        <p:spPr>
          <a:xfrm>
            <a:off x="1944216" y="1086004"/>
            <a:ext cx="5365605" cy="523220"/>
          </a:xfrm>
          <a:prstGeom prst="rect">
            <a:avLst/>
          </a:prstGeom>
          <a:noFill/>
          <a:ln>
            <a:noFill/>
          </a:ln>
        </p:spPr>
        <p:txBody>
          <a:bodyPr wrap="square">
            <a:spAutoFit/>
          </a:bodyPr>
          <a:lstStyle/>
          <a:p>
            <a:pPr algn="ctr"/>
            <a:r>
              <a:rPr lang="zh-CN" altLang="en-US" sz="1400" b="1" dirty="0">
                <a:solidFill>
                  <a:srgbClr val="0000CC"/>
                </a:solidFill>
                <a:latin typeface="微软雅黑" pitchFamily="34" charset="-122"/>
                <a:ea typeface="微软雅黑" pitchFamily="34" charset="-122"/>
              </a:rPr>
              <a:t>移动站只要能够和其中一</a:t>
            </a:r>
            <a:r>
              <a:rPr lang="zh-CN" altLang="en-US" sz="1400" b="1" dirty="0" smtClean="0">
                <a:solidFill>
                  <a:srgbClr val="0000CC"/>
                </a:solidFill>
                <a:latin typeface="微软雅黑" pitchFamily="34" charset="-122"/>
                <a:ea typeface="微软雅黑" pitchFamily="34" charset="-122"/>
              </a:rPr>
              <a:t>个 </a:t>
            </a:r>
            <a:r>
              <a:rPr lang="en-US" altLang="zh-CN" sz="1400" b="1" dirty="0" smtClean="0">
                <a:solidFill>
                  <a:srgbClr val="0000CC"/>
                </a:solidFill>
                <a:latin typeface="微软雅黑" pitchFamily="34" charset="-122"/>
                <a:ea typeface="微软雅黑" pitchFamily="34" charset="-122"/>
              </a:rPr>
              <a:t>AP </a:t>
            </a:r>
            <a:r>
              <a:rPr lang="zh-CN" altLang="en-US" sz="1400" b="1" dirty="0" smtClean="0">
                <a:solidFill>
                  <a:srgbClr val="0000CC"/>
                </a:solidFill>
                <a:latin typeface="微软雅黑" pitchFamily="34" charset="-122"/>
                <a:ea typeface="微软雅黑" pitchFamily="34" charset="-122"/>
              </a:rPr>
              <a:t>联系</a:t>
            </a:r>
            <a:r>
              <a:rPr lang="zh-CN" altLang="en-US" sz="1400" b="1" dirty="0">
                <a:solidFill>
                  <a:srgbClr val="0000CC"/>
                </a:solidFill>
                <a:latin typeface="微软雅黑" pitchFamily="34" charset="-122"/>
                <a:ea typeface="微软雅黑" pitchFamily="34" charset="-122"/>
              </a:rPr>
              <a:t>上，</a:t>
            </a:r>
            <a:r>
              <a:rPr lang="zh-CN" altLang="en-US" sz="1400" b="1" dirty="0" smtClean="0">
                <a:solidFill>
                  <a:srgbClr val="0000CC"/>
                </a:solidFill>
                <a:latin typeface="微软雅黑" pitchFamily="34" charset="-122"/>
                <a:ea typeface="微软雅黑" pitchFamily="34" charset="-122"/>
              </a:rPr>
              <a:t>就可以一直保持</a:t>
            </a:r>
            <a:r>
              <a:rPr lang="zh-CN" altLang="en-US" sz="1400" b="1" dirty="0">
                <a:solidFill>
                  <a:srgbClr val="0000CC"/>
                </a:solidFill>
                <a:latin typeface="微软雅黑" pitchFamily="34" charset="-122"/>
                <a:ea typeface="微软雅黑" pitchFamily="34" charset="-122"/>
              </a:rPr>
              <a:t>与另一个</a:t>
            </a:r>
            <a:r>
              <a:rPr lang="zh-CN" altLang="en-US" sz="1400" b="1" dirty="0" smtClean="0">
                <a:solidFill>
                  <a:srgbClr val="0000CC"/>
                </a:solidFill>
                <a:latin typeface="微软雅黑" pitchFamily="34" charset="-122"/>
                <a:ea typeface="微软雅黑" pitchFamily="34" charset="-122"/>
              </a:rPr>
              <a:t>移动站 </a:t>
            </a:r>
            <a:r>
              <a:rPr lang="en-US" altLang="zh-CN" sz="1400" b="1" dirty="0" smtClean="0">
                <a:solidFill>
                  <a:srgbClr val="0000CC"/>
                </a:solidFill>
                <a:latin typeface="微软雅黑" pitchFamily="34" charset="-122"/>
                <a:ea typeface="微软雅黑" pitchFamily="34" charset="-122"/>
              </a:rPr>
              <a:t>B </a:t>
            </a:r>
            <a:r>
              <a:rPr lang="zh-CN" altLang="en-US" sz="1400" b="1" dirty="0" smtClean="0">
                <a:solidFill>
                  <a:srgbClr val="0000CC"/>
                </a:solidFill>
                <a:latin typeface="微软雅黑" pitchFamily="34" charset="-122"/>
                <a:ea typeface="微软雅黑" pitchFamily="34" charset="-122"/>
              </a:rPr>
              <a:t>的</a:t>
            </a:r>
            <a:r>
              <a:rPr lang="zh-CN" altLang="en-US" sz="1400" b="1" dirty="0">
                <a:solidFill>
                  <a:srgbClr val="0000CC"/>
                </a:solidFill>
                <a:latin typeface="微软雅黑" pitchFamily="34" charset="-122"/>
                <a:ea typeface="微软雅黑" pitchFamily="34" charset="-122"/>
              </a:rPr>
              <a:t>通信</a:t>
            </a:r>
            <a:r>
              <a:rPr lang="zh-CN" altLang="en-US" sz="1400" b="1" dirty="0" smtClean="0">
                <a:solidFill>
                  <a:srgbClr val="0000CC"/>
                </a:solidFill>
                <a:latin typeface="微软雅黑" pitchFamily="34" charset="-122"/>
                <a:ea typeface="微软雅黑" pitchFamily="34" charset="-122"/>
              </a:rPr>
              <a:t>。</a:t>
            </a:r>
            <a:endParaRPr lang="en-US" altLang="zh-CN" sz="1400" b="1" dirty="0" smtClean="0">
              <a:solidFill>
                <a:srgbClr val="C00000"/>
              </a:solidFill>
              <a:latin typeface="微软雅黑" pitchFamily="34" charset="-122"/>
              <a:ea typeface="微软雅黑" pitchFamily="34" charset="-122"/>
            </a:endParaRPr>
          </a:p>
        </p:txBody>
      </p:sp>
      <p:sp>
        <p:nvSpPr>
          <p:cNvPr id="209" name="AutoShape 5"/>
          <p:cNvSpPr>
            <a:spLocks noChangeArrowheads="1"/>
          </p:cNvSpPr>
          <p:nvPr/>
        </p:nvSpPr>
        <p:spPr bwMode="auto">
          <a:xfrm>
            <a:off x="509475" y="615583"/>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1" name="Rectangle 6"/>
          <p:cNvSpPr>
            <a:spLocks noChangeArrowheads="1"/>
          </p:cNvSpPr>
          <p:nvPr/>
        </p:nvSpPr>
        <p:spPr bwMode="auto">
          <a:xfrm>
            <a:off x="3604047" y="582372"/>
            <a:ext cx="196239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IEEE 802.11</a:t>
            </a:r>
            <a:endParaRPr lang="fr-FR" altLang="zh-CN" sz="2000" b="1" dirty="0">
              <a:solidFill>
                <a:schemeClr val="bg1"/>
              </a:solidFill>
              <a:latin typeface="微软雅黑" pitchFamily="34" charset="-122"/>
              <a:ea typeface="微软雅黑" pitchFamily="34" charset="-122"/>
            </a:endParaRPr>
          </a:p>
        </p:txBody>
      </p:sp>
      <p:sp>
        <p:nvSpPr>
          <p:cNvPr id="243" name="AutoShape 519"/>
          <p:cNvSpPr>
            <a:spLocks noChangeArrowheads="1"/>
          </p:cNvSpPr>
          <p:nvPr/>
        </p:nvSpPr>
        <p:spPr bwMode="auto">
          <a:xfrm>
            <a:off x="1119500" y="2105735"/>
            <a:ext cx="6844344" cy="2137332"/>
          </a:xfrm>
          <a:prstGeom prst="roundRect">
            <a:avLst>
              <a:gd name="adj" fmla="val 20574"/>
            </a:avLst>
          </a:prstGeom>
          <a:solidFill>
            <a:schemeClr val="bg1"/>
          </a:solidFill>
          <a:ln w="12700">
            <a:solidFill>
              <a:schemeClr val="tx1"/>
            </a:solidFill>
            <a:prstDash val="dash"/>
            <a:round/>
            <a:headEnd/>
            <a:tailEnd/>
          </a:ln>
        </p:spPr>
        <p:txBody>
          <a:bodyPr wrap="none" anchor="ctr"/>
          <a:lstStyle/>
          <a:p>
            <a:pPr>
              <a:defRPr/>
            </a:pPr>
            <a:endParaRPr lang="zh-CN" altLang="en-US" sz="1400" b="1">
              <a:latin typeface="微软雅黑" panose="020B0503020204020204" pitchFamily="34" charset="-122"/>
              <a:ea typeface="微软雅黑" panose="020B0503020204020204" pitchFamily="34" charset="-122"/>
            </a:endParaRPr>
          </a:p>
        </p:txBody>
      </p:sp>
      <p:pic>
        <p:nvPicPr>
          <p:cNvPr id="294" name="Picture 222" descr="D-Link%20DI-713P%20Wireless%20Broadband%20router"/>
          <p:cNvPicPr>
            <a:picLocks noChangeAspect="1" noChangeArrowheads="1"/>
          </p:cNvPicPr>
          <p:nvPr/>
        </p:nvPicPr>
        <p:blipFill>
          <a:blip r:embed="rId3">
            <a:extLst>
              <a:ext uri="{28A0092B-C50C-407E-A947-70E740481C1C}">
                <a14:useLocalDpi xmlns="" xmlns:a14="http://schemas.microsoft.com/office/drawing/2010/main" val="0"/>
              </a:ext>
            </a:extLst>
          </a:blip>
          <a:srcRect/>
          <a:stretch>
            <a:fillRect/>
          </a:stretch>
        </p:blipFill>
        <p:spPr bwMode="auto">
          <a:xfrm>
            <a:off x="3100932" y="2377711"/>
            <a:ext cx="624740" cy="5213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07" name="Text Box 46"/>
          <p:cNvSpPr txBox="1">
            <a:spLocks noChangeArrowheads="1"/>
          </p:cNvSpPr>
          <p:nvPr/>
        </p:nvSpPr>
        <p:spPr bwMode="auto">
          <a:xfrm>
            <a:off x="1327752" y="2137576"/>
            <a:ext cx="142859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扩展的服务集 </a:t>
            </a:r>
            <a:r>
              <a:rPr lang="en-US" altLang="zh-CN" sz="1200" b="1" dirty="0">
                <a:solidFill>
                  <a:srgbClr val="C00000"/>
                </a:solidFill>
                <a:latin typeface="微软雅黑" panose="020B0503020204020204" pitchFamily="34" charset="-122"/>
                <a:ea typeface="微软雅黑" panose="020B0503020204020204" pitchFamily="34" charset="-122"/>
              </a:rPr>
              <a:t>ESS</a:t>
            </a:r>
          </a:p>
        </p:txBody>
      </p:sp>
      <p:sp>
        <p:nvSpPr>
          <p:cNvPr id="308" name="Text Box 175"/>
          <p:cNvSpPr txBox="1">
            <a:spLocks noChangeArrowheads="1"/>
          </p:cNvSpPr>
          <p:nvPr/>
        </p:nvSpPr>
        <p:spPr bwMode="auto">
          <a:xfrm>
            <a:off x="1359072" y="3240074"/>
            <a:ext cx="300082"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309" name="Text Box 176"/>
          <p:cNvSpPr txBox="1">
            <a:spLocks noChangeArrowheads="1"/>
          </p:cNvSpPr>
          <p:nvPr/>
        </p:nvSpPr>
        <p:spPr bwMode="auto">
          <a:xfrm>
            <a:off x="7337780" y="3420506"/>
            <a:ext cx="29046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B</a:t>
            </a:r>
          </a:p>
        </p:txBody>
      </p:sp>
      <p:sp>
        <p:nvSpPr>
          <p:cNvPr id="310" name="Line 177"/>
          <p:cNvSpPr>
            <a:spLocks noChangeShapeType="1"/>
          </p:cNvSpPr>
          <p:nvPr/>
        </p:nvSpPr>
        <p:spPr bwMode="auto">
          <a:xfrm>
            <a:off x="1839539" y="3400605"/>
            <a:ext cx="2701471" cy="301164"/>
          </a:xfrm>
          <a:prstGeom prst="line">
            <a:avLst/>
          </a:prstGeom>
          <a:noFill/>
          <a:ln w="76200">
            <a:solidFill>
              <a:srgbClr val="800000"/>
            </a:solidFill>
            <a:prstDash val="sysDot"/>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1" name="Line 187"/>
          <p:cNvSpPr>
            <a:spLocks noChangeShapeType="1"/>
          </p:cNvSpPr>
          <p:nvPr/>
        </p:nvSpPr>
        <p:spPr bwMode="auto">
          <a:xfrm flipV="1">
            <a:off x="2919598" y="1957144"/>
            <a:ext cx="4562455" cy="0"/>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12" name="Text Box 50"/>
          <p:cNvSpPr txBox="1">
            <a:spLocks noChangeArrowheads="1"/>
          </p:cNvSpPr>
          <p:nvPr/>
        </p:nvSpPr>
        <p:spPr bwMode="auto">
          <a:xfrm>
            <a:off x="3460951" y="2318009"/>
            <a:ext cx="463588"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0000CC"/>
                </a:solidFill>
                <a:latin typeface="微软雅黑" panose="020B0503020204020204" pitchFamily="34" charset="-122"/>
                <a:ea typeface="微软雅黑" panose="020B0503020204020204" pitchFamily="34" charset="-122"/>
              </a:rPr>
              <a:t>AP</a:t>
            </a:r>
            <a:r>
              <a:rPr lang="en-US" altLang="zh-CN" sz="1200" b="1" baseline="-25000" dirty="0">
                <a:solidFill>
                  <a:srgbClr val="0000CC"/>
                </a:solidFill>
                <a:latin typeface="微软雅黑" panose="020B0503020204020204" pitchFamily="34" charset="-122"/>
                <a:ea typeface="微软雅黑" panose="020B0503020204020204" pitchFamily="34" charset="-122"/>
              </a:rPr>
              <a:t>1</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13" name="Freeform 291"/>
          <p:cNvSpPr>
            <a:spLocks/>
          </p:cNvSpPr>
          <p:nvPr/>
        </p:nvSpPr>
        <p:spPr bwMode="auto">
          <a:xfrm>
            <a:off x="3460951" y="2498442"/>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4" name="Freeform 293"/>
          <p:cNvSpPr>
            <a:spLocks/>
          </p:cNvSpPr>
          <p:nvPr/>
        </p:nvSpPr>
        <p:spPr bwMode="auto">
          <a:xfrm>
            <a:off x="2920922" y="2489155"/>
            <a:ext cx="169421" cy="250748"/>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5" name="Freeform 294"/>
          <p:cNvSpPr>
            <a:spLocks/>
          </p:cNvSpPr>
          <p:nvPr/>
        </p:nvSpPr>
        <p:spPr bwMode="auto">
          <a:xfrm>
            <a:off x="3460951"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aphicFrame>
        <p:nvGraphicFramePr>
          <p:cNvPr id="316" name="Object 295"/>
          <p:cNvGraphicFramePr>
            <a:graphicFrameLocks noChangeAspect="1"/>
          </p:cNvGraphicFramePr>
          <p:nvPr>
            <p:extLst>
              <p:ext uri="{D42A27DB-BD31-4B8C-83A1-F6EECF244321}">
                <p14:modId xmlns="" xmlns:p14="http://schemas.microsoft.com/office/powerpoint/2010/main" val="876312023"/>
              </p:ext>
            </p:extLst>
          </p:nvPr>
        </p:nvGraphicFramePr>
        <p:xfrm>
          <a:off x="7302043" y="1625466"/>
          <a:ext cx="1081382" cy="738978"/>
        </p:xfrm>
        <a:graphic>
          <a:graphicData uri="http://schemas.openxmlformats.org/presentationml/2006/ole">
            <p:oleObj spid="_x0000_s14391" name="VISIO" r:id="rId4" imgW="1687068" imgH="964692" progId="">
              <p:embed/>
            </p:oleObj>
          </a:graphicData>
        </a:graphic>
      </p:graphicFrame>
      <p:pic>
        <p:nvPicPr>
          <p:cNvPr id="317" name="Picture 297" descr="D-Link%20DI-713P%20Wireless%20Broadband%20router"/>
          <p:cNvPicPr>
            <a:picLocks noChangeAspect="1" noChangeArrowheads="1"/>
          </p:cNvPicPr>
          <p:nvPr/>
        </p:nvPicPr>
        <p:blipFill>
          <a:blip r:embed="rId3">
            <a:extLst>
              <a:ext uri="{28A0092B-C50C-407E-A947-70E740481C1C}">
                <a14:useLocalDpi xmlns="" xmlns:a14="http://schemas.microsoft.com/office/drawing/2010/main" val="0"/>
              </a:ext>
            </a:extLst>
          </a:blip>
          <a:srcRect/>
          <a:stretch>
            <a:fillRect/>
          </a:stretch>
        </p:blipFill>
        <p:spPr bwMode="auto">
          <a:xfrm>
            <a:off x="5681955" y="2438740"/>
            <a:ext cx="624740" cy="5213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18" name="Text Box 300"/>
          <p:cNvSpPr txBox="1">
            <a:spLocks noChangeArrowheads="1"/>
          </p:cNvSpPr>
          <p:nvPr/>
        </p:nvSpPr>
        <p:spPr bwMode="auto">
          <a:xfrm>
            <a:off x="6041974" y="2335257"/>
            <a:ext cx="463588"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solidFill>
                  <a:srgbClr val="0000CC"/>
                </a:solidFill>
                <a:latin typeface="微软雅黑" panose="020B0503020204020204" pitchFamily="34" charset="-122"/>
                <a:ea typeface="微软雅黑" panose="020B0503020204020204" pitchFamily="34" charset="-122"/>
              </a:rPr>
              <a:t>AP</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319" name="Line 49"/>
          <p:cNvSpPr>
            <a:spLocks noChangeShapeType="1"/>
          </p:cNvSpPr>
          <p:nvPr/>
        </p:nvSpPr>
        <p:spPr bwMode="auto">
          <a:xfrm flipV="1">
            <a:off x="5861965" y="1957144"/>
            <a:ext cx="0" cy="721731"/>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0" name="Text Box 190"/>
          <p:cNvSpPr txBox="1">
            <a:spLocks noChangeArrowheads="1"/>
          </p:cNvSpPr>
          <p:nvPr/>
        </p:nvSpPr>
        <p:spPr bwMode="auto">
          <a:xfrm>
            <a:off x="7533329" y="1836413"/>
            <a:ext cx="64633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99"/>
                </a:solidFill>
                <a:latin typeface="微软雅黑" panose="020B0503020204020204" pitchFamily="34" charset="-122"/>
                <a:ea typeface="微软雅黑" panose="020B0503020204020204" pitchFamily="34" charset="-122"/>
              </a:rPr>
              <a:t>互联网</a:t>
            </a:r>
          </a:p>
        </p:txBody>
      </p:sp>
      <p:sp>
        <p:nvSpPr>
          <p:cNvPr id="321" name="Freeform 301"/>
          <p:cNvSpPr>
            <a:spLocks/>
          </p:cNvSpPr>
          <p:nvPr/>
        </p:nvSpPr>
        <p:spPr bwMode="auto">
          <a:xfrm>
            <a:off x="5501945" y="2256980"/>
            <a:ext cx="169421" cy="250749"/>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2" name="Freeform 302"/>
          <p:cNvSpPr>
            <a:spLocks/>
          </p:cNvSpPr>
          <p:nvPr/>
        </p:nvSpPr>
        <p:spPr bwMode="auto">
          <a:xfrm>
            <a:off x="6052563" y="2548857"/>
            <a:ext cx="169421" cy="250749"/>
          </a:xfrm>
          <a:custGeom>
            <a:avLst/>
            <a:gdLst>
              <a:gd name="T0" fmla="*/ 2147483647 w 336"/>
              <a:gd name="T1" fmla="*/ 2147483647 h 358"/>
              <a:gd name="T2" fmla="*/ 2147483647 w 336"/>
              <a:gd name="T3" fmla="*/ 2147483647 h 358"/>
              <a:gd name="T4" fmla="*/ 2147483647 w 336"/>
              <a:gd name="T5" fmla="*/ 2147483647 h 358"/>
              <a:gd name="T6" fmla="*/ 0 w 336"/>
              <a:gd name="T7" fmla="*/ 0 h 358"/>
              <a:gd name="T8" fmla="*/ 2147483647 w 336"/>
              <a:gd name="T9" fmla="*/ 2147483647 h 358"/>
              <a:gd name="T10" fmla="*/ 2147483647 w 336"/>
              <a:gd name="T11" fmla="*/ 2147483647 h 358"/>
              <a:gd name="T12" fmla="*/ 2147483647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358"/>
                </a:moveTo>
                <a:lnTo>
                  <a:pt x="52" y="126"/>
                </a:lnTo>
                <a:lnTo>
                  <a:pt x="145" y="139"/>
                </a:lnTo>
                <a:lnTo>
                  <a:pt x="0" y="0"/>
                </a:lnTo>
                <a:lnTo>
                  <a:pt x="283" y="192"/>
                </a:lnTo>
                <a:lnTo>
                  <a:pt x="164" y="172"/>
                </a:lnTo>
                <a:lnTo>
                  <a:pt x="336"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3" name="Freeform 303"/>
          <p:cNvSpPr>
            <a:spLocks/>
          </p:cNvSpPr>
          <p:nvPr/>
        </p:nvSpPr>
        <p:spPr bwMode="auto">
          <a:xfrm>
            <a:off x="5501945" y="2548857"/>
            <a:ext cx="169421" cy="250749"/>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4" name="Freeform 304"/>
          <p:cNvSpPr>
            <a:spLocks/>
          </p:cNvSpPr>
          <p:nvPr/>
        </p:nvSpPr>
        <p:spPr bwMode="auto">
          <a:xfrm>
            <a:off x="6041974" y="2197279"/>
            <a:ext cx="169421" cy="250748"/>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5" name="Text Box 305"/>
          <p:cNvSpPr txBox="1">
            <a:spLocks noChangeArrowheads="1"/>
          </p:cNvSpPr>
          <p:nvPr/>
        </p:nvSpPr>
        <p:spPr bwMode="auto">
          <a:xfrm>
            <a:off x="4343793" y="1675881"/>
            <a:ext cx="106150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分配系统 </a:t>
            </a:r>
            <a:r>
              <a:rPr lang="en-US" altLang="zh-CN" sz="1200" b="1" dirty="0">
                <a:solidFill>
                  <a:srgbClr val="9900CC"/>
                </a:solidFill>
                <a:latin typeface="微软雅黑" panose="020B0503020204020204" pitchFamily="34" charset="-122"/>
                <a:ea typeface="微软雅黑" panose="020B0503020204020204" pitchFamily="34" charset="-122"/>
              </a:rPr>
              <a:t>DS</a:t>
            </a:r>
          </a:p>
        </p:txBody>
      </p:sp>
      <p:pic>
        <p:nvPicPr>
          <p:cNvPr id="326" name="Picture 306"/>
          <p:cNvPicPr>
            <a:picLocks noChangeArrowheads="1"/>
          </p:cNvPicPr>
          <p:nvPr/>
        </p:nvPicPr>
        <p:blipFill>
          <a:blip r:embed="rId5" cstate="print">
            <a:extLst>
              <a:ext uri="{28A0092B-C50C-407E-A947-70E740481C1C}">
                <a14:useLocalDpi xmlns="" xmlns:a14="http://schemas.microsoft.com/office/drawing/2010/main" val="0"/>
              </a:ext>
            </a:extLst>
          </a:blip>
          <a:srcRect/>
          <a:stretch>
            <a:fillRect/>
          </a:stretch>
        </p:blipFill>
        <p:spPr bwMode="auto">
          <a:xfrm>
            <a:off x="6582004" y="1845700"/>
            <a:ext cx="500321" cy="22819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699">
                <a:solidFill>
                  <a:srgbClr val="000000"/>
                </a:solidFill>
                <a:miter lim="800000"/>
                <a:headEnd/>
                <a:tailEnd/>
              </a14:hiddenLine>
            </a:ext>
          </a:extLst>
        </p:spPr>
      </p:pic>
      <p:sp>
        <p:nvSpPr>
          <p:cNvPr id="327" name="Line 403"/>
          <p:cNvSpPr>
            <a:spLocks noChangeShapeType="1"/>
          </p:cNvSpPr>
          <p:nvPr/>
        </p:nvSpPr>
        <p:spPr bwMode="auto">
          <a:xfrm flipV="1">
            <a:off x="1839539" y="2859307"/>
            <a:ext cx="1380517" cy="481596"/>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8" name="Line 405"/>
          <p:cNvSpPr>
            <a:spLocks noChangeShapeType="1"/>
          </p:cNvSpPr>
          <p:nvPr/>
        </p:nvSpPr>
        <p:spPr bwMode="auto">
          <a:xfrm flipV="1">
            <a:off x="5141925" y="2799606"/>
            <a:ext cx="599591" cy="119404"/>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9" name="Line 406"/>
          <p:cNvSpPr>
            <a:spLocks noChangeShapeType="1"/>
          </p:cNvSpPr>
          <p:nvPr/>
        </p:nvSpPr>
        <p:spPr bwMode="auto">
          <a:xfrm>
            <a:off x="3520513" y="2799606"/>
            <a:ext cx="900049" cy="301163"/>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0" name="Line 407"/>
          <p:cNvSpPr>
            <a:spLocks noChangeShapeType="1"/>
          </p:cNvSpPr>
          <p:nvPr/>
        </p:nvSpPr>
        <p:spPr bwMode="auto">
          <a:xfrm flipV="1">
            <a:off x="3280942" y="2859307"/>
            <a:ext cx="180010" cy="902163"/>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1" name="Line 408"/>
          <p:cNvSpPr>
            <a:spLocks noChangeShapeType="1"/>
          </p:cNvSpPr>
          <p:nvPr/>
        </p:nvSpPr>
        <p:spPr bwMode="auto">
          <a:xfrm flipV="1">
            <a:off x="4682635" y="2859307"/>
            <a:ext cx="1179329" cy="807967"/>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2" name="Line 409"/>
          <p:cNvSpPr>
            <a:spLocks noChangeShapeType="1"/>
          </p:cNvSpPr>
          <p:nvPr/>
        </p:nvSpPr>
        <p:spPr bwMode="auto">
          <a:xfrm flipH="1" flipV="1">
            <a:off x="6102860" y="2859307"/>
            <a:ext cx="1020496" cy="721731"/>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3" name="Line 410"/>
          <p:cNvSpPr>
            <a:spLocks noChangeShapeType="1"/>
          </p:cNvSpPr>
          <p:nvPr/>
        </p:nvSpPr>
        <p:spPr bwMode="auto">
          <a:xfrm flipH="1" flipV="1">
            <a:off x="5981089" y="2859307"/>
            <a:ext cx="541353" cy="782759"/>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4" name="Line 422"/>
          <p:cNvSpPr>
            <a:spLocks noChangeShapeType="1"/>
          </p:cNvSpPr>
          <p:nvPr/>
        </p:nvSpPr>
        <p:spPr bwMode="auto">
          <a:xfrm flipH="1" flipV="1">
            <a:off x="5921526" y="2859307"/>
            <a:ext cx="120448" cy="602327"/>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4" name="组合 23"/>
          <p:cNvGrpSpPr/>
          <p:nvPr/>
        </p:nvGrpSpPr>
        <p:grpSpPr>
          <a:xfrm>
            <a:off x="4269443" y="2875587"/>
            <a:ext cx="558674" cy="429804"/>
            <a:chOff x="4406004" y="4260453"/>
            <a:chExt cx="558674" cy="429804"/>
          </a:xfrm>
        </p:grpSpPr>
        <p:grpSp>
          <p:nvGrpSpPr>
            <p:cNvPr id="358" name="Group 460"/>
            <p:cNvGrpSpPr>
              <a:grpSpLocks/>
            </p:cNvGrpSpPr>
            <p:nvPr/>
          </p:nvGrpSpPr>
          <p:grpSpPr bwMode="auto">
            <a:xfrm>
              <a:off x="4543772" y="4322623"/>
              <a:ext cx="420906" cy="367634"/>
              <a:chOff x="657" y="1570"/>
              <a:chExt cx="318" cy="318"/>
            </a:xfrm>
          </p:grpSpPr>
          <p:sp>
            <p:nvSpPr>
              <p:cNvPr id="3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367"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359" name="Group 463"/>
            <p:cNvGrpSpPr>
              <a:grpSpLocks/>
            </p:cNvGrpSpPr>
            <p:nvPr/>
          </p:nvGrpSpPr>
          <p:grpSpPr bwMode="auto">
            <a:xfrm>
              <a:off x="4406004" y="4260453"/>
              <a:ext cx="405022" cy="119404"/>
              <a:chOff x="748" y="2251"/>
              <a:chExt cx="306" cy="90"/>
            </a:xfrm>
            <a:solidFill>
              <a:srgbClr val="0066FF"/>
            </a:solidFill>
          </p:grpSpPr>
          <p:sp>
            <p:nvSpPr>
              <p:cNvPr id="3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90" name="Line 517"/>
          <p:cNvSpPr>
            <a:spLocks noChangeShapeType="1"/>
          </p:cNvSpPr>
          <p:nvPr/>
        </p:nvSpPr>
        <p:spPr bwMode="auto">
          <a:xfrm flipH="1">
            <a:off x="2305447" y="1957144"/>
            <a:ext cx="480468" cy="0"/>
          </a:xfrm>
          <a:prstGeom prst="line">
            <a:avLst/>
          </a:prstGeom>
          <a:noFill/>
          <a:ln w="9525">
            <a:solidFill>
              <a:schemeClr val="tx1"/>
            </a:solidFill>
            <a:round/>
            <a:headEnd/>
            <a:tailEnd type="triangle" w="med" len="lg"/>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1" name="Text Box 518"/>
          <p:cNvSpPr txBox="1">
            <a:spLocks noChangeArrowheads="1"/>
          </p:cNvSpPr>
          <p:nvPr/>
        </p:nvSpPr>
        <p:spPr bwMode="auto">
          <a:xfrm>
            <a:off x="1310099" y="1655981"/>
            <a:ext cx="1202041"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至其他 </a:t>
            </a:r>
            <a:r>
              <a:rPr lang="en-US" altLang="zh-CN" sz="1200" b="1" dirty="0">
                <a:latin typeface="微软雅黑" panose="020B0503020204020204" pitchFamily="34" charset="-122"/>
                <a:ea typeface="微软雅黑" panose="020B0503020204020204" pitchFamily="34" charset="-122"/>
              </a:rPr>
              <a:t>802.x</a:t>
            </a:r>
          </a:p>
          <a:p>
            <a:pPr algn="ctr" eaLnBrk="1" hangingPunct="1">
              <a:lnSpc>
                <a:spcPct val="85000"/>
              </a:lnSpc>
            </a:pPr>
            <a:r>
              <a:rPr lang="zh-CN" altLang="en-US" sz="1200" b="1" dirty="0">
                <a:latin typeface="微软雅黑" panose="020B0503020204020204" pitchFamily="34" charset="-122"/>
                <a:ea typeface="微软雅黑" panose="020B0503020204020204" pitchFamily="34" charset="-122"/>
              </a:rPr>
              <a:t>局域网</a:t>
            </a:r>
          </a:p>
        </p:txBody>
      </p:sp>
      <p:sp>
        <p:nvSpPr>
          <p:cNvPr id="392" name="Text Box 44"/>
          <p:cNvSpPr txBox="1">
            <a:spLocks noChangeArrowheads="1"/>
          </p:cNvSpPr>
          <p:nvPr/>
        </p:nvSpPr>
        <p:spPr bwMode="auto">
          <a:xfrm>
            <a:off x="1659529" y="3581038"/>
            <a:ext cx="1354858" cy="249299"/>
          </a:xfrm>
          <a:prstGeom prst="rect">
            <a:avLst/>
          </a:prstGeom>
          <a:solidFill>
            <a:srgbClr val="F8F8F8">
              <a:alpha val="58823"/>
            </a:srgb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基本服务集 </a:t>
            </a:r>
            <a:r>
              <a:rPr lang="en-US" altLang="zh-CN" sz="1200" b="1" dirty="0">
                <a:solidFill>
                  <a:srgbClr val="0000CC"/>
                </a:solidFill>
                <a:latin typeface="微软雅黑" panose="020B0503020204020204" pitchFamily="34" charset="-122"/>
                <a:ea typeface="微软雅黑" panose="020B0503020204020204" pitchFamily="34" charset="-122"/>
              </a:rPr>
              <a:t>BSS</a:t>
            </a:r>
            <a:r>
              <a:rPr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393" name="Line 48"/>
          <p:cNvSpPr>
            <a:spLocks noChangeShapeType="1"/>
          </p:cNvSpPr>
          <p:nvPr/>
        </p:nvSpPr>
        <p:spPr bwMode="auto">
          <a:xfrm flipH="1">
            <a:off x="3337856" y="1957144"/>
            <a:ext cx="10589" cy="647435"/>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4" name="Rectangle 515"/>
          <p:cNvSpPr>
            <a:spLocks noChangeArrowheads="1"/>
          </p:cNvSpPr>
          <p:nvPr/>
        </p:nvSpPr>
        <p:spPr bwMode="auto">
          <a:xfrm>
            <a:off x="2620464" y="1836413"/>
            <a:ext cx="479144" cy="240134"/>
          </a:xfrm>
          <a:prstGeom prst="rect">
            <a:avLst/>
          </a:prstGeom>
          <a:solidFill>
            <a:srgbClr val="66FF99"/>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门户</a:t>
            </a:r>
            <a:endParaRPr lang="en-US" altLang="zh-CN" sz="1200" b="1">
              <a:latin typeface="微软雅黑" panose="020B0503020204020204" pitchFamily="34" charset="-122"/>
              <a:ea typeface="微软雅黑" panose="020B0503020204020204" pitchFamily="34" charset="-122"/>
            </a:endParaRPr>
          </a:p>
        </p:txBody>
      </p:sp>
      <p:sp>
        <p:nvSpPr>
          <p:cNvPr id="395" name="Line 177"/>
          <p:cNvSpPr>
            <a:spLocks noChangeShapeType="1"/>
          </p:cNvSpPr>
          <p:nvPr/>
        </p:nvSpPr>
        <p:spPr bwMode="auto">
          <a:xfrm flipV="1">
            <a:off x="4601896" y="3521336"/>
            <a:ext cx="1380516" cy="180433"/>
          </a:xfrm>
          <a:prstGeom prst="line">
            <a:avLst/>
          </a:prstGeom>
          <a:noFill/>
          <a:ln w="76200">
            <a:solidFill>
              <a:srgbClr val="800000"/>
            </a:solidFill>
            <a:prstDash val="sysDot"/>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6" name="Text Box 423"/>
          <p:cNvSpPr txBox="1">
            <a:spLocks noChangeArrowheads="1"/>
          </p:cNvSpPr>
          <p:nvPr/>
        </p:nvSpPr>
        <p:spPr bwMode="auto">
          <a:xfrm>
            <a:off x="4444387" y="3379378"/>
            <a:ext cx="36260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1</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7" name="Text Box 423"/>
          <p:cNvSpPr txBox="1">
            <a:spLocks noChangeArrowheads="1"/>
          </p:cNvSpPr>
          <p:nvPr/>
        </p:nvSpPr>
        <p:spPr bwMode="auto">
          <a:xfrm>
            <a:off x="6041974" y="3400605"/>
            <a:ext cx="36260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98" name="椭圆 146"/>
          <p:cNvSpPr>
            <a:spLocks noChangeArrowheads="1"/>
          </p:cNvSpPr>
          <p:nvPr/>
        </p:nvSpPr>
        <p:spPr bwMode="auto">
          <a:xfrm>
            <a:off x="4546305" y="3644720"/>
            <a:ext cx="120447"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99" name="椭圆 147"/>
          <p:cNvSpPr>
            <a:spLocks noChangeArrowheads="1"/>
          </p:cNvSpPr>
          <p:nvPr/>
        </p:nvSpPr>
        <p:spPr bwMode="auto">
          <a:xfrm>
            <a:off x="5982412" y="3461634"/>
            <a:ext cx="120448" cy="120731"/>
          </a:xfrm>
          <a:prstGeom prst="ellipse">
            <a:avLst/>
          </a:prstGeom>
          <a:solidFill>
            <a:schemeClr val="tx1"/>
          </a:solidFill>
          <a:ln w="9525"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0" name="Line 406"/>
          <p:cNvSpPr>
            <a:spLocks noChangeShapeType="1"/>
          </p:cNvSpPr>
          <p:nvPr/>
        </p:nvSpPr>
        <p:spPr bwMode="auto">
          <a:xfrm>
            <a:off x="3520513" y="2859307"/>
            <a:ext cx="1015203" cy="766839"/>
          </a:xfrm>
          <a:prstGeom prst="line">
            <a:avLst/>
          </a:prstGeom>
          <a:noFill/>
          <a:ln w="38100" cap="rnd">
            <a:solidFill>
              <a:schemeClr val="tx1"/>
            </a:solidFill>
            <a:prstDash val="sysDot"/>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1" name="Text Box 44"/>
          <p:cNvSpPr txBox="1">
            <a:spLocks noChangeArrowheads="1"/>
          </p:cNvSpPr>
          <p:nvPr/>
        </p:nvSpPr>
        <p:spPr bwMode="auto">
          <a:xfrm>
            <a:off x="1899102" y="3810559"/>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smtClean="0">
                <a:solidFill>
                  <a:srgbClr val="0000CC"/>
                </a:solidFill>
                <a:latin typeface="微软雅黑" panose="020B0503020204020204" pitchFamily="34" charset="-122"/>
                <a:ea typeface="微软雅黑" panose="020B0503020204020204" pitchFamily="34" charset="-122"/>
              </a:rPr>
              <a:t>名：</a:t>
            </a:r>
            <a:r>
              <a:rPr lang="en-US" altLang="zh-CN" sz="1200" b="1" dirty="0" smtClean="0">
                <a:solidFill>
                  <a:srgbClr val="0000CC"/>
                </a:solidFill>
                <a:latin typeface="微软雅黑" panose="020B0503020204020204" pitchFamily="34" charset="-122"/>
                <a:ea typeface="微软雅黑" panose="020B0503020204020204" pitchFamily="34" charset="-122"/>
              </a:rPr>
              <a:t>SSID</a:t>
            </a:r>
            <a:r>
              <a:rPr lang="en-US" altLang="zh-CN" sz="1200" b="1" baseline="-25000" dirty="0" smtClean="0">
                <a:solidFill>
                  <a:srgbClr val="0000CC"/>
                </a:solidFill>
                <a:latin typeface="微软雅黑" panose="020B0503020204020204" pitchFamily="34" charset="-122"/>
                <a:ea typeface="微软雅黑" panose="020B0503020204020204" pitchFamily="34" charset="-122"/>
              </a:rPr>
              <a:t>1</a:t>
            </a:r>
            <a:endParaRPr lang="en-US" altLang="zh-CN" sz="1200" b="1" baseline="-25000" dirty="0">
              <a:solidFill>
                <a:srgbClr val="0000CC"/>
              </a:solidFill>
              <a:latin typeface="微软雅黑" panose="020B0503020204020204" pitchFamily="34" charset="-122"/>
              <a:ea typeface="微软雅黑" panose="020B0503020204020204" pitchFamily="34" charset="-122"/>
            </a:endParaRPr>
          </a:p>
        </p:txBody>
      </p:sp>
      <p:sp>
        <p:nvSpPr>
          <p:cNvPr id="402" name="Text Box 44"/>
          <p:cNvSpPr txBox="1">
            <a:spLocks noChangeArrowheads="1"/>
          </p:cNvSpPr>
          <p:nvPr/>
        </p:nvSpPr>
        <p:spPr bwMode="auto">
          <a:xfrm>
            <a:off x="5442382" y="3931290"/>
            <a:ext cx="914033" cy="249299"/>
          </a:xfrm>
          <a:prstGeom prst="rect">
            <a:avLst/>
          </a:prstGeom>
          <a:solidFill>
            <a:schemeClr val="bg1"/>
          </a:solidFill>
          <a:ln w="9525">
            <a:solidFill>
              <a:schemeClr val="tx1"/>
            </a:solidFill>
            <a:miter lim="800000"/>
            <a:headEnd/>
            <a:tailEnd/>
          </a:ln>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0000CC"/>
                </a:solidFill>
                <a:latin typeface="微软雅黑" panose="020B0503020204020204" pitchFamily="34" charset="-122"/>
                <a:ea typeface="微软雅黑" panose="020B0503020204020204" pitchFamily="34" charset="-122"/>
              </a:rPr>
              <a:t>名：</a:t>
            </a:r>
            <a:r>
              <a:rPr lang="en-US" altLang="zh-CN" sz="1200" b="1" dirty="0">
                <a:solidFill>
                  <a:srgbClr val="0000CC"/>
                </a:solidFill>
                <a:latin typeface="微软雅黑" panose="020B0503020204020204" pitchFamily="34" charset="-122"/>
                <a:ea typeface="微软雅黑" panose="020B0503020204020204" pitchFamily="34" charset="-122"/>
              </a:rPr>
              <a:t>SSID</a:t>
            </a:r>
            <a:r>
              <a:rPr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403" name="Text Box 44"/>
          <p:cNvSpPr txBox="1">
            <a:spLocks noChangeArrowheads="1"/>
          </p:cNvSpPr>
          <p:nvPr/>
        </p:nvSpPr>
        <p:spPr bwMode="auto">
          <a:xfrm>
            <a:off x="1479520" y="2377711"/>
            <a:ext cx="963582" cy="249299"/>
          </a:xfrm>
          <a:prstGeom prst="rect">
            <a:avLst/>
          </a:prstGeom>
          <a:solidFill>
            <a:schemeClr val="bg1"/>
          </a:solidFill>
          <a:ln w="9525">
            <a:solidFill>
              <a:schemeClr val="tx1"/>
            </a:solidFill>
            <a:miter lim="800000"/>
            <a:headEnd/>
            <a:tailEnd/>
          </a:ln>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dirty="0">
                <a:solidFill>
                  <a:srgbClr val="C00000"/>
                </a:solidFill>
                <a:latin typeface="微软雅黑" panose="020B0503020204020204" pitchFamily="34" charset="-122"/>
                <a:ea typeface="微软雅黑" panose="020B0503020204020204" pitchFamily="34" charset="-122"/>
              </a:rPr>
              <a:t>名：</a:t>
            </a:r>
            <a:r>
              <a:rPr lang="en-US" altLang="zh-CN" sz="1200" b="1" dirty="0">
                <a:solidFill>
                  <a:srgbClr val="C00000"/>
                </a:solidFill>
                <a:latin typeface="微软雅黑" panose="020B0503020204020204" pitchFamily="34" charset="-122"/>
                <a:ea typeface="微软雅黑" panose="020B0503020204020204" pitchFamily="34" charset="-122"/>
              </a:rPr>
              <a:t>ESSID</a:t>
            </a:r>
            <a:endParaRPr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04" name="Freeform 288"/>
          <p:cNvSpPr>
            <a:spLocks/>
          </p:cNvSpPr>
          <p:nvPr/>
        </p:nvSpPr>
        <p:spPr bwMode="auto">
          <a:xfrm>
            <a:off x="2920922" y="2197279"/>
            <a:ext cx="169421" cy="250748"/>
          </a:xfrm>
          <a:custGeom>
            <a:avLst/>
            <a:gdLst>
              <a:gd name="T0" fmla="*/ 0 w 336"/>
              <a:gd name="T1" fmla="*/ 0 h 358"/>
              <a:gd name="T2" fmla="*/ 2147483647 w 336"/>
              <a:gd name="T3" fmla="*/ 2147483647 h 358"/>
              <a:gd name="T4" fmla="*/ 2147483647 w 336"/>
              <a:gd name="T5" fmla="*/ 2147483647 h 358"/>
              <a:gd name="T6" fmla="*/ 2147483647 w 336"/>
              <a:gd name="T7" fmla="*/ 2147483647 h 358"/>
              <a:gd name="T8" fmla="*/ 2147483647 w 336"/>
              <a:gd name="T9" fmla="*/ 2147483647 h 358"/>
              <a:gd name="T10" fmla="*/ 2147483647 w 336"/>
              <a:gd name="T11" fmla="*/ 2147483647 h 358"/>
              <a:gd name="T12" fmla="*/ 0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0"/>
                </a:moveTo>
                <a:lnTo>
                  <a:pt x="283" y="232"/>
                </a:lnTo>
                <a:lnTo>
                  <a:pt x="191" y="219"/>
                </a:lnTo>
                <a:lnTo>
                  <a:pt x="336" y="358"/>
                </a:lnTo>
                <a:lnTo>
                  <a:pt x="53" y="166"/>
                </a:lnTo>
                <a:lnTo>
                  <a:pt x="171" y="186"/>
                </a:lnTo>
                <a:lnTo>
                  <a:pt x="0"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5" name="Text Box 45"/>
          <p:cNvSpPr txBox="1">
            <a:spLocks noChangeArrowheads="1"/>
          </p:cNvSpPr>
          <p:nvPr/>
        </p:nvSpPr>
        <p:spPr bwMode="auto">
          <a:xfrm>
            <a:off x="5168397" y="3701769"/>
            <a:ext cx="1354858" cy="2492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ct val="85000"/>
              </a:lnSpc>
            </a:pPr>
            <a:r>
              <a:rPr lang="zh-CN" altLang="en-US" sz="1200" b="1">
                <a:solidFill>
                  <a:srgbClr val="0000CC"/>
                </a:solidFill>
                <a:latin typeface="微软雅黑" panose="020B0503020204020204" pitchFamily="34" charset="-122"/>
                <a:ea typeface="微软雅黑" panose="020B0503020204020204" pitchFamily="34" charset="-122"/>
              </a:rPr>
              <a:t>基本服务集 </a:t>
            </a:r>
            <a:r>
              <a:rPr lang="en-US" altLang="zh-CN" sz="1200" b="1">
                <a:solidFill>
                  <a:srgbClr val="0000CC"/>
                </a:solidFill>
                <a:latin typeface="微软雅黑" panose="020B0503020204020204" pitchFamily="34" charset="-122"/>
                <a:ea typeface="微软雅黑" panose="020B0503020204020204" pitchFamily="34" charset="-122"/>
              </a:rPr>
              <a:t>BSS</a:t>
            </a:r>
            <a:r>
              <a:rPr lang="en-US" altLang="zh-CN" sz="1200" b="1" baseline="-25000">
                <a:solidFill>
                  <a:srgbClr val="0000CC"/>
                </a:solidFill>
                <a:latin typeface="微软雅黑" panose="020B0503020204020204" pitchFamily="34" charset="-122"/>
                <a:ea typeface="微软雅黑" panose="020B0503020204020204" pitchFamily="34" charset="-122"/>
              </a:rPr>
              <a:t>2</a:t>
            </a:r>
          </a:p>
        </p:txBody>
      </p:sp>
      <p:sp>
        <p:nvSpPr>
          <p:cNvPr id="406" name="Oval 21"/>
          <p:cNvSpPr>
            <a:spLocks noChangeArrowheads="1"/>
          </p:cNvSpPr>
          <p:nvPr/>
        </p:nvSpPr>
        <p:spPr bwMode="auto">
          <a:xfrm>
            <a:off x="4180991" y="2619173"/>
            <a:ext cx="3721967" cy="1623894"/>
          </a:xfrm>
          <a:prstGeom prst="ellipse">
            <a:avLst/>
          </a:prstGeom>
          <a:noFill/>
          <a:ln w="19050">
            <a:solidFill>
              <a:srgbClr val="990000"/>
            </a:solidFill>
            <a:prstDash val="dash"/>
            <a:round/>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7" name="Oval 19"/>
          <p:cNvSpPr>
            <a:spLocks noChangeArrowheads="1"/>
          </p:cNvSpPr>
          <p:nvPr/>
        </p:nvSpPr>
        <p:spPr bwMode="auto">
          <a:xfrm>
            <a:off x="1179062" y="2558144"/>
            <a:ext cx="3903300" cy="1625220"/>
          </a:xfrm>
          <a:prstGeom prst="ellipse">
            <a:avLst/>
          </a:prstGeom>
          <a:noFill/>
          <a:ln w="19050">
            <a:solidFill>
              <a:srgbClr val="000099"/>
            </a:solidFill>
            <a:prstDash val="dash"/>
            <a:round/>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8" name="椭圆 131"/>
          <p:cNvSpPr>
            <a:spLocks noChangeArrowheads="1"/>
          </p:cNvSpPr>
          <p:nvPr/>
        </p:nvSpPr>
        <p:spPr bwMode="auto">
          <a:xfrm>
            <a:off x="6582004" y="2137576"/>
            <a:ext cx="1021820"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09" name="椭圆 132"/>
          <p:cNvSpPr>
            <a:spLocks noChangeArrowheads="1"/>
          </p:cNvSpPr>
          <p:nvPr/>
        </p:nvSpPr>
        <p:spPr bwMode="auto">
          <a:xfrm>
            <a:off x="3941418" y="2137576"/>
            <a:ext cx="1020497" cy="481596"/>
          </a:xfrm>
          <a:prstGeom prst="ellipse">
            <a:avLst/>
          </a:prstGeom>
          <a:solidFill>
            <a:schemeClr val="bg1"/>
          </a:solidFill>
          <a:ln w="12700" algn="ctr">
            <a:solidFill>
              <a:schemeClr val="tx1"/>
            </a:solidFill>
            <a:round/>
            <a:headEnd/>
            <a:tailEnd/>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0" name="Text Box 45"/>
          <p:cNvSpPr txBox="1">
            <a:spLocks noChangeArrowheads="1"/>
          </p:cNvSpPr>
          <p:nvPr/>
        </p:nvSpPr>
        <p:spPr bwMode="auto">
          <a:xfrm>
            <a:off x="4007535" y="2194625"/>
            <a:ext cx="914738"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1</a:t>
            </a:r>
          </a:p>
        </p:txBody>
      </p:sp>
      <p:sp>
        <p:nvSpPr>
          <p:cNvPr id="411" name="Text Box 45"/>
          <p:cNvSpPr txBox="1">
            <a:spLocks noChangeArrowheads="1"/>
          </p:cNvSpPr>
          <p:nvPr/>
        </p:nvSpPr>
        <p:spPr bwMode="auto">
          <a:xfrm>
            <a:off x="6620325" y="2190645"/>
            <a:ext cx="914738" cy="4062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ct val="85000"/>
              </a:lnSpc>
            </a:pPr>
            <a:r>
              <a:rPr lang="en-US" altLang="zh-CN" sz="1200" b="1" dirty="0" smtClean="0">
                <a:latin typeface="微软雅黑" panose="020B0503020204020204" pitchFamily="34" charset="-122"/>
                <a:ea typeface="微软雅黑" panose="020B0503020204020204" pitchFamily="34" charset="-122"/>
              </a:rPr>
              <a:t>MAC </a:t>
            </a:r>
            <a:r>
              <a:rPr lang="zh-CN" altLang="en-US" sz="1200" b="1" dirty="0" smtClean="0">
                <a:latin typeface="微软雅黑" panose="020B0503020204020204" pitchFamily="34" charset="-122"/>
                <a:ea typeface="微软雅黑" panose="020B0503020204020204" pitchFamily="34" charset="-122"/>
              </a:rPr>
              <a:t>地址</a:t>
            </a:r>
            <a:endParaRPr lang="en-US" altLang="zh-CN" sz="1200" b="1" dirty="0">
              <a:latin typeface="微软雅黑" panose="020B0503020204020204" pitchFamily="34" charset="-122"/>
              <a:ea typeface="微软雅黑" panose="020B0503020204020204" pitchFamily="34" charset="-122"/>
            </a:endParaRPr>
          </a:p>
          <a:p>
            <a:pPr algn="ctr" eaLnBrk="1" hangingPunct="1">
              <a:lnSpc>
                <a:spcPct val="85000"/>
              </a:lnSpc>
            </a:pPr>
            <a:r>
              <a:rPr lang="en-US" altLang="zh-CN" sz="1200" b="1" dirty="0">
                <a:latin typeface="微软雅黑" panose="020B0503020204020204" pitchFamily="34" charset="-122"/>
                <a:ea typeface="微软雅黑" panose="020B0503020204020204" pitchFamily="34" charset="-122"/>
              </a:rPr>
              <a:t>BSSID</a:t>
            </a:r>
            <a:r>
              <a:rPr lang="en-US" altLang="zh-CN" sz="1200" b="1" baseline="-25000" dirty="0">
                <a:latin typeface="微软雅黑" panose="020B0503020204020204" pitchFamily="34" charset="-122"/>
                <a:ea typeface="微软雅黑" panose="020B0503020204020204" pitchFamily="34" charset="-122"/>
              </a:rPr>
              <a:t>2</a:t>
            </a:r>
          </a:p>
        </p:txBody>
      </p:sp>
      <p:cxnSp>
        <p:nvCxnSpPr>
          <p:cNvPr id="412" name="直接箭头连接符 134"/>
          <p:cNvCxnSpPr>
            <a:cxnSpLocks noChangeShapeType="1"/>
          </p:cNvCxnSpPr>
          <p:nvPr/>
        </p:nvCxnSpPr>
        <p:spPr bwMode="auto">
          <a:xfrm flipH="1">
            <a:off x="6269634" y="2491809"/>
            <a:ext cx="365314" cy="205640"/>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cxnSp>
        <p:nvCxnSpPr>
          <p:cNvPr id="413" name="直接箭头连接符 137"/>
          <p:cNvCxnSpPr>
            <a:cxnSpLocks noChangeShapeType="1"/>
          </p:cNvCxnSpPr>
          <p:nvPr/>
        </p:nvCxnSpPr>
        <p:spPr bwMode="auto">
          <a:xfrm flipH="1">
            <a:off x="3660815" y="2509055"/>
            <a:ext cx="342813" cy="116751"/>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sp>
        <p:nvSpPr>
          <p:cNvPr id="414" name="AutoShape 180"/>
          <p:cNvSpPr>
            <a:spLocks noChangeArrowheads="1"/>
          </p:cNvSpPr>
          <p:nvPr/>
        </p:nvSpPr>
        <p:spPr bwMode="auto">
          <a:xfrm>
            <a:off x="3712436" y="3964458"/>
            <a:ext cx="446053" cy="248095"/>
          </a:xfrm>
          <a:prstGeom prst="wedgeRoundRectCallout">
            <a:avLst>
              <a:gd name="adj1" fmla="val 54890"/>
              <a:gd name="adj2" fmla="val -145521"/>
              <a:gd name="adj3" fmla="val 16667"/>
            </a:avLst>
          </a:prstGeom>
          <a:solidFill>
            <a:srgbClr val="FFFF99"/>
          </a:solidFill>
          <a:ln w="9525">
            <a:solidFill>
              <a:schemeClr val="tx1"/>
            </a:solidFill>
            <a:miter lim="800000"/>
            <a:headEnd/>
            <a:tailEnd/>
          </a:ln>
          <a:effectLst>
            <a:outerShdw dist="28398" dir="3806097" algn="ctr" rotWithShape="0">
              <a:schemeClr val="bg2"/>
            </a:outerShdw>
          </a:effectLst>
        </p:spPr>
        <p:txBody>
          <a:bodyPr/>
          <a:lstStyle/>
          <a:p>
            <a:pPr algn="ctr">
              <a:defRPr/>
            </a:pPr>
            <a:endParaRPr lang="zh-CN" altLang="zh-CN" sz="1200" b="1">
              <a:latin typeface="微软雅黑" panose="020B0503020204020204" pitchFamily="34" charset="-122"/>
              <a:ea typeface="微软雅黑" panose="020B0503020204020204" pitchFamily="34" charset="-122"/>
            </a:endParaRPr>
          </a:p>
        </p:txBody>
      </p:sp>
      <p:sp>
        <p:nvSpPr>
          <p:cNvPr id="415" name="Text Box 178"/>
          <p:cNvSpPr txBox="1">
            <a:spLocks noChangeArrowheads="1"/>
          </p:cNvSpPr>
          <p:nvPr/>
        </p:nvSpPr>
        <p:spPr bwMode="auto">
          <a:xfrm>
            <a:off x="3700523" y="3943230"/>
            <a:ext cx="49244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漫游</a:t>
            </a:r>
          </a:p>
        </p:txBody>
      </p:sp>
      <p:grpSp>
        <p:nvGrpSpPr>
          <p:cNvPr id="416" name="组合 415"/>
          <p:cNvGrpSpPr/>
          <p:nvPr/>
        </p:nvGrpSpPr>
        <p:grpSpPr>
          <a:xfrm>
            <a:off x="1437803" y="3131308"/>
            <a:ext cx="558674" cy="429804"/>
            <a:chOff x="4406004" y="4260453"/>
            <a:chExt cx="558674" cy="429804"/>
          </a:xfrm>
        </p:grpSpPr>
        <p:grpSp>
          <p:nvGrpSpPr>
            <p:cNvPr id="417" name="Group 460"/>
            <p:cNvGrpSpPr>
              <a:grpSpLocks/>
            </p:cNvGrpSpPr>
            <p:nvPr/>
          </p:nvGrpSpPr>
          <p:grpSpPr bwMode="auto">
            <a:xfrm>
              <a:off x="4543772" y="4322623"/>
              <a:ext cx="420906" cy="367634"/>
              <a:chOff x="657" y="1570"/>
              <a:chExt cx="318" cy="318"/>
            </a:xfrm>
          </p:grpSpPr>
          <p:sp>
            <p:nvSpPr>
              <p:cNvPr id="42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26"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18" name="Group 463"/>
            <p:cNvGrpSpPr>
              <a:grpSpLocks/>
            </p:cNvGrpSpPr>
            <p:nvPr/>
          </p:nvGrpSpPr>
          <p:grpSpPr bwMode="auto">
            <a:xfrm>
              <a:off x="4406004" y="4260453"/>
              <a:ext cx="405022" cy="119404"/>
              <a:chOff x="748" y="2251"/>
              <a:chExt cx="306" cy="90"/>
            </a:xfrm>
            <a:solidFill>
              <a:srgbClr val="0066FF"/>
            </a:solidFill>
          </p:grpSpPr>
          <p:sp>
            <p:nvSpPr>
              <p:cNvPr id="41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27" name="组合 426"/>
          <p:cNvGrpSpPr/>
          <p:nvPr/>
        </p:nvGrpSpPr>
        <p:grpSpPr>
          <a:xfrm>
            <a:off x="4755263" y="2669879"/>
            <a:ext cx="558674" cy="429804"/>
            <a:chOff x="4406004" y="4260453"/>
            <a:chExt cx="558674" cy="429804"/>
          </a:xfrm>
        </p:grpSpPr>
        <p:grpSp>
          <p:nvGrpSpPr>
            <p:cNvPr id="428" name="Group 460"/>
            <p:cNvGrpSpPr>
              <a:grpSpLocks/>
            </p:cNvGrpSpPr>
            <p:nvPr/>
          </p:nvGrpSpPr>
          <p:grpSpPr bwMode="auto">
            <a:xfrm>
              <a:off x="4543772" y="4322623"/>
              <a:ext cx="420906" cy="367634"/>
              <a:chOff x="657" y="1570"/>
              <a:chExt cx="318" cy="318"/>
            </a:xfrm>
          </p:grpSpPr>
          <p:sp>
            <p:nvSpPr>
              <p:cNvPr id="43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37"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29" name="Group 463"/>
            <p:cNvGrpSpPr>
              <a:grpSpLocks/>
            </p:cNvGrpSpPr>
            <p:nvPr/>
          </p:nvGrpSpPr>
          <p:grpSpPr bwMode="auto">
            <a:xfrm>
              <a:off x="4406004" y="4260453"/>
              <a:ext cx="405022" cy="119404"/>
              <a:chOff x="748" y="2251"/>
              <a:chExt cx="306" cy="90"/>
            </a:xfrm>
            <a:solidFill>
              <a:srgbClr val="0066FF"/>
            </a:solidFill>
          </p:grpSpPr>
          <p:sp>
            <p:nvSpPr>
              <p:cNvPr id="43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38" name="组合 437"/>
          <p:cNvGrpSpPr/>
          <p:nvPr/>
        </p:nvGrpSpPr>
        <p:grpSpPr>
          <a:xfrm>
            <a:off x="6412170" y="3432807"/>
            <a:ext cx="558674" cy="429804"/>
            <a:chOff x="4406004" y="4260453"/>
            <a:chExt cx="558674" cy="429804"/>
          </a:xfrm>
        </p:grpSpPr>
        <p:grpSp>
          <p:nvGrpSpPr>
            <p:cNvPr id="439" name="Group 460"/>
            <p:cNvGrpSpPr>
              <a:grpSpLocks/>
            </p:cNvGrpSpPr>
            <p:nvPr/>
          </p:nvGrpSpPr>
          <p:grpSpPr bwMode="auto">
            <a:xfrm>
              <a:off x="4543772" y="4322623"/>
              <a:ext cx="420906" cy="367634"/>
              <a:chOff x="657" y="1570"/>
              <a:chExt cx="318" cy="318"/>
            </a:xfrm>
          </p:grpSpPr>
          <p:sp>
            <p:nvSpPr>
              <p:cNvPr id="44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48"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40" name="Group 463"/>
            <p:cNvGrpSpPr>
              <a:grpSpLocks/>
            </p:cNvGrpSpPr>
            <p:nvPr/>
          </p:nvGrpSpPr>
          <p:grpSpPr bwMode="auto">
            <a:xfrm>
              <a:off x="4406004" y="4260453"/>
              <a:ext cx="405022" cy="119404"/>
              <a:chOff x="748" y="2251"/>
              <a:chExt cx="306" cy="90"/>
            </a:xfrm>
            <a:solidFill>
              <a:srgbClr val="0066FF"/>
            </a:solidFill>
          </p:grpSpPr>
          <p:sp>
            <p:nvSpPr>
              <p:cNvPr id="44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49" name="组合 448"/>
          <p:cNvGrpSpPr/>
          <p:nvPr/>
        </p:nvGrpSpPr>
        <p:grpSpPr>
          <a:xfrm>
            <a:off x="7018375" y="3345029"/>
            <a:ext cx="558674" cy="429804"/>
            <a:chOff x="4406004" y="4260453"/>
            <a:chExt cx="558674" cy="429804"/>
          </a:xfrm>
        </p:grpSpPr>
        <p:grpSp>
          <p:nvGrpSpPr>
            <p:cNvPr id="450" name="Group 460"/>
            <p:cNvGrpSpPr>
              <a:grpSpLocks/>
            </p:cNvGrpSpPr>
            <p:nvPr/>
          </p:nvGrpSpPr>
          <p:grpSpPr bwMode="auto">
            <a:xfrm>
              <a:off x="4543772" y="4322623"/>
              <a:ext cx="420906" cy="367634"/>
              <a:chOff x="657" y="1570"/>
              <a:chExt cx="318" cy="318"/>
            </a:xfrm>
          </p:grpSpPr>
          <p:sp>
            <p:nvSpPr>
              <p:cNvPr id="45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59"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51" name="Group 463"/>
            <p:cNvGrpSpPr>
              <a:grpSpLocks/>
            </p:cNvGrpSpPr>
            <p:nvPr/>
          </p:nvGrpSpPr>
          <p:grpSpPr bwMode="auto">
            <a:xfrm>
              <a:off x="4406004" y="4260453"/>
              <a:ext cx="405022" cy="119404"/>
              <a:chOff x="748" y="2251"/>
              <a:chExt cx="306" cy="90"/>
            </a:xfrm>
            <a:solidFill>
              <a:srgbClr val="0066FF"/>
            </a:solidFill>
          </p:grpSpPr>
          <p:sp>
            <p:nvSpPr>
              <p:cNvPr id="45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460" name="组合 459"/>
          <p:cNvGrpSpPr/>
          <p:nvPr/>
        </p:nvGrpSpPr>
        <p:grpSpPr>
          <a:xfrm>
            <a:off x="3038895" y="3701769"/>
            <a:ext cx="558674" cy="429804"/>
            <a:chOff x="4406004" y="4260453"/>
            <a:chExt cx="558674" cy="429804"/>
          </a:xfrm>
        </p:grpSpPr>
        <p:grpSp>
          <p:nvGrpSpPr>
            <p:cNvPr id="461" name="Group 460"/>
            <p:cNvGrpSpPr>
              <a:grpSpLocks/>
            </p:cNvGrpSpPr>
            <p:nvPr/>
          </p:nvGrpSpPr>
          <p:grpSpPr bwMode="auto">
            <a:xfrm>
              <a:off x="4543772" y="4322623"/>
              <a:ext cx="420906" cy="367634"/>
              <a:chOff x="657" y="1570"/>
              <a:chExt cx="318" cy="318"/>
            </a:xfrm>
          </p:grpSpPr>
          <p:sp>
            <p:nvSpPr>
              <p:cNvPr id="46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470"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62" name="Group 463"/>
            <p:cNvGrpSpPr>
              <a:grpSpLocks/>
            </p:cNvGrpSpPr>
            <p:nvPr/>
          </p:nvGrpSpPr>
          <p:grpSpPr bwMode="auto">
            <a:xfrm>
              <a:off x="4406004" y="4260453"/>
              <a:ext cx="405022" cy="119404"/>
              <a:chOff x="748" y="2251"/>
              <a:chExt cx="306" cy="90"/>
            </a:xfrm>
            <a:solidFill>
              <a:srgbClr val="0066FF"/>
            </a:solidFill>
          </p:grpSpPr>
          <p:sp>
            <p:nvSpPr>
              <p:cNvPr id="46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6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3" name="矩形 2"/>
          <p:cNvSpPr/>
          <p:nvPr/>
        </p:nvSpPr>
        <p:spPr>
          <a:xfrm>
            <a:off x="993059" y="4401469"/>
            <a:ext cx="7186602" cy="338554"/>
          </a:xfrm>
          <a:prstGeom prst="rect">
            <a:avLst/>
          </a:prstGeom>
        </p:spPr>
        <p:txBody>
          <a:bodyPr wrap="square">
            <a:spAutoFit/>
          </a:bodyPr>
          <a:lstStyle/>
          <a:p>
            <a:pPr algn="ctr"/>
            <a:r>
              <a:rPr lang="en-US" altLang="zh-CN" sz="1600" b="1" dirty="0" smtClean="0">
                <a:latin typeface="微软雅黑" panose="020B0503020204020204" pitchFamily="34" charset="-122"/>
                <a:ea typeface="微软雅黑" panose="020B0503020204020204" pitchFamily="34" charset="-122"/>
              </a:rPr>
              <a:t>BSS </a:t>
            </a:r>
            <a:r>
              <a:rPr lang="zh-CN" altLang="en-US" sz="1600" b="1" dirty="0" smtClean="0">
                <a:latin typeface="微软雅黑" panose="020B0503020204020204" pitchFamily="34" charset="-122"/>
                <a:ea typeface="微软雅黑" panose="020B0503020204020204" pitchFamily="34" charset="-122"/>
              </a:rPr>
              <a:t>的</a:t>
            </a:r>
            <a:r>
              <a:rPr lang="zh-CN" altLang="en-US" sz="1600" b="1" dirty="0">
                <a:latin typeface="微软雅黑" panose="020B0503020204020204" pitchFamily="34" charset="-122"/>
                <a:ea typeface="微软雅黑" panose="020B0503020204020204" pitchFamily="34" charset="-122"/>
              </a:rPr>
              <a:t>服务范围是</a:t>
            </a:r>
            <a:r>
              <a:rPr lang="zh-CN" altLang="en-US" sz="1600" b="1" dirty="0" smtClean="0">
                <a:latin typeface="微软雅黑" panose="020B0503020204020204" pitchFamily="34" charset="-122"/>
                <a:ea typeface="微软雅黑" panose="020B0503020204020204" pitchFamily="34" charset="-122"/>
              </a:rPr>
              <a:t>由 </a:t>
            </a:r>
            <a:r>
              <a:rPr lang="en-US" altLang="zh-CN" sz="1600" b="1" dirty="0" smtClean="0">
                <a:latin typeface="微软雅黑" panose="020B0503020204020204" pitchFamily="34" charset="-122"/>
                <a:ea typeface="微软雅黑" panose="020B0503020204020204" pitchFamily="34" charset="-122"/>
              </a:rPr>
              <a:t>AP </a:t>
            </a:r>
            <a:r>
              <a:rPr lang="zh-CN" altLang="en-US" sz="1600" b="1" dirty="0" smtClean="0">
                <a:latin typeface="微软雅黑" panose="020B0503020204020204" pitchFamily="34" charset="-122"/>
                <a:ea typeface="微软雅黑" panose="020B0503020204020204" pitchFamily="34" charset="-122"/>
              </a:rPr>
              <a:t>所</a:t>
            </a:r>
            <a:r>
              <a:rPr lang="zh-CN" altLang="en-US" sz="1600" b="1" dirty="0">
                <a:latin typeface="微软雅黑" panose="020B0503020204020204" pitchFamily="34" charset="-122"/>
                <a:ea typeface="微软雅黑" panose="020B0503020204020204" pitchFamily="34" charset="-122"/>
              </a:rPr>
              <a:t>发射的电磁波的辐射范围确定的。</a:t>
            </a:r>
          </a:p>
        </p:txBody>
      </p:sp>
    </p:spTree>
    <p:extLst>
      <p:ext uri="{BB962C8B-B14F-4D97-AF65-F5344CB8AC3E}">
        <p14:creationId xmlns="" xmlns:p14="http://schemas.microsoft.com/office/powerpoint/2010/main" val="1240530728"/>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17853" y="624155"/>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4"/>
          <p:cNvSpPr>
            <a:spLocks noChangeArrowheads="1"/>
          </p:cNvSpPr>
          <p:nvPr/>
        </p:nvSpPr>
        <p:spPr bwMode="auto">
          <a:xfrm>
            <a:off x="635844" y="574327"/>
            <a:ext cx="2414444"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zh-CN" altLang="en-US" sz="2000" b="1" dirty="0" smtClean="0">
                <a:solidFill>
                  <a:srgbClr val="0000FF"/>
                </a:solidFill>
                <a:latin typeface="微软雅黑" pitchFamily="34" charset="-122"/>
                <a:ea typeface="微软雅黑" pitchFamily="34" charset="-122"/>
              </a:rPr>
              <a:t>关联 </a:t>
            </a:r>
            <a:r>
              <a:rPr lang="en-US" altLang="zh-CN" sz="2000" b="1" dirty="0" smtClean="0">
                <a:latin typeface="微软雅黑" pitchFamily="34" charset="-122"/>
                <a:ea typeface="微软雅黑" pitchFamily="34" charset="-122"/>
              </a:rPr>
              <a:t>(</a:t>
            </a:r>
            <a:r>
              <a:rPr lang="en-US" altLang="zh-CN" sz="2000" b="1" dirty="0">
                <a:latin typeface="微软雅黑" pitchFamily="34" charset="-122"/>
                <a:ea typeface="微软雅黑" pitchFamily="34" charset="-122"/>
              </a:rPr>
              <a:t>association)</a:t>
            </a:r>
          </a:p>
        </p:txBody>
      </p:sp>
      <p:sp>
        <p:nvSpPr>
          <p:cNvPr id="4" name="Rectangle 46"/>
          <p:cNvSpPr>
            <a:spLocks noChangeArrowheads="1"/>
          </p:cNvSpPr>
          <p:nvPr/>
        </p:nvSpPr>
        <p:spPr bwMode="auto">
          <a:xfrm>
            <a:off x="517853" y="943809"/>
            <a:ext cx="8237186" cy="220829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一个移动站若要加入到一</a:t>
            </a:r>
            <a:r>
              <a:rPr lang="zh-CN" altLang="en-US" sz="2000" b="1" dirty="0" smtClean="0">
                <a:latin typeface="微软雅黑" pitchFamily="34" charset="-122"/>
                <a:ea typeface="微软雅黑" pitchFamily="34" charset="-122"/>
              </a:rPr>
              <a:t>个 </a:t>
            </a:r>
            <a:r>
              <a:rPr lang="en-US" altLang="zh-CN" sz="2000" b="1" dirty="0" smtClean="0">
                <a:latin typeface="微软雅黑" pitchFamily="34" charset="-122"/>
                <a:ea typeface="微软雅黑" pitchFamily="34" charset="-122"/>
              </a:rPr>
              <a:t>BSS</a:t>
            </a:r>
            <a:r>
              <a:rPr lang="zh-CN" altLang="en-US" sz="2000" b="1" dirty="0">
                <a:latin typeface="微软雅黑" pitchFamily="34" charset="-122"/>
                <a:ea typeface="微软雅黑" pitchFamily="34" charset="-122"/>
              </a:rPr>
              <a:t>，就必须</a:t>
            </a:r>
            <a:r>
              <a:rPr lang="zh-CN" altLang="en-US" sz="2000" b="1" dirty="0" smtClean="0">
                <a:latin typeface="微软雅黑" pitchFamily="34" charset="-122"/>
                <a:ea typeface="微软雅黑" pitchFamily="34" charset="-122"/>
              </a:rPr>
              <a:t>先与某个 </a:t>
            </a:r>
            <a:r>
              <a:rPr lang="en-US" altLang="zh-CN" sz="2000" b="1" dirty="0" smtClean="0">
                <a:latin typeface="微软雅黑" pitchFamily="34" charset="-122"/>
                <a:ea typeface="微软雅黑" pitchFamily="34" charset="-122"/>
              </a:rPr>
              <a:t>AP </a:t>
            </a:r>
            <a:r>
              <a:rPr lang="zh-CN" altLang="en-US" sz="2000" b="1" dirty="0" smtClean="0">
                <a:solidFill>
                  <a:srgbClr val="0000FF"/>
                </a:solidFill>
                <a:latin typeface="微软雅黑" pitchFamily="34" charset="-122"/>
                <a:ea typeface="微软雅黑" pitchFamily="34" charset="-122"/>
              </a:rPr>
              <a:t>建立关联</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itchFamily="34" charset="-122"/>
                <a:ea typeface="微软雅黑" pitchFamily="34" charset="-122"/>
              </a:rPr>
              <a:t>建立</a:t>
            </a:r>
            <a:r>
              <a:rPr lang="zh-CN" altLang="en-US" sz="2000" b="1" dirty="0" smtClean="0">
                <a:solidFill>
                  <a:srgbClr val="C00000"/>
                </a:solidFill>
                <a:latin typeface="微软雅黑" pitchFamily="34" charset="-122"/>
                <a:ea typeface="微软雅黑" pitchFamily="34" charset="-122"/>
              </a:rPr>
              <a:t>关联：</a:t>
            </a:r>
            <a:r>
              <a:rPr lang="zh-CN" altLang="en-US" sz="2000" b="1" dirty="0" smtClean="0">
                <a:latin typeface="微软雅黑" pitchFamily="34" charset="-122"/>
                <a:ea typeface="微软雅黑" pitchFamily="34" charset="-122"/>
              </a:rPr>
              <a:t>表示</a:t>
            </a:r>
            <a:r>
              <a:rPr lang="zh-CN" altLang="en-US" sz="2000" b="1" dirty="0">
                <a:latin typeface="微软雅黑" pitchFamily="34" charset="-122"/>
                <a:ea typeface="微软雅黑" pitchFamily="34" charset="-122"/>
              </a:rPr>
              <a:t>这个移动站加入了选定的 </a:t>
            </a:r>
            <a:r>
              <a:rPr lang="en-US" altLang="zh-CN" sz="2000" b="1" dirty="0">
                <a:latin typeface="微软雅黑" pitchFamily="34" charset="-122"/>
                <a:ea typeface="微软雅黑" pitchFamily="34" charset="-122"/>
              </a:rPr>
              <a:t>AP </a:t>
            </a:r>
            <a:r>
              <a:rPr lang="zh-CN" altLang="en-US" sz="2000" b="1" dirty="0">
                <a:latin typeface="微软雅黑" pitchFamily="34" charset="-122"/>
                <a:ea typeface="微软雅黑" pitchFamily="34" charset="-122"/>
              </a:rPr>
              <a:t>所属的子网，并和这个 </a:t>
            </a:r>
            <a:r>
              <a:rPr lang="en-US" altLang="zh-CN" sz="2000" b="1" dirty="0">
                <a:latin typeface="微软雅黑" pitchFamily="34" charset="-122"/>
                <a:ea typeface="微软雅黑" pitchFamily="34" charset="-122"/>
              </a:rPr>
              <a:t>AP </a:t>
            </a:r>
            <a:r>
              <a:rPr lang="zh-CN" altLang="en-US" sz="2000" b="1" dirty="0">
                <a:latin typeface="微软雅黑" pitchFamily="34" charset="-122"/>
                <a:ea typeface="微软雅黑" pitchFamily="34" charset="-122"/>
              </a:rPr>
              <a:t>之间创建了一个</a:t>
            </a:r>
            <a:r>
              <a:rPr lang="zh-CN" altLang="en-US" sz="2000" b="1" dirty="0">
                <a:solidFill>
                  <a:srgbClr val="0000FF"/>
                </a:solidFill>
                <a:latin typeface="微软雅黑" pitchFamily="34" charset="-122"/>
                <a:ea typeface="微软雅黑" pitchFamily="34" charset="-122"/>
              </a:rPr>
              <a:t>虚拟线路</a:t>
            </a:r>
            <a:r>
              <a:rPr lang="zh-CN" altLang="en-US" sz="2000" b="1" dirty="0">
                <a:latin typeface="微软雅黑" pitchFamily="34" charset="-122"/>
                <a:ea typeface="微软雅黑" pitchFamily="34" charset="-122"/>
              </a:rPr>
              <a:t>。</a:t>
            </a: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只有关联的 </a:t>
            </a:r>
            <a:r>
              <a:rPr lang="en-US" altLang="zh-CN" sz="2000" b="1" dirty="0">
                <a:latin typeface="微软雅黑" pitchFamily="34" charset="-122"/>
                <a:ea typeface="微软雅黑" pitchFamily="34" charset="-122"/>
              </a:rPr>
              <a:t>AP </a:t>
            </a:r>
            <a:r>
              <a:rPr lang="zh-CN" altLang="en-US" sz="2000" b="1" dirty="0" smtClean="0">
                <a:latin typeface="微软雅黑" pitchFamily="34" charset="-122"/>
                <a:ea typeface="微软雅黑" pitchFamily="34" charset="-122"/>
              </a:rPr>
              <a:t>才能向</a:t>
            </a:r>
            <a:r>
              <a:rPr lang="zh-CN" altLang="en-US" sz="2000" b="1" dirty="0">
                <a:latin typeface="微软雅黑" pitchFamily="34" charset="-122"/>
                <a:ea typeface="微软雅黑" pitchFamily="34" charset="-122"/>
              </a:rPr>
              <a:t>这个移动站发送数据帧，而这个移动站也只有通过关联的 </a:t>
            </a:r>
            <a:r>
              <a:rPr lang="en-US" altLang="zh-CN" sz="2000" b="1" dirty="0">
                <a:latin typeface="微软雅黑" pitchFamily="34" charset="-122"/>
                <a:ea typeface="微软雅黑" pitchFamily="34" charset="-122"/>
              </a:rPr>
              <a:t>AP </a:t>
            </a:r>
            <a:r>
              <a:rPr lang="zh-CN" altLang="en-US" sz="2000" b="1" dirty="0">
                <a:latin typeface="微软雅黑" pitchFamily="34" charset="-122"/>
                <a:ea typeface="微软雅黑" pitchFamily="34" charset="-122"/>
              </a:rPr>
              <a:t>才能向其他站点发送数据帧。</a:t>
            </a:r>
          </a:p>
        </p:txBody>
      </p:sp>
    </p:spTree>
    <p:extLst>
      <p:ext uri="{BB962C8B-B14F-4D97-AF65-F5344CB8AC3E}">
        <p14:creationId xmlns="" xmlns:p14="http://schemas.microsoft.com/office/powerpoint/2010/main" val="3466589259"/>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圆角矩形 48"/>
          <p:cNvSpPr/>
          <p:nvPr/>
        </p:nvSpPr>
        <p:spPr>
          <a:xfrm>
            <a:off x="509475" y="972962"/>
            <a:ext cx="8129016" cy="221610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AutoShape 5"/>
          <p:cNvSpPr>
            <a:spLocks noChangeArrowheads="1"/>
          </p:cNvSpPr>
          <p:nvPr/>
        </p:nvSpPr>
        <p:spPr bwMode="auto">
          <a:xfrm>
            <a:off x="517853" y="624155"/>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4"/>
          <p:cNvSpPr>
            <a:spLocks noChangeArrowheads="1"/>
          </p:cNvSpPr>
          <p:nvPr/>
        </p:nvSpPr>
        <p:spPr bwMode="auto">
          <a:xfrm>
            <a:off x="635844" y="574327"/>
            <a:ext cx="4209807"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建立关联的两种</a:t>
            </a:r>
            <a:r>
              <a:rPr lang="zh-CN" altLang="en-US" sz="2000" b="1" dirty="0" smtClean="0">
                <a:latin typeface="微软雅黑" pitchFamily="34" charset="-122"/>
                <a:ea typeface="微软雅黑" pitchFamily="34" charset="-122"/>
              </a:rPr>
              <a:t>方法：</a:t>
            </a:r>
            <a:r>
              <a:rPr lang="en-US" altLang="zh-CN" sz="2000" b="1" dirty="0" smtClean="0">
                <a:solidFill>
                  <a:srgbClr val="0000FF"/>
                </a:solidFill>
                <a:latin typeface="微软雅黑" pitchFamily="34" charset="-122"/>
                <a:ea typeface="微软雅黑" pitchFamily="34" charset="-122"/>
                <a:sym typeface="Wingdings" panose="05000000000000000000" pitchFamily="2" charset="2"/>
              </a:rPr>
              <a:t>(1) </a:t>
            </a:r>
            <a:r>
              <a:rPr lang="zh-CN" altLang="en-US" sz="2000" b="1" dirty="0" smtClean="0">
                <a:solidFill>
                  <a:srgbClr val="0000FF"/>
                </a:solidFill>
                <a:latin typeface="微软雅黑" pitchFamily="34" charset="-122"/>
                <a:ea typeface="微软雅黑" pitchFamily="34" charset="-122"/>
              </a:rPr>
              <a:t>被动</a:t>
            </a:r>
            <a:r>
              <a:rPr lang="zh-CN" altLang="en-US" sz="2000" b="1" dirty="0">
                <a:solidFill>
                  <a:srgbClr val="0000FF"/>
                </a:solidFill>
                <a:latin typeface="微软雅黑" pitchFamily="34" charset="-122"/>
                <a:ea typeface="微软雅黑" pitchFamily="34" charset="-122"/>
              </a:rPr>
              <a:t>扫描</a:t>
            </a:r>
            <a:endParaRPr lang="en-US" altLang="zh-CN" sz="2000" b="1" dirty="0">
              <a:solidFill>
                <a:srgbClr val="0000FF"/>
              </a:solidFill>
              <a:latin typeface="微软雅黑" pitchFamily="34" charset="-122"/>
              <a:ea typeface="微软雅黑" pitchFamily="34" charset="-122"/>
            </a:endParaRPr>
          </a:p>
        </p:txBody>
      </p:sp>
      <p:sp>
        <p:nvSpPr>
          <p:cNvPr id="8" name="Oval 70"/>
          <p:cNvSpPr>
            <a:spLocks noChangeArrowheads="1"/>
          </p:cNvSpPr>
          <p:nvPr/>
        </p:nvSpPr>
        <p:spPr bwMode="auto">
          <a:xfrm>
            <a:off x="2140830" y="1132542"/>
            <a:ext cx="2569492" cy="1649789"/>
          </a:xfrm>
          <a:prstGeom prst="ellipse">
            <a:avLst/>
          </a:prstGeom>
          <a:solidFill>
            <a:schemeClr val="bg1"/>
          </a:solidFill>
          <a:ln w="19050">
            <a:solidFill>
              <a:srgbClr val="000099"/>
            </a:solidFill>
            <a:prstDash val="dash"/>
            <a:round/>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 name="Oval 70"/>
          <p:cNvSpPr>
            <a:spLocks noChangeArrowheads="1"/>
          </p:cNvSpPr>
          <p:nvPr/>
        </p:nvSpPr>
        <p:spPr bwMode="auto">
          <a:xfrm>
            <a:off x="4183909" y="1126274"/>
            <a:ext cx="2569492" cy="1649789"/>
          </a:xfrm>
          <a:prstGeom prst="ellipse">
            <a:avLst/>
          </a:prstGeom>
          <a:solidFill>
            <a:schemeClr val="bg1">
              <a:alpha val="70000"/>
            </a:schemeClr>
          </a:solidFill>
          <a:ln w="19050">
            <a:solidFill>
              <a:srgbClr val="C00000"/>
            </a:solidFill>
            <a:prstDash val="dash"/>
            <a:round/>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 name="Text Box 84"/>
          <p:cNvSpPr txBox="1">
            <a:spLocks noChangeArrowheads="1"/>
          </p:cNvSpPr>
          <p:nvPr/>
        </p:nvSpPr>
        <p:spPr bwMode="auto">
          <a:xfrm>
            <a:off x="3051919" y="1141732"/>
            <a:ext cx="715260"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800" b="1">
                <a:latin typeface="微软雅黑" panose="020B0503020204020204" pitchFamily="34" charset="-122"/>
                <a:ea typeface="微软雅黑" panose="020B0503020204020204" pitchFamily="34" charset="-122"/>
              </a:rPr>
              <a:t>BSS</a:t>
            </a:r>
            <a:r>
              <a:rPr lang="en-US" altLang="zh-CN" sz="1800" b="1" baseline="-25000">
                <a:latin typeface="微软雅黑" panose="020B0503020204020204" pitchFamily="34" charset="-122"/>
                <a:ea typeface="微软雅黑" panose="020B0503020204020204" pitchFamily="34" charset="-122"/>
              </a:rPr>
              <a:t>1</a:t>
            </a:r>
            <a:endParaRPr lang="zh-CN" altLang="en-US" sz="1800" b="1" baseline="-25000">
              <a:latin typeface="微软雅黑" panose="020B0503020204020204" pitchFamily="34" charset="-122"/>
              <a:ea typeface="微软雅黑" panose="020B0503020204020204" pitchFamily="34" charset="-122"/>
            </a:endParaRPr>
          </a:p>
        </p:txBody>
      </p:sp>
      <p:sp>
        <p:nvSpPr>
          <p:cNvPr id="11" name="Text Box 96"/>
          <p:cNvSpPr txBox="1">
            <a:spLocks noChangeArrowheads="1"/>
          </p:cNvSpPr>
          <p:nvPr/>
        </p:nvSpPr>
        <p:spPr bwMode="auto">
          <a:xfrm>
            <a:off x="4277085" y="2782331"/>
            <a:ext cx="357791"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rPr>
              <a:t>A</a:t>
            </a:r>
          </a:p>
        </p:txBody>
      </p:sp>
      <p:pic>
        <p:nvPicPr>
          <p:cNvPr id="25" name="Picture 222" descr="D-Link%20DI-713P%20Wireless%20Broadband%20router"/>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2581195" y="1607803"/>
            <a:ext cx="610224" cy="32857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6" name="Text Box 96"/>
          <p:cNvSpPr txBox="1">
            <a:spLocks noChangeArrowheads="1"/>
          </p:cNvSpPr>
          <p:nvPr/>
        </p:nvSpPr>
        <p:spPr bwMode="auto">
          <a:xfrm>
            <a:off x="2099596" y="1762343"/>
            <a:ext cx="604653"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rPr>
              <a:t>AP</a:t>
            </a:r>
            <a:r>
              <a:rPr lang="en-US" altLang="zh-CN" sz="1800" b="1" baseline="-25000" dirty="0">
                <a:latin typeface="微软雅黑" panose="020B0503020204020204" pitchFamily="34" charset="-122"/>
                <a:ea typeface="微软雅黑" panose="020B0503020204020204" pitchFamily="34" charset="-122"/>
              </a:rPr>
              <a:t>1</a:t>
            </a:r>
          </a:p>
        </p:txBody>
      </p:sp>
      <p:sp>
        <p:nvSpPr>
          <p:cNvPr id="27" name="Text Box 96"/>
          <p:cNvSpPr txBox="1">
            <a:spLocks noChangeArrowheads="1"/>
          </p:cNvSpPr>
          <p:nvPr/>
        </p:nvSpPr>
        <p:spPr bwMode="auto">
          <a:xfrm>
            <a:off x="5920965" y="1720410"/>
            <a:ext cx="604653"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rPr>
              <a:t>AP</a:t>
            </a:r>
            <a:r>
              <a:rPr lang="en-US" altLang="zh-CN" sz="1800" b="1" baseline="-25000" dirty="0">
                <a:latin typeface="微软雅黑" panose="020B0503020204020204" pitchFamily="34" charset="-122"/>
                <a:ea typeface="微软雅黑" panose="020B0503020204020204" pitchFamily="34" charset="-122"/>
              </a:rPr>
              <a:t>2</a:t>
            </a:r>
          </a:p>
        </p:txBody>
      </p:sp>
      <p:sp>
        <p:nvSpPr>
          <p:cNvPr id="28" name="Text Box 84"/>
          <p:cNvSpPr txBox="1">
            <a:spLocks noChangeArrowheads="1"/>
          </p:cNvSpPr>
          <p:nvPr/>
        </p:nvSpPr>
        <p:spPr bwMode="auto">
          <a:xfrm>
            <a:off x="5041583" y="1194581"/>
            <a:ext cx="715260"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800" b="1">
                <a:latin typeface="微软雅黑" panose="020B0503020204020204" pitchFamily="34" charset="-122"/>
                <a:ea typeface="微软雅黑" panose="020B0503020204020204" pitchFamily="34" charset="-122"/>
              </a:rPr>
              <a:t>BSS</a:t>
            </a:r>
            <a:r>
              <a:rPr lang="en-US" altLang="zh-CN" sz="1800" b="1" baseline="-25000">
                <a:latin typeface="微软雅黑" panose="020B0503020204020204" pitchFamily="34" charset="-122"/>
                <a:ea typeface="微软雅黑" panose="020B0503020204020204" pitchFamily="34" charset="-122"/>
              </a:rPr>
              <a:t>2</a:t>
            </a:r>
            <a:endParaRPr lang="zh-CN" altLang="en-US" sz="1800" b="1" baseline="-25000">
              <a:latin typeface="微软雅黑" panose="020B0503020204020204" pitchFamily="34" charset="-122"/>
              <a:ea typeface="微软雅黑" panose="020B0503020204020204" pitchFamily="34" charset="-122"/>
            </a:endParaRPr>
          </a:p>
        </p:txBody>
      </p:sp>
      <p:grpSp>
        <p:nvGrpSpPr>
          <p:cNvPr id="37" name="组合 36"/>
          <p:cNvGrpSpPr/>
          <p:nvPr/>
        </p:nvGrpSpPr>
        <p:grpSpPr>
          <a:xfrm>
            <a:off x="4124458" y="2366750"/>
            <a:ext cx="670033" cy="464129"/>
            <a:chOff x="4406004" y="4260453"/>
            <a:chExt cx="558674" cy="429804"/>
          </a:xfrm>
        </p:grpSpPr>
        <p:grpSp>
          <p:nvGrpSpPr>
            <p:cNvPr id="38" name="Group 460"/>
            <p:cNvGrpSpPr>
              <a:grpSpLocks/>
            </p:cNvGrpSpPr>
            <p:nvPr/>
          </p:nvGrpSpPr>
          <p:grpSpPr bwMode="auto">
            <a:xfrm>
              <a:off x="4543772" y="4322623"/>
              <a:ext cx="420906" cy="367634"/>
              <a:chOff x="657" y="1570"/>
              <a:chExt cx="318" cy="318"/>
            </a:xfrm>
          </p:grpSpPr>
          <p:sp>
            <p:nvSpPr>
              <p:cNvPr id="4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47"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39" name="Group 463"/>
            <p:cNvGrpSpPr>
              <a:grpSpLocks/>
            </p:cNvGrpSpPr>
            <p:nvPr/>
          </p:nvGrpSpPr>
          <p:grpSpPr bwMode="auto">
            <a:xfrm>
              <a:off x="4406004" y="4260453"/>
              <a:ext cx="405022" cy="119404"/>
              <a:chOff x="748" y="2251"/>
              <a:chExt cx="306" cy="90"/>
            </a:xfrm>
            <a:solidFill>
              <a:srgbClr val="0066FF"/>
            </a:solidFill>
          </p:grpSpPr>
          <p:sp>
            <p:nvSpPr>
              <p:cNvPr id="4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4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pic>
        <p:nvPicPr>
          <p:cNvPr id="48" name="Picture 222" descr="D-Link%20DI-713P%20Wireless%20Broadband%20router"/>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5454543" y="1607803"/>
            <a:ext cx="610224" cy="32857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52" name="组合 51"/>
          <p:cNvGrpSpPr/>
          <p:nvPr/>
        </p:nvGrpSpPr>
        <p:grpSpPr>
          <a:xfrm>
            <a:off x="3089312" y="1678757"/>
            <a:ext cx="1060126" cy="692116"/>
            <a:chOff x="3236796" y="1678757"/>
            <a:chExt cx="1060126" cy="692116"/>
          </a:xfrm>
        </p:grpSpPr>
        <p:sp>
          <p:nvSpPr>
            <p:cNvPr id="23" name="Line 245"/>
            <p:cNvSpPr>
              <a:spLocks noChangeShapeType="1"/>
            </p:cNvSpPr>
            <p:nvPr/>
          </p:nvSpPr>
          <p:spPr bwMode="auto">
            <a:xfrm>
              <a:off x="3469729" y="1897938"/>
              <a:ext cx="827193" cy="472935"/>
            </a:xfrm>
            <a:prstGeom prst="line">
              <a:avLst/>
            </a:prstGeom>
            <a:noFill/>
            <a:ln w="9525">
              <a:solidFill>
                <a:schemeClr val="tx1"/>
              </a:solidFill>
              <a:round/>
              <a:headEnd/>
              <a:tailEnd type="triangle" w="sm" len="lg"/>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0" name="TextBox 82"/>
            <p:cNvSpPr txBox="1">
              <a:spLocks noChangeArrowheads="1"/>
            </p:cNvSpPr>
            <p:nvPr/>
          </p:nvSpPr>
          <p:spPr bwMode="auto">
            <a:xfrm>
              <a:off x="3236796" y="1678757"/>
              <a:ext cx="389850"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55" name="组合 54"/>
          <p:cNvGrpSpPr/>
          <p:nvPr/>
        </p:nvGrpSpPr>
        <p:grpSpPr>
          <a:xfrm>
            <a:off x="4701711" y="1835438"/>
            <a:ext cx="1077184" cy="718964"/>
            <a:chOff x="4849195" y="1835438"/>
            <a:chExt cx="1077184" cy="718964"/>
          </a:xfrm>
        </p:grpSpPr>
        <p:sp>
          <p:nvSpPr>
            <p:cNvPr id="36" name="Line 245"/>
            <p:cNvSpPr>
              <a:spLocks noChangeShapeType="1"/>
            </p:cNvSpPr>
            <p:nvPr/>
          </p:nvSpPr>
          <p:spPr bwMode="auto">
            <a:xfrm flipH="1">
              <a:off x="4849195" y="2049656"/>
              <a:ext cx="802569" cy="504746"/>
            </a:xfrm>
            <a:prstGeom prst="line">
              <a:avLst/>
            </a:prstGeom>
            <a:noFill/>
            <a:ln w="9525">
              <a:solidFill>
                <a:srgbClr val="0000FF"/>
              </a:solidFill>
              <a:round/>
              <a:headEnd/>
              <a:tailEnd type="triangle" w="sm" len="lg"/>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1" name="TextBox 91"/>
            <p:cNvSpPr txBox="1">
              <a:spLocks noChangeArrowheads="1"/>
            </p:cNvSpPr>
            <p:nvPr/>
          </p:nvSpPr>
          <p:spPr bwMode="auto">
            <a:xfrm>
              <a:off x="5536529" y="1835438"/>
              <a:ext cx="389850"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53" name="组合 52"/>
          <p:cNvGrpSpPr/>
          <p:nvPr/>
        </p:nvGrpSpPr>
        <p:grpSpPr>
          <a:xfrm>
            <a:off x="4476374" y="1644505"/>
            <a:ext cx="1019582" cy="715114"/>
            <a:chOff x="4623858" y="1644505"/>
            <a:chExt cx="1019582" cy="715114"/>
          </a:xfrm>
        </p:grpSpPr>
        <p:sp>
          <p:nvSpPr>
            <p:cNvPr id="29" name="Line 245"/>
            <p:cNvSpPr>
              <a:spLocks noChangeShapeType="1"/>
            </p:cNvSpPr>
            <p:nvPr/>
          </p:nvSpPr>
          <p:spPr bwMode="auto">
            <a:xfrm flipH="1">
              <a:off x="4623858" y="1865150"/>
              <a:ext cx="770601" cy="494469"/>
            </a:xfrm>
            <a:prstGeom prst="line">
              <a:avLst/>
            </a:prstGeom>
            <a:noFill/>
            <a:ln w="9525">
              <a:solidFill>
                <a:schemeClr val="tx1"/>
              </a:solidFill>
              <a:round/>
              <a:headEnd/>
              <a:tailEnd type="triangle" w="sm" len="lg"/>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5" name="TextBox 94"/>
            <p:cNvSpPr txBox="1">
              <a:spLocks noChangeArrowheads="1"/>
            </p:cNvSpPr>
            <p:nvPr/>
          </p:nvSpPr>
          <p:spPr bwMode="auto">
            <a:xfrm>
              <a:off x="5253590" y="1644505"/>
              <a:ext cx="389850"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sp>
        <p:nvSpPr>
          <p:cNvPr id="33" name="椭圆 97"/>
          <p:cNvSpPr>
            <a:spLocks noChangeArrowheads="1"/>
          </p:cNvSpPr>
          <p:nvPr/>
        </p:nvSpPr>
        <p:spPr bwMode="auto">
          <a:xfrm>
            <a:off x="4777205" y="2525451"/>
            <a:ext cx="146862" cy="111711"/>
          </a:xfrm>
          <a:prstGeom prst="ellipse">
            <a:avLst/>
          </a:prstGeom>
          <a:solidFill>
            <a:schemeClr val="bg1"/>
          </a:solidFill>
          <a:ln>
            <a:noFill/>
          </a:ln>
          <a:extLst>
            <a:ext uri="{91240B29-F687-4F45-9708-019B960494DF}">
              <a14:hiddenLine xmlns=""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nvGrpSpPr>
          <p:cNvPr id="54" name="组合 53"/>
          <p:cNvGrpSpPr/>
          <p:nvPr/>
        </p:nvGrpSpPr>
        <p:grpSpPr>
          <a:xfrm>
            <a:off x="4486392" y="1878275"/>
            <a:ext cx="998745" cy="681631"/>
            <a:chOff x="4633876" y="1878275"/>
            <a:chExt cx="998745" cy="681631"/>
          </a:xfrm>
        </p:grpSpPr>
        <p:sp>
          <p:nvSpPr>
            <p:cNvPr id="7" name="Line 245"/>
            <p:cNvSpPr>
              <a:spLocks noChangeShapeType="1"/>
            </p:cNvSpPr>
            <p:nvPr/>
          </p:nvSpPr>
          <p:spPr bwMode="auto">
            <a:xfrm flipV="1">
              <a:off x="4867202" y="1878275"/>
              <a:ext cx="765419" cy="481344"/>
            </a:xfrm>
            <a:prstGeom prst="line">
              <a:avLst/>
            </a:prstGeom>
            <a:noFill/>
            <a:ln w="9525">
              <a:solidFill>
                <a:srgbClr val="9900CC"/>
              </a:solidFill>
              <a:round/>
              <a:headEnd/>
              <a:tailEnd type="triangle" w="sm" len="lg"/>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0" name="TextBox 91"/>
            <p:cNvSpPr txBox="1">
              <a:spLocks noChangeArrowheads="1"/>
            </p:cNvSpPr>
            <p:nvPr/>
          </p:nvSpPr>
          <p:spPr bwMode="auto">
            <a:xfrm>
              <a:off x="4633876" y="2190574"/>
              <a:ext cx="389850"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smtClean="0">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800" b="1" dirty="0">
                <a:latin typeface="微软雅黑" panose="020B0503020204020204" pitchFamily="34" charset="-122"/>
                <a:ea typeface="微软雅黑" panose="020B0503020204020204" pitchFamily="34" charset="-122"/>
              </a:endParaRPr>
            </a:p>
          </p:txBody>
        </p:sp>
      </p:grpSp>
      <p:sp>
        <p:nvSpPr>
          <p:cNvPr id="51" name="矩形 50"/>
          <p:cNvSpPr/>
          <p:nvPr/>
        </p:nvSpPr>
        <p:spPr>
          <a:xfrm>
            <a:off x="653149" y="3190460"/>
            <a:ext cx="8038680" cy="1502976"/>
          </a:xfrm>
          <a:prstGeom prst="rect">
            <a:avLst/>
          </a:prstGeom>
        </p:spPr>
        <p:txBody>
          <a:bodyPr wrap="square">
            <a:spAutoFit/>
          </a:bodyPr>
          <a:lstStyle/>
          <a:p>
            <a:pPr>
              <a:lnSpc>
                <a:spcPts val="2200"/>
              </a:lnSpc>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a:t>
            </a:r>
            <a:r>
              <a:rPr lang="en-US" altLang="zh-CN" sz="1600" b="1" dirty="0">
                <a:latin typeface="微软雅黑" panose="020B0503020204020204" pitchFamily="34" charset="-122"/>
                <a:ea typeface="微软雅黑" panose="020B0503020204020204" pitchFamily="34" charset="-122"/>
              </a:rPr>
              <a:t> </a:t>
            </a:r>
            <a:r>
              <a:rPr lang="en-US" altLang="zh-CN" sz="1600" b="1" dirty="0" smtClean="0">
                <a:latin typeface="微软雅黑" panose="020B0503020204020204" pitchFamily="34" charset="-122"/>
                <a:ea typeface="微软雅黑" panose="020B0503020204020204" pitchFamily="34" charset="-122"/>
              </a:rPr>
              <a:t>AP </a:t>
            </a:r>
            <a:r>
              <a:rPr lang="zh-CN" altLang="zh-CN" sz="1600" b="1" dirty="0" smtClean="0">
                <a:latin typeface="微软雅黑" panose="020B0503020204020204" pitchFamily="34" charset="-122"/>
                <a:ea typeface="微软雅黑" panose="020B0503020204020204" pitchFamily="34" charset="-122"/>
              </a:rPr>
              <a:t>周期性发出</a:t>
            </a:r>
            <a:r>
              <a:rPr lang="zh-CN" altLang="zh-CN" sz="1600" b="1" dirty="0" smtClean="0">
                <a:solidFill>
                  <a:srgbClr val="C00000"/>
                </a:solidFill>
                <a:latin typeface="微软雅黑" panose="020B0503020204020204" pitchFamily="34" charset="-122"/>
                <a:ea typeface="微软雅黑" panose="020B0503020204020204" pitchFamily="34" charset="-122"/>
              </a:rPr>
              <a:t>信标帧</a:t>
            </a:r>
            <a:r>
              <a:rPr lang="en-US" altLang="zh-CN" sz="1600" b="1" dirty="0" smtClean="0">
                <a:latin typeface="微软雅黑" panose="020B0503020204020204" pitchFamily="34" charset="-122"/>
                <a:ea typeface="微软雅黑" panose="020B0503020204020204" pitchFamily="34" charset="-122"/>
              </a:rPr>
              <a:t> (</a:t>
            </a:r>
            <a:r>
              <a:rPr lang="en-US" altLang="zh-CN" sz="1600" b="1" dirty="0">
                <a:latin typeface="微软雅黑" panose="020B0503020204020204" pitchFamily="34" charset="-122"/>
                <a:ea typeface="微软雅黑" panose="020B0503020204020204" pitchFamily="34" charset="-122"/>
              </a:rPr>
              <a:t>beacon frame)</a:t>
            </a:r>
            <a:r>
              <a:rPr lang="zh-CN" altLang="zh-CN" sz="1600" b="1" dirty="0">
                <a:latin typeface="微软雅黑" panose="020B0503020204020204" pitchFamily="34" charset="-122"/>
                <a:ea typeface="微软雅黑" panose="020B0503020204020204" pitchFamily="34" charset="-122"/>
              </a:rPr>
              <a:t>，其中</a:t>
            </a:r>
            <a:r>
              <a:rPr lang="zh-CN" altLang="zh-CN" sz="1600" b="1" dirty="0" smtClean="0">
                <a:latin typeface="微软雅黑" panose="020B0503020204020204" pitchFamily="34" charset="-122"/>
                <a:ea typeface="微软雅黑" panose="020B0503020204020204" pitchFamily="34" charset="-122"/>
              </a:rPr>
              <a:t>包含</a:t>
            </a:r>
            <a:r>
              <a:rPr lang="en-US" altLang="zh-CN" sz="1600" b="1" dirty="0" smtClean="0">
                <a:latin typeface="微软雅黑" panose="020B0503020204020204" pitchFamily="34" charset="-122"/>
                <a:ea typeface="微软雅黑" panose="020B0503020204020204" pitchFamily="34" charset="-122"/>
              </a:rPr>
              <a:t> SSID </a:t>
            </a:r>
            <a:r>
              <a:rPr lang="zh-CN" altLang="en-US" sz="1600" b="1" dirty="0" smtClean="0">
                <a:latin typeface="微软雅黑" panose="020B0503020204020204" pitchFamily="34" charset="-122"/>
                <a:ea typeface="微软雅黑" panose="020B0503020204020204" pitchFamily="34" charset="-122"/>
              </a:rPr>
              <a:t>、</a:t>
            </a:r>
            <a:r>
              <a:rPr lang="zh-CN" altLang="zh-CN" sz="1600" b="1" dirty="0" smtClean="0">
                <a:latin typeface="微软雅黑" panose="020B0503020204020204" pitchFamily="34" charset="-122"/>
                <a:ea typeface="微软雅黑" panose="020B0503020204020204" pitchFamily="34" charset="-122"/>
              </a:rPr>
              <a:t>速率等系统参数。</a:t>
            </a:r>
            <a:endParaRPr lang="zh-CN" altLang="zh-CN" sz="1600" b="1" dirty="0">
              <a:latin typeface="微软雅黑" panose="020B0503020204020204" pitchFamily="34" charset="-122"/>
              <a:ea typeface="微软雅黑" panose="020B0503020204020204" pitchFamily="34" charset="-122"/>
            </a:endParaRPr>
          </a:p>
          <a:p>
            <a:pPr>
              <a:lnSpc>
                <a:spcPts val="2200"/>
              </a:lnSpc>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a:t>
            </a:r>
            <a:r>
              <a:rPr lang="en-US" altLang="zh-CN" sz="1600" b="1" dirty="0">
                <a:latin typeface="微软雅黑" panose="020B0503020204020204" pitchFamily="34" charset="-122"/>
                <a:ea typeface="微软雅黑" panose="020B0503020204020204" pitchFamily="34" charset="-122"/>
              </a:rPr>
              <a:t> </a:t>
            </a:r>
            <a:r>
              <a:rPr lang="zh-CN" altLang="zh-CN" sz="1600" b="1" dirty="0" smtClean="0">
                <a:latin typeface="微软雅黑" panose="020B0503020204020204" pitchFamily="34" charset="-122"/>
                <a:ea typeface="微软雅黑" panose="020B0503020204020204" pitchFamily="34" charset="-122"/>
              </a:rPr>
              <a:t>移动站</a:t>
            </a:r>
            <a:r>
              <a:rPr lang="en-US" altLang="zh-CN" sz="1600" b="1" dirty="0" smtClean="0">
                <a:latin typeface="微软雅黑" panose="020B0503020204020204" pitchFamily="34" charset="-122"/>
                <a:ea typeface="微软雅黑" panose="020B0503020204020204" pitchFamily="34" charset="-122"/>
              </a:rPr>
              <a:t> A </a:t>
            </a:r>
            <a:r>
              <a:rPr lang="zh-CN" altLang="zh-CN" sz="1600" b="1" dirty="0" smtClean="0">
                <a:latin typeface="微软雅黑" panose="020B0503020204020204" pitchFamily="34" charset="-122"/>
                <a:ea typeface="微软雅黑" panose="020B0503020204020204" pitchFamily="34" charset="-122"/>
              </a:rPr>
              <a:t>扫描</a:t>
            </a:r>
            <a:r>
              <a:rPr lang="en-US" altLang="zh-CN" sz="1600" b="1" dirty="0" smtClean="0">
                <a:latin typeface="微软雅黑" panose="020B0503020204020204" pitchFamily="34" charset="-122"/>
                <a:ea typeface="微软雅黑" panose="020B0503020204020204" pitchFamily="34" charset="-122"/>
              </a:rPr>
              <a:t> 11 </a:t>
            </a:r>
            <a:r>
              <a:rPr lang="zh-CN" altLang="zh-CN" sz="1600" b="1" dirty="0" smtClean="0">
                <a:latin typeface="微软雅黑" panose="020B0503020204020204" pitchFamily="34" charset="-122"/>
                <a:ea typeface="微软雅黑" panose="020B0503020204020204" pitchFamily="34" charset="-122"/>
              </a:rPr>
              <a:t>个</a:t>
            </a:r>
            <a:r>
              <a:rPr lang="zh-CN" altLang="zh-CN" sz="1600" b="1" dirty="0">
                <a:latin typeface="微软雅黑" panose="020B0503020204020204" pitchFamily="34" charset="-122"/>
                <a:ea typeface="微软雅黑" panose="020B0503020204020204" pitchFamily="34" charset="-122"/>
              </a:rPr>
              <a:t>信道，</a:t>
            </a:r>
            <a:r>
              <a:rPr lang="zh-CN" altLang="zh-CN" sz="1600" b="1" dirty="0" smtClean="0">
                <a:latin typeface="微软雅黑" panose="020B0503020204020204" pitchFamily="34" charset="-122"/>
                <a:ea typeface="微软雅黑" panose="020B0503020204020204" pitchFamily="34" charset="-122"/>
              </a:rPr>
              <a:t>选择加入到</a:t>
            </a:r>
            <a:r>
              <a:rPr lang="en-US" altLang="zh-CN" sz="1600" b="1" dirty="0" smtClean="0">
                <a:latin typeface="微软雅黑" panose="020B0503020204020204" pitchFamily="34" charset="-122"/>
                <a:ea typeface="微软雅黑" panose="020B0503020204020204" pitchFamily="34" charset="-122"/>
              </a:rPr>
              <a:t> AP</a:t>
            </a:r>
            <a:r>
              <a:rPr lang="en-US" altLang="zh-CN" sz="1600" b="1" baseline="-25000" dirty="0" smtClean="0">
                <a:latin typeface="微软雅黑" panose="020B0503020204020204" pitchFamily="34" charset="-122"/>
                <a:ea typeface="微软雅黑" panose="020B0503020204020204" pitchFamily="34" charset="-122"/>
              </a:rPr>
              <a:t>2</a:t>
            </a:r>
            <a:r>
              <a:rPr lang="en-US" altLang="zh-CN" sz="1600" b="1" dirty="0" smtClean="0">
                <a:latin typeface="微软雅黑" panose="020B0503020204020204" pitchFamily="34" charset="-122"/>
                <a:ea typeface="微软雅黑" panose="020B0503020204020204" pitchFamily="34" charset="-122"/>
              </a:rPr>
              <a:t> </a:t>
            </a:r>
            <a:r>
              <a:rPr lang="zh-CN" altLang="zh-CN" sz="1600" b="1" dirty="0" smtClean="0">
                <a:latin typeface="微软雅黑" panose="020B0503020204020204" pitchFamily="34" charset="-122"/>
                <a:ea typeface="微软雅黑" panose="020B0503020204020204" pitchFamily="34" charset="-122"/>
              </a:rPr>
              <a:t>所在</a:t>
            </a:r>
            <a:r>
              <a:rPr lang="zh-CN" altLang="zh-CN" sz="1600" b="1" dirty="0">
                <a:latin typeface="微软雅黑" panose="020B0503020204020204" pitchFamily="34" charset="-122"/>
                <a:ea typeface="微软雅黑" panose="020B0503020204020204" pitchFamily="34" charset="-122"/>
              </a:rPr>
              <a:t>的基本服务</a:t>
            </a:r>
            <a:r>
              <a:rPr lang="zh-CN" altLang="zh-CN" sz="1600" b="1" dirty="0" smtClean="0">
                <a:latin typeface="微软雅黑" panose="020B0503020204020204" pitchFamily="34" charset="-122"/>
                <a:ea typeface="微软雅黑" panose="020B0503020204020204" pitchFamily="34" charset="-122"/>
              </a:rPr>
              <a:t>集</a:t>
            </a:r>
            <a:r>
              <a:rPr lang="en-US" altLang="zh-CN" sz="1600" b="1" dirty="0" smtClean="0">
                <a:latin typeface="微软雅黑" panose="020B0503020204020204" pitchFamily="34" charset="-122"/>
                <a:ea typeface="微软雅黑" panose="020B0503020204020204" pitchFamily="34" charset="-122"/>
              </a:rPr>
              <a:t> BSS</a:t>
            </a:r>
            <a:r>
              <a:rPr lang="en-US" altLang="zh-CN" sz="1600" b="1" baseline="-25000" dirty="0">
                <a:latin typeface="微软雅黑" panose="020B0503020204020204" pitchFamily="34" charset="-122"/>
                <a:ea typeface="微软雅黑" panose="020B0503020204020204" pitchFamily="34" charset="-122"/>
              </a:rPr>
              <a:t>2</a:t>
            </a:r>
            <a:r>
              <a:rPr lang="zh-CN" altLang="zh-CN" sz="1600" b="1" dirty="0" smtClean="0">
                <a:latin typeface="微软雅黑" panose="020B0503020204020204" pitchFamily="34" charset="-122"/>
                <a:ea typeface="微软雅黑" panose="020B0503020204020204" pitchFamily="34" charset="-122"/>
              </a:rPr>
              <a:t>，向</a:t>
            </a:r>
            <a:r>
              <a:rPr lang="en-US" altLang="zh-CN" sz="1600" b="1" dirty="0" smtClean="0">
                <a:latin typeface="微软雅黑" panose="020B0503020204020204" pitchFamily="34" charset="-122"/>
                <a:ea typeface="微软雅黑" panose="020B0503020204020204" pitchFamily="34" charset="-122"/>
              </a:rPr>
              <a:t> AP</a:t>
            </a:r>
            <a:r>
              <a:rPr lang="en-US" altLang="zh-CN" sz="1600" b="1" baseline="-25000" dirty="0">
                <a:latin typeface="微软雅黑" panose="020B0503020204020204" pitchFamily="34" charset="-122"/>
                <a:ea typeface="微软雅黑" panose="020B0503020204020204" pitchFamily="34" charset="-122"/>
              </a:rPr>
              <a:t>2</a:t>
            </a:r>
            <a:r>
              <a:rPr lang="en-US" altLang="zh-CN" sz="1600" b="1" dirty="0" smtClean="0">
                <a:latin typeface="微软雅黑" panose="020B0503020204020204" pitchFamily="34" charset="-122"/>
                <a:ea typeface="微软雅黑" panose="020B0503020204020204" pitchFamily="34" charset="-122"/>
              </a:rPr>
              <a:t> </a:t>
            </a:r>
            <a:r>
              <a:rPr lang="zh-CN" altLang="zh-CN" sz="1600" b="1" dirty="0" smtClean="0">
                <a:latin typeface="微软雅黑" panose="020B0503020204020204" pitchFamily="34" charset="-122"/>
                <a:ea typeface="微软雅黑" panose="020B0503020204020204" pitchFamily="34" charset="-122"/>
              </a:rPr>
              <a:t>发出</a:t>
            </a:r>
            <a:r>
              <a:rPr lang="zh-CN" altLang="zh-CN" sz="1600" b="1" dirty="0">
                <a:solidFill>
                  <a:srgbClr val="C00000"/>
                </a:solidFill>
                <a:latin typeface="微软雅黑" panose="020B0503020204020204" pitchFamily="34" charset="-122"/>
                <a:ea typeface="微软雅黑" panose="020B0503020204020204" pitchFamily="34" charset="-122"/>
              </a:rPr>
              <a:t>关联请求</a:t>
            </a:r>
            <a:r>
              <a:rPr lang="zh-CN" altLang="zh-CN" sz="1600" b="1" dirty="0" smtClean="0">
                <a:solidFill>
                  <a:srgbClr val="C00000"/>
                </a:solidFill>
                <a:latin typeface="微软雅黑" panose="020B0503020204020204" pitchFamily="34" charset="-122"/>
                <a:ea typeface="微软雅黑" panose="020B0503020204020204" pitchFamily="34" charset="-122"/>
              </a:rPr>
              <a:t>帧</a:t>
            </a:r>
            <a:r>
              <a:rPr lang="en-US" altLang="zh-CN" sz="1600" b="1" dirty="0" smtClean="0">
                <a:solidFill>
                  <a:srgbClr val="C00000"/>
                </a:solidFill>
                <a:latin typeface="微软雅黑" panose="020B0503020204020204" pitchFamily="34" charset="-122"/>
                <a:ea typeface="微软雅黑" panose="020B0503020204020204" pitchFamily="34" charset="-122"/>
              </a:rPr>
              <a:t> </a:t>
            </a:r>
            <a:r>
              <a:rPr lang="en-US" altLang="zh-CN" sz="1600" b="1" dirty="0" smtClean="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Association Request frame)</a:t>
            </a:r>
            <a:r>
              <a:rPr lang="zh-CN" altLang="zh-CN" sz="1600" b="1" dirty="0">
                <a:latin typeface="微软雅黑" panose="020B0503020204020204" pitchFamily="34" charset="-122"/>
                <a:ea typeface="微软雅黑" panose="020B0503020204020204" pitchFamily="34" charset="-122"/>
              </a:rPr>
              <a:t>。</a:t>
            </a:r>
          </a:p>
          <a:p>
            <a:pPr>
              <a:lnSpc>
                <a:spcPts val="2200"/>
              </a:lnSpc>
            </a:pPr>
            <a:r>
              <a:rPr lang="en-US" altLang="zh-CN" sz="1600" b="1" dirty="0">
                <a:latin typeface="微软雅黑" panose="020B0503020204020204" pitchFamily="34" charset="-122"/>
                <a:ea typeface="微软雅黑" panose="020B0503020204020204" pitchFamily="34" charset="-122"/>
                <a:sym typeface="Wingdings 2" panose="05020102010507070707" pitchFamily="18" charset="2"/>
              </a:rPr>
              <a:t></a:t>
            </a:r>
            <a:r>
              <a:rPr lang="en-US" altLang="zh-CN" sz="1600" b="1" dirty="0">
                <a:latin typeface="微软雅黑" panose="020B0503020204020204" pitchFamily="34" charset="-122"/>
                <a:ea typeface="微软雅黑" panose="020B0503020204020204" pitchFamily="34" charset="-122"/>
              </a:rPr>
              <a:t> </a:t>
            </a:r>
            <a:r>
              <a:rPr lang="en-US" altLang="zh-CN" sz="1600" b="1" dirty="0" smtClean="0">
                <a:latin typeface="微软雅黑" panose="020B0503020204020204" pitchFamily="34" charset="-122"/>
                <a:ea typeface="微软雅黑" panose="020B0503020204020204" pitchFamily="34" charset="-122"/>
              </a:rPr>
              <a:t>AP</a:t>
            </a:r>
            <a:r>
              <a:rPr lang="en-US" altLang="zh-CN" sz="1600" b="1" baseline="-25000" dirty="0">
                <a:latin typeface="微软雅黑" panose="020B0503020204020204" pitchFamily="34" charset="-122"/>
                <a:ea typeface="微软雅黑" panose="020B0503020204020204" pitchFamily="34" charset="-122"/>
              </a:rPr>
              <a:t>2</a:t>
            </a:r>
            <a:r>
              <a:rPr lang="en-US" altLang="zh-CN" sz="1600" b="1" dirty="0" smtClean="0">
                <a:latin typeface="微软雅黑" panose="020B0503020204020204" pitchFamily="34" charset="-122"/>
                <a:ea typeface="微软雅黑" panose="020B0503020204020204" pitchFamily="34" charset="-122"/>
              </a:rPr>
              <a:t> </a:t>
            </a:r>
            <a:r>
              <a:rPr lang="zh-CN" altLang="zh-CN" sz="1600" b="1" dirty="0" smtClean="0">
                <a:latin typeface="微软雅黑" panose="020B0503020204020204" pitchFamily="34" charset="-122"/>
                <a:ea typeface="微软雅黑" panose="020B0503020204020204" pitchFamily="34" charset="-122"/>
              </a:rPr>
              <a:t>同意移动站</a:t>
            </a:r>
            <a:r>
              <a:rPr lang="en-US" altLang="zh-CN" sz="1600" b="1" dirty="0" smtClean="0">
                <a:latin typeface="微软雅黑" panose="020B0503020204020204" pitchFamily="34" charset="-122"/>
                <a:ea typeface="微软雅黑" panose="020B0503020204020204" pitchFamily="34" charset="-122"/>
              </a:rPr>
              <a:t> A </a:t>
            </a:r>
            <a:r>
              <a:rPr lang="zh-CN" altLang="zh-CN" sz="1600" b="1" dirty="0" smtClean="0">
                <a:latin typeface="微软雅黑" panose="020B0503020204020204" pitchFamily="34" charset="-122"/>
                <a:ea typeface="微软雅黑" panose="020B0503020204020204" pitchFamily="34" charset="-122"/>
              </a:rPr>
              <a:t>发</a:t>
            </a:r>
            <a:r>
              <a:rPr lang="zh-CN" altLang="zh-CN" sz="1600" b="1" dirty="0">
                <a:latin typeface="微软雅黑" panose="020B0503020204020204" pitchFamily="34" charset="-122"/>
                <a:ea typeface="微软雅黑" panose="020B0503020204020204" pitchFamily="34" charset="-122"/>
              </a:rPr>
              <a:t>来的关联请求，向移动站</a:t>
            </a:r>
            <a:r>
              <a:rPr lang="en-US" altLang="zh-CN" sz="1600" b="1" dirty="0">
                <a:latin typeface="微软雅黑" panose="020B0503020204020204" pitchFamily="34" charset="-122"/>
                <a:ea typeface="微软雅黑" panose="020B0503020204020204" pitchFamily="34" charset="-122"/>
              </a:rPr>
              <a:t>A</a:t>
            </a:r>
            <a:r>
              <a:rPr lang="zh-CN" altLang="zh-CN" sz="1600" b="1" dirty="0">
                <a:latin typeface="微软雅黑" panose="020B0503020204020204" pitchFamily="34" charset="-122"/>
                <a:ea typeface="微软雅黑" panose="020B0503020204020204" pitchFamily="34" charset="-122"/>
              </a:rPr>
              <a:t>发送</a:t>
            </a:r>
            <a:r>
              <a:rPr lang="zh-CN" altLang="zh-CN" sz="1600" b="1" dirty="0">
                <a:solidFill>
                  <a:srgbClr val="C00000"/>
                </a:solidFill>
                <a:latin typeface="微软雅黑" panose="020B0503020204020204" pitchFamily="34" charset="-122"/>
                <a:ea typeface="微软雅黑" panose="020B0503020204020204" pitchFamily="34" charset="-122"/>
              </a:rPr>
              <a:t>关联响应</a:t>
            </a:r>
            <a:r>
              <a:rPr lang="zh-CN" altLang="zh-CN" sz="1600" b="1" dirty="0" smtClean="0">
                <a:solidFill>
                  <a:srgbClr val="C00000"/>
                </a:solidFill>
                <a:latin typeface="微软雅黑" panose="020B0503020204020204" pitchFamily="34" charset="-122"/>
                <a:ea typeface="微软雅黑" panose="020B0503020204020204" pitchFamily="34" charset="-122"/>
              </a:rPr>
              <a:t>帧</a:t>
            </a:r>
            <a:r>
              <a:rPr lang="en-US" altLang="zh-CN" sz="1600" b="1" dirty="0" smtClean="0">
                <a:solidFill>
                  <a:srgbClr val="C00000"/>
                </a:solidFill>
                <a:latin typeface="微软雅黑" panose="020B0503020204020204" pitchFamily="34" charset="-122"/>
                <a:ea typeface="微软雅黑" panose="020B0503020204020204" pitchFamily="34" charset="-122"/>
              </a:rPr>
              <a:t> </a:t>
            </a:r>
            <a:r>
              <a:rPr lang="en-US" altLang="zh-CN" sz="1600" b="1" dirty="0" smtClean="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Association Response frame)</a:t>
            </a:r>
            <a:r>
              <a:rPr lang="zh-CN" altLang="zh-CN" sz="1600" b="1" dirty="0">
                <a:latin typeface="微软雅黑" panose="020B0503020204020204" pitchFamily="34" charset="-122"/>
                <a:ea typeface="微软雅黑" panose="020B0503020204020204" pitchFamily="34" charset="-122"/>
              </a:rPr>
              <a:t>。</a:t>
            </a:r>
          </a:p>
        </p:txBody>
      </p:sp>
    </p:spTree>
    <p:extLst>
      <p:ext uri="{BB962C8B-B14F-4D97-AF65-F5344CB8AC3E}">
        <p14:creationId xmlns="" xmlns:p14="http://schemas.microsoft.com/office/powerpoint/2010/main" val="3031774461"/>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repeatCount="3000" fill="hold" nodeType="with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wipe(left)">
                                      <p:cBhvr>
                                        <p:cTn id="7" dur="1000"/>
                                        <p:tgtEl>
                                          <p:spTgt spid="52"/>
                                        </p:tgtEl>
                                      </p:cBhvr>
                                    </p:animEffect>
                                  </p:childTnLst>
                                </p:cTn>
                              </p:par>
                              <p:par>
                                <p:cTn id="8" presetID="22" presetClass="entr" presetSubtype="2" repeatCount="3000" fill="hold"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wipe(right)">
                                      <p:cBhvr>
                                        <p:cTn id="10" dur="1000"/>
                                        <p:tgtEl>
                                          <p:spTgt spid="5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54"/>
                                        </p:tgtEl>
                                        <p:attrNameLst>
                                          <p:attrName>style.visibility</p:attrName>
                                        </p:attrNameLst>
                                      </p:cBhvr>
                                      <p:to>
                                        <p:strVal val="visible"/>
                                      </p:to>
                                    </p:set>
                                    <p:animEffect transition="in" filter="wipe(left)">
                                      <p:cBhvr>
                                        <p:cTn id="15" dur="1000"/>
                                        <p:tgtEl>
                                          <p:spTgt spid="54"/>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2" fill="hold" nodeType="clickEffect">
                                  <p:stCondLst>
                                    <p:cond delay="0"/>
                                  </p:stCondLst>
                                  <p:childTnLst>
                                    <p:set>
                                      <p:cBhvr>
                                        <p:cTn id="19" dur="1" fill="hold">
                                          <p:stCondLst>
                                            <p:cond delay="0"/>
                                          </p:stCondLst>
                                        </p:cTn>
                                        <p:tgtEl>
                                          <p:spTgt spid="55"/>
                                        </p:tgtEl>
                                        <p:attrNameLst>
                                          <p:attrName>style.visibility</p:attrName>
                                        </p:attrNameLst>
                                      </p:cBhvr>
                                      <p:to>
                                        <p:strVal val="visible"/>
                                      </p:to>
                                    </p:set>
                                    <p:animEffect transition="in" filter="wipe(right)">
                                      <p:cBhvr>
                                        <p:cTn id="20" dur="10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圆角矩形 48"/>
          <p:cNvSpPr/>
          <p:nvPr/>
        </p:nvSpPr>
        <p:spPr>
          <a:xfrm>
            <a:off x="509475" y="972962"/>
            <a:ext cx="8129016" cy="221610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矩形 50"/>
          <p:cNvSpPr/>
          <p:nvPr/>
        </p:nvSpPr>
        <p:spPr>
          <a:xfrm>
            <a:off x="653149" y="3190460"/>
            <a:ext cx="8038680" cy="1502976"/>
          </a:xfrm>
          <a:prstGeom prst="rect">
            <a:avLst/>
          </a:prstGeom>
        </p:spPr>
        <p:txBody>
          <a:bodyPr wrap="square">
            <a:spAutoFit/>
          </a:bodyPr>
          <a:lstStyle/>
          <a:p>
            <a:pPr>
              <a:lnSpc>
                <a:spcPts val="2200"/>
              </a:lnSpc>
            </a:pPr>
            <a:r>
              <a:rPr lang="en-US" altLang="zh-CN" sz="1600" b="1" dirty="0" smtClean="0">
                <a:latin typeface="微软雅黑" panose="020B0503020204020204" pitchFamily="34" charset="-122"/>
                <a:ea typeface="微软雅黑" panose="020B0503020204020204" pitchFamily="34" charset="-122"/>
                <a:sym typeface="Wingdings 2" panose="05020102010507070707" pitchFamily="18" charset="2"/>
              </a:rPr>
              <a:t> </a:t>
            </a:r>
            <a:r>
              <a:rPr lang="zh-CN" altLang="en-US" sz="1600" b="1" dirty="0" smtClean="0">
                <a:latin typeface="微软雅黑" panose="020B0503020204020204" pitchFamily="34" charset="-122"/>
                <a:ea typeface="微软雅黑" panose="020B0503020204020204" pitchFamily="34" charset="-122"/>
              </a:rPr>
              <a:t>移动站 </a:t>
            </a:r>
            <a:r>
              <a:rPr lang="en-US" altLang="zh-CN" sz="1600" b="1" dirty="0" smtClean="0">
                <a:latin typeface="微软雅黑" panose="020B0503020204020204" pitchFamily="34" charset="-122"/>
                <a:ea typeface="微软雅黑" panose="020B0503020204020204" pitchFamily="34" charset="-122"/>
              </a:rPr>
              <a:t>A </a:t>
            </a:r>
            <a:r>
              <a:rPr lang="zh-CN" altLang="en-US" sz="1600" b="1" dirty="0" smtClean="0">
                <a:latin typeface="微软雅黑" panose="020B0503020204020204" pitchFamily="34" charset="-122"/>
                <a:ea typeface="微软雅黑" panose="020B0503020204020204" pitchFamily="34" charset="-122"/>
              </a:rPr>
              <a:t>主动</a:t>
            </a:r>
            <a:r>
              <a:rPr lang="zh-CN" altLang="en-US" sz="1600" b="1" dirty="0">
                <a:latin typeface="微软雅黑" panose="020B0503020204020204" pitchFamily="34" charset="-122"/>
                <a:ea typeface="微软雅黑" panose="020B0503020204020204" pitchFamily="34" charset="-122"/>
              </a:rPr>
              <a:t>发出广播的</a:t>
            </a:r>
            <a:r>
              <a:rPr lang="zh-CN" altLang="en-US" sz="1600" b="1" dirty="0">
                <a:solidFill>
                  <a:srgbClr val="C00000"/>
                </a:solidFill>
                <a:latin typeface="微软雅黑" panose="020B0503020204020204" pitchFamily="34" charset="-122"/>
                <a:ea typeface="微软雅黑" panose="020B0503020204020204" pitchFamily="34" charset="-122"/>
              </a:rPr>
              <a:t>探测请求</a:t>
            </a:r>
            <a:r>
              <a:rPr lang="zh-CN" altLang="en-US" sz="1600" b="1" dirty="0" smtClean="0">
                <a:solidFill>
                  <a:srgbClr val="C00000"/>
                </a:solidFill>
                <a:latin typeface="微软雅黑" panose="020B0503020204020204" pitchFamily="34" charset="-122"/>
                <a:ea typeface="微软雅黑" panose="020B0503020204020204" pitchFamily="34" charset="-122"/>
              </a:rPr>
              <a:t>帧</a:t>
            </a:r>
            <a:r>
              <a:rPr lang="zh-CN" altLang="en-US" sz="1600" b="1" dirty="0" smtClean="0">
                <a:latin typeface="微软雅黑" panose="020B0503020204020204" pitchFamily="34" charset="-122"/>
                <a:ea typeface="微软雅黑" panose="020B0503020204020204" pitchFamily="34" charset="-122"/>
              </a:rPr>
              <a:t> </a:t>
            </a:r>
            <a:r>
              <a:rPr lang="en-US" altLang="zh-CN" sz="1600" b="1" dirty="0" smtClean="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Probe Request frame)</a:t>
            </a:r>
            <a:r>
              <a:rPr lang="zh-CN" altLang="en-US" sz="1600" b="1" dirty="0">
                <a:latin typeface="微软雅黑" panose="020B0503020204020204" pitchFamily="34" charset="-122"/>
                <a:ea typeface="微软雅黑" panose="020B0503020204020204" pitchFamily="34" charset="-122"/>
              </a:rPr>
              <a:t>，让所有能够收到此帧的</a:t>
            </a:r>
            <a:r>
              <a:rPr lang="zh-CN" altLang="en-US" sz="1600" b="1" dirty="0" smtClean="0">
                <a:latin typeface="微软雅黑" panose="020B0503020204020204" pitchFamily="34" charset="-122"/>
                <a:ea typeface="微软雅黑" panose="020B0503020204020204" pitchFamily="34" charset="-122"/>
              </a:rPr>
              <a:t>接入点知道</a:t>
            </a:r>
            <a:r>
              <a:rPr lang="zh-CN" altLang="en-US" sz="1600" b="1" dirty="0">
                <a:latin typeface="微软雅黑" panose="020B0503020204020204" pitchFamily="34" charset="-122"/>
                <a:ea typeface="微软雅黑" panose="020B0503020204020204" pitchFamily="34" charset="-122"/>
              </a:rPr>
              <a:t>有移动站要求建立</a:t>
            </a:r>
            <a:r>
              <a:rPr lang="zh-CN" altLang="en-US" sz="1600" b="1" dirty="0" smtClean="0">
                <a:latin typeface="微软雅黑" panose="020B0503020204020204" pitchFamily="34" charset="-122"/>
                <a:ea typeface="微软雅黑" panose="020B0503020204020204" pitchFamily="34" charset="-122"/>
              </a:rPr>
              <a:t>关联</a:t>
            </a:r>
            <a:r>
              <a:rPr lang="zh-CN" altLang="zh-CN" sz="1600" b="1" dirty="0" smtClean="0">
                <a:latin typeface="微软雅黑" panose="020B0503020204020204" pitchFamily="34" charset="-122"/>
                <a:ea typeface="微软雅黑" panose="020B0503020204020204" pitchFamily="34" charset="-122"/>
              </a:rPr>
              <a:t>。</a:t>
            </a:r>
            <a:endParaRPr lang="zh-CN" altLang="zh-CN" sz="1600" b="1" dirty="0">
              <a:latin typeface="微软雅黑" panose="020B0503020204020204" pitchFamily="34" charset="-122"/>
              <a:ea typeface="微软雅黑" panose="020B0503020204020204" pitchFamily="34" charset="-122"/>
            </a:endParaRPr>
          </a:p>
          <a:p>
            <a:pPr>
              <a:lnSpc>
                <a:spcPts val="2200"/>
              </a:lnSpc>
            </a:pPr>
            <a:r>
              <a:rPr lang="en-US" altLang="zh-CN" sz="1600" b="1" dirty="0" smtClean="0">
                <a:latin typeface="微软雅黑" panose="020B0503020204020204" pitchFamily="34" charset="-122"/>
                <a:ea typeface="微软雅黑" panose="020B0503020204020204" pitchFamily="34" charset="-122"/>
                <a:sym typeface="Wingdings 2" panose="05020102010507070707" pitchFamily="18" charset="2"/>
              </a:rPr>
              <a:t> </a:t>
            </a:r>
            <a:r>
              <a:rPr lang="zh-CN" altLang="en-US" sz="1600" b="1" dirty="0" smtClean="0">
                <a:latin typeface="微软雅黑" panose="020B0503020204020204" pitchFamily="34" charset="-122"/>
                <a:ea typeface="微软雅黑" panose="020B0503020204020204" pitchFamily="34" charset="-122"/>
              </a:rPr>
              <a:t>两个 </a:t>
            </a:r>
            <a:r>
              <a:rPr lang="en-US" altLang="zh-CN" sz="1600" b="1" dirty="0" smtClean="0">
                <a:latin typeface="微软雅黑" panose="020B0503020204020204" pitchFamily="34" charset="-122"/>
                <a:ea typeface="微软雅黑" panose="020B0503020204020204" pitchFamily="34" charset="-122"/>
              </a:rPr>
              <a:t>AP </a:t>
            </a:r>
            <a:r>
              <a:rPr lang="zh-CN" altLang="en-US" sz="1600" b="1" dirty="0" smtClean="0">
                <a:latin typeface="微软雅黑" panose="020B0503020204020204" pitchFamily="34" charset="-122"/>
                <a:ea typeface="微软雅黑" panose="020B0503020204020204" pitchFamily="34" charset="-122"/>
              </a:rPr>
              <a:t>都</a:t>
            </a:r>
            <a:r>
              <a:rPr lang="zh-CN" altLang="en-US" sz="1600" b="1" dirty="0">
                <a:latin typeface="微软雅黑" panose="020B0503020204020204" pitchFamily="34" charset="-122"/>
                <a:ea typeface="微软雅黑" panose="020B0503020204020204" pitchFamily="34" charset="-122"/>
              </a:rPr>
              <a:t>回答</a:t>
            </a:r>
            <a:r>
              <a:rPr lang="zh-CN" altLang="en-US" sz="1600" b="1" dirty="0">
                <a:solidFill>
                  <a:srgbClr val="C00000"/>
                </a:solidFill>
                <a:latin typeface="微软雅黑" panose="020B0503020204020204" pitchFamily="34" charset="-122"/>
                <a:ea typeface="微软雅黑" panose="020B0503020204020204" pitchFamily="34" charset="-122"/>
              </a:rPr>
              <a:t>探测响应</a:t>
            </a:r>
            <a:r>
              <a:rPr lang="zh-CN" altLang="en-US" sz="1600" b="1" dirty="0" smtClean="0">
                <a:solidFill>
                  <a:srgbClr val="C00000"/>
                </a:solidFill>
                <a:latin typeface="微软雅黑" panose="020B0503020204020204" pitchFamily="34" charset="-122"/>
                <a:ea typeface="微软雅黑" panose="020B0503020204020204" pitchFamily="34" charset="-122"/>
              </a:rPr>
              <a:t>帧 </a:t>
            </a:r>
            <a:r>
              <a:rPr lang="en-US" altLang="zh-CN" sz="1600" b="1" dirty="0" smtClean="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Probe Response frame)</a:t>
            </a:r>
            <a:r>
              <a:rPr lang="zh-CN" altLang="en-US" sz="1600" b="1" dirty="0">
                <a:latin typeface="微软雅黑" panose="020B0503020204020204" pitchFamily="34" charset="-122"/>
                <a:ea typeface="微软雅黑" panose="020B0503020204020204" pitchFamily="34" charset="-122"/>
              </a:rPr>
              <a:t>。</a:t>
            </a:r>
          </a:p>
          <a:p>
            <a:pPr>
              <a:lnSpc>
                <a:spcPts val="2200"/>
              </a:lnSpc>
            </a:pPr>
            <a:r>
              <a:rPr lang="zh-CN" altLang="en-US" sz="1600" b="1" dirty="0" smtClean="0">
                <a:latin typeface="微软雅黑" panose="020B0503020204020204" pitchFamily="34" charset="-122"/>
                <a:ea typeface="微软雅黑" panose="020B0503020204020204" pitchFamily="34" charset="-122"/>
                <a:sym typeface="Wingdings 2" panose="05020102010507070707" pitchFamily="18" charset="2"/>
              </a:rPr>
              <a:t> </a:t>
            </a:r>
            <a:r>
              <a:rPr lang="zh-CN" altLang="en-US" sz="1600" b="1" dirty="0" smtClean="0">
                <a:latin typeface="微软雅黑" panose="020B0503020204020204" pitchFamily="34" charset="-122"/>
                <a:ea typeface="微软雅黑" panose="020B0503020204020204" pitchFamily="34" charset="-122"/>
              </a:rPr>
              <a:t>移动站 </a:t>
            </a:r>
            <a:r>
              <a:rPr lang="en-US" altLang="zh-CN" sz="1600" b="1" dirty="0" smtClean="0">
                <a:latin typeface="微软雅黑" panose="020B0503020204020204" pitchFamily="34" charset="-122"/>
                <a:ea typeface="微软雅黑" panose="020B0503020204020204" pitchFamily="34" charset="-122"/>
              </a:rPr>
              <a:t>A </a:t>
            </a:r>
            <a:r>
              <a:rPr lang="zh-CN" altLang="en-US" sz="1600" b="1" dirty="0" smtClean="0">
                <a:latin typeface="微软雅黑" panose="020B0503020204020204" pitchFamily="34" charset="-122"/>
                <a:ea typeface="微软雅黑" panose="020B0503020204020204" pitchFamily="34" charset="-122"/>
              </a:rPr>
              <a:t>向 </a:t>
            </a:r>
            <a:r>
              <a:rPr lang="en-US" altLang="zh-CN" sz="1600" b="1" dirty="0" smtClean="0">
                <a:latin typeface="微软雅黑" panose="020B0503020204020204" pitchFamily="34" charset="-122"/>
                <a:ea typeface="微软雅黑" panose="020B0503020204020204" pitchFamily="34" charset="-122"/>
              </a:rPr>
              <a:t>AP</a:t>
            </a:r>
            <a:r>
              <a:rPr lang="en-US" altLang="zh-CN" sz="1600" b="1" baseline="-25000" dirty="0" smtClean="0">
                <a:latin typeface="微软雅黑" panose="020B0503020204020204" pitchFamily="34" charset="-122"/>
                <a:ea typeface="微软雅黑" panose="020B0503020204020204" pitchFamily="34" charset="-122"/>
              </a:rPr>
              <a:t>2</a:t>
            </a:r>
            <a:r>
              <a:rPr lang="en-US" altLang="zh-CN" sz="1600" b="1" dirty="0" smtClean="0">
                <a:latin typeface="微软雅黑" panose="020B0503020204020204" pitchFamily="34" charset="-122"/>
                <a:ea typeface="微软雅黑" panose="020B0503020204020204" pitchFamily="34" charset="-122"/>
              </a:rPr>
              <a:t> </a:t>
            </a:r>
            <a:r>
              <a:rPr lang="zh-CN" altLang="en-US" sz="1600" b="1" dirty="0" smtClean="0">
                <a:latin typeface="微软雅黑" panose="020B0503020204020204" pitchFamily="34" charset="-122"/>
                <a:ea typeface="微软雅黑" panose="020B0503020204020204" pitchFamily="34" charset="-122"/>
              </a:rPr>
              <a:t>发出</a:t>
            </a:r>
            <a:r>
              <a:rPr lang="zh-CN" altLang="en-US" sz="1600" b="1" dirty="0">
                <a:solidFill>
                  <a:srgbClr val="C00000"/>
                </a:solidFill>
                <a:latin typeface="微软雅黑" panose="020B0503020204020204" pitchFamily="34" charset="-122"/>
                <a:ea typeface="微软雅黑" panose="020B0503020204020204" pitchFamily="34" charset="-122"/>
              </a:rPr>
              <a:t>关联请求</a:t>
            </a:r>
            <a:r>
              <a:rPr lang="zh-CN" altLang="en-US" sz="1600" b="1" dirty="0" smtClean="0">
                <a:solidFill>
                  <a:srgbClr val="C00000"/>
                </a:solidFill>
                <a:latin typeface="微软雅黑" panose="020B0503020204020204" pitchFamily="34" charset="-122"/>
                <a:ea typeface="微软雅黑" panose="020B0503020204020204" pitchFamily="34" charset="-122"/>
              </a:rPr>
              <a:t>帧 </a:t>
            </a:r>
            <a:r>
              <a:rPr lang="en-US" altLang="zh-CN" sz="1600" b="1" dirty="0">
                <a:latin typeface="微软雅黑" panose="020B0503020204020204" pitchFamily="34" charset="-122"/>
                <a:ea typeface="微软雅黑" panose="020B0503020204020204" pitchFamily="34" charset="-122"/>
              </a:rPr>
              <a:t>(Association Response frame)</a:t>
            </a:r>
            <a:r>
              <a:rPr lang="zh-CN" altLang="en-US" sz="1600" b="1" dirty="0" smtClean="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a:p>
            <a:pPr>
              <a:lnSpc>
                <a:spcPts val="2200"/>
              </a:lnSpc>
            </a:pPr>
            <a:r>
              <a:rPr lang="zh-CN" altLang="en-US" sz="1600" b="1" dirty="0" smtClean="0">
                <a:latin typeface="微软雅黑" panose="020B0503020204020204" pitchFamily="34" charset="-122"/>
                <a:ea typeface="微软雅黑" panose="020B0503020204020204" pitchFamily="34" charset="-122"/>
                <a:sym typeface="Wingdings 2" panose="05020102010507070707" pitchFamily="18" charset="2"/>
              </a:rPr>
              <a:t> </a:t>
            </a:r>
            <a:r>
              <a:rPr lang="en-US" altLang="zh-CN" sz="1600" b="1" dirty="0" smtClean="0">
                <a:latin typeface="微软雅黑" panose="020B0503020204020204" pitchFamily="34" charset="-122"/>
                <a:ea typeface="微软雅黑" panose="020B0503020204020204" pitchFamily="34" charset="-122"/>
              </a:rPr>
              <a:t>AP</a:t>
            </a:r>
            <a:r>
              <a:rPr lang="en-US" altLang="zh-CN" sz="1600" b="1" baseline="-25000" dirty="0">
                <a:latin typeface="微软雅黑" panose="020B0503020204020204" pitchFamily="34" charset="-122"/>
                <a:ea typeface="微软雅黑" panose="020B0503020204020204" pitchFamily="34" charset="-122"/>
              </a:rPr>
              <a:t>2</a:t>
            </a:r>
            <a:r>
              <a:rPr lang="en-US" altLang="zh-CN" sz="1600" b="1" dirty="0" smtClean="0">
                <a:latin typeface="微软雅黑" panose="020B0503020204020204" pitchFamily="34" charset="-122"/>
                <a:ea typeface="微软雅黑" panose="020B0503020204020204" pitchFamily="34" charset="-122"/>
              </a:rPr>
              <a:t> </a:t>
            </a:r>
            <a:r>
              <a:rPr lang="zh-CN" altLang="en-US" sz="1600" b="1" dirty="0" smtClean="0">
                <a:latin typeface="微软雅黑" panose="020B0503020204020204" pitchFamily="34" charset="-122"/>
                <a:ea typeface="微软雅黑" panose="020B0503020204020204" pitchFamily="34" charset="-122"/>
              </a:rPr>
              <a:t>向移动站 </a:t>
            </a:r>
            <a:r>
              <a:rPr lang="en-US" altLang="zh-CN" sz="1600" b="1" dirty="0" smtClean="0">
                <a:latin typeface="微软雅黑" panose="020B0503020204020204" pitchFamily="34" charset="-122"/>
                <a:ea typeface="微软雅黑" panose="020B0503020204020204" pitchFamily="34" charset="-122"/>
              </a:rPr>
              <a:t>A </a:t>
            </a:r>
            <a:r>
              <a:rPr lang="zh-CN" altLang="en-US" sz="1600" b="1" dirty="0" smtClean="0">
                <a:latin typeface="微软雅黑" panose="020B0503020204020204" pitchFamily="34" charset="-122"/>
                <a:ea typeface="微软雅黑" panose="020B0503020204020204" pitchFamily="34" charset="-122"/>
              </a:rPr>
              <a:t>发送</a:t>
            </a:r>
            <a:r>
              <a:rPr lang="zh-CN" altLang="en-US" sz="1600" b="1" dirty="0">
                <a:latin typeface="微软雅黑" panose="020B0503020204020204" pitchFamily="34" charset="-122"/>
                <a:ea typeface="微软雅黑" panose="020B0503020204020204" pitchFamily="34" charset="-122"/>
              </a:rPr>
              <a:t>关联响应帧，与</a:t>
            </a:r>
            <a:r>
              <a:rPr lang="zh-CN" altLang="en-US" sz="1600" b="1" dirty="0" smtClean="0">
                <a:latin typeface="微软雅黑" panose="020B0503020204020204" pitchFamily="34" charset="-122"/>
                <a:ea typeface="微软雅黑" panose="020B0503020204020204" pitchFamily="34" charset="-122"/>
              </a:rPr>
              <a:t>移动站 </a:t>
            </a:r>
            <a:r>
              <a:rPr lang="en-US" altLang="zh-CN" sz="1600" b="1" dirty="0" smtClean="0">
                <a:latin typeface="微软雅黑" panose="020B0503020204020204" pitchFamily="34" charset="-122"/>
                <a:ea typeface="微软雅黑" panose="020B0503020204020204" pitchFamily="34" charset="-122"/>
              </a:rPr>
              <a:t>A </a:t>
            </a:r>
            <a:r>
              <a:rPr lang="zh-CN" altLang="en-US" sz="1600" b="1" dirty="0" smtClean="0">
                <a:latin typeface="微软雅黑" panose="020B0503020204020204" pitchFamily="34" charset="-122"/>
                <a:ea typeface="微软雅黑" panose="020B0503020204020204" pitchFamily="34" charset="-122"/>
              </a:rPr>
              <a:t>建立关联</a:t>
            </a:r>
            <a:r>
              <a:rPr lang="zh-CN" altLang="en-US" sz="1600" b="1" dirty="0">
                <a:latin typeface="微软雅黑" panose="020B0503020204020204" pitchFamily="34" charset="-122"/>
                <a:ea typeface="微软雅黑" panose="020B0503020204020204" pitchFamily="34" charset="-122"/>
              </a:rPr>
              <a:t>。</a:t>
            </a:r>
          </a:p>
        </p:txBody>
      </p:sp>
      <p:sp>
        <p:nvSpPr>
          <p:cNvPr id="56" name="AutoShape 5"/>
          <p:cNvSpPr>
            <a:spLocks noChangeArrowheads="1"/>
          </p:cNvSpPr>
          <p:nvPr/>
        </p:nvSpPr>
        <p:spPr bwMode="auto">
          <a:xfrm>
            <a:off x="517853" y="624155"/>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7" name="矩形 4"/>
          <p:cNvSpPr>
            <a:spLocks noChangeArrowheads="1"/>
          </p:cNvSpPr>
          <p:nvPr/>
        </p:nvSpPr>
        <p:spPr bwMode="auto">
          <a:xfrm>
            <a:off x="635844" y="574327"/>
            <a:ext cx="4209807"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建立关联的两种</a:t>
            </a:r>
            <a:r>
              <a:rPr lang="zh-CN" altLang="en-US" sz="2000" b="1" dirty="0" smtClean="0">
                <a:latin typeface="微软雅黑" pitchFamily="34" charset="-122"/>
                <a:ea typeface="微软雅黑" pitchFamily="34" charset="-122"/>
              </a:rPr>
              <a:t>方法：</a:t>
            </a:r>
            <a:r>
              <a:rPr lang="en-US" altLang="zh-CN" sz="2000" b="1" dirty="0" smtClean="0">
                <a:solidFill>
                  <a:srgbClr val="0000FF"/>
                </a:solidFill>
                <a:latin typeface="微软雅黑" pitchFamily="34" charset="-122"/>
                <a:ea typeface="微软雅黑" pitchFamily="34" charset="-122"/>
                <a:sym typeface="Wingdings" panose="05000000000000000000" pitchFamily="2" charset="2"/>
              </a:rPr>
              <a:t>(2) </a:t>
            </a:r>
            <a:r>
              <a:rPr lang="zh-CN" altLang="en-US" sz="2000" b="1" dirty="0" smtClean="0">
                <a:solidFill>
                  <a:srgbClr val="0000FF"/>
                </a:solidFill>
                <a:latin typeface="微软雅黑" pitchFamily="34" charset="-122"/>
                <a:ea typeface="微软雅黑" pitchFamily="34" charset="-122"/>
              </a:rPr>
              <a:t>主动</a:t>
            </a:r>
            <a:r>
              <a:rPr lang="zh-CN" altLang="en-US" sz="2000" b="1" dirty="0">
                <a:solidFill>
                  <a:srgbClr val="0000FF"/>
                </a:solidFill>
                <a:latin typeface="微软雅黑" pitchFamily="34" charset="-122"/>
                <a:ea typeface="微软雅黑" pitchFamily="34" charset="-122"/>
              </a:rPr>
              <a:t>扫描</a:t>
            </a:r>
            <a:endParaRPr lang="en-US" altLang="zh-CN" sz="2000" b="1" dirty="0">
              <a:solidFill>
                <a:srgbClr val="0000FF"/>
              </a:solidFill>
              <a:latin typeface="微软雅黑" pitchFamily="34" charset="-122"/>
              <a:ea typeface="微软雅黑" pitchFamily="34" charset="-122"/>
            </a:endParaRPr>
          </a:p>
        </p:txBody>
      </p:sp>
      <p:sp>
        <p:nvSpPr>
          <p:cNvPr id="60" name="Oval 70"/>
          <p:cNvSpPr>
            <a:spLocks noChangeArrowheads="1"/>
          </p:cNvSpPr>
          <p:nvPr/>
        </p:nvSpPr>
        <p:spPr bwMode="auto">
          <a:xfrm>
            <a:off x="1668551" y="1109160"/>
            <a:ext cx="3178782" cy="1776142"/>
          </a:xfrm>
          <a:prstGeom prst="ellipse">
            <a:avLst/>
          </a:prstGeom>
          <a:solidFill>
            <a:srgbClr val="FFFFFF"/>
          </a:solidFill>
          <a:ln w="19050">
            <a:solidFill>
              <a:srgbClr val="000099"/>
            </a:solidFill>
            <a:prstDash val="dash"/>
            <a:round/>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1" name="Oval 70"/>
          <p:cNvSpPr>
            <a:spLocks noChangeArrowheads="1"/>
          </p:cNvSpPr>
          <p:nvPr/>
        </p:nvSpPr>
        <p:spPr bwMode="auto">
          <a:xfrm>
            <a:off x="3986001" y="1119055"/>
            <a:ext cx="3178782" cy="1776142"/>
          </a:xfrm>
          <a:prstGeom prst="ellipse">
            <a:avLst/>
          </a:prstGeom>
          <a:solidFill>
            <a:srgbClr val="FFFFFF">
              <a:alpha val="70000"/>
            </a:srgbClr>
          </a:solidFill>
          <a:ln w="19050">
            <a:solidFill>
              <a:srgbClr val="C00000"/>
            </a:solidFill>
            <a:prstDash val="dash"/>
            <a:round/>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3" name="Text Box 96"/>
          <p:cNvSpPr txBox="1">
            <a:spLocks noChangeArrowheads="1"/>
          </p:cNvSpPr>
          <p:nvPr/>
        </p:nvSpPr>
        <p:spPr bwMode="auto">
          <a:xfrm>
            <a:off x="4232067" y="2784624"/>
            <a:ext cx="357790"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rPr>
              <a:t>A</a:t>
            </a:r>
          </a:p>
        </p:txBody>
      </p:sp>
      <p:sp>
        <p:nvSpPr>
          <p:cNvPr id="78" name="Text Box 96"/>
          <p:cNvSpPr txBox="1">
            <a:spLocks noChangeArrowheads="1"/>
          </p:cNvSpPr>
          <p:nvPr/>
        </p:nvSpPr>
        <p:spPr bwMode="auto">
          <a:xfrm>
            <a:off x="2008839" y="1829323"/>
            <a:ext cx="604653"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a:latin typeface="微软雅黑" panose="020B0503020204020204" pitchFamily="34" charset="-122"/>
                <a:ea typeface="微软雅黑" panose="020B0503020204020204" pitchFamily="34" charset="-122"/>
              </a:rPr>
              <a:t>AP</a:t>
            </a:r>
            <a:r>
              <a:rPr lang="en-US" altLang="zh-CN" sz="1800" b="1" baseline="-25000">
                <a:latin typeface="微软雅黑" panose="020B0503020204020204" pitchFamily="34" charset="-122"/>
                <a:ea typeface="微软雅黑" panose="020B0503020204020204" pitchFamily="34" charset="-122"/>
              </a:rPr>
              <a:t>1</a:t>
            </a:r>
          </a:p>
        </p:txBody>
      </p:sp>
      <p:grpSp>
        <p:nvGrpSpPr>
          <p:cNvPr id="114" name="组合 113"/>
          <p:cNvGrpSpPr/>
          <p:nvPr/>
        </p:nvGrpSpPr>
        <p:grpSpPr>
          <a:xfrm>
            <a:off x="4084482" y="2396894"/>
            <a:ext cx="670033" cy="464129"/>
            <a:chOff x="4406004" y="4260453"/>
            <a:chExt cx="558674" cy="429804"/>
          </a:xfrm>
        </p:grpSpPr>
        <p:grpSp>
          <p:nvGrpSpPr>
            <p:cNvPr id="115" name="Group 460"/>
            <p:cNvGrpSpPr>
              <a:grpSpLocks/>
            </p:cNvGrpSpPr>
            <p:nvPr/>
          </p:nvGrpSpPr>
          <p:grpSpPr bwMode="auto">
            <a:xfrm>
              <a:off x="4543772" y="4322623"/>
              <a:ext cx="420906" cy="367634"/>
              <a:chOff x="657" y="1570"/>
              <a:chExt cx="318" cy="318"/>
            </a:xfrm>
          </p:grpSpPr>
          <p:sp>
            <p:nvSpPr>
              <p:cNvPr id="12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4" name="Picture 462" descr="laptop copy"/>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16" name="Group 463"/>
            <p:cNvGrpSpPr>
              <a:grpSpLocks/>
            </p:cNvGrpSpPr>
            <p:nvPr/>
          </p:nvGrpSpPr>
          <p:grpSpPr bwMode="auto">
            <a:xfrm>
              <a:off x="4406004" y="4260453"/>
              <a:ext cx="405022" cy="119404"/>
              <a:chOff x="748" y="2251"/>
              <a:chExt cx="306" cy="90"/>
            </a:xfrm>
            <a:solidFill>
              <a:srgbClr val="0066FF"/>
            </a:solidFill>
          </p:grpSpPr>
          <p:sp>
            <p:nvSpPr>
              <p:cNvPr id="11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62" name="Text Box 84"/>
          <p:cNvSpPr txBox="1">
            <a:spLocks noChangeArrowheads="1"/>
          </p:cNvSpPr>
          <p:nvPr/>
        </p:nvSpPr>
        <p:spPr bwMode="auto">
          <a:xfrm>
            <a:off x="2880485" y="1120292"/>
            <a:ext cx="715260"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800" b="1">
                <a:latin typeface="微软雅黑" panose="020B0503020204020204" pitchFamily="34" charset="-122"/>
                <a:ea typeface="微软雅黑" panose="020B0503020204020204" pitchFamily="34" charset="-122"/>
              </a:rPr>
              <a:t>BSS</a:t>
            </a:r>
            <a:r>
              <a:rPr lang="en-US" altLang="zh-CN" sz="1800" b="1" baseline="-25000">
                <a:latin typeface="微软雅黑" panose="020B0503020204020204" pitchFamily="34" charset="-122"/>
                <a:ea typeface="微软雅黑" panose="020B0503020204020204" pitchFamily="34" charset="-122"/>
              </a:rPr>
              <a:t>1</a:t>
            </a:r>
            <a:endParaRPr lang="zh-CN" altLang="en-US" sz="1800" b="1" baseline="-25000">
              <a:latin typeface="微软雅黑" panose="020B0503020204020204" pitchFamily="34" charset="-122"/>
              <a:ea typeface="微软雅黑" panose="020B0503020204020204" pitchFamily="34" charset="-122"/>
            </a:endParaRPr>
          </a:p>
        </p:txBody>
      </p:sp>
      <p:sp>
        <p:nvSpPr>
          <p:cNvPr id="79" name="Text Box 96"/>
          <p:cNvSpPr txBox="1">
            <a:spLocks noChangeArrowheads="1"/>
          </p:cNvSpPr>
          <p:nvPr/>
        </p:nvSpPr>
        <p:spPr bwMode="auto">
          <a:xfrm>
            <a:off x="6239034" y="1688701"/>
            <a:ext cx="604653"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rPr>
              <a:t>AP</a:t>
            </a:r>
            <a:r>
              <a:rPr lang="en-US" altLang="zh-CN" sz="1800" b="1" baseline="-25000" dirty="0">
                <a:latin typeface="微软雅黑" panose="020B0503020204020204" pitchFamily="34" charset="-122"/>
                <a:ea typeface="微软雅黑" panose="020B0503020204020204" pitchFamily="34" charset="-122"/>
              </a:rPr>
              <a:t>2</a:t>
            </a:r>
          </a:p>
        </p:txBody>
      </p:sp>
      <p:sp>
        <p:nvSpPr>
          <p:cNvPr id="80" name="Text Box 84"/>
          <p:cNvSpPr txBox="1">
            <a:spLocks noChangeArrowheads="1"/>
          </p:cNvSpPr>
          <p:nvPr/>
        </p:nvSpPr>
        <p:spPr bwMode="auto">
          <a:xfrm>
            <a:off x="5237587" y="1175951"/>
            <a:ext cx="715260"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800" b="1">
                <a:latin typeface="微软雅黑" panose="020B0503020204020204" pitchFamily="34" charset="-122"/>
                <a:ea typeface="微软雅黑" panose="020B0503020204020204" pitchFamily="34" charset="-122"/>
              </a:rPr>
              <a:t>BSS</a:t>
            </a:r>
            <a:r>
              <a:rPr lang="en-US" altLang="zh-CN" sz="1800" b="1" baseline="-25000">
                <a:latin typeface="微软雅黑" panose="020B0503020204020204" pitchFamily="34" charset="-122"/>
                <a:ea typeface="微软雅黑" panose="020B0503020204020204" pitchFamily="34" charset="-122"/>
              </a:rPr>
              <a:t>2</a:t>
            </a:r>
            <a:endParaRPr lang="zh-CN" altLang="en-US" sz="1800" b="1" baseline="-25000">
              <a:latin typeface="微软雅黑" panose="020B0503020204020204" pitchFamily="34" charset="-122"/>
              <a:ea typeface="微软雅黑" panose="020B0503020204020204" pitchFamily="34" charset="-122"/>
            </a:endParaRPr>
          </a:p>
        </p:txBody>
      </p:sp>
      <p:grpSp>
        <p:nvGrpSpPr>
          <p:cNvPr id="19" name="组合 18"/>
          <p:cNvGrpSpPr/>
          <p:nvPr/>
        </p:nvGrpSpPr>
        <p:grpSpPr>
          <a:xfrm>
            <a:off x="4475127" y="2010990"/>
            <a:ext cx="1304124" cy="770522"/>
            <a:chOff x="4632443" y="2010990"/>
            <a:chExt cx="1304124" cy="770522"/>
          </a:xfrm>
        </p:grpSpPr>
        <p:sp>
          <p:nvSpPr>
            <p:cNvPr id="59" name="Line 245"/>
            <p:cNvSpPr>
              <a:spLocks noChangeShapeType="1"/>
            </p:cNvSpPr>
            <p:nvPr/>
          </p:nvSpPr>
          <p:spPr bwMode="auto">
            <a:xfrm flipV="1">
              <a:off x="4889252" y="2010990"/>
              <a:ext cx="1047315" cy="560463"/>
            </a:xfrm>
            <a:prstGeom prst="line">
              <a:avLst/>
            </a:prstGeom>
            <a:noFill/>
            <a:ln w="9525">
              <a:solidFill>
                <a:srgbClr val="9900CC"/>
              </a:solidFill>
              <a:round/>
              <a:headEnd/>
              <a:tailEnd type="triangle" w="sm" len="lg"/>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82" name="TextBox 123"/>
            <p:cNvSpPr txBox="1">
              <a:spLocks noChangeArrowheads="1"/>
            </p:cNvSpPr>
            <p:nvPr/>
          </p:nvSpPr>
          <p:spPr bwMode="auto">
            <a:xfrm>
              <a:off x="4632443" y="2412180"/>
              <a:ext cx="389850"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6" name="组合 15"/>
          <p:cNvGrpSpPr/>
          <p:nvPr/>
        </p:nvGrpSpPr>
        <p:grpSpPr>
          <a:xfrm>
            <a:off x="4676594" y="2229459"/>
            <a:ext cx="1953929" cy="521954"/>
            <a:chOff x="4833910" y="2229459"/>
            <a:chExt cx="1953929" cy="521954"/>
          </a:xfrm>
        </p:grpSpPr>
        <p:sp>
          <p:nvSpPr>
            <p:cNvPr id="93" name="Line 245"/>
            <p:cNvSpPr>
              <a:spLocks noChangeShapeType="1"/>
            </p:cNvSpPr>
            <p:nvPr/>
          </p:nvSpPr>
          <p:spPr bwMode="auto">
            <a:xfrm rot="5400000" flipH="1" flipV="1">
              <a:off x="5653313" y="1616886"/>
              <a:ext cx="315124" cy="1953929"/>
            </a:xfrm>
            <a:prstGeom prst="line">
              <a:avLst/>
            </a:prstGeom>
            <a:noFill/>
            <a:ln w="9525">
              <a:solidFill>
                <a:schemeClr val="tx1"/>
              </a:solidFill>
              <a:prstDash val="dash"/>
              <a:round/>
              <a:headEnd/>
              <a:tailEnd type="triangle" w="med" len="me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99" name="TextBox 90"/>
            <p:cNvSpPr txBox="1">
              <a:spLocks noChangeArrowheads="1"/>
            </p:cNvSpPr>
            <p:nvPr/>
          </p:nvSpPr>
          <p:spPr bwMode="auto">
            <a:xfrm>
              <a:off x="6360797" y="2229459"/>
              <a:ext cx="409513" cy="3693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pic>
        <p:nvPicPr>
          <p:cNvPr id="112" name="Picture 222" descr="D-Link%20DI-713P%20Wireless%20Broadband%20router"/>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2500686" y="1720907"/>
            <a:ext cx="610224" cy="32857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13" name="Picture 222" descr="D-Link%20DI-713P%20Wireless%20Broadband%20router"/>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5697943" y="1618681"/>
            <a:ext cx="610224" cy="32857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17" name="组合 16"/>
          <p:cNvGrpSpPr/>
          <p:nvPr/>
        </p:nvGrpSpPr>
        <p:grpSpPr>
          <a:xfrm>
            <a:off x="2871760" y="1857159"/>
            <a:ext cx="1362200" cy="700678"/>
            <a:chOff x="3029076" y="1857159"/>
            <a:chExt cx="1362200" cy="700678"/>
          </a:xfrm>
        </p:grpSpPr>
        <p:sp>
          <p:nvSpPr>
            <p:cNvPr id="90" name="Line 245"/>
            <p:cNvSpPr>
              <a:spLocks noChangeShapeType="1"/>
            </p:cNvSpPr>
            <p:nvPr/>
          </p:nvSpPr>
          <p:spPr bwMode="auto">
            <a:xfrm>
              <a:off x="3285869" y="2037398"/>
              <a:ext cx="1105407" cy="520439"/>
            </a:xfrm>
            <a:prstGeom prst="line">
              <a:avLst/>
            </a:prstGeom>
            <a:noFill/>
            <a:ln w="9525">
              <a:solidFill>
                <a:srgbClr val="990000"/>
              </a:solidFill>
              <a:round/>
              <a:headEnd/>
              <a:tailEnd type="triangle" w="sm" len="lg"/>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91" name="TextBox 126"/>
            <p:cNvSpPr txBox="1">
              <a:spLocks noChangeArrowheads="1"/>
            </p:cNvSpPr>
            <p:nvPr/>
          </p:nvSpPr>
          <p:spPr bwMode="auto">
            <a:xfrm>
              <a:off x="3029076" y="1857159"/>
              <a:ext cx="389850"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3" name="组合 12"/>
          <p:cNvGrpSpPr/>
          <p:nvPr/>
        </p:nvGrpSpPr>
        <p:grpSpPr>
          <a:xfrm>
            <a:off x="3337723" y="1595641"/>
            <a:ext cx="824510" cy="798625"/>
            <a:chOff x="3495039" y="1595641"/>
            <a:chExt cx="824510" cy="798625"/>
          </a:xfrm>
        </p:grpSpPr>
        <p:sp>
          <p:nvSpPr>
            <p:cNvPr id="85" name="Line 245"/>
            <p:cNvSpPr>
              <a:spLocks noChangeShapeType="1"/>
            </p:cNvSpPr>
            <p:nvPr/>
          </p:nvSpPr>
          <p:spPr bwMode="auto">
            <a:xfrm rot="5400000" flipH="1">
              <a:off x="3511249" y="1585967"/>
              <a:ext cx="792089" cy="824510"/>
            </a:xfrm>
            <a:prstGeom prst="line">
              <a:avLst/>
            </a:prstGeom>
            <a:noFill/>
            <a:ln w="9525">
              <a:solidFill>
                <a:schemeClr val="tx1"/>
              </a:solidFill>
              <a:prstDash val="dash"/>
              <a:round/>
              <a:headEnd/>
              <a:tailEnd type="triangle" w="med" len="me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5" name="TextBox 90"/>
            <p:cNvSpPr txBox="1">
              <a:spLocks noChangeArrowheads="1"/>
            </p:cNvSpPr>
            <p:nvPr/>
          </p:nvSpPr>
          <p:spPr bwMode="auto">
            <a:xfrm>
              <a:off x="3536962" y="1595641"/>
              <a:ext cx="409513" cy="3693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2" name="组合 11"/>
          <p:cNvGrpSpPr/>
          <p:nvPr/>
        </p:nvGrpSpPr>
        <p:grpSpPr>
          <a:xfrm>
            <a:off x="2862522" y="2113495"/>
            <a:ext cx="1391246" cy="532935"/>
            <a:chOff x="3019838" y="2113495"/>
            <a:chExt cx="1391246" cy="532935"/>
          </a:xfrm>
        </p:grpSpPr>
        <p:sp>
          <p:nvSpPr>
            <p:cNvPr id="75" name="Line 245"/>
            <p:cNvSpPr>
              <a:spLocks noChangeShapeType="1"/>
            </p:cNvSpPr>
            <p:nvPr/>
          </p:nvSpPr>
          <p:spPr bwMode="auto">
            <a:xfrm rot="5400000" flipH="1">
              <a:off x="3448993" y="1684340"/>
              <a:ext cx="532935" cy="1391246"/>
            </a:xfrm>
            <a:prstGeom prst="line">
              <a:avLst/>
            </a:prstGeom>
            <a:noFill/>
            <a:ln w="9525">
              <a:solidFill>
                <a:schemeClr val="tx1"/>
              </a:solidFill>
              <a:prstDash val="dash"/>
              <a:round/>
              <a:headEnd/>
              <a:tailEnd type="triangle" w="med" len="me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6" name="TextBox 90"/>
            <p:cNvSpPr txBox="1">
              <a:spLocks noChangeArrowheads="1"/>
            </p:cNvSpPr>
            <p:nvPr/>
          </p:nvSpPr>
          <p:spPr bwMode="auto">
            <a:xfrm>
              <a:off x="3235828" y="2158362"/>
              <a:ext cx="409513" cy="3693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4" name="组合 3"/>
          <p:cNvGrpSpPr/>
          <p:nvPr/>
        </p:nvGrpSpPr>
        <p:grpSpPr>
          <a:xfrm>
            <a:off x="2662057" y="2439874"/>
            <a:ext cx="1541617" cy="369332"/>
            <a:chOff x="2819373" y="2439874"/>
            <a:chExt cx="1541617" cy="369332"/>
          </a:xfrm>
        </p:grpSpPr>
        <p:sp>
          <p:nvSpPr>
            <p:cNvPr id="84" name="Line 245"/>
            <p:cNvSpPr>
              <a:spLocks noChangeShapeType="1"/>
            </p:cNvSpPr>
            <p:nvPr/>
          </p:nvSpPr>
          <p:spPr bwMode="auto">
            <a:xfrm rot="5400000" flipH="1">
              <a:off x="3507010" y="1817946"/>
              <a:ext cx="166343" cy="1541617"/>
            </a:xfrm>
            <a:prstGeom prst="line">
              <a:avLst/>
            </a:prstGeom>
            <a:noFill/>
            <a:ln w="9525">
              <a:solidFill>
                <a:schemeClr val="tx1"/>
              </a:solidFill>
              <a:prstDash val="dash"/>
              <a:round/>
              <a:headEnd/>
              <a:tailEnd type="triangle" w="med" len="me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7" name="TextBox 90"/>
            <p:cNvSpPr txBox="1">
              <a:spLocks noChangeArrowheads="1"/>
            </p:cNvSpPr>
            <p:nvPr/>
          </p:nvSpPr>
          <p:spPr bwMode="auto">
            <a:xfrm>
              <a:off x="3097577" y="2439874"/>
              <a:ext cx="409513" cy="3693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4560957" y="1765465"/>
            <a:ext cx="1300008" cy="760214"/>
            <a:chOff x="4718273" y="1765465"/>
            <a:chExt cx="1300008" cy="760214"/>
          </a:xfrm>
        </p:grpSpPr>
        <p:sp>
          <p:nvSpPr>
            <p:cNvPr id="83" name="Line 245"/>
            <p:cNvSpPr>
              <a:spLocks noChangeShapeType="1"/>
            </p:cNvSpPr>
            <p:nvPr/>
          </p:nvSpPr>
          <p:spPr bwMode="auto">
            <a:xfrm flipH="1">
              <a:off x="4718273" y="1975880"/>
              <a:ext cx="1036797" cy="549799"/>
            </a:xfrm>
            <a:prstGeom prst="line">
              <a:avLst/>
            </a:prstGeom>
            <a:noFill/>
            <a:ln w="9525">
              <a:solidFill>
                <a:srgbClr val="990000"/>
              </a:solidFill>
              <a:round/>
              <a:headEnd/>
              <a:tailEnd type="triangle" w="sm" len="lg"/>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8" name="TextBox 126"/>
            <p:cNvSpPr txBox="1">
              <a:spLocks noChangeArrowheads="1"/>
            </p:cNvSpPr>
            <p:nvPr/>
          </p:nvSpPr>
          <p:spPr bwMode="auto">
            <a:xfrm>
              <a:off x="5628431" y="1765465"/>
              <a:ext cx="389850"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5" name="组合 14"/>
          <p:cNvGrpSpPr/>
          <p:nvPr/>
        </p:nvGrpSpPr>
        <p:grpSpPr>
          <a:xfrm>
            <a:off x="4461827" y="1838412"/>
            <a:ext cx="1083478" cy="611510"/>
            <a:chOff x="4619143" y="1838412"/>
            <a:chExt cx="1083478" cy="611510"/>
          </a:xfrm>
        </p:grpSpPr>
        <p:sp>
          <p:nvSpPr>
            <p:cNvPr id="81" name="Line 245"/>
            <p:cNvSpPr>
              <a:spLocks noChangeShapeType="1"/>
            </p:cNvSpPr>
            <p:nvPr/>
          </p:nvSpPr>
          <p:spPr bwMode="auto">
            <a:xfrm flipV="1">
              <a:off x="4619143" y="1846775"/>
              <a:ext cx="1083478" cy="603147"/>
            </a:xfrm>
            <a:prstGeom prst="line">
              <a:avLst/>
            </a:prstGeom>
            <a:noFill/>
            <a:ln w="9525">
              <a:solidFill>
                <a:schemeClr val="tx1"/>
              </a:solidFill>
              <a:prstDash val="dash"/>
              <a:round/>
              <a:headEnd/>
              <a:tailEnd type="triangle" w="med" len="me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9" name="TextBox 90"/>
            <p:cNvSpPr txBox="1">
              <a:spLocks noChangeArrowheads="1"/>
            </p:cNvSpPr>
            <p:nvPr/>
          </p:nvSpPr>
          <p:spPr bwMode="auto">
            <a:xfrm>
              <a:off x="5055047" y="1838412"/>
              <a:ext cx="409513" cy="3693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20" name="组合 19"/>
          <p:cNvGrpSpPr/>
          <p:nvPr/>
        </p:nvGrpSpPr>
        <p:grpSpPr>
          <a:xfrm>
            <a:off x="4761421" y="1920866"/>
            <a:ext cx="1307897" cy="777350"/>
            <a:chOff x="4918737" y="1920866"/>
            <a:chExt cx="1307897" cy="777350"/>
          </a:xfrm>
        </p:grpSpPr>
        <p:sp>
          <p:nvSpPr>
            <p:cNvPr id="92" name="Line 245"/>
            <p:cNvSpPr>
              <a:spLocks noChangeShapeType="1"/>
            </p:cNvSpPr>
            <p:nvPr/>
          </p:nvSpPr>
          <p:spPr bwMode="auto">
            <a:xfrm flipH="1">
              <a:off x="4918737" y="2132524"/>
              <a:ext cx="1069983" cy="565692"/>
            </a:xfrm>
            <a:prstGeom prst="line">
              <a:avLst/>
            </a:prstGeom>
            <a:noFill/>
            <a:ln w="9525">
              <a:solidFill>
                <a:srgbClr val="0000FF"/>
              </a:solidFill>
              <a:round/>
              <a:headEnd/>
              <a:tailEnd type="triangle" w="sm" len="lg"/>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58" name="TextBox 89"/>
            <p:cNvSpPr txBox="1">
              <a:spLocks noChangeArrowheads="1"/>
            </p:cNvSpPr>
            <p:nvPr/>
          </p:nvSpPr>
          <p:spPr bwMode="auto">
            <a:xfrm>
              <a:off x="5836784" y="1920866"/>
              <a:ext cx="389850"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grpSp>
        <p:nvGrpSpPr>
          <p:cNvPr id="14" name="组合 13"/>
          <p:cNvGrpSpPr/>
          <p:nvPr/>
        </p:nvGrpSpPr>
        <p:grpSpPr>
          <a:xfrm>
            <a:off x="4102764" y="1551959"/>
            <a:ext cx="409513" cy="860221"/>
            <a:chOff x="4260080" y="1551959"/>
            <a:chExt cx="409513" cy="860221"/>
          </a:xfrm>
        </p:grpSpPr>
        <p:sp>
          <p:nvSpPr>
            <p:cNvPr id="86" name="Line 245"/>
            <p:cNvSpPr>
              <a:spLocks noChangeShapeType="1"/>
            </p:cNvSpPr>
            <p:nvPr/>
          </p:nvSpPr>
          <p:spPr bwMode="auto">
            <a:xfrm rot="5400000" flipH="1" flipV="1">
              <a:off x="4086080" y="1980452"/>
              <a:ext cx="860221" cy="3236"/>
            </a:xfrm>
            <a:prstGeom prst="line">
              <a:avLst/>
            </a:prstGeom>
            <a:noFill/>
            <a:ln w="9525">
              <a:solidFill>
                <a:schemeClr val="tx1"/>
              </a:solidFill>
              <a:prstDash val="dash"/>
              <a:round/>
              <a:headEnd/>
              <a:tailEnd type="triangle" w="med" len="me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30" name="TextBox 90"/>
            <p:cNvSpPr txBox="1">
              <a:spLocks noChangeArrowheads="1"/>
            </p:cNvSpPr>
            <p:nvPr/>
          </p:nvSpPr>
          <p:spPr bwMode="auto">
            <a:xfrm>
              <a:off x="4260080" y="1645961"/>
              <a:ext cx="409513" cy="3693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endParaRPr lang="zh-CN" altLang="en-US" sz="1800" b="1" dirty="0">
                <a:latin typeface="微软雅黑" panose="020B0503020204020204" pitchFamily="34" charset="-122"/>
                <a:ea typeface="微软雅黑" panose="020B0503020204020204" pitchFamily="34" charset="-122"/>
              </a:endParaRPr>
            </a:p>
          </p:txBody>
        </p:sp>
      </p:grpSp>
      <p:sp>
        <p:nvSpPr>
          <p:cNvPr id="21" name="矩形 20"/>
          <p:cNvSpPr/>
          <p:nvPr/>
        </p:nvSpPr>
        <p:spPr>
          <a:xfrm>
            <a:off x="7213335" y="1774568"/>
            <a:ext cx="1438649" cy="1323439"/>
          </a:xfrm>
          <a:prstGeom prst="rect">
            <a:avLst/>
          </a:prstGeom>
        </p:spPr>
        <p:txBody>
          <a:bodyPr wrap="square">
            <a:spAutoFit/>
          </a:bodyPr>
          <a:lstStyle/>
          <a:p>
            <a:pPr eaLnBrk="0" hangingPunct="0">
              <a:lnSpc>
                <a:spcPts val="2400"/>
              </a:lnSpc>
              <a:buClr>
                <a:srgbClr val="0070C0"/>
              </a:buClr>
            </a:pPr>
            <a:r>
              <a:rPr lang="zh-CN" altLang="en-US" sz="1600" b="1" dirty="0">
                <a:latin typeface="微软雅黑" pitchFamily="34" charset="-122"/>
                <a:ea typeface="微软雅黑" pitchFamily="34" charset="-122"/>
              </a:rPr>
              <a:t>一个移动站可以</a:t>
            </a:r>
            <a:r>
              <a:rPr lang="zh-CN" altLang="en-US" sz="1600" b="1" dirty="0">
                <a:solidFill>
                  <a:srgbClr val="C00000"/>
                </a:solidFill>
                <a:latin typeface="微软雅黑" pitchFamily="34" charset="-122"/>
                <a:ea typeface="微软雅黑" pitchFamily="34" charset="-122"/>
              </a:rPr>
              <a:t>同时</a:t>
            </a:r>
            <a:r>
              <a:rPr lang="zh-CN" altLang="en-US" sz="1600" b="1" dirty="0">
                <a:latin typeface="微软雅黑" pitchFamily="34" charset="-122"/>
                <a:ea typeface="微软雅黑" pitchFamily="34" charset="-122"/>
              </a:rPr>
              <a:t>进行主动扫描和被动扫描。</a:t>
            </a:r>
            <a:endParaRPr lang="en-US" altLang="zh-CN" sz="1600" b="1" dirty="0">
              <a:latin typeface="微软雅黑" pitchFamily="34" charset="-122"/>
              <a:ea typeface="微软雅黑" pitchFamily="34" charset="-122"/>
            </a:endParaRPr>
          </a:p>
        </p:txBody>
      </p:sp>
    </p:spTree>
    <p:extLst>
      <p:ext uri="{BB962C8B-B14F-4D97-AF65-F5344CB8AC3E}">
        <p14:creationId xmlns="" xmlns:p14="http://schemas.microsoft.com/office/powerpoint/2010/main" val="2231315310"/>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repeatCount="3000"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1000"/>
                                        <p:tgtEl>
                                          <p:spTgt spid="4"/>
                                        </p:tgtEl>
                                      </p:cBhvr>
                                    </p:animEffect>
                                  </p:childTnLst>
                                </p:cTn>
                              </p:par>
                              <p:par>
                                <p:cTn id="8" presetID="22" presetClass="entr" presetSubtype="2" repeatCount="3000" fill="hold"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wipe(right)">
                                      <p:cBhvr>
                                        <p:cTn id="10" dur="1000"/>
                                        <p:tgtEl>
                                          <p:spTgt spid="12"/>
                                        </p:tgtEl>
                                      </p:cBhvr>
                                    </p:animEffect>
                                  </p:childTnLst>
                                </p:cTn>
                              </p:par>
                              <p:par>
                                <p:cTn id="11" presetID="22" presetClass="entr" presetSubtype="2" repeatCount="3000" fill="hold" nodeType="with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wipe(right)">
                                      <p:cBhvr>
                                        <p:cTn id="13" dur="1000"/>
                                        <p:tgtEl>
                                          <p:spTgt spid="13"/>
                                        </p:tgtEl>
                                      </p:cBhvr>
                                    </p:animEffect>
                                  </p:childTnLst>
                                </p:cTn>
                              </p:par>
                              <p:par>
                                <p:cTn id="14" presetID="22" presetClass="entr" presetSubtype="4" repeatCount="3000" fill="hold" nodeType="withEffect">
                                  <p:stCondLst>
                                    <p:cond delay="0"/>
                                  </p:stCondLst>
                                  <p:childTnLst>
                                    <p:set>
                                      <p:cBhvr>
                                        <p:cTn id="15" dur="1" fill="hold">
                                          <p:stCondLst>
                                            <p:cond delay="0"/>
                                          </p:stCondLst>
                                        </p:cTn>
                                        <p:tgtEl>
                                          <p:spTgt spid="14"/>
                                        </p:tgtEl>
                                        <p:attrNameLst>
                                          <p:attrName>style.visibility</p:attrName>
                                        </p:attrNameLst>
                                      </p:cBhvr>
                                      <p:to>
                                        <p:strVal val="visible"/>
                                      </p:to>
                                    </p:set>
                                    <p:animEffect transition="in" filter="wipe(down)">
                                      <p:cBhvr>
                                        <p:cTn id="16" dur="1000"/>
                                        <p:tgtEl>
                                          <p:spTgt spid="14"/>
                                        </p:tgtEl>
                                      </p:cBhvr>
                                    </p:animEffect>
                                  </p:childTnLst>
                                </p:cTn>
                              </p:par>
                              <p:par>
                                <p:cTn id="17" presetID="22" presetClass="entr" presetSubtype="8" repeatCount="3000"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wipe(left)">
                                      <p:cBhvr>
                                        <p:cTn id="19" dur="1000"/>
                                        <p:tgtEl>
                                          <p:spTgt spid="15"/>
                                        </p:tgtEl>
                                      </p:cBhvr>
                                    </p:animEffect>
                                  </p:childTnLst>
                                </p:cTn>
                              </p:par>
                              <p:par>
                                <p:cTn id="20" presetID="22" presetClass="entr" presetSubtype="8" repeatCount="3000" fill="hold" nodeType="with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wipe(left)">
                                      <p:cBhvr>
                                        <p:cTn id="22" dur="1000"/>
                                        <p:tgtEl>
                                          <p:spTgt spid="1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wipe(left)">
                                      <p:cBhvr>
                                        <p:cTn id="27" dur="1000"/>
                                        <p:tgtEl>
                                          <p:spTgt spid="17"/>
                                        </p:tgtEl>
                                      </p:cBhvr>
                                    </p:animEffect>
                                  </p:childTnLst>
                                </p:cTn>
                              </p:par>
                              <p:par>
                                <p:cTn id="28" presetID="22" presetClass="entr" presetSubtype="2" fill="hold" nodeType="with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wipe(right)">
                                      <p:cBhvr>
                                        <p:cTn id="30" dur="1000"/>
                                        <p:tgtEl>
                                          <p:spTgt spid="18"/>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4" fill="hold" nodeType="click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wipe(down)">
                                      <p:cBhvr>
                                        <p:cTn id="35" dur="1000"/>
                                        <p:tgtEl>
                                          <p:spTgt spid="19"/>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1" fill="hold" nodeType="clickEffect">
                                  <p:stCondLst>
                                    <p:cond delay="0"/>
                                  </p:stCondLst>
                                  <p:childTnLst>
                                    <p:set>
                                      <p:cBhvr>
                                        <p:cTn id="39" dur="1" fill="hold">
                                          <p:stCondLst>
                                            <p:cond delay="0"/>
                                          </p:stCondLst>
                                        </p:cTn>
                                        <p:tgtEl>
                                          <p:spTgt spid="20"/>
                                        </p:tgtEl>
                                        <p:attrNameLst>
                                          <p:attrName>style.visibility</p:attrName>
                                        </p:attrNameLst>
                                      </p:cBhvr>
                                      <p:to>
                                        <p:strVal val="visible"/>
                                      </p:to>
                                    </p:set>
                                    <p:animEffect transition="in" filter="wipe(up)">
                                      <p:cBhvr>
                                        <p:cTn id="40" dur="1000"/>
                                        <p:tgtEl>
                                          <p:spTgt spid="20"/>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17853" y="618228"/>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4"/>
          <p:cNvSpPr>
            <a:spLocks noChangeArrowheads="1"/>
          </p:cNvSpPr>
          <p:nvPr/>
        </p:nvSpPr>
        <p:spPr bwMode="auto">
          <a:xfrm>
            <a:off x="635844" y="568400"/>
            <a:ext cx="5845190"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重建</a:t>
            </a:r>
            <a:r>
              <a:rPr lang="zh-CN" altLang="en-US" sz="2000" b="1" dirty="0" smtClean="0">
                <a:latin typeface="微软雅黑" pitchFamily="34" charset="-122"/>
                <a:ea typeface="微软雅黑" pitchFamily="34" charset="-122"/>
              </a:rPr>
              <a:t>关联 </a:t>
            </a:r>
            <a:r>
              <a:rPr lang="en-US" altLang="zh-CN" sz="2000" b="1" dirty="0" smtClean="0">
                <a:latin typeface="微软雅黑" pitchFamily="34" charset="-122"/>
                <a:ea typeface="微软雅黑" pitchFamily="34" charset="-122"/>
              </a:rPr>
              <a:t>(</a:t>
            </a:r>
            <a:r>
              <a:rPr lang="en-US" altLang="zh-CN" sz="2000" b="1" dirty="0" err="1">
                <a:latin typeface="微软雅黑" pitchFamily="34" charset="-122"/>
                <a:ea typeface="微软雅黑" pitchFamily="34" charset="-122"/>
              </a:rPr>
              <a:t>reassociation</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和分离 </a:t>
            </a:r>
            <a:r>
              <a:rPr lang="en-US" altLang="zh-CN" sz="2000" b="1" dirty="0" smtClean="0">
                <a:latin typeface="微软雅黑" pitchFamily="34" charset="-122"/>
                <a:ea typeface="微软雅黑" pitchFamily="34" charset="-122"/>
              </a:rPr>
              <a:t>(</a:t>
            </a:r>
            <a:r>
              <a:rPr lang="en-US" altLang="zh-CN" sz="2000" b="1" dirty="0">
                <a:latin typeface="微软雅黑" pitchFamily="34" charset="-122"/>
                <a:ea typeface="微软雅黑" pitchFamily="34" charset="-122"/>
              </a:rPr>
              <a:t>dissociation)</a:t>
            </a:r>
          </a:p>
        </p:txBody>
      </p:sp>
      <p:sp>
        <p:nvSpPr>
          <p:cNvPr id="4" name="Rectangle 46"/>
          <p:cNvSpPr>
            <a:spLocks noChangeArrowheads="1"/>
          </p:cNvSpPr>
          <p:nvPr/>
        </p:nvSpPr>
        <p:spPr bwMode="auto">
          <a:xfrm>
            <a:off x="517853" y="928050"/>
            <a:ext cx="8133857" cy="136191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itchFamily="34" charset="-122"/>
                <a:ea typeface="微软雅黑" pitchFamily="34" charset="-122"/>
              </a:rPr>
              <a:t>移动站</a:t>
            </a:r>
            <a:r>
              <a:rPr lang="zh-CN" altLang="en-US" sz="2000" b="1" dirty="0">
                <a:latin typeface="微软雅黑" pitchFamily="34" charset="-122"/>
                <a:ea typeface="微软雅黑" pitchFamily="34" charset="-122"/>
              </a:rPr>
              <a:t>使用</a:t>
            </a:r>
            <a:r>
              <a:rPr lang="zh-CN" altLang="en-US" sz="2000" b="1" dirty="0">
                <a:solidFill>
                  <a:srgbClr val="C00000"/>
                </a:solidFill>
                <a:latin typeface="微软雅黑" pitchFamily="34" charset="-122"/>
                <a:ea typeface="微软雅黑" pitchFamily="34" charset="-122"/>
              </a:rPr>
              <a:t>重建</a:t>
            </a:r>
            <a:r>
              <a:rPr lang="zh-CN" altLang="en-US" sz="2000" b="1" dirty="0" smtClean="0">
                <a:solidFill>
                  <a:srgbClr val="C00000"/>
                </a:solidFill>
                <a:latin typeface="微软雅黑" pitchFamily="34" charset="-122"/>
                <a:ea typeface="微软雅黑" pitchFamily="34" charset="-122"/>
              </a:rPr>
              <a:t>关联 </a:t>
            </a:r>
            <a:r>
              <a:rPr lang="en-US" altLang="zh-CN" sz="2000" b="1" dirty="0" smtClean="0">
                <a:latin typeface="微软雅黑" pitchFamily="34" charset="-122"/>
                <a:ea typeface="微软雅黑" pitchFamily="34" charset="-122"/>
              </a:rPr>
              <a:t>(</a:t>
            </a:r>
            <a:r>
              <a:rPr lang="en-US" altLang="zh-CN" sz="2000" b="1" dirty="0" err="1">
                <a:latin typeface="微软雅黑" pitchFamily="34" charset="-122"/>
                <a:ea typeface="微软雅黑" pitchFamily="34" charset="-122"/>
              </a:rPr>
              <a:t>reassociation</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服务，可</a:t>
            </a:r>
            <a:r>
              <a:rPr lang="zh-CN" altLang="en-US" sz="2000" b="1" dirty="0">
                <a:latin typeface="微软雅黑" pitchFamily="34" charset="-122"/>
                <a:ea typeface="微软雅黑" pitchFamily="34" charset="-122"/>
              </a:rPr>
              <a:t>把这种关联转移到另一个接入点。</a:t>
            </a: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itchFamily="34" charset="-122"/>
                <a:ea typeface="微软雅黑" pitchFamily="34" charset="-122"/>
              </a:rPr>
              <a:t>当</a:t>
            </a:r>
            <a:r>
              <a:rPr lang="zh-CN" altLang="en-US" sz="2000" b="1" dirty="0">
                <a:latin typeface="微软雅黑" pitchFamily="34" charset="-122"/>
                <a:ea typeface="微软雅黑" pitchFamily="34" charset="-122"/>
              </a:rPr>
              <a:t>使用</a:t>
            </a:r>
            <a:r>
              <a:rPr lang="zh-CN" altLang="en-US" sz="2000" b="1" dirty="0" smtClean="0">
                <a:solidFill>
                  <a:srgbClr val="C00000"/>
                </a:solidFill>
                <a:latin typeface="微软雅黑" pitchFamily="34" charset="-122"/>
                <a:ea typeface="微软雅黑" pitchFamily="34" charset="-122"/>
              </a:rPr>
              <a:t>分离</a:t>
            </a:r>
            <a:r>
              <a:rPr lang="zh-CN" altLang="en-US" sz="2000" b="1" dirty="0" smtClean="0">
                <a:latin typeface="微软雅黑" pitchFamily="34" charset="-122"/>
                <a:ea typeface="微软雅黑" pitchFamily="34" charset="-122"/>
              </a:rPr>
              <a:t> </a:t>
            </a:r>
            <a:r>
              <a:rPr lang="en-US" altLang="zh-CN" sz="2000" b="1" dirty="0" smtClean="0">
                <a:latin typeface="微软雅黑" pitchFamily="34" charset="-122"/>
                <a:ea typeface="微软雅黑" pitchFamily="34" charset="-122"/>
              </a:rPr>
              <a:t>(</a:t>
            </a:r>
            <a:r>
              <a:rPr lang="en-US" altLang="zh-CN" sz="2000" b="1" dirty="0">
                <a:latin typeface="微软雅黑" pitchFamily="34" charset="-122"/>
                <a:ea typeface="微软雅黑" pitchFamily="34" charset="-122"/>
              </a:rPr>
              <a:t>dissociation</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服务</a:t>
            </a:r>
            <a:r>
              <a:rPr lang="zh-CN" altLang="en-US" sz="2000" b="1" dirty="0">
                <a:latin typeface="微软雅黑" pitchFamily="34" charset="-122"/>
                <a:ea typeface="微软雅黑" pitchFamily="34" charset="-122"/>
              </a:rPr>
              <a:t>时</a:t>
            </a:r>
            <a:r>
              <a:rPr lang="zh-CN" altLang="en-US" sz="2000" b="1" dirty="0" smtClean="0">
                <a:latin typeface="微软雅黑" pitchFamily="34" charset="-122"/>
                <a:ea typeface="微软雅黑" pitchFamily="34" charset="-122"/>
              </a:rPr>
              <a:t>，可</a:t>
            </a:r>
            <a:r>
              <a:rPr lang="zh-CN" altLang="en-US" sz="2000" b="1" dirty="0">
                <a:latin typeface="微软雅黑" pitchFamily="34" charset="-122"/>
                <a:ea typeface="微软雅黑" pitchFamily="34" charset="-122"/>
              </a:rPr>
              <a:t>终止这种关联</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p:txBody>
      </p:sp>
    </p:spTree>
    <p:extLst>
      <p:ext uri="{BB962C8B-B14F-4D97-AF65-F5344CB8AC3E}">
        <p14:creationId xmlns="" xmlns:p14="http://schemas.microsoft.com/office/powerpoint/2010/main" val="1455850799"/>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17853" y="623224"/>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dirty="0"/>
          </a:p>
        </p:txBody>
      </p:sp>
      <p:sp>
        <p:nvSpPr>
          <p:cNvPr id="6" name="矩形 4"/>
          <p:cNvSpPr>
            <a:spLocks noChangeArrowheads="1"/>
          </p:cNvSpPr>
          <p:nvPr/>
        </p:nvSpPr>
        <p:spPr bwMode="auto">
          <a:xfrm>
            <a:off x="635843" y="573396"/>
            <a:ext cx="3729679"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p>
            <a:r>
              <a:rPr lang="zh-CN" altLang="en-US" sz="2000" b="1" dirty="0" smtClean="0">
                <a:latin typeface="微软雅黑" pitchFamily="34" charset="-122"/>
                <a:ea typeface="微软雅黑" pitchFamily="34" charset="-122"/>
              </a:rPr>
              <a:t>安全地建立关联</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8617"/>
            <a:ext cx="8133857" cy="220829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itchFamily="34" charset="-122"/>
                <a:ea typeface="微软雅黑" pitchFamily="34" charset="-122"/>
              </a:rPr>
              <a:t>用户</a:t>
            </a:r>
            <a:r>
              <a:rPr lang="zh-CN" altLang="en-US" sz="2000" b="1" dirty="0">
                <a:latin typeface="微软雅黑" pitchFamily="34" charset="-122"/>
                <a:ea typeface="微软雅黑" pitchFamily="34" charset="-122"/>
              </a:rPr>
              <a:t>在和附近的</a:t>
            </a:r>
            <a:r>
              <a:rPr lang="zh-CN" altLang="en-US" sz="2000" b="1" dirty="0" smtClean="0">
                <a:latin typeface="微软雅黑" pitchFamily="34" charset="-122"/>
                <a:ea typeface="微软雅黑" pitchFamily="34" charset="-122"/>
              </a:rPr>
              <a:t>接入点 </a:t>
            </a:r>
            <a:r>
              <a:rPr lang="en-US" altLang="zh-CN" sz="2000" b="1" dirty="0" smtClean="0">
                <a:latin typeface="微软雅黑" pitchFamily="34" charset="-122"/>
                <a:ea typeface="微软雅黑" pitchFamily="34" charset="-122"/>
              </a:rPr>
              <a:t>AP </a:t>
            </a:r>
            <a:r>
              <a:rPr lang="zh-CN" altLang="en-US" sz="2000" b="1" dirty="0" smtClean="0">
                <a:latin typeface="微软雅黑" pitchFamily="34" charset="-122"/>
                <a:ea typeface="微软雅黑" pitchFamily="34" charset="-122"/>
              </a:rPr>
              <a:t>建立</a:t>
            </a:r>
            <a:r>
              <a:rPr lang="zh-CN" altLang="en-US" sz="2000" b="1" dirty="0">
                <a:latin typeface="微软雅黑" pitchFamily="34" charset="-122"/>
                <a:ea typeface="微软雅黑" pitchFamily="34" charset="-122"/>
              </a:rPr>
              <a:t>关联时，一般还要键入用户</a:t>
            </a:r>
            <a:r>
              <a:rPr lang="zh-CN" altLang="en-US" sz="2000" b="1" dirty="0" smtClean="0">
                <a:latin typeface="微软雅黑" pitchFamily="34" charset="-122"/>
                <a:ea typeface="微软雅黑" pitchFamily="34" charset="-122"/>
              </a:rPr>
              <a:t>密码。</a:t>
            </a:r>
            <a:endParaRPr lang="en-US" altLang="zh-CN" sz="2000"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itchFamily="34" charset="-122"/>
                <a:ea typeface="微软雅黑" pitchFamily="34" charset="-122"/>
              </a:rPr>
              <a:t>初期加密</a:t>
            </a:r>
            <a:r>
              <a:rPr lang="zh-CN" altLang="en-US" sz="2000" b="1" dirty="0">
                <a:latin typeface="微软雅黑" pitchFamily="34" charset="-122"/>
                <a:ea typeface="微软雅黑" pitchFamily="34" charset="-122"/>
              </a:rPr>
              <a:t>方案：</a:t>
            </a:r>
            <a:r>
              <a:rPr lang="zh-CN" altLang="en-US" sz="2000" b="1" dirty="0">
                <a:solidFill>
                  <a:srgbClr val="C00000"/>
                </a:solidFill>
                <a:latin typeface="微软雅黑" pitchFamily="34" charset="-122"/>
                <a:ea typeface="微软雅黑" pitchFamily="34" charset="-122"/>
              </a:rPr>
              <a:t>有线等效的</a:t>
            </a:r>
            <a:r>
              <a:rPr lang="zh-CN" altLang="en-US" sz="2000" b="1" dirty="0" smtClean="0">
                <a:solidFill>
                  <a:srgbClr val="C00000"/>
                </a:solidFill>
                <a:latin typeface="微软雅黑" pitchFamily="34" charset="-122"/>
                <a:ea typeface="微软雅黑" pitchFamily="34" charset="-122"/>
              </a:rPr>
              <a:t>保密 </a:t>
            </a:r>
            <a:r>
              <a:rPr lang="en-US" altLang="zh-CN" sz="2000" b="1" dirty="0" smtClean="0">
                <a:solidFill>
                  <a:srgbClr val="C00000"/>
                </a:solidFill>
                <a:latin typeface="微软雅黑" pitchFamily="34" charset="-122"/>
                <a:ea typeface="微软雅黑" pitchFamily="34" charset="-122"/>
              </a:rPr>
              <a:t>WEP </a:t>
            </a:r>
            <a:r>
              <a:rPr lang="en-US" altLang="zh-CN" sz="2000" b="1" dirty="0">
                <a:latin typeface="微软雅黑" pitchFamily="34" charset="-122"/>
                <a:ea typeface="微软雅黑" pitchFamily="34" charset="-122"/>
              </a:rPr>
              <a:t>(Wired Equivalent </a:t>
            </a:r>
            <a:r>
              <a:rPr lang="en-US" altLang="zh-CN" sz="2000" b="1" dirty="0" smtClean="0">
                <a:latin typeface="微软雅黑" pitchFamily="34" charset="-122"/>
                <a:ea typeface="微软雅黑" pitchFamily="34" charset="-122"/>
              </a:rPr>
              <a:t>Privacy</a:t>
            </a:r>
            <a:r>
              <a:rPr lang="en-US" altLang="zh-CN" sz="2000" b="1" dirty="0">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itchFamily="34" charset="-122"/>
                <a:ea typeface="微软雅黑" pitchFamily="34" charset="-122"/>
              </a:rPr>
              <a:t>现在加密方案：</a:t>
            </a:r>
            <a:r>
              <a:rPr lang="zh-CN" altLang="en-US" sz="2000" b="1" dirty="0">
                <a:solidFill>
                  <a:srgbClr val="C00000"/>
                </a:solidFill>
                <a:latin typeface="微软雅黑" pitchFamily="34" charset="-122"/>
                <a:ea typeface="微软雅黑" pitchFamily="34" charset="-122"/>
              </a:rPr>
              <a:t>无线局域网受保护的</a:t>
            </a:r>
            <a:r>
              <a:rPr lang="zh-CN" altLang="en-US" sz="2000" b="1" dirty="0" smtClean="0">
                <a:solidFill>
                  <a:srgbClr val="C00000"/>
                </a:solidFill>
                <a:latin typeface="微软雅黑" pitchFamily="34" charset="-122"/>
                <a:ea typeface="微软雅黑" pitchFamily="34" charset="-122"/>
              </a:rPr>
              <a:t>接入 </a:t>
            </a:r>
            <a:r>
              <a:rPr lang="en-US" altLang="zh-CN" sz="2000" b="1" dirty="0" smtClean="0">
                <a:solidFill>
                  <a:srgbClr val="C00000"/>
                </a:solidFill>
                <a:latin typeface="微软雅黑" pitchFamily="34" charset="-122"/>
                <a:ea typeface="微软雅黑" pitchFamily="34" charset="-122"/>
              </a:rPr>
              <a:t>WPA </a:t>
            </a:r>
            <a:r>
              <a:rPr lang="en-US" altLang="zh-CN" sz="2000" b="1" dirty="0" smtClean="0">
                <a:latin typeface="微软雅黑" pitchFamily="34" charset="-122"/>
                <a:ea typeface="微软雅黑" pitchFamily="34" charset="-122"/>
              </a:rPr>
              <a:t>(</a:t>
            </a:r>
            <a:r>
              <a:rPr lang="en-US" altLang="zh-CN" sz="2000" b="1" dirty="0" err="1" smtClean="0">
                <a:latin typeface="微软雅黑" pitchFamily="34" charset="-122"/>
                <a:ea typeface="微软雅黑" pitchFamily="34" charset="-122"/>
              </a:rPr>
              <a:t>WiFi</a:t>
            </a:r>
            <a:r>
              <a:rPr lang="en-US" altLang="zh-CN" sz="2000" b="1" dirty="0" smtClean="0">
                <a:latin typeface="微软雅黑" pitchFamily="34" charset="-122"/>
                <a:ea typeface="微软雅黑" pitchFamily="34" charset="-122"/>
              </a:rPr>
              <a:t> </a:t>
            </a:r>
            <a:r>
              <a:rPr lang="en-US" altLang="zh-CN" sz="2000" b="1" dirty="0">
                <a:latin typeface="微软雅黑" pitchFamily="34" charset="-122"/>
                <a:ea typeface="微软雅黑" pitchFamily="34" charset="-122"/>
              </a:rPr>
              <a:t>Protected </a:t>
            </a:r>
            <a:r>
              <a:rPr lang="en-US" altLang="zh-CN" sz="2000" b="1" dirty="0" smtClean="0">
                <a:latin typeface="微软雅黑" pitchFamily="34" charset="-122"/>
                <a:ea typeface="微软雅黑" pitchFamily="34" charset="-122"/>
              </a:rPr>
              <a:t>Access) </a:t>
            </a:r>
            <a:r>
              <a:rPr lang="zh-CN" altLang="en-US" sz="2000" b="1" dirty="0" smtClean="0">
                <a:latin typeface="微软雅黑" pitchFamily="34" charset="-122"/>
                <a:ea typeface="微软雅黑" pitchFamily="34" charset="-122"/>
              </a:rPr>
              <a:t>或 </a:t>
            </a:r>
            <a:r>
              <a:rPr lang="en-US" altLang="zh-CN" sz="2000" b="1" dirty="0" smtClean="0">
                <a:latin typeface="微软雅黑" pitchFamily="34" charset="-122"/>
                <a:ea typeface="微软雅黑" pitchFamily="34" charset="-122"/>
              </a:rPr>
              <a:t>WPA2</a:t>
            </a:r>
            <a:r>
              <a:rPr lang="zh-CN" altLang="en-US" sz="2000" b="1" dirty="0" smtClean="0">
                <a:latin typeface="微软雅黑" pitchFamily="34" charset="-122"/>
                <a:ea typeface="微软雅黑" pitchFamily="34" charset="-122"/>
              </a:rPr>
              <a:t> 。</a:t>
            </a:r>
            <a:endParaRPr lang="zh-CN" altLang="en-US" sz="2000" b="1" dirty="0">
              <a:latin typeface="微软雅黑" pitchFamily="34" charset="-122"/>
              <a:ea typeface="微软雅黑" pitchFamily="34" charset="-122"/>
            </a:endParaRPr>
          </a:p>
        </p:txBody>
      </p:sp>
    </p:spTree>
    <p:extLst>
      <p:ext uri="{BB962C8B-B14F-4D97-AF65-F5344CB8AC3E}">
        <p14:creationId xmlns="" xmlns:p14="http://schemas.microsoft.com/office/powerpoint/2010/main" val="2172340864"/>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 name="圆角矩形 154"/>
          <p:cNvSpPr/>
          <p:nvPr/>
        </p:nvSpPr>
        <p:spPr>
          <a:xfrm>
            <a:off x="509475" y="2168700"/>
            <a:ext cx="8129015" cy="216720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Rectangle 46"/>
          <p:cNvSpPr>
            <a:spLocks noChangeArrowheads="1"/>
          </p:cNvSpPr>
          <p:nvPr/>
        </p:nvSpPr>
        <p:spPr bwMode="auto">
          <a:xfrm>
            <a:off x="509475" y="964105"/>
            <a:ext cx="8129015" cy="124649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smtClean="0">
                <a:latin typeface="微软雅黑" pitchFamily="34" charset="-122"/>
                <a:ea typeface="微软雅黑" pitchFamily="34" charset="-122"/>
              </a:rPr>
              <a:t>又</a:t>
            </a:r>
            <a:r>
              <a:rPr lang="zh-CN" altLang="en-US" sz="2000" b="1" dirty="0">
                <a:latin typeface="微软雅黑" pitchFamily="34" charset="-122"/>
                <a:ea typeface="微软雅黑" pitchFamily="34" charset="-122"/>
              </a:rPr>
              <a:t>称为</a:t>
            </a:r>
            <a:r>
              <a:rPr lang="zh-CN" altLang="en-US" sz="2000" b="1" dirty="0">
                <a:solidFill>
                  <a:srgbClr val="C00000"/>
                </a:solidFill>
                <a:latin typeface="微软雅黑" pitchFamily="34" charset="-122"/>
                <a:ea typeface="微软雅黑" pitchFamily="34" charset="-122"/>
              </a:rPr>
              <a:t>自组</a:t>
            </a:r>
            <a:r>
              <a:rPr lang="zh-CN" altLang="en-US" sz="2000" b="1" dirty="0" smtClean="0">
                <a:solidFill>
                  <a:srgbClr val="C00000"/>
                </a:solidFill>
                <a:latin typeface="微软雅黑" pitchFamily="34" charset="-122"/>
                <a:ea typeface="微软雅黑" pitchFamily="34" charset="-122"/>
              </a:rPr>
              <a:t>网络 </a:t>
            </a:r>
            <a:r>
              <a:rPr lang="en-US" altLang="zh-CN" sz="2000" b="1" dirty="0" smtClean="0">
                <a:latin typeface="微软雅黑" pitchFamily="34" charset="-122"/>
                <a:ea typeface="微软雅黑" pitchFamily="34" charset="-122"/>
              </a:rPr>
              <a:t>(</a:t>
            </a:r>
            <a:r>
              <a:rPr lang="en-US" altLang="zh-CN" sz="2000" b="1" dirty="0">
                <a:latin typeface="微软雅黑" pitchFamily="34" charset="-122"/>
                <a:ea typeface="微软雅黑" pitchFamily="34" charset="-122"/>
              </a:rPr>
              <a:t>ad hoc network) </a:t>
            </a:r>
            <a:r>
              <a:rPr lang="zh-CN" altLang="en-US" sz="2000" b="1" dirty="0">
                <a:latin typeface="微软雅黑" pitchFamily="34" charset="-122"/>
                <a:ea typeface="微软雅黑" pitchFamily="34" charset="-122"/>
              </a:rPr>
              <a:t>。</a:t>
            </a:r>
          </a:p>
          <a:p>
            <a:pPr marL="342900" indent="-342900" eaLnBrk="0" hangingPunct="0">
              <a:lnSpc>
                <a:spcPts val="3000"/>
              </a:lnSpc>
              <a:buClr>
                <a:srgbClr val="0070C0"/>
              </a:buClr>
              <a:buFont typeface="Wingdings" pitchFamily="2" charset="2"/>
              <a:buChar char="l"/>
            </a:pPr>
            <a:r>
              <a:rPr lang="zh-CN" altLang="en-US" sz="2000" b="1" dirty="0" smtClean="0">
                <a:latin typeface="微软雅黑" pitchFamily="34" charset="-122"/>
                <a:ea typeface="微软雅黑" pitchFamily="34" charset="-122"/>
              </a:rPr>
              <a:t>是</a:t>
            </a:r>
            <a:r>
              <a:rPr lang="zh-CN" altLang="en-US" sz="2000" b="1" dirty="0">
                <a:latin typeface="微软雅黑" pitchFamily="34" charset="-122"/>
                <a:ea typeface="微软雅黑" pitchFamily="34" charset="-122"/>
              </a:rPr>
              <a:t>没有固定基础设施（即没有 </a:t>
            </a:r>
            <a:r>
              <a:rPr lang="en-US" altLang="zh-CN" sz="2000" b="1" dirty="0">
                <a:latin typeface="微软雅黑" pitchFamily="34" charset="-122"/>
                <a:ea typeface="微软雅黑" pitchFamily="34" charset="-122"/>
              </a:rPr>
              <a:t>AP</a:t>
            </a:r>
            <a:r>
              <a:rPr lang="zh-CN" altLang="en-US" sz="2000" b="1" dirty="0">
                <a:latin typeface="微软雅黑" pitchFamily="34" charset="-122"/>
                <a:ea typeface="微软雅黑" pitchFamily="34" charset="-122"/>
              </a:rPr>
              <a:t>）的无线局域网</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smtClean="0">
                <a:latin typeface="微软雅黑" pitchFamily="34" charset="-122"/>
                <a:ea typeface="微软雅黑" pitchFamily="34" charset="-122"/>
              </a:rPr>
              <a:t>移动站都处于</a:t>
            </a:r>
            <a:r>
              <a:rPr lang="zh-CN" altLang="en-US" sz="2000" b="1" dirty="0">
                <a:latin typeface="微软雅黑" pitchFamily="34" charset="-122"/>
                <a:ea typeface="微软雅黑" pitchFamily="34" charset="-122"/>
              </a:rPr>
              <a:t>平等</a:t>
            </a:r>
            <a:r>
              <a:rPr lang="zh-CN" altLang="en-US" sz="2000" b="1" dirty="0" smtClean="0">
                <a:latin typeface="微软雅黑" pitchFamily="34" charset="-122"/>
                <a:ea typeface="微软雅黑" pitchFamily="34" charset="-122"/>
              </a:rPr>
              <a:t>状态。</a:t>
            </a:r>
            <a:endParaRPr lang="zh-CN" altLang="en-US" sz="2000" b="1" dirty="0">
              <a:latin typeface="微软雅黑" pitchFamily="34" charset="-122"/>
              <a:ea typeface="微软雅黑" pitchFamily="34" charset="-122"/>
            </a:endParaRPr>
          </a:p>
        </p:txBody>
      </p:sp>
      <p:sp>
        <p:nvSpPr>
          <p:cNvPr id="3" name="AutoShape 5"/>
          <p:cNvSpPr>
            <a:spLocks noChangeArrowheads="1"/>
          </p:cNvSpPr>
          <p:nvPr/>
        </p:nvSpPr>
        <p:spPr bwMode="auto">
          <a:xfrm>
            <a:off x="509475" y="610774"/>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568781" y="577563"/>
            <a:ext cx="2032929"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移动自组网络</a:t>
            </a:r>
            <a:endParaRPr lang="fr-FR" altLang="zh-CN" sz="2000" b="1" dirty="0">
              <a:solidFill>
                <a:schemeClr val="bg1"/>
              </a:solidFill>
              <a:latin typeface="微软雅黑" pitchFamily="34" charset="-122"/>
              <a:ea typeface="微软雅黑" pitchFamily="34" charset="-122"/>
            </a:endParaRPr>
          </a:p>
        </p:txBody>
      </p:sp>
      <p:sp>
        <p:nvSpPr>
          <p:cNvPr id="5" name="Oval 21"/>
          <p:cNvSpPr>
            <a:spLocks noChangeArrowheads="1"/>
          </p:cNvSpPr>
          <p:nvPr/>
        </p:nvSpPr>
        <p:spPr bwMode="auto">
          <a:xfrm>
            <a:off x="2096395" y="2638111"/>
            <a:ext cx="4509748" cy="1393523"/>
          </a:xfrm>
          <a:prstGeom prst="ellipse">
            <a:avLst/>
          </a:prstGeom>
          <a:solidFill>
            <a:srgbClr val="99FF99"/>
          </a:solidFill>
          <a:ln w="9525">
            <a:solidFill>
              <a:schemeClr val="tx1"/>
            </a:solidFill>
            <a:prstDash val="dash"/>
            <a:round/>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6" name="Text Box 45"/>
          <p:cNvSpPr txBox="1">
            <a:spLocks noChangeArrowheads="1"/>
          </p:cNvSpPr>
          <p:nvPr/>
        </p:nvSpPr>
        <p:spPr bwMode="auto">
          <a:xfrm>
            <a:off x="3833313" y="3133732"/>
            <a:ext cx="1023847" cy="371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自组网络</a:t>
            </a:r>
          </a:p>
        </p:txBody>
      </p:sp>
      <p:sp>
        <p:nvSpPr>
          <p:cNvPr id="7" name="Text Box 172"/>
          <p:cNvSpPr txBox="1">
            <a:spLocks noChangeArrowheads="1"/>
          </p:cNvSpPr>
          <p:nvPr/>
        </p:nvSpPr>
        <p:spPr bwMode="auto">
          <a:xfrm>
            <a:off x="3125435" y="3498082"/>
            <a:ext cx="342581" cy="371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A</a:t>
            </a:r>
          </a:p>
        </p:txBody>
      </p:sp>
      <p:sp>
        <p:nvSpPr>
          <p:cNvPr id="8" name="Text Box 173"/>
          <p:cNvSpPr txBox="1">
            <a:spLocks noChangeArrowheads="1"/>
          </p:cNvSpPr>
          <p:nvPr/>
        </p:nvSpPr>
        <p:spPr bwMode="auto">
          <a:xfrm>
            <a:off x="6289406" y="3104401"/>
            <a:ext cx="305274" cy="371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E</a:t>
            </a:r>
          </a:p>
        </p:txBody>
      </p:sp>
      <p:sp>
        <p:nvSpPr>
          <p:cNvPr id="9" name="Text Box 174"/>
          <p:cNvSpPr txBox="1">
            <a:spLocks noChangeArrowheads="1"/>
          </p:cNvSpPr>
          <p:nvPr/>
        </p:nvSpPr>
        <p:spPr bwMode="auto">
          <a:xfrm>
            <a:off x="5144058" y="2654060"/>
            <a:ext cx="350691" cy="371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D</a:t>
            </a:r>
          </a:p>
        </p:txBody>
      </p:sp>
      <p:sp>
        <p:nvSpPr>
          <p:cNvPr id="10" name="Text Box 175"/>
          <p:cNvSpPr txBox="1">
            <a:spLocks noChangeArrowheads="1"/>
          </p:cNvSpPr>
          <p:nvPr/>
        </p:nvSpPr>
        <p:spPr bwMode="auto">
          <a:xfrm>
            <a:off x="3794689" y="2577449"/>
            <a:ext cx="336092" cy="371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a:latin typeface="微软雅黑" panose="020B0503020204020204" pitchFamily="34" charset="-122"/>
                <a:ea typeface="微软雅黑" panose="020B0503020204020204" pitchFamily="34" charset="-122"/>
              </a:rPr>
              <a:t>C</a:t>
            </a:r>
          </a:p>
        </p:txBody>
      </p:sp>
      <p:sp>
        <p:nvSpPr>
          <p:cNvPr id="11" name="Text Box 176"/>
          <p:cNvSpPr txBox="1">
            <a:spLocks noChangeArrowheads="1"/>
          </p:cNvSpPr>
          <p:nvPr/>
        </p:nvSpPr>
        <p:spPr bwMode="auto">
          <a:xfrm>
            <a:off x="2214935" y="2986720"/>
            <a:ext cx="329604" cy="371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B</a:t>
            </a:r>
          </a:p>
        </p:txBody>
      </p:sp>
      <p:sp>
        <p:nvSpPr>
          <p:cNvPr id="12" name="Text Box 177"/>
          <p:cNvSpPr txBox="1">
            <a:spLocks noChangeArrowheads="1"/>
          </p:cNvSpPr>
          <p:nvPr/>
        </p:nvSpPr>
        <p:spPr bwMode="auto">
          <a:xfrm>
            <a:off x="5017366" y="3543961"/>
            <a:ext cx="313383" cy="371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600" b="1" dirty="0">
                <a:latin typeface="微软雅黑" panose="020B0503020204020204" pitchFamily="34" charset="-122"/>
                <a:ea typeface="微软雅黑" panose="020B0503020204020204" pitchFamily="34" charset="-122"/>
              </a:rPr>
              <a:t>F</a:t>
            </a:r>
          </a:p>
        </p:txBody>
      </p:sp>
      <p:sp>
        <p:nvSpPr>
          <p:cNvPr id="13" name="AutoShape 179"/>
          <p:cNvSpPr>
            <a:spLocks noChangeArrowheads="1"/>
          </p:cNvSpPr>
          <p:nvPr/>
        </p:nvSpPr>
        <p:spPr bwMode="auto">
          <a:xfrm rot="114164">
            <a:off x="3981022" y="2823305"/>
            <a:ext cx="1012853" cy="139894"/>
          </a:xfrm>
          <a:prstGeom prst="rightArrow">
            <a:avLst>
              <a:gd name="adj1" fmla="val 50000"/>
              <a:gd name="adj2" fmla="val 137745"/>
            </a:avLst>
          </a:prstGeom>
          <a:solidFill>
            <a:srgbClr val="FFFF00"/>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4" name="AutoShape 180"/>
          <p:cNvSpPr>
            <a:spLocks noChangeArrowheads="1"/>
          </p:cNvSpPr>
          <p:nvPr/>
        </p:nvSpPr>
        <p:spPr bwMode="auto">
          <a:xfrm rot="1262345">
            <a:off x="5355894" y="3026335"/>
            <a:ext cx="778607" cy="121323"/>
          </a:xfrm>
          <a:prstGeom prst="rightArrow">
            <a:avLst>
              <a:gd name="adj1" fmla="val 50000"/>
              <a:gd name="adj2" fmla="val 122096"/>
            </a:avLst>
          </a:prstGeom>
          <a:solidFill>
            <a:srgbClr val="FFFF00"/>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5" name="AutoShape 181"/>
          <p:cNvSpPr>
            <a:spLocks noChangeArrowheads="1"/>
          </p:cNvSpPr>
          <p:nvPr/>
        </p:nvSpPr>
        <p:spPr bwMode="auto">
          <a:xfrm rot="20907191">
            <a:off x="2795144" y="2914916"/>
            <a:ext cx="858464" cy="127514"/>
          </a:xfrm>
          <a:prstGeom prst="rightArrow">
            <a:avLst>
              <a:gd name="adj1" fmla="val 50000"/>
              <a:gd name="adj2" fmla="val 128084"/>
            </a:avLst>
          </a:prstGeom>
          <a:solidFill>
            <a:srgbClr val="FFFF00"/>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6" name="AutoShape 182"/>
          <p:cNvSpPr>
            <a:spLocks noChangeArrowheads="1"/>
          </p:cNvSpPr>
          <p:nvPr/>
        </p:nvSpPr>
        <p:spPr bwMode="auto">
          <a:xfrm rot="14368129">
            <a:off x="2548223" y="3359506"/>
            <a:ext cx="424632" cy="119786"/>
          </a:xfrm>
          <a:prstGeom prst="rightArrow">
            <a:avLst>
              <a:gd name="adj1" fmla="val 50000"/>
              <a:gd name="adj2" fmla="val 77951"/>
            </a:avLst>
          </a:prstGeom>
          <a:solidFill>
            <a:srgbClr val="FFFF00"/>
          </a:solidFill>
          <a:ln w="9525">
            <a:solidFill>
              <a:schemeClr val="tx1"/>
            </a:solidFill>
            <a:miter lim="800000"/>
            <a:headEnd/>
            <a:tailEnd/>
          </a:ln>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17" name="Text Box 183"/>
          <p:cNvSpPr txBox="1">
            <a:spLocks noChangeArrowheads="1"/>
          </p:cNvSpPr>
          <p:nvPr/>
        </p:nvSpPr>
        <p:spPr bwMode="auto">
          <a:xfrm>
            <a:off x="2653789" y="3925323"/>
            <a:ext cx="800219"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solidFill>
                  <a:srgbClr val="0000FF"/>
                </a:solidFill>
                <a:latin typeface="微软雅黑" panose="020B0503020204020204" pitchFamily="34" charset="-122"/>
                <a:ea typeface="微软雅黑" panose="020B0503020204020204" pitchFamily="34" charset="-122"/>
              </a:rPr>
              <a:t>源节点</a:t>
            </a:r>
          </a:p>
        </p:txBody>
      </p:sp>
      <p:sp>
        <p:nvSpPr>
          <p:cNvPr id="18" name="Text Box 184"/>
          <p:cNvSpPr txBox="1">
            <a:spLocks noChangeArrowheads="1"/>
          </p:cNvSpPr>
          <p:nvPr/>
        </p:nvSpPr>
        <p:spPr bwMode="auto">
          <a:xfrm>
            <a:off x="6535756" y="3097107"/>
            <a:ext cx="1005403"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solidFill>
                  <a:srgbClr val="0000FF"/>
                </a:solidFill>
                <a:latin typeface="微软雅黑" panose="020B0503020204020204" pitchFamily="34" charset="-122"/>
                <a:ea typeface="微软雅黑" panose="020B0503020204020204" pitchFamily="34" charset="-122"/>
              </a:rPr>
              <a:t>目的节点</a:t>
            </a:r>
          </a:p>
        </p:txBody>
      </p:sp>
      <p:sp>
        <p:nvSpPr>
          <p:cNvPr id="19" name="Text Box 185"/>
          <p:cNvSpPr txBox="1">
            <a:spLocks noChangeArrowheads="1"/>
          </p:cNvSpPr>
          <p:nvPr/>
        </p:nvSpPr>
        <p:spPr bwMode="auto">
          <a:xfrm>
            <a:off x="1338556" y="2785264"/>
            <a:ext cx="1023848" cy="371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转发节点</a:t>
            </a:r>
          </a:p>
        </p:txBody>
      </p:sp>
      <p:sp>
        <p:nvSpPr>
          <p:cNvPr id="20" name="Text Box 186"/>
          <p:cNvSpPr txBox="1">
            <a:spLocks noChangeArrowheads="1"/>
          </p:cNvSpPr>
          <p:nvPr/>
        </p:nvSpPr>
        <p:spPr bwMode="auto">
          <a:xfrm>
            <a:off x="3174784" y="2261969"/>
            <a:ext cx="1023848" cy="371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转发节点</a:t>
            </a:r>
          </a:p>
        </p:txBody>
      </p:sp>
      <p:sp>
        <p:nvSpPr>
          <p:cNvPr id="21" name="Text Box 187"/>
          <p:cNvSpPr txBox="1">
            <a:spLocks noChangeArrowheads="1"/>
          </p:cNvSpPr>
          <p:nvPr/>
        </p:nvSpPr>
        <p:spPr bwMode="auto">
          <a:xfrm>
            <a:off x="4765097" y="2299048"/>
            <a:ext cx="1023848" cy="371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600" b="1" dirty="0">
                <a:latin typeface="微软雅黑" panose="020B0503020204020204" pitchFamily="34" charset="-122"/>
                <a:ea typeface="微软雅黑" panose="020B0503020204020204" pitchFamily="34" charset="-122"/>
              </a:rPr>
              <a:t>转发节点</a:t>
            </a:r>
          </a:p>
        </p:txBody>
      </p:sp>
      <p:grpSp>
        <p:nvGrpSpPr>
          <p:cNvPr id="89" name="组合 88"/>
          <p:cNvGrpSpPr/>
          <p:nvPr/>
        </p:nvGrpSpPr>
        <p:grpSpPr>
          <a:xfrm>
            <a:off x="2769848" y="3451678"/>
            <a:ext cx="614662" cy="423778"/>
            <a:chOff x="4406004" y="4260453"/>
            <a:chExt cx="558674" cy="429804"/>
          </a:xfrm>
        </p:grpSpPr>
        <p:grpSp>
          <p:nvGrpSpPr>
            <p:cNvPr id="90" name="Group 460"/>
            <p:cNvGrpSpPr>
              <a:grpSpLocks/>
            </p:cNvGrpSpPr>
            <p:nvPr/>
          </p:nvGrpSpPr>
          <p:grpSpPr bwMode="auto">
            <a:xfrm>
              <a:off x="4543772" y="4322623"/>
              <a:ext cx="420906" cy="367634"/>
              <a:chOff x="657" y="1570"/>
              <a:chExt cx="318" cy="318"/>
            </a:xfrm>
          </p:grpSpPr>
          <p:sp>
            <p:nvSpPr>
              <p:cNvPr id="9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99" name="Picture 462" descr="laptop copy"/>
              <p:cNvPicPr>
                <a:picLocks noChangeAspect="1"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91" name="Group 463"/>
            <p:cNvGrpSpPr>
              <a:grpSpLocks/>
            </p:cNvGrpSpPr>
            <p:nvPr/>
          </p:nvGrpSpPr>
          <p:grpSpPr bwMode="auto">
            <a:xfrm>
              <a:off x="4406004" y="4260453"/>
              <a:ext cx="405022" cy="119404"/>
              <a:chOff x="748" y="2251"/>
              <a:chExt cx="306" cy="90"/>
            </a:xfrm>
            <a:solidFill>
              <a:srgbClr val="0066FF"/>
            </a:solidFill>
          </p:grpSpPr>
          <p:sp>
            <p:nvSpPr>
              <p:cNvPr id="9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00" name="组合 99"/>
          <p:cNvGrpSpPr/>
          <p:nvPr/>
        </p:nvGrpSpPr>
        <p:grpSpPr>
          <a:xfrm>
            <a:off x="5079921" y="3471456"/>
            <a:ext cx="614662" cy="423778"/>
            <a:chOff x="4406004" y="4260453"/>
            <a:chExt cx="558674" cy="429804"/>
          </a:xfrm>
        </p:grpSpPr>
        <p:grpSp>
          <p:nvGrpSpPr>
            <p:cNvPr id="101" name="Group 460"/>
            <p:cNvGrpSpPr>
              <a:grpSpLocks/>
            </p:cNvGrpSpPr>
            <p:nvPr/>
          </p:nvGrpSpPr>
          <p:grpSpPr bwMode="auto">
            <a:xfrm>
              <a:off x="4543772" y="4322623"/>
              <a:ext cx="420906" cy="367634"/>
              <a:chOff x="657" y="1570"/>
              <a:chExt cx="318" cy="318"/>
            </a:xfrm>
          </p:grpSpPr>
          <p:sp>
            <p:nvSpPr>
              <p:cNvPr id="10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10" name="Picture 462" descr="laptop copy"/>
              <p:cNvPicPr>
                <a:picLocks noChangeAspect="1"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02" name="Group 463"/>
            <p:cNvGrpSpPr>
              <a:grpSpLocks/>
            </p:cNvGrpSpPr>
            <p:nvPr/>
          </p:nvGrpSpPr>
          <p:grpSpPr bwMode="auto">
            <a:xfrm>
              <a:off x="4406004" y="4260453"/>
              <a:ext cx="405022" cy="119404"/>
              <a:chOff x="748" y="2251"/>
              <a:chExt cx="306" cy="90"/>
            </a:xfrm>
            <a:solidFill>
              <a:srgbClr val="0066FF"/>
            </a:solidFill>
          </p:grpSpPr>
          <p:sp>
            <p:nvSpPr>
              <p:cNvPr id="10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0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11" name="组合 110"/>
          <p:cNvGrpSpPr/>
          <p:nvPr/>
        </p:nvGrpSpPr>
        <p:grpSpPr>
          <a:xfrm>
            <a:off x="2339640" y="2806528"/>
            <a:ext cx="614662" cy="423778"/>
            <a:chOff x="4406004" y="4260453"/>
            <a:chExt cx="558674" cy="429804"/>
          </a:xfrm>
        </p:grpSpPr>
        <p:grpSp>
          <p:nvGrpSpPr>
            <p:cNvPr id="112" name="Group 460"/>
            <p:cNvGrpSpPr>
              <a:grpSpLocks/>
            </p:cNvGrpSpPr>
            <p:nvPr/>
          </p:nvGrpSpPr>
          <p:grpSpPr bwMode="auto">
            <a:xfrm>
              <a:off x="4543772" y="4322623"/>
              <a:ext cx="420906" cy="367634"/>
              <a:chOff x="657" y="1570"/>
              <a:chExt cx="318" cy="318"/>
            </a:xfrm>
          </p:grpSpPr>
          <p:sp>
            <p:nvSpPr>
              <p:cNvPr id="120"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1" name="Picture 462" descr="laptop copy"/>
              <p:cNvPicPr>
                <a:picLocks noChangeAspect="1"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13" name="Group 463"/>
            <p:cNvGrpSpPr>
              <a:grpSpLocks/>
            </p:cNvGrpSpPr>
            <p:nvPr/>
          </p:nvGrpSpPr>
          <p:grpSpPr bwMode="auto">
            <a:xfrm>
              <a:off x="4406004" y="4260453"/>
              <a:ext cx="405022" cy="119404"/>
              <a:chOff x="748" y="2251"/>
              <a:chExt cx="306" cy="90"/>
            </a:xfrm>
            <a:solidFill>
              <a:srgbClr val="0066FF"/>
            </a:solidFill>
          </p:grpSpPr>
          <p:sp>
            <p:nvSpPr>
              <p:cNvPr id="114"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5"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6"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7"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8"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9"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22" name="组合 121"/>
          <p:cNvGrpSpPr/>
          <p:nvPr/>
        </p:nvGrpSpPr>
        <p:grpSpPr>
          <a:xfrm>
            <a:off x="3471686" y="2590487"/>
            <a:ext cx="614662" cy="423778"/>
            <a:chOff x="4406004" y="4260453"/>
            <a:chExt cx="558674" cy="429804"/>
          </a:xfrm>
        </p:grpSpPr>
        <p:grpSp>
          <p:nvGrpSpPr>
            <p:cNvPr id="123" name="Group 460"/>
            <p:cNvGrpSpPr>
              <a:grpSpLocks/>
            </p:cNvGrpSpPr>
            <p:nvPr/>
          </p:nvGrpSpPr>
          <p:grpSpPr bwMode="auto">
            <a:xfrm>
              <a:off x="4543772" y="4322623"/>
              <a:ext cx="420906" cy="367634"/>
              <a:chOff x="657" y="1570"/>
              <a:chExt cx="318" cy="318"/>
            </a:xfrm>
          </p:grpSpPr>
          <p:sp>
            <p:nvSpPr>
              <p:cNvPr id="13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32" name="Picture 462" descr="laptop copy"/>
              <p:cNvPicPr>
                <a:picLocks noChangeAspect="1"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24" name="Group 463"/>
            <p:cNvGrpSpPr>
              <a:grpSpLocks/>
            </p:cNvGrpSpPr>
            <p:nvPr/>
          </p:nvGrpSpPr>
          <p:grpSpPr bwMode="auto">
            <a:xfrm>
              <a:off x="4406004" y="4260453"/>
              <a:ext cx="405022" cy="119404"/>
              <a:chOff x="748" y="2251"/>
              <a:chExt cx="306" cy="90"/>
            </a:xfrm>
            <a:solidFill>
              <a:srgbClr val="0066FF"/>
            </a:solidFill>
          </p:grpSpPr>
          <p:sp>
            <p:nvSpPr>
              <p:cNvPr id="12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3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33" name="组合 132"/>
          <p:cNvGrpSpPr/>
          <p:nvPr/>
        </p:nvGrpSpPr>
        <p:grpSpPr>
          <a:xfrm>
            <a:off x="4828690" y="2649130"/>
            <a:ext cx="614662" cy="423778"/>
            <a:chOff x="4406004" y="4260453"/>
            <a:chExt cx="558674" cy="429804"/>
          </a:xfrm>
        </p:grpSpPr>
        <p:grpSp>
          <p:nvGrpSpPr>
            <p:cNvPr id="134" name="Group 460"/>
            <p:cNvGrpSpPr>
              <a:grpSpLocks/>
            </p:cNvGrpSpPr>
            <p:nvPr/>
          </p:nvGrpSpPr>
          <p:grpSpPr bwMode="auto">
            <a:xfrm>
              <a:off x="4543772" y="4322623"/>
              <a:ext cx="420906" cy="367634"/>
              <a:chOff x="657" y="1570"/>
              <a:chExt cx="318" cy="318"/>
            </a:xfrm>
          </p:grpSpPr>
          <p:sp>
            <p:nvSpPr>
              <p:cNvPr id="142"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43" name="Picture 462" descr="laptop copy"/>
              <p:cNvPicPr>
                <a:picLocks noChangeAspect="1"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35" name="Group 463"/>
            <p:cNvGrpSpPr>
              <a:grpSpLocks/>
            </p:cNvGrpSpPr>
            <p:nvPr/>
          </p:nvGrpSpPr>
          <p:grpSpPr bwMode="auto">
            <a:xfrm>
              <a:off x="4406004" y="4260453"/>
              <a:ext cx="405022" cy="119404"/>
              <a:chOff x="748" y="2251"/>
              <a:chExt cx="306" cy="90"/>
            </a:xfrm>
            <a:solidFill>
              <a:srgbClr val="0066FF"/>
            </a:solidFill>
          </p:grpSpPr>
          <p:sp>
            <p:nvSpPr>
              <p:cNvPr id="136"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37"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38"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39"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0"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1"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44" name="组合 143"/>
          <p:cNvGrpSpPr/>
          <p:nvPr/>
        </p:nvGrpSpPr>
        <p:grpSpPr>
          <a:xfrm>
            <a:off x="5972232" y="3049366"/>
            <a:ext cx="614662" cy="423778"/>
            <a:chOff x="4406004" y="4260453"/>
            <a:chExt cx="558674" cy="429804"/>
          </a:xfrm>
        </p:grpSpPr>
        <p:grpSp>
          <p:nvGrpSpPr>
            <p:cNvPr id="145" name="Group 460"/>
            <p:cNvGrpSpPr>
              <a:grpSpLocks/>
            </p:cNvGrpSpPr>
            <p:nvPr/>
          </p:nvGrpSpPr>
          <p:grpSpPr bwMode="auto">
            <a:xfrm>
              <a:off x="4543772" y="4322623"/>
              <a:ext cx="420906" cy="367634"/>
              <a:chOff x="657" y="1570"/>
              <a:chExt cx="318" cy="318"/>
            </a:xfrm>
          </p:grpSpPr>
          <p:sp>
            <p:nvSpPr>
              <p:cNvPr id="15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4" name="Picture 462" descr="laptop copy"/>
              <p:cNvPicPr>
                <a:picLocks noChangeAspect="1"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46" name="Group 463"/>
            <p:cNvGrpSpPr>
              <a:grpSpLocks/>
            </p:cNvGrpSpPr>
            <p:nvPr/>
          </p:nvGrpSpPr>
          <p:grpSpPr bwMode="auto">
            <a:xfrm>
              <a:off x="4406004" y="4260453"/>
              <a:ext cx="405022" cy="119404"/>
              <a:chOff x="748" y="2251"/>
              <a:chExt cx="306" cy="90"/>
            </a:xfrm>
            <a:solidFill>
              <a:srgbClr val="0066FF"/>
            </a:solidFill>
          </p:grpSpPr>
          <p:sp>
            <p:nvSpPr>
              <p:cNvPr id="14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156" name="矩形 155"/>
          <p:cNvSpPr/>
          <p:nvPr/>
        </p:nvSpPr>
        <p:spPr>
          <a:xfrm>
            <a:off x="1799304" y="4344487"/>
            <a:ext cx="5427406" cy="369332"/>
          </a:xfrm>
          <a:prstGeom prst="rect">
            <a:avLst/>
          </a:prstGeom>
        </p:spPr>
        <p:txBody>
          <a:bodyPr wrap="square">
            <a:spAutoFit/>
          </a:bodyPr>
          <a:lstStyle/>
          <a:p>
            <a:pPr algn="ctr"/>
            <a:r>
              <a:rPr lang="zh-CN" altLang="en-US" b="1" dirty="0">
                <a:solidFill>
                  <a:srgbClr val="C00000"/>
                </a:solidFill>
                <a:latin typeface="微软雅黑" pitchFamily="34" charset="-122"/>
                <a:ea typeface="微软雅黑" pitchFamily="34" charset="-122"/>
              </a:rPr>
              <a:t>三个主要问题：</a:t>
            </a:r>
            <a:r>
              <a:rPr lang="zh-CN" altLang="en-US" b="1" dirty="0">
                <a:latin typeface="微软雅黑" pitchFamily="34" charset="-122"/>
                <a:ea typeface="微软雅黑" pitchFamily="34" charset="-122"/>
              </a:rPr>
              <a:t>路由选择协议，多播，安全。</a:t>
            </a:r>
          </a:p>
        </p:txBody>
      </p:sp>
    </p:spTree>
    <p:extLst>
      <p:ext uri="{BB962C8B-B14F-4D97-AF65-F5344CB8AC3E}">
        <p14:creationId xmlns="" xmlns:p14="http://schemas.microsoft.com/office/powerpoint/2010/main" val="74479509"/>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3000" fill="hold" grpId="0" nodeType="clickEffect">
                                  <p:stCondLst>
                                    <p:cond delay="0"/>
                                  </p:stCondLst>
                                  <p:childTnLst>
                                    <p:anim calcmode="discrete" valueType="str">
                                      <p:cBhvr>
                                        <p:cTn id="6" dur="1000" fill="hold"/>
                                        <p:tgtEl>
                                          <p:spTgt spid="17"/>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18"/>
                                        </p:tgtEl>
                                        <p:attrNameLst>
                                          <p:attrName>style.visibility</p:attrName>
                                        </p:attrNameLst>
                                      </p:cBhvr>
                                      <p:tavLst>
                                        <p:tav tm="0">
                                          <p:val>
                                            <p:strVal val="hidden"/>
                                          </p:val>
                                        </p:tav>
                                        <p:tav tm="50000">
                                          <p:val>
                                            <p:strVal val="visible"/>
                                          </p:val>
                                        </p:tav>
                                      </p:tavLst>
                                    </p:anim>
                                  </p:childTnLst>
                                </p:cTn>
                              </p:par>
                            </p:childTnLst>
                          </p:cTn>
                        </p:par>
                        <p:par>
                          <p:cTn id="9" fill="hold">
                            <p:stCondLst>
                              <p:cond delay="3000"/>
                            </p:stCondLst>
                            <p:childTnLst>
                              <p:par>
                                <p:cTn id="10" presetID="22" presetClass="entr" presetSubtype="4" fill="hold" grpId="0" nodeType="after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wipe(down)">
                                      <p:cBhvr>
                                        <p:cTn id="12" dur="1000"/>
                                        <p:tgtEl>
                                          <p:spTgt spid="16"/>
                                        </p:tgtEl>
                                      </p:cBhvr>
                                    </p:animEffect>
                                  </p:childTnLst>
                                </p:cTn>
                              </p:par>
                            </p:childTnLst>
                          </p:cTn>
                        </p:par>
                        <p:par>
                          <p:cTn id="13" fill="hold">
                            <p:stCondLst>
                              <p:cond delay="4000"/>
                            </p:stCondLst>
                            <p:childTnLst>
                              <p:par>
                                <p:cTn id="14" presetID="22" presetClass="entr" presetSubtype="8" fill="hold" grpId="0" nodeType="afterEffect">
                                  <p:stCondLst>
                                    <p:cond delay="0"/>
                                  </p:stCondLst>
                                  <p:childTnLst>
                                    <p:set>
                                      <p:cBhvr>
                                        <p:cTn id="15" dur="1" fill="hold">
                                          <p:stCondLst>
                                            <p:cond delay="0"/>
                                          </p:stCondLst>
                                        </p:cTn>
                                        <p:tgtEl>
                                          <p:spTgt spid="15"/>
                                        </p:tgtEl>
                                        <p:attrNameLst>
                                          <p:attrName>style.visibility</p:attrName>
                                        </p:attrNameLst>
                                      </p:cBhvr>
                                      <p:to>
                                        <p:strVal val="visible"/>
                                      </p:to>
                                    </p:set>
                                    <p:animEffect transition="in" filter="wipe(left)">
                                      <p:cBhvr>
                                        <p:cTn id="16" dur="1000"/>
                                        <p:tgtEl>
                                          <p:spTgt spid="15"/>
                                        </p:tgtEl>
                                      </p:cBhvr>
                                    </p:animEffect>
                                  </p:childTnLst>
                                </p:cTn>
                              </p:par>
                            </p:childTnLst>
                          </p:cTn>
                        </p:par>
                        <p:par>
                          <p:cTn id="17" fill="hold">
                            <p:stCondLst>
                              <p:cond delay="5000"/>
                            </p:stCondLst>
                            <p:childTnLst>
                              <p:par>
                                <p:cTn id="18" presetID="22" presetClass="entr" presetSubtype="8" fill="hold" grpId="0" nodeType="after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wipe(left)">
                                      <p:cBhvr>
                                        <p:cTn id="20" dur="1000"/>
                                        <p:tgtEl>
                                          <p:spTgt spid="13"/>
                                        </p:tgtEl>
                                      </p:cBhvr>
                                    </p:animEffect>
                                  </p:childTnLst>
                                </p:cTn>
                              </p:par>
                            </p:childTnLst>
                          </p:cTn>
                        </p:par>
                        <p:par>
                          <p:cTn id="21" fill="hold">
                            <p:stCondLst>
                              <p:cond delay="6000"/>
                            </p:stCondLst>
                            <p:childTnLst>
                              <p:par>
                                <p:cTn id="22" presetID="22" presetClass="entr" presetSubtype="8" fill="hold" grpId="0" nodeType="after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wipe(left)">
                                      <p:cBhvr>
                                        <p:cTn id="24" dur="1000"/>
                                        <p:tgtEl>
                                          <p:spTgt spid="14"/>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56"/>
                                        </p:tgtEl>
                                        <p:attrNameLst>
                                          <p:attrName>style.visibility</p:attrName>
                                        </p:attrNameLst>
                                      </p:cBhvr>
                                      <p:to>
                                        <p:strVal val="visible"/>
                                      </p:to>
                                    </p:set>
                                    <p:animEffect transition="in" filter="fade">
                                      <p:cBhvr>
                                        <p:cTn id="29" dur="500"/>
                                        <p:tgtEl>
                                          <p:spTgt spid="1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16" grpId="0" animBg="1"/>
      <p:bldP spid="17" grpId="0"/>
      <p:bldP spid="18" grpId="0"/>
      <p:bldP spid="156"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09475" y="958806"/>
            <a:ext cx="8129015" cy="220829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服务</a:t>
            </a:r>
            <a:r>
              <a:rPr lang="zh-CN" altLang="en-US" sz="2000" b="1" dirty="0">
                <a:latin typeface="微软雅黑" pitchFamily="34" charset="-122"/>
                <a:ea typeface="微软雅黑" pitchFamily="34" charset="-122"/>
              </a:rPr>
              <a:t>范围通常是受限的</a:t>
            </a:r>
            <a:r>
              <a:rPr lang="zh-CN" altLang="en-US" sz="2000" b="1" dirty="0" smtClean="0">
                <a:latin typeface="微软雅黑" pitchFamily="34" charset="-122"/>
                <a:ea typeface="微软雅黑" pitchFamily="34" charset="-122"/>
              </a:rPr>
              <a:t>，一般不和</a:t>
            </a:r>
            <a:r>
              <a:rPr lang="zh-CN" altLang="en-US" sz="2000" b="1" dirty="0">
                <a:latin typeface="微软雅黑" pitchFamily="34" charset="-122"/>
                <a:ea typeface="微软雅黑" pitchFamily="34" charset="-122"/>
              </a:rPr>
              <a:t>外界的其他网络相连接。</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移动自组网络也就是</a:t>
            </a:r>
            <a:r>
              <a:rPr lang="zh-CN" altLang="en-US" sz="2000" b="1" dirty="0">
                <a:solidFill>
                  <a:srgbClr val="0000FF"/>
                </a:solidFill>
                <a:latin typeface="微软雅黑" pitchFamily="34" charset="-122"/>
                <a:ea typeface="微软雅黑" pitchFamily="34" charset="-122"/>
              </a:rPr>
              <a:t>移动分组无线网络</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smtClean="0">
                <a:solidFill>
                  <a:srgbClr val="C00000"/>
                </a:solidFill>
                <a:latin typeface="微软雅黑" pitchFamily="34" charset="-122"/>
                <a:ea typeface="微软雅黑" pitchFamily="34" charset="-122"/>
              </a:rPr>
              <a:t>优点：</a:t>
            </a:r>
            <a:endParaRPr lang="en-US" altLang="zh-CN" sz="2000" b="1" dirty="0" smtClean="0">
              <a:solidFill>
                <a:srgbClr val="C0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方便灵活。</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生存性非常好。</a:t>
            </a:r>
          </a:p>
        </p:txBody>
      </p:sp>
      <p:sp>
        <p:nvSpPr>
          <p:cNvPr id="3" name="AutoShape 5"/>
          <p:cNvSpPr>
            <a:spLocks noChangeArrowheads="1"/>
          </p:cNvSpPr>
          <p:nvPr/>
        </p:nvSpPr>
        <p:spPr bwMode="auto">
          <a:xfrm>
            <a:off x="509475" y="605475"/>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568781" y="572264"/>
            <a:ext cx="2032929"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移动自组网络</a:t>
            </a:r>
            <a:endParaRPr lang="fr-FR" altLang="zh-CN" sz="2000" b="1" dirty="0">
              <a:solidFill>
                <a:schemeClr val="bg1"/>
              </a:solidFill>
              <a:latin typeface="微软雅黑" pitchFamily="34" charset="-122"/>
              <a:ea typeface="微软雅黑" pitchFamily="34" charset="-122"/>
            </a:endParaRPr>
          </a:p>
        </p:txBody>
      </p:sp>
    </p:spTree>
    <p:extLst>
      <p:ext uri="{BB962C8B-B14F-4D97-AF65-F5344CB8AC3E}">
        <p14:creationId xmlns="" xmlns:p14="http://schemas.microsoft.com/office/powerpoint/2010/main" val="3624027510"/>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23571"/>
            <a:ext cx="8291169"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73743"/>
            <a:ext cx="2756895"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p>
            <a:r>
              <a:rPr lang="zh-CN" altLang="en-US" sz="2000" b="1" dirty="0">
                <a:latin typeface="微软雅黑" pitchFamily="34" charset="-122"/>
                <a:ea typeface="微软雅黑" pitchFamily="34" charset="-122"/>
              </a:rPr>
              <a:t>无线传感器网络 </a:t>
            </a:r>
            <a:r>
              <a:rPr lang="en-US" altLang="zh-CN" sz="2000" b="1" dirty="0">
                <a:latin typeface="微软雅黑" pitchFamily="34" charset="-122"/>
                <a:ea typeface="微软雅黑" pitchFamily="34" charset="-122"/>
              </a:rPr>
              <a:t>WSN</a:t>
            </a:r>
          </a:p>
        </p:txBody>
      </p:sp>
      <p:sp>
        <p:nvSpPr>
          <p:cNvPr id="4" name="Rectangle 46"/>
          <p:cNvSpPr>
            <a:spLocks noChangeArrowheads="1"/>
          </p:cNvSpPr>
          <p:nvPr/>
        </p:nvSpPr>
        <p:spPr bwMode="auto">
          <a:xfrm>
            <a:off x="517853" y="948796"/>
            <a:ext cx="8291169" cy="305468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1900" b="1" dirty="0">
                <a:solidFill>
                  <a:srgbClr val="C00000"/>
                </a:solidFill>
                <a:latin typeface="微软雅黑" pitchFamily="34" charset="-122"/>
                <a:ea typeface="微软雅黑" pitchFamily="34" charset="-122"/>
              </a:rPr>
              <a:t>无线传感器</a:t>
            </a:r>
            <a:r>
              <a:rPr lang="zh-CN" altLang="en-US" sz="1900" b="1" dirty="0" smtClean="0">
                <a:solidFill>
                  <a:srgbClr val="C00000"/>
                </a:solidFill>
                <a:latin typeface="微软雅黑" pitchFamily="34" charset="-122"/>
                <a:ea typeface="微软雅黑" pitchFamily="34" charset="-122"/>
              </a:rPr>
              <a:t>网络 </a:t>
            </a:r>
            <a:r>
              <a:rPr lang="en-US" altLang="zh-CN" sz="1900" b="1" dirty="0" smtClean="0">
                <a:solidFill>
                  <a:srgbClr val="C00000"/>
                </a:solidFill>
                <a:latin typeface="微软雅黑" pitchFamily="34" charset="-122"/>
                <a:ea typeface="微软雅黑" pitchFamily="34" charset="-122"/>
              </a:rPr>
              <a:t>WSN </a:t>
            </a:r>
            <a:r>
              <a:rPr lang="en-US" altLang="zh-CN" sz="1900" b="1" dirty="0">
                <a:latin typeface="微软雅黑" pitchFamily="34" charset="-122"/>
                <a:ea typeface="微软雅黑" pitchFamily="34" charset="-122"/>
              </a:rPr>
              <a:t>(Wireless Sensor Network) </a:t>
            </a:r>
            <a:r>
              <a:rPr lang="zh-CN" altLang="en-US" sz="1900" b="1" dirty="0" smtClean="0">
                <a:latin typeface="微软雅黑" pitchFamily="34" charset="-122"/>
                <a:ea typeface="微软雅黑" pitchFamily="34" charset="-122"/>
              </a:rPr>
              <a:t>：由</a:t>
            </a:r>
            <a:r>
              <a:rPr lang="zh-CN" altLang="en-US" sz="1900" b="1" dirty="0">
                <a:latin typeface="微软雅黑" pitchFamily="34" charset="-122"/>
                <a:ea typeface="微软雅黑" pitchFamily="34" charset="-122"/>
              </a:rPr>
              <a:t>大量</a:t>
            </a:r>
            <a:r>
              <a:rPr lang="zh-CN" altLang="en-US" sz="1900" b="1" dirty="0">
                <a:solidFill>
                  <a:srgbClr val="0000FF"/>
                </a:solidFill>
                <a:latin typeface="微软雅黑" pitchFamily="34" charset="-122"/>
                <a:ea typeface="微软雅黑" pitchFamily="34" charset="-122"/>
              </a:rPr>
              <a:t>传感器</a:t>
            </a:r>
            <a:r>
              <a:rPr lang="zh-CN" altLang="en-US" sz="1900" b="1" dirty="0">
                <a:latin typeface="微软雅黑" pitchFamily="34" charset="-122"/>
                <a:ea typeface="微软雅黑" pitchFamily="34" charset="-122"/>
              </a:rPr>
              <a:t>结点通过无线通信技术构成的</a:t>
            </a:r>
            <a:r>
              <a:rPr lang="zh-CN" altLang="en-US" sz="1900" b="1" dirty="0">
                <a:solidFill>
                  <a:srgbClr val="0000FF"/>
                </a:solidFill>
                <a:latin typeface="微软雅黑" pitchFamily="34" charset="-122"/>
                <a:ea typeface="微软雅黑" pitchFamily="34" charset="-122"/>
              </a:rPr>
              <a:t>自组网络</a:t>
            </a:r>
            <a:r>
              <a:rPr lang="zh-CN" altLang="en-US" sz="1900" b="1" dirty="0">
                <a:latin typeface="微软雅黑" pitchFamily="34" charset="-122"/>
                <a:ea typeface="微软雅黑" pitchFamily="34" charset="-122"/>
              </a:rPr>
              <a:t>。</a:t>
            </a:r>
          </a:p>
          <a:p>
            <a:pPr marL="342900" indent="-342900" eaLnBrk="0" hangingPunct="0">
              <a:lnSpc>
                <a:spcPts val="3300"/>
              </a:lnSpc>
              <a:buClr>
                <a:srgbClr val="0070C0"/>
              </a:buClr>
              <a:buFont typeface="Wingdings" panose="05000000000000000000" pitchFamily="2" charset="2"/>
              <a:buChar char="l"/>
            </a:pPr>
            <a:r>
              <a:rPr lang="zh-CN" altLang="en-US" sz="1900" b="1" dirty="0" smtClean="0">
                <a:solidFill>
                  <a:srgbClr val="C00000"/>
                </a:solidFill>
                <a:latin typeface="微软雅黑" pitchFamily="34" charset="-122"/>
                <a:ea typeface="微软雅黑" pitchFamily="34" charset="-122"/>
              </a:rPr>
              <a:t>应用：</a:t>
            </a:r>
            <a:r>
              <a:rPr lang="zh-CN" altLang="en-US" sz="1900" b="1" dirty="0" smtClean="0">
                <a:latin typeface="微软雅黑" pitchFamily="34" charset="-122"/>
                <a:ea typeface="微软雅黑" pitchFamily="34" charset="-122"/>
              </a:rPr>
              <a:t>进行</a:t>
            </a:r>
            <a:r>
              <a:rPr lang="zh-CN" altLang="en-US" sz="1900" b="1" dirty="0">
                <a:latin typeface="微软雅黑" pitchFamily="34" charset="-122"/>
                <a:ea typeface="微软雅黑" pitchFamily="34" charset="-122"/>
              </a:rPr>
              <a:t>各种数据的采集、处理和</a:t>
            </a:r>
            <a:r>
              <a:rPr lang="zh-CN" altLang="en-US" sz="1900" b="1" dirty="0" smtClean="0">
                <a:latin typeface="微软雅黑" pitchFamily="34" charset="-122"/>
                <a:ea typeface="微软雅黑" pitchFamily="34" charset="-122"/>
              </a:rPr>
              <a:t>传输。</a:t>
            </a:r>
            <a:endParaRPr lang="en-US" altLang="zh-CN" sz="1900"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1900" b="1" dirty="0" smtClean="0">
                <a:solidFill>
                  <a:srgbClr val="C00000"/>
                </a:solidFill>
                <a:latin typeface="微软雅黑" pitchFamily="34" charset="-122"/>
                <a:ea typeface="微软雅黑" pitchFamily="34" charset="-122"/>
              </a:rPr>
              <a:t>特点：</a:t>
            </a:r>
            <a:endParaRPr lang="en-US" altLang="zh-CN" sz="1900" b="1" dirty="0" smtClean="0">
              <a:solidFill>
                <a:srgbClr val="C00000"/>
              </a:solidFill>
              <a:latin typeface="微软雅黑" pitchFamily="34" charset="-122"/>
              <a:ea typeface="微软雅黑" pitchFamily="34" charset="-122"/>
            </a:endParaRPr>
          </a:p>
          <a:p>
            <a:pPr marL="711200" lvl="1" indent="-347663" eaLnBrk="0" hangingPunct="0">
              <a:lnSpc>
                <a:spcPts val="3300"/>
              </a:lnSpc>
              <a:buClr>
                <a:srgbClr val="7030A0"/>
              </a:buClr>
              <a:buFont typeface="+mj-lt"/>
              <a:buAutoNum type="arabicPeriod"/>
            </a:pPr>
            <a:r>
              <a:rPr lang="zh-CN" altLang="en-US" sz="1900" b="1" dirty="0" smtClean="0">
                <a:latin typeface="微软雅黑" pitchFamily="34" charset="-122"/>
                <a:ea typeface="微软雅黑" pitchFamily="34" charset="-122"/>
              </a:rPr>
              <a:t>不</a:t>
            </a:r>
            <a:r>
              <a:rPr lang="zh-CN" altLang="en-US" sz="1900" b="1" dirty="0">
                <a:latin typeface="微软雅黑" pitchFamily="34" charset="-122"/>
                <a:ea typeface="微软雅黑" pitchFamily="34" charset="-122"/>
              </a:rPr>
              <a:t>需要很高的带宽</a:t>
            </a:r>
            <a:r>
              <a:rPr lang="zh-CN" altLang="en-US" sz="1900" b="1" dirty="0" smtClean="0">
                <a:latin typeface="微软雅黑" pitchFamily="34" charset="-122"/>
                <a:ea typeface="微软雅黑" pitchFamily="34" charset="-122"/>
              </a:rPr>
              <a:t>，但大部分时间必须保持低功耗。</a:t>
            </a:r>
            <a:endParaRPr lang="zh-CN" altLang="en-US" sz="1900" b="1" dirty="0">
              <a:latin typeface="微软雅黑" pitchFamily="34" charset="-122"/>
              <a:ea typeface="微软雅黑" pitchFamily="34" charset="-122"/>
            </a:endParaRPr>
          </a:p>
          <a:p>
            <a:pPr marL="711200" lvl="1" indent="-347663" eaLnBrk="0" hangingPunct="0">
              <a:lnSpc>
                <a:spcPts val="3300"/>
              </a:lnSpc>
              <a:buClr>
                <a:srgbClr val="7030A0"/>
              </a:buClr>
              <a:buFont typeface="+mj-lt"/>
              <a:buAutoNum type="arabicPeriod"/>
            </a:pPr>
            <a:r>
              <a:rPr lang="zh-CN" altLang="en-US" sz="1900" b="1" dirty="0" smtClean="0">
                <a:latin typeface="微软雅黑" pitchFamily="34" charset="-122"/>
                <a:ea typeface="微软雅黑" pitchFamily="34" charset="-122"/>
              </a:rPr>
              <a:t>对</a:t>
            </a:r>
            <a:r>
              <a:rPr lang="zh-CN" altLang="en-US" sz="1900" b="1" dirty="0">
                <a:latin typeface="微软雅黑" pitchFamily="34" charset="-122"/>
                <a:ea typeface="微软雅黑" pitchFamily="34" charset="-122"/>
              </a:rPr>
              <a:t>协议栈的大小有严格的限制。</a:t>
            </a:r>
          </a:p>
          <a:p>
            <a:pPr marL="711200" lvl="1" indent="-347663" eaLnBrk="0" hangingPunct="0">
              <a:lnSpc>
                <a:spcPts val="3300"/>
              </a:lnSpc>
              <a:buClr>
                <a:srgbClr val="7030A0"/>
              </a:buClr>
              <a:buFont typeface="+mj-lt"/>
              <a:buAutoNum type="arabicPeriod"/>
            </a:pPr>
            <a:r>
              <a:rPr lang="zh-CN" altLang="en-US" sz="1900" b="1" dirty="0" smtClean="0">
                <a:latin typeface="微软雅黑" pitchFamily="34" charset="-122"/>
                <a:ea typeface="微软雅黑" pitchFamily="34" charset="-122"/>
              </a:rPr>
              <a:t>对</a:t>
            </a:r>
            <a:r>
              <a:rPr lang="zh-CN" altLang="en-US" sz="1900" b="1" dirty="0">
                <a:latin typeface="微软雅黑" pitchFamily="34" charset="-122"/>
                <a:ea typeface="微软雅黑" pitchFamily="34" charset="-122"/>
              </a:rPr>
              <a:t>网络安全性、结点自动配置、网络动态重组等方面有一定的要求。 </a:t>
            </a:r>
          </a:p>
        </p:txBody>
      </p:sp>
    </p:spTree>
    <p:extLst>
      <p:ext uri="{BB962C8B-B14F-4D97-AF65-F5344CB8AC3E}">
        <p14:creationId xmlns="" xmlns:p14="http://schemas.microsoft.com/office/powerpoint/2010/main" val="3724227854"/>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5"/>
          <p:cNvSpPr>
            <a:spLocks noChangeArrowheads="1"/>
          </p:cNvSpPr>
          <p:nvPr/>
        </p:nvSpPr>
        <p:spPr bwMode="auto">
          <a:xfrm>
            <a:off x="517853" y="614520"/>
            <a:ext cx="8133857" cy="308939"/>
          </a:xfrm>
          <a:prstGeom prst="roundRect">
            <a:avLst>
              <a:gd name="adj" fmla="val 16667"/>
            </a:avLst>
          </a:prstGeom>
          <a:solidFill>
            <a:srgbClr val="ABEBD7"/>
          </a:soli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 name="矩形 4"/>
          <p:cNvSpPr/>
          <p:nvPr/>
        </p:nvSpPr>
        <p:spPr>
          <a:xfrm>
            <a:off x="637984" y="565208"/>
            <a:ext cx="3005951" cy="400110"/>
          </a:xfrm>
          <a:prstGeom prst="rect">
            <a:avLst/>
          </a:prstGeom>
        </p:spPr>
        <p:txBody>
          <a:bodyPr wrap="none">
            <a:spAutoFit/>
          </a:bodyPr>
          <a:lstStyle/>
          <a:p>
            <a:r>
              <a:rPr lang="zh-CN" altLang="en-US" sz="2000" b="1" dirty="0">
                <a:latin typeface="微软雅黑" pitchFamily="34" charset="-122"/>
                <a:ea typeface="微软雅黑" pitchFamily="34" charset="-122"/>
              </a:rPr>
              <a:t>传感器结点的形状和组成</a:t>
            </a:r>
          </a:p>
        </p:txBody>
      </p:sp>
      <p:sp>
        <p:nvSpPr>
          <p:cNvPr id="6" name="圆角矩形 5"/>
          <p:cNvSpPr/>
          <p:nvPr/>
        </p:nvSpPr>
        <p:spPr>
          <a:xfrm>
            <a:off x="517852" y="964840"/>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2" name="组合 1"/>
          <p:cNvGrpSpPr/>
          <p:nvPr/>
        </p:nvGrpSpPr>
        <p:grpSpPr>
          <a:xfrm>
            <a:off x="758424" y="1408605"/>
            <a:ext cx="7618591" cy="2693466"/>
            <a:chOff x="758424" y="1408605"/>
            <a:chExt cx="7618591" cy="2693466"/>
          </a:xfrm>
        </p:grpSpPr>
        <p:sp>
          <p:nvSpPr>
            <p:cNvPr id="7" name="Rectangle 6"/>
            <p:cNvSpPr>
              <a:spLocks noChangeArrowheads="1"/>
            </p:cNvSpPr>
            <p:nvPr/>
          </p:nvSpPr>
          <p:spPr bwMode="auto">
            <a:xfrm>
              <a:off x="4775611" y="1408605"/>
              <a:ext cx="3601404" cy="2245051"/>
            </a:xfrm>
            <a:prstGeom prst="rect">
              <a:avLst/>
            </a:prstGeom>
            <a:solidFill>
              <a:schemeClr val="bg1"/>
            </a:solidFill>
            <a:ln w="12700" cap="sq">
              <a:solidFill>
                <a:srgbClr val="333399"/>
              </a:solidFill>
              <a:miter lim="800000"/>
              <a:headEnd type="none" w="sm" len="sm"/>
              <a:tailEnd type="none" w="sm" len="sm"/>
            </a:ln>
            <a:effectLst/>
          </p:spPr>
          <p:txBody>
            <a:bodyPr wrap="none" anchor="ctr"/>
            <a:lstStyle/>
            <a:p>
              <a:pPr algn="ctr" eaLnBrk="0" hangingPunct="0"/>
              <a:endParaRPr lang="zh-CN" altLang="zh-CN" b="1">
                <a:latin typeface="微软雅黑" panose="020B0503020204020204" pitchFamily="34" charset="-122"/>
                <a:ea typeface="微软雅黑" panose="020B0503020204020204" pitchFamily="34" charset="-122"/>
              </a:endParaRPr>
            </a:p>
          </p:txBody>
        </p:sp>
        <p:sp>
          <p:nvSpPr>
            <p:cNvPr id="8" name="AutoShape 7"/>
            <p:cNvSpPr>
              <a:spLocks noChangeArrowheads="1"/>
            </p:cNvSpPr>
            <p:nvPr/>
          </p:nvSpPr>
          <p:spPr bwMode="auto">
            <a:xfrm>
              <a:off x="4965992" y="2487930"/>
              <a:ext cx="832924" cy="1038317"/>
            </a:xfrm>
            <a:prstGeom prst="roundRect">
              <a:avLst>
                <a:gd name="adj" fmla="val 16667"/>
              </a:avLst>
            </a:prstGeom>
            <a:solidFill>
              <a:srgbClr val="008000"/>
            </a:solidFill>
            <a:ln w="12700" cap="sq">
              <a:solidFill>
                <a:srgbClr val="333399"/>
              </a:solidFill>
              <a:round/>
              <a:headEnd type="none" w="sm" len="sm"/>
              <a:tailEnd type="none" w="sm" len="sm"/>
            </a:ln>
            <a:effectLst/>
            <a:extLst/>
          </p:spPr>
          <p:txBody>
            <a:bodyPr wrap="none" anchor="ctr"/>
            <a:lstStyle/>
            <a:p>
              <a:pPr algn="ctr" eaLnBrk="0" hangingPunct="0"/>
              <a:r>
                <a:rPr lang="zh-CN" altLang="en-US" b="1">
                  <a:solidFill>
                    <a:schemeClr val="bg1"/>
                  </a:solidFill>
                  <a:latin typeface="微软雅黑" panose="020B0503020204020204" pitchFamily="34" charset="-122"/>
                  <a:ea typeface="微软雅黑" panose="020B0503020204020204" pitchFamily="34" charset="-122"/>
                </a:rPr>
                <a:t>存储器</a:t>
              </a:r>
            </a:p>
          </p:txBody>
        </p:sp>
        <p:sp>
          <p:nvSpPr>
            <p:cNvPr id="9" name="AutoShape 8"/>
            <p:cNvSpPr>
              <a:spLocks noChangeArrowheads="1"/>
            </p:cNvSpPr>
            <p:nvPr/>
          </p:nvSpPr>
          <p:spPr bwMode="auto">
            <a:xfrm>
              <a:off x="5914733" y="1588738"/>
              <a:ext cx="945567" cy="664875"/>
            </a:xfrm>
            <a:prstGeom prst="roundRect">
              <a:avLst>
                <a:gd name="adj" fmla="val 16667"/>
              </a:avLst>
            </a:prstGeom>
            <a:solidFill>
              <a:srgbClr val="0000FF"/>
            </a:solidFill>
            <a:ln w="12700" cap="sq">
              <a:solidFill>
                <a:schemeClr val="tx2"/>
              </a:solidFill>
              <a:round/>
              <a:headEnd type="none" w="sm" len="sm"/>
              <a:tailEnd type="none" w="sm" len="sm"/>
            </a:ln>
            <a:effectLst/>
            <a:extLst/>
          </p:spPr>
          <p:txBody>
            <a:bodyPr wrap="none" anchor="ctr"/>
            <a:lstStyle/>
            <a:p>
              <a:pPr algn="ctr" eaLnBrk="0" hangingPunct="0"/>
              <a:r>
                <a:rPr lang="en-US" altLang="zh-CN" b="1">
                  <a:solidFill>
                    <a:schemeClr val="bg1"/>
                  </a:solidFill>
                  <a:latin typeface="微软雅黑" panose="020B0503020204020204" pitchFamily="34" charset="-122"/>
                  <a:ea typeface="微软雅黑" panose="020B0503020204020204" pitchFamily="34" charset="-122"/>
                </a:rPr>
                <a:t>CPU</a:t>
              </a:r>
            </a:p>
          </p:txBody>
        </p:sp>
        <p:grpSp>
          <p:nvGrpSpPr>
            <p:cNvPr id="10" name="Group 9"/>
            <p:cNvGrpSpPr>
              <a:grpSpLocks/>
            </p:cNvGrpSpPr>
            <p:nvPr/>
          </p:nvGrpSpPr>
          <p:grpSpPr bwMode="auto">
            <a:xfrm>
              <a:off x="6101942" y="2487930"/>
              <a:ext cx="1042346" cy="1032459"/>
              <a:chOff x="1296" y="2064"/>
              <a:chExt cx="768" cy="1344"/>
            </a:xfrm>
            <a:solidFill>
              <a:srgbClr val="00B050"/>
            </a:solidFill>
          </p:grpSpPr>
          <p:sp>
            <p:nvSpPr>
              <p:cNvPr id="11" name="AutoShape 10"/>
              <p:cNvSpPr>
                <a:spLocks noChangeArrowheads="1"/>
              </p:cNvSpPr>
              <p:nvPr/>
            </p:nvSpPr>
            <p:spPr bwMode="auto">
              <a:xfrm>
                <a:off x="1296" y="2064"/>
                <a:ext cx="192" cy="1344"/>
              </a:xfrm>
              <a:prstGeom prst="roundRect">
                <a:avLst>
                  <a:gd name="adj" fmla="val 16667"/>
                </a:avLst>
              </a:prstGeom>
              <a:grpFill/>
              <a:ln w="12700" cap="sq">
                <a:solidFill>
                  <a:srgbClr val="333399"/>
                </a:solidFill>
                <a:round/>
                <a:headEnd type="none" w="sm" len="sm"/>
                <a:tailEnd type="none" w="sm" len="sm"/>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微软雅黑" panose="020B0503020204020204" pitchFamily="34" charset="-122"/>
                  <a:ea typeface="微软雅黑" panose="020B0503020204020204" pitchFamily="34" charset="-122"/>
                </a:endParaRPr>
              </a:p>
            </p:txBody>
          </p:sp>
          <p:sp>
            <p:nvSpPr>
              <p:cNvPr id="12" name="AutoShape 11"/>
              <p:cNvSpPr>
                <a:spLocks noChangeArrowheads="1"/>
              </p:cNvSpPr>
              <p:nvPr/>
            </p:nvSpPr>
            <p:spPr bwMode="auto">
              <a:xfrm>
                <a:off x="1872" y="2064"/>
                <a:ext cx="192" cy="1344"/>
              </a:xfrm>
              <a:prstGeom prst="roundRect">
                <a:avLst>
                  <a:gd name="adj" fmla="val 16667"/>
                </a:avLst>
              </a:prstGeom>
              <a:grpFill/>
              <a:ln w="12700" cap="sq">
                <a:solidFill>
                  <a:srgbClr val="333399"/>
                </a:solidFill>
                <a:round/>
                <a:headEnd type="none" w="sm" len="sm"/>
                <a:tailEnd type="none" w="sm" len="sm"/>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微软雅黑" panose="020B0503020204020204" pitchFamily="34" charset="-122"/>
                  <a:ea typeface="微软雅黑" panose="020B0503020204020204" pitchFamily="34" charset="-122"/>
                </a:endParaRPr>
              </a:p>
            </p:txBody>
          </p:sp>
          <p:sp>
            <p:nvSpPr>
              <p:cNvPr id="13" name="AutoShape 12"/>
              <p:cNvSpPr>
                <a:spLocks noChangeArrowheads="1"/>
              </p:cNvSpPr>
              <p:nvPr/>
            </p:nvSpPr>
            <p:spPr bwMode="auto">
              <a:xfrm>
                <a:off x="1584" y="2064"/>
                <a:ext cx="192" cy="1344"/>
              </a:xfrm>
              <a:prstGeom prst="roundRect">
                <a:avLst>
                  <a:gd name="adj" fmla="val 16667"/>
                </a:avLst>
              </a:prstGeom>
              <a:grpFill/>
              <a:ln w="12700" cap="sq">
                <a:solidFill>
                  <a:srgbClr val="333399"/>
                </a:solidFill>
                <a:round/>
                <a:headEnd type="none" w="sm" len="sm"/>
                <a:tailEnd type="none" w="sm" len="sm"/>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b="1">
                  <a:latin typeface="微软雅黑" panose="020B0503020204020204" pitchFamily="34" charset="-122"/>
                  <a:ea typeface="微软雅黑" panose="020B0503020204020204" pitchFamily="34" charset="-122"/>
                </a:endParaRPr>
              </a:p>
            </p:txBody>
          </p:sp>
        </p:grpSp>
        <p:sp>
          <p:nvSpPr>
            <p:cNvPr id="14" name="AutoShape 13"/>
            <p:cNvSpPr>
              <a:spLocks noChangeArrowheads="1"/>
            </p:cNvSpPr>
            <p:nvPr/>
          </p:nvSpPr>
          <p:spPr bwMode="auto">
            <a:xfrm rot="5400000">
              <a:off x="6965988" y="1767037"/>
              <a:ext cx="613617" cy="257016"/>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solidFill>
              <a:srgbClr val="00FFFF"/>
            </a:solidFill>
            <a:ln w="12700" cap="sq">
              <a:solidFill>
                <a:srgbClr val="333399"/>
              </a:solidFill>
              <a:miter lim="800000"/>
              <a:headEnd type="none" w="sm" len="sm"/>
              <a:tailEnd type="none" w="sm" len="sm"/>
            </a:ln>
            <a:effectLst/>
            <a:extLst/>
          </p:spPr>
          <p:txBody>
            <a:bodyPr rot="10800000" vert="eaVert" wrap="none" anchor="ctr"/>
            <a:lstStyle/>
            <a:p>
              <a:pPr algn="ctr" eaLnBrk="0" hangingPunct="0"/>
              <a:endParaRPr lang="zh-CN" altLang="zh-CN" b="1">
                <a:latin typeface="微软雅黑" panose="020B0503020204020204" pitchFamily="34" charset="-122"/>
                <a:ea typeface="微软雅黑" panose="020B0503020204020204" pitchFamily="34" charset="-122"/>
              </a:endParaRPr>
            </a:p>
          </p:txBody>
        </p:sp>
        <p:sp>
          <p:nvSpPr>
            <p:cNvPr id="15" name="Rectangle 14"/>
            <p:cNvSpPr>
              <a:spLocks noChangeArrowheads="1"/>
            </p:cNvSpPr>
            <p:nvPr/>
          </p:nvSpPr>
          <p:spPr bwMode="auto">
            <a:xfrm>
              <a:off x="7174125" y="2618267"/>
              <a:ext cx="800219" cy="54784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700" cap="sq">
                  <a:solidFill>
                    <a:srgbClr val="333399"/>
                  </a:solidFill>
                  <a:miter lim="800000"/>
                  <a:headEnd type="none" w="sm" len="sm"/>
                  <a:tailEnd type="none" w="sm" len="sm"/>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1600" b="1" dirty="0">
                  <a:latin typeface="微软雅黑" panose="020B0503020204020204" pitchFamily="34" charset="-122"/>
                  <a:ea typeface="微软雅黑" panose="020B0503020204020204" pitchFamily="34" charset="-122"/>
                </a:rPr>
                <a:t>传感器</a:t>
              </a:r>
            </a:p>
            <a:p>
              <a:pPr algn="ctr" eaLnBrk="0" hangingPunct="0">
                <a:lnSpc>
                  <a:spcPct val="85000"/>
                </a:lnSpc>
              </a:pPr>
              <a:r>
                <a:rPr lang="zh-CN" altLang="en-US" sz="1600" b="1" dirty="0">
                  <a:latin typeface="微软雅黑" panose="020B0503020204020204" pitchFamily="34" charset="-122"/>
                  <a:ea typeface="微软雅黑" panose="020B0503020204020204" pitchFamily="34" charset="-122"/>
                </a:rPr>
                <a:t>硬件</a:t>
              </a:r>
            </a:p>
          </p:txBody>
        </p:sp>
        <p:sp>
          <p:nvSpPr>
            <p:cNvPr id="16" name="Oval 15"/>
            <p:cNvSpPr>
              <a:spLocks noChangeArrowheads="1"/>
            </p:cNvSpPr>
            <p:nvPr/>
          </p:nvSpPr>
          <p:spPr bwMode="auto">
            <a:xfrm>
              <a:off x="5059598" y="1587273"/>
              <a:ext cx="664752" cy="629727"/>
            </a:xfrm>
            <a:prstGeom prst="ellipse">
              <a:avLst/>
            </a:prstGeom>
            <a:solidFill>
              <a:srgbClr val="CC00FF"/>
            </a:solidFill>
            <a:ln w="9525">
              <a:solidFill>
                <a:srgbClr val="333399"/>
              </a:solidFill>
              <a:round/>
              <a:headEnd/>
              <a:tailEnd/>
            </a:ln>
            <a:effectLst/>
            <a:extLst/>
          </p:spPr>
          <p:txBody>
            <a:bodyPr wrap="none" anchor="ctr"/>
            <a:lstStyle/>
            <a:p>
              <a:pPr algn="ctr"/>
              <a:r>
                <a:rPr lang="zh-CN" altLang="en-US" b="1">
                  <a:solidFill>
                    <a:schemeClr val="bg1"/>
                  </a:solidFill>
                  <a:latin typeface="微软雅黑" panose="020B0503020204020204" pitchFamily="34" charset="-122"/>
                  <a:ea typeface="微软雅黑" panose="020B0503020204020204" pitchFamily="34" charset="-122"/>
                </a:rPr>
                <a:t>电池</a:t>
              </a:r>
            </a:p>
          </p:txBody>
        </p:sp>
        <p:sp>
          <p:nvSpPr>
            <p:cNvPr id="17" name="Rectangle 16"/>
            <p:cNvSpPr>
              <a:spLocks noChangeArrowheads="1"/>
            </p:cNvSpPr>
            <p:nvPr/>
          </p:nvSpPr>
          <p:spPr bwMode="auto">
            <a:xfrm>
              <a:off x="7458113" y="1622795"/>
              <a:ext cx="800219" cy="51090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700" cap="sq">
                  <a:solidFill>
                    <a:srgbClr val="333399"/>
                  </a:solidFill>
                  <a:miter lim="800000"/>
                  <a:headEnd type="none" w="sm" len="sm"/>
                  <a:tailEnd type="none" w="sm" len="sm"/>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lnSpc>
                  <a:spcPct val="85000"/>
                </a:lnSpc>
              </a:pPr>
              <a:r>
                <a:rPr lang="zh-CN" altLang="en-US" sz="1600" b="1" dirty="0">
                  <a:latin typeface="微软雅黑" panose="020B0503020204020204" pitchFamily="34" charset="-122"/>
                  <a:ea typeface="微软雅黑" panose="020B0503020204020204" pitchFamily="34" charset="-122"/>
                </a:rPr>
                <a:t>无线</a:t>
              </a:r>
            </a:p>
            <a:p>
              <a:pPr algn="ctr" eaLnBrk="0" hangingPunct="0">
                <a:lnSpc>
                  <a:spcPct val="85000"/>
                </a:lnSpc>
              </a:pPr>
              <a:r>
                <a:rPr lang="zh-CN" altLang="en-US" sz="1600" b="1" dirty="0">
                  <a:latin typeface="微软雅黑" panose="020B0503020204020204" pitchFamily="34" charset="-122"/>
                  <a:ea typeface="微软雅黑" panose="020B0503020204020204" pitchFamily="34" charset="-122"/>
                </a:rPr>
                <a:t>收发器</a:t>
              </a:r>
            </a:p>
          </p:txBody>
        </p:sp>
        <p:pic>
          <p:nvPicPr>
            <p:cNvPr id="18" name="Picture 17" descr="UCB-sensor-dots"/>
            <p:cNvPicPr>
              <a:picLocks noChangeAspect="1" noChangeArrowheads="1"/>
            </p:cNvPicPr>
            <p:nvPr/>
          </p:nvPicPr>
          <p:blipFill>
            <a:blip r:embed="rId3" cstate="print">
              <a:extLst>
                <a:ext uri="{28A0092B-C50C-407E-A947-70E740481C1C}">
                  <a14:useLocalDpi xmlns="" xmlns:a14="http://schemas.microsoft.com/office/drawing/2010/main" val="0"/>
                </a:ext>
              </a:extLst>
            </a:blip>
            <a:srcRect l="2850" t="11598" r="7932" b="12183"/>
            <a:stretch>
              <a:fillRect/>
            </a:stretch>
          </p:blipFill>
          <p:spPr bwMode="auto">
            <a:xfrm>
              <a:off x="758424" y="1408605"/>
              <a:ext cx="3693423" cy="22435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9" name="Text Box 21"/>
            <p:cNvSpPr txBox="1">
              <a:spLocks noChangeArrowheads="1"/>
            </p:cNvSpPr>
            <p:nvPr/>
          </p:nvSpPr>
          <p:spPr bwMode="auto">
            <a:xfrm>
              <a:off x="2176050" y="3725415"/>
              <a:ext cx="1027845"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b="1" dirty="0">
                  <a:solidFill>
                    <a:srgbClr val="0000FF"/>
                  </a:solidFill>
                  <a:latin typeface="微软雅黑" panose="020B0503020204020204" pitchFamily="34" charset="-122"/>
                  <a:ea typeface="微软雅黑" panose="020B0503020204020204" pitchFamily="34" charset="-122"/>
                </a:rPr>
                <a:t>(a</a:t>
              </a:r>
              <a:r>
                <a:rPr lang="en-US" altLang="zh-CN" b="1" dirty="0" smtClean="0">
                  <a:solidFill>
                    <a:srgbClr val="0000FF"/>
                  </a:solidFill>
                  <a:latin typeface="微软雅黑" panose="020B0503020204020204" pitchFamily="34" charset="-122"/>
                  <a:ea typeface="微软雅黑" panose="020B0503020204020204" pitchFamily="34" charset="-122"/>
                </a:rPr>
                <a:t>) </a:t>
              </a:r>
              <a:r>
                <a:rPr lang="zh-CN" altLang="en-US" b="1" dirty="0" smtClean="0">
                  <a:solidFill>
                    <a:srgbClr val="0000FF"/>
                  </a:solidFill>
                  <a:latin typeface="微软雅黑" panose="020B0503020204020204" pitchFamily="34" charset="-122"/>
                  <a:ea typeface="微软雅黑" panose="020B0503020204020204" pitchFamily="34" charset="-122"/>
                </a:rPr>
                <a:t>形状</a:t>
              </a:r>
              <a:endParaRPr lang="en-US" altLang="zh-CN" b="1" dirty="0">
                <a:solidFill>
                  <a:srgbClr val="0000FF"/>
                </a:solidFill>
                <a:latin typeface="微软雅黑" panose="020B0503020204020204" pitchFamily="34" charset="-122"/>
                <a:ea typeface="微软雅黑" panose="020B0503020204020204" pitchFamily="34" charset="-122"/>
              </a:endParaRPr>
            </a:p>
          </p:txBody>
        </p:sp>
        <p:sp>
          <p:nvSpPr>
            <p:cNvPr id="20" name="Text Box 22"/>
            <p:cNvSpPr txBox="1">
              <a:spLocks noChangeArrowheads="1"/>
            </p:cNvSpPr>
            <p:nvPr/>
          </p:nvSpPr>
          <p:spPr bwMode="auto">
            <a:xfrm>
              <a:off x="6109152" y="3732739"/>
              <a:ext cx="1048685"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b="1" dirty="0">
                  <a:solidFill>
                    <a:srgbClr val="0000FF"/>
                  </a:solidFill>
                  <a:latin typeface="微软雅黑" panose="020B0503020204020204" pitchFamily="34" charset="-122"/>
                  <a:ea typeface="微软雅黑" panose="020B0503020204020204" pitchFamily="34" charset="-122"/>
                </a:rPr>
                <a:t>(b</a:t>
              </a:r>
              <a:r>
                <a:rPr lang="en-US" altLang="zh-CN" b="1" dirty="0" smtClean="0">
                  <a:solidFill>
                    <a:srgbClr val="0000FF"/>
                  </a:solidFill>
                  <a:latin typeface="微软雅黑" panose="020B0503020204020204" pitchFamily="34" charset="-122"/>
                  <a:ea typeface="微软雅黑" panose="020B0503020204020204" pitchFamily="34" charset="-122"/>
                </a:rPr>
                <a:t>) </a:t>
              </a:r>
              <a:r>
                <a:rPr lang="zh-CN" altLang="en-US" b="1" dirty="0" smtClean="0">
                  <a:solidFill>
                    <a:srgbClr val="0000FF"/>
                  </a:solidFill>
                  <a:latin typeface="微软雅黑" panose="020B0503020204020204" pitchFamily="34" charset="-122"/>
                  <a:ea typeface="微软雅黑" panose="020B0503020204020204" pitchFamily="34" charset="-122"/>
                </a:rPr>
                <a:t>组成</a:t>
              </a:r>
              <a:endParaRPr lang="en-US" altLang="zh-CN" b="1" dirty="0">
                <a:solidFill>
                  <a:srgbClr val="0000FF"/>
                </a:solidFill>
                <a:latin typeface="微软雅黑" panose="020B0503020204020204" pitchFamily="34" charset="-122"/>
                <a:ea typeface="微软雅黑" panose="020B0503020204020204" pitchFamily="34" charset="-122"/>
              </a:endParaRPr>
            </a:p>
          </p:txBody>
        </p:sp>
      </p:grpSp>
    </p:spTree>
    <p:extLst>
      <p:ext uri="{BB962C8B-B14F-4D97-AF65-F5344CB8AC3E}">
        <p14:creationId xmlns="" xmlns:p14="http://schemas.microsoft.com/office/powerpoint/2010/main" val="741832201"/>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23348"/>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73520"/>
            <a:ext cx="3852337"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无线传感器网络主要的应用领域 </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8741"/>
            <a:ext cx="8133857" cy="263149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itchFamily="34" charset="-122"/>
                <a:ea typeface="微软雅黑" pitchFamily="34" charset="-122"/>
              </a:rPr>
              <a:t>组成各种</a:t>
            </a:r>
            <a:r>
              <a:rPr lang="zh-CN" altLang="en-US" sz="2000" b="1" dirty="0" smtClean="0">
                <a:solidFill>
                  <a:srgbClr val="C00000"/>
                </a:solidFill>
                <a:latin typeface="微软雅黑" pitchFamily="34" charset="-122"/>
                <a:ea typeface="微软雅黑" pitchFamily="34" charset="-122"/>
              </a:rPr>
              <a:t>物联网 </a:t>
            </a:r>
            <a:r>
              <a:rPr lang="en-US" altLang="zh-CN" sz="2000" b="1" dirty="0" err="1" smtClean="0">
                <a:solidFill>
                  <a:srgbClr val="C00000"/>
                </a:solidFill>
                <a:latin typeface="微软雅黑" pitchFamily="34" charset="-122"/>
                <a:ea typeface="微软雅黑" pitchFamily="34" charset="-122"/>
              </a:rPr>
              <a:t>IoT</a:t>
            </a:r>
            <a:r>
              <a:rPr lang="en-US" altLang="zh-CN" sz="2000" b="1" dirty="0" smtClean="0">
                <a:solidFill>
                  <a:srgbClr val="C00000"/>
                </a:solidFill>
                <a:latin typeface="微软雅黑" pitchFamily="34" charset="-122"/>
                <a:ea typeface="微软雅黑" pitchFamily="34" charset="-122"/>
              </a:rPr>
              <a:t> </a:t>
            </a:r>
            <a:r>
              <a:rPr lang="en-US" altLang="zh-CN" sz="2000" b="1" dirty="0">
                <a:latin typeface="微软雅黑" pitchFamily="34" charset="-122"/>
                <a:ea typeface="微软雅黑" pitchFamily="34" charset="-122"/>
              </a:rPr>
              <a:t>(Internet of Things) </a:t>
            </a:r>
            <a:r>
              <a:rPr lang="zh-CN" altLang="en-US" sz="2000" b="1" dirty="0">
                <a:latin typeface="微软雅黑" pitchFamily="34" charset="-122"/>
                <a:ea typeface="微软雅黑" pitchFamily="34" charset="-122"/>
              </a:rPr>
              <a:t>，例如：</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环境监测与</a:t>
            </a:r>
            <a:r>
              <a:rPr lang="zh-CN" altLang="en-US" sz="2000" b="1" dirty="0" smtClean="0">
                <a:latin typeface="微软雅黑" pitchFamily="34" charset="-122"/>
                <a:ea typeface="微软雅黑" pitchFamily="34" charset="-122"/>
              </a:rPr>
              <a:t>保护；</a:t>
            </a:r>
            <a:endParaRPr lang="zh-CN" altLang="en-US" sz="2000" b="1" dirty="0">
              <a:latin typeface="微软雅黑" pitchFamily="34" charset="-122"/>
              <a:ea typeface="微软雅黑" pitchFamily="34" charset="-122"/>
            </a:endParaRP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战争中对敌情的侦查和对兵力、装备、物资等的监控；</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医疗中对病房的监测和对患者的护理；</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在危险的工业</a:t>
            </a:r>
            <a:r>
              <a:rPr lang="zh-CN" altLang="en-US" sz="2000" b="1" dirty="0" smtClean="0">
                <a:latin typeface="微软雅黑" pitchFamily="34" charset="-122"/>
                <a:ea typeface="微软雅黑" pitchFamily="34" charset="-122"/>
              </a:rPr>
              <a:t>环境中</a:t>
            </a:r>
            <a:r>
              <a:rPr lang="zh-CN" altLang="en-US" sz="2000" b="1" dirty="0">
                <a:latin typeface="微软雅黑" pitchFamily="34" charset="-122"/>
                <a:ea typeface="微软雅黑" pitchFamily="34" charset="-122"/>
              </a:rPr>
              <a:t>的安全监测；</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城市交通管理、建筑内的温度</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照明</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安全控制等。 </a:t>
            </a:r>
          </a:p>
        </p:txBody>
      </p:sp>
    </p:spTree>
    <p:extLst>
      <p:ext uri="{BB962C8B-B14F-4D97-AF65-F5344CB8AC3E}">
        <p14:creationId xmlns="" xmlns:p14="http://schemas.microsoft.com/office/powerpoint/2010/main" val="4185170393"/>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22623"/>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72795"/>
            <a:ext cx="3337773"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zh-CN" altLang="en-US" sz="2000" b="1" dirty="0">
                <a:solidFill>
                  <a:srgbClr val="0000FF"/>
                </a:solidFill>
                <a:latin typeface="微软雅黑" pitchFamily="34" charset="-122"/>
                <a:ea typeface="微软雅黑" pitchFamily="34" charset="-122"/>
              </a:rPr>
              <a:t>移动自组网络</a:t>
            </a:r>
            <a:r>
              <a:rPr lang="zh-CN" altLang="en-US" sz="2000" b="1" dirty="0">
                <a:solidFill>
                  <a:srgbClr val="C00000"/>
                </a:solidFill>
                <a:latin typeface="微软雅黑" pitchFamily="34" charset="-122"/>
                <a:ea typeface="微软雅黑" pitchFamily="34" charset="-122"/>
              </a:rPr>
              <a:t>不同于</a:t>
            </a:r>
            <a:r>
              <a:rPr lang="zh-CN" altLang="en-US" sz="2000" b="1" dirty="0">
                <a:solidFill>
                  <a:srgbClr val="0000FF"/>
                </a:solidFill>
                <a:latin typeface="微软雅黑" pitchFamily="34" charset="-122"/>
                <a:ea typeface="微软雅黑" pitchFamily="34" charset="-122"/>
              </a:rPr>
              <a:t>移动 </a:t>
            </a:r>
            <a:r>
              <a:rPr lang="en-US" altLang="zh-CN" sz="2000" b="1" dirty="0">
                <a:solidFill>
                  <a:srgbClr val="0000FF"/>
                </a:solidFill>
                <a:latin typeface="微软雅黑" pitchFamily="34" charset="-122"/>
                <a:ea typeface="微软雅黑" pitchFamily="34" charset="-122"/>
              </a:rPr>
              <a:t>IP</a:t>
            </a:r>
          </a:p>
        </p:txBody>
      </p:sp>
      <p:graphicFrame>
        <p:nvGraphicFramePr>
          <p:cNvPr id="5" name="图示 4"/>
          <p:cNvGraphicFramePr/>
          <p:nvPr>
            <p:extLst>
              <p:ext uri="{D42A27DB-BD31-4B8C-83A1-F6EECF244321}">
                <p14:modId xmlns="" xmlns:p14="http://schemas.microsoft.com/office/powerpoint/2010/main" val="2377605325"/>
              </p:ext>
            </p:extLst>
          </p:nvPr>
        </p:nvGraphicFramePr>
        <p:xfrm>
          <a:off x="1089410" y="991844"/>
          <a:ext cx="7071363" cy="358998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 xmlns:p14="http://schemas.microsoft.com/office/powerpoint/2010/main" val="2213001630"/>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5717"/>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5889"/>
            <a:ext cx="1980029"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几种不同的接入</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21278"/>
            <a:ext cx="8133857" cy="351968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固定</a:t>
            </a:r>
            <a:r>
              <a:rPr lang="zh-CN" altLang="en-US" sz="2000" b="1" dirty="0" smtClean="0">
                <a:solidFill>
                  <a:srgbClr val="0000FF"/>
                </a:solidFill>
                <a:latin typeface="微软雅黑" pitchFamily="34" charset="-122"/>
                <a:ea typeface="微软雅黑" pitchFamily="34" charset="-122"/>
              </a:rPr>
              <a:t>接入 </a:t>
            </a:r>
            <a:r>
              <a:rPr lang="en-US" altLang="zh-CN" sz="2000" b="1" dirty="0" smtClean="0">
                <a:latin typeface="微软雅黑" pitchFamily="34" charset="-122"/>
                <a:ea typeface="微软雅黑" pitchFamily="34" charset="-122"/>
              </a:rPr>
              <a:t>(</a:t>
            </a:r>
            <a:r>
              <a:rPr lang="en-US" altLang="zh-CN" sz="2000" b="1" dirty="0">
                <a:latin typeface="微软雅黑" pitchFamily="34" charset="-122"/>
                <a:ea typeface="微软雅黑" pitchFamily="34" charset="-122"/>
              </a:rPr>
              <a:t>fixed access</a:t>
            </a:r>
            <a:r>
              <a:rPr lang="en-US" altLang="zh-CN" sz="2000" b="1" dirty="0" smtClean="0">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：在</a:t>
            </a:r>
            <a:r>
              <a:rPr lang="zh-CN" altLang="en-US" sz="2000" b="1" dirty="0">
                <a:latin typeface="微软雅黑" pitchFamily="34" charset="-122"/>
                <a:ea typeface="微软雅黑" pitchFamily="34" charset="-122"/>
              </a:rPr>
              <a:t>作为网络用户期间，用户设置的地理位置保持不变。</a:t>
            </a: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移动</a:t>
            </a:r>
            <a:r>
              <a:rPr lang="zh-CN" altLang="en-US" sz="2000" b="1" dirty="0" smtClean="0">
                <a:solidFill>
                  <a:srgbClr val="0000FF"/>
                </a:solidFill>
                <a:latin typeface="微软雅黑" pitchFamily="34" charset="-122"/>
                <a:ea typeface="微软雅黑" pitchFamily="34" charset="-122"/>
              </a:rPr>
              <a:t>接入 </a:t>
            </a:r>
            <a:r>
              <a:rPr lang="en-US" altLang="zh-CN" sz="2000" b="1" dirty="0" smtClean="0">
                <a:latin typeface="微软雅黑" pitchFamily="34" charset="-122"/>
                <a:ea typeface="微软雅黑" pitchFamily="34" charset="-122"/>
              </a:rPr>
              <a:t>(</a:t>
            </a:r>
            <a:r>
              <a:rPr lang="en-US" altLang="zh-CN" sz="2000" b="1" dirty="0">
                <a:latin typeface="微软雅黑" pitchFamily="34" charset="-122"/>
                <a:ea typeface="微软雅黑" pitchFamily="34" charset="-122"/>
              </a:rPr>
              <a:t>mobility access</a:t>
            </a:r>
            <a:r>
              <a:rPr lang="en-US" altLang="zh-CN" sz="2000" b="1" dirty="0" smtClean="0">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：用户</a:t>
            </a:r>
            <a:r>
              <a:rPr lang="zh-CN" altLang="en-US" sz="2000" b="1" dirty="0">
                <a:latin typeface="微软雅黑" pitchFamily="34" charset="-122"/>
                <a:ea typeface="微软雅黑" pitchFamily="34" charset="-122"/>
              </a:rPr>
              <a:t>设置能够以车辆速度移动时进行网络通信。当发生切换时，通信仍然是连续的。</a:t>
            </a: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便携</a:t>
            </a:r>
            <a:r>
              <a:rPr lang="zh-CN" altLang="en-US" sz="2000" b="1" dirty="0" smtClean="0">
                <a:solidFill>
                  <a:srgbClr val="0000FF"/>
                </a:solidFill>
                <a:latin typeface="微软雅黑" pitchFamily="34" charset="-122"/>
                <a:ea typeface="微软雅黑" pitchFamily="34" charset="-122"/>
              </a:rPr>
              <a:t>接入 </a:t>
            </a:r>
            <a:r>
              <a:rPr lang="en-US" altLang="zh-CN" sz="2000" b="1" dirty="0" smtClean="0">
                <a:latin typeface="微软雅黑" pitchFamily="34" charset="-122"/>
                <a:ea typeface="微软雅黑" pitchFamily="34" charset="-122"/>
              </a:rPr>
              <a:t>(</a:t>
            </a:r>
            <a:r>
              <a:rPr lang="en-US" altLang="zh-CN" sz="2000" b="1" dirty="0">
                <a:latin typeface="微软雅黑" pitchFamily="34" charset="-122"/>
                <a:ea typeface="微软雅黑" pitchFamily="34" charset="-122"/>
              </a:rPr>
              <a:t>portable access</a:t>
            </a:r>
            <a:r>
              <a:rPr lang="en-US" altLang="zh-CN" sz="2000" b="1" dirty="0" smtClean="0">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：在</a:t>
            </a:r>
            <a:r>
              <a:rPr lang="zh-CN" altLang="en-US" sz="2000" b="1" dirty="0">
                <a:latin typeface="微软雅黑" pitchFamily="34" charset="-122"/>
                <a:ea typeface="微软雅黑" pitchFamily="34" charset="-122"/>
              </a:rPr>
              <a:t>受限的网络覆盖面积中，用户设备能够在以步行速度移动时进行网络通信，提供有限的切换能力。</a:t>
            </a: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游牧</a:t>
            </a:r>
            <a:r>
              <a:rPr lang="zh-CN" altLang="en-US" sz="2000" b="1" dirty="0" smtClean="0">
                <a:solidFill>
                  <a:srgbClr val="0000FF"/>
                </a:solidFill>
                <a:latin typeface="微软雅黑" pitchFamily="34" charset="-122"/>
                <a:ea typeface="微软雅黑" pitchFamily="34" charset="-122"/>
              </a:rPr>
              <a:t>接入 </a:t>
            </a:r>
            <a:r>
              <a:rPr lang="en-US" altLang="zh-CN" sz="2000" b="1" dirty="0" smtClean="0">
                <a:latin typeface="微软雅黑" pitchFamily="34" charset="-122"/>
                <a:ea typeface="微软雅黑" pitchFamily="34" charset="-122"/>
              </a:rPr>
              <a:t>(</a:t>
            </a:r>
            <a:r>
              <a:rPr lang="en-US" altLang="zh-CN" sz="2000" b="1" dirty="0">
                <a:latin typeface="微软雅黑" pitchFamily="34" charset="-122"/>
                <a:ea typeface="微软雅黑" pitchFamily="34" charset="-122"/>
              </a:rPr>
              <a:t>nomadic access</a:t>
            </a:r>
            <a:r>
              <a:rPr lang="en-US" altLang="zh-CN" sz="2000" b="1" dirty="0" smtClean="0">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：用户</a:t>
            </a:r>
            <a:r>
              <a:rPr lang="zh-CN" altLang="en-US" sz="2000" b="1" dirty="0">
                <a:latin typeface="微软雅黑" pitchFamily="34" charset="-122"/>
                <a:ea typeface="微软雅黑" pitchFamily="34" charset="-122"/>
              </a:rPr>
              <a:t>设备的地理位置至少在进行网络通信时保持不变。如用户设备移动了位置，则再次进行通信时可能还要寻找最佳的基</a:t>
            </a:r>
            <a:r>
              <a:rPr lang="zh-CN" altLang="en-US" sz="2000" b="1" dirty="0" smtClean="0">
                <a:latin typeface="微软雅黑" pitchFamily="34" charset="-122"/>
                <a:ea typeface="微软雅黑" pitchFamily="34" charset="-122"/>
              </a:rPr>
              <a:t>站。</a:t>
            </a:r>
            <a:endParaRPr lang="zh-CN" altLang="en-US" sz="2000" b="1" dirty="0">
              <a:latin typeface="微软雅黑" pitchFamily="34" charset="-122"/>
              <a:ea typeface="微软雅黑" pitchFamily="34" charset="-122"/>
            </a:endParaRPr>
          </a:p>
        </p:txBody>
      </p:sp>
    </p:spTree>
    <p:extLst>
      <p:ext uri="{BB962C8B-B14F-4D97-AF65-F5344CB8AC3E}">
        <p14:creationId xmlns="" xmlns:p14="http://schemas.microsoft.com/office/powerpoint/2010/main" val="2295817326"/>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5845"/>
            <a:ext cx="8129016" cy="422275"/>
          </a:xfrm>
          <a:prstGeom prst="roundRect">
            <a:avLst>
              <a:gd name="adj" fmla="val 16667"/>
            </a:avLst>
          </a:prstGeom>
          <a:solidFill>
            <a:srgbClr val="0089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2335246" y="590381"/>
            <a:ext cx="4482317"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9.1.2   802.11 </a:t>
            </a:r>
            <a:r>
              <a:rPr lang="zh-CN" altLang="en-US" sz="2400" b="1" dirty="0">
                <a:solidFill>
                  <a:schemeClr val="bg1"/>
                </a:solidFill>
                <a:latin typeface="微软雅黑" pitchFamily="34" charset="-122"/>
                <a:ea typeface="微软雅黑" pitchFamily="34" charset="-122"/>
              </a:rPr>
              <a:t>局域网的物理层</a:t>
            </a:r>
          </a:p>
        </p:txBody>
      </p:sp>
      <p:sp>
        <p:nvSpPr>
          <p:cNvPr id="4" name="Rectangle 46"/>
          <p:cNvSpPr>
            <a:spLocks noChangeArrowheads="1"/>
          </p:cNvSpPr>
          <p:nvPr/>
        </p:nvSpPr>
        <p:spPr bwMode="auto">
          <a:xfrm>
            <a:off x="511896" y="1040821"/>
            <a:ext cx="8129016" cy="82663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smtClean="0">
                <a:latin typeface="微软雅黑" pitchFamily="34" charset="-122"/>
                <a:ea typeface="微软雅黑" pitchFamily="34" charset="-122"/>
              </a:rPr>
              <a:t>802.11 </a:t>
            </a:r>
            <a:r>
              <a:rPr lang="zh-CN" altLang="en-US" sz="2000" b="1" dirty="0" smtClean="0">
                <a:latin typeface="微软雅黑" pitchFamily="34" charset="-122"/>
                <a:ea typeface="微软雅黑" pitchFamily="34" charset="-122"/>
              </a:rPr>
              <a:t>标准</a:t>
            </a:r>
            <a:r>
              <a:rPr lang="zh-CN" altLang="en-US" sz="2000" b="1" dirty="0">
                <a:latin typeface="微软雅黑" pitchFamily="34" charset="-122"/>
                <a:ea typeface="微软雅黑" pitchFamily="34" charset="-122"/>
              </a:rPr>
              <a:t>中物理层相当复杂。根据物理层的不同（如工作频段、数据率、调制方法等），对应的标准也不同</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graphicFrame>
        <p:nvGraphicFramePr>
          <p:cNvPr id="6" name="表格 5"/>
          <p:cNvGraphicFramePr>
            <a:graphicFrameLocks noGrp="1"/>
          </p:cNvGraphicFramePr>
          <p:nvPr>
            <p:extLst>
              <p:ext uri="{D42A27DB-BD31-4B8C-83A1-F6EECF244321}">
                <p14:modId xmlns="" xmlns:p14="http://schemas.microsoft.com/office/powerpoint/2010/main" val="4081263142"/>
              </p:ext>
            </p:extLst>
          </p:nvPr>
        </p:nvGraphicFramePr>
        <p:xfrm>
          <a:off x="668595" y="1857626"/>
          <a:ext cx="7649494" cy="2655146"/>
        </p:xfrm>
        <a:graphic>
          <a:graphicData uri="http://schemas.openxmlformats.org/drawingml/2006/table">
            <a:tbl>
              <a:tblPr firstRow="1" firstCol="1" bandRow="1">
                <a:tableStyleId>{7DF18680-E054-41AD-8BC1-D1AEF772440D}</a:tableStyleId>
              </a:tblPr>
              <a:tblGrid>
                <a:gridCol w="824619">
                  <a:extLst>
                    <a:ext uri="{9D8B030D-6E8A-4147-A177-3AD203B41FA5}">
                      <a16:colId xmlns="" xmlns:a16="http://schemas.microsoft.com/office/drawing/2014/main" val="312102651"/>
                    </a:ext>
                  </a:extLst>
                </a:gridCol>
                <a:gridCol w="747340">
                  <a:extLst>
                    <a:ext uri="{9D8B030D-6E8A-4147-A177-3AD203B41FA5}">
                      <a16:colId xmlns="" xmlns:a16="http://schemas.microsoft.com/office/drawing/2014/main" val="1686003285"/>
                    </a:ext>
                  </a:extLst>
                </a:gridCol>
                <a:gridCol w="1043420">
                  <a:extLst>
                    <a:ext uri="{9D8B030D-6E8A-4147-A177-3AD203B41FA5}">
                      <a16:colId xmlns="" xmlns:a16="http://schemas.microsoft.com/office/drawing/2014/main" val="2290814331"/>
                    </a:ext>
                  </a:extLst>
                </a:gridCol>
                <a:gridCol w="1022555">
                  <a:extLst>
                    <a:ext uri="{9D8B030D-6E8A-4147-A177-3AD203B41FA5}">
                      <a16:colId xmlns="" xmlns:a16="http://schemas.microsoft.com/office/drawing/2014/main" val="2582411929"/>
                    </a:ext>
                  </a:extLst>
                </a:gridCol>
                <a:gridCol w="786580">
                  <a:extLst>
                    <a:ext uri="{9D8B030D-6E8A-4147-A177-3AD203B41FA5}">
                      <a16:colId xmlns="" xmlns:a16="http://schemas.microsoft.com/office/drawing/2014/main" val="3858860930"/>
                    </a:ext>
                  </a:extLst>
                </a:gridCol>
                <a:gridCol w="3224980">
                  <a:extLst>
                    <a:ext uri="{9D8B030D-6E8A-4147-A177-3AD203B41FA5}">
                      <a16:colId xmlns="" xmlns:a16="http://schemas.microsoft.com/office/drawing/2014/main" val="1201765892"/>
                    </a:ext>
                  </a:extLst>
                </a:gridCol>
              </a:tblGrid>
              <a:tr h="285806">
                <a:tc>
                  <a:txBody>
                    <a:bodyPr/>
                    <a:lstStyle/>
                    <a:p>
                      <a:pPr algn="ctr" fontAlgn="base">
                        <a:lnSpc>
                          <a:spcPts val="1400"/>
                        </a:lnSpc>
                        <a:spcAft>
                          <a:spcPts val="0"/>
                        </a:spcAft>
                      </a:pPr>
                      <a:r>
                        <a:rPr lang="zh-CN" sz="1200" b="1" kern="500" dirty="0">
                          <a:effectLst/>
                          <a:latin typeface="微软雅黑" panose="020B0503020204020204" pitchFamily="34" charset="-122"/>
                          <a:ea typeface="微软雅黑" panose="020B0503020204020204" pitchFamily="34" charset="-122"/>
                        </a:rPr>
                        <a:t>标准</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400"/>
                        </a:lnSpc>
                        <a:spcAft>
                          <a:spcPts val="0"/>
                        </a:spcAft>
                      </a:pPr>
                      <a:r>
                        <a:rPr lang="zh-CN" sz="1200" b="1" kern="500">
                          <a:effectLst/>
                          <a:latin typeface="微软雅黑" panose="020B0503020204020204" pitchFamily="34" charset="-122"/>
                          <a:ea typeface="微软雅黑" panose="020B0503020204020204" pitchFamily="34" charset="-122"/>
                        </a:rPr>
                        <a:t>别名</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400"/>
                        </a:lnSpc>
                        <a:spcAft>
                          <a:spcPts val="0"/>
                        </a:spcAft>
                      </a:pPr>
                      <a:r>
                        <a:rPr lang="zh-CN" sz="1200" b="1" kern="500">
                          <a:effectLst/>
                          <a:latin typeface="微软雅黑" panose="020B0503020204020204" pitchFamily="34" charset="-122"/>
                          <a:ea typeface="微软雅黑" panose="020B0503020204020204" pitchFamily="34" charset="-122"/>
                        </a:rPr>
                        <a:t>频段</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400"/>
                        </a:lnSpc>
                        <a:spcAft>
                          <a:spcPts val="0"/>
                        </a:spcAft>
                      </a:pPr>
                      <a:r>
                        <a:rPr lang="zh-CN" sz="1200" b="1" kern="500">
                          <a:effectLst/>
                          <a:latin typeface="微软雅黑" panose="020B0503020204020204" pitchFamily="34" charset="-122"/>
                          <a:ea typeface="微软雅黑" panose="020B0503020204020204" pitchFamily="34" charset="-122"/>
                        </a:rPr>
                        <a:t>最高数据率</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400"/>
                        </a:lnSpc>
                        <a:spcAft>
                          <a:spcPts val="0"/>
                        </a:spcAft>
                      </a:pPr>
                      <a:r>
                        <a:rPr lang="zh-CN" sz="1200" b="1" kern="500">
                          <a:effectLst/>
                          <a:latin typeface="微软雅黑" panose="020B0503020204020204" pitchFamily="34" charset="-122"/>
                          <a:ea typeface="微软雅黑" panose="020B0503020204020204" pitchFamily="34" charset="-122"/>
                        </a:rPr>
                        <a:t>物理层</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400"/>
                        </a:lnSpc>
                        <a:spcAft>
                          <a:spcPts val="0"/>
                        </a:spcAft>
                      </a:pPr>
                      <a:r>
                        <a:rPr lang="zh-CN" sz="1200" b="1" kern="500">
                          <a:effectLst/>
                          <a:latin typeface="微软雅黑" panose="020B0503020204020204" pitchFamily="34" charset="-122"/>
                          <a:ea typeface="微软雅黑" panose="020B0503020204020204" pitchFamily="34" charset="-122"/>
                        </a:rPr>
                        <a:t>优缺点</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 xmlns:a16="http://schemas.microsoft.com/office/drawing/2014/main" val="2673052632"/>
                  </a:ext>
                </a:extLst>
              </a:tr>
              <a:tr h="382428">
                <a:tc>
                  <a:txBody>
                    <a:bodyPr/>
                    <a:lstStyle/>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802.11b</a:t>
                      </a:r>
                      <a:endParaRPr lang="zh-CN" sz="1200" b="1" kern="500" dirty="0">
                        <a:solidFill>
                          <a:srgbClr val="0000CC"/>
                        </a:solidFill>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(1999</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Wi-Fi 1</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2.4 GHz</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11 Mbit/s</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200" b="1" kern="500">
                          <a:effectLst/>
                          <a:latin typeface="微软雅黑" panose="020B0503020204020204" pitchFamily="34" charset="-122"/>
                          <a:ea typeface="微软雅黑" panose="020B0503020204020204" pitchFamily="34" charset="-122"/>
                        </a:rPr>
                        <a:t>扩频</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最高数据率较低，价格最低，信号传播距离最远，且不易受阻碍</a:t>
                      </a:r>
                      <a:endParaRPr lang="zh-CN" sz="11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 xmlns:a16="http://schemas.microsoft.com/office/drawing/2014/main" val="1411001665"/>
                  </a:ext>
                </a:extLst>
              </a:tr>
              <a:tr h="382428">
                <a:tc>
                  <a:txBody>
                    <a:bodyPr/>
                    <a:lstStyle/>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802.11a</a:t>
                      </a:r>
                      <a:endParaRPr lang="zh-CN" sz="1200" b="1" kern="500" dirty="0">
                        <a:solidFill>
                          <a:srgbClr val="0000CC"/>
                        </a:solidFill>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(1999</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Wi-Fi 2</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5 GHz</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54 Mbit/s</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OFDM</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最高数据率较高，支持更多用户同时上网，价格最高，信号传播距离较短，且易受阻碍。</a:t>
                      </a:r>
                      <a:endParaRPr lang="zh-CN" sz="11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 xmlns:a16="http://schemas.microsoft.com/office/drawing/2014/main" val="3180692589"/>
                  </a:ext>
                </a:extLst>
              </a:tr>
              <a:tr h="382428">
                <a:tc>
                  <a:txBody>
                    <a:bodyPr/>
                    <a:lstStyle/>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802.11g</a:t>
                      </a:r>
                      <a:endParaRPr lang="zh-CN" sz="1200" b="1" kern="500" dirty="0">
                        <a:solidFill>
                          <a:srgbClr val="0000CC"/>
                        </a:solidFill>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(2003</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Wi-Fi 3</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2.4 GHz</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54 Mbit/s</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OFDM</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最高数据率较高，支持更多用户同时上网，信号传播距离最远，且不易受阻碍，价格</a:t>
                      </a:r>
                      <a:r>
                        <a:rPr lang="zh-CN" sz="1100" b="1" kern="500" dirty="0" smtClean="0">
                          <a:effectLst/>
                          <a:latin typeface="微软雅黑" panose="020B0503020204020204" pitchFamily="34" charset="-122"/>
                          <a:ea typeface="微软雅黑" panose="020B0503020204020204" pitchFamily="34" charset="-122"/>
                        </a:rPr>
                        <a:t>比</a:t>
                      </a:r>
                      <a:r>
                        <a:rPr lang="en-US" altLang="zh-CN" sz="1100" b="1" kern="500" dirty="0" smtClean="0">
                          <a:effectLst/>
                          <a:latin typeface="微软雅黑" panose="020B0503020204020204" pitchFamily="34" charset="-122"/>
                          <a:ea typeface="微软雅黑" panose="020B0503020204020204" pitchFamily="34" charset="-122"/>
                        </a:rPr>
                        <a:t> </a:t>
                      </a:r>
                      <a:r>
                        <a:rPr lang="en-US" sz="1100" b="1" kern="500" dirty="0" smtClean="0">
                          <a:effectLst/>
                          <a:latin typeface="微软雅黑" panose="020B0503020204020204" pitchFamily="34" charset="-122"/>
                          <a:ea typeface="微软雅黑" panose="020B0503020204020204" pitchFamily="34" charset="-122"/>
                        </a:rPr>
                        <a:t>802.11b </a:t>
                      </a:r>
                      <a:r>
                        <a:rPr lang="zh-CN" sz="1100" b="1" kern="500" dirty="0" smtClean="0">
                          <a:effectLst/>
                          <a:latin typeface="微软雅黑" panose="020B0503020204020204" pitchFamily="34" charset="-122"/>
                          <a:ea typeface="微软雅黑" panose="020B0503020204020204" pitchFamily="34" charset="-122"/>
                        </a:rPr>
                        <a:t>贵</a:t>
                      </a:r>
                      <a:r>
                        <a:rPr lang="zh-CN" sz="1100" b="1" kern="500" dirty="0">
                          <a:effectLst/>
                          <a:latin typeface="微软雅黑" panose="020B0503020204020204" pitchFamily="34" charset="-122"/>
                          <a:ea typeface="微软雅黑" panose="020B0503020204020204" pitchFamily="34" charset="-122"/>
                        </a:rPr>
                        <a:t>。</a:t>
                      </a:r>
                      <a:endParaRPr lang="zh-CN" sz="11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 xmlns:a16="http://schemas.microsoft.com/office/drawing/2014/main" val="2101587694"/>
                  </a:ext>
                </a:extLst>
              </a:tr>
              <a:tr h="382428">
                <a:tc>
                  <a:txBody>
                    <a:bodyPr/>
                    <a:lstStyle/>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802.11n</a:t>
                      </a:r>
                      <a:endParaRPr lang="zh-CN" sz="1200" b="1" kern="500" dirty="0">
                        <a:solidFill>
                          <a:srgbClr val="0000CC"/>
                        </a:solidFill>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(2009</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Wi-Fi 4</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2.4 / 5 </a:t>
                      </a:r>
                      <a:r>
                        <a:rPr lang="en-US" sz="1200" b="1" kern="0" dirty="0" smtClean="0">
                          <a:effectLst/>
                          <a:latin typeface="微软雅黑" panose="020B0503020204020204" pitchFamily="34" charset="-122"/>
                          <a:ea typeface="微软雅黑" panose="020B0503020204020204" pitchFamily="34" charset="-122"/>
                        </a:rPr>
                        <a:t>GHz</a:t>
                      </a:r>
                      <a:endParaRPr lang="zh-CN" sz="1200" b="1" kern="500" dirty="0">
                        <a:effectLst/>
                        <a:latin typeface="微软雅黑" panose="020B0503020204020204" pitchFamily="34" charset="-122"/>
                        <a:ea typeface="微软雅黑" panose="020B0503020204020204" pitchFamily="34" charset="-122"/>
                      </a:endParaRPr>
                    </a:p>
                  </a:txBody>
                  <a:tcPr marL="68580" marR="68580" marT="0" marB="0" anchor="ctr"/>
                </a:tc>
                <a:tc>
                  <a:txBody>
                    <a:bodyPr/>
                    <a:lstStyle/>
                    <a:p>
                      <a:pPr algn="ctr" fontAlgn="base">
                        <a:lnSpc>
                          <a:spcPts val="1200"/>
                        </a:lnSpc>
                        <a:spcAft>
                          <a:spcPts val="0"/>
                        </a:spcAft>
                      </a:pPr>
                      <a:r>
                        <a:rPr lang="en-US" sz="1200" b="1" kern="0" spc="-10" dirty="0">
                          <a:effectLst/>
                          <a:latin typeface="微软雅黑" panose="020B0503020204020204" pitchFamily="34" charset="-122"/>
                          <a:ea typeface="微软雅黑" panose="020B0503020204020204" pitchFamily="34" charset="-122"/>
                        </a:rPr>
                        <a:t>600 Mbit/s</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MIMO</a:t>
                      </a:r>
                      <a:endParaRPr lang="zh-CN" sz="1200" b="1" kern="500" dirty="0">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OFDM</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使用多个发射和接收天线达到更高的数据传输率，</a:t>
                      </a:r>
                    </a:p>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当使用双倍</a:t>
                      </a:r>
                      <a:r>
                        <a:rPr lang="zh-CN" sz="1100" b="1" kern="500" dirty="0" smtClean="0">
                          <a:effectLst/>
                          <a:latin typeface="微软雅黑" panose="020B0503020204020204" pitchFamily="34" charset="-122"/>
                          <a:ea typeface="微软雅黑" panose="020B0503020204020204" pitchFamily="34" charset="-122"/>
                        </a:rPr>
                        <a:t>带宽</a:t>
                      </a:r>
                      <a:r>
                        <a:rPr lang="en-US" altLang="zh-CN" sz="1100" b="1" kern="500" dirty="0" smtClean="0">
                          <a:effectLst/>
                          <a:latin typeface="微软雅黑" panose="020B0503020204020204" pitchFamily="34" charset="-122"/>
                          <a:ea typeface="微软雅黑" panose="020B0503020204020204" pitchFamily="34" charset="-122"/>
                        </a:rPr>
                        <a:t> </a:t>
                      </a:r>
                      <a:r>
                        <a:rPr lang="en-US" sz="1100" b="1" kern="500" dirty="0" smtClean="0">
                          <a:effectLst/>
                          <a:latin typeface="微软雅黑" panose="020B0503020204020204" pitchFamily="34" charset="-122"/>
                          <a:ea typeface="微软雅黑" panose="020B0503020204020204" pitchFamily="34" charset="-122"/>
                        </a:rPr>
                        <a:t>(</a:t>
                      </a:r>
                      <a:r>
                        <a:rPr lang="en-US" sz="1100" b="1" kern="500" dirty="0">
                          <a:effectLst/>
                          <a:latin typeface="微软雅黑" panose="020B0503020204020204" pitchFamily="34" charset="-122"/>
                          <a:ea typeface="微软雅黑" panose="020B0503020204020204" pitchFamily="34" charset="-122"/>
                        </a:rPr>
                        <a:t>40 MHz</a:t>
                      </a:r>
                      <a:r>
                        <a:rPr lang="en-US" sz="1100" b="1" kern="500" dirty="0" smtClean="0">
                          <a:effectLst/>
                          <a:latin typeface="微软雅黑" panose="020B0503020204020204" pitchFamily="34" charset="-122"/>
                          <a:ea typeface="微软雅黑" panose="020B0503020204020204" pitchFamily="34" charset="-122"/>
                        </a:rPr>
                        <a:t>) </a:t>
                      </a:r>
                      <a:r>
                        <a:rPr lang="zh-CN" sz="1100" b="1" kern="500" dirty="0" smtClean="0">
                          <a:effectLst/>
                          <a:latin typeface="微软雅黑" panose="020B0503020204020204" pitchFamily="34" charset="-122"/>
                          <a:ea typeface="微软雅黑" panose="020B0503020204020204" pitchFamily="34" charset="-122"/>
                        </a:rPr>
                        <a:t>时</a:t>
                      </a:r>
                      <a:r>
                        <a:rPr lang="zh-CN" sz="1100" b="1" kern="500" dirty="0">
                          <a:effectLst/>
                          <a:latin typeface="微软雅黑" panose="020B0503020204020204" pitchFamily="34" charset="-122"/>
                          <a:ea typeface="微软雅黑" panose="020B0503020204020204" pitchFamily="34" charset="-122"/>
                        </a:rPr>
                        <a:t>速率可</a:t>
                      </a:r>
                      <a:r>
                        <a:rPr lang="zh-CN" sz="1100" b="1" kern="500" dirty="0" smtClean="0">
                          <a:effectLst/>
                          <a:latin typeface="微软雅黑" panose="020B0503020204020204" pitchFamily="34" charset="-122"/>
                          <a:ea typeface="微软雅黑" panose="020B0503020204020204" pitchFamily="34" charset="-122"/>
                        </a:rPr>
                        <a:t>达</a:t>
                      </a:r>
                      <a:r>
                        <a:rPr lang="en-US" altLang="zh-CN" sz="1100" b="1" kern="500" dirty="0" smtClean="0">
                          <a:effectLst/>
                          <a:latin typeface="微软雅黑" panose="020B0503020204020204" pitchFamily="34" charset="-122"/>
                          <a:ea typeface="微软雅黑" panose="020B0503020204020204" pitchFamily="34" charset="-122"/>
                        </a:rPr>
                        <a:t> </a:t>
                      </a:r>
                      <a:r>
                        <a:rPr lang="en-US" sz="1100" b="1" kern="500" dirty="0" smtClean="0">
                          <a:effectLst/>
                          <a:latin typeface="微软雅黑" panose="020B0503020204020204" pitchFamily="34" charset="-122"/>
                          <a:ea typeface="微软雅黑" panose="020B0503020204020204" pitchFamily="34" charset="-122"/>
                        </a:rPr>
                        <a:t>600 </a:t>
                      </a:r>
                      <a:r>
                        <a:rPr lang="en-US" sz="1100" b="1" kern="500" dirty="0">
                          <a:effectLst/>
                          <a:latin typeface="微软雅黑" panose="020B0503020204020204" pitchFamily="34" charset="-122"/>
                          <a:ea typeface="微软雅黑" panose="020B0503020204020204" pitchFamily="34" charset="-122"/>
                        </a:rPr>
                        <a:t>Mbit/s</a:t>
                      </a:r>
                      <a:r>
                        <a:rPr lang="zh-CN" sz="1100" b="1" kern="500" dirty="0">
                          <a:effectLst/>
                          <a:latin typeface="微软雅黑" panose="020B0503020204020204" pitchFamily="34" charset="-122"/>
                          <a:ea typeface="微软雅黑" panose="020B0503020204020204" pitchFamily="34" charset="-122"/>
                        </a:rPr>
                        <a:t>。</a:t>
                      </a:r>
                      <a:endParaRPr lang="zh-CN" sz="11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 xmlns:a16="http://schemas.microsoft.com/office/drawing/2014/main" val="3506416923"/>
                  </a:ext>
                </a:extLst>
              </a:tr>
              <a:tr h="382428">
                <a:tc>
                  <a:txBody>
                    <a:bodyPr/>
                    <a:lstStyle/>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802.11ac</a:t>
                      </a:r>
                      <a:endParaRPr lang="zh-CN" sz="1200" b="1" kern="500" dirty="0">
                        <a:solidFill>
                          <a:srgbClr val="0000CC"/>
                        </a:solidFill>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(2014</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Wi-Fi 5</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a:effectLst/>
                          <a:latin typeface="微软雅黑" panose="020B0503020204020204" pitchFamily="34" charset="-122"/>
                          <a:ea typeface="微软雅黑" panose="020B0503020204020204" pitchFamily="34" charset="-122"/>
                        </a:rPr>
                        <a:t>5 GHz</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spc="-10">
                          <a:effectLst/>
                          <a:latin typeface="微软雅黑" panose="020B0503020204020204" pitchFamily="34" charset="-122"/>
                          <a:ea typeface="微软雅黑" panose="020B0503020204020204" pitchFamily="34" charset="-122"/>
                        </a:rPr>
                        <a:t>7 Gbit/s</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MIMO</a:t>
                      </a:r>
                      <a:endParaRPr lang="zh-CN" sz="1200" b="1" kern="500" dirty="0">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OFDM</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完全</a:t>
                      </a:r>
                      <a:r>
                        <a:rPr lang="zh-CN" sz="1100" b="1" kern="500" dirty="0" smtClean="0">
                          <a:effectLst/>
                          <a:latin typeface="微软雅黑" panose="020B0503020204020204" pitchFamily="34" charset="-122"/>
                          <a:ea typeface="微软雅黑" panose="020B0503020204020204" pitchFamily="34" charset="-122"/>
                        </a:rPr>
                        <a:t>遵循</a:t>
                      </a:r>
                      <a:r>
                        <a:rPr lang="en-US" altLang="zh-CN" sz="1100" b="1" kern="500" dirty="0" smtClean="0">
                          <a:effectLst/>
                          <a:latin typeface="微软雅黑" panose="020B0503020204020204" pitchFamily="34" charset="-122"/>
                          <a:ea typeface="微软雅黑" panose="020B0503020204020204" pitchFamily="34" charset="-122"/>
                        </a:rPr>
                        <a:t> </a:t>
                      </a:r>
                      <a:r>
                        <a:rPr lang="en-US" sz="1100" b="1" kern="500" dirty="0" smtClean="0">
                          <a:effectLst/>
                          <a:latin typeface="微软雅黑" panose="020B0503020204020204" pitchFamily="34" charset="-122"/>
                          <a:ea typeface="微软雅黑" panose="020B0503020204020204" pitchFamily="34" charset="-122"/>
                        </a:rPr>
                        <a:t>802.11i </a:t>
                      </a:r>
                      <a:r>
                        <a:rPr lang="zh-CN" sz="1100" b="1" kern="500" dirty="0" smtClean="0">
                          <a:effectLst/>
                          <a:latin typeface="微软雅黑" panose="020B0503020204020204" pitchFamily="34" charset="-122"/>
                          <a:ea typeface="微软雅黑" panose="020B0503020204020204" pitchFamily="34" charset="-122"/>
                        </a:rPr>
                        <a:t>安全标准</a:t>
                      </a:r>
                      <a:r>
                        <a:rPr lang="zh-CN" sz="1100" b="1" kern="500" dirty="0">
                          <a:effectLst/>
                          <a:latin typeface="微软雅黑" panose="020B0503020204020204" pitchFamily="34" charset="-122"/>
                          <a:ea typeface="微软雅黑" panose="020B0503020204020204" pitchFamily="34" charset="-122"/>
                        </a:rPr>
                        <a:t>的所有内容，使得无线连接能够在安全性方面达到企业级用户的需求。</a:t>
                      </a:r>
                      <a:endParaRPr lang="zh-CN" sz="11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 xmlns:a16="http://schemas.microsoft.com/office/drawing/2014/main" val="4157720987"/>
                  </a:ext>
                </a:extLst>
              </a:tr>
              <a:tr h="382428">
                <a:tc>
                  <a:txBody>
                    <a:bodyPr/>
                    <a:lstStyle/>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802.11ax</a:t>
                      </a:r>
                      <a:endParaRPr lang="zh-CN" sz="1200" b="1" kern="500" dirty="0">
                        <a:solidFill>
                          <a:srgbClr val="0000CC"/>
                        </a:solidFill>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solidFill>
                            <a:srgbClr val="0000CC"/>
                          </a:solidFill>
                          <a:effectLst/>
                          <a:latin typeface="微软雅黑" panose="020B0503020204020204" pitchFamily="34" charset="-122"/>
                          <a:ea typeface="微软雅黑" panose="020B0503020204020204" pitchFamily="34" charset="-122"/>
                        </a:rPr>
                        <a:t>(2019</a:t>
                      </a:r>
                      <a:r>
                        <a:rPr lang="zh-CN" sz="1200" b="1" kern="500" dirty="0">
                          <a:solidFill>
                            <a:srgbClr val="0000CC"/>
                          </a:solidFill>
                          <a:effectLst/>
                          <a:latin typeface="微软雅黑" panose="020B0503020204020204" pitchFamily="34" charset="-122"/>
                          <a:ea typeface="微软雅黑" panose="020B0503020204020204" pitchFamily="34" charset="-122"/>
                        </a:rPr>
                        <a:t>年</a:t>
                      </a:r>
                      <a:r>
                        <a:rPr lang="en-US" sz="1200" b="1" kern="500" dirty="0">
                          <a:solidFill>
                            <a:srgbClr val="0000CC"/>
                          </a:solidFill>
                          <a:effectLst/>
                          <a:latin typeface="微软雅黑" panose="020B0503020204020204" pitchFamily="34" charset="-122"/>
                          <a:ea typeface="微软雅黑" panose="020B0503020204020204" pitchFamily="34" charset="-122"/>
                        </a:rPr>
                        <a:t>)</a:t>
                      </a:r>
                      <a:endParaRPr lang="zh-CN" sz="1200" b="1" kern="500" dirty="0">
                        <a:solidFill>
                          <a:srgbClr val="0000CC"/>
                        </a:solidFill>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500">
                          <a:effectLst/>
                          <a:latin typeface="微软雅黑" panose="020B0503020204020204" pitchFamily="34" charset="-122"/>
                          <a:ea typeface="微软雅黑" panose="020B0503020204020204" pitchFamily="34" charset="-122"/>
                        </a:rPr>
                        <a:t>Wi-Fi 6</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2.4 / 5 </a:t>
                      </a:r>
                      <a:r>
                        <a:rPr lang="en-US" sz="1200" b="1" kern="0" dirty="0" smtClean="0">
                          <a:effectLst/>
                          <a:latin typeface="微软雅黑" panose="020B0503020204020204" pitchFamily="34" charset="-122"/>
                          <a:ea typeface="微软雅黑" panose="020B0503020204020204" pitchFamily="34" charset="-122"/>
                        </a:rPr>
                        <a:t>GHz</a:t>
                      </a:r>
                      <a:endParaRPr lang="zh-CN" sz="1200" b="1" kern="500" dirty="0">
                        <a:effectLst/>
                        <a:latin typeface="微软雅黑" panose="020B0503020204020204" pitchFamily="34" charset="-122"/>
                        <a:ea typeface="微软雅黑" panose="020B0503020204020204" pitchFamily="34" charset="-122"/>
                      </a:endParaRPr>
                    </a:p>
                  </a:txBody>
                  <a:tcPr marL="68580" marR="68580" marT="0" marB="0" anchor="ctr"/>
                </a:tc>
                <a:tc>
                  <a:txBody>
                    <a:bodyPr/>
                    <a:lstStyle/>
                    <a:p>
                      <a:pPr algn="ctr" fontAlgn="base">
                        <a:lnSpc>
                          <a:spcPts val="1200"/>
                        </a:lnSpc>
                        <a:spcAft>
                          <a:spcPts val="0"/>
                        </a:spcAft>
                      </a:pPr>
                      <a:r>
                        <a:rPr lang="en-US" sz="1200" b="1" kern="0" spc="-10">
                          <a:effectLst/>
                          <a:latin typeface="微软雅黑" panose="020B0503020204020204" pitchFamily="34" charset="-122"/>
                          <a:ea typeface="微软雅黑" panose="020B0503020204020204" pitchFamily="34" charset="-122"/>
                        </a:rPr>
                        <a:t>9.6 Gbit/s</a:t>
                      </a:r>
                      <a:endParaRPr lang="zh-CN" sz="1200" b="1" kern="50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en-US" sz="1200" b="1" kern="0" dirty="0">
                          <a:effectLst/>
                          <a:latin typeface="微软雅黑" panose="020B0503020204020204" pitchFamily="34" charset="-122"/>
                          <a:ea typeface="微软雅黑" panose="020B0503020204020204" pitchFamily="34" charset="-122"/>
                        </a:rPr>
                        <a:t>MIMO</a:t>
                      </a:r>
                      <a:endParaRPr lang="zh-CN" sz="1200" b="1" kern="500" dirty="0">
                        <a:effectLst/>
                        <a:latin typeface="微软雅黑" panose="020B0503020204020204" pitchFamily="34" charset="-122"/>
                        <a:ea typeface="微软雅黑" panose="020B0503020204020204" pitchFamily="34" charset="-122"/>
                      </a:endParaRPr>
                    </a:p>
                    <a:p>
                      <a:pPr algn="ctr" fontAlgn="base">
                        <a:lnSpc>
                          <a:spcPts val="1200"/>
                        </a:lnSpc>
                        <a:spcAft>
                          <a:spcPts val="0"/>
                        </a:spcAft>
                      </a:pPr>
                      <a:r>
                        <a:rPr lang="en-US" sz="1200" b="1" kern="500" dirty="0">
                          <a:effectLst/>
                          <a:latin typeface="微软雅黑" panose="020B0503020204020204" pitchFamily="34" charset="-122"/>
                          <a:ea typeface="微软雅黑" panose="020B0503020204020204" pitchFamily="34" charset="-122"/>
                        </a:rPr>
                        <a:t>OFDM</a:t>
                      </a:r>
                      <a:endParaRPr lang="zh-CN" sz="12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tc>
                  <a:txBody>
                    <a:bodyPr/>
                    <a:lstStyle/>
                    <a:p>
                      <a:pPr algn="ctr" fontAlgn="base">
                        <a:lnSpc>
                          <a:spcPts val="1200"/>
                        </a:lnSpc>
                        <a:spcAft>
                          <a:spcPts val="0"/>
                        </a:spcAft>
                      </a:pPr>
                      <a:r>
                        <a:rPr lang="zh-CN" sz="1100" b="1" kern="500" dirty="0">
                          <a:effectLst/>
                          <a:latin typeface="微软雅黑" panose="020B0503020204020204" pitchFamily="34" charset="-122"/>
                          <a:ea typeface="微软雅黑" panose="020B0503020204020204" pitchFamily="34" charset="-122"/>
                        </a:rPr>
                        <a:t>侧重解决密集环境下（如火车站、机场）提高吞吐量密度（即单位面积的吞吐量）</a:t>
                      </a:r>
                      <a:endParaRPr lang="zh-CN" sz="1100" b="1" kern="500" dirty="0">
                        <a:effectLst/>
                        <a:latin typeface="微软雅黑" panose="020B0503020204020204" pitchFamily="34" charset="-122"/>
                        <a:ea typeface="微软雅黑" panose="020B0503020204020204" pitchFamily="34" charset="-122"/>
                        <a:cs typeface="Times New Roman" panose="02020603050405020304" pitchFamily="18" charset="0"/>
                      </a:endParaRPr>
                    </a:p>
                  </a:txBody>
                  <a:tcPr marL="68580" marR="68580" marT="0" marB="0" anchor="ctr"/>
                </a:tc>
                <a:extLst>
                  <a:ext uri="{0D108BD9-81ED-4DB2-BD59-A6C34878D82A}">
                    <a16:rowId xmlns="" xmlns:a16="http://schemas.microsoft.com/office/drawing/2014/main" val="2089963033"/>
                  </a:ext>
                </a:extLst>
              </a:tr>
            </a:tbl>
          </a:graphicData>
        </a:graphic>
      </p:graphicFrame>
      <p:sp>
        <p:nvSpPr>
          <p:cNvPr id="7" name="Rectangle 1"/>
          <p:cNvSpPr>
            <a:spLocks noChangeArrowheads="1"/>
          </p:cNvSpPr>
          <p:nvPr/>
        </p:nvSpPr>
        <p:spPr bwMode="auto">
          <a:xfrm>
            <a:off x="1866900" y="1998663"/>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1800" b="0" i="0" u="none" strike="noStrike" cap="none" normalizeH="0" baseline="0" smtClean="0">
                <a:ln>
                  <a:noFill/>
                </a:ln>
                <a:solidFill>
                  <a:schemeClr val="tx1"/>
                </a:solidFill>
                <a:effectLst/>
                <a:latin typeface="Arial" panose="020B0604020202020204" pitchFamily="34" charset="0"/>
              </a:rPr>
              <a:t/>
            </a:r>
            <a:br>
              <a:rPr kumimoji="0" lang="zh-CN" altLang="zh-CN" sz="1800" b="0" i="0" u="none" strike="noStrike" cap="none" normalizeH="0" baseline="0" smtClean="0">
                <a:ln>
                  <a:noFill/>
                </a:ln>
                <a:solidFill>
                  <a:schemeClr val="tx1"/>
                </a:solidFill>
                <a:effectLst/>
                <a:latin typeface="Arial" panose="020B0604020202020204" pitchFamily="34" charset="0"/>
              </a:rPr>
            </a:br>
            <a:endParaRPr kumimoji="0" lang="zh-CN" altLang="zh-CN" sz="1800" b="0" i="0" u="none" strike="noStrike" cap="none" normalizeH="0" baseline="0" smtClean="0">
              <a:ln>
                <a:noFill/>
              </a:ln>
              <a:solidFill>
                <a:schemeClr val="tx1"/>
              </a:solidFill>
              <a:effectLst/>
              <a:latin typeface="Arial" panose="020B0604020202020204" pitchFamily="34" charset="0"/>
            </a:endParaRPr>
          </a:p>
        </p:txBody>
      </p:sp>
    </p:spTree>
    <p:extLst>
      <p:ext uri="{BB962C8B-B14F-4D97-AF65-F5344CB8AC3E}">
        <p14:creationId xmlns="" xmlns:p14="http://schemas.microsoft.com/office/powerpoint/2010/main" val="1882949973"/>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25279"/>
            <a:ext cx="8277262" cy="296491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en-US" altLang="zh-CN" sz="2000" b="1" dirty="0" smtClean="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的物理层有以下几种实现方法：</a:t>
            </a:r>
          </a:p>
          <a:p>
            <a:pPr marL="714375" indent="-342900" eaLnBrk="0" hangingPunct="0">
              <a:lnSpc>
                <a:spcPts val="3200"/>
              </a:lnSpc>
              <a:buClr>
                <a:srgbClr val="7030A0"/>
              </a:buClr>
              <a:buFont typeface="+mj-lt"/>
              <a:buAutoNum type="arabicPeriod"/>
            </a:pPr>
            <a:r>
              <a:rPr lang="zh-CN" altLang="en-US" sz="2000" b="1" dirty="0" smtClean="0">
                <a:latin typeface="微软雅黑" pitchFamily="34" charset="-122"/>
                <a:ea typeface="微软雅黑" pitchFamily="34" charset="-122"/>
              </a:rPr>
              <a:t>扩频</a:t>
            </a:r>
            <a:endParaRPr lang="en-US" altLang="zh-CN" sz="2000" b="1" dirty="0" smtClean="0">
              <a:latin typeface="微软雅黑" pitchFamily="34" charset="-122"/>
              <a:ea typeface="微软雅黑" pitchFamily="34" charset="-122"/>
            </a:endParaRPr>
          </a:p>
          <a:p>
            <a:pPr marL="714375"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多入多</a:t>
            </a:r>
            <a:r>
              <a:rPr lang="zh-CN" altLang="en-US" sz="2000" b="1" dirty="0" smtClean="0">
                <a:latin typeface="微软雅黑" pitchFamily="34" charset="-122"/>
                <a:ea typeface="微软雅黑" pitchFamily="34" charset="-122"/>
              </a:rPr>
              <a:t>出 </a:t>
            </a:r>
            <a:r>
              <a:rPr lang="en-US" altLang="zh-CN" sz="2000" b="1" dirty="0" smtClean="0">
                <a:latin typeface="微软雅黑" pitchFamily="34" charset="-122"/>
                <a:ea typeface="微软雅黑" pitchFamily="34" charset="-122"/>
              </a:rPr>
              <a:t>MIMO (Multiple </a:t>
            </a:r>
            <a:r>
              <a:rPr lang="en-US" altLang="zh-CN" sz="2000" b="1" dirty="0">
                <a:latin typeface="微软雅黑" pitchFamily="34" charset="-122"/>
                <a:ea typeface="微软雅黑" pitchFamily="34" charset="-122"/>
              </a:rPr>
              <a:t>Input Multiple </a:t>
            </a:r>
            <a:r>
              <a:rPr lang="en-US" altLang="zh-CN" sz="2000" b="1" dirty="0" smtClean="0">
                <a:latin typeface="微软雅黑" pitchFamily="34" charset="-122"/>
                <a:ea typeface="微软雅黑" pitchFamily="34" charset="-122"/>
              </a:rPr>
              <a:t>Output)</a:t>
            </a:r>
            <a:endParaRPr lang="en-US" altLang="zh-CN" sz="2000" b="1" dirty="0">
              <a:latin typeface="微软雅黑" pitchFamily="34" charset="-122"/>
              <a:ea typeface="微软雅黑" pitchFamily="34" charset="-122"/>
            </a:endParaRPr>
          </a:p>
          <a:p>
            <a:pPr marL="714375"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正交频分复用 </a:t>
            </a:r>
            <a:r>
              <a:rPr lang="en-US" altLang="zh-CN" sz="2000" b="1" dirty="0">
                <a:latin typeface="微软雅黑" pitchFamily="34" charset="-122"/>
                <a:ea typeface="微软雅黑" pitchFamily="34" charset="-122"/>
              </a:rPr>
              <a:t>OFDM (</a:t>
            </a:r>
            <a:r>
              <a:rPr lang="en-US" altLang="zh-CN" sz="2000" b="1" dirty="0" smtClean="0">
                <a:latin typeface="微软雅黑" pitchFamily="34" charset="-122"/>
                <a:ea typeface="微软雅黑" pitchFamily="34" charset="-122"/>
              </a:rPr>
              <a:t>Orthogonal </a:t>
            </a:r>
            <a:r>
              <a:rPr lang="en-US" altLang="zh-CN" sz="2000" b="1" dirty="0">
                <a:latin typeface="微软雅黑" pitchFamily="34" charset="-122"/>
                <a:ea typeface="微软雅黑" pitchFamily="34" charset="-122"/>
              </a:rPr>
              <a:t>Frequency Division </a:t>
            </a:r>
            <a:r>
              <a:rPr lang="en-US" altLang="zh-CN" sz="2000" b="1" dirty="0" smtClean="0">
                <a:latin typeface="微软雅黑" pitchFamily="34" charset="-122"/>
                <a:ea typeface="微软雅黑" pitchFamily="34" charset="-122"/>
              </a:rPr>
              <a:t>Multiplexing)</a:t>
            </a:r>
            <a:endParaRPr lang="en-US" altLang="zh-CN" sz="2000" b="1" dirty="0">
              <a:latin typeface="微软雅黑" pitchFamily="34" charset="-122"/>
              <a:ea typeface="微软雅黑" pitchFamily="34" charset="-122"/>
            </a:endParaRPr>
          </a:p>
          <a:p>
            <a:pPr marL="714375"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跳频扩频 </a:t>
            </a:r>
            <a:r>
              <a:rPr lang="en-US" altLang="zh-CN" sz="2000" b="1" dirty="0">
                <a:latin typeface="微软雅黑" pitchFamily="34" charset="-122"/>
                <a:ea typeface="微软雅黑" pitchFamily="34" charset="-122"/>
              </a:rPr>
              <a:t>FHSS </a:t>
            </a: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已很少用</a:t>
            </a:r>
            <a:r>
              <a:rPr lang="zh-CN" altLang="en-US" sz="2000" b="1" dirty="0">
                <a:latin typeface="微软雅黑" pitchFamily="34" charset="-122"/>
                <a:ea typeface="微软雅黑" pitchFamily="34" charset="-122"/>
              </a:rPr>
              <a:t>）</a:t>
            </a:r>
          </a:p>
          <a:p>
            <a:pPr marL="714375" indent="-342900" eaLnBrk="0" hangingPunct="0">
              <a:lnSpc>
                <a:spcPts val="3200"/>
              </a:lnSpc>
              <a:buClr>
                <a:srgbClr val="7030A0"/>
              </a:buClr>
              <a:buFont typeface="+mj-lt"/>
              <a:buAutoNum type="arabicPeriod"/>
            </a:pPr>
            <a:r>
              <a:rPr lang="zh-CN" altLang="en-US" sz="2000" b="1" dirty="0">
                <a:latin typeface="微软雅黑" pitchFamily="34" charset="-122"/>
                <a:ea typeface="微软雅黑" pitchFamily="34" charset="-122"/>
              </a:rPr>
              <a:t>红外线 </a:t>
            </a:r>
            <a:r>
              <a:rPr lang="en-US" altLang="zh-CN" sz="2000" b="1" dirty="0">
                <a:latin typeface="微软雅黑" pitchFamily="34" charset="-122"/>
                <a:ea typeface="微软雅黑" pitchFamily="34" charset="-122"/>
              </a:rPr>
              <a:t>IR </a:t>
            </a: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已很少用</a:t>
            </a:r>
            <a:r>
              <a:rPr lang="zh-CN" altLang="en-US" sz="2000" b="1" dirty="0">
                <a:latin typeface="微软雅黑" pitchFamily="34" charset="-122"/>
                <a:ea typeface="微软雅黑" pitchFamily="34" charset="-122"/>
              </a:rPr>
              <a:t>） </a:t>
            </a:r>
          </a:p>
        </p:txBody>
      </p:sp>
      <p:sp>
        <p:nvSpPr>
          <p:cNvPr id="5" name="AutoShape 5"/>
          <p:cNvSpPr>
            <a:spLocks noChangeArrowheads="1"/>
          </p:cNvSpPr>
          <p:nvPr/>
        </p:nvSpPr>
        <p:spPr bwMode="auto">
          <a:xfrm>
            <a:off x="517853" y="615717"/>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4"/>
          <p:cNvSpPr>
            <a:spLocks noChangeArrowheads="1"/>
          </p:cNvSpPr>
          <p:nvPr/>
        </p:nvSpPr>
        <p:spPr bwMode="auto">
          <a:xfrm>
            <a:off x="635844" y="565889"/>
            <a:ext cx="4012637"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的</a:t>
            </a:r>
            <a:r>
              <a:rPr lang="zh-CN" altLang="en-US" sz="2000" b="1" dirty="0" smtClean="0">
                <a:latin typeface="微软雅黑" pitchFamily="34" charset="-122"/>
                <a:ea typeface="微软雅黑" pitchFamily="34" charset="-122"/>
              </a:rPr>
              <a:t>物理层</a:t>
            </a:r>
            <a:r>
              <a:rPr lang="zh-CN" altLang="en-US" sz="2000" b="1" dirty="0">
                <a:latin typeface="微软雅黑" pitchFamily="34" charset="-122"/>
                <a:ea typeface="微软雅黑" pitchFamily="34" charset="-122"/>
              </a:rPr>
              <a:t>的</a:t>
            </a:r>
            <a:r>
              <a:rPr lang="zh-CN" altLang="en-US" sz="2000" b="1" dirty="0" smtClean="0">
                <a:latin typeface="微软雅黑" pitchFamily="34" charset="-122"/>
                <a:ea typeface="微软雅黑" pitchFamily="34" charset="-122"/>
              </a:rPr>
              <a:t>几种</a:t>
            </a:r>
            <a:r>
              <a:rPr lang="zh-CN" altLang="en-US" sz="2000" b="1" dirty="0">
                <a:latin typeface="微软雅黑" pitchFamily="34" charset="-122"/>
                <a:ea typeface="微软雅黑" pitchFamily="34" charset="-122"/>
              </a:rPr>
              <a:t>实现方法</a:t>
            </a:r>
            <a:endParaRPr lang="en-US" altLang="zh-CN" sz="2000" b="1" dirty="0">
              <a:latin typeface="微软雅黑" pitchFamily="34" charset="-122"/>
              <a:ea typeface="微软雅黑" pitchFamily="34" charset="-122"/>
            </a:endParaRPr>
          </a:p>
        </p:txBody>
      </p:sp>
    </p:spTree>
    <p:extLst>
      <p:ext uri="{BB962C8B-B14F-4D97-AF65-F5344CB8AC3E}">
        <p14:creationId xmlns="" xmlns:p14="http://schemas.microsoft.com/office/powerpoint/2010/main" val="3781109828"/>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6"/>
          <p:cNvSpPr>
            <a:spLocks noChangeArrowheads="1"/>
          </p:cNvSpPr>
          <p:nvPr/>
        </p:nvSpPr>
        <p:spPr bwMode="auto">
          <a:xfrm>
            <a:off x="1229031" y="3579066"/>
            <a:ext cx="6882581" cy="400110"/>
          </a:xfrm>
          <a:prstGeom prst="rect">
            <a:avLst/>
          </a:prstGeom>
          <a:extLst/>
        </p:spPr>
        <p:txBody>
          <a:bodyPr wrap="square">
            <a:spAutoFit/>
          </a:bodyPr>
          <a:lstStyle/>
          <a:p>
            <a:pPr algn="ctr"/>
            <a:r>
              <a:rPr lang="zh-CN" altLang="en-US" sz="2000" b="1" dirty="0">
                <a:latin typeface="微软雅黑" pitchFamily="34" charset="-122"/>
                <a:ea typeface="微软雅黑" pitchFamily="34" charset="-122"/>
              </a:rPr>
              <a:t>必须解决共享</a:t>
            </a:r>
            <a:r>
              <a:rPr lang="zh-CN" altLang="en-US" sz="2000" b="1" dirty="0" smtClean="0">
                <a:latin typeface="微软雅黑" pitchFamily="34" charset="-122"/>
                <a:ea typeface="微软雅黑" pitchFamily="34" charset="-122"/>
              </a:rPr>
              <a:t>信道</a:t>
            </a:r>
            <a:r>
              <a:rPr lang="zh-CN" altLang="en-US" sz="2000" b="1" dirty="0">
                <a:latin typeface="微软雅黑" pitchFamily="34" charset="-122"/>
                <a:ea typeface="微软雅黑" pitchFamily="34" charset="-122"/>
              </a:rPr>
              <a:t>上的</a:t>
            </a:r>
            <a:r>
              <a:rPr lang="zh-CN" altLang="en-US" sz="2000" b="1" dirty="0" smtClean="0">
                <a:solidFill>
                  <a:srgbClr val="C00000"/>
                </a:solidFill>
                <a:latin typeface="微软雅黑" pitchFamily="34" charset="-122"/>
                <a:ea typeface="微软雅黑" pitchFamily="34" charset="-122"/>
              </a:rPr>
              <a:t>碰撞问题</a:t>
            </a:r>
            <a:endParaRPr lang="zh-CN" altLang="en-US" sz="2000" b="1" dirty="0">
              <a:solidFill>
                <a:srgbClr val="C00000"/>
              </a:solidFill>
              <a:latin typeface="微软雅黑" pitchFamily="34" charset="-122"/>
              <a:ea typeface="微软雅黑" pitchFamily="34" charset="-122"/>
            </a:endParaRPr>
          </a:p>
        </p:txBody>
      </p:sp>
      <p:sp>
        <p:nvSpPr>
          <p:cNvPr id="5" name="AutoShape 12"/>
          <p:cNvSpPr>
            <a:spLocks noChangeArrowheads="1"/>
          </p:cNvSpPr>
          <p:nvPr/>
        </p:nvSpPr>
        <p:spPr bwMode="auto">
          <a:xfrm>
            <a:off x="511896" y="623733"/>
            <a:ext cx="8129016" cy="422275"/>
          </a:xfrm>
          <a:prstGeom prst="roundRect">
            <a:avLst>
              <a:gd name="adj" fmla="val 16667"/>
            </a:avLst>
          </a:prstGeom>
          <a:solidFill>
            <a:srgbClr val="0089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zh-CN" altLang="en-US"/>
          </a:p>
        </p:txBody>
      </p:sp>
      <p:sp>
        <p:nvSpPr>
          <p:cNvPr id="9" name="Rectangle 13"/>
          <p:cNvSpPr>
            <a:spLocks noChangeArrowheads="1"/>
          </p:cNvSpPr>
          <p:nvPr/>
        </p:nvSpPr>
        <p:spPr bwMode="auto">
          <a:xfrm>
            <a:off x="1915323" y="598269"/>
            <a:ext cx="5322163"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9.1.3  </a:t>
            </a:r>
            <a:r>
              <a:rPr lang="en-US" altLang="zh-CN" sz="2400" b="1" dirty="0" smtClean="0">
                <a:solidFill>
                  <a:schemeClr val="bg1"/>
                </a:solidFill>
                <a:latin typeface="微软雅黑" pitchFamily="34" charset="-122"/>
                <a:ea typeface="微软雅黑" pitchFamily="34" charset="-122"/>
              </a:rPr>
              <a:t>802.11 </a:t>
            </a:r>
            <a:r>
              <a:rPr lang="zh-CN" altLang="en-US" sz="2400" b="1" dirty="0" smtClean="0">
                <a:solidFill>
                  <a:schemeClr val="bg1"/>
                </a:solidFill>
                <a:latin typeface="微软雅黑" pitchFamily="34" charset="-122"/>
                <a:ea typeface="微软雅黑" pitchFamily="34" charset="-122"/>
              </a:rPr>
              <a:t>局域网</a:t>
            </a:r>
            <a:r>
              <a:rPr lang="zh-CN" altLang="en-US" sz="2400" b="1" dirty="0">
                <a:solidFill>
                  <a:schemeClr val="bg1"/>
                </a:solidFill>
                <a:latin typeface="微软雅黑" pitchFamily="34" charset="-122"/>
                <a:ea typeface="微软雅黑" pitchFamily="34" charset="-122"/>
              </a:rPr>
              <a:t>的 </a:t>
            </a:r>
            <a:r>
              <a:rPr lang="en-US" altLang="zh-CN" sz="2400" b="1" dirty="0">
                <a:solidFill>
                  <a:schemeClr val="bg1"/>
                </a:solidFill>
                <a:latin typeface="微软雅黑" pitchFamily="34" charset="-122"/>
                <a:ea typeface="微软雅黑" pitchFamily="34" charset="-122"/>
              </a:rPr>
              <a:t>MAC </a:t>
            </a:r>
            <a:r>
              <a:rPr lang="zh-CN" altLang="en-US" sz="2400" b="1" dirty="0">
                <a:solidFill>
                  <a:schemeClr val="bg1"/>
                </a:solidFill>
                <a:latin typeface="微软雅黑" pitchFamily="34" charset="-122"/>
                <a:ea typeface="微软雅黑" pitchFamily="34" charset="-122"/>
              </a:rPr>
              <a:t>层协议</a:t>
            </a:r>
            <a:endParaRPr lang="en-US" altLang="zh-CN" sz="2400" b="1" dirty="0">
              <a:solidFill>
                <a:schemeClr val="bg1"/>
              </a:solidFill>
              <a:latin typeface="微软雅黑" pitchFamily="34" charset="-122"/>
              <a:ea typeface="微软雅黑" pitchFamily="34" charset="-122"/>
            </a:endParaRPr>
          </a:p>
        </p:txBody>
      </p:sp>
      <p:sp>
        <p:nvSpPr>
          <p:cNvPr id="10" name="圆角矩形 9"/>
          <p:cNvSpPr/>
          <p:nvPr/>
        </p:nvSpPr>
        <p:spPr>
          <a:xfrm>
            <a:off x="569293" y="1086643"/>
            <a:ext cx="8133857" cy="251196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3" name="组合 2"/>
          <p:cNvGrpSpPr/>
          <p:nvPr/>
        </p:nvGrpSpPr>
        <p:grpSpPr>
          <a:xfrm>
            <a:off x="2614076" y="1126696"/>
            <a:ext cx="3472216" cy="2280689"/>
            <a:chOff x="2394395" y="1432607"/>
            <a:chExt cx="3472216" cy="2280689"/>
          </a:xfrm>
        </p:grpSpPr>
        <p:grpSp>
          <p:nvGrpSpPr>
            <p:cNvPr id="11" name="组合 10"/>
            <p:cNvGrpSpPr/>
            <p:nvPr/>
          </p:nvGrpSpPr>
          <p:grpSpPr>
            <a:xfrm>
              <a:off x="2394395" y="1432607"/>
              <a:ext cx="3472216" cy="2280689"/>
              <a:chOff x="4116438" y="2064574"/>
              <a:chExt cx="4113022" cy="3260496"/>
            </a:xfrm>
          </p:grpSpPr>
          <p:sp>
            <p:nvSpPr>
              <p:cNvPr id="12" name="Oval 86"/>
              <p:cNvSpPr>
                <a:spLocks noChangeArrowheads="1"/>
              </p:cNvSpPr>
              <p:nvPr/>
            </p:nvSpPr>
            <p:spPr bwMode="auto">
              <a:xfrm>
                <a:off x="4772679" y="2310408"/>
                <a:ext cx="3456781" cy="3014662"/>
              </a:xfrm>
              <a:prstGeom prst="ellipse">
                <a:avLst/>
              </a:prstGeom>
              <a:solidFill>
                <a:srgbClr val="66FFFF"/>
              </a:solidFill>
              <a:ln w="12700">
                <a:solidFill>
                  <a:srgbClr val="0000FF"/>
                </a:solidFill>
                <a:prstDash val="dash"/>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3" name="Text Box 89"/>
              <p:cNvSpPr txBox="1">
                <a:spLocks noChangeArrowheads="1"/>
              </p:cNvSpPr>
              <p:nvPr/>
            </p:nvSpPr>
            <p:spPr bwMode="auto">
              <a:xfrm>
                <a:off x="4116438" y="2064574"/>
                <a:ext cx="1312481" cy="528001"/>
              </a:xfrm>
              <a:prstGeom prst="rect">
                <a:avLst/>
              </a:prstGeom>
              <a:noFill/>
              <a:ln w="12700">
                <a:no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b="1" dirty="0" smtClean="0">
                    <a:latin typeface="微软雅黑" panose="020B0503020204020204" pitchFamily="34" charset="-122"/>
                    <a:ea typeface="微软雅黑" panose="020B0503020204020204" pitchFamily="34" charset="-122"/>
                  </a:rPr>
                  <a:t>共享信道</a:t>
                </a:r>
                <a:endParaRPr kumimoji="1" lang="zh-CN" altLang="en-US" b="1" dirty="0">
                  <a:latin typeface="微软雅黑" panose="020B0503020204020204" pitchFamily="34" charset="-122"/>
                  <a:ea typeface="微软雅黑" panose="020B0503020204020204" pitchFamily="34" charset="-122"/>
                </a:endParaRPr>
              </a:p>
            </p:txBody>
          </p:sp>
          <p:sp>
            <p:nvSpPr>
              <p:cNvPr id="14" name="Line 139"/>
              <p:cNvSpPr>
                <a:spLocks noChangeShapeType="1"/>
              </p:cNvSpPr>
              <p:nvPr/>
            </p:nvSpPr>
            <p:spPr bwMode="auto">
              <a:xfrm>
                <a:off x="5152289" y="2496073"/>
                <a:ext cx="747000" cy="961300"/>
              </a:xfrm>
              <a:prstGeom prst="line">
                <a:avLst/>
              </a:prstGeom>
              <a:noFill/>
              <a:ln w="12700">
                <a:solidFill>
                  <a:schemeClr val="tx1"/>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35" name="组合 34"/>
            <p:cNvGrpSpPr/>
            <p:nvPr/>
          </p:nvGrpSpPr>
          <p:grpSpPr>
            <a:xfrm>
              <a:off x="3268486" y="2874919"/>
              <a:ext cx="547291" cy="482329"/>
              <a:chOff x="2565534" y="4101618"/>
              <a:chExt cx="360485" cy="386301"/>
            </a:xfrm>
          </p:grpSpPr>
          <p:sp>
            <p:nvSpPr>
              <p:cNvPr id="36"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37" name="Group 424"/>
              <p:cNvGrpSpPr>
                <a:grpSpLocks/>
              </p:cNvGrpSpPr>
              <p:nvPr/>
            </p:nvGrpSpPr>
            <p:grpSpPr bwMode="auto">
              <a:xfrm>
                <a:off x="2565534" y="4101618"/>
                <a:ext cx="360485" cy="119330"/>
                <a:chOff x="748" y="2251"/>
                <a:chExt cx="306" cy="90"/>
              </a:xfrm>
            </p:grpSpPr>
            <p:sp>
              <p:nvSpPr>
                <p:cNvPr id="39"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0"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1"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2"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3"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4"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38" name="Picture 200" descr="jisuanji"/>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 xmlns:a14="http://schemas.microsoft.com/office/drawing/2010/main">
                    <a:solidFill>
                      <a:srgbClr val="FFFFFF"/>
                    </a:solidFill>
                  </a14:hiddenFill>
                </a:ext>
              </a:extLst>
            </p:spPr>
          </p:pic>
        </p:grpSp>
        <p:grpSp>
          <p:nvGrpSpPr>
            <p:cNvPr id="45" name="组合 44"/>
            <p:cNvGrpSpPr/>
            <p:nvPr/>
          </p:nvGrpSpPr>
          <p:grpSpPr>
            <a:xfrm>
              <a:off x="4117785" y="2874919"/>
              <a:ext cx="547291" cy="482329"/>
              <a:chOff x="2565534" y="4101618"/>
              <a:chExt cx="360485" cy="386301"/>
            </a:xfrm>
          </p:grpSpPr>
          <p:sp>
            <p:nvSpPr>
              <p:cNvPr id="46"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47" name="Group 424"/>
              <p:cNvGrpSpPr>
                <a:grpSpLocks/>
              </p:cNvGrpSpPr>
              <p:nvPr/>
            </p:nvGrpSpPr>
            <p:grpSpPr bwMode="auto">
              <a:xfrm>
                <a:off x="2565534" y="4101618"/>
                <a:ext cx="360485" cy="119330"/>
                <a:chOff x="748" y="2251"/>
                <a:chExt cx="306" cy="90"/>
              </a:xfrm>
            </p:grpSpPr>
            <p:sp>
              <p:nvSpPr>
                <p:cNvPr id="49"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50"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51"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52"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53"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54"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48" name="Picture 200" descr="jisuanji"/>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 xmlns:a14="http://schemas.microsoft.com/office/drawing/2010/main">
                    <a:solidFill>
                      <a:srgbClr val="FFFFFF"/>
                    </a:solidFill>
                  </a14:hiddenFill>
                </a:ext>
              </a:extLst>
            </p:spPr>
          </p:pic>
        </p:grpSp>
        <p:grpSp>
          <p:nvGrpSpPr>
            <p:cNvPr id="55" name="组合 54"/>
            <p:cNvGrpSpPr/>
            <p:nvPr/>
          </p:nvGrpSpPr>
          <p:grpSpPr>
            <a:xfrm>
              <a:off x="4978437" y="2892725"/>
              <a:ext cx="547291" cy="482329"/>
              <a:chOff x="2565534" y="4101618"/>
              <a:chExt cx="360485" cy="386301"/>
            </a:xfrm>
          </p:grpSpPr>
          <p:sp>
            <p:nvSpPr>
              <p:cNvPr id="56"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57" name="Group 424"/>
              <p:cNvGrpSpPr>
                <a:grpSpLocks/>
              </p:cNvGrpSpPr>
              <p:nvPr/>
            </p:nvGrpSpPr>
            <p:grpSpPr bwMode="auto">
              <a:xfrm>
                <a:off x="2565534" y="4101618"/>
                <a:ext cx="360485" cy="119330"/>
                <a:chOff x="748" y="2251"/>
                <a:chExt cx="306" cy="90"/>
              </a:xfrm>
            </p:grpSpPr>
            <p:sp>
              <p:nvSpPr>
                <p:cNvPr id="59"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0"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1"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2"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3"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4"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58" name="Picture 200" descr="jisuanji"/>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 xmlns:a14="http://schemas.microsoft.com/office/drawing/2010/main">
                    <a:solidFill>
                      <a:srgbClr val="FFFFFF"/>
                    </a:solidFill>
                  </a14:hiddenFill>
                </a:ext>
              </a:extLst>
            </p:spPr>
          </p:pic>
        </p:grpSp>
        <p:sp>
          <p:nvSpPr>
            <p:cNvPr id="66" name="Text Box 34"/>
            <p:cNvSpPr txBox="1">
              <a:spLocks noChangeArrowheads="1"/>
            </p:cNvSpPr>
            <p:nvPr/>
          </p:nvSpPr>
          <p:spPr bwMode="auto">
            <a:xfrm>
              <a:off x="4509021" y="1917571"/>
              <a:ext cx="510076"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omic Sans MS" panose="030F0702030302020204" pitchFamily="66" charset="0"/>
                </a:defRPr>
              </a:lvl1pPr>
              <a:lvl2pPr marL="742950" indent="-285750">
                <a:defRPr>
                  <a:solidFill>
                    <a:schemeClr val="tx1"/>
                  </a:solidFill>
                  <a:latin typeface="Comic Sans MS" panose="030F0702030302020204" pitchFamily="66" charset="0"/>
                </a:defRPr>
              </a:lvl2pPr>
              <a:lvl3pPr marL="1143000" indent="-228600">
                <a:defRPr>
                  <a:solidFill>
                    <a:schemeClr val="tx1"/>
                  </a:solidFill>
                  <a:latin typeface="Comic Sans MS" panose="030F0702030302020204" pitchFamily="66" charset="0"/>
                </a:defRPr>
              </a:lvl3pPr>
              <a:lvl4pPr marL="1600200" indent="-228600">
                <a:defRPr>
                  <a:solidFill>
                    <a:schemeClr val="tx1"/>
                  </a:solidFill>
                  <a:latin typeface="Comic Sans MS" panose="030F0702030302020204" pitchFamily="66" charset="0"/>
                </a:defRPr>
              </a:lvl4pPr>
              <a:lvl5pPr marL="2057400" indent="-228600">
                <a:defRPr>
                  <a:solidFill>
                    <a:schemeClr val="tx1"/>
                  </a:solidFill>
                  <a:latin typeface="Comic Sans MS" panose="030F0702030302020204" pitchFamily="66" charset="0"/>
                </a:defRPr>
              </a:lvl5pPr>
              <a:lvl6pPr marL="2514600" indent="-228600" eaLnBrk="0" fontAlgn="base" hangingPunct="0">
                <a:spcBef>
                  <a:spcPct val="0"/>
                </a:spcBef>
                <a:spcAft>
                  <a:spcPct val="0"/>
                </a:spcAft>
                <a:defRPr>
                  <a:solidFill>
                    <a:schemeClr val="tx1"/>
                  </a:solidFill>
                  <a:latin typeface="Comic Sans MS" panose="030F0702030302020204" pitchFamily="66" charset="0"/>
                </a:defRPr>
              </a:lvl6pPr>
              <a:lvl7pPr marL="2971800" indent="-228600" eaLnBrk="0" fontAlgn="base" hangingPunct="0">
                <a:spcBef>
                  <a:spcPct val="0"/>
                </a:spcBef>
                <a:spcAft>
                  <a:spcPct val="0"/>
                </a:spcAft>
                <a:defRPr>
                  <a:solidFill>
                    <a:schemeClr val="tx1"/>
                  </a:solidFill>
                  <a:latin typeface="Comic Sans MS" panose="030F0702030302020204" pitchFamily="66" charset="0"/>
                </a:defRPr>
              </a:lvl7pPr>
              <a:lvl8pPr marL="3429000" indent="-228600" eaLnBrk="0" fontAlgn="base" hangingPunct="0">
                <a:spcBef>
                  <a:spcPct val="0"/>
                </a:spcBef>
                <a:spcAft>
                  <a:spcPct val="0"/>
                </a:spcAft>
                <a:defRPr>
                  <a:solidFill>
                    <a:schemeClr val="tx1"/>
                  </a:solidFill>
                  <a:latin typeface="Comic Sans MS" panose="030F0702030302020204" pitchFamily="66" charset="0"/>
                </a:defRPr>
              </a:lvl8pPr>
              <a:lvl9pPr marL="3886200" indent="-228600" eaLnBrk="0" fontAlgn="base" hangingPunct="0">
                <a:spcBef>
                  <a:spcPct val="0"/>
                </a:spcBef>
                <a:spcAft>
                  <a:spcPct val="0"/>
                </a:spcAft>
                <a:defRPr>
                  <a:solidFill>
                    <a:schemeClr val="tx1"/>
                  </a:solidFill>
                  <a:latin typeface="Comic Sans MS" panose="030F0702030302020204" pitchFamily="66" charset="0"/>
                </a:defRPr>
              </a:lvl9pPr>
            </a:lstStyle>
            <a:p>
              <a:pPr eaLnBrk="1" hangingPunct="1"/>
              <a:r>
                <a:rPr lang="en-US" altLang="zh-CN" b="1" dirty="0">
                  <a:latin typeface="微软雅黑" panose="020B0503020204020204" pitchFamily="34" charset="-122"/>
                  <a:ea typeface="微软雅黑" panose="020B0503020204020204" pitchFamily="34" charset="-122"/>
                </a:rPr>
                <a:t>AP</a:t>
              </a:r>
            </a:p>
          </p:txBody>
        </p:sp>
        <p:grpSp>
          <p:nvGrpSpPr>
            <p:cNvPr id="2" name="组合 1"/>
            <p:cNvGrpSpPr/>
            <p:nvPr/>
          </p:nvGrpSpPr>
          <p:grpSpPr>
            <a:xfrm>
              <a:off x="4189495" y="1724606"/>
              <a:ext cx="501231" cy="520389"/>
              <a:chOff x="4061675" y="1960580"/>
              <a:chExt cx="501231" cy="520389"/>
            </a:xfrm>
          </p:grpSpPr>
          <p:pic>
            <p:nvPicPr>
              <p:cNvPr id="68" name="Picture 36" descr="31u_bnrz[1]"/>
              <p:cNvPicPr>
                <a:picLocks noChangeAspect="1" noChangeArrowheads="1"/>
              </p:cNvPicPr>
              <p:nvPr/>
            </p:nvPicPr>
            <p:blipFill>
              <a:blip r:embed="rId4">
                <a:extLst>
                  <a:ext uri="{28A0092B-C50C-407E-A947-70E740481C1C}">
                    <a14:useLocalDpi xmlns="" xmlns:a14="http://schemas.microsoft.com/office/drawing/2010/main" val="0"/>
                  </a:ext>
                </a:extLst>
              </a:blip>
              <a:srcRect/>
              <a:stretch>
                <a:fillRect/>
              </a:stretch>
            </p:blipFill>
            <p:spPr bwMode="auto">
              <a:xfrm rot="16200000">
                <a:off x="4153354" y="2237163"/>
                <a:ext cx="295337" cy="192275"/>
              </a:xfrm>
              <a:prstGeom prst="rect">
                <a:avLst/>
              </a:prstGeom>
              <a:noFill/>
              <a:ln w="9525">
                <a:noFill/>
                <a:miter lim="800000"/>
                <a:headEnd/>
                <a:tailEnd/>
              </a:ln>
              <a:extLst>
                <a:ext uri="{909E8E84-426E-40DD-AFC4-6F175D3DCCD1}">
                  <a14:hiddenFill xmlns="" xmlns:a14="http://schemas.microsoft.com/office/drawing/2010/main">
                    <a:solidFill>
                      <a:srgbClr val="FFFFFF"/>
                    </a:solidFill>
                  </a14:hiddenFill>
                </a:ext>
              </a:extLst>
            </p:spPr>
          </p:pic>
          <p:grpSp>
            <p:nvGrpSpPr>
              <p:cNvPr id="88" name="Group 463"/>
              <p:cNvGrpSpPr>
                <a:grpSpLocks/>
              </p:cNvGrpSpPr>
              <p:nvPr/>
            </p:nvGrpSpPr>
            <p:grpSpPr bwMode="auto">
              <a:xfrm>
                <a:off x="4061675" y="1960580"/>
                <a:ext cx="501231" cy="202502"/>
                <a:chOff x="748" y="2251"/>
                <a:chExt cx="306" cy="90"/>
              </a:xfrm>
              <a:solidFill>
                <a:srgbClr val="0066FF"/>
              </a:solidFill>
            </p:grpSpPr>
            <p:sp>
              <p:nvSpPr>
                <p:cNvPr id="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97" name="Freeform 293"/>
            <p:cNvSpPr>
              <a:spLocks/>
            </p:cNvSpPr>
            <p:nvPr/>
          </p:nvSpPr>
          <p:spPr bwMode="auto">
            <a:xfrm>
              <a:off x="3781110" y="2350626"/>
              <a:ext cx="259952" cy="358942"/>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Freeform 293"/>
            <p:cNvSpPr>
              <a:spLocks/>
            </p:cNvSpPr>
            <p:nvPr/>
          </p:nvSpPr>
          <p:spPr bwMode="auto">
            <a:xfrm flipH="1">
              <a:off x="4793538" y="2397028"/>
              <a:ext cx="259952" cy="358942"/>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Freeform 293"/>
            <p:cNvSpPr>
              <a:spLocks/>
            </p:cNvSpPr>
            <p:nvPr/>
          </p:nvSpPr>
          <p:spPr bwMode="auto">
            <a:xfrm rot="2515369" flipH="1">
              <a:off x="4304612" y="2384373"/>
              <a:ext cx="259952" cy="377144"/>
            </a:xfrm>
            <a:custGeom>
              <a:avLst/>
              <a:gdLst>
                <a:gd name="T0" fmla="*/ 0 w 336"/>
                <a:gd name="T1" fmla="*/ 2147483647 h 358"/>
                <a:gd name="T2" fmla="*/ 2147483647 w 336"/>
                <a:gd name="T3" fmla="*/ 2147483647 h 358"/>
                <a:gd name="T4" fmla="*/ 2147483647 w 336"/>
                <a:gd name="T5" fmla="*/ 2147483647 h 358"/>
                <a:gd name="T6" fmla="*/ 2147483647 w 336"/>
                <a:gd name="T7" fmla="*/ 0 h 358"/>
                <a:gd name="T8" fmla="*/ 2147483647 w 336"/>
                <a:gd name="T9" fmla="*/ 2147483647 h 358"/>
                <a:gd name="T10" fmla="*/ 2147483647 w 336"/>
                <a:gd name="T11" fmla="*/ 2147483647 h 358"/>
                <a:gd name="T12" fmla="*/ 0 w 336"/>
                <a:gd name="T13" fmla="*/ 2147483647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0" y="358"/>
                  </a:moveTo>
                  <a:lnTo>
                    <a:pt x="283" y="126"/>
                  </a:lnTo>
                  <a:lnTo>
                    <a:pt x="191" y="139"/>
                  </a:lnTo>
                  <a:lnTo>
                    <a:pt x="336" y="0"/>
                  </a:lnTo>
                  <a:lnTo>
                    <a:pt x="52" y="192"/>
                  </a:lnTo>
                  <a:lnTo>
                    <a:pt x="171" y="172"/>
                  </a:lnTo>
                  <a:lnTo>
                    <a:pt x="0" y="358"/>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grpSp>
    </p:spTree>
    <p:extLst>
      <p:ext uri="{BB962C8B-B14F-4D97-AF65-F5344CB8AC3E}">
        <p14:creationId xmlns="" xmlns:p14="http://schemas.microsoft.com/office/powerpoint/2010/main" val="3120413190"/>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6"/>
          <p:cNvSpPr>
            <a:spLocks noChangeArrowheads="1"/>
          </p:cNvSpPr>
          <p:nvPr/>
        </p:nvSpPr>
        <p:spPr bwMode="auto">
          <a:xfrm>
            <a:off x="497382" y="968791"/>
            <a:ext cx="8129016" cy="263149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无线局域网</a:t>
            </a:r>
            <a:r>
              <a:rPr lang="zh-CN" altLang="en-US" sz="2000" b="1" dirty="0">
                <a:solidFill>
                  <a:srgbClr val="C00000"/>
                </a:solidFill>
                <a:latin typeface="微软雅黑" pitchFamily="34" charset="-122"/>
                <a:ea typeface="微软雅黑" pitchFamily="34" charset="-122"/>
              </a:rPr>
              <a:t>不能</a:t>
            </a:r>
            <a:r>
              <a:rPr lang="zh-CN" altLang="en-US" sz="2000" b="1" dirty="0">
                <a:latin typeface="微软雅黑" pitchFamily="34" charset="-122"/>
                <a:ea typeface="微软雅黑" pitchFamily="34" charset="-122"/>
              </a:rPr>
              <a:t>简单地搬用 </a:t>
            </a:r>
            <a:r>
              <a:rPr lang="en-US" altLang="zh-CN" sz="2000" b="1" dirty="0">
                <a:latin typeface="微软雅黑" pitchFamily="34" charset="-122"/>
                <a:ea typeface="微软雅黑" pitchFamily="34" charset="-122"/>
              </a:rPr>
              <a:t>CSMA/CD </a:t>
            </a:r>
            <a:r>
              <a:rPr lang="zh-CN" altLang="en-US" sz="2000" b="1" dirty="0">
                <a:latin typeface="微软雅黑" pitchFamily="34" charset="-122"/>
                <a:ea typeface="微软雅黑" pitchFamily="34" charset="-122"/>
              </a:rPr>
              <a:t>协议</a:t>
            </a:r>
            <a:r>
              <a:rPr lang="zh-CN" altLang="en-US" sz="2000" b="1" dirty="0" smtClean="0">
                <a:latin typeface="微软雅黑" pitchFamily="34" charset="-122"/>
                <a:ea typeface="微软雅黑" pitchFamily="34" charset="-122"/>
              </a:rPr>
              <a:t>。</a:t>
            </a:r>
            <a:r>
              <a:rPr lang="zh-CN" altLang="en-US" sz="2000" b="1" dirty="0">
                <a:latin typeface="微软雅黑" pitchFamily="34" charset="-122"/>
                <a:ea typeface="微软雅黑" pitchFamily="34" charset="-122"/>
              </a:rPr>
              <a:t>因为</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a:p>
            <a:pPr marL="684000" indent="-342900" eaLnBrk="0" hangingPunct="0">
              <a:lnSpc>
                <a:spcPts val="3300"/>
              </a:lnSpc>
              <a:buClr>
                <a:srgbClr val="7030A0"/>
              </a:buClr>
              <a:buFont typeface="+mj-lt"/>
              <a:buAutoNum type="arabicPeriod"/>
            </a:pPr>
            <a:r>
              <a:rPr lang="zh-CN" altLang="en-US" sz="2000" b="1" dirty="0" smtClean="0">
                <a:solidFill>
                  <a:srgbClr val="C00000"/>
                </a:solidFill>
                <a:latin typeface="微软雅黑" pitchFamily="34" charset="-122"/>
                <a:ea typeface="微软雅黑" pitchFamily="34" charset="-122"/>
              </a:rPr>
              <a:t>碰撞检测（</a:t>
            </a:r>
            <a:r>
              <a:rPr lang="en-US" altLang="zh-CN" sz="2000" b="1" dirty="0" smtClean="0">
                <a:solidFill>
                  <a:srgbClr val="C00000"/>
                </a:solidFill>
                <a:latin typeface="微软雅黑" pitchFamily="34" charset="-122"/>
                <a:ea typeface="微软雅黑" pitchFamily="34" charset="-122"/>
              </a:rPr>
              <a:t>CD</a:t>
            </a:r>
            <a:r>
              <a:rPr lang="zh-CN" altLang="en-US" sz="2000" b="1" dirty="0" smtClean="0">
                <a:solidFill>
                  <a:srgbClr val="C00000"/>
                </a:solidFill>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要求：一</a:t>
            </a:r>
            <a:r>
              <a:rPr lang="zh-CN" altLang="en-US" sz="2000" b="1" dirty="0">
                <a:latin typeface="微软雅黑" pitchFamily="34" charset="-122"/>
                <a:ea typeface="微软雅黑" pitchFamily="34" charset="-122"/>
              </a:rPr>
              <a:t>个站点在发送本站数据的同时，还必须不间断地检测信道，但接收到的信号强度往往会远远小于发送信号的强度，在无线局域网的设备中要实现这种功能就</a:t>
            </a:r>
            <a:r>
              <a:rPr lang="zh-CN" altLang="en-US" sz="2000" b="1" dirty="0">
                <a:solidFill>
                  <a:srgbClr val="0000FF"/>
                </a:solidFill>
                <a:latin typeface="微软雅黑" pitchFamily="34" charset="-122"/>
                <a:ea typeface="微软雅黑" pitchFamily="34" charset="-122"/>
              </a:rPr>
              <a:t>花费过大</a:t>
            </a:r>
            <a:r>
              <a:rPr lang="zh-CN" altLang="en-US" sz="2000" b="1" dirty="0">
                <a:latin typeface="微软雅黑" pitchFamily="34" charset="-122"/>
                <a:ea typeface="微软雅黑" pitchFamily="34" charset="-122"/>
              </a:rPr>
              <a:t>。</a:t>
            </a:r>
          </a:p>
          <a:p>
            <a:pPr marL="684000" indent="-342900" eaLnBrk="0" hangingPunct="0">
              <a:lnSpc>
                <a:spcPts val="3300"/>
              </a:lnSpc>
              <a:buClr>
                <a:srgbClr val="7030A0"/>
              </a:buClr>
              <a:buFont typeface="+mj-lt"/>
              <a:buAutoNum type="arabicPeriod"/>
            </a:pPr>
            <a:r>
              <a:rPr lang="zh-CN" altLang="en-US" sz="2000" b="1" dirty="0">
                <a:latin typeface="微软雅黑" pitchFamily="34" charset="-122"/>
                <a:ea typeface="微软雅黑" pitchFamily="34" charset="-122"/>
              </a:rPr>
              <a:t>即使能够实现碰撞检测的功能，并且在发送数据时检测到信道是空闲的时候，在接收端仍然有</a:t>
            </a:r>
            <a:r>
              <a:rPr lang="zh-CN" altLang="en-US" sz="2000" b="1" dirty="0">
                <a:solidFill>
                  <a:srgbClr val="0000FF"/>
                </a:solidFill>
                <a:latin typeface="微软雅黑" pitchFamily="34" charset="-122"/>
                <a:ea typeface="微软雅黑" pitchFamily="34" charset="-122"/>
              </a:rPr>
              <a:t>可能发生碰撞</a:t>
            </a:r>
            <a:r>
              <a:rPr lang="zh-CN" altLang="en-US" sz="2000" b="1" dirty="0">
                <a:latin typeface="微软雅黑" pitchFamily="34" charset="-122"/>
                <a:ea typeface="微软雅黑" pitchFamily="34" charset="-122"/>
              </a:rPr>
              <a:t>。 </a:t>
            </a:r>
          </a:p>
        </p:txBody>
      </p:sp>
      <p:sp>
        <p:nvSpPr>
          <p:cNvPr id="7" name="AutoShape 5"/>
          <p:cNvSpPr>
            <a:spLocks noChangeArrowheads="1"/>
          </p:cNvSpPr>
          <p:nvPr/>
        </p:nvSpPr>
        <p:spPr bwMode="auto">
          <a:xfrm>
            <a:off x="497383" y="615460"/>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Rectangle 6"/>
          <p:cNvSpPr>
            <a:spLocks noChangeArrowheads="1"/>
          </p:cNvSpPr>
          <p:nvPr/>
        </p:nvSpPr>
        <p:spPr bwMode="auto">
          <a:xfrm>
            <a:off x="3334567" y="582249"/>
            <a:ext cx="2432076"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CSMA/CA </a:t>
            </a:r>
            <a:r>
              <a:rPr lang="zh-CN" altLang="en-US" sz="2000" b="1" dirty="0" smtClean="0">
                <a:solidFill>
                  <a:schemeClr val="bg1"/>
                </a:solidFill>
                <a:latin typeface="微软雅黑" pitchFamily="34" charset="-122"/>
                <a:ea typeface="微软雅黑" pitchFamily="34" charset="-122"/>
              </a:rPr>
              <a:t>协议</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 xmlns:p14="http://schemas.microsoft.com/office/powerpoint/2010/main" val="3021099489"/>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7528"/>
            <a:ext cx="8133857" cy="308939"/>
          </a:xfrm>
          <a:prstGeom prst="roundRect">
            <a:avLst>
              <a:gd name="adj" fmla="val 16667"/>
            </a:avLst>
          </a:prstGeom>
          <a:solidFill>
            <a:srgbClr val="ABEBD7"/>
          </a:soli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37984" y="568216"/>
            <a:ext cx="2826415" cy="400110"/>
          </a:xfrm>
          <a:prstGeom prst="rect">
            <a:avLst/>
          </a:prstGeom>
        </p:spPr>
        <p:txBody>
          <a:bodyPr wrap="none">
            <a:spAutoFit/>
          </a:bodyPr>
          <a:lstStyle/>
          <a:p>
            <a:r>
              <a:rPr lang="zh-CN" altLang="en-US" sz="2000" b="1" dirty="0">
                <a:latin typeface="微软雅黑" pitchFamily="34" charset="-122"/>
                <a:ea typeface="微软雅黑" pitchFamily="34" charset="-122"/>
              </a:rPr>
              <a:t>无线局域网的特殊问题 </a:t>
            </a:r>
          </a:p>
        </p:txBody>
      </p:sp>
      <p:sp>
        <p:nvSpPr>
          <p:cNvPr id="4" name="圆角矩形 3"/>
          <p:cNvSpPr/>
          <p:nvPr/>
        </p:nvSpPr>
        <p:spPr>
          <a:xfrm>
            <a:off x="517852" y="967849"/>
            <a:ext cx="8133857" cy="260126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5" name="组合 4"/>
          <p:cNvGrpSpPr/>
          <p:nvPr/>
        </p:nvGrpSpPr>
        <p:grpSpPr>
          <a:xfrm>
            <a:off x="3058554" y="1176953"/>
            <a:ext cx="1881866" cy="2146352"/>
            <a:chOff x="4691515" y="1628800"/>
            <a:chExt cx="3537945" cy="3696270"/>
          </a:xfrm>
        </p:grpSpPr>
        <p:sp>
          <p:nvSpPr>
            <p:cNvPr id="6" name="Oval 86"/>
            <p:cNvSpPr>
              <a:spLocks noChangeArrowheads="1"/>
            </p:cNvSpPr>
            <p:nvPr/>
          </p:nvSpPr>
          <p:spPr bwMode="auto">
            <a:xfrm>
              <a:off x="4772679" y="2310408"/>
              <a:ext cx="3456781" cy="3014662"/>
            </a:xfrm>
            <a:prstGeom prst="ellipse">
              <a:avLst/>
            </a:prstGeom>
            <a:solidFill>
              <a:srgbClr val="66FFFF"/>
            </a:solidFill>
            <a:ln w="12700">
              <a:solidFill>
                <a:srgbClr val="0000FF"/>
              </a:solidFill>
              <a:prstDash val="dash"/>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 name="Text Box 89"/>
            <p:cNvSpPr txBox="1">
              <a:spLocks noChangeArrowheads="1"/>
            </p:cNvSpPr>
            <p:nvPr/>
          </p:nvSpPr>
          <p:spPr bwMode="auto">
            <a:xfrm>
              <a:off x="4691515" y="1628800"/>
              <a:ext cx="1945749" cy="484000"/>
            </a:xfrm>
            <a:prstGeom prst="rect">
              <a:avLst/>
            </a:prstGeom>
            <a:noFill/>
            <a:ln w="12700">
              <a:no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latin typeface="微软雅黑" panose="020B0503020204020204" pitchFamily="34" charset="-122"/>
                  <a:ea typeface="微软雅黑" panose="020B0503020204020204" pitchFamily="34" charset="-122"/>
                </a:rPr>
                <a:t>C </a:t>
              </a:r>
              <a:r>
                <a:rPr kumimoji="1" lang="zh-CN" altLang="en-US" sz="1600" b="1" dirty="0">
                  <a:latin typeface="微软雅黑" panose="020B0503020204020204" pitchFamily="34" charset="-122"/>
                  <a:ea typeface="微软雅黑" panose="020B0503020204020204" pitchFamily="34" charset="-122"/>
                </a:rPr>
                <a:t>的作用范围</a:t>
              </a:r>
            </a:p>
          </p:txBody>
        </p:sp>
        <p:sp>
          <p:nvSpPr>
            <p:cNvPr id="8" name="Line 139"/>
            <p:cNvSpPr>
              <a:spLocks noChangeShapeType="1"/>
            </p:cNvSpPr>
            <p:nvPr/>
          </p:nvSpPr>
          <p:spPr bwMode="auto">
            <a:xfrm>
              <a:off x="5169023" y="2179371"/>
              <a:ext cx="424789" cy="390525"/>
            </a:xfrm>
            <a:prstGeom prst="line">
              <a:avLst/>
            </a:prstGeom>
            <a:noFill/>
            <a:ln w="12700">
              <a:solidFill>
                <a:schemeClr val="tx1"/>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9" name="Text Box 92"/>
          <p:cNvSpPr txBox="1">
            <a:spLocks noChangeArrowheads="1"/>
          </p:cNvSpPr>
          <p:nvPr/>
        </p:nvSpPr>
        <p:spPr bwMode="auto">
          <a:xfrm>
            <a:off x="3866763" y="2634591"/>
            <a:ext cx="322524"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C</a:t>
            </a:r>
          </a:p>
        </p:txBody>
      </p:sp>
      <p:grpSp>
        <p:nvGrpSpPr>
          <p:cNvPr id="33" name="组合 32"/>
          <p:cNvGrpSpPr/>
          <p:nvPr/>
        </p:nvGrpSpPr>
        <p:grpSpPr>
          <a:xfrm>
            <a:off x="1541455" y="1176953"/>
            <a:ext cx="1970389" cy="2146352"/>
            <a:chOff x="1476798" y="1628800"/>
            <a:chExt cx="3835897" cy="3696270"/>
          </a:xfrm>
        </p:grpSpPr>
        <p:sp>
          <p:nvSpPr>
            <p:cNvPr id="34" name="Text Box 87"/>
            <p:cNvSpPr txBox="1">
              <a:spLocks noChangeArrowheads="1"/>
            </p:cNvSpPr>
            <p:nvPr/>
          </p:nvSpPr>
          <p:spPr bwMode="auto">
            <a:xfrm>
              <a:off x="1476798" y="1628800"/>
              <a:ext cx="2037752" cy="484000"/>
            </a:xfrm>
            <a:prstGeom prst="rect">
              <a:avLst/>
            </a:prstGeom>
            <a:noFill/>
            <a:ln w="12700">
              <a:no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latin typeface="微软雅黑" panose="020B0503020204020204" pitchFamily="34" charset="-122"/>
                  <a:ea typeface="微软雅黑" panose="020B0503020204020204" pitchFamily="34" charset="-122"/>
                </a:rPr>
                <a:t>A </a:t>
              </a:r>
              <a:r>
                <a:rPr kumimoji="1" lang="zh-CN" altLang="en-US" sz="1600" b="1" dirty="0">
                  <a:latin typeface="微软雅黑" panose="020B0503020204020204" pitchFamily="34" charset="-122"/>
                  <a:ea typeface="微软雅黑" panose="020B0503020204020204" pitchFamily="34" charset="-122"/>
                </a:rPr>
                <a:t>的作用范围</a:t>
              </a:r>
            </a:p>
          </p:txBody>
        </p:sp>
        <p:sp>
          <p:nvSpPr>
            <p:cNvPr id="35" name="Oval 88"/>
            <p:cNvSpPr>
              <a:spLocks noChangeArrowheads="1"/>
            </p:cNvSpPr>
            <p:nvPr/>
          </p:nvSpPr>
          <p:spPr bwMode="auto">
            <a:xfrm>
              <a:off x="1712641" y="2310408"/>
              <a:ext cx="3600054" cy="3014662"/>
            </a:xfrm>
            <a:prstGeom prst="ellipse">
              <a:avLst/>
            </a:prstGeom>
            <a:solidFill>
              <a:srgbClr val="33CC33">
                <a:alpha val="49804"/>
              </a:srgbClr>
            </a:solidFill>
            <a:ln w="12700">
              <a:solidFill>
                <a:srgbClr val="0000FF"/>
              </a:solidFill>
              <a:prstDash val="dash"/>
              <a:round/>
              <a:headEnd/>
              <a:tailEnd/>
            </a:ln>
            <a:effectLs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6" name="Line 138"/>
            <p:cNvSpPr>
              <a:spLocks noChangeShapeType="1"/>
            </p:cNvSpPr>
            <p:nvPr/>
          </p:nvSpPr>
          <p:spPr bwMode="auto">
            <a:xfrm>
              <a:off x="2010704" y="2196303"/>
              <a:ext cx="498739" cy="436562"/>
            </a:xfrm>
            <a:prstGeom prst="line">
              <a:avLst/>
            </a:prstGeom>
            <a:noFill/>
            <a:ln w="12700">
              <a:solidFill>
                <a:schemeClr val="tx1"/>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37" name="Text Box 90"/>
          <p:cNvSpPr txBox="1">
            <a:spLocks noChangeArrowheads="1"/>
          </p:cNvSpPr>
          <p:nvPr/>
        </p:nvSpPr>
        <p:spPr bwMode="auto">
          <a:xfrm>
            <a:off x="2356147" y="2670716"/>
            <a:ext cx="338554"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A</a:t>
            </a:r>
          </a:p>
        </p:txBody>
      </p:sp>
      <p:sp>
        <p:nvSpPr>
          <p:cNvPr id="38" name="Text Box 91"/>
          <p:cNvSpPr txBox="1">
            <a:spLocks noChangeArrowheads="1"/>
          </p:cNvSpPr>
          <p:nvPr/>
        </p:nvSpPr>
        <p:spPr bwMode="auto">
          <a:xfrm>
            <a:off x="3161549" y="2659955"/>
            <a:ext cx="325730"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B</a:t>
            </a:r>
          </a:p>
        </p:txBody>
      </p:sp>
      <p:grpSp>
        <p:nvGrpSpPr>
          <p:cNvPr id="64" name="组合 63"/>
          <p:cNvGrpSpPr/>
          <p:nvPr/>
        </p:nvGrpSpPr>
        <p:grpSpPr>
          <a:xfrm>
            <a:off x="2259505" y="2154213"/>
            <a:ext cx="565079" cy="519500"/>
            <a:chOff x="2565534" y="4101618"/>
            <a:chExt cx="360485" cy="386301"/>
          </a:xfrm>
        </p:grpSpPr>
        <p:sp>
          <p:nvSpPr>
            <p:cNvPr id="65"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66" name="Group 424"/>
            <p:cNvGrpSpPr>
              <a:grpSpLocks/>
            </p:cNvGrpSpPr>
            <p:nvPr/>
          </p:nvGrpSpPr>
          <p:grpSpPr bwMode="auto">
            <a:xfrm>
              <a:off x="2565534" y="4101618"/>
              <a:ext cx="360485" cy="119330"/>
              <a:chOff x="748" y="2251"/>
              <a:chExt cx="306" cy="90"/>
            </a:xfrm>
          </p:grpSpPr>
          <p:sp>
            <p:nvSpPr>
              <p:cNvPr id="68"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69"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70"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71"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72"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73"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67" name="Picture 200" descr="jisuanji"/>
            <p:cNvPicPr>
              <a:picLocks noChangeAspect="1"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 xmlns:a14="http://schemas.microsoft.com/office/drawing/2010/main">
                  <a:solidFill>
                    <a:srgbClr val="FFFFFF"/>
                  </a:solidFill>
                </a14:hiddenFill>
              </a:ext>
            </a:extLst>
          </p:spPr>
        </p:pic>
      </p:grpSp>
      <p:grpSp>
        <p:nvGrpSpPr>
          <p:cNvPr id="74" name="组合 73"/>
          <p:cNvGrpSpPr/>
          <p:nvPr/>
        </p:nvGrpSpPr>
        <p:grpSpPr>
          <a:xfrm>
            <a:off x="3042584" y="2154213"/>
            <a:ext cx="565079" cy="519500"/>
            <a:chOff x="2565534" y="4101618"/>
            <a:chExt cx="360485" cy="386301"/>
          </a:xfrm>
        </p:grpSpPr>
        <p:sp>
          <p:nvSpPr>
            <p:cNvPr id="75"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76" name="Group 424"/>
            <p:cNvGrpSpPr>
              <a:grpSpLocks/>
            </p:cNvGrpSpPr>
            <p:nvPr/>
          </p:nvGrpSpPr>
          <p:grpSpPr bwMode="auto">
            <a:xfrm>
              <a:off x="2565534" y="4101618"/>
              <a:ext cx="360485" cy="119330"/>
              <a:chOff x="748" y="2251"/>
              <a:chExt cx="306" cy="90"/>
            </a:xfrm>
          </p:grpSpPr>
          <p:sp>
            <p:nvSpPr>
              <p:cNvPr id="78"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79"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80"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81"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82"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83"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77" name="Picture 200" descr="jisuanji"/>
            <p:cNvPicPr>
              <a:picLocks noChangeAspect="1"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 xmlns:a14="http://schemas.microsoft.com/office/drawing/2010/main">
                  <a:solidFill>
                    <a:srgbClr val="FFFFFF"/>
                  </a:solidFill>
                </a14:hiddenFill>
              </a:ext>
            </a:extLst>
          </p:spPr>
        </p:pic>
      </p:grpSp>
      <p:grpSp>
        <p:nvGrpSpPr>
          <p:cNvPr id="84" name="组合 83"/>
          <p:cNvGrpSpPr/>
          <p:nvPr/>
        </p:nvGrpSpPr>
        <p:grpSpPr>
          <a:xfrm>
            <a:off x="3753819" y="2154213"/>
            <a:ext cx="565079" cy="519500"/>
            <a:chOff x="2565534" y="4101618"/>
            <a:chExt cx="360485" cy="386301"/>
          </a:xfrm>
        </p:grpSpPr>
        <p:sp>
          <p:nvSpPr>
            <p:cNvPr id="85"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86" name="Group 424"/>
            <p:cNvGrpSpPr>
              <a:grpSpLocks/>
            </p:cNvGrpSpPr>
            <p:nvPr/>
          </p:nvGrpSpPr>
          <p:grpSpPr bwMode="auto">
            <a:xfrm>
              <a:off x="2565534" y="4101618"/>
              <a:ext cx="360485" cy="119330"/>
              <a:chOff x="748" y="2251"/>
              <a:chExt cx="306" cy="90"/>
            </a:xfrm>
          </p:grpSpPr>
          <p:sp>
            <p:nvSpPr>
              <p:cNvPr id="88"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89"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90"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91"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92"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93"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87" name="Picture 200" descr="jisuanji"/>
            <p:cNvPicPr>
              <a:picLocks noChangeAspect="1"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 xmlns:a14="http://schemas.microsoft.com/office/drawing/2010/main">
                  <a:solidFill>
                    <a:srgbClr val="FFFFFF"/>
                  </a:solidFill>
                </a14:hiddenFill>
              </a:ext>
            </a:extLst>
          </p:spPr>
        </p:pic>
      </p:grpSp>
      <p:grpSp>
        <p:nvGrpSpPr>
          <p:cNvPr id="59" name="组合 58"/>
          <p:cNvGrpSpPr/>
          <p:nvPr/>
        </p:nvGrpSpPr>
        <p:grpSpPr>
          <a:xfrm>
            <a:off x="5687758" y="1176953"/>
            <a:ext cx="1970389" cy="2146352"/>
            <a:chOff x="1476798" y="1628800"/>
            <a:chExt cx="3835897" cy="3696270"/>
          </a:xfrm>
        </p:grpSpPr>
        <p:sp>
          <p:nvSpPr>
            <p:cNvPr id="60" name="Text Box 87"/>
            <p:cNvSpPr txBox="1">
              <a:spLocks noChangeArrowheads="1"/>
            </p:cNvSpPr>
            <p:nvPr/>
          </p:nvSpPr>
          <p:spPr bwMode="auto">
            <a:xfrm>
              <a:off x="1476798" y="1628800"/>
              <a:ext cx="2037752" cy="484000"/>
            </a:xfrm>
            <a:prstGeom prst="rect">
              <a:avLst/>
            </a:prstGeom>
            <a:noFill/>
            <a:ln w="12700">
              <a:no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latin typeface="微软雅黑" panose="020B0503020204020204" pitchFamily="34" charset="-122"/>
                  <a:ea typeface="微软雅黑" panose="020B0503020204020204" pitchFamily="34" charset="-122"/>
                </a:rPr>
                <a:t>A </a:t>
              </a:r>
              <a:r>
                <a:rPr kumimoji="1" lang="zh-CN" altLang="en-US" sz="1600" b="1" dirty="0">
                  <a:latin typeface="微软雅黑" panose="020B0503020204020204" pitchFamily="34" charset="-122"/>
                  <a:ea typeface="微软雅黑" panose="020B0503020204020204" pitchFamily="34" charset="-122"/>
                </a:rPr>
                <a:t>的作用范围</a:t>
              </a:r>
            </a:p>
          </p:txBody>
        </p:sp>
        <p:sp>
          <p:nvSpPr>
            <p:cNvPr id="61" name="Oval 88"/>
            <p:cNvSpPr>
              <a:spLocks noChangeArrowheads="1"/>
            </p:cNvSpPr>
            <p:nvPr/>
          </p:nvSpPr>
          <p:spPr bwMode="auto">
            <a:xfrm>
              <a:off x="1712641" y="2310408"/>
              <a:ext cx="3600054" cy="3014662"/>
            </a:xfrm>
            <a:prstGeom prst="ellipse">
              <a:avLst/>
            </a:prstGeom>
            <a:solidFill>
              <a:srgbClr val="33CC33">
                <a:alpha val="49804"/>
              </a:srgbClr>
            </a:solidFill>
            <a:ln w="12700">
              <a:solidFill>
                <a:srgbClr val="0000FF"/>
              </a:solidFill>
              <a:prstDash val="dash"/>
              <a:round/>
              <a:headEnd/>
              <a:tailEnd/>
            </a:ln>
            <a:effectLs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4" name="Line 138"/>
            <p:cNvSpPr>
              <a:spLocks noChangeShapeType="1"/>
            </p:cNvSpPr>
            <p:nvPr/>
          </p:nvSpPr>
          <p:spPr bwMode="auto">
            <a:xfrm>
              <a:off x="2010704" y="2196303"/>
              <a:ext cx="498739" cy="436562"/>
            </a:xfrm>
            <a:prstGeom prst="line">
              <a:avLst/>
            </a:prstGeom>
            <a:noFill/>
            <a:ln w="12700">
              <a:solidFill>
                <a:schemeClr val="tx1"/>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05" name="Text Box 90"/>
          <p:cNvSpPr txBox="1">
            <a:spLocks noChangeArrowheads="1"/>
          </p:cNvSpPr>
          <p:nvPr/>
        </p:nvSpPr>
        <p:spPr bwMode="auto">
          <a:xfrm>
            <a:off x="6522114" y="2621556"/>
            <a:ext cx="338554"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A</a:t>
            </a:r>
          </a:p>
        </p:txBody>
      </p:sp>
      <p:grpSp>
        <p:nvGrpSpPr>
          <p:cNvPr id="106" name="组合 105"/>
          <p:cNvGrpSpPr/>
          <p:nvPr/>
        </p:nvGrpSpPr>
        <p:grpSpPr>
          <a:xfrm>
            <a:off x="6405808" y="2154213"/>
            <a:ext cx="565079" cy="519500"/>
            <a:chOff x="2565534" y="4101618"/>
            <a:chExt cx="360485" cy="386301"/>
          </a:xfrm>
        </p:grpSpPr>
        <p:sp>
          <p:nvSpPr>
            <p:cNvPr id="107"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08" name="Group 424"/>
            <p:cNvGrpSpPr>
              <a:grpSpLocks/>
            </p:cNvGrpSpPr>
            <p:nvPr/>
          </p:nvGrpSpPr>
          <p:grpSpPr bwMode="auto">
            <a:xfrm>
              <a:off x="2565534" y="4101618"/>
              <a:ext cx="360485" cy="119330"/>
              <a:chOff x="748" y="2251"/>
              <a:chExt cx="306" cy="90"/>
            </a:xfrm>
          </p:grpSpPr>
          <p:sp>
            <p:nvSpPr>
              <p:cNvPr id="110"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11"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12"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13"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14"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15"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09" name="Picture 200" descr="jisuanji"/>
            <p:cNvPicPr>
              <a:picLocks noChangeAspect="1"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 xmlns:a14="http://schemas.microsoft.com/office/drawing/2010/main">
                  <a:solidFill>
                    <a:srgbClr val="FFFFFF"/>
                  </a:solidFill>
                </a14:hiddenFill>
              </a:ext>
            </a:extLst>
          </p:spPr>
        </p:pic>
      </p:grpSp>
      <p:sp>
        <p:nvSpPr>
          <p:cNvPr id="118" name="Text Box 91"/>
          <p:cNvSpPr txBox="1">
            <a:spLocks noChangeArrowheads="1"/>
          </p:cNvSpPr>
          <p:nvPr/>
        </p:nvSpPr>
        <p:spPr bwMode="auto">
          <a:xfrm>
            <a:off x="7316099" y="2669787"/>
            <a:ext cx="325730"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B</a:t>
            </a:r>
          </a:p>
        </p:txBody>
      </p:sp>
      <p:grpSp>
        <p:nvGrpSpPr>
          <p:cNvPr id="119" name="组合 118"/>
          <p:cNvGrpSpPr/>
          <p:nvPr/>
        </p:nvGrpSpPr>
        <p:grpSpPr>
          <a:xfrm>
            <a:off x="7197134" y="2164045"/>
            <a:ext cx="565079" cy="519500"/>
            <a:chOff x="2565534" y="4101618"/>
            <a:chExt cx="360485" cy="386301"/>
          </a:xfrm>
        </p:grpSpPr>
        <p:sp>
          <p:nvSpPr>
            <p:cNvPr id="120"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21" name="Group 424"/>
            <p:cNvGrpSpPr>
              <a:grpSpLocks/>
            </p:cNvGrpSpPr>
            <p:nvPr/>
          </p:nvGrpSpPr>
          <p:grpSpPr bwMode="auto">
            <a:xfrm>
              <a:off x="2565534" y="4101618"/>
              <a:ext cx="360485" cy="119330"/>
              <a:chOff x="748" y="2251"/>
              <a:chExt cx="306" cy="90"/>
            </a:xfrm>
          </p:grpSpPr>
          <p:sp>
            <p:nvSpPr>
              <p:cNvPr id="123"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24"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25"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26"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27"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28"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22" name="Picture 200" descr="jisuanji"/>
            <p:cNvPicPr>
              <a:picLocks noChangeAspect="1"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 xmlns:a14="http://schemas.microsoft.com/office/drawing/2010/main">
                  <a:solidFill>
                    <a:srgbClr val="FFFFFF"/>
                  </a:solidFill>
                </a14:hiddenFill>
              </a:ext>
            </a:extLst>
          </p:spPr>
        </p:pic>
      </p:grpSp>
      <p:sp>
        <p:nvSpPr>
          <p:cNvPr id="129" name="Text Box 92"/>
          <p:cNvSpPr txBox="1">
            <a:spLocks noChangeArrowheads="1"/>
          </p:cNvSpPr>
          <p:nvPr/>
        </p:nvSpPr>
        <p:spPr bwMode="auto">
          <a:xfrm>
            <a:off x="7291951" y="1526547"/>
            <a:ext cx="322524"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rPr>
              <a:t>C</a:t>
            </a:r>
          </a:p>
        </p:txBody>
      </p:sp>
      <p:grpSp>
        <p:nvGrpSpPr>
          <p:cNvPr id="130" name="组合 129"/>
          <p:cNvGrpSpPr/>
          <p:nvPr/>
        </p:nvGrpSpPr>
        <p:grpSpPr>
          <a:xfrm>
            <a:off x="6887081" y="1450108"/>
            <a:ext cx="565079" cy="519500"/>
            <a:chOff x="2565534" y="4101618"/>
            <a:chExt cx="360485" cy="386301"/>
          </a:xfrm>
        </p:grpSpPr>
        <p:sp>
          <p:nvSpPr>
            <p:cNvPr id="131"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32" name="Group 424"/>
            <p:cNvGrpSpPr>
              <a:grpSpLocks/>
            </p:cNvGrpSpPr>
            <p:nvPr/>
          </p:nvGrpSpPr>
          <p:grpSpPr bwMode="auto">
            <a:xfrm>
              <a:off x="2565534" y="4101618"/>
              <a:ext cx="360485" cy="119330"/>
              <a:chOff x="748" y="2251"/>
              <a:chExt cx="306" cy="90"/>
            </a:xfrm>
          </p:grpSpPr>
          <p:sp>
            <p:nvSpPr>
              <p:cNvPr id="134"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35"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36"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37"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38"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39"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33" name="Picture 200" descr="jisuanji"/>
            <p:cNvPicPr>
              <a:picLocks noChangeAspect="1"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 xmlns:a14="http://schemas.microsoft.com/office/drawing/2010/main">
                  <a:solidFill>
                    <a:srgbClr val="FFFFFF"/>
                  </a:solidFill>
                </a14:hiddenFill>
              </a:ext>
            </a:extLst>
          </p:spPr>
        </p:pic>
      </p:grpSp>
      <p:sp>
        <p:nvSpPr>
          <p:cNvPr id="140" name="右箭头 139"/>
          <p:cNvSpPr/>
          <p:nvPr/>
        </p:nvSpPr>
        <p:spPr bwMode="auto">
          <a:xfrm rot="10800000" flipH="1">
            <a:off x="6891030" y="2395742"/>
            <a:ext cx="383596" cy="110118"/>
          </a:xfrm>
          <a:prstGeom prst="rightArrow">
            <a:avLst>
              <a:gd name="adj1" fmla="val 43023"/>
              <a:gd name="adj2" fmla="val 98841"/>
            </a:avLst>
          </a:prstGeom>
          <a:solidFill>
            <a:srgbClr val="CC00FF"/>
          </a:solidFill>
          <a:ln w="9525" cap="flat" cmpd="sng" algn="ctr">
            <a:noFill/>
            <a:prstDash val="solid"/>
            <a:round/>
            <a:headEnd type="none" w="med" len="med"/>
            <a:tailEnd type="none" w="med" len="med"/>
          </a:ln>
          <a:effectLst/>
          <a:extLst/>
        </p:spPr>
        <p:txBody>
          <a:bodyPr/>
          <a:lstStyle/>
          <a:p>
            <a:pPr>
              <a:defRPr/>
            </a:pPr>
            <a:endParaRPr lang="zh-CN" altLang="en-US"/>
          </a:p>
        </p:txBody>
      </p:sp>
      <p:sp>
        <p:nvSpPr>
          <p:cNvPr id="141" name="右箭头 140"/>
          <p:cNvSpPr/>
          <p:nvPr/>
        </p:nvSpPr>
        <p:spPr bwMode="auto">
          <a:xfrm rot="14218024" flipH="1">
            <a:off x="7227909" y="2041707"/>
            <a:ext cx="223787" cy="101722"/>
          </a:xfrm>
          <a:prstGeom prst="rightArrow">
            <a:avLst>
              <a:gd name="adj1" fmla="val 43023"/>
              <a:gd name="adj2" fmla="val 98841"/>
            </a:avLst>
          </a:prstGeom>
          <a:solidFill>
            <a:srgbClr val="CC00FF"/>
          </a:solidFill>
          <a:ln w="9525" cap="flat" cmpd="sng" algn="ctr">
            <a:noFill/>
            <a:prstDash val="solid"/>
            <a:round/>
            <a:headEnd type="none" w="med" len="med"/>
            <a:tailEnd type="none" w="med" len="med"/>
          </a:ln>
          <a:effectLst/>
          <a:extLst/>
        </p:spPr>
        <p:txBody>
          <a:bodyPr/>
          <a:lstStyle/>
          <a:p>
            <a:pPr>
              <a:defRPr/>
            </a:pPr>
            <a:r>
              <a:rPr lang="en-US" altLang="zh-CN" dirty="0"/>
              <a:t>                        </a:t>
            </a:r>
            <a:endParaRPr lang="zh-CN" altLang="en-US" dirty="0"/>
          </a:p>
        </p:txBody>
      </p:sp>
      <p:sp>
        <p:nvSpPr>
          <p:cNvPr id="142" name="右箭头 141"/>
          <p:cNvSpPr/>
          <p:nvPr/>
        </p:nvSpPr>
        <p:spPr bwMode="auto">
          <a:xfrm rot="10800000" flipH="1">
            <a:off x="2752916" y="2395742"/>
            <a:ext cx="348724" cy="110118"/>
          </a:xfrm>
          <a:prstGeom prst="rightArrow">
            <a:avLst>
              <a:gd name="adj1" fmla="val 43023"/>
              <a:gd name="adj2" fmla="val 98841"/>
            </a:avLst>
          </a:prstGeom>
          <a:solidFill>
            <a:srgbClr val="CC00FF"/>
          </a:solidFill>
          <a:ln w="9525" cap="flat" cmpd="sng" algn="ctr">
            <a:noFill/>
            <a:prstDash val="solid"/>
            <a:round/>
            <a:headEnd type="none" w="med" len="med"/>
            <a:tailEnd type="none" w="med" len="med"/>
          </a:ln>
          <a:effectLst/>
          <a:extLst/>
        </p:spPr>
        <p:txBody>
          <a:bodyPr/>
          <a:lstStyle/>
          <a:p>
            <a:pPr>
              <a:defRPr/>
            </a:pPr>
            <a:endParaRPr lang="zh-CN" altLang="en-US"/>
          </a:p>
        </p:txBody>
      </p:sp>
      <p:sp>
        <p:nvSpPr>
          <p:cNvPr id="143" name="右箭头 142"/>
          <p:cNvSpPr/>
          <p:nvPr/>
        </p:nvSpPr>
        <p:spPr bwMode="auto">
          <a:xfrm rot="10800000">
            <a:off x="3498879" y="2395742"/>
            <a:ext cx="348724" cy="110118"/>
          </a:xfrm>
          <a:prstGeom prst="rightArrow">
            <a:avLst>
              <a:gd name="adj1" fmla="val 43023"/>
              <a:gd name="adj2" fmla="val 98841"/>
            </a:avLst>
          </a:prstGeom>
          <a:solidFill>
            <a:srgbClr val="CC00FF"/>
          </a:solidFill>
          <a:ln w="9525" cap="flat" cmpd="sng" algn="ctr">
            <a:noFill/>
            <a:prstDash val="solid"/>
            <a:round/>
            <a:headEnd type="none" w="med" len="med"/>
            <a:tailEnd type="none" w="med" len="med"/>
          </a:ln>
          <a:effectLst/>
          <a:extLst/>
        </p:spPr>
        <p:txBody>
          <a:bodyPr/>
          <a:lstStyle/>
          <a:p>
            <a:pPr>
              <a:defRPr/>
            </a:pPr>
            <a:endParaRPr lang="zh-CN" altLang="en-US"/>
          </a:p>
        </p:txBody>
      </p:sp>
      <p:sp>
        <p:nvSpPr>
          <p:cNvPr id="11" name="矩形 10"/>
          <p:cNvSpPr/>
          <p:nvPr/>
        </p:nvSpPr>
        <p:spPr>
          <a:xfrm>
            <a:off x="1038414" y="3583369"/>
            <a:ext cx="7122360" cy="1015663"/>
          </a:xfrm>
          <a:prstGeom prst="rect">
            <a:avLst/>
          </a:prstGeom>
        </p:spPr>
        <p:txBody>
          <a:bodyPr wrap="square">
            <a:spAutoFit/>
          </a:bodyPr>
          <a:lstStyle/>
          <a:p>
            <a:pPr>
              <a:lnSpc>
                <a:spcPts val="2400"/>
              </a:lnSpc>
            </a:pPr>
            <a:r>
              <a:rPr lang="zh-CN" altLang="en-US" b="1" dirty="0">
                <a:solidFill>
                  <a:srgbClr val="CC0000"/>
                </a:solidFill>
                <a:latin typeface="微软雅黑" pitchFamily="34" charset="-122"/>
                <a:ea typeface="微软雅黑" pitchFamily="34" charset="-122"/>
              </a:rPr>
              <a:t>隐蔽站问题 </a:t>
            </a:r>
            <a:r>
              <a:rPr lang="en-US" altLang="zh-CN" b="1" dirty="0">
                <a:latin typeface="微软雅黑" pitchFamily="34" charset="-122"/>
                <a:ea typeface="微软雅黑" pitchFamily="34" charset="-122"/>
              </a:rPr>
              <a:t>(hidden station problem)</a:t>
            </a:r>
            <a:r>
              <a:rPr lang="zh-CN" altLang="en-US" b="1" dirty="0">
                <a:latin typeface="微软雅黑" pitchFamily="34" charset="-122"/>
                <a:ea typeface="微软雅黑" pitchFamily="34" charset="-122"/>
              </a:rPr>
              <a:t>：由于无线信号覆盖范围和穿透能力有限，</a:t>
            </a:r>
            <a:r>
              <a:rPr lang="en-US" altLang="zh-CN" b="1" dirty="0">
                <a:latin typeface="微软雅黑" pitchFamily="34" charset="-122"/>
                <a:ea typeface="微软雅黑" pitchFamily="34" charset="-122"/>
              </a:rPr>
              <a:t>A </a:t>
            </a:r>
            <a:r>
              <a:rPr lang="zh-CN" altLang="en-US" b="1" dirty="0">
                <a:latin typeface="微软雅黑" pitchFamily="34" charset="-122"/>
                <a:ea typeface="微软雅黑" pitchFamily="34" charset="-122"/>
              </a:rPr>
              <a:t>和 </a:t>
            </a:r>
            <a:r>
              <a:rPr lang="en-US" altLang="zh-CN" b="1" dirty="0">
                <a:latin typeface="微软雅黑" pitchFamily="34" charset="-122"/>
                <a:ea typeface="微软雅黑" pitchFamily="34" charset="-122"/>
              </a:rPr>
              <a:t>C </a:t>
            </a:r>
            <a:r>
              <a:rPr lang="zh-CN" altLang="en-US" b="1" dirty="0">
                <a:latin typeface="微软雅黑" pitchFamily="34" charset="-122"/>
                <a:ea typeface="微软雅黑" pitchFamily="34" charset="-122"/>
              </a:rPr>
              <a:t>检测不到彼此的无线信号，都以为 </a:t>
            </a:r>
            <a:r>
              <a:rPr lang="en-US" altLang="zh-CN" b="1" dirty="0">
                <a:latin typeface="微软雅黑" pitchFamily="34" charset="-122"/>
                <a:ea typeface="微软雅黑" pitchFamily="34" charset="-122"/>
              </a:rPr>
              <a:t>B </a:t>
            </a:r>
            <a:r>
              <a:rPr lang="zh-CN" altLang="en-US" b="1" dirty="0">
                <a:latin typeface="微软雅黑" pitchFamily="34" charset="-122"/>
                <a:ea typeface="微软雅黑" pitchFamily="34" charset="-122"/>
              </a:rPr>
              <a:t>是空闲的，因而都向 </a:t>
            </a:r>
            <a:r>
              <a:rPr lang="en-US" altLang="zh-CN" b="1" dirty="0">
                <a:latin typeface="微软雅黑" pitchFamily="34" charset="-122"/>
                <a:ea typeface="微软雅黑" pitchFamily="34" charset="-122"/>
              </a:rPr>
              <a:t>B </a:t>
            </a:r>
            <a:r>
              <a:rPr lang="zh-CN" altLang="en-US" b="1" dirty="0">
                <a:latin typeface="微软雅黑" pitchFamily="34" charset="-122"/>
                <a:ea typeface="微软雅黑" pitchFamily="34" charset="-122"/>
              </a:rPr>
              <a:t>发送数据，结果发生碰撞。</a:t>
            </a:r>
          </a:p>
        </p:txBody>
      </p:sp>
      <p:grpSp>
        <p:nvGrpSpPr>
          <p:cNvPr id="12" name="组合 11"/>
          <p:cNvGrpSpPr/>
          <p:nvPr/>
        </p:nvGrpSpPr>
        <p:grpSpPr>
          <a:xfrm>
            <a:off x="6601007" y="1671839"/>
            <a:ext cx="653110" cy="627973"/>
            <a:chOff x="6620671" y="1830536"/>
            <a:chExt cx="520462" cy="479108"/>
          </a:xfrm>
        </p:grpSpPr>
        <p:pic>
          <p:nvPicPr>
            <p:cNvPr id="116" name="Picture 18"/>
            <p:cNvPicPr>
              <a:picLocks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820535" y="1919327"/>
              <a:ext cx="320598" cy="39031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699">
                  <a:solidFill>
                    <a:srgbClr val="000000"/>
                  </a:solidFill>
                  <a:miter lim="800000"/>
                  <a:headEnd/>
                  <a:tailEnd/>
                </a14:hiddenLine>
              </a:ext>
            </a:extLst>
          </p:spPr>
        </p:pic>
        <p:pic>
          <p:nvPicPr>
            <p:cNvPr id="117" name="Picture 18"/>
            <p:cNvPicPr>
              <a:picLocks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620671" y="1830536"/>
              <a:ext cx="280083" cy="33983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699">
                  <a:solidFill>
                    <a:srgbClr val="000000"/>
                  </a:solidFill>
                  <a:miter lim="800000"/>
                  <a:headEnd/>
                  <a:tailEnd/>
                </a14:hiddenLine>
              </a:ext>
            </a:extLst>
          </p:spPr>
        </p:pic>
      </p:grpSp>
    </p:spTree>
    <p:extLst>
      <p:ext uri="{BB962C8B-B14F-4D97-AF65-F5344CB8AC3E}">
        <p14:creationId xmlns="" xmlns:p14="http://schemas.microsoft.com/office/powerpoint/2010/main" val="472070842"/>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0"/>
                                  </p:stCondLst>
                                  <p:childTnLst>
                                    <p:anim calcmode="discrete" valueType="str">
                                      <p:cBhvr>
                                        <p:cTn id="6" dur="1000" fill="hold"/>
                                        <p:tgtEl>
                                          <p:spTgt spid="3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0"/>
                                  </p:stCondLst>
                                  <p:childTnLst>
                                    <p:anim calcmode="discrete" valueType="str">
                                      <p:cBhvr>
                                        <p:cTn id="8" dur="1000" fill="hold"/>
                                        <p:tgtEl>
                                          <p:spTgt spid="5"/>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nodeType="withEffect">
                                  <p:stCondLst>
                                    <p:cond delay="0"/>
                                  </p:stCondLst>
                                  <p:childTnLst>
                                    <p:anim calcmode="discrete" valueType="str">
                                      <p:cBhvr>
                                        <p:cTn id="10" dur="1000" fill="hold"/>
                                        <p:tgtEl>
                                          <p:spTgt spid="1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21240"/>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71412"/>
            <a:ext cx="2042547"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必须</a:t>
            </a:r>
            <a:r>
              <a:rPr lang="zh-CN" altLang="en-US" sz="2000" b="1" dirty="0" smtClean="0">
                <a:latin typeface="微软雅黑" pitchFamily="34" charset="-122"/>
                <a:ea typeface="微软雅黑" pitchFamily="34" charset="-122"/>
              </a:rPr>
              <a:t>考虑</a:t>
            </a:r>
            <a:r>
              <a:rPr lang="zh-CN" altLang="en-US" sz="2000" b="1" dirty="0">
                <a:latin typeface="微软雅黑" pitchFamily="34" charset="-122"/>
                <a:ea typeface="微软雅黑" pitchFamily="34" charset="-122"/>
              </a:rPr>
              <a:t>的</a:t>
            </a:r>
            <a:r>
              <a:rPr lang="zh-CN" altLang="en-US" sz="2000" b="1" dirty="0" smtClean="0">
                <a:latin typeface="微软雅黑" pitchFamily="34" charset="-122"/>
                <a:ea typeface="微软雅黑" pitchFamily="34" charset="-122"/>
              </a:rPr>
              <a:t>特点</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46465"/>
            <a:ext cx="8133857" cy="178510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54013" indent="-354013" eaLnBrk="0" hangingPunct="0">
              <a:lnSpc>
                <a:spcPts val="3300"/>
              </a:lnSpc>
              <a:buClr>
                <a:srgbClr val="9900CC"/>
              </a:buClr>
              <a:buFont typeface="+mj-lt"/>
              <a:buAutoNum type="arabicPeriod"/>
            </a:pPr>
            <a:r>
              <a:rPr lang="zh-CN" altLang="en-US" sz="2000" b="1" dirty="0" smtClean="0">
                <a:latin typeface="微软雅黑" pitchFamily="34" charset="-122"/>
                <a:ea typeface="微软雅黑" pitchFamily="34" charset="-122"/>
              </a:rPr>
              <a:t>无线</a:t>
            </a:r>
            <a:r>
              <a:rPr lang="zh-CN" altLang="en-US" sz="2000" b="1" dirty="0">
                <a:latin typeface="微软雅黑" pitchFamily="34" charset="-122"/>
                <a:ea typeface="微软雅黑" pitchFamily="34" charset="-122"/>
              </a:rPr>
              <a:t>局域网的适配器</a:t>
            </a:r>
            <a:r>
              <a:rPr lang="zh-CN" altLang="en-US" sz="2000" b="1" dirty="0">
                <a:solidFill>
                  <a:srgbClr val="0000FF"/>
                </a:solidFill>
                <a:latin typeface="微软雅黑" pitchFamily="34" charset="-122"/>
                <a:ea typeface="微软雅黑" pitchFamily="34" charset="-122"/>
              </a:rPr>
              <a:t>无法实现</a:t>
            </a:r>
            <a:r>
              <a:rPr lang="zh-CN" altLang="en-US" sz="2000" b="1" dirty="0">
                <a:latin typeface="微软雅黑" pitchFamily="34" charset="-122"/>
                <a:ea typeface="微软雅黑" pitchFamily="34" charset="-122"/>
              </a:rPr>
              <a:t>碰撞检测；</a:t>
            </a:r>
          </a:p>
          <a:p>
            <a:pPr marL="354013" indent="-354013" eaLnBrk="0" hangingPunct="0">
              <a:lnSpc>
                <a:spcPts val="3300"/>
              </a:lnSpc>
              <a:buClr>
                <a:srgbClr val="9900CC"/>
              </a:buClr>
              <a:buFont typeface="+mj-lt"/>
              <a:buAutoNum type="arabicPeriod"/>
            </a:pPr>
            <a:r>
              <a:rPr lang="zh-CN" altLang="en-US" sz="2000" b="1" dirty="0" smtClean="0">
                <a:latin typeface="微软雅黑" pitchFamily="34" charset="-122"/>
                <a:ea typeface="微软雅黑" pitchFamily="34" charset="-122"/>
              </a:rPr>
              <a:t>检测</a:t>
            </a:r>
            <a:r>
              <a:rPr lang="zh-CN" altLang="en-US" sz="2000" b="1" dirty="0">
                <a:latin typeface="微软雅黑" pitchFamily="34" charset="-122"/>
                <a:ea typeface="微软雅黑" pitchFamily="34" charset="-122"/>
              </a:rPr>
              <a:t>到信道空闲，其实信道</a:t>
            </a:r>
            <a:r>
              <a:rPr lang="zh-CN" altLang="en-US" sz="2000" b="1" dirty="0">
                <a:solidFill>
                  <a:srgbClr val="0000FF"/>
                </a:solidFill>
                <a:latin typeface="微软雅黑" pitchFamily="34" charset="-122"/>
                <a:ea typeface="微软雅黑" pitchFamily="34" charset="-122"/>
              </a:rPr>
              <a:t>可能并不空闲；</a:t>
            </a:r>
          </a:p>
          <a:p>
            <a:pPr marL="354013" indent="-354013" eaLnBrk="0" hangingPunct="0">
              <a:lnSpc>
                <a:spcPts val="3300"/>
              </a:lnSpc>
              <a:buClr>
                <a:srgbClr val="9900CC"/>
              </a:buClr>
              <a:buFont typeface="+mj-lt"/>
              <a:buAutoNum type="arabicPeriod"/>
            </a:pPr>
            <a:r>
              <a:rPr lang="zh-CN" altLang="en-US" sz="2000" b="1" dirty="0" smtClean="0">
                <a:latin typeface="微软雅黑" pitchFamily="34" charset="-122"/>
                <a:ea typeface="微软雅黑" pitchFamily="34" charset="-122"/>
              </a:rPr>
              <a:t>即使能够</a:t>
            </a:r>
            <a:r>
              <a:rPr lang="zh-CN" altLang="en-US" sz="2000" b="1" dirty="0">
                <a:latin typeface="微软雅黑" pitchFamily="34" charset="-122"/>
                <a:ea typeface="微软雅黑" pitchFamily="34" charset="-122"/>
              </a:rPr>
              <a:t>在硬件上实现无线局域网的碰撞检测功能，也无法检测出</a:t>
            </a:r>
            <a:r>
              <a:rPr lang="zh-CN" altLang="en-US" sz="2000" b="1" dirty="0">
                <a:solidFill>
                  <a:srgbClr val="0000FF"/>
                </a:solidFill>
                <a:latin typeface="微软雅黑" pitchFamily="34" charset="-122"/>
                <a:ea typeface="微软雅黑" pitchFamily="34" charset="-122"/>
              </a:rPr>
              <a:t>隐蔽站问题</a:t>
            </a:r>
            <a:r>
              <a:rPr lang="zh-CN" altLang="en-US" sz="2000" b="1" dirty="0">
                <a:latin typeface="微软雅黑" pitchFamily="34" charset="-122"/>
                <a:ea typeface="微软雅黑" pitchFamily="34" charset="-122"/>
              </a:rPr>
              <a:t>带来的碰撞</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spTree>
    <p:extLst>
      <p:ext uri="{BB962C8B-B14F-4D97-AF65-F5344CB8AC3E}">
        <p14:creationId xmlns="" xmlns:p14="http://schemas.microsoft.com/office/powerpoint/2010/main" val="390026951"/>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21240"/>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71412"/>
            <a:ext cx="2122697"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CSMA/CA </a:t>
            </a:r>
            <a:r>
              <a:rPr lang="zh-CN" altLang="en-US" sz="2000" b="1" dirty="0">
                <a:latin typeface="微软雅黑" pitchFamily="34" charset="-122"/>
                <a:ea typeface="微软雅黑" pitchFamily="34" charset="-122"/>
              </a:rPr>
              <a:t>协议 </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46465"/>
            <a:ext cx="8133857" cy="305468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无线</a:t>
            </a:r>
            <a:r>
              <a:rPr lang="zh-CN" altLang="en-US" sz="2000" b="1" dirty="0" smtClean="0">
                <a:latin typeface="微软雅黑" pitchFamily="34" charset="-122"/>
                <a:ea typeface="微软雅黑" pitchFamily="34" charset="-122"/>
              </a:rPr>
              <a:t>局域网不能使用 </a:t>
            </a:r>
            <a:r>
              <a:rPr lang="en-US" altLang="zh-CN" sz="2000" b="1" dirty="0" smtClean="0">
                <a:latin typeface="微软雅黑" pitchFamily="34" charset="-122"/>
                <a:ea typeface="微软雅黑" pitchFamily="34" charset="-122"/>
              </a:rPr>
              <a:t>CSMA/CD</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itchFamily="34" charset="-122"/>
                <a:ea typeface="微软雅黑" pitchFamily="34" charset="-122"/>
              </a:rPr>
              <a:t>但可以使用 </a:t>
            </a:r>
            <a:r>
              <a:rPr lang="en-US" altLang="zh-CN" sz="2000" b="1" dirty="0">
                <a:latin typeface="微软雅黑" pitchFamily="34" charset="-122"/>
                <a:ea typeface="微软雅黑" pitchFamily="34" charset="-122"/>
              </a:rPr>
              <a:t>CSMA </a:t>
            </a:r>
            <a:r>
              <a:rPr lang="zh-CN" altLang="en-US" sz="2000" b="1" dirty="0">
                <a:latin typeface="微软雅黑" pitchFamily="34" charset="-122"/>
                <a:ea typeface="微软雅黑" pitchFamily="34" charset="-122"/>
              </a:rPr>
              <a:t>协议。</a:t>
            </a:r>
          </a:p>
          <a:p>
            <a:pPr marL="342900" indent="-342900" eaLnBrk="0" hangingPunct="0">
              <a:lnSpc>
                <a:spcPts val="3300"/>
              </a:lnSpc>
              <a:buClr>
                <a:srgbClr val="0070C0"/>
              </a:buClr>
              <a:buFont typeface="Wingdings" panose="05000000000000000000" pitchFamily="2" charset="2"/>
              <a:buChar char="l"/>
            </a:pPr>
            <a:r>
              <a:rPr lang="zh-CN" altLang="en-US" sz="2000" b="1" dirty="0" smtClean="0">
                <a:solidFill>
                  <a:srgbClr val="CC0000"/>
                </a:solidFill>
                <a:latin typeface="微软雅黑" pitchFamily="34" charset="-122"/>
                <a:ea typeface="微软雅黑" pitchFamily="34" charset="-122"/>
              </a:rPr>
              <a:t>改进：</a:t>
            </a:r>
            <a:endParaRPr lang="en-US" altLang="zh-CN" sz="2000" b="1" dirty="0" smtClean="0">
              <a:solidFill>
                <a:srgbClr val="CC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smtClean="0">
                <a:latin typeface="微软雅黑" pitchFamily="34" charset="-122"/>
                <a:ea typeface="微软雅黑" pitchFamily="34" charset="-122"/>
              </a:rPr>
              <a:t>增加</a:t>
            </a:r>
            <a:r>
              <a:rPr lang="zh-CN" altLang="en-US" sz="2000" b="1" dirty="0">
                <a:solidFill>
                  <a:srgbClr val="C00000"/>
                </a:solidFill>
                <a:latin typeface="微软雅黑" pitchFamily="34" charset="-122"/>
                <a:ea typeface="微软雅黑" pitchFamily="34" charset="-122"/>
              </a:rPr>
              <a:t>碰撞避免 </a:t>
            </a:r>
            <a:r>
              <a:rPr lang="en-US" altLang="zh-CN" sz="2000" b="1" dirty="0">
                <a:solidFill>
                  <a:srgbClr val="C00000"/>
                </a:solidFill>
                <a:latin typeface="微软雅黑" pitchFamily="34" charset="-122"/>
                <a:ea typeface="微软雅黑" pitchFamily="34" charset="-122"/>
              </a:rPr>
              <a:t>CA </a:t>
            </a:r>
            <a:r>
              <a:rPr lang="en-US" altLang="zh-CN" sz="2000" b="1" dirty="0">
                <a:latin typeface="微软雅黑" pitchFamily="34" charset="-122"/>
                <a:ea typeface="微软雅黑" pitchFamily="34" charset="-122"/>
              </a:rPr>
              <a:t>(Collision Avoidance) </a:t>
            </a:r>
            <a:r>
              <a:rPr lang="zh-CN" altLang="en-US" sz="2000" b="1" dirty="0" smtClean="0">
                <a:latin typeface="微软雅黑" pitchFamily="34" charset="-122"/>
                <a:ea typeface="微软雅黑" pitchFamily="34" charset="-122"/>
              </a:rPr>
              <a:t>：</a:t>
            </a:r>
            <a:r>
              <a:rPr lang="zh-CN" altLang="en-US" sz="2000" b="1" dirty="0">
                <a:latin typeface="微软雅黑" pitchFamily="34" charset="-122"/>
                <a:ea typeface="微软雅黑" pitchFamily="34" charset="-122"/>
              </a:rPr>
              <a:t>尽量减少碰撞发生的概率</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smtClean="0">
                <a:latin typeface="微软雅黑" pitchFamily="34" charset="-122"/>
                <a:ea typeface="微软雅黑" pitchFamily="34" charset="-122"/>
              </a:rPr>
              <a:t>使用 </a:t>
            </a:r>
            <a:r>
              <a:rPr lang="en-US" altLang="zh-CN" sz="2000" b="1" dirty="0" smtClean="0">
                <a:latin typeface="微软雅黑" pitchFamily="34" charset="-122"/>
                <a:ea typeface="微软雅黑" pitchFamily="34" charset="-122"/>
              </a:rPr>
              <a:t>CSMA/CA </a:t>
            </a:r>
            <a:r>
              <a:rPr lang="zh-CN" altLang="en-US" sz="2000" b="1" dirty="0" smtClean="0">
                <a:latin typeface="微软雅黑" pitchFamily="34" charset="-122"/>
                <a:ea typeface="微软雅黑" pitchFamily="34" charset="-122"/>
              </a:rPr>
              <a:t>的同时，使用</a:t>
            </a:r>
            <a:r>
              <a:rPr lang="zh-CN" altLang="en-US" sz="2000" b="1" dirty="0">
                <a:solidFill>
                  <a:srgbClr val="C00000"/>
                </a:solidFill>
                <a:latin typeface="微软雅黑" pitchFamily="34" charset="-122"/>
                <a:ea typeface="微软雅黑" pitchFamily="34" charset="-122"/>
              </a:rPr>
              <a:t>停止等待</a:t>
            </a:r>
            <a:r>
              <a:rPr lang="zh-CN" altLang="en-US" sz="2000" b="1" dirty="0" smtClean="0">
                <a:solidFill>
                  <a:srgbClr val="C00000"/>
                </a:solidFill>
                <a:latin typeface="微软雅黑" pitchFamily="34" charset="-122"/>
                <a:ea typeface="微软雅黑" pitchFamily="34" charset="-122"/>
              </a:rPr>
              <a:t>协议：</a:t>
            </a:r>
            <a:r>
              <a:rPr lang="zh-CN" altLang="en-US" sz="2000" b="1" dirty="0" smtClean="0">
                <a:latin typeface="微软雅黑" pitchFamily="34" charset="-122"/>
                <a:ea typeface="微软雅黑" pitchFamily="34" charset="-122"/>
              </a:rPr>
              <a:t>链路</a:t>
            </a:r>
            <a:r>
              <a:rPr lang="zh-CN" altLang="en-US" sz="2000" b="1" dirty="0">
                <a:latin typeface="微软雅黑" pitchFamily="34" charset="-122"/>
                <a:ea typeface="微软雅黑" pitchFamily="34" charset="-122"/>
              </a:rPr>
              <a:t>层确认，解决碰撞后重传。</a:t>
            </a:r>
          </a:p>
        </p:txBody>
      </p:sp>
    </p:spTree>
    <p:extLst>
      <p:ext uri="{BB962C8B-B14F-4D97-AF65-F5344CB8AC3E}">
        <p14:creationId xmlns="" xmlns:p14="http://schemas.microsoft.com/office/powerpoint/2010/main" val="978354224"/>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977681"/>
            <a:ext cx="8133857" cy="29257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7528"/>
            <a:ext cx="8133857" cy="308939"/>
          </a:xfrm>
          <a:prstGeom prst="roundRect">
            <a:avLst>
              <a:gd name="adj" fmla="val 16667"/>
            </a:avLst>
          </a:prstGeom>
          <a:solidFill>
            <a:srgbClr val="ABEBD7"/>
          </a:soli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68216"/>
            <a:ext cx="2498504" cy="400110"/>
          </a:xfrm>
          <a:prstGeom prst="rect">
            <a:avLst/>
          </a:prstGeom>
        </p:spPr>
        <p:txBody>
          <a:bodyPr wrap="none">
            <a:spAutoFit/>
          </a:bodyPr>
          <a:lstStyle/>
          <a:p>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层 </a:t>
            </a:r>
          </a:p>
        </p:txBody>
      </p:sp>
      <p:sp>
        <p:nvSpPr>
          <p:cNvPr id="5" name="矩形 4"/>
          <p:cNvSpPr/>
          <p:nvPr/>
        </p:nvSpPr>
        <p:spPr>
          <a:xfrm>
            <a:off x="1501546" y="3923701"/>
            <a:ext cx="6364260" cy="759182"/>
          </a:xfrm>
          <a:prstGeom prst="rect">
            <a:avLst/>
          </a:prstGeom>
        </p:spPr>
        <p:txBody>
          <a:bodyPr wrap="square">
            <a:spAutoFit/>
          </a:bodyPr>
          <a:lstStyle/>
          <a:p>
            <a:pPr>
              <a:lnSpc>
                <a:spcPts val="2600"/>
              </a:lnSpc>
            </a:pPr>
            <a:r>
              <a:rPr lang="en-US" altLang="zh-CN" b="1" dirty="0">
                <a:latin typeface="微软雅黑" pitchFamily="34" charset="-122"/>
                <a:ea typeface="微软雅黑" pitchFamily="34" charset="-122"/>
              </a:rPr>
              <a:t>MAC </a:t>
            </a:r>
            <a:r>
              <a:rPr lang="zh-CN" altLang="en-US" b="1" dirty="0">
                <a:latin typeface="微软雅黑" pitchFamily="34" charset="-122"/>
                <a:ea typeface="微软雅黑" pitchFamily="34" charset="-122"/>
              </a:rPr>
              <a:t>层通过</a:t>
            </a:r>
            <a:r>
              <a:rPr lang="zh-CN" altLang="en-US" b="1" dirty="0">
                <a:solidFill>
                  <a:srgbClr val="C00000"/>
                </a:solidFill>
                <a:latin typeface="微软雅黑" pitchFamily="34" charset="-122"/>
                <a:ea typeface="微软雅黑" pitchFamily="34" charset="-122"/>
              </a:rPr>
              <a:t>协调功能</a:t>
            </a:r>
            <a:r>
              <a:rPr lang="zh-CN" altLang="en-US" b="1" dirty="0">
                <a:latin typeface="微软雅黑" pitchFamily="34" charset="-122"/>
                <a:ea typeface="微软雅黑" pitchFamily="34" charset="-122"/>
              </a:rPr>
              <a:t>来确定在基本服务集 </a:t>
            </a:r>
            <a:r>
              <a:rPr lang="en-US" altLang="zh-CN" b="1" dirty="0">
                <a:latin typeface="微软雅黑" pitchFamily="34" charset="-122"/>
                <a:ea typeface="微软雅黑" pitchFamily="34" charset="-122"/>
              </a:rPr>
              <a:t>BSS </a:t>
            </a:r>
            <a:r>
              <a:rPr lang="zh-CN" altLang="en-US" b="1" dirty="0">
                <a:latin typeface="微软雅黑" pitchFamily="34" charset="-122"/>
                <a:ea typeface="微软雅黑" pitchFamily="34" charset="-122"/>
              </a:rPr>
              <a:t>中的</a:t>
            </a:r>
            <a:r>
              <a:rPr lang="zh-CN" altLang="en-US" b="1" dirty="0" smtClean="0">
                <a:latin typeface="微软雅黑" pitchFamily="34" charset="-122"/>
                <a:ea typeface="微软雅黑" pitchFamily="34" charset="-122"/>
              </a:rPr>
              <a:t>移动站何时可以发送或</a:t>
            </a:r>
            <a:r>
              <a:rPr lang="zh-CN" altLang="en-US" b="1" dirty="0">
                <a:latin typeface="微软雅黑" pitchFamily="34" charset="-122"/>
                <a:ea typeface="微软雅黑" pitchFamily="34" charset="-122"/>
              </a:rPr>
              <a:t>接收数据。包括</a:t>
            </a:r>
            <a:r>
              <a:rPr lang="zh-CN" altLang="en-US" b="1" dirty="0">
                <a:solidFill>
                  <a:srgbClr val="C00000"/>
                </a:solidFill>
                <a:latin typeface="微软雅黑" pitchFamily="34" charset="-122"/>
                <a:ea typeface="微软雅黑" pitchFamily="34" charset="-122"/>
              </a:rPr>
              <a:t>两个</a:t>
            </a:r>
            <a:r>
              <a:rPr lang="zh-CN" altLang="en-US" b="1" dirty="0" smtClean="0">
                <a:solidFill>
                  <a:srgbClr val="C00000"/>
                </a:solidFill>
                <a:latin typeface="微软雅黑" pitchFamily="34" charset="-122"/>
                <a:ea typeface="微软雅黑" pitchFamily="34" charset="-122"/>
              </a:rPr>
              <a:t>子层：</a:t>
            </a:r>
            <a:r>
              <a:rPr lang="en-US" altLang="zh-CN" b="1" dirty="0" smtClean="0">
                <a:latin typeface="微软雅黑" pitchFamily="34" charset="-122"/>
                <a:ea typeface="微软雅黑" pitchFamily="34" charset="-122"/>
              </a:rPr>
              <a:t>DCF </a:t>
            </a:r>
            <a:r>
              <a:rPr lang="zh-CN" altLang="en-US" b="1" dirty="0" smtClean="0">
                <a:latin typeface="微软雅黑" pitchFamily="34" charset="-122"/>
                <a:ea typeface="微软雅黑" pitchFamily="34" charset="-122"/>
              </a:rPr>
              <a:t>和 </a:t>
            </a:r>
            <a:r>
              <a:rPr lang="en-US" altLang="zh-CN" b="1" dirty="0" smtClean="0">
                <a:latin typeface="微软雅黑" pitchFamily="34" charset="-122"/>
                <a:ea typeface="微软雅黑" pitchFamily="34" charset="-122"/>
              </a:rPr>
              <a:t>PCF</a:t>
            </a:r>
            <a:r>
              <a:rPr lang="zh-CN" altLang="en-US" b="1" dirty="0" smtClean="0">
                <a:latin typeface="微软雅黑" pitchFamily="34" charset="-122"/>
                <a:ea typeface="微软雅黑" pitchFamily="34" charset="-122"/>
              </a:rPr>
              <a:t>。 </a:t>
            </a:r>
            <a:endParaRPr lang="zh-CN" altLang="en-US" b="1" dirty="0">
              <a:latin typeface="微软雅黑" pitchFamily="34" charset="-122"/>
              <a:ea typeface="微软雅黑" pitchFamily="34" charset="-122"/>
            </a:endParaRPr>
          </a:p>
        </p:txBody>
      </p:sp>
      <p:grpSp>
        <p:nvGrpSpPr>
          <p:cNvPr id="41" name="组合 40"/>
          <p:cNvGrpSpPr/>
          <p:nvPr/>
        </p:nvGrpSpPr>
        <p:grpSpPr>
          <a:xfrm>
            <a:off x="1357716" y="1135276"/>
            <a:ext cx="6014186" cy="2510870"/>
            <a:chOff x="1477576" y="1695713"/>
            <a:chExt cx="6014186" cy="2510870"/>
          </a:xfrm>
        </p:grpSpPr>
        <p:sp>
          <p:nvSpPr>
            <p:cNvPr id="24" name="Line 13"/>
            <p:cNvSpPr>
              <a:spLocks noChangeShapeType="1"/>
            </p:cNvSpPr>
            <p:nvPr/>
          </p:nvSpPr>
          <p:spPr bwMode="auto">
            <a:xfrm>
              <a:off x="2171604" y="2195396"/>
              <a:ext cx="0" cy="1623489"/>
            </a:xfrm>
            <a:prstGeom prst="line">
              <a:avLst/>
            </a:prstGeom>
            <a:noFill/>
            <a:ln w="12700">
              <a:solidFill>
                <a:srgbClr val="0000FF"/>
              </a:solidFill>
              <a:round/>
              <a:headEnd type="triangle" w="sm" len="lg"/>
              <a:tailEnd type="triangle" w="sm" len="lg"/>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5" name="Text Box 14"/>
            <p:cNvSpPr txBox="1">
              <a:spLocks noChangeArrowheads="1"/>
            </p:cNvSpPr>
            <p:nvPr/>
          </p:nvSpPr>
          <p:spPr bwMode="auto">
            <a:xfrm>
              <a:off x="1477576" y="2844475"/>
              <a:ext cx="986469" cy="307777"/>
            </a:xfrm>
            <a:prstGeom prst="rect">
              <a:avLst/>
            </a:prstGeom>
            <a:solidFill>
              <a:srgbClr val="C5E5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kumimoji="1" sz="1100" b="1">
                  <a:latin typeface="微软雅黑" pitchFamily="34" charset="-122"/>
                  <a:ea typeface="微软雅黑" pitchFamily="34" charset="-122"/>
                </a:defRPr>
              </a:lvl1pPr>
            </a:lstStyle>
            <a:p>
              <a:pPr algn="ctr"/>
              <a:r>
                <a:rPr lang="en-US" altLang="zh-CN" sz="1400" dirty="0" smtClean="0"/>
                <a:t>MAC  </a:t>
              </a:r>
              <a:r>
                <a:rPr lang="zh-CN" altLang="en-US" sz="1400" dirty="0"/>
                <a:t>层</a:t>
              </a:r>
            </a:p>
          </p:txBody>
        </p:sp>
        <p:sp>
          <p:nvSpPr>
            <p:cNvPr id="26" name="Text Box 15"/>
            <p:cNvSpPr txBox="1">
              <a:spLocks noChangeArrowheads="1"/>
            </p:cNvSpPr>
            <p:nvPr/>
          </p:nvSpPr>
          <p:spPr bwMode="auto">
            <a:xfrm>
              <a:off x="3052561" y="1695713"/>
              <a:ext cx="2336530"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dirty="0">
                  <a:solidFill>
                    <a:srgbClr val="CC00CC"/>
                  </a:solidFill>
                  <a:latin typeface="微软雅黑" panose="020B0503020204020204" pitchFamily="34" charset="-122"/>
                  <a:ea typeface="微软雅黑" panose="020B0503020204020204" pitchFamily="34" charset="-122"/>
                </a:rPr>
                <a:t>无争用服务（选用）</a:t>
              </a:r>
            </a:p>
          </p:txBody>
        </p:sp>
        <p:sp>
          <p:nvSpPr>
            <p:cNvPr id="27" name="Rectangle 16"/>
            <p:cNvSpPr>
              <a:spLocks noChangeArrowheads="1"/>
            </p:cNvSpPr>
            <p:nvPr/>
          </p:nvSpPr>
          <p:spPr bwMode="auto">
            <a:xfrm>
              <a:off x="2492125" y="2919566"/>
              <a:ext cx="4999637" cy="1287017"/>
            </a:xfrm>
            <a:prstGeom prst="rect">
              <a:avLst/>
            </a:prstGeom>
            <a:solidFill>
              <a:srgbClr val="99FF99"/>
            </a:solidFill>
            <a:ln w="12700">
              <a:solidFill>
                <a:srgbClr val="0000FF"/>
              </a:solidFill>
              <a:miter lim="800000"/>
              <a:headEnd/>
              <a:tailEnd/>
            </a:ln>
            <a:effectLs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8" name="Rectangle 18"/>
            <p:cNvSpPr>
              <a:spLocks noChangeArrowheads="1"/>
            </p:cNvSpPr>
            <p:nvPr/>
          </p:nvSpPr>
          <p:spPr bwMode="auto">
            <a:xfrm>
              <a:off x="2501141" y="2925104"/>
              <a:ext cx="4976973" cy="896526"/>
            </a:xfrm>
            <a:prstGeom prst="rect">
              <a:avLst/>
            </a:prstGeom>
            <a:solidFill>
              <a:schemeClr val="bg1"/>
            </a:solidFill>
            <a:ln>
              <a:noFill/>
            </a:ln>
            <a:effectLs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9" name="Rectangle 19"/>
            <p:cNvSpPr>
              <a:spLocks noChangeArrowheads="1"/>
            </p:cNvSpPr>
            <p:nvPr/>
          </p:nvSpPr>
          <p:spPr bwMode="auto">
            <a:xfrm>
              <a:off x="2486973" y="2178760"/>
              <a:ext cx="3080345" cy="727492"/>
            </a:xfrm>
            <a:prstGeom prst="rect">
              <a:avLst/>
            </a:prstGeom>
            <a:solidFill>
              <a:srgbClr val="0066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0" name="Text Box 20"/>
            <p:cNvSpPr txBox="1">
              <a:spLocks noChangeArrowheads="1"/>
            </p:cNvSpPr>
            <p:nvPr/>
          </p:nvSpPr>
          <p:spPr bwMode="auto">
            <a:xfrm>
              <a:off x="5828266" y="1952760"/>
              <a:ext cx="1415772"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rgbClr val="C00000"/>
                  </a:solidFill>
                  <a:latin typeface="微软雅黑" panose="020B0503020204020204" pitchFamily="34" charset="-122"/>
                  <a:ea typeface="微软雅黑" panose="020B0503020204020204" pitchFamily="34" charset="-122"/>
                </a:rPr>
                <a:t>争用服务</a:t>
              </a:r>
            </a:p>
            <a:p>
              <a:pPr algn="ctr"/>
              <a:r>
                <a:rPr kumimoji="1" lang="zh-CN" altLang="en-US" sz="1600" b="1" dirty="0">
                  <a:solidFill>
                    <a:srgbClr val="C00000"/>
                  </a:solidFill>
                  <a:latin typeface="微软雅黑" panose="020B0503020204020204" pitchFamily="34" charset="-122"/>
                  <a:ea typeface="微软雅黑" panose="020B0503020204020204" pitchFamily="34" charset="-122"/>
                </a:rPr>
                <a:t>（必须实现）</a:t>
              </a:r>
            </a:p>
          </p:txBody>
        </p:sp>
        <p:sp>
          <p:nvSpPr>
            <p:cNvPr id="31" name="Text Box 23"/>
            <p:cNvSpPr txBox="1">
              <a:spLocks noChangeArrowheads="1"/>
            </p:cNvSpPr>
            <p:nvPr/>
          </p:nvSpPr>
          <p:spPr bwMode="auto">
            <a:xfrm>
              <a:off x="3087613" y="2998792"/>
              <a:ext cx="3887987" cy="83099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latin typeface="微软雅黑" panose="020B0503020204020204" pitchFamily="34" charset="-122"/>
                  <a:ea typeface="微软雅黑" panose="020B0503020204020204" pitchFamily="34" charset="-122"/>
                </a:rPr>
                <a:t>分布协调功能 </a:t>
              </a:r>
              <a:r>
                <a:rPr kumimoji="1" lang="en-US" altLang="zh-CN" sz="1600" b="1" dirty="0">
                  <a:latin typeface="微软雅黑" panose="020B0503020204020204" pitchFamily="34" charset="-122"/>
                  <a:ea typeface="微软雅黑" panose="020B0503020204020204" pitchFamily="34" charset="-122"/>
                </a:rPr>
                <a:t>DCF</a:t>
              </a:r>
            </a:p>
            <a:p>
              <a:pPr algn="ctr"/>
              <a:r>
                <a:rPr kumimoji="1" lang="en-US" altLang="zh-CN" sz="1600" b="1" dirty="0">
                  <a:latin typeface="微软雅黑" panose="020B0503020204020204" pitchFamily="34" charset="-122"/>
                  <a:ea typeface="微软雅黑" panose="020B0503020204020204" pitchFamily="34" charset="-122"/>
                </a:rPr>
                <a:t>(Distributed Coordination Function)</a:t>
              </a:r>
            </a:p>
            <a:p>
              <a:pPr algn="ctr"/>
              <a:r>
                <a:rPr kumimoji="1" lang="en-US" altLang="zh-CN" sz="1600" b="1" dirty="0">
                  <a:latin typeface="微软雅黑" panose="020B0503020204020204" pitchFamily="34" charset="-122"/>
                  <a:ea typeface="微软雅黑" panose="020B0503020204020204" pitchFamily="34" charset="-122"/>
                </a:rPr>
                <a:t>(CSMA/CA)</a:t>
              </a:r>
            </a:p>
          </p:txBody>
        </p:sp>
        <p:sp>
          <p:nvSpPr>
            <p:cNvPr id="32" name="Text Box 24"/>
            <p:cNvSpPr txBox="1">
              <a:spLocks noChangeArrowheads="1"/>
            </p:cNvSpPr>
            <p:nvPr/>
          </p:nvSpPr>
          <p:spPr bwMode="auto">
            <a:xfrm>
              <a:off x="2407287" y="2222505"/>
              <a:ext cx="3262624"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chemeClr val="bg1"/>
                  </a:solidFill>
                  <a:latin typeface="微软雅黑" panose="020B0503020204020204" pitchFamily="34" charset="-122"/>
                  <a:ea typeface="微软雅黑" panose="020B0503020204020204" pitchFamily="34" charset="-122"/>
                </a:rPr>
                <a:t>点协调功能 </a:t>
              </a:r>
              <a:r>
                <a:rPr kumimoji="1" lang="en-US" altLang="zh-CN" sz="1600" b="1" dirty="0">
                  <a:solidFill>
                    <a:schemeClr val="bg1"/>
                  </a:solidFill>
                  <a:latin typeface="微软雅黑" panose="020B0503020204020204" pitchFamily="34" charset="-122"/>
                  <a:ea typeface="微软雅黑" panose="020B0503020204020204" pitchFamily="34" charset="-122"/>
                </a:rPr>
                <a:t>PCF</a:t>
              </a:r>
            </a:p>
            <a:p>
              <a:pPr algn="ctr"/>
              <a:r>
                <a:rPr kumimoji="1" lang="en-US" altLang="zh-CN" sz="1600" b="1" dirty="0">
                  <a:solidFill>
                    <a:schemeClr val="bg1"/>
                  </a:solidFill>
                  <a:latin typeface="微软雅黑" panose="020B0503020204020204" pitchFamily="34" charset="-122"/>
                  <a:ea typeface="微软雅黑" panose="020B0503020204020204" pitchFamily="34" charset="-122"/>
                </a:rPr>
                <a:t>(Point Coordination Function)</a:t>
              </a:r>
            </a:p>
          </p:txBody>
        </p:sp>
        <p:sp>
          <p:nvSpPr>
            <p:cNvPr id="33" name="Rectangle 25"/>
            <p:cNvSpPr>
              <a:spLocks noChangeArrowheads="1"/>
            </p:cNvSpPr>
            <p:nvPr/>
          </p:nvSpPr>
          <p:spPr bwMode="auto">
            <a:xfrm>
              <a:off x="2492125" y="2178760"/>
              <a:ext cx="3079315" cy="740805"/>
            </a:xfrm>
            <a:prstGeom prst="rect">
              <a:avLst/>
            </a:prstGeom>
            <a:noFill/>
            <a:ln w="12700">
              <a:solidFill>
                <a:srgbClr val="0000FF"/>
              </a:solidFill>
              <a:miter lim="800000"/>
              <a:headEnd/>
              <a:tailEnd/>
            </a:ln>
            <a:effectLst/>
            <a:extLst>
              <a:ext uri="{909E8E84-426E-40DD-AFC4-6F175D3DCCD1}">
                <a14:hiddenFill xmlns="" xmlns:a14="http://schemas.microsoft.com/office/drawing/2010/main">
                  <a:solidFill>
                    <a:schemeClr val="bg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4" name="Line 37"/>
            <p:cNvSpPr>
              <a:spLocks noChangeShapeType="1"/>
            </p:cNvSpPr>
            <p:nvPr/>
          </p:nvSpPr>
          <p:spPr bwMode="auto">
            <a:xfrm>
              <a:off x="1921261" y="2179221"/>
              <a:ext cx="527470" cy="0"/>
            </a:xfrm>
            <a:prstGeom prst="line">
              <a:avLst/>
            </a:prstGeom>
            <a:noFill/>
            <a:ln w="1270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 name="Text Box 12"/>
            <p:cNvSpPr txBox="1">
              <a:spLocks noChangeArrowheads="1"/>
            </p:cNvSpPr>
            <p:nvPr/>
          </p:nvSpPr>
          <p:spPr bwMode="auto">
            <a:xfrm>
              <a:off x="4605497" y="3834341"/>
              <a:ext cx="800219" cy="338554"/>
            </a:xfrm>
            <a:prstGeom prst="rect">
              <a:avLst/>
            </a:prstGeom>
            <a:noFill/>
            <a:ln>
              <a:noFill/>
            </a:ln>
            <a:effectLst/>
            <a:extLst/>
          </p:spPr>
          <p:txBody>
            <a:bodyPr wrap="none">
              <a:spAutoFit/>
            </a:bodyPr>
            <a:lstStyle/>
            <a:p>
              <a:r>
                <a:rPr kumimoji="1" lang="zh-CN" altLang="en-US" sz="1600" b="1" dirty="0">
                  <a:latin typeface="微软雅黑" panose="020B0503020204020204" pitchFamily="34" charset="-122"/>
                  <a:ea typeface="微软雅黑" panose="020B0503020204020204" pitchFamily="34" charset="-122"/>
                </a:rPr>
                <a:t>物理层</a:t>
              </a:r>
            </a:p>
          </p:txBody>
        </p:sp>
        <p:sp>
          <p:nvSpPr>
            <p:cNvPr id="36" name="Line 36"/>
            <p:cNvSpPr>
              <a:spLocks noChangeShapeType="1"/>
            </p:cNvSpPr>
            <p:nvPr/>
          </p:nvSpPr>
          <p:spPr bwMode="auto">
            <a:xfrm>
              <a:off x="1921261" y="3818885"/>
              <a:ext cx="527470" cy="0"/>
            </a:xfrm>
            <a:prstGeom prst="line">
              <a:avLst/>
            </a:prstGeom>
            <a:noFill/>
            <a:ln w="1270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 name="Line 49"/>
            <p:cNvSpPr>
              <a:spLocks noChangeShapeType="1"/>
            </p:cNvSpPr>
            <p:nvPr/>
          </p:nvSpPr>
          <p:spPr bwMode="auto">
            <a:xfrm flipV="1">
              <a:off x="2486973" y="3817413"/>
              <a:ext cx="5004789" cy="951"/>
            </a:xfrm>
            <a:prstGeom prst="line">
              <a:avLst/>
            </a:prstGeom>
            <a:noFill/>
            <a:ln w="1270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 name="AutoShape 50"/>
            <p:cNvSpPr>
              <a:spLocks noChangeArrowheads="1"/>
            </p:cNvSpPr>
            <p:nvPr/>
          </p:nvSpPr>
          <p:spPr bwMode="auto">
            <a:xfrm>
              <a:off x="6370886" y="2508277"/>
              <a:ext cx="288000" cy="490220"/>
            </a:xfrm>
            <a:prstGeom prst="upArrow">
              <a:avLst>
                <a:gd name="adj1" fmla="val 50000"/>
                <a:gd name="adj2" fmla="val 40565"/>
              </a:avLst>
            </a:prstGeom>
            <a:solidFill>
              <a:srgbClr val="CC00CC"/>
            </a:solidFill>
            <a:ln w="9525">
              <a:noFill/>
              <a:miter lim="800000"/>
              <a:headEnd/>
              <a:tailEnd/>
            </a:ln>
            <a:effectLst/>
            <a:ex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9" name="AutoShape 51"/>
            <p:cNvSpPr>
              <a:spLocks noChangeArrowheads="1"/>
            </p:cNvSpPr>
            <p:nvPr/>
          </p:nvSpPr>
          <p:spPr bwMode="auto">
            <a:xfrm>
              <a:off x="3846857" y="2006367"/>
              <a:ext cx="270000" cy="258664"/>
            </a:xfrm>
            <a:prstGeom prst="upArrow">
              <a:avLst>
                <a:gd name="adj1" fmla="val 50000"/>
                <a:gd name="adj2" fmla="val 25000"/>
              </a:avLst>
            </a:prstGeom>
            <a:solidFill>
              <a:srgbClr val="CC00CC"/>
            </a:solidFill>
            <a:ln w="9525">
              <a:noFill/>
              <a:miter lim="800000"/>
              <a:headEnd/>
              <a:tailEnd/>
            </a:ln>
            <a:effectLst/>
            <a:ex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grpSp>
    </p:spTree>
    <p:extLst>
      <p:ext uri="{BB962C8B-B14F-4D97-AF65-F5344CB8AC3E}">
        <p14:creationId xmlns="" xmlns:p14="http://schemas.microsoft.com/office/powerpoint/2010/main" val="3628136737"/>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977681"/>
            <a:ext cx="8133857" cy="29257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7528"/>
            <a:ext cx="8133857" cy="308939"/>
          </a:xfrm>
          <a:prstGeom prst="roundRect">
            <a:avLst>
              <a:gd name="adj" fmla="val 16667"/>
            </a:avLst>
          </a:prstGeom>
          <a:solidFill>
            <a:srgbClr val="ABEBD7"/>
          </a:soli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68216"/>
            <a:ext cx="4890185" cy="400110"/>
          </a:xfrm>
          <a:prstGeom prst="rect">
            <a:avLst/>
          </a:prstGeom>
        </p:spPr>
        <p:txBody>
          <a:bodyPr wrap="none">
            <a:spAutoFit/>
          </a:bodyPr>
          <a:lstStyle/>
          <a:p>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层：</a:t>
            </a:r>
            <a:r>
              <a:rPr lang="zh-CN" altLang="en-US" sz="2000" b="1" dirty="0">
                <a:solidFill>
                  <a:srgbClr val="0000FF"/>
                </a:solidFill>
                <a:latin typeface="微软雅黑" pitchFamily="34" charset="-122"/>
                <a:ea typeface="微软雅黑" pitchFamily="34" charset="-122"/>
              </a:rPr>
              <a:t>分布协调功能 </a:t>
            </a:r>
            <a:r>
              <a:rPr lang="en-US" altLang="zh-CN" sz="2000" b="1" dirty="0" smtClean="0">
                <a:solidFill>
                  <a:srgbClr val="0000FF"/>
                </a:solidFill>
                <a:latin typeface="微软雅黑" pitchFamily="34" charset="-122"/>
                <a:ea typeface="微软雅黑" pitchFamily="34" charset="-122"/>
              </a:rPr>
              <a:t>DCF</a:t>
            </a:r>
            <a:r>
              <a:rPr lang="zh-CN" altLang="en-US" sz="2000" b="1" dirty="0" smtClean="0">
                <a:solidFill>
                  <a:srgbClr val="0000FF"/>
                </a:solidFill>
                <a:latin typeface="微软雅黑" pitchFamily="34" charset="-122"/>
                <a:ea typeface="微软雅黑" pitchFamily="34" charset="-122"/>
              </a:rPr>
              <a:t> </a:t>
            </a:r>
            <a:endParaRPr lang="zh-CN" altLang="en-US" sz="2000" b="1" dirty="0">
              <a:solidFill>
                <a:srgbClr val="0000FF"/>
              </a:solidFill>
              <a:latin typeface="微软雅黑" pitchFamily="34" charset="-122"/>
              <a:ea typeface="微软雅黑" pitchFamily="34" charset="-122"/>
            </a:endParaRPr>
          </a:p>
        </p:txBody>
      </p:sp>
      <p:sp>
        <p:nvSpPr>
          <p:cNvPr id="5" name="矩形 4"/>
          <p:cNvSpPr/>
          <p:nvPr/>
        </p:nvSpPr>
        <p:spPr>
          <a:xfrm>
            <a:off x="1130707" y="3923701"/>
            <a:ext cx="7207043" cy="861774"/>
          </a:xfrm>
          <a:prstGeom prst="rect">
            <a:avLst/>
          </a:prstGeom>
        </p:spPr>
        <p:txBody>
          <a:bodyPr wrap="square">
            <a:spAutoFit/>
          </a:bodyPr>
          <a:lstStyle/>
          <a:p>
            <a:pPr>
              <a:lnSpc>
                <a:spcPts val="2000"/>
              </a:lnSpc>
            </a:pPr>
            <a:r>
              <a:rPr lang="en-US" altLang="zh-CN" sz="1600" b="1" dirty="0" smtClean="0">
                <a:solidFill>
                  <a:srgbClr val="C00000"/>
                </a:solidFill>
                <a:latin typeface="微软雅黑" pitchFamily="34" charset="-122"/>
                <a:ea typeface="微软雅黑" pitchFamily="34" charset="-122"/>
              </a:rPr>
              <a:t>DCF </a:t>
            </a:r>
            <a:r>
              <a:rPr lang="zh-CN" altLang="en-US" sz="1600" b="1" dirty="0" smtClean="0">
                <a:solidFill>
                  <a:srgbClr val="C00000"/>
                </a:solidFill>
                <a:latin typeface="微软雅黑" pitchFamily="34" charset="-122"/>
                <a:ea typeface="微软雅黑" pitchFamily="34" charset="-122"/>
              </a:rPr>
              <a:t>子层：</a:t>
            </a:r>
            <a:r>
              <a:rPr lang="zh-CN" altLang="en-US" sz="1600" b="1" dirty="0" smtClean="0">
                <a:latin typeface="微软雅黑" pitchFamily="34" charset="-122"/>
                <a:ea typeface="微软雅黑" pitchFamily="34" charset="-122"/>
              </a:rPr>
              <a:t>不</a:t>
            </a:r>
            <a:r>
              <a:rPr lang="zh-CN" altLang="en-US" sz="1600" b="1" dirty="0">
                <a:latin typeface="微软雅黑" pitchFamily="34" charset="-122"/>
                <a:ea typeface="微软雅黑" pitchFamily="34" charset="-122"/>
              </a:rPr>
              <a:t>采用任何</a:t>
            </a:r>
            <a:r>
              <a:rPr lang="zh-CN" altLang="en-US" sz="1600" b="1" dirty="0" smtClean="0">
                <a:latin typeface="微软雅黑" pitchFamily="34" charset="-122"/>
                <a:ea typeface="微软雅黑" pitchFamily="34" charset="-122"/>
              </a:rPr>
              <a:t>中心控制。每个</a:t>
            </a:r>
            <a:r>
              <a:rPr lang="zh-CN" altLang="en-US" sz="1600" b="1" dirty="0">
                <a:latin typeface="微软雅黑" pitchFamily="34" charset="-122"/>
                <a:ea typeface="微软雅黑" pitchFamily="34" charset="-122"/>
              </a:rPr>
              <a:t>节点</a:t>
            </a:r>
            <a:r>
              <a:rPr lang="zh-CN" altLang="en-US" sz="1600" b="1" dirty="0" smtClean="0">
                <a:latin typeface="微软雅黑" pitchFamily="34" charset="-122"/>
                <a:ea typeface="微软雅黑" pitchFamily="34" charset="-122"/>
              </a:rPr>
              <a:t>使用 </a:t>
            </a:r>
            <a:r>
              <a:rPr lang="en-US" altLang="zh-CN" sz="1600" b="1" dirty="0" smtClean="0">
                <a:latin typeface="微软雅黑" pitchFamily="34" charset="-122"/>
                <a:ea typeface="微软雅黑" pitchFamily="34" charset="-122"/>
              </a:rPr>
              <a:t>CSMA/CA </a:t>
            </a:r>
            <a:r>
              <a:rPr lang="zh-CN" altLang="en-US" sz="1600" b="1" dirty="0" smtClean="0">
                <a:latin typeface="微软雅黑" pitchFamily="34" charset="-122"/>
                <a:ea typeface="微软雅黑" pitchFamily="34" charset="-122"/>
              </a:rPr>
              <a:t>机制</a:t>
            </a:r>
            <a:r>
              <a:rPr lang="zh-CN" altLang="en-US" sz="1600" b="1" dirty="0">
                <a:latin typeface="微软雅黑" pitchFamily="34" charset="-122"/>
                <a:ea typeface="微软雅黑" pitchFamily="34" charset="-122"/>
              </a:rPr>
              <a:t>的分布式接入算法</a:t>
            </a:r>
            <a:r>
              <a:rPr lang="zh-CN" altLang="en-US" sz="1600" b="1" dirty="0" smtClean="0">
                <a:latin typeface="微软雅黑" pitchFamily="34" charset="-122"/>
                <a:ea typeface="微软雅黑" pitchFamily="34" charset="-122"/>
              </a:rPr>
              <a:t>，让</a:t>
            </a:r>
            <a:r>
              <a:rPr lang="zh-CN" altLang="en-US" sz="1600" b="1" dirty="0">
                <a:latin typeface="微软雅黑" pitchFamily="34" charset="-122"/>
                <a:ea typeface="微软雅黑" pitchFamily="34" charset="-122"/>
              </a:rPr>
              <a:t>各个站通过争用信道来获取发送权。因此 </a:t>
            </a:r>
            <a:r>
              <a:rPr lang="en-US" altLang="zh-CN" sz="1600" b="1" dirty="0">
                <a:latin typeface="微软雅黑" pitchFamily="34" charset="-122"/>
                <a:ea typeface="微软雅黑" pitchFamily="34" charset="-122"/>
              </a:rPr>
              <a:t>DCF </a:t>
            </a:r>
            <a:r>
              <a:rPr lang="zh-CN" altLang="en-US" sz="1600" b="1" dirty="0">
                <a:latin typeface="微软雅黑" pitchFamily="34" charset="-122"/>
                <a:ea typeface="微软雅黑" pitchFamily="34" charset="-122"/>
              </a:rPr>
              <a:t>向上提供</a:t>
            </a:r>
            <a:r>
              <a:rPr lang="zh-CN" altLang="en-US" sz="1600" b="1" dirty="0">
                <a:solidFill>
                  <a:srgbClr val="C00000"/>
                </a:solidFill>
                <a:latin typeface="微软雅黑" pitchFamily="34" charset="-122"/>
                <a:ea typeface="微软雅黑" pitchFamily="34" charset="-122"/>
              </a:rPr>
              <a:t>争用服务。</a:t>
            </a:r>
            <a:r>
              <a:rPr lang="zh-CN" altLang="en-US" sz="1600" b="1" dirty="0" smtClean="0">
                <a:solidFill>
                  <a:srgbClr val="0000FF"/>
                </a:solidFill>
                <a:latin typeface="微软雅黑" pitchFamily="34" charset="-122"/>
                <a:ea typeface="微软雅黑" pitchFamily="34" charset="-122"/>
              </a:rPr>
              <a:t>所有实现</a:t>
            </a:r>
            <a:r>
              <a:rPr lang="zh-CN" altLang="en-US" sz="1600" b="1" dirty="0">
                <a:solidFill>
                  <a:srgbClr val="0000FF"/>
                </a:solidFill>
                <a:latin typeface="微软雅黑" pitchFamily="34" charset="-122"/>
                <a:ea typeface="微软雅黑" pitchFamily="34" charset="-122"/>
              </a:rPr>
              <a:t>都必须</a:t>
            </a:r>
            <a:r>
              <a:rPr lang="zh-CN" altLang="en-US" sz="1600" b="1" dirty="0" smtClean="0">
                <a:solidFill>
                  <a:srgbClr val="0000FF"/>
                </a:solidFill>
                <a:latin typeface="微软雅黑" pitchFamily="34" charset="-122"/>
                <a:ea typeface="微软雅黑" pitchFamily="34" charset="-122"/>
              </a:rPr>
              <a:t>有 </a:t>
            </a:r>
            <a:r>
              <a:rPr lang="en-US" altLang="zh-CN" sz="1600" b="1" dirty="0" smtClean="0">
                <a:solidFill>
                  <a:srgbClr val="0000FF"/>
                </a:solidFill>
                <a:latin typeface="微软雅黑" pitchFamily="34" charset="-122"/>
                <a:ea typeface="微软雅黑" pitchFamily="34" charset="-122"/>
              </a:rPr>
              <a:t>DCF </a:t>
            </a:r>
            <a:r>
              <a:rPr lang="zh-CN" altLang="en-US" sz="1600" b="1" dirty="0" smtClean="0">
                <a:solidFill>
                  <a:srgbClr val="0000FF"/>
                </a:solidFill>
                <a:latin typeface="微软雅黑" pitchFamily="34" charset="-122"/>
                <a:ea typeface="微软雅黑" pitchFamily="34" charset="-122"/>
              </a:rPr>
              <a:t>功能</a:t>
            </a:r>
            <a:r>
              <a:rPr lang="zh-CN" altLang="en-US" sz="1600" b="1" dirty="0">
                <a:solidFill>
                  <a:srgbClr val="0000FF"/>
                </a:solidFill>
                <a:latin typeface="微软雅黑" pitchFamily="34" charset="-122"/>
                <a:ea typeface="微软雅黑" pitchFamily="34" charset="-122"/>
              </a:rPr>
              <a:t>。</a:t>
            </a:r>
          </a:p>
        </p:txBody>
      </p:sp>
      <p:grpSp>
        <p:nvGrpSpPr>
          <p:cNvPr id="41" name="组合 40"/>
          <p:cNvGrpSpPr/>
          <p:nvPr/>
        </p:nvGrpSpPr>
        <p:grpSpPr>
          <a:xfrm>
            <a:off x="1357716" y="1135276"/>
            <a:ext cx="6014186" cy="2510870"/>
            <a:chOff x="1477576" y="1695713"/>
            <a:chExt cx="6014186" cy="2510870"/>
          </a:xfrm>
        </p:grpSpPr>
        <p:sp>
          <p:nvSpPr>
            <p:cNvPr id="24" name="Line 13"/>
            <p:cNvSpPr>
              <a:spLocks noChangeShapeType="1"/>
            </p:cNvSpPr>
            <p:nvPr/>
          </p:nvSpPr>
          <p:spPr bwMode="auto">
            <a:xfrm>
              <a:off x="2171604" y="2195396"/>
              <a:ext cx="0" cy="1623489"/>
            </a:xfrm>
            <a:prstGeom prst="line">
              <a:avLst/>
            </a:prstGeom>
            <a:noFill/>
            <a:ln w="12700">
              <a:solidFill>
                <a:srgbClr val="0000FF"/>
              </a:solidFill>
              <a:round/>
              <a:headEnd type="triangle" w="sm" len="lg"/>
              <a:tailEnd type="triangle" w="sm" len="lg"/>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5" name="Text Box 14"/>
            <p:cNvSpPr txBox="1">
              <a:spLocks noChangeArrowheads="1"/>
            </p:cNvSpPr>
            <p:nvPr/>
          </p:nvSpPr>
          <p:spPr bwMode="auto">
            <a:xfrm>
              <a:off x="1477576" y="2844475"/>
              <a:ext cx="986469" cy="307777"/>
            </a:xfrm>
            <a:prstGeom prst="rect">
              <a:avLst/>
            </a:prstGeom>
            <a:solidFill>
              <a:srgbClr val="C5E5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kumimoji="1" sz="1100" b="1">
                  <a:latin typeface="微软雅黑" pitchFamily="34" charset="-122"/>
                  <a:ea typeface="微软雅黑" pitchFamily="34" charset="-122"/>
                </a:defRPr>
              </a:lvl1pPr>
            </a:lstStyle>
            <a:p>
              <a:pPr algn="ctr"/>
              <a:r>
                <a:rPr lang="en-US" altLang="zh-CN" sz="1400" dirty="0" smtClean="0"/>
                <a:t>MAC  </a:t>
              </a:r>
              <a:r>
                <a:rPr lang="zh-CN" altLang="en-US" sz="1400" dirty="0"/>
                <a:t>层</a:t>
              </a:r>
            </a:p>
          </p:txBody>
        </p:sp>
        <p:sp>
          <p:nvSpPr>
            <p:cNvPr id="26" name="Text Box 15"/>
            <p:cNvSpPr txBox="1">
              <a:spLocks noChangeArrowheads="1"/>
            </p:cNvSpPr>
            <p:nvPr/>
          </p:nvSpPr>
          <p:spPr bwMode="auto">
            <a:xfrm>
              <a:off x="3052561" y="1695713"/>
              <a:ext cx="2336530"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dirty="0">
                  <a:solidFill>
                    <a:srgbClr val="CC00CC"/>
                  </a:solidFill>
                  <a:latin typeface="微软雅黑" panose="020B0503020204020204" pitchFamily="34" charset="-122"/>
                  <a:ea typeface="微软雅黑" panose="020B0503020204020204" pitchFamily="34" charset="-122"/>
                </a:rPr>
                <a:t>无争用服务（选用）</a:t>
              </a:r>
            </a:p>
          </p:txBody>
        </p:sp>
        <p:sp>
          <p:nvSpPr>
            <p:cNvPr id="27" name="Rectangle 16"/>
            <p:cNvSpPr>
              <a:spLocks noChangeArrowheads="1"/>
            </p:cNvSpPr>
            <p:nvPr/>
          </p:nvSpPr>
          <p:spPr bwMode="auto">
            <a:xfrm>
              <a:off x="2492125" y="2919566"/>
              <a:ext cx="4999637" cy="1287017"/>
            </a:xfrm>
            <a:prstGeom prst="rect">
              <a:avLst/>
            </a:prstGeom>
            <a:solidFill>
              <a:srgbClr val="99FF99"/>
            </a:solidFill>
            <a:ln w="12700">
              <a:solidFill>
                <a:srgbClr val="0000FF"/>
              </a:solidFill>
              <a:miter lim="800000"/>
              <a:headEnd/>
              <a:tailEnd/>
            </a:ln>
            <a:effectLs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8" name="Rectangle 18"/>
            <p:cNvSpPr>
              <a:spLocks noChangeArrowheads="1"/>
            </p:cNvSpPr>
            <p:nvPr/>
          </p:nvSpPr>
          <p:spPr bwMode="auto">
            <a:xfrm>
              <a:off x="2501141" y="2925104"/>
              <a:ext cx="4976973" cy="896526"/>
            </a:xfrm>
            <a:prstGeom prst="rect">
              <a:avLst/>
            </a:prstGeom>
            <a:solidFill>
              <a:schemeClr val="bg1"/>
            </a:solidFill>
            <a:ln>
              <a:noFill/>
            </a:ln>
            <a:effectLs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9" name="Rectangle 19"/>
            <p:cNvSpPr>
              <a:spLocks noChangeArrowheads="1"/>
            </p:cNvSpPr>
            <p:nvPr/>
          </p:nvSpPr>
          <p:spPr bwMode="auto">
            <a:xfrm>
              <a:off x="2486973" y="2178760"/>
              <a:ext cx="3080345" cy="727492"/>
            </a:xfrm>
            <a:prstGeom prst="rect">
              <a:avLst/>
            </a:prstGeom>
            <a:solidFill>
              <a:srgbClr val="0066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0" name="Text Box 20"/>
            <p:cNvSpPr txBox="1">
              <a:spLocks noChangeArrowheads="1"/>
            </p:cNvSpPr>
            <p:nvPr/>
          </p:nvSpPr>
          <p:spPr bwMode="auto">
            <a:xfrm>
              <a:off x="5828266" y="1952760"/>
              <a:ext cx="1415772"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rgbClr val="C00000"/>
                  </a:solidFill>
                  <a:latin typeface="微软雅黑" panose="020B0503020204020204" pitchFamily="34" charset="-122"/>
                  <a:ea typeface="微软雅黑" panose="020B0503020204020204" pitchFamily="34" charset="-122"/>
                </a:rPr>
                <a:t>争用服务</a:t>
              </a:r>
            </a:p>
            <a:p>
              <a:pPr algn="ctr"/>
              <a:r>
                <a:rPr kumimoji="1" lang="zh-CN" altLang="en-US" sz="1600" b="1" dirty="0">
                  <a:solidFill>
                    <a:srgbClr val="C00000"/>
                  </a:solidFill>
                  <a:latin typeface="微软雅黑" panose="020B0503020204020204" pitchFamily="34" charset="-122"/>
                  <a:ea typeface="微软雅黑" panose="020B0503020204020204" pitchFamily="34" charset="-122"/>
                </a:rPr>
                <a:t>（必须实现）</a:t>
              </a:r>
            </a:p>
          </p:txBody>
        </p:sp>
        <p:sp>
          <p:nvSpPr>
            <p:cNvPr id="31" name="Text Box 23"/>
            <p:cNvSpPr txBox="1">
              <a:spLocks noChangeArrowheads="1"/>
            </p:cNvSpPr>
            <p:nvPr/>
          </p:nvSpPr>
          <p:spPr bwMode="auto">
            <a:xfrm>
              <a:off x="3087613" y="2998792"/>
              <a:ext cx="3887987" cy="83099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latin typeface="微软雅黑" panose="020B0503020204020204" pitchFamily="34" charset="-122"/>
                  <a:ea typeface="微软雅黑" panose="020B0503020204020204" pitchFamily="34" charset="-122"/>
                </a:rPr>
                <a:t>分布协调功能 </a:t>
              </a:r>
              <a:r>
                <a:rPr kumimoji="1" lang="en-US" altLang="zh-CN" sz="1600" b="1" dirty="0">
                  <a:latin typeface="微软雅黑" panose="020B0503020204020204" pitchFamily="34" charset="-122"/>
                  <a:ea typeface="微软雅黑" panose="020B0503020204020204" pitchFamily="34" charset="-122"/>
                </a:rPr>
                <a:t>DCF</a:t>
              </a:r>
            </a:p>
            <a:p>
              <a:pPr algn="ctr"/>
              <a:r>
                <a:rPr kumimoji="1" lang="en-US" altLang="zh-CN" sz="1600" b="1" dirty="0">
                  <a:latin typeface="微软雅黑" panose="020B0503020204020204" pitchFamily="34" charset="-122"/>
                  <a:ea typeface="微软雅黑" panose="020B0503020204020204" pitchFamily="34" charset="-122"/>
                </a:rPr>
                <a:t>(Distributed Coordination Function)</a:t>
              </a:r>
            </a:p>
            <a:p>
              <a:pPr algn="ctr"/>
              <a:r>
                <a:rPr kumimoji="1" lang="en-US" altLang="zh-CN" sz="1600" b="1" dirty="0">
                  <a:latin typeface="微软雅黑" panose="020B0503020204020204" pitchFamily="34" charset="-122"/>
                  <a:ea typeface="微软雅黑" panose="020B0503020204020204" pitchFamily="34" charset="-122"/>
                </a:rPr>
                <a:t>(CSMA/CA)</a:t>
              </a:r>
            </a:p>
          </p:txBody>
        </p:sp>
        <p:sp>
          <p:nvSpPr>
            <p:cNvPr id="32" name="Text Box 24"/>
            <p:cNvSpPr txBox="1">
              <a:spLocks noChangeArrowheads="1"/>
            </p:cNvSpPr>
            <p:nvPr/>
          </p:nvSpPr>
          <p:spPr bwMode="auto">
            <a:xfrm>
              <a:off x="2407287" y="2222505"/>
              <a:ext cx="3262624"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chemeClr val="bg1"/>
                  </a:solidFill>
                  <a:latin typeface="微软雅黑" panose="020B0503020204020204" pitchFamily="34" charset="-122"/>
                  <a:ea typeface="微软雅黑" panose="020B0503020204020204" pitchFamily="34" charset="-122"/>
                </a:rPr>
                <a:t>点协调功能 </a:t>
              </a:r>
              <a:r>
                <a:rPr kumimoji="1" lang="en-US" altLang="zh-CN" sz="1600" b="1" dirty="0">
                  <a:solidFill>
                    <a:schemeClr val="bg1"/>
                  </a:solidFill>
                  <a:latin typeface="微软雅黑" panose="020B0503020204020204" pitchFamily="34" charset="-122"/>
                  <a:ea typeface="微软雅黑" panose="020B0503020204020204" pitchFamily="34" charset="-122"/>
                </a:rPr>
                <a:t>PCF</a:t>
              </a:r>
            </a:p>
            <a:p>
              <a:pPr algn="ctr"/>
              <a:r>
                <a:rPr kumimoji="1" lang="en-US" altLang="zh-CN" sz="1600" b="1" dirty="0">
                  <a:solidFill>
                    <a:schemeClr val="bg1"/>
                  </a:solidFill>
                  <a:latin typeface="微软雅黑" panose="020B0503020204020204" pitchFamily="34" charset="-122"/>
                  <a:ea typeface="微软雅黑" panose="020B0503020204020204" pitchFamily="34" charset="-122"/>
                </a:rPr>
                <a:t>(Point Coordination Function)</a:t>
              </a:r>
            </a:p>
          </p:txBody>
        </p:sp>
        <p:sp>
          <p:nvSpPr>
            <p:cNvPr id="33" name="Rectangle 25"/>
            <p:cNvSpPr>
              <a:spLocks noChangeArrowheads="1"/>
            </p:cNvSpPr>
            <p:nvPr/>
          </p:nvSpPr>
          <p:spPr bwMode="auto">
            <a:xfrm>
              <a:off x="2492125" y="2178760"/>
              <a:ext cx="3079315" cy="740805"/>
            </a:xfrm>
            <a:prstGeom prst="rect">
              <a:avLst/>
            </a:prstGeom>
            <a:noFill/>
            <a:ln w="12700">
              <a:solidFill>
                <a:srgbClr val="0000FF"/>
              </a:solidFill>
              <a:miter lim="800000"/>
              <a:headEnd/>
              <a:tailEnd/>
            </a:ln>
            <a:effectLst/>
            <a:extLst>
              <a:ext uri="{909E8E84-426E-40DD-AFC4-6F175D3DCCD1}">
                <a14:hiddenFill xmlns="" xmlns:a14="http://schemas.microsoft.com/office/drawing/2010/main">
                  <a:solidFill>
                    <a:schemeClr val="bg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4" name="Line 37"/>
            <p:cNvSpPr>
              <a:spLocks noChangeShapeType="1"/>
            </p:cNvSpPr>
            <p:nvPr/>
          </p:nvSpPr>
          <p:spPr bwMode="auto">
            <a:xfrm>
              <a:off x="1921261" y="2179221"/>
              <a:ext cx="527470" cy="0"/>
            </a:xfrm>
            <a:prstGeom prst="line">
              <a:avLst/>
            </a:prstGeom>
            <a:noFill/>
            <a:ln w="1270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 name="Text Box 12"/>
            <p:cNvSpPr txBox="1">
              <a:spLocks noChangeArrowheads="1"/>
            </p:cNvSpPr>
            <p:nvPr/>
          </p:nvSpPr>
          <p:spPr bwMode="auto">
            <a:xfrm>
              <a:off x="4605497" y="3834341"/>
              <a:ext cx="800219" cy="338554"/>
            </a:xfrm>
            <a:prstGeom prst="rect">
              <a:avLst/>
            </a:prstGeom>
            <a:noFill/>
            <a:ln>
              <a:noFill/>
            </a:ln>
            <a:effectLst/>
            <a:extLst/>
          </p:spPr>
          <p:txBody>
            <a:bodyPr wrap="none">
              <a:spAutoFit/>
            </a:bodyPr>
            <a:lstStyle/>
            <a:p>
              <a:r>
                <a:rPr kumimoji="1" lang="zh-CN" altLang="en-US" sz="1600" b="1" dirty="0">
                  <a:latin typeface="微软雅黑" panose="020B0503020204020204" pitchFamily="34" charset="-122"/>
                  <a:ea typeface="微软雅黑" panose="020B0503020204020204" pitchFamily="34" charset="-122"/>
                </a:rPr>
                <a:t>物理层</a:t>
              </a:r>
            </a:p>
          </p:txBody>
        </p:sp>
        <p:sp>
          <p:nvSpPr>
            <p:cNvPr id="36" name="Line 36"/>
            <p:cNvSpPr>
              <a:spLocks noChangeShapeType="1"/>
            </p:cNvSpPr>
            <p:nvPr/>
          </p:nvSpPr>
          <p:spPr bwMode="auto">
            <a:xfrm>
              <a:off x="1921261" y="3818885"/>
              <a:ext cx="527470" cy="0"/>
            </a:xfrm>
            <a:prstGeom prst="line">
              <a:avLst/>
            </a:prstGeom>
            <a:noFill/>
            <a:ln w="1270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 name="Line 49"/>
            <p:cNvSpPr>
              <a:spLocks noChangeShapeType="1"/>
            </p:cNvSpPr>
            <p:nvPr/>
          </p:nvSpPr>
          <p:spPr bwMode="auto">
            <a:xfrm flipV="1">
              <a:off x="2486973" y="3817413"/>
              <a:ext cx="5004789" cy="951"/>
            </a:xfrm>
            <a:prstGeom prst="line">
              <a:avLst/>
            </a:prstGeom>
            <a:noFill/>
            <a:ln w="1270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 name="AutoShape 50"/>
            <p:cNvSpPr>
              <a:spLocks noChangeArrowheads="1"/>
            </p:cNvSpPr>
            <p:nvPr/>
          </p:nvSpPr>
          <p:spPr bwMode="auto">
            <a:xfrm>
              <a:off x="6370886" y="2508277"/>
              <a:ext cx="288000" cy="490220"/>
            </a:xfrm>
            <a:prstGeom prst="upArrow">
              <a:avLst>
                <a:gd name="adj1" fmla="val 50000"/>
                <a:gd name="adj2" fmla="val 40565"/>
              </a:avLst>
            </a:prstGeom>
            <a:solidFill>
              <a:srgbClr val="CC00CC"/>
            </a:solidFill>
            <a:ln w="9525">
              <a:noFill/>
              <a:miter lim="800000"/>
              <a:headEnd/>
              <a:tailEnd/>
            </a:ln>
            <a:effectLst/>
            <a:ex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9" name="AutoShape 51"/>
            <p:cNvSpPr>
              <a:spLocks noChangeArrowheads="1"/>
            </p:cNvSpPr>
            <p:nvPr/>
          </p:nvSpPr>
          <p:spPr bwMode="auto">
            <a:xfrm>
              <a:off x="3846857" y="2006367"/>
              <a:ext cx="270000" cy="258664"/>
            </a:xfrm>
            <a:prstGeom prst="upArrow">
              <a:avLst>
                <a:gd name="adj1" fmla="val 50000"/>
                <a:gd name="adj2" fmla="val 25000"/>
              </a:avLst>
            </a:prstGeom>
            <a:solidFill>
              <a:srgbClr val="CC00CC"/>
            </a:solidFill>
            <a:ln w="9525">
              <a:noFill/>
              <a:miter lim="800000"/>
              <a:headEnd/>
              <a:tailEnd/>
            </a:ln>
            <a:effectLst/>
            <a:ex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grpSp>
    </p:spTree>
    <p:extLst>
      <p:ext uri="{BB962C8B-B14F-4D97-AF65-F5344CB8AC3E}">
        <p14:creationId xmlns="" xmlns:p14="http://schemas.microsoft.com/office/powerpoint/2010/main" val="682470314"/>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977681"/>
            <a:ext cx="8133857" cy="29257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7528"/>
            <a:ext cx="8133857" cy="308939"/>
          </a:xfrm>
          <a:prstGeom prst="roundRect">
            <a:avLst>
              <a:gd name="adj" fmla="val 16667"/>
            </a:avLst>
          </a:prstGeom>
          <a:solidFill>
            <a:srgbClr val="ABEBD7"/>
          </a:soli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68216"/>
            <a:ext cx="4521494" cy="707886"/>
          </a:xfrm>
          <a:prstGeom prst="rect">
            <a:avLst/>
          </a:prstGeom>
        </p:spPr>
        <p:txBody>
          <a:bodyPr wrap="none">
            <a:spAutoFit/>
          </a:bodyPr>
          <a:lstStyle/>
          <a:p>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MAC </a:t>
            </a:r>
            <a:r>
              <a:rPr lang="zh-CN" altLang="en-US" sz="2000" b="1" dirty="0">
                <a:latin typeface="微软雅黑" pitchFamily="34" charset="-122"/>
                <a:ea typeface="微软雅黑" pitchFamily="34" charset="-122"/>
              </a:rPr>
              <a:t>层</a:t>
            </a:r>
            <a:r>
              <a:rPr lang="zh-CN" altLang="en-US" sz="2000" b="1" dirty="0" smtClean="0">
                <a:latin typeface="微软雅黑" pitchFamily="34" charset="-122"/>
                <a:ea typeface="微软雅黑" pitchFamily="34" charset="-122"/>
              </a:rPr>
              <a:t>：</a:t>
            </a:r>
            <a:r>
              <a:rPr lang="zh-CN" altLang="en-US" sz="2000" b="1" dirty="0" smtClean="0">
                <a:solidFill>
                  <a:srgbClr val="0000FF"/>
                </a:solidFill>
                <a:latin typeface="微软雅黑" pitchFamily="34" charset="-122"/>
                <a:ea typeface="微软雅黑" pitchFamily="34" charset="-122"/>
              </a:rPr>
              <a:t>点</a:t>
            </a:r>
            <a:r>
              <a:rPr lang="zh-CN" altLang="en-US" sz="2000" b="1" dirty="0">
                <a:solidFill>
                  <a:srgbClr val="0000FF"/>
                </a:solidFill>
                <a:latin typeface="微软雅黑" pitchFamily="34" charset="-122"/>
                <a:ea typeface="微软雅黑" pitchFamily="34" charset="-122"/>
              </a:rPr>
              <a:t>协调功能 </a:t>
            </a:r>
            <a:r>
              <a:rPr lang="en-US" altLang="zh-CN" sz="2000" b="1" dirty="0">
                <a:solidFill>
                  <a:srgbClr val="0000FF"/>
                </a:solidFill>
                <a:latin typeface="微软雅黑" pitchFamily="34" charset="-122"/>
                <a:ea typeface="微软雅黑" pitchFamily="34" charset="-122"/>
              </a:rPr>
              <a:t>PCF</a:t>
            </a:r>
          </a:p>
          <a:p>
            <a:r>
              <a:rPr lang="zh-CN" altLang="en-US" sz="2000" b="1" dirty="0" smtClean="0">
                <a:solidFill>
                  <a:srgbClr val="0000FF"/>
                </a:solidFill>
                <a:latin typeface="微软雅黑" pitchFamily="34" charset="-122"/>
                <a:ea typeface="微软雅黑" pitchFamily="34" charset="-122"/>
              </a:rPr>
              <a:t> </a:t>
            </a:r>
            <a:endParaRPr lang="zh-CN" altLang="en-US" sz="2000" b="1" dirty="0">
              <a:solidFill>
                <a:srgbClr val="0000FF"/>
              </a:solidFill>
              <a:latin typeface="微软雅黑" pitchFamily="34" charset="-122"/>
              <a:ea typeface="微软雅黑" pitchFamily="34" charset="-122"/>
            </a:endParaRPr>
          </a:p>
        </p:txBody>
      </p:sp>
      <p:sp>
        <p:nvSpPr>
          <p:cNvPr id="5" name="矩形 4"/>
          <p:cNvSpPr/>
          <p:nvPr/>
        </p:nvSpPr>
        <p:spPr>
          <a:xfrm>
            <a:off x="1130707" y="3923701"/>
            <a:ext cx="7207043" cy="861774"/>
          </a:xfrm>
          <a:prstGeom prst="rect">
            <a:avLst/>
          </a:prstGeom>
        </p:spPr>
        <p:txBody>
          <a:bodyPr wrap="square">
            <a:spAutoFit/>
          </a:bodyPr>
          <a:lstStyle/>
          <a:p>
            <a:pPr>
              <a:lnSpc>
                <a:spcPts val="2000"/>
              </a:lnSpc>
            </a:pPr>
            <a:r>
              <a:rPr lang="en-US" altLang="zh-CN" sz="1600" b="1" dirty="0">
                <a:solidFill>
                  <a:srgbClr val="C00000"/>
                </a:solidFill>
                <a:latin typeface="微软雅黑" pitchFamily="34" charset="-122"/>
                <a:ea typeface="微软雅黑" pitchFamily="34" charset="-122"/>
              </a:rPr>
              <a:t>P</a:t>
            </a:r>
            <a:r>
              <a:rPr lang="en-US" altLang="zh-CN" sz="1600" b="1" dirty="0" smtClean="0">
                <a:solidFill>
                  <a:srgbClr val="C00000"/>
                </a:solidFill>
                <a:latin typeface="微软雅黑" pitchFamily="34" charset="-122"/>
                <a:ea typeface="微软雅黑" pitchFamily="34" charset="-122"/>
              </a:rPr>
              <a:t>CF </a:t>
            </a:r>
            <a:r>
              <a:rPr lang="zh-CN" altLang="en-US" sz="1600" b="1" dirty="0">
                <a:solidFill>
                  <a:srgbClr val="C00000"/>
                </a:solidFill>
                <a:latin typeface="微软雅黑" pitchFamily="34" charset="-122"/>
                <a:ea typeface="微软雅黑" pitchFamily="34" charset="-122"/>
              </a:rPr>
              <a:t>子层</a:t>
            </a:r>
            <a:r>
              <a:rPr lang="zh-CN" altLang="en-US" sz="1600" b="1" dirty="0" smtClean="0">
                <a:solidFill>
                  <a:srgbClr val="C00000"/>
                </a:solidFill>
                <a:latin typeface="微软雅黑" pitchFamily="34" charset="-122"/>
                <a:ea typeface="微软雅黑" pitchFamily="34" charset="-122"/>
              </a:rPr>
              <a:t>：</a:t>
            </a:r>
            <a:r>
              <a:rPr lang="zh-CN" altLang="en-US" sz="1600" b="1" dirty="0" smtClean="0">
                <a:latin typeface="微软雅黑" pitchFamily="34" charset="-122"/>
                <a:ea typeface="微软雅黑" pitchFamily="34" charset="-122"/>
              </a:rPr>
              <a:t>可选。使用</a:t>
            </a:r>
            <a:r>
              <a:rPr lang="zh-CN" altLang="en-US" sz="1600" b="1" dirty="0">
                <a:latin typeface="微软雅黑" pitchFamily="34" charset="-122"/>
                <a:ea typeface="微软雅黑" pitchFamily="34" charset="-122"/>
              </a:rPr>
              <a:t>集中控制的接入算法，用类似于探询的方法把发送数据权轮流交给各个</a:t>
            </a:r>
            <a:r>
              <a:rPr lang="zh-CN" altLang="en-US" sz="1600" b="1" dirty="0" smtClean="0">
                <a:latin typeface="微软雅黑" pitchFamily="34" charset="-122"/>
                <a:ea typeface="微软雅黑" pitchFamily="34" charset="-122"/>
              </a:rPr>
              <a:t>站，从而避免碰撞。</a:t>
            </a:r>
            <a:r>
              <a:rPr lang="zh-CN" altLang="en-US" sz="1600" b="1" dirty="0">
                <a:latin typeface="微软雅黑" pitchFamily="34" charset="-122"/>
                <a:ea typeface="微软雅黑" pitchFamily="34" charset="-122"/>
              </a:rPr>
              <a:t>自组</a:t>
            </a:r>
            <a:r>
              <a:rPr lang="zh-CN" altLang="en-US" sz="1600" b="1" dirty="0" smtClean="0">
                <a:latin typeface="微软雅黑" pitchFamily="34" charset="-122"/>
                <a:ea typeface="微软雅黑" pitchFamily="34" charset="-122"/>
              </a:rPr>
              <a:t>网络没有 </a:t>
            </a:r>
            <a:r>
              <a:rPr lang="en-US" altLang="zh-CN" sz="1600" b="1" dirty="0">
                <a:latin typeface="微软雅黑" pitchFamily="34" charset="-122"/>
                <a:ea typeface="微软雅黑" pitchFamily="34" charset="-122"/>
              </a:rPr>
              <a:t>PCF </a:t>
            </a:r>
            <a:r>
              <a:rPr lang="zh-CN" altLang="en-US" sz="1600" b="1" dirty="0">
                <a:latin typeface="微软雅黑" pitchFamily="34" charset="-122"/>
                <a:ea typeface="微软雅黑" pitchFamily="34" charset="-122"/>
              </a:rPr>
              <a:t>子层</a:t>
            </a:r>
            <a:r>
              <a:rPr lang="zh-CN" altLang="en-US" sz="1600" b="1" dirty="0" smtClean="0">
                <a:latin typeface="微软雅黑" pitchFamily="34" charset="-122"/>
                <a:ea typeface="微软雅黑" pitchFamily="34" charset="-122"/>
              </a:rPr>
              <a:t>。</a:t>
            </a:r>
            <a:endParaRPr lang="en-US" altLang="zh-CN" sz="1600" b="1" dirty="0" smtClean="0">
              <a:latin typeface="微软雅黑" pitchFamily="34" charset="-122"/>
              <a:ea typeface="微软雅黑" pitchFamily="34" charset="-122"/>
            </a:endParaRPr>
          </a:p>
          <a:p>
            <a:pPr>
              <a:lnSpc>
                <a:spcPts val="2000"/>
              </a:lnSpc>
            </a:pPr>
            <a:r>
              <a:rPr lang="zh-CN" altLang="en-US" sz="1600" b="1" dirty="0" smtClean="0">
                <a:latin typeface="微软雅黑" pitchFamily="34" charset="-122"/>
                <a:ea typeface="微软雅黑" pitchFamily="34" charset="-122"/>
              </a:rPr>
              <a:t>对时间</a:t>
            </a:r>
            <a:r>
              <a:rPr lang="zh-CN" altLang="en-US" sz="1600" b="1" dirty="0">
                <a:latin typeface="微软雅黑" pitchFamily="34" charset="-122"/>
                <a:ea typeface="微软雅黑" pitchFamily="34" charset="-122"/>
              </a:rPr>
              <a:t>敏感的业务，如分组话音</a:t>
            </a:r>
            <a:r>
              <a:rPr lang="zh-CN" altLang="en-US" sz="1600" b="1" dirty="0" smtClean="0">
                <a:latin typeface="微软雅黑" pitchFamily="34" charset="-122"/>
                <a:ea typeface="微软雅黑" pitchFamily="34" charset="-122"/>
              </a:rPr>
              <a:t>，应</a:t>
            </a:r>
            <a:r>
              <a:rPr lang="zh-CN" altLang="en-US" sz="1600" b="1" dirty="0">
                <a:latin typeface="微软雅黑" pitchFamily="34" charset="-122"/>
                <a:ea typeface="微软雅黑" pitchFamily="34" charset="-122"/>
              </a:rPr>
              <a:t>使用提供无争用服务</a:t>
            </a:r>
            <a:r>
              <a:rPr lang="zh-CN" altLang="en-US" sz="1600" b="1" dirty="0" smtClean="0">
                <a:latin typeface="微软雅黑" pitchFamily="34" charset="-122"/>
                <a:ea typeface="微软雅黑" pitchFamily="34" charset="-122"/>
              </a:rPr>
              <a:t>的 </a:t>
            </a:r>
            <a:r>
              <a:rPr lang="en-US" altLang="zh-CN" sz="1600" b="1" dirty="0" smtClean="0">
                <a:latin typeface="微软雅黑" pitchFamily="34" charset="-122"/>
                <a:ea typeface="微软雅黑" pitchFamily="34" charset="-122"/>
              </a:rPr>
              <a:t>PCF</a:t>
            </a:r>
            <a:r>
              <a:rPr lang="zh-CN" altLang="en-US" sz="1600" b="1" dirty="0">
                <a:latin typeface="微软雅黑" pitchFamily="34" charset="-122"/>
                <a:ea typeface="微软雅黑" pitchFamily="34" charset="-122"/>
              </a:rPr>
              <a:t>。</a:t>
            </a:r>
            <a:endParaRPr lang="zh-CN" altLang="en-US" sz="1600" b="1" dirty="0">
              <a:solidFill>
                <a:srgbClr val="0000FF"/>
              </a:solidFill>
              <a:latin typeface="微软雅黑" pitchFamily="34" charset="-122"/>
              <a:ea typeface="微软雅黑" pitchFamily="34" charset="-122"/>
            </a:endParaRPr>
          </a:p>
        </p:txBody>
      </p:sp>
      <p:grpSp>
        <p:nvGrpSpPr>
          <p:cNvPr id="41" name="组合 40"/>
          <p:cNvGrpSpPr/>
          <p:nvPr/>
        </p:nvGrpSpPr>
        <p:grpSpPr>
          <a:xfrm>
            <a:off x="1357716" y="1135276"/>
            <a:ext cx="6014186" cy="2510870"/>
            <a:chOff x="1477576" y="1695713"/>
            <a:chExt cx="6014186" cy="2510870"/>
          </a:xfrm>
        </p:grpSpPr>
        <p:sp>
          <p:nvSpPr>
            <p:cNvPr id="24" name="Line 13"/>
            <p:cNvSpPr>
              <a:spLocks noChangeShapeType="1"/>
            </p:cNvSpPr>
            <p:nvPr/>
          </p:nvSpPr>
          <p:spPr bwMode="auto">
            <a:xfrm>
              <a:off x="2171604" y="2195396"/>
              <a:ext cx="0" cy="1623489"/>
            </a:xfrm>
            <a:prstGeom prst="line">
              <a:avLst/>
            </a:prstGeom>
            <a:noFill/>
            <a:ln w="12700">
              <a:solidFill>
                <a:srgbClr val="0000FF"/>
              </a:solidFill>
              <a:round/>
              <a:headEnd type="triangle" w="sm" len="lg"/>
              <a:tailEnd type="triangle" w="sm" len="lg"/>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5" name="Text Box 14"/>
            <p:cNvSpPr txBox="1">
              <a:spLocks noChangeArrowheads="1"/>
            </p:cNvSpPr>
            <p:nvPr/>
          </p:nvSpPr>
          <p:spPr bwMode="auto">
            <a:xfrm>
              <a:off x="1477576" y="2844475"/>
              <a:ext cx="986469" cy="307777"/>
            </a:xfrm>
            <a:prstGeom prst="rect">
              <a:avLst/>
            </a:prstGeom>
            <a:solidFill>
              <a:srgbClr val="C5E5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kumimoji="1" sz="1100" b="1">
                  <a:latin typeface="微软雅黑" pitchFamily="34" charset="-122"/>
                  <a:ea typeface="微软雅黑" pitchFamily="34" charset="-122"/>
                </a:defRPr>
              </a:lvl1pPr>
            </a:lstStyle>
            <a:p>
              <a:pPr algn="ctr"/>
              <a:r>
                <a:rPr lang="en-US" altLang="zh-CN" sz="1400" dirty="0" smtClean="0"/>
                <a:t>MAC  </a:t>
              </a:r>
              <a:r>
                <a:rPr lang="zh-CN" altLang="en-US" sz="1400" dirty="0"/>
                <a:t>层</a:t>
              </a:r>
            </a:p>
          </p:txBody>
        </p:sp>
        <p:sp>
          <p:nvSpPr>
            <p:cNvPr id="26" name="Text Box 15"/>
            <p:cNvSpPr txBox="1">
              <a:spLocks noChangeArrowheads="1"/>
            </p:cNvSpPr>
            <p:nvPr/>
          </p:nvSpPr>
          <p:spPr bwMode="auto">
            <a:xfrm>
              <a:off x="3052561" y="1695713"/>
              <a:ext cx="2336530"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p>
              <a:r>
                <a:rPr kumimoji="1" lang="zh-CN" altLang="en-US" sz="1600" b="1" dirty="0">
                  <a:solidFill>
                    <a:srgbClr val="CC00CC"/>
                  </a:solidFill>
                  <a:latin typeface="微软雅黑" panose="020B0503020204020204" pitchFamily="34" charset="-122"/>
                  <a:ea typeface="微软雅黑" panose="020B0503020204020204" pitchFamily="34" charset="-122"/>
                </a:rPr>
                <a:t>无争用服务（选用）</a:t>
              </a:r>
            </a:p>
          </p:txBody>
        </p:sp>
        <p:sp>
          <p:nvSpPr>
            <p:cNvPr id="27" name="Rectangle 16"/>
            <p:cNvSpPr>
              <a:spLocks noChangeArrowheads="1"/>
            </p:cNvSpPr>
            <p:nvPr/>
          </p:nvSpPr>
          <p:spPr bwMode="auto">
            <a:xfrm>
              <a:off x="2492125" y="2919566"/>
              <a:ext cx="4999637" cy="1287017"/>
            </a:xfrm>
            <a:prstGeom prst="rect">
              <a:avLst/>
            </a:prstGeom>
            <a:solidFill>
              <a:srgbClr val="99FF99"/>
            </a:solidFill>
            <a:ln w="12700">
              <a:solidFill>
                <a:srgbClr val="0000FF"/>
              </a:solidFill>
              <a:miter lim="800000"/>
              <a:headEnd/>
              <a:tailEnd/>
            </a:ln>
            <a:effectLs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8" name="Rectangle 18"/>
            <p:cNvSpPr>
              <a:spLocks noChangeArrowheads="1"/>
            </p:cNvSpPr>
            <p:nvPr/>
          </p:nvSpPr>
          <p:spPr bwMode="auto">
            <a:xfrm>
              <a:off x="2501141" y="2925104"/>
              <a:ext cx="4976973" cy="896526"/>
            </a:xfrm>
            <a:prstGeom prst="rect">
              <a:avLst/>
            </a:prstGeom>
            <a:solidFill>
              <a:schemeClr val="bg1"/>
            </a:solidFill>
            <a:ln>
              <a:noFill/>
            </a:ln>
            <a:effectLs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29" name="Rectangle 19"/>
            <p:cNvSpPr>
              <a:spLocks noChangeArrowheads="1"/>
            </p:cNvSpPr>
            <p:nvPr/>
          </p:nvSpPr>
          <p:spPr bwMode="auto">
            <a:xfrm>
              <a:off x="2486973" y="2178760"/>
              <a:ext cx="3080345" cy="727492"/>
            </a:xfrm>
            <a:prstGeom prst="rect">
              <a:avLst/>
            </a:prstGeom>
            <a:solidFill>
              <a:srgbClr val="0066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0" name="Text Box 20"/>
            <p:cNvSpPr txBox="1">
              <a:spLocks noChangeArrowheads="1"/>
            </p:cNvSpPr>
            <p:nvPr/>
          </p:nvSpPr>
          <p:spPr bwMode="auto">
            <a:xfrm>
              <a:off x="5828266" y="1952760"/>
              <a:ext cx="1415772"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rgbClr val="C00000"/>
                  </a:solidFill>
                  <a:latin typeface="微软雅黑" panose="020B0503020204020204" pitchFamily="34" charset="-122"/>
                  <a:ea typeface="微软雅黑" panose="020B0503020204020204" pitchFamily="34" charset="-122"/>
                </a:rPr>
                <a:t>争用服务</a:t>
              </a:r>
            </a:p>
            <a:p>
              <a:pPr algn="ctr"/>
              <a:r>
                <a:rPr kumimoji="1" lang="zh-CN" altLang="en-US" sz="1600" b="1" dirty="0">
                  <a:solidFill>
                    <a:srgbClr val="C00000"/>
                  </a:solidFill>
                  <a:latin typeface="微软雅黑" panose="020B0503020204020204" pitchFamily="34" charset="-122"/>
                  <a:ea typeface="微软雅黑" panose="020B0503020204020204" pitchFamily="34" charset="-122"/>
                </a:rPr>
                <a:t>（必须实现）</a:t>
              </a:r>
            </a:p>
          </p:txBody>
        </p:sp>
        <p:sp>
          <p:nvSpPr>
            <p:cNvPr id="31" name="Text Box 23"/>
            <p:cNvSpPr txBox="1">
              <a:spLocks noChangeArrowheads="1"/>
            </p:cNvSpPr>
            <p:nvPr/>
          </p:nvSpPr>
          <p:spPr bwMode="auto">
            <a:xfrm>
              <a:off x="3087613" y="2998792"/>
              <a:ext cx="3887987" cy="83099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latin typeface="微软雅黑" panose="020B0503020204020204" pitchFamily="34" charset="-122"/>
                  <a:ea typeface="微软雅黑" panose="020B0503020204020204" pitchFamily="34" charset="-122"/>
                </a:rPr>
                <a:t>分布协调功能 </a:t>
              </a:r>
              <a:r>
                <a:rPr kumimoji="1" lang="en-US" altLang="zh-CN" sz="1600" b="1" dirty="0">
                  <a:latin typeface="微软雅黑" panose="020B0503020204020204" pitchFamily="34" charset="-122"/>
                  <a:ea typeface="微软雅黑" panose="020B0503020204020204" pitchFamily="34" charset="-122"/>
                </a:rPr>
                <a:t>DCF</a:t>
              </a:r>
            </a:p>
            <a:p>
              <a:pPr algn="ctr"/>
              <a:r>
                <a:rPr kumimoji="1" lang="en-US" altLang="zh-CN" sz="1600" b="1" dirty="0">
                  <a:latin typeface="微软雅黑" panose="020B0503020204020204" pitchFamily="34" charset="-122"/>
                  <a:ea typeface="微软雅黑" panose="020B0503020204020204" pitchFamily="34" charset="-122"/>
                </a:rPr>
                <a:t>(Distributed Coordination Function)</a:t>
              </a:r>
            </a:p>
            <a:p>
              <a:pPr algn="ctr"/>
              <a:r>
                <a:rPr kumimoji="1" lang="en-US" altLang="zh-CN" sz="1600" b="1" dirty="0">
                  <a:latin typeface="微软雅黑" panose="020B0503020204020204" pitchFamily="34" charset="-122"/>
                  <a:ea typeface="微软雅黑" panose="020B0503020204020204" pitchFamily="34" charset="-122"/>
                </a:rPr>
                <a:t>(CSMA/CA)</a:t>
              </a:r>
            </a:p>
          </p:txBody>
        </p:sp>
        <p:sp>
          <p:nvSpPr>
            <p:cNvPr id="32" name="Text Box 24"/>
            <p:cNvSpPr txBox="1">
              <a:spLocks noChangeArrowheads="1"/>
            </p:cNvSpPr>
            <p:nvPr/>
          </p:nvSpPr>
          <p:spPr bwMode="auto">
            <a:xfrm>
              <a:off x="2407287" y="2222505"/>
              <a:ext cx="3262624"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600" b="1" dirty="0">
                  <a:solidFill>
                    <a:schemeClr val="bg1"/>
                  </a:solidFill>
                  <a:latin typeface="微软雅黑" panose="020B0503020204020204" pitchFamily="34" charset="-122"/>
                  <a:ea typeface="微软雅黑" panose="020B0503020204020204" pitchFamily="34" charset="-122"/>
                </a:rPr>
                <a:t>点协调功能 </a:t>
              </a:r>
              <a:r>
                <a:rPr kumimoji="1" lang="en-US" altLang="zh-CN" sz="1600" b="1" dirty="0">
                  <a:solidFill>
                    <a:schemeClr val="bg1"/>
                  </a:solidFill>
                  <a:latin typeface="微软雅黑" panose="020B0503020204020204" pitchFamily="34" charset="-122"/>
                  <a:ea typeface="微软雅黑" panose="020B0503020204020204" pitchFamily="34" charset="-122"/>
                </a:rPr>
                <a:t>PCF</a:t>
              </a:r>
            </a:p>
            <a:p>
              <a:pPr algn="ctr"/>
              <a:r>
                <a:rPr kumimoji="1" lang="en-US" altLang="zh-CN" sz="1600" b="1" dirty="0">
                  <a:solidFill>
                    <a:schemeClr val="bg1"/>
                  </a:solidFill>
                  <a:latin typeface="微软雅黑" panose="020B0503020204020204" pitchFamily="34" charset="-122"/>
                  <a:ea typeface="微软雅黑" panose="020B0503020204020204" pitchFamily="34" charset="-122"/>
                </a:rPr>
                <a:t>(Point Coordination Function)</a:t>
              </a:r>
            </a:p>
          </p:txBody>
        </p:sp>
        <p:sp>
          <p:nvSpPr>
            <p:cNvPr id="33" name="Rectangle 25"/>
            <p:cNvSpPr>
              <a:spLocks noChangeArrowheads="1"/>
            </p:cNvSpPr>
            <p:nvPr/>
          </p:nvSpPr>
          <p:spPr bwMode="auto">
            <a:xfrm>
              <a:off x="2492125" y="2178760"/>
              <a:ext cx="3079315" cy="740805"/>
            </a:xfrm>
            <a:prstGeom prst="rect">
              <a:avLst/>
            </a:prstGeom>
            <a:noFill/>
            <a:ln w="12700">
              <a:solidFill>
                <a:srgbClr val="0000FF"/>
              </a:solidFill>
              <a:miter lim="800000"/>
              <a:headEnd/>
              <a:tailEnd/>
            </a:ln>
            <a:effectLst/>
            <a:extLst>
              <a:ext uri="{909E8E84-426E-40DD-AFC4-6F175D3DCCD1}">
                <a14:hiddenFill xmlns="" xmlns:a14="http://schemas.microsoft.com/office/drawing/2010/main">
                  <a:solidFill>
                    <a:schemeClr val="bg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4" name="Line 37"/>
            <p:cNvSpPr>
              <a:spLocks noChangeShapeType="1"/>
            </p:cNvSpPr>
            <p:nvPr/>
          </p:nvSpPr>
          <p:spPr bwMode="auto">
            <a:xfrm>
              <a:off x="1921261" y="2179221"/>
              <a:ext cx="527470" cy="0"/>
            </a:xfrm>
            <a:prstGeom prst="line">
              <a:avLst/>
            </a:prstGeom>
            <a:noFill/>
            <a:ln w="1270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 name="Text Box 12"/>
            <p:cNvSpPr txBox="1">
              <a:spLocks noChangeArrowheads="1"/>
            </p:cNvSpPr>
            <p:nvPr/>
          </p:nvSpPr>
          <p:spPr bwMode="auto">
            <a:xfrm>
              <a:off x="4605497" y="3834341"/>
              <a:ext cx="800219" cy="338554"/>
            </a:xfrm>
            <a:prstGeom prst="rect">
              <a:avLst/>
            </a:prstGeom>
            <a:noFill/>
            <a:ln>
              <a:noFill/>
            </a:ln>
            <a:effectLst/>
            <a:extLst/>
          </p:spPr>
          <p:txBody>
            <a:bodyPr wrap="none">
              <a:spAutoFit/>
            </a:bodyPr>
            <a:lstStyle/>
            <a:p>
              <a:r>
                <a:rPr kumimoji="1" lang="zh-CN" altLang="en-US" sz="1600" b="1" dirty="0">
                  <a:latin typeface="微软雅黑" panose="020B0503020204020204" pitchFamily="34" charset="-122"/>
                  <a:ea typeface="微软雅黑" panose="020B0503020204020204" pitchFamily="34" charset="-122"/>
                </a:rPr>
                <a:t>物理层</a:t>
              </a:r>
            </a:p>
          </p:txBody>
        </p:sp>
        <p:sp>
          <p:nvSpPr>
            <p:cNvPr id="36" name="Line 36"/>
            <p:cNvSpPr>
              <a:spLocks noChangeShapeType="1"/>
            </p:cNvSpPr>
            <p:nvPr/>
          </p:nvSpPr>
          <p:spPr bwMode="auto">
            <a:xfrm>
              <a:off x="1921261" y="3818885"/>
              <a:ext cx="527470" cy="0"/>
            </a:xfrm>
            <a:prstGeom prst="line">
              <a:avLst/>
            </a:prstGeom>
            <a:noFill/>
            <a:ln w="1270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 name="Line 49"/>
            <p:cNvSpPr>
              <a:spLocks noChangeShapeType="1"/>
            </p:cNvSpPr>
            <p:nvPr/>
          </p:nvSpPr>
          <p:spPr bwMode="auto">
            <a:xfrm flipV="1">
              <a:off x="2486973" y="3817413"/>
              <a:ext cx="5004789" cy="951"/>
            </a:xfrm>
            <a:prstGeom prst="line">
              <a:avLst/>
            </a:prstGeom>
            <a:noFill/>
            <a:ln w="1270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 name="AutoShape 50"/>
            <p:cNvSpPr>
              <a:spLocks noChangeArrowheads="1"/>
            </p:cNvSpPr>
            <p:nvPr/>
          </p:nvSpPr>
          <p:spPr bwMode="auto">
            <a:xfrm>
              <a:off x="6370886" y="2508277"/>
              <a:ext cx="288000" cy="490220"/>
            </a:xfrm>
            <a:prstGeom prst="upArrow">
              <a:avLst>
                <a:gd name="adj1" fmla="val 50000"/>
                <a:gd name="adj2" fmla="val 40565"/>
              </a:avLst>
            </a:prstGeom>
            <a:solidFill>
              <a:srgbClr val="CC00CC"/>
            </a:solidFill>
            <a:ln w="9525">
              <a:noFill/>
              <a:miter lim="800000"/>
              <a:headEnd/>
              <a:tailEnd/>
            </a:ln>
            <a:effectLst/>
            <a:ex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sp>
          <p:nvSpPr>
            <p:cNvPr id="39" name="AutoShape 51"/>
            <p:cNvSpPr>
              <a:spLocks noChangeArrowheads="1"/>
            </p:cNvSpPr>
            <p:nvPr/>
          </p:nvSpPr>
          <p:spPr bwMode="auto">
            <a:xfrm>
              <a:off x="3846857" y="2006367"/>
              <a:ext cx="270000" cy="258664"/>
            </a:xfrm>
            <a:prstGeom prst="upArrow">
              <a:avLst>
                <a:gd name="adj1" fmla="val 50000"/>
                <a:gd name="adj2" fmla="val 25000"/>
              </a:avLst>
            </a:prstGeom>
            <a:solidFill>
              <a:srgbClr val="CC00CC"/>
            </a:solidFill>
            <a:ln w="9525">
              <a:noFill/>
              <a:miter lim="800000"/>
              <a:headEnd/>
              <a:tailEnd/>
            </a:ln>
            <a:effectLst/>
            <a:extLst/>
          </p:spPr>
          <p:txBody>
            <a:bodyPr vert="eaVert" wrap="none" anchor="ctr"/>
            <a:lstStyle/>
            <a:p>
              <a:endParaRPr lang="zh-CN" altLang="en-US" sz="1100" b="1">
                <a:latin typeface="微软雅黑" panose="020B0503020204020204" pitchFamily="34" charset="-122"/>
                <a:ea typeface="微软雅黑" panose="020B0503020204020204" pitchFamily="34" charset="-122"/>
              </a:endParaRPr>
            </a:p>
          </p:txBody>
        </p:sp>
      </p:grpSp>
    </p:spTree>
    <p:extLst>
      <p:ext uri="{BB962C8B-B14F-4D97-AF65-F5344CB8AC3E}">
        <p14:creationId xmlns="" xmlns:p14="http://schemas.microsoft.com/office/powerpoint/2010/main" val="1824205741"/>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 name="矩形 128"/>
          <p:cNvSpPr/>
          <p:nvPr/>
        </p:nvSpPr>
        <p:spPr>
          <a:xfrm>
            <a:off x="4037870" y="1269096"/>
            <a:ext cx="3985253" cy="2899781"/>
          </a:xfrm>
          <a:prstGeom prst="rect">
            <a:avLst/>
          </a:prstGeom>
          <a:solidFill>
            <a:srgbClr val="66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8" name="矩形 127"/>
          <p:cNvSpPr/>
          <p:nvPr/>
        </p:nvSpPr>
        <p:spPr>
          <a:xfrm>
            <a:off x="432619" y="2475296"/>
            <a:ext cx="3417939" cy="2027923"/>
          </a:xfrm>
          <a:prstGeom prst="rect">
            <a:avLst/>
          </a:prstGeom>
          <a:solidFill>
            <a:srgbClr val="66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7" name="矩形 126"/>
          <p:cNvSpPr/>
          <p:nvPr/>
        </p:nvSpPr>
        <p:spPr>
          <a:xfrm>
            <a:off x="432619" y="1018031"/>
            <a:ext cx="3417939" cy="1327653"/>
          </a:xfrm>
          <a:prstGeom prst="rect">
            <a:avLst/>
          </a:prstGeom>
          <a:solidFill>
            <a:srgbClr val="66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17853" y="617921"/>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8093"/>
            <a:ext cx="2815194"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en-US" altLang="zh-CN" sz="2000" b="1" dirty="0" smtClean="0">
                <a:latin typeface="微软雅黑" pitchFamily="34" charset="-122"/>
                <a:ea typeface="微软雅黑" pitchFamily="34" charset="-122"/>
              </a:rPr>
              <a:t>CSMA/CA </a:t>
            </a:r>
            <a:r>
              <a:rPr lang="zh-CN" altLang="en-US" sz="2000" b="1" dirty="0" smtClean="0">
                <a:latin typeface="微软雅黑" pitchFamily="34" charset="-122"/>
                <a:ea typeface="微软雅黑" pitchFamily="34" charset="-122"/>
              </a:rPr>
              <a:t>协议</a:t>
            </a:r>
            <a:r>
              <a:rPr lang="zh-CN" altLang="en-US" sz="2000" b="1" dirty="0">
                <a:latin typeface="微软雅黑" pitchFamily="34" charset="-122"/>
                <a:ea typeface="微软雅黑" pitchFamily="34" charset="-122"/>
              </a:rPr>
              <a:t>的要点</a:t>
            </a:r>
            <a:endParaRPr lang="en-US" altLang="zh-CN" sz="2000" b="1" dirty="0">
              <a:latin typeface="微软雅黑" pitchFamily="34" charset="-122"/>
              <a:ea typeface="微软雅黑" pitchFamily="34" charset="-122"/>
            </a:endParaRPr>
          </a:p>
        </p:txBody>
      </p:sp>
      <p:sp>
        <p:nvSpPr>
          <p:cNvPr id="10" name="矩形 9"/>
          <p:cNvSpPr/>
          <p:nvPr/>
        </p:nvSpPr>
        <p:spPr>
          <a:xfrm>
            <a:off x="381719" y="1001121"/>
            <a:ext cx="458780" cy="461665"/>
          </a:xfrm>
          <a:prstGeom prst="rect">
            <a:avLst/>
          </a:prstGeom>
        </p:spPr>
        <p:txBody>
          <a:bodyPr wrap="none">
            <a:spAutoFit/>
          </a:bodyPr>
          <a:lstStyle/>
          <a:p>
            <a:r>
              <a:rPr lang="zh-CN" altLang="en-US" sz="2400" b="1" dirty="0">
                <a:solidFill>
                  <a:srgbClr val="0000FF"/>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2400" dirty="0">
              <a:solidFill>
                <a:srgbClr val="0000FF"/>
              </a:solidFill>
            </a:endParaRPr>
          </a:p>
        </p:txBody>
      </p:sp>
      <p:sp>
        <p:nvSpPr>
          <p:cNvPr id="11" name="矩形 10"/>
          <p:cNvSpPr/>
          <p:nvPr/>
        </p:nvSpPr>
        <p:spPr>
          <a:xfrm>
            <a:off x="374893" y="4067591"/>
            <a:ext cx="458780" cy="461665"/>
          </a:xfrm>
          <a:prstGeom prst="rect">
            <a:avLst/>
          </a:prstGeom>
        </p:spPr>
        <p:txBody>
          <a:bodyPr wrap="none">
            <a:spAutoFit/>
          </a:bodyPr>
          <a:lstStyle/>
          <a:p>
            <a:r>
              <a:rPr lang="zh-CN" altLang="en-US" sz="2400" b="1" dirty="0" smtClean="0">
                <a:solidFill>
                  <a:srgbClr val="0000FF"/>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2400" dirty="0">
              <a:solidFill>
                <a:srgbClr val="0000FF"/>
              </a:solidFill>
            </a:endParaRPr>
          </a:p>
        </p:txBody>
      </p:sp>
      <p:sp>
        <p:nvSpPr>
          <p:cNvPr id="12" name="矩形 11"/>
          <p:cNvSpPr/>
          <p:nvPr/>
        </p:nvSpPr>
        <p:spPr>
          <a:xfrm>
            <a:off x="4030241" y="1218431"/>
            <a:ext cx="458780" cy="461665"/>
          </a:xfrm>
          <a:prstGeom prst="rect">
            <a:avLst/>
          </a:prstGeom>
        </p:spPr>
        <p:txBody>
          <a:bodyPr wrap="none">
            <a:spAutoFit/>
          </a:bodyPr>
          <a:lstStyle/>
          <a:p>
            <a:r>
              <a:rPr lang="zh-CN" altLang="en-US" sz="2400" b="1" dirty="0" smtClean="0">
                <a:solidFill>
                  <a:srgbClr val="0000FF"/>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2400" dirty="0">
              <a:solidFill>
                <a:srgbClr val="0000FF"/>
              </a:solidFill>
            </a:endParaRPr>
          </a:p>
        </p:txBody>
      </p:sp>
      <p:grpSp>
        <p:nvGrpSpPr>
          <p:cNvPr id="126" name="组合 125"/>
          <p:cNvGrpSpPr/>
          <p:nvPr/>
        </p:nvGrpSpPr>
        <p:grpSpPr>
          <a:xfrm>
            <a:off x="864046" y="1093509"/>
            <a:ext cx="6748962" cy="3349015"/>
            <a:chOff x="814885" y="1142670"/>
            <a:chExt cx="6748962" cy="3349015"/>
          </a:xfrm>
        </p:grpSpPr>
        <p:sp>
          <p:nvSpPr>
            <p:cNvPr id="5" name="矩形 4"/>
            <p:cNvSpPr/>
            <p:nvPr/>
          </p:nvSpPr>
          <p:spPr>
            <a:xfrm>
              <a:off x="1116205" y="1142670"/>
              <a:ext cx="2361518" cy="534494"/>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400" b="1" dirty="0" smtClean="0">
                  <a:solidFill>
                    <a:schemeClr val="tx1"/>
                  </a:solidFill>
                  <a:latin typeface="微软雅黑" panose="020B0503020204020204" pitchFamily="34" charset="-122"/>
                  <a:ea typeface="微软雅黑" panose="020B0503020204020204" pitchFamily="34" charset="-122"/>
                </a:rPr>
                <a:t>监听</a:t>
              </a:r>
              <a:r>
                <a:rPr lang="zh-CN" altLang="en-US" sz="1400" b="1" dirty="0">
                  <a:solidFill>
                    <a:schemeClr val="tx1"/>
                  </a:solidFill>
                  <a:latin typeface="微软雅黑" panose="020B0503020204020204" pitchFamily="34" charset="-122"/>
                  <a:ea typeface="微软雅黑" panose="020B0503020204020204" pitchFamily="34" charset="-122"/>
                </a:rPr>
                <a:t>信道</a:t>
              </a:r>
              <a:r>
                <a:rPr lang="zh-CN" altLang="en-US" sz="1400" b="1" dirty="0" smtClean="0">
                  <a:solidFill>
                    <a:schemeClr val="tx1"/>
                  </a:solidFill>
                  <a:latin typeface="微软雅黑" panose="020B0503020204020204" pitchFamily="34" charset="-122"/>
                  <a:ea typeface="微软雅黑" panose="020B0503020204020204" pitchFamily="34" charset="-122"/>
                </a:rPr>
                <a:t>。检测信道</a:t>
              </a:r>
              <a:r>
                <a:rPr lang="zh-CN" altLang="en-US" sz="1400" b="1" dirty="0">
                  <a:solidFill>
                    <a:schemeClr val="tx1"/>
                  </a:solidFill>
                  <a:latin typeface="微软雅黑" panose="020B0503020204020204" pitchFamily="34" charset="-122"/>
                  <a:ea typeface="微软雅黑" panose="020B0503020204020204" pitchFamily="34" charset="-122"/>
                </a:rPr>
                <a:t>在</a:t>
              </a:r>
              <a:r>
                <a:rPr lang="zh-CN" altLang="en-US" sz="1400" b="1" dirty="0" smtClean="0">
                  <a:solidFill>
                    <a:schemeClr val="tx1"/>
                  </a:solidFill>
                  <a:latin typeface="微软雅黑" panose="020B0503020204020204" pitchFamily="34" charset="-122"/>
                  <a:ea typeface="微软雅黑" panose="020B0503020204020204" pitchFamily="34" charset="-122"/>
                </a:rPr>
                <a:t>时间间隔 </a:t>
              </a:r>
              <a:r>
                <a:rPr lang="en-US" altLang="zh-CN" sz="1400" b="1" dirty="0" smtClean="0">
                  <a:solidFill>
                    <a:schemeClr val="tx1"/>
                  </a:solidFill>
                  <a:latin typeface="微软雅黑" panose="020B0503020204020204" pitchFamily="34" charset="-122"/>
                  <a:ea typeface="微软雅黑" panose="020B0503020204020204" pitchFamily="34" charset="-122"/>
                </a:rPr>
                <a:t>DIFS </a:t>
              </a:r>
              <a:r>
                <a:rPr lang="zh-CN" altLang="en-US" sz="1400" b="1" dirty="0" smtClean="0">
                  <a:solidFill>
                    <a:schemeClr val="tx1"/>
                  </a:solidFill>
                  <a:latin typeface="微软雅黑" panose="020B0503020204020204" pitchFamily="34" charset="-122"/>
                  <a:ea typeface="微软雅黑" panose="020B0503020204020204" pitchFamily="34" charset="-122"/>
                </a:rPr>
                <a:t>内是否空闲。</a:t>
              </a:r>
              <a:endParaRPr lang="zh-CN" altLang="en-US" sz="1400" b="1" dirty="0">
                <a:solidFill>
                  <a:schemeClr val="tx1"/>
                </a:solidFill>
                <a:latin typeface="微软雅黑" panose="020B0503020204020204" pitchFamily="34" charset="-122"/>
                <a:ea typeface="微软雅黑" panose="020B0503020204020204" pitchFamily="34" charset="-122"/>
              </a:endParaRPr>
            </a:p>
          </p:txBody>
        </p:sp>
        <p:sp>
          <p:nvSpPr>
            <p:cNvPr id="6" name="菱形 5"/>
            <p:cNvSpPr/>
            <p:nvPr/>
          </p:nvSpPr>
          <p:spPr>
            <a:xfrm>
              <a:off x="1190835" y="1886150"/>
              <a:ext cx="2212258" cy="450594"/>
            </a:xfrm>
            <a:prstGeom prst="diamond">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400" b="1" dirty="0" smtClean="0">
                  <a:solidFill>
                    <a:schemeClr val="tx1"/>
                  </a:solidFill>
                  <a:latin typeface="微软雅黑" panose="020B0503020204020204" pitchFamily="34" charset="-122"/>
                  <a:ea typeface="微软雅黑" panose="020B0503020204020204" pitchFamily="34" charset="-122"/>
                </a:rPr>
                <a:t>空闲？</a:t>
              </a:r>
              <a:endParaRPr lang="zh-CN" altLang="en-US" sz="1400" dirty="0"/>
            </a:p>
          </p:txBody>
        </p:sp>
        <p:sp>
          <p:nvSpPr>
            <p:cNvPr id="7" name="矩形 6"/>
            <p:cNvSpPr/>
            <p:nvPr/>
          </p:nvSpPr>
          <p:spPr>
            <a:xfrm>
              <a:off x="1116205" y="2585058"/>
              <a:ext cx="2361518" cy="561086"/>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400" b="1" dirty="0" smtClean="0">
                  <a:solidFill>
                    <a:schemeClr val="tx1"/>
                  </a:solidFill>
                  <a:latin typeface="微软雅黑" panose="020B0503020204020204" pitchFamily="34" charset="-122"/>
                  <a:ea typeface="微软雅黑" panose="020B0503020204020204" pitchFamily="34" charset="-122"/>
                </a:rPr>
                <a:t>选择</a:t>
              </a:r>
              <a:r>
                <a:rPr lang="zh-CN" altLang="en-US" sz="1400" b="1" dirty="0">
                  <a:solidFill>
                    <a:schemeClr val="tx1"/>
                  </a:solidFill>
                  <a:latin typeface="微软雅黑" panose="020B0503020204020204" pitchFamily="34" charset="-122"/>
                  <a:ea typeface="微软雅黑" panose="020B0503020204020204" pitchFamily="34" charset="-122"/>
                </a:rPr>
                <a:t>一随机数</a:t>
              </a:r>
              <a:r>
                <a:rPr lang="zh-CN" altLang="en-US" sz="1400" b="1" dirty="0" smtClean="0">
                  <a:solidFill>
                    <a:schemeClr val="tx1"/>
                  </a:solidFill>
                  <a:latin typeface="微软雅黑" panose="020B0503020204020204" pitchFamily="34" charset="-122"/>
                  <a:ea typeface="微软雅黑" panose="020B0503020204020204" pitchFamily="34" charset="-122"/>
                </a:rPr>
                <a:t>，</a:t>
              </a:r>
              <a:endParaRPr lang="en-US" altLang="zh-CN" sz="1400" b="1" dirty="0" smtClean="0">
                <a:solidFill>
                  <a:schemeClr val="tx1"/>
                </a:solidFill>
                <a:latin typeface="微软雅黑" panose="020B0503020204020204" pitchFamily="34" charset="-122"/>
                <a:ea typeface="微软雅黑" panose="020B0503020204020204" pitchFamily="34" charset="-122"/>
              </a:endParaRPr>
            </a:p>
            <a:p>
              <a:pPr algn="ctr"/>
              <a:r>
                <a:rPr lang="zh-CN" altLang="en-US" sz="1400" b="1" dirty="0" smtClean="0">
                  <a:solidFill>
                    <a:schemeClr val="tx1"/>
                  </a:solidFill>
                  <a:latin typeface="微软雅黑" panose="020B0503020204020204" pitchFamily="34" charset="-122"/>
                  <a:ea typeface="微软雅黑" panose="020B0503020204020204" pitchFamily="34" charset="-122"/>
                </a:rPr>
                <a:t>设置</a:t>
              </a:r>
              <a:r>
                <a:rPr lang="zh-CN" altLang="en-US" sz="1400" b="1" dirty="0">
                  <a:solidFill>
                    <a:schemeClr val="tx1"/>
                  </a:solidFill>
                  <a:latin typeface="微软雅黑" panose="020B0503020204020204" pitchFamily="34" charset="-122"/>
                  <a:ea typeface="微软雅黑" panose="020B0503020204020204" pitchFamily="34" charset="-122"/>
                </a:rPr>
                <a:t>退避计时器</a:t>
              </a:r>
              <a:r>
                <a:rPr lang="zh-CN" altLang="en-US" sz="1400" b="1" dirty="0" smtClean="0">
                  <a:solidFill>
                    <a:schemeClr val="tx1"/>
                  </a:solidFill>
                  <a:latin typeface="微软雅黑" panose="020B0503020204020204" pitchFamily="34" charset="-122"/>
                  <a:ea typeface="微软雅黑" panose="020B0503020204020204" pitchFamily="34" charset="-122"/>
                </a:rPr>
                <a:t>。</a:t>
              </a:r>
              <a:endParaRPr lang="zh-CN" altLang="en-US" sz="1400" b="1" dirty="0">
                <a:solidFill>
                  <a:schemeClr val="tx1"/>
                </a:solidFill>
                <a:latin typeface="微软雅黑" panose="020B0503020204020204" pitchFamily="34" charset="-122"/>
                <a:ea typeface="微软雅黑" panose="020B0503020204020204" pitchFamily="34" charset="-122"/>
              </a:endParaRPr>
            </a:p>
          </p:txBody>
        </p:sp>
        <p:sp>
          <p:nvSpPr>
            <p:cNvPr id="8" name="矩形 7"/>
            <p:cNvSpPr/>
            <p:nvPr/>
          </p:nvSpPr>
          <p:spPr>
            <a:xfrm>
              <a:off x="5351589" y="1455977"/>
              <a:ext cx="2212258" cy="540694"/>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400" b="1" dirty="0" smtClean="0">
                  <a:solidFill>
                    <a:schemeClr val="tx1"/>
                  </a:solidFill>
                  <a:latin typeface="微软雅黑" panose="020B0503020204020204" pitchFamily="34" charset="-122"/>
                  <a:ea typeface="微软雅黑" panose="020B0503020204020204" pitchFamily="34" charset="-122"/>
                </a:rPr>
                <a:t>等待确认帧。</a:t>
              </a:r>
              <a:endParaRPr lang="zh-CN" altLang="en-US" sz="1400" b="1" dirty="0">
                <a:solidFill>
                  <a:schemeClr val="tx1"/>
                </a:solidFill>
                <a:latin typeface="微软雅黑" panose="020B0503020204020204" pitchFamily="34" charset="-122"/>
                <a:ea typeface="微软雅黑" panose="020B0503020204020204" pitchFamily="34" charset="-122"/>
              </a:endParaRPr>
            </a:p>
          </p:txBody>
        </p:sp>
        <p:sp>
          <p:nvSpPr>
            <p:cNvPr id="14" name="矩形 13"/>
            <p:cNvSpPr/>
            <p:nvPr/>
          </p:nvSpPr>
          <p:spPr>
            <a:xfrm>
              <a:off x="1116205" y="4112117"/>
              <a:ext cx="2361518" cy="379568"/>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sym typeface="Wingdings 2" panose="05020102010507070707" pitchFamily="18" charset="2"/>
                </a:rPr>
                <a:t>发送</a:t>
              </a:r>
              <a:r>
                <a:rPr lang="zh-CN" altLang="en-US" sz="1400" b="1" dirty="0" smtClean="0">
                  <a:solidFill>
                    <a:schemeClr val="tx1"/>
                  </a:solidFill>
                  <a:latin typeface="微软雅黑" panose="020B0503020204020204" pitchFamily="34" charset="-122"/>
                  <a:ea typeface="微软雅黑" panose="020B0503020204020204" pitchFamily="34" charset="-122"/>
                  <a:sym typeface="Wingdings 2" panose="05020102010507070707" pitchFamily="18" charset="2"/>
                </a:rPr>
                <a:t>数据帧</a:t>
              </a:r>
              <a:r>
                <a:rPr lang="zh-CN" altLang="en-US" sz="1400" b="1" dirty="0">
                  <a:solidFill>
                    <a:schemeClr val="tx1"/>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400" b="1" dirty="0">
                <a:solidFill>
                  <a:schemeClr val="tx1"/>
                </a:solidFill>
                <a:latin typeface="微软雅黑" panose="020B0503020204020204" pitchFamily="34" charset="-122"/>
                <a:ea typeface="微软雅黑" panose="020B0503020204020204" pitchFamily="34" charset="-122"/>
              </a:endParaRPr>
            </a:p>
          </p:txBody>
        </p:sp>
        <p:sp>
          <p:nvSpPr>
            <p:cNvPr id="15" name="菱形 14"/>
            <p:cNvSpPr/>
            <p:nvPr/>
          </p:nvSpPr>
          <p:spPr>
            <a:xfrm>
              <a:off x="1190835" y="3427950"/>
              <a:ext cx="2212258" cy="450594"/>
            </a:xfrm>
            <a:prstGeom prst="diamond">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时间减到零？</a:t>
              </a:r>
              <a:endParaRPr lang="zh-CN" altLang="en-US" sz="1400" dirty="0"/>
            </a:p>
          </p:txBody>
        </p:sp>
        <p:cxnSp>
          <p:nvCxnSpPr>
            <p:cNvPr id="17" name="直接箭头连接符 16"/>
            <p:cNvCxnSpPr>
              <a:stCxn id="5" idx="2"/>
              <a:endCxn id="6" idx="0"/>
            </p:cNvCxnSpPr>
            <p:nvPr/>
          </p:nvCxnSpPr>
          <p:spPr>
            <a:xfrm>
              <a:off x="2296964" y="1677164"/>
              <a:ext cx="0" cy="208986"/>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18" name="直接箭头连接符 17"/>
            <p:cNvCxnSpPr>
              <a:stCxn id="6" idx="2"/>
              <a:endCxn id="7" idx="0"/>
            </p:cNvCxnSpPr>
            <p:nvPr/>
          </p:nvCxnSpPr>
          <p:spPr>
            <a:xfrm>
              <a:off x="2296964" y="2336744"/>
              <a:ext cx="0" cy="248314"/>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21" name="直接箭头连接符 20"/>
            <p:cNvCxnSpPr>
              <a:stCxn id="7" idx="2"/>
              <a:endCxn id="15" idx="0"/>
            </p:cNvCxnSpPr>
            <p:nvPr/>
          </p:nvCxnSpPr>
          <p:spPr>
            <a:xfrm>
              <a:off x="2296964" y="3146144"/>
              <a:ext cx="0" cy="281806"/>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24" name="直接箭头连接符 23"/>
            <p:cNvCxnSpPr>
              <a:stCxn id="15" idx="2"/>
              <a:endCxn id="14" idx="0"/>
            </p:cNvCxnSpPr>
            <p:nvPr/>
          </p:nvCxnSpPr>
          <p:spPr>
            <a:xfrm>
              <a:off x="2296964" y="3878544"/>
              <a:ext cx="0" cy="233573"/>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sp>
          <p:nvSpPr>
            <p:cNvPr id="27" name="菱形 26"/>
            <p:cNvSpPr/>
            <p:nvPr/>
          </p:nvSpPr>
          <p:spPr>
            <a:xfrm>
              <a:off x="5351589" y="2284313"/>
              <a:ext cx="2212258" cy="450594"/>
            </a:xfrm>
            <a:prstGeom prst="diamond">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收到确认帧？</a:t>
              </a:r>
              <a:endParaRPr lang="zh-CN" altLang="en-US" sz="1400" dirty="0"/>
            </a:p>
          </p:txBody>
        </p:sp>
        <p:sp>
          <p:nvSpPr>
            <p:cNvPr id="28" name="菱形 27"/>
            <p:cNvSpPr/>
            <p:nvPr/>
          </p:nvSpPr>
          <p:spPr>
            <a:xfrm>
              <a:off x="5351589" y="2976287"/>
              <a:ext cx="2212258" cy="501786"/>
            </a:xfrm>
            <a:prstGeom prst="diamond">
              <a:avLst/>
            </a:prstGeom>
          </p:spPr>
          <p:style>
            <a:lnRef idx="1">
              <a:schemeClr val="accent6"/>
            </a:lnRef>
            <a:fillRef idx="2">
              <a:schemeClr val="accent6"/>
            </a:fillRef>
            <a:effectRef idx="1">
              <a:schemeClr val="accent6"/>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还有后续帧要发送？</a:t>
              </a:r>
              <a:endParaRPr lang="zh-CN" altLang="en-US" sz="1400" dirty="0"/>
            </a:p>
          </p:txBody>
        </p:sp>
        <p:sp>
          <p:nvSpPr>
            <p:cNvPr id="30" name="矩形 29"/>
            <p:cNvSpPr/>
            <p:nvPr/>
          </p:nvSpPr>
          <p:spPr>
            <a:xfrm>
              <a:off x="5920972" y="3741858"/>
              <a:ext cx="1073492" cy="317473"/>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结束</a:t>
              </a:r>
            </a:p>
          </p:txBody>
        </p:sp>
        <p:cxnSp>
          <p:nvCxnSpPr>
            <p:cNvPr id="43" name="直接箭头连接符 42"/>
            <p:cNvCxnSpPr>
              <a:stCxn id="8" idx="2"/>
              <a:endCxn id="27" idx="0"/>
            </p:cNvCxnSpPr>
            <p:nvPr/>
          </p:nvCxnSpPr>
          <p:spPr>
            <a:xfrm>
              <a:off x="6457718" y="1996671"/>
              <a:ext cx="0" cy="287642"/>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46" name="直接箭头连接符 45"/>
            <p:cNvCxnSpPr>
              <a:stCxn id="27" idx="2"/>
              <a:endCxn id="28" idx="0"/>
            </p:cNvCxnSpPr>
            <p:nvPr/>
          </p:nvCxnSpPr>
          <p:spPr>
            <a:xfrm>
              <a:off x="6457718" y="2734907"/>
              <a:ext cx="0" cy="241380"/>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50" name="肘形连接符 49"/>
            <p:cNvCxnSpPr>
              <a:stCxn id="14" idx="2"/>
              <a:endCxn id="8" idx="0"/>
            </p:cNvCxnSpPr>
            <p:nvPr/>
          </p:nvCxnSpPr>
          <p:spPr>
            <a:xfrm rot="5400000" flipH="1" flipV="1">
              <a:off x="2859487" y="893454"/>
              <a:ext cx="3035708" cy="4160754"/>
            </a:xfrm>
            <a:prstGeom prst="bentConnector5">
              <a:avLst>
                <a:gd name="adj1" fmla="val -7530"/>
                <a:gd name="adj2" fmla="val 139040"/>
                <a:gd name="adj3" fmla="val 107530"/>
              </a:avLst>
            </a:prstGeom>
            <a:ln w="12700">
              <a:tailEnd type="triangle"/>
            </a:ln>
          </p:spPr>
          <p:style>
            <a:lnRef idx="1">
              <a:schemeClr val="dk1"/>
            </a:lnRef>
            <a:fillRef idx="0">
              <a:schemeClr val="dk1"/>
            </a:fillRef>
            <a:effectRef idx="0">
              <a:schemeClr val="dk1"/>
            </a:effectRef>
            <a:fontRef idx="minor">
              <a:schemeClr val="tx1"/>
            </a:fontRef>
          </p:style>
        </p:cxnSp>
        <p:cxnSp>
          <p:nvCxnSpPr>
            <p:cNvPr id="55" name="肘形连接符 54"/>
            <p:cNvCxnSpPr>
              <a:stCxn id="28" idx="1"/>
            </p:cNvCxnSpPr>
            <p:nvPr/>
          </p:nvCxnSpPr>
          <p:spPr>
            <a:xfrm rot="10800000">
              <a:off x="2335499" y="2455540"/>
              <a:ext cx="3016091" cy="771640"/>
            </a:xfrm>
            <a:prstGeom prst="bentConnector3">
              <a:avLst>
                <a:gd name="adj1" fmla="val 50000"/>
              </a:avLst>
            </a:prstGeom>
            <a:ln w="12700">
              <a:tailEnd type="triangle"/>
            </a:ln>
          </p:spPr>
          <p:style>
            <a:lnRef idx="1">
              <a:schemeClr val="dk1"/>
            </a:lnRef>
            <a:fillRef idx="0">
              <a:schemeClr val="dk1"/>
            </a:fillRef>
            <a:effectRef idx="0">
              <a:schemeClr val="dk1"/>
            </a:effectRef>
            <a:fontRef idx="minor">
              <a:schemeClr val="tx1"/>
            </a:fontRef>
          </p:style>
        </p:cxnSp>
        <p:sp>
          <p:nvSpPr>
            <p:cNvPr id="66" name="矩形 65"/>
            <p:cNvSpPr/>
            <p:nvPr/>
          </p:nvSpPr>
          <p:spPr>
            <a:xfrm>
              <a:off x="4090216" y="2239263"/>
              <a:ext cx="1025376" cy="540694"/>
            </a:xfrm>
            <a:prstGeom prst="rect">
              <a:avLst/>
            </a:prstGeom>
          </p:spPr>
          <p:style>
            <a:lnRef idx="1">
              <a:schemeClr val="accent3"/>
            </a:lnRef>
            <a:fillRef idx="2">
              <a:schemeClr val="accent3"/>
            </a:fillRef>
            <a:effectRef idx="1">
              <a:schemeClr val="accent3"/>
            </a:effectRef>
            <a:fontRef idx="minor">
              <a:schemeClr val="dk1"/>
            </a:fontRef>
          </p:style>
          <p:txBody>
            <a:bodyPr rtlCol="0" anchor="ctr"/>
            <a:lstStyle/>
            <a:p>
              <a:pPr algn="ctr"/>
              <a:r>
                <a:rPr lang="zh-CN" altLang="en-US" sz="1400" b="1" dirty="0">
                  <a:solidFill>
                    <a:schemeClr val="tx1"/>
                  </a:solidFill>
                  <a:latin typeface="微软雅黑" panose="020B0503020204020204" pitchFamily="34" charset="-122"/>
                  <a:ea typeface="微软雅黑" panose="020B0503020204020204" pitchFamily="34" charset="-122"/>
                </a:rPr>
                <a:t>准备重传。</a:t>
              </a:r>
            </a:p>
          </p:txBody>
        </p:sp>
        <p:cxnSp>
          <p:nvCxnSpPr>
            <p:cNvPr id="72" name="直接箭头连接符 71"/>
            <p:cNvCxnSpPr>
              <a:stCxn id="27" idx="1"/>
              <a:endCxn id="66" idx="3"/>
            </p:cNvCxnSpPr>
            <p:nvPr/>
          </p:nvCxnSpPr>
          <p:spPr>
            <a:xfrm flipH="1">
              <a:off x="5115592" y="2509610"/>
              <a:ext cx="235997" cy="0"/>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76" name="直接箭头连接符 75"/>
            <p:cNvCxnSpPr>
              <a:stCxn id="28" idx="2"/>
              <a:endCxn id="30" idx="0"/>
            </p:cNvCxnSpPr>
            <p:nvPr/>
          </p:nvCxnSpPr>
          <p:spPr>
            <a:xfrm>
              <a:off x="6457718" y="3478073"/>
              <a:ext cx="0" cy="263785"/>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85" name="直接箭头连接符 84"/>
            <p:cNvCxnSpPr>
              <a:stCxn id="66" idx="2"/>
            </p:cNvCxnSpPr>
            <p:nvPr/>
          </p:nvCxnSpPr>
          <p:spPr>
            <a:xfrm>
              <a:off x="4602904" y="2779957"/>
              <a:ext cx="0" cy="447224"/>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94" name="肘形连接符 93"/>
            <p:cNvCxnSpPr>
              <a:stCxn id="15" idx="1"/>
            </p:cNvCxnSpPr>
            <p:nvPr/>
          </p:nvCxnSpPr>
          <p:spPr>
            <a:xfrm rot="10800000" flipH="1">
              <a:off x="1190835" y="3267383"/>
              <a:ext cx="1106128" cy="385864"/>
            </a:xfrm>
            <a:prstGeom prst="bentConnector3">
              <a:avLst>
                <a:gd name="adj1" fmla="val -20667"/>
              </a:avLst>
            </a:prstGeom>
            <a:ln w="12700">
              <a:tailEnd type="triangle"/>
            </a:ln>
          </p:spPr>
          <p:style>
            <a:lnRef idx="1">
              <a:schemeClr val="dk1"/>
            </a:lnRef>
            <a:fillRef idx="0">
              <a:schemeClr val="dk1"/>
            </a:fillRef>
            <a:effectRef idx="0">
              <a:schemeClr val="dk1"/>
            </a:effectRef>
            <a:fontRef idx="minor">
              <a:schemeClr val="tx1"/>
            </a:fontRef>
          </p:style>
        </p:cxnSp>
        <p:sp>
          <p:nvSpPr>
            <p:cNvPr id="108" name="矩形 107"/>
            <p:cNvSpPr/>
            <p:nvPr/>
          </p:nvSpPr>
          <p:spPr>
            <a:xfrm>
              <a:off x="6450857" y="2707795"/>
              <a:ext cx="338554" cy="276999"/>
            </a:xfrm>
            <a:prstGeom prst="rect">
              <a:avLst/>
            </a:prstGeom>
          </p:spPr>
          <p:txBody>
            <a:bodyPr wrap="none">
              <a:spAutoFit/>
            </a:bodyPr>
            <a:lstStyle/>
            <a:p>
              <a:r>
                <a:rPr lang="zh-CN" altLang="en-US" sz="1200" b="1" dirty="0" smtClean="0">
                  <a:latin typeface="微软雅黑" panose="020B0503020204020204" pitchFamily="34" charset="-122"/>
                  <a:ea typeface="微软雅黑" panose="020B0503020204020204" pitchFamily="34" charset="-122"/>
                  <a:sym typeface="Wingdings 2" panose="05020102010507070707" pitchFamily="18" charset="2"/>
                </a:rPr>
                <a:t>是</a:t>
              </a:r>
              <a:endParaRPr lang="zh-CN" altLang="en-US" sz="1200" dirty="0"/>
            </a:p>
          </p:txBody>
        </p:sp>
        <p:sp>
          <p:nvSpPr>
            <p:cNvPr id="109" name="矩形 108"/>
            <p:cNvSpPr/>
            <p:nvPr/>
          </p:nvSpPr>
          <p:spPr>
            <a:xfrm>
              <a:off x="6450857" y="3454972"/>
              <a:ext cx="338554" cy="276999"/>
            </a:xfrm>
            <a:prstGeom prst="rect">
              <a:avLst/>
            </a:prstGeom>
          </p:spPr>
          <p:txBody>
            <a:bodyPr wrap="none">
              <a:spAutoFit/>
            </a:bodyPr>
            <a:lstStyle/>
            <a:p>
              <a:r>
                <a:rPr lang="zh-CN" altLang="en-US" sz="1200" b="1" dirty="0" smtClean="0">
                  <a:latin typeface="微软雅黑" panose="020B0503020204020204" pitchFamily="34" charset="-122"/>
                  <a:ea typeface="微软雅黑" panose="020B0503020204020204" pitchFamily="34" charset="-122"/>
                  <a:sym typeface="Wingdings 2" panose="05020102010507070707" pitchFamily="18" charset="2"/>
                </a:rPr>
                <a:t>是</a:t>
              </a:r>
              <a:endParaRPr lang="zh-CN" altLang="en-US" sz="1200" dirty="0"/>
            </a:p>
          </p:txBody>
        </p:sp>
        <p:sp>
          <p:nvSpPr>
            <p:cNvPr id="110" name="矩形 109"/>
            <p:cNvSpPr/>
            <p:nvPr/>
          </p:nvSpPr>
          <p:spPr>
            <a:xfrm>
              <a:off x="814885" y="1870418"/>
              <a:ext cx="338554" cy="276999"/>
            </a:xfrm>
            <a:prstGeom prst="rect">
              <a:avLst/>
            </a:prstGeom>
          </p:spPr>
          <p:txBody>
            <a:bodyPr wrap="none">
              <a:spAutoFit/>
            </a:bodyPr>
            <a:lstStyle/>
            <a:p>
              <a:r>
                <a:rPr lang="zh-CN" altLang="en-US" sz="1200" b="1" dirty="0" smtClean="0">
                  <a:latin typeface="微软雅黑" panose="020B0503020204020204" pitchFamily="34" charset="-122"/>
                  <a:ea typeface="微软雅黑" panose="020B0503020204020204" pitchFamily="34" charset="-122"/>
                  <a:sym typeface="Wingdings 2" panose="05020102010507070707" pitchFamily="18" charset="2"/>
                </a:rPr>
                <a:t>是</a:t>
              </a:r>
              <a:endParaRPr lang="zh-CN" altLang="en-US" sz="1200" dirty="0"/>
            </a:p>
          </p:txBody>
        </p:sp>
        <p:cxnSp>
          <p:nvCxnSpPr>
            <p:cNvPr id="112" name="肘形连接符 111"/>
            <p:cNvCxnSpPr>
              <a:stCxn id="6" idx="1"/>
            </p:cNvCxnSpPr>
            <p:nvPr/>
          </p:nvCxnSpPr>
          <p:spPr>
            <a:xfrm rot="10800000" flipH="1" flipV="1">
              <a:off x="1190835" y="2111446"/>
              <a:ext cx="1049546" cy="1883883"/>
            </a:xfrm>
            <a:prstGeom prst="bentConnector4">
              <a:avLst>
                <a:gd name="adj1" fmla="val -53633"/>
                <a:gd name="adj2" fmla="val 99821"/>
              </a:avLst>
            </a:prstGeom>
            <a:ln w="12700">
              <a:tailEnd type="triangle"/>
            </a:ln>
          </p:spPr>
          <p:style>
            <a:lnRef idx="1">
              <a:schemeClr val="dk1"/>
            </a:lnRef>
            <a:fillRef idx="0">
              <a:schemeClr val="dk1"/>
            </a:fillRef>
            <a:effectRef idx="0">
              <a:schemeClr val="dk1"/>
            </a:effectRef>
            <a:fontRef idx="minor">
              <a:schemeClr val="tx1"/>
            </a:fontRef>
          </p:style>
        </p:cxnSp>
        <p:sp>
          <p:nvSpPr>
            <p:cNvPr id="122" name="矩形 121"/>
            <p:cNvSpPr/>
            <p:nvPr/>
          </p:nvSpPr>
          <p:spPr>
            <a:xfrm>
              <a:off x="984162" y="3405744"/>
              <a:ext cx="338554" cy="276999"/>
            </a:xfrm>
            <a:prstGeom prst="rect">
              <a:avLst/>
            </a:prstGeom>
          </p:spPr>
          <p:txBody>
            <a:bodyPr wrap="none">
              <a:spAutoFit/>
            </a:bodyPr>
            <a:lstStyle/>
            <a:p>
              <a:r>
                <a:rPr lang="zh-CN" altLang="en-US" sz="1200" b="1" dirty="0" smtClean="0">
                  <a:latin typeface="微软雅黑" panose="020B0503020204020204" pitchFamily="34" charset="-122"/>
                  <a:ea typeface="微软雅黑" panose="020B0503020204020204" pitchFamily="34" charset="-122"/>
                  <a:sym typeface="Wingdings 2" panose="05020102010507070707" pitchFamily="18" charset="2"/>
                </a:rPr>
                <a:t>否</a:t>
              </a:r>
              <a:endParaRPr lang="zh-CN" altLang="en-US" sz="1200" dirty="0"/>
            </a:p>
          </p:txBody>
        </p:sp>
        <p:sp>
          <p:nvSpPr>
            <p:cNvPr id="123" name="矩形 122"/>
            <p:cNvSpPr/>
            <p:nvPr/>
          </p:nvSpPr>
          <p:spPr>
            <a:xfrm>
              <a:off x="1990765" y="2335408"/>
              <a:ext cx="338554" cy="276999"/>
            </a:xfrm>
            <a:prstGeom prst="rect">
              <a:avLst/>
            </a:prstGeom>
          </p:spPr>
          <p:txBody>
            <a:bodyPr wrap="none">
              <a:spAutoFit/>
            </a:bodyPr>
            <a:lstStyle/>
            <a:p>
              <a:r>
                <a:rPr lang="zh-CN" altLang="en-US" sz="1200" b="1" dirty="0" smtClean="0">
                  <a:latin typeface="微软雅黑" panose="020B0503020204020204" pitchFamily="34" charset="-122"/>
                  <a:ea typeface="微软雅黑" panose="020B0503020204020204" pitchFamily="34" charset="-122"/>
                  <a:sym typeface="Wingdings 2" panose="05020102010507070707" pitchFamily="18" charset="2"/>
                </a:rPr>
                <a:t>否</a:t>
              </a:r>
              <a:endParaRPr lang="zh-CN" altLang="en-US" sz="1200" dirty="0"/>
            </a:p>
          </p:txBody>
        </p:sp>
        <p:sp>
          <p:nvSpPr>
            <p:cNvPr id="124" name="矩形 123"/>
            <p:cNvSpPr/>
            <p:nvPr/>
          </p:nvSpPr>
          <p:spPr>
            <a:xfrm>
              <a:off x="5125729" y="2256346"/>
              <a:ext cx="338554" cy="276999"/>
            </a:xfrm>
            <a:prstGeom prst="rect">
              <a:avLst/>
            </a:prstGeom>
          </p:spPr>
          <p:txBody>
            <a:bodyPr wrap="none">
              <a:spAutoFit/>
            </a:bodyPr>
            <a:lstStyle/>
            <a:p>
              <a:r>
                <a:rPr lang="zh-CN" altLang="en-US" sz="1200" b="1" dirty="0" smtClean="0">
                  <a:latin typeface="微软雅黑" panose="020B0503020204020204" pitchFamily="34" charset="-122"/>
                  <a:ea typeface="微软雅黑" panose="020B0503020204020204" pitchFamily="34" charset="-122"/>
                  <a:sym typeface="Wingdings 2" panose="05020102010507070707" pitchFamily="18" charset="2"/>
                </a:rPr>
                <a:t>否</a:t>
              </a:r>
              <a:endParaRPr lang="zh-CN" altLang="en-US" sz="1200" dirty="0"/>
            </a:p>
          </p:txBody>
        </p:sp>
      </p:grpSp>
    </p:spTree>
    <p:extLst>
      <p:ext uri="{BB962C8B-B14F-4D97-AF65-F5344CB8AC3E}">
        <p14:creationId xmlns="" xmlns:p14="http://schemas.microsoft.com/office/powerpoint/2010/main" val="3684722409"/>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6"/>
          <p:cNvSpPr>
            <a:spLocks noChangeArrowheads="1"/>
          </p:cNvSpPr>
          <p:nvPr/>
        </p:nvSpPr>
        <p:spPr bwMode="auto">
          <a:xfrm>
            <a:off x="497382" y="968791"/>
            <a:ext cx="8129015" cy="220829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在完成发送后，必须再等待一段很短的时间（继续监听）才能发送下一帧。这段时间的通称是</a:t>
            </a:r>
            <a:r>
              <a:rPr lang="zh-CN" altLang="en-US" sz="2000" b="1" dirty="0">
                <a:solidFill>
                  <a:srgbClr val="C00000"/>
                </a:solidFill>
                <a:latin typeface="微软雅黑" pitchFamily="34" charset="-122"/>
                <a:ea typeface="微软雅黑" pitchFamily="34" charset="-122"/>
              </a:rPr>
              <a:t>帧间间隔 </a:t>
            </a:r>
            <a:r>
              <a:rPr lang="en-US" altLang="zh-CN" sz="2000" b="1" dirty="0">
                <a:solidFill>
                  <a:srgbClr val="C00000"/>
                </a:solidFill>
                <a:latin typeface="微软雅黑" pitchFamily="34" charset="-122"/>
                <a:ea typeface="微软雅黑" pitchFamily="34" charset="-122"/>
              </a:rPr>
              <a:t>IFS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InterFrame</a:t>
            </a:r>
            <a:r>
              <a:rPr lang="en-US" altLang="zh-CN" sz="2000" b="1" dirty="0">
                <a:latin typeface="微软雅黑" pitchFamily="34" charset="-122"/>
                <a:ea typeface="微软雅黑" pitchFamily="34" charset="-122"/>
              </a:rPr>
              <a:t> Space)</a:t>
            </a:r>
            <a:r>
              <a:rPr lang="zh-CN" altLang="en-US" sz="2000" b="1" dirty="0">
                <a:latin typeface="微软雅黑" pitchFamily="34" charset="-122"/>
                <a:ea typeface="微软雅黑" pitchFamily="34" charset="-122"/>
              </a:rPr>
              <a:t>。</a:t>
            </a:r>
          </a:p>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两种常用的帧间</a:t>
            </a:r>
            <a:r>
              <a:rPr lang="zh-CN" altLang="en-US" sz="2000" b="1" dirty="0" smtClean="0">
                <a:latin typeface="微软雅黑" pitchFamily="34" charset="-122"/>
                <a:ea typeface="微软雅黑" pitchFamily="34" charset="-122"/>
              </a:rPr>
              <a:t>间隔</a:t>
            </a:r>
            <a:r>
              <a:rPr lang="zh-CN" altLang="en-US" sz="2000" b="1" dirty="0">
                <a:latin typeface="微软雅黑" pitchFamily="34" charset="-122"/>
                <a:ea typeface="微软雅黑" pitchFamily="34" charset="-122"/>
              </a:rPr>
              <a:t>：</a:t>
            </a: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分布协调功能帧间间隔 </a:t>
            </a:r>
            <a:r>
              <a:rPr lang="en-US" altLang="zh-CN" sz="2000" b="1" dirty="0">
                <a:solidFill>
                  <a:srgbClr val="C00000"/>
                </a:solidFill>
                <a:latin typeface="微软雅黑" pitchFamily="34" charset="-122"/>
                <a:ea typeface="微软雅黑" pitchFamily="34" charset="-122"/>
              </a:rPr>
              <a:t>DIFS</a:t>
            </a:r>
            <a:r>
              <a:rPr lang="zh-CN" altLang="en-US" sz="2000" b="1" dirty="0">
                <a:solidFill>
                  <a:srgbClr val="C00000"/>
                </a:solidFill>
                <a:latin typeface="微软雅黑" pitchFamily="34" charset="-122"/>
                <a:ea typeface="微软雅黑" pitchFamily="34" charset="-122"/>
              </a:rPr>
              <a:t>。</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短 </a:t>
            </a:r>
            <a:r>
              <a:rPr lang="en-US" altLang="zh-CN" sz="2000" b="1" dirty="0">
                <a:latin typeface="微软雅黑" pitchFamily="34" charset="-122"/>
                <a:ea typeface="微软雅黑" pitchFamily="34" charset="-122"/>
              </a:rPr>
              <a:t>(Short) </a:t>
            </a:r>
            <a:r>
              <a:rPr lang="zh-CN" altLang="en-US" sz="2000" b="1" dirty="0">
                <a:latin typeface="微软雅黑" pitchFamily="34" charset="-122"/>
                <a:ea typeface="微软雅黑" pitchFamily="34" charset="-122"/>
              </a:rPr>
              <a:t>帧间间隔 </a:t>
            </a:r>
            <a:r>
              <a:rPr lang="en-US" altLang="zh-CN" sz="2000" b="1" dirty="0" smtClean="0">
                <a:solidFill>
                  <a:srgbClr val="C00000"/>
                </a:solidFill>
                <a:latin typeface="微软雅黑" pitchFamily="34" charset="-122"/>
                <a:ea typeface="微软雅黑" pitchFamily="34" charset="-122"/>
              </a:rPr>
              <a:t>SIFS</a:t>
            </a:r>
            <a:r>
              <a:rPr lang="zh-CN" altLang="en-US" sz="2000" b="1" dirty="0" smtClean="0">
                <a:solidFill>
                  <a:srgbClr val="C00000"/>
                </a:solidFill>
                <a:latin typeface="微软雅黑" pitchFamily="34" charset="-122"/>
                <a:ea typeface="微软雅黑" pitchFamily="34" charset="-122"/>
              </a:rPr>
              <a:t>。</a:t>
            </a:r>
            <a:endParaRPr lang="en-US" altLang="zh-CN" sz="2000" b="1" dirty="0">
              <a:solidFill>
                <a:srgbClr val="C00000"/>
              </a:solidFill>
              <a:latin typeface="微软雅黑" pitchFamily="34" charset="-122"/>
              <a:ea typeface="微软雅黑" pitchFamily="34" charset="-122"/>
            </a:endParaRPr>
          </a:p>
        </p:txBody>
      </p:sp>
      <p:sp>
        <p:nvSpPr>
          <p:cNvPr id="7" name="AutoShape 5"/>
          <p:cNvSpPr>
            <a:spLocks noChangeArrowheads="1"/>
          </p:cNvSpPr>
          <p:nvPr/>
        </p:nvSpPr>
        <p:spPr bwMode="auto">
          <a:xfrm>
            <a:off x="497383" y="615460"/>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Rectangle 6"/>
          <p:cNvSpPr>
            <a:spLocks noChangeArrowheads="1"/>
          </p:cNvSpPr>
          <p:nvPr/>
        </p:nvSpPr>
        <p:spPr bwMode="auto">
          <a:xfrm>
            <a:off x="2908874" y="582249"/>
            <a:ext cx="3283463"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smtClean="0">
                <a:solidFill>
                  <a:schemeClr val="bg1"/>
                </a:solidFill>
                <a:latin typeface="微软雅黑" pitchFamily="34" charset="-122"/>
                <a:ea typeface="微软雅黑" pitchFamily="34" charset="-122"/>
              </a:rPr>
              <a:t>时间间隔 </a:t>
            </a:r>
            <a:r>
              <a:rPr lang="en-US" altLang="zh-CN" sz="2000" b="1" dirty="0" smtClean="0">
                <a:solidFill>
                  <a:schemeClr val="bg1"/>
                </a:solidFill>
                <a:latin typeface="微软雅黑" pitchFamily="34" charset="-122"/>
                <a:ea typeface="微软雅黑" pitchFamily="34" charset="-122"/>
              </a:rPr>
              <a:t>DIFS </a:t>
            </a:r>
            <a:r>
              <a:rPr lang="zh-CN" altLang="en-US" sz="2000" b="1" dirty="0" smtClean="0">
                <a:solidFill>
                  <a:schemeClr val="bg1"/>
                </a:solidFill>
                <a:latin typeface="微软雅黑" pitchFamily="34" charset="-122"/>
                <a:ea typeface="微软雅黑" pitchFamily="34" charset="-122"/>
              </a:rPr>
              <a:t>的</a:t>
            </a:r>
            <a:r>
              <a:rPr lang="zh-CN" altLang="en-US" sz="2000" b="1" dirty="0">
                <a:solidFill>
                  <a:schemeClr val="bg1"/>
                </a:solidFill>
                <a:latin typeface="微软雅黑" pitchFamily="34" charset="-122"/>
                <a:ea typeface="微软雅黑" pitchFamily="34" charset="-122"/>
              </a:rPr>
              <a:t>重要性</a:t>
            </a:r>
          </a:p>
        </p:txBody>
      </p:sp>
    </p:spTree>
    <p:extLst>
      <p:ext uri="{BB962C8B-B14F-4D97-AF65-F5344CB8AC3E}">
        <p14:creationId xmlns="" xmlns:p14="http://schemas.microsoft.com/office/powerpoint/2010/main" val="359626839"/>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38918"/>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70462"/>
            <a:ext cx="718658" cy="400110"/>
          </a:xfrm>
          <a:prstGeom prst="rect">
            <a:avLst/>
          </a:prstGeom>
        </p:spPr>
        <p:txBody>
          <a:bodyPr wrap="none">
            <a:spAutoFit/>
          </a:bodyPr>
          <a:lstStyle/>
          <a:p>
            <a:r>
              <a:rPr lang="en-US" altLang="zh-CN" sz="2000" b="1" dirty="0" smtClean="0">
                <a:latin typeface="微软雅黑" pitchFamily="34" charset="-122"/>
                <a:ea typeface="微软雅黑" pitchFamily="34" charset="-122"/>
              </a:rPr>
              <a:t>SIFS</a:t>
            </a:r>
            <a:endParaRPr lang="zh-CN" altLang="en-US" sz="2000" b="1" dirty="0">
              <a:latin typeface="微软雅黑" pitchFamily="34" charset="-122"/>
              <a:ea typeface="微软雅黑" pitchFamily="34" charset="-122"/>
            </a:endParaRPr>
          </a:p>
        </p:txBody>
      </p:sp>
      <p:sp>
        <p:nvSpPr>
          <p:cNvPr id="68" name="矩形 67"/>
          <p:cNvSpPr/>
          <p:nvPr/>
        </p:nvSpPr>
        <p:spPr>
          <a:xfrm>
            <a:off x="1038242" y="1120172"/>
            <a:ext cx="3433173" cy="954107"/>
          </a:xfrm>
          <a:prstGeom prst="rect">
            <a:avLst/>
          </a:prstGeom>
          <a:solidFill>
            <a:srgbClr val="00FFFF"/>
          </a:solidFill>
          <a:ln>
            <a:solidFill>
              <a:schemeClr val="tx1"/>
            </a:solidFill>
          </a:ln>
          <a:effectLst/>
        </p:spPr>
        <p:txBody>
          <a:bodyPr wrap="square">
            <a:spAutoFit/>
          </a:bodyPr>
          <a:lstStyle/>
          <a:p>
            <a:r>
              <a:rPr lang="zh-CN" altLang="en-US" sz="1400" b="1" dirty="0" smtClean="0">
                <a:latin typeface="微软雅黑" pitchFamily="34" charset="-122"/>
                <a:ea typeface="微软雅黑" pitchFamily="34" charset="-122"/>
              </a:rPr>
              <a:t>是</a:t>
            </a:r>
            <a:r>
              <a:rPr lang="zh-CN" altLang="en-US" sz="1400" b="1" dirty="0">
                <a:latin typeface="微软雅黑" pitchFamily="34" charset="-122"/>
                <a:ea typeface="微软雅黑" pitchFamily="34" charset="-122"/>
              </a:rPr>
              <a:t>最短的帧间间隔，用来</a:t>
            </a:r>
            <a:r>
              <a:rPr lang="zh-CN" altLang="en-US" sz="1400" b="1" dirty="0" smtClean="0">
                <a:latin typeface="微软雅黑" pitchFamily="34" charset="-122"/>
                <a:ea typeface="微软雅黑" pitchFamily="34" charset="-122"/>
              </a:rPr>
              <a:t>分隔属于</a:t>
            </a:r>
            <a:r>
              <a:rPr lang="zh-CN" altLang="en-US" sz="1400" b="1" dirty="0">
                <a:latin typeface="微软雅黑" pitchFamily="34" charset="-122"/>
                <a:ea typeface="微软雅黑" pitchFamily="34" charset="-122"/>
              </a:rPr>
              <a:t>一次对话的各帧</a:t>
            </a:r>
            <a:r>
              <a:rPr lang="zh-CN" altLang="en-US" sz="1400" b="1" dirty="0" smtClean="0">
                <a:latin typeface="微软雅黑" pitchFamily="34" charset="-122"/>
                <a:ea typeface="微软雅黑" pitchFamily="34" charset="-122"/>
              </a:rPr>
              <a:t>。</a:t>
            </a:r>
            <a:endParaRPr lang="en-US" altLang="zh-CN" sz="1400" b="1" dirty="0" smtClean="0">
              <a:latin typeface="微软雅黑" pitchFamily="34" charset="-122"/>
              <a:ea typeface="微软雅黑" pitchFamily="34" charset="-122"/>
            </a:endParaRPr>
          </a:p>
          <a:p>
            <a:r>
              <a:rPr lang="zh-CN" altLang="en-US" sz="1400" b="1" dirty="0" smtClean="0">
                <a:latin typeface="微软雅黑" pitchFamily="34" charset="-122"/>
                <a:ea typeface="微软雅黑" pitchFamily="34" charset="-122"/>
              </a:rPr>
              <a:t>一</a:t>
            </a:r>
            <a:r>
              <a:rPr lang="zh-CN" altLang="en-US" sz="1400" b="1" dirty="0">
                <a:latin typeface="微软雅黑" pitchFamily="34" charset="-122"/>
                <a:ea typeface="微软雅黑" pitchFamily="34" charset="-122"/>
              </a:rPr>
              <a:t>个站应当能够在这段时间内从发送方式切换到接收方式。</a:t>
            </a:r>
          </a:p>
        </p:txBody>
      </p:sp>
      <p:sp>
        <p:nvSpPr>
          <p:cNvPr id="69" name="矩形 68"/>
          <p:cNvSpPr/>
          <p:nvPr/>
        </p:nvSpPr>
        <p:spPr>
          <a:xfrm>
            <a:off x="4697649" y="1120172"/>
            <a:ext cx="3512096" cy="954107"/>
          </a:xfrm>
          <a:prstGeom prst="rect">
            <a:avLst/>
          </a:prstGeom>
          <a:solidFill>
            <a:schemeClr val="bg1"/>
          </a:solidFill>
          <a:ln>
            <a:noFill/>
          </a:ln>
        </p:spPr>
        <p:txBody>
          <a:bodyPr wrap="square">
            <a:spAutoFit/>
          </a:bodyPr>
          <a:lstStyle/>
          <a:p>
            <a:r>
              <a:rPr lang="zh-CN" altLang="en-US" sz="1400" b="1" dirty="0">
                <a:latin typeface="微软雅黑" pitchFamily="34" charset="-122"/>
                <a:ea typeface="微软雅黑" pitchFamily="34" charset="-122"/>
              </a:rPr>
              <a:t>使用 </a:t>
            </a:r>
            <a:r>
              <a:rPr lang="en-US" altLang="zh-CN" sz="1400" b="1" dirty="0">
                <a:latin typeface="微软雅黑" pitchFamily="34" charset="-122"/>
                <a:ea typeface="微软雅黑" pitchFamily="34" charset="-122"/>
              </a:rPr>
              <a:t>SIFS </a:t>
            </a:r>
            <a:r>
              <a:rPr lang="zh-CN" altLang="en-US" sz="1400" b="1" dirty="0">
                <a:latin typeface="微软雅黑" pitchFamily="34" charset="-122"/>
                <a:ea typeface="微软雅黑" pitchFamily="34" charset="-122"/>
              </a:rPr>
              <a:t>的帧类型有：</a:t>
            </a:r>
            <a:r>
              <a:rPr lang="en-US" altLang="zh-CN" sz="1400" b="1" dirty="0">
                <a:latin typeface="微软雅黑" pitchFamily="34" charset="-122"/>
                <a:ea typeface="微软雅黑" pitchFamily="34" charset="-122"/>
              </a:rPr>
              <a:t>ACK </a:t>
            </a:r>
            <a:r>
              <a:rPr lang="zh-CN" altLang="en-US" sz="1400" b="1" dirty="0">
                <a:latin typeface="微软雅黑" pitchFamily="34" charset="-122"/>
                <a:ea typeface="微软雅黑" pitchFamily="34" charset="-122"/>
              </a:rPr>
              <a:t>帧、</a:t>
            </a:r>
            <a:r>
              <a:rPr lang="en-US" altLang="zh-CN" sz="1400" b="1" dirty="0">
                <a:latin typeface="微软雅黑" pitchFamily="34" charset="-122"/>
                <a:ea typeface="微软雅黑" pitchFamily="34" charset="-122"/>
              </a:rPr>
              <a:t>CTS </a:t>
            </a:r>
            <a:r>
              <a:rPr lang="zh-CN" altLang="en-US" sz="1400" b="1" dirty="0">
                <a:latin typeface="微软雅黑" pitchFamily="34" charset="-122"/>
                <a:ea typeface="微软雅黑" pitchFamily="34" charset="-122"/>
              </a:rPr>
              <a:t>帧、由过长的 </a:t>
            </a:r>
            <a:r>
              <a:rPr lang="en-US" altLang="zh-CN" sz="1400" b="1" dirty="0">
                <a:latin typeface="微软雅黑" pitchFamily="34" charset="-122"/>
                <a:ea typeface="微软雅黑" pitchFamily="34" charset="-122"/>
              </a:rPr>
              <a:t>MAC </a:t>
            </a:r>
            <a:r>
              <a:rPr lang="zh-CN" altLang="en-US" sz="1400" b="1" dirty="0">
                <a:latin typeface="微软雅黑" pitchFamily="34" charset="-122"/>
                <a:ea typeface="微软雅黑" pitchFamily="34" charset="-122"/>
              </a:rPr>
              <a:t>帧分片后的数据帧，以及所有回答 </a:t>
            </a:r>
            <a:r>
              <a:rPr lang="en-US" altLang="zh-CN" sz="1400" b="1" dirty="0" smtClean="0">
                <a:latin typeface="微软雅黑" pitchFamily="34" charset="-122"/>
                <a:ea typeface="微软雅黑" pitchFamily="34" charset="-122"/>
              </a:rPr>
              <a:t>AP </a:t>
            </a:r>
            <a:r>
              <a:rPr lang="zh-CN" altLang="en-US" sz="1400" b="1" dirty="0" smtClean="0">
                <a:latin typeface="微软雅黑" pitchFamily="34" charset="-122"/>
                <a:ea typeface="微软雅黑" pitchFamily="34" charset="-122"/>
              </a:rPr>
              <a:t>探测</a:t>
            </a:r>
            <a:r>
              <a:rPr lang="zh-CN" altLang="en-US" sz="1400" b="1" dirty="0">
                <a:latin typeface="微软雅黑" pitchFamily="34" charset="-122"/>
                <a:ea typeface="微软雅黑" pitchFamily="34" charset="-122"/>
              </a:rPr>
              <a:t>请求</a:t>
            </a:r>
            <a:r>
              <a:rPr lang="zh-CN" altLang="en-US" sz="1400" b="1" dirty="0" smtClean="0">
                <a:latin typeface="微软雅黑" pitchFamily="34" charset="-122"/>
                <a:ea typeface="微软雅黑" pitchFamily="34" charset="-122"/>
              </a:rPr>
              <a:t>帧和</a:t>
            </a:r>
            <a:r>
              <a:rPr lang="zh-CN" altLang="en-US" sz="1400" b="1" dirty="0">
                <a:latin typeface="微软雅黑" pitchFamily="34" charset="-122"/>
                <a:ea typeface="微软雅黑" pitchFamily="34" charset="-122"/>
              </a:rPr>
              <a:t>在 </a:t>
            </a:r>
            <a:r>
              <a:rPr lang="en-US" altLang="zh-CN" sz="1400" b="1" dirty="0">
                <a:latin typeface="微软雅黑" pitchFamily="34" charset="-122"/>
                <a:ea typeface="微软雅黑" pitchFamily="34" charset="-122"/>
              </a:rPr>
              <a:t>PCF </a:t>
            </a:r>
            <a:r>
              <a:rPr lang="zh-CN" altLang="en-US" sz="1400" b="1" dirty="0">
                <a:latin typeface="微软雅黑" pitchFamily="34" charset="-122"/>
                <a:ea typeface="微软雅黑" pitchFamily="34" charset="-122"/>
              </a:rPr>
              <a:t>方式中接入点 </a:t>
            </a:r>
            <a:r>
              <a:rPr lang="en-US" altLang="zh-CN" sz="1400" b="1" dirty="0">
                <a:latin typeface="微软雅黑" pitchFamily="34" charset="-122"/>
                <a:ea typeface="微软雅黑" pitchFamily="34" charset="-122"/>
              </a:rPr>
              <a:t>AP </a:t>
            </a:r>
            <a:r>
              <a:rPr lang="zh-CN" altLang="en-US" sz="1400" b="1" dirty="0">
                <a:latin typeface="微软雅黑" pitchFamily="34" charset="-122"/>
                <a:ea typeface="微软雅黑" pitchFamily="34" charset="-122"/>
              </a:rPr>
              <a:t>发送出的任何帧。</a:t>
            </a:r>
          </a:p>
        </p:txBody>
      </p:sp>
      <p:grpSp>
        <p:nvGrpSpPr>
          <p:cNvPr id="34" name="组合 33"/>
          <p:cNvGrpSpPr/>
          <p:nvPr/>
        </p:nvGrpSpPr>
        <p:grpSpPr>
          <a:xfrm>
            <a:off x="1716487" y="2233999"/>
            <a:ext cx="5509855" cy="1949958"/>
            <a:chOff x="1716487" y="2181745"/>
            <a:chExt cx="5509855" cy="1949958"/>
          </a:xfrm>
        </p:grpSpPr>
        <p:sp>
          <p:nvSpPr>
            <p:cNvPr id="74" name="Freeform 13"/>
            <p:cNvSpPr>
              <a:spLocks/>
            </p:cNvSpPr>
            <p:nvPr/>
          </p:nvSpPr>
          <p:spPr bwMode="auto">
            <a:xfrm>
              <a:off x="2631543" y="2384149"/>
              <a:ext cx="1835094" cy="28546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Text Box 4"/>
            <p:cNvSpPr txBox="1">
              <a:spLocks noChangeArrowheads="1"/>
            </p:cNvSpPr>
            <p:nvPr/>
          </p:nvSpPr>
          <p:spPr bwMode="auto">
            <a:xfrm>
              <a:off x="3250752" y="2401163"/>
              <a:ext cx="93944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76" name="Text Box 97"/>
            <p:cNvSpPr txBox="1">
              <a:spLocks noChangeArrowheads="1"/>
            </p:cNvSpPr>
            <p:nvPr/>
          </p:nvSpPr>
          <p:spPr bwMode="auto">
            <a:xfrm>
              <a:off x="1719050" y="2919233"/>
              <a:ext cx="30663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B</a:t>
              </a:r>
              <a:endParaRPr lang="zh-CN" altLang="en-US" sz="1200" b="1">
                <a:latin typeface="微软雅黑" panose="020B0503020204020204" pitchFamily="34" charset="-122"/>
                <a:ea typeface="微软雅黑" panose="020B0503020204020204" pitchFamily="34" charset="-122"/>
              </a:endParaRPr>
            </a:p>
          </p:txBody>
        </p:sp>
        <p:sp>
          <p:nvSpPr>
            <p:cNvPr id="77" name="Text Box 24"/>
            <p:cNvSpPr txBox="1">
              <a:spLocks noChangeArrowheads="1"/>
            </p:cNvSpPr>
            <p:nvPr/>
          </p:nvSpPr>
          <p:spPr bwMode="auto">
            <a:xfrm>
              <a:off x="4384519" y="2181745"/>
              <a:ext cx="50667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SIFS</a:t>
              </a:r>
            </a:p>
          </p:txBody>
        </p:sp>
        <p:sp>
          <p:nvSpPr>
            <p:cNvPr id="78" name="Line 110"/>
            <p:cNvSpPr>
              <a:spLocks noChangeShapeType="1"/>
            </p:cNvSpPr>
            <p:nvPr/>
          </p:nvSpPr>
          <p:spPr bwMode="auto">
            <a:xfrm>
              <a:off x="4456582" y="2457059"/>
              <a:ext cx="313390" cy="2472"/>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Freeform 13"/>
            <p:cNvSpPr>
              <a:spLocks/>
            </p:cNvSpPr>
            <p:nvPr/>
          </p:nvSpPr>
          <p:spPr bwMode="auto">
            <a:xfrm>
              <a:off x="4776675" y="2878453"/>
              <a:ext cx="460869" cy="274339"/>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0" name="Text Box 56"/>
            <p:cNvSpPr txBox="1">
              <a:spLocks noChangeArrowheads="1"/>
            </p:cNvSpPr>
            <p:nvPr/>
          </p:nvSpPr>
          <p:spPr bwMode="auto">
            <a:xfrm>
              <a:off x="4735959" y="2886729"/>
              <a:ext cx="57331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81" name="Line 106"/>
            <p:cNvSpPr>
              <a:spLocks noChangeShapeType="1"/>
            </p:cNvSpPr>
            <p:nvPr/>
          </p:nvSpPr>
          <p:spPr bwMode="auto">
            <a:xfrm flipH="1">
              <a:off x="4780027" y="2412572"/>
              <a:ext cx="1676" cy="257038"/>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2" name="Text Box 97"/>
            <p:cNvSpPr txBox="1">
              <a:spLocks noChangeArrowheads="1"/>
            </p:cNvSpPr>
            <p:nvPr/>
          </p:nvSpPr>
          <p:spPr bwMode="auto">
            <a:xfrm>
              <a:off x="1716487" y="2439758"/>
              <a:ext cx="31678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83" name="Line 106"/>
            <p:cNvSpPr>
              <a:spLocks noChangeShapeType="1"/>
            </p:cNvSpPr>
            <p:nvPr/>
          </p:nvSpPr>
          <p:spPr bwMode="auto">
            <a:xfrm>
              <a:off x="5242571" y="2412572"/>
              <a:ext cx="0" cy="1029387"/>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4" name="Line 110"/>
            <p:cNvSpPr>
              <a:spLocks noChangeShapeType="1"/>
            </p:cNvSpPr>
            <p:nvPr/>
          </p:nvSpPr>
          <p:spPr bwMode="auto">
            <a:xfrm>
              <a:off x="5215757" y="2465709"/>
              <a:ext cx="467572" cy="1236"/>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5" name="Line 106"/>
            <p:cNvSpPr>
              <a:spLocks noChangeShapeType="1"/>
            </p:cNvSpPr>
            <p:nvPr/>
          </p:nvSpPr>
          <p:spPr bwMode="auto">
            <a:xfrm flipH="1">
              <a:off x="5668278" y="2398978"/>
              <a:ext cx="3319" cy="479475"/>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Text Box 24"/>
            <p:cNvSpPr txBox="1">
              <a:spLocks noChangeArrowheads="1"/>
            </p:cNvSpPr>
            <p:nvPr/>
          </p:nvSpPr>
          <p:spPr bwMode="auto">
            <a:xfrm>
              <a:off x="5183341" y="2200974"/>
              <a:ext cx="56534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87" name="Text Box 9"/>
            <p:cNvSpPr txBox="1">
              <a:spLocks noChangeArrowheads="1"/>
            </p:cNvSpPr>
            <p:nvPr/>
          </p:nvSpPr>
          <p:spPr bwMode="auto">
            <a:xfrm>
              <a:off x="6963705" y="2454588"/>
              <a:ext cx="26263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88" name="Text Box 9"/>
            <p:cNvSpPr txBox="1">
              <a:spLocks noChangeArrowheads="1"/>
            </p:cNvSpPr>
            <p:nvPr/>
          </p:nvSpPr>
          <p:spPr bwMode="auto">
            <a:xfrm>
              <a:off x="6963705" y="2920469"/>
              <a:ext cx="26263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cxnSp>
          <p:nvCxnSpPr>
            <p:cNvPr id="89" name="直接箭头连接符 87"/>
            <p:cNvCxnSpPr>
              <a:cxnSpLocks noChangeShapeType="1"/>
            </p:cNvCxnSpPr>
            <p:nvPr/>
          </p:nvCxnSpPr>
          <p:spPr bwMode="auto">
            <a:xfrm flipV="1">
              <a:off x="2616461" y="3288725"/>
              <a:ext cx="2622759" cy="6179"/>
            </a:xfrm>
            <a:prstGeom prst="straightConnector1">
              <a:avLst/>
            </a:prstGeom>
            <a:noFill/>
            <a:ln w="9525" algn="ctr">
              <a:solidFill>
                <a:schemeClr val="tx1"/>
              </a:solidFill>
              <a:round/>
              <a:headEnd type="triangle" w="sm" len="lg"/>
              <a:tailEnd type="triangle" w="sm" len="lg"/>
            </a:ln>
            <a:extLst>
              <a:ext uri="{909E8E84-426E-40DD-AFC4-6F175D3DCCD1}">
                <a14:hiddenFill xmlns="" xmlns:a14="http://schemas.microsoft.com/office/drawing/2010/main">
                  <a:noFill/>
                </a14:hiddenFill>
              </a:ext>
            </a:extLst>
          </p:spPr>
        </p:cxnSp>
        <p:sp>
          <p:nvSpPr>
            <p:cNvPr id="90" name="Line 106"/>
            <p:cNvSpPr>
              <a:spLocks noChangeShapeType="1"/>
            </p:cNvSpPr>
            <p:nvPr/>
          </p:nvSpPr>
          <p:spPr bwMode="auto">
            <a:xfrm>
              <a:off x="2626186" y="2825316"/>
              <a:ext cx="0" cy="1113417"/>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09"/>
            <p:cNvSpPr txBox="1">
              <a:spLocks noChangeArrowheads="1"/>
            </p:cNvSpPr>
            <p:nvPr/>
          </p:nvSpPr>
          <p:spPr bwMode="auto">
            <a:xfrm>
              <a:off x="3558589" y="3168857"/>
              <a:ext cx="646331" cy="276999"/>
            </a:xfrm>
            <a:prstGeom prst="rect">
              <a:avLst/>
            </a:prstGeom>
            <a:solidFill>
              <a:srgbClr val="C3E3F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信道忙</a:t>
              </a:r>
            </a:p>
          </p:txBody>
        </p:sp>
        <p:cxnSp>
          <p:nvCxnSpPr>
            <p:cNvPr id="92" name="直接箭头连接符 87"/>
            <p:cNvCxnSpPr>
              <a:cxnSpLocks noChangeShapeType="1"/>
            </p:cNvCxnSpPr>
            <p:nvPr/>
          </p:nvCxnSpPr>
          <p:spPr bwMode="auto">
            <a:xfrm>
              <a:off x="2631543" y="3870768"/>
              <a:ext cx="2595945" cy="1235"/>
            </a:xfrm>
            <a:prstGeom prst="straightConnector1">
              <a:avLst/>
            </a:prstGeom>
            <a:noFill/>
            <a:ln w="9525" algn="ctr">
              <a:solidFill>
                <a:schemeClr val="tx1"/>
              </a:solidFill>
              <a:round/>
              <a:headEnd type="triangle" w="sm" len="lg"/>
              <a:tailEnd type="triangle" w="sm" len="lg"/>
            </a:ln>
            <a:extLst>
              <a:ext uri="{909E8E84-426E-40DD-AFC4-6F175D3DCCD1}">
                <a14:hiddenFill xmlns="" xmlns:a14="http://schemas.microsoft.com/office/drawing/2010/main">
                  <a:noFill/>
                </a14:hiddenFill>
              </a:ext>
            </a:extLst>
          </p:spPr>
        </p:cxnSp>
        <p:sp>
          <p:nvSpPr>
            <p:cNvPr id="93" name="Text Box 109"/>
            <p:cNvSpPr txBox="1">
              <a:spLocks noChangeArrowheads="1"/>
            </p:cNvSpPr>
            <p:nvPr/>
          </p:nvSpPr>
          <p:spPr bwMode="auto">
            <a:xfrm>
              <a:off x="2939683" y="3854704"/>
              <a:ext cx="187743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其他站在此期间不得发送</a:t>
              </a:r>
            </a:p>
          </p:txBody>
        </p:sp>
        <p:sp>
          <p:nvSpPr>
            <p:cNvPr id="94" name="矩形 131"/>
            <p:cNvSpPr>
              <a:spLocks noChangeArrowheads="1"/>
            </p:cNvSpPr>
            <p:nvPr/>
          </p:nvSpPr>
          <p:spPr bwMode="auto">
            <a:xfrm>
              <a:off x="5671597" y="2494132"/>
              <a:ext cx="1129546" cy="173006"/>
            </a:xfrm>
            <a:prstGeom prst="rect">
              <a:avLst/>
            </a:prstGeom>
            <a:noFill/>
            <a:ln w="9525" algn="ctr">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95" name="直接连接符 133"/>
            <p:cNvCxnSpPr>
              <a:cxnSpLocks noChangeShapeType="1"/>
            </p:cNvCxnSpPr>
            <p:nvPr/>
          </p:nvCxnSpPr>
          <p:spPr bwMode="auto">
            <a:xfrm>
              <a:off x="5748688" y="2494132"/>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96" name="直接连接符 134"/>
            <p:cNvCxnSpPr>
              <a:cxnSpLocks noChangeShapeType="1"/>
            </p:cNvCxnSpPr>
            <p:nvPr/>
          </p:nvCxnSpPr>
          <p:spPr bwMode="auto">
            <a:xfrm>
              <a:off x="5814048" y="2495367"/>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97" name="直接连接符 135"/>
            <p:cNvCxnSpPr>
              <a:cxnSpLocks noChangeShapeType="1"/>
            </p:cNvCxnSpPr>
            <p:nvPr/>
          </p:nvCxnSpPr>
          <p:spPr bwMode="auto">
            <a:xfrm>
              <a:off x="5944767" y="2495367"/>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98" name="直接连接符 136"/>
            <p:cNvCxnSpPr>
              <a:cxnSpLocks noChangeShapeType="1"/>
            </p:cNvCxnSpPr>
            <p:nvPr/>
          </p:nvCxnSpPr>
          <p:spPr bwMode="auto">
            <a:xfrm>
              <a:off x="6010126" y="2494132"/>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99" name="直接连接符 137"/>
            <p:cNvCxnSpPr>
              <a:cxnSpLocks noChangeShapeType="1"/>
            </p:cNvCxnSpPr>
            <p:nvPr/>
          </p:nvCxnSpPr>
          <p:spPr bwMode="auto">
            <a:xfrm>
              <a:off x="6075486" y="2495367"/>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0" name="直接连接符 138"/>
            <p:cNvCxnSpPr>
              <a:cxnSpLocks noChangeShapeType="1"/>
            </p:cNvCxnSpPr>
            <p:nvPr/>
          </p:nvCxnSpPr>
          <p:spPr bwMode="auto">
            <a:xfrm>
              <a:off x="6140845" y="2501546"/>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1" name="直接连接符 139"/>
            <p:cNvCxnSpPr>
              <a:cxnSpLocks noChangeShapeType="1"/>
            </p:cNvCxnSpPr>
            <p:nvPr/>
          </p:nvCxnSpPr>
          <p:spPr bwMode="auto">
            <a:xfrm>
              <a:off x="6206205" y="2497839"/>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2" name="直接连接符 140"/>
            <p:cNvCxnSpPr>
              <a:cxnSpLocks noChangeShapeType="1"/>
            </p:cNvCxnSpPr>
            <p:nvPr/>
          </p:nvCxnSpPr>
          <p:spPr bwMode="auto">
            <a:xfrm>
              <a:off x="6271564" y="2497839"/>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3" name="直接连接符 141"/>
            <p:cNvCxnSpPr>
              <a:cxnSpLocks noChangeShapeType="1"/>
            </p:cNvCxnSpPr>
            <p:nvPr/>
          </p:nvCxnSpPr>
          <p:spPr bwMode="auto">
            <a:xfrm>
              <a:off x="5879407" y="2490424"/>
              <a:ext cx="0" cy="169299"/>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sp>
          <p:nvSpPr>
            <p:cNvPr id="104" name="Text Box 109"/>
            <p:cNvSpPr txBox="1">
              <a:spLocks noChangeArrowheads="1"/>
            </p:cNvSpPr>
            <p:nvPr/>
          </p:nvSpPr>
          <p:spPr bwMode="auto">
            <a:xfrm>
              <a:off x="5921585" y="2256866"/>
              <a:ext cx="64633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争用期</a:t>
              </a:r>
            </a:p>
          </p:txBody>
        </p:sp>
        <p:cxnSp>
          <p:nvCxnSpPr>
            <p:cNvPr id="105" name="直接连接符 143"/>
            <p:cNvCxnSpPr>
              <a:cxnSpLocks noChangeShapeType="1"/>
            </p:cNvCxnSpPr>
            <p:nvPr/>
          </p:nvCxnSpPr>
          <p:spPr bwMode="auto">
            <a:xfrm>
              <a:off x="6338599" y="2500310"/>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6" name="直接连接符 144"/>
            <p:cNvCxnSpPr>
              <a:cxnSpLocks noChangeShapeType="1"/>
            </p:cNvCxnSpPr>
            <p:nvPr/>
          </p:nvCxnSpPr>
          <p:spPr bwMode="auto">
            <a:xfrm>
              <a:off x="6403959" y="2492896"/>
              <a:ext cx="0" cy="169299"/>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7" name="直接连接符 145"/>
            <p:cNvCxnSpPr>
              <a:cxnSpLocks noChangeShapeType="1"/>
            </p:cNvCxnSpPr>
            <p:nvPr/>
          </p:nvCxnSpPr>
          <p:spPr bwMode="auto">
            <a:xfrm>
              <a:off x="6469318" y="2489189"/>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8" name="直接连接符 146"/>
            <p:cNvCxnSpPr>
              <a:cxnSpLocks noChangeShapeType="1"/>
            </p:cNvCxnSpPr>
            <p:nvPr/>
          </p:nvCxnSpPr>
          <p:spPr bwMode="auto">
            <a:xfrm>
              <a:off x="6665397" y="2499075"/>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9" name="直接连接符 147"/>
            <p:cNvCxnSpPr>
              <a:cxnSpLocks noChangeShapeType="1"/>
            </p:cNvCxnSpPr>
            <p:nvPr/>
          </p:nvCxnSpPr>
          <p:spPr bwMode="auto">
            <a:xfrm>
              <a:off x="6534678" y="2495367"/>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10" name="直接连接符 148"/>
            <p:cNvCxnSpPr>
              <a:cxnSpLocks noChangeShapeType="1"/>
            </p:cNvCxnSpPr>
            <p:nvPr/>
          </p:nvCxnSpPr>
          <p:spPr bwMode="auto">
            <a:xfrm>
              <a:off x="6600037" y="2496603"/>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11" name="直接连接符 149"/>
            <p:cNvCxnSpPr>
              <a:cxnSpLocks noChangeShapeType="1"/>
            </p:cNvCxnSpPr>
            <p:nvPr/>
          </p:nvCxnSpPr>
          <p:spPr bwMode="auto">
            <a:xfrm>
              <a:off x="6730756" y="2497839"/>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sp>
          <p:nvSpPr>
            <p:cNvPr id="112" name="Freeform 13"/>
            <p:cNvSpPr>
              <a:spLocks/>
            </p:cNvSpPr>
            <p:nvPr/>
          </p:nvSpPr>
          <p:spPr bwMode="auto">
            <a:xfrm>
              <a:off x="2631543" y="3458024"/>
              <a:ext cx="2607676" cy="285460"/>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3" name="组合 51"/>
            <p:cNvGrpSpPr>
              <a:grpSpLocks/>
            </p:cNvGrpSpPr>
            <p:nvPr/>
          </p:nvGrpSpPr>
          <p:grpSpPr bwMode="auto">
            <a:xfrm>
              <a:off x="1902534" y="2662195"/>
              <a:ext cx="5233786" cy="1093647"/>
              <a:chOff x="1938883" y="1375436"/>
              <a:chExt cx="4422775" cy="1405864"/>
            </a:xfrm>
          </p:grpSpPr>
          <p:sp>
            <p:nvSpPr>
              <p:cNvPr id="114" name="Line 2"/>
              <p:cNvSpPr>
                <a:spLocks noChangeShapeType="1"/>
              </p:cNvSpPr>
              <p:nvPr/>
            </p:nvSpPr>
            <p:spPr bwMode="auto">
              <a:xfrm>
                <a:off x="1940470" y="1375436"/>
                <a:ext cx="4406900"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95"/>
              <p:cNvSpPr>
                <a:spLocks noChangeShapeType="1"/>
              </p:cNvSpPr>
              <p:nvPr/>
            </p:nvSpPr>
            <p:spPr bwMode="auto">
              <a:xfrm>
                <a:off x="1938883" y="2011363"/>
                <a:ext cx="4406900"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95"/>
              <p:cNvSpPr>
                <a:spLocks noChangeShapeType="1"/>
              </p:cNvSpPr>
              <p:nvPr/>
            </p:nvSpPr>
            <p:spPr bwMode="auto">
              <a:xfrm>
                <a:off x="1954758" y="2781300"/>
                <a:ext cx="4406900"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17" name="Text Box 4"/>
            <p:cNvSpPr txBox="1">
              <a:spLocks noChangeArrowheads="1"/>
            </p:cNvSpPr>
            <p:nvPr/>
          </p:nvSpPr>
          <p:spPr bwMode="auto">
            <a:xfrm>
              <a:off x="3590395" y="3470476"/>
              <a:ext cx="83626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NAV</a:t>
              </a:r>
              <a:endParaRPr lang="zh-CN" altLang="en-US" sz="1200" b="1" dirty="0">
                <a:latin typeface="微软雅黑" panose="020B0503020204020204" pitchFamily="34" charset="-122"/>
                <a:ea typeface="微软雅黑" panose="020B0503020204020204" pitchFamily="34" charset="-122"/>
              </a:endParaRPr>
            </a:p>
          </p:txBody>
        </p:sp>
        <p:sp>
          <p:nvSpPr>
            <p:cNvPr id="118" name="Text Box 9"/>
            <p:cNvSpPr txBox="1">
              <a:spLocks noChangeArrowheads="1"/>
            </p:cNvSpPr>
            <p:nvPr/>
          </p:nvSpPr>
          <p:spPr bwMode="auto">
            <a:xfrm>
              <a:off x="6963705" y="3518576"/>
              <a:ext cx="26263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19" name="Line 110"/>
            <p:cNvSpPr>
              <a:spLocks noChangeShapeType="1"/>
            </p:cNvSpPr>
            <p:nvPr/>
          </p:nvSpPr>
          <p:spPr bwMode="auto">
            <a:xfrm>
              <a:off x="5678301" y="2773414"/>
              <a:ext cx="1129546" cy="2472"/>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flipH="1">
              <a:off x="6797792" y="2691853"/>
              <a:ext cx="3352" cy="159413"/>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21" name="组合 48"/>
            <p:cNvGrpSpPr>
              <a:grpSpLocks/>
            </p:cNvGrpSpPr>
            <p:nvPr/>
          </p:nvGrpSpPr>
          <p:grpSpPr bwMode="auto">
            <a:xfrm>
              <a:off x="5996750" y="2636526"/>
              <a:ext cx="479245" cy="276999"/>
              <a:chOff x="4887085" y="536328"/>
              <a:chExt cx="454443" cy="356280"/>
            </a:xfrm>
          </p:grpSpPr>
          <p:sp>
            <p:nvSpPr>
              <p:cNvPr id="122" name="矩形 49"/>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3" name="Text Box 24"/>
              <p:cNvSpPr txBox="1">
                <a:spLocks noChangeArrowheads="1"/>
              </p:cNvSpPr>
              <p:nvPr/>
            </p:nvSpPr>
            <p:spPr bwMode="auto">
              <a:xfrm>
                <a:off x="4887085" y="536328"/>
                <a:ext cx="454443" cy="35628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p>
            </p:txBody>
          </p:sp>
        </p:grpSp>
        <p:sp>
          <p:nvSpPr>
            <p:cNvPr id="124" name="Line 110"/>
            <p:cNvSpPr>
              <a:spLocks noChangeShapeType="1"/>
            </p:cNvSpPr>
            <p:nvPr/>
          </p:nvSpPr>
          <p:spPr bwMode="auto">
            <a:xfrm>
              <a:off x="2170675" y="2465709"/>
              <a:ext cx="467571" cy="1236"/>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06"/>
            <p:cNvSpPr>
              <a:spLocks noChangeShapeType="1"/>
            </p:cNvSpPr>
            <p:nvPr/>
          </p:nvSpPr>
          <p:spPr bwMode="auto">
            <a:xfrm>
              <a:off x="2155592" y="2376734"/>
              <a:ext cx="1676" cy="289168"/>
            </a:xfrm>
            <a:prstGeom prst="line">
              <a:avLst/>
            </a:prstGeom>
            <a:noFill/>
            <a:ln w="28575">
              <a:solidFill>
                <a:schemeClr val="tx1"/>
              </a:solidFill>
              <a:round/>
              <a:headEnd type="triangle" w="sm" len="me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Text Box 24"/>
            <p:cNvSpPr txBox="1">
              <a:spLocks noChangeArrowheads="1"/>
            </p:cNvSpPr>
            <p:nvPr/>
          </p:nvSpPr>
          <p:spPr bwMode="auto">
            <a:xfrm>
              <a:off x="2140686" y="2208999"/>
              <a:ext cx="59101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127" name="Text Box 9"/>
            <p:cNvSpPr txBox="1">
              <a:spLocks noChangeArrowheads="1"/>
            </p:cNvSpPr>
            <p:nvPr/>
          </p:nvSpPr>
          <p:spPr bwMode="auto">
            <a:xfrm>
              <a:off x="4330890" y="2605349"/>
              <a:ext cx="32863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p>
          </p:txBody>
        </p:sp>
        <p:sp>
          <p:nvSpPr>
            <p:cNvPr id="128" name="Text Box 9"/>
            <p:cNvSpPr txBox="1">
              <a:spLocks noChangeArrowheads="1"/>
            </p:cNvSpPr>
            <p:nvPr/>
          </p:nvSpPr>
          <p:spPr bwMode="auto">
            <a:xfrm>
              <a:off x="2482390" y="2605349"/>
              <a:ext cx="32863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0</a:t>
              </a:r>
            </a:p>
          </p:txBody>
        </p:sp>
        <p:sp>
          <p:nvSpPr>
            <p:cNvPr id="129" name="Text Box 9"/>
            <p:cNvSpPr txBox="1">
              <a:spLocks noChangeArrowheads="1"/>
            </p:cNvSpPr>
            <p:nvPr/>
          </p:nvSpPr>
          <p:spPr bwMode="auto">
            <a:xfrm>
              <a:off x="4634225" y="2605349"/>
              <a:ext cx="32863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p>
          </p:txBody>
        </p:sp>
        <p:sp>
          <p:nvSpPr>
            <p:cNvPr id="130" name="Line 106"/>
            <p:cNvSpPr>
              <a:spLocks noChangeShapeType="1"/>
            </p:cNvSpPr>
            <p:nvPr/>
          </p:nvSpPr>
          <p:spPr bwMode="auto">
            <a:xfrm flipH="1">
              <a:off x="5232516" y="3768200"/>
              <a:ext cx="3352" cy="159413"/>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Tree>
    <p:extLst>
      <p:ext uri="{BB962C8B-B14F-4D97-AF65-F5344CB8AC3E}">
        <p14:creationId xmlns="" xmlns:p14="http://schemas.microsoft.com/office/powerpoint/2010/main" val="1531205185"/>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38918"/>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70462"/>
            <a:ext cx="768352" cy="400110"/>
          </a:xfrm>
          <a:prstGeom prst="rect">
            <a:avLst/>
          </a:prstGeom>
        </p:spPr>
        <p:txBody>
          <a:bodyPr wrap="none">
            <a:spAutoFit/>
          </a:bodyPr>
          <a:lstStyle/>
          <a:p>
            <a:r>
              <a:rPr lang="en-US" altLang="zh-CN" sz="2000" b="1" dirty="0">
                <a:latin typeface="微软雅黑" pitchFamily="34" charset="-122"/>
                <a:ea typeface="微软雅黑" pitchFamily="34" charset="-122"/>
              </a:rPr>
              <a:t>D</a:t>
            </a:r>
            <a:r>
              <a:rPr lang="en-US" altLang="zh-CN" sz="2000" b="1" dirty="0" smtClean="0">
                <a:latin typeface="微软雅黑" pitchFamily="34" charset="-122"/>
                <a:ea typeface="微软雅黑" pitchFamily="34" charset="-122"/>
              </a:rPr>
              <a:t>IFS</a:t>
            </a:r>
            <a:endParaRPr lang="zh-CN" altLang="en-US" sz="2000" b="1" dirty="0">
              <a:latin typeface="微软雅黑" pitchFamily="34" charset="-122"/>
              <a:ea typeface="微软雅黑" pitchFamily="34" charset="-122"/>
            </a:endParaRPr>
          </a:p>
        </p:txBody>
      </p:sp>
      <p:sp>
        <p:nvSpPr>
          <p:cNvPr id="68" name="矩形 67"/>
          <p:cNvSpPr/>
          <p:nvPr/>
        </p:nvSpPr>
        <p:spPr>
          <a:xfrm>
            <a:off x="1306287" y="1120172"/>
            <a:ext cx="6540136" cy="861774"/>
          </a:xfrm>
          <a:prstGeom prst="rect">
            <a:avLst/>
          </a:prstGeom>
          <a:solidFill>
            <a:srgbClr val="00FFFF"/>
          </a:solidFill>
          <a:ln>
            <a:solidFill>
              <a:schemeClr val="tx1"/>
            </a:solidFill>
          </a:ln>
          <a:effectLst/>
        </p:spPr>
        <p:txBody>
          <a:bodyPr wrap="square">
            <a:spAutoFit/>
          </a:bodyPr>
          <a:lstStyle/>
          <a:p>
            <a:pPr>
              <a:lnSpc>
                <a:spcPts val="2000"/>
              </a:lnSpc>
            </a:pPr>
            <a:r>
              <a:rPr lang="zh-CN" altLang="en-US" sz="1400" b="1" dirty="0">
                <a:latin typeface="微软雅黑" pitchFamily="34" charset="-122"/>
                <a:ea typeface="微软雅黑" pitchFamily="34" charset="-122"/>
              </a:rPr>
              <a:t>比 </a:t>
            </a:r>
            <a:r>
              <a:rPr lang="en-US" altLang="zh-CN" sz="1400" b="1" dirty="0">
                <a:latin typeface="微软雅黑" pitchFamily="34" charset="-122"/>
                <a:ea typeface="微软雅黑" pitchFamily="34" charset="-122"/>
              </a:rPr>
              <a:t>SIFS </a:t>
            </a:r>
            <a:r>
              <a:rPr lang="zh-CN" altLang="en-US" sz="1400" b="1" dirty="0">
                <a:latin typeface="微软雅黑" pitchFamily="34" charset="-122"/>
                <a:ea typeface="微软雅黑" pitchFamily="34" charset="-122"/>
              </a:rPr>
              <a:t>的帧间间隔要长得</a:t>
            </a:r>
            <a:r>
              <a:rPr lang="zh-CN" altLang="en-US" sz="1400" b="1" dirty="0" smtClean="0">
                <a:latin typeface="微软雅黑" pitchFamily="34" charset="-122"/>
                <a:ea typeface="微软雅黑" pitchFamily="34" charset="-122"/>
              </a:rPr>
              <a:t>多。在 </a:t>
            </a:r>
            <a:r>
              <a:rPr lang="en-US" altLang="zh-CN" sz="1400" b="1" dirty="0">
                <a:latin typeface="微软雅黑" pitchFamily="34" charset="-122"/>
                <a:ea typeface="微软雅黑" pitchFamily="34" charset="-122"/>
              </a:rPr>
              <a:t>DCF </a:t>
            </a:r>
            <a:r>
              <a:rPr lang="zh-CN" altLang="en-US" sz="1400" b="1" dirty="0">
                <a:latin typeface="微软雅黑" pitchFamily="34" charset="-122"/>
                <a:ea typeface="微软雅黑" pitchFamily="34" charset="-122"/>
              </a:rPr>
              <a:t>方式中，</a:t>
            </a:r>
            <a:r>
              <a:rPr lang="en-US" altLang="zh-CN" sz="1400" b="1" dirty="0">
                <a:latin typeface="微软雅黑" pitchFamily="34" charset="-122"/>
                <a:ea typeface="微软雅黑" pitchFamily="34" charset="-122"/>
              </a:rPr>
              <a:t>DIFS </a:t>
            </a:r>
            <a:r>
              <a:rPr lang="zh-CN" altLang="en-US" sz="1400" b="1" dirty="0">
                <a:latin typeface="微软雅黑" pitchFamily="34" charset="-122"/>
                <a:ea typeface="微软雅黑" pitchFamily="34" charset="-122"/>
              </a:rPr>
              <a:t>用来发送数据帧和管理帧</a:t>
            </a:r>
            <a:r>
              <a:rPr lang="zh-CN" altLang="en-US" sz="1400" b="1" dirty="0" smtClean="0">
                <a:latin typeface="微软雅黑" pitchFamily="34" charset="-122"/>
                <a:ea typeface="微软雅黑" pitchFamily="34" charset="-122"/>
              </a:rPr>
              <a:t>。</a:t>
            </a:r>
            <a:endParaRPr lang="en-US" altLang="zh-CN" sz="1400" b="1" dirty="0" smtClean="0">
              <a:latin typeface="微软雅黑" pitchFamily="34" charset="-122"/>
              <a:ea typeface="微软雅黑" pitchFamily="34" charset="-122"/>
            </a:endParaRPr>
          </a:p>
          <a:p>
            <a:pPr>
              <a:lnSpc>
                <a:spcPts val="2000"/>
              </a:lnSpc>
            </a:pPr>
            <a:r>
              <a:rPr lang="en-US" altLang="zh-CN" sz="1400" b="1" dirty="0" smtClean="0">
                <a:solidFill>
                  <a:srgbClr val="C00000"/>
                </a:solidFill>
                <a:latin typeface="微软雅黑" pitchFamily="34" charset="-122"/>
                <a:ea typeface="微软雅黑" pitchFamily="34" charset="-122"/>
              </a:rPr>
              <a:t>802.11 </a:t>
            </a:r>
            <a:r>
              <a:rPr lang="zh-CN" altLang="en-US" sz="1400" b="1" dirty="0">
                <a:solidFill>
                  <a:srgbClr val="C00000"/>
                </a:solidFill>
                <a:latin typeface="微软雅黑" pitchFamily="34" charset="-122"/>
                <a:ea typeface="微软雅黑" pitchFamily="34" charset="-122"/>
              </a:rPr>
              <a:t>标准</a:t>
            </a:r>
            <a:r>
              <a:rPr lang="zh-CN" altLang="en-US" sz="1400" b="1" dirty="0" smtClean="0">
                <a:solidFill>
                  <a:srgbClr val="C00000"/>
                </a:solidFill>
                <a:latin typeface="微软雅黑" pitchFamily="34" charset="-122"/>
                <a:ea typeface="微软雅黑" pitchFamily="34" charset="-122"/>
              </a:rPr>
              <a:t>规定：</a:t>
            </a:r>
            <a:r>
              <a:rPr lang="zh-CN" altLang="en-US" sz="1400" b="1" dirty="0" smtClean="0">
                <a:latin typeface="微软雅黑" pitchFamily="34" charset="-122"/>
                <a:ea typeface="微软雅黑" pitchFamily="34" charset="-122"/>
              </a:rPr>
              <a:t>凡</a:t>
            </a:r>
            <a:r>
              <a:rPr lang="zh-CN" altLang="en-US" sz="1400" b="1" dirty="0">
                <a:latin typeface="微软雅黑" pitchFamily="34" charset="-122"/>
                <a:ea typeface="微软雅黑" pitchFamily="34" charset="-122"/>
              </a:rPr>
              <a:t>在空闲时间想发送数据的站点，必须</a:t>
            </a:r>
            <a:r>
              <a:rPr lang="zh-CN" altLang="en-US" sz="1400" b="1" dirty="0" smtClean="0">
                <a:latin typeface="微软雅黑" pitchFamily="34" charset="-122"/>
                <a:ea typeface="微软雅黑" pitchFamily="34" charset="-122"/>
              </a:rPr>
              <a:t>等待时间 </a:t>
            </a:r>
            <a:r>
              <a:rPr lang="en-US" altLang="zh-CN" sz="1400" b="1" dirty="0" smtClean="0">
                <a:latin typeface="微软雅黑" pitchFamily="34" charset="-122"/>
                <a:ea typeface="微软雅黑" pitchFamily="34" charset="-122"/>
              </a:rPr>
              <a:t>DIFS </a:t>
            </a:r>
            <a:r>
              <a:rPr lang="zh-CN" altLang="en-US" sz="1400" b="1" dirty="0" smtClean="0">
                <a:latin typeface="微软雅黑" pitchFamily="34" charset="-122"/>
                <a:ea typeface="微软雅黑" pitchFamily="34" charset="-122"/>
              </a:rPr>
              <a:t>后</a:t>
            </a:r>
            <a:r>
              <a:rPr lang="zh-CN" altLang="en-US" sz="1400" b="1" dirty="0">
                <a:latin typeface="微软雅黑" pitchFamily="34" charset="-122"/>
                <a:ea typeface="微软雅黑" pitchFamily="34" charset="-122"/>
              </a:rPr>
              <a:t>才能发送</a:t>
            </a:r>
            <a:r>
              <a:rPr lang="zh-CN" altLang="en-US" sz="1400" b="1" dirty="0" smtClean="0">
                <a:latin typeface="微软雅黑" pitchFamily="34" charset="-122"/>
                <a:ea typeface="微软雅黑" pitchFamily="34" charset="-122"/>
              </a:rPr>
              <a:t>。保证</a:t>
            </a:r>
            <a:r>
              <a:rPr lang="zh-CN" altLang="en-US" sz="1400" b="1" dirty="0">
                <a:latin typeface="微软雅黑" pitchFamily="34" charset="-122"/>
                <a:ea typeface="微软雅黑" pitchFamily="34" charset="-122"/>
              </a:rPr>
              <a:t>了确认</a:t>
            </a:r>
            <a:r>
              <a:rPr lang="zh-CN" altLang="en-US" sz="1400" b="1" dirty="0" smtClean="0">
                <a:latin typeface="微软雅黑" pitchFamily="34" charset="-122"/>
                <a:ea typeface="微软雅黑" pitchFamily="34" charset="-122"/>
              </a:rPr>
              <a:t>帧 </a:t>
            </a:r>
            <a:r>
              <a:rPr lang="en-US" altLang="zh-CN" sz="1400" b="1" dirty="0" smtClean="0">
                <a:latin typeface="微软雅黑" pitchFamily="34" charset="-122"/>
                <a:ea typeface="微软雅黑" pitchFamily="34" charset="-122"/>
              </a:rPr>
              <a:t>ACK </a:t>
            </a:r>
            <a:r>
              <a:rPr lang="zh-CN" altLang="en-US" sz="1400" b="1" dirty="0" smtClean="0">
                <a:latin typeface="微软雅黑" pitchFamily="34" charset="-122"/>
                <a:ea typeface="微软雅黑" pitchFamily="34" charset="-122"/>
              </a:rPr>
              <a:t>得以</a:t>
            </a:r>
            <a:r>
              <a:rPr lang="zh-CN" altLang="en-US" sz="1400" b="1" dirty="0">
                <a:latin typeface="微软雅黑" pitchFamily="34" charset="-122"/>
                <a:ea typeface="微软雅黑" pitchFamily="34" charset="-122"/>
              </a:rPr>
              <a:t>优先发送。</a:t>
            </a:r>
          </a:p>
        </p:txBody>
      </p:sp>
      <p:grpSp>
        <p:nvGrpSpPr>
          <p:cNvPr id="34" name="组合 33"/>
          <p:cNvGrpSpPr/>
          <p:nvPr/>
        </p:nvGrpSpPr>
        <p:grpSpPr>
          <a:xfrm>
            <a:off x="1716487" y="2233999"/>
            <a:ext cx="5509855" cy="1949958"/>
            <a:chOff x="1716487" y="2181745"/>
            <a:chExt cx="5509855" cy="1949958"/>
          </a:xfrm>
        </p:grpSpPr>
        <p:sp>
          <p:nvSpPr>
            <p:cNvPr id="74" name="Freeform 13"/>
            <p:cNvSpPr>
              <a:spLocks/>
            </p:cNvSpPr>
            <p:nvPr/>
          </p:nvSpPr>
          <p:spPr bwMode="auto">
            <a:xfrm>
              <a:off x="2631543" y="2384149"/>
              <a:ext cx="1835094" cy="28546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Text Box 4"/>
            <p:cNvSpPr txBox="1">
              <a:spLocks noChangeArrowheads="1"/>
            </p:cNvSpPr>
            <p:nvPr/>
          </p:nvSpPr>
          <p:spPr bwMode="auto">
            <a:xfrm>
              <a:off x="3250752" y="2401163"/>
              <a:ext cx="93944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76" name="Text Box 97"/>
            <p:cNvSpPr txBox="1">
              <a:spLocks noChangeArrowheads="1"/>
            </p:cNvSpPr>
            <p:nvPr/>
          </p:nvSpPr>
          <p:spPr bwMode="auto">
            <a:xfrm>
              <a:off x="1719050" y="2919233"/>
              <a:ext cx="30663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B</a:t>
              </a:r>
              <a:endParaRPr lang="zh-CN" altLang="en-US" sz="1200" b="1">
                <a:latin typeface="微软雅黑" panose="020B0503020204020204" pitchFamily="34" charset="-122"/>
                <a:ea typeface="微软雅黑" panose="020B0503020204020204" pitchFamily="34" charset="-122"/>
              </a:endParaRPr>
            </a:p>
          </p:txBody>
        </p:sp>
        <p:sp>
          <p:nvSpPr>
            <p:cNvPr id="77" name="Text Box 24"/>
            <p:cNvSpPr txBox="1">
              <a:spLocks noChangeArrowheads="1"/>
            </p:cNvSpPr>
            <p:nvPr/>
          </p:nvSpPr>
          <p:spPr bwMode="auto">
            <a:xfrm>
              <a:off x="4384519" y="2181745"/>
              <a:ext cx="50667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SIFS</a:t>
              </a:r>
            </a:p>
          </p:txBody>
        </p:sp>
        <p:sp>
          <p:nvSpPr>
            <p:cNvPr id="78" name="Line 110"/>
            <p:cNvSpPr>
              <a:spLocks noChangeShapeType="1"/>
            </p:cNvSpPr>
            <p:nvPr/>
          </p:nvSpPr>
          <p:spPr bwMode="auto">
            <a:xfrm>
              <a:off x="4456582" y="2457059"/>
              <a:ext cx="313390" cy="2472"/>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Freeform 13"/>
            <p:cNvSpPr>
              <a:spLocks/>
            </p:cNvSpPr>
            <p:nvPr/>
          </p:nvSpPr>
          <p:spPr bwMode="auto">
            <a:xfrm>
              <a:off x="4776675" y="2878453"/>
              <a:ext cx="460869" cy="274339"/>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0" name="Text Box 56"/>
            <p:cNvSpPr txBox="1">
              <a:spLocks noChangeArrowheads="1"/>
            </p:cNvSpPr>
            <p:nvPr/>
          </p:nvSpPr>
          <p:spPr bwMode="auto">
            <a:xfrm>
              <a:off x="4735959" y="2886729"/>
              <a:ext cx="57331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81" name="Line 106"/>
            <p:cNvSpPr>
              <a:spLocks noChangeShapeType="1"/>
            </p:cNvSpPr>
            <p:nvPr/>
          </p:nvSpPr>
          <p:spPr bwMode="auto">
            <a:xfrm flipH="1">
              <a:off x="4780027" y="2412572"/>
              <a:ext cx="1676" cy="257038"/>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2" name="Text Box 97"/>
            <p:cNvSpPr txBox="1">
              <a:spLocks noChangeArrowheads="1"/>
            </p:cNvSpPr>
            <p:nvPr/>
          </p:nvSpPr>
          <p:spPr bwMode="auto">
            <a:xfrm>
              <a:off x="1716487" y="2439758"/>
              <a:ext cx="31678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83" name="Line 106"/>
            <p:cNvSpPr>
              <a:spLocks noChangeShapeType="1"/>
            </p:cNvSpPr>
            <p:nvPr/>
          </p:nvSpPr>
          <p:spPr bwMode="auto">
            <a:xfrm>
              <a:off x="5242571" y="2412572"/>
              <a:ext cx="0" cy="1029387"/>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4" name="Line 110"/>
            <p:cNvSpPr>
              <a:spLocks noChangeShapeType="1"/>
            </p:cNvSpPr>
            <p:nvPr/>
          </p:nvSpPr>
          <p:spPr bwMode="auto">
            <a:xfrm>
              <a:off x="5215757" y="2465709"/>
              <a:ext cx="467572" cy="1236"/>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5" name="Line 106"/>
            <p:cNvSpPr>
              <a:spLocks noChangeShapeType="1"/>
            </p:cNvSpPr>
            <p:nvPr/>
          </p:nvSpPr>
          <p:spPr bwMode="auto">
            <a:xfrm flipH="1">
              <a:off x="5668278" y="2398978"/>
              <a:ext cx="3319" cy="479475"/>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Text Box 24"/>
            <p:cNvSpPr txBox="1">
              <a:spLocks noChangeArrowheads="1"/>
            </p:cNvSpPr>
            <p:nvPr/>
          </p:nvSpPr>
          <p:spPr bwMode="auto">
            <a:xfrm>
              <a:off x="5183341" y="2200974"/>
              <a:ext cx="53553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DIFS</a:t>
              </a:r>
            </a:p>
          </p:txBody>
        </p:sp>
        <p:sp>
          <p:nvSpPr>
            <p:cNvPr id="87" name="Text Box 9"/>
            <p:cNvSpPr txBox="1">
              <a:spLocks noChangeArrowheads="1"/>
            </p:cNvSpPr>
            <p:nvPr/>
          </p:nvSpPr>
          <p:spPr bwMode="auto">
            <a:xfrm>
              <a:off x="6963705" y="2454588"/>
              <a:ext cx="26263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88" name="Text Box 9"/>
            <p:cNvSpPr txBox="1">
              <a:spLocks noChangeArrowheads="1"/>
            </p:cNvSpPr>
            <p:nvPr/>
          </p:nvSpPr>
          <p:spPr bwMode="auto">
            <a:xfrm>
              <a:off x="6963705" y="2920469"/>
              <a:ext cx="26263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cxnSp>
          <p:nvCxnSpPr>
            <p:cNvPr id="89" name="直接箭头连接符 87"/>
            <p:cNvCxnSpPr>
              <a:cxnSpLocks noChangeShapeType="1"/>
            </p:cNvCxnSpPr>
            <p:nvPr/>
          </p:nvCxnSpPr>
          <p:spPr bwMode="auto">
            <a:xfrm flipV="1">
              <a:off x="2616461" y="3288725"/>
              <a:ext cx="2622759" cy="6179"/>
            </a:xfrm>
            <a:prstGeom prst="straightConnector1">
              <a:avLst/>
            </a:prstGeom>
            <a:noFill/>
            <a:ln w="9525" algn="ctr">
              <a:solidFill>
                <a:schemeClr val="tx1"/>
              </a:solidFill>
              <a:round/>
              <a:headEnd type="triangle" w="sm" len="lg"/>
              <a:tailEnd type="triangle" w="sm" len="lg"/>
            </a:ln>
            <a:extLst>
              <a:ext uri="{909E8E84-426E-40DD-AFC4-6F175D3DCCD1}">
                <a14:hiddenFill xmlns="" xmlns:a14="http://schemas.microsoft.com/office/drawing/2010/main">
                  <a:noFill/>
                </a14:hiddenFill>
              </a:ext>
            </a:extLst>
          </p:spPr>
        </p:cxnSp>
        <p:sp>
          <p:nvSpPr>
            <p:cNvPr id="90" name="Line 106"/>
            <p:cNvSpPr>
              <a:spLocks noChangeShapeType="1"/>
            </p:cNvSpPr>
            <p:nvPr/>
          </p:nvSpPr>
          <p:spPr bwMode="auto">
            <a:xfrm>
              <a:off x="2626186" y="2825316"/>
              <a:ext cx="0" cy="1113417"/>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09"/>
            <p:cNvSpPr txBox="1">
              <a:spLocks noChangeArrowheads="1"/>
            </p:cNvSpPr>
            <p:nvPr/>
          </p:nvSpPr>
          <p:spPr bwMode="auto">
            <a:xfrm>
              <a:off x="3558589" y="3168857"/>
              <a:ext cx="646331" cy="276999"/>
            </a:xfrm>
            <a:prstGeom prst="rect">
              <a:avLst/>
            </a:prstGeom>
            <a:solidFill>
              <a:srgbClr val="C3E3F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信道忙</a:t>
              </a:r>
            </a:p>
          </p:txBody>
        </p:sp>
        <p:cxnSp>
          <p:nvCxnSpPr>
            <p:cNvPr id="92" name="直接箭头连接符 87"/>
            <p:cNvCxnSpPr>
              <a:cxnSpLocks noChangeShapeType="1"/>
            </p:cNvCxnSpPr>
            <p:nvPr/>
          </p:nvCxnSpPr>
          <p:spPr bwMode="auto">
            <a:xfrm>
              <a:off x="2631543" y="3870768"/>
              <a:ext cx="2595945" cy="1235"/>
            </a:xfrm>
            <a:prstGeom prst="straightConnector1">
              <a:avLst/>
            </a:prstGeom>
            <a:noFill/>
            <a:ln w="9525" algn="ctr">
              <a:solidFill>
                <a:schemeClr val="tx1"/>
              </a:solidFill>
              <a:round/>
              <a:headEnd type="triangle" w="sm" len="lg"/>
              <a:tailEnd type="triangle" w="sm" len="lg"/>
            </a:ln>
            <a:extLst>
              <a:ext uri="{909E8E84-426E-40DD-AFC4-6F175D3DCCD1}">
                <a14:hiddenFill xmlns="" xmlns:a14="http://schemas.microsoft.com/office/drawing/2010/main">
                  <a:noFill/>
                </a14:hiddenFill>
              </a:ext>
            </a:extLst>
          </p:spPr>
        </p:cxnSp>
        <p:sp>
          <p:nvSpPr>
            <p:cNvPr id="93" name="Text Box 109"/>
            <p:cNvSpPr txBox="1">
              <a:spLocks noChangeArrowheads="1"/>
            </p:cNvSpPr>
            <p:nvPr/>
          </p:nvSpPr>
          <p:spPr bwMode="auto">
            <a:xfrm>
              <a:off x="2939683" y="3854704"/>
              <a:ext cx="187743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其他站在此期间不得发送</a:t>
              </a:r>
            </a:p>
          </p:txBody>
        </p:sp>
        <p:sp>
          <p:nvSpPr>
            <p:cNvPr id="94" name="矩形 131"/>
            <p:cNvSpPr>
              <a:spLocks noChangeArrowheads="1"/>
            </p:cNvSpPr>
            <p:nvPr/>
          </p:nvSpPr>
          <p:spPr bwMode="auto">
            <a:xfrm>
              <a:off x="5671597" y="2494132"/>
              <a:ext cx="1129546" cy="173006"/>
            </a:xfrm>
            <a:prstGeom prst="rect">
              <a:avLst/>
            </a:prstGeom>
            <a:noFill/>
            <a:ln w="9525" algn="ctr">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95" name="直接连接符 133"/>
            <p:cNvCxnSpPr>
              <a:cxnSpLocks noChangeShapeType="1"/>
            </p:cNvCxnSpPr>
            <p:nvPr/>
          </p:nvCxnSpPr>
          <p:spPr bwMode="auto">
            <a:xfrm>
              <a:off x="5748688" y="2494132"/>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96" name="直接连接符 134"/>
            <p:cNvCxnSpPr>
              <a:cxnSpLocks noChangeShapeType="1"/>
            </p:cNvCxnSpPr>
            <p:nvPr/>
          </p:nvCxnSpPr>
          <p:spPr bwMode="auto">
            <a:xfrm>
              <a:off x="5814048" y="2495367"/>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97" name="直接连接符 135"/>
            <p:cNvCxnSpPr>
              <a:cxnSpLocks noChangeShapeType="1"/>
            </p:cNvCxnSpPr>
            <p:nvPr/>
          </p:nvCxnSpPr>
          <p:spPr bwMode="auto">
            <a:xfrm>
              <a:off x="5944767" y="2495367"/>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98" name="直接连接符 136"/>
            <p:cNvCxnSpPr>
              <a:cxnSpLocks noChangeShapeType="1"/>
            </p:cNvCxnSpPr>
            <p:nvPr/>
          </p:nvCxnSpPr>
          <p:spPr bwMode="auto">
            <a:xfrm>
              <a:off x="6010126" y="2494132"/>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99" name="直接连接符 137"/>
            <p:cNvCxnSpPr>
              <a:cxnSpLocks noChangeShapeType="1"/>
            </p:cNvCxnSpPr>
            <p:nvPr/>
          </p:nvCxnSpPr>
          <p:spPr bwMode="auto">
            <a:xfrm>
              <a:off x="6075486" y="2495367"/>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0" name="直接连接符 138"/>
            <p:cNvCxnSpPr>
              <a:cxnSpLocks noChangeShapeType="1"/>
            </p:cNvCxnSpPr>
            <p:nvPr/>
          </p:nvCxnSpPr>
          <p:spPr bwMode="auto">
            <a:xfrm>
              <a:off x="6140845" y="2501546"/>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1" name="直接连接符 139"/>
            <p:cNvCxnSpPr>
              <a:cxnSpLocks noChangeShapeType="1"/>
            </p:cNvCxnSpPr>
            <p:nvPr/>
          </p:nvCxnSpPr>
          <p:spPr bwMode="auto">
            <a:xfrm>
              <a:off x="6206205" y="2497839"/>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2" name="直接连接符 140"/>
            <p:cNvCxnSpPr>
              <a:cxnSpLocks noChangeShapeType="1"/>
            </p:cNvCxnSpPr>
            <p:nvPr/>
          </p:nvCxnSpPr>
          <p:spPr bwMode="auto">
            <a:xfrm>
              <a:off x="6271564" y="2497839"/>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3" name="直接连接符 141"/>
            <p:cNvCxnSpPr>
              <a:cxnSpLocks noChangeShapeType="1"/>
            </p:cNvCxnSpPr>
            <p:nvPr/>
          </p:nvCxnSpPr>
          <p:spPr bwMode="auto">
            <a:xfrm>
              <a:off x="5879407" y="2490424"/>
              <a:ext cx="0" cy="169299"/>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sp>
          <p:nvSpPr>
            <p:cNvPr id="104" name="Text Box 109"/>
            <p:cNvSpPr txBox="1">
              <a:spLocks noChangeArrowheads="1"/>
            </p:cNvSpPr>
            <p:nvPr/>
          </p:nvSpPr>
          <p:spPr bwMode="auto">
            <a:xfrm>
              <a:off x="5921585" y="2256866"/>
              <a:ext cx="64633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争用期</a:t>
              </a:r>
            </a:p>
          </p:txBody>
        </p:sp>
        <p:cxnSp>
          <p:nvCxnSpPr>
            <p:cNvPr id="105" name="直接连接符 143"/>
            <p:cNvCxnSpPr>
              <a:cxnSpLocks noChangeShapeType="1"/>
            </p:cNvCxnSpPr>
            <p:nvPr/>
          </p:nvCxnSpPr>
          <p:spPr bwMode="auto">
            <a:xfrm>
              <a:off x="6338599" y="2500310"/>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6" name="直接连接符 144"/>
            <p:cNvCxnSpPr>
              <a:cxnSpLocks noChangeShapeType="1"/>
            </p:cNvCxnSpPr>
            <p:nvPr/>
          </p:nvCxnSpPr>
          <p:spPr bwMode="auto">
            <a:xfrm>
              <a:off x="6403959" y="2492896"/>
              <a:ext cx="0" cy="169299"/>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7" name="直接连接符 145"/>
            <p:cNvCxnSpPr>
              <a:cxnSpLocks noChangeShapeType="1"/>
            </p:cNvCxnSpPr>
            <p:nvPr/>
          </p:nvCxnSpPr>
          <p:spPr bwMode="auto">
            <a:xfrm>
              <a:off x="6469318" y="2489189"/>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8" name="直接连接符 146"/>
            <p:cNvCxnSpPr>
              <a:cxnSpLocks noChangeShapeType="1"/>
            </p:cNvCxnSpPr>
            <p:nvPr/>
          </p:nvCxnSpPr>
          <p:spPr bwMode="auto">
            <a:xfrm>
              <a:off x="6665397" y="2499075"/>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9" name="直接连接符 147"/>
            <p:cNvCxnSpPr>
              <a:cxnSpLocks noChangeShapeType="1"/>
            </p:cNvCxnSpPr>
            <p:nvPr/>
          </p:nvCxnSpPr>
          <p:spPr bwMode="auto">
            <a:xfrm>
              <a:off x="6534678" y="2495367"/>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10" name="直接连接符 148"/>
            <p:cNvCxnSpPr>
              <a:cxnSpLocks noChangeShapeType="1"/>
            </p:cNvCxnSpPr>
            <p:nvPr/>
          </p:nvCxnSpPr>
          <p:spPr bwMode="auto">
            <a:xfrm>
              <a:off x="6600037" y="2496603"/>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11" name="直接连接符 149"/>
            <p:cNvCxnSpPr>
              <a:cxnSpLocks noChangeShapeType="1"/>
            </p:cNvCxnSpPr>
            <p:nvPr/>
          </p:nvCxnSpPr>
          <p:spPr bwMode="auto">
            <a:xfrm>
              <a:off x="6730756" y="2497839"/>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sp>
          <p:nvSpPr>
            <p:cNvPr id="112" name="Freeform 13"/>
            <p:cNvSpPr>
              <a:spLocks/>
            </p:cNvSpPr>
            <p:nvPr/>
          </p:nvSpPr>
          <p:spPr bwMode="auto">
            <a:xfrm>
              <a:off x="2631543" y="3458024"/>
              <a:ext cx="2607676" cy="285460"/>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3" name="组合 51"/>
            <p:cNvGrpSpPr>
              <a:grpSpLocks/>
            </p:cNvGrpSpPr>
            <p:nvPr/>
          </p:nvGrpSpPr>
          <p:grpSpPr bwMode="auto">
            <a:xfrm>
              <a:off x="1902534" y="2662195"/>
              <a:ext cx="5233786" cy="1093647"/>
              <a:chOff x="1938883" y="1375436"/>
              <a:chExt cx="4422775" cy="1405864"/>
            </a:xfrm>
          </p:grpSpPr>
          <p:sp>
            <p:nvSpPr>
              <p:cNvPr id="114" name="Line 2"/>
              <p:cNvSpPr>
                <a:spLocks noChangeShapeType="1"/>
              </p:cNvSpPr>
              <p:nvPr/>
            </p:nvSpPr>
            <p:spPr bwMode="auto">
              <a:xfrm>
                <a:off x="1940470" y="1375436"/>
                <a:ext cx="4406900"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95"/>
              <p:cNvSpPr>
                <a:spLocks noChangeShapeType="1"/>
              </p:cNvSpPr>
              <p:nvPr/>
            </p:nvSpPr>
            <p:spPr bwMode="auto">
              <a:xfrm>
                <a:off x="1938883" y="2011363"/>
                <a:ext cx="4406900"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95"/>
              <p:cNvSpPr>
                <a:spLocks noChangeShapeType="1"/>
              </p:cNvSpPr>
              <p:nvPr/>
            </p:nvSpPr>
            <p:spPr bwMode="auto">
              <a:xfrm>
                <a:off x="1954758" y="2781300"/>
                <a:ext cx="4406900"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17" name="Text Box 4"/>
            <p:cNvSpPr txBox="1">
              <a:spLocks noChangeArrowheads="1"/>
            </p:cNvSpPr>
            <p:nvPr/>
          </p:nvSpPr>
          <p:spPr bwMode="auto">
            <a:xfrm>
              <a:off x="3590395" y="3470476"/>
              <a:ext cx="83626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NAV</a:t>
              </a:r>
              <a:endParaRPr lang="zh-CN" altLang="en-US" sz="1200" b="1" dirty="0">
                <a:latin typeface="微软雅黑" panose="020B0503020204020204" pitchFamily="34" charset="-122"/>
                <a:ea typeface="微软雅黑" panose="020B0503020204020204" pitchFamily="34" charset="-122"/>
              </a:endParaRPr>
            </a:p>
          </p:txBody>
        </p:sp>
        <p:sp>
          <p:nvSpPr>
            <p:cNvPr id="118" name="Text Box 9"/>
            <p:cNvSpPr txBox="1">
              <a:spLocks noChangeArrowheads="1"/>
            </p:cNvSpPr>
            <p:nvPr/>
          </p:nvSpPr>
          <p:spPr bwMode="auto">
            <a:xfrm>
              <a:off x="6963705" y="3518576"/>
              <a:ext cx="26263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19" name="Line 110"/>
            <p:cNvSpPr>
              <a:spLocks noChangeShapeType="1"/>
            </p:cNvSpPr>
            <p:nvPr/>
          </p:nvSpPr>
          <p:spPr bwMode="auto">
            <a:xfrm>
              <a:off x="5678301" y="2773414"/>
              <a:ext cx="1129546" cy="2472"/>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flipH="1">
              <a:off x="6797792" y="2691853"/>
              <a:ext cx="3352" cy="159413"/>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21" name="组合 48"/>
            <p:cNvGrpSpPr>
              <a:grpSpLocks/>
            </p:cNvGrpSpPr>
            <p:nvPr/>
          </p:nvGrpSpPr>
          <p:grpSpPr bwMode="auto">
            <a:xfrm>
              <a:off x="5996750" y="2636526"/>
              <a:ext cx="479245" cy="276999"/>
              <a:chOff x="4887085" y="536328"/>
              <a:chExt cx="454443" cy="356280"/>
            </a:xfrm>
          </p:grpSpPr>
          <p:sp>
            <p:nvSpPr>
              <p:cNvPr id="122" name="矩形 49"/>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3" name="Text Box 24"/>
              <p:cNvSpPr txBox="1">
                <a:spLocks noChangeArrowheads="1"/>
              </p:cNvSpPr>
              <p:nvPr/>
            </p:nvSpPr>
            <p:spPr bwMode="auto">
              <a:xfrm>
                <a:off x="4887085" y="536328"/>
                <a:ext cx="454443" cy="35628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p>
            </p:txBody>
          </p:sp>
        </p:grpSp>
        <p:sp>
          <p:nvSpPr>
            <p:cNvPr id="124" name="Line 110"/>
            <p:cNvSpPr>
              <a:spLocks noChangeShapeType="1"/>
            </p:cNvSpPr>
            <p:nvPr/>
          </p:nvSpPr>
          <p:spPr bwMode="auto">
            <a:xfrm>
              <a:off x="2170675" y="2465709"/>
              <a:ext cx="467571" cy="1236"/>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06"/>
            <p:cNvSpPr>
              <a:spLocks noChangeShapeType="1"/>
            </p:cNvSpPr>
            <p:nvPr/>
          </p:nvSpPr>
          <p:spPr bwMode="auto">
            <a:xfrm>
              <a:off x="2155592" y="2376734"/>
              <a:ext cx="1676" cy="289168"/>
            </a:xfrm>
            <a:prstGeom prst="line">
              <a:avLst/>
            </a:prstGeom>
            <a:noFill/>
            <a:ln w="28575">
              <a:solidFill>
                <a:schemeClr val="tx1"/>
              </a:solidFill>
              <a:round/>
              <a:headEnd type="triangle" w="sm" len="me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Text Box 24"/>
            <p:cNvSpPr txBox="1">
              <a:spLocks noChangeArrowheads="1"/>
            </p:cNvSpPr>
            <p:nvPr/>
          </p:nvSpPr>
          <p:spPr bwMode="auto">
            <a:xfrm>
              <a:off x="2140686" y="2208999"/>
              <a:ext cx="59101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DIFS</a:t>
              </a:r>
            </a:p>
          </p:txBody>
        </p:sp>
        <p:sp>
          <p:nvSpPr>
            <p:cNvPr id="127" name="Text Box 9"/>
            <p:cNvSpPr txBox="1">
              <a:spLocks noChangeArrowheads="1"/>
            </p:cNvSpPr>
            <p:nvPr/>
          </p:nvSpPr>
          <p:spPr bwMode="auto">
            <a:xfrm>
              <a:off x="4330890" y="2605349"/>
              <a:ext cx="32863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p>
          </p:txBody>
        </p:sp>
        <p:sp>
          <p:nvSpPr>
            <p:cNvPr id="128" name="Text Box 9"/>
            <p:cNvSpPr txBox="1">
              <a:spLocks noChangeArrowheads="1"/>
            </p:cNvSpPr>
            <p:nvPr/>
          </p:nvSpPr>
          <p:spPr bwMode="auto">
            <a:xfrm>
              <a:off x="2482390" y="2605349"/>
              <a:ext cx="32863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0</a:t>
              </a:r>
            </a:p>
          </p:txBody>
        </p:sp>
        <p:sp>
          <p:nvSpPr>
            <p:cNvPr id="129" name="Text Box 9"/>
            <p:cNvSpPr txBox="1">
              <a:spLocks noChangeArrowheads="1"/>
            </p:cNvSpPr>
            <p:nvPr/>
          </p:nvSpPr>
          <p:spPr bwMode="auto">
            <a:xfrm>
              <a:off x="4634225" y="2605349"/>
              <a:ext cx="32863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p>
          </p:txBody>
        </p:sp>
        <p:sp>
          <p:nvSpPr>
            <p:cNvPr id="130" name="Line 106"/>
            <p:cNvSpPr>
              <a:spLocks noChangeShapeType="1"/>
            </p:cNvSpPr>
            <p:nvPr/>
          </p:nvSpPr>
          <p:spPr bwMode="auto">
            <a:xfrm flipH="1">
              <a:off x="5232516" y="3768200"/>
              <a:ext cx="3352" cy="159413"/>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Tree>
    <p:extLst>
      <p:ext uri="{BB962C8B-B14F-4D97-AF65-F5344CB8AC3E}">
        <p14:creationId xmlns="" xmlns:p14="http://schemas.microsoft.com/office/powerpoint/2010/main" val="2812636817"/>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38918"/>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70462"/>
            <a:ext cx="1614737" cy="400110"/>
          </a:xfrm>
          <a:prstGeom prst="rect">
            <a:avLst/>
          </a:prstGeom>
        </p:spPr>
        <p:txBody>
          <a:bodyPr wrap="none">
            <a:spAutoFit/>
          </a:bodyPr>
          <a:lstStyle/>
          <a:p>
            <a:r>
              <a:rPr lang="en-US" altLang="zh-CN" sz="2000" b="1" dirty="0">
                <a:latin typeface="微软雅黑" pitchFamily="34" charset="-122"/>
                <a:ea typeface="微软雅黑" pitchFamily="34" charset="-122"/>
              </a:rPr>
              <a:t>DIFS </a:t>
            </a:r>
            <a:r>
              <a:rPr lang="zh-CN" altLang="en-US" sz="2000" b="1" dirty="0">
                <a:latin typeface="微软雅黑" pitchFamily="34" charset="-122"/>
                <a:ea typeface="微软雅黑" pitchFamily="34" charset="-122"/>
              </a:rPr>
              <a:t>很重要</a:t>
            </a:r>
          </a:p>
        </p:txBody>
      </p:sp>
      <p:sp>
        <p:nvSpPr>
          <p:cNvPr id="68" name="矩形 67"/>
          <p:cNvSpPr/>
          <p:nvPr/>
        </p:nvSpPr>
        <p:spPr>
          <a:xfrm>
            <a:off x="1262743" y="1120172"/>
            <a:ext cx="6618514" cy="605294"/>
          </a:xfrm>
          <a:prstGeom prst="rect">
            <a:avLst/>
          </a:prstGeom>
          <a:solidFill>
            <a:srgbClr val="00FFFF"/>
          </a:solidFill>
          <a:ln>
            <a:solidFill>
              <a:schemeClr val="tx1"/>
            </a:solidFill>
          </a:ln>
          <a:effectLst/>
        </p:spPr>
        <p:txBody>
          <a:bodyPr wrap="square">
            <a:spAutoFit/>
          </a:bodyPr>
          <a:lstStyle/>
          <a:p>
            <a:pPr>
              <a:lnSpc>
                <a:spcPts val="2000"/>
              </a:lnSpc>
            </a:pPr>
            <a:r>
              <a:rPr lang="en-US" altLang="zh-CN" sz="1400" b="1" dirty="0" smtClean="0">
                <a:latin typeface="微软雅黑" pitchFamily="34" charset="-122"/>
                <a:ea typeface="微软雅黑" pitchFamily="34" charset="-122"/>
              </a:rPr>
              <a:t>A </a:t>
            </a:r>
            <a:r>
              <a:rPr lang="zh-CN" altLang="en-US" sz="1400" b="1" dirty="0" smtClean="0">
                <a:latin typeface="微软雅黑" pitchFamily="34" charset="-122"/>
                <a:ea typeface="微软雅黑" pitchFamily="34" charset="-122"/>
              </a:rPr>
              <a:t>监听</a:t>
            </a:r>
            <a:r>
              <a:rPr lang="zh-CN" altLang="en-US" sz="1400" b="1" dirty="0">
                <a:latin typeface="微软雅黑" pitchFamily="34" charset="-122"/>
                <a:ea typeface="微软雅黑" pitchFamily="34" charset="-122"/>
              </a:rPr>
              <a:t>信道。若信道在</a:t>
            </a:r>
            <a:r>
              <a:rPr lang="zh-CN" altLang="en-US" sz="1400" b="1" dirty="0" smtClean="0">
                <a:latin typeface="微软雅黑" pitchFamily="34" charset="-122"/>
                <a:ea typeface="微软雅黑" pitchFamily="34" charset="-122"/>
              </a:rPr>
              <a:t>时间间隔 </a:t>
            </a:r>
            <a:r>
              <a:rPr lang="en-US" altLang="zh-CN" sz="1400" b="1" dirty="0" smtClean="0">
                <a:latin typeface="微软雅黑" pitchFamily="34" charset="-122"/>
                <a:ea typeface="微软雅黑" pitchFamily="34" charset="-122"/>
              </a:rPr>
              <a:t>DIFS </a:t>
            </a:r>
            <a:r>
              <a:rPr lang="zh-CN" altLang="en-US" sz="1400" b="1" dirty="0" smtClean="0">
                <a:latin typeface="微软雅黑" pitchFamily="34" charset="-122"/>
                <a:ea typeface="微软雅黑" pitchFamily="34" charset="-122"/>
              </a:rPr>
              <a:t>一直</a:t>
            </a:r>
            <a:r>
              <a:rPr lang="zh-CN" altLang="en-US" sz="1400" b="1" dirty="0">
                <a:latin typeface="微软雅黑" pitchFamily="34" charset="-122"/>
                <a:ea typeface="微软雅黑" pitchFamily="34" charset="-122"/>
              </a:rPr>
              <a:t>都是空闲</a:t>
            </a:r>
            <a:r>
              <a:rPr lang="zh-CN" altLang="en-US" sz="1400" b="1" dirty="0" smtClean="0">
                <a:latin typeface="微软雅黑" pitchFamily="34" charset="-122"/>
                <a:ea typeface="微软雅黑" pitchFamily="34" charset="-122"/>
              </a:rPr>
              <a:t>的，</a:t>
            </a:r>
            <a:r>
              <a:rPr lang="en-US" altLang="zh-CN" sz="1400" b="1" dirty="0" smtClean="0">
                <a:latin typeface="微软雅黑" pitchFamily="34" charset="-122"/>
                <a:ea typeface="微软雅黑" pitchFamily="34" charset="-122"/>
              </a:rPr>
              <a:t>A </a:t>
            </a:r>
            <a:r>
              <a:rPr lang="zh-CN" altLang="en-US" sz="1400" b="1" dirty="0" smtClean="0">
                <a:latin typeface="微软雅黑" pitchFamily="34" charset="-122"/>
                <a:ea typeface="微软雅黑" pitchFamily="34" charset="-122"/>
              </a:rPr>
              <a:t>就</a:t>
            </a:r>
            <a:r>
              <a:rPr lang="zh-CN" altLang="en-US" sz="1400" b="1" dirty="0">
                <a:latin typeface="微软雅黑" pitchFamily="34" charset="-122"/>
                <a:ea typeface="微软雅黑" pitchFamily="34" charset="-122"/>
              </a:rPr>
              <a:t>可以</a:t>
            </a:r>
            <a:r>
              <a:rPr lang="zh-CN" altLang="en-US" sz="1400" b="1" dirty="0" smtClean="0">
                <a:latin typeface="微软雅黑" pitchFamily="34" charset="-122"/>
                <a:ea typeface="微软雅黑" pitchFamily="34" charset="-122"/>
              </a:rPr>
              <a:t>在 </a:t>
            </a:r>
            <a:r>
              <a:rPr lang="en-US" altLang="zh-CN" sz="1400" b="1" dirty="0" smtClean="0">
                <a:latin typeface="微软雅黑" pitchFamily="34" charset="-122"/>
                <a:ea typeface="微软雅黑" pitchFamily="34" charset="-122"/>
              </a:rPr>
              <a:t>t</a:t>
            </a:r>
            <a:r>
              <a:rPr lang="en-US" altLang="zh-CN" sz="1400" b="1" baseline="-25000" dirty="0" smtClean="0">
                <a:latin typeface="微软雅黑" pitchFamily="34" charset="-122"/>
                <a:ea typeface="微软雅黑" pitchFamily="34" charset="-122"/>
              </a:rPr>
              <a:t>0</a:t>
            </a:r>
            <a:r>
              <a:rPr lang="en-US" altLang="zh-CN" sz="1400" b="1" dirty="0" smtClean="0">
                <a:latin typeface="微软雅黑" pitchFamily="34" charset="-122"/>
                <a:ea typeface="微软雅黑" pitchFamily="34" charset="-122"/>
              </a:rPr>
              <a:t> </a:t>
            </a:r>
            <a:r>
              <a:rPr lang="zh-CN" altLang="en-US" sz="1400" b="1" dirty="0" smtClean="0">
                <a:latin typeface="微软雅黑" pitchFamily="34" charset="-122"/>
                <a:ea typeface="微软雅黑" pitchFamily="34" charset="-122"/>
              </a:rPr>
              <a:t>时间</a:t>
            </a:r>
            <a:r>
              <a:rPr lang="zh-CN" altLang="en-US" sz="1400" b="1" dirty="0">
                <a:latin typeface="微软雅黑" pitchFamily="34" charset="-122"/>
                <a:ea typeface="微软雅黑" pitchFamily="34" charset="-122"/>
              </a:rPr>
              <a:t>发送</a:t>
            </a:r>
            <a:r>
              <a:rPr lang="zh-CN" altLang="en-US" sz="1400" b="1" dirty="0" smtClean="0">
                <a:latin typeface="微软雅黑" pitchFamily="34" charset="-122"/>
                <a:ea typeface="微软雅黑" pitchFamily="34" charset="-122"/>
              </a:rPr>
              <a:t>数据帧 </a:t>
            </a:r>
            <a:r>
              <a:rPr lang="en-US" altLang="zh-CN" sz="1400" b="1" dirty="0" smtClean="0">
                <a:latin typeface="微软雅黑" pitchFamily="34" charset="-122"/>
                <a:ea typeface="微软雅黑" pitchFamily="34" charset="-122"/>
              </a:rPr>
              <a:t>DATA</a:t>
            </a:r>
            <a:r>
              <a:rPr lang="zh-CN" altLang="en-US" sz="1400" b="1" dirty="0" smtClean="0">
                <a:latin typeface="微软雅黑" pitchFamily="34" charset="-122"/>
                <a:ea typeface="微软雅黑" pitchFamily="34" charset="-122"/>
              </a:rPr>
              <a:t>。</a:t>
            </a:r>
            <a:endParaRPr lang="zh-CN" altLang="en-US" sz="1400" b="1" dirty="0">
              <a:latin typeface="微软雅黑" pitchFamily="34" charset="-122"/>
              <a:ea typeface="微软雅黑" pitchFamily="34" charset="-122"/>
            </a:endParaRPr>
          </a:p>
        </p:txBody>
      </p:sp>
      <p:sp>
        <p:nvSpPr>
          <p:cNvPr id="126" name="Text Box 24"/>
          <p:cNvSpPr txBox="1">
            <a:spLocks noChangeArrowheads="1"/>
          </p:cNvSpPr>
          <p:nvPr/>
        </p:nvSpPr>
        <p:spPr bwMode="auto">
          <a:xfrm>
            <a:off x="2140686" y="2261253"/>
            <a:ext cx="59101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DIFS</a:t>
            </a:r>
          </a:p>
        </p:txBody>
      </p:sp>
      <p:grpSp>
        <p:nvGrpSpPr>
          <p:cNvPr id="5" name="组合 4"/>
          <p:cNvGrpSpPr/>
          <p:nvPr/>
        </p:nvGrpSpPr>
        <p:grpSpPr>
          <a:xfrm>
            <a:off x="1716487" y="2233999"/>
            <a:ext cx="5509855" cy="1949958"/>
            <a:chOff x="1716487" y="2181745"/>
            <a:chExt cx="5509855" cy="1949958"/>
          </a:xfrm>
        </p:grpSpPr>
        <p:sp>
          <p:nvSpPr>
            <p:cNvPr id="74" name="Freeform 13"/>
            <p:cNvSpPr>
              <a:spLocks/>
            </p:cNvSpPr>
            <p:nvPr/>
          </p:nvSpPr>
          <p:spPr bwMode="auto">
            <a:xfrm>
              <a:off x="2631543" y="2384149"/>
              <a:ext cx="1835094" cy="28546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Text Box 4"/>
            <p:cNvSpPr txBox="1">
              <a:spLocks noChangeArrowheads="1"/>
            </p:cNvSpPr>
            <p:nvPr/>
          </p:nvSpPr>
          <p:spPr bwMode="auto">
            <a:xfrm>
              <a:off x="3250752" y="2401163"/>
              <a:ext cx="93944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76" name="Text Box 97"/>
            <p:cNvSpPr txBox="1">
              <a:spLocks noChangeArrowheads="1"/>
            </p:cNvSpPr>
            <p:nvPr/>
          </p:nvSpPr>
          <p:spPr bwMode="auto">
            <a:xfrm>
              <a:off x="1719050" y="2919233"/>
              <a:ext cx="30663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B</a:t>
              </a:r>
              <a:endParaRPr lang="zh-CN" altLang="en-US" sz="1200" b="1">
                <a:latin typeface="微软雅黑" panose="020B0503020204020204" pitchFamily="34" charset="-122"/>
                <a:ea typeface="微软雅黑" panose="020B0503020204020204" pitchFamily="34" charset="-122"/>
              </a:endParaRPr>
            </a:p>
          </p:txBody>
        </p:sp>
        <p:sp>
          <p:nvSpPr>
            <p:cNvPr id="77" name="Text Box 24"/>
            <p:cNvSpPr txBox="1">
              <a:spLocks noChangeArrowheads="1"/>
            </p:cNvSpPr>
            <p:nvPr/>
          </p:nvSpPr>
          <p:spPr bwMode="auto">
            <a:xfrm>
              <a:off x="4384519" y="2181745"/>
              <a:ext cx="50667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SIFS</a:t>
              </a:r>
            </a:p>
          </p:txBody>
        </p:sp>
        <p:sp>
          <p:nvSpPr>
            <p:cNvPr id="78" name="Line 110"/>
            <p:cNvSpPr>
              <a:spLocks noChangeShapeType="1"/>
            </p:cNvSpPr>
            <p:nvPr/>
          </p:nvSpPr>
          <p:spPr bwMode="auto">
            <a:xfrm>
              <a:off x="4456582" y="2457059"/>
              <a:ext cx="313390" cy="2472"/>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Freeform 13"/>
            <p:cNvSpPr>
              <a:spLocks/>
            </p:cNvSpPr>
            <p:nvPr/>
          </p:nvSpPr>
          <p:spPr bwMode="auto">
            <a:xfrm>
              <a:off x="4776675" y="2878453"/>
              <a:ext cx="460869" cy="274339"/>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0" name="Text Box 56"/>
            <p:cNvSpPr txBox="1">
              <a:spLocks noChangeArrowheads="1"/>
            </p:cNvSpPr>
            <p:nvPr/>
          </p:nvSpPr>
          <p:spPr bwMode="auto">
            <a:xfrm>
              <a:off x="4735959" y="2886729"/>
              <a:ext cx="57331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81" name="Line 106"/>
            <p:cNvSpPr>
              <a:spLocks noChangeShapeType="1"/>
            </p:cNvSpPr>
            <p:nvPr/>
          </p:nvSpPr>
          <p:spPr bwMode="auto">
            <a:xfrm flipH="1">
              <a:off x="4780027" y="2412572"/>
              <a:ext cx="1676" cy="257038"/>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2" name="Text Box 97"/>
            <p:cNvSpPr txBox="1">
              <a:spLocks noChangeArrowheads="1"/>
            </p:cNvSpPr>
            <p:nvPr/>
          </p:nvSpPr>
          <p:spPr bwMode="auto">
            <a:xfrm>
              <a:off x="1716487" y="2439758"/>
              <a:ext cx="31678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83" name="Line 106"/>
            <p:cNvSpPr>
              <a:spLocks noChangeShapeType="1"/>
            </p:cNvSpPr>
            <p:nvPr/>
          </p:nvSpPr>
          <p:spPr bwMode="auto">
            <a:xfrm>
              <a:off x="5242571" y="2412572"/>
              <a:ext cx="0" cy="1029387"/>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4" name="Line 110"/>
            <p:cNvSpPr>
              <a:spLocks noChangeShapeType="1"/>
            </p:cNvSpPr>
            <p:nvPr/>
          </p:nvSpPr>
          <p:spPr bwMode="auto">
            <a:xfrm>
              <a:off x="5215757" y="2465709"/>
              <a:ext cx="467572" cy="1236"/>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5" name="Line 106"/>
            <p:cNvSpPr>
              <a:spLocks noChangeShapeType="1"/>
            </p:cNvSpPr>
            <p:nvPr/>
          </p:nvSpPr>
          <p:spPr bwMode="auto">
            <a:xfrm flipH="1">
              <a:off x="5668278" y="2398978"/>
              <a:ext cx="3319" cy="479475"/>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Text Box 24"/>
            <p:cNvSpPr txBox="1">
              <a:spLocks noChangeArrowheads="1"/>
            </p:cNvSpPr>
            <p:nvPr/>
          </p:nvSpPr>
          <p:spPr bwMode="auto">
            <a:xfrm>
              <a:off x="5183341" y="2200974"/>
              <a:ext cx="53553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87" name="Text Box 9"/>
            <p:cNvSpPr txBox="1">
              <a:spLocks noChangeArrowheads="1"/>
            </p:cNvSpPr>
            <p:nvPr/>
          </p:nvSpPr>
          <p:spPr bwMode="auto">
            <a:xfrm>
              <a:off x="6963705" y="2454588"/>
              <a:ext cx="26263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88" name="Text Box 9"/>
            <p:cNvSpPr txBox="1">
              <a:spLocks noChangeArrowheads="1"/>
            </p:cNvSpPr>
            <p:nvPr/>
          </p:nvSpPr>
          <p:spPr bwMode="auto">
            <a:xfrm>
              <a:off x="6963705" y="2920469"/>
              <a:ext cx="26263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cxnSp>
          <p:nvCxnSpPr>
            <p:cNvPr id="89" name="直接箭头连接符 87"/>
            <p:cNvCxnSpPr>
              <a:cxnSpLocks noChangeShapeType="1"/>
            </p:cNvCxnSpPr>
            <p:nvPr/>
          </p:nvCxnSpPr>
          <p:spPr bwMode="auto">
            <a:xfrm flipV="1">
              <a:off x="2616461" y="3288725"/>
              <a:ext cx="2622759" cy="6179"/>
            </a:xfrm>
            <a:prstGeom prst="straightConnector1">
              <a:avLst/>
            </a:prstGeom>
            <a:noFill/>
            <a:ln w="9525" algn="ctr">
              <a:solidFill>
                <a:schemeClr val="tx1"/>
              </a:solidFill>
              <a:round/>
              <a:headEnd type="triangle" w="sm" len="lg"/>
              <a:tailEnd type="triangle" w="sm" len="lg"/>
            </a:ln>
            <a:extLst>
              <a:ext uri="{909E8E84-426E-40DD-AFC4-6F175D3DCCD1}">
                <a14:hiddenFill xmlns="" xmlns:a14="http://schemas.microsoft.com/office/drawing/2010/main">
                  <a:noFill/>
                </a14:hiddenFill>
              </a:ext>
            </a:extLst>
          </p:spPr>
        </p:cxnSp>
        <p:sp>
          <p:nvSpPr>
            <p:cNvPr id="90" name="Line 106"/>
            <p:cNvSpPr>
              <a:spLocks noChangeShapeType="1"/>
            </p:cNvSpPr>
            <p:nvPr/>
          </p:nvSpPr>
          <p:spPr bwMode="auto">
            <a:xfrm>
              <a:off x="2626186" y="2825316"/>
              <a:ext cx="0" cy="1113417"/>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09"/>
            <p:cNvSpPr txBox="1">
              <a:spLocks noChangeArrowheads="1"/>
            </p:cNvSpPr>
            <p:nvPr/>
          </p:nvSpPr>
          <p:spPr bwMode="auto">
            <a:xfrm>
              <a:off x="3558589" y="3168857"/>
              <a:ext cx="646331" cy="276999"/>
            </a:xfrm>
            <a:prstGeom prst="rect">
              <a:avLst/>
            </a:prstGeom>
            <a:solidFill>
              <a:srgbClr val="C3E3F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信道忙</a:t>
              </a:r>
            </a:p>
          </p:txBody>
        </p:sp>
        <p:cxnSp>
          <p:nvCxnSpPr>
            <p:cNvPr id="92" name="直接箭头连接符 87"/>
            <p:cNvCxnSpPr>
              <a:cxnSpLocks noChangeShapeType="1"/>
            </p:cNvCxnSpPr>
            <p:nvPr/>
          </p:nvCxnSpPr>
          <p:spPr bwMode="auto">
            <a:xfrm>
              <a:off x="2631543" y="3870768"/>
              <a:ext cx="2595945" cy="1235"/>
            </a:xfrm>
            <a:prstGeom prst="straightConnector1">
              <a:avLst/>
            </a:prstGeom>
            <a:noFill/>
            <a:ln w="9525" algn="ctr">
              <a:solidFill>
                <a:schemeClr val="tx1"/>
              </a:solidFill>
              <a:round/>
              <a:headEnd type="triangle" w="sm" len="lg"/>
              <a:tailEnd type="triangle" w="sm" len="lg"/>
            </a:ln>
            <a:extLst>
              <a:ext uri="{909E8E84-426E-40DD-AFC4-6F175D3DCCD1}">
                <a14:hiddenFill xmlns="" xmlns:a14="http://schemas.microsoft.com/office/drawing/2010/main">
                  <a:noFill/>
                </a14:hiddenFill>
              </a:ext>
            </a:extLst>
          </p:spPr>
        </p:cxnSp>
        <p:sp>
          <p:nvSpPr>
            <p:cNvPr id="93" name="Text Box 109"/>
            <p:cNvSpPr txBox="1">
              <a:spLocks noChangeArrowheads="1"/>
            </p:cNvSpPr>
            <p:nvPr/>
          </p:nvSpPr>
          <p:spPr bwMode="auto">
            <a:xfrm>
              <a:off x="2939683" y="3854704"/>
              <a:ext cx="187743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其他站在此期间不得发送</a:t>
              </a:r>
            </a:p>
          </p:txBody>
        </p:sp>
        <p:sp>
          <p:nvSpPr>
            <p:cNvPr id="94" name="矩形 131"/>
            <p:cNvSpPr>
              <a:spLocks noChangeArrowheads="1"/>
            </p:cNvSpPr>
            <p:nvPr/>
          </p:nvSpPr>
          <p:spPr bwMode="auto">
            <a:xfrm>
              <a:off x="5671597" y="2494132"/>
              <a:ext cx="1129546" cy="173006"/>
            </a:xfrm>
            <a:prstGeom prst="rect">
              <a:avLst/>
            </a:prstGeom>
            <a:noFill/>
            <a:ln w="9525" algn="ctr">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95" name="直接连接符 133"/>
            <p:cNvCxnSpPr>
              <a:cxnSpLocks noChangeShapeType="1"/>
            </p:cNvCxnSpPr>
            <p:nvPr/>
          </p:nvCxnSpPr>
          <p:spPr bwMode="auto">
            <a:xfrm>
              <a:off x="5748688" y="2494132"/>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96" name="直接连接符 134"/>
            <p:cNvCxnSpPr>
              <a:cxnSpLocks noChangeShapeType="1"/>
            </p:cNvCxnSpPr>
            <p:nvPr/>
          </p:nvCxnSpPr>
          <p:spPr bwMode="auto">
            <a:xfrm>
              <a:off x="5814048" y="2495367"/>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97" name="直接连接符 135"/>
            <p:cNvCxnSpPr>
              <a:cxnSpLocks noChangeShapeType="1"/>
            </p:cNvCxnSpPr>
            <p:nvPr/>
          </p:nvCxnSpPr>
          <p:spPr bwMode="auto">
            <a:xfrm>
              <a:off x="5944767" y="2495367"/>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98" name="直接连接符 136"/>
            <p:cNvCxnSpPr>
              <a:cxnSpLocks noChangeShapeType="1"/>
            </p:cNvCxnSpPr>
            <p:nvPr/>
          </p:nvCxnSpPr>
          <p:spPr bwMode="auto">
            <a:xfrm>
              <a:off x="6010126" y="2494132"/>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99" name="直接连接符 137"/>
            <p:cNvCxnSpPr>
              <a:cxnSpLocks noChangeShapeType="1"/>
            </p:cNvCxnSpPr>
            <p:nvPr/>
          </p:nvCxnSpPr>
          <p:spPr bwMode="auto">
            <a:xfrm>
              <a:off x="6075486" y="2495367"/>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0" name="直接连接符 138"/>
            <p:cNvCxnSpPr>
              <a:cxnSpLocks noChangeShapeType="1"/>
            </p:cNvCxnSpPr>
            <p:nvPr/>
          </p:nvCxnSpPr>
          <p:spPr bwMode="auto">
            <a:xfrm>
              <a:off x="6140845" y="2501546"/>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1" name="直接连接符 139"/>
            <p:cNvCxnSpPr>
              <a:cxnSpLocks noChangeShapeType="1"/>
            </p:cNvCxnSpPr>
            <p:nvPr/>
          </p:nvCxnSpPr>
          <p:spPr bwMode="auto">
            <a:xfrm>
              <a:off x="6206205" y="2497839"/>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2" name="直接连接符 140"/>
            <p:cNvCxnSpPr>
              <a:cxnSpLocks noChangeShapeType="1"/>
            </p:cNvCxnSpPr>
            <p:nvPr/>
          </p:nvCxnSpPr>
          <p:spPr bwMode="auto">
            <a:xfrm>
              <a:off x="6271564" y="2497839"/>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3" name="直接连接符 141"/>
            <p:cNvCxnSpPr>
              <a:cxnSpLocks noChangeShapeType="1"/>
            </p:cNvCxnSpPr>
            <p:nvPr/>
          </p:nvCxnSpPr>
          <p:spPr bwMode="auto">
            <a:xfrm>
              <a:off x="5879407" y="2490424"/>
              <a:ext cx="0" cy="169299"/>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sp>
          <p:nvSpPr>
            <p:cNvPr id="104" name="Text Box 109"/>
            <p:cNvSpPr txBox="1">
              <a:spLocks noChangeArrowheads="1"/>
            </p:cNvSpPr>
            <p:nvPr/>
          </p:nvSpPr>
          <p:spPr bwMode="auto">
            <a:xfrm>
              <a:off x="5921585" y="2256866"/>
              <a:ext cx="64633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争用期</a:t>
              </a:r>
            </a:p>
          </p:txBody>
        </p:sp>
        <p:cxnSp>
          <p:nvCxnSpPr>
            <p:cNvPr id="105" name="直接连接符 143"/>
            <p:cNvCxnSpPr>
              <a:cxnSpLocks noChangeShapeType="1"/>
            </p:cNvCxnSpPr>
            <p:nvPr/>
          </p:nvCxnSpPr>
          <p:spPr bwMode="auto">
            <a:xfrm>
              <a:off x="6338599" y="2500310"/>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6" name="直接连接符 144"/>
            <p:cNvCxnSpPr>
              <a:cxnSpLocks noChangeShapeType="1"/>
            </p:cNvCxnSpPr>
            <p:nvPr/>
          </p:nvCxnSpPr>
          <p:spPr bwMode="auto">
            <a:xfrm>
              <a:off x="6403959" y="2492896"/>
              <a:ext cx="0" cy="169299"/>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7" name="直接连接符 145"/>
            <p:cNvCxnSpPr>
              <a:cxnSpLocks noChangeShapeType="1"/>
            </p:cNvCxnSpPr>
            <p:nvPr/>
          </p:nvCxnSpPr>
          <p:spPr bwMode="auto">
            <a:xfrm>
              <a:off x="6469318" y="2489189"/>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8" name="直接连接符 146"/>
            <p:cNvCxnSpPr>
              <a:cxnSpLocks noChangeShapeType="1"/>
            </p:cNvCxnSpPr>
            <p:nvPr/>
          </p:nvCxnSpPr>
          <p:spPr bwMode="auto">
            <a:xfrm>
              <a:off x="6665397" y="2499075"/>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9" name="直接连接符 147"/>
            <p:cNvCxnSpPr>
              <a:cxnSpLocks noChangeShapeType="1"/>
            </p:cNvCxnSpPr>
            <p:nvPr/>
          </p:nvCxnSpPr>
          <p:spPr bwMode="auto">
            <a:xfrm>
              <a:off x="6534678" y="2495367"/>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10" name="直接连接符 148"/>
            <p:cNvCxnSpPr>
              <a:cxnSpLocks noChangeShapeType="1"/>
            </p:cNvCxnSpPr>
            <p:nvPr/>
          </p:nvCxnSpPr>
          <p:spPr bwMode="auto">
            <a:xfrm>
              <a:off x="6600037" y="2496603"/>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11" name="直接连接符 149"/>
            <p:cNvCxnSpPr>
              <a:cxnSpLocks noChangeShapeType="1"/>
            </p:cNvCxnSpPr>
            <p:nvPr/>
          </p:nvCxnSpPr>
          <p:spPr bwMode="auto">
            <a:xfrm>
              <a:off x="6730756" y="2497839"/>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sp>
          <p:nvSpPr>
            <p:cNvPr id="112" name="Freeform 13"/>
            <p:cNvSpPr>
              <a:spLocks/>
            </p:cNvSpPr>
            <p:nvPr/>
          </p:nvSpPr>
          <p:spPr bwMode="auto">
            <a:xfrm>
              <a:off x="2631543" y="3458024"/>
              <a:ext cx="2607676" cy="285460"/>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3" name="组合 51"/>
            <p:cNvGrpSpPr>
              <a:grpSpLocks/>
            </p:cNvGrpSpPr>
            <p:nvPr/>
          </p:nvGrpSpPr>
          <p:grpSpPr bwMode="auto">
            <a:xfrm>
              <a:off x="1902534" y="2662195"/>
              <a:ext cx="5233786" cy="1093647"/>
              <a:chOff x="1938883" y="1375436"/>
              <a:chExt cx="4422775" cy="1405864"/>
            </a:xfrm>
          </p:grpSpPr>
          <p:sp>
            <p:nvSpPr>
              <p:cNvPr id="114" name="Line 2"/>
              <p:cNvSpPr>
                <a:spLocks noChangeShapeType="1"/>
              </p:cNvSpPr>
              <p:nvPr/>
            </p:nvSpPr>
            <p:spPr bwMode="auto">
              <a:xfrm>
                <a:off x="1940470" y="1375436"/>
                <a:ext cx="4406900"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95"/>
              <p:cNvSpPr>
                <a:spLocks noChangeShapeType="1"/>
              </p:cNvSpPr>
              <p:nvPr/>
            </p:nvSpPr>
            <p:spPr bwMode="auto">
              <a:xfrm>
                <a:off x="1938883" y="2011363"/>
                <a:ext cx="4406900"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95"/>
              <p:cNvSpPr>
                <a:spLocks noChangeShapeType="1"/>
              </p:cNvSpPr>
              <p:nvPr/>
            </p:nvSpPr>
            <p:spPr bwMode="auto">
              <a:xfrm>
                <a:off x="1954758" y="2781300"/>
                <a:ext cx="4406900"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17" name="Text Box 4"/>
            <p:cNvSpPr txBox="1">
              <a:spLocks noChangeArrowheads="1"/>
            </p:cNvSpPr>
            <p:nvPr/>
          </p:nvSpPr>
          <p:spPr bwMode="auto">
            <a:xfrm>
              <a:off x="3590395" y="3470476"/>
              <a:ext cx="83626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NAV</a:t>
              </a:r>
              <a:endParaRPr lang="zh-CN" altLang="en-US" sz="1200" b="1" dirty="0">
                <a:latin typeface="微软雅黑" panose="020B0503020204020204" pitchFamily="34" charset="-122"/>
                <a:ea typeface="微软雅黑" panose="020B0503020204020204" pitchFamily="34" charset="-122"/>
              </a:endParaRPr>
            </a:p>
          </p:txBody>
        </p:sp>
        <p:sp>
          <p:nvSpPr>
            <p:cNvPr id="118" name="Text Box 9"/>
            <p:cNvSpPr txBox="1">
              <a:spLocks noChangeArrowheads="1"/>
            </p:cNvSpPr>
            <p:nvPr/>
          </p:nvSpPr>
          <p:spPr bwMode="auto">
            <a:xfrm>
              <a:off x="6963705" y="3518576"/>
              <a:ext cx="26263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19" name="Line 110"/>
            <p:cNvSpPr>
              <a:spLocks noChangeShapeType="1"/>
            </p:cNvSpPr>
            <p:nvPr/>
          </p:nvSpPr>
          <p:spPr bwMode="auto">
            <a:xfrm>
              <a:off x="5678301" y="2773414"/>
              <a:ext cx="1129546" cy="2472"/>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flipH="1">
              <a:off x="6797792" y="2691853"/>
              <a:ext cx="3352" cy="159413"/>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21" name="组合 48"/>
            <p:cNvGrpSpPr>
              <a:grpSpLocks/>
            </p:cNvGrpSpPr>
            <p:nvPr/>
          </p:nvGrpSpPr>
          <p:grpSpPr bwMode="auto">
            <a:xfrm>
              <a:off x="5996750" y="2636526"/>
              <a:ext cx="479245" cy="276999"/>
              <a:chOff x="4887085" y="536328"/>
              <a:chExt cx="454443" cy="356280"/>
            </a:xfrm>
          </p:grpSpPr>
          <p:sp>
            <p:nvSpPr>
              <p:cNvPr id="122" name="矩形 49"/>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3" name="Text Box 24"/>
              <p:cNvSpPr txBox="1">
                <a:spLocks noChangeArrowheads="1"/>
              </p:cNvSpPr>
              <p:nvPr/>
            </p:nvSpPr>
            <p:spPr bwMode="auto">
              <a:xfrm>
                <a:off x="4887085" y="536328"/>
                <a:ext cx="454443" cy="35628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p>
            </p:txBody>
          </p:sp>
        </p:grpSp>
        <p:sp>
          <p:nvSpPr>
            <p:cNvPr id="124" name="Line 110"/>
            <p:cNvSpPr>
              <a:spLocks noChangeShapeType="1"/>
            </p:cNvSpPr>
            <p:nvPr/>
          </p:nvSpPr>
          <p:spPr bwMode="auto">
            <a:xfrm>
              <a:off x="2170675" y="2465709"/>
              <a:ext cx="467571" cy="1236"/>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06"/>
            <p:cNvSpPr>
              <a:spLocks noChangeShapeType="1"/>
            </p:cNvSpPr>
            <p:nvPr/>
          </p:nvSpPr>
          <p:spPr bwMode="auto">
            <a:xfrm>
              <a:off x="2155592" y="2376734"/>
              <a:ext cx="1676" cy="289168"/>
            </a:xfrm>
            <a:prstGeom prst="line">
              <a:avLst/>
            </a:prstGeom>
            <a:noFill/>
            <a:ln w="28575">
              <a:solidFill>
                <a:schemeClr val="tx1"/>
              </a:solidFill>
              <a:round/>
              <a:headEnd type="triangle" w="sm" len="me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7" name="Text Box 9"/>
            <p:cNvSpPr txBox="1">
              <a:spLocks noChangeArrowheads="1"/>
            </p:cNvSpPr>
            <p:nvPr/>
          </p:nvSpPr>
          <p:spPr bwMode="auto">
            <a:xfrm>
              <a:off x="4330890" y="2605349"/>
              <a:ext cx="32863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p>
          </p:txBody>
        </p:sp>
        <p:sp>
          <p:nvSpPr>
            <p:cNvPr id="128" name="Text Box 9"/>
            <p:cNvSpPr txBox="1">
              <a:spLocks noChangeArrowheads="1"/>
            </p:cNvSpPr>
            <p:nvPr/>
          </p:nvSpPr>
          <p:spPr bwMode="auto">
            <a:xfrm>
              <a:off x="2482390" y="2605349"/>
              <a:ext cx="32863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0</a:t>
              </a:r>
            </a:p>
          </p:txBody>
        </p:sp>
        <p:sp>
          <p:nvSpPr>
            <p:cNvPr id="129" name="Text Box 9"/>
            <p:cNvSpPr txBox="1">
              <a:spLocks noChangeArrowheads="1"/>
            </p:cNvSpPr>
            <p:nvPr/>
          </p:nvSpPr>
          <p:spPr bwMode="auto">
            <a:xfrm>
              <a:off x="4634225" y="2605349"/>
              <a:ext cx="32863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p>
          </p:txBody>
        </p:sp>
        <p:sp>
          <p:nvSpPr>
            <p:cNvPr id="130" name="Line 106"/>
            <p:cNvSpPr>
              <a:spLocks noChangeShapeType="1"/>
            </p:cNvSpPr>
            <p:nvPr/>
          </p:nvSpPr>
          <p:spPr bwMode="auto">
            <a:xfrm flipH="1">
              <a:off x="5232516" y="3768200"/>
              <a:ext cx="3352" cy="159413"/>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Tree>
    <p:extLst>
      <p:ext uri="{BB962C8B-B14F-4D97-AF65-F5344CB8AC3E}">
        <p14:creationId xmlns="" xmlns:p14="http://schemas.microsoft.com/office/powerpoint/2010/main" val="2285686665"/>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2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38918"/>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矩形 3"/>
          <p:cNvSpPr/>
          <p:nvPr/>
        </p:nvSpPr>
        <p:spPr>
          <a:xfrm>
            <a:off x="637984" y="570462"/>
            <a:ext cx="1614737" cy="400110"/>
          </a:xfrm>
          <a:prstGeom prst="rect">
            <a:avLst/>
          </a:prstGeom>
        </p:spPr>
        <p:txBody>
          <a:bodyPr wrap="none">
            <a:spAutoFit/>
          </a:bodyPr>
          <a:lstStyle/>
          <a:p>
            <a:r>
              <a:rPr lang="en-US" altLang="zh-CN" sz="2000" b="1" dirty="0">
                <a:latin typeface="微软雅黑" pitchFamily="34" charset="-122"/>
                <a:ea typeface="微软雅黑" pitchFamily="34" charset="-122"/>
              </a:rPr>
              <a:t>DIFS </a:t>
            </a:r>
            <a:r>
              <a:rPr lang="zh-CN" altLang="en-US" sz="2000" b="1" dirty="0">
                <a:latin typeface="微软雅黑" pitchFamily="34" charset="-122"/>
                <a:ea typeface="微软雅黑" pitchFamily="34" charset="-122"/>
              </a:rPr>
              <a:t>很重要</a:t>
            </a:r>
          </a:p>
        </p:txBody>
      </p:sp>
      <p:sp>
        <p:nvSpPr>
          <p:cNvPr id="77" name="Text Box 24"/>
          <p:cNvSpPr txBox="1">
            <a:spLocks noChangeArrowheads="1"/>
          </p:cNvSpPr>
          <p:nvPr/>
        </p:nvSpPr>
        <p:spPr bwMode="auto">
          <a:xfrm>
            <a:off x="4384519" y="2233999"/>
            <a:ext cx="50667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solidFill>
                  <a:srgbClr val="CC00FF"/>
                </a:solidFill>
                <a:latin typeface="微软雅黑" panose="020B0503020204020204" pitchFamily="34" charset="-122"/>
                <a:ea typeface="微软雅黑" panose="020B0503020204020204" pitchFamily="34" charset="-122"/>
              </a:rPr>
              <a:t>SIFS</a:t>
            </a:r>
          </a:p>
        </p:txBody>
      </p:sp>
      <p:grpSp>
        <p:nvGrpSpPr>
          <p:cNvPr id="5" name="组合 4"/>
          <p:cNvGrpSpPr/>
          <p:nvPr/>
        </p:nvGrpSpPr>
        <p:grpSpPr>
          <a:xfrm>
            <a:off x="1716487" y="2253228"/>
            <a:ext cx="5509855" cy="1930729"/>
            <a:chOff x="1716487" y="2253228"/>
            <a:chExt cx="5509855" cy="1930729"/>
          </a:xfrm>
        </p:grpSpPr>
        <p:sp>
          <p:nvSpPr>
            <p:cNvPr id="74" name="Freeform 13"/>
            <p:cNvSpPr>
              <a:spLocks/>
            </p:cNvSpPr>
            <p:nvPr/>
          </p:nvSpPr>
          <p:spPr bwMode="auto">
            <a:xfrm>
              <a:off x="2631543" y="2436403"/>
              <a:ext cx="1835094" cy="28546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Text Box 4"/>
            <p:cNvSpPr txBox="1">
              <a:spLocks noChangeArrowheads="1"/>
            </p:cNvSpPr>
            <p:nvPr/>
          </p:nvSpPr>
          <p:spPr bwMode="auto">
            <a:xfrm>
              <a:off x="3250752" y="2453417"/>
              <a:ext cx="93944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76" name="Text Box 97"/>
            <p:cNvSpPr txBox="1">
              <a:spLocks noChangeArrowheads="1"/>
            </p:cNvSpPr>
            <p:nvPr/>
          </p:nvSpPr>
          <p:spPr bwMode="auto">
            <a:xfrm>
              <a:off x="1719050" y="2971487"/>
              <a:ext cx="30663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B</a:t>
              </a:r>
              <a:endParaRPr lang="zh-CN" altLang="en-US" sz="1200" b="1">
                <a:latin typeface="微软雅黑" panose="020B0503020204020204" pitchFamily="34" charset="-122"/>
                <a:ea typeface="微软雅黑" panose="020B0503020204020204" pitchFamily="34" charset="-122"/>
              </a:endParaRPr>
            </a:p>
          </p:txBody>
        </p:sp>
        <p:sp>
          <p:nvSpPr>
            <p:cNvPr id="78" name="Line 110"/>
            <p:cNvSpPr>
              <a:spLocks noChangeShapeType="1"/>
            </p:cNvSpPr>
            <p:nvPr/>
          </p:nvSpPr>
          <p:spPr bwMode="auto">
            <a:xfrm>
              <a:off x="4456582" y="2509313"/>
              <a:ext cx="313390" cy="2472"/>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Freeform 13"/>
            <p:cNvSpPr>
              <a:spLocks/>
            </p:cNvSpPr>
            <p:nvPr/>
          </p:nvSpPr>
          <p:spPr bwMode="auto">
            <a:xfrm>
              <a:off x="4776675" y="2930707"/>
              <a:ext cx="460869" cy="274339"/>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0" name="Text Box 56"/>
            <p:cNvSpPr txBox="1">
              <a:spLocks noChangeArrowheads="1"/>
            </p:cNvSpPr>
            <p:nvPr/>
          </p:nvSpPr>
          <p:spPr bwMode="auto">
            <a:xfrm>
              <a:off x="4735959" y="2938983"/>
              <a:ext cx="57331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81" name="Line 106"/>
            <p:cNvSpPr>
              <a:spLocks noChangeShapeType="1"/>
            </p:cNvSpPr>
            <p:nvPr/>
          </p:nvSpPr>
          <p:spPr bwMode="auto">
            <a:xfrm flipH="1">
              <a:off x="4780027" y="2464826"/>
              <a:ext cx="1676" cy="257038"/>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2" name="Text Box 97"/>
            <p:cNvSpPr txBox="1">
              <a:spLocks noChangeArrowheads="1"/>
            </p:cNvSpPr>
            <p:nvPr/>
          </p:nvSpPr>
          <p:spPr bwMode="auto">
            <a:xfrm>
              <a:off x="1716487" y="2492012"/>
              <a:ext cx="31678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83" name="Line 106"/>
            <p:cNvSpPr>
              <a:spLocks noChangeShapeType="1"/>
            </p:cNvSpPr>
            <p:nvPr/>
          </p:nvSpPr>
          <p:spPr bwMode="auto">
            <a:xfrm>
              <a:off x="5242571" y="2464826"/>
              <a:ext cx="0" cy="1029387"/>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4" name="Line 110"/>
            <p:cNvSpPr>
              <a:spLocks noChangeShapeType="1"/>
            </p:cNvSpPr>
            <p:nvPr/>
          </p:nvSpPr>
          <p:spPr bwMode="auto">
            <a:xfrm>
              <a:off x="5215757" y="2517963"/>
              <a:ext cx="467572" cy="1236"/>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5" name="Line 106"/>
            <p:cNvSpPr>
              <a:spLocks noChangeShapeType="1"/>
            </p:cNvSpPr>
            <p:nvPr/>
          </p:nvSpPr>
          <p:spPr bwMode="auto">
            <a:xfrm flipH="1">
              <a:off x="5668278" y="2451232"/>
              <a:ext cx="3319" cy="479475"/>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Text Box 24"/>
            <p:cNvSpPr txBox="1">
              <a:spLocks noChangeArrowheads="1"/>
            </p:cNvSpPr>
            <p:nvPr/>
          </p:nvSpPr>
          <p:spPr bwMode="auto">
            <a:xfrm>
              <a:off x="5183341" y="2253228"/>
              <a:ext cx="53553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87" name="Text Box 9"/>
            <p:cNvSpPr txBox="1">
              <a:spLocks noChangeArrowheads="1"/>
            </p:cNvSpPr>
            <p:nvPr/>
          </p:nvSpPr>
          <p:spPr bwMode="auto">
            <a:xfrm>
              <a:off x="6963705" y="2506842"/>
              <a:ext cx="26263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88" name="Text Box 9"/>
            <p:cNvSpPr txBox="1">
              <a:spLocks noChangeArrowheads="1"/>
            </p:cNvSpPr>
            <p:nvPr/>
          </p:nvSpPr>
          <p:spPr bwMode="auto">
            <a:xfrm>
              <a:off x="6963705" y="2972723"/>
              <a:ext cx="26263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cxnSp>
          <p:nvCxnSpPr>
            <p:cNvPr id="89" name="直接箭头连接符 87"/>
            <p:cNvCxnSpPr>
              <a:cxnSpLocks noChangeShapeType="1"/>
            </p:cNvCxnSpPr>
            <p:nvPr/>
          </p:nvCxnSpPr>
          <p:spPr bwMode="auto">
            <a:xfrm flipV="1">
              <a:off x="2616461" y="3340979"/>
              <a:ext cx="2622759" cy="6179"/>
            </a:xfrm>
            <a:prstGeom prst="straightConnector1">
              <a:avLst/>
            </a:prstGeom>
            <a:noFill/>
            <a:ln w="9525" algn="ctr">
              <a:solidFill>
                <a:schemeClr val="tx1"/>
              </a:solidFill>
              <a:round/>
              <a:headEnd type="triangle" w="sm" len="lg"/>
              <a:tailEnd type="triangle" w="sm" len="lg"/>
            </a:ln>
            <a:extLst>
              <a:ext uri="{909E8E84-426E-40DD-AFC4-6F175D3DCCD1}">
                <a14:hiddenFill xmlns="" xmlns:a14="http://schemas.microsoft.com/office/drawing/2010/main">
                  <a:noFill/>
                </a14:hiddenFill>
              </a:ext>
            </a:extLst>
          </p:spPr>
        </p:cxnSp>
        <p:sp>
          <p:nvSpPr>
            <p:cNvPr id="90" name="Line 106"/>
            <p:cNvSpPr>
              <a:spLocks noChangeShapeType="1"/>
            </p:cNvSpPr>
            <p:nvPr/>
          </p:nvSpPr>
          <p:spPr bwMode="auto">
            <a:xfrm>
              <a:off x="2626186" y="2877570"/>
              <a:ext cx="0" cy="1113417"/>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09"/>
            <p:cNvSpPr txBox="1">
              <a:spLocks noChangeArrowheads="1"/>
            </p:cNvSpPr>
            <p:nvPr/>
          </p:nvSpPr>
          <p:spPr bwMode="auto">
            <a:xfrm>
              <a:off x="3558589" y="3221111"/>
              <a:ext cx="646331" cy="276999"/>
            </a:xfrm>
            <a:prstGeom prst="rect">
              <a:avLst/>
            </a:prstGeom>
            <a:solidFill>
              <a:srgbClr val="C3E3F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信道忙</a:t>
              </a:r>
            </a:p>
          </p:txBody>
        </p:sp>
        <p:cxnSp>
          <p:nvCxnSpPr>
            <p:cNvPr id="92" name="直接箭头连接符 87"/>
            <p:cNvCxnSpPr>
              <a:cxnSpLocks noChangeShapeType="1"/>
            </p:cNvCxnSpPr>
            <p:nvPr/>
          </p:nvCxnSpPr>
          <p:spPr bwMode="auto">
            <a:xfrm>
              <a:off x="2631543" y="3923022"/>
              <a:ext cx="2595945" cy="1235"/>
            </a:xfrm>
            <a:prstGeom prst="straightConnector1">
              <a:avLst/>
            </a:prstGeom>
            <a:noFill/>
            <a:ln w="9525" algn="ctr">
              <a:solidFill>
                <a:schemeClr val="tx1"/>
              </a:solidFill>
              <a:round/>
              <a:headEnd type="triangle" w="sm" len="lg"/>
              <a:tailEnd type="triangle" w="sm" len="lg"/>
            </a:ln>
            <a:extLst>
              <a:ext uri="{909E8E84-426E-40DD-AFC4-6F175D3DCCD1}">
                <a14:hiddenFill xmlns="" xmlns:a14="http://schemas.microsoft.com/office/drawing/2010/main">
                  <a:noFill/>
                </a14:hiddenFill>
              </a:ext>
            </a:extLst>
          </p:spPr>
        </p:cxnSp>
        <p:sp>
          <p:nvSpPr>
            <p:cNvPr id="93" name="Text Box 109"/>
            <p:cNvSpPr txBox="1">
              <a:spLocks noChangeArrowheads="1"/>
            </p:cNvSpPr>
            <p:nvPr/>
          </p:nvSpPr>
          <p:spPr bwMode="auto">
            <a:xfrm>
              <a:off x="2939683" y="3906958"/>
              <a:ext cx="187743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C00000"/>
                  </a:solidFill>
                  <a:latin typeface="微软雅黑" panose="020B0503020204020204" pitchFamily="34" charset="-122"/>
                  <a:ea typeface="微软雅黑" panose="020B0503020204020204" pitchFamily="34" charset="-122"/>
                </a:rPr>
                <a:t>其他站在此期间不得发送</a:t>
              </a:r>
            </a:p>
          </p:txBody>
        </p:sp>
        <p:sp>
          <p:nvSpPr>
            <p:cNvPr id="94" name="矩形 131"/>
            <p:cNvSpPr>
              <a:spLocks noChangeArrowheads="1"/>
            </p:cNvSpPr>
            <p:nvPr/>
          </p:nvSpPr>
          <p:spPr bwMode="auto">
            <a:xfrm>
              <a:off x="5671597" y="2546386"/>
              <a:ext cx="1129546" cy="173006"/>
            </a:xfrm>
            <a:prstGeom prst="rect">
              <a:avLst/>
            </a:prstGeom>
            <a:noFill/>
            <a:ln w="9525" algn="ctr">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95" name="直接连接符 133"/>
            <p:cNvCxnSpPr>
              <a:cxnSpLocks noChangeShapeType="1"/>
            </p:cNvCxnSpPr>
            <p:nvPr/>
          </p:nvCxnSpPr>
          <p:spPr bwMode="auto">
            <a:xfrm>
              <a:off x="5748688" y="2546386"/>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96" name="直接连接符 134"/>
            <p:cNvCxnSpPr>
              <a:cxnSpLocks noChangeShapeType="1"/>
            </p:cNvCxnSpPr>
            <p:nvPr/>
          </p:nvCxnSpPr>
          <p:spPr bwMode="auto">
            <a:xfrm>
              <a:off x="5814048" y="2547621"/>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97" name="直接连接符 135"/>
            <p:cNvCxnSpPr>
              <a:cxnSpLocks noChangeShapeType="1"/>
            </p:cNvCxnSpPr>
            <p:nvPr/>
          </p:nvCxnSpPr>
          <p:spPr bwMode="auto">
            <a:xfrm>
              <a:off x="5944767" y="2547621"/>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98" name="直接连接符 136"/>
            <p:cNvCxnSpPr>
              <a:cxnSpLocks noChangeShapeType="1"/>
            </p:cNvCxnSpPr>
            <p:nvPr/>
          </p:nvCxnSpPr>
          <p:spPr bwMode="auto">
            <a:xfrm>
              <a:off x="6010126" y="2546386"/>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99" name="直接连接符 137"/>
            <p:cNvCxnSpPr>
              <a:cxnSpLocks noChangeShapeType="1"/>
            </p:cNvCxnSpPr>
            <p:nvPr/>
          </p:nvCxnSpPr>
          <p:spPr bwMode="auto">
            <a:xfrm>
              <a:off x="6075486" y="2547621"/>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0" name="直接连接符 138"/>
            <p:cNvCxnSpPr>
              <a:cxnSpLocks noChangeShapeType="1"/>
            </p:cNvCxnSpPr>
            <p:nvPr/>
          </p:nvCxnSpPr>
          <p:spPr bwMode="auto">
            <a:xfrm>
              <a:off x="6140845" y="2553800"/>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1" name="直接连接符 139"/>
            <p:cNvCxnSpPr>
              <a:cxnSpLocks noChangeShapeType="1"/>
            </p:cNvCxnSpPr>
            <p:nvPr/>
          </p:nvCxnSpPr>
          <p:spPr bwMode="auto">
            <a:xfrm>
              <a:off x="6206205" y="2550093"/>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2" name="直接连接符 140"/>
            <p:cNvCxnSpPr>
              <a:cxnSpLocks noChangeShapeType="1"/>
            </p:cNvCxnSpPr>
            <p:nvPr/>
          </p:nvCxnSpPr>
          <p:spPr bwMode="auto">
            <a:xfrm>
              <a:off x="6271564" y="2550093"/>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3" name="直接连接符 141"/>
            <p:cNvCxnSpPr>
              <a:cxnSpLocks noChangeShapeType="1"/>
            </p:cNvCxnSpPr>
            <p:nvPr/>
          </p:nvCxnSpPr>
          <p:spPr bwMode="auto">
            <a:xfrm>
              <a:off x="5879407" y="2542678"/>
              <a:ext cx="0" cy="169299"/>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sp>
          <p:nvSpPr>
            <p:cNvPr id="104" name="Text Box 109"/>
            <p:cNvSpPr txBox="1">
              <a:spLocks noChangeArrowheads="1"/>
            </p:cNvSpPr>
            <p:nvPr/>
          </p:nvSpPr>
          <p:spPr bwMode="auto">
            <a:xfrm>
              <a:off x="5921585" y="2309120"/>
              <a:ext cx="64633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争用期</a:t>
              </a:r>
            </a:p>
          </p:txBody>
        </p:sp>
        <p:cxnSp>
          <p:nvCxnSpPr>
            <p:cNvPr id="105" name="直接连接符 143"/>
            <p:cNvCxnSpPr>
              <a:cxnSpLocks noChangeShapeType="1"/>
            </p:cNvCxnSpPr>
            <p:nvPr/>
          </p:nvCxnSpPr>
          <p:spPr bwMode="auto">
            <a:xfrm>
              <a:off x="6338599" y="2552564"/>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6" name="直接连接符 144"/>
            <p:cNvCxnSpPr>
              <a:cxnSpLocks noChangeShapeType="1"/>
            </p:cNvCxnSpPr>
            <p:nvPr/>
          </p:nvCxnSpPr>
          <p:spPr bwMode="auto">
            <a:xfrm>
              <a:off x="6403959" y="2545150"/>
              <a:ext cx="0" cy="169299"/>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7" name="直接连接符 145"/>
            <p:cNvCxnSpPr>
              <a:cxnSpLocks noChangeShapeType="1"/>
            </p:cNvCxnSpPr>
            <p:nvPr/>
          </p:nvCxnSpPr>
          <p:spPr bwMode="auto">
            <a:xfrm>
              <a:off x="6469318" y="2541443"/>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8" name="直接连接符 146"/>
            <p:cNvCxnSpPr>
              <a:cxnSpLocks noChangeShapeType="1"/>
            </p:cNvCxnSpPr>
            <p:nvPr/>
          </p:nvCxnSpPr>
          <p:spPr bwMode="auto">
            <a:xfrm>
              <a:off x="6665397" y="2551329"/>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9" name="直接连接符 147"/>
            <p:cNvCxnSpPr>
              <a:cxnSpLocks noChangeShapeType="1"/>
            </p:cNvCxnSpPr>
            <p:nvPr/>
          </p:nvCxnSpPr>
          <p:spPr bwMode="auto">
            <a:xfrm>
              <a:off x="6534678" y="2547621"/>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10" name="直接连接符 148"/>
            <p:cNvCxnSpPr>
              <a:cxnSpLocks noChangeShapeType="1"/>
            </p:cNvCxnSpPr>
            <p:nvPr/>
          </p:nvCxnSpPr>
          <p:spPr bwMode="auto">
            <a:xfrm>
              <a:off x="6600037" y="2548857"/>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11" name="直接连接符 149"/>
            <p:cNvCxnSpPr>
              <a:cxnSpLocks noChangeShapeType="1"/>
            </p:cNvCxnSpPr>
            <p:nvPr/>
          </p:nvCxnSpPr>
          <p:spPr bwMode="auto">
            <a:xfrm>
              <a:off x="6730756" y="2550093"/>
              <a:ext cx="0" cy="16806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sp>
          <p:nvSpPr>
            <p:cNvPr id="112" name="Freeform 13"/>
            <p:cNvSpPr>
              <a:spLocks/>
            </p:cNvSpPr>
            <p:nvPr/>
          </p:nvSpPr>
          <p:spPr bwMode="auto">
            <a:xfrm>
              <a:off x="2631543" y="3510278"/>
              <a:ext cx="2607676" cy="285460"/>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3" name="组合 51"/>
            <p:cNvGrpSpPr>
              <a:grpSpLocks/>
            </p:cNvGrpSpPr>
            <p:nvPr/>
          </p:nvGrpSpPr>
          <p:grpSpPr bwMode="auto">
            <a:xfrm>
              <a:off x="1902534" y="2714449"/>
              <a:ext cx="5233786" cy="1093647"/>
              <a:chOff x="1938883" y="1375436"/>
              <a:chExt cx="4422775" cy="1405864"/>
            </a:xfrm>
          </p:grpSpPr>
          <p:sp>
            <p:nvSpPr>
              <p:cNvPr id="114" name="Line 2"/>
              <p:cNvSpPr>
                <a:spLocks noChangeShapeType="1"/>
              </p:cNvSpPr>
              <p:nvPr/>
            </p:nvSpPr>
            <p:spPr bwMode="auto">
              <a:xfrm>
                <a:off x="1940470" y="1375436"/>
                <a:ext cx="4406900"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95"/>
              <p:cNvSpPr>
                <a:spLocks noChangeShapeType="1"/>
              </p:cNvSpPr>
              <p:nvPr/>
            </p:nvSpPr>
            <p:spPr bwMode="auto">
              <a:xfrm>
                <a:off x="1938883" y="2011363"/>
                <a:ext cx="4406900"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95"/>
              <p:cNvSpPr>
                <a:spLocks noChangeShapeType="1"/>
              </p:cNvSpPr>
              <p:nvPr/>
            </p:nvSpPr>
            <p:spPr bwMode="auto">
              <a:xfrm>
                <a:off x="1954758" y="2781300"/>
                <a:ext cx="4406900"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117" name="Text Box 4"/>
            <p:cNvSpPr txBox="1">
              <a:spLocks noChangeArrowheads="1"/>
            </p:cNvSpPr>
            <p:nvPr/>
          </p:nvSpPr>
          <p:spPr bwMode="auto">
            <a:xfrm>
              <a:off x="3590395" y="3522730"/>
              <a:ext cx="83626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NAV</a:t>
              </a:r>
              <a:endParaRPr lang="zh-CN" altLang="en-US" sz="1200" b="1" dirty="0">
                <a:latin typeface="微软雅黑" panose="020B0503020204020204" pitchFamily="34" charset="-122"/>
                <a:ea typeface="微软雅黑" panose="020B0503020204020204" pitchFamily="34" charset="-122"/>
              </a:endParaRPr>
            </a:p>
          </p:txBody>
        </p:sp>
        <p:sp>
          <p:nvSpPr>
            <p:cNvPr id="118" name="Text Box 9"/>
            <p:cNvSpPr txBox="1">
              <a:spLocks noChangeArrowheads="1"/>
            </p:cNvSpPr>
            <p:nvPr/>
          </p:nvSpPr>
          <p:spPr bwMode="auto">
            <a:xfrm>
              <a:off x="6963705" y="3570830"/>
              <a:ext cx="26263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19" name="Line 110"/>
            <p:cNvSpPr>
              <a:spLocks noChangeShapeType="1"/>
            </p:cNvSpPr>
            <p:nvPr/>
          </p:nvSpPr>
          <p:spPr bwMode="auto">
            <a:xfrm>
              <a:off x="5678301" y="2825668"/>
              <a:ext cx="1129546" cy="2472"/>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flipH="1">
              <a:off x="6797792" y="2744107"/>
              <a:ext cx="3352" cy="159413"/>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21" name="组合 48"/>
            <p:cNvGrpSpPr>
              <a:grpSpLocks/>
            </p:cNvGrpSpPr>
            <p:nvPr/>
          </p:nvGrpSpPr>
          <p:grpSpPr bwMode="auto">
            <a:xfrm>
              <a:off x="5996750" y="2688780"/>
              <a:ext cx="479245" cy="276999"/>
              <a:chOff x="4887085" y="536328"/>
              <a:chExt cx="454443" cy="356280"/>
            </a:xfrm>
          </p:grpSpPr>
          <p:sp>
            <p:nvSpPr>
              <p:cNvPr id="122" name="矩形 49"/>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3" name="Text Box 24"/>
              <p:cNvSpPr txBox="1">
                <a:spLocks noChangeArrowheads="1"/>
              </p:cNvSpPr>
              <p:nvPr/>
            </p:nvSpPr>
            <p:spPr bwMode="auto">
              <a:xfrm>
                <a:off x="4887085" y="536328"/>
                <a:ext cx="454443" cy="35628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p>
            </p:txBody>
          </p:sp>
        </p:grpSp>
        <p:sp>
          <p:nvSpPr>
            <p:cNvPr id="124" name="Line 110"/>
            <p:cNvSpPr>
              <a:spLocks noChangeShapeType="1"/>
            </p:cNvSpPr>
            <p:nvPr/>
          </p:nvSpPr>
          <p:spPr bwMode="auto">
            <a:xfrm>
              <a:off x="2170675" y="2517963"/>
              <a:ext cx="467571" cy="1236"/>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06"/>
            <p:cNvSpPr>
              <a:spLocks noChangeShapeType="1"/>
            </p:cNvSpPr>
            <p:nvPr/>
          </p:nvSpPr>
          <p:spPr bwMode="auto">
            <a:xfrm>
              <a:off x="2155592" y="2428988"/>
              <a:ext cx="1676" cy="289168"/>
            </a:xfrm>
            <a:prstGeom prst="line">
              <a:avLst/>
            </a:prstGeom>
            <a:noFill/>
            <a:ln w="28575">
              <a:solidFill>
                <a:schemeClr val="tx1"/>
              </a:solidFill>
              <a:round/>
              <a:headEnd type="triangle" w="sm" len="me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Text Box 24"/>
            <p:cNvSpPr txBox="1">
              <a:spLocks noChangeArrowheads="1"/>
            </p:cNvSpPr>
            <p:nvPr/>
          </p:nvSpPr>
          <p:spPr bwMode="auto">
            <a:xfrm>
              <a:off x="2140686" y="2261253"/>
              <a:ext cx="59101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127" name="Text Box 9"/>
            <p:cNvSpPr txBox="1">
              <a:spLocks noChangeArrowheads="1"/>
            </p:cNvSpPr>
            <p:nvPr/>
          </p:nvSpPr>
          <p:spPr bwMode="auto">
            <a:xfrm>
              <a:off x="4330890" y="2657603"/>
              <a:ext cx="32863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p>
          </p:txBody>
        </p:sp>
        <p:sp>
          <p:nvSpPr>
            <p:cNvPr id="128" name="Text Box 9"/>
            <p:cNvSpPr txBox="1">
              <a:spLocks noChangeArrowheads="1"/>
            </p:cNvSpPr>
            <p:nvPr/>
          </p:nvSpPr>
          <p:spPr bwMode="auto">
            <a:xfrm>
              <a:off x="2482390" y="2657603"/>
              <a:ext cx="32863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dirty="0">
                  <a:latin typeface="微软雅黑" panose="020B0503020204020204" pitchFamily="34" charset="-122"/>
                  <a:ea typeface="微软雅黑" panose="020B0503020204020204" pitchFamily="34" charset="-122"/>
                </a:rPr>
                <a:t>t</a:t>
              </a:r>
              <a:r>
                <a:rPr lang="en-US" altLang="zh-CN" sz="1200" b="1" baseline="-25000" dirty="0">
                  <a:latin typeface="微软雅黑" panose="020B0503020204020204" pitchFamily="34" charset="-122"/>
                  <a:ea typeface="微软雅黑" panose="020B0503020204020204" pitchFamily="34" charset="-122"/>
                </a:rPr>
                <a:t>0</a:t>
              </a:r>
            </a:p>
          </p:txBody>
        </p:sp>
        <p:sp>
          <p:nvSpPr>
            <p:cNvPr id="129" name="Text Box 9"/>
            <p:cNvSpPr txBox="1">
              <a:spLocks noChangeArrowheads="1"/>
            </p:cNvSpPr>
            <p:nvPr/>
          </p:nvSpPr>
          <p:spPr bwMode="auto">
            <a:xfrm>
              <a:off x="4634225" y="2657603"/>
              <a:ext cx="32863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p>
          </p:txBody>
        </p:sp>
        <p:sp>
          <p:nvSpPr>
            <p:cNvPr id="130" name="Line 106"/>
            <p:cNvSpPr>
              <a:spLocks noChangeShapeType="1"/>
            </p:cNvSpPr>
            <p:nvPr/>
          </p:nvSpPr>
          <p:spPr bwMode="auto">
            <a:xfrm flipH="1">
              <a:off x="5232516" y="3820454"/>
              <a:ext cx="3352" cy="159413"/>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64" name="矩形 63"/>
          <p:cNvSpPr/>
          <p:nvPr/>
        </p:nvSpPr>
        <p:spPr>
          <a:xfrm>
            <a:off x="1132108" y="1120172"/>
            <a:ext cx="6984274" cy="1118255"/>
          </a:xfrm>
          <a:prstGeom prst="rect">
            <a:avLst/>
          </a:prstGeom>
          <a:solidFill>
            <a:srgbClr val="00FFFF"/>
          </a:solidFill>
          <a:ln>
            <a:solidFill>
              <a:schemeClr val="tx1"/>
            </a:solidFill>
          </a:ln>
          <a:effectLst/>
        </p:spPr>
        <p:txBody>
          <a:bodyPr wrap="square">
            <a:spAutoFit/>
          </a:bodyPr>
          <a:lstStyle/>
          <a:p>
            <a:pPr>
              <a:lnSpc>
                <a:spcPts val="2000"/>
              </a:lnSpc>
            </a:pPr>
            <a:r>
              <a:rPr lang="en-US" altLang="zh-CN" sz="1400" b="1" dirty="0">
                <a:latin typeface="微软雅黑" pitchFamily="34" charset="-122"/>
                <a:ea typeface="微软雅黑" pitchFamily="34" charset="-122"/>
              </a:rPr>
              <a:t>B </a:t>
            </a:r>
            <a:r>
              <a:rPr lang="zh-CN" altLang="en-US" sz="1400" b="1" dirty="0">
                <a:latin typeface="微软雅黑" pitchFamily="34" charset="-122"/>
                <a:ea typeface="微软雅黑" pitchFamily="34" charset="-122"/>
              </a:rPr>
              <a:t>收到数据帧后，必须</a:t>
            </a:r>
            <a:r>
              <a:rPr lang="zh-CN" altLang="en-US" sz="1400" b="1" dirty="0" smtClean="0">
                <a:latin typeface="微软雅黑" pitchFamily="34" charset="-122"/>
                <a:ea typeface="微软雅黑" pitchFamily="34" charset="-122"/>
              </a:rPr>
              <a:t>进行 </a:t>
            </a:r>
            <a:r>
              <a:rPr lang="en-US" altLang="zh-CN" sz="1400" b="1" dirty="0" smtClean="0">
                <a:latin typeface="微软雅黑" pitchFamily="34" charset="-122"/>
                <a:ea typeface="微软雅黑" pitchFamily="34" charset="-122"/>
              </a:rPr>
              <a:t>CRC </a:t>
            </a:r>
            <a:r>
              <a:rPr lang="zh-CN" altLang="en-US" sz="1400" b="1" dirty="0" smtClean="0">
                <a:latin typeface="微软雅黑" pitchFamily="34" charset="-122"/>
                <a:ea typeface="微软雅黑" pitchFamily="34" charset="-122"/>
              </a:rPr>
              <a:t>检验</a:t>
            </a:r>
            <a:r>
              <a:rPr lang="zh-CN" altLang="en-US" sz="1400" b="1" dirty="0">
                <a:latin typeface="微软雅黑" pitchFamily="34" charset="-122"/>
                <a:ea typeface="微软雅黑" pitchFamily="34" charset="-122"/>
              </a:rPr>
              <a:t>。若检验无差错，再从接收状态转为发送状态。经过时间间隔 </a:t>
            </a:r>
            <a:r>
              <a:rPr lang="en-US" altLang="zh-CN" sz="1400" b="1" dirty="0">
                <a:latin typeface="微软雅黑" pitchFamily="34" charset="-122"/>
                <a:ea typeface="微软雅黑" pitchFamily="34" charset="-122"/>
              </a:rPr>
              <a:t>SIFS </a:t>
            </a:r>
            <a:r>
              <a:rPr lang="zh-CN" altLang="en-US" sz="1400" b="1" dirty="0">
                <a:latin typeface="微软雅黑" pitchFamily="34" charset="-122"/>
                <a:ea typeface="微软雅黑" pitchFamily="34" charset="-122"/>
              </a:rPr>
              <a:t>后，向 </a:t>
            </a:r>
            <a:r>
              <a:rPr lang="en-US" altLang="zh-CN" sz="1400" b="1" dirty="0">
                <a:latin typeface="微软雅黑" pitchFamily="34" charset="-122"/>
                <a:ea typeface="微软雅黑" pitchFamily="34" charset="-122"/>
              </a:rPr>
              <a:t>A </a:t>
            </a:r>
            <a:r>
              <a:rPr lang="zh-CN" altLang="en-US" sz="1400" b="1" dirty="0">
                <a:latin typeface="微软雅黑" pitchFamily="34" charset="-122"/>
                <a:ea typeface="微软雅黑" pitchFamily="34" charset="-122"/>
              </a:rPr>
              <a:t>发送确认帧 </a:t>
            </a:r>
            <a:r>
              <a:rPr lang="en-US" altLang="zh-CN" sz="1400" b="1" dirty="0">
                <a:latin typeface="微软雅黑" pitchFamily="34" charset="-122"/>
                <a:ea typeface="微软雅黑" pitchFamily="34" charset="-122"/>
              </a:rPr>
              <a:t>ACK</a:t>
            </a:r>
            <a:r>
              <a:rPr lang="zh-CN" altLang="en-US" sz="1400" b="1" dirty="0" smtClean="0">
                <a:latin typeface="微软雅黑" pitchFamily="34" charset="-122"/>
                <a:ea typeface="微软雅黑" pitchFamily="34" charset="-122"/>
              </a:rPr>
              <a:t>。</a:t>
            </a:r>
            <a:endParaRPr lang="en-US" altLang="zh-CN" sz="1400" b="1" dirty="0" smtClean="0">
              <a:latin typeface="微软雅黑" pitchFamily="34" charset="-122"/>
              <a:ea typeface="微软雅黑" pitchFamily="34" charset="-122"/>
            </a:endParaRPr>
          </a:p>
          <a:p>
            <a:pPr>
              <a:lnSpc>
                <a:spcPts val="2000"/>
              </a:lnSpc>
            </a:pPr>
            <a:r>
              <a:rPr lang="zh-CN" altLang="en-US" sz="1400" b="1" dirty="0" smtClean="0">
                <a:latin typeface="微软雅黑" pitchFamily="34" charset="-122"/>
                <a:ea typeface="微软雅黑" pitchFamily="34" charset="-122"/>
              </a:rPr>
              <a:t>从 </a:t>
            </a:r>
            <a:r>
              <a:rPr lang="en-US" altLang="zh-CN" sz="1400" b="1" dirty="0" smtClean="0">
                <a:latin typeface="微软雅黑" pitchFamily="34" charset="-122"/>
                <a:ea typeface="微软雅黑" pitchFamily="34" charset="-122"/>
              </a:rPr>
              <a:t>A </a:t>
            </a:r>
            <a:r>
              <a:rPr lang="zh-CN" altLang="en-US" sz="1400" b="1" dirty="0" smtClean="0">
                <a:latin typeface="微软雅黑" pitchFamily="34" charset="-122"/>
                <a:ea typeface="微软雅黑" pitchFamily="34" charset="-122"/>
              </a:rPr>
              <a:t>发送数据帧 </a:t>
            </a:r>
            <a:r>
              <a:rPr lang="en-US" altLang="zh-CN" sz="1400" b="1" dirty="0" smtClean="0">
                <a:latin typeface="微软雅黑" pitchFamily="34" charset="-122"/>
                <a:ea typeface="微软雅黑" pitchFamily="34" charset="-122"/>
              </a:rPr>
              <a:t>DATA </a:t>
            </a:r>
            <a:r>
              <a:rPr lang="zh-CN" altLang="en-US" sz="1400" b="1" dirty="0" smtClean="0">
                <a:latin typeface="微软雅黑" pitchFamily="34" charset="-122"/>
                <a:ea typeface="微软雅黑" pitchFamily="34" charset="-122"/>
              </a:rPr>
              <a:t>开始</a:t>
            </a:r>
            <a:r>
              <a:rPr lang="zh-CN" altLang="en-US" sz="1400" b="1" dirty="0">
                <a:latin typeface="微软雅黑" pitchFamily="34" charset="-122"/>
                <a:ea typeface="微软雅黑" pitchFamily="34" charset="-122"/>
              </a:rPr>
              <a:t>，到收到</a:t>
            </a:r>
            <a:r>
              <a:rPr lang="zh-CN" altLang="en-US" sz="1400" b="1" dirty="0" smtClean="0">
                <a:latin typeface="微软雅黑" pitchFamily="34" charset="-122"/>
                <a:ea typeface="微软雅黑" pitchFamily="34" charset="-122"/>
              </a:rPr>
              <a:t>确认 </a:t>
            </a:r>
            <a:r>
              <a:rPr lang="en-US" altLang="zh-CN" sz="1400" b="1" dirty="0" smtClean="0">
                <a:latin typeface="微软雅黑" pitchFamily="34" charset="-122"/>
                <a:ea typeface="微软雅黑" pitchFamily="34" charset="-122"/>
              </a:rPr>
              <a:t>ACK </a:t>
            </a:r>
            <a:r>
              <a:rPr lang="zh-CN" altLang="en-US" sz="1400" b="1" dirty="0" smtClean="0">
                <a:latin typeface="微软雅黑" pitchFamily="34" charset="-122"/>
                <a:ea typeface="微软雅黑" pitchFamily="34" charset="-122"/>
              </a:rPr>
              <a:t>为止</a:t>
            </a:r>
            <a:r>
              <a:rPr lang="zh-CN" altLang="en-US" sz="1400" b="1" dirty="0">
                <a:latin typeface="微软雅黑" pitchFamily="34" charset="-122"/>
                <a:ea typeface="微软雅黑" pitchFamily="34" charset="-122"/>
              </a:rPr>
              <a:t>的这段</a:t>
            </a:r>
            <a:r>
              <a:rPr lang="zh-CN" altLang="en-US" sz="1400" b="1" dirty="0" smtClean="0">
                <a:latin typeface="微软雅黑" pitchFamily="34" charset="-122"/>
                <a:ea typeface="微软雅黑" pitchFamily="34" charset="-122"/>
              </a:rPr>
              <a:t>时间 </a:t>
            </a:r>
            <a:r>
              <a:rPr lang="en-US" altLang="zh-CN" sz="1400" b="1" dirty="0" smtClean="0">
                <a:latin typeface="微软雅黑" pitchFamily="34" charset="-122"/>
                <a:ea typeface="微软雅黑" pitchFamily="34" charset="-122"/>
              </a:rPr>
              <a:t>(</a:t>
            </a:r>
            <a:r>
              <a:rPr lang="en-US" altLang="zh-CN" sz="1400" b="1" dirty="0">
                <a:latin typeface="微软雅黑" pitchFamily="34" charset="-122"/>
                <a:ea typeface="微软雅黑" pitchFamily="34" charset="-122"/>
              </a:rPr>
              <a:t>DATA + SIFS + </a:t>
            </a:r>
            <a:r>
              <a:rPr lang="en-US" altLang="zh-CN" sz="1400" b="1" dirty="0" smtClean="0">
                <a:latin typeface="微软雅黑" pitchFamily="34" charset="-122"/>
                <a:ea typeface="微软雅黑" pitchFamily="34" charset="-122"/>
              </a:rPr>
              <a:t>ACK) </a:t>
            </a:r>
            <a:r>
              <a:rPr lang="zh-CN" altLang="en-US" sz="1400" b="1" dirty="0" smtClean="0">
                <a:latin typeface="微软雅黑" pitchFamily="34" charset="-122"/>
                <a:ea typeface="微软雅黑" pitchFamily="34" charset="-122"/>
              </a:rPr>
              <a:t>内，</a:t>
            </a:r>
            <a:r>
              <a:rPr lang="zh-CN" altLang="en-US" sz="1400" b="1" dirty="0">
                <a:latin typeface="微软雅黑" pitchFamily="34" charset="-122"/>
                <a:ea typeface="微软雅黑" pitchFamily="34" charset="-122"/>
              </a:rPr>
              <a:t>必须不允许任何其他站发送数据，这样才不会发生碰撞。</a:t>
            </a:r>
          </a:p>
        </p:txBody>
      </p:sp>
    </p:spTree>
    <p:extLst>
      <p:ext uri="{BB962C8B-B14F-4D97-AF65-F5344CB8AC3E}">
        <p14:creationId xmlns="" xmlns:p14="http://schemas.microsoft.com/office/powerpoint/2010/main" val="1913526053"/>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7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7173"/>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7345"/>
            <a:ext cx="3095719"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避免</a:t>
            </a:r>
            <a:r>
              <a:rPr lang="zh-CN" altLang="en-US" sz="2000" b="1" dirty="0" smtClean="0">
                <a:latin typeface="微软雅黑" pitchFamily="34" charset="-122"/>
                <a:ea typeface="微软雅黑" pitchFamily="34" charset="-122"/>
              </a:rPr>
              <a:t>发生碰撞的两种机制</a:t>
            </a:r>
            <a:endParaRPr lang="en-US" altLang="zh-CN" sz="2000" b="1" dirty="0">
              <a:latin typeface="微软雅黑" pitchFamily="34" charset="-122"/>
              <a:ea typeface="微软雅黑" pitchFamily="34" charset="-122"/>
            </a:endParaRPr>
          </a:p>
        </p:txBody>
      </p:sp>
      <p:graphicFrame>
        <p:nvGraphicFramePr>
          <p:cNvPr id="5" name="图示 4"/>
          <p:cNvGraphicFramePr/>
          <p:nvPr>
            <p:extLst>
              <p:ext uri="{D42A27DB-BD31-4B8C-83A1-F6EECF244321}">
                <p14:modId xmlns="" xmlns:p14="http://schemas.microsoft.com/office/powerpoint/2010/main" val="2934009803"/>
              </p:ext>
            </p:extLst>
          </p:nvPr>
        </p:nvGraphicFramePr>
        <p:xfrm>
          <a:off x="723650" y="959146"/>
          <a:ext cx="7653996" cy="350835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 xmlns:p14="http://schemas.microsoft.com/office/powerpoint/2010/main" val="2849574111"/>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04083"/>
            <a:ext cx="8133857" cy="298444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0" name="AutoShape 5"/>
          <p:cNvSpPr>
            <a:spLocks noChangeArrowheads="1"/>
          </p:cNvSpPr>
          <p:nvPr/>
        </p:nvSpPr>
        <p:spPr bwMode="auto">
          <a:xfrm>
            <a:off x="497383" y="615460"/>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 name="Rectangle 6"/>
          <p:cNvSpPr>
            <a:spLocks noChangeArrowheads="1"/>
          </p:cNvSpPr>
          <p:nvPr/>
        </p:nvSpPr>
        <p:spPr bwMode="auto">
          <a:xfrm>
            <a:off x="3405901" y="582249"/>
            <a:ext cx="2289409"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争用信道的过程</a:t>
            </a:r>
          </a:p>
        </p:txBody>
      </p:sp>
      <p:grpSp>
        <p:nvGrpSpPr>
          <p:cNvPr id="103" name="组合 102"/>
          <p:cNvGrpSpPr/>
          <p:nvPr/>
        </p:nvGrpSpPr>
        <p:grpSpPr>
          <a:xfrm>
            <a:off x="906579" y="1097275"/>
            <a:ext cx="7353409" cy="2775997"/>
            <a:chOff x="906579" y="1097275"/>
            <a:chExt cx="7353409" cy="2775997"/>
          </a:xfrm>
        </p:grpSpPr>
        <p:sp>
          <p:nvSpPr>
            <p:cNvPr id="112" name="矩形 111"/>
            <p:cNvSpPr/>
            <p:nvPr/>
          </p:nvSpPr>
          <p:spPr bwMode="auto">
            <a:xfrm>
              <a:off x="6968971" y="1126075"/>
              <a:ext cx="966030"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4473281" y="1122297"/>
              <a:ext cx="1809475"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4" name="矩形 113"/>
            <p:cNvSpPr/>
            <p:nvPr/>
          </p:nvSpPr>
          <p:spPr bwMode="auto">
            <a:xfrm>
              <a:off x="1873660" y="1124938"/>
              <a:ext cx="2083961"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5" name="矩形 114"/>
            <p:cNvSpPr/>
            <p:nvPr/>
          </p:nvSpPr>
          <p:spPr bwMode="auto">
            <a:xfrm>
              <a:off x="4454627" y="2917035"/>
              <a:ext cx="310463" cy="156856"/>
            </a:xfrm>
            <a:prstGeom prst="rect">
              <a:avLst/>
            </a:prstGeom>
            <a:solidFill>
              <a:schemeClr val="bg1">
                <a:lumMod val="85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6" name="Freeform 13"/>
            <p:cNvSpPr>
              <a:spLocks/>
            </p:cNvSpPr>
            <p:nvPr/>
          </p:nvSpPr>
          <p:spPr bwMode="auto">
            <a:xfrm>
              <a:off x="1873660" y="1623540"/>
              <a:ext cx="2070636" cy="21255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7" name="Text Box 4"/>
            <p:cNvSpPr txBox="1">
              <a:spLocks noChangeArrowheads="1"/>
            </p:cNvSpPr>
            <p:nvPr/>
          </p:nvSpPr>
          <p:spPr bwMode="auto">
            <a:xfrm>
              <a:off x="1942820" y="1608853"/>
              <a:ext cx="1930857"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A: DATA</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 ACK</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A</a:t>
              </a:r>
              <a:endParaRPr lang="zh-CN" altLang="en-US" sz="1100" b="1" dirty="0">
                <a:latin typeface="微软雅黑" panose="020B0503020204020204" pitchFamily="34" charset="-122"/>
                <a:ea typeface="微软雅黑" panose="020B0503020204020204" pitchFamily="34" charset="-122"/>
              </a:endParaRPr>
            </a:p>
          </p:txBody>
        </p:sp>
        <p:sp>
          <p:nvSpPr>
            <p:cNvPr id="118" name="Line 106"/>
            <p:cNvSpPr>
              <a:spLocks noChangeShapeType="1"/>
            </p:cNvSpPr>
            <p:nvPr/>
          </p:nvSpPr>
          <p:spPr bwMode="auto">
            <a:xfrm flipH="1" flipV="1">
              <a:off x="3324704" y="1829271"/>
              <a:ext cx="7995" cy="22733"/>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 name="Line 110"/>
            <p:cNvSpPr>
              <a:spLocks noChangeShapeType="1"/>
            </p:cNvSpPr>
            <p:nvPr/>
          </p:nvSpPr>
          <p:spPr bwMode="auto">
            <a:xfrm>
              <a:off x="3928307" y="1648546"/>
              <a:ext cx="371755" cy="1136"/>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a:off x="4288070" y="1834955"/>
              <a:ext cx="2665" cy="1072988"/>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 name="Text Box 24"/>
            <p:cNvSpPr txBox="1">
              <a:spLocks noChangeArrowheads="1"/>
            </p:cNvSpPr>
            <p:nvPr/>
          </p:nvSpPr>
          <p:spPr bwMode="auto">
            <a:xfrm>
              <a:off x="3880340" y="1415534"/>
              <a:ext cx="508473"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p>
          </p:txBody>
        </p:sp>
        <p:sp>
          <p:nvSpPr>
            <p:cNvPr id="122" name="Text Box 9"/>
            <p:cNvSpPr txBox="1">
              <a:spLocks noChangeArrowheads="1"/>
            </p:cNvSpPr>
            <p:nvPr/>
          </p:nvSpPr>
          <p:spPr bwMode="auto">
            <a:xfrm>
              <a:off x="8017614" y="1603080"/>
              <a:ext cx="242374"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123" name="矩形 131"/>
            <p:cNvSpPr>
              <a:spLocks noChangeArrowheads="1"/>
            </p:cNvSpPr>
            <p:nvPr/>
          </p:nvSpPr>
          <p:spPr bwMode="auto">
            <a:xfrm>
              <a:off x="4290735" y="1674688"/>
              <a:ext cx="898075" cy="159130"/>
            </a:xfrm>
            <a:prstGeom prst="rect">
              <a:avLst/>
            </a:prstGeom>
            <a:noFill/>
            <a:ln w="9525" algn="ctr">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24" name="直接连接符 133"/>
            <p:cNvCxnSpPr>
              <a:cxnSpLocks noChangeShapeType="1"/>
            </p:cNvCxnSpPr>
            <p:nvPr/>
          </p:nvCxnSpPr>
          <p:spPr bwMode="auto">
            <a:xfrm>
              <a:off x="4352028" y="1674688"/>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25" name="直接连接符 134"/>
            <p:cNvCxnSpPr>
              <a:cxnSpLocks noChangeShapeType="1"/>
            </p:cNvCxnSpPr>
            <p:nvPr/>
          </p:nvCxnSpPr>
          <p:spPr bwMode="auto">
            <a:xfrm>
              <a:off x="4403993" y="1675825"/>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26" name="直接连接符 135"/>
            <p:cNvCxnSpPr>
              <a:cxnSpLocks noChangeShapeType="1"/>
            </p:cNvCxnSpPr>
            <p:nvPr/>
          </p:nvCxnSpPr>
          <p:spPr bwMode="auto">
            <a:xfrm>
              <a:off x="4507925" y="1675825"/>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27" name="直接连接符 136"/>
            <p:cNvCxnSpPr>
              <a:cxnSpLocks noChangeShapeType="1"/>
            </p:cNvCxnSpPr>
            <p:nvPr/>
          </p:nvCxnSpPr>
          <p:spPr bwMode="auto">
            <a:xfrm>
              <a:off x="4559891" y="1674688"/>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28" name="直接连接符 137"/>
            <p:cNvCxnSpPr>
              <a:cxnSpLocks noChangeShapeType="1"/>
            </p:cNvCxnSpPr>
            <p:nvPr/>
          </p:nvCxnSpPr>
          <p:spPr bwMode="auto">
            <a:xfrm>
              <a:off x="4611856" y="1675825"/>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29" name="直接连接符 138"/>
            <p:cNvCxnSpPr>
              <a:cxnSpLocks noChangeShapeType="1"/>
            </p:cNvCxnSpPr>
            <p:nvPr/>
          </p:nvCxnSpPr>
          <p:spPr bwMode="auto">
            <a:xfrm>
              <a:off x="4663823" y="1681508"/>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0" name="直接连接符 139"/>
            <p:cNvCxnSpPr>
              <a:cxnSpLocks noChangeShapeType="1"/>
            </p:cNvCxnSpPr>
            <p:nvPr/>
          </p:nvCxnSpPr>
          <p:spPr bwMode="auto">
            <a:xfrm>
              <a:off x="4715788" y="1678098"/>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1" name="直接连接符 140"/>
            <p:cNvCxnSpPr>
              <a:cxnSpLocks noChangeShapeType="1"/>
            </p:cNvCxnSpPr>
            <p:nvPr/>
          </p:nvCxnSpPr>
          <p:spPr bwMode="auto">
            <a:xfrm>
              <a:off x="4767754" y="1678098"/>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2" name="直接连接符 141"/>
            <p:cNvCxnSpPr>
              <a:cxnSpLocks noChangeShapeType="1"/>
            </p:cNvCxnSpPr>
            <p:nvPr/>
          </p:nvCxnSpPr>
          <p:spPr bwMode="auto">
            <a:xfrm>
              <a:off x="4455959" y="1671278"/>
              <a:ext cx="0" cy="155719"/>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sp>
          <p:nvSpPr>
            <p:cNvPr id="133" name="Text Box 109"/>
            <p:cNvSpPr txBox="1">
              <a:spLocks noChangeArrowheads="1"/>
            </p:cNvSpPr>
            <p:nvPr/>
          </p:nvSpPr>
          <p:spPr bwMode="auto">
            <a:xfrm>
              <a:off x="4442506" y="1456453"/>
              <a:ext cx="607859"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争用期</a:t>
              </a:r>
            </a:p>
          </p:txBody>
        </p:sp>
        <p:cxnSp>
          <p:nvCxnSpPr>
            <p:cNvPr id="134" name="直接连接符 143"/>
            <p:cNvCxnSpPr>
              <a:cxnSpLocks noChangeShapeType="1"/>
            </p:cNvCxnSpPr>
            <p:nvPr/>
          </p:nvCxnSpPr>
          <p:spPr bwMode="auto">
            <a:xfrm>
              <a:off x="4821052" y="1680372"/>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5" name="直接连接符 144"/>
            <p:cNvCxnSpPr>
              <a:cxnSpLocks noChangeShapeType="1"/>
            </p:cNvCxnSpPr>
            <p:nvPr/>
          </p:nvCxnSpPr>
          <p:spPr bwMode="auto">
            <a:xfrm>
              <a:off x="4873018" y="1673552"/>
              <a:ext cx="0" cy="155719"/>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6" name="直接连接符 145"/>
            <p:cNvCxnSpPr>
              <a:cxnSpLocks noChangeShapeType="1"/>
            </p:cNvCxnSpPr>
            <p:nvPr/>
          </p:nvCxnSpPr>
          <p:spPr bwMode="auto">
            <a:xfrm>
              <a:off x="4924984" y="1670141"/>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7" name="直接连接符 146"/>
            <p:cNvCxnSpPr>
              <a:cxnSpLocks noChangeShapeType="1"/>
            </p:cNvCxnSpPr>
            <p:nvPr/>
          </p:nvCxnSpPr>
          <p:spPr bwMode="auto">
            <a:xfrm>
              <a:off x="5080881" y="1679235"/>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8" name="直接连接符 147"/>
            <p:cNvCxnSpPr>
              <a:cxnSpLocks noChangeShapeType="1"/>
            </p:cNvCxnSpPr>
            <p:nvPr/>
          </p:nvCxnSpPr>
          <p:spPr bwMode="auto">
            <a:xfrm>
              <a:off x="4976949" y="1675825"/>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9" name="直接连接符 148"/>
            <p:cNvCxnSpPr>
              <a:cxnSpLocks noChangeShapeType="1"/>
            </p:cNvCxnSpPr>
            <p:nvPr/>
          </p:nvCxnSpPr>
          <p:spPr bwMode="auto">
            <a:xfrm>
              <a:off x="5028916" y="1676961"/>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40" name="直接连接符 149"/>
            <p:cNvCxnSpPr>
              <a:cxnSpLocks noChangeShapeType="1"/>
            </p:cNvCxnSpPr>
            <p:nvPr/>
          </p:nvCxnSpPr>
          <p:spPr bwMode="auto">
            <a:xfrm>
              <a:off x="5132847" y="1678098"/>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sp>
          <p:nvSpPr>
            <p:cNvPr id="141" name="Text Box 9"/>
            <p:cNvSpPr txBox="1">
              <a:spLocks noChangeArrowheads="1"/>
            </p:cNvSpPr>
            <p:nvPr/>
          </p:nvSpPr>
          <p:spPr bwMode="auto">
            <a:xfrm>
              <a:off x="8017614" y="2250965"/>
              <a:ext cx="242374"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142" name="Text Box 9"/>
            <p:cNvSpPr txBox="1">
              <a:spLocks noChangeArrowheads="1"/>
            </p:cNvSpPr>
            <p:nvPr/>
          </p:nvSpPr>
          <p:spPr bwMode="auto">
            <a:xfrm>
              <a:off x="8017614" y="2865886"/>
              <a:ext cx="242374"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cxnSp>
          <p:nvCxnSpPr>
            <p:cNvPr id="143" name="直接箭头连接符 53"/>
            <p:cNvCxnSpPr>
              <a:cxnSpLocks noChangeShapeType="1"/>
            </p:cNvCxnSpPr>
            <p:nvPr/>
          </p:nvCxnSpPr>
          <p:spPr bwMode="auto">
            <a:xfrm flipV="1">
              <a:off x="2236088" y="2865886"/>
              <a:ext cx="0" cy="205732"/>
            </a:xfrm>
            <a:prstGeom prst="straightConnector1">
              <a:avLst/>
            </a:prstGeom>
            <a:noFill/>
            <a:ln w="38100" algn="ctr">
              <a:solidFill>
                <a:schemeClr val="tx1"/>
              </a:solidFill>
              <a:round/>
              <a:headEnd/>
              <a:tailEnd type="triangle" w="med" len="med"/>
            </a:ln>
            <a:extLst>
              <a:ext uri="{909E8E84-426E-40DD-AFC4-6F175D3DCCD1}">
                <a14:hiddenFill xmlns="" xmlns:a14="http://schemas.microsoft.com/office/drawing/2010/main">
                  <a:noFill/>
                </a14:hiddenFill>
              </a:ext>
            </a:extLst>
          </p:spPr>
        </p:cxnSp>
        <p:cxnSp>
          <p:nvCxnSpPr>
            <p:cNvPr id="144" name="直接箭头连接符 54"/>
            <p:cNvCxnSpPr>
              <a:cxnSpLocks noChangeShapeType="1"/>
            </p:cNvCxnSpPr>
            <p:nvPr/>
          </p:nvCxnSpPr>
          <p:spPr bwMode="auto">
            <a:xfrm flipV="1">
              <a:off x="2900983" y="2250965"/>
              <a:ext cx="0" cy="206868"/>
            </a:xfrm>
            <a:prstGeom prst="straightConnector1">
              <a:avLst/>
            </a:prstGeom>
            <a:noFill/>
            <a:ln w="38100" algn="ctr">
              <a:solidFill>
                <a:schemeClr val="tx1"/>
              </a:solidFill>
              <a:round/>
              <a:headEnd/>
              <a:tailEnd type="triangle" w="med" len="med"/>
            </a:ln>
            <a:extLst>
              <a:ext uri="{909E8E84-426E-40DD-AFC4-6F175D3DCCD1}">
                <a14:hiddenFill xmlns="" xmlns:a14="http://schemas.microsoft.com/office/drawing/2010/main">
                  <a:noFill/>
                </a14:hiddenFill>
              </a:ext>
            </a:extLst>
          </p:spPr>
        </p:cxnSp>
        <p:cxnSp>
          <p:nvCxnSpPr>
            <p:cNvPr id="145" name="直接箭头连接符 87"/>
            <p:cNvCxnSpPr>
              <a:cxnSpLocks noChangeShapeType="1"/>
            </p:cNvCxnSpPr>
            <p:nvPr/>
          </p:nvCxnSpPr>
          <p:spPr bwMode="auto">
            <a:xfrm flipV="1">
              <a:off x="2245415" y="3260301"/>
              <a:ext cx="2045320" cy="2273"/>
            </a:xfrm>
            <a:prstGeom prst="straightConnector1">
              <a:avLst/>
            </a:prstGeom>
            <a:noFill/>
            <a:ln w="9525" algn="ctr">
              <a:solidFill>
                <a:schemeClr val="tx1"/>
              </a:solidFill>
              <a:prstDash val="dash"/>
              <a:round/>
              <a:headEnd/>
              <a:tailEnd type="triangle" w="sm" len="lg"/>
            </a:ln>
            <a:extLst>
              <a:ext uri="{909E8E84-426E-40DD-AFC4-6F175D3DCCD1}">
                <a14:hiddenFill xmlns="" xmlns:a14="http://schemas.microsoft.com/office/drawing/2010/main">
                  <a:noFill/>
                </a14:hiddenFill>
              </a:ext>
            </a:extLst>
          </p:spPr>
        </p:cxnSp>
        <p:cxnSp>
          <p:nvCxnSpPr>
            <p:cNvPr id="146" name="直接箭头连接符 87"/>
            <p:cNvCxnSpPr>
              <a:cxnSpLocks noChangeShapeType="1"/>
            </p:cNvCxnSpPr>
            <p:nvPr/>
          </p:nvCxnSpPr>
          <p:spPr bwMode="auto">
            <a:xfrm flipV="1">
              <a:off x="2902316" y="2635149"/>
              <a:ext cx="1376427" cy="7956"/>
            </a:xfrm>
            <a:prstGeom prst="straightConnector1">
              <a:avLst/>
            </a:prstGeom>
            <a:noFill/>
            <a:ln w="9525" algn="ctr">
              <a:solidFill>
                <a:schemeClr val="tx1"/>
              </a:solidFill>
              <a:prstDash val="dash"/>
              <a:round/>
              <a:headEnd/>
              <a:tailEnd type="triangle" w="sm" len="lg"/>
            </a:ln>
            <a:extLst>
              <a:ext uri="{909E8E84-426E-40DD-AFC4-6F175D3DCCD1}">
                <a14:hiddenFill xmlns="" xmlns:a14="http://schemas.microsoft.com/office/drawing/2010/main">
                  <a:noFill/>
                </a14:hiddenFill>
              </a:ext>
            </a:extLst>
          </p:spPr>
        </p:cxnSp>
        <p:sp>
          <p:nvSpPr>
            <p:cNvPr id="153" name="矩形 131"/>
            <p:cNvSpPr>
              <a:spLocks noChangeArrowheads="1"/>
            </p:cNvSpPr>
            <p:nvPr/>
          </p:nvSpPr>
          <p:spPr bwMode="auto">
            <a:xfrm>
              <a:off x="4290735" y="2296430"/>
              <a:ext cx="167889" cy="159130"/>
            </a:xfrm>
            <a:prstGeom prst="rect">
              <a:avLst/>
            </a:prstGeom>
            <a:noFill/>
            <a:ln w="9525" algn="ctr">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4" name="直接连接符 133"/>
            <p:cNvCxnSpPr>
              <a:cxnSpLocks noChangeShapeType="1"/>
            </p:cNvCxnSpPr>
            <p:nvPr/>
          </p:nvCxnSpPr>
          <p:spPr bwMode="auto">
            <a:xfrm>
              <a:off x="4352028" y="2296430"/>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55" name="直接连接符 134"/>
            <p:cNvCxnSpPr>
              <a:cxnSpLocks noChangeShapeType="1"/>
            </p:cNvCxnSpPr>
            <p:nvPr/>
          </p:nvCxnSpPr>
          <p:spPr bwMode="auto">
            <a:xfrm>
              <a:off x="4403993" y="2297566"/>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sp>
          <p:nvSpPr>
            <p:cNvPr id="156" name="矩形 131"/>
            <p:cNvSpPr>
              <a:spLocks noChangeArrowheads="1"/>
            </p:cNvSpPr>
            <p:nvPr/>
          </p:nvSpPr>
          <p:spPr bwMode="auto">
            <a:xfrm>
              <a:off x="4290735" y="2910216"/>
              <a:ext cx="477019" cy="159130"/>
            </a:xfrm>
            <a:prstGeom prst="rect">
              <a:avLst/>
            </a:prstGeom>
            <a:noFill/>
            <a:ln w="9525" algn="ctr">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7" name="直接连接符 133"/>
            <p:cNvCxnSpPr>
              <a:cxnSpLocks noChangeShapeType="1"/>
            </p:cNvCxnSpPr>
            <p:nvPr/>
          </p:nvCxnSpPr>
          <p:spPr bwMode="auto">
            <a:xfrm>
              <a:off x="4352028" y="2910216"/>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58" name="直接连接符 134"/>
            <p:cNvCxnSpPr>
              <a:cxnSpLocks noChangeShapeType="1"/>
            </p:cNvCxnSpPr>
            <p:nvPr/>
          </p:nvCxnSpPr>
          <p:spPr bwMode="auto">
            <a:xfrm>
              <a:off x="4403993" y="2911352"/>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59" name="直接连接符 135"/>
            <p:cNvCxnSpPr>
              <a:cxnSpLocks noChangeShapeType="1"/>
            </p:cNvCxnSpPr>
            <p:nvPr/>
          </p:nvCxnSpPr>
          <p:spPr bwMode="auto">
            <a:xfrm>
              <a:off x="4507925" y="2911352"/>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60" name="直接连接符 136"/>
            <p:cNvCxnSpPr>
              <a:cxnSpLocks noChangeShapeType="1"/>
            </p:cNvCxnSpPr>
            <p:nvPr/>
          </p:nvCxnSpPr>
          <p:spPr bwMode="auto">
            <a:xfrm>
              <a:off x="4559891" y="2910216"/>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61" name="直接连接符 137"/>
            <p:cNvCxnSpPr>
              <a:cxnSpLocks noChangeShapeType="1"/>
            </p:cNvCxnSpPr>
            <p:nvPr/>
          </p:nvCxnSpPr>
          <p:spPr bwMode="auto">
            <a:xfrm>
              <a:off x="4611856" y="2911352"/>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62" name="直接连接符 138"/>
            <p:cNvCxnSpPr>
              <a:cxnSpLocks noChangeShapeType="1"/>
            </p:cNvCxnSpPr>
            <p:nvPr/>
          </p:nvCxnSpPr>
          <p:spPr bwMode="auto">
            <a:xfrm>
              <a:off x="4663823" y="2917035"/>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63" name="直接连接符 139"/>
            <p:cNvCxnSpPr>
              <a:cxnSpLocks noChangeShapeType="1"/>
            </p:cNvCxnSpPr>
            <p:nvPr/>
          </p:nvCxnSpPr>
          <p:spPr bwMode="auto">
            <a:xfrm>
              <a:off x="4715788" y="2913625"/>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64" name="直接连接符 141"/>
            <p:cNvCxnSpPr>
              <a:cxnSpLocks noChangeShapeType="1"/>
            </p:cNvCxnSpPr>
            <p:nvPr/>
          </p:nvCxnSpPr>
          <p:spPr bwMode="auto">
            <a:xfrm>
              <a:off x="4455959" y="2906805"/>
              <a:ext cx="0" cy="15572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sp>
          <p:nvSpPr>
            <p:cNvPr id="165" name="Text Box 24"/>
            <p:cNvSpPr txBox="1">
              <a:spLocks noChangeArrowheads="1"/>
            </p:cNvSpPr>
            <p:nvPr/>
          </p:nvSpPr>
          <p:spPr bwMode="auto">
            <a:xfrm>
              <a:off x="1050202" y="2865886"/>
              <a:ext cx="30649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a:t>
              </a:r>
            </a:p>
          </p:txBody>
        </p:sp>
        <p:sp>
          <p:nvSpPr>
            <p:cNvPr id="166" name="Text Box 24"/>
            <p:cNvSpPr txBox="1">
              <a:spLocks noChangeArrowheads="1"/>
            </p:cNvSpPr>
            <p:nvPr/>
          </p:nvSpPr>
          <p:spPr bwMode="auto">
            <a:xfrm>
              <a:off x="1050202" y="2225959"/>
              <a:ext cx="288862"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a:t>
              </a:r>
            </a:p>
          </p:txBody>
        </p:sp>
        <p:sp>
          <p:nvSpPr>
            <p:cNvPr id="167" name="Freeform 13"/>
            <p:cNvSpPr>
              <a:spLocks/>
            </p:cNvSpPr>
            <p:nvPr/>
          </p:nvSpPr>
          <p:spPr bwMode="auto">
            <a:xfrm>
              <a:off x="4461289" y="2253238"/>
              <a:ext cx="1822800" cy="204595"/>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68" name="Text Box 4"/>
            <p:cNvSpPr txBox="1">
              <a:spLocks noChangeArrowheads="1"/>
            </p:cNvSpPr>
            <p:nvPr/>
          </p:nvSpPr>
          <p:spPr bwMode="auto">
            <a:xfrm>
              <a:off x="4525014" y="2233883"/>
              <a:ext cx="170044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DATA  + SIFS + ACK </a:t>
              </a:r>
              <a:endParaRPr lang="zh-CN" altLang="en-US" sz="1100" b="1" dirty="0">
                <a:latin typeface="微软雅黑" panose="020B0503020204020204" pitchFamily="34" charset="-122"/>
                <a:ea typeface="微软雅黑" panose="020B0503020204020204" pitchFamily="34" charset="-122"/>
              </a:endParaRPr>
            </a:p>
          </p:txBody>
        </p:sp>
        <p:grpSp>
          <p:nvGrpSpPr>
            <p:cNvPr id="169" name="组合 85"/>
            <p:cNvGrpSpPr>
              <a:grpSpLocks/>
            </p:cNvGrpSpPr>
            <p:nvPr/>
          </p:nvGrpSpPr>
          <p:grpSpPr bwMode="auto">
            <a:xfrm>
              <a:off x="6654512" y="2903396"/>
              <a:ext cx="322454" cy="162539"/>
              <a:chOff x="6235700" y="3213100"/>
              <a:chExt cx="384175" cy="227013"/>
            </a:xfrm>
          </p:grpSpPr>
          <p:sp>
            <p:nvSpPr>
              <p:cNvPr id="170" name="矩形 131"/>
              <p:cNvSpPr>
                <a:spLocks noChangeArrowheads="1"/>
              </p:cNvSpPr>
              <p:nvPr/>
            </p:nvSpPr>
            <p:spPr bwMode="auto">
              <a:xfrm>
                <a:off x="6235700" y="3217863"/>
                <a:ext cx="384175" cy="222250"/>
              </a:xfrm>
              <a:prstGeom prst="rect">
                <a:avLst/>
              </a:prstGeom>
              <a:noFill/>
              <a:ln w="9525" algn="ctr">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71" name="直接连接符 133"/>
              <p:cNvCxnSpPr>
                <a:cxnSpLocks noChangeShapeType="1"/>
              </p:cNvCxnSpPr>
              <p:nvPr/>
            </p:nvCxnSpPr>
            <p:spPr bwMode="auto">
              <a:xfrm>
                <a:off x="6308725" y="3217863"/>
                <a:ext cx="0" cy="21590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72" name="直接连接符 134"/>
              <p:cNvCxnSpPr>
                <a:cxnSpLocks noChangeShapeType="1"/>
              </p:cNvCxnSpPr>
              <p:nvPr/>
            </p:nvCxnSpPr>
            <p:spPr bwMode="auto">
              <a:xfrm>
                <a:off x="6370638" y="3219450"/>
                <a:ext cx="0" cy="21590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73" name="直接连接符 135"/>
              <p:cNvCxnSpPr>
                <a:cxnSpLocks noChangeShapeType="1"/>
              </p:cNvCxnSpPr>
              <p:nvPr/>
            </p:nvCxnSpPr>
            <p:spPr bwMode="auto">
              <a:xfrm>
                <a:off x="6494463" y="3219450"/>
                <a:ext cx="0" cy="21590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74" name="直接连接符 136"/>
              <p:cNvCxnSpPr>
                <a:cxnSpLocks noChangeShapeType="1"/>
              </p:cNvCxnSpPr>
              <p:nvPr/>
            </p:nvCxnSpPr>
            <p:spPr bwMode="auto">
              <a:xfrm>
                <a:off x="6556375" y="3217863"/>
                <a:ext cx="0" cy="21590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75" name="直接连接符 141"/>
              <p:cNvCxnSpPr>
                <a:cxnSpLocks noChangeShapeType="1"/>
              </p:cNvCxnSpPr>
              <p:nvPr/>
            </p:nvCxnSpPr>
            <p:spPr bwMode="auto">
              <a:xfrm>
                <a:off x="6432550" y="3213100"/>
                <a:ext cx="0" cy="217488"/>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grpSp>
        <p:sp>
          <p:nvSpPr>
            <p:cNvPr id="176" name="Text Box 109"/>
            <p:cNvSpPr txBox="1">
              <a:spLocks noChangeArrowheads="1"/>
            </p:cNvSpPr>
            <p:nvPr/>
          </p:nvSpPr>
          <p:spPr bwMode="auto">
            <a:xfrm>
              <a:off x="4896119" y="2540807"/>
              <a:ext cx="466794"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冻结</a:t>
              </a:r>
            </a:p>
          </p:txBody>
        </p:sp>
        <p:sp>
          <p:nvSpPr>
            <p:cNvPr id="177" name="Line 110"/>
            <p:cNvSpPr>
              <a:spLocks noChangeShapeType="1"/>
            </p:cNvSpPr>
            <p:nvPr/>
          </p:nvSpPr>
          <p:spPr bwMode="auto">
            <a:xfrm>
              <a:off x="4290735" y="1931569"/>
              <a:ext cx="898075" cy="2273"/>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 name="Line 106"/>
            <p:cNvSpPr>
              <a:spLocks noChangeShapeType="1"/>
            </p:cNvSpPr>
            <p:nvPr/>
          </p:nvSpPr>
          <p:spPr bwMode="auto">
            <a:xfrm flipH="1">
              <a:off x="5186145" y="1857687"/>
              <a:ext cx="5330" cy="140943"/>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 name="Freeform 13"/>
            <p:cNvSpPr>
              <a:spLocks/>
            </p:cNvSpPr>
            <p:nvPr/>
          </p:nvSpPr>
          <p:spPr bwMode="auto">
            <a:xfrm>
              <a:off x="6976966" y="2859066"/>
              <a:ext cx="940714" cy="212552"/>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chemeClr val="bg1">
                <a:lumMod val="85000"/>
              </a:schemeClr>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80" name="Line 2"/>
            <p:cNvSpPr>
              <a:spLocks noChangeShapeType="1"/>
            </p:cNvSpPr>
            <p:nvPr/>
          </p:nvSpPr>
          <p:spPr bwMode="auto">
            <a:xfrm>
              <a:off x="1027550" y="1836091"/>
              <a:ext cx="7107320"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 name="Line 95"/>
            <p:cNvSpPr>
              <a:spLocks noChangeShapeType="1"/>
            </p:cNvSpPr>
            <p:nvPr/>
          </p:nvSpPr>
          <p:spPr bwMode="auto">
            <a:xfrm>
              <a:off x="1051534" y="2457833"/>
              <a:ext cx="7107320"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 name="Line 95"/>
            <p:cNvSpPr>
              <a:spLocks noChangeShapeType="1"/>
            </p:cNvSpPr>
            <p:nvPr/>
          </p:nvSpPr>
          <p:spPr bwMode="auto">
            <a:xfrm>
              <a:off x="1091508" y="3077301"/>
              <a:ext cx="7108653"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 name="Text Box 4"/>
            <p:cNvSpPr txBox="1">
              <a:spLocks noChangeArrowheads="1"/>
            </p:cNvSpPr>
            <p:nvPr/>
          </p:nvSpPr>
          <p:spPr bwMode="auto">
            <a:xfrm>
              <a:off x="7191491" y="2843153"/>
              <a:ext cx="664896"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DATA</a:t>
              </a:r>
              <a:endParaRPr lang="zh-CN" altLang="en-US" sz="1100" b="1">
                <a:latin typeface="微软雅黑" panose="020B0503020204020204" pitchFamily="34" charset="-122"/>
                <a:ea typeface="微软雅黑" panose="020B0503020204020204" pitchFamily="34" charset="-122"/>
              </a:endParaRPr>
            </a:p>
          </p:txBody>
        </p:sp>
        <p:sp>
          <p:nvSpPr>
            <p:cNvPr id="184" name="Line 110"/>
            <p:cNvSpPr>
              <a:spLocks noChangeShapeType="1"/>
            </p:cNvSpPr>
            <p:nvPr/>
          </p:nvSpPr>
          <p:spPr bwMode="auto">
            <a:xfrm>
              <a:off x="6645184" y="3115947"/>
              <a:ext cx="343774" cy="1137"/>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5" name="Text Box 109"/>
            <p:cNvSpPr txBox="1">
              <a:spLocks noChangeArrowheads="1"/>
            </p:cNvSpPr>
            <p:nvPr/>
          </p:nvSpPr>
          <p:spPr bwMode="auto">
            <a:xfrm>
              <a:off x="4333823" y="1990674"/>
              <a:ext cx="466794"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cxnSp>
          <p:nvCxnSpPr>
            <p:cNvPr id="186" name="直接箭头连接符 90"/>
            <p:cNvCxnSpPr>
              <a:cxnSpLocks noChangeShapeType="1"/>
              <a:endCxn id="153" idx="0"/>
            </p:cNvCxnSpPr>
            <p:nvPr/>
          </p:nvCxnSpPr>
          <p:spPr bwMode="auto">
            <a:xfrm flipH="1">
              <a:off x="4374679" y="2177083"/>
              <a:ext cx="69288" cy="119348"/>
            </a:xfrm>
            <a:prstGeom prst="straightConnector1">
              <a:avLst/>
            </a:prstGeom>
            <a:noFill/>
            <a:ln w="9525" algn="ctr">
              <a:solidFill>
                <a:schemeClr val="tx1"/>
              </a:solidFill>
              <a:round/>
              <a:headEnd/>
              <a:tailEnd type="triangle" w="sm" len="med"/>
            </a:ln>
            <a:extLst>
              <a:ext uri="{909E8E84-426E-40DD-AFC4-6F175D3DCCD1}">
                <a14:hiddenFill xmlns="" xmlns:a14="http://schemas.microsoft.com/office/drawing/2010/main">
                  <a:noFill/>
                </a14:hiddenFill>
              </a:ext>
            </a:extLst>
          </p:spPr>
        </p:cxnSp>
        <p:sp>
          <p:nvSpPr>
            <p:cNvPr id="187" name="Text Box 109"/>
            <p:cNvSpPr txBox="1">
              <a:spLocks noChangeArrowheads="1"/>
            </p:cNvSpPr>
            <p:nvPr/>
          </p:nvSpPr>
          <p:spPr bwMode="auto">
            <a:xfrm>
              <a:off x="6707687" y="2557121"/>
              <a:ext cx="466794"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cxnSp>
          <p:nvCxnSpPr>
            <p:cNvPr id="188" name="直接箭头连接符 92"/>
            <p:cNvCxnSpPr>
              <a:cxnSpLocks noChangeShapeType="1"/>
            </p:cNvCxnSpPr>
            <p:nvPr/>
          </p:nvCxnSpPr>
          <p:spPr bwMode="auto">
            <a:xfrm flipH="1">
              <a:off x="6782427" y="2764726"/>
              <a:ext cx="90607" cy="134123"/>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sp>
          <p:nvSpPr>
            <p:cNvPr id="189" name="Text Box 109"/>
            <p:cNvSpPr txBox="1">
              <a:spLocks noChangeArrowheads="1"/>
            </p:cNvSpPr>
            <p:nvPr/>
          </p:nvSpPr>
          <p:spPr bwMode="auto">
            <a:xfrm>
              <a:off x="4307839" y="2591957"/>
              <a:ext cx="466794"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cxnSp>
          <p:nvCxnSpPr>
            <p:cNvPr id="190" name="直接箭头连接符 95"/>
            <p:cNvCxnSpPr>
              <a:cxnSpLocks noChangeShapeType="1"/>
            </p:cNvCxnSpPr>
            <p:nvPr/>
          </p:nvCxnSpPr>
          <p:spPr bwMode="auto">
            <a:xfrm flipH="1">
              <a:off x="4352028" y="2793141"/>
              <a:ext cx="109261" cy="129577"/>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grpSp>
          <p:nvGrpSpPr>
            <p:cNvPr id="191" name="组合 99"/>
            <p:cNvGrpSpPr>
              <a:grpSpLocks/>
            </p:cNvGrpSpPr>
            <p:nvPr/>
          </p:nvGrpSpPr>
          <p:grpSpPr bwMode="auto">
            <a:xfrm>
              <a:off x="4521249" y="1829271"/>
              <a:ext cx="431529" cy="261610"/>
              <a:chOff x="4860032" y="586828"/>
              <a:chExt cx="514662" cy="365830"/>
            </a:xfrm>
          </p:grpSpPr>
          <p:sp>
            <p:nvSpPr>
              <p:cNvPr id="192" name="矩形 98"/>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3" name="Text Box 24"/>
              <p:cNvSpPr txBox="1">
                <a:spLocks noChangeArrowheads="1"/>
              </p:cNvSpPr>
              <p:nvPr/>
            </p:nvSpPr>
            <p:spPr bwMode="auto">
              <a:xfrm>
                <a:off x="4860032" y="586828"/>
                <a:ext cx="514662" cy="36583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CW</a:t>
                </a:r>
              </a:p>
            </p:txBody>
          </p:sp>
        </p:grpSp>
        <p:sp>
          <p:nvSpPr>
            <p:cNvPr id="194" name="Line 110"/>
            <p:cNvSpPr>
              <a:spLocks noChangeShapeType="1"/>
            </p:cNvSpPr>
            <p:nvPr/>
          </p:nvSpPr>
          <p:spPr bwMode="auto">
            <a:xfrm>
              <a:off x="6285421" y="2281654"/>
              <a:ext cx="371756" cy="1137"/>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cxnSp>
          <p:nvCxnSpPr>
            <p:cNvPr id="195" name="直接箭头连接符 95"/>
            <p:cNvCxnSpPr>
              <a:cxnSpLocks noChangeShapeType="1"/>
            </p:cNvCxnSpPr>
            <p:nvPr/>
          </p:nvCxnSpPr>
          <p:spPr bwMode="auto">
            <a:xfrm flipH="1" flipV="1">
              <a:off x="4290735" y="3092078"/>
              <a:ext cx="0" cy="314849"/>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sp>
          <p:nvSpPr>
            <p:cNvPr id="196" name="Text Box 109"/>
            <p:cNvSpPr txBox="1">
              <a:spLocks noChangeArrowheads="1"/>
            </p:cNvSpPr>
            <p:nvPr/>
          </p:nvSpPr>
          <p:spPr bwMode="auto">
            <a:xfrm>
              <a:off x="3608162" y="3410337"/>
              <a:ext cx="1313180" cy="430887"/>
            </a:xfrm>
            <a:prstGeom prst="rect">
              <a:avLst/>
            </a:prstGeom>
            <a:noFill/>
            <a:ln w="28575" cmpd="dbl">
              <a:solidFill>
                <a:srgbClr val="CC0000"/>
              </a:solidFill>
              <a:miter lim="800000"/>
              <a:headEnd/>
              <a:tailEnd/>
            </a:ln>
            <a:extLst>
              <a:ext uri="{909E8E84-426E-40DD-AFC4-6F175D3DCCD1}">
                <a14:hiddenFill xmlns=""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所有推迟接入站点</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此时开始争用信道</a:t>
              </a:r>
            </a:p>
          </p:txBody>
        </p:sp>
        <p:sp>
          <p:nvSpPr>
            <p:cNvPr id="197" name="Text Box 24"/>
            <p:cNvSpPr txBox="1">
              <a:spLocks noChangeArrowheads="1"/>
            </p:cNvSpPr>
            <p:nvPr/>
          </p:nvSpPr>
          <p:spPr bwMode="auto">
            <a:xfrm>
              <a:off x="6228126" y="2047506"/>
              <a:ext cx="508473"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p>
          </p:txBody>
        </p:sp>
        <p:sp>
          <p:nvSpPr>
            <p:cNvPr id="198" name="矩形 131"/>
            <p:cNvSpPr>
              <a:spLocks noChangeArrowheads="1"/>
            </p:cNvSpPr>
            <p:nvPr/>
          </p:nvSpPr>
          <p:spPr bwMode="auto">
            <a:xfrm>
              <a:off x="6658509" y="2296430"/>
              <a:ext cx="898075" cy="159130"/>
            </a:xfrm>
            <a:prstGeom prst="rect">
              <a:avLst/>
            </a:prstGeom>
            <a:noFill/>
            <a:ln w="9525" algn="ctr">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99" name="直接连接符 133"/>
            <p:cNvCxnSpPr>
              <a:cxnSpLocks noChangeShapeType="1"/>
            </p:cNvCxnSpPr>
            <p:nvPr/>
          </p:nvCxnSpPr>
          <p:spPr bwMode="auto">
            <a:xfrm>
              <a:off x="6719802" y="2296430"/>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00" name="直接连接符 134"/>
            <p:cNvCxnSpPr>
              <a:cxnSpLocks noChangeShapeType="1"/>
            </p:cNvCxnSpPr>
            <p:nvPr/>
          </p:nvCxnSpPr>
          <p:spPr bwMode="auto">
            <a:xfrm>
              <a:off x="6773100" y="2297566"/>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01" name="直接连接符 135"/>
            <p:cNvCxnSpPr>
              <a:cxnSpLocks noChangeShapeType="1"/>
            </p:cNvCxnSpPr>
            <p:nvPr/>
          </p:nvCxnSpPr>
          <p:spPr bwMode="auto">
            <a:xfrm>
              <a:off x="6877031" y="2297566"/>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02" name="直接连接符 136"/>
            <p:cNvCxnSpPr>
              <a:cxnSpLocks noChangeShapeType="1"/>
            </p:cNvCxnSpPr>
            <p:nvPr/>
          </p:nvCxnSpPr>
          <p:spPr bwMode="auto">
            <a:xfrm>
              <a:off x="6927665" y="2296430"/>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03" name="直接连接符 137"/>
            <p:cNvCxnSpPr>
              <a:cxnSpLocks noChangeShapeType="1"/>
            </p:cNvCxnSpPr>
            <p:nvPr/>
          </p:nvCxnSpPr>
          <p:spPr bwMode="auto">
            <a:xfrm>
              <a:off x="6980963" y="2297566"/>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04" name="直接连接符 138"/>
            <p:cNvCxnSpPr>
              <a:cxnSpLocks noChangeShapeType="1"/>
            </p:cNvCxnSpPr>
            <p:nvPr/>
          </p:nvCxnSpPr>
          <p:spPr bwMode="auto">
            <a:xfrm>
              <a:off x="7031596" y="2303250"/>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05" name="直接连接符 139"/>
            <p:cNvCxnSpPr>
              <a:cxnSpLocks noChangeShapeType="1"/>
            </p:cNvCxnSpPr>
            <p:nvPr/>
          </p:nvCxnSpPr>
          <p:spPr bwMode="auto">
            <a:xfrm>
              <a:off x="7084895" y="2299840"/>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06" name="直接连接符 140"/>
            <p:cNvCxnSpPr>
              <a:cxnSpLocks noChangeShapeType="1"/>
            </p:cNvCxnSpPr>
            <p:nvPr/>
          </p:nvCxnSpPr>
          <p:spPr bwMode="auto">
            <a:xfrm>
              <a:off x="7135528" y="2299840"/>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07" name="直接连接符 141"/>
            <p:cNvCxnSpPr>
              <a:cxnSpLocks noChangeShapeType="1"/>
            </p:cNvCxnSpPr>
            <p:nvPr/>
          </p:nvCxnSpPr>
          <p:spPr bwMode="auto">
            <a:xfrm>
              <a:off x="6823733" y="2293020"/>
              <a:ext cx="0" cy="15572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sp>
          <p:nvSpPr>
            <p:cNvPr id="208" name="Text Box 109"/>
            <p:cNvSpPr txBox="1">
              <a:spLocks noChangeArrowheads="1"/>
            </p:cNvSpPr>
            <p:nvPr/>
          </p:nvSpPr>
          <p:spPr bwMode="auto">
            <a:xfrm>
              <a:off x="6810279" y="2078195"/>
              <a:ext cx="607859"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990000"/>
                  </a:solidFill>
                  <a:latin typeface="微软雅黑" panose="020B0503020204020204" pitchFamily="34" charset="-122"/>
                  <a:ea typeface="微软雅黑" panose="020B0503020204020204" pitchFamily="34" charset="-122"/>
                </a:rPr>
                <a:t>争用期</a:t>
              </a:r>
            </a:p>
          </p:txBody>
        </p:sp>
        <p:cxnSp>
          <p:nvCxnSpPr>
            <p:cNvPr id="209" name="直接连接符 143"/>
            <p:cNvCxnSpPr>
              <a:cxnSpLocks noChangeShapeType="1"/>
            </p:cNvCxnSpPr>
            <p:nvPr/>
          </p:nvCxnSpPr>
          <p:spPr bwMode="auto">
            <a:xfrm>
              <a:off x="7188826" y="2302113"/>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10" name="直接连接符 144"/>
            <p:cNvCxnSpPr>
              <a:cxnSpLocks noChangeShapeType="1"/>
            </p:cNvCxnSpPr>
            <p:nvPr/>
          </p:nvCxnSpPr>
          <p:spPr bwMode="auto">
            <a:xfrm>
              <a:off x="7242124" y="2295293"/>
              <a:ext cx="0" cy="15572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11" name="直接连接符 145"/>
            <p:cNvCxnSpPr>
              <a:cxnSpLocks noChangeShapeType="1"/>
            </p:cNvCxnSpPr>
            <p:nvPr/>
          </p:nvCxnSpPr>
          <p:spPr bwMode="auto">
            <a:xfrm>
              <a:off x="7292758" y="2291884"/>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12" name="直接连接符 146"/>
            <p:cNvCxnSpPr>
              <a:cxnSpLocks noChangeShapeType="1"/>
            </p:cNvCxnSpPr>
            <p:nvPr/>
          </p:nvCxnSpPr>
          <p:spPr bwMode="auto">
            <a:xfrm>
              <a:off x="7449987" y="2300977"/>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13" name="直接连接符 147"/>
            <p:cNvCxnSpPr>
              <a:cxnSpLocks noChangeShapeType="1"/>
            </p:cNvCxnSpPr>
            <p:nvPr/>
          </p:nvCxnSpPr>
          <p:spPr bwMode="auto">
            <a:xfrm>
              <a:off x="7346056" y="2297566"/>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14" name="直接连接符 148"/>
            <p:cNvCxnSpPr>
              <a:cxnSpLocks noChangeShapeType="1"/>
            </p:cNvCxnSpPr>
            <p:nvPr/>
          </p:nvCxnSpPr>
          <p:spPr bwMode="auto">
            <a:xfrm>
              <a:off x="7396689" y="2298703"/>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15" name="直接连接符 149"/>
            <p:cNvCxnSpPr>
              <a:cxnSpLocks noChangeShapeType="1"/>
            </p:cNvCxnSpPr>
            <p:nvPr/>
          </p:nvCxnSpPr>
          <p:spPr bwMode="auto">
            <a:xfrm>
              <a:off x="7500621" y="2299840"/>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16" name="直接箭头连接符 95"/>
            <p:cNvCxnSpPr>
              <a:cxnSpLocks noChangeShapeType="1"/>
            </p:cNvCxnSpPr>
            <p:nvPr/>
          </p:nvCxnSpPr>
          <p:spPr bwMode="auto">
            <a:xfrm flipV="1">
              <a:off x="6646517" y="3090941"/>
              <a:ext cx="6662" cy="331899"/>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sp>
          <p:nvSpPr>
            <p:cNvPr id="217" name="Text Box 109"/>
            <p:cNvSpPr txBox="1">
              <a:spLocks noChangeArrowheads="1"/>
            </p:cNvSpPr>
            <p:nvPr/>
          </p:nvSpPr>
          <p:spPr bwMode="auto">
            <a:xfrm>
              <a:off x="6204855" y="3417157"/>
              <a:ext cx="889987" cy="430887"/>
            </a:xfrm>
            <a:prstGeom prst="rect">
              <a:avLst/>
            </a:prstGeom>
            <a:noFill/>
            <a:ln w="28575" cmpd="dbl">
              <a:solidFill>
                <a:srgbClr val="CC0000"/>
              </a:solidFill>
              <a:miter lim="800000"/>
              <a:headEnd/>
              <a:tailEnd/>
            </a:ln>
            <a:extLst>
              <a:ext uri="{909E8E84-426E-40DD-AFC4-6F175D3DCCD1}">
                <a14:hiddenFill xmlns=""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下一次开始</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争用信道</a:t>
              </a:r>
            </a:p>
          </p:txBody>
        </p:sp>
        <p:sp>
          <p:nvSpPr>
            <p:cNvPr id="218" name="Text Box 109"/>
            <p:cNvSpPr txBox="1">
              <a:spLocks noChangeArrowheads="1"/>
            </p:cNvSpPr>
            <p:nvPr/>
          </p:nvSpPr>
          <p:spPr bwMode="auto">
            <a:xfrm>
              <a:off x="4942931" y="2024773"/>
              <a:ext cx="748923"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solidFill>
                    <a:srgbClr val="CC00FF"/>
                  </a:solidFill>
                  <a:latin typeface="微软雅黑" panose="020B0503020204020204" pitchFamily="34" charset="-122"/>
                  <a:ea typeface="微软雅黑" panose="020B0503020204020204" pitchFamily="34" charset="-122"/>
                </a:rPr>
                <a:t>占用信道</a:t>
              </a:r>
            </a:p>
          </p:txBody>
        </p:sp>
        <p:sp>
          <p:nvSpPr>
            <p:cNvPr id="219" name="Text Box 109"/>
            <p:cNvSpPr txBox="1">
              <a:spLocks noChangeArrowheads="1"/>
            </p:cNvSpPr>
            <p:nvPr/>
          </p:nvSpPr>
          <p:spPr bwMode="auto">
            <a:xfrm>
              <a:off x="7155330" y="2633628"/>
              <a:ext cx="748923"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p>
          </p:txBody>
        </p:sp>
        <p:cxnSp>
          <p:nvCxnSpPr>
            <p:cNvPr id="220" name="直接连接符 110"/>
            <p:cNvCxnSpPr>
              <a:cxnSpLocks noChangeShapeType="1"/>
            </p:cNvCxnSpPr>
            <p:nvPr/>
          </p:nvCxnSpPr>
          <p:spPr bwMode="auto">
            <a:xfrm flipV="1">
              <a:off x="7889698" y="2848837"/>
              <a:ext cx="0" cy="211415"/>
            </a:xfrm>
            <a:prstGeom prst="line">
              <a:avLst/>
            </a:prstGeom>
            <a:noFill/>
            <a:ln w="9525" algn="ctr">
              <a:solidFill>
                <a:schemeClr val="tx1"/>
              </a:solidFill>
              <a:prstDash val="dash"/>
              <a:round/>
              <a:headEnd/>
              <a:tailEnd/>
            </a:ln>
            <a:extLst>
              <a:ext uri="{909E8E84-426E-40DD-AFC4-6F175D3DCCD1}">
                <a14:hiddenFill xmlns="" xmlns:a14="http://schemas.microsoft.com/office/drawing/2010/main">
                  <a:noFill/>
                </a14:hiddenFill>
              </a:ext>
            </a:extLst>
          </p:spPr>
        </p:cxnSp>
        <p:sp>
          <p:nvSpPr>
            <p:cNvPr id="221" name="矩形 112"/>
            <p:cNvSpPr>
              <a:spLocks noChangeArrowheads="1"/>
            </p:cNvSpPr>
            <p:nvPr/>
          </p:nvSpPr>
          <p:spPr bwMode="auto">
            <a:xfrm>
              <a:off x="7907116" y="2834865"/>
              <a:ext cx="37309" cy="228361"/>
            </a:xfrm>
            <a:prstGeom prst="rect">
              <a:avLst/>
            </a:prstGeom>
            <a:solidFill>
              <a:srgbClr val="C3E3F9"/>
            </a:solidFill>
            <a:ln>
              <a:noFill/>
            </a:ln>
            <a:extLst>
              <a:ext uri="{91240B29-F687-4F45-9708-019B960494DF}">
                <a14:hiddenLine xmlns=""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222" name="直接箭头连接符 87"/>
            <p:cNvCxnSpPr>
              <a:cxnSpLocks noChangeShapeType="1"/>
            </p:cNvCxnSpPr>
            <p:nvPr/>
          </p:nvCxnSpPr>
          <p:spPr bwMode="auto">
            <a:xfrm flipV="1">
              <a:off x="4437305" y="3260301"/>
              <a:ext cx="2214542" cy="6820"/>
            </a:xfrm>
            <a:prstGeom prst="straightConnector1">
              <a:avLst/>
            </a:prstGeom>
            <a:noFill/>
            <a:ln w="9525" algn="ctr">
              <a:solidFill>
                <a:schemeClr val="tx1"/>
              </a:solidFill>
              <a:prstDash val="dash"/>
              <a:round/>
              <a:headEnd/>
              <a:tailEnd type="triangle" w="sm" len="lg"/>
            </a:ln>
            <a:extLst>
              <a:ext uri="{909E8E84-426E-40DD-AFC4-6F175D3DCCD1}">
                <a14:hiddenFill xmlns="" xmlns:a14="http://schemas.microsoft.com/office/drawing/2010/main">
                  <a:noFill/>
                </a14:hiddenFill>
              </a:ext>
            </a:extLst>
          </p:spPr>
        </p:cxnSp>
        <p:sp>
          <p:nvSpPr>
            <p:cNvPr id="223" name="Text Box 109"/>
            <p:cNvSpPr txBox="1">
              <a:spLocks noChangeArrowheads="1"/>
            </p:cNvSpPr>
            <p:nvPr/>
          </p:nvSpPr>
          <p:spPr bwMode="auto">
            <a:xfrm>
              <a:off x="2528520" y="1413261"/>
              <a:ext cx="748923"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p>
          </p:txBody>
        </p:sp>
        <p:sp>
          <p:nvSpPr>
            <p:cNvPr id="224" name="Line 110"/>
            <p:cNvSpPr>
              <a:spLocks noChangeShapeType="1"/>
            </p:cNvSpPr>
            <p:nvPr/>
          </p:nvSpPr>
          <p:spPr bwMode="auto">
            <a:xfrm>
              <a:off x="1499239" y="1663322"/>
              <a:ext cx="371756" cy="1137"/>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 name="Text Box 24"/>
            <p:cNvSpPr txBox="1">
              <a:spLocks noChangeArrowheads="1"/>
            </p:cNvSpPr>
            <p:nvPr/>
          </p:nvSpPr>
          <p:spPr bwMode="auto">
            <a:xfrm>
              <a:off x="1471257" y="1410988"/>
              <a:ext cx="508473"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DIFS</a:t>
              </a:r>
            </a:p>
          </p:txBody>
        </p:sp>
        <p:cxnSp>
          <p:nvCxnSpPr>
            <p:cNvPr id="226" name="直接箭头连接符 54"/>
            <p:cNvCxnSpPr>
              <a:cxnSpLocks noChangeShapeType="1"/>
            </p:cNvCxnSpPr>
            <p:nvPr/>
          </p:nvCxnSpPr>
          <p:spPr bwMode="auto">
            <a:xfrm flipV="1">
              <a:off x="1505902" y="1538291"/>
              <a:ext cx="2665" cy="305756"/>
            </a:xfrm>
            <a:prstGeom prst="straightConnector1">
              <a:avLst/>
            </a:prstGeom>
            <a:noFill/>
            <a:ln w="38100" algn="ctr">
              <a:solidFill>
                <a:schemeClr val="tx1"/>
              </a:solidFill>
              <a:round/>
              <a:headEnd/>
              <a:tailEnd type="triangle" w="med" len="med"/>
            </a:ln>
            <a:extLst>
              <a:ext uri="{909E8E84-426E-40DD-AFC4-6F175D3DCCD1}">
                <a14:hiddenFill xmlns="" xmlns:a14="http://schemas.microsoft.com/office/drawing/2010/main">
                  <a:noFill/>
                </a14:hiddenFill>
              </a:ext>
            </a:extLst>
          </p:spPr>
        </p:cxnSp>
        <p:sp>
          <p:nvSpPr>
            <p:cNvPr id="227" name="Text Box 24"/>
            <p:cNvSpPr txBox="1">
              <a:spLocks noChangeArrowheads="1"/>
            </p:cNvSpPr>
            <p:nvPr/>
          </p:nvSpPr>
          <p:spPr bwMode="auto">
            <a:xfrm>
              <a:off x="1050202" y="1592850"/>
              <a:ext cx="300082"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228" name="Text Box 109"/>
            <p:cNvSpPr txBox="1">
              <a:spLocks noChangeArrowheads="1"/>
            </p:cNvSpPr>
            <p:nvPr/>
          </p:nvSpPr>
          <p:spPr bwMode="auto">
            <a:xfrm>
              <a:off x="986379" y="3580017"/>
              <a:ext cx="1031051"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有数据要发送</a:t>
              </a:r>
            </a:p>
          </p:txBody>
        </p:sp>
        <p:sp>
          <p:nvSpPr>
            <p:cNvPr id="229" name="Text Box 109"/>
            <p:cNvSpPr txBox="1">
              <a:spLocks noChangeArrowheads="1"/>
            </p:cNvSpPr>
            <p:nvPr/>
          </p:nvSpPr>
          <p:spPr bwMode="auto">
            <a:xfrm>
              <a:off x="6306435" y="2468062"/>
              <a:ext cx="325730"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空</a:t>
              </a:r>
              <a:endParaRPr lang="en-US" altLang="zh-CN" sz="1100" b="1" dirty="0">
                <a:solidFill>
                  <a:srgbClr val="006600"/>
                </a:solidFill>
                <a:latin typeface="微软雅黑" panose="020B0503020204020204" pitchFamily="34" charset="-122"/>
                <a:ea typeface="微软雅黑" panose="020B0503020204020204" pitchFamily="34" charset="-122"/>
              </a:endParaRPr>
            </a:p>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闲</a:t>
              </a:r>
            </a:p>
          </p:txBody>
        </p:sp>
        <p:cxnSp>
          <p:nvCxnSpPr>
            <p:cNvPr id="230" name="直接箭头连接符 53"/>
            <p:cNvCxnSpPr>
              <a:cxnSpLocks noChangeShapeType="1"/>
            </p:cNvCxnSpPr>
            <p:nvPr/>
          </p:nvCxnSpPr>
          <p:spPr bwMode="auto">
            <a:xfrm flipV="1">
              <a:off x="2176127" y="3580017"/>
              <a:ext cx="0" cy="205732"/>
            </a:xfrm>
            <a:prstGeom prst="straightConnector1">
              <a:avLst/>
            </a:prstGeom>
            <a:noFill/>
            <a:ln w="38100" algn="ctr">
              <a:solidFill>
                <a:schemeClr val="tx1"/>
              </a:solidFill>
              <a:round/>
              <a:headEnd/>
              <a:tailEnd type="triangle" w="med" len="med"/>
            </a:ln>
            <a:extLst>
              <a:ext uri="{909E8E84-426E-40DD-AFC4-6F175D3DCCD1}">
                <a14:hiddenFill xmlns="" xmlns:a14="http://schemas.microsoft.com/office/drawing/2010/main">
                  <a:noFill/>
                </a14:hiddenFill>
              </a:ext>
            </a:extLst>
          </p:spPr>
        </p:cxnSp>
        <p:cxnSp>
          <p:nvCxnSpPr>
            <p:cNvPr id="231" name="直接连接符 127"/>
            <p:cNvCxnSpPr>
              <a:cxnSpLocks noChangeShapeType="1"/>
            </p:cNvCxnSpPr>
            <p:nvPr/>
          </p:nvCxnSpPr>
          <p:spPr bwMode="auto">
            <a:xfrm>
              <a:off x="2902316" y="2488522"/>
              <a:ext cx="0" cy="206868"/>
            </a:xfrm>
            <a:prstGeom prst="line">
              <a:avLst/>
            </a:prstGeom>
            <a:noFill/>
            <a:ln w="9525" algn="ctr">
              <a:solidFill>
                <a:schemeClr val="tx1"/>
              </a:solidFill>
              <a:round/>
              <a:headEnd/>
              <a:tailEnd/>
            </a:ln>
          </p:spPr>
        </p:cxnSp>
        <p:cxnSp>
          <p:nvCxnSpPr>
            <p:cNvPr id="232" name="直接连接符 132"/>
            <p:cNvCxnSpPr>
              <a:cxnSpLocks noChangeShapeType="1"/>
            </p:cNvCxnSpPr>
            <p:nvPr/>
          </p:nvCxnSpPr>
          <p:spPr bwMode="auto">
            <a:xfrm>
              <a:off x="2236088" y="3109127"/>
              <a:ext cx="0" cy="205732"/>
            </a:xfrm>
            <a:prstGeom prst="line">
              <a:avLst/>
            </a:prstGeom>
            <a:noFill/>
            <a:ln w="9525" algn="ctr">
              <a:solidFill>
                <a:schemeClr val="tx1"/>
              </a:solidFill>
              <a:round/>
              <a:headEnd/>
              <a:tailEnd/>
            </a:ln>
          </p:spPr>
        </p:cxnSp>
        <p:cxnSp>
          <p:nvCxnSpPr>
            <p:cNvPr id="233" name="直接箭头连接符 95"/>
            <p:cNvCxnSpPr>
              <a:cxnSpLocks noChangeShapeType="1"/>
            </p:cNvCxnSpPr>
            <p:nvPr/>
          </p:nvCxnSpPr>
          <p:spPr bwMode="auto">
            <a:xfrm flipH="1">
              <a:off x="4605195" y="2777228"/>
              <a:ext cx="447705" cy="202322"/>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cxnSp>
          <p:nvCxnSpPr>
            <p:cNvPr id="234" name="直接连接符 146"/>
            <p:cNvCxnSpPr>
              <a:cxnSpLocks noChangeShapeType="1"/>
            </p:cNvCxnSpPr>
            <p:nvPr/>
          </p:nvCxnSpPr>
          <p:spPr bwMode="auto">
            <a:xfrm>
              <a:off x="4449297" y="3114811"/>
              <a:ext cx="0" cy="206868"/>
            </a:xfrm>
            <a:prstGeom prst="line">
              <a:avLst/>
            </a:prstGeom>
            <a:noFill/>
            <a:ln w="9525" algn="ctr">
              <a:solidFill>
                <a:schemeClr val="tx1"/>
              </a:solidFill>
              <a:round/>
              <a:headEnd/>
              <a:tailEnd/>
            </a:ln>
          </p:spPr>
        </p:cxnSp>
        <p:grpSp>
          <p:nvGrpSpPr>
            <p:cNvPr id="235" name="组合 151"/>
            <p:cNvGrpSpPr>
              <a:grpSpLocks/>
            </p:cNvGrpSpPr>
            <p:nvPr/>
          </p:nvGrpSpPr>
          <p:grpSpPr bwMode="auto">
            <a:xfrm>
              <a:off x="5140133" y="3142720"/>
              <a:ext cx="748922" cy="261610"/>
              <a:chOff x="7220595" y="4282864"/>
              <a:chExt cx="892274" cy="365381"/>
            </a:xfrm>
          </p:grpSpPr>
          <p:sp>
            <p:nvSpPr>
              <p:cNvPr id="236" name="矩形 149"/>
              <p:cNvSpPr>
                <a:spLocks noChangeArrowheads="1"/>
              </p:cNvSpPr>
              <p:nvPr/>
            </p:nvSpPr>
            <p:spPr bwMode="auto">
              <a:xfrm>
                <a:off x="7232520" y="4311889"/>
                <a:ext cx="860723" cy="295432"/>
              </a:xfrm>
              <a:prstGeom prst="rect">
                <a:avLst/>
              </a:prstGeom>
              <a:solidFill>
                <a:srgbClr val="C3E3F9"/>
              </a:solidFill>
              <a:ln>
                <a:noFill/>
              </a:ln>
              <a:extLst>
                <a:ext uri="{91240B29-F687-4F45-9708-019B960494DF}">
                  <a14:hiddenLine xmlns=""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7" name="Text Box 109"/>
              <p:cNvSpPr txBox="1">
                <a:spLocks noChangeArrowheads="1"/>
              </p:cNvSpPr>
              <p:nvPr/>
            </p:nvSpPr>
            <p:spPr bwMode="auto">
              <a:xfrm>
                <a:off x="7220595" y="4282864"/>
                <a:ext cx="892274" cy="36538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cxnSp>
          <p:nvCxnSpPr>
            <p:cNvPr id="238" name="直接箭头连接符 87"/>
            <p:cNvCxnSpPr>
              <a:cxnSpLocks noChangeShapeType="1"/>
            </p:cNvCxnSpPr>
            <p:nvPr/>
          </p:nvCxnSpPr>
          <p:spPr bwMode="auto">
            <a:xfrm flipV="1">
              <a:off x="4626514" y="2996600"/>
              <a:ext cx="2214542" cy="6820"/>
            </a:xfrm>
            <a:prstGeom prst="straightConnector1">
              <a:avLst/>
            </a:prstGeom>
            <a:noFill/>
            <a:ln w="9525" algn="ctr">
              <a:solidFill>
                <a:schemeClr val="tx1"/>
              </a:solidFill>
              <a:prstDash val="dash"/>
              <a:round/>
              <a:headEnd/>
              <a:tailEnd type="triangle" w="sm" len="lg"/>
            </a:ln>
            <a:extLst>
              <a:ext uri="{909E8E84-426E-40DD-AFC4-6F175D3DCCD1}">
                <a14:hiddenFill xmlns="" xmlns:a14="http://schemas.microsoft.com/office/drawing/2010/main">
                  <a:noFill/>
                </a14:hiddenFill>
              </a:ext>
            </a:extLst>
          </p:spPr>
        </p:cxnSp>
        <p:sp>
          <p:nvSpPr>
            <p:cNvPr id="239" name="矩形 153"/>
            <p:cNvSpPr>
              <a:spLocks noChangeArrowheads="1"/>
            </p:cNvSpPr>
            <p:nvPr/>
          </p:nvSpPr>
          <p:spPr bwMode="auto">
            <a:xfrm>
              <a:off x="907629" y="3512957"/>
              <a:ext cx="1449712" cy="360315"/>
            </a:xfrm>
            <a:prstGeom prst="rect">
              <a:avLst/>
            </a:prstGeom>
            <a:noFill/>
            <a:ln w="9525" algn="ctr">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40" name="Line 106"/>
            <p:cNvSpPr>
              <a:spLocks noChangeShapeType="1"/>
            </p:cNvSpPr>
            <p:nvPr/>
          </p:nvSpPr>
          <p:spPr bwMode="auto">
            <a:xfrm flipH="1">
              <a:off x="6651847" y="2462380"/>
              <a:ext cx="0" cy="428513"/>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Line 2"/>
            <p:cNvSpPr>
              <a:spLocks noChangeShapeType="1"/>
            </p:cNvSpPr>
            <p:nvPr/>
          </p:nvSpPr>
          <p:spPr bwMode="auto">
            <a:xfrm>
              <a:off x="1027550" y="1354156"/>
              <a:ext cx="7108653"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2" name="Text Box 9"/>
            <p:cNvSpPr txBox="1">
              <a:spLocks noChangeArrowheads="1"/>
            </p:cNvSpPr>
            <p:nvPr/>
          </p:nvSpPr>
          <p:spPr bwMode="auto">
            <a:xfrm>
              <a:off x="8017614" y="1148424"/>
              <a:ext cx="242374"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243" name="Text Box 109"/>
            <p:cNvSpPr txBox="1">
              <a:spLocks noChangeArrowheads="1"/>
            </p:cNvSpPr>
            <p:nvPr/>
          </p:nvSpPr>
          <p:spPr bwMode="auto">
            <a:xfrm>
              <a:off x="906579" y="1097275"/>
              <a:ext cx="49244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a:t>
              </a:r>
            </a:p>
          </p:txBody>
        </p:sp>
        <p:sp>
          <p:nvSpPr>
            <p:cNvPr id="244" name="Text Box 109"/>
            <p:cNvSpPr txBox="1">
              <a:spLocks noChangeArrowheads="1"/>
            </p:cNvSpPr>
            <p:nvPr/>
          </p:nvSpPr>
          <p:spPr bwMode="auto">
            <a:xfrm>
              <a:off x="2507198" y="1104111"/>
              <a:ext cx="64633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信道忙</a:t>
              </a:r>
            </a:p>
          </p:txBody>
        </p:sp>
        <p:sp>
          <p:nvSpPr>
            <p:cNvPr id="245" name="Text Box 109"/>
            <p:cNvSpPr txBox="1">
              <a:spLocks noChangeArrowheads="1"/>
            </p:cNvSpPr>
            <p:nvPr/>
          </p:nvSpPr>
          <p:spPr bwMode="auto">
            <a:xfrm>
              <a:off x="5048191" y="1116614"/>
              <a:ext cx="64633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p>
          </p:txBody>
        </p:sp>
        <p:sp>
          <p:nvSpPr>
            <p:cNvPr id="246" name="Text Box 109"/>
            <p:cNvSpPr txBox="1">
              <a:spLocks noChangeArrowheads="1"/>
            </p:cNvSpPr>
            <p:nvPr/>
          </p:nvSpPr>
          <p:spPr bwMode="auto">
            <a:xfrm>
              <a:off x="7137482" y="1104111"/>
              <a:ext cx="64633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p>
          </p:txBody>
        </p:sp>
      </p:grpSp>
      <p:sp>
        <p:nvSpPr>
          <p:cNvPr id="80" name="矩形 79"/>
          <p:cNvSpPr/>
          <p:nvPr/>
        </p:nvSpPr>
        <p:spPr>
          <a:xfrm>
            <a:off x="1262743" y="3987657"/>
            <a:ext cx="6872128" cy="656590"/>
          </a:xfrm>
          <a:prstGeom prst="rect">
            <a:avLst/>
          </a:prstGeom>
        </p:spPr>
        <p:txBody>
          <a:bodyPr wrap="square">
            <a:spAutoFit/>
          </a:bodyPr>
          <a:lstStyle/>
          <a:p>
            <a:pPr>
              <a:lnSpc>
                <a:spcPts val="2200"/>
              </a:lnSpc>
            </a:pPr>
            <a:r>
              <a:rPr lang="zh-CN" altLang="zh-CN" sz="1600" b="1" dirty="0">
                <a:latin typeface="微软雅黑" pitchFamily="34" charset="-122"/>
                <a:ea typeface="微软雅黑" pitchFamily="34" charset="-122"/>
              </a:rPr>
              <a:t>在</a:t>
            </a:r>
            <a:r>
              <a:rPr lang="zh-CN" altLang="zh-CN" sz="1600" b="1" dirty="0" smtClean="0">
                <a:latin typeface="微软雅黑" pitchFamily="34" charset="-122"/>
                <a:ea typeface="微软雅黑" pitchFamily="34" charset="-122"/>
              </a:rPr>
              <a:t>站点</a:t>
            </a:r>
            <a:r>
              <a:rPr lang="en-US" altLang="zh-CN" sz="1600" b="1" dirty="0" smtClean="0">
                <a:latin typeface="微软雅黑" pitchFamily="34" charset="-122"/>
                <a:ea typeface="微软雅黑" pitchFamily="34" charset="-122"/>
              </a:rPr>
              <a:t> A </a:t>
            </a:r>
            <a:r>
              <a:rPr lang="zh-CN" altLang="zh-CN" sz="1600" b="1" dirty="0" smtClean="0">
                <a:latin typeface="微软雅黑" pitchFamily="34" charset="-122"/>
                <a:ea typeface="微软雅黑" pitchFamily="34" charset="-122"/>
              </a:rPr>
              <a:t>和</a:t>
            </a:r>
            <a:r>
              <a:rPr lang="en-US" altLang="zh-CN" sz="1600" b="1" dirty="0" smtClean="0">
                <a:latin typeface="微软雅黑" pitchFamily="34" charset="-122"/>
                <a:ea typeface="微软雅黑" pitchFamily="34" charset="-122"/>
              </a:rPr>
              <a:t> B </a:t>
            </a:r>
            <a:r>
              <a:rPr lang="zh-CN" altLang="zh-CN" sz="1600" b="1" dirty="0" smtClean="0">
                <a:latin typeface="微软雅黑" pitchFamily="34" charset="-122"/>
                <a:ea typeface="微软雅黑" pitchFamily="34" charset="-122"/>
              </a:rPr>
              <a:t>通信</a:t>
            </a:r>
            <a:r>
              <a:rPr lang="zh-CN" altLang="zh-CN" sz="1600" b="1" dirty="0">
                <a:latin typeface="微软雅黑" pitchFamily="34" charset="-122"/>
                <a:ea typeface="微软雅黑" pitchFamily="34" charset="-122"/>
              </a:rPr>
              <a:t>的过程中，</a:t>
            </a:r>
            <a:r>
              <a:rPr lang="zh-CN" altLang="zh-CN" sz="1600" b="1" dirty="0" smtClean="0">
                <a:latin typeface="微软雅黑" pitchFamily="34" charset="-122"/>
                <a:ea typeface="微软雅黑" pitchFamily="34" charset="-122"/>
              </a:rPr>
              <a:t>站点</a:t>
            </a:r>
            <a:r>
              <a:rPr lang="en-US" altLang="zh-CN" sz="1600" b="1" dirty="0" smtClean="0">
                <a:latin typeface="微软雅黑" pitchFamily="34" charset="-122"/>
                <a:ea typeface="微软雅黑" pitchFamily="34" charset="-122"/>
              </a:rPr>
              <a:t> C </a:t>
            </a:r>
            <a:r>
              <a:rPr lang="zh-CN" altLang="zh-CN" sz="1600" b="1" dirty="0" smtClean="0">
                <a:latin typeface="微软雅黑" pitchFamily="34" charset="-122"/>
                <a:ea typeface="微软雅黑" pitchFamily="34" charset="-122"/>
              </a:rPr>
              <a:t>和</a:t>
            </a:r>
            <a:r>
              <a:rPr lang="en-US" altLang="zh-CN" sz="1600" b="1" dirty="0" smtClean="0">
                <a:latin typeface="微软雅黑" pitchFamily="34" charset="-122"/>
                <a:ea typeface="微软雅黑" pitchFamily="34" charset="-122"/>
              </a:rPr>
              <a:t> D </a:t>
            </a:r>
            <a:r>
              <a:rPr lang="zh-CN" altLang="zh-CN" sz="1600" b="1" dirty="0" smtClean="0">
                <a:latin typeface="微软雅黑" pitchFamily="34" charset="-122"/>
                <a:ea typeface="微软雅黑" pitchFamily="34" charset="-122"/>
              </a:rPr>
              <a:t>也</a:t>
            </a:r>
            <a:r>
              <a:rPr lang="zh-CN" altLang="zh-CN" sz="1600" b="1" dirty="0">
                <a:latin typeface="微软雅黑" pitchFamily="34" charset="-122"/>
                <a:ea typeface="微软雅黑" pitchFamily="34" charset="-122"/>
              </a:rPr>
              <a:t>要发送</a:t>
            </a:r>
            <a:r>
              <a:rPr lang="zh-CN" altLang="zh-CN" sz="1600" b="1" dirty="0" smtClean="0">
                <a:latin typeface="微软雅黑" pitchFamily="34" charset="-122"/>
                <a:ea typeface="微软雅黑" pitchFamily="34" charset="-122"/>
              </a:rPr>
              <a:t>数据。但</a:t>
            </a:r>
            <a:r>
              <a:rPr lang="en-US" altLang="zh-CN" sz="1600" b="1" dirty="0" smtClean="0">
                <a:latin typeface="微软雅黑" pitchFamily="34" charset="-122"/>
                <a:ea typeface="微软雅黑" pitchFamily="34" charset="-122"/>
              </a:rPr>
              <a:t> C </a:t>
            </a:r>
            <a:r>
              <a:rPr lang="zh-CN" altLang="zh-CN" sz="1600" b="1" dirty="0" smtClean="0">
                <a:latin typeface="微软雅黑" pitchFamily="34" charset="-122"/>
                <a:ea typeface="微软雅黑" pitchFamily="34" charset="-122"/>
              </a:rPr>
              <a:t>和</a:t>
            </a:r>
            <a:r>
              <a:rPr lang="en-US" altLang="zh-CN" sz="1600" b="1" dirty="0" smtClean="0">
                <a:latin typeface="微软雅黑" pitchFamily="34" charset="-122"/>
                <a:ea typeface="微软雅黑" pitchFamily="34" charset="-122"/>
              </a:rPr>
              <a:t> D </a:t>
            </a:r>
            <a:r>
              <a:rPr lang="zh-CN" altLang="zh-CN" sz="1600" b="1" dirty="0" smtClean="0">
                <a:latin typeface="微软雅黑" pitchFamily="34" charset="-122"/>
                <a:ea typeface="微软雅黑" pitchFamily="34" charset="-122"/>
              </a:rPr>
              <a:t>检测</a:t>
            </a:r>
            <a:r>
              <a:rPr lang="zh-CN" altLang="zh-CN" sz="1600" b="1" dirty="0">
                <a:latin typeface="微软雅黑" pitchFamily="34" charset="-122"/>
                <a:ea typeface="微软雅黑" pitchFamily="34" charset="-122"/>
              </a:rPr>
              <a:t>到信道忙，因此必须</a:t>
            </a:r>
            <a:r>
              <a:rPr lang="zh-CN" altLang="zh-CN" sz="1600" b="1" dirty="0">
                <a:solidFill>
                  <a:srgbClr val="C00000"/>
                </a:solidFill>
                <a:latin typeface="微软雅黑" pitchFamily="34" charset="-122"/>
                <a:ea typeface="微软雅黑" pitchFamily="34" charset="-122"/>
              </a:rPr>
              <a:t>推迟接入</a:t>
            </a:r>
            <a:r>
              <a:rPr lang="en-US" altLang="zh-CN" sz="1600" b="1" dirty="0">
                <a:latin typeface="微软雅黑" pitchFamily="34" charset="-122"/>
                <a:ea typeface="微软雅黑" pitchFamily="34" charset="-122"/>
              </a:rPr>
              <a:t>(defer access)</a:t>
            </a:r>
            <a:r>
              <a:rPr lang="zh-CN" altLang="zh-CN" sz="1600" b="1" dirty="0">
                <a:latin typeface="微软雅黑" pitchFamily="34" charset="-122"/>
                <a:ea typeface="微软雅黑" pitchFamily="34" charset="-122"/>
              </a:rPr>
              <a:t>，以免发生碰撞。</a:t>
            </a:r>
            <a:endParaRPr lang="zh-CN" altLang="en-US" sz="1600" b="1" dirty="0">
              <a:latin typeface="微软雅黑" pitchFamily="34" charset="-122"/>
              <a:ea typeface="微软雅黑" pitchFamily="34" charset="-122"/>
            </a:endParaRPr>
          </a:p>
        </p:txBody>
      </p:sp>
      <p:grpSp>
        <p:nvGrpSpPr>
          <p:cNvPr id="147" name="组合 139"/>
          <p:cNvGrpSpPr>
            <a:grpSpLocks/>
          </p:cNvGrpSpPr>
          <p:nvPr/>
        </p:nvGrpSpPr>
        <p:grpSpPr bwMode="auto">
          <a:xfrm>
            <a:off x="2724215" y="3146369"/>
            <a:ext cx="748923" cy="269461"/>
            <a:chOff x="2323346" y="4581128"/>
            <a:chExt cx="893685" cy="376345"/>
          </a:xfrm>
        </p:grpSpPr>
        <p:sp>
          <p:nvSpPr>
            <p:cNvPr id="148" name="矩形 138"/>
            <p:cNvSpPr>
              <a:spLocks noChangeArrowheads="1"/>
            </p:cNvSpPr>
            <p:nvPr/>
          </p:nvSpPr>
          <p:spPr bwMode="auto">
            <a:xfrm>
              <a:off x="2339752" y="4581128"/>
              <a:ext cx="864096" cy="288032"/>
            </a:xfrm>
            <a:prstGeom prst="rect">
              <a:avLst/>
            </a:prstGeom>
            <a:solidFill>
              <a:srgbClr val="C3E3F9"/>
            </a:solidFill>
            <a:ln>
              <a:noFill/>
            </a:ln>
            <a:extLst>
              <a:ext uri="{91240B29-F687-4F45-9708-019B960494DF}">
                <a14:hiddenLine xmlns=""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9" name="Text Box 109"/>
            <p:cNvSpPr txBox="1">
              <a:spLocks noChangeArrowheads="1"/>
            </p:cNvSpPr>
            <p:nvPr/>
          </p:nvSpPr>
          <p:spPr bwMode="auto">
            <a:xfrm>
              <a:off x="2323346" y="4592092"/>
              <a:ext cx="893685" cy="36538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grpSp>
        <p:nvGrpSpPr>
          <p:cNvPr id="150" name="组合 131"/>
          <p:cNvGrpSpPr>
            <a:grpSpLocks/>
          </p:cNvGrpSpPr>
          <p:nvPr/>
        </p:nvGrpSpPr>
        <p:grpSpPr bwMode="auto">
          <a:xfrm>
            <a:off x="3133322" y="2534751"/>
            <a:ext cx="776451" cy="261610"/>
            <a:chOff x="3803421" y="4581735"/>
            <a:chExt cx="925071" cy="365382"/>
          </a:xfrm>
        </p:grpSpPr>
        <p:sp>
          <p:nvSpPr>
            <p:cNvPr id="151" name="矩形 129"/>
            <p:cNvSpPr>
              <a:spLocks noChangeArrowheads="1"/>
            </p:cNvSpPr>
            <p:nvPr/>
          </p:nvSpPr>
          <p:spPr bwMode="auto">
            <a:xfrm>
              <a:off x="3803421" y="4597832"/>
              <a:ext cx="887646" cy="265245"/>
            </a:xfrm>
            <a:prstGeom prst="rect">
              <a:avLst/>
            </a:prstGeom>
            <a:solidFill>
              <a:srgbClr val="C3E3F9"/>
            </a:solidFill>
            <a:ln>
              <a:noFill/>
            </a:ln>
            <a:extLst>
              <a:ext uri="{91240B29-F687-4F45-9708-019B960494DF}">
                <a14:hiddenLine xmlns=""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52" name="Text Box 109"/>
            <p:cNvSpPr txBox="1">
              <a:spLocks noChangeArrowheads="1"/>
            </p:cNvSpPr>
            <p:nvPr/>
          </p:nvSpPr>
          <p:spPr bwMode="auto">
            <a:xfrm>
              <a:off x="3836219" y="4581735"/>
              <a:ext cx="892273" cy="3653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spTree>
    <p:extLst>
      <p:ext uri="{BB962C8B-B14F-4D97-AF65-F5344CB8AC3E}">
        <p14:creationId xmlns="" xmlns:p14="http://schemas.microsoft.com/office/powerpoint/2010/main" val="1769733492"/>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0"/>
                                  </p:stCondLst>
                                  <p:childTnLst>
                                    <p:anim calcmode="discrete" valueType="str">
                                      <p:cBhvr>
                                        <p:cTn id="6" dur="1000" fill="hold"/>
                                        <p:tgtEl>
                                          <p:spTgt spid="150"/>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0"/>
                                  </p:stCondLst>
                                  <p:childTnLst>
                                    <p:anim calcmode="discrete" valueType="str">
                                      <p:cBhvr>
                                        <p:cTn id="8" dur="1000" fill="hold"/>
                                        <p:tgtEl>
                                          <p:spTgt spid="14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04083"/>
            <a:ext cx="8133857" cy="298444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0" name="AutoShape 5"/>
          <p:cNvSpPr>
            <a:spLocks noChangeArrowheads="1"/>
          </p:cNvSpPr>
          <p:nvPr/>
        </p:nvSpPr>
        <p:spPr bwMode="auto">
          <a:xfrm>
            <a:off x="497383" y="615460"/>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 name="Rectangle 6"/>
          <p:cNvSpPr>
            <a:spLocks noChangeArrowheads="1"/>
          </p:cNvSpPr>
          <p:nvPr/>
        </p:nvSpPr>
        <p:spPr bwMode="auto">
          <a:xfrm>
            <a:off x="3405901" y="582249"/>
            <a:ext cx="2289409"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争用信道的过程</a:t>
            </a:r>
          </a:p>
        </p:txBody>
      </p:sp>
      <p:sp>
        <p:nvSpPr>
          <p:cNvPr id="133" name="Text Box 109"/>
          <p:cNvSpPr txBox="1">
            <a:spLocks noChangeArrowheads="1"/>
          </p:cNvSpPr>
          <p:nvPr/>
        </p:nvSpPr>
        <p:spPr bwMode="auto">
          <a:xfrm>
            <a:off x="4442506" y="1456453"/>
            <a:ext cx="607859"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990000"/>
                </a:solidFill>
                <a:latin typeface="微软雅黑" panose="020B0503020204020204" pitchFamily="34" charset="-122"/>
                <a:ea typeface="微软雅黑" panose="020B0503020204020204" pitchFamily="34" charset="-122"/>
              </a:rPr>
              <a:t>争用期</a:t>
            </a:r>
          </a:p>
        </p:txBody>
      </p:sp>
      <p:sp>
        <p:nvSpPr>
          <p:cNvPr id="189" name="Text Box 109"/>
          <p:cNvSpPr txBox="1">
            <a:spLocks noChangeArrowheads="1"/>
          </p:cNvSpPr>
          <p:nvPr/>
        </p:nvSpPr>
        <p:spPr bwMode="auto">
          <a:xfrm>
            <a:off x="4307839" y="2591957"/>
            <a:ext cx="466794"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sp>
        <p:nvSpPr>
          <p:cNvPr id="185" name="Text Box 109"/>
          <p:cNvSpPr txBox="1">
            <a:spLocks noChangeArrowheads="1"/>
          </p:cNvSpPr>
          <p:nvPr/>
        </p:nvSpPr>
        <p:spPr bwMode="auto">
          <a:xfrm>
            <a:off x="4333823" y="1990674"/>
            <a:ext cx="466794"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grpSp>
        <p:nvGrpSpPr>
          <p:cNvPr id="4" name="组合 3"/>
          <p:cNvGrpSpPr/>
          <p:nvPr/>
        </p:nvGrpSpPr>
        <p:grpSpPr>
          <a:xfrm>
            <a:off x="906579" y="1097275"/>
            <a:ext cx="7353409" cy="2775997"/>
            <a:chOff x="906579" y="1097275"/>
            <a:chExt cx="7353409" cy="2775997"/>
          </a:xfrm>
        </p:grpSpPr>
        <p:sp>
          <p:nvSpPr>
            <p:cNvPr id="112" name="矩形 111"/>
            <p:cNvSpPr/>
            <p:nvPr/>
          </p:nvSpPr>
          <p:spPr bwMode="auto">
            <a:xfrm>
              <a:off x="6968971" y="1126075"/>
              <a:ext cx="966030"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4473281" y="1122297"/>
              <a:ext cx="1809475"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4" name="矩形 113"/>
            <p:cNvSpPr/>
            <p:nvPr/>
          </p:nvSpPr>
          <p:spPr bwMode="auto">
            <a:xfrm>
              <a:off x="1873660" y="1124938"/>
              <a:ext cx="2083961"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5" name="矩形 114"/>
            <p:cNvSpPr/>
            <p:nvPr/>
          </p:nvSpPr>
          <p:spPr bwMode="auto">
            <a:xfrm>
              <a:off x="4454627" y="2917035"/>
              <a:ext cx="310463" cy="156856"/>
            </a:xfrm>
            <a:prstGeom prst="rect">
              <a:avLst/>
            </a:prstGeom>
            <a:solidFill>
              <a:schemeClr val="bg1">
                <a:lumMod val="85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6" name="Freeform 13"/>
            <p:cNvSpPr>
              <a:spLocks/>
            </p:cNvSpPr>
            <p:nvPr/>
          </p:nvSpPr>
          <p:spPr bwMode="auto">
            <a:xfrm>
              <a:off x="1873660" y="1623540"/>
              <a:ext cx="2070636" cy="21255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7" name="Text Box 4"/>
            <p:cNvSpPr txBox="1">
              <a:spLocks noChangeArrowheads="1"/>
            </p:cNvSpPr>
            <p:nvPr/>
          </p:nvSpPr>
          <p:spPr bwMode="auto">
            <a:xfrm>
              <a:off x="1942820" y="1608853"/>
              <a:ext cx="1930857"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A: DATA</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 ACK</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A</a:t>
              </a:r>
              <a:endParaRPr lang="zh-CN" altLang="en-US" sz="1100" b="1" dirty="0">
                <a:latin typeface="微软雅黑" panose="020B0503020204020204" pitchFamily="34" charset="-122"/>
                <a:ea typeface="微软雅黑" panose="020B0503020204020204" pitchFamily="34" charset="-122"/>
              </a:endParaRPr>
            </a:p>
          </p:txBody>
        </p:sp>
        <p:sp>
          <p:nvSpPr>
            <p:cNvPr id="118" name="Line 106"/>
            <p:cNvSpPr>
              <a:spLocks noChangeShapeType="1"/>
            </p:cNvSpPr>
            <p:nvPr/>
          </p:nvSpPr>
          <p:spPr bwMode="auto">
            <a:xfrm flipH="1" flipV="1">
              <a:off x="3324704" y="1829271"/>
              <a:ext cx="7995" cy="22733"/>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 name="Line 110"/>
            <p:cNvSpPr>
              <a:spLocks noChangeShapeType="1"/>
            </p:cNvSpPr>
            <p:nvPr/>
          </p:nvSpPr>
          <p:spPr bwMode="auto">
            <a:xfrm>
              <a:off x="3928307" y="1648546"/>
              <a:ext cx="371755" cy="1136"/>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a:off x="4288070" y="1834955"/>
              <a:ext cx="2665" cy="1072988"/>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 name="Text Box 24"/>
            <p:cNvSpPr txBox="1">
              <a:spLocks noChangeArrowheads="1"/>
            </p:cNvSpPr>
            <p:nvPr/>
          </p:nvSpPr>
          <p:spPr bwMode="auto">
            <a:xfrm>
              <a:off x="3880340" y="1415534"/>
              <a:ext cx="508473"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p>
          </p:txBody>
        </p:sp>
        <p:sp>
          <p:nvSpPr>
            <p:cNvPr id="122" name="Text Box 9"/>
            <p:cNvSpPr txBox="1">
              <a:spLocks noChangeArrowheads="1"/>
            </p:cNvSpPr>
            <p:nvPr/>
          </p:nvSpPr>
          <p:spPr bwMode="auto">
            <a:xfrm>
              <a:off x="8017614" y="1603080"/>
              <a:ext cx="242374"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123" name="矩形 131"/>
            <p:cNvSpPr>
              <a:spLocks noChangeArrowheads="1"/>
            </p:cNvSpPr>
            <p:nvPr/>
          </p:nvSpPr>
          <p:spPr bwMode="auto">
            <a:xfrm>
              <a:off x="4290735" y="1674688"/>
              <a:ext cx="898075" cy="159130"/>
            </a:xfrm>
            <a:prstGeom prst="rect">
              <a:avLst/>
            </a:prstGeom>
            <a:noFill/>
            <a:ln w="9525" algn="ctr">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24" name="直接连接符 133"/>
            <p:cNvCxnSpPr>
              <a:cxnSpLocks noChangeShapeType="1"/>
            </p:cNvCxnSpPr>
            <p:nvPr/>
          </p:nvCxnSpPr>
          <p:spPr bwMode="auto">
            <a:xfrm>
              <a:off x="4352028" y="1674688"/>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25" name="直接连接符 134"/>
            <p:cNvCxnSpPr>
              <a:cxnSpLocks noChangeShapeType="1"/>
            </p:cNvCxnSpPr>
            <p:nvPr/>
          </p:nvCxnSpPr>
          <p:spPr bwMode="auto">
            <a:xfrm>
              <a:off x="4403993" y="1675825"/>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26" name="直接连接符 135"/>
            <p:cNvCxnSpPr>
              <a:cxnSpLocks noChangeShapeType="1"/>
            </p:cNvCxnSpPr>
            <p:nvPr/>
          </p:nvCxnSpPr>
          <p:spPr bwMode="auto">
            <a:xfrm>
              <a:off x="4507925" y="1675825"/>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27" name="直接连接符 136"/>
            <p:cNvCxnSpPr>
              <a:cxnSpLocks noChangeShapeType="1"/>
            </p:cNvCxnSpPr>
            <p:nvPr/>
          </p:nvCxnSpPr>
          <p:spPr bwMode="auto">
            <a:xfrm>
              <a:off x="4559891" y="1674688"/>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28" name="直接连接符 137"/>
            <p:cNvCxnSpPr>
              <a:cxnSpLocks noChangeShapeType="1"/>
            </p:cNvCxnSpPr>
            <p:nvPr/>
          </p:nvCxnSpPr>
          <p:spPr bwMode="auto">
            <a:xfrm>
              <a:off x="4611856" y="1675825"/>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29" name="直接连接符 138"/>
            <p:cNvCxnSpPr>
              <a:cxnSpLocks noChangeShapeType="1"/>
            </p:cNvCxnSpPr>
            <p:nvPr/>
          </p:nvCxnSpPr>
          <p:spPr bwMode="auto">
            <a:xfrm>
              <a:off x="4663823" y="1681508"/>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0" name="直接连接符 139"/>
            <p:cNvCxnSpPr>
              <a:cxnSpLocks noChangeShapeType="1"/>
            </p:cNvCxnSpPr>
            <p:nvPr/>
          </p:nvCxnSpPr>
          <p:spPr bwMode="auto">
            <a:xfrm>
              <a:off x="4715788" y="1678098"/>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1" name="直接连接符 140"/>
            <p:cNvCxnSpPr>
              <a:cxnSpLocks noChangeShapeType="1"/>
            </p:cNvCxnSpPr>
            <p:nvPr/>
          </p:nvCxnSpPr>
          <p:spPr bwMode="auto">
            <a:xfrm>
              <a:off x="4767754" y="1678098"/>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2" name="直接连接符 141"/>
            <p:cNvCxnSpPr>
              <a:cxnSpLocks noChangeShapeType="1"/>
            </p:cNvCxnSpPr>
            <p:nvPr/>
          </p:nvCxnSpPr>
          <p:spPr bwMode="auto">
            <a:xfrm>
              <a:off x="4455959" y="1671278"/>
              <a:ext cx="0" cy="155719"/>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4" name="直接连接符 143"/>
            <p:cNvCxnSpPr>
              <a:cxnSpLocks noChangeShapeType="1"/>
            </p:cNvCxnSpPr>
            <p:nvPr/>
          </p:nvCxnSpPr>
          <p:spPr bwMode="auto">
            <a:xfrm>
              <a:off x="4821052" y="1680372"/>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5" name="直接连接符 144"/>
            <p:cNvCxnSpPr>
              <a:cxnSpLocks noChangeShapeType="1"/>
            </p:cNvCxnSpPr>
            <p:nvPr/>
          </p:nvCxnSpPr>
          <p:spPr bwMode="auto">
            <a:xfrm>
              <a:off x="4873018" y="1673552"/>
              <a:ext cx="0" cy="155719"/>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6" name="直接连接符 145"/>
            <p:cNvCxnSpPr>
              <a:cxnSpLocks noChangeShapeType="1"/>
            </p:cNvCxnSpPr>
            <p:nvPr/>
          </p:nvCxnSpPr>
          <p:spPr bwMode="auto">
            <a:xfrm>
              <a:off x="4924984" y="1670141"/>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7" name="直接连接符 146"/>
            <p:cNvCxnSpPr>
              <a:cxnSpLocks noChangeShapeType="1"/>
            </p:cNvCxnSpPr>
            <p:nvPr/>
          </p:nvCxnSpPr>
          <p:spPr bwMode="auto">
            <a:xfrm>
              <a:off x="5080881" y="1679235"/>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8" name="直接连接符 147"/>
            <p:cNvCxnSpPr>
              <a:cxnSpLocks noChangeShapeType="1"/>
            </p:cNvCxnSpPr>
            <p:nvPr/>
          </p:nvCxnSpPr>
          <p:spPr bwMode="auto">
            <a:xfrm>
              <a:off x="4976949" y="1675825"/>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9" name="直接连接符 148"/>
            <p:cNvCxnSpPr>
              <a:cxnSpLocks noChangeShapeType="1"/>
            </p:cNvCxnSpPr>
            <p:nvPr/>
          </p:nvCxnSpPr>
          <p:spPr bwMode="auto">
            <a:xfrm>
              <a:off x="5028916" y="1676961"/>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40" name="直接连接符 149"/>
            <p:cNvCxnSpPr>
              <a:cxnSpLocks noChangeShapeType="1"/>
            </p:cNvCxnSpPr>
            <p:nvPr/>
          </p:nvCxnSpPr>
          <p:spPr bwMode="auto">
            <a:xfrm>
              <a:off x="5132847" y="1678098"/>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sp>
          <p:nvSpPr>
            <p:cNvPr id="141" name="Text Box 9"/>
            <p:cNvSpPr txBox="1">
              <a:spLocks noChangeArrowheads="1"/>
            </p:cNvSpPr>
            <p:nvPr/>
          </p:nvSpPr>
          <p:spPr bwMode="auto">
            <a:xfrm>
              <a:off x="8017614" y="2250965"/>
              <a:ext cx="242374"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142" name="Text Box 9"/>
            <p:cNvSpPr txBox="1">
              <a:spLocks noChangeArrowheads="1"/>
            </p:cNvSpPr>
            <p:nvPr/>
          </p:nvSpPr>
          <p:spPr bwMode="auto">
            <a:xfrm>
              <a:off x="8017614" y="2865886"/>
              <a:ext cx="242374"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cxnSp>
          <p:nvCxnSpPr>
            <p:cNvPr id="143" name="直接箭头连接符 53"/>
            <p:cNvCxnSpPr>
              <a:cxnSpLocks noChangeShapeType="1"/>
            </p:cNvCxnSpPr>
            <p:nvPr/>
          </p:nvCxnSpPr>
          <p:spPr bwMode="auto">
            <a:xfrm flipV="1">
              <a:off x="2236088" y="2865886"/>
              <a:ext cx="0" cy="205732"/>
            </a:xfrm>
            <a:prstGeom prst="straightConnector1">
              <a:avLst/>
            </a:prstGeom>
            <a:noFill/>
            <a:ln w="38100" algn="ctr">
              <a:solidFill>
                <a:schemeClr val="tx1"/>
              </a:solidFill>
              <a:round/>
              <a:headEnd/>
              <a:tailEnd type="triangle" w="med" len="med"/>
            </a:ln>
            <a:extLst>
              <a:ext uri="{909E8E84-426E-40DD-AFC4-6F175D3DCCD1}">
                <a14:hiddenFill xmlns="" xmlns:a14="http://schemas.microsoft.com/office/drawing/2010/main">
                  <a:noFill/>
                </a14:hiddenFill>
              </a:ext>
            </a:extLst>
          </p:spPr>
        </p:cxnSp>
        <p:cxnSp>
          <p:nvCxnSpPr>
            <p:cNvPr id="144" name="直接箭头连接符 54"/>
            <p:cNvCxnSpPr>
              <a:cxnSpLocks noChangeShapeType="1"/>
            </p:cNvCxnSpPr>
            <p:nvPr/>
          </p:nvCxnSpPr>
          <p:spPr bwMode="auto">
            <a:xfrm flipV="1">
              <a:off x="2900983" y="2250965"/>
              <a:ext cx="0" cy="206868"/>
            </a:xfrm>
            <a:prstGeom prst="straightConnector1">
              <a:avLst/>
            </a:prstGeom>
            <a:noFill/>
            <a:ln w="38100" algn="ctr">
              <a:solidFill>
                <a:schemeClr val="tx1"/>
              </a:solidFill>
              <a:round/>
              <a:headEnd/>
              <a:tailEnd type="triangle" w="med" len="med"/>
            </a:ln>
            <a:extLst>
              <a:ext uri="{909E8E84-426E-40DD-AFC4-6F175D3DCCD1}">
                <a14:hiddenFill xmlns="" xmlns:a14="http://schemas.microsoft.com/office/drawing/2010/main">
                  <a:noFill/>
                </a14:hiddenFill>
              </a:ext>
            </a:extLst>
          </p:spPr>
        </p:cxnSp>
        <p:cxnSp>
          <p:nvCxnSpPr>
            <p:cNvPr id="145" name="直接箭头连接符 87"/>
            <p:cNvCxnSpPr>
              <a:cxnSpLocks noChangeShapeType="1"/>
            </p:cNvCxnSpPr>
            <p:nvPr/>
          </p:nvCxnSpPr>
          <p:spPr bwMode="auto">
            <a:xfrm flipV="1">
              <a:off x="2245415" y="3260301"/>
              <a:ext cx="2045320" cy="2273"/>
            </a:xfrm>
            <a:prstGeom prst="straightConnector1">
              <a:avLst/>
            </a:prstGeom>
            <a:noFill/>
            <a:ln w="9525" algn="ctr">
              <a:solidFill>
                <a:schemeClr val="tx1"/>
              </a:solidFill>
              <a:prstDash val="dash"/>
              <a:round/>
              <a:headEnd/>
              <a:tailEnd type="triangle" w="sm" len="lg"/>
            </a:ln>
            <a:extLst>
              <a:ext uri="{909E8E84-426E-40DD-AFC4-6F175D3DCCD1}">
                <a14:hiddenFill xmlns="" xmlns:a14="http://schemas.microsoft.com/office/drawing/2010/main">
                  <a:noFill/>
                </a14:hiddenFill>
              </a:ext>
            </a:extLst>
          </p:spPr>
        </p:cxnSp>
        <p:cxnSp>
          <p:nvCxnSpPr>
            <p:cNvPr id="146" name="直接箭头连接符 87"/>
            <p:cNvCxnSpPr>
              <a:cxnSpLocks noChangeShapeType="1"/>
            </p:cNvCxnSpPr>
            <p:nvPr/>
          </p:nvCxnSpPr>
          <p:spPr bwMode="auto">
            <a:xfrm flipV="1">
              <a:off x="2902316" y="2635149"/>
              <a:ext cx="1376427" cy="7956"/>
            </a:xfrm>
            <a:prstGeom prst="straightConnector1">
              <a:avLst/>
            </a:prstGeom>
            <a:noFill/>
            <a:ln w="9525" algn="ctr">
              <a:solidFill>
                <a:schemeClr val="tx1"/>
              </a:solidFill>
              <a:prstDash val="dash"/>
              <a:round/>
              <a:headEnd/>
              <a:tailEnd type="triangle" w="sm" len="lg"/>
            </a:ln>
            <a:extLst>
              <a:ext uri="{909E8E84-426E-40DD-AFC4-6F175D3DCCD1}">
                <a14:hiddenFill xmlns="" xmlns:a14="http://schemas.microsoft.com/office/drawing/2010/main">
                  <a:noFill/>
                </a14:hiddenFill>
              </a:ext>
            </a:extLst>
          </p:spPr>
        </p:cxnSp>
        <p:grpSp>
          <p:nvGrpSpPr>
            <p:cNvPr id="147" name="组合 139"/>
            <p:cNvGrpSpPr>
              <a:grpSpLocks/>
            </p:cNvGrpSpPr>
            <p:nvPr/>
          </p:nvGrpSpPr>
          <p:grpSpPr bwMode="auto">
            <a:xfrm>
              <a:off x="2767699" y="3122765"/>
              <a:ext cx="748923" cy="269461"/>
              <a:chOff x="2323346" y="4581128"/>
              <a:chExt cx="893685" cy="376345"/>
            </a:xfrm>
          </p:grpSpPr>
          <p:sp>
            <p:nvSpPr>
              <p:cNvPr id="148" name="矩形 138"/>
              <p:cNvSpPr>
                <a:spLocks noChangeArrowheads="1"/>
              </p:cNvSpPr>
              <p:nvPr/>
            </p:nvSpPr>
            <p:spPr bwMode="auto">
              <a:xfrm>
                <a:off x="2339752" y="4581128"/>
                <a:ext cx="864096" cy="288032"/>
              </a:xfrm>
              <a:prstGeom prst="rect">
                <a:avLst/>
              </a:prstGeom>
              <a:solidFill>
                <a:srgbClr val="C3E3F9"/>
              </a:solidFill>
              <a:ln>
                <a:noFill/>
              </a:ln>
              <a:extLst>
                <a:ext uri="{91240B29-F687-4F45-9708-019B960494DF}">
                  <a14:hiddenLine xmlns=""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9" name="Text Box 109"/>
              <p:cNvSpPr txBox="1">
                <a:spLocks noChangeArrowheads="1"/>
              </p:cNvSpPr>
              <p:nvPr/>
            </p:nvSpPr>
            <p:spPr bwMode="auto">
              <a:xfrm>
                <a:off x="2323346" y="4592092"/>
                <a:ext cx="893685" cy="36538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grpSp>
          <p:nvGrpSpPr>
            <p:cNvPr id="150" name="组合 131"/>
            <p:cNvGrpSpPr>
              <a:grpSpLocks/>
            </p:cNvGrpSpPr>
            <p:nvPr/>
          </p:nvGrpSpPr>
          <p:grpSpPr bwMode="auto">
            <a:xfrm>
              <a:off x="3097932" y="2535560"/>
              <a:ext cx="776451" cy="261610"/>
              <a:chOff x="3803421" y="4581735"/>
              <a:chExt cx="925071" cy="365382"/>
            </a:xfrm>
          </p:grpSpPr>
          <p:sp>
            <p:nvSpPr>
              <p:cNvPr id="151" name="矩形 129"/>
              <p:cNvSpPr>
                <a:spLocks noChangeArrowheads="1"/>
              </p:cNvSpPr>
              <p:nvPr/>
            </p:nvSpPr>
            <p:spPr bwMode="auto">
              <a:xfrm>
                <a:off x="3803421" y="4597832"/>
                <a:ext cx="887646" cy="265245"/>
              </a:xfrm>
              <a:prstGeom prst="rect">
                <a:avLst/>
              </a:prstGeom>
              <a:solidFill>
                <a:srgbClr val="C3E3F9"/>
              </a:solidFill>
              <a:ln>
                <a:noFill/>
              </a:ln>
              <a:extLst>
                <a:ext uri="{91240B29-F687-4F45-9708-019B960494DF}">
                  <a14:hiddenLine xmlns=""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52" name="Text Box 109"/>
              <p:cNvSpPr txBox="1">
                <a:spLocks noChangeArrowheads="1"/>
              </p:cNvSpPr>
              <p:nvPr/>
            </p:nvSpPr>
            <p:spPr bwMode="auto">
              <a:xfrm>
                <a:off x="3836219" y="4581735"/>
                <a:ext cx="892273" cy="3653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sp>
          <p:nvSpPr>
            <p:cNvPr id="153" name="矩形 131"/>
            <p:cNvSpPr>
              <a:spLocks noChangeArrowheads="1"/>
            </p:cNvSpPr>
            <p:nvPr/>
          </p:nvSpPr>
          <p:spPr bwMode="auto">
            <a:xfrm>
              <a:off x="4290735" y="2296430"/>
              <a:ext cx="167889" cy="159130"/>
            </a:xfrm>
            <a:prstGeom prst="rect">
              <a:avLst/>
            </a:prstGeom>
            <a:noFill/>
            <a:ln w="9525" algn="ctr">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4" name="直接连接符 133"/>
            <p:cNvCxnSpPr>
              <a:cxnSpLocks noChangeShapeType="1"/>
            </p:cNvCxnSpPr>
            <p:nvPr/>
          </p:nvCxnSpPr>
          <p:spPr bwMode="auto">
            <a:xfrm>
              <a:off x="4352028" y="2296430"/>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55" name="直接连接符 134"/>
            <p:cNvCxnSpPr>
              <a:cxnSpLocks noChangeShapeType="1"/>
            </p:cNvCxnSpPr>
            <p:nvPr/>
          </p:nvCxnSpPr>
          <p:spPr bwMode="auto">
            <a:xfrm>
              <a:off x="4403993" y="2297566"/>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sp>
          <p:nvSpPr>
            <p:cNvPr id="156" name="矩形 131"/>
            <p:cNvSpPr>
              <a:spLocks noChangeArrowheads="1"/>
            </p:cNvSpPr>
            <p:nvPr/>
          </p:nvSpPr>
          <p:spPr bwMode="auto">
            <a:xfrm>
              <a:off x="4290735" y="2910216"/>
              <a:ext cx="477019" cy="159130"/>
            </a:xfrm>
            <a:prstGeom prst="rect">
              <a:avLst/>
            </a:prstGeom>
            <a:noFill/>
            <a:ln w="9525" algn="ctr">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7" name="直接连接符 133"/>
            <p:cNvCxnSpPr>
              <a:cxnSpLocks noChangeShapeType="1"/>
            </p:cNvCxnSpPr>
            <p:nvPr/>
          </p:nvCxnSpPr>
          <p:spPr bwMode="auto">
            <a:xfrm>
              <a:off x="4352028" y="2910216"/>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58" name="直接连接符 134"/>
            <p:cNvCxnSpPr>
              <a:cxnSpLocks noChangeShapeType="1"/>
            </p:cNvCxnSpPr>
            <p:nvPr/>
          </p:nvCxnSpPr>
          <p:spPr bwMode="auto">
            <a:xfrm>
              <a:off x="4403993" y="2911352"/>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59" name="直接连接符 135"/>
            <p:cNvCxnSpPr>
              <a:cxnSpLocks noChangeShapeType="1"/>
            </p:cNvCxnSpPr>
            <p:nvPr/>
          </p:nvCxnSpPr>
          <p:spPr bwMode="auto">
            <a:xfrm>
              <a:off x="4507925" y="2911352"/>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60" name="直接连接符 136"/>
            <p:cNvCxnSpPr>
              <a:cxnSpLocks noChangeShapeType="1"/>
            </p:cNvCxnSpPr>
            <p:nvPr/>
          </p:nvCxnSpPr>
          <p:spPr bwMode="auto">
            <a:xfrm>
              <a:off x="4559891" y="2910216"/>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61" name="直接连接符 137"/>
            <p:cNvCxnSpPr>
              <a:cxnSpLocks noChangeShapeType="1"/>
            </p:cNvCxnSpPr>
            <p:nvPr/>
          </p:nvCxnSpPr>
          <p:spPr bwMode="auto">
            <a:xfrm>
              <a:off x="4611856" y="2911352"/>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62" name="直接连接符 138"/>
            <p:cNvCxnSpPr>
              <a:cxnSpLocks noChangeShapeType="1"/>
            </p:cNvCxnSpPr>
            <p:nvPr/>
          </p:nvCxnSpPr>
          <p:spPr bwMode="auto">
            <a:xfrm>
              <a:off x="4663823" y="2917035"/>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63" name="直接连接符 139"/>
            <p:cNvCxnSpPr>
              <a:cxnSpLocks noChangeShapeType="1"/>
            </p:cNvCxnSpPr>
            <p:nvPr/>
          </p:nvCxnSpPr>
          <p:spPr bwMode="auto">
            <a:xfrm>
              <a:off x="4715788" y="2913625"/>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64" name="直接连接符 141"/>
            <p:cNvCxnSpPr>
              <a:cxnSpLocks noChangeShapeType="1"/>
            </p:cNvCxnSpPr>
            <p:nvPr/>
          </p:nvCxnSpPr>
          <p:spPr bwMode="auto">
            <a:xfrm>
              <a:off x="4455959" y="2906805"/>
              <a:ext cx="0" cy="15572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sp>
          <p:nvSpPr>
            <p:cNvPr id="165" name="Text Box 24"/>
            <p:cNvSpPr txBox="1">
              <a:spLocks noChangeArrowheads="1"/>
            </p:cNvSpPr>
            <p:nvPr/>
          </p:nvSpPr>
          <p:spPr bwMode="auto">
            <a:xfrm>
              <a:off x="1050202" y="2865886"/>
              <a:ext cx="30649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a:t>
              </a:r>
            </a:p>
          </p:txBody>
        </p:sp>
        <p:sp>
          <p:nvSpPr>
            <p:cNvPr id="166" name="Text Box 24"/>
            <p:cNvSpPr txBox="1">
              <a:spLocks noChangeArrowheads="1"/>
            </p:cNvSpPr>
            <p:nvPr/>
          </p:nvSpPr>
          <p:spPr bwMode="auto">
            <a:xfrm>
              <a:off x="1050202" y="2225959"/>
              <a:ext cx="288862"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a:t>
              </a:r>
            </a:p>
          </p:txBody>
        </p:sp>
        <p:sp>
          <p:nvSpPr>
            <p:cNvPr id="167" name="Freeform 13"/>
            <p:cNvSpPr>
              <a:spLocks/>
            </p:cNvSpPr>
            <p:nvPr/>
          </p:nvSpPr>
          <p:spPr bwMode="auto">
            <a:xfrm>
              <a:off x="4461289" y="2253238"/>
              <a:ext cx="1822800" cy="204595"/>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68" name="Text Box 4"/>
            <p:cNvSpPr txBox="1">
              <a:spLocks noChangeArrowheads="1"/>
            </p:cNvSpPr>
            <p:nvPr/>
          </p:nvSpPr>
          <p:spPr bwMode="auto">
            <a:xfrm>
              <a:off x="4525014" y="2233883"/>
              <a:ext cx="170044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DATA  + SIFS + ACK </a:t>
              </a:r>
              <a:endParaRPr lang="zh-CN" altLang="en-US" sz="1100" b="1" dirty="0">
                <a:latin typeface="微软雅黑" panose="020B0503020204020204" pitchFamily="34" charset="-122"/>
                <a:ea typeface="微软雅黑" panose="020B0503020204020204" pitchFamily="34" charset="-122"/>
              </a:endParaRPr>
            </a:p>
          </p:txBody>
        </p:sp>
        <p:grpSp>
          <p:nvGrpSpPr>
            <p:cNvPr id="169" name="组合 85"/>
            <p:cNvGrpSpPr>
              <a:grpSpLocks/>
            </p:cNvGrpSpPr>
            <p:nvPr/>
          </p:nvGrpSpPr>
          <p:grpSpPr bwMode="auto">
            <a:xfrm>
              <a:off x="6654512" y="2903396"/>
              <a:ext cx="322454" cy="162539"/>
              <a:chOff x="6235700" y="3213100"/>
              <a:chExt cx="384175" cy="227013"/>
            </a:xfrm>
          </p:grpSpPr>
          <p:sp>
            <p:nvSpPr>
              <p:cNvPr id="170" name="矩形 131"/>
              <p:cNvSpPr>
                <a:spLocks noChangeArrowheads="1"/>
              </p:cNvSpPr>
              <p:nvPr/>
            </p:nvSpPr>
            <p:spPr bwMode="auto">
              <a:xfrm>
                <a:off x="6235700" y="3217863"/>
                <a:ext cx="384175" cy="222250"/>
              </a:xfrm>
              <a:prstGeom prst="rect">
                <a:avLst/>
              </a:prstGeom>
              <a:noFill/>
              <a:ln w="9525" algn="ctr">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71" name="直接连接符 133"/>
              <p:cNvCxnSpPr>
                <a:cxnSpLocks noChangeShapeType="1"/>
              </p:cNvCxnSpPr>
              <p:nvPr/>
            </p:nvCxnSpPr>
            <p:spPr bwMode="auto">
              <a:xfrm>
                <a:off x="6308725" y="3217863"/>
                <a:ext cx="0" cy="21590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72" name="直接连接符 134"/>
              <p:cNvCxnSpPr>
                <a:cxnSpLocks noChangeShapeType="1"/>
              </p:cNvCxnSpPr>
              <p:nvPr/>
            </p:nvCxnSpPr>
            <p:spPr bwMode="auto">
              <a:xfrm>
                <a:off x="6370638" y="3219450"/>
                <a:ext cx="0" cy="21590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73" name="直接连接符 135"/>
              <p:cNvCxnSpPr>
                <a:cxnSpLocks noChangeShapeType="1"/>
              </p:cNvCxnSpPr>
              <p:nvPr/>
            </p:nvCxnSpPr>
            <p:spPr bwMode="auto">
              <a:xfrm>
                <a:off x="6494463" y="3219450"/>
                <a:ext cx="0" cy="21590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74" name="直接连接符 136"/>
              <p:cNvCxnSpPr>
                <a:cxnSpLocks noChangeShapeType="1"/>
              </p:cNvCxnSpPr>
              <p:nvPr/>
            </p:nvCxnSpPr>
            <p:spPr bwMode="auto">
              <a:xfrm>
                <a:off x="6556375" y="3217863"/>
                <a:ext cx="0" cy="21590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75" name="直接连接符 141"/>
              <p:cNvCxnSpPr>
                <a:cxnSpLocks noChangeShapeType="1"/>
              </p:cNvCxnSpPr>
              <p:nvPr/>
            </p:nvCxnSpPr>
            <p:spPr bwMode="auto">
              <a:xfrm>
                <a:off x="6432550" y="3213100"/>
                <a:ext cx="0" cy="217488"/>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grpSp>
        <p:sp>
          <p:nvSpPr>
            <p:cNvPr id="176" name="Text Box 109"/>
            <p:cNvSpPr txBox="1">
              <a:spLocks noChangeArrowheads="1"/>
            </p:cNvSpPr>
            <p:nvPr/>
          </p:nvSpPr>
          <p:spPr bwMode="auto">
            <a:xfrm>
              <a:off x="4896119" y="2540807"/>
              <a:ext cx="466794"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冻结</a:t>
              </a:r>
            </a:p>
          </p:txBody>
        </p:sp>
        <p:sp>
          <p:nvSpPr>
            <p:cNvPr id="177" name="Line 110"/>
            <p:cNvSpPr>
              <a:spLocks noChangeShapeType="1"/>
            </p:cNvSpPr>
            <p:nvPr/>
          </p:nvSpPr>
          <p:spPr bwMode="auto">
            <a:xfrm>
              <a:off x="4290735" y="1931569"/>
              <a:ext cx="898075" cy="2273"/>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 name="Line 106"/>
            <p:cNvSpPr>
              <a:spLocks noChangeShapeType="1"/>
            </p:cNvSpPr>
            <p:nvPr/>
          </p:nvSpPr>
          <p:spPr bwMode="auto">
            <a:xfrm flipH="1">
              <a:off x="5186145" y="1857687"/>
              <a:ext cx="5330" cy="140943"/>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 name="Freeform 13"/>
            <p:cNvSpPr>
              <a:spLocks/>
            </p:cNvSpPr>
            <p:nvPr/>
          </p:nvSpPr>
          <p:spPr bwMode="auto">
            <a:xfrm>
              <a:off x="6976966" y="2859066"/>
              <a:ext cx="940714" cy="212552"/>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chemeClr val="bg1">
                <a:lumMod val="85000"/>
              </a:schemeClr>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80" name="Line 2"/>
            <p:cNvSpPr>
              <a:spLocks noChangeShapeType="1"/>
            </p:cNvSpPr>
            <p:nvPr/>
          </p:nvSpPr>
          <p:spPr bwMode="auto">
            <a:xfrm>
              <a:off x="1027550" y="1836091"/>
              <a:ext cx="7107320"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 name="Line 95"/>
            <p:cNvSpPr>
              <a:spLocks noChangeShapeType="1"/>
            </p:cNvSpPr>
            <p:nvPr/>
          </p:nvSpPr>
          <p:spPr bwMode="auto">
            <a:xfrm>
              <a:off x="1051534" y="2457833"/>
              <a:ext cx="7107320"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 name="Line 95"/>
            <p:cNvSpPr>
              <a:spLocks noChangeShapeType="1"/>
            </p:cNvSpPr>
            <p:nvPr/>
          </p:nvSpPr>
          <p:spPr bwMode="auto">
            <a:xfrm>
              <a:off x="1091508" y="3077301"/>
              <a:ext cx="7108653"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 name="Text Box 4"/>
            <p:cNvSpPr txBox="1">
              <a:spLocks noChangeArrowheads="1"/>
            </p:cNvSpPr>
            <p:nvPr/>
          </p:nvSpPr>
          <p:spPr bwMode="auto">
            <a:xfrm>
              <a:off x="7191491" y="2843153"/>
              <a:ext cx="664896"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DATA</a:t>
              </a:r>
              <a:endParaRPr lang="zh-CN" altLang="en-US" sz="1100" b="1">
                <a:latin typeface="微软雅黑" panose="020B0503020204020204" pitchFamily="34" charset="-122"/>
                <a:ea typeface="微软雅黑" panose="020B0503020204020204" pitchFamily="34" charset="-122"/>
              </a:endParaRPr>
            </a:p>
          </p:txBody>
        </p:sp>
        <p:sp>
          <p:nvSpPr>
            <p:cNvPr id="184" name="Line 110"/>
            <p:cNvSpPr>
              <a:spLocks noChangeShapeType="1"/>
            </p:cNvSpPr>
            <p:nvPr/>
          </p:nvSpPr>
          <p:spPr bwMode="auto">
            <a:xfrm>
              <a:off x="6645184" y="3115947"/>
              <a:ext cx="343774" cy="1137"/>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cxnSp>
          <p:nvCxnSpPr>
            <p:cNvPr id="186" name="直接箭头连接符 90"/>
            <p:cNvCxnSpPr>
              <a:cxnSpLocks noChangeShapeType="1"/>
              <a:endCxn id="153" idx="0"/>
            </p:cNvCxnSpPr>
            <p:nvPr/>
          </p:nvCxnSpPr>
          <p:spPr bwMode="auto">
            <a:xfrm flipH="1">
              <a:off x="4374679" y="2177083"/>
              <a:ext cx="69288" cy="119348"/>
            </a:xfrm>
            <a:prstGeom prst="straightConnector1">
              <a:avLst/>
            </a:prstGeom>
            <a:noFill/>
            <a:ln w="9525" algn="ctr">
              <a:solidFill>
                <a:schemeClr val="tx1"/>
              </a:solidFill>
              <a:round/>
              <a:headEnd/>
              <a:tailEnd type="triangle" w="sm" len="med"/>
            </a:ln>
            <a:extLst>
              <a:ext uri="{909E8E84-426E-40DD-AFC4-6F175D3DCCD1}">
                <a14:hiddenFill xmlns="" xmlns:a14="http://schemas.microsoft.com/office/drawing/2010/main">
                  <a:noFill/>
                </a14:hiddenFill>
              </a:ext>
            </a:extLst>
          </p:spPr>
        </p:cxnSp>
        <p:sp>
          <p:nvSpPr>
            <p:cNvPr id="187" name="Text Box 109"/>
            <p:cNvSpPr txBox="1">
              <a:spLocks noChangeArrowheads="1"/>
            </p:cNvSpPr>
            <p:nvPr/>
          </p:nvSpPr>
          <p:spPr bwMode="auto">
            <a:xfrm>
              <a:off x="6707687" y="2557121"/>
              <a:ext cx="466794"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cxnSp>
          <p:nvCxnSpPr>
            <p:cNvPr id="188" name="直接箭头连接符 92"/>
            <p:cNvCxnSpPr>
              <a:cxnSpLocks noChangeShapeType="1"/>
            </p:cNvCxnSpPr>
            <p:nvPr/>
          </p:nvCxnSpPr>
          <p:spPr bwMode="auto">
            <a:xfrm flipH="1">
              <a:off x="6782427" y="2764726"/>
              <a:ext cx="90607" cy="134123"/>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cxnSp>
          <p:nvCxnSpPr>
            <p:cNvPr id="190" name="直接箭头连接符 95"/>
            <p:cNvCxnSpPr>
              <a:cxnSpLocks noChangeShapeType="1"/>
            </p:cNvCxnSpPr>
            <p:nvPr/>
          </p:nvCxnSpPr>
          <p:spPr bwMode="auto">
            <a:xfrm flipH="1">
              <a:off x="4352028" y="2793141"/>
              <a:ext cx="109261" cy="129577"/>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grpSp>
          <p:nvGrpSpPr>
            <p:cNvPr id="191" name="组合 99"/>
            <p:cNvGrpSpPr>
              <a:grpSpLocks/>
            </p:cNvGrpSpPr>
            <p:nvPr/>
          </p:nvGrpSpPr>
          <p:grpSpPr bwMode="auto">
            <a:xfrm>
              <a:off x="4521249" y="1829271"/>
              <a:ext cx="431529" cy="261610"/>
              <a:chOff x="4860032" y="586828"/>
              <a:chExt cx="514662" cy="365830"/>
            </a:xfrm>
          </p:grpSpPr>
          <p:sp>
            <p:nvSpPr>
              <p:cNvPr id="192" name="矩形 98"/>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3" name="Text Box 24"/>
              <p:cNvSpPr txBox="1">
                <a:spLocks noChangeArrowheads="1"/>
              </p:cNvSpPr>
              <p:nvPr/>
            </p:nvSpPr>
            <p:spPr bwMode="auto">
              <a:xfrm>
                <a:off x="4860032" y="586828"/>
                <a:ext cx="514662" cy="36583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solidFill>
                      <a:srgbClr val="990000"/>
                    </a:solidFill>
                    <a:latin typeface="微软雅黑" panose="020B0503020204020204" pitchFamily="34" charset="-122"/>
                    <a:ea typeface="微软雅黑" panose="020B0503020204020204" pitchFamily="34" charset="-122"/>
                  </a:rPr>
                  <a:t>CW</a:t>
                </a:r>
              </a:p>
            </p:txBody>
          </p:sp>
        </p:grpSp>
        <p:sp>
          <p:nvSpPr>
            <p:cNvPr id="194" name="Line 110"/>
            <p:cNvSpPr>
              <a:spLocks noChangeShapeType="1"/>
            </p:cNvSpPr>
            <p:nvPr/>
          </p:nvSpPr>
          <p:spPr bwMode="auto">
            <a:xfrm>
              <a:off x="6285421" y="2281654"/>
              <a:ext cx="371756" cy="1137"/>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cxnSp>
          <p:nvCxnSpPr>
            <p:cNvPr id="195" name="直接箭头连接符 95"/>
            <p:cNvCxnSpPr>
              <a:cxnSpLocks noChangeShapeType="1"/>
            </p:cNvCxnSpPr>
            <p:nvPr/>
          </p:nvCxnSpPr>
          <p:spPr bwMode="auto">
            <a:xfrm flipH="1" flipV="1">
              <a:off x="4290735" y="3092078"/>
              <a:ext cx="0" cy="314849"/>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sp>
          <p:nvSpPr>
            <p:cNvPr id="196" name="Text Box 109"/>
            <p:cNvSpPr txBox="1">
              <a:spLocks noChangeArrowheads="1"/>
            </p:cNvSpPr>
            <p:nvPr/>
          </p:nvSpPr>
          <p:spPr bwMode="auto">
            <a:xfrm>
              <a:off x="3608162" y="3410337"/>
              <a:ext cx="1313180" cy="430887"/>
            </a:xfrm>
            <a:prstGeom prst="rect">
              <a:avLst/>
            </a:prstGeom>
            <a:noFill/>
            <a:ln w="28575" cmpd="dbl">
              <a:solidFill>
                <a:srgbClr val="CC0000"/>
              </a:solidFill>
              <a:miter lim="800000"/>
              <a:headEnd/>
              <a:tailEnd/>
            </a:ln>
            <a:extLst>
              <a:ext uri="{909E8E84-426E-40DD-AFC4-6F175D3DCCD1}">
                <a14:hiddenFill xmlns=""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所有推迟接入站点</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此时开始争用信道</a:t>
              </a:r>
            </a:p>
          </p:txBody>
        </p:sp>
        <p:sp>
          <p:nvSpPr>
            <p:cNvPr id="197" name="Text Box 24"/>
            <p:cNvSpPr txBox="1">
              <a:spLocks noChangeArrowheads="1"/>
            </p:cNvSpPr>
            <p:nvPr/>
          </p:nvSpPr>
          <p:spPr bwMode="auto">
            <a:xfrm>
              <a:off x="6228126" y="2047506"/>
              <a:ext cx="508473"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p>
          </p:txBody>
        </p:sp>
        <p:sp>
          <p:nvSpPr>
            <p:cNvPr id="198" name="矩形 131"/>
            <p:cNvSpPr>
              <a:spLocks noChangeArrowheads="1"/>
            </p:cNvSpPr>
            <p:nvPr/>
          </p:nvSpPr>
          <p:spPr bwMode="auto">
            <a:xfrm>
              <a:off x="6658509" y="2296430"/>
              <a:ext cx="898075" cy="159130"/>
            </a:xfrm>
            <a:prstGeom prst="rect">
              <a:avLst/>
            </a:prstGeom>
            <a:noFill/>
            <a:ln w="9525" algn="ctr">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99" name="直接连接符 133"/>
            <p:cNvCxnSpPr>
              <a:cxnSpLocks noChangeShapeType="1"/>
            </p:cNvCxnSpPr>
            <p:nvPr/>
          </p:nvCxnSpPr>
          <p:spPr bwMode="auto">
            <a:xfrm>
              <a:off x="6719802" y="2296430"/>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00" name="直接连接符 134"/>
            <p:cNvCxnSpPr>
              <a:cxnSpLocks noChangeShapeType="1"/>
            </p:cNvCxnSpPr>
            <p:nvPr/>
          </p:nvCxnSpPr>
          <p:spPr bwMode="auto">
            <a:xfrm>
              <a:off x="6773100" y="2297566"/>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01" name="直接连接符 135"/>
            <p:cNvCxnSpPr>
              <a:cxnSpLocks noChangeShapeType="1"/>
            </p:cNvCxnSpPr>
            <p:nvPr/>
          </p:nvCxnSpPr>
          <p:spPr bwMode="auto">
            <a:xfrm>
              <a:off x="6877031" y="2297566"/>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02" name="直接连接符 136"/>
            <p:cNvCxnSpPr>
              <a:cxnSpLocks noChangeShapeType="1"/>
            </p:cNvCxnSpPr>
            <p:nvPr/>
          </p:nvCxnSpPr>
          <p:spPr bwMode="auto">
            <a:xfrm>
              <a:off x="6927665" y="2296430"/>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03" name="直接连接符 137"/>
            <p:cNvCxnSpPr>
              <a:cxnSpLocks noChangeShapeType="1"/>
            </p:cNvCxnSpPr>
            <p:nvPr/>
          </p:nvCxnSpPr>
          <p:spPr bwMode="auto">
            <a:xfrm>
              <a:off x="6980963" y="2297566"/>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04" name="直接连接符 138"/>
            <p:cNvCxnSpPr>
              <a:cxnSpLocks noChangeShapeType="1"/>
            </p:cNvCxnSpPr>
            <p:nvPr/>
          </p:nvCxnSpPr>
          <p:spPr bwMode="auto">
            <a:xfrm>
              <a:off x="7031596" y="2303250"/>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05" name="直接连接符 139"/>
            <p:cNvCxnSpPr>
              <a:cxnSpLocks noChangeShapeType="1"/>
            </p:cNvCxnSpPr>
            <p:nvPr/>
          </p:nvCxnSpPr>
          <p:spPr bwMode="auto">
            <a:xfrm>
              <a:off x="7084895" y="2299840"/>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06" name="直接连接符 140"/>
            <p:cNvCxnSpPr>
              <a:cxnSpLocks noChangeShapeType="1"/>
            </p:cNvCxnSpPr>
            <p:nvPr/>
          </p:nvCxnSpPr>
          <p:spPr bwMode="auto">
            <a:xfrm>
              <a:off x="7135528" y="2299840"/>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07" name="直接连接符 141"/>
            <p:cNvCxnSpPr>
              <a:cxnSpLocks noChangeShapeType="1"/>
            </p:cNvCxnSpPr>
            <p:nvPr/>
          </p:nvCxnSpPr>
          <p:spPr bwMode="auto">
            <a:xfrm>
              <a:off x="6823733" y="2293020"/>
              <a:ext cx="0" cy="15572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sp>
          <p:nvSpPr>
            <p:cNvPr id="208" name="Text Box 109"/>
            <p:cNvSpPr txBox="1">
              <a:spLocks noChangeArrowheads="1"/>
            </p:cNvSpPr>
            <p:nvPr/>
          </p:nvSpPr>
          <p:spPr bwMode="auto">
            <a:xfrm>
              <a:off x="6810279" y="2078195"/>
              <a:ext cx="607859"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990000"/>
                  </a:solidFill>
                  <a:latin typeface="微软雅黑" panose="020B0503020204020204" pitchFamily="34" charset="-122"/>
                  <a:ea typeface="微软雅黑" panose="020B0503020204020204" pitchFamily="34" charset="-122"/>
                </a:rPr>
                <a:t>争用期</a:t>
              </a:r>
            </a:p>
          </p:txBody>
        </p:sp>
        <p:cxnSp>
          <p:nvCxnSpPr>
            <p:cNvPr id="209" name="直接连接符 143"/>
            <p:cNvCxnSpPr>
              <a:cxnSpLocks noChangeShapeType="1"/>
            </p:cNvCxnSpPr>
            <p:nvPr/>
          </p:nvCxnSpPr>
          <p:spPr bwMode="auto">
            <a:xfrm>
              <a:off x="7188826" y="2302113"/>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10" name="直接连接符 144"/>
            <p:cNvCxnSpPr>
              <a:cxnSpLocks noChangeShapeType="1"/>
            </p:cNvCxnSpPr>
            <p:nvPr/>
          </p:nvCxnSpPr>
          <p:spPr bwMode="auto">
            <a:xfrm>
              <a:off x="7242124" y="2295293"/>
              <a:ext cx="0" cy="15572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11" name="直接连接符 145"/>
            <p:cNvCxnSpPr>
              <a:cxnSpLocks noChangeShapeType="1"/>
            </p:cNvCxnSpPr>
            <p:nvPr/>
          </p:nvCxnSpPr>
          <p:spPr bwMode="auto">
            <a:xfrm>
              <a:off x="7292758" y="2291884"/>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12" name="直接连接符 146"/>
            <p:cNvCxnSpPr>
              <a:cxnSpLocks noChangeShapeType="1"/>
            </p:cNvCxnSpPr>
            <p:nvPr/>
          </p:nvCxnSpPr>
          <p:spPr bwMode="auto">
            <a:xfrm>
              <a:off x="7449987" y="2300977"/>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13" name="直接连接符 147"/>
            <p:cNvCxnSpPr>
              <a:cxnSpLocks noChangeShapeType="1"/>
            </p:cNvCxnSpPr>
            <p:nvPr/>
          </p:nvCxnSpPr>
          <p:spPr bwMode="auto">
            <a:xfrm>
              <a:off x="7346056" y="2297566"/>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14" name="直接连接符 148"/>
            <p:cNvCxnSpPr>
              <a:cxnSpLocks noChangeShapeType="1"/>
            </p:cNvCxnSpPr>
            <p:nvPr/>
          </p:nvCxnSpPr>
          <p:spPr bwMode="auto">
            <a:xfrm>
              <a:off x="7396689" y="2298703"/>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15" name="直接连接符 149"/>
            <p:cNvCxnSpPr>
              <a:cxnSpLocks noChangeShapeType="1"/>
            </p:cNvCxnSpPr>
            <p:nvPr/>
          </p:nvCxnSpPr>
          <p:spPr bwMode="auto">
            <a:xfrm>
              <a:off x="7500621" y="2299840"/>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16" name="直接箭头连接符 95"/>
            <p:cNvCxnSpPr>
              <a:cxnSpLocks noChangeShapeType="1"/>
            </p:cNvCxnSpPr>
            <p:nvPr/>
          </p:nvCxnSpPr>
          <p:spPr bwMode="auto">
            <a:xfrm flipV="1">
              <a:off x="6646517" y="3090941"/>
              <a:ext cx="6662" cy="331899"/>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sp>
          <p:nvSpPr>
            <p:cNvPr id="217" name="Text Box 109"/>
            <p:cNvSpPr txBox="1">
              <a:spLocks noChangeArrowheads="1"/>
            </p:cNvSpPr>
            <p:nvPr/>
          </p:nvSpPr>
          <p:spPr bwMode="auto">
            <a:xfrm>
              <a:off x="6204855" y="3417157"/>
              <a:ext cx="889987" cy="430887"/>
            </a:xfrm>
            <a:prstGeom prst="rect">
              <a:avLst/>
            </a:prstGeom>
            <a:noFill/>
            <a:ln w="28575" cmpd="dbl">
              <a:solidFill>
                <a:srgbClr val="CC0000"/>
              </a:solidFill>
              <a:miter lim="800000"/>
              <a:headEnd/>
              <a:tailEnd/>
            </a:ln>
            <a:extLst>
              <a:ext uri="{909E8E84-426E-40DD-AFC4-6F175D3DCCD1}">
                <a14:hiddenFill xmlns=""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下一次开始</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争用信道</a:t>
              </a:r>
            </a:p>
          </p:txBody>
        </p:sp>
        <p:sp>
          <p:nvSpPr>
            <p:cNvPr id="218" name="Text Box 109"/>
            <p:cNvSpPr txBox="1">
              <a:spLocks noChangeArrowheads="1"/>
            </p:cNvSpPr>
            <p:nvPr/>
          </p:nvSpPr>
          <p:spPr bwMode="auto">
            <a:xfrm>
              <a:off x="4942931" y="2024773"/>
              <a:ext cx="748923"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solidFill>
                    <a:srgbClr val="CC00FF"/>
                  </a:solidFill>
                  <a:latin typeface="微软雅黑" panose="020B0503020204020204" pitchFamily="34" charset="-122"/>
                  <a:ea typeface="微软雅黑" panose="020B0503020204020204" pitchFamily="34" charset="-122"/>
                </a:rPr>
                <a:t>占用信道</a:t>
              </a:r>
            </a:p>
          </p:txBody>
        </p:sp>
        <p:sp>
          <p:nvSpPr>
            <p:cNvPr id="219" name="Text Box 109"/>
            <p:cNvSpPr txBox="1">
              <a:spLocks noChangeArrowheads="1"/>
            </p:cNvSpPr>
            <p:nvPr/>
          </p:nvSpPr>
          <p:spPr bwMode="auto">
            <a:xfrm>
              <a:off x="7155330" y="2633628"/>
              <a:ext cx="748923"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p>
          </p:txBody>
        </p:sp>
        <p:cxnSp>
          <p:nvCxnSpPr>
            <p:cNvPr id="220" name="直接连接符 110"/>
            <p:cNvCxnSpPr>
              <a:cxnSpLocks noChangeShapeType="1"/>
            </p:cNvCxnSpPr>
            <p:nvPr/>
          </p:nvCxnSpPr>
          <p:spPr bwMode="auto">
            <a:xfrm flipV="1">
              <a:off x="7889698" y="2848837"/>
              <a:ext cx="0" cy="211415"/>
            </a:xfrm>
            <a:prstGeom prst="line">
              <a:avLst/>
            </a:prstGeom>
            <a:noFill/>
            <a:ln w="9525" algn="ctr">
              <a:solidFill>
                <a:schemeClr val="tx1"/>
              </a:solidFill>
              <a:prstDash val="dash"/>
              <a:round/>
              <a:headEnd/>
              <a:tailEnd/>
            </a:ln>
            <a:extLst>
              <a:ext uri="{909E8E84-426E-40DD-AFC4-6F175D3DCCD1}">
                <a14:hiddenFill xmlns="" xmlns:a14="http://schemas.microsoft.com/office/drawing/2010/main">
                  <a:noFill/>
                </a14:hiddenFill>
              </a:ext>
            </a:extLst>
          </p:spPr>
        </p:cxnSp>
        <p:sp>
          <p:nvSpPr>
            <p:cNvPr id="221" name="矩形 112"/>
            <p:cNvSpPr>
              <a:spLocks noChangeArrowheads="1"/>
            </p:cNvSpPr>
            <p:nvPr/>
          </p:nvSpPr>
          <p:spPr bwMode="auto">
            <a:xfrm>
              <a:off x="7907116" y="2834865"/>
              <a:ext cx="37309" cy="228361"/>
            </a:xfrm>
            <a:prstGeom prst="rect">
              <a:avLst/>
            </a:prstGeom>
            <a:solidFill>
              <a:srgbClr val="C3E3F9"/>
            </a:solidFill>
            <a:ln>
              <a:noFill/>
            </a:ln>
            <a:extLst>
              <a:ext uri="{91240B29-F687-4F45-9708-019B960494DF}">
                <a14:hiddenLine xmlns=""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222" name="直接箭头连接符 87"/>
            <p:cNvCxnSpPr>
              <a:cxnSpLocks noChangeShapeType="1"/>
            </p:cNvCxnSpPr>
            <p:nvPr/>
          </p:nvCxnSpPr>
          <p:spPr bwMode="auto">
            <a:xfrm flipV="1">
              <a:off x="4437305" y="3260301"/>
              <a:ext cx="2214542" cy="6820"/>
            </a:xfrm>
            <a:prstGeom prst="straightConnector1">
              <a:avLst/>
            </a:prstGeom>
            <a:noFill/>
            <a:ln w="9525" algn="ctr">
              <a:solidFill>
                <a:schemeClr val="tx1"/>
              </a:solidFill>
              <a:prstDash val="dash"/>
              <a:round/>
              <a:headEnd/>
              <a:tailEnd type="triangle" w="sm" len="lg"/>
            </a:ln>
            <a:extLst>
              <a:ext uri="{909E8E84-426E-40DD-AFC4-6F175D3DCCD1}">
                <a14:hiddenFill xmlns="" xmlns:a14="http://schemas.microsoft.com/office/drawing/2010/main">
                  <a:noFill/>
                </a14:hiddenFill>
              </a:ext>
            </a:extLst>
          </p:spPr>
        </p:cxnSp>
        <p:sp>
          <p:nvSpPr>
            <p:cNvPr id="223" name="Text Box 109"/>
            <p:cNvSpPr txBox="1">
              <a:spLocks noChangeArrowheads="1"/>
            </p:cNvSpPr>
            <p:nvPr/>
          </p:nvSpPr>
          <p:spPr bwMode="auto">
            <a:xfrm>
              <a:off x="2528520" y="1413261"/>
              <a:ext cx="748923"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p>
          </p:txBody>
        </p:sp>
        <p:sp>
          <p:nvSpPr>
            <p:cNvPr id="224" name="Line 110"/>
            <p:cNvSpPr>
              <a:spLocks noChangeShapeType="1"/>
            </p:cNvSpPr>
            <p:nvPr/>
          </p:nvSpPr>
          <p:spPr bwMode="auto">
            <a:xfrm>
              <a:off x="1499239" y="1663322"/>
              <a:ext cx="371756" cy="1137"/>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 name="Text Box 24"/>
            <p:cNvSpPr txBox="1">
              <a:spLocks noChangeArrowheads="1"/>
            </p:cNvSpPr>
            <p:nvPr/>
          </p:nvSpPr>
          <p:spPr bwMode="auto">
            <a:xfrm>
              <a:off x="1471257" y="1410988"/>
              <a:ext cx="508473"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DIFS</a:t>
              </a:r>
            </a:p>
          </p:txBody>
        </p:sp>
        <p:cxnSp>
          <p:nvCxnSpPr>
            <p:cNvPr id="226" name="直接箭头连接符 54"/>
            <p:cNvCxnSpPr>
              <a:cxnSpLocks noChangeShapeType="1"/>
            </p:cNvCxnSpPr>
            <p:nvPr/>
          </p:nvCxnSpPr>
          <p:spPr bwMode="auto">
            <a:xfrm flipV="1">
              <a:off x="1505902" y="1538291"/>
              <a:ext cx="2665" cy="305756"/>
            </a:xfrm>
            <a:prstGeom prst="straightConnector1">
              <a:avLst/>
            </a:prstGeom>
            <a:noFill/>
            <a:ln w="38100" algn="ctr">
              <a:solidFill>
                <a:schemeClr val="tx1"/>
              </a:solidFill>
              <a:round/>
              <a:headEnd/>
              <a:tailEnd type="triangle" w="med" len="med"/>
            </a:ln>
            <a:extLst>
              <a:ext uri="{909E8E84-426E-40DD-AFC4-6F175D3DCCD1}">
                <a14:hiddenFill xmlns="" xmlns:a14="http://schemas.microsoft.com/office/drawing/2010/main">
                  <a:noFill/>
                </a14:hiddenFill>
              </a:ext>
            </a:extLst>
          </p:spPr>
        </p:cxnSp>
        <p:sp>
          <p:nvSpPr>
            <p:cNvPr id="227" name="Text Box 24"/>
            <p:cNvSpPr txBox="1">
              <a:spLocks noChangeArrowheads="1"/>
            </p:cNvSpPr>
            <p:nvPr/>
          </p:nvSpPr>
          <p:spPr bwMode="auto">
            <a:xfrm>
              <a:off x="1050202" y="1592850"/>
              <a:ext cx="300082"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228" name="Text Box 109"/>
            <p:cNvSpPr txBox="1">
              <a:spLocks noChangeArrowheads="1"/>
            </p:cNvSpPr>
            <p:nvPr/>
          </p:nvSpPr>
          <p:spPr bwMode="auto">
            <a:xfrm>
              <a:off x="986379" y="3580017"/>
              <a:ext cx="1031051"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有数据要发送</a:t>
              </a:r>
            </a:p>
          </p:txBody>
        </p:sp>
        <p:sp>
          <p:nvSpPr>
            <p:cNvPr id="229" name="Text Box 109"/>
            <p:cNvSpPr txBox="1">
              <a:spLocks noChangeArrowheads="1"/>
            </p:cNvSpPr>
            <p:nvPr/>
          </p:nvSpPr>
          <p:spPr bwMode="auto">
            <a:xfrm>
              <a:off x="6306435" y="2468062"/>
              <a:ext cx="325730"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空</a:t>
              </a:r>
              <a:endParaRPr lang="en-US" altLang="zh-CN" sz="1100" b="1" dirty="0">
                <a:solidFill>
                  <a:srgbClr val="006600"/>
                </a:solidFill>
                <a:latin typeface="微软雅黑" panose="020B0503020204020204" pitchFamily="34" charset="-122"/>
                <a:ea typeface="微软雅黑" panose="020B0503020204020204" pitchFamily="34" charset="-122"/>
              </a:endParaRPr>
            </a:p>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闲</a:t>
              </a:r>
            </a:p>
          </p:txBody>
        </p:sp>
        <p:cxnSp>
          <p:nvCxnSpPr>
            <p:cNvPr id="230" name="直接箭头连接符 53"/>
            <p:cNvCxnSpPr>
              <a:cxnSpLocks noChangeShapeType="1"/>
            </p:cNvCxnSpPr>
            <p:nvPr/>
          </p:nvCxnSpPr>
          <p:spPr bwMode="auto">
            <a:xfrm flipV="1">
              <a:off x="2176127" y="3580017"/>
              <a:ext cx="0" cy="205732"/>
            </a:xfrm>
            <a:prstGeom prst="straightConnector1">
              <a:avLst/>
            </a:prstGeom>
            <a:noFill/>
            <a:ln w="38100" algn="ctr">
              <a:solidFill>
                <a:schemeClr val="tx1"/>
              </a:solidFill>
              <a:round/>
              <a:headEnd/>
              <a:tailEnd type="triangle" w="med" len="med"/>
            </a:ln>
            <a:extLst>
              <a:ext uri="{909E8E84-426E-40DD-AFC4-6F175D3DCCD1}">
                <a14:hiddenFill xmlns="" xmlns:a14="http://schemas.microsoft.com/office/drawing/2010/main">
                  <a:noFill/>
                </a14:hiddenFill>
              </a:ext>
            </a:extLst>
          </p:spPr>
        </p:cxnSp>
        <p:cxnSp>
          <p:nvCxnSpPr>
            <p:cNvPr id="231" name="直接连接符 127"/>
            <p:cNvCxnSpPr>
              <a:cxnSpLocks noChangeShapeType="1"/>
            </p:cNvCxnSpPr>
            <p:nvPr/>
          </p:nvCxnSpPr>
          <p:spPr bwMode="auto">
            <a:xfrm>
              <a:off x="2902316" y="2488522"/>
              <a:ext cx="0" cy="206868"/>
            </a:xfrm>
            <a:prstGeom prst="line">
              <a:avLst/>
            </a:prstGeom>
            <a:noFill/>
            <a:ln w="9525" algn="ctr">
              <a:solidFill>
                <a:schemeClr val="tx1"/>
              </a:solidFill>
              <a:round/>
              <a:headEnd/>
              <a:tailEnd/>
            </a:ln>
          </p:spPr>
        </p:cxnSp>
        <p:cxnSp>
          <p:nvCxnSpPr>
            <p:cNvPr id="232" name="直接连接符 132"/>
            <p:cNvCxnSpPr>
              <a:cxnSpLocks noChangeShapeType="1"/>
            </p:cNvCxnSpPr>
            <p:nvPr/>
          </p:nvCxnSpPr>
          <p:spPr bwMode="auto">
            <a:xfrm>
              <a:off x="2236088" y="3109127"/>
              <a:ext cx="0" cy="205732"/>
            </a:xfrm>
            <a:prstGeom prst="line">
              <a:avLst/>
            </a:prstGeom>
            <a:noFill/>
            <a:ln w="9525" algn="ctr">
              <a:solidFill>
                <a:schemeClr val="tx1"/>
              </a:solidFill>
              <a:round/>
              <a:headEnd/>
              <a:tailEnd/>
            </a:ln>
          </p:spPr>
        </p:cxnSp>
        <p:cxnSp>
          <p:nvCxnSpPr>
            <p:cNvPr id="233" name="直接箭头连接符 95"/>
            <p:cNvCxnSpPr>
              <a:cxnSpLocks noChangeShapeType="1"/>
            </p:cNvCxnSpPr>
            <p:nvPr/>
          </p:nvCxnSpPr>
          <p:spPr bwMode="auto">
            <a:xfrm flipH="1">
              <a:off x="4605195" y="2777228"/>
              <a:ext cx="447705" cy="202322"/>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cxnSp>
          <p:nvCxnSpPr>
            <p:cNvPr id="234" name="直接连接符 146"/>
            <p:cNvCxnSpPr>
              <a:cxnSpLocks noChangeShapeType="1"/>
            </p:cNvCxnSpPr>
            <p:nvPr/>
          </p:nvCxnSpPr>
          <p:spPr bwMode="auto">
            <a:xfrm>
              <a:off x="4449297" y="3114811"/>
              <a:ext cx="0" cy="206868"/>
            </a:xfrm>
            <a:prstGeom prst="line">
              <a:avLst/>
            </a:prstGeom>
            <a:noFill/>
            <a:ln w="9525" algn="ctr">
              <a:solidFill>
                <a:schemeClr val="tx1"/>
              </a:solidFill>
              <a:round/>
              <a:headEnd/>
              <a:tailEnd/>
            </a:ln>
          </p:spPr>
        </p:cxnSp>
        <p:grpSp>
          <p:nvGrpSpPr>
            <p:cNvPr id="235" name="组合 151"/>
            <p:cNvGrpSpPr>
              <a:grpSpLocks/>
            </p:cNvGrpSpPr>
            <p:nvPr/>
          </p:nvGrpSpPr>
          <p:grpSpPr bwMode="auto">
            <a:xfrm>
              <a:off x="5140133" y="3142720"/>
              <a:ext cx="748922" cy="261610"/>
              <a:chOff x="7220595" y="4282864"/>
              <a:chExt cx="892274" cy="365381"/>
            </a:xfrm>
          </p:grpSpPr>
          <p:sp>
            <p:nvSpPr>
              <p:cNvPr id="236" name="矩形 149"/>
              <p:cNvSpPr>
                <a:spLocks noChangeArrowheads="1"/>
              </p:cNvSpPr>
              <p:nvPr/>
            </p:nvSpPr>
            <p:spPr bwMode="auto">
              <a:xfrm>
                <a:off x="7232520" y="4311889"/>
                <a:ext cx="860723" cy="295432"/>
              </a:xfrm>
              <a:prstGeom prst="rect">
                <a:avLst/>
              </a:prstGeom>
              <a:solidFill>
                <a:srgbClr val="C3E3F9"/>
              </a:solidFill>
              <a:ln>
                <a:noFill/>
              </a:ln>
              <a:extLst>
                <a:ext uri="{91240B29-F687-4F45-9708-019B960494DF}">
                  <a14:hiddenLine xmlns=""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7" name="Text Box 109"/>
              <p:cNvSpPr txBox="1">
                <a:spLocks noChangeArrowheads="1"/>
              </p:cNvSpPr>
              <p:nvPr/>
            </p:nvSpPr>
            <p:spPr bwMode="auto">
              <a:xfrm>
                <a:off x="7220595" y="4282864"/>
                <a:ext cx="892274" cy="36538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cxnSp>
          <p:nvCxnSpPr>
            <p:cNvPr id="238" name="直接箭头连接符 87"/>
            <p:cNvCxnSpPr>
              <a:cxnSpLocks noChangeShapeType="1"/>
            </p:cNvCxnSpPr>
            <p:nvPr/>
          </p:nvCxnSpPr>
          <p:spPr bwMode="auto">
            <a:xfrm flipV="1">
              <a:off x="4626514" y="2996600"/>
              <a:ext cx="2214542" cy="6820"/>
            </a:xfrm>
            <a:prstGeom prst="straightConnector1">
              <a:avLst/>
            </a:prstGeom>
            <a:noFill/>
            <a:ln w="9525" algn="ctr">
              <a:solidFill>
                <a:schemeClr val="tx1"/>
              </a:solidFill>
              <a:prstDash val="dash"/>
              <a:round/>
              <a:headEnd/>
              <a:tailEnd type="triangle" w="sm" len="lg"/>
            </a:ln>
            <a:extLst>
              <a:ext uri="{909E8E84-426E-40DD-AFC4-6F175D3DCCD1}">
                <a14:hiddenFill xmlns="" xmlns:a14="http://schemas.microsoft.com/office/drawing/2010/main">
                  <a:noFill/>
                </a14:hiddenFill>
              </a:ext>
            </a:extLst>
          </p:spPr>
        </p:cxnSp>
        <p:sp>
          <p:nvSpPr>
            <p:cNvPr id="239" name="矩形 153"/>
            <p:cNvSpPr>
              <a:spLocks noChangeArrowheads="1"/>
            </p:cNvSpPr>
            <p:nvPr/>
          </p:nvSpPr>
          <p:spPr bwMode="auto">
            <a:xfrm>
              <a:off x="907629" y="3512957"/>
              <a:ext cx="1449712" cy="360315"/>
            </a:xfrm>
            <a:prstGeom prst="rect">
              <a:avLst/>
            </a:prstGeom>
            <a:noFill/>
            <a:ln w="9525" algn="ctr">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40" name="Line 106"/>
            <p:cNvSpPr>
              <a:spLocks noChangeShapeType="1"/>
            </p:cNvSpPr>
            <p:nvPr/>
          </p:nvSpPr>
          <p:spPr bwMode="auto">
            <a:xfrm flipH="1">
              <a:off x="6651847" y="2462380"/>
              <a:ext cx="0" cy="428513"/>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Line 2"/>
            <p:cNvSpPr>
              <a:spLocks noChangeShapeType="1"/>
            </p:cNvSpPr>
            <p:nvPr/>
          </p:nvSpPr>
          <p:spPr bwMode="auto">
            <a:xfrm>
              <a:off x="1027550" y="1354156"/>
              <a:ext cx="7108653"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2" name="Text Box 9"/>
            <p:cNvSpPr txBox="1">
              <a:spLocks noChangeArrowheads="1"/>
            </p:cNvSpPr>
            <p:nvPr/>
          </p:nvSpPr>
          <p:spPr bwMode="auto">
            <a:xfrm>
              <a:off x="8017614" y="1148424"/>
              <a:ext cx="242374"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243" name="Text Box 109"/>
            <p:cNvSpPr txBox="1">
              <a:spLocks noChangeArrowheads="1"/>
            </p:cNvSpPr>
            <p:nvPr/>
          </p:nvSpPr>
          <p:spPr bwMode="auto">
            <a:xfrm>
              <a:off x="906579" y="1097275"/>
              <a:ext cx="49244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a:t>
              </a:r>
            </a:p>
          </p:txBody>
        </p:sp>
        <p:sp>
          <p:nvSpPr>
            <p:cNvPr id="244" name="Text Box 109"/>
            <p:cNvSpPr txBox="1">
              <a:spLocks noChangeArrowheads="1"/>
            </p:cNvSpPr>
            <p:nvPr/>
          </p:nvSpPr>
          <p:spPr bwMode="auto">
            <a:xfrm>
              <a:off x="2507198" y="1104111"/>
              <a:ext cx="64633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信道忙</a:t>
              </a:r>
            </a:p>
          </p:txBody>
        </p:sp>
        <p:sp>
          <p:nvSpPr>
            <p:cNvPr id="245" name="Text Box 109"/>
            <p:cNvSpPr txBox="1">
              <a:spLocks noChangeArrowheads="1"/>
            </p:cNvSpPr>
            <p:nvPr/>
          </p:nvSpPr>
          <p:spPr bwMode="auto">
            <a:xfrm>
              <a:off x="5048191" y="1116614"/>
              <a:ext cx="64633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p>
          </p:txBody>
        </p:sp>
        <p:sp>
          <p:nvSpPr>
            <p:cNvPr id="246" name="Text Box 109"/>
            <p:cNvSpPr txBox="1">
              <a:spLocks noChangeArrowheads="1"/>
            </p:cNvSpPr>
            <p:nvPr/>
          </p:nvSpPr>
          <p:spPr bwMode="auto">
            <a:xfrm>
              <a:off x="7137482" y="1104111"/>
              <a:ext cx="64633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p>
          </p:txBody>
        </p:sp>
      </p:grpSp>
      <p:sp>
        <p:nvSpPr>
          <p:cNvPr id="80" name="矩形 79"/>
          <p:cNvSpPr/>
          <p:nvPr/>
        </p:nvSpPr>
        <p:spPr>
          <a:xfrm>
            <a:off x="1201783" y="3987657"/>
            <a:ext cx="6933087" cy="861774"/>
          </a:xfrm>
          <a:prstGeom prst="rect">
            <a:avLst/>
          </a:prstGeom>
        </p:spPr>
        <p:txBody>
          <a:bodyPr wrap="square">
            <a:spAutoFit/>
          </a:bodyPr>
          <a:lstStyle/>
          <a:p>
            <a:pPr>
              <a:lnSpc>
                <a:spcPts val="2000"/>
              </a:lnSpc>
            </a:pPr>
            <a:r>
              <a:rPr lang="zh-CN" altLang="en-US" sz="1600" b="1" dirty="0">
                <a:latin typeface="微软雅黑" pitchFamily="34" charset="-122"/>
                <a:ea typeface="微软雅黑" pitchFamily="34" charset="-122"/>
              </a:rPr>
              <a:t>在等待信道进入空闲状态后</a:t>
            </a:r>
            <a:r>
              <a:rPr lang="zh-CN" altLang="en-US" sz="1600" b="1" dirty="0" smtClean="0">
                <a:latin typeface="微软雅黑" pitchFamily="34" charset="-122"/>
                <a:ea typeface="微软雅黑" pitchFamily="34" charset="-122"/>
              </a:rPr>
              <a:t>，都经过</a:t>
            </a:r>
            <a:r>
              <a:rPr lang="zh-CN" altLang="en-US" sz="1600" b="1" dirty="0">
                <a:latin typeface="微软雅黑" pitchFamily="34" charset="-122"/>
                <a:ea typeface="微软雅黑" pitchFamily="34" charset="-122"/>
              </a:rPr>
              <a:t>规定的</a:t>
            </a:r>
            <a:r>
              <a:rPr lang="zh-CN" altLang="en-US" sz="1600" b="1" dirty="0" smtClean="0">
                <a:latin typeface="微软雅黑" pitchFamily="34" charset="-122"/>
                <a:ea typeface="微软雅黑" pitchFamily="34" charset="-122"/>
              </a:rPr>
              <a:t>时间间隔 </a:t>
            </a:r>
            <a:r>
              <a:rPr lang="en-US" altLang="zh-CN" sz="1600" b="1" dirty="0" smtClean="0">
                <a:latin typeface="微软雅黑" pitchFamily="34" charset="-122"/>
                <a:ea typeface="微软雅黑" pitchFamily="34" charset="-122"/>
              </a:rPr>
              <a:t>DIFS </a:t>
            </a:r>
            <a:r>
              <a:rPr lang="zh-CN" altLang="en-US" sz="1600" b="1" dirty="0" smtClean="0">
                <a:latin typeface="微软雅黑" pitchFamily="34" charset="-122"/>
                <a:ea typeface="微软雅黑" pitchFamily="34" charset="-122"/>
              </a:rPr>
              <a:t>再</a:t>
            </a:r>
            <a:r>
              <a:rPr lang="zh-CN" altLang="en-US" sz="1600" b="1" dirty="0">
                <a:latin typeface="微软雅黑" pitchFamily="34" charset="-122"/>
                <a:ea typeface="微软雅黑" pitchFamily="34" charset="-122"/>
              </a:rPr>
              <a:t>同时发送</a:t>
            </a:r>
            <a:r>
              <a:rPr lang="zh-CN" altLang="en-US" sz="1600" b="1" dirty="0" smtClean="0">
                <a:latin typeface="微软雅黑" pitchFamily="34" charset="-122"/>
                <a:ea typeface="微软雅黑" pitchFamily="34" charset="-122"/>
              </a:rPr>
              <a:t>数据必然</a:t>
            </a:r>
            <a:r>
              <a:rPr lang="zh-CN" altLang="en-US" sz="1600" b="1" dirty="0">
                <a:latin typeface="微软雅黑" pitchFamily="34" charset="-122"/>
                <a:ea typeface="微软雅黑" pitchFamily="34" charset="-122"/>
              </a:rPr>
              <a:t>产生碰撞。因此</a:t>
            </a:r>
            <a:r>
              <a:rPr lang="zh-CN" altLang="en-US" sz="1600" b="1" dirty="0" smtClean="0">
                <a:latin typeface="微软雅黑" pitchFamily="34" charset="-122"/>
                <a:ea typeface="微软雅黑" pitchFamily="34" charset="-122"/>
              </a:rPr>
              <a:t>，</a:t>
            </a:r>
            <a:r>
              <a:rPr lang="en-US" altLang="zh-CN" sz="1600" b="1" dirty="0" smtClean="0">
                <a:latin typeface="微软雅黑" pitchFamily="34" charset="-122"/>
                <a:ea typeface="微软雅黑" pitchFamily="34" charset="-122"/>
              </a:rPr>
              <a:t>CSMA/CA </a:t>
            </a:r>
            <a:r>
              <a:rPr lang="zh-CN" altLang="en-US" sz="1600" b="1" dirty="0" smtClean="0">
                <a:latin typeface="微软雅黑" pitchFamily="34" charset="-122"/>
                <a:ea typeface="微软雅黑" pitchFamily="34" charset="-122"/>
              </a:rPr>
              <a:t>规定：所有</a:t>
            </a:r>
            <a:r>
              <a:rPr lang="zh-CN" altLang="en-US" sz="1600" b="1" dirty="0">
                <a:latin typeface="微软雅黑" pitchFamily="34" charset="-122"/>
                <a:ea typeface="微软雅黑" pitchFamily="34" charset="-122"/>
              </a:rPr>
              <a:t>推迟接入的</a:t>
            </a:r>
            <a:r>
              <a:rPr lang="zh-CN" altLang="en-US" sz="1600" b="1" dirty="0" smtClean="0">
                <a:latin typeface="微软雅黑" pitchFamily="34" charset="-122"/>
                <a:ea typeface="微软雅黑" pitchFamily="34" charset="-122"/>
              </a:rPr>
              <a:t>站都</a:t>
            </a:r>
            <a:r>
              <a:rPr lang="zh-CN" altLang="en-US" sz="1600" b="1" dirty="0">
                <a:latin typeface="微软雅黑" pitchFamily="34" charset="-122"/>
                <a:ea typeface="微软雅黑" pitchFamily="34" charset="-122"/>
              </a:rPr>
              <a:t>必须在</a:t>
            </a:r>
            <a:r>
              <a:rPr lang="zh-CN" altLang="en-US" sz="1600" b="1" dirty="0">
                <a:solidFill>
                  <a:srgbClr val="C00000"/>
                </a:solidFill>
                <a:latin typeface="微软雅黑" pitchFamily="34" charset="-122"/>
                <a:ea typeface="微软雅黑" pitchFamily="34" charset="-122"/>
              </a:rPr>
              <a:t>争用期</a:t>
            </a:r>
            <a:r>
              <a:rPr lang="zh-CN" altLang="en-US" sz="1600" b="1" dirty="0">
                <a:latin typeface="微软雅黑" pitchFamily="34" charset="-122"/>
                <a:ea typeface="微软雅黑" pitchFamily="34" charset="-122"/>
              </a:rPr>
              <a:t>执行统一的</a:t>
            </a:r>
            <a:r>
              <a:rPr lang="zh-CN" altLang="en-US" sz="1600" b="1" dirty="0">
                <a:solidFill>
                  <a:srgbClr val="C00000"/>
                </a:solidFill>
                <a:latin typeface="微软雅黑" pitchFamily="34" charset="-122"/>
                <a:ea typeface="微软雅黑" pitchFamily="34" charset="-122"/>
              </a:rPr>
              <a:t>退避算法</a:t>
            </a:r>
            <a:r>
              <a:rPr lang="zh-CN" altLang="en-US" sz="1600" b="1" dirty="0">
                <a:latin typeface="微软雅黑" pitchFamily="34" charset="-122"/>
                <a:ea typeface="微软雅黑" pitchFamily="34" charset="-122"/>
              </a:rPr>
              <a:t>开始</a:t>
            </a:r>
            <a:r>
              <a:rPr lang="zh-CN" altLang="en-US" sz="1600" b="1" dirty="0">
                <a:solidFill>
                  <a:srgbClr val="0000CC"/>
                </a:solidFill>
                <a:latin typeface="微软雅黑" pitchFamily="34" charset="-122"/>
                <a:ea typeface="微软雅黑" pitchFamily="34" charset="-122"/>
              </a:rPr>
              <a:t>公平地</a:t>
            </a:r>
            <a:r>
              <a:rPr lang="zh-CN" altLang="en-US" sz="1600" b="1" dirty="0">
                <a:solidFill>
                  <a:srgbClr val="C00000"/>
                </a:solidFill>
                <a:latin typeface="微软雅黑" pitchFamily="34" charset="-122"/>
                <a:ea typeface="微软雅黑" pitchFamily="34" charset="-122"/>
              </a:rPr>
              <a:t>争用信道</a:t>
            </a:r>
            <a:r>
              <a:rPr lang="zh-CN" altLang="en-US" sz="1600" b="1" dirty="0" smtClean="0">
                <a:solidFill>
                  <a:srgbClr val="C00000"/>
                </a:solidFill>
                <a:latin typeface="微软雅黑" pitchFamily="34" charset="-122"/>
                <a:ea typeface="微软雅黑" pitchFamily="34" charset="-122"/>
              </a:rPr>
              <a:t>。</a:t>
            </a:r>
            <a:endParaRPr lang="zh-CN" altLang="en-US" sz="1600" b="1" dirty="0">
              <a:solidFill>
                <a:srgbClr val="C00000"/>
              </a:solidFill>
              <a:latin typeface="微软雅黑" pitchFamily="34" charset="-122"/>
              <a:ea typeface="微软雅黑" pitchFamily="34" charset="-122"/>
            </a:endParaRPr>
          </a:p>
        </p:txBody>
      </p:sp>
    </p:spTree>
    <p:extLst>
      <p:ext uri="{BB962C8B-B14F-4D97-AF65-F5344CB8AC3E}">
        <p14:creationId xmlns="" xmlns:p14="http://schemas.microsoft.com/office/powerpoint/2010/main" val="2860881585"/>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3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185"/>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18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P spid="189" grpId="0"/>
      <p:bldP spid="185"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17852" y="1004083"/>
            <a:ext cx="8133857" cy="298444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0" name="AutoShape 5"/>
          <p:cNvSpPr>
            <a:spLocks noChangeArrowheads="1"/>
          </p:cNvSpPr>
          <p:nvPr/>
        </p:nvSpPr>
        <p:spPr bwMode="auto">
          <a:xfrm>
            <a:off x="497383" y="615460"/>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1" name="Rectangle 6"/>
          <p:cNvSpPr>
            <a:spLocks noChangeArrowheads="1"/>
          </p:cNvSpPr>
          <p:nvPr/>
        </p:nvSpPr>
        <p:spPr bwMode="auto">
          <a:xfrm>
            <a:off x="3405901" y="582249"/>
            <a:ext cx="2289409"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争用信道的过程</a:t>
            </a:r>
          </a:p>
        </p:txBody>
      </p:sp>
      <p:sp>
        <p:nvSpPr>
          <p:cNvPr id="133" name="Text Box 109"/>
          <p:cNvSpPr txBox="1">
            <a:spLocks noChangeArrowheads="1"/>
          </p:cNvSpPr>
          <p:nvPr/>
        </p:nvSpPr>
        <p:spPr bwMode="auto">
          <a:xfrm>
            <a:off x="4442506" y="1456453"/>
            <a:ext cx="607859"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990000"/>
                </a:solidFill>
                <a:latin typeface="微软雅黑" panose="020B0503020204020204" pitchFamily="34" charset="-122"/>
                <a:ea typeface="微软雅黑" panose="020B0503020204020204" pitchFamily="34" charset="-122"/>
              </a:rPr>
              <a:t>争用期</a:t>
            </a:r>
          </a:p>
        </p:txBody>
      </p:sp>
      <p:sp>
        <p:nvSpPr>
          <p:cNvPr id="189" name="Text Box 109"/>
          <p:cNvSpPr txBox="1">
            <a:spLocks noChangeArrowheads="1"/>
          </p:cNvSpPr>
          <p:nvPr/>
        </p:nvSpPr>
        <p:spPr bwMode="auto">
          <a:xfrm>
            <a:off x="4307839" y="2591957"/>
            <a:ext cx="466794"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sp>
        <p:nvSpPr>
          <p:cNvPr id="185" name="Text Box 109"/>
          <p:cNvSpPr txBox="1">
            <a:spLocks noChangeArrowheads="1"/>
          </p:cNvSpPr>
          <p:nvPr/>
        </p:nvSpPr>
        <p:spPr bwMode="auto">
          <a:xfrm>
            <a:off x="4333823" y="1990674"/>
            <a:ext cx="466794"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grpSp>
        <p:nvGrpSpPr>
          <p:cNvPr id="3" name="组合 2"/>
          <p:cNvGrpSpPr/>
          <p:nvPr/>
        </p:nvGrpSpPr>
        <p:grpSpPr>
          <a:xfrm>
            <a:off x="906579" y="1097275"/>
            <a:ext cx="7353409" cy="2775997"/>
            <a:chOff x="906579" y="1097275"/>
            <a:chExt cx="7353409" cy="2775997"/>
          </a:xfrm>
        </p:grpSpPr>
        <p:sp>
          <p:nvSpPr>
            <p:cNvPr id="112" name="矩形 111"/>
            <p:cNvSpPr/>
            <p:nvPr/>
          </p:nvSpPr>
          <p:spPr bwMode="auto">
            <a:xfrm>
              <a:off x="6968971" y="1126075"/>
              <a:ext cx="966030"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4473281" y="1122297"/>
              <a:ext cx="1809475"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4" name="矩形 113"/>
            <p:cNvSpPr/>
            <p:nvPr/>
          </p:nvSpPr>
          <p:spPr bwMode="auto">
            <a:xfrm>
              <a:off x="1873660" y="1124938"/>
              <a:ext cx="2083961" cy="225055"/>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5" name="矩形 114"/>
            <p:cNvSpPr/>
            <p:nvPr/>
          </p:nvSpPr>
          <p:spPr bwMode="auto">
            <a:xfrm>
              <a:off x="4454627" y="2917035"/>
              <a:ext cx="310463" cy="156856"/>
            </a:xfrm>
            <a:prstGeom prst="rect">
              <a:avLst/>
            </a:prstGeom>
            <a:solidFill>
              <a:schemeClr val="bg1">
                <a:lumMod val="85000"/>
              </a:schemeClr>
            </a:solidFill>
            <a:ln w="9525" cap="flat" cmpd="sng" algn="ctr">
              <a:no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6" name="Freeform 13"/>
            <p:cNvSpPr>
              <a:spLocks/>
            </p:cNvSpPr>
            <p:nvPr/>
          </p:nvSpPr>
          <p:spPr bwMode="auto">
            <a:xfrm>
              <a:off x="1873660" y="1623540"/>
              <a:ext cx="2070636" cy="212551"/>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17" name="Text Box 4"/>
            <p:cNvSpPr txBox="1">
              <a:spLocks noChangeArrowheads="1"/>
            </p:cNvSpPr>
            <p:nvPr/>
          </p:nvSpPr>
          <p:spPr bwMode="auto">
            <a:xfrm>
              <a:off x="1942820" y="1608853"/>
              <a:ext cx="1930857"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A: DATA</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B: ACK</a:t>
              </a:r>
              <a:r>
                <a:rPr lang="zh-CN" altLang="en-US" sz="1100" b="1" dirty="0">
                  <a:latin typeface="微软雅黑" panose="020B0503020204020204" pitchFamily="34" charset="-122"/>
                  <a:ea typeface="微软雅黑" panose="020B0503020204020204" pitchFamily="34" charset="-122"/>
                </a:rPr>
                <a:t>→</a:t>
              </a:r>
              <a:r>
                <a:rPr lang="en-US" altLang="zh-CN" sz="1100" b="1" dirty="0">
                  <a:latin typeface="微软雅黑" panose="020B0503020204020204" pitchFamily="34" charset="-122"/>
                  <a:ea typeface="微软雅黑" panose="020B0503020204020204" pitchFamily="34" charset="-122"/>
                </a:rPr>
                <a:t>A</a:t>
              </a:r>
              <a:endParaRPr lang="zh-CN" altLang="en-US" sz="1100" b="1" dirty="0">
                <a:latin typeface="微软雅黑" panose="020B0503020204020204" pitchFamily="34" charset="-122"/>
                <a:ea typeface="微软雅黑" panose="020B0503020204020204" pitchFamily="34" charset="-122"/>
              </a:endParaRPr>
            </a:p>
          </p:txBody>
        </p:sp>
        <p:sp>
          <p:nvSpPr>
            <p:cNvPr id="118" name="Line 106"/>
            <p:cNvSpPr>
              <a:spLocks noChangeShapeType="1"/>
            </p:cNvSpPr>
            <p:nvPr/>
          </p:nvSpPr>
          <p:spPr bwMode="auto">
            <a:xfrm flipH="1" flipV="1">
              <a:off x="3324704" y="1829271"/>
              <a:ext cx="7995" cy="22733"/>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 name="Line 110"/>
            <p:cNvSpPr>
              <a:spLocks noChangeShapeType="1"/>
            </p:cNvSpPr>
            <p:nvPr/>
          </p:nvSpPr>
          <p:spPr bwMode="auto">
            <a:xfrm>
              <a:off x="3928307" y="1648546"/>
              <a:ext cx="371755" cy="1136"/>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 name="Line 106"/>
            <p:cNvSpPr>
              <a:spLocks noChangeShapeType="1"/>
            </p:cNvSpPr>
            <p:nvPr/>
          </p:nvSpPr>
          <p:spPr bwMode="auto">
            <a:xfrm>
              <a:off x="4288070" y="1834955"/>
              <a:ext cx="2665" cy="1072988"/>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 name="Text Box 24"/>
            <p:cNvSpPr txBox="1">
              <a:spLocks noChangeArrowheads="1"/>
            </p:cNvSpPr>
            <p:nvPr/>
          </p:nvSpPr>
          <p:spPr bwMode="auto">
            <a:xfrm>
              <a:off x="3880340" y="1415534"/>
              <a:ext cx="508473"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p>
          </p:txBody>
        </p:sp>
        <p:sp>
          <p:nvSpPr>
            <p:cNvPr id="122" name="Text Box 9"/>
            <p:cNvSpPr txBox="1">
              <a:spLocks noChangeArrowheads="1"/>
            </p:cNvSpPr>
            <p:nvPr/>
          </p:nvSpPr>
          <p:spPr bwMode="auto">
            <a:xfrm>
              <a:off x="8017614" y="1603080"/>
              <a:ext cx="242374"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123" name="矩形 131"/>
            <p:cNvSpPr>
              <a:spLocks noChangeArrowheads="1"/>
            </p:cNvSpPr>
            <p:nvPr/>
          </p:nvSpPr>
          <p:spPr bwMode="auto">
            <a:xfrm>
              <a:off x="4290735" y="1674688"/>
              <a:ext cx="898075" cy="159130"/>
            </a:xfrm>
            <a:prstGeom prst="rect">
              <a:avLst/>
            </a:prstGeom>
            <a:noFill/>
            <a:ln w="9525" algn="ctr">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24" name="直接连接符 133"/>
            <p:cNvCxnSpPr>
              <a:cxnSpLocks noChangeShapeType="1"/>
            </p:cNvCxnSpPr>
            <p:nvPr/>
          </p:nvCxnSpPr>
          <p:spPr bwMode="auto">
            <a:xfrm>
              <a:off x="4352028" y="1674688"/>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25" name="直接连接符 134"/>
            <p:cNvCxnSpPr>
              <a:cxnSpLocks noChangeShapeType="1"/>
            </p:cNvCxnSpPr>
            <p:nvPr/>
          </p:nvCxnSpPr>
          <p:spPr bwMode="auto">
            <a:xfrm>
              <a:off x="4403993" y="1675825"/>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26" name="直接连接符 135"/>
            <p:cNvCxnSpPr>
              <a:cxnSpLocks noChangeShapeType="1"/>
            </p:cNvCxnSpPr>
            <p:nvPr/>
          </p:nvCxnSpPr>
          <p:spPr bwMode="auto">
            <a:xfrm>
              <a:off x="4507925" y="1675825"/>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27" name="直接连接符 136"/>
            <p:cNvCxnSpPr>
              <a:cxnSpLocks noChangeShapeType="1"/>
            </p:cNvCxnSpPr>
            <p:nvPr/>
          </p:nvCxnSpPr>
          <p:spPr bwMode="auto">
            <a:xfrm>
              <a:off x="4559891" y="1674688"/>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28" name="直接连接符 137"/>
            <p:cNvCxnSpPr>
              <a:cxnSpLocks noChangeShapeType="1"/>
            </p:cNvCxnSpPr>
            <p:nvPr/>
          </p:nvCxnSpPr>
          <p:spPr bwMode="auto">
            <a:xfrm>
              <a:off x="4611856" y="1675825"/>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29" name="直接连接符 138"/>
            <p:cNvCxnSpPr>
              <a:cxnSpLocks noChangeShapeType="1"/>
            </p:cNvCxnSpPr>
            <p:nvPr/>
          </p:nvCxnSpPr>
          <p:spPr bwMode="auto">
            <a:xfrm>
              <a:off x="4663823" y="1681508"/>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0" name="直接连接符 139"/>
            <p:cNvCxnSpPr>
              <a:cxnSpLocks noChangeShapeType="1"/>
            </p:cNvCxnSpPr>
            <p:nvPr/>
          </p:nvCxnSpPr>
          <p:spPr bwMode="auto">
            <a:xfrm>
              <a:off x="4715788" y="1678098"/>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1" name="直接连接符 140"/>
            <p:cNvCxnSpPr>
              <a:cxnSpLocks noChangeShapeType="1"/>
            </p:cNvCxnSpPr>
            <p:nvPr/>
          </p:nvCxnSpPr>
          <p:spPr bwMode="auto">
            <a:xfrm>
              <a:off x="4767754" y="1678098"/>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2" name="直接连接符 141"/>
            <p:cNvCxnSpPr>
              <a:cxnSpLocks noChangeShapeType="1"/>
            </p:cNvCxnSpPr>
            <p:nvPr/>
          </p:nvCxnSpPr>
          <p:spPr bwMode="auto">
            <a:xfrm>
              <a:off x="4455959" y="1671278"/>
              <a:ext cx="0" cy="155719"/>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4" name="直接连接符 143"/>
            <p:cNvCxnSpPr>
              <a:cxnSpLocks noChangeShapeType="1"/>
            </p:cNvCxnSpPr>
            <p:nvPr/>
          </p:nvCxnSpPr>
          <p:spPr bwMode="auto">
            <a:xfrm>
              <a:off x="4821052" y="1680372"/>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5" name="直接连接符 144"/>
            <p:cNvCxnSpPr>
              <a:cxnSpLocks noChangeShapeType="1"/>
            </p:cNvCxnSpPr>
            <p:nvPr/>
          </p:nvCxnSpPr>
          <p:spPr bwMode="auto">
            <a:xfrm>
              <a:off x="4873018" y="1673552"/>
              <a:ext cx="0" cy="155719"/>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6" name="直接连接符 145"/>
            <p:cNvCxnSpPr>
              <a:cxnSpLocks noChangeShapeType="1"/>
            </p:cNvCxnSpPr>
            <p:nvPr/>
          </p:nvCxnSpPr>
          <p:spPr bwMode="auto">
            <a:xfrm>
              <a:off x="4924984" y="1670141"/>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7" name="直接连接符 146"/>
            <p:cNvCxnSpPr>
              <a:cxnSpLocks noChangeShapeType="1"/>
            </p:cNvCxnSpPr>
            <p:nvPr/>
          </p:nvCxnSpPr>
          <p:spPr bwMode="auto">
            <a:xfrm>
              <a:off x="5080881" y="1679235"/>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8" name="直接连接符 147"/>
            <p:cNvCxnSpPr>
              <a:cxnSpLocks noChangeShapeType="1"/>
            </p:cNvCxnSpPr>
            <p:nvPr/>
          </p:nvCxnSpPr>
          <p:spPr bwMode="auto">
            <a:xfrm>
              <a:off x="4976949" y="1675825"/>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9" name="直接连接符 148"/>
            <p:cNvCxnSpPr>
              <a:cxnSpLocks noChangeShapeType="1"/>
            </p:cNvCxnSpPr>
            <p:nvPr/>
          </p:nvCxnSpPr>
          <p:spPr bwMode="auto">
            <a:xfrm>
              <a:off x="5028916" y="1676961"/>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40" name="直接连接符 149"/>
            <p:cNvCxnSpPr>
              <a:cxnSpLocks noChangeShapeType="1"/>
            </p:cNvCxnSpPr>
            <p:nvPr/>
          </p:nvCxnSpPr>
          <p:spPr bwMode="auto">
            <a:xfrm>
              <a:off x="5132847" y="1678098"/>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sp>
          <p:nvSpPr>
            <p:cNvPr id="141" name="Text Box 9"/>
            <p:cNvSpPr txBox="1">
              <a:spLocks noChangeArrowheads="1"/>
            </p:cNvSpPr>
            <p:nvPr/>
          </p:nvSpPr>
          <p:spPr bwMode="auto">
            <a:xfrm>
              <a:off x="8017614" y="2250965"/>
              <a:ext cx="242374"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142" name="Text Box 9"/>
            <p:cNvSpPr txBox="1">
              <a:spLocks noChangeArrowheads="1"/>
            </p:cNvSpPr>
            <p:nvPr/>
          </p:nvSpPr>
          <p:spPr bwMode="auto">
            <a:xfrm>
              <a:off x="8017614" y="2865886"/>
              <a:ext cx="242374"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cxnSp>
          <p:nvCxnSpPr>
            <p:cNvPr id="143" name="直接箭头连接符 53"/>
            <p:cNvCxnSpPr>
              <a:cxnSpLocks noChangeShapeType="1"/>
            </p:cNvCxnSpPr>
            <p:nvPr/>
          </p:nvCxnSpPr>
          <p:spPr bwMode="auto">
            <a:xfrm flipV="1">
              <a:off x="2236088" y="2865886"/>
              <a:ext cx="0" cy="205732"/>
            </a:xfrm>
            <a:prstGeom prst="straightConnector1">
              <a:avLst/>
            </a:prstGeom>
            <a:noFill/>
            <a:ln w="38100" algn="ctr">
              <a:solidFill>
                <a:schemeClr val="tx1"/>
              </a:solidFill>
              <a:round/>
              <a:headEnd/>
              <a:tailEnd type="triangle" w="med" len="med"/>
            </a:ln>
            <a:extLst>
              <a:ext uri="{909E8E84-426E-40DD-AFC4-6F175D3DCCD1}">
                <a14:hiddenFill xmlns="" xmlns:a14="http://schemas.microsoft.com/office/drawing/2010/main">
                  <a:noFill/>
                </a14:hiddenFill>
              </a:ext>
            </a:extLst>
          </p:spPr>
        </p:cxnSp>
        <p:cxnSp>
          <p:nvCxnSpPr>
            <p:cNvPr id="144" name="直接箭头连接符 54"/>
            <p:cNvCxnSpPr>
              <a:cxnSpLocks noChangeShapeType="1"/>
            </p:cNvCxnSpPr>
            <p:nvPr/>
          </p:nvCxnSpPr>
          <p:spPr bwMode="auto">
            <a:xfrm flipV="1">
              <a:off x="2900983" y="2250965"/>
              <a:ext cx="0" cy="206868"/>
            </a:xfrm>
            <a:prstGeom prst="straightConnector1">
              <a:avLst/>
            </a:prstGeom>
            <a:noFill/>
            <a:ln w="38100" algn="ctr">
              <a:solidFill>
                <a:schemeClr val="tx1"/>
              </a:solidFill>
              <a:round/>
              <a:headEnd/>
              <a:tailEnd type="triangle" w="med" len="med"/>
            </a:ln>
            <a:extLst>
              <a:ext uri="{909E8E84-426E-40DD-AFC4-6F175D3DCCD1}">
                <a14:hiddenFill xmlns="" xmlns:a14="http://schemas.microsoft.com/office/drawing/2010/main">
                  <a:noFill/>
                </a14:hiddenFill>
              </a:ext>
            </a:extLst>
          </p:spPr>
        </p:cxnSp>
        <p:cxnSp>
          <p:nvCxnSpPr>
            <p:cNvPr id="145" name="直接箭头连接符 87"/>
            <p:cNvCxnSpPr>
              <a:cxnSpLocks noChangeShapeType="1"/>
            </p:cNvCxnSpPr>
            <p:nvPr/>
          </p:nvCxnSpPr>
          <p:spPr bwMode="auto">
            <a:xfrm flipV="1">
              <a:off x="2245415" y="3260301"/>
              <a:ext cx="2045320" cy="2273"/>
            </a:xfrm>
            <a:prstGeom prst="straightConnector1">
              <a:avLst/>
            </a:prstGeom>
            <a:noFill/>
            <a:ln w="9525" algn="ctr">
              <a:solidFill>
                <a:schemeClr val="tx1"/>
              </a:solidFill>
              <a:prstDash val="dash"/>
              <a:round/>
              <a:headEnd/>
              <a:tailEnd type="triangle" w="sm" len="lg"/>
            </a:ln>
            <a:extLst>
              <a:ext uri="{909E8E84-426E-40DD-AFC4-6F175D3DCCD1}">
                <a14:hiddenFill xmlns="" xmlns:a14="http://schemas.microsoft.com/office/drawing/2010/main">
                  <a:noFill/>
                </a14:hiddenFill>
              </a:ext>
            </a:extLst>
          </p:spPr>
        </p:cxnSp>
        <p:cxnSp>
          <p:nvCxnSpPr>
            <p:cNvPr id="146" name="直接箭头连接符 87"/>
            <p:cNvCxnSpPr>
              <a:cxnSpLocks noChangeShapeType="1"/>
            </p:cNvCxnSpPr>
            <p:nvPr/>
          </p:nvCxnSpPr>
          <p:spPr bwMode="auto">
            <a:xfrm flipV="1">
              <a:off x="2902316" y="2635149"/>
              <a:ext cx="1376427" cy="7956"/>
            </a:xfrm>
            <a:prstGeom prst="straightConnector1">
              <a:avLst/>
            </a:prstGeom>
            <a:noFill/>
            <a:ln w="9525" algn="ctr">
              <a:solidFill>
                <a:schemeClr val="tx1"/>
              </a:solidFill>
              <a:prstDash val="dash"/>
              <a:round/>
              <a:headEnd/>
              <a:tailEnd type="triangle" w="sm" len="lg"/>
            </a:ln>
            <a:extLst>
              <a:ext uri="{909E8E84-426E-40DD-AFC4-6F175D3DCCD1}">
                <a14:hiddenFill xmlns="" xmlns:a14="http://schemas.microsoft.com/office/drawing/2010/main">
                  <a:noFill/>
                </a14:hiddenFill>
              </a:ext>
            </a:extLst>
          </p:spPr>
        </p:cxnSp>
        <p:grpSp>
          <p:nvGrpSpPr>
            <p:cNvPr id="147" name="组合 139"/>
            <p:cNvGrpSpPr>
              <a:grpSpLocks/>
            </p:cNvGrpSpPr>
            <p:nvPr/>
          </p:nvGrpSpPr>
          <p:grpSpPr bwMode="auto">
            <a:xfrm>
              <a:off x="2767699" y="3122765"/>
              <a:ext cx="748923" cy="269461"/>
              <a:chOff x="2323346" y="4581128"/>
              <a:chExt cx="893685" cy="376345"/>
            </a:xfrm>
          </p:grpSpPr>
          <p:sp>
            <p:nvSpPr>
              <p:cNvPr id="148" name="矩形 138"/>
              <p:cNvSpPr>
                <a:spLocks noChangeArrowheads="1"/>
              </p:cNvSpPr>
              <p:nvPr/>
            </p:nvSpPr>
            <p:spPr bwMode="auto">
              <a:xfrm>
                <a:off x="2339752" y="4581128"/>
                <a:ext cx="864096" cy="288032"/>
              </a:xfrm>
              <a:prstGeom prst="rect">
                <a:avLst/>
              </a:prstGeom>
              <a:solidFill>
                <a:srgbClr val="C3E3F9"/>
              </a:solidFill>
              <a:ln>
                <a:noFill/>
              </a:ln>
              <a:extLst>
                <a:ext uri="{91240B29-F687-4F45-9708-019B960494DF}">
                  <a14:hiddenLine xmlns=""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9" name="Text Box 109"/>
              <p:cNvSpPr txBox="1">
                <a:spLocks noChangeArrowheads="1"/>
              </p:cNvSpPr>
              <p:nvPr/>
            </p:nvSpPr>
            <p:spPr bwMode="auto">
              <a:xfrm>
                <a:off x="2323346" y="4592092"/>
                <a:ext cx="893685" cy="36538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grpSp>
          <p:nvGrpSpPr>
            <p:cNvPr id="150" name="组合 131"/>
            <p:cNvGrpSpPr>
              <a:grpSpLocks/>
            </p:cNvGrpSpPr>
            <p:nvPr/>
          </p:nvGrpSpPr>
          <p:grpSpPr bwMode="auto">
            <a:xfrm>
              <a:off x="3097932" y="2535560"/>
              <a:ext cx="776451" cy="261610"/>
              <a:chOff x="3803421" y="4581735"/>
              <a:chExt cx="925071" cy="365382"/>
            </a:xfrm>
          </p:grpSpPr>
          <p:sp>
            <p:nvSpPr>
              <p:cNvPr id="151" name="矩形 129"/>
              <p:cNvSpPr>
                <a:spLocks noChangeArrowheads="1"/>
              </p:cNvSpPr>
              <p:nvPr/>
            </p:nvSpPr>
            <p:spPr bwMode="auto">
              <a:xfrm>
                <a:off x="3803421" y="4597832"/>
                <a:ext cx="887646" cy="265245"/>
              </a:xfrm>
              <a:prstGeom prst="rect">
                <a:avLst/>
              </a:prstGeom>
              <a:solidFill>
                <a:srgbClr val="C3E3F9"/>
              </a:solidFill>
              <a:ln>
                <a:noFill/>
              </a:ln>
              <a:extLst>
                <a:ext uri="{91240B29-F687-4F45-9708-019B960494DF}">
                  <a14:hiddenLine xmlns=""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52" name="Text Box 109"/>
              <p:cNvSpPr txBox="1">
                <a:spLocks noChangeArrowheads="1"/>
              </p:cNvSpPr>
              <p:nvPr/>
            </p:nvSpPr>
            <p:spPr bwMode="auto">
              <a:xfrm>
                <a:off x="3836219" y="4581735"/>
                <a:ext cx="892273" cy="3653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sp>
          <p:nvSpPr>
            <p:cNvPr id="153" name="矩形 131"/>
            <p:cNvSpPr>
              <a:spLocks noChangeArrowheads="1"/>
            </p:cNvSpPr>
            <p:nvPr/>
          </p:nvSpPr>
          <p:spPr bwMode="auto">
            <a:xfrm>
              <a:off x="4290735" y="2296430"/>
              <a:ext cx="167889" cy="159130"/>
            </a:xfrm>
            <a:prstGeom prst="rect">
              <a:avLst/>
            </a:prstGeom>
            <a:noFill/>
            <a:ln w="9525" algn="ctr">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4" name="直接连接符 133"/>
            <p:cNvCxnSpPr>
              <a:cxnSpLocks noChangeShapeType="1"/>
            </p:cNvCxnSpPr>
            <p:nvPr/>
          </p:nvCxnSpPr>
          <p:spPr bwMode="auto">
            <a:xfrm>
              <a:off x="4352028" y="2296430"/>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55" name="直接连接符 134"/>
            <p:cNvCxnSpPr>
              <a:cxnSpLocks noChangeShapeType="1"/>
            </p:cNvCxnSpPr>
            <p:nvPr/>
          </p:nvCxnSpPr>
          <p:spPr bwMode="auto">
            <a:xfrm>
              <a:off x="4403993" y="2297566"/>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sp>
          <p:nvSpPr>
            <p:cNvPr id="156" name="矩形 131"/>
            <p:cNvSpPr>
              <a:spLocks noChangeArrowheads="1"/>
            </p:cNvSpPr>
            <p:nvPr/>
          </p:nvSpPr>
          <p:spPr bwMode="auto">
            <a:xfrm>
              <a:off x="4290735" y="2910216"/>
              <a:ext cx="477019" cy="159130"/>
            </a:xfrm>
            <a:prstGeom prst="rect">
              <a:avLst/>
            </a:prstGeom>
            <a:noFill/>
            <a:ln w="9525" algn="ctr">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57" name="直接连接符 133"/>
            <p:cNvCxnSpPr>
              <a:cxnSpLocks noChangeShapeType="1"/>
            </p:cNvCxnSpPr>
            <p:nvPr/>
          </p:nvCxnSpPr>
          <p:spPr bwMode="auto">
            <a:xfrm>
              <a:off x="4352028" y="2910216"/>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58" name="直接连接符 134"/>
            <p:cNvCxnSpPr>
              <a:cxnSpLocks noChangeShapeType="1"/>
            </p:cNvCxnSpPr>
            <p:nvPr/>
          </p:nvCxnSpPr>
          <p:spPr bwMode="auto">
            <a:xfrm>
              <a:off x="4403993" y="2911352"/>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59" name="直接连接符 135"/>
            <p:cNvCxnSpPr>
              <a:cxnSpLocks noChangeShapeType="1"/>
            </p:cNvCxnSpPr>
            <p:nvPr/>
          </p:nvCxnSpPr>
          <p:spPr bwMode="auto">
            <a:xfrm>
              <a:off x="4507925" y="2911352"/>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60" name="直接连接符 136"/>
            <p:cNvCxnSpPr>
              <a:cxnSpLocks noChangeShapeType="1"/>
            </p:cNvCxnSpPr>
            <p:nvPr/>
          </p:nvCxnSpPr>
          <p:spPr bwMode="auto">
            <a:xfrm>
              <a:off x="4559891" y="2910216"/>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61" name="直接连接符 137"/>
            <p:cNvCxnSpPr>
              <a:cxnSpLocks noChangeShapeType="1"/>
            </p:cNvCxnSpPr>
            <p:nvPr/>
          </p:nvCxnSpPr>
          <p:spPr bwMode="auto">
            <a:xfrm>
              <a:off x="4611856" y="2911352"/>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62" name="直接连接符 138"/>
            <p:cNvCxnSpPr>
              <a:cxnSpLocks noChangeShapeType="1"/>
            </p:cNvCxnSpPr>
            <p:nvPr/>
          </p:nvCxnSpPr>
          <p:spPr bwMode="auto">
            <a:xfrm>
              <a:off x="4663823" y="2917035"/>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63" name="直接连接符 139"/>
            <p:cNvCxnSpPr>
              <a:cxnSpLocks noChangeShapeType="1"/>
            </p:cNvCxnSpPr>
            <p:nvPr/>
          </p:nvCxnSpPr>
          <p:spPr bwMode="auto">
            <a:xfrm>
              <a:off x="4715788" y="2913625"/>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64" name="直接连接符 141"/>
            <p:cNvCxnSpPr>
              <a:cxnSpLocks noChangeShapeType="1"/>
            </p:cNvCxnSpPr>
            <p:nvPr/>
          </p:nvCxnSpPr>
          <p:spPr bwMode="auto">
            <a:xfrm>
              <a:off x="4455959" y="2906805"/>
              <a:ext cx="0" cy="15572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sp>
          <p:nvSpPr>
            <p:cNvPr id="165" name="Text Box 24"/>
            <p:cNvSpPr txBox="1">
              <a:spLocks noChangeArrowheads="1"/>
            </p:cNvSpPr>
            <p:nvPr/>
          </p:nvSpPr>
          <p:spPr bwMode="auto">
            <a:xfrm>
              <a:off x="1050202" y="2865886"/>
              <a:ext cx="30649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a:t>
              </a:r>
            </a:p>
          </p:txBody>
        </p:sp>
        <p:sp>
          <p:nvSpPr>
            <p:cNvPr id="166" name="Text Box 24"/>
            <p:cNvSpPr txBox="1">
              <a:spLocks noChangeArrowheads="1"/>
            </p:cNvSpPr>
            <p:nvPr/>
          </p:nvSpPr>
          <p:spPr bwMode="auto">
            <a:xfrm>
              <a:off x="1050202" y="2225959"/>
              <a:ext cx="288862"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a:t>
              </a:r>
            </a:p>
          </p:txBody>
        </p:sp>
        <p:sp>
          <p:nvSpPr>
            <p:cNvPr id="167" name="Freeform 13"/>
            <p:cNvSpPr>
              <a:spLocks/>
            </p:cNvSpPr>
            <p:nvPr/>
          </p:nvSpPr>
          <p:spPr bwMode="auto">
            <a:xfrm>
              <a:off x="4461289" y="2253238"/>
              <a:ext cx="1822800" cy="204595"/>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00FFCC"/>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68" name="Text Box 4"/>
            <p:cNvSpPr txBox="1">
              <a:spLocks noChangeArrowheads="1"/>
            </p:cNvSpPr>
            <p:nvPr/>
          </p:nvSpPr>
          <p:spPr bwMode="auto">
            <a:xfrm>
              <a:off x="4525014" y="2233883"/>
              <a:ext cx="170044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DATA  + SIFS + ACK </a:t>
              </a:r>
              <a:endParaRPr lang="zh-CN" altLang="en-US" sz="1100" b="1" dirty="0">
                <a:latin typeface="微软雅黑" panose="020B0503020204020204" pitchFamily="34" charset="-122"/>
                <a:ea typeface="微软雅黑" panose="020B0503020204020204" pitchFamily="34" charset="-122"/>
              </a:endParaRPr>
            </a:p>
          </p:txBody>
        </p:sp>
        <p:grpSp>
          <p:nvGrpSpPr>
            <p:cNvPr id="169" name="组合 85"/>
            <p:cNvGrpSpPr>
              <a:grpSpLocks/>
            </p:cNvGrpSpPr>
            <p:nvPr/>
          </p:nvGrpSpPr>
          <p:grpSpPr bwMode="auto">
            <a:xfrm>
              <a:off x="6654512" y="2903396"/>
              <a:ext cx="322454" cy="162539"/>
              <a:chOff x="6235700" y="3213100"/>
              <a:chExt cx="384175" cy="227013"/>
            </a:xfrm>
          </p:grpSpPr>
          <p:sp>
            <p:nvSpPr>
              <p:cNvPr id="170" name="矩形 131"/>
              <p:cNvSpPr>
                <a:spLocks noChangeArrowheads="1"/>
              </p:cNvSpPr>
              <p:nvPr/>
            </p:nvSpPr>
            <p:spPr bwMode="auto">
              <a:xfrm>
                <a:off x="6235700" y="3217863"/>
                <a:ext cx="384175" cy="222250"/>
              </a:xfrm>
              <a:prstGeom prst="rect">
                <a:avLst/>
              </a:prstGeom>
              <a:noFill/>
              <a:ln w="9525" algn="ctr">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71" name="直接连接符 133"/>
              <p:cNvCxnSpPr>
                <a:cxnSpLocks noChangeShapeType="1"/>
              </p:cNvCxnSpPr>
              <p:nvPr/>
            </p:nvCxnSpPr>
            <p:spPr bwMode="auto">
              <a:xfrm>
                <a:off x="6308725" y="3217863"/>
                <a:ext cx="0" cy="21590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72" name="直接连接符 134"/>
              <p:cNvCxnSpPr>
                <a:cxnSpLocks noChangeShapeType="1"/>
              </p:cNvCxnSpPr>
              <p:nvPr/>
            </p:nvCxnSpPr>
            <p:spPr bwMode="auto">
              <a:xfrm>
                <a:off x="6370638" y="3219450"/>
                <a:ext cx="0" cy="21590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73" name="直接连接符 135"/>
              <p:cNvCxnSpPr>
                <a:cxnSpLocks noChangeShapeType="1"/>
              </p:cNvCxnSpPr>
              <p:nvPr/>
            </p:nvCxnSpPr>
            <p:spPr bwMode="auto">
              <a:xfrm>
                <a:off x="6494463" y="3219450"/>
                <a:ext cx="0" cy="21590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74" name="直接连接符 136"/>
              <p:cNvCxnSpPr>
                <a:cxnSpLocks noChangeShapeType="1"/>
              </p:cNvCxnSpPr>
              <p:nvPr/>
            </p:nvCxnSpPr>
            <p:spPr bwMode="auto">
              <a:xfrm>
                <a:off x="6556375" y="3217863"/>
                <a:ext cx="0" cy="21590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75" name="直接连接符 141"/>
              <p:cNvCxnSpPr>
                <a:cxnSpLocks noChangeShapeType="1"/>
              </p:cNvCxnSpPr>
              <p:nvPr/>
            </p:nvCxnSpPr>
            <p:spPr bwMode="auto">
              <a:xfrm>
                <a:off x="6432550" y="3213100"/>
                <a:ext cx="0" cy="217488"/>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grpSp>
        <p:sp>
          <p:nvSpPr>
            <p:cNvPr id="176" name="Text Box 109"/>
            <p:cNvSpPr txBox="1">
              <a:spLocks noChangeArrowheads="1"/>
            </p:cNvSpPr>
            <p:nvPr/>
          </p:nvSpPr>
          <p:spPr bwMode="auto">
            <a:xfrm>
              <a:off x="4896119" y="2540807"/>
              <a:ext cx="466794"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冻结</a:t>
              </a:r>
            </a:p>
          </p:txBody>
        </p:sp>
        <p:sp>
          <p:nvSpPr>
            <p:cNvPr id="177" name="Line 110"/>
            <p:cNvSpPr>
              <a:spLocks noChangeShapeType="1"/>
            </p:cNvSpPr>
            <p:nvPr/>
          </p:nvSpPr>
          <p:spPr bwMode="auto">
            <a:xfrm>
              <a:off x="4290735" y="1931569"/>
              <a:ext cx="898075" cy="2273"/>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 name="Line 106"/>
            <p:cNvSpPr>
              <a:spLocks noChangeShapeType="1"/>
            </p:cNvSpPr>
            <p:nvPr/>
          </p:nvSpPr>
          <p:spPr bwMode="auto">
            <a:xfrm flipH="1">
              <a:off x="5186145" y="1857687"/>
              <a:ext cx="5330" cy="140943"/>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 name="Freeform 13"/>
            <p:cNvSpPr>
              <a:spLocks/>
            </p:cNvSpPr>
            <p:nvPr/>
          </p:nvSpPr>
          <p:spPr bwMode="auto">
            <a:xfrm>
              <a:off x="6976966" y="2859066"/>
              <a:ext cx="940714" cy="212552"/>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chemeClr val="bg1">
                <a:lumMod val="85000"/>
              </a:schemeClr>
            </a:solidFill>
            <a:ln w="9525">
              <a:solidFill>
                <a:schemeClr val="tx1"/>
              </a:solidFill>
              <a:round/>
              <a:headEnd/>
              <a:tailE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180" name="Line 2"/>
            <p:cNvSpPr>
              <a:spLocks noChangeShapeType="1"/>
            </p:cNvSpPr>
            <p:nvPr/>
          </p:nvSpPr>
          <p:spPr bwMode="auto">
            <a:xfrm>
              <a:off x="1027550" y="1836091"/>
              <a:ext cx="7107320"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 name="Line 95"/>
            <p:cNvSpPr>
              <a:spLocks noChangeShapeType="1"/>
            </p:cNvSpPr>
            <p:nvPr/>
          </p:nvSpPr>
          <p:spPr bwMode="auto">
            <a:xfrm>
              <a:off x="1051534" y="2457833"/>
              <a:ext cx="7107320"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 name="Line 95"/>
            <p:cNvSpPr>
              <a:spLocks noChangeShapeType="1"/>
            </p:cNvSpPr>
            <p:nvPr/>
          </p:nvSpPr>
          <p:spPr bwMode="auto">
            <a:xfrm>
              <a:off x="1091508" y="3077301"/>
              <a:ext cx="7108653"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 name="Text Box 4"/>
            <p:cNvSpPr txBox="1">
              <a:spLocks noChangeArrowheads="1"/>
            </p:cNvSpPr>
            <p:nvPr/>
          </p:nvSpPr>
          <p:spPr bwMode="auto">
            <a:xfrm>
              <a:off x="7191491" y="2843153"/>
              <a:ext cx="664896"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DATA</a:t>
              </a:r>
              <a:endParaRPr lang="zh-CN" altLang="en-US" sz="1100" b="1">
                <a:latin typeface="微软雅黑" panose="020B0503020204020204" pitchFamily="34" charset="-122"/>
                <a:ea typeface="微软雅黑" panose="020B0503020204020204" pitchFamily="34" charset="-122"/>
              </a:endParaRPr>
            </a:p>
          </p:txBody>
        </p:sp>
        <p:sp>
          <p:nvSpPr>
            <p:cNvPr id="184" name="Line 110"/>
            <p:cNvSpPr>
              <a:spLocks noChangeShapeType="1"/>
            </p:cNvSpPr>
            <p:nvPr/>
          </p:nvSpPr>
          <p:spPr bwMode="auto">
            <a:xfrm>
              <a:off x="6645184" y="3115947"/>
              <a:ext cx="343774" cy="1137"/>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cxnSp>
          <p:nvCxnSpPr>
            <p:cNvPr id="186" name="直接箭头连接符 90"/>
            <p:cNvCxnSpPr>
              <a:cxnSpLocks noChangeShapeType="1"/>
              <a:endCxn id="153" idx="0"/>
            </p:cNvCxnSpPr>
            <p:nvPr/>
          </p:nvCxnSpPr>
          <p:spPr bwMode="auto">
            <a:xfrm flipH="1">
              <a:off x="4374679" y="2177083"/>
              <a:ext cx="69288" cy="119348"/>
            </a:xfrm>
            <a:prstGeom prst="straightConnector1">
              <a:avLst/>
            </a:prstGeom>
            <a:noFill/>
            <a:ln w="9525" algn="ctr">
              <a:solidFill>
                <a:schemeClr val="tx1"/>
              </a:solidFill>
              <a:round/>
              <a:headEnd/>
              <a:tailEnd type="triangle" w="sm" len="med"/>
            </a:ln>
            <a:extLst>
              <a:ext uri="{909E8E84-426E-40DD-AFC4-6F175D3DCCD1}">
                <a14:hiddenFill xmlns="" xmlns:a14="http://schemas.microsoft.com/office/drawing/2010/main">
                  <a:noFill/>
                </a14:hiddenFill>
              </a:ext>
            </a:extLst>
          </p:spPr>
        </p:cxnSp>
        <p:sp>
          <p:nvSpPr>
            <p:cNvPr id="187" name="Text Box 109"/>
            <p:cNvSpPr txBox="1">
              <a:spLocks noChangeArrowheads="1"/>
            </p:cNvSpPr>
            <p:nvPr/>
          </p:nvSpPr>
          <p:spPr bwMode="auto">
            <a:xfrm>
              <a:off x="6707687" y="2557121"/>
              <a:ext cx="466794"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00CC"/>
                  </a:solidFill>
                  <a:latin typeface="微软雅黑" panose="020B0503020204020204" pitchFamily="34" charset="-122"/>
                  <a:ea typeface="微软雅黑" panose="020B0503020204020204" pitchFamily="34" charset="-122"/>
                </a:rPr>
                <a:t>退避</a:t>
              </a:r>
            </a:p>
          </p:txBody>
        </p:sp>
        <p:cxnSp>
          <p:nvCxnSpPr>
            <p:cNvPr id="188" name="直接箭头连接符 92"/>
            <p:cNvCxnSpPr>
              <a:cxnSpLocks noChangeShapeType="1"/>
            </p:cNvCxnSpPr>
            <p:nvPr/>
          </p:nvCxnSpPr>
          <p:spPr bwMode="auto">
            <a:xfrm flipH="1">
              <a:off x="6782427" y="2764726"/>
              <a:ext cx="90607" cy="134123"/>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cxnSp>
          <p:nvCxnSpPr>
            <p:cNvPr id="190" name="直接箭头连接符 95"/>
            <p:cNvCxnSpPr>
              <a:cxnSpLocks noChangeShapeType="1"/>
            </p:cNvCxnSpPr>
            <p:nvPr/>
          </p:nvCxnSpPr>
          <p:spPr bwMode="auto">
            <a:xfrm flipH="1">
              <a:off x="4352028" y="2793141"/>
              <a:ext cx="109261" cy="129577"/>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sp>
          <p:nvSpPr>
            <p:cNvPr id="194" name="Line 110"/>
            <p:cNvSpPr>
              <a:spLocks noChangeShapeType="1"/>
            </p:cNvSpPr>
            <p:nvPr/>
          </p:nvSpPr>
          <p:spPr bwMode="auto">
            <a:xfrm>
              <a:off x="6285421" y="2281654"/>
              <a:ext cx="371756" cy="1137"/>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cxnSp>
          <p:nvCxnSpPr>
            <p:cNvPr id="195" name="直接箭头连接符 95"/>
            <p:cNvCxnSpPr>
              <a:cxnSpLocks noChangeShapeType="1"/>
            </p:cNvCxnSpPr>
            <p:nvPr/>
          </p:nvCxnSpPr>
          <p:spPr bwMode="auto">
            <a:xfrm flipH="1" flipV="1">
              <a:off x="4290735" y="3092078"/>
              <a:ext cx="0" cy="314849"/>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sp>
          <p:nvSpPr>
            <p:cNvPr id="196" name="Text Box 109"/>
            <p:cNvSpPr txBox="1">
              <a:spLocks noChangeArrowheads="1"/>
            </p:cNvSpPr>
            <p:nvPr/>
          </p:nvSpPr>
          <p:spPr bwMode="auto">
            <a:xfrm>
              <a:off x="3608162" y="3410337"/>
              <a:ext cx="1313180" cy="430887"/>
            </a:xfrm>
            <a:prstGeom prst="rect">
              <a:avLst/>
            </a:prstGeom>
            <a:noFill/>
            <a:ln w="28575" cmpd="dbl">
              <a:solidFill>
                <a:srgbClr val="CC0000"/>
              </a:solidFill>
              <a:miter lim="800000"/>
              <a:headEnd/>
              <a:tailEnd/>
            </a:ln>
            <a:extLst>
              <a:ext uri="{909E8E84-426E-40DD-AFC4-6F175D3DCCD1}">
                <a14:hiddenFill xmlns=""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所有推迟接入站点</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此时开始争用信道</a:t>
              </a:r>
            </a:p>
          </p:txBody>
        </p:sp>
        <p:sp>
          <p:nvSpPr>
            <p:cNvPr id="197" name="Text Box 24"/>
            <p:cNvSpPr txBox="1">
              <a:spLocks noChangeArrowheads="1"/>
            </p:cNvSpPr>
            <p:nvPr/>
          </p:nvSpPr>
          <p:spPr bwMode="auto">
            <a:xfrm>
              <a:off x="6228126" y="2047506"/>
              <a:ext cx="508473"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DIFS</a:t>
              </a:r>
            </a:p>
          </p:txBody>
        </p:sp>
        <p:sp>
          <p:nvSpPr>
            <p:cNvPr id="198" name="矩形 131"/>
            <p:cNvSpPr>
              <a:spLocks noChangeArrowheads="1"/>
            </p:cNvSpPr>
            <p:nvPr/>
          </p:nvSpPr>
          <p:spPr bwMode="auto">
            <a:xfrm>
              <a:off x="6658509" y="2296430"/>
              <a:ext cx="898075" cy="159130"/>
            </a:xfrm>
            <a:prstGeom prst="rect">
              <a:avLst/>
            </a:prstGeom>
            <a:noFill/>
            <a:ln w="9525" algn="ctr">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199" name="直接连接符 133"/>
            <p:cNvCxnSpPr>
              <a:cxnSpLocks noChangeShapeType="1"/>
            </p:cNvCxnSpPr>
            <p:nvPr/>
          </p:nvCxnSpPr>
          <p:spPr bwMode="auto">
            <a:xfrm>
              <a:off x="6719802" y="2296430"/>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00" name="直接连接符 134"/>
            <p:cNvCxnSpPr>
              <a:cxnSpLocks noChangeShapeType="1"/>
            </p:cNvCxnSpPr>
            <p:nvPr/>
          </p:nvCxnSpPr>
          <p:spPr bwMode="auto">
            <a:xfrm>
              <a:off x="6773100" y="2297566"/>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01" name="直接连接符 135"/>
            <p:cNvCxnSpPr>
              <a:cxnSpLocks noChangeShapeType="1"/>
            </p:cNvCxnSpPr>
            <p:nvPr/>
          </p:nvCxnSpPr>
          <p:spPr bwMode="auto">
            <a:xfrm>
              <a:off x="6877031" y="2297566"/>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02" name="直接连接符 136"/>
            <p:cNvCxnSpPr>
              <a:cxnSpLocks noChangeShapeType="1"/>
            </p:cNvCxnSpPr>
            <p:nvPr/>
          </p:nvCxnSpPr>
          <p:spPr bwMode="auto">
            <a:xfrm>
              <a:off x="6927665" y="2296430"/>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03" name="直接连接符 137"/>
            <p:cNvCxnSpPr>
              <a:cxnSpLocks noChangeShapeType="1"/>
            </p:cNvCxnSpPr>
            <p:nvPr/>
          </p:nvCxnSpPr>
          <p:spPr bwMode="auto">
            <a:xfrm>
              <a:off x="6980963" y="2297566"/>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04" name="直接连接符 138"/>
            <p:cNvCxnSpPr>
              <a:cxnSpLocks noChangeShapeType="1"/>
            </p:cNvCxnSpPr>
            <p:nvPr/>
          </p:nvCxnSpPr>
          <p:spPr bwMode="auto">
            <a:xfrm>
              <a:off x="7031596" y="2303250"/>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05" name="直接连接符 139"/>
            <p:cNvCxnSpPr>
              <a:cxnSpLocks noChangeShapeType="1"/>
            </p:cNvCxnSpPr>
            <p:nvPr/>
          </p:nvCxnSpPr>
          <p:spPr bwMode="auto">
            <a:xfrm>
              <a:off x="7084895" y="2299840"/>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06" name="直接连接符 140"/>
            <p:cNvCxnSpPr>
              <a:cxnSpLocks noChangeShapeType="1"/>
            </p:cNvCxnSpPr>
            <p:nvPr/>
          </p:nvCxnSpPr>
          <p:spPr bwMode="auto">
            <a:xfrm>
              <a:off x="7135528" y="2299840"/>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07" name="直接连接符 141"/>
            <p:cNvCxnSpPr>
              <a:cxnSpLocks noChangeShapeType="1"/>
            </p:cNvCxnSpPr>
            <p:nvPr/>
          </p:nvCxnSpPr>
          <p:spPr bwMode="auto">
            <a:xfrm>
              <a:off x="6823733" y="2293020"/>
              <a:ext cx="0" cy="15572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sp>
          <p:nvSpPr>
            <p:cNvPr id="208" name="Text Box 109"/>
            <p:cNvSpPr txBox="1">
              <a:spLocks noChangeArrowheads="1"/>
            </p:cNvSpPr>
            <p:nvPr/>
          </p:nvSpPr>
          <p:spPr bwMode="auto">
            <a:xfrm>
              <a:off x="6810279" y="2078195"/>
              <a:ext cx="607859"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990000"/>
                  </a:solidFill>
                  <a:latin typeface="微软雅黑" panose="020B0503020204020204" pitchFamily="34" charset="-122"/>
                  <a:ea typeface="微软雅黑" panose="020B0503020204020204" pitchFamily="34" charset="-122"/>
                </a:rPr>
                <a:t>争用期</a:t>
              </a:r>
            </a:p>
          </p:txBody>
        </p:sp>
        <p:cxnSp>
          <p:nvCxnSpPr>
            <p:cNvPr id="209" name="直接连接符 143"/>
            <p:cNvCxnSpPr>
              <a:cxnSpLocks noChangeShapeType="1"/>
            </p:cNvCxnSpPr>
            <p:nvPr/>
          </p:nvCxnSpPr>
          <p:spPr bwMode="auto">
            <a:xfrm>
              <a:off x="7188826" y="2302113"/>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10" name="直接连接符 144"/>
            <p:cNvCxnSpPr>
              <a:cxnSpLocks noChangeShapeType="1"/>
            </p:cNvCxnSpPr>
            <p:nvPr/>
          </p:nvCxnSpPr>
          <p:spPr bwMode="auto">
            <a:xfrm>
              <a:off x="7242124" y="2295293"/>
              <a:ext cx="0" cy="15572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11" name="直接连接符 145"/>
            <p:cNvCxnSpPr>
              <a:cxnSpLocks noChangeShapeType="1"/>
            </p:cNvCxnSpPr>
            <p:nvPr/>
          </p:nvCxnSpPr>
          <p:spPr bwMode="auto">
            <a:xfrm>
              <a:off x="7292758" y="2291884"/>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12" name="直接连接符 146"/>
            <p:cNvCxnSpPr>
              <a:cxnSpLocks noChangeShapeType="1"/>
            </p:cNvCxnSpPr>
            <p:nvPr/>
          </p:nvCxnSpPr>
          <p:spPr bwMode="auto">
            <a:xfrm>
              <a:off x="7449987" y="2300977"/>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13" name="直接连接符 147"/>
            <p:cNvCxnSpPr>
              <a:cxnSpLocks noChangeShapeType="1"/>
            </p:cNvCxnSpPr>
            <p:nvPr/>
          </p:nvCxnSpPr>
          <p:spPr bwMode="auto">
            <a:xfrm>
              <a:off x="7346056" y="2297566"/>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14" name="直接连接符 148"/>
            <p:cNvCxnSpPr>
              <a:cxnSpLocks noChangeShapeType="1"/>
            </p:cNvCxnSpPr>
            <p:nvPr/>
          </p:nvCxnSpPr>
          <p:spPr bwMode="auto">
            <a:xfrm>
              <a:off x="7396689" y="2298703"/>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15" name="直接连接符 149"/>
            <p:cNvCxnSpPr>
              <a:cxnSpLocks noChangeShapeType="1"/>
            </p:cNvCxnSpPr>
            <p:nvPr/>
          </p:nvCxnSpPr>
          <p:spPr bwMode="auto">
            <a:xfrm>
              <a:off x="7500621" y="2299840"/>
              <a:ext cx="0" cy="154583"/>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16" name="直接箭头连接符 95"/>
            <p:cNvCxnSpPr>
              <a:cxnSpLocks noChangeShapeType="1"/>
            </p:cNvCxnSpPr>
            <p:nvPr/>
          </p:nvCxnSpPr>
          <p:spPr bwMode="auto">
            <a:xfrm flipV="1">
              <a:off x="6646517" y="3090941"/>
              <a:ext cx="6662" cy="331899"/>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sp>
          <p:nvSpPr>
            <p:cNvPr id="217" name="Text Box 109"/>
            <p:cNvSpPr txBox="1">
              <a:spLocks noChangeArrowheads="1"/>
            </p:cNvSpPr>
            <p:nvPr/>
          </p:nvSpPr>
          <p:spPr bwMode="auto">
            <a:xfrm>
              <a:off x="6204855" y="3417157"/>
              <a:ext cx="889987" cy="430887"/>
            </a:xfrm>
            <a:prstGeom prst="rect">
              <a:avLst/>
            </a:prstGeom>
            <a:noFill/>
            <a:ln w="28575" cmpd="dbl">
              <a:solidFill>
                <a:srgbClr val="CC0000"/>
              </a:solidFill>
              <a:miter lim="800000"/>
              <a:headEnd/>
              <a:tailEnd/>
            </a:ln>
            <a:extLst>
              <a:ext uri="{909E8E84-426E-40DD-AFC4-6F175D3DCCD1}">
                <a14:hiddenFill xmlns="" xmlns:a14="http://schemas.microsoft.com/office/drawing/2010/main">
                  <a:solidFill>
                    <a:srgbClr val="FFFFFF"/>
                  </a:solidFill>
                </a14:hiddenFill>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latin typeface="微软雅黑" panose="020B0503020204020204" pitchFamily="34" charset="-122"/>
                  <a:ea typeface="微软雅黑" panose="020B0503020204020204" pitchFamily="34" charset="-122"/>
                </a:rPr>
                <a:t>下一次开始</a:t>
              </a:r>
              <a:endParaRPr lang="en-US" altLang="zh-CN" sz="1100" b="1">
                <a:latin typeface="微软雅黑" panose="020B0503020204020204" pitchFamily="34" charset="-122"/>
                <a:ea typeface="微软雅黑" panose="020B0503020204020204" pitchFamily="34" charset="-122"/>
              </a:endParaRPr>
            </a:p>
            <a:p>
              <a:pPr algn="ctr" eaLnBrk="1" hangingPunct="1"/>
              <a:r>
                <a:rPr lang="zh-CN" altLang="en-US" sz="1100" b="1">
                  <a:latin typeface="微软雅黑" panose="020B0503020204020204" pitchFamily="34" charset="-122"/>
                  <a:ea typeface="微软雅黑" panose="020B0503020204020204" pitchFamily="34" charset="-122"/>
                </a:rPr>
                <a:t>争用信道</a:t>
              </a:r>
            </a:p>
          </p:txBody>
        </p:sp>
        <p:sp>
          <p:nvSpPr>
            <p:cNvPr id="218" name="Text Box 109"/>
            <p:cNvSpPr txBox="1">
              <a:spLocks noChangeArrowheads="1"/>
            </p:cNvSpPr>
            <p:nvPr/>
          </p:nvSpPr>
          <p:spPr bwMode="auto">
            <a:xfrm>
              <a:off x="4942931" y="2024773"/>
              <a:ext cx="748923"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a:solidFill>
                    <a:srgbClr val="CC00FF"/>
                  </a:solidFill>
                  <a:latin typeface="微软雅黑" panose="020B0503020204020204" pitchFamily="34" charset="-122"/>
                  <a:ea typeface="微软雅黑" panose="020B0503020204020204" pitchFamily="34" charset="-122"/>
                </a:rPr>
                <a:t>占用信道</a:t>
              </a:r>
            </a:p>
          </p:txBody>
        </p:sp>
        <p:sp>
          <p:nvSpPr>
            <p:cNvPr id="219" name="Text Box 109"/>
            <p:cNvSpPr txBox="1">
              <a:spLocks noChangeArrowheads="1"/>
            </p:cNvSpPr>
            <p:nvPr/>
          </p:nvSpPr>
          <p:spPr bwMode="auto">
            <a:xfrm>
              <a:off x="7155330" y="2633628"/>
              <a:ext cx="748923"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p>
          </p:txBody>
        </p:sp>
        <p:cxnSp>
          <p:nvCxnSpPr>
            <p:cNvPr id="220" name="直接连接符 110"/>
            <p:cNvCxnSpPr>
              <a:cxnSpLocks noChangeShapeType="1"/>
            </p:cNvCxnSpPr>
            <p:nvPr/>
          </p:nvCxnSpPr>
          <p:spPr bwMode="auto">
            <a:xfrm flipV="1">
              <a:off x="7889698" y="2848837"/>
              <a:ext cx="0" cy="211415"/>
            </a:xfrm>
            <a:prstGeom prst="line">
              <a:avLst/>
            </a:prstGeom>
            <a:noFill/>
            <a:ln w="9525" algn="ctr">
              <a:solidFill>
                <a:schemeClr val="tx1"/>
              </a:solidFill>
              <a:prstDash val="dash"/>
              <a:round/>
              <a:headEnd/>
              <a:tailEnd/>
            </a:ln>
            <a:extLst>
              <a:ext uri="{909E8E84-426E-40DD-AFC4-6F175D3DCCD1}">
                <a14:hiddenFill xmlns="" xmlns:a14="http://schemas.microsoft.com/office/drawing/2010/main">
                  <a:noFill/>
                </a14:hiddenFill>
              </a:ext>
            </a:extLst>
          </p:spPr>
        </p:cxnSp>
        <p:sp>
          <p:nvSpPr>
            <p:cNvPr id="221" name="矩形 112"/>
            <p:cNvSpPr>
              <a:spLocks noChangeArrowheads="1"/>
            </p:cNvSpPr>
            <p:nvPr/>
          </p:nvSpPr>
          <p:spPr bwMode="auto">
            <a:xfrm>
              <a:off x="7907116" y="2834865"/>
              <a:ext cx="37309" cy="228361"/>
            </a:xfrm>
            <a:prstGeom prst="rect">
              <a:avLst/>
            </a:prstGeom>
            <a:solidFill>
              <a:srgbClr val="C3E3F9"/>
            </a:solidFill>
            <a:ln>
              <a:noFill/>
            </a:ln>
            <a:extLst>
              <a:ext uri="{91240B29-F687-4F45-9708-019B960494DF}">
                <a14:hiddenLine xmlns=""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cxnSp>
          <p:nvCxnSpPr>
            <p:cNvPr id="222" name="直接箭头连接符 87"/>
            <p:cNvCxnSpPr>
              <a:cxnSpLocks noChangeShapeType="1"/>
            </p:cNvCxnSpPr>
            <p:nvPr/>
          </p:nvCxnSpPr>
          <p:spPr bwMode="auto">
            <a:xfrm flipV="1">
              <a:off x="4437305" y="3260301"/>
              <a:ext cx="2214542" cy="6820"/>
            </a:xfrm>
            <a:prstGeom prst="straightConnector1">
              <a:avLst/>
            </a:prstGeom>
            <a:noFill/>
            <a:ln w="9525" algn="ctr">
              <a:solidFill>
                <a:schemeClr val="tx1"/>
              </a:solidFill>
              <a:prstDash val="dash"/>
              <a:round/>
              <a:headEnd/>
              <a:tailEnd type="triangle" w="sm" len="lg"/>
            </a:ln>
            <a:extLst>
              <a:ext uri="{909E8E84-426E-40DD-AFC4-6F175D3DCCD1}">
                <a14:hiddenFill xmlns="" xmlns:a14="http://schemas.microsoft.com/office/drawing/2010/main">
                  <a:noFill/>
                </a14:hiddenFill>
              </a:ext>
            </a:extLst>
          </p:spPr>
        </p:cxnSp>
        <p:sp>
          <p:nvSpPr>
            <p:cNvPr id="223" name="Text Box 109"/>
            <p:cNvSpPr txBox="1">
              <a:spLocks noChangeArrowheads="1"/>
            </p:cNvSpPr>
            <p:nvPr/>
          </p:nvSpPr>
          <p:spPr bwMode="auto">
            <a:xfrm>
              <a:off x="2528520" y="1413261"/>
              <a:ext cx="748923"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C00FF"/>
                  </a:solidFill>
                  <a:latin typeface="微软雅黑" panose="020B0503020204020204" pitchFamily="34" charset="-122"/>
                  <a:ea typeface="微软雅黑" panose="020B0503020204020204" pitchFamily="34" charset="-122"/>
                </a:rPr>
                <a:t>占用信道</a:t>
              </a:r>
            </a:p>
          </p:txBody>
        </p:sp>
        <p:sp>
          <p:nvSpPr>
            <p:cNvPr id="224" name="Line 110"/>
            <p:cNvSpPr>
              <a:spLocks noChangeShapeType="1"/>
            </p:cNvSpPr>
            <p:nvPr/>
          </p:nvSpPr>
          <p:spPr bwMode="auto">
            <a:xfrm>
              <a:off x="1499239" y="1663322"/>
              <a:ext cx="371756" cy="1137"/>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 name="Text Box 24"/>
            <p:cNvSpPr txBox="1">
              <a:spLocks noChangeArrowheads="1"/>
            </p:cNvSpPr>
            <p:nvPr/>
          </p:nvSpPr>
          <p:spPr bwMode="auto">
            <a:xfrm>
              <a:off x="1471257" y="1410988"/>
              <a:ext cx="508473"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DIFS</a:t>
              </a:r>
            </a:p>
          </p:txBody>
        </p:sp>
        <p:cxnSp>
          <p:nvCxnSpPr>
            <p:cNvPr id="226" name="直接箭头连接符 54"/>
            <p:cNvCxnSpPr>
              <a:cxnSpLocks noChangeShapeType="1"/>
            </p:cNvCxnSpPr>
            <p:nvPr/>
          </p:nvCxnSpPr>
          <p:spPr bwMode="auto">
            <a:xfrm flipV="1">
              <a:off x="1505902" y="1538291"/>
              <a:ext cx="2665" cy="305756"/>
            </a:xfrm>
            <a:prstGeom prst="straightConnector1">
              <a:avLst/>
            </a:prstGeom>
            <a:noFill/>
            <a:ln w="38100" algn="ctr">
              <a:solidFill>
                <a:schemeClr val="tx1"/>
              </a:solidFill>
              <a:round/>
              <a:headEnd/>
              <a:tailEnd type="triangle" w="med" len="med"/>
            </a:ln>
            <a:extLst>
              <a:ext uri="{909E8E84-426E-40DD-AFC4-6F175D3DCCD1}">
                <a14:hiddenFill xmlns="" xmlns:a14="http://schemas.microsoft.com/office/drawing/2010/main">
                  <a:noFill/>
                </a14:hiddenFill>
              </a:ext>
            </a:extLst>
          </p:spPr>
        </p:cxnSp>
        <p:sp>
          <p:nvSpPr>
            <p:cNvPr id="227" name="Text Box 24"/>
            <p:cNvSpPr txBox="1">
              <a:spLocks noChangeArrowheads="1"/>
            </p:cNvSpPr>
            <p:nvPr/>
          </p:nvSpPr>
          <p:spPr bwMode="auto">
            <a:xfrm>
              <a:off x="1050202" y="1592850"/>
              <a:ext cx="300082"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A</a:t>
              </a:r>
            </a:p>
          </p:txBody>
        </p:sp>
        <p:sp>
          <p:nvSpPr>
            <p:cNvPr id="228" name="Text Box 109"/>
            <p:cNvSpPr txBox="1">
              <a:spLocks noChangeArrowheads="1"/>
            </p:cNvSpPr>
            <p:nvPr/>
          </p:nvSpPr>
          <p:spPr bwMode="auto">
            <a:xfrm>
              <a:off x="986379" y="3580017"/>
              <a:ext cx="1031051"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latin typeface="微软雅黑" panose="020B0503020204020204" pitchFamily="34" charset="-122"/>
                  <a:ea typeface="微软雅黑" panose="020B0503020204020204" pitchFamily="34" charset="-122"/>
                </a:rPr>
                <a:t>有数据要发送</a:t>
              </a:r>
            </a:p>
          </p:txBody>
        </p:sp>
        <p:sp>
          <p:nvSpPr>
            <p:cNvPr id="229" name="Text Box 109"/>
            <p:cNvSpPr txBox="1">
              <a:spLocks noChangeArrowheads="1"/>
            </p:cNvSpPr>
            <p:nvPr/>
          </p:nvSpPr>
          <p:spPr bwMode="auto">
            <a:xfrm>
              <a:off x="6306435" y="2468062"/>
              <a:ext cx="325730"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空</a:t>
              </a:r>
              <a:endParaRPr lang="en-US" altLang="zh-CN" sz="1100" b="1" dirty="0">
                <a:solidFill>
                  <a:srgbClr val="006600"/>
                </a:solidFill>
                <a:latin typeface="微软雅黑" panose="020B0503020204020204" pitchFamily="34" charset="-122"/>
                <a:ea typeface="微软雅黑" panose="020B0503020204020204" pitchFamily="34" charset="-122"/>
              </a:endParaRPr>
            </a:p>
            <a:p>
              <a:pPr algn="ctr" eaLnBrk="1" hangingPunct="1"/>
              <a:r>
                <a:rPr lang="zh-CN" altLang="en-US" sz="1100" b="1" dirty="0">
                  <a:solidFill>
                    <a:srgbClr val="006600"/>
                  </a:solidFill>
                  <a:latin typeface="微软雅黑" panose="020B0503020204020204" pitchFamily="34" charset="-122"/>
                  <a:ea typeface="微软雅黑" panose="020B0503020204020204" pitchFamily="34" charset="-122"/>
                </a:rPr>
                <a:t>闲</a:t>
              </a:r>
            </a:p>
          </p:txBody>
        </p:sp>
        <p:cxnSp>
          <p:nvCxnSpPr>
            <p:cNvPr id="230" name="直接箭头连接符 53"/>
            <p:cNvCxnSpPr>
              <a:cxnSpLocks noChangeShapeType="1"/>
            </p:cNvCxnSpPr>
            <p:nvPr/>
          </p:nvCxnSpPr>
          <p:spPr bwMode="auto">
            <a:xfrm flipV="1">
              <a:off x="2176127" y="3580017"/>
              <a:ext cx="0" cy="205732"/>
            </a:xfrm>
            <a:prstGeom prst="straightConnector1">
              <a:avLst/>
            </a:prstGeom>
            <a:noFill/>
            <a:ln w="38100" algn="ctr">
              <a:solidFill>
                <a:schemeClr val="tx1"/>
              </a:solidFill>
              <a:round/>
              <a:headEnd/>
              <a:tailEnd type="triangle" w="med" len="med"/>
            </a:ln>
            <a:extLst>
              <a:ext uri="{909E8E84-426E-40DD-AFC4-6F175D3DCCD1}">
                <a14:hiddenFill xmlns="" xmlns:a14="http://schemas.microsoft.com/office/drawing/2010/main">
                  <a:noFill/>
                </a14:hiddenFill>
              </a:ext>
            </a:extLst>
          </p:spPr>
        </p:cxnSp>
        <p:cxnSp>
          <p:nvCxnSpPr>
            <p:cNvPr id="231" name="直接连接符 127"/>
            <p:cNvCxnSpPr>
              <a:cxnSpLocks noChangeShapeType="1"/>
            </p:cNvCxnSpPr>
            <p:nvPr/>
          </p:nvCxnSpPr>
          <p:spPr bwMode="auto">
            <a:xfrm>
              <a:off x="2902316" y="2488522"/>
              <a:ext cx="0" cy="206868"/>
            </a:xfrm>
            <a:prstGeom prst="line">
              <a:avLst/>
            </a:prstGeom>
            <a:noFill/>
            <a:ln w="9525" algn="ctr">
              <a:solidFill>
                <a:schemeClr val="tx1"/>
              </a:solidFill>
              <a:round/>
              <a:headEnd/>
              <a:tailEnd/>
            </a:ln>
          </p:spPr>
        </p:cxnSp>
        <p:cxnSp>
          <p:nvCxnSpPr>
            <p:cNvPr id="232" name="直接连接符 132"/>
            <p:cNvCxnSpPr>
              <a:cxnSpLocks noChangeShapeType="1"/>
            </p:cNvCxnSpPr>
            <p:nvPr/>
          </p:nvCxnSpPr>
          <p:spPr bwMode="auto">
            <a:xfrm>
              <a:off x="2236088" y="3109127"/>
              <a:ext cx="0" cy="205732"/>
            </a:xfrm>
            <a:prstGeom prst="line">
              <a:avLst/>
            </a:prstGeom>
            <a:noFill/>
            <a:ln w="9525" algn="ctr">
              <a:solidFill>
                <a:schemeClr val="tx1"/>
              </a:solidFill>
              <a:round/>
              <a:headEnd/>
              <a:tailEnd/>
            </a:ln>
          </p:spPr>
        </p:cxnSp>
        <p:cxnSp>
          <p:nvCxnSpPr>
            <p:cNvPr id="233" name="直接箭头连接符 95"/>
            <p:cNvCxnSpPr>
              <a:cxnSpLocks noChangeShapeType="1"/>
            </p:cNvCxnSpPr>
            <p:nvPr/>
          </p:nvCxnSpPr>
          <p:spPr bwMode="auto">
            <a:xfrm flipH="1">
              <a:off x="4605195" y="2777228"/>
              <a:ext cx="447705" cy="202322"/>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cxnSp>
          <p:nvCxnSpPr>
            <p:cNvPr id="234" name="直接连接符 146"/>
            <p:cNvCxnSpPr>
              <a:cxnSpLocks noChangeShapeType="1"/>
            </p:cNvCxnSpPr>
            <p:nvPr/>
          </p:nvCxnSpPr>
          <p:spPr bwMode="auto">
            <a:xfrm>
              <a:off x="4449297" y="3114811"/>
              <a:ext cx="0" cy="206868"/>
            </a:xfrm>
            <a:prstGeom prst="line">
              <a:avLst/>
            </a:prstGeom>
            <a:noFill/>
            <a:ln w="9525" algn="ctr">
              <a:solidFill>
                <a:schemeClr val="tx1"/>
              </a:solidFill>
              <a:round/>
              <a:headEnd/>
              <a:tailEnd/>
            </a:ln>
          </p:spPr>
        </p:cxnSp>
        <p:grpSp>
          <p:nvGrpSpPr>
            <p:cNvPr id="235" name="组合 151"/>
            <p:cNvGrpSpPr>
              <a:grpSpLocks/>
            </p:cNvGrpSpPr>
            <p:nvPr/>
          </p:nvGrpSpPr>
          <p:grpSpPr bwMode="auto">
            <a:xfrm>
              <a:off x="5140133" y="3142720"/>
              <a:ext cx="748922" cy="261610"/>
              <a:chOff x="7220595" y="4282864"/>
              <a:chExt cx="892274" cy="365381"/>
            </a:xfrm>
          </p:grpSpPr>
          <p:sp>
            <p:nvSpPr>
              <p:cNvPr id="236" name="矩形 149"/>
              <p:cNvSpPr>
                <a:spLocks noChangeArrowheads="1"/>
              </p:cNvSpPr>
              <p:nvPr/>
            </p:nvSpPr>
            <p:spPr bwMode="auto">
              <a:xfrm>
                <a:off x="7232520" y="4311889"/>
                <a:ext cx="860723" cy="295432"/>
              </a:xfrm>
              <a:prstGeom prst="rect">
                <a:avLst/>
              </a:prstGeom>
              <a:solidFill>
                <a:srgbClr val="C3E3F9"/>
              </a:solidFill>
              <a:ln>
                <a:noFill/>
              </a:ln>
              <a:extLst>
                <a:ext uri="{91240B29-F687-4F45-9708-019B960494DF}">
                  <a14:hiddenLine xmlns=""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7" name="Text Box 109"/>
              <p:cNvSpPr txBox="1">
                <a:spLocks noChangeArrowheads="1"/>
              </p:cNvSpPr>
              <p:nvPr/>
            </p:nvSpPr>
            <p:spPr bwMode="auto">
              <a:xfrm>
                <a:off x="7220595" y="4282864"/>
                <a:ext cx="892274" cy="36538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100" b="1" dirty="0">
                    <a:solidFill>
                      <a:srgbClr val="C00000"/>
                    </a:solidFill>
                    <a:latin typeface="微软雅黑" panose="020B0503020204020204" pitchFamily="34" charset="-122"/>
                    <a:ea typeface="微软雅黑" panose="020B0503020204020204" pitchFamily="34" charset="-122"/>
                  </a:rPr>
                  <a:t>推迟接入</a:t>
                </a:r>
              </a:p>
            </p:txBody>
          </p:sp>
        </p:grpSp>
        <p:cxnSp>
          <p:nvCxnSpPr>
            <p:cNvPr id="238" name="直接箭头连接符 87"/>
            <p:cNvCxnSpPr>
              <a:cxnSpLocks noChangeShapeType="1"/>
            </p:cNvCxnSpPr>
            <p:nvPr/>
          </p:nvCxnSpPr>
          <p:spPr bwMode="auto">
            <a:xfrm flipV="1">
              <a:off x="4626514" y="2996600"/>
              <a:ext cx="2214542" cy="6820"/>
            </a:xfrm>
            <a:prstGeom prst="straightConnector1">
              <a:avLst/>
            </a:prstGeom>
            <a:noFill/>
            <a:ln w="9525" algn="ctr">
              <a:solidFill>
                <a:schemeClr val="tx1"/>
              </a:solidFill>
              <a:prstDash val="dash"/>
              <a:round/>
              <a:headEnd/>
              <a:tailEnd type="triangle" w="sm" len="lg"/>
            </a:ln>
            <a:extLst>
              <a:ext uri="{909E8E84-426E-40DD-AFC4-6F175D3DCCD1}">
                <a14:hiddenFill xmlns="" xmlns:a14="http://schemas.microsoft.com/office/drawing/2010/main">
                  <a:noFill/>
                </a14:hiddenFill>
              </a:ext>
            </a:extLst>
          </p:spPr>
        </p:cxnSp>
        <p:sp>
          <p:nvSpPr>
            <p:cNvPr id="239" name="矩形 153"/>
            <p:cNvSpPr>
              <a:spLocks noChangeArrowheads="1"/>
            </p:cNvSpPr>
            <p:nvPr/>
          </p:nvSpPr>
          <p:spPr bwMode="auto">
            <a:xfrm>
              <a:off x="907629" y="3512957"/>
              <a:ext cx="1449712" cy="360315"/>
            </a:xfrm>
            <a:prstGeom prst="rect">
              <a:avLst/>
            </a:prstGeom>
            <a:noFill/>
            <a:ln w="9525" algn="ctr">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40" name="Line 106"/>
            <p:cNvSpPr>
              <a:spLocks noChangeShapeType="1"/>
            </p:cNvSpPr>
            <p:nvPr/>
          </p:nvSpPr>
          <p:spPr bwMode="auto">
            <a:xfrm flipH="1">
              <a:off x="6651847" y="2462380"/>
              <a:ext cx="0" cy="428513"/>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Line 2"/>
            <p:cNvSpPr>
              <a:spLocks noChangeShapeType="1"/>
            </p:cNvSpPr>
            <p:nvPr/>
          </p:nvSpPr>
          <p:spPr bwMode="auto">
            <a:xfrm>
              <a:off x="1027550" y="1354156"/>
              <a:ext cx="7108653"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2" name="Text Box 9"/>
            <p:cNvSpPr txBox="1">
              <a:spLocks noChangeArrowheads="1"/>
            </p:cNvSpPr>
            <p:nvPr/>
          </p:nvSpPr>
          <p:spPr bwMode="auto">
            <a:xfrm>
              <a:off x="8017614" y="1148424"/>
              <a:ext cx="242374"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i="1">
                  <a:latin typeface="微软雅黑" panose="020B0503020204020204" pitchFamily="34" charset="-122"/>
                  <a:ea typeface="微软雅黑" panose="020B0503020204020204" pitchFamily="34" charset="-122"/>
                </a:rPr>
                <a:t>t</a:t>
              </a:r>
            </a:p>
          </p:txBody>
        </p:sp>
        <p:sp>
          <p:nvSpPr>
            <p:cNvPr id="243" name="Text Box 109"/>
            <p:cNvSpPr txBox="1">
              <a:spLocks noChangeArrowheads="1"/>
            </p:cNvSpPr>
            <p:nvPr/>
          </p:nvSpPr>
          <p:spPr bwMode="auto">
            <a:xfrm>
              <a:off x="906579" y="1097275"/>
              <a:ext cx="49244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a:t>
              </a:r>
            </a:p>
          </p:txBody>
        </p:sp>
        <p:sp>
          <p:nvSpPr>
            <p:cNvPr id="244" name="Text Box 109"/>
            <p:cNvSpPr txBox="1">
              <a:spLocks noChangeArrowheads="1"/>
            </p:cNvSpPr>
            <p:nvPr/>
          </p:nvSpPr>
          <p:spPr bwMode="auto">
            <a:xfrm>
              <a:off x="2507198" y="1104111"/>
              <a:ext cx="64633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信道忙</a:t>
              </a:r>
            </a:p>
          </p:txBody>
        </p:sp>
        <p:sp>
          <p:nvSpPr>
            <p:cNvPr id="245" name="Text Box 109"/>
            <p:cNvSpPr txBox="1">
              <a:spLocks noChangeArrowheads="1"/>
            </p:cNvSpPr>
            <p:nvPr/>
          </p:nvSpPr>
          <p:spPr bwMode="auto">
            <a:xfrm>
              <a:off x="5048191" y="1116614"/>
              <a:ext cx="64633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p>
          </p:txBody>
        </p:sp>
        <p:sp>
          <p:nvSpPr>
            <p:cNvPr id="246" name="Text Box 109"/>
            <p:cNvSpPr txBox="1">
              <a:spLocks noChangeArrowheads="1"/>
            </p:cNvSpPr>
            <p:nvPr/>
          </p:nvSpPr>
          <p:spPr bwMode="auto">
            <a:xfrm>
              <a:off x="7137482" y="1104111"/>
              <a:ext cx="64633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信道忙</a:t>
              </a:r>
            </a:p>
          </p:txBody>
        </p:sp>
      </p:grpSp>
      <p:sp>
        <p:nvSpPr>
          <p:cNvPr id="80" name="矩形 79"/>
          <p:cNvSpPr/>
          <p:nvPr/>
        </p:nvSpPr>
        <p:spPr>
          <a:xfrm>
            <a:off x="1201783" y="3987657"/>
            <a:ext cx="6933087" cy="605294"/>
          </a:xfrm>
          <a:prstGeom prst="rect">
            <a:avLst/>
          </a:prstGeom>
        </p:spPr>
        <p:txBody>
          <a:bodyPr wrap="square">
            <a:spAutoFit/>
          </a:bodyPr>
          <a:lstStyle/>
          <a:p>
            <a:pPr>
              <a:lnSpc>
                <a:spcPts val="2000"/>
              </a:lnSpc>
            </a:pPr>
            <a:r>
              <a:rPr lang="zh-CN" altLang="en-US" sz="1600" b="1" dirty="0">
                <a:latin typeface="微软雅黑" pitchFamily="34" charset="-122"/>
                <a:ea typeface="微软雅黑" pitchFamily="34" charset="-122"/>
              </a:rPr>
              <a:t>争用期也叫做</a:t>
            </a:r>
            <a:r>
              <a:rPr lang="zh-CN" altLang="en-US" sz="1600" b="1" dirty="0">
                <a:solidFill>
                  <a:srgbClr val="C00000"/>
                </a:solidFill>
                <a:latin typeface="微软雅黑" pitchFamily="34" charset="-122"/>
                <a:ea typeface="微软雅黑" pitchFamily="34" charset="-122"/>
              </a:rPr>
              <a:t>争用</a:t>
            </a:r>
            <a:r>
              <a:rPr lang="zh-CN" altLang="en-US" sz="1600" b="1" dirty="0" smtClean="0">
                <a:solidFill>
                  <a:srgbClr val="C00000"/>
                </a:solidFill>
                <a:latin typeface="微软雅黑" pitchFamily="34" charset="-122"/>
                <a:ea typeface="微软雅黑" pitchFamily="34" charset="-122"/>
              </a:rPr>
              <a:t>窗口 </a:t>
            </a:r>
            <a:r>
              <a:rPr lang="en-US" altLang="zh-CN" sz="1600" b="1" dirty="0" smtClean="0">
                <a:solidFill>
                  <a:srgbClr val="C00000"/>
                </a:solidFill>
                <a:latin typeface="微软雅黑" pitchFamily="34" charset="-122"/>
                <a:ea typeface="微软雅黑" pitchFamily="34" charset="-122"/>
              </a:rPr>
              <a:t>CW</a:t>
            </a:r>
            <a:r>
              <a:rPr lang="en-US" altLang="zh-CN" sz="1600" b="1" dirty="0" smtClean="0">
                <a:latin typeface="微软雅黑" pitchFamily="34" charset="-122"/>
                <a:ea typeface="微软雅黑" pitchFamily="34" charset="-122"/>
              </a:rPr>
              <a:t> </a:t>
            </a:r>
            <a:r>
              <a:rPr lang="en-US" altLang="zh-CN" sz="1600" b="1" dirty="0">
                <a:latin typeface="微软雅黑" pitchFamily="34" charset="-122"/>
                <a:ea typeface="微软雅黑" pitchFamily="34" charset="-122"/>
              </a:rPr>
              <a:t>(Contention Window)</a:t>
            </a:r>
            <a:r>
              <a:rPr lang="zh-CN" altLang="en-US" sz="1600" b="1" dirty="0">
                <a:latin typeface="微软雅黑" pitchFamily="34" charset="-122"/>
                <a:ea typeface="微软雅黑" pitchFamily="34" charset="-122"/>
              </a:rPr>
              <a:t>。争用窗口由许多</a:t>
            </a:r>
            <a:r>
              <a:rPr lang="zh-CN" altLang="en-US" sz="1600" b="1" dirty="0" smtClean="0">
                <a:latin typeface="微软雅黑" pitchFamily="34" charset="-122"/>
                <a:ea typeface="微软雅黑" pitchFamily="34" charset="-122"/>
              </a:rPr>
              <a:t>时隙 </a:t>
            </a:r>
            <a:r>
              <a:rPr lang="en-US" altLang="zh-CN" sz="1600" b="1" dirty="0" smtClean="0">
                <a:latin typeface="微软雅黑" pitchFamily="34" charset="-122"/>
                <a:ea typeface="微软雅黑" pitchFamily="34" charset="-122"/>
              </a:rPr>
              <a:t>(</a:t>
            </a:r>
            <a:r>
              <a:rPr lang="en-US" altLang="zh-CN" sz="1600" b="1" dirty="0">
                <a:latin typeface="微软雅黑" pitchFamily="34" charset="-122"/>
                <a:ea typeface="微软雅黑" pitchFamily="34" charset="-122"/>
              </a:rPr>
              <a:t>time slot</a:t>
            </a:r>
            <a:r>
              <a:rPr lang="en-US" altLang="zh-CN" sz="1600" b="1" dirty="0" smtClean="0">
                <a:latin typeface="微软雅黑" pitchFamily="34" charset="-122"/>
                <a:ea typeface="微软雅黑" pitchFamily="34" charset="-122"/>
              </a:rPr>
              <a:t>) </a:t>
            </a:r>
            <a:r>
              <a:rPr lang="zh-CN" altLang="en-US" sz="1600" b="1" dirty="0" smtClean="0">
                <a:latin typeface="微软雅黑" pitchFamily="34" charset="-122"/>
                <a:ea typeface="微软雅黑" pitchFamily="34" charset="-122"/>
              </a:rPr>
              <a:t>组成</a:t>
            </a:r>
            <a:r>
              <a:rPr lang="zh-CN" altLang="en-US" sz="1600" b="1" dirty="0">
                <a:latin typeface="微软雅黑" pitchFamily="34" charset="-122"/>
                <a:ea typeface="微软雅黑" pitchFamily="34" charset="-122"/>
              </a:rPr>
              <a:t>。例如，争用</a:t>
            </a:r>
            <a:r>
              <a:rPr lang="zh-CN" altLang="en-US" sz="1600" b="1" dirty="0" smtClean="0">
                <a:latin typeface="微软雅黑" pitchFamily="34" charset="-122"/>
                <a:ea typeface="微软雅黑" pitchFamily="34" charset="-122"/>
              </a:rPr>
              <a:t>窗口 </a:t>
            </a:r>
            <a:r>
              <a:rPr lang="en-US" altLang="zh-CN" sz="1600" b="1" dirty="0" smtClean="0">
                <a:latin typeface="微软雅黑" pitchFamily="34" charset="-122"/>
                <a:ea typeface="微软雅黑" pitchFamily="34" charset="-122"/>
              </a:rPr>
              <a:t>CW </a:t>
            </a:r>
            <a:r>
              <a:rPr lang="en-US" altLang="zh-CN" sz="1600" b="1" dirty="0">
                <a:latin typeface="微软雅黑" pitchFamily="34" charset="-122"/>
                <a:ea typeface="微软雅黑" pitchFamily="34" charset="-122"/>
              </a:rPr>
              <a:t>= </a:t>
            </a:r>
            <a:r>
              <a:rPr lang="en-US" altLang="zh-CN" sz="1600" b="1" dirty="0" smtClean="0">
                <a:latin typeface="微软雅黑" pitchFamily="34" charset="-122"/>
                <a:ea typeface="微软雅黑" pitchFamily="34" charset="-122"/>
              </a:rPr>
              <a:t>15 </a:t>
            </a:r>
            <a:r>
              <a:rPr lang="zh-CN" altLang="en-US" sz="1600" b="1" dirty="0" smtClean="0">
                <a:latin typeface="微软雅黑" pitchFamily="34" charset="-122"/>
                <a:ea typeface="微软雅黑" pitchFamily="34" charset="-122"/>
              </a:rPr>
              <a:t>即</a:t>
            </a:r>
            <a:r>
              <a:rPr lang="zh-CN" altLang="en-US" sz="1600" b="1" dirty="0">
                <a:latin typeface="微软雅黑" pitchFamily="34" charset="-122"/>
                <a:ea typeface="微软雅黑" pitchFamily="34" charset="-122"/>
              </a:rPr>
              <a:t>窗口大小</a:t>
            </a:r>
            <a:r>
              <a:rPr lang="zh-CN" altLang="en-US" sz="1600" b="1" dirty="0" smtClean="0">
                <a:latin typeface="微软雅黑" pitchFamily="34" charset="-122"/>
                <a:ea typeface="微软雅黑" pitchFamily="34" charset="-122"/>
              </a:rPr>
              <a:t>是 </a:t>
            </a:r>
            <a:r>
              <a:rPr lang="en-US" altLang="zh-CN" sz="1600" b="1" dirty="0" smtClean="0">
                <a:latin typeface="微软雅黑" pitchFamily="34" charset="-122"/>
                <a:ea typeface="微软雅黑" pitchFamily="34" charset="-122"/>
              </a:rPr>
              <a:t>15 </a:t>
            </a:r>
            <a:r>
              <a:rPr lang="zh-CN" altLang="en-US" sz="1600" b="1" dirty="0" smtClean="0">
                <a:latin typeface="微软雅黑" pitchFamily="34" charset="-122"/>
                <a:ea typeface="微软雅黑" pitchFamily="34" charset="-122"/>
              </a:rPr>
              <a:t>个</a:t>
            </a:r>
            <a:r>
              <a:rPr lang="zh-CN" altLang="en-US" sz="1600" b="1" dirty="0">
                <a:latin typeface="微软雅黑" pitchFamily="34" charset="-122"/>
                <a:ea typeface="微软雅黑" pitchFamily="34" charset="-122"/>
              </a:rPr>
              <a:t>时隙</a:t>
            </a:r>
            <a:r>
              <a:rPr lang="zh-CN" altLang="en-US" sz="1600" b="1" dirty="0" smtClean="0">
                <a:latin typeface="微软雅黑" pitchFamily="34" charset="-122"/>
                <a:ea typeface="微软雅黑" pitchFamily="34" charset="-122"/>
              </a:rPr>
              <a:t>。</a:t>
            </a:r>
            <a:endParaRPr lang="zh-CN" altLang="en-US" sz="1600" b="1" dirty="0">
              <a:solidFill>
                <a:srgbClr val="C00000"/>
              </a:solidFill>
              <a:latin typeface="微软雅黑" pitchFamily="34" charset="-122"/>
              <a:ea typeface="微软雅黑" pitchFamily="34" charset="-122"/>
            </a:endParaRPr>
          </a:p>
        </p:txBody>
      </p:sp>
      <p:grpSp>
        <p:nvGrpSpPr>
          <p:cNvPr id="191" name="组合 99"/>
          <p:cNvGrpSpPr>
            <a:grpSpLocks/>
          </p:cNvGrpSpPr>
          <p:nvPr/>
        </p:nvGrpSpPr>
        <p:grpSpPr bwMode="auto">
          <a:xfrm>
            <a:off x="4521249" y="1829271"/>
            <a:ext cx="431529" cy="261610"/>
            <a:chOff x="4860032" y="586828"/>
            <a:chExt cx="514662" cy="365830"/>
          </a:xfrm>
        </p:grpSpPr>
        <p:sp>
          <p:nvSpPr>
            <p:cNvPr id="192" name="矩形 98"/>
            <p:cNvSpPr>
              <a:spLocks noChangeArrowheads="1"/>
            </p:cNvSpPr>
            <p:nvPr/>
          </p:nvSpPr>
          <p:spPr bwMode="auto">
            <a:xfrm>
              <a:off x="4932040" y="620688"/>
              <a:ext cx="372347" cy="198372"/>
            </a:xfrm>
            <a:prstGeom prst="rect">
              <a:avLst/>
            </a:prstGeom>
            <a:solidFill>
              <a:srgbClr val="C3E3F9"/>
            </a:solidFill>
            <a:ln>
              <a:noFill/>
            </a:ln>
            <a:extLst>
              <a:ext uri="{91240B29-F687-4F45-9708-019B960494DF}">
                <a14:hiddenLine xmlns="" xmlns:a14="http://schemas.microsoft.com/office/drawing/2010/main" w="9525" algn="ctr">
                  <a:solidFill>
                    <a:srgbClr val="000000"/>
                  </a:solidFill>
                  <a:round/>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3" name="Text Box 24"/>
            <p:cNvSpPr txBox="1">
              <a:spLocks noChangeArrowheads="1"/>
            </p:cNvSpPr>
            <p:nvPr/>
          </p:nvSpPr>
          <p:spPr bwMode="auto">
            <a:xfrm>
              <a:off x="4860032" y="586828"/>
              <a:ext cx="514662" cy="36583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solidFill>
                    <a:srgbClr val="990000"/>
                  </a:solidFill>
                  <a:latin typeface="微软雅黑" panose="020B0503020204020204" pitchFamily="34" charset="-122"/>
                  <a:ea typeface="微软雅黑" panose="020B0503020204020204" pitchFamily="34" charset="-122"/>
                </a:rPr>
                <a:t>CW</a:t>
              </a:r>
            </a:p>
          </p:txBody>
        </p:sp>
      </p:grpSp>
    </p:spTree>
    <p:extLst>
      <p:ext uri="{BB962C8B-B14F-4D97-AF65-F5344CB8AC3E}">
        <p14:creationId xmlns="" xmlns:p14="http://schemas.microsoft.com/office/powerpoint/2010/main" val="3994064251"/>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3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0"/>
                                  </p:stCondLst>
                                  <p:childTnLst>
                                    <p:anim calcmode="discrete" valueType="str">
                                      <p:cBhvr>
                                        <p:cTn id="8" dur="1000" fill="hold"/>
                                        <p:tgtEl>
                                          <p:spTgt spid="19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8713"/>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8885"/>
            <a:ext cx="1980029"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时隙长度的确定</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7475"/>
            <a:ext cx="8133857" cy="3054682"/>
          </a:xfrm>
          <a:prstGeom prst="rect">
            <a:avLst/>
          </a:prstGeom>
          <a:noFill/>
          <a:ln w="9525" algn="ctr">
            <a:noFill/>
            <a:miter lim="10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smtClean="0">
                <a:solidFill>
                  <a:srgbClr val="C00000"/>
                </a:solidFill>
                <a:latin typeface="微软雅黑" pitchFamily="34" charset="-122"/>
                <a:ea typeface="微软雅黑" pitchFamily="34" charset="-122"/>
              </a:rPr>
              <a:t>方法：</a:t>
            </a:r>
            <a:r>
              <a:rPr lang="zh-CN" altLang="en-US" sz="2000" b="1" dirty="0">
                <a:latin typeface="微软雅黑" pitchFamily="34" charset="-122"/>
                <a:ea typeface="微软雅黑" pitchFamily="34" charset="-122"/>
              </a:rPr>
              <a:t>在下一个时隙开始时，每个站点都能检测出在前一个时隙开始时信道是否忙（这样就可采取适当对策）。</a:t>
            </a:r>
          </a:p>
          <a:p>
            <a:pPr marL="342900" indent="-342900" eaLnBrk="0" hangingPunct="0">
              <a:lnSpc>
                <a:spcPts val="3300"/>
              </a:lnSpc>
              <a:buClr>
                <a:srgbClr val="0070C0"/>
              </a:buClr>
              <a:buFont typeface="Wingdings" panose="05000000000000000000" pitchFamily="2" charset="2"/>
              <a:buChar char="l"/>
            </a:pPr>
            <a:r>
              <a:rPr lang="zh-CN" altLang="en-US" sz="2000" b="1" dirty="0" smtClean="0">
                <a:solidFill>
                  <a:srgbClr val="C00000"/>
                </a:solidFill>
                <a:latin typeface="微软雅黑" pitchFamily="34" charset="-122"/>
                <a:ea typeface="微软雅黑" pitchFamily="34" charset="-122"/>
              </a:rPr>
              <a:t>时隙长短</a:t>
            </a:r>
            <a:r>
              <a:rPr lang="zh-CN" altLang="en-US" sz="2000" b="1" dirty="0">
                <a:solidFill>
                  <a:srgbClr val="0000CC"/>
                </a:solidFill>
                <a:latin typeface="微软雅黑" pitchFamily="34" charset="-122"/>
                <a:ea typeface="微软雅黑" pitchFamily="34" charset="-122"/>
              </a:rPr>
              <a:t>在</a:t>
            </a:r>
            <a:r>
              <a:rPr lang="zh-CN" altLang="en-US" sz="2000" b="1" dirty="0" smtClean="0">
                <a:solidFill>
                  <a:srgbClr val="0000CC"/>
                </a:solidFill>
                <a:latin typeface="微软雅黑" pitchFamily="34" charset="-122"/>
                <a:ea typeface="微软雅黑" pitchFamily="34" charset="-122"/>
              </a:rPr>
              <a:t>不同 </a:t>
            </a:r>
            <a:r>
              <a:rPr lang="en-US" altLang="zh-CN" sz="2000" b="1" dirty="0" smtClean="0">
                <a:solidFill>
                  <a:srgbClr val="0000CC"/>
                </a:solidFill>
                <a:latin typeface="微软雅黑" pitchFamily="34" charset="-122"/>
                <a:ea typeface="微软雅黑" pitchFamily="34" charset="-122"/>
              </a:rPr>
              <a:t>802.11 </a:t>
            </a:r>
            <a:r>
              <a:rPr lang="zh-CN" altLang="en-US" sz="2000" b="1" dirty="0" smtClean="0">
                <a:solidFill>
                  <a:srgbClr val="0000CC"/>
                </a:solidFill>
                <a:latin typeface="微软雅黑" pitchFamily="34" charset="-122"/>
                <a:ea typeface="微软雅黑" pitchFamily="34" charset="-122"/>
              </a:rPr>
              <a:t>标准</a:t>
            </a:r>
            <a:r>
              <a:rPr lang="zh-CN" altLang="en-US" sz="2000" b="1" dirty="0">
                <a:solidFill>
                  <a:srgbClr val="0000CC"/>
                </a:solidFill>
                <a:latin typeface="微软雅黑" pitchFamily="34" charset="-122"/>
                <a:ea typeface="微软雅黑" pitchFamily="34" charset="-122"/>
              </a:rPr>
              <a:t>中可以有不同数值</a:t>
            </a:r>
            <a:r>
              <a:rPr lang="zh-CN" altLang="en-US" sz="2000" b="1" dirty="0" smtClean="0">
                <a:solidFill>
                  <a:srgbClr val="0000CC"/>
                </a:solidFill>
                <a:latin typeface="微软雅黑" pitchFamily="34" charset="-122"/>
                <a:ea typeface="微软雅黑" pitchFamily="34" charset="-122"/>
              </a:rPr>
              <a:t>。</a:t>
            </a:r>
            <a:endParaRPr lang="en-US" altLang="zh-CN" sz="2000" b="1" dirty="0" smtClean="0">
              <a:solidFill>
                <a:srgbClr val="0000CC"/>
              </a:solidFill>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itchFamily="34" charset="-122"/>
                <a:ea typeface="微软雅黑" pitchFamily="34" charset="-122"/>
              </a:rPr>
              <a:t>例如：</a:t>
            </a:r>
            <a:r>
              <a:rPr lang="en-US" altLang="zh-CN" sz="2000" b="1" dirty="0" smtClean="0">
                <a:latin typeface="微软雅黑" pitchFamily="34" charset="-122"/>
                <a:ea typeface="微软雅黑" pitchFamily="34" charset="-122"/>
              </a:rPr>
              <a:t>802.11g </a:t>
            </a: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一个时隙时间为 </a:t>
            </a:r>
            <a:r>
              <a:rPr lang="en-US" altLang="zh-CN" sz="2000" b="1" dirty="0">
                <a:latin typeface="微软雅黑" pitchFamily="34" charset="-122"/>
                <a:ea typeface="微软雅黑" pitchFamily="34" charset="-122"/>
              </a:rPr>
              <a:t>9us</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SIFS = 10 us</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DIFS = SIFS + (2 * Slot time)</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 28us</a:t>
            </a:r>
            <a:r>
              <a:rPr lang="zh-CN" altLang="en-US" sz="2000" b="1" dirty="0">
                <a:latin typeface="微软雅黑" pitchFamily="34" charset="-122"/>
                <a:ea typeface="微软雅黑" pitchFamily="34" charset="-122"/>
              </a:rPr>
              <a:t>。</a:t>
            </a:r>
          </a:p>
        </p:txBody>
      </p:sp>
    </p:spTree>
    <p:extLst>
      <p:ext uri="{BB962C8B-B14F-4D97-AF65-F5344CB8AC3E}">
        <p14:creationId xmlns="" xmlns:p14="http://schemas.microsoft.com/office/powerpoint/2010/main" val="224918674"/>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8713"/>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8885"/>
            <a:ext cx="1287532"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zh-CN" altLang="en-US" sz="2000" b="1" dirty="0" smtClean="0">
                <a:latin typeface="微软雅黑" pitchFamily="34" charset="-122"/>
                <a:ea typeface="微软雅黑" pitchFamily="34" charset="-122"/>
              </a:rPr>
              <a:t>退避</a:t>
            </a:r>
            <a:r>
              <a:rPr lang="zh-CN" altLang="en-US" sz="2000" b="1" dirty="0">
                <a:latin typeface="微软雅黑" pitchFamily="34" charset="-122"/>
                <a:ea typeface="微软雅黑" pitchFamily="34" charset="-122"/>
              </a:rPr>
              <a:t>算法 </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7475"/>
            <a:ext cx="8133857" cy="2631490"/>
          </a:xfrm>
          <a:prstGeom prst="rect">
            <a:avLst/>
          </a:prstGeom>
          <a:noFill/>
          <a:ln w="9525" algn="ctr">
            <a:noFill/>
            <a:miter lim="10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站点在</a:t>
            </a:r>
            <a:r>
              <a:rPr lang="zh-CN" altLang="en-US" sz="2000" b="1" dirty="0">
                <a:solidFill>
                  <a:srgbClr val="C00000"/>
                </a:solidFill>
                <a:latin typeface="微软雅黑" pitchFamily="34" charset="-122"/>
                <a:ea typeface="微软雅黑" pitchFamily="34" charset="-122"/>
              </a:rPr>
              <a:t>进入争用期</a:t>
            </a:r>
            <a:r>
              <a:rPr lang="zh-CN" altLang="en-US" sz="2000" b="1" dirty="0">
                <a:latin typeface="微软雅黑" pitchFamily="34" charset="-122"/>
                <a:ea typeface="微软雅黑" pitchFamily="34" charset="-122"/>
              </a:rPr>
              <a:t>时，应</a:t>
            </a:r>
            <a:r>
              <a:rPr lang="zh-CN" altLang="en-US" sz="2000" b="1" dirty="0" smtClean="0">
                <a:latin typeface="微软雅黑" pitchFamily="34" charset="-122"/>
                <a:ea typeface="微软雅黑" pitchFamily="34" charset="-122"/>
              </a:rPr>
              <a:t>在 </a:t>
            </a:r>
            <a:r>
              <a:rPr lang="en-US" altLang="zh-CN" sz="2000" b="1" dirty="0" smtClean="0">
                <a:latin typeface="微软雅黑" pitchFamily="34" charset="-122"/>
                <a:ea typeface="微软雅黑" pitchFamily="34" charset="-122"/>
              </a:rPr>
              <a:t>0 </a:t>
            </a:r>
            <a:r>
              <a:rPr lang="en-US" altLang="zh-CN" sz="2000" b="1" dirty="0">
                <a:latin typeface="微软雅黑" pitchFamily="34" charset="-122"/>
                <a:ea typeface="微软雅黑" pitchFamily="34" charset="-122"/>
              </a:rPr>
              <a:t>~ </a:t>
            </a:r>
            <a:r>
              <a:rPr lang="en-US" altLang="zh-CN" sz="2000" b="1" dirty="0" smtClean="0">
                <a:latin typeface="微软雅黑" pitchFamily="34" charset="-122"/>
                <a:ea typeface="微软雅黑" pitchFamily="34" charset="-122"/>
              </a:rPr>
              <a:t>CW </a:t>
            </a:r>
            <a:r>
              <a:rPr lang="zh-CN" altLang="en-US" sz="2000" b="1" dirty="0" smtClean="0">
                <a:latin typeface="微软雅黑" pitchFamily="34" charset="-122"/>
                <a:ea typeface="微软雅黑" pitchFamily="34" charset="-122"/>
              </a:rPr>
              <a:t>个</a:t>
            </a:r>
            <a:r>
              <a:rPr lang="zh-CN" altLang="en-US" sz="2000" b="1" dirty="0">
                <a:latin typeface="微软雅黑" pitchFamily="34" charset="-122"/>
                <a:ea typeface="微软雅黑" pitchFamily="34" charset="-122"/>
              </a:rPr>
              <a:t>时隙中</a:t>
            </a:r>
            <a:r>
              <a:rPr lang="zh-CN" altLang="en-US" sz="2000" b="1" dirty="0">
                <a:solidFill>
                  <a:srgbClr val="C00000"/>
                </a:solidFill>
                <a:latin typeface="微软雅黑" pitchFamily="34" charset="-122"/>
                <a:ea typeface="微软雅黑" pitchFamily="34" charset="-122"/>
              </a:rPr>
              <a:t>随机</a:t>
            </a:r>
            <a:r>
              <a:rPr lang="zh-CN" altLang="en-US" sz="2000" b="1" dirty="0">
                <a:latin typeface="微软雅黑" pitchFamily="34" charset="-122"/>
                <a:ea typeface="微软雅黑" pitchFamily="34" charset="-122"/>
              </a:rPr>
              <a:t>生成一个退避时隙数，并设置</a:t>
            </a:r>
            <a:r>
              <a:rPr lang="zh-CN" altLang="en-US" sz="2000" b="1" dirty="0">
                <a:solidFill>
                  <a:srgbClr val="C00000"/>
                </a:solidFill>
                <a:latin typeface="微软雅黑" pitchFamily="34" charset="-122"/>
                <a:ea typeface="微软雅黑" pitchFamily="34" charset="-122"/>
              </a:rPr>
              <a:t>退避</a:t>
            </a:r>
            <a:r>
              <a:rPr lang="zh-CN" altLang="en-US" sz="2000" b="1" dirty="0" smtClean="0">
                <a:solidFill>
                  <a:srgbClr val="C00000"/>
                </a:solidFill>
                <a:latin typeface="微软雅黑" pitchFamily="34" charset="-122"/>
                <a:ea typeface="微软雅黑" pitchFamily="34" charset="-122"/>
              </a:rPr>
              <a:t>计时器 </a:t>
            </a:r>
            <a:r>
              <a:rPr lang="en-US" altLang="zh-CN" sz="2000" b="1" dirty="0" smtClean="0">
                <a:latin typeface="微软雅黑" pitchFamily="34" charset="-122"/>
                <a:ea typeface="微软雅黑" pitchFamily="34" charset="-122"/>
              </a:rPr>
              <a:t>(</a:t>
            </a:r>
            <a:r>
              <a:rPr lang="en-US" altLang="zh-CN" sz="2000" b="1" dirty="0" err="1">
                <a:latin typeface="微软雅黑" pitchFamily="34" charset="-122"/>
                <a:ea typeface="微软雅黑" pitchFamily="34" charset="-122"/>
              </a:rPr>
              <a:t>backoff</a:t>
            </a:r>
            <a:r>
              <a:rPr lang="en-US" altLang="zh-CN" sz="2000" b="1" dirty="0">
                <a:latin typeface="微软雅黑" pitchFamily="34" charset="-122"/>
                <a:ea typeface="微软雅黑" pitchFamily="34" charset="-122"/>
              </a:rPr>
              <a:t> timer)</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itchFamily="34" charset="-122"/>
                <a:ea typeface="微软雅黑" pitchFamily="34" charset="-122"/>
              </a:rPr>
              <a:t>当</a:t>
            </a:r>
            <a:r>
              <a:rPr lang="zh-CN" altLang="en-US" sz="2000" b="1" dirty="0">
                <a:latin typeface="微软雅黑" pitchFamily="34" charset="-122"/>
                <a:ea typeface="微软雅黑" pitchFamily="34" charset="-122"/>
              </a:rPr>
              <a:t>几个站同时争用信道时，计时器</a:t>
            </a:r>
            <a:r>
              <a:rPr lang="zh-CN" altLang="en-US" sz="2000" b="1" dirty="0">
                <a:solidFill>
                  <a:srgbClr val="C00000"/>
                </a:solidFill>
                <a:latin typeface="微软雅黑" pitchFamily="34" charset="-122"/>
                <a:ea typeface="微软雅黑" pitchFamily="34" charset="-122"/>
              </a:rPr>
              <a:t>最先降为零</a:t>
            </a:r>
            <a:r>
              <a:rPr lang="zh-CN" altLang="en-US" sz="2000" b="1" dirty="0">
                <a:latin typeface="微软雅黑" pitchFamily="34" charset="-122"/>
                <a:ea typeface="微软雅黑" pitchFamily="34" charset="-122"/>
              </a:rPr>
              <a:t>的</a:t>
            </a:r>
            <a:r>
              <a:rPr lang="zh-CN" altLang="en-US" sz="2000" b="1" dirty="0" smtClean="0">
                <a:latin typeface="微软雅黑" pitchFamily="34" charset="-122"/>
                <a:ea typeface="微软雅黑" pitchFamily="34" charset="-122"/>
              </a:rPr>
              <a:t>站首先</a:t>
            </a:r>
            <a:r>
              <a:rPr lang="zh-CN" altLang="en-US" sz="2000" b="1" dirty="0">
                <a:latin typeface="微软雅黑" pitchFamily="34" charset="-122"/>
                <a:ea typeface="微软雅黑" pitchFamily="34" charset="-122"/>
              </a:rPr>
              <a:t>接入媒体，发送数据帧。这时信道转为忙，而其他正在退避的站则</a:t>
            </a:r>
            <a:r>
              <a:rPr lang="zh-CN" altLang="en-US" sz="2000" b="1" dirty="0">
                <a:solidFill>
                  <a:srgbClr val="C00000"/>
                </a:solidFill>
                <a:latin typeface="微软雅黑" pitchFamily="34" charset="-122"/>
                <a:ea typeface="微软雅黑" pitchFamily="34" charset="-122"/>
              </a:rPr>
              <a:t>冻结</a:t>
            </a:r>
            <a:r>
              <a:rPr lang="zh-CN" altLang="en-US" sz="2000" b="1" dirty="0">
                <a:latin typeface="微软雅黑" pitchFamily="34" charset="-122"/>
                <a:ea typeface="微软雅黑" pitchFamily="34" charset="-122"/>
              </a:rPr>
              <a:t>其计时器，保留计时器的数值不变，推迟</a:t>
            </a:r>
            <a:r>
              <a:rPr lang="zh-CN" altLang="en-US" sz="2000" b="1" dirty="0" smtClean="0">
                <a:latin typeface="微软雅黑" pitchFamily="34" charset="-122"/>
                <a:ea typeface="微软雅黑" pitchFamily="34" charset="-122"/>
              </a:rPr>
              <a:t>到下次</a:t>
            </a:r>
            <a:r>
              <a:rPr lang="zh-CN" altLang="en-US" sz="2000" b="1" dirty="0">
                <a:latin typeface="微软雅黑" pitchFamily="34" charset="-122"/>
                <a:ea typeface="微软雅黑" pitchFamily="34" charset="-122"/>
              </a:rPr>
              <a:t>争用信道时</a:t>
            </a:r>
            <a:r>
              <a:rPr lang="zh-CN" altLang="en-US" sz="2000" b="1" dirty="0">
                <a:solidFill>
                  <a:srgbClr val="C00000"/>
                </a:solidFill>
                <a:latin typeface="微软雅黑" pitchFamily="34" charset="-122"/>
                <a:ea typeface="微软雅黑" pitchFamily="34" charset="-122"/>
              </a:rPr>
              <a:t>接着倒计时</a:t>
            </a:r>
            <a:r>
              <a:rPr lang="zh-CN" altLang="en-US" sz="2000" b="1" dirty="0" smtClean="0">
                <a:solidFill>
                  <a:srgbClr val="C00000"/>
                </a:solidFill>
                <a:latin typeface="微软雅黑" pitchFamily="34" charset="-122"/>
                <a:ea typeface="微软雅黑" pitchFamily="34" charset="-122"/>
              </a:rPr>
              <a:t>。</a:t>
            </a:r>
            <a:endParaRPr lang="en-US" altLang="zh-CN" sz="2000" b="1" dirty="0" smtClean="0">
              <a:solidFill>
                <a:srgbClr val="C00000"/>
              </a:solidFill>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itchFamily="34" charset="-122"/>
                <a:ea typeface="微软雅黑" pitchFamily="34" charset="-122"/>
              </a:rPr>
              <a:t>这样</a:t>
            </a:r>
            <a:r>
              <a:rPr lang="zh-CN" altLang="en-US" sz="2000" b="1" dirty="0">
                <a:latin typeface="微软雅黑" pitchFamily="34" charset="-122"/>
                <a:ea typeface="微软雅黑" pitchFamily="34" charset="-122"/>
              </a:rPr>
              <a:t>的规定对所有的站是</a:t>
            </a:r>
            <a:r>
              <a:rPr lang="zh-CN" altLang="en-US" sz="2000" b="1" dirty="0">
                <a:solidFill>
                  <a:srgbClr val="0000CC"/>
                </a:solidFill>
                <a:latin typeface="微软雅黑" pitchFamily="34" charset="-122"/>
                <a:ea typeface="微软雅黑" pitchFamily="34" charset="-122"/>
              </a:rPr>
              <a:t>公平的</a:t>
            </a:r>
            <a:r>
              <a:rPr lang="zh-CN" altLang="en-US" sz="2000" b="1" dirty="0" smtClean="0">
                <a:solidFill>
                  <a:srgbClr val="0000CC"/>
                </a:solidFill>
                <a:latin typeface="微软雅黑" pitchFamily="34" charset="-122"/>
                <a:ea typeface="微软雅黑" pitchFamily="34" charset="-122"/>
              </a:rPr>
              <a:t>。</a:t>
            </a:r>
            <a:endParaRPr lang="zh-CN" altLang="en-US" sz="2000" b="1" dirty="0">
              <a:solidFill>
                <a:srgbClr val="0000CC"/>
              </a:solidFill>
              <a:latin typeface="微软雅黑" pitchFamily="34" charset="-122"/>
              <a:ea typeface="微软雅黑" pitchFamily="34" charset="-122"/>
            </a:endParaRPr>
          </a:p>
        </p:txBody>
      </p:sp>
    </p:spTree>
    <p:extLst>
      <p:ext uri="{BB962C8B-B14F-4D97-AF65-F5344CB8AC3E}">
        <p14:creationId xmlns="" xmlns:p14="http://schemas.microsoft.com/office/powerpoint/2010/main" val="191525286"/>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8713"/>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8885"/>
            <a:ext cx="5032403"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a:t>
            </a:r>
            <a:r>
              <a:rPr lang="zh-CN" altLang="en-US" sz="2000" b="1" dirty="0">
                <a:solidFill>
                  <a:srgbClr val="0000CC"/>
                </a:solidFill>
                <a:latin typeface="微软雅黑" pitchFamily="34" charset="-122"/>
                <a:ea typeface="微软雅黑" pitchFamily="34" charset="-122"/>
              </a:rPr>
              <a:t>推迟接入</a:t>
            </a:r>
            <a:r>
              <a:rPr lang="zh-CN" altLang="en-US" sz="2000" b="1" dirty="0">
                <a:latin typeface="微软雅黑" pitchFamily="34" charset="-122"/>
                <a:ea typeface="微软雅黑" pitchFamily="34" charset="-122"/>
              </a:rPr>
              <a:t>”和“</a:t>
            </a:r>
            <a:r>
              <a:rPr lang="zh-CN" altLang="en-US" sz="2000" b="1" dirty="0" smtClean="0">
                <a:solidFill>
                  <a:srgbClr val="0000CC"/>
                </a:solidFill>
                <a:latin typeface="微软雅黑" pitchFamily="34" charset="-122"/>
                <a:ea typeface="微软雅黑" pitchFamily="34" charset="-122"/>
              </a:rPr>
              <a:t>退避 </a:t>
            </a:r>
            <a:r>
              <a:rPr lang="en-US" altLang="zh-CN" sz="2000" b="1" dirty="0" smtClean="0">
                <a:solidFill>
                  <a:srgbClr val="0000CC"/>
                </a:solidFill>
                <a:latin typeface="微软雅黑" pitchFamily="34" charset="-122"/>
                <a:ea typeface="微软雅黑" pitchFamily="34" charset="-122"/>
              </a:rPr>
              <a:t>(</a:t>
            </a:r>
            <a:r>
              <a:rPr lang="en-US" altLang="zh-CN" sz="2000" b="1" dirty="0" err="1">
                <a:solidFill>
                  <a:srgbClr val="0000CC"/>
                </a:solidFill>
                <a:latin typeface="微软雅黑" pitchFamily="34" charset="-122"/>
                <a:ea typeface="微软雅黑" pitchFamily="34" charset="-122"/>
              </a:rPr>
              <a:t>backoff</a:t>
            </a:r>
            <a:r>
              <a:rPr lang="en-US" altLang="zh-CN" sz="2000" b="1" dirty="0">
                <a:solidFill>
                  <a:srgbClr val="0000CC"/>
                </a:solidFill>
                <a:latin typeface="微软雅黑" pitchFamily="34" charset="-122"/>
                <a:ea typeface="微软雅黑" pitchFamily="34" charset="-122"/>
              </a:rPr>
              <a:t>)</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的</a:t>
            </a:r>
            <a:r>
              <a:rPr lang="zh-CN" altLang="en-US" sz="2000" b="1" dirty="0" smtClean="0">
                <a:latin typeface="微软雅黑" pitchFamily="34" charset="-122"/>
                <a:ea typeface="微软雅黑" pitchFamily="34" charset="-122"/>
              </a:rPr>
              <a:t>区别</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7475"/>
            <a:ext cx="8133857" cy="3054682"/>
          </a:xfrm>
          <a:prstGeom prst="rect">
            <a:avLst/>
          </a:prstGeom>
          <a:noFill/>
          <a:ln w="9525" algn="ctr">
            <a:noFill/>
            <a:miter lim="10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itchFamily="34" charset="-122"/>
                <a:ea typeface="微软雅黑" pitchFamily="34" charset="-122"/>
              </a:rPr>
              <a:t>推迟</a:t>
            </a:r>
            <a:r>
              <a:rPr lang="zh-CN" altLang="en-US" sz="2000" b="1" dirty="0" smtClean="0">
                <a:solidFill>
                  <a:srgbClr val="C00000"/>
                </a:solidFill>
                <a:latin typeface="微软雅黑" pitchFamily="34" charset="-122"/>
                <a:ea typeface="微软雅黑" pitchFamily="34" charset="-122"/>
              </a:rPr>
              <a:t>接入：</a:t>
            </a:r>
            <a:endParaRPr lang="en-US" altLang="zh-CN" sz="2000" b="1" dirty="0" smtClean="0">
              <a:solidFill>
                <a:srgbClr val="C0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发生在信道处于忙的状态，为的是等待争用期的到来，以便执行退避算法来争用信道。</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这时退避计时器处于冻结状态。</a:t>
            </a:r>
            <a:endParaRPr lang="en-US" altLang="zh-CN"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solidFill>
                  <a:srgbClr val="C00000"/>
                </a:solidFill>
                <a:latin typeface="微软雅黑" pitchFamily="34" charset="-122"/>
                <a:ea typeface="微软雅黑" pitchFamily="34" charset="-122"/>
              </a:rPr>
              <a:t>退避：</a:t>
            </a:r>
            <a:endParaRPr lang="en-US" altLang="zh-CN" sz="2000" b="1" dirty="0" smtClean="0">
              <a:solidFill>
                <a:srgbClr val="C0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是争用期各站点执行的算法，退避计时器进行倒计时。</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这时信道是空闲的，并且总是出现在时间间隔 </a:t>
            </a:r>
            <a:r>
              <a:rPr lang="en-US" altLang="zh-CN" sz="2000" b="1" dirty="0">
                <a:latin typeface="微软雅黑" pitchFamily="34" charset="-122"/>
                <a:ea typeface="微软雅黑" pitchFamily="34" charset="-122"/>
              </a:rPr>
              <a:t>DIFS </a:t>
            </a:r>
            <a:r>
              <a:rPr lang="zh-CN" altLang="en-US" sz="2000" b="1" dirty="0">
                <a:latin typeface="微软雅黑" pitchFamily="34" charset="-122"/>
                <a:ea typeface="微软雅黑" pitchFamily="34" charset="-122"/>
              </a:rPr>
              <a:t>的后面。</a:t>
            </a:r>
          </a:p>
        </p:txBody>
      </p:sp>
    </p:spTree>
    <p:extLst>
      <p:ext uri="{BB962C8B-B14F-4D97-AF65-F5344CB8AC3E}">
        <p14:creationId xmlns="" xmlns:p14="http://schemas.microsoft.com/office/powerpoint/2010/main" val="3237874264"/>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8713"/>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8885"/>
            <a:ext cx="1210588"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争用窗口</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7475"/>
            <a:ext cx="8196243" cy="3885807"/>
          </a:xfrm>
          <a:prstGeom prst="rect">
            <a:avLst/>
          </a:prstGeom>
          <a:noFill/>
          <a:ln w="9525" algn="ctr">
            <a:noFill/>
            <a:miter lim="10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600"/>
              </a:lnSpc>
              <a:buClr>
                <a:srgbClr val="0070C0"/>
              </a:buClr>
              <a:buFont typeface="Wingdings" panose="05000000000000000000" pitchFamily="2" charset="2"/>
              <a:buChar char="l"/>
            </a:pPr>
            <a:r>
              <a:rPr lang="zh-CN" altLang="en-US" b="1" dirty="0" smtClean="0">
                <a:solidFill>
                  <a:srgbClr val="C00000"/>
                </a:solidFill>
                <a:latin typeface="微软雅黑" pitchFamily="34" charset="-122"/>
                <a:ea typeface="微软雅黑" pitchFamily="34" charset="-122"/>
              </a:rPr>
              <a:t>建议值： </a:t>
            </a:r>
            <a:r>
              <a:rPr lang="en-US" altLang="zh-CN" b="1" dirty="0" smtClean="0">
                <a:solidFill>
                  <a:srgbClr val="0000CC"/>
                </a:solidFill>
                <a:latin typeface="微软雅黑" pitchFamily="34" charset="-122"/>
                <a:ea typeface="微软雅黑" pitchFamily="34" charset="-122"/>
              </a:rPr>
              <a:t>15 (</a:t>
            </a:r>
            <a:r>
              <a:rPr lang="zh-CN" altLang="en-US" b="1" dirty="0" smtClean="0">
                <a:solidFill>
                  <a:srgbClr val="0000CC"/>
                </a:solidFill>
                <a:latin typeface="微软雅黑" pitchFamily="34" charset="-122"/>
                <a:ea typeface="微软雅黑" pitchFamily="34" charset="-122"/>
              </a:rPr>
              <a:t>最小</a:t>
            </a:r>
            <a:r>
              <a:rPr lang="en-US" altLang="zh-CN" b="1" dirty="0" smtClean="0">
                <a:solidFill>
                  <a:srgbClr val="0000CC"/>
                </a:solidFill>
                <a:latin typeface="微软雅黑" pitchFamily="34" charset="-122"/>
                <a:ea typeface="微软雅黑" pitchFamily="34" charset="-122"/>
              </a:rPr>
              <a:t>) ≤ </a:t>
            </a:r>
            <a:r>
              <a:rPr lang="zh-CN" altLang="en-US" b="1" dirty="0" smtClean="0">
                <a:solidFill>
                  <a:srgbClr val="0000CC"/>
                </a:solidFill>
                <a:latin typeface="微软雅黑" pitchFamily="34" charset="-122"/>
                <a:ea typeface="微软雅黑" pitchFamily="34" charset="-122"/>
              </a:rPr>
              <a:t>争用</a:t>
            </a:r>
            <a:r>
              <a:rPr lang="zh-CN" altLang="en-US" b="1" dirty="0">
                <a:solidFill>
                  <a:srgbClr val="0000CC"/>
                </a:solidFill>
                <a:latin typeface="微软雅黑" pitchFamily="34" charset="-122"/>
                <a:ea typeface="微软雅黑" pitchFamily="34" charset="-122"/>
              </a:rPr>
              <a:t>窗口 </a:t>
            </a:r>
            <a:r>
              <a:rPr lang="en-US" altLang="zh-CN" b="1" dirty="0" smtClean="0">
                <a:solidFill>
                  <a:srgbClr val="0000CC"/>
                </a:solidFill>
                <a:latin typeface="微软雅黑" pitchFamily="34" charset="-122"/>
                <a:ea typeface="微软雅黑" pitchFamily="34" charset="-122"/>
              </a:rPr>
              <a:t>CW </a:t>
            </a:r>
            <a:r>
              <a:rPr lang="en-US" altLang="zh-CN" b="1" dirty="0">
                <a:solidFill>
                  <a:srgbClr val="0000CC"/>
                </a:solidFill>
                <a:latin typeface="微软雅黑" pitchFamily="34" charset="-122"/>
                <a:ea typeface="微软雅黑" pitchFamily="34" charset="-122"/>
              </a:rPr>
              <a:t>≤ </a:t>
            </a:r>
            <a:r>
              <a:rPr lang="en-US" altLang="zh-CN" b="1" dirty="0" smtClean="0">
                <a:solidFill>
                  <a:srgbClr val="0000CC"/>
                </a:solidFill>
                <a:latin typeface="微软雅黑" pitchFamily="34" charset="-122"/>
                <a:ea typeface="微软雅黑" pitchFamily="34" charset="-122"/>
              </a:rPr>
              <a:t>1023 (</a:t>
            </a:r>
            <a:r>
              <a:rPr lang="zh-CN" altLang="en-US" b="1" dirty="0" smtClean="0">
                <a:solidFill>
                  <a:srgbClr val="0000CC"/>
                </a:solidFill>
                <a:latin typeface="微软雅黑" pitchFamily="34" charset="-122"/>
                <a:ea typeface="微软雅黑" pitchFamily="34" charset="-122"/>
              </a:rPr>
              <a:t>最大</a:t>
            </a:r>
            <a:r>
              <a:rPr lang="en-US" altLang="zh-CN" b="1" dirty="0" smtClean="0">
                <a:solidFill>
                  <a:srgbClr val="0000CC"/>
                </a:solidFill>
                <a:latin typeface="微软雅黑" pitchFamily="34" charset="-122"/>
                <a:ea typeface="微软雅黑" pitchFamily="34" charset="-122"/>
              </a:rPr>
              <a:t>)</a:t>
            </a:r>
            <a:r>
              <a:rPr lang="zh-CN" altLang="en-US" b="1" dirty="0" smtClean="0">
                <a:solidFill>
                  <a:srgbClr val="0000CC"/>
                </a:solidFill>
                <a:latin typeface="微软雅黑" pitchFamily="34" charset="-122"/>
                <a:ea typeface="微软雅黑" pitchFamily="34" charset="-122"/>
              </a:rPr>
              <a:t>。</a:t>
            </a:r>
            <a:endParaRPr lang="en-US" altLang="zh-CN" b="1" dirty="0" smtClean="0">
              <a:solidFill>
                <a:srgbClr val="0000CC"/>
              </a:solidFill>
              <a:latin typeface="微软雅黑" pitchFamily="34" charset="-122"/>
              <a:ea typeface="微软雅黑" pitchFamily="34" charset="-122"/>
            </a:endParaRPr>
          </a:p>
          <a:p>
            <a:pPr marL="342900" indent="-342900" eaLnBrk="0" hangingPunct="0">
              <a:lnSpc>
                <a:spcPts val="2600"/>
              </a:lnSpc>
              <a:buClr>
                <a:srgbClr val="0070C0"/>
              </a:buClr>
              <a:buFont typeface="Wingdings" panose="05000000000000000000" pitchFamily="2" charset="2"/>
              <a:buChar char="l"/>
            </a:pPr>
            <a:r>
              <a:rPr lang="en-US" altLang="zh-CN" b="1" dirty="0">
                <a:solidFill>
                  <a:srgbClr val="C00000"/>
                </a:solidFill>
                <a:latin typeface="微软雅黑" pitchFamily="34" charset="-122"/>
                <a:ea typeface="微软雅黑" pitchFamily="34" charset="-122"/>
              </a:rPr>
              <a:t>CSMA/CA</a:t>
            </a:r>
            <a:r>
              <a:rPr lang="zh-CN" altLang="en-US" b="1" dirty="0" smtClean="0">
                <a:solidFill>
                  <a:srgbClr val="C00000"/>
                </a:solidFill>
                <a:latin typeface="微软雅黑" pitchFamily="34" charset="-122"/>
                <a:ea typeface="微软雅黑" pitchFamily="34" charset="-122"/>
              </a:rPr>
              <a:t>规定：</a:t>
            </a:r>
            <a:r>
              <a:rPr lang="zh-CN" altLang="en-US" b="1" dirty="0" smtClean="0">
                <a:latin typeface="微软雅黑" pitchFamily="34" charset="-122"/>
                <a:ea typeface="微软雅黑" pitchFamily="34" charset="-122"/>
              </a:rPr>
              <a:t>如果</a:t>
            </a:r>
            <a:r>
              <a:rPr lang="zh-CN" altLang="en-US" b="1" dirty="0">
                <a:latin typeface="微软雅黑" pitchFamily="34" charset="-122"/>
                <a:ea typeface="微软雅黑" pitchFamily="34" charset="-122"/>
              </a:rPr>
              <a:t>未收到确认</a:t>
            </a:r>
            <a:r>
              <a:rPr lang="zh-CN" altLang="en-US" b="1" dirty="0" smtClean="0">
                <a:latin typeface="微软雅黑" pitchFamily="34" charset="-122"/>
                <a:ea typeface="微软雅黑" pitchFamily="34" charset="-122"/>
              </a:rPr>
              <a:t>帧，</a:t>
            </a:r>
            <a:r>
              <a:rPr lang="zh-CN" altLang="en-US" b="1" dirty="0">
                <a:latin typeface="微软雅黑" pitchFamily="34" charset="-122"/>
                <a:ea typeface="微软雅黑" pitchFamily="34" charset="-122"/>
              </a:rPr>
              <a:t>则必须重传。但每重传一次，争用窗口的数值就近似加倍</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342900" indent="-342900" eaLnBrk="0" hangingPunct="0">
              <a:lnSpc>
                <a:spcPts val="2600"/>
              </a:lnSpc>
              <a:buClr>
                <a:srgbClr val="0070C0"/>
              </a:buClr>
              <a:buFont typeface="Wingdings" panose="05000000000000000000" pitchFamily="2" charset="2"/>
              <a:buChar char="l"/>
            </a:pPr>
            <a:r>
              <a:rPr lang="zh-CN" altLang="en-US" b="1" dirty="0" smtClean="0">
                <a:solidFill>
                  <a:srgbClr val="0000CC"/>
                </a:solidFill>
                <a:latin typeface="微软雅黑" pitchFamily="34" charset="-122"/>
                <a:ea typeface="微软雅黑" pitchFamily="34" charset="-122"/>
              </a:rPr>
              <a:t>假定：</a:t>
            </a:r>
            <a:r>
              <a:rPr lang="zh-CN" altLang="en-US" b="1" dirty="0" smtClean="0">
                <a:latin typeface="微软雅黑" pitchFamily="34" charset="-122"/>
                <a:ea typeface="微软雅黑" pitchFamily="34" charset="-122"/>
              </a:rPr>
              <a:t>选择</a:t>
            </a:r>
            <a:r>
              <a:rPr lang="zh-CN" altLang="en-US" b="1" dirty="0">
                <a:latin typeface="微软雅黑" pitchFamily="34" charset="-122"/>
                <a:ea typeface="微软雅黑" pitchFamily="34" charset="-122"/>
              </a:rPr>
              <a:t>初始争用</a:t>
            </a:r>
            <a:r>
              <a:rPr lang="zh-CN" altLang="en-US" b="1" dirty="0" smtClean="0">
                <a:latin typeface="微软雅黑" pitchFamily="34" charset="-122"/>
                <a:ea typeface="微软雅黑" pitchFamily="34" charset="-122"/>
              </a:rPr>
              <a:t>窗口 </a:t>
            </a:r>
            <a:r>
              <a:rPr lang="en-US" altLang="zh-CN" b="1" dirty="0" smtClean="0">
                <a:latin typeface="微软雅黑" pitchFamily="34" charset="-122"/>
                <a:ea typeface="微软雅黑" pitchFamily="34" charset="-122"/>
              </a:rPr>
              <a:t>CW </a:t>
            </a:r>
            <a:r>
              <a:rPr lang="en-US" altLang="zh-CN" b="1" dirty="0">
                <a:latin typeface="微软雅黑" pitchFamily="34" charset="-122"/>
                <a:ea typeface="微软雅黑" pitchFamily="34" charset="-122"/>
              </a:rPr>
              <a:t>= 2</a:t>
            </a:r>
            <a:r>
              <a:rPr lang="en-US" altLang="zh-CN" b="1" baseline="30000" dirty="0">
                <a:latin typeface="微软雅黑" pitchFamily="34" charset="-122"/>
                <a:ea typeface="微软雅黑" pitchFamily="34" charset="-122"/>
              </a:rPr>
              <a:t>4</a:t>
            </a:r>
            <a:r>
              <a:rPr lang="en-US" altLang="zh-CN" b="1" dirty="0">
                <a:latin typeface="微软雅黑" pitchFamily="34" charset="-122"/>
                <a:ea typeface="微软雅黑" pitchFamily="34" charset="-122"/>
              </a:rPr>
              <a:t> – 1= 15</a:t>
            </a:r>
            <a:r>
              <a:rPr lang="zh-CN" altLang="en-US" b="1" dirty="0">
                <a:latin typeface="微软雅黑" pitchFamily="34" charset="-122"/>
                <a:ea typeface="微软雅黑" pitchFamily="34" charset="-122"/>
              </a:rPr>
              <a:t>，第 </a:t>
            </a:r>
            <a:r>
              <a:rPr lang="en-US" altLang="zh-CN" b="1" i="1" dirty="0" err="1">
                <a:latin typeface="Times New Roman" pitchFamily="18" charset="0"/>
              </a:rPr>
              <a:t>i</a:t>
            </a:r>
            <a:r>
              <a:rPr lang="en-US" altLang="zh-CN" b="1" dirty="0" smtClean="0">
                <a:latin typeface="微软雅黑" pitchFamily="34" charset="-122"/>
                <a:ea typeface="微软雅黑" pitchFamily="34" charset="-122"/>
              </a:rPr>
              <a:t> </a:t>
            </a:r>
            <a:r>
              <a:rPr lang="zh-CN" altLang="en-US" b="1" dirty="0">
                <a:latin typeface="微软雅黑" pitchFamily="34" charset="-122"/>
                <a:ea typeface="微软雅黑" pitchFamily="34" charset="-122"/>
              </a:rPr>
              <a:t>次退避就在 </a:t>
            </a:r>
            <a:r>
              <a:rPr lang="en-US" altLang="zh-CN" b="1" dirty="0" smtClean="0">
                <a:latin typeface="微软雅黑" pitchFamily="34" charset="-122"/>
                <a:ea typeface="微软雅黑" pitchFamily="34" charset="-122"/>
              </a:rPr>
              <a:t>2</a:t>
            </a:r>
            <a:r>
              <a:rPr lang="en-US" altLang="zh-CN" b="1" baseline="30000" dirty="0" smtClean="0">
                <a:latin typeface="微软雅黑" pitchFamily="34" charset="-122"/>
                <a:ea typeface="微软雅黑" pitchFamily="34" charset="-122"/>
              </a:rPr>
              <a:t>4+</a:t>
            </a:r>
            <a:r>
              <a:rPr lang="en-US" altLang="zh-CN" b="1" i="1" baseline="30000" dirty="0" smtClean="0">
                <a:latin typeface="Times New Roman" pitchFamily="18" charset="0"/>
              </a:rPr>
              <a:t>i</a:t>
            </a:r>
            <a:r>
              <a:rPr lang="en-US" altLang="zh-CN" b="1" dirty="0">
                <a:latin typeface="微软雅黑" pitchFamily="34" charset="-122"/>
                <a:ea typeface="微软雅黑" pitchFamily="34" charset="-122"/>
              </a:rPr>
              <a:t> – </a:t>
            </a:r>
            <a:r>
              <a:rPr lang="en-US" altLang="zh-CN" b="1" dirty="0" smtClean="0">
                <a:latin typeface="微软雅黑" pitchFamily="34" charset="-122"/>
                <a:ea typeface="微软雅黑" pitchFamily="34" charset="-122"/>
              </a:rPr>
              <a:t>1 </a:t>
            </a:r>
            <a:r>
              <a:rPr lang="zh-CN" altLang="en-US" b="1" dirty="0" smtClean="0">
                <a:latin typeface="微软雅黑" pitchFamily="34" charset="-122"/>
                <a:ea typeface="微软雅黑" pitchFamily="34" charset="-122"/>
              </a:rPr>
              <a:t>个</a:t>
            </a:r>
            <a:r>
              <a:rPr lang="zh-CN" altLang="en-US" b="1" dirty="0">
                <a:latin typeface="微软雅黑" pitchFamily="34" charset="-122"/>
                <a:ea typeface="微软雅黑" pitchFamily="34" charset="-122"/>
              </a:rPr>
              <a:t>时隙中</a:t>
            </a:r>
            <a:r>
              <a:rPr lang="zh-CN" altLang="en-US" b="1" dirty="0">
                <a:solidFill>
                  <a:srgbClr val="C00000"/>
                </a:solidFill>
                <a:latin typeface="微软雅黑" pitchFamily="34" charset="-122"/>
                <a:ea typeface="微软雅黑" pitchFamily="34" charset="-122"/>
              </a:rPr>
              <a:t>随机</a:t>
            </a:r>
            <a:r>
              <a:rPr lang="zh-CN" altLang="en-US" b="1" dirty="0">
                <a:latin typeface="微软雅黑" pitchFamily="34" charset="-122"/>
                <a:ea typeface="微软雅黑" pitchFamily="34" charset="-122"/>
              </a:rPr>
              <a:t>地选择一个，即</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717550" lvl="1" indent="-342900" eaLnBrk="0" hangingPunct="0">
              <a:lnSpc>
                <a:spcPts val="2400"/>
              </a:lnSpc>
              <a:buClr>
                <a:srgbClr val="9900CC"/>
              </a:buClr>
              <a:buSzPct val="85000"/>
              <a:buFont typeface="Wingdings" panose="05000000000000000000" pitchFamily="2" charset="2"/>
              <a:buChar char="u"/>
            </a:pPr>
            <a:r>
              <a:rPr lang="zh-CN" altLang="en-US" sz="1600" b="1" dirty="0">
                <a:latin typeface="微软雅黑" pitchFamily="34" charset="-122"/>
                <a:ea typeface="微软雅黑" pitchFamily="34" charset="-122"/>
              </a:rPr>
              <a:t>第 </a:t>
            </a:r>
            <a:r>
              <a:rPr lang="en-US" altLang="zh-CN" sz="1600" b="1" dirty="0">
                <a:latin typeface="微软雅黑" pitchFamily="34" charset="-122"/>
                <a:ea typeface="微软雅黑" pitchFamily="34" charset="-122"/>
              </a:rPr>
              <a:t>1 </a:t>
            </a:r>
            <a:r>
              <a:rPr lang="zh-CN" altLang="en-US" sz="1600" b="1" dirty="0">
                <a:latin typeface="微软雅黑" pitchFamily="34" charset="-122"/>
                <a:ea typeface="微软雅黑" pitchFamily="34" charset="-122"/>
              </a:rPr>
              <a:t>次重传时，随机退避的时隙数应在 </a:t>
            </a:r>
            <a:r>
              <a:rPr lang="en-US" altLang="zh-CN" sz="1600" b="1" dirty="0">
                <a:latin typeface="微软雅黑" pitchFamily="34" charset="-122"/>
                <a:ea typeface="微软雅黑" pitchFamily="34" charset="-122"/>
              </a:rPr>
              <a:t>0 ~ 31 </a:t>
            </a:r>
            <a:r>
              <a:rPr lang="zh-CN" altLang="en-US" sz="1600" b="1" dirty="0">
                <a:latin typeface="微软雅黑" pitchFamily="34" charset="-122"/>
                <a:ea typeface="微软雅黑" pitchFamily="34" charset="-122"/>
              </a:rPr>
              <a:t>之间生成。</a:t>
            </a:r>
          </a:p>
          <a:p>
            <a:pPr marL="717550" lvl="1" indent="-342900" eaLnBrk="0" hangingPunct="0">
              <a:lnSpc>
                <a:spcPts val="2400"/>
              </a:lnSpc>
              <a:buClr>
                <a:srgbClr val="9900CC"/>
              </a:buClr>
              <a:buSzPct val="85000"/>
              <a:buFont typeface="Wingdings" panose="05000000000000000000" pitchFamily="2" charset="2"/>
              <a:buChar char="u"/>
            </a:pPr>
            <a:r>
              <a:rPr lang="zh-CN" altLang="en-US" sz="1600" b="1" dirty="0">
                <a:latin typeface="微软雅黑" pitchFamily="34" charset="-122"/>
                <a:ea typeface="微软雅黑" pitchFamily="34" charset="-122"/>
              </a:rPr>
              <a:t>第 </a:t>
            </a:r>
            <a:r>
              <a:rPr lang="en-US" altLang="zh-CN" sz="1600" b="1" dirty="0">
                <a:latin typeface="微软雅黑" pitchFamily="34" charset="-122"/>
                <a:ea typeface="微软雅黑" pitchFamily="34" charset="-122"/>
              </a:rPr>
              <a:t>2 </a:t>
            </a:r>
            <a:r>
              <a:rPr lang="zh-CN" altLang="en-US" sz="1600" b="1" dirty="0">
                <a:latin typeface="微软雅黑" pitchFamily="34" charset="-122"/>
                <a:ea typeface="微软雅黑" pitchFamily="34" charset="-122"/>
              </a:rPr>
              <a:t>次重传时，随机退避的时隙数应在 </a:t>
            </a:r>
            <a:r>
              <a:rPr lang="en-US" altLang="zh-CN" sz="1600" b="1" dirty="0">
                <a:latin typeface="微软雅黑" pitchFamily="34" charset="-122"/>
                <a:ea typeface="微软雅黑" pitchFamily="34" charset="-122"/>
              </a:rPr>
              <a:t>0 ~ 63 </a:t>
            </a:r>
            <a:r>
              <a:rPr lang="zh-CN" altLang="en-US" sz="1600" b="1" dirty="0">
                <a:latin typeface="微软雅黑" pitchFamily="34" charset="-122"/>
                <a:ea typeface="微软雅黑" pitchFamily="34" charset="-122"/>
              </a:rPr>
              <a:t>之间生成。</a:t>
            </a:r>
          </a:p>
          <a:p>
            <a:pPr marL="717550" lvl="1" indent="-342900" eaLnBrk="0" hangingPunct="0">
              <a:lnSpc>
                <a:spcPts val="2400"/>
              </a:lnSpc>
              <a:buClr>
                <a:srgbClr val="9900CC"/>
              </a:buClr>
              <a:buSzPct val="85000"/>
              <a:buFont typeface="Wingdings" panose="05000000000000000000" pitchFamily="2" charset="2"/>
              <a:buChar char="u"/>
            </a:pPr>
            <a:r>
              <a:rPr lang="zh-CN" altLang="en-US" sz="1600" b="1" dirty="0">
                <a:latin typeface="微软雅黑" pitchFamily="34" charset="-122"/>
                <a:ea typeface="微软雅黑" pitchFamily="34" charset="-122"/>
              </a:rPr>
              <a:t>第 </a:t>
            </a:r>
            <a:r>
              <a:rPr lang="en-US" altLang="zh-CN" sz="1600" b="1" dirty="0">
                <a:latin typeface="微软雅黑" pitchFamily="34" charset="-122"/>
                <a:ea typeface="微软雅黑" pitchFamily="34" charset="-122"/>
              </a:rPr>
              <a:t>3 </a:t>
            </a:r>
            <a:r>
              <a:rPr lang="zh-CN" altLang="en-US" sz="1600" b="1" dirty="0">
                <a:latin typeface="微软雅黑" pitchFamily="34" charset="-122"/>
                <a:ea typeface="微软雅黑" pitchFamily="34" charset="-122"/>
              </a:rPr>
              <a:t>次重传时，随机退避的时隙数应在 </a:t>
            </a:r>
            <a:r>
              <a:rPr lang="en-US" altLang="zh-CN" sz="1600" b="1" dirty="0">
                <a:latin typeface="微软雅黑" pitchFamily="34" charset="-122"/>
                <a:ea typeface="微软雅黑" pitchFamily="34" charset="-122"/>
              </a:rPr>
              <a:t>0 ~ 127 </a:t>
            </a:r>
            <a:r>
              <a:rPr lang="zh-CN" altLang="en-US" sz="1600" b="1" dirty="0">
                <a:latin typeface="微软雅黑" pitchFamily="34" charset="-122"/>
                <a:ea typeface="微软雅黑" pitchFamily="34" charset="-122"/>
              </a:rPr>
              <a:t>之间生成。</a:t>
            </a:r>
          </a:p>
          <a:p>
            <a:pPr marL="717550" lvl="1" indent="-342900" eaLnBrk="0" hangingPunct="0">
              <a:lnSpc>
                <a:spcPts val="2400"/>
              </a:lnSpc>
              <a:buClr>
                <a:srgbClr val="9900CC"/>
              </a:buClr>
              <a:buSzPct val="85000"/>
              <a:buFont typeface="Wingdings" panose="05000000000000000000" pitchFamily="2" charset="2"/>
              <a:buChar char="u"/>
            </a:pPr>
            <a:r>
              <a:rPr lang="zh-CN" altLang="en-US" sz="1600" b="1" dirty="0">
                <a:latin typeface="微软雅黑" pitchFamily="34" charset="-122"/>
                <a:ea typeface="微软雅黑" pitchFamily="34" charset="-122"/>
              </a:rPr>
              <a:t>第 </a:t>
            </a:r>
            <a:r>
              <a:rPr lang="en-US" altLang="zh-CN" sz="1600" b="1" dirty="0">
                <a:latin typeface="微软雅黑" pitchFamily="34" charset="-122"/>
                <a:ea typeface="微软雅黑" pitchFamily="34" charset="-122"/>
              </a:rPr>
              <a:t>4 </a:t>
            </a:r>
            <a:r>
              <a:rPr lang="zh-CN" altLang="en-US" sz="1600" b="1" dirty="0">
                <a:latin typeface="微软雅黑" pitchFamily="34" charset="-122"/>
                <a:ea typeface="微软雅黑" pitchFamily="34" charset="-122"/>
              </a:rPr>
              <a:t>次重传时，随机退避的时隙数应在 </a:t>
            </a:r>
            <a:r>
              <a:rPr lang="en-US" altLang="zh-CN" sz="1600" b="1" dirty="0">
                <a:latin typeface="微软雅黑" pitchFamily="34" charset="-122"/>
                <a:ea typeface="微软雅黑" pitchFamily="34" charset="-122"/>
              </a:rPr>
              <a:t>0 ~ </a:t>
            </a:r>
            <a:r>
              <a:rPr lang="en-US" altLang="zh-CN" sz="1600" b="1" dirty="0" smtClean="0">
                <a:latin typeface="微软雅黑" pitchFamily="34" charset="-122"/>
                <a:ea typeface="微软雅黑" pitchFamily="34" charset="-122"/>
              </a:rPr>
              <a:t>255 </a:t>
            </a:r>
            <a:r>
              <a:rPr lang="zh-CN" altLang="en-US" sz="1600" b="1" dirty="0">
                <a:latin typeface="微软雅黑" pitchFamily="34" charset="-122"/>
                <a:ea typeface="微软雅黑" pitchFamily="34" charset="-122"/>
              </a:rPr>
              <a:t>之间生成</a:t>
            </a:r>
            <a:r>
              <a:rPr lang="zh-CN" altLang="en-US" sz="1600" b="1" dirty="0" smtClean="0">
                <a:latin typeface="微软雅黑" pitchFamily="34" charset="-122"/>
                <a:ea typeface="微软雅黑" pitchFamily="34" charset="-122"/>
              </a:rPr>
              <a:t>。</a:t>
            </a:r>
            <a:endParaRPr lang="en-US" altLang="zh-CN" sz="1600" b="1" dirty="0" smtClean="0">
              <a:latin typeface="微软雅黑" pitchFamily="34" charset="-122"/>
              <a:ea typeface="微软雅黑" pitchFamily="34" charset="-122"/>
            </a:endParaRPr>
          </a:p>
          <a:p>
            <a:pPr marL="717550" lvl="1" indent="-342900" eaLnBrk="0" hangingPunct="0">
              <a:lnSpc>
                <a:spcPts val="2400"/>
              </a:lnSpc>
              <a:buClr>
                <a:srgbClr val="9900CC"/>
              </a:buClr>
              <a:buSzPct val="85000"/>
              <a:buFont typeface="Wingdings" panose="05000000000000000000" pitchFamily="2" charset="2"/>
              <a:buChar char="u"/>
            </a:pPr>
            <a:r>
              <a:rPr lang="zh-CN" altLang="en-US" sz="1600" b="1" dirty="0">
                <a:latin typeface="微软雅黑" pitchFamily="34" charset="-122"/>
                <a:ea typeface="微软雅黑" pitchFamily="34" charset="-122"/>
              </a:rPr>
              <a:t>第 </a:t>
            </a:r>
            <a:r>
              <a:rPr lang="en-US" altLang="zh-CN" sz="1600" b="1" dirty="0" smtClean="0">
                <a:latin typeface="微软雅黑" pitchFamily="34" charset="-122"/>
                <a:ea typeface="微软雅黑" pitchFamily="34" charset="-122"/>
              </a:rPr>
              <a:t>5 </a:t>
            </a:r>
            <a:r>
              <a:rPr lang="zh-CN" altLang="en-US" sz="1600" b="1" dirty="0">
                <a:latin typeface="微软雅黑" pitchFamily="34" charset="-122"/>
                <a:ea typeface="微软雅黑" pitchFamily="34" charset="-122"/>
              </a:rPr>
              <a:t>次重传时，随机退避的时隙数应在 </a:t>
            </a:r>
            <a:r>
              <a:rPr lang="en-US" altLang="zh-CN" sz="1600" b="1" dirty="0">
                <a:latin typeface="微软雅黑" pitchFamily="34" charset="-122"/>
                <a:ea typeface="微软雅黑" pitchFamily="34" charset="-122"/>
              </a:rPr>
              <a:t>0 ~ 511 </a:t>
            </a:r>
            <a:r>
              <a:rPr lang="zh-CN" altLang="en-US" sz="1600" b="1" dirty="0">
                <a:latin typeface="微软雅黑" pitchFamily="34" charset="-122"/>
                <a:ea typeface="微软雅黑" pitchFamily="34" charset="-122"/>
              </a:rPr>
              <a:t>之间生成。</a:t>
            </a:r>
          </a:p>
          <a:p>
            <a:pPr marL="717550" lvl="1" indent="-342900" eaLnBrk="0" hangingPunct="0">
              <a:lnSpc>
                <a:spcPts val="2400"/>
              </a:lnSpc>
              <a:buClr>
                <a:srgbClr val="9900CC"/>
              </a:buClr>
              <a:buSzPct val="85000"/>
              <a:buFont typeface="Wingdings" panose="05000000000000000000" pitchFamily="2" charset="2"/>
              <a:buChar char="u"/>
            </a:pPr>
            <a:r>
              <a:rPr lang="zh-CN" altLang="en-US" sz="1600" b="1" dirty="0" smtClean="0">
                <a:solidFill>
                  <a:srgbClr val="C00000"/>
                </a:solidFill>
                <a:latin typeface="微软雅黑" pitchFamily="34" charset="-122"/>
                <a:ea typeface="微软雅黑" pitchFamily="34" charset="-122"/>
              </a:rPr>
              <a:t>第 </a:t>
            </a:r>
            <a:r>
              <a:rPr lang="en-US" altLang="zh-CN" sz="1600" b="1" dirty="0" smtClean="0">
                <a:solidFill>
                  <a:srgbClr val="C00000"/>
                </a:solidFill>
                <a:latin typeface="微软雅黑" pitchFamily="34" charset="-122"/>
                <a:ea typeface="微软雅黑" pitchFamily="34" charset="-122"/>
              </a:rPr>
              <a:t>6 </a:t>
            </a:r>
            <a:r>
              <a:rPr lang="zh-CN" altLang="en-US" sz="1600" b="1" dirty="0">
                <a:solidFill>
                  <a:srgbClr val="C00000"/>
                </a:solidFill>
                <a:latin typeface="微软雅黑" pitchFamily="34" charset="-122"/>
                <a:ea typeface="微软雅黑" pitchFamily="34" charset="-122"/>
              </a:rPr>
              <a:t>次以及 </a:t>
            </a:r>
            <a:r>
              <a:rPr lang="en-US" altLang="zh-CN" sz="1600" b="1" dirty="0" smtClean="0">
                <a:solidFill>
                  <a:srgbClr val="C00000"/>
                </a:solidFill>
                <a:latin typeface="微软雅黑" pitchFamily="34" charset="-122"/>
                <a:ea typeface="微软雅黑" pitchFamily="34" charset="-122"/>
              </a:rPr>
              <a:t>6 </a:t>
            </a:r>
            <a:r>
              <a:rPr lang="zh-CN" altLang="en-US" sz="1600" b="1" dirty="0">
                <a:solidFill>
                  <a:srgbClr val="C00000"/>
                </a:solidFill>
                <a:latin typeface="微软雅黑" pitchFamily="34" charset="-122"/>
                <a:ea typeface="微软雅黑" pitchFamily="34" charset="-122"/>
              </a:rPr>
              <a:t>次以上重传时，</a:t>
            </a:r>
            <a:r>
              <a:rPr lang="zh-CN" altLang="en-US" sz="1600" b="1" dirty="0">
                <a:latin typeface="微软雅黑" pitchFamily="34" charset="-122"/>
                <a:ea typeface="微软雅黑" pitchFamily="34" charset="-122"/>
              </a:rPr>
              <a:t>随机退避的时隙数应在 </a:t>
            </a:r>
            <a:r>
              <a:rPr lang="en-US" altLang="zh-CN" sz="1600" b="1" dirty="0">
                <a:latin typeface="微软雅黑" pitchFamily="34" charset="-122"/>
                <a:ea typeface="微软雅黑" pitchFamily="34" charset="-122"/>
              </a:rPr>
              <a:t>0 ~ 1023 </a:t>
            </a:r>
            <a:r>
              <a:rPr lang="zh-CN" altLang="en-US" sz="1600" b="1" dirty="0">
                <a:latin typeface="微软雅黑" pitchFamily="34" charset="-122"/>
                <a:ea typeface="微软雅黑" pitchFamily="34" charset="-122"/>
              </a:rPr>
              <a:t>之间生成，争用</a:t>
            </a:r>
            <a:r>
              <a:rPr lang="zh-CN" altLang="en-US" sz="1600" b="1" dirty="0" smtClean="0">
                <a:latin typeface="微软雅黑" pitchFamily="34" charset="-122"/>
                <a:ea typeface="微软雅黑" pitchFamily="34" charset="-122"/>
              </a:rPr>
              <a:t>窗口 </a:t>
            </a:r>
            <a:r>
              <a:rPr lang="en-US" altLang="zh-CN" sz="1600" b="1" dirty="0" smtClean="0">
                <a:latin typeface="微软雅黑" pitchFamily="34" charset="-122"/>
                <a:ea typeface="微软雅黑" pitchFamily="34" charset="-122"/>
              </a:rPr>
              <a:t>CW </a:t>
            </a:r>
            <a:r>
              <a:rPr lang="zh-CN" altLang="en-US" sz="1600" b="1" dirty="0" smtClean="0">
                <a:solidFill>
                  <a:srgbClr val="C00000"/>
                </a:solidFill>
                <a:latin typeface="微软雅黑" pitchFamily="34" charset="-122"/>
                <a:ea typeface="微软雅黑" pitchFamily="34" charset="-122"/>
              </a:rPr>
              <a:t>不再</a:t>
            </a:r>
            <a:r>
              <a:rPr lang="zh-CN" altLang="en-US" sz="1600" b="1" dirty="0">
                <a:solidFill>
                  <a:srgbClr val="C00000"/>
                </a:solidFill>
                <a:latin typeface="微软雅黑" pitchFamily="34" charset="-122"/>
                <a:ea typeface="微软雅黑" pitchFamily="34" charset="-122"/>
              </a:rPr>
              <a:t>增大</a:t>
            </a:r>
            <a:r>
              <a:rPr lang="zh-CN" altLang="en-US" sz="1600" b="1" dirty="0">
                <a:latin typeface="微软雅黑" pitchFamily="34" charset="-122"/>
                <a:ea typeface="微软雅黑" pitchFamily="34" charset="-122"/>
              </a:rPr>
              <a:t>了。</a:t>
            </a:r>
          </a:p>
        </p:txBody>
      </p:sp>
    </p:spTree>
    <p:extLst>
      <p:ext uri="{BB962C8B-B14F-4D97-AF65-F5344CB8AC3E}">
        <p14:creationId xmlns="" xmlns:p14="http://schemas.microsoft.com/office/powerpoint/2010/main" val="3644898665"/>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4">
                                            <p:txEl>
                                              <p:pRg st="3" end="3"/>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4">
                                            <p:txEl>
                                              <p:pRg st="4" end="4"/>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4">
                                            <p:txEl>
                                              <p:pRg st="5" end="5"/>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4">
                                            <p:txEl>
                                              <p:pRg st="6" end="6"/>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4">
                                            <p:txEl>
                                              <p:pRg st="7" end="7"/>
                                            </p:txEl>
                                          </p:spTgt>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4">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bldLvl="2"/>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圆角矩形 52"/>
          <p:cNvSpPr/>
          <p:nvPr/>
        </p:nvSpPr>
        <p:spPr>
          <a:xfrm>
            <a:off x="517853" y="2174050"/>
            <a:ext cx="8133857" cy="124417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2"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7754"/>
            <a:ext cx="2569934"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退避算法的</a:t>
            </a:r>
            <a:r>
              <a:rPr lang="zh-CN" altLang="en-US" sz="2000" b="1" dirty="0" smtClean="0">
                <a:latin typeface="微软雅黑" pitchFamily="34" charset="-122"/>
                <a:ea typeface="微软雅黑" pitchFamily="34" charset="-122"/>
              </a:rPr>
              <a:t>使用场景 </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27635"/>
            <a:ext cx="8133857" cy="1246495"/>
          </a:xfrm>
          <a:prstGeom prst="rect">
            <a:avLst/>
          </a:prstGeom>
          <a:noFill/>
          <a:ln w="9525" algn="ctr">
            <a:noFill/>
            <a:miter lim="10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eaLnBrk="0" hangingPunct="0">
              <a:lnSpc>
                <a:spcPts val="3000"/>
              </a:lnSpc>
              <a:buClr>
                <a:srgbClr val="9900CC"/>
              </a:buClr>
              <a:buFont typeface="+mj-lt"/>
              <a:buAutoNum type="arabicPeriod"/>
            </a:pPr>
            <a:r>
              <a:rPr lang="zh-CN" altLang="en-US" sz="2000" b="1" dirty="0" smtClean="0">
                <a:latin typeface="微软雅黑" pitchFamily="34" charset="-122"/>
                <a:ea typeface="微软雅黑" pitchFamily="34" charset="-122"/>
              </a:rPr>
              <a:t>要</a:t>
            </a:r>
            <a:r>
              <a:rPr lang="zh-CN" altLang="en-US" sz="2000" b="1" dirty="0">
                <a:latin typeface="微软雅黑" pitchFamily="34" charset="-122"/>
                <a:ea typeface="微软雅黑" pitchFamily="34" charset="-122"/>
              </a:rPr>
              <a:t>发送数据时检测到信道忙。</a:t>
            </a:r>
          </a:p>
          <a:p>
            <a:pPr marL="357188" indent="-357188" eaLnBrk="0" hangingPunct="0">
              <a:lnSpc>
                <a:spcPts val="3000"/>
              </a:lnSpc>
              <a:buClr>
                <a:srgbClr val="9900CC"/>
              </a:buClr>
              <a:buFont typeface="+mj-lt"/>
              <a:buAutoNum type="arabicPeriod"/>
            </a:pPr>
            <a:r>
              <a:rPr lang="zh-CN" altLang="en-US" sz="2000" b="1" dirty="0" smtClean="0">
                <a:latin typeface="微软雅黑" pitchFamily="34" charset="-122"/>
                <a:ea typeface="微软雅黑" pitchFamily="34" charset="-122"/>
              </a:rPr>
              <a:t>已</a:t>
            </a:r>
            <a:r>
              <a:rPr lang="zh-CN" altLang="en-US" sz="2000" b="1" dirty="0">
                <a:latin typeface="微软雅黑" pitchFamily="34" charset="-122"/>
                <a:ea typeface="微软雅黑" pitchFamily="34" charset="-122"/>
              </a:rPr>
              <a:t>发出的数据帧未收到确认，重传数据帧。</a:t>
            </a:r>
          </a:p>
          <a:p>
            <a:pPr marL="357188" indent="-357188" eaLnBrk="0" hangingPunct="0">
              <a:lnSpc>
                <a:spcPts val="3000"/>
              </a:lnSpc>
              <a:buClr>
                <a:srgbClr val="9900CC"/>
              </a:buClr>
              <a:buFont typeface="+mj-lt"/>
              <a:buAutoNum type="arabicPeriod"/>
            </a:pPr>
            <a:r>
              <a:rPr lang="zh-CN" altLang="en-US" sz="2000" b="1" dirty="0" smtClean="0">
                <a:latin typeface="微软雅黑" pitchFamily="34" charset="-122"/>
                <a:ea typeface="微软雅黑" pitchFamily="34" charset="-122"/>
              </a:rPr>
              <a:t>接着</a:t>
            </a:r>
            <a:r>
              <a:rPr lang="zh-CN" altLang="en-US" sz="2000" b="1" dirty="0">
                <a:latin typeface="微软雅黑" pitchFamily="34" charset="-122"/>
                <a:ea typeface="微软雅黑" pitchFamily="34" charset="-122"/>
              </a:rPr>
              <a:t>发送后续的数据帧（为了防止一个站长期垄断发送</a:t>
            </a:r>
            <a:r>
              <a:rPr lang="zh-CN" altLang="en-US" sz="2000" b="1" dirty="0" smtClean="0">
                <a:latin typeface="微软雅黑" pitchFamily="34" charset="-122"/>
                <a:ea typeface="微软雅黑" pitchFamily="34" charset="-122"/>
              </a:rPr>
              <a:t>权）</a:t>
            </a:r>
            <a:r>
              <a:rPr lang="zh-CN" altLang="en-US" sz="2000" b="1" dirty="0">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 </a:t>
            </a:r>
            <a:endParaRPr lang="zh-CN" altLang="en-US" sz="2000" b="1" dirty="0">
              <a:latin typeface="微软雅黑" pitchFamily="34" charset="-122"/>
              <a:ea typeface="微软雅黑" pitchFamily="34" charset="-122"/>
            </a:endParaRPr>
          </a:p>
        </p:txBody>
      </p:sp>
      <p:grpSp>
        <p:nvGrpSpPr>
          <p:cNvPr id="52" name="组合 51"/>
          <p:cNvGrpSpPr/>
          <p:nvPr/>
        </p:nvGrpSpPr>
        <p:grpSpPr>
          <a:xfrm>
            <a:off x="1100250" y="2226872"/>
            <a:ext cx="6969061" cy="1153444"/>
            <a:chOff x="677568" y="2108991"/>
            <a:chExt cx="7656591" cy="1543143"/>
          </a:xfrm>
        </p:grpSpPr>
        <p:sp>
          <p:nvSpPr>
            <p:cNvPr id="9" name="Freeform 13"/>
            <p:cNvSpPr>
              <a:spLocks/>
            </p:cNvSpPr>
            <p:nvPr/>
          </p:nvSpPr>
          <p:spPr bwMode="auto">
            <a:xfrm>
              <a:off x="1954090" y="2439840"/>
              <a:ext cx="1223963" cy="296863"/>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 name="Line 110"/>
            <p:cNvSpPr>
              <a:spLocks noChangeShapeType="1"/>
            </p:cNvSpPr>
            <p:nvPr/>
          </p:nvSpPr>
          <p:spPr bwMode="auto">
            <a:xfrm>
              <a:off x="1508003" y="2438253"/>
              <a:ext cx="442912" cy="1587"/>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 name="Text Box 24"/>
            <p:cNvSpPr txBox="1">
              <a:spLocks noChangeArrowheads="1"/>
            </p:cNvSpPr>
            <p:nvPr/>
          </p:nvSpPr>
          <p:spPr bwMode="auto">
            <a:xfrm>
              <a:off x="1455884" y="2108991"/>
              <a:ext cx="588364" cy="37058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12" name="Text Box 9"/>
            <p:cNvSpPr txBox="1">
              <a:spLocks noChangeArrowheads="1"/>
            </p:cNvSpPr>
            <p:nvPr/>
          </p:nvSpPr>
          <p:spPr bwMode="auto">
            <a:xfrm>
              <a:off x="8050262" y="2447778"/>
              <a:ext cx="283897" cy="4117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i="1" dirty="0">
                  <a:latin typeface="微软雅黑" panose="020B0503020204020204" pitchFamily="34" charset="-122"/>
                  <a:ea typeface="微软雅黑" panose="020B0503020204020204" pitchFamily="34" charset="-122"/>
                </a:rPr>
                <a:t>t</a:t>
              </a:r>
            </a:p>
          </p:txBody>
        </p:sp>
        <p:sp>
          <p:nvSpPr>
            <p:cNvPr id="13" name="矩形 131"/>
            <p:cNvSpPr>
              <a:spLocks noChangeArrowheads="1"/>
            </p:cNvSpPr>
            <p:nvPr/>
          </p:nvSpPr>
          <p:spPr bwMode="auto">
            <a:xfrm>
              <a:off x="3617790" y="2520803"/>
              <a:ext cx="574675" cy="222250"/>
            </a:xfrm>
            <a:prstGeom prst="rect">
              <a:avLst/>
            </a:prstGeom>
            <a:noFill/>
            <a:ln w="9525" algn="ctr">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cxnSp>
          <p:nvCxnSpPr>
            <p:cNvPr id="14" name="直接连接符 133"/>
            <p:cNvCxnSpPr>
              <a:cxnSpLocks noChangeShapeType="1"/>
            </p:cNvCxnSpPr>
            <p:nvPr/>
          </p:nvCxnSpPr>
          <p:spPr bwMode="auto">
            <a:xfrm>
              <a:off x="3690815" y="2520803"/>
              <a:ext cx="0" cy="21590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5" name="直接连接符 134"/>
            <p:cNvCxnSpPr>
              <a:cxnSpLocks noChangeShapeType="1"/>
            </p:cNvCxnSpPr>
            <p:nvPr/>
          </p:nvCxnSpPr>
          <p:spPr bwMode="auto">
            <a:xfrm>
              <a:off x="3752728" y="2522390"/>
              <a:ext cx="0" cy="21590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6" name="直接连接符 135"/>
            <p:cNvCxnSpPr>
              <a:cxnSpLocks noChangeShapeType="1"/>
            </p:cNvCxnSpPr>
            <p:nvPr/>
          </p:nvCxnSpPr>
          <p:spPr bwMode="auto">
            <a:xfrm>
              <a:off x="3876553" y="2522390"/>
              <a:ext cx="0" cy="21590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7" name="直接连接符 136"/>
            <p:cNvCxnSpPr>
              <a:cxnSpLocks noChangeShapeType="1"/>
            </p:cNvCxnSpPr>
            <p:nvPr/>
          </p:nvCxnSpPr>
          <p:spPr bwMode="auto">
            <a:xfrm>
              <a:off x="3938465" y="2520803"/>
              <a:ext cx="0" cy="21590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8" name="直接连接符 137"/>
            <p:cNvCxnSpPr>
              <a:cxnSpLocks noChangeShapeType="1"/>
            </p:cNvCxnSpPr>
            <p:nvPr/>
          </p:nvCxnSpPr>
          <p:spPr bwMode="auto">
            <a:xfrm>
              <a:off x="4000378" y="2522390"/>
              <a:ext cx="0" cy="21590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9" name="直接连接符 138"/>
            <p:cNvCxnSpPr>
              <a:cxnSpLocks noChangeShapeType="1"/>
            </p:cNvCxnSpPr>
            <p:nvPr/>
          </p:nvCxnSpPr>
          <p:spPr bwMode="auto">
            <a:xfrm>
              <a:off x="4062290" y="2530328"/>
              <a:ext cx="0" cy="21590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0" name="直接连接符 139"/>
            <p:cNvCxnSpPr>
              <a:cxnSpLocks noChangeShapeType="1"/>
            </p:cNvCxnSpPr>
            <p:nvPr/>
          </p:nvCxnSpPr>
          <p:spPr bwMode="auto">
            <a:xfrm>
              <a:off x="4124203" y="2525565"/>
              <a:ext cx="0" cy="21590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1" name="直接连接符 141"/>
            <p:cNvCxnSpPr>
              <a:cxnSpLocks noChangeShapeType="1"/>
            </p:cNvCxnSpPr>
            <p:nvPr/>
          </p:nvCxnSpPr>
          <p:spPr bwMode="auto">
            <a:xfrm>
              <a:off x="3814640" y="2516040"/>
              <a:ext cx="0" cy="217488"/>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22" name="直接箭头连接符 53"/>
            <p:cNvCxnSpPr>
              <a:cxnSpLocks noChangeShapeType="1"/>
            </p:cNvCxnSpPr>
            <p:nvPr/>
          </p:nvCxnSpPr>
          <p:spPr bwMode="auto">
            <a:xfrm flipV="1">
              <a:off x="1508003" y="2460478"/>
              <a:ext cx="0" cy="285750"/>
            </a:xfrm>
            <a:prstGeom prst="straightConnector1">
              <a:avLst/>
            </a:prstGeom>
            <a:noFill/>
            <a:ln w="28575" algn="ctr">
              <a:solidFill>
                <a:schemeClr val="tx1"/>
              </a:solidFill>
              <a:round/>
              <a:headEnd/>
              <a:tailEnd type="triangle" w="med" len="med"/>
            </a:ln>
            <a:extLst>
              <a:ext uri="{909E8E84-426E-40DD-AFC4-6F175D3DCCD1}">
                <a14:hiddenFill xmlns="" xmlns:a14="http://schemas.microsoft.com/office/drawing/2010/main">
                  <a:noFill/>
                </a14:hiddenFill>
              </a:ext>
            </a:extLst>
          </p:spPr>
        </p:cxnSp>
        <p:sp>
          <p:nvSpPr>
            <p:cNvPr id="23" name="Text Box 24"/>
            <p:cNvSpPr txBox="1">
              <a:spLocks noChangeArrowheads="1"/>
            </p:cNvSpPr>
            <p:nvPr/>
          </p:nvSpPr>
          <p:spPr bwMode="auto">
            <a:xfrm>
              <a:off x="994551" y="2409678"/>
              <a:ext cx="350820" cy="4117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a:t>
              </a:r>
            </a:p>
          </p:txBody>
        </p:sp>
        <p:sp>
          <p:nvSpPr>
            <p:cNvPr id="24" name="Text Box 109"/>
            <p:cNvSpPr txBox="1">
              <a:spLocks noChangeArrowheads="1"/>
            </p:cNvSpPr>
            <p:nvPr/>
          </p:nvSpPr>
          <p:spPr bwMode="auto">
            <a:xfrm>
              <a:off x="2151755" y="2412203"/>
              <a:ext cx="879164" cy="37058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占用信道</a:t>
              </a:r>
            </a:p>
          </p:txBody>
        </p:sp>
        <p:sp>
          <p:nvSpPr>
            <p:cNvPr id="25" name="Line 110"/>
            <p:cNvSpPr>
              <a:spLocks noChangeShapeType="1"/>
            </p:cNvSpPr>
            <p:nvPr/>
          </p:nvSpPr>
          <p:spPr bwMode="auto">
            <a:xfrm>
              <a:off x="3184403" y="2438253"/>
              <a:ext cx="442912" cy="1587"/>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Text Box 24"/>
            <p:cNvSpPr txBox="1">
              <a:spLocks noChangeArrowheads="1"/>
            </p:cNvSpPr>
            <p:nvPr/>
          </p:nvSpPr>
          <p:spPr bwMode="auto">
            <a:xfrm>
              <a:off x="3105297" y="2116929"/>
              <a:ext cx="588364" cy="37058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27" name="Text Box 24"/>
            <p:cNvSpPr txBox="1">
              <a:spLocks noChangeArrowheads="1"/>
            </p:cNvSpPr>
            <p:nvPr/>
          </p:nvSpPr>
          <p:spPr bwMode="auto">
            <a:xfrm>
              <a:off x="3634985" y="2224878"/>
              <a:ext cx="498756" cy="37058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28" name="Freeform 13"/>
            <p:cNvSpPr>
              <a:spLocks/>
            </p:cNvSpPr>
            <p:nvPr/>
          </p:nvSpPr>
          <p:spPr bwMode="auto">
            <a:xfrm>
              <a:off x="4194053" y="2449365"/>
              <a:ext cx="1698625" cy="296863"/>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Text Box 109"/>
            <p:cNvSpPr txBox="1">
              <a:spLocks noChangeArrowheads="1"/>
            </p:cNvSpPr>
            <p:nvPr/>
          </p:nvSpPr>
          <p:spPr bwMode="auto">
            <a:xfrm>
              <a:off x="4588567" y="2420140"/>
              <a:ext cx="879164" cy="37058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占用信道</a:t>
              </a:r>
            </a:p>
          </p:txBody>
        </p:sp>
        <p:sp>
          <p:nvSpPr>
            <p:cNvPr id="30" name="Line 106"/>
            <p:cNvSpPr>
              <a:spLocks noChangeShapeType="1"/>
            </p:cNvSpPr>
            <p:nvPr/>
          </p:nvSpPr>
          <p:spPr bwMode="auto">
            <a:xfrm flipH="1">
              <a:off x="3616203" y="2414440"/>
              <a:ext cx="0" cy="331788"/>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10"/>
            <p:cNvSpPr>
              <a:spLocks noChangeShapeType="1"/>
            </p:cNvSpPr>
            <p:nvPr/>
          </p:nvSpPr>
          <p:spPr bwMode="auto">
            <a:xfrm>
              <a:off x="5900615" y="2458890"/>
              <a:ext cx="442913" cy="1588"/>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Text Box 24"/>
            <p:cNvSpPr txBox="1">
              <a:spLocks noChangeArrowheads="1"/>
            </p:cNvSpPr>
            <p:nvPr/>
          </p:nvSpPr>
          <p:spPr bwMode="auto">
            <a:xfrm>
              <a:off x="5818332" y="2147089"/>
              <a:ext cx="588364" cy="37058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cxnSp>
          <p:nvCxnSpPr>
            <p:cNvPr id="33" name="直接连接符 41"/>
            <p:cNvCxnSpPr>
              <a:cxnSpLocks noChangeShapeType="1"/>
            </p:cNvCxnSpPr>
            <p:nvPr/>
          </p:nvCxnSpPr>
          <p:spPr bwMode="auto">
            <a:xfrm>
              <a:off x="3616203" y="2771628"/>
              <a:ext cx="0" cy="263525"/>
            </a:xfrm>
            <a:prstGeom prst="line">
              <a:avLst/>
            </a:prstGeom>
            <a:noFill/>
            <a:ln w="9525" algn="ctr">
              <a:solidFill>
                <a:schemeClr val="tx1"/>
              </a:solidFill>
              <a:round/>
              <a:headEnd type="triangle" w="sm" len="lg"/>
              <a:tailEnd/>
            </a:ln>
            <a:extLst>
              <a:ext uri="{909E8E84-426E-40DD-AFC4-6F175D3DCCD1}">
                <a14:hiddenFill xmlns="" xmlns:a14="http://schemas.microsoft.com/office/drawing/2010/main">
                  <a:noFill/>
                </a14:hiddenFill>
              </a:ext>
            </a:extLst>
          </p:spPr>
        </p:cxnSp>
        <p:sp>
          <p:nvSpPr>
            <p:cNvPr id="34" name="Text Box 24"/>
            <p:cNvSpPr txBox="1">
              <a:spLocks noChangeArrowheads="1"/>
            </p:cNvSpPr>
            <p:nvPr/>
          </p:nvSpPr>
          <p:spPr bwMode="auto">
            <a:xfrm>
              <a:off x="3322515" y="2963715"/>
              <a:ext cx="647700" cy="672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1600"/>
                </a:lnSpc>
              </a:pPr>
              <a:r>
                <a:rPr lang="zh-CN" altLang="en-US" sz="1400" b="1" dirty="0">
                  <a:solidFill>
                    <a:srgbClr val="C00000"/>
                  </a:solidFill>
                  <a:latin typeface="微软雅黑" panose="020B0503020204020204" pitchFamily="34" charset="-122"/>
                  <a:ea typeface="微软雅黑" panose="020B0503020204020204" pitchFamily="34" charset="-122"/>
                </a:rPr>
                <a:t>争用</a:t>
              </a:r>
              <a:endParaRPr lang="en-US" altLang="zh-CN" sz="1400" b="1" dirty="0">
                <a:solidFill>
                  <a:srgbClr val="C00000"/>
                </a:solidFill>
                <a:latin typeface="微软雅黑" panose="020B0503020204020204" pitchFamily="34" charset="-122"/>
                <a:ea typeface="微软雅黑" panose="020B0503020204020204" pitchFamily="34" charset="-122"/>
              </a:endParaRPr>
            </a:p>
            <a:p>
              <a:pPr eaLnBrk="1" hangingPunct="1">
                <a:lnSpc>
                  <a:spcPts val="1600"/>
                </a:lnSpc>
              </a:pPr>
              <a:r>
                <a:rPr lang="zh-CN" altLang="en-US" sz="1400" b="1" dirty="0">
                  <a:solidFill>
                    <a:srgbClr val="C00000"/>
                  </a:solidFill>
                  <a:latin typeface="微软雅黑" panose="020B0503020204020204" pitchFamily="34" charset="-122"/>
                  <a:ea typeface="微软雅黑" panose="020B0503020204020204" pitchFamily="34" charset="-122"/>
                </a:rPr>
                <a:t>信道                        </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35" name="矩形 131"/>
            <p:cNvSpPr>
              <a:spLocks noChangeArrowheads="1"/>
            </p:cNvSpPr>
            <p:nvPr/>
          </p:nvSpPr>
          <p:spPr bwMode="auto">
            <a:xfrm>
              <a:off x="6343528" y="2522390"/>
              <a:ext cx="447675" cy="222250"/>
            </a:xfrm>
            <a:prstGeom prst="rect">
              <a:avLst/>
            </a:prstGeom>
            <a:noFill/>
            <a:ln w="9525" algn="ctr">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cxnSp>
          <p:nvCxnSpPr>
            <p:cNvPr id="36" name="直接连接符 133"/>
            <p:cNvCxnSpPr>
              <a:cxnSpLocks noChangeShapeType="1"/>
            </p:cNvCxnSpPr>
            <p:nvPr/>
          </p:nvCxnSpPr>
          <p:spPr bwMode="auto">
            <a:xfrm>
              <a:off x="6416553" y="2522390"/>
              <a:ext cx="0" cy="21590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37" name="直接连接符 134"/>
            <p:cNvCxnSpPr>
              <a:cxnSpLocks noChangeShapeType="1"/>
            </p:cNvCxnSpPr>
            <p:nvPr/>
          </p:nvCxnSpPr>
          <p:spPr bwMode="auto">
            <a:xfrm>
              <a:off x="6478465" y="2523978"/>
              <a:ext cx="0" cy="21590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38" name="直接连接符 135"/>
            <p:cNvCxnSpPr>
              <a:cxnSpLocks noChangeShapeType="1"/>
            </p:cNvCxnSpPr>
            <p:nvPr/>
          </p:nvCxnSpPr>
          <p:spPr bwMode="auto">
            <a:xfrm>
              <a:off x="6602290" y="2523978"/>
              <a:ext cx="0" cy="21590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39" name="直接连接符 136"/>
            <p:cNvCxnSpPr>
              <a:cxnSpLocks noChangeShapeType="1"/>
            </p:cNvCxnSpPr>
            <p:nvPr/>
          </p:nvCxnSpPr>
          <p:spPr bwMode="auto">
            <a:xfrm>
              <a:off x="6664203" y="2522390"/>
              <a:ext cx="0" cy="21590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40" name="直接连接符 137"/>
            <p:cNvCxnSpPr>
              <a:cxnSpLocks noChangeShapeType="1"/>
            </p:cNvCxnSpPr>
            <p:nvPr/>
          </p:nvCxnSpPr>
          <p:spPr bwMode="auto">
            <a:xfrm>
              <a:off x="6726115" y="2523978"/>
              <a:ext cx="0" cy="21590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41" name="直接连接符 141"/>
            <p:cNvCxnSpPr>
              <a:cxnSpLocks noChangeShapeType="1"/>
            </p:cNvCxnSpPr>
            <p:nvPr/>
          </p:nvCxnSpPr>
          <p:spPr bwMode="auto">
            <a:xfrm>
              <a:off x="6540378" y="2517628"/>
              <a:ext cx="0" cy="217487"/>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sp>
          <p:nvSpPr>
            <p:cNvPr id="42" name="Text Box 24"/>
            <p:cNvSpPr txBox="1">
              <a:spLocks noChangeArrowheads="1"/>
            </p:cNvSpPr>
            <p:nvPr/>
          </p:nvSpPr>
          <p:spPr bwMode="auto">
            <a:xfrm>
              <a:off x="6360721" y="2226466"/>
              <a:ext cx="498756" cy="37058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CW</a:t>
              </a:r>
            </a:p>
          </p:txBody>
        </p:sp>
        <p:sp>
          <p:nvSpPr>
            <p:cNvPr id="43" name="Line 106"/>
            <p:cNvSpPr>
              <a:spLocks noChangeShapeType="1"/>
            </p:cNvSpPr>
            <p:nvPr/>
          </p:nvSpPr>
          <p:spPr bwMode="auto">
            <a:xfrm flipH="1">
              <a:off x="6341940" y="2416028"/>
              <a:ext cx="0" cy="331787"/>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cxnSp>
          <p:nvCxnSpPr>
            <p:cNvPr id="44" name="直接连接符 41"/>
            <p:cNvCxnSpPr>
              <a:cxnSpLocks noChangeShapeType="1"/>
            </p:cNvCxnSpPr>
            <p:nvPr/>
          </p:nvCxnSpPr>
          <p:spPr bwMode="auto">
            <a:xfrm>
              <a:off x="6337178" y="2762103"/>
              <a:ext cx="0" cy="263525"/>
            </a:xfrm>
            <a:prstGeom prst="line">
              <a:avLst/>
            </a:prstGeom>
            <a:noFill/>
            <a:ln w="9525" algn="ctr">
              <a:solidFill>
                <a:schemeClr val="tx1"/>
              </a:solidFill>
              <a:round/>
              <a:headEnd type="triangle" w="sm" len="lg"/>
              <a:tailEnd/>
            </a:ln>
            <a:extLst>
              <a:ext uri="{909E8E84-426E-40DD-AFC4-6F175D3DCCD1}">
                <a14:hiddenFill xmlns="" xmlns:a14="http://schemas.microsoft.com/office/drawing/2010/main">
                  <a:noFill/>
                </a14:hiddenFill>
              </a:ext>
            </a:extLst>
          </p:spPr>
        </p:cxnSp>
        <p:sp>
          <p:nvSpPr>
            <p:cNvPr id="45" name="Text Box 24"/>
            <p:cNvSpPr txBox="1">
              <a:spLocks noChangeArrowheads="1"/>
            </p:cNvSpPr>
            <p:nvPr/>
          </p:nvSpPr>
          <p:spPr bwMode="auto">
            <a:xfrm>
              <a:off x="6037141" y="2979590"/>
              <a:ext cx="647700" cy="672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1600"/>
                </a:lnSpc>
              </a:pPr>
              <a:r>
                <a:rPr lang="zh-CN" altLang="en-US" sz="1400" b="1">
                  <a:solidFill>
                    <a:srgbClr val="C00000"/>
                  </a:solidFill>
                  <a:latin typeface="微软雅黑" panose="020B0503020204020204" pitchFamily="34" charset="-122"/>
                  <a:ea typeface="微软雅黑" panose="020B0503020204020204" pitchFamily="34" charset="-122"/>
                </a:rPr>
                <a:t>争用</a:t>
              </a:r>
              <a:endParaRPr lang="en-US" altLang="zh-CN" sz="1400" b="1">
                <a:solidFill>
                  <a:srgbClr val="C00000"/>
                </a:solidFill>
                <a:latin typeface="微软雅黑" panose="020B0503020204020204" pitchFamily="34" charset="-122"/>
                <a:ea typeface="微软雅黑" panose="020B0503020204020204" pitchFamily="34" charset="-122"/>
              </a:endParaRPr>
            </a:p>
            <a:p>
              <a:pPr eaLnBrk="1" hangingPunct="1">
                <a:lnSpc>
                  <a:spcPts val="1600"/>
                </a:lnSpc>
              </a:pPr>
              <a:r>
                <a:rPr lang="zh-CN" altLang="en-US" sz="1400" b="1">
                  <a:solidFill>
                    <a:srgbClr val="C00000"/>
                  </a:solidFill>
                  <a:latin typeface="微软雅黑" panose="020B0503020204020204" pitchFamily="34" charset="-122"/>
                  <a:ea typeface="微软雅黑" panose="020B0503020204020204" pitchFamily="34" charset="-122"/>
                </a:rPr>
                <a:t>信道                        </a:t>
              </a:r>
              <a:endParaRPr lang="en-US" altLang="zh-CN" sz="1400" b="1">
                <a:solidFill>
                  <a:srgbClr val="C00000"/>
                </a:solidFill>
                <a:latin typeface="微软雅黑" panose="020B0503020204020204" pitchFamily="34" charset="-122"/>
                <a:ea typeface="微软雅黑" panose="020B0503020204020204" pitchFamily="34" charset="-122"/>
              </a:endParaRPr>
            </a:p>
          </p:txBody>
        </p:sp>
        <p:sp>
          <p:nvSpPr>
            <p:cNvPr id="46" name="Freeform 13"/>
            <p:cNvSpPr>
              <a:spLocks/>
            </p:cNvSpPr>
            <p:nvPr/>
          </p:nvSpPr>
          <p:spPr bwMode="auto">
            <a:xfrm>
              <a:off x="6799140" y="2433490"/>
              <a:ext cx="1152525" cy="296863"/>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7" name="Line 2"/>
            <p:cNvSpPr>
              <a:spLocks noChangeShapeType="1"/>
            </p:cNvSpPr>
            <p:nvPr/>
          </p:nvSpPr>
          <p:spPr bwMode="auto">
            <a:xfrm flipV="1">
              <a:off x="1292103" y="2746228"/>
              <a:ext cx="6856412" cy="1587"/>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8" name="Text Box 109"/>
            <p:cNvSpPr txBox="1">
              <a:spLocks noChangeArrowheads="1"/>
            </p:cNvSpPr>
            <p:nvPr/>
          </p:nvSpPr>
          <p:spPr bwMode="auto">
            <a:xfrm>
              <a:off x="6917431" y="2418552"/>
              <a:ext cx="879164" cy="37058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占用信道</a:t>
              </a:r>
            </a:p>
          </p:txBody>
        </p:sp>
        <p:sp>
          <p:nvSpPr>
            <p:cNvPr id="49" name="Text Box 24"/>
            <p:cNvSpPr txBox="1">
              <a:spLocks noChangeArrowheads="1"/>
            </p:cNvSpPr>
            <p:nvPr/>
          </p:nvSpPr>
          <p:spPr bwMode="auto">
            <a:xfrm>
              <a:off x="677568" y="2752578"/>
              <a:ext cx="982663" cy="69999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400" b="1" dirty="0">
                  <a:latin typeface="微软雅黑" panose="020B0503020204020204" pitchFamily="34" charset="-122"/>
                  <a:ea typeface="微软雅黑" panose="020B0503020204020204" pitchFamily="34" charset="-122"/>
                </a:rPr>
                <a:t>要发送</a:t>
              </a:r>
              <a:endParaRPr lang="en-US" altLang="zh-CN" sz="1400" b="1" dirty="0">
                <a:latin typeface="微软雅黑" panose="020B0503020204020204" pitchFamily="34" charset="-122"/>
                <a:ea typeface="微软雅黑" panose="020B0503020204020204" pitchFamily="34" charset="-122"/>
              </a:endParaRPr>
            </a:p>
            <a:p>
              <a:pPr algn="ctr" eaLnBrk="1" hangingPunct="1"/>
              <a:r>
                <a:rPr lang="zh-CN" altLang="en-US" sz="1400" b="1" dirty="0">
                  <a:latin typeface="微软雅黑" panose="020B0503020204020204" pitchFamily="34" charset="-122"/>
                  <a:ea typeface="微软雅黑" panose="020B0503020204020204" pitchFamily="34" charset="-122"/>
                </a:rPr>
                <a:t>数据                       </a:t>
              </a:r>
              <a:endParaRPr lang="en-US" altLang="zh-CN" sz="1400" b="1" dirty="0">
                <a:latin typeface="微软雅黑" panose="020B0503020204020204" pitchFamily="34" charset="-122"/>
                <a:ea typeface="微软雅黑" panose="020B0503020204020204" pitchFamily="34" charset="-122"/>
              </a:endParaRPr>
            </a:p>
          </p:txBody>
        </p:sp>
        <p:cxnSp>
          <p:nvCxnSpPr>
            <p:cNvPr id="50" name="直接连接符 41"/>
            <p:cNvCxnSpPr>
              <a:cxnSpLocks noChangeShapeType="1"/>
            </p:cNvCxnSpPr>
            <p:nvPr/>
          </p:nvCxnSpPr>
          <p:spPr bwMode="auto">
            <a:xfrm>
              <a:off x="1946153" y="2747815"/>
              <a:ext cx="0" cy="263525"/>
            </a:xfrm>
            <a:prstGeom prst="line">
              <a:avLst/>
            </a:prstGeom>
            <a:noFill/>
            <a:ln w="9525" algn="ctr">
              <a:solidFill>
                <a:schemeClr val="tx1"/>
              </a:solidFill>
              <a:round/>
              <a:headEnd type="triangle" w="sm" len="lg"/>
              <a:tailEnd/>
            </a:ln>
            <a:extLst>
              <a:ext uri="{909E8E84-426E-40DD-AFC4-6F175D3DCCD1}">
                <a14:hiddenFill xmlns="" xmlns:a14="http://schemas.microsoft.com/office/drawing/2010/main">
                  <a:noFill/>
                </a14:hiddenFill>
              </a:ext>
            </a:extLst>
          </p:spPr>
        </p:cxnSp>
        <p:sp>
          <p:nvSpPr>
            <p:cNvPr id="51" name="Text Box 24"/>
            <p:cNvSpPr txBox="1">
              <a:spLocks noChangeArrowheads="1"/>
            </p:cNvSpPr>
            <p:nvPr/>
          </p:nvSpPr>
          <p:spPr bwMode="auto">
            <a:xfrm>
              <a:off x="1504828" y="2966889"/>
              <a:ext cx="863600" cy="6725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ts val="1600"/>
                </a:lnSpc>
              </a:pPr>
              <a:r>
                <a:rPr lang="zh-CN" altLang="en-US" sz="1400" b="1" dirty="0">
                  <a:solidFill>
                    <a:srgbClr val="0000CC"/>
                  </a:solidFill>
                  <a:latin typeface="微软雅黑" panose="020B0503020204020204" pitchFamily="34" charset="-122"/>
                  <a:ea typeface="微软雅黑" panose="020B0503020204020204" pitchFamily="34" charset="-122"/>
                </a:rPr>
                <a:t>不争用</a:t>
              </a:r>
              <a:endParaRPr lang="en-US" altLang="zh-CN" sz="14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lang="zh-CN" altLang="en-US" sz="1400" b="1" dirty="0">
                  <a:solidFill>
                    <a:srgbClr val="0000CC"/>
                  </a:solidFill>
                  <a:latin typeface="微软雅黑" panose="020B0503020204020204" pitchFamily="34" charset="-122"/>
                  <a:ea typeface="微软雅黑" panose="020B0503020204020204" pitchFamily="34" charset="-122"/>
                </a:rPr>
                <a:t>信道                        </a:t>
              </a:r>
              <a:endParaRPr lang="en-US" altLang="zh-CN" sz="1400" b="1" dirty="0">
                <a:solidFill>
                  <a:srgbClr val="0000CC"/>
                </a:solidFill>
                <a:latin typeface="微软雅黑" panose="020B0503020204020204" pitchFamily="34" charset="-122"/>
                <a:ea typeface="微软雅黑" panose="020B0503020204020204" pitchFamily="34" charset="-122"/>
              </a:endParaRPr>
            </a:p>
          </p:txBody>
        </p:sp>
      </p:grpSp>
      <p:sp>
        <p:nvSpPr>
          <p:cNvPr id="54" name="矩形 53"/>
          <p:cNvSpPr/>
          <p:nvPr/>
        </p:nvSpPr>
        <p:spPr>
          <a:xfrm>
            <a:off x="1540085" y="3561806"/>
            <a:ext cx="6479768" cy="759182"/>
          </a:xfrm>
          <a:prstGeom prst="rect">
            <a:avLst/>
          </a:prstGeom>
        </p:spPr>
        <p:txBody>
          <a:bodyPr wrap="square">
            <a:spAutoFit/>
          </a:bodyPr>
          <a:lstStyle/>
          <a:p>
            <a:pPr>
              <a:lnSpc>
                <a:spcPts val="2600"/>
              </a:lnSpc>
              <a:spcBef>
                <a:spcPts val="600"/>
              </a:spcBef>
            </a:pPr>
            <a:r>
              <a:rPr lang="zh-CN" altLang="en-US" b="1" dirty="0">
                <a:latin typeface="微软雅黑" pitchFamily="34" charset="-122"/>
                <a:ea typeface="微软雅黑" pitchFamily="34" charset="-122"/>
              </a:rPr>
              <a:t>当站点想发送数据，并检测信道</a:t>
            </a:r>
            <a:r>
              <a:rPr lang="zh-CN" altLang="en-US" b="1" dirty="0">
                <a:solidFill>
                  <a:srgbClr val="0000CC"/>
                </a:solidFill>
                <a:latin typeface="微软雅黑" pitchFamily="34" charset="-122"/>
                <a:ea typeface="微软雅黑" pitchFamily="34" charset="-122"/>
              </a:rPr>
              <a:t>连续空闲时间超过 </a:t>
            </a:r>
            <a:r>
              <a:rPr lang="en-US" altLang="zh-CN" b="1" dirty="0">
                <a:solidFill>
                  <a:srgbClr val="0000CC"/>
                </a:solidFill>
                <a:latin typeface="微软雅黑" pitchFamily="34" charset="-122"/>
                <a:ea typeface="微软雅黑" pitchFamily="34" charset="-122"/>
              </a:rPr>
              <a:t>DIFS </a:t>
            </a:r>
            <a:r>
              <a:rPr lang="zh-CN" altLang="en-US" b="1" dirty="0">
                <a:solidFill>
                  <a:srgbClr val="0000CC"/>
                </a:solidFill>
                <a:latin typeface="微软雅黑" pitchFamily="34" charset="-122"/>
                <a:ea typeface="微软雅黑" pitchFamily="34" charset="-122"/>
              </a:rPr>
              <a:t>时，</a:t>
            </a:r>
            <a:r>
              <a:rPr lang="zh-CN" altLang="en-US" b="1" dirty="0">
                <a:latin typeface="微软雅黑" pitchFamily="34" charset="-122"/>
                <a:ea typeface="微软雅黑" pitchFamily="34" charset="-122"/>
              </a:rPr>
              <a:t>即可立即发送数据，而</a:t>
            </a:r>
            <a:r>
              <a:rPr lang="zh-CN" altLang="en-US" b="1" dirty="0">
                <a:solidFill>
                  <a:srgbClr val="0000CC"/>
                </a:solidFill>
                <a:latin typeface="微软雅黑" pitchFamily="34" charset="-122"/>
                <a:ea typeface="微软雅黑" pitchFamily="34" charset="-122"/>
              </a:rPr>
              <a:t>不必经过争用期。</a:t>
            </a:r>
          </a:p>
        </p:txBody>
      </p:sp>
    </p:spTree>
    <p:extLst>
      <p:ext uri="{BB962C8B-B14F-4D97-AF65-F5344CB8AC3E}">
        <p14:creationId xmlns="" xmlns:p14="http://schemas.microsoft.com/office/powerpoint/2010/main" val="3010789330"/>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6"/>
          <p:cNvSpPr>
            <a:spLocks noChangeArrowheads="1"/>
          </p:cNvSpPr>
          <p:nvPr/>
        </p:nvSpPr>
        <p:spPr bwMode="auto">
          <a:xfrm>
            <a:off x="536196" y="962966"/>
            <a:ext cx="8185110" cy="147732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700"/>
              </a:lnSpc>
              <a:buClr>
                <a:srgbClr val="0070C0"/>
              </a:buClr>
              <a:buFont typeface="Wingdings" pitchFamily="2" charset="2"/>
              <a:buChar char="l"/>
            </a:pPr>
            <a:r>
              <a:rPr lang="zh-CN" altLang="en-US" sz="1900" b="1" dirty="0" smtClean="0">
                <a:solidFill>
                  <a:srgbClr val="0000FF"/>
                </a:solidFill>
                <a:latin typeface="微软雅黑" pitchFamily="34" charset="-122"/>
                <a:ea typeface="微软雅黑" pitchFamily="34" charset="-122"/>
              </a:rPr>
              <a:t>假设：</a:t>
            </a:r>
            <a:r>
              <a:rPr lang="en-US" altLang="zh-CN" sz="1900" b="1" dirty="0" smtClean="0">
                <a:latin typeface="微软雅黑" pitchFamily="34" charset="-122"/>
                <a:ea typeface="微软雅黑" pitchFamily="34" charset="-122"/>
              </a:rPr>
              <a:t>B </a:t>
            </a:r>
            <a:r>
              <a:rPr lang="zh-CN" altLang="en-US" sz="1900" b="1" dirty="0" smtClean="0">
                <a:latin typeface="微软雅黑" pitchFamily="34" charset="-122"/>
                <a:ea typeface="微软雅黑" pitchFamily="34" charset="-122"/>
              </a:rPr>
              <a:t>站</a:t>
            </a:r>
            <a:r>
              <a:rPr lang="zh-CN" altLang="en-US" sz="1900" b="1" dirty="0">
                <a:latin typeface="微软雅黑" pitchFamily="34" charset="-122"/>
                <a:ea typeface="微软雅黑" pitchFamily="34" charset="-122"/>
              </a:rPr>
              <a:t>正好</a:t>
            </a:r>
            <a:r>
              <a:rPr lang="zh-CN" altLang="en-US" sz="1900" b="1" dirty="0" smtClean="0">
                <a:latin typeface="微软雅黑" pitchFamily="34" charset="-122"/>
                <a:ea typeface="微软雅黑" pitchFamily="34" charset="-122"/>
              </a:rPr>
              <a:t>在</a:t>
            </a:r>
            <a:r>
              <a:rPr lang="en-US" altLang="zh-CN" sz="1900" b="1" dirty="0" smtClean="0">
                <a:latin typeface="微软雅黑" pitchFamily="34" charset="-122"/>
                <a:ea typeface="微软雅黑" pitchFamily="34" charset="-122"/>
              </a:rPr>
              <a:t> A </a:t>
            </a:r>
            <a:r>
              <a:rPr lang="zh-CN" altLang="en-US" sz="1900" b="1" dirty="0" smtClean="0">
                <a:latin typeface="微软雅黑" pitchFamily="34" charset="-122"/>
                <a:ea typeface="微软雅黑" pitchFamily="34" charset="-122"/>
              </a:rPr>
              <a:t>占用</a:t>
            </a:r>
            <a:r>
              <a:rPr lang="zh-CN" altLang="en-US" sz="1900" b="1" dirty="0">
                <a:latin typeface="微软雅黑" pitchFamily="34" charset="-122"/>
                <a:ea typeface="微软雅黑" pitchFamily="34" charset="-122"/>
              </a:rPr>
              <a:t>信道时要发送数据。</a:t>
            </a:r>
            <a:r>
              <a:rPr lang="en-US" altLang="zh-CN" sz="1900" b="1" dirty="0" smtClean="0">
                <a:latin typeface="微软雅黑" pitchFamily="34" charset="-122"/>
                <a:ea typeface="微软雅黑" pitchFamily="34" charset="-122"/>
              </a:rPr>
              <a:t>B </a:t>
            </a:r>
            <a:r>
              <a:rPr lang="zh-CN" altLang="en-US" sz="1900" b="1" dirty="0" smtClean="0">
                <a:latin typeface="微软雅黑" pitchFamily="34" charset="-122"/>
                <a:ea typeface="微软雅黑" pitchFamily="34" charset="-122"/>
              </a:rPr>
              <a:t>检测</a:t>
            </a:r>
            <a:r>
              <a:rPr lang="zh-CN" altLang="en-US" sz="1900" b="1" dirty="0">
                <a:latin typeface="微软雅黑" pitchFamily="34" charset="-122"/>
                <a:ea typeface="微软雅黑" pitchFamily="34" charset="-122"/>
              </a:rPr>
              <a:t>到信道忙，于是推迟到争用信道时</a:t>
            </a:r>
            <a:r>
              <a:rPr lang="zh-CN" altLang="en-US" sz="1900" b="1" dirty="0" smtClean="0">
                <a:latin typeface="微软雅黑" pitchFamily="34" charset="-122"/>
                <a:ea typeface="微软雅黑" pitchFamily="34" charset="-122"/>
              </a:rPr>
              <a:t>与 </a:t>
            </a:r>
            <a:r>
              <a:rPr lang="en-US" altLang="zh-CN" sz="1900" b="1" dirty="0" smtClean="0">
                <a:latin typeface="微软雅黑" pitchFamily="34" charset="-122"/>
                <a:ea typeface="微软雅黑" pitchFamily="34" charset="-122"/>
              </a:rPr>
              <a:t>A </a:t>
            </a:r>
            <a:r>
              <a:rPr lang="zh-CN" altLang="en-US" sz="1900" b="1" dirty="0" smtClean="0">
                <a:latin typeface="微软雅黑" pitchFamily="34" charset="-122"/>
                <a:ea typeface="微软雅黑" pitchFamily="34" charset="-122"/>
              </a:rPr>
              <a:t>一起</a:t>
            </a:r>
            <a:r>
              <a:rPr lang="zh-CN" altLang="en-US" sz="1900" b="1" dirty="0">
                <a:latin typeface="微软雅黑" pitchFamily="34" charset="-122"/>
                <a:ea typeface="微软雅黑" pitchFamily="34" charset="-122"/>
              </a:rPr>
              <a:t>争用信道。但</a:t>
            </a:r>
            <a:r>
              <a:rPr lang="zh-CN" altLang="en-US" sz="1900" b="1" dirty="0" smtClean="0">
                <a:latin typeface="微软雅黑" pitchFamily="34" charset="-122"/>
                <a:ea typeface="微软雅黑" pitchFamily="34" charset="-122"/>
              </a:rPr>
              <a:t>正巧 </a:t>
            </a:r>
            <a:r>
              <a:rPr lang="en-US" altLang="zh-CN" sz="1900" b="1" dirty="0" smtClean="0">
                <a:latin typeface="微软雅黑" pitchFamily="34" charset="-122"/>
                <a:ea typeface="微软雅黑" pitchFamily="34" charset="-122"/>
              </a:rPr>
              <a:t>A </a:t>
            </a:r>
            <a:r>
              <a:rPr lang="zh-CN" altLang="en-US" sz="1900" b="1" dirty="0" smtClean="0">
                <a:latin typeface="微软雅黑" pitchFamily="34" charset="-122"/>
                <a:ea typeface="微软雅黑" pitchFamily="34" charset="-122"/>
              </a:rPr>
              <a:t>和 </a:t>
            </a:r>
            <a:r>
              <a:rPr lang="en-US" altLang="zh-CN" sz="1900" b="1" dirty="0" smtClean="0">
                <a:latin typeface="微软雅黑" pitchFamily="34" charset="-122"/>
                <a:ea typeface="微软雅黑" pitchFamily="34" charset="-122"/>
              </a:rPr>
              <a:t>B </a:t>
            </a:r>
            <a:r>
              <a:rPr lang="zh-CN" altLang="en-US" sz="1900" b="1" dirty="0" smtClean="0">
                <a:latin typeface="微软雅黑" pitchFamily="34" charset="-122"/>
                <a:ea typeface="微软雅黑" pitchFamily="34" charset="-122"/>
              </a:rPr>
              <a:t>又</a:t>
            </a:r>
            <a:r>
              <a:rPr lang="zh-CN" altLang="en-US" sz="1900" b="1" dirty="0">
                <a:latin typeface="微软雅黑" pitchFamily="34" charset="-122"/>
                <a:ea typeface="微软雅黑" pitchFamily="34" charset="-122"/>
              </a:rPr>
              <a:t>生成了同样大小的随机退避时隙数。结果就发生了碰撞，</a:t>
            </a:r>
            <a:r>
              <a:rPr lang="en-US" altLang="zh-CN" sz="1900" b="1" dirty="0" smtClean="0">
                <a:latin typeface="微软雅黑" pitchFamily="34" charset="-122"/>
                <a:ea typeface="微软雅黑" pitchFamily="34" charset="-122"/>
              </a:rPr>
              <a:t>A </a:t>
            </a:r>
            <a:r>
              <a:rPr lang="zh-CN" altLang="en-US" sz="1900" b="1" dirty="0" smtClean="0">
                <a:latin typeface="微软雅黑" pitchFamily="34" charset="-122"/>
                <a:ea typeface="微软雅黑" pitchFamily="34" charset="-122"/>
              </a:rPr>
              <a:t>和 </a:t>
            </a:r>
            <a:r>
              <a:rPr lang="en-US" altLang="zh-CN" sz="1900" b="1" dirty="0" smtClean="0">
                <a:latin typeface="微软雅黑" pitchFamily="34" charset="-122"/>
                <a:ea typeface="微软雅黑" pitchFamily="34" charset="-122"/>
              </a:rPr>
              <a:t>B </a:t>
            </a:r>
            <a:r>
              <a:rPr lang="zh-CN" altLang="en-US" sz="1900" b="1" dirty="0" smtClean="0">
                <a:latin typeface="微软雅黑" pitchFamily="34" charset="-122"/>
                <a:ea typeface="微软雅黑" pitchFamily="34" charset="-122"/>
              </a:rPr>
              <a:t>都</a:t>
            </a:r>
            <a:r>
              <a:rPr lang="zh-CN" altLang="en-US" sz="1900" b="1" dirty="0">
                <a:latin typeface="微软雅黑" pitchFamily="34" charset="-122"/>
                <a:ea typeface="微软雅黑" pitchFamily="34" charset="-122"/>
              </a:rPr>
              <a:t>必须再重传</a:t>
            </a:r>
            <a:r>
              <a:rPr lang="zh-CN" altLang="en-US" sz="1900" b="1" dirty="0" smtClean="0">
                <a:latin typeface="微软雅黑" pitchFamily="34" charset="-122"/>
                <a:ea typeface="微软雅黑" pitchFamily="34" charset="-122"/>
              </a:rPr>
              <a:t>。</a:t>
            </a:r>
            <a:endParaRPr lang="en-US" altLang="zh-CN" sz="1900" b="1" dirty="0" smtClean="0">
              <a:latin typeface="微软雅黑" pitchFamily="34" charset="-122"/>
              <a:ea typeface="微软雅黑" pitchFamily="34" charset="-122"/>
            </a:endParaRPr>
          </a:p>
          <a:p>
            <a:pPr marL="342900" indent="-342900" eaLnBrk="0" hangingPunct="0">
              <a:lnSpc>
                <a:spcPts val="2700"/>
              </a:lnSpc>
              <a:buClr>
                <a:srgbClr val="0070C0"/>
              </a:buClr>
              <a:buFont typeface="Wingdings" pitchFamily="2" charset="2"/>
              <a:buChar char="l"/>
            </a:pPr>
            <a:r>
              <a:rPr lang="zh-CN" altLang="en-US" sz="1900" b="1" dirty="0" smtClean="0">
                <a:latin typeface="微软雅黑" pitchFamily="34" charset="-122"/>
                <a:ea typeface="微软雅黑" pitchFamily="34" charset="-122"/>
              </a:rPr>
              <a:t>为进一步</a:t>
            </a:r>
            <a:r>
              <a:rPr lang="zh-CN" altLang="en-US" sz="1900" b="1" dirty="0">
                <a:latin typeface="微软雅黑" pitchFamily="34" charset="-122"/>
                <a:ea typeface="微软雅黑" pitchFamily="34" charset="-122"/>
              </a:rPr>
              <a:t>减少</a:t>
            </a:r>
            <a:r>
              <a:rPr lang="zh-CN" altLang="en-US" sz="1900" b="1" dirty="0" smtClean="0">
                <a:latin typeface="微软雅黑" pitchFamily="34" charset="-122"/>
                <a:ea typeface="微软雅黑" pitchFamily="34" charset="-122"/>
              </a:rPr>
              <a:t>碰撞，</a:t>
            </a:r>
            <a:r>
              <a:rPr lang="zh-CN" altLang="en-US" sz="1900" b="1" dirty="0">
                <a:latin typeface="微软雅黑" pitchFamily="34" charset="-122"/>
                <a:ea typeface="微软雅黑" pitchFamily="34" charset="-122"/>
              </a:rPr>
              <a:t>还需要再采用一些</a:t>
            </a:r>
            <a:r>
              <a:rPr lang="zh-CN" altLang="en-US" sz="1900" b="1" dirty="0" smtClean="0">
                <a:latin typeface="微软雅黑" pitchFamily="34" charset="-122"/>
                <a:ea typeface="微软雅黑" pitchFamily="34" charset="-122"/>
              </a:rPr>
              <a:t>措施：</a:t>
            </a:r>
            <a:r>
              <a:rPr lang="zh-CN" altLang="en-US" sz="1900" b="1" dirty="0" smtClean="0">
                <a:solidFill>
                  <a:srgbClr val="C00000"/>
                </a:solidFill>
                <a:latin typeface="微软雅黑" pitchFamily="34" charset="-122"/>
                <a:ea typeface="微软雅黑" pitchFamily="34" charset="-122"/>
              </a:rPr>
              <a:t>信道</a:t>
            </a:r>
            <a:r>
              <a:rPr lang="zh-CN" altLang="en-US" sz="1900" b="1" dirty="0">
                <a:solidFill>
                  <a:srgbClr val="C00000"/>
                </a:solidFill>
                <a:latin typeface="微软雅黑" pitchFamily="34" charset="-122"/>
                <a:ea typeface="微软雅黑" pitchFamily="34" charset="-122"/>
              </a:rPr>
              <a:t>预约。</a:t>
            </a:r>
          </a:p>
        </p:txBody>
      </p:sp>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 name="Rectangle 6"/>
          <p:cNvSpPr>
            <a:spLocks noChangeArrowheads="1"/>
          </p:cNvSpPr>
          <p:nvPr/>
        </p:nvSpPr>
        <p:spPr bwMode="auto">
          <a:xfrm>
            <a:off x="3420415" y="582887"/>
            <a:ext cx="228940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a:t>
            </a:r>
            <a:r>
              <a:rPr lang="zh-CN" altLang="en-US" sz="2000" b="1" dirty="0">
                <a:solidFill>
                  <a:schemeClr val="bg1"/>
                </a:solidFill>
                <a:latin typeface="微软雅黑" pitchFamily="34" charset="-122"/>
                <a:ea typeface="微软雅黑" pitchFamily="34" charset="-122"/>
              </a:rPr>
              <a:t>对信道进行预约</a:t>
            </a:r>
          </a:p>
        </p:txBody>
      </p:sp>
      <p:sp>
        <p:nvSpPr>
          <p:cNvPr id="45" name="圆角矩形 44"/>
          <p:cNvSpPr/>
          <p:nvPr/>
        </p:nvSpPr>
        <p:spPr>
          <a:xfrm>
            <a:off x="966650" y="2424522"/>
            <a:ext cx="7280367" cy="20516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微软雅黑" panose="020B0503020204020204" pitchFamily="34" charset="-122"/>
              <a:ea typeface="微软雅黑" panose="020B0503020204020204" pitchFamily="34" charset="-122"/>
            </a:endParaRPr>
          </a:p>
        </p:txBody>
      </p:sp>
      <p:grpSp>
        <p:nvGrpSpPr>
          <p:cNvPr id="3" name="组合 2"/>
          <p:cNvGrpSpPr/>
          <p:nvPr/>
        </p:nvGrpSpPr>
        <p:grpSpPr>
          <a:xfrm>
            <a:off x="1789364" y="3504488"/>
            <a:ext cx="5816186" cy="908165"/>
            <a:chOff x="1388769" y="3556742"/>
            <a:chExt cx="5816186" cy="908165"/>
          </a:xfrm>
        </p:grpSpPr>
        <p:sp>
          <p:nvSpPr>
            <p:cNvPr id="94" name="Text Box 9"/>
            <p:cNvSpPr txBox="1">
              <a:spLocks noChangeArrowheads="1"/>
            </p:cNvSpPr>
            <p:nvPr/>
          </p:nvSpPr>
          <p:spPr bwMode="auto">
            <a:xfrm>
              <a:off x="6946551" y="3723352"/>
              <a:ext cx="258404"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i="1" dirty="0">
                  <a:latin typeface="微软雅黑" panose="020B0503020204020204" pitchFamily="34" charset="-122"/>
                  <a:ea typeface="微软雅黑" panose="020B0503020204020204" pitchFamily="34" charset="-122"/>
                </a:rPr>
                <a:t>t</a:t>
              </a:r>
            </a:p>
          </p:txBody>
        </p:sp>
        <p:sp>
          <p:nvSpPr>
            <p:cNvPr id="95" name="矩形 131"/>
            <p:cNvSpPr>
              <a:spLocks noChangeArrowheads="1"/>
            </p:cNvSpPr>
            <p:nvPr/>
          </p:nvSpPr>
          <p:spPr bwMode="auto">
            <a:xfrm>
              <a:off x="3776452" y="3777936"/>
              <a:ext cx="523072" cy="166124"/>
            </a:xfrm>
            <a:prstGeom prst="rect">
              <a:avLst/>
            </a:prstGeom>
            <a:noFill/>
            <a:ln w="9525" algn="ctr">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cxnSp>
          <p:nvCxnSpPr>
            <p:cNvPr id="96" name="直接连接符 133"/>
            <p:cNvCxnSpPr>
              <a:cxnSpLocks noChangeShapeType="1"/>
            </p:cNvCxnSpPr>
            <p:nvPr/>
          </p:nvCxnSpPr>
          <p:spPr bwMode="auto">
            <a:xfrm>
              <a:off x="3842920" y="3777936"/>
              <a:ext cx="0" cy="161378"/>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97" name="直接连接符 134"/>
            <p:cNvCxnSpPr>
              <a:cxnSpLocks noChangeShapeType="1"/>
            </p:cNvCxnSpPr>
            <p:nvPr/>
          </p:nvCxnSpPr>
          <p:spPr bwMode="auto">
            <a:xfrm>
              <a:off x="3899273" y="3779122"/>
              <a:ext cx="0" cy="161378"/>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98" name="直接连接符 135"/>
            <p:cNvCxnSpPr>
              <a:cxnSpLocks noChangeShapeType="1"/>
            </p:cNvCxnSpPr>
            <p:nvPr/>
          </p:nvCxnSpPr>
          <p:spPr bwMode="auto">
            <a:xfrm>
              <a:off x="4011979" y="3779122"/>
              <a:ext cx="0" cy="161378"/>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99" name="直接连接符 136"/>
            <p:cNvCxnSpPr>
              <a:cxnSpLocks noChangeShapeType="1"/>
            </p:cNvCxnSpPr>
            <p:nvPr/>
          </p:nvCxnSpPr>
          <p:spPr bwMode="auto">
            <a:xfrm>
              <a:off x="4068332" y="3777936"/>
              <a:ext cx="0" cy="161378"/>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0" name="直接连接符 137"/>
            <p:cNvCxnSpPr>
              <a:cxnSpLocks noChangeShapeType="1"/>
            </p:cNvCxnSpPr>
            <p:nvPr/>
          </p:nvCxnSpPr>
          <p:spPr bwMode="auto">
            <a:xfrm>
              <a:off x="4124685" y="3779122"/>
              <a:ext cx="0" cy="161378"/>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1" name="直接连接符 138"/>
            <p:cNvCxnSpPr>
              <a:cxnSpLocks noChangeShapeType="1"/>
            </p:cNvCxnSpPr>
            <p:nvPr/>
          </p:nvCxnSpPr>
          <p:spPr bwMode="auto">
            <a:xfrm>
              <a:off x="4181038" y="3785055"/>
              <a:ext cx="0" cy="161378"/>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2" name="直接连接符 139"/>
            <p:cNvCxnSpPr>
              <a:cxnSpLocks noChangeShapeType="1"/>
            </p:cNvCxnSpPr>
            <p:nvPr/>
          </p:nvCxnSpPr>
          <p:spPr bwMode="auto">
            <a:xfrm>
              <a:off x="4237392" y="3781495"/>
              <a:ext cx="0" cy="161378"/>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3" name="直接连接符 141"/>
            <p:cNvCxnSpPr>
              <a:cxnSpLocks noChangeShapeType="1"/>
            </p:cNvCxnSpPr>
            <p:nvPr/>
          </p:nvCxnSpPr>
          <p:spPr bwMode="auto">
            <a:xfrm>
              <a:off x="3957561" y="3792577"/>
              <a:ext cx="0" cy="162564"/>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04" name="直接箭头连接符 53"/>
            <p:cNvCxnSpPr>
              <a:cxnSpLocks noChangeShapeType="1"/>
            </p:cNvCxnSpPr>
            <p:nvPr/>
          </p:nvCxnSpPr>
          <p:spPr bwMode="auto">
            <a:xfrm flipV="1">
              <a:off x="2561510" y="3732845"/>
              <a:ext cx="0" cy="213588"/>
            </a:xfrm>
            <a:prstGeom prst="straightConnector1">
              <a:avLst/>
            </a:prstGeom>
            <a:noFill/>
            <a:ln w="28575" algn="ctr">
              <a:solidFill>
                <a:schemeClr val="tx1"/>
              </a:solidFill>
              <a:round/>
              <a:headEnd/>
              <a:tailEnd type="triangle" w="med" len="med"/>
            </a:ln>
            <a:extLst>
              <a:ext uri="{909E8E84-426E-40DD-AFC4-6F175D3DCCD1}">
                <a14:hiddenFill xmlns="" xmlns:a14="http://schemas.microsoft.com/office/drawing/2010/main">
                  <a:noFill/>
                </a14:hiddenFill>
              </a:ext>
            </a:extLst>
          </p:spPr>
        </p:cxnSp>
        <p:sp>
          <p:nvSpPr>
            <p:cNvPr id="105" name="Text Box 24"/>
            <p:cNvSpPr txBox="1">
              <a:spLocks noChangeArrowheads="1"/>
            </p:cNvSpPr>
            <p:nvPr/>
          </p:nvSpPr>
          <p:spPr bwMode="auto">
            <a:xfrm>
              <a:off x="1388769" y="3694874"/>
              <a:ext cx="30809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smtClean="0">
                  <a:latin typeface="微软雅黑" panose="020B0503020204020204" pitchFamily="34" charset="-122"/>
                  <a:ea typeface="微软雅黑" panose="020B0503020204020204" pitchFamily="34" charset="-122"/>
                </a:rPr>
                <a:t>B</a:t>
              </a:r>
              <a:endParaRPr lang="en-US" altLang="zh-CN" sz="1400" b="1" dirty="0">
                <a:latin typeface="微软雅黑" panose="020B0503020204020204" pitchFamily="34" charset="-122"/>
                <a:ea typeface="微软雅黑" panose="020B0503020204020204" pitchFamily="34" charset="-122"/>
              </a:endParaRPr>
            </a:p>
          </p:txBody>
        </p:sp>
        <p:sp>
          <p:nvSpPr>
            <p:cNvPr id="109" name="Text Box 24"/>
            <p:cNvSpPr txBox="1">
              <a:spLocks noChangeArrowheads="1"/>
            </p:cNvSpPr>
            <p:nvPr/>
          </p:nvSpPr>
          <p:spPr bwMode="auto">
            <a:xfrm>
              <a:off x="3792103" y="3556742"/>
              <a:ext cx="45397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110" name="Freeform 13"/>
            <p:cNvSpPr>
              <a:spLocks/>
            </p:cNvSpPr>
            <p:nvPr/>
          </p:nvSpPr>
          <p:spPr bwMode="auto">
            <a:xfrm>
              <a:off x="4303622" y="3724538"/>
              <a:ext cx="1546096" cy="221894"/>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FF99FF"/>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1" name="Text Box 109"/>
            <p:cNvSpPr txBox="1">
              <a:spLocks noChangeArrowheads="1"/>
            </p:cNvSpPr>
            <p:nvPr/>
          </p:nvSpPr>
          <p:spPr bwMode="auto">
            <a:xfrm>
              <a:off x="4354933" y="3702694"/>
              <a:ext cx="141577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占用信道（碰撞）</a:t>
              </a:r>
            </a:p>
          </p:txBody>
        </p:sp>
        <p:sp>
          <p:nvSpPr>
            <p:cNvPr id="112" name="Line 106"/>
            <p:cNvSpPr>
              <a:spLocks noChangeShapeType="1"/>
            </p:cNvSpPr>
            <p:nvPr/>
          </p:nvSpPr>
          <p:spPr bwMode="auto">
            <a:xfrm flipH="1">
              <a:off x="3775008" y="3698433"/>
              <a:ext cx="0" cy="248000"/>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cxnSp>
          <p:nvCxnSpPr>
            <p:cNvPr id="115" name="直接连接符 41"/>
            <p:cNvCxnSpPr>
              <a:cxnSpLocks noChangeShapeType="1"/>
            </p:cNvCxnSpPr>
            <p:nvPr/>
          </p:nvCxnSpPr>
          <p:spPr bwMode="auto">
            <a:xfrm>
              <a:off x="3775008" y="3965418"/>
              <a:ext cx="0" cy="196975"/>
            </a:xfrm>
            <a:prstGeom prst="line">
              <a:avLst/>
            </a:prstGeom>
            <a:noFill/>
            <a:ln w="9525" algn="ctr">
              <a:solidFill>
                <a:schemeClr val="tx1"/>
              </a:solidFill>
              <a:round/>
              <a:headEnd type="triangle" w="sm" len="lg"/>
              <a:tailEnd/>
            </a:ln>
            <a:extLst>
              <a:ext uri="{909E8E84-426E-40DD-AFC4-6F175D3DCCD1}">
                <a14:hiddenFill xmlns="" xmlns:a14="http://schemas.microsoft.com/office/drawing/2010/main">
                  <a:noFill/>
                </a14:hiddenFill>
              </a:ext>
            </a:extLst>
          </p:spPr>
        </p:cxnSp>
        <p:sp>
          <p:nvSpPr>
            <p:cNvPr id="116" name="Text Box 24"/>
            <p:cNvSpPr txBox="1">
              <a:spLocks noChangeArrowheads="1"/>
            </p:cNvSpPr>
            <p:nvPr/>
          </p:nvSpPr>
          <p:spPr bwMode="auto">
            <a:xfrm>
              <a:off x="3310535" y="4117650"/>
              <a:ext cx="1038182" cy="29751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1600"/>
                </a:lnSpc>
              </a:pPr>
              <a:r>
                <a:rPr lang="zh-CN" altLang="en-US" sz="1400" b="1" dirty="0" smtClean="0">
                  <a:solidFill>
                    <a:srgbClr val="C00000"/>
                  </a:solidFill>
                  <a:latin typeface="微软雅黑" panose="020B0503020204020204" pitchFamily="34" charset="-122"/>
                  <a:ea typeface="微软雅黑" panose="020B0503020204020204" pitchFamily="34" charset="-122"/>
                </a:rPr>
                <a:t>争用信道                        </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129" name="Line 2"/>
            <p:cNvSpPr>
              <a:spLocks noChangeShapeType="1"/>
            </p:cNvSpPr>
            <p:nvPr/>
          </p:nvSpPr>
          <p:spPr bwMode="auto">
            <a:xfrm flipV="1">
              <a:off x="1659602" y="3947619"/>
              <a:ext cx="5342089"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1" name="Text Box 24"/>
            <p:cNvSpPr txBox="1">
              <a:spLocks noChangeArrowheads="1"/>
            </p:cNvSpPr>
            <p:nvPr/>
          </p:nvSpPr>
          <p:spPr bwMode="auto">
            <a:xfrm>
              <a:off x="1922278" y="3941687"/>
              <a:ext cx="894424"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400" b="1" dirty="0">
                  <a:latin typeface="微软雅黑" panose="020B0503020204020204" pitchFamily="34" charset="-122"/>
                  <a:ea typeface="微软雅黑" panose="020B0503020204020204" pitchFamily="34" charset="-122"/>
                </a:rPr>
                <a:t>要发送</a:t>
              </a:r>
              <a:endParaRPr lang="en-US" altLang="zh-CN" sz="1400" b="1" dirty="0">
                <a:latin typeface="微软雅黑" panose="020B0503020204020204" pitchFamily="34" charset="-122"/>
                <a:ea typeface="微软雅黑" panose="020B0503020204020204" pitchFamily="34" charset="-122"/>
              </a:endParaRPr>
            </a:p>
            <a:p>
              <a:pPr algn="ctr" eaLnBrk="1" hangingPunct="1"/>
              <a:r>
                <a:rPr lang="zh-CN" altLang="en-US" sz="1400" b="1" dirty="0">
                  <a:latin typeface="微软雅黑" panose="020B0503020204020204" pitchFamily="34" charset="-122"/>
                  <a:ea typeface="微软雅黑" panose="020B0503020204020204" pitchFamily="34" charset="-122"/>
                </a:rPr>
                <a:t>数据                       </a:t>
              </a:r>
              <a:endParaRPr lang="en-US" altLang="zh-CN" sz="1400" b="1" dirty="0">
                <a:latin typeface="微软雅黑" panose="020B0503020204020204" pitchFamily="34" charset="-122"/>
                <a:ea typeface="微软雅黑" panose="020B0503020204020204" pitchFamily="34" charset="-122"/>
              </a:endParaRPr>
            </a:p>
          </p:txBody>
        </p:sp>
      </p:grpSp>
      <p:grpSp>
        <p:nvGrpSpPr>
          <p:cNvPr id="2" name="组合 1"/>
          <p:cNvGrpSpPr/>
          <p:nvPr/>
        </p:nvGrpSpPr>
        <p:grpSpPr>
          <a:xfrm>
            <a:off x="1500845" y="2477345"/>
            <a:ext cx="6104705" cy="1143950"/>
            <a:chOff x="1100250" y="2477345"/>
            <a:chExt cx="6104705" cy="1143950"/>
          </a:xfrm>
        </p:grpSpPr>
        <p:sp>
          <p:nvSpPr>
            <p:cNvPr id="47" name="Freeform 13"/>
            <p:cNvSpPr>
              <a:spLocks/>
            </p:cNvSpPr>
            <p:nvPr/>
          </p:nvSpPr>
          <p:spPr bwMode="auto">
            <a:xfrm>
              <a:off x="2262146" y="2724643"/>
              <a:ext cx="1114056" cy="221894"/>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rgbClr val="99FF99"/>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8" name="Line 110"/>
            <p:cNvSpPr>
              <a:spLocks noChangeShapeType="1"/>
            </p:cNvSpPr>
            <p:nvPr/>
          </p:nvSpPr>
          <p:spPr bwMode="auto">
            <a:xfrm>
              <a:off x="1856115" y="2723457"/>
              <a:ext cx="403140" cy="1186"/>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9" name="Text Box 24"/>
            <p:cNvSpPr txBox="1">
              <a:spLocks noChangeArrowheads="1"/>
            </p:cNvSpPr>
            <p:nvPr/>
          </p:nvSpPr>
          <p:spPr bwMode="auto">
            <a:xfrm>
              <a:off x="1808676" y="2477345"/>
              <a:ext cx="53553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DIFS</a:t>
              </a:r>
            </a:p>
          </p:txBody>
        </p:sp>
        <p:sp>
          <p:nvSpPr>
            <p:cNvPr id="50" name="Text Box 9"/>
            <p:cNvSpPr txBox="1">
              <a:spLocks noChangeArrowheads="1"/>
            </p:cNvSpPr>
            <p:nvPr/>
          </p:nvSpPr>
          <p:spPr bwMode="auto">
            <a:xfrm>
              <a:off x="6946551" y="2730576"/>
              <a:ext cx="258404"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i="1" dirty="0">
                  <a:latin typeface="微软雅黑" panose="020B0503020204020204" pitchFamily="34" charset="-122"/>
                  <a:ea typeface="微软雅黑" panose="020B0503020204020204" pitchFamily="34" charset="-122"/>
                </a:rPr>
                <a:t>t</a:t>
              </a:r>
            </a:p>
          </p:txBody>
        </p:sp>
        <p:sp>
          <p:nvSpPr>
            <p:cNvPr id="51" name="矩形 131"/>
            <p:cNvSpPr>
              <a:spLocks noChangeArrowheads="1"/>
            </p:cNvSpPr>
            <p:nvPr/>
          </p:nvSpPr>
          <p:spPr bwMode="auto">
            <a:xfrm>
              <a:off x="3776452" y="2785160"/>
              <a:ext cx="523072" cy="166124"/>
            </a:xfrm>
            <a:prstGeom prst="rect">
              <a:avLst/>
            </a:prstGeom>
            <a:noFill/>
            <a:ln w="9525" algn="ctr">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cxnSp>
          <p:nvCxnSpPr>
            <p:cNvPr id="52" name="直接连接符 133"/>
            <p:cNvCxnSpPr>
              <a:cxnSpLocks noChangeShapeType="1"/>
            </p:cNvCxnSpPr>
            <p:nvPr/>
          </p:nvCxnSpPr>
          <p:spPr bwMode="auto">
            <a:xfrm>
              <a:off x="3842920" y="2785160"/>
              <a:ext cx="0" cy="161378"/>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53" name="直接连接符 134"/>
            <p:cNvCxnSpPr>
              <a:cxnSpLocks noChangeShapeType="1"/>
            </p:cNvCxnSpPr>
            <p:nvPr/>
          </p:nvCxnSpPr>
          <p:spPr bwMode="auto">
            <a:xfrm>
              <a:off x="3899273" y="2786346"/>
              <a:ext cx="0" cy="161378"/>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54" name="直接连接符 135"/>
            <p:cNvCxnSpPr>
              <a:cxnSpLocks noChangeShapeType="1"/>
            </p:cNvCxnSpPr>
            <p:nvPr/>
          </p:nvCxnSpPr>
          <p:spPr bwMode="auto">
            <a:xfrm>
              <a:off x="4011979" y="2786346"/>
              <a:ext cx="0" cy="161378"/>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55" name="直接连接符 136"/>
            <p:cNvCxnSpPr>
              <a:cxnSpLocks noChangeShapeType="1"/>
            </p:cNvCxnSpPr>
            <p:nvPr/>
          </p:nvCxnSpPr>
          <p:spPr bwMode="auto">
            <a:xfrm>
              <a:off x="4068332" y="2785160"/>
              <a:ext cx="0" cy="161378"/>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56" name="直接连接符 137"/>
            <p:cNvCxnSpPr>
              <a:cxnSpLocks noChangeShapeType="1"/>
            </p:cNvCxnSpPr>
            <p:nvPr/>
          </p:nvCxnSpPr>
          <p:spPr bwMode="auto">
            <a:xfrm>
              <a:off x="4124685" y="2786346"/>
              <a:ext cx="0" cy="161378"/>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57" name="直接连接符 138"/>
            <p:cNvCxnSpPr>
              <a:cxnSpLocks noChangeShapeType="1"/>
            </p:cNvCxnSpPr>
            <p:nvPr/>
          </p:nvCxnSpPr>
          <p:spPr bwMode="auto">
            <a:xfrm>
              <a:off x="4181038" y="2792279"/>
              <a:ext cx="0" cy="161378"/>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58" name="直接连接符 139"/>
            <p:cNvCxnSpPr>
              <a:cxnSpLocks noChangeShapeType="1"/>
            </p:cNvCxnSpPr>
            <p:nvPr/>
          </p:nvCxnSpPr>
          <p:spPr bwMode="auto">
            <a:xfrm>
              <a:off x="4237392" y="2788719"/>
              <a:ext cx="0" cy="161378"/>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59" name="直接连接符 141"/>
            <p:cNvCxnSpPr>
              <a:cxnSpLocks noChangeShapeType="1"/>
            </p:cNvCxnSpPr>
            <p:nvPr/>
          </p:nvCxnSpPr>
          <p:spPr bwMode="auto">
            <a:xfrm>
              <a:off x="3955626" y="2790309"/>
              <a:ext cx="0" cy="162564"/>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60" name="直接箭头连接符 53"/>
            <p:cNvCxnSpPr>
              <a:cxnSpLocks noChangeShapeType="1"/>
            </p:cNvCxnSpPr>
            <p:nvPr/>
          </p:nvCxnSpPr>
          <p:spPr bwMode="auto">
            <a:xfrm flipV="1">
              <a:off x="1856115" y="2740069"/>
              <a:ext cx="0" cy="213588"/>
            </a:xfrm>
            <a:prstGeom prst="straightConnector1">
              <a:avLst/>
            </a:prstGeom>
            <a:noFill/>
            <a:ln w="28575" algn="ctr">
              <a:solidFill>
                <a:schemeClr val="tx1"/>
              </a:solidFill>
              <a:round/>
              <a:headEnd/>
              <a:tailEnd type="triangle" w="med" len="med"/>
            </a:ln>
            <a:extLst>
              <a:ext uri="{909E8E84-426E-40DD-AFC4-6F175D3DCCD1}">
                <a14:hiddenFill xmlns="" xmlns:a14="http://schemas.microsoft.com/office/drawing/2010/main">
                  <a:noFill/>
                </a14:hiddenFill>
              </a:ext>
            </a:extLst>
          </p:spPr>
        </p:cxnSp>
        <p:sp>
          <p:nvSpPr>
            <p:cNvPr id="61" name="Text Box 24"/>
            <p:cNvSpPr txBox="1">
              <a:spLocks noChangeArrowheads="1"/>
            </p:cNvSpPr>
            <p:nvPr/>
          </p:nvSpPr>
          <p:spPr bwMode="auto">
            <a:xfrm>
              <a:off x="1388769" y="2702098"/>
              <a:ext cx="31931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400" b="1" dirty="0">
                  <a:latin typeface="微软雅黑" panose="020B0503020204020204" pitchFamily="34" charset="-122"/>
                  <a:ea typeface="微软雅黑" panose="020B0503020204020204" pitchFamily="34" charset="-122"/>
                </a:rPr>
                <a:t>A</a:t>
              </a:r>
            </a:p>
          </p:txBody>
        </p:sp>
        <p:sp>
          <p:nvSpPr>
            <p:cNvPr id="62" name="Text Box 109"/>
            <p:cNvSpPr txBox="1">
              <a:spLocks noChangeArrowheads="1"/>
            </p:cNvSpPr>
            <p:nvPr/>
          </p:nvSpPr>
          <p:spPr bwMode="auto">
            <a:xfrm>
              <a:off x="2442061" y="2703985"/>
              <a:ext cx="80021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占用信道</a:t>
              </a:r>
            </a:p>
          </p:txBody>
        </p:sp>
        <p:sp>
          <p:nvSpPr>
            <p:cNvPr id="63" name="Line 110"/>
            <p:cNvSpPr>
              <a:spLocks noChangeShapeType="1"/>
            </p:cNvSpPr>
            <p:nvPr/>
          </p:nvSpPr>
          <p:spPr bwMode="auto">
            <a:xfrm>
              <a:off x="3381982" y="2723457"/>
              <a:ext cx="403140" cy="1186"/>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4" name="Text Box 24"/>
            <p:cNvSpPr txBox="1">
              <a:spLocks noChangeArrowheads="1"/>
            </p:cNvSpPr>
            <p:nvPr/>
          </p:nvSpPr>
          <p:spPr bwMode="auto">
            <a:xfrm>
              <a:off x="3309979" y="2483278"/>
              <a:ext cx="53553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65" name="Text Box 24"/>
            <p:cNvSpPr txBox="1">
              <a:spLocks noChangeArrowheads="1"/>
            </p:cNvSpPr>
            <p:nvPr/>
          </p:nvSpPr>
          <p:spPr bwMode="auto">
            <a:xfrm>
              <a:off x="3792103" y="2563966"/>
              <a:ext cx="45397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68" name="Line 106"/>
            <p:cNvSpPr>
              <a:spLocks noChangeShapeType="1"/>
            </p:cNvSpPr>
            <p:nvPr/>
          </p:nvSpPr>
          <p:spPr bwMode="auto">
            <a:xfrm flipH="1">
              <a:off x="3775008" y="2705657"/>
              <a:ext cx="0" cy="248000"/>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cxnSp>
          <p:nvCxnSpPr>
            <p:cNvPr id="71" name="直接连接符 41"/>
            <p:cNvCxnSpPr>
              <a:cxnSpLocks noChangeShapeType="1"/>
            </p:cNvCxnSpPr>
            <p:nvPr/>
          </p:nvCxnSpPr>
          <p:spPr bwMode="auto">
            <a:xfrm>
              <a:off x="3775008" y="2972642"/>
              <a:ext cx="0" cy="196975"/>
            </a:xfrm>
            <a:prstGeom prst="line">
              <a:avLst/>
            </a:prstGeom>
            <a:noFill/>
            <a:ln w="9525" algn="ctr">
              <a:solidFill>
                <a:schemeClr val="tx1"/>
              </a:solidFill>
              <a:round/>
              <a:headEnd type="triangle" w="sm" len="lg"/>
              <a:tailEnd/>
            </a:ln>
            <a:extLst>
              <a:ext uri="{909E8E84-426E-40DD-AFC4-6F175D3DCCD1}">
                <a14:hiddenFill xmlns="" xmlns:a14="http://schemas.microsoft.com/office/drawing/2010/main">
                  <a:noFill/>
                </a14:hiddenFill>
              </a:ext>
            </a:extLst>
          </p:spPr>
        </p:cxnSp>
        <p:sp>
          <p:nvSpPr>
            <p:cNvPr id="72" name="Text Box 24"/>
            <p:cNvSpPr txBox="1">
              <a:spLocks noChangeArrowheads="1"/>
            </p:cNvSpPr>
            <p:nvPr/>
          </p:nvSpPr>
          <p:spPr bwMode="auto">
            <a:xfrm>
              <a:off x="3313593" y="3124903"/>
              <a:ext cx="985931" cy="29751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lnSpc>
                  <a:spcPts val="1600"/>
                </a:lnSpc>
              </a:pPr>
              <a:r>
                <a:rPr lang="zh-CN" altLang="en-US" sz="1400" b="1" dirty="0" smtClean="0">
                  <a:solidFill>
                    <a:srgbClr val="C00000"/>
                  </a:solidFill>
                  <a:latin typeface="微软雅黑" panose="020B0503020204020204" pitchFamily="34" charset="-122"/>
                  <a:ea typeface="微软雅黑" panose="020B0503020204020204" pitchFamily="34" charset="-122"/>
                </a:rPr>
                <a:t>争用信道                        </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85" name="Line 2"/>
            <p:cNvSpPr>
              <a:spLocks noChangeShapeType="1"/>
            </p:cNvSpPr>
            <p:nvPr/>
          </p:nvSpPr>
          <p:spPr bwMode="auto">
            <a:xfrm flipV="1">
              <a:off x="1659602" y="2954843"/>
              <a:ext cx="5342089"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7" name="Text Box 24"/>
            <p:cNvSpPr txBox="1">
              <a:spLocks noChangeArrowheads="1"/>
            </p:cNvSpPr>
            <p:nvPr/>
          </p:nvSpPr>
          <p:spPr bwMode="auto">
            <a:xfrm>
              <a:off x="1100250" y="2958403"/>
              <a:ext cx="894424"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400" b="1" dirty="0">
                  <a:latin typeface="微软雅黑" panose="020B0503020204020204" pitchFamily="34" charset="-122"/>
                  <a:ea typeface="微软雅黑" panose="020B0503020204020204" pitchFamily="34" charset="-122"/>
                </a:rPr>
                <a:t>要发送</a:t>
              </a:r>
              <a:endParaRPr lang="en-US" altLang="zh-CN" sz="1400" b="1" dirty="0">
                <a:latin typeface="微软雅黑" panose="020B0503020204020204" pitchFamily="34" charset="-122"/>
                <a:ea typeface="微软雅黑" panose="020B0503020204020204" pitchFamily="34" charset="-122"/>
              </a:endParaRPr>
            </a:p>
            <a:p>
              <a:pPr algn="ctr" eaLnBrk="1" hangingPunct="1"/>
              <a:r>
                <a:rPr lang="zh-CN" altLang="en-US" sz="1400" b="1" dirty="0">
                  <a:latin typeface="微软雅黑" panose="020B0503020204020204" pitchFamily="34" charset="-122"/>
                  <a:ea typeface="微软雅黑" panose="020B0503020204020204" pitchFamily="34" charset="-122"/>
                </a:rPr>
                <a:t>数据                       </a:t>
              </a:r>
              <a:endParaRPr lang="en-US" altLang="zh-CN" sz="1400" b="1" dirty="0">
                <a:latin typeface="微软雅黑" panose="020B0503020204020204" pitchFamily="34" charset="-122"/>
                <a:ea typeface="微软雅黑" panose="020B0503020204020204" pitchFamily="34" charset="-122"/>
              </a:endParaRPr>
            </a:p>
          </p:txBody>
        </p:sp>
        <p:cxnSp>
          <p:nvCxnSpPr>
            <p:cNvPr id="88" name="直接连接符 41"/>
            <p:cNvCxnSpPr>
              <a:cxnSpLocks noChangeShapeType="1"/>
            </p:cNvCxnSpPr>
            <p:nvPr/>
          </p:nvCxnSpPr>
          <p:spPr bwMode="auto">
            <a:xfrm>
              <a:off x="2254921" y="2954843"/>
              <a:ext cx="0" cy="196975"/>
            </a:xfrm>
            <a:prstGeom prst="line">
              <a:avLst/>
            </a:prstGeom>
            <a:noFill/>
            <a:ln w="9525" algn="ctr">
              <a:solidFill>
                <a:schemeClr val="tx1"/>
              </a:solidFill>
              <a:round/>
              <a:headEnd type="triangle" w="sm" len="lg"/>
              <a:tailEnd/>
            </a:ln>
            <a:extLst>
              <a:ext uri="{909E8E84-426E-40DD-AFC4-6F175D3DCCD1}">
                <a14:hiddenFill xmlns="" xmlns:a14="http://schemas.microsoft.com/office/drawing/2010/main">
                  <a:noFill/>
                </a14:hiddenFill>
              </a:ext>
            </a:extLst>
          </p:spPr>
        </p:cxnSp>
        <p:sp>
          <p:nvSpPr>
            <p:cNvPr id="89" name="Text Box 24"/>
            <p:cNvSpPr txBox="1">
              <a:spLocks noChangeArrowheads="1"/>
            </p:cNvSpPr>
            <p:nvPr/>
          </p:nvSpPr>
          <p:spPr bwMode="auto">
            <a:xfrm>
              <a:off x="1853225" y="3118593"/>
              <a:ext cx="786052" cy="50270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lnSpc>
                  <a:spcPts val="1600"/>
                </a:lnSpc>
              </a:pPr>
              <a:r>
                <a:rPr lang="zh-CN" altLang="en-US" sz="1400" b="1" dirty="0">
                  <a:solidFill>
                    <a:srgbClr val="0000CC"/>
                  </a:solidFill>
                  <a:latin typeface="微软雅黑" panose="020B0503020204020204" pitchFamily="34" charset="-122"/>
                  <a:ea typeface="微软雅黑" panose="020B0503020204020204" pitchFamily="34" charset="-122"/>
                </a:rPr>
                <a:t>不争用</a:t>
              </a:r>
              <a:endParaRPr lang="en-US" altLang="zh-CN" sz="14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lang="zh-CN" altLang="en-US" sz="1400" b="1" dirty="0">
                  <a:solidFill>
                    <a:srgbClr val="0000CC"/>
                  </a:solidFill>
                  <a:latin typeface="微软雅黑" panose="020B0503020204020204" pitchFamily="34" charset="-122"/>
                  <a:ea typeface="微软雅黑" panose="020B0503020204020204" pitchFamily="34" charset="-122"/>
                </a:rPr>
                <a:t>信道                        </a:t>
              </a:r>
              <a:endParaRPr lang="en-US" altLang="zh-CN" sz="1400" b="1" dirty="0">
                <a:solidFill>
                  <a:srgbClr val="0000CC"/>
                </a:solidFill>
                <a:latin typeface="微软雅黑" panose="020B0503020204020204" pitchFamily="34" charset="-122"/>
                <a:ea typeface="微软雅黑" panose="020B0503020204020204" pitchFamily="34" charset="-122"/>
              </a:endParaRPr>
            </a:p>
          </p:txBody>
        </p:sp>
        <p:sp>
          <p:nvSpPr>
            <p:cNvPr id="134" name="Freeform 13"/>
            <p:cNvSpPr>
              <a:spLocks/>
            </p:cNvSpPr>
            <p:nvPr/>
          </p:nvSpPr>
          <p:spPr bwMode="auto">
            <a:xfrm>
              <a:off x="4303622" y="2731776"/>
              <a:ext cx="1546096" cy="221894"/>
            </a:xfrm>
            <a:custGeom>
              <a:avLst/>
              <a:gdLst>
                <a:gd name="T0" fmla="*/ 0 w 624"/>
                <a:gd name="T1" fmla="*/ 2147483647 h 240"/>
                <a:gd name="T2" fmla="*/ 0 w 624"/>
                <a:gd name="T3" fmla="*/ 0 h 240"/>
                <a:gd name="T4" fmla="*/ 2147483647 w 624"/>
                <a:gd name="T5" fmla="*/ 0 h 240"/>
                <a:gd name="T6" fmla="*/ 2147483647 w 624"/>
                <a:gd name="T7" fmla="*/ 2147483647 h 240"/>
                <a:gd name="T8" fmla="*/ 0 60000 65536"/>
                <a:gd name="T9" fmla="*/ 0 60000 65536"/>
                <a:gd name="T10" fmla="*/ 0 60000 65536"/>
                <a:gd name="T11" fmla="*/ 0 60000 65536"/>
                <a:gd name="T12" fmla="*/ 0 w 624"/>
                <a:gd name="T13" fmla="*/ 0 h 240"/>
                <a:gd name="T14" fmla="*/ 624 w 624"/>
                <a:gd name="T15" fmla="*/ 240 h 240"/>
              </a:gdLst>
              <a:ahLst/>
              <a:cxnLst>
                <a:cxn ang="T8">
                  <a:pos x="T0" y="T1"/>
                </a:cxn>
                <a:cxn ang="T9">
                  <a:pos x="T2" y="T3"/>
                </a:cxn>
                <a:cxn ang="T10">
                  <a:pos x="T4" y="T5"/>
                </a:cxn>
                <a:cxn ang="T11">
                  <a:pos x="T6" y="T7"/>
                </a:cxn>
              </a:cxnLst>
              <a:rect l="T12" t="T13" r="T14" b="T15"/>
              <a:pathLst>
                <a:path w="624" h="240">
                  <a:moveTo>
                    <a:pt x="0" y="240"/>
                  </a:moveTo>
                  <a:lnTo>
                    <a:pt x="0" y="0"/>
                  </a:lnTo>
                  <a:lnTo>
                    <a:pt x="624" y="0"/>
                  </a:lnTo>
                  <a:lnTo>
                    <a:pt x="624" y="240"/>
                  </a:lnTo>
                </a:path>
              </a:pathLst>
            </a:custGeom>
            <a:solidFill>
              <a:schemeClr val="accent6">
                <a:lumMod val="60000"/>
                <a:lumOff val="40000"/>
              </a:schemeClr>
            </a:solidFill>
            <a:ln w="9525">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5" name="Text Box 109"/>
            <p:cNvSpPr txBox="1">
              <a:spLocks noChangeArrowheads="1"/>
            </p:cNvSpPr>
            <p:nvPr/>
          </p:nvSpPr>
          <p:spPr bwMode="auto">
            <a:xfrm>
              <a:off x="4354934" y="2709932"/>
              <a:ext cx="141577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占用信道（碰撞）</a:t>
              </a:r>
            </a:p>
          </p:txBody>
        </p:sp>
      </p:grpSp>
    </p:spTree>
    <p:extLst>
      <p:ext uri="{BB962C8B-B14F-4D97-AF65-F5344CB8AC3E}">
        <p14:creationId xmlns="" xmlns:p14="http://schemas.microsoft.com/office/powerpoint/2010/main" val="3884549104"/>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 name="圆角矩形 196"/>
          <p:cNvSpPr/>
          <p:nvPr/>
        </p:nvSpPr>
        <p:spPr>
          <a:xfrm>
            <a:off x="517853" y="1003119"/>
            <a:ext cx="8133857" cy="32205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1163372" y="1062444"/>
            <a:ext cx="7109771" cy="1105165"/>
          </a:xfrm>
          <a:prstGeom prst="round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 name="Rectangle 6"/>
          <p:cNvSpPr>
            <a:spLocks noChangeArrowheads="1"/>
          </p:cNvSpPr>
          <p:nvPr/>
        </p:nvSpPr>
        <p:spPr bwMode="auto">
          <a:xfrm>
            <a:off x="3420415" y="582887"/>
            <a:ext cx="228940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a:t>
            </a:r>
            <a:r>
              <a:rPr lang="zh-CN" altLang="en-US" sz="2000" b="1" dirty="0">
                <a:solidFill>
                  <a:schemeClr val="bg1"/>
                </a:solidFill>
                <a:latin typeface="微软雅黑" pitchFamily="34" charset="-122"/>
                <a:ea typeface="微软雅黑" pitchFamily="34" charset="-122"/>
              </a:rPr>
              <a:t>对信道进行预约</a:t>
            </a:r>
          </a:p>
        </p:txBody>
      </p:sp>
      <p:sp>
        <p:nvSpPr>
          <p:cNvPr id="66" name="Text Box 3"/>
          <p:cNvSpPr txBox="1">
            <a:spLocks noChangeArrowheads="1"/>
          </p:cNvSpPr>
          <p:nvPr/>
        </p:nvSpPr>
        <p:spPr bwMode="auto">
          <a:xfrm>
            <a:off x="7911711" y="2346348"/>
            <a:ext cx="24878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67" name="Text Box 9"/>
          <p:cNvSpPr txBox="1">
            <a:spLocks noChangeArrowheads="1"/>
          </p:cNvSpPr>
          <p:nvPr/>
        </p:nvSpPr>
        <p:spPr bwMode="auto">
          <a:xfrm>
            <a:off x="1601782" y="2292585"/>
            <a:ext cx="56756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69" name="Line 12"/>
          <p:cNvSpPr>
            <a:spLocks noChangeShapeType="1"/>
          </p:cNvSpPr>
          <p:nvPr/>
        </p:nvSpPr>
        <p:spPr bwMode="auto">
          <a:xfrm flipV="1">
            <a:off x="1555877" y="2512418"/>
            <a:ext cx="625985" cy="1194"/>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Text Box 24"/>
          <p:cNvSpPr txBox="1">
            <a:spLocks noChangeArrowheads="1"/>
          </p:cNvSpPr>
          <p:nvPr/>
        </p:nvSpPr>
        <p:spPr bwMode="auto">
          <a:xfrm>
            <a:off x="2505982" y="2273469"/>
            <a:ext cx="56756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73" name="Text Box 94"/>
          <p:cNvSpPr txBox="1">
            <a:spLocks noChangeArrowheads="1"/>
          </p:cNvSpPr>
          <p:nvPr/>
        </p:nvSpPr>
        <p:spPr bwMode="auto">
          <a:xfrm>
            <a:off x="1212475" y="2292585"/>
            <a:ext cx="300082"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a:t>
            </a:r>
            <a:endParaRPr lang="zh-CN" altLang="en-US" sz="1200" b="1">
              <a:latin typeface="微软雅黑" panose="020B0503020204020204" pitchFamily="34" charset="-122"/>
              <a:ea typeface="微软雅黑" panose="020B0503020204020204" pitchFamily="34" charset="-122"/>
            </a:endParaRPr>
          </a:p>
        </p:txBody>
      </p:sp>
      <p:sp>
        <p:nvSpPr>
          <p:cNvPr id="74" name="Text Box 96"/>
          <p:cNvSpPr txBox="1">
            <a:spLocks noChangeArrowheads="1"/>
          </p:cNvSpPr>
          <p:nvPr/>
        </p:nvSpPr>
        <p:spPr bwMode="auto">
          <a:xfrm>
            <a:off x="7911711" y="2987925"/>
            <a:ext cx="24878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75" name="Line 130"/>
          <p:cNvSpPr>
            <a:spLocks noChangeShapeType="1"/>
          </p:cNvSpPr>
          <p:nvPr/>
        </p:nvSpPr>
        <p:spPr bwMode="auto">
          <a:xfrm>
            <a:off x="6476119" y="2496886"/>
            <a:ext cx="2782" cy="708482"/>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a:off x="1409813" y="3213731"/>
            <a:ext cx="6689694"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7" name="Line 2"/>
          <p:cNvSpPr>
            <a:spLocks noChangeShapeType="1"/>
          </p:cNvSpPr>
          <p:nvPr/>
        </p:nvSpPr>
        <p:spPr bwMode="auto">
          <a:xfrm>
            <a:off x="1411204" y="2563791"/>
            <a:ext cx="6689693"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8" name="Line 141"/>
          <p:cNvSpPr>
            <a:spLocks noChangeShapeType="1"/>
          </p:cNvSpPr>
          <p:nvPr/>
        </p:nvSpPr>
        <p:spPr bwMode="auto">
          <a:xfrm>
            <a:off x="6107483" y="2429980"/>
            <a:ext cx="0" cy="125448"/>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Text Box 143"/>
          <p:cNvSpPr txBox="1">
            <a:spLocks noChangeArrowheads="1"/>
          </p:cNvSpPr>
          <p:nvPr/>
        </p:nvSpPr>
        <p:spPr bwMode="auto">
          <a:xfrm>
            <a:off x="5620606" y="2245990"/>
            <a:ext cx="50667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0" name="Text Box 148"/>
          <p:cNvSpPr txBox="1">
            <a:spLocks noChangeArrowheads="1"/>
          </p:cNvSpPr>
          <p:nvPr/>
        </p:nvSpPr>
        <p:spPr bwMode="auto">
          <a:xfrm>
            <a:off x="3229343" y="2267495"/>
            <a:ext cx="50667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1" name="Text Box 94"/>
          <p:cNvSpPr txBox="1">
            <a:spLocks noChangeArrowheads="1"/>
          </p:cNvSpPr>
          <p:nvPr/>
        </p:nvSpPr>
        <p:spPr bwMode="auto">
          <a:xfrm>
            <a:off x="1163372" y="2563791"/>
            <a:ext cx="401072"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AP</a:t>
            </a:r>
            <a:endParaRPr lang="zh-CN" altLang="en-US" sz="1200" b="1">
              <a:latin typeface="微软雅黑" panose="020B0503020204020204" pitchFamily="34" charset="-122"/>
              <a:ea typeface="微软雅黑" panose="020B0503020204020204" pitchFamily="34" charset="-122"/>
            </a:endParaRPr>
          </a:p>
        </p:txBody>
      </p:sp>
      <p:sp>
        <p:nvSpPr>
          <p:cNvPr id="82" name="矩形 81"/>
          <p:cNvSpPr/>
          <p:nvPr/>
        </p:nvSpPr>
        <p:spPr bwMode="auto">
          <a:xfrm>
            <a:off x="2183252" y="2346348"/>
            <a:ext cx="319948" cy="217443"/>
          </a:xfrm>
          <a:prstGeom prst="rect">
            <a:avLst/>
          </a:prstGeom>
          <a:solidFill>
            <a:schemeClr val="accent6">
              <a:lumMod val="75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83" name="Text Box 23"/>
          <p:cNvSpPr txBox="1">
            <a:spLocks noChangeArrowheads="1"/>
          </p:cNvSpPr>
          <p:nvPr/>
        </p:nvSpPr>
        <p:spPr bwMode="auto">
          <a:xfrm>
            <a:off x="2106743" y="2325459"/>
            <a:ext cx="48687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RTS</a:t>
            </a:r>
          </a:p>
        </p:txBody>
      </p:sp>
      <p:sp>
        <p:nvSpPr>
          <p:cNvPr id="84" name="Line 142"/>
          <p:cNvSpPr>
            <a:spLocks noChangeShapeType="1"/>
          </p:cNvSpPr>
          <p:nvPr/>
        </p:nvSpPr>
        <p:spPr bwMode="auto">
          <a:xfrm>
            <a:off x="2948345" y="2438344"/>
            <a:ext cx="0" cy="125447"/>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矩形 85"/>
          <p:cNvSpPr/>
          <p:nvPr/>
        </p:nvSpPr>
        <p:spPr bwMode="auto">
          <a:xfrm>
            <a:off x="2948345" y="2563791"/>
            <a:ext cx="322730" cy="216249"/>
          </a:xfrm>
          <a:prstGeom prst="rect">
            <a:avLst/>
          </a:prstGeom>
          <a:solidFill>
            <a:srgbClr val="00B0F0"/>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0" name="Text Box 113"/>
          <p:cNvSpPr txBox="1">
            <a:spLocks noChangeArrowheads="1"/>
          </p:cNvSpPr>
          <p:nvPr/>
        </p:nvSpPr>
        <p:spPr bwMode="auto">
          <a:xfrm>
            <a:off x="2873589" y="2542557"/>
            <a:ext cx="47801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CTS</a:t>
            </a:r>
          </a:p>
        </p:txBody>
      </p:sp>
      <p:sp>
        <p:nvSpPr>
          <p:cNvPr id="91" name="Line 142"/>
          <p:cNvSpPr>
            <a:spLocks noChangeShapeType="1"/>
          </p:cNvSpPr>
          <p:nvPr/>
        </p:nvSpPr>
        <p:spPr bwMode="auto">
          <a:xfrm>
            <a:off x="3268293" y="2446707"/>
            <a:ext cx="0" cy="125448"/>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矩形 91"/>
          <p:cNvSpPr/>
          <p:nvPr/>
        </p:nvSpPr>
        <p:spPr bwMode="auto">
          <a:xfrm>
            <a:off x="3710656" y="2346695"/>
            <a:ext cx="1955855" cy="217443"/>
          </a:xfrm>
          <a:prstGeom prst="rect">
            <a:avLst/>
          </a:prstGeom>
          <a:solidFill>
            <a:srgbClr val="99FF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3" name="Text Box 123"/>
          <p:cNvSpPr txBox="1">
            <a:spLocks noChangeArrowheads="1"/>
          </p:cNvSpPr>
          <p:nvPr/>
        </p:nvSpPr>
        <p:spPr bwMode="auto">
          <a:xfrm>
            <a:off x="4441784" y="2317674"/>
            <a:ext cx="60766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DATA</a:t>
            </a:r>
            <a:endParaRPr lang="zh-CN" altLang="en-US" sz="1200" b="1">
              <a:latin typeface="微软雅黑" panose="020B0503020204020204" pitchFamily="34" charset="-122"/>
              <a:ea typeface="微软雅黑" panose="020B0503020204020204" pitchFamily="34" charset="-122"/>
            </a:endParaRPr>
          </a:p>
        </p:txBody>
      </p:sp>
      <p:sp>
        <p:nvSpPr>
          <p:cNvPr id="106" name="Line 12"/>
          <p:cNvSpPr>
            <a:spLocks noChangeShapeType="1"/>
          </p:cNvSpPr>
          <p:nvPr/>
        </p:nvSpPr>
        <p:spPr bwMode="auto">
          <a:xfrm>
            <a:off x="2505982" y="2508833"/>
            <a:ext cx="442363" cy="0"/>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7" name="Line 12"/>
          <p:cNvSpPr>
            <a:spLocks noChangeShapeType="1"/>
          </p:cNvSpPr>
          <p:nvPr/>
        </p:nvSpPr>
        <p:spPr bwMode="auto">
          <a:xfrm>
            <a:off x="3268293" y="2500470"/>
            <a:ext cx="442363" cy="0"/>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8" name="Line 12"/>
          <p:cNvSpPr>
            <a:spLocks noChangeShapeType="1"/>
          </p:cNvSpPr>
          <p:nvPr/>
        </p:nvSpPr>
        <p:spPr bwMode="auto">
          <a:xfrm>
            <a:off x="5666511" y="2500470"/>
            <a:ext cx="440972" cy="0"/>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6107483" y="2555429"/>
            <a:ext cx="371417" cy="216248"/>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4" name="Text Box 100"/>
          <p:cNvSpPr txBox="1">
            <a:spLocks noChangeArrowheads="1"/>
          </p:cNvSpPr>
          <p:nvPr/>
        </p:nvSpPr>
        <p:spPr bwMode="auto">
          <a:xfrm>
            <a:off x="6038270" y="2529324"/>
            <a:ext cx="50917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117" name="矩形 116"/>
          <p:cNvSpPr/>
          <p:nvPr/>
        </p:nvSpPr>
        <p:spPr bwMode="auto">
          <a:xfrm>
            <a:off x="2505982" y="2996288"/>
            <a:ext cx="3972918" cy="217443"/>
          </a:xfrm>
          <a:prstGeom prst="rect">
            <a:avLst/>
          </a:prstGeom>
          <a:solidFill>
            <a:srgbClr val="FFCC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8" name="Line 130"/>
          <p:cNvSpPr>
            <a:spLocks noChangeShapeType="1"/>
          </p:cNvSpPr>
          <p:nvPr/>
        </p:nvSpPr>
        <p:spPr bwMode="auto">
          <a:xfrm>
            <a:off x="2505982" y="2563791"/>
            <a:ext cx="0" cy="432496"/>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矩形 118"/>
          <p:cNvSpPr/>
          <p:nvPr/>
        </p:nvSpPr>
        <p:spPr bwMode="auto">
          <a:xfrm>
            <a:off x="3262729" y="3212536"/>
            <a:ext cx="3216172" cy="216248"/>
          </a:xfrm>
          <a:prstGeom prst="rect">
            <a:avLst/>
          </a:prstGeom>
          <a:solidFill>
            <a:srgbClr val="FF99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20" name="Text Box 94"/>
          <p:cNvSpPr txBox="1">
            <a:spLocks noChangeArrowheads="1"/>
          </p:cNvSpPr>
          <p:nvPr/>
        </p:nvSpPr>
        <p:spPr bwMode="auto">
          <a:xfrm>
            <a:off x="2738293" y="2973241"/>
            <a:ext cx="309097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22" name="Text Box 94"/>
          <p:cNvSpPr txBox="1">
            <a:spLocks noChangeArrowheads="1"/>
          </p:cNvSpPr>
          <p:nvPr/>
        </p:nvSpPr>
        <p:spPr bwMode="auto">
          <a:xfrm>
            <a:off x="1071466" y="2942525"/>
            <a:ext cx="134023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收到 </a:t>
            </a:r>
            <a:r>
              <a:rPr lang="en-US" altLang="zh-CN" sz="1200" b="1">
                <a:latin typeface="微软雅黑" panose="020B0503020204020204" pitchFamily="34" charset="-122"/>
                <a:ea typeface="微软雅黑" panose="020B0503020204020204" pitchFamily="34" charset="-122"/>
              </a:rPr>
              <a:t>RTS </a:t>
            </a:r>
            <a:r>
              <a:rPr lang="zh-CN" altLang="en-US" sz="1200" b="1">
                <a:latin typeface="微软雅黑" panose="020B0503020204020204" pitchFamily="34" charset="-122"/>
                <a:ea typeface="微软雅黑" panose="020B0503020204020204" pitchFamily="34" charset="-122"/>
              </a:rPr>
              <a:t>帧的站</a:t>
            </a:r>
          </a:p>
        </p:txBody>
      </p:sp>
      <p:sp>
        <p:nvSpPr>
          <p:cNvPr id="123" name="Text Box 94"/>
          <p:cNvSpPr txBox="1">
            <a:spLocks noChangeArrowheads="1"/>
          </p:cNvSpPr>
          <p:nvPr/>
        </p:nvSpPr>
        <p:spPr bwMode="auto">
          <a:xfrm>
            <a:off x="1734220" y="3206562"/>
            <a:ext cx="1340431"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收到 </a:t>
            </a:r>
            <a:r>
              <a:rPr lang="en-US" altLang="zh-CN" sz="1200" b="1">
                <a:latin typeface="微软雅黑" panose="020B0503020204020204" pitchFamily="34" charset="-122"/>
                <a:ea typeface="微软雅黑" panose="020B0503020204020204" pitchFamily="34" charset="-122"/>
              </a:rPr>
              <a:t>CTS </a:t>
            </a:r>
            <a:r>
              <a:rPr lang="zh-CN" altLang="en-US" sz="1200" b="1">
                <a:latin typeface="微软雅黑" panose="020B0503020204020204" pitchFamily="34" charset="-122"/>
                <a:ea typeface="微软雅黑" panose="020B0503020204020204" pitchFamily="34" charset="-122"/>
              </a:rPr>
              <a:t>帧的站</a:t>
            </a:r>
          </a:p>
        </p:txBody>
      </p:sp>
      <p:sp>
        <p:nvSpPr>
          <p:cNvPr id="124" name="Line 130"/>
          <p:cNvSpPr>
            <a:spLocks noChangeShapeType="1"/>
          </p:cNvSpPr>
          <p:nvPr/>
        </p:nvSpPr>
        <p:spPr bwMode="auto">
          <a:xfrm flipH="1">
            <a:off x="3261338" y="2791987"/>
            <a:ext cx="4173" cy="207885"/>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Text Box 9"/>
          <p:cNvSpPr txBox="1">
            <a:spLocks noChangeArrowheads="1"/>
          </p:cNvSpPr>
          <p:nvPr/>
        </p:nvSpPr>
        <p:spPr bwMode="auto">
          <a:xfrm>
            <a:off x="6510896" y="2292585"/>
            <a:ext cx="56895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126" name="Line 12"/>
          <p:cNvSpPr>
            <a:spLocks noChangeShapeType="1"/>
          </p:cNvSpPr>
          <p:nvPr/>
        </p:nvSpPr>
        <p:spPr bwMode="auto">
          <a:xfrm flipV="1">
            <a:off x="6466381" y="2511223"/>
            <a:ext cx="624594" cy="2389"/>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7" name="矩形 131"/>
          <p:cNvSpPr>
            <a:spLocks noChangeArrowheads="1"/>
          </p:cNvSpPr>
          <p:nvPr/>
        </p:nvSpPr>
        <p:spPr bwMode="auto">
          <a:xfrm>
            <a:off x="7092367" y="2397723"/>
            <a:ext cx="503570" cy="167264"/>
          </a:xfrm>
          <a:prstGeom prst="rect">
            <a:avLst/>
          </a:prstGeom>
          <a:noFill/>
          <a:ln w="9525" algn="ctr">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128" name="直接连接符 133"/>
          <p:cNvCxnSpPr>
            <a:cxnSpLocks noChangeShapeType="1"/>
          </p:cNvCxnSpPr>
          <p:nvPr/>
        </p:nvCxnSpPr>
        <p:spPr bwMode="auto">
          <a:xfrm>
            <a:off x="7156356" y="2397723"/>
            <a:ext cx="0" cy="162485"/>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0" name="直接连接符 134"/>
          <p:cNvCxnSpPr>
            <a:cxnSpLocks noChangeShapeType="1"/>
          </p:cNvCxnSpPr>
          <p:nvPr/>
        </p:nvCxnSpPr>
        <p:spPr bwMode="auto">
          <a:xfrm>
            <a:off x="7210608" y="2398917"/>
            <a:ext cx="0" cy="162485"/>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2" name="直接连接符 135"/>
          <p:cNvCxnSpPr>
            <a:cxnSpLocks noChangeShapeType="1"/>
          </p:cNvCxnSpPr>
          <p:nvPr/>
        </p:nvCxnSpPr>
        <p:spPr bwMode="auto">
          <a:xfrm>
            <a:off x="7319112" y="2398917"/>
            <a:ext cx="0" cy="162485"/>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3" name="直接连接符 136"/>
          <p:cNvCxnSpPr>
            <a:cxnSpLocks noChangeShapeType="1"/>
          </p:cNvCxnSpPr>
          <p:nvPr/>
        </p:nvCxnSpPr>
        <p:spPr bwMode="auto">
          <a:xfrm>
            <a:off x="7373364" y="2397723"/>
            <a:ext cx="0" cy="162485"/>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6" name="直接连接符 137"/>
          <p:cNvCxnSpPr>
            <a:cxnSpLocks noChangeShapeType="1"/>
          </p:cNvCxnSpPr>
          <p:nvPr/>
        </p:nvCxnSpPr>
        <p:spPr bwMode="auto">
          <a:xfrm>
            <a:off x="7427616" y="2398917"/>
            <a:ext cx="0" cy="162485"/>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7" name="直接连接符 138"/>
          <p:cNvCxnSpPr>
            <a:cxnSpLocks noChangeShapeType="1"/>
          </p:cNvCxnSpPr>
          <p:nvPr/>
        </p:nvCxnSpPr>
        <p:spPr bwMode="auto">
          <a:xfrm>
            <a:off x="7481868" y="2404891"/>
            <a:ext cx="0" cy="162485"/>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8" name="直接连接符 139"/>
          <p:cNvCxnSpPr>
            <a:cxnSpLocks noChangeShapeType="1"/>
          </p:cNvCxnSpPr>
          <p:nvPr/>
        </p:nvCxnSpPr>
        <p:spPr bwMode="auto">
          <a:xfrm>
            <a:off x="7536120" y="2401306"/>
            <a:ext cx="0" cy="162485"/>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9" name="直接连接符 141"/>
          <p:cNvCxnSpPr>
            <a:cxnSpLocks noChangeShapeType="1"/>
          </p:cNvCxnSpPr>
          <p:nvPr/>
        </p:nvCxnSpPr>
        <p:spPr bwMode="auto">
          <a:xfrm>
            <a:off x="7264860" y="2394138"/>
            <a:ext cx="0" cy="16368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sp>
        <p:nvSpPr>
          <p:cNvPr id="140" name="Text Box 24"/>
          <p:cNvSpPr txBox="1">
            <a:spLocks noChangeArrowheads="1"/>
          </p:cNvSpPr>
          <p:nvPr/>
        </p:nvSpPr>
        <p:spPr bwMode="auto">
          <a:xfrm>
            <a:off x="7124361" y="2183863"/>
            <a:ext cx="45397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141" name="Line 106"/>
          <p:cNvSpPr>
            <a:spLocks noChangeShapeType="1"/>
          </p:cNvSpPr>
          <p:nvPr/>
        </p:nvSpPr>
        <p:spPr bwMode="auto">
          <a:xfrm>
            <a:off x="7090975" y="2584102"/>
            <a:ext cx="1392" cy="204300"/>
          </a:xfrm>
          <a:prstGeom prst="line">
            <a:avLst/>
          </a:prstGeom>
          <a:noFill/>
          <a:ln w="9525">
            <a:solidFill>
              <a:schemeClr val="tx1"/>
            </a:solidFill>
            <a:round/>
            <a:headEnd type="triangle" w="sm" len="med"/>
            <a:tailEnd type="non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Text Box 94"/>
          <p:cNvSpPr txBox="1">
            <a:spLocks noChangeArrowheads="1"/>
          </p:cNvSpPr>
          <p:nvPr/>
        </p:nvSpPr>
        <p:spPr bwMode="auto">
          <a:xfrm>
            <a:off x="6702690" y="2735834"/>
            <a:ext cx="80021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开始争用</a:t>
            </a:r>
          </a:p>
        </p:txBody>
      </p:sp>
      <p:sp>
        <p:nvSpPr>
          <p:cNvPr id="143" name="Line 106"/>
          <p:cNvSpPr>
            <a:spLocks noChangeShapeType="1"/>
          </p:cNvSpPr>
          <p:nvPr/>
        </p:nvSpPr>
        <p:spPr bwMode="auto">
          <a:xfrm>
            <a:off x="1536401" y="2302143"/>
            <a:ext cx="0" cy="258064"/>
          </a:xfrm>
          <a:prstGeom prst="line">
            <a:avLst/>
          </a:prstGeom>
          <a:noFill/>
          <a:ln w="19050">
            <a:solidFill>
              <a:schemeClr val="tx1"/>
            </a:solidFill>
            <a:round/>
            <a:headEnd type="triangle" w="sm" len="med"/>
            <a:tailEnd type="non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144" name="Picture 222" descr="D-Link%20DI-713P%20Wireless%20Broadband%20router"/>
          <p:cNvPicPr>
            <a:picLocks noChangeAspect="1" noChangeArrowheads="1"/>
          </p:cNvPicPr>
          <p:nvPr/>
        </p:nvPicPr>
        <p:blipFill>
          <a:blip r:embed="rId3">
            <a:extLst>
              <a:ext uri="{28A0092B-C50C-407E-A947-70E740481C1C}">
                <a14:useLocalDpi xmlns="" xmlns:a14="http://schemas.microsoft.com/office/drawing/2010/main" val="0"/>
              </a:ext>
            </a:extLst>
          </a:blip>
          <a:srcRect/>
          <a:stretch>
            <a:fillRect/>
          </a:stretch>
        </p:blipFill>
        <p:spPr bwMode="auto">
          <a:xfrm>
            <a:off x="3927641" y="1387195"/>
            <a:ext cx="656589" cy="46833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78" name="Text Box 94"/>
          <p:cNvSpPr txBox="1">
            <a:spLocks noChangeArrowheads="1"/>
          </p:cNvSpPr>
          <p:nvPr/>
        </p:nvSpPr>
        <p:spPr bwMode="auto">
          <a:xfrm>
            <a:off x="1485246" y="1211313"/>
            <a:ext cx="319319"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a:t>
            </a:r>
            <a:endParaRPr lang="zh-CN" altLang="en-US" sz="1400" b="1" dirty="0">
              <a:latin typeface="微软雅黑" panose="020B0503020204020204" pitchFamily="34" charset="-122"/>
              <a:ea typeface="微软雅黑" panose="020B0503020204020204" pitchFamily="34" charset="-122"/>
            </a:endParaRPr>
          </a:p>
        </p:txBody>
      </p:sp>
      <p:sp>
        <p:nvSpPr>
          <p:cNvPr id="179" name="Text Box 94"/>
          <p:cNvSpPr txBox="1">
            <a:spLocks noChangeArrowheads="1"/>
          </p:cNvSpPr>
          <p:nvPr/>
        </p:nvSpPr>
        <p:spPr bwMode="auto">
          <a:xfrm>
            <a:off x="1493335" y="1818399"/>
            <a:ext cx="30809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a:t>
            </a:r>
            <a:endParaRPr lang="zh-CN" altLang="en-US" sz="1400" b="1" dirty="0">
              <a:latin typeface="微软雅黑" panose="020B0503020204020204" pitchFamily="34" charset="-122"/>
              <a:ea typeface="微软雅黑" panose="020B0503020204020204" pitchFamily="34" charset="-122"/>
            </a:endParaRPr>
          </a:p>
        </p:txBody>
      </p:sp>
      <p:sp>
        <p:nvSpPr>
          <p:cNvPr id="180" name="Text Box 94"/>
          <p:cNvSpPr txBox="1">
            <a:spLocks noChangeArrowheads="1"/>
          </p:cNvSpPr>
          <p:nvPr/>
        </p:nvSpPr>
        <p:spPr bwMode="auto">
          <a:xfrm>
            <a:off x="6574269" y="1536974"/>
            <a:ext cx="1202573"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C</a:t>
            </a:r>
            <a:r>
              <a:rPr lang="zh-CN" altLang="en-US" sz="1400" b="1" dirty="0">
                <a:latin typeface="微软雅黑" panose="020B0503020204020204" pitchFamily="34" charset="-122"/>
                <a:ea typeface="微软雅黑" panose="020B0503020204020204" pitchFamily="34" charset="-122"/>
              </a:rPr>
              <a:t>（</a:t>
            </a:r>
            <a:r>
              <a:rPr lang="zh-CN" altLang="en-US" sz="1400" b="1" dirty="0">
                <a:solidFill>
                  <a:srgbClr val="0000CC"/>
                </a:solidFill>
                <a:latin typeface="微软雅黑" panose="020B0503020204020204" pitchFamily="34" charset="-122"/>
                <a:ea typeface="微软雅黑" panose="020B0503020204020204" pitchFamily="34" charset="-122"/>
              </a:rPr>
              <a:t>隐蔽站</a:t>
            </a:r>
            <a:r>
              <a:rPr lang="zh-CN" altLang="en-US" sz="1400" b="1" dirty="0">
                <a:latin typeface="微软雅黑" panose="020B0503020204020204" pitchFamily="34" charset="-122"/>
                <a:ea typeface="微软雅黑" panose="020B0503020204020204" pitchFamily="34" charset="-122"/>
              </a:rPr>
              <a:t>）</a:t>
            </a:r>
          </a:p>
        </p:txBody>
      </p:sp>
      <p:sp>
        <p:nvSpPr>
          <p:cNvPr id="181" name="Text Box 94"/>
          <p:cNvSpPr txBox="1">
            <a:spLocks noChangeArrowheads="1"/>
          </p:cNvSpPr>
          <p:nvPr/>
        </p:nvSpPr>
        <p:spPr bwMode="auto">
          <a:xfrm>
            <a:off x="3915991" y="1179505"/>
            <a:ext cx="437940"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AP</a:t>
            </a:r>
            <a:endParaRPr lang="zh-CN" altLang="en-US" sz="1400" b="1" dirty="0">
              <a:latin typeface="微软雅黑" panose="020B0503020204020204" pitchFamily="34" charset="-122"/>
              <a:ea typeface="微软雅黑" panose="020B0503020204020204" pitchFamily="34" charset="-122"/>
            </a:endParaRPr>
          </a:p>
        </p:txBody>
      </p:sp>
      <p:cxnSp>
        <p:nvCxnSpPr>
          <p:cNvPr id="182" name="直接箭头连接符 90"/>
          <p:cNvCxnSpPr>
            <a:cxnSpLocks noChangeShapeType="1"/>
          </p:cNvCxnSpPr>
          <p:nvPr/>
        </p:nvCxnSpPr>
        <p:spPr bwMode="auto">
          <a:xfrm>
            <a:off x="2067793" y="1327549"/>
            <a:ext cx="1829267" cy="217443"/>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cxnSp>
        <p:nvCxnSpPr>
          <p:cNvPr id="183" name="直接箭头连接符 92"/>
          <p:cNvCxnSpPr>
            <a:cxnSpLocks noChangeShapeType="1"/>
          </p:cNvCxnSpPr>
          <p:nvPr/>
        </p:nvCxnSpPr>
        <p:spPr bwMode="auto">
          <a:xfrm flipV="1">
            <a:off x="2044144" y="1636987"/>
            <a:ext cx="1829268" cy="324970"/>
          </a:xfrm>
          <a:prstGeom prst="straightConnector1">
            <a:avLst/>
          </a:prstGeom>
          <a:noFill/>
          <a:ln w="9525" algn="ctr">
            <a:solidFill>
              <a:schemeClr val="tx1"/>
            </a:solidFill>
            <a:round/>
            <a:headEnd type="triangle" w="sm" len="lg"/>
            <a:tailEnd/>
          </a:ln>
          <a:extLst>
            <a:ext uri="{909E8E84-426E-40DD-AFC4-6F175D3DCCD1}">
              <a14:hiddenFill xmlns="" xmlns:a14="http://schemas.microsoft.com/office/drawing/2010/main">
                <a:noFill/>
              </a14:hiddenFill>
            </a:ext>
          </a:extLst>
        </p:spPr>
      </p:cxnSp>
      <p:cxnSp>
        <p:nvCxnSpPr>
          <p:cNvPr id="184" name="直接箭头连接符 97"/>
          <p:cNvCxnSpPr>
            <a:cxnSpLocks noChangeShapeType="1"/>
          </p:cNvCxnSpPr>
          <p:nvPr/>
        </p:nvCxnSpPr>
        <p:spPr bwMode="auto">
          <a:xfrm>
            <a:off x="4440972" y="1583224"/>
            <a:ext cx="1850134" cy="125447"/>
          </a:xfrm>
          <a:prstGeom prst="straightConnector1">
            <a:avLst/>
          </a:prstGeom>
          <a:noFill/>
          <a:ln w="9525" algn="ctr">
            <a:solidFill>
              <a:schemeClr val="tx1"/>
            </a:solidFill>
            <a:prstDash val="dash"/>
            <a:round/>
            <a:headEnd type="none" w="sm" len="lg"/>
            <a:tailEnd type="triangle" w="sm" len="lg"/>
          </a:ln>
          <a:extLst>
            <a:ext uri="{909E8E84-426E-40DD-AFC4-6F175D3DCCD1}">
              <a14:hiddenFill xmlns="" xmlns:a14="http://schemas.microsoft.com/office/drawing/2010/main">
                <a:noFill/>
              </a14:hiddenFill>
            </a:ext>
          </a:extLst>
        </p:spPr>
      </p:cxnSp>
      <p:sp>
        <p:nvSpPr>
          <p:cNvPr id="185" name="Line 95"/>
          <p:cNvSpPr>
            <a:spLocks noChangeShapeType="1"/>
          </p:cNvSpPr>
          <p:nvPr/>
        </p:nvSpPr>
        <p:spPr bwMode="auto">
          <a:xfrm>
            <a:off x="1412595" y="3954470"/>
            <a:ext cx="6688302"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6" name="Line 106"/>
          <p:cNvSpPr>
            <a:spLocks noChangeShapeType="1"/>
          </p:cNvSpPr>
          <p:nvPr/>
        </p:nvSpPr>
        <p:spPr bwMode="auto">
          <a:xfrm>
            <a:off x="2169341" y="3696406"/>
            <a:ext cx="0" cy="258064"/>
          </a:xfrm>
          <a:prstGeom prst="line">
            <a:avLst/>
          </a:prstGeom>
          <a:noFill/>
          <a:ln w="19050">
            <a:solidFill>
              <a:schemeClr val="tx1"/>
            </a:solidFill>
            <a:round/>
            <a:headEnd type="triangle" w="sm" len="med"/>
            <a:tailEnd type="non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7" name="Line 106"/>
          <p:cNvSpPr>
            <a:spLocks noChangeShapeType="1"/>
          </p:cNvSpPr>
          <p:nvPr/>
        </p:nvSpPr>
        <p:spPr bwMode="auto">
          <a:xfrm>
            <a:off x="2659001" y="3694017"/>
            <a:ext cx="0" cy="258064"/>
          </a:xfrm>
          <a:prstGeom prst="line">
            <a:avLst/>
          </a:prstGeom>
          <a:noFill/>
          <a:ln w="19050">
            <a:solidFill>
              <a:schemeClr val="tx1"/>
            </a:solidFill>
            <a:round/>
            <a:headEnd type="triangle" w="sm" len="med"/>
            <a:tailEnd type="non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Text Box 96"/>
          <p:cNvSpPr txBox="1">
            <a:spLocks noChangeArrowheads="1"/>
          </p:cNvSpPr>
          <p:nvPr/>
        </p:nvSpPr>
        <p:spPr bwMode="auto">
          <a:xfrm>
            <a:off x="7911711" y="3737027"/>
            <a:ext cx="24878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89" name="Text Box 96"/>
          <p:cNvSpPr txBox="1">
            <a:spLocks noChangeArrowheads="1"/>
          </p:cNvSpPr>
          <p:nvPr/>
        </p:nvSpPr>
        <p:spPr bwMode="auto">
          <a:xfrm>
            <a:off x="2033016" y="3899512"/>
            <a:ext cx="31130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endParaRPr lang="en-US" altLang="zh-CN" sz="1200" b="1" i="1" baseline="-25000">
              <a:latin typeface="微软雅黑" panose="020B0503020204020204" pitchFamily="34" charset="-122"/>
              <a:ea typeface="微软雅黑" panose="020B0503020204020204" pitchFamily="34" charset="-122"/>
            </a:endParaRPr>
          </a:p>
        </p:txBody>
      </p:sp>
      <p:sp>
        <p:nvSpPr>
          <p:cNvPr id="190" name="Text Box 96"/>
          <p:cNvSpPr txBox="1">
            <a:spLocks noChangeArrowheads="1"/>
          </p:cNvSpPr>
          <p:nvPr/>
        </p:nvSpPr>
        <p:spPr bwMode="auto">
          <a:xfrm>
            <a:off x="2529631" y="3899512"/>
            <a:ext cx="31130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endParaRPr lang="en-US" altLang="zh-CN" sz="1200" b="1" i="1" baseline="-25000">
              <a:latin typeface="微软雅黑" panose="020B0503020204020204" pitchFamily="34" charset="-122"/>
              <a:ea typeface="微软雅黑" panose="020B0503020204020204" pitchFamily="34" charset="-122"/>
            </a:endParaRPr>
          </a:p>
        </p:txBody>
      </p:sp>
      <p:cxnSp>
        <p:nvCxnSpPr>
          <p:cNvPr id="191" name="直接箭头连接符 90"/>
          <p:cNvCxnSpPr>
            <a:cxnSpLocks noChangeShapeType="1"/>
          </p:cNvCxnSpPr>
          <p:nvPr/>
        </p:nvCxnSpPr>
        <p:spPr bwMode="auto">
          <a:xfrm flipH="1" flipV="1">
            <a:off x="2059447" y="1377728"/>
            <a:ext cx="1761105" cy="204300"/>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cxnSp>
        <p:nvCxnSpPr>
          <p:cNvPr id="192" name="直接箭头连接符 92"/>
          <p:cNvCxnSpPr>
            <a:cxnSpLocks noChangeShapeType="1"/>
          </p:cNvCxnSpPr>
          <p:nvPr/>
        </p:nvCxnSpPr>
        <p:spPr bwMode="auto">
          <a:xfrm flipH="1">
            <a:off x="2078922" y="1669245"/>
            <a:ext cx="1833441" cy="334528"/>
          </a:xfrm>
          <a:prstGeom prst="straightConnector1">
            <a:avLst/>
          </a:prstGeom>
          <a:noFill/>
          <a:ln w="9525" algn="ctr">
            <a:solidFill>
              <a:schemeClr val="tx1"/>
            </a:solidFill>
            <a:round/>
            <a:headEnd type="triangle" w="sm" len="lg"/>
            <a:tailEnd/>
          </a:ln>
          <a:extLst>
            <a:ext uri="{909E8E84-426E-40DD-AFC4-6F175D3DCCD1}">
              <a14:hiddenFill xmlns="" xmlns:a14="http://schemas.microsoft.com/office/drawing/2010/main">
                <a:noFill/>
              </a14:hiddenFill>
            </a:ext>
          </a:extLst>
        </p:spPr>
      </p:cxnSp>
      <p:sp>
        <p:nvSpPr>
          <p:cNvPr id="193" name="Line 130"/>
          <p:cNvSpPr>
            <a:spLocks noChangeShapeType="1"/>
          </p:cNvSpPr>
          <p:nvPr/>
        </p:nvSpPr>
        <p:spPr bwMode="auto">
          <a:xfrm>
            <a:off x="3719002" y="2590076"/>
            <a:ext cx="6956" cy="409797"/>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矩形 193"/>
          <p:cNvSpPr/>
          <p:nvPr/>
        </p:nvSpPr>
        <p:spPr bwMode="auto">
          <a:xfrm>
            <a:off x="3716220" y="3427590"/>
            <a:ext cx="2765463" cy="230010"/>
          </a:xfrm>
          <a:prstGeom prst="rect">
            <a:avLst/>
          </a:prstGeom>
          <a:solidFill>
            <a:srgbClr val="FF99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96" name="Text Box 94"/>
          <p:cNvSpPr txBox="1">
            <a:spLocks noChangeArrowheads="1"/>
          </p:cNvSpPr>
          <p:nvPr/>
        </p:nvSpPr>
        <p:spPr bwMode="auto">
          <a:xfrm>
            <a:off x="2110364" y="3425200"/>
            <a:ext cx="1470082"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收到 </a:t>
            </a:r>
            <a:r>
              <a:rPr lang="en-US" altLang="zh-CN" sz="1200" b="1">
                <a:latin typeface="微软雅黑" panose="020B0503020204020204" pitchFamily="34" charset="-122"/>
                <a:ea typeface="微软雅黑" panose="020B0503020204020204" pitchFamily="34" charset="-122"/>
              </a:rPr>
              <a:t>DATA </a:t>
            </a:r>
            <a:r>
              <a:rPr lang="zh-CN" altLang="en-US" sz="1200" b="1">
                <a:latin typeface="微软雅黑" panose="020B0503020204020204" pitchFamily="34" charset="-122"/>
                <a:ea typeface="微软雅黑" panose="020B0503020204020204" pitchFamily="34" charset="-122"/>
              </a:rPr>
              <a:t>帧的站</a:t>
            </a:r>
          </a:p>
        </p:txBody>
      </p:sp>
      <p:grpSp>
        <p:nvGrpSpPr>
          <p:cNvPr id="198" name="组合 197"/>
          <p:cNvGrpSpPr/>
          <p:nvPr/>
        </p:nvGrpSpPr>
        <p:grpSpPr>
          <a:xfrm>
            <a:off x="1581100" y="1709798"/>
            <a:ext cx="614662" cy="423778"/>
            <a:chOff x="4406004" y="4260453"/>
            <a:chExt cx="558674" cy="429804"/>
          </a:xfrm>
        </p:grpSpPr>
        <p:grpSp>
          <p:nvGrpSpPr>
            <p:cNvPr id="199" name="Group 460"/>
            <p:cNvGrpSpPr>
              <a:grpSpLocks/>
            </p:cNvGrpSpPr>
            <p:nvPr/>
          </p:nvGrpSpPr>
          <p:grpSpPr bwMode="auto">
            <a:xfrm>
              <a:off x="4543772" y="4322623"/>
              <a:ext cx="420906" cy="367634"/>
              <a:chOff x="657" y="1570"/>
              <a:chExt cx="318" cy="318"/>
            </a:xfrm>
          </p:grpSpPr>
          <p:sp>
            <p:nvSpPr>
              <p:cNvPr id="20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8"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00" name="Group 463"/>
            <p:cNvGrpSpPr>
              <a:grpSpLocks/>
            </p:cNvGrpSpPr>
            <p:nvPr/>
          </p:nvGrpSpPr>
          <p:grpSpPr bwMode="auto">
            <a:xfrm>
              <a:off x="4406004" y="4260453"/>
              <a:ext cx="405022" cy="119404"/>
              <a:chOff x="748" y="2251"/>
              <a:chExt cx="306" cy="90"/>
            </a:xfrm>
            <a:solidFill>
              <a:srgbClr val="0066FF"/>
            </a:solidFill>
          </p:grpSpPr>
          <p:sp>
            <p:nvSpPr>
              <p:cNvPr id="20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09" name="组合 208"/>
          <p:cNvGrpSpPr/>
          <p:nvPr/>
        </p:nvGrpSpPr>
        <p:grpSpPr>
          <a:xfrm>
            <a:off x="1600326" y="1107878"/>
            <a:ext cx="597186" cy="423778"/>
            <a:chOff x="4406004" y="4260453"/>
            <a:chExt cx="542790" cy="429804"/>
          </a:xfrm>
        </p:grpSpPr>
        <p:grpSp>
          <p:nvGrpSpPr>
            <p:cNvPr id="210" name="Group 460"/>
            <p:cNvGrpSpPr>
              <a:grpSpLocks/>
            </p:cNvGrpSpPr>
            <p:nvPr/>
          </p:nvGrpSpPr>
          <p:grpSpPr bwMode="auto">
            <a:xfrm>
              <a:off x="4527888" y="4322623"/>
              <a:ext cx="420906" cy="367634"/>
              <a:chOff x="645" y="1570"/>
              <a:chExt cx="318" cy="318"/>
            </a:xfrm>
          </p:grpSpPr>
          <p:sp>
            <p:nvSpPr>
              <p:cNvPr id="21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19"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11" name="Group 463"/>
            <p:cNvGrpSpPr>
              <a:grpSpLocks/>
            </p:cNvGrpSpPr>
            <p:nvPr/>
          </p:nvGrpSpPr>
          <p:grpSpPr bwMode="auto">
            <a:xfrm>
              <a:off x="4406004" y="4260453"/>
              <a:ext cx="405022" cy="119404"/>
              <a:chOff x="748" y="2251"/>
              <a:chExt cx="306" cy="90"/>
            </a:xfrm>
            <a:solidFill>
              <a:srgbClr val="0066FF"/>
            </a:solidFill>
          </p:grpSpPr>
          <p:sp>
            <p:nvSpPr>
              <p:cNvPr id="21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20" name="组合 219"/>
          <p:cNvGrpSpPr/>
          <p:nvPr/>
        </p:nvGrpSpPr>
        <p:grpSpPr>
          <a:xfrm>
            <a:off x="6231554" y="1448039"/>
            <a:ext cx="597186" cy="423778"/>
            <a:chOff x="4406004" y="4260453"/>
            <a:chExt cx="542790" cy="429804"/>
          </a:xfrm>
        </p:grpSpPr>
        <p:grpSp>
          <p:nvGrpSpPr>
            <p:cNvPr id="221" name="Group 460"/>
            <p:cNvGrpSpPr>
              <a:grpSpLocks/>
            </p:cNvGrpSpPr>
            <p:nvPr/>
          </p:nvGrpSpPr>
          <p:grpSpPr bwMode="auto">
            <a:xfrm>
              <a:off x="4527888" y="4322623"/>
              <a:ext cx="420906" cy="367634"/>
              <a:chOff x="645" y="1570"/>
              <a:chExt cx="318" cy="318"/>
            </a:xfrm>
          </p:grpSpPr>
          <p:sp>
            <p:nvSpPr>
              <p:cNvPr id="22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30"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22" name="Group 463"/>
            <p:cNvGrpSpPr>
              <a:grpSpLocks/>
            </p:cNvGrpSpPr>
            <p:nvPr/>
          </p:nvGrpSpPr>
          <p:grpSpPr bwMode="auto">
            <a:xfrm>
              <a:off x="4406004" y="4260453"/>
              <a:ext cx="405022" cy="119404"/>
              <a:chOff x="748" y="2251"/>
              <a:chExt cx="306" cy="90"/>
            </a:xfrm>
            <a:solidFill>
              <a:srgbClr val="0066FF"/>
            </a:solidFill>
          </p:grpSpPr>
          <p:sp>
            <p:nvSpPr>
              <p:cNvPr id="22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121" name="Text Box 94"/>
          <p:cNvSpPr txBox="1">
            <a:spLocks noChangeArrowheads="1"/>
          </p:cNvSpPr>
          <p:nvPr/>
        </p:nvSpPr>
        <p:spPr bwMode="auto">
          <a:xfrm>
            <a:off x="3241863" y="3191119"/>
            <a:ext cx="321895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AP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95" name="Text Box 94"/>
          <p:cNvSpPr txBox="1">
            <a:spLocks noChangeArrowheads="1"/>
          </p:cNvSpPr>
          <p:nvPr/>
        </p:nvSpPr>
        <p:spPr bwMode="auto">
          <a:xfrm>
            <a:off x="3656403" y="3414879"/>
            <a:ext cx="292961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9" name="矩形 8"/>
          <p:cNvSpPr/>
          <p:nvPr/>
        </p:nvSpPr>
        <p:spPr>
          <a:xfrm>
            <a:off x="1314994" y="4202648"/>
            <a:ext cx="6845503" cy="656590"/>
          </a:xfrm>
          <a:prstGeom prst="rect">
            <a:avLst/>
          </a:prstGeom>
        </p:spPr>
        <p:txBody>
          <a:bodyPr wrap="square">
            <a:spAutoFit/>
          </a:bodyPr>
          <a:lstStyle/>
          <a:p>
            <a:pPr>
              <a:lnSpc>
                <a:spcPts val="2200"/>
              </a:lnSpc>
            </a:pPr>
            <a:r>
              <a:rPr lang="zh-CN" altLang="en-US" sz="1600" b="1" dirty="0">
                <a:solidFill>
                  <a:srgbClr val="C00000"/>
                </a:solidFill>
                <a:latin typeface="微软雅黑" pitchFamily="34" charset="-122"/>
                <a:ea typeface="微软雅黑" pitchFamily="34" charset="-122"/>
              </a:rPr>
              <a:t>隐蔽</a:t>
            </a:r>
            <a:r>
              <a:rPr lang="zh-CN" altLang="en-US" sz="1600" b="1" dirty="0" smtClean="0">
                <a:solidFill>
                  <a:srgbClr val="C00000"/>
                </a:solidFill>
                <a:latin typeface="微软雅黑" pitchFamily="34" charset="-122"/>
                <a:ea typeface="微软雅黑" pitchFamily="34" charset="-122"/>
              </a:rPr>
              <a:t>站问题：</a:t>
            </a:r>
            <a:r>
              <a:rPr lang="en-US" altLang="zh-CN" sz="1600" b="1" dirty="0" smtClean="0">
                <a:latin typeface="微软雅黑" pitchFamily="34" charset="-122"/>
                <a:ea typeface="微软雅黑" pitchFamily="34" charset="-122"/>
              </a:rPr>
              <a:t>A </a:t>
            </a:r>
            <a:r>
              <a:rPr lang="zh-CN" altLang="en-US" sz="1600" b="1" dirty="0" smtClean="0">
                <a:latin typeface="微软雅黑" pitchFamily="34" charset="-122"/>
                <a:ea typeface="微软雅黑" pitchFamily="34" charset="-122"/>
              </a:rPr>
              <a:t>站</a:t>
            </a:r>
            <a:r>
              <a:rPr lang="zh-CN" altLang="en-US" sz="1600" b="1" dirty="0">
                <a:latin typeface="微软雅黑" pitchFamily="34" charset="-122"/>
                <a:ea typeface="微软雅黑" pitchFamily="34" charset="-122"/>
              </a:rPr>
              <a:t>或 </a:t>
            </a:r>
            <a:r>
              <a:rPr lang="en-US" altLang="zh-CN" sz="1600" b="1" dirty="0" smtClean="0">
                <a:latin typeface="微软雅黑" pitchFamily="34" charset="-122"/>
                <a:ea typeface="微软雅黑" pitchFamily="34" charset="-122"/>
              </a:rPr>
              <a:t>B </a:t>
            </a:r>
            <a:r>
              <a:rPr lang="zh-CN" altLang="en-US" sz="1600" b="1" dirty="0" smtClean="0">
                <a:latin typeface="微软雅黑" pitchFamily="34" charset="-122"/>
                <a:ea typeface="微软雅黑" pitchFamily="34" charset="-122"/>
              </a:rPr>
              <a:t>站</a:t>
            </a:r>
            <a:r>
              <a:rPr lang="zh-CN" altLang="en-US" sz="1600" b="1" dirty="0">
                <a:latin typeface="微软雅黑" pitchFamily="34" charset="-122"/>
                <a:ea typeface="微软雅黑" pitchFamily="34" charset="-122"/>
              </a:rPr>
              <a:t>向</a:t>
            </a:r>
            <a:r>
              <a:rPr lang="zh-CN" altLang="en-US" sz="1600" b="1" dirty="0" smtClean="0">
                <a:latin typeface="微软雅黑" pitchFamily="34" charset="-122"/>
                <a:ea typeface="微软雅黑" pitchFamily="34" charset="-122"/>
              </a:rPr>
              <a:t>接入点 </a:t>
            </a:r>
            <a:r>
              <a:rPr lang="en-US" altLang="zh-CN" sz="1600" b="1" dirty="0" smtClean="0">
                <a:latin typeface="微软雅黑" pitchFamily="34" charset="-122"/>
                <a:ea typeface="微软雅黑" pitchFamily="34" charset="-122"/>
              </a:rPr>
              <a:t>AP </a:t>
            </a:r>
            <a:r>
              <a:rPr lang="zh-CN" altLang="en-US" sz="1600" b="1" dirty="0" smtClean="0">
                <a:latin typeface="微软雅黑" pitchFamily="34" charset="-122"/>
                <a:ea typeface="微软雅黑" pitchFamily="34" charset="-122"/>
              </a:rPr>
              <a:t>发送</a:t>
            </a:r>
            <a:r>
              <a:rPr lang="zh-CN" altLang="en-US" sz="1600" b="1" dirty="0">
                <a:latin typeface="微软雅黑" pitchFamily="34" charset="-122"/>
                <a:ea typeface="微软雅黑" pitchFamily="34" charset="-122"/>
              </a:rPr>
              <a:t>数据时</a:t>
            </a:r>
            <a:r>
              <a:rPr lang="zh-CN" altLang="en-US" sz="1600" b="1" dirty="0" smtClean="0">
                <a:latin typeface="微软雅黑" pitchFamily="34" charset="-122"/>
                <a:ea typeface="微软雅黑" pitchFamily="34" charset="-122"/>
              </a:rPr>
              <a:t>， </a:t>
            </a:r>
            <a:r>
              <a:rPr lang="en-US" altLang="zh-CN" sz="1600" b="1" dirty="0" smtClean="0">
                <a:latin typeface="微软雅黑" pitchFamily="34" charset="-122"/>
                <a:ea typeface="微软雅黑" pitchFamily="34" charset="-122"/>
              </a:rPr>
              <a:t>C </a:t>
            </a:r>
            <a:r>
              <a:rPr lang="zh-CN" altLang="en-US" sz="1600" b="1" dirty="0" smtClean="0">
                <a:latin typeface="微软雅黑" pitchFamily="34" charset="-122"/>
                <a:ea typeface="微软雅黑" pitchFamily="34" charset="-122"/>
              </a:rPr>
              <a:t>站</a:t>
            </a:r>
            <a:r>
              <a:rPr lang="zh-CN" altLang="en-US" sz="1600" b="1" dirty="0">
                <a:latin typeface="微软雅黑" pitchFamily="34" charset="-122"/>
                <a:ea typeface="微软雅黑" pitchFamily="34" charset="-122"/>
              </a:rPr>
              <a:t>接收不到这些</a:t>
            </a:r>
            <a:r>
              <a:rPr lang="zh-CN" altLang="en-US" sz="1600" b="1" dirty="0" smtClean="0">
                <a:latin typeface="微软雅黑" pitchFamily="34" charset="-122"/>
                <a:ea typeface="微软雅黑" pitchFamily="34" charset="-122"/>
              </a:rPr>
              <a:t>信号。</a:t>
            </a:r>
            <a:r>
              <a:rPr lang="en-US" altLang="zh-CN" sz="1600" b="1" dirty="0" smtClean="0">
                <a:latin typeface="微软雅黑" pitchFamily="34" charset="-122"/>
                <a:ea typeface="微软雅黑" pitchFamily="34" charset="-122"/>
              </a:rPr>
              <a:t>C </a:t>
            </a:r>
            <a:r>
              <a:rPr lang="zh-CN" altLang="en-US" sz="1600" b="1" dirty="0" smtClean="0">
                <a:latin typeface="微软雅黑" pitchFamily="34" charset="-122"/>
                <a:ea typeface="微软雅黑" pitchFamily="34" charset="-122"/>
              </a:rPr>
              <a:t>站向 </a:t>
            </a:r>
            <a:r>
              <a:rPr lang="en-US" altLang="zh-CN" sz="1600" b="1" dirty="0" smtClean="0">
                <a:latin typeface="微软雅黑" pitchFamily="34" charset="-122"/>
                <a:ea typeface="微软雅黑" pitchFamily="34" charset="-122"/>
              </a:rPr>
              <a:t>AP </a:t>
            </a:r>
            <a:r>
              <a:rPr lang="zh-CN" altLang="en-US" sz="1600" b="1" dirty="0" smtClean="0">
                <a:latin typeface="微软雅黑" pitchFamily="34" charset="-122"/>
                <a:ea typeface="微软雅黑" pitchFamily="34" charset="-122"/>
              </a:rPr>
              <a:t>发送</a:t>
            </a:r>
            <a:r>
              <a:rPr lang="zh-CN" altLang="en-US" sz="1600" b="1" dirty="0">
                <a:latin typeface="微软雅黑" pitchFamily="34" charset="-122"/>
                <a:ea typeface="微软雅黑" pitchFamily="34" charset="-122"/>
              </a:rPr>
              <a:t>的信号也传播不到远处</a:t>
            </a:r>
            <a:r>
              <a:rPr lang="zh-CN" altLang="en-US" sz="1600" b="1" dirty="0" smtClean="0">
                <a:latin typeface="微软雅黑" pitchFamily="34" charset="-122"/>
                <a:ea typeface="微软雅黑" pitchFamily="34" charset="-122"/>
              </a:rPr>
              <a:t>的 </a:t>
            </a:r>
            <a:r>
              <a:rPr lang="en-US" altLang="zh-CN" sz="1600" b="1" dirty="0" smtClean="0">
                <a:latin typeface="微软雅黑" pitchFamily="34" charset="-122"/>
                <a:ea typeface="微软雅黑" pitchFamily="34" charset="-122"/>
              </a:rPr>
              <a:t>A </a:t>
            </a:r>
            <a:r>
              <a:rPr lang="zh-CN" altLang="en-US" sz="1600" b="1" dirty="0" smtClean="0">
                <a:latin typeface="微软雅黑" pitchFamily="34" charset="-122"/>
                <a:ea typeface="微软雅黑" pitchFamily="34" charset="-122"/>
              </a:rPr>
              <a:t>站或 </a:t>
            </a:r>
            <a:r>
              <a:rPr lang="en-US" altLang="zh-CN" sz="1600" b="1" dirty="0" smtClean="0">
                <a:latin typeface="微软雅黑" pitchFamily="34" charset="-122"/>
                <a:ea typeface="微软雅黑" pitchFamily="34" charset="-122"/>
              </a:rPr>
              <a:t>B </a:t>
            </a:r>
            <a:r>
              <a:rPr lang="zh-CN" altLang="en-US" sz="1600" b="1" dirty="0" smtClean="0">
                <a:latin typeface="微软雅黑" pitchFamily="34" charset="-122"/>
                <a:ea typeface="微软雅黑" pitchFamily="34" charset="-122"/>
              </a:rPr>
              <a:t>站</a:t>
            </a:r>
            <a:r>
              <a:rPr lang="zh-CN" altLang="en-US" sz="1600" b="1" dirty="0">
                <a:latin typeface="微软雅黑" pitchFamily="34" charset="-122"/>
                <a:ea typeface="微软雅黑" pitchFamily="34" charset="-122"/>
              </a:rPr>
              <a:t>。</a:t>
            </a:r>
          </a:p>
        </p:txBody>
      </p:sp>
    </p:spTree>
    <p:extLst>
      <p:ext uri="{BB962C8B-B14F-4D97-AF65-F5344CB8AC3E}">
        <p14:creationId xmlns="" xmlns:p14="http://schemas.microsoft.com/office/powerpoint/2010/main" val="3458764053"/>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 name="圆角矩形 196"/>
          <p:cNvSpPr/>
          <p:nvPr/>
        </p:nvSpPr>
        <p:spPr>
          <a:xfrm>
            <a:off x="517853" y="1003119"/>
            <a:ext cx="8133857" cy="32205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1163372" y="1062444"/>
            <a:ext cx="7109771" cy="1105165"/>
          </a:xfrm>
          <a:prstGeom prst="round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 name="Rectangle 6"/>
          <p:cNvSpPr>
            <a:spLocks noChangeArrowheads="1"/>
          </p:cNvSpPr>
          <p:nvPr/>
        </p:nvSpPr>
        <p:spPr bwMode="auto">
          <a:xfrm>
            <a:off x="3420415" y="582887"/>
            <a:ext cx="228940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a:t>
            </a:r>
            <a:r>
              <a:rPr lang="zh-CN" altLang="en-US" sz="2000" b="1" dirty="0">
                <a:solidFill>
                  <a:schemeClr val="bg1"/>
                </a:solidFill>
                <a:latin typeface="微软雅黑" pitchFamily="34" charset="-122"/>
                <a:ea typeface="微软雅黑" pitchFamily="34" charset="-122"/>
              </a:rPr>
              <a:t>对信道进行预约</a:t>
            </a:r>
          </a:p>
        </p:txBody>
      </p:sp>
      <p:sp>
        <p:nvSpPr>
          <p:cNvPr id="66" name="Text Box 3"/>
          <p:cNvSpPr txBox="1">
            <a:spLocks noChangeArrowheads="1"/>
          </p:cNvSpPr>
          <p:nvPr/>
        </p:nvSpPr>
        <p:spPr bwMode="auto">
          <a:xfrm>
            <a:off x="7911711" y="2346348"/>
            <a:ext cx="24878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67" name="Text Box 9"/>
          <p:cNvSpPr txBox="1">
            <a:spLocks noChangeArrowheads="1"/>
          </p:cNvSpPr>
          <p:nvPr/>
        </p:nvSpPr>
        <p:spPr bwMode="auto">
          <a:xfrm>
            <a:off x="1601782" y="2292585"/>
            <a:ext cx="56756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69" name="Line 12"/>
          <p:cNvSpPr>
            <a:spLocks noChangeShapeType="1"/>
          </p:cNvSpPr>
          <p:nvPr/>
        </p:nvSpPr>
        <p:spPr bwMode="auto">
          <a:xfrm flipV="1">
            <a:off x="1555877" y="2512418"/>
            <a:ext cx="625985" cy="1194"/>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Text Box 24"/>
          <p:cNvSpPr txBox="1">
            <a:spLocks noChangeArrowheads="1"/>
          </p:cNvSpPr>
          <p:nvPr/>
        </p:nvSpPr>
        <p:spPr bwMode="auto">
          <a:xfrm>
            <a:off x="2505982" y="2273469"/>
            <a:ext cx="56756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73" name="Text Box 94"/>
          <p:cNvSpPr txBox="1">
            <a:spLocks noChangeArrowheads="1"/>
          </p:cNvSpPr>
          <p:nvPr/>
        </p:nvSpPr>
        <p:spPr bwMode="auto">
          <a:xfrm>
            <a:off x="1168930" y="2292585"/>
            <a:ext cx="300082"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a:t>
            </a:r>
            <a:endParaRPr lang="zh-CN" altLang="en-US" sz="1200" b="1" dirty="0">
              <a:latin typeface="微软雅黑" panose="020B0503020204020204" pitchFamily="34" charset="-122"/>
              <a:ea typeface="微软雅黑" panose="020B0503020204020204" pitchFamily="34" charset="-122"/>
            </a:endParaRPr>
          </a:p>
        </p:txBody>
      </p:sp>
      <p:sp>
        <p:nvSpPr>
          <p:cNvPr id="74" name="Text Box 96"/>
          <p:cNvSpPr txBox="1">
            <a:spLocks noChangeArrowheads="1"/>
          </p:cNvSpPr>
          <p:nvPr/>
        </p:nvSpPr>
        <p:spPr bwMode="auto">
          <a:xfrm>
            <a:off x="7911711" y="2987925"/>
            <a:ext cx="24878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75" name="Line 130"/>
          <p:cNvSpPr>
            <a:spLocks noChangeShapeType="1"/>
          </p:cNvSpPr>
          <p:nvPr/>
        </p:nvSpPr>
        <p:spPr bwMode="auto">
          <a:xfrm>
            <a:off x="6476119" y="2496886"/>
            <a:ext cx="2782" cy="708482"/>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a:off x="1409813" y="3213731"/>
            <a:ext cx="6689694"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7" name="Line 2"/>
          <p:cNvSpPr>
            <a:spLocks noChangeShapeType="1"/>
          </p:cNvSpPr>
          <p:nvPr/>
        </p:nvSpPr>
        <p:spPr bwMode="auto">
          <a:xfrm>
            <a:off x="1411204" y="2563791"/>
            <a:ext cx="6689693"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8" name="Line 141"/>
          <p:cNvSpPr>
            <a:spLocks noChangeShapeType="1"/>
          </p:cNvSpPr>
          <p:nvPr/>
        </p:nvSpPr>
        <p:spPr bwMode="auto">
          <a:xfrm>
            <a:off x="6107483" y="2429980"/>
            <a:ext cx="0" cy="125448"/>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Text Box 143"/>
          <p:cNvSpPr txBox="1">
            <a:spLocks noChangeArrowheads="1"/>
          </p:cNvSpPr>
          <p:nvPr/>
        </p:nvSpPr>
        <p:spPr bwMode="auto">
          <a:xfrm>
            <a:off x="5620606" y="2245990"/>
            <a:ext cx="50667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0" name="Text Box 148"/>
          <p:cNvSpPr txBox="1">
            <a:spLocks noChangeArrowheads="1"/>
          </p:cNvSpPr>
          <p:nvPr/>
        </p:nvSpPr>
        <p:spPr bwMode="auto">
          <a:xfrm>
            <a:off x="3229343" y="2267495"/>
            <a:ext cx="50667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1" name="Text Box 94"/>
          <p:cNvSpPr txBox="1">
            <a:spLocks noChangeArrowheads="1"/>
          </p:cNvSpPr>
          <p:nvPr/>
        </p:nvSpPr>
        <p:spPr bwMode="auto">
          <a:xfrm>
            <a:off x="1163372" y="2563791"/>
            <a:ext cx="401072"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AP</a:t>
            </a:r>
            <a:endParaRPr lang="zh-CN" altLang="en-US" sz="1200" b="1">
              <a:latin typeface="微软雅黑" panose="020B0503020204020204" pitchFamily="34" charset="-122"/>
              <a:ea typeface="微软雅黑" panose="020B0503020204020204" pitchFamily="34" charset="-122"/>
            </a:endParaRPr>
          </a:p>
        </p:txBody>
      </p:sp>
      <p:sp>
        <p:nvSpPr>
          <p:cNvPr id="82" name="矩形 81"/>
          <p:cNvSpPr/>
          <p:nvPr/>
        </p:nvSpPr>
        <p:spPr bwMode="auto">
          <a:xfrm>
            <a:off x="2183252" y="2346348"/>
            <a:ext cx="319948" cy="217443"/>
          </a:xfrm>
          <a:prstGeom prst="rect">
            <a:avLst/>
          </a:prstGeom>
          <a:solidFill>
            <a:schemeClr val="accent6">
              <a:lumMod val="75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83" name="Text Box 23"/>
          <p:cNvSpPr txBox="1">
            <a:spLocks noChangeArrowheads="1"/>
          </p:cNvSpPr>
          <p:nvPr/>
        </p:nvSpPr>
        <p:spPr bwMode="auto">
          <a:xfrm>
            <a:off x="2106743" y="2325459"/>
            <a:ext cx="48687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RTS</a:t>
            </a:r>
          </a:p>
        </p:txBody>
      </p:sp>
      <p:sp>
        <p:nvSpPr>
          <p:cNvPr id="84" name="Line 142"/>
          <p:cNvSpPr>
            <a:spLocks noChangeShapeType="1"/>
          </p:cNvSpPr>
          <p:nvPr/>
        </p:nvSpPr>
        <p:spPr bwMode="auto">
          <a:xfrm>
            <a:off x="2948345" y="2438344"/>
            <a:ext cx="0" cy="125447"/>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矩形 85"/>
          <p:cNvSpPr/>
          <p:nvPr/>
        </p:nvSpPr>
        <p:spPr bwMode="auto">
          <a:xfrm>
            <a:off x="2948345" y="2563791"/>
            <a:ext cx="322730" cy="216249"/>
          </a:xfrm>
          <a:prstGeom prst="rect">
            <a:avLst/>
          </a:prstGeom>
          <a:solidFill>
            <a:srgbClr val="00B0F0"/>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0" name="Text Box 113"/>
          <p:cNvSpPr txBox="1">
            <a:spLocks noChangeArrowheads="1"/>
          </p:cNvSpPr>
          <p:nvPr/>
        </p:nvSpPr>
        <p:spPr bwMode="auto">
          <a:xfrm>
            <a:off x="2873589" y="2542557"/>
            <a:ext cx="47801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CTS</a:t>
            </a:r>
          </a:p>
        </p:txBody>
      </p:sp>
      <p:sp>
        <p:nvSpPr>
          <p:cNvPr id="91" name="Line 142"/>
          <p:cNvSpPr>
            <a:spLocks noChangeShapeType="1"/>
          </p:cNvSpPr>
          <p:nvPr/>
        </p:nvSpPr>
        <p:spPr bwMode="auto">
          <a:xfrm>
            <a:off x="3268293" y="2446707"/>
            <a:ext cx="0" cy="125448"/>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矩形 91"/>
          <p:cNvSpPr/>
          <p:nvPr/>
        </p:nvSpPr>
        <p:spPr bwMode="auto">
          <a:xfrm>
            <a:off x="3710656" y="2346695"/>
            <a:ext cx="1955855" cy="217443"/>
          </a:xfrm>
          <a:prstGeom prst="rect">
            <a:avLst/>
          </a:prstGeom>
          <a:solidFill>
            <a:srgbClr val="99FF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3" name="Text Box 123"/>
          <p:cNvSpPr txBox="1">
            <a:spLocks noChangeArrowheads="1"/>
          </p:cNvSpPr>
          <p:nvPr/>
        </p:nvSpPr>
        <p:spPr bwMode="auto">
          <a:xfrm>
            <a:off x="4441784" y="2317674"/>
            <a:ext cx="60766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DATA</a:t>
            </a:r>
            <a:endParaRPr lang="zh-CN" altLang="en-US" sz="1200" b="1">
              <a:latin typeface="微软雅黑" panose="020B0503020204020204" pitchFamily="34" charset="-122"/>
              <a:ea typeface="微软雅黑" panose="020B0503020204020204" pitchFamily="34" charset="-122"/>
            </a:endParaRPr>
          </a:p>
        </p:txBody>
      </p:sp>
      <p:sp>
        <p:nvSpPr>
          <p:cNvPr id="106" name="Line 12"/>
          <p:cNvSpPr>
            <a:spLocks noChangeShapeType="1"/>
          </p:cNvSpPr>
          <p:nvPr/>
        </p:nvSpPr>
        <p:spPr bwMode="auto">
          <a:xfrm>
            <a:off x="2505982" y="2508833"/>
            <a:ext cx="442363" cy="0"/>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7" name="Line 12"/>
          <p:cNvSpPr>
            <a:spLocks noChangeShapeType="1"/>
          </p:cNvSpPr>
          <p:nvPr/>
        </p:nvSpPr>
        <p:spPr bwMode="auto">
          <a:xfrm>
            <a:off x="3268293" y="2500470"/>
            <a:ext cx="442363" cy="0"/>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8" name="Line 12"/>
          <p:cNvSpPr>
            <a:spLocks noChangeShapeType="1"/>
          </p:cNvSpPr>
          <p:nvPr/>
        </p:nvSpPr>
        <p:spPr bwMode="auto">
          <a:xfrm>
            <a:off x="5666511" y="2500470"/>
            <a:ext cx="440972" cy="0"/>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6107483" y="2555429"/>
            <a:ext cx="371417" cy="216248"/>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4" name="Text Box 100"/>
          <p:cNvSpPr txBox="1">
            <a:spLocks noChangeArrowheads="1"/>
          </p:cNvSpPr>
          <p:nvPr/>
        </p:nvSpPr>
        <p:spPr bwMode="auto">
          <a:xfrm>
            <a:off x="6038270" y="2529324"/>
            <a:ext cx="50917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117" name="矩形 116"/>
          <p:cNvSpPr/>
          <p:nvPr/>
        </p:nvSpPr>
        <p:spPr bwMode="auto">
          <a:xfrm>
            <a:off x="2505982" y="2996288"/>
            <a:ext cx="3972918" cy="217443"/>
          </a:xfrm>
          <a:prstGeom prst="rect">
            <a:avLst/>
          </a:prstGeom>
          <a:solidFill>
            <a:srgbClr val="FFCC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8" name="Line 130"/>
          <p:cNvSpPr>
            <a:spLocks noChangeShapeType="1"/>
          </p:cNvSpPr>
          <p:nvPr/>
        </p:nvSpPr>
        <p:spPr bwMode="auto">
          <a:xfrm>
            <a:off x="2505982" y="2563791"/>
            <a:ext cx="0" cy="432496"/>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矩形 118"/>
          <p:cNvSpPr/>
          <p:nvPr/>
        </p:nvSpPr>
        <p:spPr bwMode="auto">
          <a:xfrm>
            <a:off x="3262729" y="3212536"/>
            <a:ext cx="3216172" cy="216248"/>
          </a:xfrm>
          <a:prstGeom prst="rect">
            <a:avLst/>
          </a:prstGeom>
          <a:solidFill>
            <a:srgbClr val="FF99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20" name="Text Box 94"/>
          <p:cNvSpPr txBox="1">
            <a:spLocks noChangeArrowheads="1"/>
          </p:cNvSpPr>
          <p:nvPr/>
        </p:nvSpPr>
        <p:spPr bwMode="auto">
          <a:xfrm>
            <a:off x="2738293" y="2973241"/>
            <a:ext cx="309097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22" name="Text Box 94"/>
          <p:cNvSpPr txBox="1">
            <a:spLocks noChangeArrowheads="1"/>
          </p:cNvSpPr>
          <p:nvPr/>
        </p:nvSpPr>
        <p:spPr bwMode="auto">
          <a:xfrm>
            <a:off x="796669" y="2942525"/>
            <a:ext cx="161114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帧的</a:t>
            </a:r>
            <a:r>
              <a:rPr lang="zh-CN" altLang="en-US" sz="1200" b="1" dirty="0" smtClean="0">
                <a:latin typeface="微软雅黑" panose="020B0503020204020204" pitchFamily="34" charset="-122"/>
                <a:ea typeface="微软雅黑" panose="020B0503020204020204" pitchFamily="34" charset="-122"/>
              </a:rPr>
              <a:t>站 </a:t>
            </a:r>
            <a:r>
              <a:rPr lang="en-US" altLang="zh-CN" sz="1200" b="1" dirty="0" smtClean="0">
                <a:latin typeface="微软雅黑" panose="020B0503020204020204" pitchFamily="34" charset="-122"/>
                <a:ea typeface="微软雅黑" panose="020B0503020204020204" pitchFamily="34" charset="-122"/>
              </a:rPr>
              <a:t>(B)</a:t>
            </a:r>
            <a:endParaRPr lang="zh-CN" altLang="en-US" sz="1200" b="1" dirty="0">
              <a:latin typeface="微软雅黑" panose="020B0503020204020204" pitchFamily="34" charset="-122"/>
              <a:ea typeface="微软雅黑" panose="020B0503020204020204" pitchFamily="34" charset="-122"/>
            </a:endParaRPr>
          </a:p>
        </p:txBody>
      </p:sp>
      <p:sp>
        <p:nvSpPr>
          <p:cNvPr id="123" name="Text Box 94"/>
          <p:cNvSpPr txBox="1">
            <a:spLocks noChangeArrowheads="1"/>
          </p:cNvSpPr>
          <p:nvPr/>
        </p:nvSpPr>
        <p:spPr bwMode="auto">
          <a:xfrm>
            <a:off x="992777" y="3206562"/>
            <a:ext cx="208187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帧的</a:t>
            </a:r>
            <a:r>
              <a:rPr lang="zh-CN" altLang="en-US" sz="1200" b="1" dirty="0" smtClean="0">
                <a:latin typeface="微软雅黑" panose="020B0503020204020204" pitchFamily="34" charset="-122"/>
                <a:ea typeface="微软雅黑" panose="020B0503020204020204" pitchFamily="34" charset="-122"/>
              </a:rPr>
              <a:t>站</a:t>
            </a:r>
            <a:r>
              <a:rPr lang="en-US" altLang="zh-CN" sz="1200" b="1" dirty="0" smtClean="0">
                <a:latin typeface="微软雅黑" panose="020B0503020204020204" pitchFamily="34" charset="-122"/>
                <a:ea typeface="微软雅黑" panose="020B0503020204020204" pitchFamily="34" charset="-122"/>
              </a:rPr>
              <a:t>(A</a:t>
            </a:r>
            <a:r>
              <a:rPr lang="zh-CN" altLang="en-US" sz="1200" b="1" dirty="0" smtClean="0">
                <a:latin typeface="微软雅黑" panose="020B0503020204020204" pitchFamily="34" charset="-122"/>
                <a:ea typeface="微软雅黑" panose="020B0503020204020204" pitchFamily="34" charset="-122"/>
              </a:rPr>
              <a:t>，</a:t>
            </a:r>
            <a:r>
              <a:rPr lang="en-US" altLang="zh-CN" sz="1200" b="1" dirty="0" smtClean="0">
                <a:latin typeface="微软雅黑" panose="020B0503020204020204" pitchFamily="34" charset="-122"/>
                <a:ea typeface="微软雅黑" panose="020B0503020204020204" pitchFamily="34" charset="-122"/>
              </a:rPr>
              <a:t>B</a:t>
            </a:r>
            <a:r>
              <a:rPr lang="zh-CN" altLang="en-US" sz="1200" b="1" dirty="0" smtClean="0">
                <a:latin typeface="微软雅黑" panose="020B0503020204020204" pitchFamily="34" charset="-122"/>
                <a:ea typeface="微软雅黑" panose="020B0503020204020204" pitchFamily="34" charset="-122"/>
              </a:rPr>
              <a:t>，</a:t>
            </a:r>
            <a:r>
              <a:rPr lang="en-US" altLang="zh-CN" sz="1200" b="1" dirty="0" smtClean="0">
                <a:latin typeface="微软雅黑" panose="020B0503020204020204" pitchFamily="34" charset="-122"/>
                <a:ea typeface="微软雅黑" panose="020B0503020204020204" pitchFamily="34" charset="-122"/>
              </a:rPr>
              <a:t>C)</a:t>
            </a:r>
            <a:endParaRPr lang="zh-CN" altLang="en-US" sz="1200" b="1" dirty="0">
              <a:latin typeface="微软雅黑" panose="020B0503020204020204" pitchFamily="34" charset="-122"/>
              <a:ea typeface="微软雅黑" panose="020B0503020204020204" pitchFamily="34" charset="-122"/>
            </a:endParaRPr>
          </a:p>
        </p:txBody>
      </p:sp>
      <p:sp>
        <p:nvSpPr>
          <p:cNvPr id="124" name="Line 130"/>
          <p:cNvSpPr>
            <a:spLocks noChangeShapeType="1"/>
          </p:cNvSpPr>
          <p:nvPr/>
        </p:nvSpPr>
        <p:spPr bwMode="auto">
          <a:xfrm flipH="1">
            <a:off x="3261338" y="2791987"/>
            <a:ext cx="4173" cy="207885"/>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Text Box 9"/>
          <p:cNvSpPr txBox="1">
            <a:spLocks noChangeArrowheads="1"/>
          </p:cNvSpPr>
          <p:nvPr/>
        </p:nvSpPr>
        <p:spPr bwMode="auto">
          <a:xfrm>
            <a:off x="6510896" y="2292585"/>
            <a:ext cx="56895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126" name="Line 12"/>
          <p:cNvSpPr>
            <a:spLocks noChangeShapeType="1"/>
          </p:cNvSpPr>
          <p:nvPr/>
        </p:nvSpPr>
        <p:spPr bwMode="auto">
          <a:xfrm flipV="1">
            <a:off x="6466381" y="2511223"/>
            <a:ext cx="624594" cy="2389"/>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7" name="矩形 131"/>
          <p:cNvSpPr>
            <a:spLocks noChangeArrowheads="1"/>
          </p:cNvSpPr>
          <p:nvPr/>
        </p:nvSpPr>
        <p:spPr bwMode="auto">
          <a:xfrm>
            <a:off x="7092367" y="2397723"/>
            <a:ext cx="503570" cy="167264"/>
          </a:xfrm>
          <a:prstGeom prst="rect">
            <a:avLst/>
          </a:prstGeom>
          <a:noFill/>
          <a:ln w="9525" algn="ctr">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128" name="直接连接符 133"/>
          <p:cNvCxnSpPr>
            <a:cxnSpLocks noChangeShapeType="1"/>
          </p:cNvCxnSpPr>
          <p:nvPr/>
        </p:nvCxnSpPr>
        <p:spPr bwMode="auto">
          <a:xfrm>
            <a:off x="7156356" y="2397723"/>
            <a:ext cx="0" cy="162485"/>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0" name="直接连接符 134"/>
          <p:cNvCxnSpPr>
            <a:cxnSpLocks noChangeShapeType="1"/>
          </p:cNvCxnSpPr>
          <p:nvPr/>
        </p:nvCxnSpPr>
        <p:spPr bwMode="auto">
          <a:xfrm>
            <a:off x="7210608" y="2398917"/>
            <a:ext cx="0" cy="162485"/>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2" name="直接连接符 135"/>
          <p:cNvCxnSpPr>
            <a:cxnSpLocks noChangeShapeType="1"/>
          </p:cNvCxnSpPr>
          <p:nvPr/>
        </p:nvCxnSpPr>
        <p:spPr bwMode="auto">
          <a:xfrm>
            <a:off x="7319112" y="2398917"/>
            <a:ext cx="0" cy="162485"/>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3" name="直接连接符 136"/>
          <p:cNvCxnSpPr>
            <a:cxnSpLocks noChangeShapeType="1"/>
          </p:cNvCxnSpPr>
          <p:nvPr/>
        </p:nvCxnSpPr>
        <p:spPr bwMode="auto">
          <a:xfrm>
            <a:off x="7373364" y="2397723"/>
            <a:ext cx="0" cy="162485"/>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6" name="直接连接符 137"/>
          <p:cNvCxnSpPr>
            <a:cxnSpLocks noChangeShapeType="1"/>
          </p:cNvCxnSpPr>
          <p:nvPr/>
        </p:nvCxnSpPr>
        <p:spPr bwMode="auto">
          <a:xfrm>
            <a:off x="7427616" y="2398917"/>
            <a:ext cx="0" cy="162485"/>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7" name="直接连接符 138"/>
          <p:cNvCxnSpPr>
            <a:cxnSpLocks noChangeShapeType="1"/>
          </p:cNvCxnSpPr>
          <p:nvPr/>
        </p:nvCxnSpPr>
        <p:spPr bwMode="auto">
          <a:xfrm>
            <a:off x="7481868" y="2404891"/>
            <a:ext cx="0" cy="162485"/>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8" name="直接连接符 139"/>
          <p:cNvCxnSpPr>
            <a:cxnSpLocks noChangeShapeType="1"/>
          </p:cNvCxnSpPr>
          <p:nvPr/>
        </p:nvCxnSpPr>
        <p:spPr bwMode="auto">
          <a:xfrm>
            <a:off x="7536120" y="2401306"/>
            <a:ext cx="0" cy="162485"/>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9" name="直接连接符 141"/>
          <p:cNvCxnSpPr>
            <a:cxnSpLocks noChangeShapeType="1"/>
          </p:cNvCxnSpPr>
          <p:nvPr/>
        </p:nvCxnSpPr>
        <p:spPr bwMode="auto">
          <a:xfrm>
            <a:off x="7264860" y="2394138"/>
            <a:ext cx="0" cy="16368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sp>
        <p:nvSpPr>
          <p:cNvPr id="140" name="Text Box 24"/>
          <p:cNvSpPr txBox="1">
            <a:spLocks noChangeArrowheads="1"/>
          </p:cNvSpPr>
          <p:nvPr/>
        </p:nvSpPr>
        <p:spPr bwMode="auto">
          <a:xfrm>
            <a:off x="7124361" y="2183863"/>
            <a:ext cx="45397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141" name="Line 106"/>
          <p:cNvSpPr>
            <a:spLocks noChangeShapeType="1"/>
          </p:cNvSpPr>
          <p:nvPr/>
        </p:nvSpPr>
        <p:spPr bwMode="auto">
          <a:xfrm>
            <a:off x="7090975" y="2584102"/>
            <a:ext cx="1392" cy="204300"/>
          </a:xfrm>
          <a:prstGeom prst="line">
            <a:avLst/>
          </a:prstGeom>
          <a:noFill/>
          <a:ln w="9525">
            <a:solidFill>
              <a:schemeClr val="tx1"/>
            </a:solidFill>
            <a:round/>
            <a:headEnd type="triangle" w="sm" len="med"/>
            <a:tailEnd type="non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Text Box 94"/>
          <p:cNvSpPr txBox="1">
            <a:spLocks noChangeArrowheads="1"/>
          </p:cNvSpPr>
          <p:nvPr/>
        </p:nvSpPr>
        <p:spPr bwMode="auto">
          <a:xfrm>
            <a:off x="6702690" y="2735834"/>
            <a:ext cx="80021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开始争用</a:t>
            </a:r>
          </a:p>
        </p:txBody>
      </p:sp>
      <p:sp>
        <p:nvSpPr>
          <p:cNvPr id="143" name="Line 106"/>
          <p:cNvSpPr>
            <a:spLocks noChangeShapeType="1"/>
          </p:cNvSpPr>
          <p:nvPr/>
        </p:nvSpPr>
        <p:spPr bwMode="auto">
          <a:xfrm>
            <a:off x="1536401" y="2302143"/>
            <a:ext cx="0" cy="258064"/>
          </a:xfrm>
          <a:prstGeom prst="line">
            <a:avLst/>
          </a:prstGeom>
          <a:noFill/>
          <a:ln w="19050">
            <a:solidFill>
              <a:schemeClr val="tx1"/>
            </a:solidFill>
            <a:round/>
            <a:headEnd type="triangle" w="sm" len="med"/>
            <a:tailEnd type="non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144" name="Picture 222" descr="D-Link%20DI-713P%20Wireless%20Broadband%20router"/>
          <p:cNvPicPr>
            <a:picLocks noChangeAspect="1" noChangeArrowheads="1"/>
          </p:cNvPicPr>
          <p:nvPr/>
        </p:nvPicPr>
        <p:blipFill>
          <a:blip r:embed="rId3">
            <a:extLst>
              <a:ext uri="{28A0092B-C50C-407E-A947-70E740481C1C}">
                <a14:useLocalDpi xmlns="" xmlns:a14="http://schemas.microsoft.com/office/drawing/2010/main" val="0"/>
              </a:ext>
            </a:extLst>
          </a:blip>
          <a:srcRect/>
          <a:stretch>
            <a:fillRect/>
          </a:stretch>
        </p:blipFill>
        <p:spPr bwMode="auto">
          <a:xfrm>
            <a:off x="3927641" y="1387195"/>
            <a:ext cx="656589" cy="46833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78" name="Text Box 94"/>
          <p:cNvSpPr txBox="1">
            <a:spLocks noChangeArrowheads="1"/>
          </p:cNvSpPr>
          <p:nvPr/>
        </p:nvSpPr>
        <p:spPr bwMode="auto">
          <a:xfrm>
            <a:off x="1485246" y="1211313"/>
            <a:ext cx="319319"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a:t>
            </a:r>
            <a:endParaRPr lang="zh-CN" altLang="en-US" sz="1400" b="1" dirty="0">
              <a:latin typeface="微软雅黑" panose="020B0503020204020204" pitchFamily="34" charset="-122"/>
              <a:ea typeface="微软雅黑" panose="020B0503020204020204" pitchFamily="34" charset="-122"/>
            </a:endParaRPr>
          </a:p>
        </p:txBody>
      </p:sp>
      <p:sp>
        <p:nvSpPr>
          <p:cNvPr id="179" name="Text Box 94"/>
          <p:cNvSpPr txBox="1">
            <a:spLocks noChangeArrowheads="1"/>
          </p:cNvSpPr>
          <p:nvPr/>
        </p:nvSpPr>
        <p:spPr bwMode="auto">
          <a:xfrm>
            <a:off x="1493335" y="1818399"/>
            <a:ext cx="30809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a:t>
            </a:r>
            <a:endParaRPr lang="zh-CN" altLang="en-US" sz="1400" b="1" dirty="0">
              <a:latin typeface="微软雅黑" panose="020B0503020204020204" pitchFamily="34" charset="-122"/>
              <a:ea typeface="微软雅黑" panose="020B0503020204020204" pitchFamily="34" charset="-122"/>
            </a:endParaRPr>
          </a:p>
        </p:txBody>
      </p:sp>
      <p:sp>
        <p:nvSpPr>
          <p:cNvPr id="180" name="Text Box 94"/>
          <p:cNvSpPr txBox="1">
            <a:spLocks noChangeArrowheads="1"/>
          </p:cNvSpPr>
          <p:nvPr/>
        </p:nvSpPr>
        <p:spPr bwMode="auto">
          <a:xfrm>
            <a:off x="6574269" y="1536974"/>
            <a:ext cx="1202573"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C</a:t>
            </a:r>
            <a:r>
              <a:rPr lang="zh-CN" altLang="en-US" sz="1400" b="1" dirty="0">
                <a:latin typeface="微软雅黑" panose="020B0503020204020204" pitchFamily="34" charset="-122"/>
                <a:ea typeface="微软雅黑" panose="020B0503020204020204" pitchFamily="34" charset="-122"/>
              </a:rPr>
              <a:t>（</a:t>
            </a:r>
            <a:r>
              <a:rPr lang="zh-CN" altLang="en-US" sz="1400" b="1" dirty="0">
                <a:solidFill>
                  <a:srgbClr val="0000CC"/>
                </a:solidFill>
                <a:latin typeface="微软雅黑" panose="020B0503020204020204" pitchFamily="34" charset="-122"/>
                <a:ea typeface="微软雅黑" panose="020B0503020204020204" pitchFamily="34" charset="-122"/>
              </a:rPr>
              <a:t>隐蔽站</a:t>
            </a:r>
            <a:r>
              <a:rPr lang="zh-CN" altLang="en-US" sz="1400" b="1" dirty="0">
                <a:latin typeface="微软雅黑" panose="020B0503020204020204" pitchFamily="34" charset="-122"/>
                <a:ea typeface="微软雅黑" panose="020B0503020204020204" pitchFamily="34" charset="-122"/>
              </a:rPr>
              <a:t>）</a:t>
            </a:r>
          </a:p>
        </p:txBody>
      </p:sp>
      <p:sp>
        <p:nvSpPr>
          <p:cNvPr id="181" name="Text Box 94"/>
          <p:cNvSpPr txBox="1">
            <a:spLocks noChangeArrowheads="1"/>
          </p:cNvSpPr>
          <p:nvPr/>
        </p:nvSpPr>
        <p:spPr bwMode="auto">
          <a:xfrm>
            <a:off x="3915991" y="1179505"/>
            <a:ext cx="437940"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AP</a:t>
            </a:r>
            <a:endParaRPr lang="zh-CN" altLang="en-US" sz="1400" b="1" dirty="0">
              <a:latin typeface="微软雅黑" panose="020B0503020204020204" pitchFamily="34" charset="-122"/>
              <a:ea typeface="微软雅黑" panose="020B0503020204020204" pitchFamily="34" charset="-122"/>
            </a:endParaRPr>
          </a:p>
        </p:txBody>
      </p:sp>
      <p:cxnSp>
        <p:nvCxnSpPr>
          <p:cNvPr id="182" name="直接箭头连接符 90"/>
          <p:cNvCxnSpPr>
            <a:cxnSpLocks noChangeShapeType="1"/>
          </p:cNvCxnSpPr>
          <p:nvPr/>
        </p:nvCxnSpPr>
        <p:spPr bwMode="auto">
          <a:xfrm>
            <a:off x="2067793" y="1327549"/>
            <a:ext cx="1829267" cy="217443"/>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cxnSp>
        <p:nvCxnSpPr>
          <p:cNvPr id="183" name="直接箭头连接符 92"/>
          <p:cNvCxnSpPr>
            <a:cxnSpLocks noChangeShapeType="1"/>
          </p:cNvCxnSpPr>
          <p:nvPr/>
        </p:nvCxnSpPr>
        <p:spPr bwMode="auto">
          <a:xfrm flipV="1">
            <a:off x="2044144" y="1636987"/>
            <a:ext cx="1829268" cy="324970"/>
          </a:xfrm>
          <a:prstGeom prst="straightConnector1">
            <a:avLst/>
          </a:prstGeom>
          <a:noFill/>
          <a:ln w="9525" algn="ctr">
            <a:solidFill>
              <a:schemeClr val="tx1"/>
            </a:solidFill>
            <a:round/>
            <a:headEnd type="triangle" w="sm" len="lg"/>
            <a:tailEnd/>
          </a:ln>
          <a:extLst>
            <a:ext uri="{909E8E84-426E-40DD-AFC4-6F175D3DCCD1}">
              <a14:hiddenFill xmlns="" xmlns:a14="http://schemas.microsoft.com/office/drawing/2010/main">
                <a:noFill/>
              </a14:hiddenFill>
            </a:ext>
          </a:extLst>
        </p:spPr>
      </p:cxnSp>
      <p:cxnSp>
        <p:nvCxnSpPr>
          <p:cNvPr id="184" name="直接箭头连接符 97"/>
          <p:cNvCxnSpPr>
            <a:cxnSpLocks noChangeShapeType="1"/>
          </p:cNvCxnSpPr>
          <p:nvPr/>
        </p:nvCxnSpPr>
        <p:spPr bwMode="auto">
          <a:xfrm>
            <a:off x="4440972" y="1583224"/>
            <a:ext cx="1850134" cy="125447"/>
          </a:xfrm>
          <a:prstGeom prst="straightConnector1">
            <a:avLst/>
          </a:prstGeom>
          <a:noFill/>
          <a:ln w="9525" algn="ctr">
            <a:solidFill>
              <a:schemeClr val="tx1"/>
            </a:solidFill>
            <a:prstDash val="dash"/>
            <a:round/>
            <a:headEnd type="none" w="sm" len="lg"/>
            <a:tailEnd type="triangle" w="sm" len="lg"/>
          </a:ln>
          <a:extLst>
            <a:ext uri="{909E8E84-426E-40DD-AFC4-6F175D3DCCD1}">
              <a14:hiddenFill xmlns="" xmlns:a14="http://schemas.microsoft.com/office/drawing/2010/main">
                <a:noFill/>
              </a14:hiddenFill>
            </a:ext>
          </a:extLst>
        </p:spPr>
      </p:cxnSp>
      <p:sp>
        <p:nvSpPr>
          <p:cNvPr id="185" name="Line 95"/>
          <p:cNvSpPr>
            <a:spLocks noChangeShapeType="1"/>
          </p:cNvSpPr>
          <p:nvPr/>
        </p:nvSpPr>
        <p:spPr bwMode="auto">
          <a:xfrm>
            <a:off x="1412595" y="3954470"/>
            <a:ext cx="6688302"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6" name="Line 106"/>
          <p:cNvSpPr>
            <a:spLocks noChangeShapeType="1"/>
          </p:cNvSpPr>
          <p:nvPr/>
        </p:nvSpPr>
        <p:spPr bwMode="auto">
          <a:xfrm>
            <a:off x="2169341" y="3696406"/>
            <a:ext cx="0" cy="258064"/>
          </a:xfrm>
          <a:prstGeom prst="line">
            <a:avLst/>
          </a:prstGeom>
          <a:noFill/>
          <a:ln w="19050">
            <a:solidFill>
              <a:schemeClr val="tx1"/>
            </a:solidFill>
            <a:round/>
            <a:headEnd type="triangle" w="sm" len="med"/>
            <a:tailEnd type="non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7" name="Line 106"/>
          <p:cNvSpPr>
            <a:spLocks noChangeShapeType="1"/>
          </p:cNvSpPr>
          <p:nvPr/>
        </p:nvSpPr>
        <p:spPr bwMode="auto">
          <a:xfrm>
            <a:off x="2659001" y="3694017"/>
            <a:ext cx="0" cy="258064"/>
          </a:xfrm>
          <a:prstGeom prst="line">
            <a:avLst/>
          </a:prstGeom>
          <a:noFill/>
          <a:ln w="19050">
            <a:solidFill>
              <a:schemeClr val="tx1"/>
            </a:solidFill>
            <a:round/>
            <a:headEnd type="triangle" w="sm" len="med"/>
            <a:tailEnd type="non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Text Box 96"/>
          <p:cNvSpPr txBox="1">
            <a:spLocks noChangeArrowheads="1"/>
          </p:cNvSpPr>
          <p:nvPr/>
        </p:nvSpPr>
        <p:spPr bwMode="auto">
          <a:xfrm>
            <a:off x="7911711" y="3737027"/>
            <a:ext cx="24878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89" name="Text Box 96"/>
          <p:cNvSpPr txBox="1">
            <a:spLocks noChangeArrowheads="1"/>
          </p:cNvSpPr>
          <p:nvPr/>
        </p:nvSpPr>
        <p:spPr bwMode="auto">
          <a:xfrm>
            <a:off x="2033016" y="3899512"/>
            <a:ext cx="31130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endParaRPr lang="en-US" altLang="zh-CN" sz="1200" b="1" i="1" baseline="-25000">
              <a:latin typeface="微软雅黑" panose="020B0503020204020204" pitchFamily="34" charset="-122"/>
              <a:ea typeface="微软雅黑" panose="020B0503020204020204" pitchFamily="34" charset="-122"/>
            </a:endParaRPr>
          </a:p>
        </p:txBody>
      </p:sp>
      <p:sp>
        <p:nvSpPr>
          <p:cNvPr id="190" name="Text Box 96"/>
          <p:cNvSpPr txBox="1">
            <a:spLocks noChangeArrowheads="1"/>
          </p:cNvSpPr>
          <p:nvPr/>
        </p:nvSpPr>
        <p:spPr bwMode="auto">
          <a:xfrm>
            <a:off x="2529631" y="3899512"/>
            <a:ext cx="31130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endParaRPr lang="en-US" altLang="zh-CN" sz="1200" b="1" i="1" baseline="-25000">
              <a:latin typeface="微软雅黑" panose="020B0503020204020204" pitchFamily="34" charset="-122"/>
              <a:ea typeface="微软雅黑" panose="020B0503020204020204" pitchFamily="34" charset="-122"/>
            </a:endParaRPr>
          </a:p>
        </p:txBody>
      </p:sp>
      <p:cxnSp>
        <p:nvCxnSpPr>
          <p:cNvPr id="191" name="直接箭头连接符 90"/>
          <p:cNvCxnSpPr>
            <a:cxnSpLocks noChangeShapeType="1"/>
          </p:cNvCxnSpPr>
          <p:nvPr/>
        </p:nvCxnSpPr>
        <p:spPr bwMode="auto">
          <a:xfrm flipH="1" flipV="1">
            <a:off x="2059447" y="1377728"/>
            <a:ext cx="1761105" cy="204300"/>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cxnSp>
        <p:nvCxnSpPr>
          <p:cNvPr id="192" name="直接箭头连接符 92"/>
          <p:cNvCxnSpPr>
            <a:cxnSpLocks noChangeShapeType="1"/>
          </p:cNvCxnSpPr>
          <p:nvPr/>
        </p:nvCxnSpPr>
        <p:spPr bwMode="auto">
          <a:xfrm flipH="1">
            <a:off x="2078922" y="1669245"/>
            <a:ext cx="1833441" cy="334528"/>
          </a:xfrm>
          <a:prstGeom prst="straightConnector1">
            <a:avLst/>
          </a:prstGeom>
          <a:noFill/>
          <a:ln w="9525" algn="ctr">
            <a:solidFill>
              <a:schemeClr val="tx1"/>
            </a:solidFill>
            <a:round/>
            <a:headEnd type="triangle" w="sm" len="lg"/>
            <a:tailEnd/>
          </a:ln>
          <a:extLst>
            <a:ext uri="{909E8E84-426E-40DD-AFC4-6F175D3DCCD1}">
              <a14:hiddenFill xmlns="" xmlns:a14="http://schemas.microsoft.com/office/drawing/2010/main">
                <a:noFill/>
              </a14:hiddenFill>
            </a:ext>
          </a:extLst>
        </p:spPr>
      </p:cxnSp>
      <p:sp>
        <p:nvSpPr>
          <p:cNvPr id="193" name="Line 130"/>
          <p:cNvSpPr>
            <a:spLocks noChangeShapeType="1"/>
          </p:cNvSpPr>
          <p:nvPr/>
        </p:nvSpPr>
        <p:spPr bwMode="auto">
          <a:xfrm>
            <a:off x="3719002" y="2590076"/>
            <a:ext cx="6956" cy="409797"/>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矩形 193"/>
          <p:cNvSpPr/>
          <p:nvPr/>
        </p:nvSpPr>
        <p:spPr bwMode="auto">
          <a:xfrm>
            <a:off x="3716220" y="3427590"/>
            <a:ext cx="2765463" cy="230010"/>
          </a:xfrm>
          <a:prstGeom prst="rect">
            <a:avLst/>
          </a:prstGeom>
          <a:solidFill>
            <a:srgbClr val="FF99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96" name="Text Box 94"/>
          <p:cNvSpPr txBox="1">
            <a:spLocks noChangeArrowheads="1"/>
          </p:cNvSpPr>
          <p:nvPr/>
        </p:nvSpPr>
        <p:spPr bwMode="auto">
          <a:xfrm>
            <a:off x="2106743" y="3425200"/>
            <a:ext cx="147370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帧的</a:t>
            </a:r>
            <a:r>
              <a:rPr lang="zh-CN" altLang="en-US" sz="1200" b="1" dirty="0" smtClean="0">
                <a:latin typeface="微软雅黑" panose="020B0503020204020204" pitchFamily="34" charset="-122"/>
                <a:ea typeface="微软雅黑" panose="020B0503020204020204" pitchFamily="34" charset="-122"/>
              </a:rPr>
              <a:t>站</a:t>
            </a:r>
            <a:endParaRPr lang="zh-CN" altLang="en-US" sz="1200" b="1" dirty="0">
              <a:latin typeface="微软雅黑" panose="020B0503020204020204" pitchFamily="34" charset="-122"/>
              <a:ea typeface="微软雅黑" panose="020B0503020204020204" pitchFamily="34" charset="-122"/>
            </a:endParaRPr>
          </a:p>
        </p:txBody>
      </p:sp>
      <p:grpSp>
        <p:nvGrpSpPr>
          <p:cNvPr id="198" name="组合 197"/>
          <p:cNvGrpSpPr/>
          <p:nvPr/>
        </p:nvGrpSpPr>
        <p:grpSpPr>
          <a:xfrm>
            <a:off x="1581100" y="1709798"/>
            <a:ext cx="614662" cy="423778"/>
            <a:chOff x="4406004" y="4260453"/>
            <a:chExt cx="558674" cy="429804"/>
          </a:xfrm>
        </p:grpSpPr>
        <p:grpSp>
          <p:nvGrpSpPr>
            <p:cNvPr id="199" name="Group 460"/>
            <p:cNvGrpSpPr>
              <a:grpSpLocks/>
            </p:cNvGrpSpPr>
            <p:nvPr/>
          </p:nvGrpSpPr>
          <p:grpSpPr bwMode="auto">
            <a:xfrm>
              <a:off x="4543772" y="4322623"/>
              <a:ext cx="420906" cy="367634"/>
              <a:chOff x="657" y="1570"/>
              <a:chExt cx="318" cy="318"/>
            </a:xfrm>
          </p:grpSpPr>
          <p:sp>
            <p:nvSpPr>
              <p:cNvPr id="20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8"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00" name="Group 463"/>
            <p:cNvGrpSpPr>
              <a:grpSpLocks/>
            </p:cNvGrpSpPr>
            <p:nvPr/>
          </p:nvGrpSpPr>
          <p:grpSpPr bwMode="auto">
            <a:xfrm>
              <a:off x="4406004" y="4260453"/>
              <a:ext cx="405022" cy="119404"/>
              <a:chOff x="748" y="2251"/>
              <a:chExt cx="306" cy="90"/>
            </a:xfrm>
            <a:solidFill>
              <a:srgbClr val="0066FF"/>
            </a:solidFill>
          </p:grpSpPr>
          <p:sp>
            <p:nvSpPr>
              <p:cNvPr id="20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09" name="组合 208"/>
          <p:cNvGrpSpPr/>
          <p:nvPr/>
        </p:nvGrpSpPr>
        <p:grpSpPr>
          <a:xfrm>
            <a:off x="1600326" y="1107878"/>
            <a:ext cx="597186" cy="423778"/>
            <a:chOff x="4406004" y="4260453"/>
            <a:chExt cx="542790" cy="429804"/>
          </a:xfrm>
        </p:grpSpPr>
        <p:grpSp>
          <p:nvGrpSpPr>
            <p:cNvPr id="210" name="Group 460"/>
            <p:cNvGrpSpPr>
              <a:grpSpLocks/>
            </p:cNvGrpSpPr>
            <p:nvPr/>
          </p:nvGrpSpPr>
          <p:grpSpPr bwMode="auto">
            <a:xfrm>
              <a:off x="4527888" y="4322623"/>
              <a:ext cx="420906" cy="367634"/>
              <a:chOff x="645" y="1570"/>
              <a:chExt cx="318" cy="318"/>
            </a:xfrm>
          </p:grpSpPr>
          <p:sp>
            <p:nvSpPr>
              <p:cNvPr id="21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19"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11" name="Group 463"/>
            <p:cNvGrpSpPr>
              <a:grpSpLocks/>
            </p:cNvGrpSpPr>
            <p:nvPr/>
          </p:nvGrpSpPr>
          <p:grpSpPr bwMode="auto">
            <a:xfrm>
              <a:off x="4406004" y="4260453"/>
              <a:ext cx="405022" cy="119404"/>
              <a:chOff x="748" y="2251"/>
              <a:chExt cx="306" cy="90"/>
            </a:xfrm>
            <a:solidFill>
              <a:srgbClr val="0066FF"/>
            </a:solidFill>
          </p:grpSpPr>
          <p:sp>
            <p:nvSpPr>
              <p:cNvPr id="21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20" name="组合 219"/>
          <p:cNvGrpSpPr/>
          <p:nvPr/>
        </p:nvGrpSpPr>
        <p:grpSpPr>
          <a:xfrm>
            <a:off x="6231554" y="1448039"/>
            <a:ext cx="597186" cy="423778"/>
            <a:chOff x="4406004" y="4260453"/>
            <a:chExt cx="542790" cy="429804"/>
          </a:xfrm>
        </p:grpSpPr>
        <p:grpSp>
          <p:nvGrpSpPr>
            <p:cNvPr id="221" name="Group 460"/>
            <p:cNvGrpSpPr>
              <a:grpSpLocks/>
            </p:cNvGrpSpPr>
            <p:nvPr/>
          </p:nvGrpSpPr>
          <p:grpSpPr bwMode="auto">
            <a:xfrm>
              <a:off x="4527888" y="4322623"/>
              <a:ext cx="420906" cy="367634"/>
              <a:chOff x="645" y="1570"/>
              <a:chExt cx="318" cy="318"/>
            </a:xfrm>
          </p:grpSpPr>
          <p:sp>
            <p:nvSpPr>
              <p:cNvPr id="22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30"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22" name="Group 463"/>
            <p:cNvGrpSpPr>
              <a:grpSpLocks/>
            </p:cNvGrpSpPr>
            <p:nvPr/>
          </p:nvGrpSpPr>
          <p:grpSpPr bwMode="auto">
            <a:xfrm>
              <a:off x="4406004" y="4260453"/>
              <a:ext cx="405022" cy="119404"/>
              <a:chOff x="748" y="2251"/>
              <a:chExt cx="306" cy="90"/>
            </a:xfrm>
            <a:solidFill>
              <a:srgbClr val="0066FF"/>
            </a:solidFill>
          </p:grpSpPr>
          <p:sp>
            <p:nvSpPr>
              <p:cNvPr id="22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121" name="Text Box 94"/>
          <p:cNvSpPr txBox="1">
            <a:spLocks noChangeArrowheads="1"/>
          </p:cNvSpPr>
          <p:nvPr/>
        </p:nvSpPr>
        <p:spPr bwMode="auto">
          <a:xfrm>
            <a:off x="3241863" y="3191119"/>
            <a:ext cx="321895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AP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95" name="Text Box 94"/>
          <p:cNvSpPr txBox="1">
            <a:spLocks noChangeArrowheads="1"/>
          </p:cNvSpPr>
          <p:nvPr/>
        </p:nvSpPr>
        <p:spPr bwMode="auto">
          <a:xfrm>
            <a:off x="3656403" y="3414879"/>
            <a:ext cx="292961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帧中填写的时间</a:t>
            </a:r>
          </a:p>
        </p:txBody>
      </p:sp>
    </p:spTree>
    <p:extLst>
      <p:ext uri="{BB962C8B-B14F-4D97-AF65-F5344CB8AC3E}">
        <p14:creationId xmlns="" xmlns:p14="http://schemas.microsoft.com/office/powerpoint/2010/main" val="1847470839"/>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withEffect">
                                  <p:stCondLst>
                                    <p:cond delay="0"/>
                                  </p:stCondLst>
                                  <p:endCondLst>
                                    <p:cond evt="onNext" delay="0">
                                      <p:tgtEl>
                                        <p:sldTgt/>
                                      </p:tgtEl>
                                    </p:cond>
                                  </p:endCondLst>
                                  <p:childTnLst>
                                    <p:anim calcmode="discrete" valueType="str">
                                      <p:cBhvr>
                                        <p:cTn id="6" dur="1000" fill="hold"/>
                                        <p:tgtEl>
                                          <p:spTgt spid="83"/>
                                        </p:tgtEl>
                                        <p:attrNameLst>
                                          <p:attrName>style.visibility</p:attrName>
                                        </p:attrNameLst>
                                      </p:cBhvr>
                                      <p:tavLst>
                                        <p:tav tm="0">
                                          <p:val>
                                            <p:strVal val="hidden"/>
                                          </p:val>
                                        </p:tav>
                                        <p:tav tm="50000">
                                          <p:val>
                                            <p:strVal val="visible"/>
                                          </p:val>
                                        </p:tav>
                                      </p:tavLst>
                                    </p:anim>
                                  </p:childTnLst>
                                </p:cTn>
                              </p:par>
                              <p:par>
                                <p:cTn id="7" presetID="35" presetClass="emph" presetSubtype="0" repeatCount="indefinite" fill="hold" grpId="0" nodeType="withEffect">
                                  <p:stCondLst>
                                    <p:cond delay="0"/>
                                  </p:stCondLst>
                                  <p:endCondLst>
                                    <p:cond evt="onNext" delay="0">
                                      <p:tgtEl>
                                        <p:sldTgt/>
                                      </p:tgtEl>
                                    </p:cond>
                                  </p:endCondLst>
                                  <p:childTnLst>
                                    <p:anim calcmode="discrete" valueType="str">
                                      <p:cBhvr>
                                        <p:cTn id="8" dur="1000" fill="hold"/>
                                        <p:tgtEl>
                                          <p:spTgt spid="12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p:bldP spid="120"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 name="圆角矩形 196"/>
          <p:cNvSpPr/>
          <p:nvPr/>
        </p:nvSpPr>
        <p:spPr>
          <a:xfrm>
            <a:off x="517853" y="1003119"/>
            <a:ext cx="8133857" cy="32205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1163372" y="1062444"/>
            <a:ext cx="7109771" cy="1105165"/>
          </a:xfrm>
          <a:prstGeom prst="round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 name="Rectangle 6"/>
          <p:cNvSpPr>
            <a:spLocks noChangeArrowheads="1"/>
          </p:cNvSpPr>
          <p:nvPr/>
        </p:nvSpPr>
        <p:spPr bwMode="auto">
          <a:xfrm>
            <a:off x="3420415" y="582887"/>
            <a:ext cx="228940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a:t>
            </a:r>
            <a:r>
              <a:rPr lang="zh-CN" altLang="en-US" sz="2000" b="1" dirty="0">
                <a:solidFill>
                  <a:schemeClr val="bg1"/>
                </a:solidFill>
                <a:latin typeface="微软雅黑" pitchFamily="34" charset="-122"/>
                <a:ea typeface="微软雅黑" pitchFamily="34" charset="-122"/>
              </a:rPr>
              <a:t>对信道进行预约</a:t>
            </a:r>
          </a:p>
        </p:txBody>
      </p:sp>
      <p:sp>
        <p:nvSpPr>
          <p:cNvPr id="66" name="Text Box 3"/>
          <p:cNvSpPr txBox="1">
            <a:spLocks noChangeArrowheads="1"/>
          </p:cNvSpPr>
          <p:nvPr/>
        </p:nvSpPr>
        <p:spPr bwMode="auto">
          <a:xfrm>
            <a:off x="7911711" y="2346348"/>
            <a:ext cx="24878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67" name="Text Box 9"/>
          <p:cNvSpPr txBox="1">
            <a:spLocks noChangeArrowheads="1"/>
          </p:cNvSpPr>
          <p:nvPr/>
        </p:nvSpPr>
        <p:spPr bwMode="auto">
          <a:xfrm>
            <a:off x="1601782" y="2292585"/>
            <a:ext cx="56756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69" name="Line 12"/>
          <p:cNvSpPr>
            <a:spLocks noChangeShapeType="1"/>
          </p:cNvSpPr>
          <p:nvPr/>
        </p:nvSpPr>
        <p:spPr bwMode="auto">
          <a:xfrm flipV="1">
            <a:off x="1555877" y="2512418"/>
            <a:ext cx="625985" cy="1194"/>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Text Box 24"/>
          <p:cNvSpPr txBox="1">
            <a:spLocks noChangeArrowheads="1"/>
          </p:cNvSpPr>
          <p:nvPr/>
        </p:nvSpPr>
        <p:spPr bwMode="auto">
          <a:xfrm>
            <a:off x="2505982" y="2273469"/>
            <a:ext cx="56756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73" name="Text Box 94"/>
          <p:cNvSpPr txBox="1">
            <a:spLocks noChangeArrowheads="1"/>
          </p:cNvSpPr>
          <p:nvPr/>
        </p:nvSpPr>
        <p:spPr bwMode="auto">
          <a:xfrm>
            <a:off x="1168930" y="2292585"/>
            <a:ext cx="300082"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a:t>
            </a:r>
            <a:endParaRPr lang="zh-CN" altLang="en-US" sz="1200" b="1" dirty="0">
              <a:latin typeface="微软雅黑" panose="020B0503020204020204" pitchFamily="34" charset="-122"/>
              <a:ea typeface="微软雅黑" panose="020B0503020204020204" pitchFamily="34" charset="-122"/>
            </a:endParaRPr>
          </a:p>
        </p:txBody>
      </p:sp>
      <p:sp>
        <p:nvSpPr>
          <p:cNvPr id="74" name="Text Box 96"/>
          <p:cNvSpPr txBox="1">
            <a:spLocks noChangeArrowheads="1"/>
          </p:cNvSpPr>
          <p:nvPr/>
        </p:nvSpPr>
        <p:spPr bwMode="auto">
          <a:xfrm>
            <a:off x="7911711" y="2987925"/>
            <a:ext cx="24878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75" name="Line 130"/>
          <p:cNvSpPr>
            <a:spLocks noChangeShapeType="1"/>
          </p:cNvSpPr>
          <p:nvPr/>
        </p:nvSpPr>
        <p:spPr bwMode="auto">
          <a:xfrm>
            <a:off x="6476119" y="2496886"/>
            <a:ext cx="2782" cy="708482"/>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a:off x="1409813" y="3213731"/>
            <a:ext cx="6689694"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7" name="Line 2"/>
          <p:cNvSpPr>
            <a:spLocks noChangeShapeType="1"/>
          </p:cNvSpPr>
          <p:nvPr/>
        </p:nvSpPr>
        <p:spPr bwMode="auto">
          <a:xfrm>
            <a:off x="1411204" y="2563791"/>
            <a:ext cx="6689693"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8" name="Line 141"/>
          <p:cNvSpPr>
            <a:spLocks noChangeShapeType="1"/>
          </p:cNvSpPr>
          <p:nvPr/>
        </p:nvSpPr>
        <p:spPr bwMode="auto">
          <a:xfrm>
            <a:off x="6107483" y="2429980"/>
            <a:ext cx="0" cy="125448"/>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Text Box 143"/>
          <p:cNvSpPr txBox="1">
            <a:spLocks noChangeArrowheads="1"/>
          </p:cNvSpPr>
          <p:nvPr/>
        </p:nvSpPr>
        <p:spPr bwMode="auto">
          <a:xfrm>
            <a:off x="5620606" y="2245990"/>
            <a:ext cx="50667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0" name="Text Box 148"/>
          <p:cNvSpPr txBox="1">
            <a:spLocks noChangeArrowheads="1"/>
          </p:cNvSpPr>
          <p:nvPr/>
        </p:nvSpPr>
        <p:spPr bwMode="auto">
          <a:xfrm>
            <a:off x="3229343" y="2267495"/>
            <a:ext cx="50667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1" name="Text Box 94"/>
          <p:cNvSpPr txBox="1">
            <a:spLocks noChangeArrowheads="1"/>
          </p:cNvSpPr>
          <p:nvPr/>
        </p:nvSpPr>
        <p:spPr bwMode="auto">
          <a:xfrm>
            <a:off x="1163372" y="2563791"/>
            <a:ext cx="401072"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AP</a:t>
            </a:r>
            <a:endParaRPr lang="zh-CN" altLang="en-US" sz="1200" b="1">
              <a:latin typeface="微软雅黑" panose="020B0503020204020204" pitchFamily="34" charset="-122"/>
              <a:ea typeface="微软雅黑" panose="020B0503020204020204" pitchFamily="34" charset="-122"/>
            </a:endParaRPr>
          </a:p>
        </p:txBody>
      </p:sp>
      <p:sp>
        <p:nvSpPr>
          <p:cNvPr id="82" name="矩形 81"/>
          <p:cNvSpPr/>
          <p:nvPr/>
        </p:nvSpPr>
        <p:spPr bwMode="auto">
          <a:xfrm>
            <a:off x="2183252" y="2346348"/>
            <a:ext cx="319948" cy="217443"/>
          </a:xfrm>
          <a:prstGeom prst="rect">
            <a:avLst/>
          </a:prstGeom>
          <a:solidFill>
            <a:schemeClr val="accent6">
              <a:lumMod val="75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83" name="Text Box 23"/>
          <p:cNvSpPr txBox="1">
            <a:spLocks noChangeArrowheads="1"/>
          </p:cNvSpPr>
          <p:nvPr/>
        </p:nvSpPr>
        <p:spPr bwMode="auto">
          <a:xfrm>
            <a:off x="2106743" y="2325459"/>
            <a:ext cx="48687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RTS</a:t>
            </a:r>
          </a:p>
        </p:txBody>
      </p:sp>
      <p:sp>
        <p:nvSpPr>
          <p:cNvPr id="84" name="Line 142"/>
          <p:cNvSpPr>
            <a:spLocks noChangeShapeType="1"/>
          </p:cNvSpPr>
          <p:nvPr/>
        </p:nvSpPr>
        <p:spPr bwMode="auto">
          <a:xfrm>
            <a:off x="2948345" y="2438344"/>
            <a:ext cx="0" cy="125447"/>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矩形 85"/>
          <p:cNvSpPr/>
          <p:nvPr/>
        </p:nvSpPr>
        <p:spPr bwMode="auto">
          <a:xfrm>
            <a:off x="2948345" y="2563791"/>
            <a:ext cx="322730" cy="216249"/>
          </a:xfrm>
          <a:prstGeom prst="rect">
            <a:avLst/>
          </a:prstGeom>
          <a:solidFill>
            <a:srgbClr val="00B0F0"/>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0" name="Text Box 113"/>
          <p:cNvSpPr txBox="1">
            <a:spLocks noChangeArrowheads="1"/>
          </p:cNvSpPr>
          <p:nvPr/>
        </p:nvSpPr>
        <p:spPr bwMode="auto">
          <a:xfrm>
            <a:off x="2873589" y="2542557"/>
            <a:ext cx="47801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CTS</a:t>
            </a:r>
          </a:p>
        </p:txBody>
      </p:sp>
      <p:sp>
        <p:nvSpPr>
          <p:cNvPr id="91" name="Line 142"/>
          <p:cNvSpPr>
            <a:spLocks noChangeShapeType="1"/>
          </p:cNvSpPr>
          <p:nvPr/>
        </p:nvSpPr>
        <p:spPr bwMode="auto">
          <a:xfrm>
            <a:off x="3268293" y="2446707"/>
            <a:ext cx="0" cy="125448"/>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矩形 91"/>
          <p:cNvSpPr/>
          <p:nvPr/>
        </p:nvSpPr>
        <p:spPr bwMode="auto">
          <a:xfrm>
            <a:off x="3710656" y="2346695"/>
            <a:ext cx="1955855" cy="217443"/>
          </a:xfrm>
          <a:prstGeom prst="rect">
            <a:avLst/>
          </a:prstGeom>
          <a:solidFill>
            <a:srgbClr val="99FF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3" name="Text Box 123"/>
          <p:cNvSpPr txBox="1">
            <a:spLocks noChangeArrowheads="1"/>
          </p:cNvSpPr>
          <p:nvPr/>
        </p:nvSpPr>
        <p:spPr bwMode="auto">
          <a:xfrm>
            <a:off x="4441784" y="2317674"/>
            <a:ext cx="60766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DATA</a:t>
            </a:r>
            <a:endParaRPr lang="zh-CN" altLang="en-US" sz="1200" b="1">
              <a:latin typeface="微软雅黑" panose="020B0503020204020204" pitchFamily="34" charset="-122"/>
              <a:ea typeface="微软雅黑" panose="020B0503020204020204" pitchFamily="34" charset="-122"/>
            </a:endParaRPr>
          </a:p>
        </p:txBody>
      </p:sp>
      <p:sp>
        <p:nvSpPr>
          <p:cNvPr id="106" name="Line 12"/>
          <p:cNvSpPr>
            <a:spLocks noChangeShapeType="1"/>
          </p:cNvSpPr>
          <p:nvPr/>
        </p:nvSpPr>
        <p:spPr bwMode="auto">
          <a:xfrm>
            <a:off x="2505982" y="2508833"/>
            <a:ext cx="442363" cy="0"/>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7" name="Line 12"/>
          <p:cNvSpPr>
            <a:spLocks noChangeShapeType="1"/>
          </p:cNvSpPr>
          <p:nvPr/>
        </p:nvSpPr>
        <p:spPr bwMode="auto">
          <a:xfrm>
            <a:off x="3268293" y="2500470"/>
            <a:ext cx="442363" cy="0"/>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8" name="Line 12"/>
          <p:cNvSpPr>
            <a:spLocks noChangeShapeType="1"/>
          </p:cNvSpPr>
          <p:nvPr/>
        </p:nvSpPr>
        <p:spPr bwMode="auto">
          <a:xfrm>
            <a:off x="5666511" y="2500470"/>
            <a:ext cx="440972" cy="0"/>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6107483" y="2555429"/>
            <a:ext cx="371417" cy="216248"/>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4" name="Text Box 100"/>
          <p:cNvSpPr txBox="1">
            <a:spLocks noChangeArrowheads="1"/>
          </p:cNvSpPr>
          <p:nvPr/>
        </p:nvSpPr>
        <p:spPr bwMode="auto">
          <a:xfrm>
            <a:off x="6038270" y="2529324"/>
            <a:ext cx="50917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117" name="矩形 116"/>
          <p:cNvSpPr/>
          <p:nvPr/>
        </p:nvSpPr>
        <p:spPr bwMode="auto">
          <a:xfrm>
            <a:off x="2505982" y="2996288"/>
            <a:ext cx="3972918" cy="217443"/>
          </a:xfrm>
          <a:prstGeom prst="rect">
            <a:avLst/>
          </a:prstGeom>
          <a:solidFill>
            <a:srgbClr val="FFCC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8" name="Line 130"/>
          <p:cNvSpPr>
            <a:spLocks noChangeShapeType="1"/>
          </p:cNvSpPr>
          <p:nvPr/>
        </p:nvSpPr>
        <p:spPr bwMode="auto">
          <a:xfrm>
            <a:off x="2505982" y="2563791"/>
            <a:ext cx="0" cy="432496"/>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矩形 118"/>
          <p:cNvSpPr/>
          <p:nvPr/>
        </p:nvSpPr>
        <p:spPr bwMode="auto">
          <a:xfrm>
            <a:off x="3262729" y="3212536"/>
            <a:ext cx="3216172" cy="216248"/>
          </a:xfrm>
          <a:prstGeom prst="rect">
            <a:avLst/>
          </a:prstGeom>
          <a:solidFill>
            <a:srgbClr val="FF99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20" name="Text Box 94"/>
          <p:cNvSpPr txBox="1">
            <a:spLocks noChangeArrowheads="1"/>
          </p:cNvSpPr>
          <p:nvPr/>
        </p:nvSpPr>
        <p:spPr bwMode="auto">
          <a:xfrm>
            <a:off x="2738293" y="2973241"/>
            <a:ext cx="309097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22" name="Text Box 94"/>
          <p:cNvSpPr txBox="1">
            <a:spLocks noChangeArrowheads="1"/>
          </p:cNvSpPr>
          <p:nvPr/>
        </p:nvSpPr>
        <p:spPr bwMode="auto">
          <a:xfrm>
            <a:off x="796669" y="2942525"/>
            <a:ext cx="161114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帧的</a:t>
            </a:r>
            <a:r>
              <a:rPr lang="zh-CN" altLang="en-US" sz="1200" b="1" dirty="0" smtClean="0">
                <a:latin typeface="微软雅黑" panose="020B0503020204020204" pitchFamily="34" charset="-122"/>
                <a:ea typeface="微软雅黑" panose="020B0503020204020204" pitchFamily="34" charset="-122"/>
              </a:rPr>
              <a:t>站 </a:t>
            </a:r>
            <a:r>
              <a:rPr lang="en-US" altLang="zh-CN" sz="1200" b="1" dirty="0" smtClean="0">
                <a:latin typeface="微软雅黑" panose="020B0503020204020204" pitchFamily="34" charset="-122"/>
                <a:ea typeface="微软雅黑" panose="020B0503020204020204" pitchFamily="34" charset="-122"/>
              </a:rPr>
              <a:t>(B)</a:t>
            </a:r>
            <a:endParaRPr lang="zh-CN" altLang="en-US" sz="1200" b="1" dirty="0">
              <a:latin typeface="微软雅黑" panose="020B0503020204020204" pitchFamily="34" charset="-122"/>
              <a:ea typeface="微软雅黑" panose="020B0503020204020204" pitchFamily="34" charset="-122"/>
            </a:endParaRPr>
          </a:p>
        </p:txBody>
      </p:sp>
      <p:sp>
        <p:nvSpPr>
          <p:cNvPr id="123" name="Text Box 94"/>
          <p:cNvSpPr txBox="1">
            <a:spLocks noChangeArrowheads="1"/>
          </p:cNvSpPr>
          <p:nvPr/>
        </p:nvSpPr>
        <p:spPr bwMode="auto">
          <a:xfrm>
            <a:off x="992777" y="3206562"/>
            <a:ext cx="208187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帧的</a:t>
            </a:r>
            <a:r>
              <a:rPr lang="zh-CN" altLang="en-US" sz="1200" b="1" dirty="0" smtClean="0">
                <a:latin typeface="微软雅黑" panose="020B0503020204020204" pitchFamily="34" charset="-122"/>
                <a:ea typeface="微软雅黑" panose="020B0503020204020204" pitchFamily="34" charset="-122"/>
              </a:rPr>
              <a:t>站</a:t>
            </a:r>
            <a:r>
              <a:rPr lang="en-US" altLang="zh-CN" sz="1200" b="1" dirty="0" smtClean="0">
                <a:latin typeface="微软雅黑" panose="020B0503020204020204" pitchFamily="34" charset="-122"/>
                <a:ea typeface="微软雅黑" panose="020B0503020204020204" pitchFamily="34" charset="-122"/>
              </a:rPr>
              <a:t>(A</a:t>
            </a:r>
            <a:r>
              <a:rPr lang="zh-CN" altLang="en-US" sz="1200" b="1" dirty="0" smtClean="0">
                <a:latin typeface="微软雅黑" panose="020B0503020204020204" pitchFamily="34" charset="-122"/>
                <a:ea typeface="微软雅黑" panose="020B0503020204020204" pitchFamily="34" charset="-122"/>
              </a:rPr>
              <a:t>，</a:t>
            </a:r>
            <a:r>
              <a:rPr lang="en-US" altLang="zh-CN" sz="1200" b="1" dirty="0" smtClean="0">
                <a:latin typeface="微软雅黑" panose="020B0503020204020204" pitchFamily="34" charset="-122"/>
                <a:ea typeface="微软雅黑" panose="020B0503020204020204" pitchFamily="34" charset="-122"/>
              </a:rPr>
              <a:t>B</a:t>
            </a:r>
            <a:r>
              <a:rPr lang="zh-CN" altLang="en-US" sz="1200" b="1" dirty="0" smtClean="0">
                <a:latin typeface="微软雅黑" panose="020B0503020204020204" pitchFamily="34" charset="-122"/>
                <a:ea typeface="微软雅黑" panose="020B0503020204020204" pitchFamily="34" charset="-122"/>
              </a:rPr>
              <a:t>，</a:t>
            </a:r>
            <a:r>
              <a:rPr lang="en-US" altLang="zh-CN" sz="1200" b="1" dirty="0" smtClean="0">
                <a:latin typeface="微软雅黑" panose="020B0503020204020204" pitchFamily="34" charset="-122"/>
                <a:ea typeface="微软雅黑" panose="020B0503020204020204" pitchFamily="34" charset="-122"/>
              </a:rPr>
              <a:t>C)</a:t>
            </a:r>
            <a:endParaRPr lang="zh-CN" altLang="en-US" sz="1200" b="1" dirty="0">
              <a:latin typeface="微软雅黑" panose="020B0503020204020204" pitchFamily="34" charset="-122"/>
              <a:ea typeface="微软雅黑" panose="020B0503020204020204" pitchFamily="34" charset="-122"/>
            </a:endParaRPr>
          </a:p>
        </p:txBody>
      </p:sp>
      <p:sp>
        <p:nvSpPr>
          <p:cNvPr id="124" name="Line 130"/>
          <p:cNvSpPr>
            <a:spLocks noChangeShapeType="1"/>
          </p:cNvSpPr>
          <p:nvPr/>
        </p:nvSpPr>
        <p:spPr bwMode="auto">
          <a:xfrm flipH="1">
            <a:off x="3261338" y="2791987"/>
            <a:ext cx="4173" cy="207885"/>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Text Box 9"/>
          <p:cNvSpPr txBox="1">
            <a:spLocks noChangeArrowheads="1"/>
          </p:cNvSpPr>
          <p:nvPr/>
        </p:nvSpPr>
        <p:spPr bwMode="auto">
          <a:xfrm>
            <a:off x="6510896" y="2292585"/>
            <a:ext cx="56895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126" name="Line 12"/>
          <p:cNvSpPr>
            <a:spLocks noChangeShapeType="1"/>
          </p:cNvSpPr>
          <p:nvPr/>
        </p:nvSpPr>
        <p:spPr bwMode="auto">
          <a:xfrm flipV="1">
            <a:off x="6466381" y="2511223"/>
            <a:ext cx="624594" cy="2389"/>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7" name="矩形 131"/>
          <p:cNvSpPr>
            <a:spLocks noChangeArrowheads="1"/>
          </p:cNvSpPr>
          <p:nvPr/>
        </p:nvSpPr>
        <p:spPr bwMode="auto">
          <a:xfrm>
            <a:off x="7092367" y="2397723"/>
            <a:ext cx="503570" cy="167264"/>
          </a:xfrm>
          <a:prstGeom prst="rect">
            <a:avLst/>
          </a:prstGeom>
          <a:noFill/>
          <a:ln w="9525" algn="ctr">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128" name="直接连接符 133"/>
          <p:cNvCxnSpPr>
            <a:cxnSpLocks noChangeShapeType="1"/>
          </p:cNvCxnSpPr>
          <p:nvPr/>
        </p:nvCxnSpPr>
        <p:spPr bwMode="auto">
          <a:xfrm>
            <a:off x="7156356" y="2397723"/>
            <a:ext cx="0" cy="162485"/>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0" name="直接连接符 134"/>
          <p:cNvCxnSpPr>
            <a:cxnSpLocks noChangeShapeType="1"/>
          </p:cNvCxnSpPr>
          <p:nvPr/>
        </p:nvCxnSpPr>
        <p:spPr bwMode="auto">
          <a:xfrm>
            <a:off x="7210608" y="2398917"/>
            <a:ext cx="0" cy="162485"/>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2" name="直接连接符 135"/>
          <p:cNvCxnSpPr>
            <a:cxnSpLocks noChangeShapeType="1"/>
          </p:cNvCxnSpPr>
          <p:nvPr/>
        </p:nvCxnSpPr>
        <p:spPr bwMode="auto">
          <a:xfrm>
            <a:off x="7319112" y="2398917"/>
            <a:ext cx="0" cy="162485"/>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3" name="直接连接符 136"/>
          <p:cNvCxnSpPr>
            <a:cxnSpLocks noChangeShapeType="1"/>
          </p:cNvCxnSpPr>
          <p:nvPr/>
        </p:nvCxnSpPr>
        <p:spPr bwMode="auto">
          <a:xfrm>
            <a:off x="7373364" y="2397723"/>
            <a:ext cx="0" cy="162485"/>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6" name="直接连接符 137"/>
          <p:cNvCxnSpPr>
            <a:cxnSpLocks noChangeShapeType="1"/>
          </p:cNvCxnSpPr>
          <p:nvPr/>
        </p:nvCxnSpPr>
        <p:spPr bwMode="auto">
          <a:xfrm>
            <a:off x="7427616" y="2398917"/>
            <a:ext cx="0" cy="162485"/>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7" name="直接连接符 138"/>
          <p:cNvCxnSpPr>
            <a:cxnSpLocks noChangeShapeType="1"/>
          </p:cNvCxnSpPr>
          <p:nvPr/>
        </p:nvCxnSpPr>
        <p:spPr bwMode="auto">
          <a:xfrm>
            <a:off x="7481868" y="2404891"/>
            <a:ext cx="0" cy="162485"/>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8" name="直接连接符 139"/>
          <p:cNvCxnSpPr>
            <a:cxnSpLocks noChangeShapeType="1"/>
          </p:cNvCxnSpPr>
          <p:nvPr/>
        </p:nvCxnSpPr>
        <p:spPr bwMode="auto">
          <a:xfrm>
            <a:off x="7536120" y="2401306"/>
            <a:ext cx="0" cy="162485"/>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9" name="直接连接符 141"/>
          <p:cNvCxnSpPr>
            <a:cxnSpLocks noChangeShapeType="1"/>
          </p:cNvCxnSpPr>
          <p:nvPr/>
        </p:nvCxnSpPr>
        <p:spPr bwMode="auto">
          <a:xfrm>
            <a:off x="7264860" y="2394138"/>
            <a:ext cx="0" cy="16368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sp>
        <p:nvSpPr>
          <p:cNvPr id="140" name="Text Box 24"/>
          <p:cNvSpPr txBox="1">
            <a:spLocks noChangeArrowheads="1"/>
          </p:cNvSpPr>
          <p:nvPr/>
        </p:nvSpPr>
        <p:spPr bwMode="auto">
          <a:xfrm>
            <a:off x="7124361" y="2183863"/>
            <a:ext cx="45397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141" name="Line 106"/>
          <p:cNvSpPr>
            <a:spLocks noChangeShapeType="1"/>
          </p:cNvSpPr>
          <p:nvPr/>
        </p:nvSpPr>
        <p:spPr bwMode="auto">
          <a:xfrm>
            <a:off x="7090975" y="2584102"/>
            <a:ext cx="1392" cy="204300"/>
          </a:xfrm>
          <a:prstGeom prst="line">
            <a:avLst/>
          </a:prstGeom>
          <a:noFill/>
          <a:ln w="9525">
            <a:solidFill>
              <a:schemeClr val="tx1"/>
            </a:solidFill>
            <a:round/>
            <a:headEnd type="triangle" w="sm" len="med"/>
            <a:tailEnd type="non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Text Box 94"/>
          <p:cNvSpPr txBox="1">
            <a:spLocks noChangeArrowheads="1"/>
          </p:cNvSpPr>
          <p:nvPr/>
        </p:nvSpPr>
        <p:spPr bwMode="auto">
          <a:xfrm>
            <a:off x="6702690" y="2735834"/>
            <a:ext cx="80021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开始争用</a:t>
            </a:r>
          </a:p>
        </p:txBody>
      </p:sp>
      <p:sp>
        <p:nvSpPr>
          <p:cNvPr id="143" name="Line 106"/>
          <p:cNvSpPr>
            <a:spLocks noChangeShapeType="1"/>
          </p:cNvSpPr>
          <p:nvPr/>
        </p:nvSpPr>
        <p:spPr bwMode="auto">
          <a:xfrm>
            <a:off x="1536401" y="2302143"/>
            <a:ext cx="0" cy="258064"/>
          </a:xfrm>
          <a:prstGeom prst="line">
            <a:avLst/>
          </a:prstGeom>
          <a:noFill/>
          <a:ln w="19050">
            <a:solidFill>
              <a:schemeClr val="tx1"/>
            </a:solidFill>
            <a:round/>
            <a:headEnd type="triangle" w="sm" len="med"/>
            <a:tailEnd type="non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144" name="Picture 222" descr="D-Link%20DI-713P%20Wireless%20Broadband%20router"/>
          <p:cNvPicPr>
            <a:picLocks noChangeAspect="1" noChangeArrowheads="1"/>
          </p:cNvPicPr>
          <p:nvPr/>
        </p:nvPicPr>
        <p:blipFill>
          <a:blip r:embed="rId3">
            <a:extLst>
              <a:ext uri="{28A0092B-C50C-407E-A947-70E740481C1C}">
                <a14:useLocalDpi xmlns="" xmlns:a14="http://schemas.microsoft.com/office/drawing/2010/main" val="0"/>
              </a:ext>
            </a:extLst>
          </a:blip>
          <a:srcRect/>
          <a:stretch>
            <a:fillRect/>
          </a:stretch>
        </p:blipFill>
        <p:spPr bwMode="auto">
          <a:xfrm>
            <a:off x="3927641" y="1387195"/>
            <a:ext cx="656589" cy="46833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78" name="Text Box 94"/>
          <p:cNvSpPr txBox="1">
            <a:spLocks noChangeArrowheads="1"/>
          </p:cNvSpPr>
          <p:nvPr/>
        </p:nvSpPr>
        <p:spPr bwMode="auto">
          <a:xfrm>
            <a:off x="1485246" y="1211313"/>
            <a:ext cx="319319"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a:t>
            </a:r>
            <a:endParaRPr lang="zh-CN" altLang="en-US" sz="1400" b="1" dirty="0">
              <a:latin typeface="微软雅黑" panose="020B0503020204020204" pitchFamily="34" charset="-122"/>
              <a:ea typeface="微软雅黑" panose="020B0503020204020204" pitchFamily="34" charset="-122"/>
            </a:endParaRPr>
          </a:p>
        </p:txBody>
      </p:sp>
      <p:sp>
        <p:nvSpPr>
          <p:cNvPr id="179" name="Text Box 94"/>
          <p:cNvSpPr txBox="1">
            <a:spLocks noChangeArrowheads="1"/>
          </p:cNvSpPr>
          <p:nvPr/>
        </p:nvSpPr>
        <p:spPr bwMode="auto">
          <a:xfrm>
            <a:off x="1493335" y="1818399"/>
            <a:ext cx="30809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a:t>
            </a:r>
            <a:endParaRPr lang="zh-CN" altLang="en-US" sz="1400" b="1" dirty="0">
              <a:latin typeface="微软雅黑" panose="020B0503020204020204" pitchFamily="34" charset="-122"/>
              <a:ea typeface="微软雅黑" panose="020B0503020204020204" pitchFamily="34" charset="-122"/>
            </a:endParaRPr>
          </a:p>
        </p:txBody>
      </p:sp>
      <p:sp>
        <p:nvSpPr>
          <p:cNvPr id="180" name="Text Box 94"/>
          <p:cNvSpPr txBox="1">
            <a:spLocks noChangeArrowheads="1"/>
          </p:cNvSpPr>
          <p:nvPr/>
        </p:nvSpPr>
        <p:spPr bwMode="auto">
          <a:xfrm>
            <a:off x="6574269" y="1536974"/>
            <a:ext cx="1202573"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C</a:t>
            </a:r>
            <a:r>
              <a:rPr lang="zh-CN" altLang="en-US" sz="1400" b="1" dirty="0">
                <a:latin typeface="微软雅黑" panose="020B0503020204020204" pitchFamily="34" charset="-122"/>
                <a:ea typeface="微软雅黑" panose="020B0503020204020204" pitchFamily="34" charset="-122"/>
              </a:rPr>
              <a:t>（</a:t>
            </a:r>
            <a:r>
              <a:rPr lang="zh-CN" altLang="en-US" sz="1400" b="1" dirty="0">
                <a:solidFill>
                  <a:srgbClr val="0000CC"/>
                </a:solidFill>
                <a:latin typeface="微软雅黑" panose="020B0503020204020204" pitchFamily="34" charset="-122"/>
                <a:ea typeface="微软雅黑" panose="020B0503020204020204" pitchFamily="34" charset="-122"/>
              </a:rPr>
              <a:t>隐蔽站</a:t>
            </a:r>
            <a:r>
              <a:rPr lang="zh-CN" altLang="en-US" sz="1400" b="1" dirty="0">
                <a:latin typeface="微软雅黑" panose="020B0503020204020204" pitchFamily="34" charset="-122"/>
                <a:ea typeface="微软雅黑" panose="020B0503020204020204" pitchFamily="34" charset="-122"/>
              </a:rPr>
              <a:t>）</a:t>
            </a:r>
          </a:p>
        </p:txBody>
      </p:sp>
      <p:sp>
        <p:nvSpPr>
          <p:cNvPr id="181" name="Text Box 94"/>
          <p:cNvSpPr txBox="1">
            <a:spLocks noChangeArrowheads="1"/>
          </p:cNvSpPr>
          <p:nvPr/>
        </p:nvSpPr>
        <p:spPr bwMode="auto">
          <a:xfrm>
            <a:off x="3915991" y="1179505"/>
            <a:ext cx="437940"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AP</a:t>
            </a:r>
            <a:endParaRPr lang="zh-CN" altLang="en-US" sz="1400" b="1" dirty="0">
              <a:latin typeface="微软雅黑" panose="020B0503020204020204" pitchFamily="34" charset="-122"/>
              <a:ea typeface="微软雅黑" panose="020B0503020204020204" pitchFamily="34" charset="-122"/>
            </a:endParaRPr>
          </a:p>
        </p:txBody>
      </p:sp>
      <p:cxnSp>
        <p:nvCxnSpPr>
          <p:cNvPr id="182" name="直接箭头连接符 90"/>
          <p:cNvCxnSpPr>
            <a:cxnSpLocks noChangeShapeType="1"/>
          </p:cNvCxnSpPr>
          <p:nvPr/>
        </p:nvCxnSpPr>
        <p:spPr bwMode="auto">
          <a:xfrm>
            <a:off x="2067793" y="1327549"/>
            <a:ext cx="1829267" cy="217443"/>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cxnSp>
        <p:nvCxnSpPr>
          <p:cNvPr id="183" name="直接箭头连接符 92"/>
          <p:cNvCxnSpPr>
            <a:cxnSpLocks noChangeShapeType="1"/>
          </p:cNvCxnSpPr>
          <p:nvPr/>
        </p:nvCxnSpPr>
        <p:spPr bwMode="auto">
          <a:xfrm flipV="1">
            <a:off x="2044144" y="1636987"/>
            <a:ext cx="1829268" cy="324970"/>
          </a:xfrm>
          <a:prstGeom prst="straightConnector1">
            <a:avLst/>
          </a:prstGeom>
          <a:noFill/>
          <a:ln w="9525" algn="ctr">
            <a:solidFill>
              <a:schemeClr val="tx1"/>
            </a:solidFill>
            <a:round/>
            <a:headEnd type="triangle" w="sm" len="lg"/>
            <a:tailEnd/>
          </a:ln>
          <a:extLst>
            <a:ext uri="{909E8E84-426E-40DD-AFC4-6F175D3DCCD1}">
              <a14:hiddenFill xmlns="" xmlns:a14="http://schemas.microsoft.com/office/drawing/2010/main">
                <a:noFill/>
              </a14:hiddenFill>
            </a:ext>
          </a:extLst>
        </p:spPr>
      </p:cxnSp>
      <p:cxnSp>
        <p:nvCxnSpPr>
          <p:cNvPr id="184" name="直接箭头连接符 97"/>
          <p:cNvCxnSpPr>
            <a:cxnSpLocks noChangeShapeType="1"/>
          </p:cNvCxnSpPr>
          <p:nvPr/>
        </p:nvCxnSpPr>
        <p:spPr bwMode="auto">
          <a:xfrm>
            <a:off x="4440972" y="1583224"/>
            <a:ext cx="1850134" cy="125447"/>
          </a:xfrm>
          <a:prstGeom prst="straightConnector1">
            <a:avLst/>
          </a:prstGeom>
          <a:noFill/>
          <a:ln w="9525" algn="ctr">
            <a:solidFill>
              <a:schemeClr val="tx1"/>
            </a:solidFill>
            <a:prstDash val="dash"/>
            <a:round/>
            <a:headEnd type="none" w="sm" len="lg"/>
            <a:tailEnd type="triangle" w="sm" len="lg"/>
          </a:ln>
          <a:extLst>
            <a:ext uri="{909E8E84-426E-40DD-AFC4-6F175D3DCCD1}">
              <a14:hiddenFill xmlns="" xmlns:a14="http://schemas.microsoft.com/office/drawing/2010/main">
                <a:noFill/>
              </a14:hiddenFill>
            </a:ext>
          </a:extLst>
        </p:spPr>
      </p:cxnSp>
      <p:sp>
        <p:nvSpPr>
          <p:cNvPr id="185" name="Line 95"/>
          <p:cNvSpPr>
            <a:spLocks noChangeShapeType="1"/>
          </p:cNvSpPr>
          <p:nvPr/>
        </p:nvSpPr>
        <p:spPr bwMode="auto">
          <a:xfrm>
            <a:off x="1412595" y="3954470"/>
            <a:ext cx="6688302"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6" name="Line 106"/>
          <p:cNvSpPr>
            <a:spLocks noChangeShapeType="1"/>
          </p:cNvSpPr>
          <p:nvPr/>
        </p:nvSpPr>
        <p:spPr bwMode="auto">
          <a:xfrm>
            <a:off x="2169341" y="3696406"/>
            <a:ext cx="0" cy="258064"/>
          </a:xfrm>
          <a:prstGeom prst="line">
            <a:avLst/>
          </a:prstGeom>
          <a:noFill/>
          <a:ln w="19050">
            <a:solidFill>
              <a:schemeClr val="tx1"/>
            </a:solidFill>
            <a:round/>
            <a:headEnd type="triangle" w="sm" len="med"/>
            <a:tailEnd type="non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7" name="Line 106"/>
          <p:cNvSpPr>
            <a:spLocks noChangeShapeType="1"/>
          </p:cNvSpPr>
          <p:nvPr/>
        </p:nvSpPr>
        <p:spPr bwMode="auto">
          <a:xfrm>
            <a:off x="2659001" y="3694017"/>
            <a:ext cx="0" cy="258064"/>
          </a:xfrm>
          <a:prstGeom prst="line">
            <a:avLst/>
          </a:prstGeom>
          <a:noFill/>
          <a:ln w="19050">
            <a:solidFill>
              <a:schemeClr val="tx1"/>
            </a:solidFill>
            <a:round/>
            <a:headEnd type="triangle" w="sm" len="med"/>
            <a:tailEnd type="non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Text Box 96"/>
          <p:cNvSpPr txBox="1">
            <a:spLocks noChangeArrowheads="1"/>
          </p:cNvSpPr>
          <p:nvPr/>
        </p:nvSpPr>
        <p:spPr bwMode="auto">
          <a:xfrm>
            <a:off x="7911711" y="3737027"/>
            <a:ext cx="24878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89" name="Text Box 96"/>
          <p:cNvSpPr txBox="1">
            <a:spLocks noChangeArrowheads="1"/>
          </p:cNvSpPr>
          <p:nvPr/>
        </p:nvSpPr>
        <p:spPr bwMode="auto">
          <a:xfrm>
            <a:off x="2033016" y="3899512"/>
            <a:ext cx="31130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endParaRPr lang="en-US" altLang="zh-CN" sz="1200" b="1" i="1" baseline="-25000">
              <a:latin typeface="微软雅黑" panose="020B0503020204020204" pitchFamily="34" charset="-122"/>
              <a:ea typeface="微软雅黑" panose="020B0503020204020204" pitchFamily="34" charset="-122"/>
            </a:endParaRPr>
          </a:p>
        </p:txBody>
      </p:sp>
      <p:sp>
        <p:nvSpPr>
          <p:cNvPr id="190" name="Text Box 96"/>
          <p:cNvSpPr txBox="1">
            <a:spLocks noChangeArrowheads="1"/>
          </p:cNvSpPr>
          <p:nvPr/>
        </p:nvSpPr>
        <p:spPr bwMode="auto">
          <a:xfrm>
            <a:off x="2529631" y="3899512"/>
            <a:ext cx="31130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endParaRPr lang="en-US" altLang="zh-CN" sz="1200" b="1" i="1" baseline="-25000">
              <a:latin typeface="微软雅黑" panose="020B0503020204020204" pitchFamily="34" charset="-122"/>
              <a:ea typeface="微软雅黑" panose="020B0503020204020204" pitchFamily="34" charset="-122"/>
            </a:endParaRPr>
          </a:p>
        </p:txBody>
      </p:sp>
      <p:cxnSp>
        <p:nvCxnSpPr>
          <p:cNvPr id="191" name="直接箭头连接符 90"/>
          <p:cNvCxnSpPr>
            <a:cxnSpLocks noChangeShapeType="1"/>
          </p:cNvCxnSpPr>
          <p:nvPr/>
        </p:nvCxnSpPr>
        <p:spPr bwMode="auto">
          <a:xfrm flipH="1" flipV="1">
            <a:off x="2059447" y="1377728"/>
            <a:ext cx="1761105" cy="204300"/>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cxnSp>
        <p:nvCxnSpPr>
          <p:cNvPr id="192" name="直接箭头连接符 92"/>
          <p:cNvCxnSpPr>
            <a:cxnSpLocks noChangeShapeType="1"/>
          </p:cNvCxnSpPr>
          <p:nvPr/>
        </p:nvCxnSpPr>
        <p:spPr bwMode="auto">
          <a:xfrm flipH="1">
            <a:off x="2078922" y="1669245"/>
            <a:ext cx="1833441" cy="334528"/>
          </a:xfrm>
          <a:prstGeom prst="straightConnector1">
            <a:avLst/>
          </a:prstGeom>
          <a:noFill/>
          <a:ln w="9525" algn="ctr">
            <a:solidFill>
              <a:schemeClr val="tx1"/>
            </a:solidFill>
            <a:round/>
            <a:headEnd type="triangle" w="sm" len="lg"/>
            <a:tailEnd/>
          </a:ln>
          <a:extLst>
            <a:ext uri="{909E8E84-426E-40DD-AFC4-6F175D3DCCD1}">
              <a14:hiddenFill xmlns="" xmlns:a14="http://schemas.microsoft.com/office/drawing/2010/main">
                <a:noFill/>
              </a14:hiddenFill>
            </a:ext>
          </a:extLst>
        </p:spPr>
      </p:cxnSp>
      <p:sp>
        <p:nvSpPr>
          <p:cNvPr id="193" name="Line 130"/>
          <p:cNvSpPr>
            <a:spLocks noChangeShapeType="1"/>
          </p:cNvSpPr>
          <p:nvPr/>
        </p:nvSpPr>
        <p:spPr bwMode="auto">
          <a:xfrm>
            <a:off x="3719002" y="2590076"/>
            <a:ext cx="6956" cy="409797"/>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矩形 193"/>
          <p:cNvSpPr/>
          <p:nvPr/>
        </p:nvSpPr>
        <p:spPr bwMode="auto">
          <a:xfrm>
            <a:off x="3716220" y="3427590"/>
            <a:ext cx="2765463" cy="230010"/>
          </a:xfrm>
          <a:prstGeom prst="rect">
            <a:avLst/>
          </a:prstGeom>
          <a:solidFill>
            <a:srgbClr val="FF99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96" name="Text Box 94"/>
          <p:cNvSpPr txBox="1">
            <a:spLocks noChangeArrowheads="1"/>
          </p:cNvSpPr>
          <p:nvPr/>
        </p:nvSpPr>
        <p:spPr bwMode="auto">
          <a:xfrm>
            <a:off x="2106743" y="3425200"/>
            <a:ext cx="147370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帧的</a:t>
            </a:r>
            <a:r>
              <a:rPr lang="zh-CN" altLang="en-US" sz="1200" b="1" dirty="0" smtClean="0">
                <a:latin typeface="微软雅黑" panose="020B0503020204020204" pitchFamily="34" charset="-122"/>
                <a:ea typeface="微软雅黑" panose="020B0503020204020204" pitchFamily="34" charset="-122"/>
              </a:rPr>
              <a:t>站</a:t>
            </a:r>
            <a:endParaRPr lang="zh-CN" altLang="en-US" sz="1200" b="1" dirty="0">
              <a:latin typeface="微软雅黑" panose="020B0503020204020204" pitchFamily="34" charset="-122"/>
              <a:ea typeface="微软雅黑" panose="020B0503020204020204" pitchFamily="34" charset="-122"/>
            </a:endParaRPr>
          </a:p>
        </p:txBody>
      </p:sp>
      <p:grpSp>
        <p:nvGrpSpPr>
          <p:cNvPr id="198" name="组合 197"/>
          <p:cNvGrpSpPr/>
          <p:nvPr/>
        </p:nvGrpSpPr>
        <p:grpSpPr>
          <a:xfrm>
            <a:off x="1581100" y="1709798"/>
            <a:ext cx="614662" cy="423778"/>
            <a:chOff x="4406004" y="4260453"/>
            <a:chExt cx="558674" cy="429804"/>
          </a:xfrm>
        </p:grpSpPr>
        <p:grpSp>
          <p:nvGrpSpPr>
            <p:cNvPr id="199" name="Group 460"/>
            <p:cNvGrpSpPr>
              <a:grpSpLocks/>
            </p:cNvGrpSpPr>
            <p:nvPr/>
          </p:nvGrpSpPr>
          <p:grpSpPr bwMode="auto">
            <a:xfrm>
              <a:off x="4543772" y="4322623"/>
              <a:ext cx="420906" cy="367634"/>
              <a:chOff x="657" y="1570"/>
              <a:chExt cx="318" cy="318"/>
            </a:xfrm>
          </p:grpSpPr>
          <p:sp>
            <p:nvSpPr>
              <p:cNvPr id="20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8"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00" name="Group 463"/>
            <p:cNvGrpSpPr>
              <a:grpSpLocks/>
            </p:cNvGrpSpPr>
            <p:nvPr/>
          </p:nvGrpSpPr>
          <p:grpSpPr bwMode="auto">
            <a:xfrm>
              <a:off x="4406004" y="4260453"/>
              <a:ext cx="405022" cy="119404"/>
              <a:chOff x="748" y="2251"/>
              <a:chExt cx="306" cy="90"/>
            </a:xfrm>
            <a:solidFill>
              <a:srgbClr val="0066FF"/>
            </a:solidFill>
          </p:grpSpPr>
          <p:sp>
            <p:nvSpPr>
              <p:cNvPr id="20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09" name="组合 208"/>
          <p:cNvGrpSpPr/>
          <p:nvPr/>
        </p:nvGrpSpPr>
        <p:grpSpPr>
          <a:xfrm>
            <a:off x="1600326" y="1107878"/>
            <a:ext cx="597186" cy="423778"/>
            <a:chOff x="4406004" y="4260453"/>
            <a:chExt cx="542790" cy="429804"/>
          </a:xfrm>
        </p:grpSpPr>
        <p:grpSp>
          <p:nvGrpSpPr>
            <p:cNvPr id="210" name="Group 460"/>
            <p:cNvGrpSpPr>
              <a:grpSpLocks/>
            </p:cNvGrpSpPr>
            <p:nvPr/>
          </p:nvGrpSpPr>
          <p:grpSpPr bwMode="auto">
            <a:xfrm>
              <a:off x="4527888" y="4322623"/>
              <a:ext cx="420906" cy="367634"/>
              <a:chOff x="645" y="1570"/>
              <a:chExt cx="318" cy="318"/>
            </a:xfrm>
          </p:grpSpPr>
          <p:sp>
            <p:nvSpPr>
              <p:cNvPr id="21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19"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11" name="Group 463"/>
            <p:cNvGrpSpPr>
              <a:grpSpLocks/>
            </p:cNvGrpSpPr>
            <p:nvPr/>
          </p:nvGrpSpPr>
          <p:grpSpPr bwMode="auto">
            <a:xfrm>
              <a:off x="4406004" y="4260453"/>
              <a:ext cx="405022" cy="119404"/>
              <a:chOff x="748" y="2251"/>
              <a:chExt cx="306" cy="90"/>
            </a:xfrm>
            <a:solidFill>
              <a:srgbClr val="0066FF"/>
            </a:solidFill>
          </p:grpSpPr>
          <p:sp>
            <p:nvSpPr>
              <p:cNvPr id="21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20" name="组合 219"/>
          <p:cNvGrpSpPr/>
          <p:nvPr/>
        </p:nvGrpSpPr>
        <p:grpSpPr>
          <a:xfrm>
            <a:off x="6231554" y="1448039"/>
            <a:ext cx="597186" cy="423778"/>
            <a:chOff x="4406004" y="4260453"/>
            <a:chExt cx="542790" cy="429804"/>
          </a:xfrm>
        </p:grpSpPr>
        <p:grpSp>
          <p:nvGrpSpPr>
            <p:cNvPr id="221" name="Group 460"/>
            <p:cNvGrpSpPr>
              <a:grpSpLocks/>
            </p:cNvGrpSpPr>
            <p:nvPr/>
          </p:nvGrpSpPr>
          <p:grpSpPr bwMode="auto">
            <a:xfrm>
              <a:off x="4527888" y="4322623"/>
              <a:ext cx="420906" cy="367634"/>
              <a:chOff x="645" y="1570"/>
              <a:chExt cx="318" cy="318"/>
            </a:xfrm>
          </p:grpSpPr>
          <p:sp>
            <p:nvSpPr>
              <p:cNvPr id="22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30"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22" name="Group 463"/>
            <p:cNvGrpSpPr>
              <a:grpSpLocks/>
            </p:cNvGrpSpPr>
            <p:nvPr/>
          </p:nvGrpSpPr>
          <p:grpSpPr bwMode="auto">
            <a:xfrm>
              <a:off x="4406004" y="4260453"/>
              <a:ext cx="405022" cy="119404"/>
              <a:chOff x="748" y="2251"/>
              <a:chExt cx="306" cy="90"/>
            </a:xfrm>
            <a:solidFill>
              <a:srgbClr val="0066FF"/>
            </a:solidFill>
          </p:grpSpPr>
          <p:sp>
            <p:nvSpPr>
              <p:cNvPr id="22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121" name="Text Box 94"/>
          <p:cNvSpPr txBox="1">
            <a:spLocks noChangeArrowheads="1"/>
          </p:cNvSpPr>
          <p:nvPr/>
        </p:nvSpPr>
        <p:spPr bwMode="auto">
          <a:xfrm>
            <a:off x="3241863" y="3191119"/>
            <a:ext cx="321895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AP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95" name="Text Box 94"/>
          <p:cNvSpPr txBox="1">
            <a:spLocks noChangeArrowheads="1"/>
          </p:cNvSpPr>
          <p:nvPr/>
        </p:nvSpPr>
        <p:spPr bwMode="auto">
          <a:xfrm>
            <a:off x="3656403" y="3414879"/>
            <a:ext cx="292961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帧中填写的时间</a:t>
            </a:r>
          </a:p>
        </p:txBody>
      </p:sp>
    </p:spTree>
    <p:extLst>
      <p:ext uri="{BB962C8B-B14F-4D97-AF65-F5344CB8AC3E}">
        <p14:creationId xmlns="" xmlns:p14="http://schemas.microsoft.com/office/powerpoint/2010/main" val="647939869"/>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withEffect">
                                  <p:stCondLst>
                                    <p:cond delay="0"/>
                                  </p:stCondLst>
                                  <p:endCondLst>
                                    <p:cond evt="onNext" delay="0">
                                      <p:tgtEl>
                                        <p:sldTgt/>
                                      </p:tgtEl>
                                    </p:cond>
                                  </p:endCondLst>
                                  <p:childTnLst>
                                    <p:anim calcmode="discrete" valueType="str">
                                      <p:cBhvr>
                                        <p:cTn id="6" dur="1000" fill="hold"/>
                                        <p:tgtEl>
                                          <p:spTgt spid="90"/>
                                        </p:tgtEl>
                                        <p:attrNameLst>
                                          <p:attrName>style.visibility</p:attrName>
                                        </p:attrNameLst>
                                      </p:cBhvr>
                                      <p:tavLst>
                                        <p:tav tm="0">
                                          <p:val>
                                            <p:strVal val="hidden"/>
                                          </p:val>
                                        </p:tav>
                                        <p:tav tm="50000">
                                          <p:val>
                                            <p:strVal val="visible"/>
                                          </p:val>
                                        </p:tav>
                                      </p:tavLst>
                                    </p:anim>
                                  </p:childTnLst>
                                </p:cTn>
                              </p:par>
                              <p:par>
                                <p:cTn id="7" presetID="35" presetClass="emph" presetSubtype="0" repeatCount="indefinite" fill="hold" grpId="0" nodeType="withEffect">
                                  <p:stCondLst>
                                    <p:cond delay="0"/>
                                  </p:stCondLst>
                                  <p:endCondLst>
                                    <p:cond evt="onNext" delay="0">
                                      <p:tgtEl>
                                        <p:sldTgt/>
                                      </p:tgtEl>
                                    </p:cond>
                                  </p:endCondLst>
                                  <p:childTnLst>
                                    <p:anim calcmode="discrete" valueType="str">
                                      <p:cBhvr>
                                        <p:cTn id="8" dur="1000" fill="hold"/>
                                        <p:tgtEl>
                                          <p:spTgt spid="12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P spid="121"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 name="圆角矩形 196"/>
          <p:cNvSpPr/>
          <p:nvPr/>
        </p:nvSpPr>
        <p:spPr>
          <a:xfrm>
            <a:off x="517853" y="1003119"/>
            <a:ext cx="8133857" cy="32205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1163372" y="1062444"/>
            <a:ext cx="7109771" cy="1105165"/>
          </a:xfrm>
          <a:prstGeom prst="round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 name="Rectangle 6"/>
          <p:cNvSpPr>
            <a:spLocks noChangeArrowheads="1"/>
          </p:cNvSpPr>
          <p:nvPr/>
        </p:nvSpPr>
        <p:spPr bwMode="auto">
          <a:xfrm>
            <a:off x="3420415" y="582887"/>
            <a:ext cx="228940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a:t>
            </a:r>
            <a:r>
              <a:rPr lang="zh-CN" altLang="en-US" sz="2000" b="1" dirty="0">
                <a:solidFill>
                  <a:schemeClr val="bg1"/>
                </a:solidFill>
                <a:latin typeface="微软雅黑" pitchFamily="34" charset="-122"/>
                <a:ea typeface="微软雅黑" pitchFamily="34" charset="-122"/>
              </a:rPr>
              <a:t>对信道进行预约</a:t>
            </a:r>
          </a:p>
        </p:txBody>
      </p:sp>
      <p:sp>
        <p:nvSpPr>
          <p:cNvPr id="66" name="Text Box 3"/>
          <p:cNvSpPr txBox="1">
            <a:spLocks noChangeArrowheads="1"/>
          </p:cNvSpPr>
          <p:nvPr/>
        </p:nvSpPr>
        <p:spPr bwMode="auto">
          <a:xfrm>
            <a:off x="7911711" y="2346348"/>
            <a:ext cx="24878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67" name="Text Box 9"/>
          <p:cNvSpPr txBox="1">
            <a:spLocks noChangeArrowheads="1"/>
          </p:cNvSpPr>
          <p:nvPr/>
        </p:nvSpPr>
        <p:spPr bwMode="auto">
          <a:xfrm>
            <a:off x="1601782" y="2292585"/>
            <a:ext cx="56756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69" name="Line 12"/>
          <p:cNvSpPr>
            <a:spLocks noChangeShapeType="1"/>
          </p:cNvSpPr>
          <p:nvPr/>
        </p:nvSpPr>
        <p:spPr bwMode="auto">
          <a:xfrm flipV="1">
            <a:off x="1555877" y="2512418"/>
            <a:ext cx="625985" cy="1194"/>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Text Box 24"/>
          <p:cNvSpPr txBox="1">
            <a:spLocks noChangeArrowheads="1"/>
          </p:cNvSpPr>
          <p:nvPr/>
        </p:nvSpPr>
        <p:spPr bwMode="auto">
          <a:xfrm>
            <a:off x="2505982" y="2273469"/>
            <a:ext cx="56756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73" name="Text Box 94"/>
          <p:cNvSpPr txBox="1">
            <a:spLocks noChangeArrowheads="1"/>
          </p:cNvSpPr>
          <p:nvPr/>
        </p:nvSpPr>
        <p:spPr bwMode="auto">
          <a:xfrm>
            <a:off x="1168930" y="2292585"/>
            <a:ext cx="300082"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a:t>
            </a:r>
            <a:endParaRPr lang="zh-CN" altLang="en-US" sz="1200" b="1" dirty="0">
              <a:latin typeface="微软雅黑" panose="020B0503020204020204" pitchFamily="34" charset="-122"/>
              <a:ea typeface="微软雅黑" panose="020B0503020204020204" pitchFamily="34" charset="-122"/>
            </a:endParaRPr>
          </a:p>
        </p:txBody>
      </p:sp>
      <p:sp>
        <p:nvSpPr>
          <p:cNvPr id="74" name="Text Box 96"/>
          <p:cNvSpPr txBox="1">
            <a:spLocks noChangeArrowheads="1"/>
          </p:cNvSpPr>
          <p:nvPr/>
        </p:nvSpPr>
        <p:spPr bwMode="auto">
          <a:xfrm>
            <a:off x="7911711" y="2987925"/>
            <a:ext cx="24878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75" name="Line 130"/>
          <p:cNvSpPr>
            <a:spLocks noChangeShapeType="1"/>
          </p:cNvSpPr>
          <p:nvPr/>
        </p:nvSpPr>
        <p:spPr bwMode="auto">
          <a:xfrm>
            <a:off x="6476119" y="2496886"/>
            <a:ext cx="2782" cy="708482"/>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a:off x="1409813" y="3213731"/>
            <a:ext cx="6689694"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7" name="Line 2"/>
          <p:cNvSpPr>
            <a:spLocks noChangeShapeType="1"/>
          </p:cNvSpPr>
          <p:nvPr/>
        </p:nvSpPr>
        <p:spPr bwMode="auto">
          <a:xfrm>
            <a:off x="1411204" y="2563791"/>
            <a:ext cx="6689693"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8" name="Line 141"/>
          <p:cNvSpPr>
            <a:spLocks noChangeShapeType="1"/>
          </p:cNvSpPr>
          <p:nvPr/>
        </p:nvSpPr>
        <p:spPr bwMode="auto">
          <a:xfrm>
            <a:off x="6107483" y="2429980"/>
            <a:ext cx="0" cy="125448"/>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9" name="Text Box 143"/>
          <p:cNvSpPr txBox="1">
            <a:spLocks noChangeArrowheads="1"/>
          </p:cNvSpPr>
          <p:nvPr/>
        </p:nvSpPr>
        <p:spPr bwMode="auto">
          <a:xfrm>
            <a:off x="5620606" y="2245990"/>
            <a:ext cx="50667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0" name="Text Box 148"/>
          <p:cNvSpPr txBox="1">
            <a:spLocks noChangeArrowheads="1"/>
          </p:cNvSpPr>
          <p:nvPr/>
        </p:nvSpPr>
        <p:spPr bwMode="auto">
          <a:xfrm>
            <a:off x="3229343" y="2267495"/>
            <a:ext cx="50667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SIFS</a:t>
            </a:r>
          </a:p>
        </p:txBody>
      </p:sp>
      <p:sp>
        <p:nvSpPr>
          <p:cNvPr id="81" name="Text Box 94"/>
          <p:cNvSpPr txBox="1">
            <a:spLocks noChangeArrowheads="1"/>
          </p:cNvSpPr>
          <p:nvPr/>
        </p:nvSpPr>
        <p:spPr bwMode="auto">
          <a:xfrm>
            <a:off x="1163372" y="2563791"/>
            <a:ext cx="401072"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a:latin typeface="微软雅黑" panose="020B0503020204020204" pitchFamily="34" charset="-122"/>
                <a:ea typeface="微软雅黑" panose="020B0503020204020204" pitchFamily="34" charset="-122"/>
              </a:rPr>
              <a:t>AP</a:t>
            </a:r>
            <a:endParaRPr lang="zh-CN" altLang="en-US" sz="1200" b="1">
              <a:latin typeface="微软雅黑" panose="020B0503020204020204" pitchFamily="34" charset="-122"/>
              <a:ea typeface="微软雅黑" panose="020B0503020204020204" pitchFamily="34" charset="-122"/>
            </a:endParaRPr>
          </a:p>
        </p:txBody>
      </p:sp>
      <p:sp>
        <p:nvSpPr>
          <p:cNvPr id="82" name="矩形 81"/>
          <p:cNvSpPr/>
          <p:nvPr/>
        </p:nvSpPr>
        <p:spPr bwMode="auto">
          <a:xfrm>
            <a:off x="2183252" y="2346348"/>
            <a:ext cx="319948" cy="217443"/>
          </a:xfrm>
          <a:prstGeom prst="rect">
            <a:avLst/>
          </a:prstGeom>
          <a:solidFill>
            <a:schemeClr val="accent6">
              <a:lumMod val="75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83" name="Text Box 23"/>
          <p:cNvSpPr txBox="1">
            <a:spLocks noChangeArrowheads="1"/>
          </p:cNvSpPr>
          <p:nvPr/>
        </p:nvSpPr>
        <p:spPr bwMode="auto">
          <a:xfrm>
            <a:off x="2106743" y="2325459"/>
            <a:ext cx="48687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RTS</a:t>
            </a:r>
          </a:p>
        </p:txBody>
      </p:sp>
      <p:sp>
        <p:nvSpPr>
          <p:cNvPr id="84" name="Line 142"/>
          <p:cNvSpPr>
            <a:spLocks noChangeShapeType="1"/>
          </p:cNvSpPr>
          <p:nvPr/>
        </p:nvSpPr>
        <p:spPr bwMode="auto">
          <a:xfrm>
            <a:off x="2948345" y="2438344"/>
            <a:ext cx="0" cy="125447"/>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矩形 85"/>
          <p:cNvSpPr/>
          <p:nvPr/>
        </p:nvSpPr>
        <p:spPr bwMode="auto">
          <a:xfrm>
            <a:off x="2948345" y="2563791"/>
            <a:ext cx="322730" cy="216249"/>
          </a:xfrm>
          <a:prstGeom prst="rect">
            <a:avLst/>
          </a:prstGeom>
          <a:solidFill>
            <a:srgbClr val="00B0F0"/>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0" name="Text Box 113"/>
          <p:cNvSpPr txBox="1">
            <a:spLocks noChangeArrowheads="1"/>
          </p:cNvSpPr>
          <p:nvPr/>
        </p:nvSpPr>
        <p:spPr bwMode="auto">
          <a:xfrm>
            <a:off x="2873589" y="2542557"/>
            <a:ext cx="47801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rPr>
              <a:t>CTS</a:t>
            </a:r>
          </a:p>
        </p:txBody>
      </p:sp>
      <p:sp>
        <p:nvSpPr>
          <p:cNvPr id="91" name="Line 142"/>
          <p:cNvSpPr>
            <a:spLocks noChangeShapeType="1"/>
          </p:cNvSpPr>
          <p:nvPr/>
        </p:nvSpPr>
        <p:spPr bwMode="auto">
          <a:xfrm>
            <a:off x="3268293" y="2446707"/>
            <a:ext cx="0" cy="125448"/>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矩形 91"/>
          <p:cNvSpPr/>
          <p:nvPr/>
        </p:nvSpPr>
        <p:spPr bwMode="auto">
          <a:xfrm>
            <a:off x="3710656" y="2346695"/>
            <a:ext cx="1955855" cy="217443"/>
          </a:xfrm>
          <a:prstGeom prst="rect">
            <a:avLst/>
          </a:prstGeom>
          <a:solidFill>
            <a:srgbClr val="99FF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93" name="Text Box 123"/>
          <p:cNvSpPr txBox="1">
            <a:spLocks noChangeArrowheads="1"/>
          </p:cNvSpPr>
          <p:nvPr/>
        </p:nvSpPr>
        <p:spPr bwMode="auto">
          <a:xfrm>
            <a:off x="4441784" y="2317674"/>
            <a:ext cx="60766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DATA</a:t>
            </a:r>
            <a:endParaRPr lang="zh-CN" altLang="en-US" sz="1200" b="1" dirty="0">
              <a:latin typeface="微软雅黑" panose="020B0503020204020204" pitchFamily="34" charset="-122"/>
              <a:ea typeface="微软雅黑" panose="020B0503020204020204" pitchFamily="34" charset="-122"/>
            </a:endParaRPr>
          </a:p>
        </p:txBody>
      </p:sp>
      <p:sp>
        <p:nvSpPr>
          <p:cNvPr id="106" name="Line 12"/>
          <p:cNvSpPr>
            <a:spLocks noChangeShapeType="1"/>
          </p:cNvSpPr>
          <p:nvPr/>
        </p:nvSpPr>
        <p:spPr bwMode="auto">
          <a:xfrm>
            <a:off x="2505982" y="2508833"/>
            <a:ext cx="442363" cy="0"/>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7" name="Line 12"/>
          <p:cNvSpPr>
            <a:spLocks noChangeShapeType="1"/>
          </p:cNvSpPr>
          <p:nvPr/>
        </p:nvSpPr>
        <p:spPr bwMode="auto">
          <a:xfrm>
            <a:off x="3268293" y="2500470"/>
            <a:ext cx="442363" cy="0"/>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8" name="Line 12"/>
          <p:cNvSpPr>
            <a:spLocks noChangeShapeType="1"/>
          </p:cNvSpPr>
          <p:nvPr/>
        </p:nvSpPr>
        <p:spPr bwMode="auto">
          <a:xfrm>
            <a:off x="5666511" y="2500470"/>
            <a:ext cx="440972" cy="0"/>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3" name="矩形 112"/>
          <p:cNvSpPr/>
          <p:nvPr/>
        </p:nvSpPr>
        <p:spPr bwMode="auto">
          <a:xfrm>
            <a:off x="6107483" y="2555429"/>
            <a:ext cx="371417" cy="216248"/>
          </a:xfrm>
          <a:prstGeom prst="rect">
            <a:avLst/>
          </a:prstGeom>
          <a:solidFill>
            <a:srgbClr val="FF99FF"/>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4" name="Text Box 100"/>
          <p:cNvSpPr txBox="1">
            <a:spLocks noChangeArrowheads="1"/>
          </p:cNvSpPr>
          <p:nvPr/>
        </p:nvSpPr>
        <p:spPr bwMode="auto">
          <a:xfrm>
            <a:off x="6038270" y="2529324"/>
            <a:ext cx="50917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ACK</a:t>
            </a:r>
          </a:p>
        </p:txBody>
      </p:sp>
      <p:sp>
        <p:nvSpPr>
          <p:cNvPr id="117" name="矩形 116"/>
          <p:cNvSpPr/>
          <p:nvPr/>
        </p:nvSpPr>
        <p:spPr bwMode="auto">
          <a:xfrm>
            <a:off x="2505982" y="2996288"/>
            <a:ext cx="3972918" cy="217443"/>
          </a:xfrm>
          <a:prstGeom prst="rect">
            <a:avLst/>
          </a:prstGeom>
          <a:solidFill>
            <a:srgbClr val="FFCC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18" name="Line 130"/>
          <p:cNvSpPr>
            <a:spLocks noChangeShapeType="1"/>
          </p:cNvSpPr>
          <p:nvPr/>
        </p:nvSpPr>
        <p:spPr bwMode="auto">
          <a:xfrm>
            <a:off x="2505982" y="2563791"/>
            <a:ext cx="0" cy="432496"/>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矩形 118"/>
          <p:cNvSpPr/>
          <p:nvPr/>
        </p:nvSpPr>
        <p:spPr bwMode="auto">
          <a:xfrm>
            <a:off x="3262729" y="3212536"/>
            <a:ext cx="3216172" cy="216248"/>
          </a:xfrm>
          <a:prstGeom prst="rect">
            <a:avLst/>
          </a:prstGeom>
          <a:solidFill>
            <a:srgbClr val="FF99CC"/>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20" name="Text Box 94"/>
          <p:cNvSpPr txBox="1">
            <a:spLocks noChangeArrowheads="1"/>
          </p:cNvSpPr>
          <p:nvPr/>
        </p:nvSpPr>
        <p:spPr bwMode="auto">
          <a:xfrm>
            <a:off x="2738293" y="2973241"/>
            <a:ext cx="309097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22" name="Text Box 94"/>
          <p:cNvSpPr txBox="1">
            <a:spLocks noChangeArrowheads="1"/>
          </p:cNvSpPr>
          <p:nvPr/>
        </p:nvSpPr>
        <p:spPr bwMode="auto">
          <a:xfrm>
            <a:off x="796669" y="2942525"/>
            <a:ext cx="161114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RTS </a:t>
            </a:r>
            <a:r>
              <a:rPr lang="zh-CN" altLang="en-US" sz="1200" b="1" dirty="0">
                <a:latin typeface="微软雅黑" panose="020B0503020204020204" pitchFamily="34" charset="-122"/>
                <a:ea typeface="微软雅黑" panose="020B0503020204020204" pitchFamily="34" charset="-122"/>
              </a:rPr>
              <a:t>帧的</a:t>
            </a:r>
            <a:r>
              <a:rPr lang="zh-CN" altLang="en-US" sz="1200" b="1" dirty="0" smtClean="0">
                <a:latin typeface="微软雅黑" panose="020B0503020204020204" pitchFamily="34" charset="-122"/>
                <a:ea typeface="微软雅黑" panose="020B0503020204020204" pitchFamily="34" charset="-122"/>
              </a:rPr>
              <a:t>站 </a:t>
            </a:r>
            <a:r>
              <a:rPr lang="en-US" altLang="zh-CN" sz="1200" b="1" dirty="0" smtClean="0">
                <a:latin typeface="微软雅黑" panose="020B0503020204020204" pitchFamily="34" charset="-122"/>
                <a:ea typeface="微软雅黑" panose="020B0503020204020204" pitchFamily="34" charset="-122"/>
              </a:rPr>
              <a:t>(B)</a:t>
            </a:r>
            <a:endParaRPr lang="zh-CN" altLang="en-US" sz="1200" b="1" dirty="0">
              <a:latin typeface="微软雅黑" panose="020B0503020204020204" pitchFamily="34" charset="-122"/>
              <a:ea typeface="微软雅黑" panose="020B0503020204020204" pitchFamily="34" charset="-122"/>
            </a:endParaRPr>
          </a:p>
        </p:txBody>
      </p:sp>
      <p:sp>
        <p:nvSpPr>
          <p:cNvPr id="123" name="Text Box 94"/>
          <p:cNvSpPr txBox="1">
            <a:spLocks noChangeArrowheads="1"/>
          </p:cNvSpPr>
          <p:nvPr/>
        </p:nvSpPr>
        <p:spPr bwMode="auto">
          <a:xfrm>
            <a:off x="992777" y="3206562"/>
            <a:ext cx="208187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帧的</a:t>
            </a:r>
            <a:r>
              <a:rPr lang="zh-CN" altLang="en-US" sz="1200" b="1" dirty="0" smtClean="0">
                <a:latin typeface="微软雅黑" panose="020B0503020204020204" pitchFamily="34" charset="-122"/>
                <a:ea typeface="微软雅黑" panose="020B0503020204020204" pitchFamily="34" charset="-122"/>
              </a:rPr>
              <a:t>站</a:t>
            </a:r>
            <a:r>
              <a:rPr lang="en-US" altLang="zh-CN" sz="1200" b="1" dirty="0" smtClean="0">
                <a:latin typeface="微软雅黑" panose="020B0503020204020204" pitchFamily="34" charset="-122"/>
                <a:ea typeface="微软雅黑" panose="020B0503020204020204" pitchFamily="34" charset="-122"/>
              </a:rPr>
              <a:t>(A</a:t>
            </a:r>
            <a:r>
              <a:rPr lang="zh-CN" altLang="en-US" sz="1200" b="1" dirty="0" smtClean="0">
                <a:latin typeface="微软雅黑" panose="020B0503020204020204" pitchFamily="34" charset="-122"/>
                <a:ea typeface="微软雅黑" panose="020B0503020204020204" pitchFamily="34" charset="-122"/>
              </a:rPr>
              <a:t>，</a:t>
            </a:r>
            <a:r>
              <a:rPr lang="en-US" altLang="zh-CN" sz="1200" b="1" dirty="0" smtClean="0">
                <a:latin typeface="微软雅黑" panose="020B0503020204020204" pitchFamily="34" charset="-122"/>
                <a:ea typeface="微软雅黑" panose="020B0503020204020204" pitchFamily="34" charset="-122"/>
              </a:rPr>
              <a:t>B</a:t>
            </a:r>
            <a:r>
              <a:rPr lang="zh-CN" altLang="en-US" sz="1200" b="1" dirty="0" smtClean="0">
                <a:latin typeface="微软雅黑" panose="020B0503020204020204" pitchFamily="34" charset="-122"/>
                <a:ea typeface="微软雅黑" panose="020B0503020204020204" pitchFamily="34" charset="-122"/>
              </a:rPr>
              <a:t>，</a:t>
            </a:r>
            <a:r>
              <a:rPr lang="en-US" altLang="zh-CN" sz="1200" b="1" dirty="0" smtClean="0">
                <a:latin typeface="微软雅黑" panose="020B0503020204020204" pitchFamily="34" charset="-122"/>
                <a:ea typeface="微软雅黑" panose="020B0503020204020204" pitchFamily="34" charset="-122"/>
              </a:rPr>
              <a:t>C)</a:t>
            </a:r>
            <a:endParaRPr lang="zh-CN" altLang="en-US" sz="1200" b="1" dirty="0">
              <a:latin typeface="微软雅黑" panose="020B0503020204020204" pitchFamily="34" charset="-122"/>
              <a:ea typeface="微软雅黑" panose="020B0503020204020204" pitchFamily="34" charset="-122"/>
            </a:endParaRPr>
          </a:p>
        </p:txBody>
      </p:sp>
      <p:sp>
        <p:nvSpPr>
          <p:cNvPr id="124" name="Line 130"/>
          <p:cNvSpPr>
            <a:spLocks noChangeShapeType="1"/>
          </p:cNvSpPr>
          <p:nvPr/>
        </p:nvSpPr>
        <p:spPr bwMode="auto">
          <a:xfrm flipH="1">
            <a:off x="3261338" y="2791987"/>
            <a:ext cx="4173" cy="207885"/>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Text Box 9"/>
          <p:cNvSpPr txBox="1">
            <a:spLocks noChangeArrowheads="1"/>
          </p:cNvSpPr>
          <p:nvPr/>
        </p:nvSpPr>
        <p:spPr bwMode="auto">
          <a:xfrm>
            <a:off x="6510896" y="2292585"/>
            <a:ext cx="56895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DIFS</a:t>
            </a:r>
          </a:p>
        </p:txBody>
      </p:sp>
      <p:sp>
        <p:nvSpPr>
          <p:cNvPr id="126" name="Line 12"/>
          <p:cNvSpPr>
            <a:spLocks noChangeShapeType="1"/>
          </p:cNvSpPr>
          <p:nvPr/>
        </p:nvSpPr>
        <p:spPr bwMode="auto">
          <a:xfrm flipV="1">
            <a:off x="6466381" y="2511223"/>
            <a:ext cx="624594" cy="2389"/>
          </a:xfrm>
          <a:prstGeom prst="line">
            <a:avLst/>
          </a:prstGeom>
          <a:noFill/>
          <a:ln w="9525">
            <a:solidFill>
              <a:schemeClr val="tx1"/>
            </a:solidFill>
            <a:round/>
            <a:headEnd type="triangle" w="sm" len="me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7" name="矩形 131"/>
          <p:cNvSpPr>
            <a:spLocks noChangeArrowheads="1"/>
          </p:cNvSpPr>
          <p:nvPr/>
        </p:nvSpPr>
        <p:spPr bwMode="auto">
          <a:xfrm>
            <a:off x="7092367" y="2397723"/>
            <a:ext cx="503570" cy="167264"/>
          </a:xfrm>
          <a:prstGeom prst="rect">
            <a:avLst/>
          </a:prstGeom>
          <a:noFill/>
          <a:ln w="9525" algn="ctr">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128" name="直接连接符 133"/>
          <p:cNvCxnSpPr>
            <a:cxnSpLocks noChangeShapeType="1"/>
          </p:cNvCxnSpPr>
          <p:nvPr/>
        </p:nvCxnSpPr>
        <p:spPr bwMode="auto">
          <a:xfrm>
            <a:off x="7156356" y="2397723"/>
            <a:ext cx="0" cy="162485"/>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0" name="直接连接符 134"/>
          <p:cNvCxnSpPr>
            <a:cxnSpLocks noChangeShapeType="1"/>
          </p:cNvCxnSpPr>
          <p:nvPr/>
        </p:nvCxnSpPr>
        <p:spPr bwMode="auto">
          <a:xfrm>
            <a:off x="7210608" y="2398917"/>
            <a:ext cx="0" cy="162485"/>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2" name="直接连接符 135"/>
          <p:cNvCxnSpPr>
            <a:cxnSpLocks noChangeShapeType="1"/>
          </p:cNvCxnSpPr>
          <p:nvPr/>
        </p:nvCxnSpPr>
        <p:spPr bwMode="auto">
          <a:xfrm>
            <a:off x="7319112" y="2398917"/>
            <a:ext cx="0" cy="162485"/>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3" name="直接连接符 136"/>
          <p:cNvCxnSpPr>
            <a:cxnSpLocks noChangeShapeType="1"/>
          </p:cNvCxnSpPr>
          <p:nvPr/>
        </p:nvCxnSpPr>
        <p:spPr bwMode="auto">
          <a:xfrm>
            <a:off x="7373364" y="2397723"/>
            <a:ext cx="0" cy="162485"/>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6" name="直接连接符 137"/>
          <p:cNvCxnSpPr>
            <a:cxnSpLocks noChangeShapeType="1"/>
          </p:cNvCxnSpPr>
          <p:nvPr/>
        </p:nvCxnSpPr>
        <p:spPr bwMode="auto">
          <a:xfrm>
            <a:off x="7427616" y="2398917"/>
            <a:ext cx="0" cy="162485"/>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7" name="直接连接符 138"/>
          <p:cNvCxnSpPr>
            <a:cxnSpLocks noChangeShapeType="1"/>
          </p:cNvCxnSpPr>
          <p:nvPr/>
        </p:nvCxnSpPr>
        <p:spPr bwMode="auto">
          <a:xfrm>
            <a:off x="7481868" y="2404891"/>
            <a:ext cx="0" cy="162485"/>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8" name="直接连接符 139"/>
          <p:cNvCxnSpPr>
            <a:cxnSpLocks noChangeShapeType="1"/>
          </p:cNvCxnSpPr>
          <p:nvPr/>
        </p:nvCxnSpPr>
        <p:spPr bwMode="auto">
          <a:xfrm>
            <a:off x="7536120" y="2401306"/>
            <a:ext cx="0" cy="162485"/>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cxnSp>
        <p:nvCxnSpPr>
          <p:cNvPr id="139" name="直接连接符 141"/>
          <p:cNvCxnSpPr>
            <a:cxnSpLocks noChangeShapeType="1"/>
          </p:cNvCxnSpPr>
          <p:nvPr/>
        </p:nvCxnSpPr>
        <p:spPr bwMode="auto">
          <a:xfrm>
            <a:off x="7264860" y="2394138"/>
            <a:ext cx="0" cy="163680"/>
          </a:xfrm>
          <a:prstGeom prst="line">
            <a:avLst/>
          </a:prstGeom>
          <a:noFill/>
          <a:ln w="9525" algn="ctr">
            <a:solidFill>
              <a:schemeClr val="tx1"/>
            </a:solidFill>
            <a:round/>
            <a:headEnd/>
            <a:tailEnd/>
          </a:ln>
          <a:extLst>
            <a:ext uri="{909E8E84-426E-40DD-AFC4-6F175D3DCCD1}">
              <a14:hiddenFill xmlns="" xmlns:a14="http://schemas.microsoft.com/office/drawing/2010/main">
                <a:noFill/>
              </a14:hiddenFill>
            </a:ext>
          </a:extLst>
        </p:spPr>
      </p:cxnSp>
      <p:sp>
        <p:nvSpPr>
          <p:cNvPr id="140" name="Text Box 24"/>
          <p:cNvSpPr txBox="1">
            <a:spLocks noChangeArrowheads="1"/>
          </p:cNvSpPr>
          <p:nvPr/>
        </p:nvSpPr>
        <p:spPr bwMode="auto">
          <a:xfrm>
            <a:off x="7124361" y="2183863"/>
            <a:ext cx="45397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rPr>
              <a:t>CW</a:t>
            </a:r>
          </a:p>
        </p:txBody>
      </p:sp>
      <p:sp>
        <p:nvSpPr>
          <p:cNvPr id="141" name="Line 106"/>
          <p:cNvSpPr>
            <a:spLocks noChangeShapeType="1"/>
          </p:cNvSpPr>
          <p:nvPr/>
        </p:nvSpPr>
        <p:spPr bwMode="auto">
          <a:xfrm>
            <a:off x="7090975" y="2584102"/>
            <a:ext cx="1392" cy="204300"/>
          </a:xfrm>
          <a:prstGeom prst="line">
            <a:avLst/>
          </a:prstGeom>
          <a:noFill/>
          <a:ln w="9525">
            <a:solidFill>
              <a:schemeClr val="tx1"/>
            </a:solidFill>
            <a:round/>
            <a:headEnd type="triangle" w="sm" len="med"/>
            <a:tailEnd type="non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Text Box 94"/>
          <p:cNvSpPr txBox="1">
            <a:spLocks noChangeArrowheads="1"/>
          </p:cNvSpPr>
          <p:nvPr/>
        </p:nvSpPr>
        <p:spPr bwMode="auto">
          <a:xfrm>
            <a:off x="6702690" y="2735834"/>
            <a:ext cx="80021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开始争用</a:t>
            </a:r>
          </a:p>
        </p:txBody>
      </p:sp>
      <p:sp>
        <p:nvSpPr>
          <p:cNvPr id="143" name="Line 106"/>
          <p:cNvSpPr>
            <a:spLocks noChangeShapeType="1"/>
          </p:cNvSpPr>
          <p:nvPr/>
        </p:nvSpPr>
        <p:spPr bwMode="auto">
          <a:xfrm>
            <a:off x="1536401" y="2302143"/>
            <a:ext cx="0" cy="258064"/>
          </a:xfrm>
          <a:prstGeom prst="line">
            <a:avLst/>
          </a:prstGeom>
          <a:noFill/>
          <a:ln w="19050">
            <a:solidFill>
              <a:schemeClr val="tx1"/>
            </a:solidFill>
            <a:round/>
            <a:headEnd type="triangle" w="sm" len="med"/>
            <a:tailEnd type="non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144" name="Picture 222" descr="D-Link%20DI-713P%20Wireless%20Broadband%20router"/>
          <p:cNvPicPr>
            <a:picLocks noChangeAspect="1" noChangeArrowheads="1"/>
          </p:cNvPicPr>
          <p:nvPr/>
        </p:nvPicPr>
        <p:blipFill>
          <a:blip r:embed="rId3">
            <a:extLst>
              <a:ext uri="{28A0092B-C50C-407E-A947-70E740481C1C}">
                <a14:useLocalDpi xmlns="" xmlns:a14="http://schemas.microsoft.com/office/drawing/2010/main" val="0"/>
              </a:ext>
            </a:extLst>
          </a:blip>
          <a:srcRect/>
          <a:stretch>
            <a:fillRect/>
          </a:stretch>
        </p:blipFill>
        <p:spPr bwMode="auto">
          <a:xfrm>
            <a:off x="3927641" y="1387195"/>
            <a:ext cx="656589" cy="46833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78" name="Text Box 94"/>
          <p:cNvSpPr txBox="1">
            <a:spLocks noChangeArrowheads="1"/>
          </p:cNvSpPr>
          <p:nvPr/>
        </p:nvSpPr>
        <p:spPr bwMode="auto">
          <a:xfrm>
            <a:off x="1485246" y="1211313"/>
            <a:ext cx="319319"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a:t>
            </a:r>
            <a:endParaRPr lang="zh-CN" altLang="en-US" sz="1400" b="1" dirty="0">
              <a:latin typeface="微软雅黑" panose="020B0503020204020204" pitchFamily="34" charset="-122"/>
              <a:ea typeface="微软雅黑" panose="020B0503020204020204" pitchFamily="34" charset="-122"/>
            </a:endParaRPr>
          </a:p>
        </p:txBody>
      </p:sp>
      <p:sp>
        <p:nvSpPr>
          <p:cNvPr id="179" name="Text Box 94"/>
          <p:cNvSpPr txBox="1">
            <a:spLocks noChangeArrowheads="1"/>
          </p:cNvSpPr>
          <p:nvPr/>
        </p:nvSpPr>
        <p:spPr bwMode="auto">
          <a:xfrm>
            <a:off x="1493335" y="1818399"/>
            <a:ext cx="30809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a:t>
            </a:r>
            <a:endParaRPr lang="zh-CN" altLang="en-US" sz="1400" b="1" dirty="0">
              <a:latin typeface="微软雅黑" panose="020B0503020204020204" pitchFamily="34" charset="-122"/>
              <a:ea typeface="微软雅黑" panose="020B0503020204020204" pitchFamily="34" charset="-122"/>
            </a:endParaRPr>
          </a:p>
        </p:txBody>
      </p:sp>
      <p:sp>
        <p:nvSpPr>
          <p:cNvPr id="180" name="Text Box 94"/>
          <p:cNvSpPr txBox="1">
            <a:spLocks noChangeArrowheads="1"/>
          </p:cNvSpPr>
          <p:nvPr/>
        </p:nvSpPr>
        <p:spPr bwMode="auto">
          <a:xfrm>
            <a:off x="6574269" y="1536974"/>
            <a:ext cx="1202573"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C</a:t>
            </a:r>
            <a:r>
              <a:rPr lang="zh-CN" altLang="en-US" sz="1400" b="1" dirty="0">
                <a:latin typeface="微软雅黑" panose="020B0503020204020204" pitchFamily="34" charset="-122"/>
                <a:ea typeface="微软雅黑" panose="020B0503020204020204" pitchFamily="34" charset="-122"/>
              </a:rPr>
              <a:t>（</a:t>
            </a:r>
            <a:r>
              <a:rPr lang="zh-CN" altLang="en-US" sz="1400" b="1" dirty="0">
                <a:solidFill>
                  <a:srgbClr val="0000CC"/>
                </a:solidFill>
                <a:latin typeface="微软雅黑" panose="020B0503020204020204" pitchFamily="34" charset="-122"/>
                <a:ea typeface="微软雅黑" panose="020B0503020204020204" pitchFamily="34" charset="-122"/>
              </a:rPr>
              <a:t>隐蔽站</a:t>
            </a:r>
            <a:r>
              <a:rPr lang="zh-CN" altLang="en-US" sz="1400" b="1" dirty="0">
                <a:latin typeface="微软雅黑" panose="020B0503020204020204" pitchFamily="34" charset="-122"/>
                <a:ea typeface="微软雅黑" panose="020B0503020204020204" pitchFamily="34" charset="-122"/>
              </a:rPr>
              <a:t>）</a:t>
            </a:r>
          </a:p>
        </p:txBody>
      </p:sp>
      <p:sp>
        <p:nvSpPr>
          <p:cNvPr id="181" name="Text Box 94"/>
          <p:cNvSpPr txBox="1">
            <a:spLocks noChangeArrowheads="1"/>
          </p:cNvSpPr>
          <p:nvPr/>
        </p:nvSpPr>
        <p:spPr bwMode="auto">
          <a:xfrm>
            <a:off x="3915991" y="1179505"/>
            <a:ext cx="437940"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AP</a:t>
            </a:r>
            <a:endParaRPr lang="zh-CN" altLang="en-US" sz="1400" b="1" dirty="0">
              <a:latin typeface="微软雅黑" panose="020B0503020204020204" pitchFamily="34" charset="-122"/>
              <a:ea typeface="微软雅黑" panose="020B0503020204020204" pitchFamily="34" charset="-122"/>
            </a:endParaRPr>
          </a:p>
        </p:txBody>
      </p:sp>
      <p:cxnSp>
        <p:nvCxnSpPr>
          <p:cNvPr id="182" name="直接箭头连接符 90"/>
          <p:cNvCxnSpPr>
            <a:cxnSpLocks noChangeShapeType="1"/>
          </p:cNvCxnSpPr>
          <p:nvPr/>
        </p:nvCxnSpPr>
        <p:spPr bwMode="auto">
          <a:xfrm>
            <a:off x="2067793" y="1327549"/>
            <a:ext cx="1829267" cy="217443"/>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cxnSp>
        <p:nvCxnSpPr>
          <p:cNvPr id="183" name="直接箭头连接符 92"/>
          <p:cNvCxnSpPr>
            <a:cxnSpLocks noChangeShapeType="1"/>
          </p:cNvCxnSpPr>
          <p:nvPr/>
        </p:nvCxnSpPr>
        <p:spPr bwMode="auto">
          <a:xfrm flipV="1">
            <a:off x="2044144" y="1636987"/>
            <a:ext cx="1829268" cy="324970"/>
          </a:xfrm>
          <a:prstGeom prst="straightConnector1">
            <a:avLst/>
          </a:prstGeom>
          <a:noFill/>
          <a:ln w="9525" algn="ctr">
            <a:solidFill>
              <a:schemeClr val="tx1"/>
            </a:solidFill>
            <a:round/>
            <a:headEnd type="triangle" w="sm" len="lg"/>
            <a:tailEnd/>
          </a:ln>
          <a:extLst>
            <a:ext uri="{909E8E84-426E-40DD-AFC4-6F175D3DCCD1}">
              <a14:hiddenFill xmlns="" xmlns:a14="http://schemas.microsoft.com/office/drawing/2010/main">
                <a:noFill/>
              </a14:hiddenFill>
            </a:ext>
          </a:extLst>
        </p:spPr>
      </p:cxnSp>
      <p:cxnSp>
        <p:nvCxnSpPr>
          <p:cNvPr id="184" name="直接箭头连接符 97"/>
          <p:cNvCxnSpPr>
            <a:cxnSpLocks noChangeShapeType="1"/>
          </p:cNvCxnSpPr>
          <p:nvPr/>
        </p:nvCxnSpPr>
        <p:spPr bwMode="auto">
          <a:xfrm>
            <a:off x="4440972" y="1583224"/>
            <a:ext cx="1850134" cy="125447"/>
          </a:xfrm>
          <a:prstGeom prst="straightConnector1">
            <a:avLst/>
          </a:prstGeom>
          <a:noFill/>
          <a:ln w="9525" algn="ctr">
            <a:solidFill>
              <a:schemeClr val="tx1"/>
            </a:solidFill>
            <a:prstDash val="dash"/>
            <a:round/>
            <a:headEnd type="none" w="sm" len="lg"/>
            <a:tailEnd type="triangle" w="sm" len="lg"/>
          </a:ln>
          <a:extLst>
            <a:ext uri="{909E8E84-426E-40DD-AFC4-6F175D3DCCD1}">
              <a14:hiddenFill xmlns="" xmlns:a14="http://schemas.microsoft.com/office/drawing/2010/main">
                <a:noFill/>
              </a14:hiddenFill>
            </a:ext>
          </a:extLst>
        </p:spPr>
      </p:cxnSp>
      <p:sp>
        <p:nvSpPr>
          <p:cNvPr id="185" name="Line 95"/>
          <p:cNvSpPr>
            <a:spLocks noChangeShapeType="1"/>
          </p:cNvSpPr>
          <p:nvPr/>
        </p:nvSpPr>
        <p:spPr bwMode="auto">
          <a:xfrm>
            <a:off x="1412595" y="3954470"/>
            <a:ext cx="6688302" cy="0"/>
          </a:xfrm>
          <a:prstGeom prst="line">
            <a:avLst/>
          </a:prstGeom>
          <a:noFill/>
          <a:ln w="9525">
            <a:solidFill>
              <a:schemeClr val="tx1"/>
            </a:solidFill>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6" name="Line 106"/>
          <p:cNvSpPr>
            <a:spLocks noChangeShapeType="1"/>
          </p:cNvSpPr>
          <p:nvPr/>
        </p:nvSpPr>
        <p:spPr bwMode="auto">
          <a:xfrm>
            <a:off x="2169341" y="3696406"/>
            <a:ext cx="0" cy="258064"/>
          </a:xfrm>
          <a:prstGeom prst="line">
            <a:avLst/>
          </a:prstGeom>
          <a:noFill/>
          <a:ln w="19050">
            <a:solidFill>
              <a:schemeClr val="tx1"/>
            </a:solidFill>
            <a:round/>
            <a:headEnd type="triangle" w="sm" len="med"/>
            <a:tailEnd type="non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7" name="Line 106"/>
          <p:cNvSpPr>
            <a:spLocks noChangeShapeType="1"/>
          </p:cNvSpPr>
          <p:nvPr/>
        </p:nvSpPr>
        <p:spPr bwMode="auto">
          <a:xfrm>
            <a:off x="2659001" y="3694017"/>
            <a:ext cx="0" cy="258064"/>
          </a:xfrm>
          <a:prstGeom prst="line">
            <a:avLst/>
          </a:prstGeom>
          <a:noFill/>
          <a:ln w="19050">
            <a:solidFill>
              <a:schemeClr val="tx1"/>
            </a:solidFill>
            <a:round/>
            <a:headEnd type="triangle" w="sm" len="med"/>
            <a:tailEnd type="non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8" name="Text Box 96"/>
          <p:cNvSpPr txBox="1">
            <a:spLocks noChangeArrowheads="1"/>
          </p:cNvSpPr>
          <p:nvPr/>
        </p:nvSpPr>
        <p:spPr bwMode="auto">
          <a:xfrm>
            <a:off x="7911711" y="3737027"/>
            <a:ext cx="24878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p>
        </p:txBody>
      </p:sp>
      <p:sp>
        <p:nvSpPr>
          <p:cNvPr id="189" name="Text Box 96"/>
          <p:cNvSpPr txBox="1">
            <a:spLocks noChangeArrowheads="1"/>
          </p:cNvSpPr>
          <p:nvPr/>
        </p:nvSpPr>
        <p:spPr bwMode="auto">
          <a:xfrm>
            <a:off x="2033016" y="3899512"/>
            <a:ext cx="31130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1</a:t>
            </a:r>
            <a:endParaRPr lang="en-US" altLang="zh-CN" sz="1200" b="1" i="1" baseline="-25000">
              <a:latin typeface="微软雅黑" panose="020B0503020204020204" pitchFamily="34" charset="-122"/>
              <a:ea typeface="微软雅黑" panose="020B0503020204020204" pitchFamily="34" charset="-122"/>
            </a:endParaRPr>
          </a:p>
        </p:txBody>
      </p:sp>
      <p:sp>
        <p:nvSpPr>
          <p:cNvPr id="190" name="Text Box 96"/>
          <p:cNvSpPr txBox="1">
            <a:spLocks noChangeArrowheads="1"/>
          </p:cNvSpPr>
          <p:nvPr/>
        </p:nvSpPr>
        <p:spPr bwMode="auto">
          <a:xfrm>
            <a:off x="2529631" y="3899512"/>
            <a:ext cx="31130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200" b="1" i="1">
                <a:latin typeface="微软雅黑" panose="020B0503020204020204" pitchFamily="34" charset="-122"/>
                <a:ea typeface="微软雅黑" panose="020B0503020204020204" pitchFamily="34" charset="-122"/>
              </a:rPr>
              <a:t>t</a:t>
            </a:r>
            <a:r>
              <a:rPr lang="en-US" altLang="zh-CN" sz="1200" b="1" baseline="-25000">
                <a:latin typeface="微软雅黑" panose="020B0503020204020204" pitchFamily="34" charset="-122"/>
                <a:ea typeface="微软雅黑" panose="020B0503020204020204" pitchFamily="34" charset="-122"/>
              </a:rPr>
              <a:t>2</a:t>
            </a:r>
            <a:endParaRPr lang="en-US" altLang="zh-CN" sz="1200" b="1" i="1" baseline="-25000">
              <a:latin typeface="微软雅黑" panose="020B0503020204020204" pitchFamily="34" charset="-122"/>
              <a:ea typeface="微软雅黑" panose="020B0503020204020204" pitchFamily="34" charset="-122"/>
            </a:endParaRPr>
          </a:p>
        </p:txBody>
      </p:sp>
      <p:cxnSp>
        <p:nvCxnSpPr>
          <p:cNvPr id="191" name="直接箭头连接符 90"/>
          <p:cNvCxnSpPr>
            <a:cxnSpLocks noChangeShapeType="1"/>
          </p:cNvCxnSpPr>
          <p:nvPr/>
        </p:nvCxnSpPr>
        <p:spPr bwMode="auto">
          <a:xfrm flipH="1" flipV="1">
            <a:off x="2059447" y="1377728"/>
            <a:ext cx="1761105" cy="204300"/>
          </a:xfrm>
          <a:prstGeom prst="straightConnector1">
            <a:avLst/>
          </a:prstGeom>
          <a:noFill/>
          <a:ln w="9525" algn="ctr">
            <a:solidFill>
              <a:schemeClr val="tx1"/>
            </a:solidFill>
            <a:round/>
            <a:headEnd/>
            <a:tailEnd type="triangle" w="sm" len="lg"/>
          </a:ln>
          <a:extLst>
            <a:ext uri="{909E8E84-426E-40DD-AFC4-6F175D3DCCD1}">
              <a14:hiddenFill xmlns="" xmlns:a14="http://schemas.microsoft.com/office/drawing/2010/main">
                <a:noFill/>
              </a14:hiddenFill>
            </a:ext>
          </a:extLst>
        </p:spPr>
      </p:cxnSp>
      <p:cxnSp>
        <p:nvCxnSpPr>
          <p:cNvPr id="192" name="直接箭头连接符 92"/>
          <p:cNvCxnSpPr>
            <a:cxnSpLocks noChangeShapeType="1"/>
          </p:cNvCxnSpPr>
          <p:nvPr/>
        </p:nvCxnSpPr>
        <p:spPr bwMode="auto">
          <a:xfrm flipH="1">
            <a:off x="2078922" y="1669245"/>
            <a:ext cx="1833441" cy="334528"/>
          </a:xfrm>
          <a:prstGeom prst="straightConnector1">
            <a:avLst/>
          </a:prstGeom>
          <a:noFill/>
          <a:ln w="9525" algn="ctr">
            <a:solidFill>
              <a:schemeClr val="tx1"/>
            </a:solidFill>
            <a:round/>
            <a:headEnd type="triangle" w="sm" len="lg"/>
            <a:tailEnd/>
          </a:ln>
          <a:extLst>
            <a:ext uri="{909E8E84-426E-40DD-AFC4-6F175D3DCCD1}">
              <a14:hiddenFill xmlns="" xmlns:a14="http://schemas.microsoft.com/office/drawing/2010/main">
                <a:noFill/>
              </a14:hiddenFill>
            </a:ext>
          </a:extLst>
        </p:spPr>
      </p:cxnSp>
      <p:sp>
        <p:nvSpPr>
          <p:cNvPr id="193" name="Line 130"/>
          <p:cNvSpPr>
            <a:spLocks noChangeShapeType="1"/>
          </p:cNvSpPr>
          <p:nvPr/>
        </p:nvSpPr>
        <p:spPr bwMode="auto">
          <a:xfrm>
            <a:off x="3719002" y="2590076"/>
            <a:ext cx="6956" cy="409797"/>
          </a:xfrm>
          <a:prstGeom prst="line">
            <a:avLst/>
          </a:prstGeom>
          <a:noFill/>
          <a:ln w="9525">
            <a:solidFill>
              <a:schemeClr val="tx1"/>
            </a:solidFill>
            <a:prstDash val="dash"/>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矩形 193"/>
          <p:cNvSpPr/>
          <p:nvPr/>
        </p:nvSpPr>
        <p:spPr bwMode="auto">
          <a:xfrm>
            <a:off x="3716220" y="3427590"/>
            <a:ext cx="2765463" cy="230010"/>
          </a:xfrm>
          <a:prstGeom prst="rect">
            <a:avLst/>
          </a:prstGeom>
          <a:solidFill>
            <a:srgbClr val="FF9999"/>
          </a:solidFill>
          <a:ln w="9525" cap="flat" cmpd="sng" algn="ctr">
            <a:solidFill>
              <a:schemeClr val="tx1"/>
            </a:solidFill>
            <a:prstDash val="solid"/>
            <a:round/>
            <a:headEnd type="none" w="med" len="med"/>
            <a:tailEnd type="none" w="med" len="med"/>
          </a:ln>
          <a:effectLst/>
        </p:spPr>
        <p:txBody>
          <a:bodyPr/>
          <a:lstStyle/>
          <a:p>
            <a:pPr>
              <a:defRPr/>
            </a:pPr>
            <a:endParaRPr lang="zh-CN" altLang="en-US" sz="1200" b="1">
              <a:latin typeface="微软雅黑" panose="020B0503020204020204" pitchFamily="34" charset="-122"/>
              <a:ea typeface="微软雅黑" panose="020B0503020204020204" pitchFamily="34" charset="-122"/>
            </a:endParaRPr>
          </a:p>
        </p:txBody>
      </p:sp>
      <p:sp>
        <p:nvSpPr>
          <p:cNvPr id="196" name="Text Box 94"/>
          <p:cNvSpPr txBox="1">
            <a:spLocks noChangeArrowheads="1"/>
          </p:cNvSpPr>
          <p:nvPr/>
        </p:nvSpPr>
        <p:spPr bwMode="auto">
          <a:xfrm>
            <a:off x="2106743" y="3425200"/>
            <a:ext cx="147370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zh-CN" altLang="en-US" sz="1200" b="1" dirty="0">
                <a:latin typeface="微软雅黑" panose="020B0503020204020204" pitchFamily="34" charset="-122"/>
                <a:ea typeface="微软雅黑" panose="020B0503020204020204" pitchFamily="34" charset="-122"/>
              </a:rPr>
              <a:t>收到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帧的</a:t>
            </a:r>
            <a:r>
              <a:rPr lang="zh-CN" altLang="en-US" sz="1200" b="1" dirty="0" smtClean="0">
                <a:latin typeface="微软雅黑" panose="020B0503020204020204" pitchFamily="34" charset="-122"/>
                <a:ea typeface="微软雅黑" panose="020B0503020204020204" pitchFamily="34" charset="-122"/>
              </a:rPr>
              <a:t>站</a:t>
            </a:r>
            <a:endParaRPr lang="zh-CN" altLang="en-US" sz="1200" b="1" dirty="0">
              <a:latin typeface="微软雅黑" panose="020B0503020204020204" pitchFamily="34" charset="-122"/>
              <a:ea typeface="微软雅黑" panose="020B0503020204020204" pitchFamily="34" charset="-122"/>
            </a:endParaRPr>
          </a:p>
        </p:txBody>
      </p:sp>
      <p:grpSp>
        <p:nvGrpSpPr>
          <p:cNvPr id="198" name="组合 197"/>
          <p:cNvGrpSpPr/>
          <p:nvPr/>
        </p:nvGrpSpPr>
        <p:grpSpPr>
          <a:xfrm>
            <a:off x="1581100" y="1709798"/>
            <a:ext cx="614662" cy="423778"/>
            <a:chOff x="4406004" y="4260453"/>
            <a:chExt cx="558674" cy="429804"/>
          </a:xfrm>
        </p:grpSpPr>
        <p:grpSp>
          <p:nvGrpSpPr>
            <p:cNvPr id="199" name="Group 460"/>
            <p:cNvGrpSpPr>
              <a:grpSpLocks/>
            </p:cNvGrpSpPr>
            <p:nvPr/>
          </p:nvGrpSpPr>
          <p:grpSpPr bwMode="auto">
            <a:xfrm>
              <a:off x="4543772" y="4322623"/>
              <a:ext cx="420906" cy="367634"/>
              <a:chOff x="657" y="1570"/>
              <a:chExt cx="318" cy="318"/>
            </a:xfrm>
          </p:grpSpPr>
          <p:sp>
            <p:nvSpPr>
              <p:cNvPr id="20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8"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00" name="Group 463"/>
            <p:cNvGrpSpPr>
              <a:grpSpLocks/>
            </p:cNvGrpSpPr>
            <p:nvPr/>
          </p:nvGrpSpPr>
          <p:grpSpPr bwMode="auto">
            <a:xfrm>
              <a:off x="4406004" y="4260453"/>
              <a:ext cx="405022" cy="119404"/>
              <a:chOff x="748" y="2251"/>
              <a:chExt cx="306" cy="90"/>
            </a:xfrm>
            <a:solidFill>
              <a:srgbClr val="0066FF"/>
            </a:solidFill>
          </p:grpSpPr>
          <p:sp>
            <p:nvSpPr>
              <p:cNvPr id="20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09" name="组合 208"/>
          <p:cNvGrpSpPr/>
          <p:nvPr/>
        </p:nvGrpSpPr>
        <p:grpSpPr>
          <a:xfrm>
            <a:off x="1600326" y="1107878"/>
            <a:ext cx="597186" cy="423778"/>
            <a:chOff x="4406004" y="4260453"/>
            <a:chExt cx="542790" cy="429804"/>
          </a:xfrm>
        </p:grpSpPr>
        <p:grpSp>
          <p:nvGrpSpPr>
            <p:cNvPr id="210" name="Group 460"/>
            <p:cNvGrpSpPr>
              <a:grpSpLocks/>
            </p:cNvGrpSpPr>
            <p:nvPr/>
          </p:nvGrpSpPr>
          <p:grpSpPr bwMode="auto">
            <a:xfrm>
              <a:off x="4527888" y="4322623"/>
              <a:ext cx="420906" cy="367634"/>
              <a:chOff x="645" y="1570"/>
              <a:chExt cx="318" cy="318"/>
            </a:xfrm>
          </p:grpSpPr>
          <p:sp>
            <p:nvSpPr>
              <p:cNvPr id="21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19"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11" name="Group 463"/>
            <p:cNvGrpSpPr>
              <a:grpSpLocks/>
            </p:cNvGrpSpPr>
            <p:nvPr/>
          </p:nvGrpSpPr>
          <p:grpSpPr bwMode="auto">
            <a:xfrm>
              <a:off x="4406004" y="4260453"/>
              <a:ext cx="405022" cy="119404"/>
              <a:chOff x="748" y="2251"/>
              <a:chExt cx="306" cy="90"/>
            </a:xfrm>
            <a:solidFill>
              <a:srgbClr val="0066FF"/>
            </a:solidFill>
          </p:grpSpPr>
          <p:sp>
            <p:nvSpPr>
              <p:cNvPr id="21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20" name="组合 219"/>
          <p:cNvGrpSpPr/>
          <p:nvPr/>
        </p:nvGrpSpPr>
        <p:grpSpPr>
          <a:xfrm>
            <a:off x="6231554" y="1448039"/>
            <a:ext cx="597186" cy="423778"/>
            <a:chOff x="4406004" y="4260453"/>
            <a:chExt cx="542790" cy="429804"/>
          </a:xfrm>
        </p:grpSpPr>
        <p:grpSp>
          <p:nvGrpSpPr>
            <p:cNvPr id="221" name="Group 460"/>
            <p:cNvGrpSpPr>
              <a:grpSpLocks/>
            </p:cNvGrpSpPr>
            <p:nvPr/>
          </p:nvGrpSpPr>
          <p:grpSpPr bwMode="auto">
            <a:xfrm>
              <a:off x="4527888" y="4322623"/>
              <a:ext cx="420906" cy="367634"/>
              <a:chOff x="645" y="1570"/>
              <a:chExt cx="318" cy="318"/>
            </a:xfrm>
          </p:grpSpPr>
          <p:sp>
            <p:nvSpPr>
              <p:cNvPr id="22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30"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22" name="Group 463"/>
            <p:cNvGrpSpPr>
              <a:grpSpLocks/>
            </p:cNvGrpSpPr>
            <p:nvPr/>
          </p:nvGrpSpPr>
          <p:grpSpPr bwMode="auto">
            <a:xfrm>
              <a:off x="4406004" y="4260453"/>
              <a:ext cx="405022" cy="119404"/>
              <a:chOff x="748" y="2251"/>
              <a:chExt cx="306" cy="90"/>
            </a:xfrm>
            <a:solidFill>
              <a:srgbClr val="0066FF"/>
            </a:solidFill>
          </p:grpSpPr>
          <p:sp>
            <p:nvSpPr>
              <p:cNvPr id="22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121" name="Text Box 94"/>
          <p:cNvSpPr txBox="1">
            <a:spLocks noChangeArrowheads="1"/>
          </p:cNvSpPr>
          <p:nvPr/>
        </p:nvSpPr>
        <p:spPr bwMode="auto">
          <a:xfrm>
            <a:off x="3241863" y="3191119"/>
            <a:ext cx="321895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AP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CTS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195" name="Text Box 94"/>
          <p:cNvSpPr txBox="1">
            <a:spLocks noChangeArrowheads="1"/>
          </p:cNvSpPr>
          <p:nvPr/>
        </p:nvSpPr>
        <p:spPr bwMode="auto">
          <a:xfrm>
            <a:off x="3656403" y="3414879"/>
            <a:ext cx="292961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algn="ctr" eaLnBrk="1" hangingPunct="1"/>
            <a:r>
              <a:rPr lang="en-US" altLang="zh-CN" sz="1200" b="1" dirty="0">
                <a:latin typeface="微软雅黑" panose="020B0503020204020204" pitchFamily="34" charset="-122"/>
                <a:ea typeface="微软雅黑" panose="020B0503020204020204" pitchFamily="34" charset="-122"/>
              </a:rPr>
              <a:t>NAV</a:t>
            </a:r>
            <a:r>
              <a:rPr lang="zh-CN" altLang="en-US" sz="1200" b="1" dirty="0">
                <a:latin typeface="微软雅黑" panose="020B0503020204020204" pitchFamily="34" charset="-122"/>
                <a:ea typeface="微软雅黑" panose="020B0503020204020204" pitchFamily="34" charset="-122"/>
              </a:rPr>
              <a:t>：</a:t>
            </a:r>
            <a:r>
              <a:rPr lang="en-US" altLang="zh-CN" sz="1200" b="1" dirty="0">
                <a:latin typeface="微软雅黑" panose="020B0503020204020204" pitchFamily="34" charset="-122"/>
                <a:ea typeface="微软雅黑" panose="020B0503020204020204" pitchFamily="34" charset="-122"/>
              </a:rPr>
              <a:t>A </a:t>
            </a:r>
            <a:r>
              <a:rPr lang="zh-CN" altLang="en-US" sz="1200" b="1" dirty="0">
                <a:latin typeface="微软雅黑" panose="020B0503020204020204" pitchFamily="34" charset="-122"/>
                <a:ea typeface="微软雅黑" panose="020B0503020204020204" pitchFamily="34" charset="-122"/>
              </a:rPr>
              <a:t>在 </a:t>
            </a:r>
            <a:r>
              <a:rPr lang="en-US" altLang="zh-CN" sz="1200" b="1" dirty="0">
                <a:latin typeface="微软雅黑" panose="020B0503020204020204" pitchFamily="34" charset="-122"/>
                <a:ea typeface="微软雅黑" panose="020B0503020204020204" pitchFamily="34" charset="-122"/>
              </a:rPr>
              <a:t>DATA </a:t>
            </a:r>
            <a:r>
              <a:rPr lang="zh-CN" altLang="en-US" sz="1200" b="1" dirty="0">
                <a:latin typeface="微软雅黑" panose="020B0503020204020204" pitchFamily="34" charset="-122"/>
                <a:ea typeface="微软雅黑" panose="020B0503020204020204" pitchFamily="34" charset="-122"/>
              </a:rPr>
              <a:t>帧中填写的时间</a:t>
            </a:r>
          </a:p>
        </p:txBody>
      </p:sp>
      <p:sp>
        <p:nvSpPr>
          <p:cNvPr id="2" name="矩形 1"/>
          <p:cNvSpPr/>
          <p:nvPr/>
        </p:nvSpPr>
        <p:spPr>
          <a:xfrm>
            <a:off x="1288869" y="4217595"/>
            <a:ext cx="6819346" cy="605294"/>
          </a:xfrm>
          <a:prstGeom prst="rect">
            <a:avLst/>
          </a:prstGeom>
        </p:spPr>
        <p:txBody>
          <a:bodyPr wrap="square">
            <a:spAutoFit/>
          </a:bodyPr>
          <a:lstStyle/>
          <a:p>
            <a:pPr>
              <a:lnSpc>
                <a:spcPts val="2000"/>
              </a:lnSpc>
            </a:pPr>
            <a:r>
              <a:rPr lang="zh-CN" altLang="en-US" sz="1600" b="1" dirty="0">
                <a:latin typeface="微软雅黑" pitchFamily="34" charset="-122"/>
                <a:ea typeface="微软雅黑" pitchFamily="34" charset="-122"/>
              </a:rPr>
              <a:t>以上</a:t>
            </a:r>
            <a:r>
              <a:rPr lang="zh-CN" altLang="en-US" sz="1600" b="1" dirty="0" smtClean="0">
                <a:latin typeface="微软雅黑" pitchFamily="34" charset="-122"/>
                <a:ea typeface="微软雅黑" pitchFamily="34" charset="-122"/>
              </a:rPr>
              <a:t>措施使得 </a:t>
            </a:r>
            <a:r>
              <a:rPr lang="en-US" altLang="zh-CN" sz="1600" b="1" dirty="0" smtClean="0">
                <a:latin typeface="微软雅黑" pitchFamily="34" charset="-122"/>
                <a:ea typeface="微软雅黑" pitchFamily="34" charset="-122"/>
              </a:rPr>
              <a:t>A </a:t>
            </a:r>
            <a:r>
              <a:rPr lang="zh-CN" altLang="en-US" sz="1600" b="1" dirty="0" smtClean="0">
                <a:latin typeface="微软雅黑" pitchFamily="34" charset="-122"/>
                <a:ea typeface="微软雅黑" pitchFamily="34" charset="-122"/>
              </a:rPr>
              <a:t>站</a:t>
            </a:r>
            <a:r>
              <a:rPr lang="zh-CN" altLang="en-US" sz="1600" b="1" dirty="0">
                <a:latin typeface="微软雅黑" pitchFamily="34" charset="-122"/>
                <a:ea typeface="微软雅黑" pitchFamily="34" charset="-122"/>
              </a:rPr>
              <a:t>和</a:t>
            </a:r>
            <a:r>
              <a:rPr lang="zh-CN" altLang="en-US" sz="1600" b="1" dirty="0" smtClean="0">
                <a:latin typeface="微软雅黑" pitchFamily="34" charset="-122"/>
                <a:ea typeface="微软雅黑" pitchFamily="34" charset="-122"/>
              </a:rPr>
              <a:t>接入点 </a:t>
            </a:r>
            <a:r>
              <a:rPr lang="en-US" altLang="zh-CN" sz="1600" b="1" dirty="0" smtClean="0">
                <a:latin typeface="微软雅黑" pitchFamily="34" charset="-122"/>
                <a:ea typeface="微软雅黑" pitchFamily="34" charset="-122"/>
              </a:rPr>
              <a:t>AP</a:t>
            </a:r>
            <a:r>
              <a:rPr lang="zh-CN" altLang="en-US" sz="1600" b="1" dirty="0">
                <a:latin typeface="微软雅黑" pitchFamily="34" charset="-122"/>
                <a:ea typeface="微软雅黑" pitchFamily="34" charset="-122"/>
              </a:rPr>
              <a:t>（</a:t>
            </a:r>
            <a:r>
              <a:rPr lang="zh-CN" altLang="en-US" sz="1600" b="1" dirty="0" smtClean="0">
                <a:latin typeface="微软雅黑" pitchFamily="34" charset="-122"/>
                <a:ea typeface="微软雅黑" pitchFamily="34" charset="-122"/>
              </a:rPr>
              <a:t>以及 </a:t>
            </a:r>
            <a:r>
              <a:rPr lang="en-US" altLang="zh-CN" sz="1600" b="1" dirty="0" smtClean="0">
                <a:latin typeface="微软雅黑" pitchFamily="34" charset="-122"/>
                <a:ea typeface="微软雅黑" pitchFamily="34" charset="-122"/>
              </a:rPr>
              <a:t>A </a:t>
            </a:r>
            <a:r>
              <a:rPr lang="zh-CN" altLang="en-US" sz="1600" b="1" dirty="0" smtClean="0">
                <a:latin typeface="微软雅黑" pitchFamily="34" charset="-122"/>
                <a:ea typeface="微软雅黑" pitchFamily="34" charset="-122"/>
              </a:rPr>
              <a:t>站和 </a:t>
            </a:r>
            <a:r>
              <a:rPr lang="en-US" altLang="zh-CN" sz="1600" b="1" dirty="0" smtClean="0">
                <a:latin typeface="微软雅黑" pitchFamily="34" charset="-122"/>
                <a:ea typeface="微软雅黑" pitchFamily="34" charset="-122"/>
              </a:rPr>
              <a:t>B </a:t>
            </a:r>
            <a:r>
              <a:rPr lang="zh-CN" altLang="en-US" sz="1600" b="1" dirty="0" smtClean="0">
                <a:latin typeface="微软雅黑" pitchFamily="34" charset="-122"/>
                <a:ea typeface="微软雅黑" pitchFamily="34" charset="-122"/>
              </a:rPr>
              <a:t>站</a:t>
            </a:r>
            <a:r>
              <a:rPr lang="zh-CN" altLang="en-US" sz="1600" b="1" dirty="0">
                <a:latin typeface="微软雅黑" pitchFamily="34" charset="-122"/>
                <a:ea typeface="微软雅黑" pitchFamily="34" charset="-122"/>
              </a:rPr>
              <a:t>）的通信过程中，发生碰撞的概率大大降低，特别是减少了隐蔽站的干扰问题。</a:t>
            </a:r>
          </a:p>
        </p:txBody>
      </p:sp>
    </p:spTree>
    <p:extLst>
      <p:ext uri="{BB962C8B-B14F-4D97-AF65-F5344CB8AC3E}">
        <p14:creationId xmlns="" xmlns:p14="http://schemas.microsoft.com/office/powerpoint/2010/main" val="3636013191"/>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withEffect">
                                  <p:stCondLst>
                                    <p:cond delay="0"/>
                                  </p:stCondLst>
                                  <p:endCondLst>
                                    <p:cond evt="onNext" delay="0">
                                      <p:tgtEl>
                                        <p:sldTgt/>
                                      </p:tgtEl>
                                    </p:cond>
                                  </p:endCondLst>
                                  <p:childTnLst>
                                    <p:anim calcmode="discrete" valueType="str">
                                      <p:cBhvr>
                                        <p:cTn id="6" dur="1000" fill="hold"/>
                                        <p:tgtEl>
                                          <p:spTgt spid="93"/>
                                        </p:tgtEl>
                                        <p:attrNameLst>
                                          <p:attrName>style.visibility</p:attrName>
                                        </p:attrNameLst>
                                      </p:cBhvr>
                                      <p:tavLst>
                                        <p:tav tm="0">
                                          <p:val>
                                            <p:strVal val="hidden"/>
                                          </p:val>
                                        </p:tav>
                                        <p:tav tm="50000">
                                          <p:val>
                                            <p:strVal val="visible"/>
                                          </p:val>
                                        </p:tav>
                                      </p:tavLst>
                                    </p:anim>
                                  </p:childTnLst>
                                </p:cTn>
                              </p:par>
                              <p:par>
                                <p:cTn id="7" presetID="35" presetClass="emph" presetSubtype="0" repeatCount="indefinite" fill="hold" grpId="0" nodeType="withEffect">
                                  <p:stCondLst>
                                    <p:cond delay="0"/>
                                  </p:stCondLst>
                                  <p:endCondLst>
                                    <p:cond evt="onNext" delay="0">
                                      <p:tgtEl>
                                        <p:sldTgt/>
                                      </p:tgtEl>
                                    </p:cond>
                                  </p:endCondLst>
                                  <p:childTnLst>
                                    <p:anim calcmode="discrete" valueType="str">
                                      <p:cBhvr>
                                        <p:cTn id="8" dur="1000" fill="hold"/>
                                        <p:tgtEl>
                                          <p:spTgt spid="195"/>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10" presetClass="entr" presetSubtype="0" fill="hold" grpId="0" nodeType="click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195" grpId="0"/>
      <p:bldP spid="2"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6"/>
          <p:cNvSpPr>
            <a:spLocks noChangeArrowheads="1"/>
          </p:cNvSpPr>
          <p:nvPr/>
        </p:nvSpPr>
        <p:spPr bwMode="auto">
          <a:xfrm>
            <a:off x="536196" y="928130"/>
            <a:ext cx="8185110" cy="240065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smtClean="0">
                <a:latin typeface="微软雅黑" pitchFamily="34" charset="-122"/>
                <a:ea typeface="微软雅黑" pitchFamily="34" charset="-122"/>
              </a:rPr>
              <a:t>使用 </a:t>
            </a:r>
            <a:r>
              <a:rPr lang="en-US" altLang="zh-CN" sz="2000" b="1" dirty="0" smtClean="0">
                <a:latin typeface="微软雅黑" pitchFamily="34" charset="-122"/>
                <a:ea typeface="微软雅黑" pitchFamily="34" charset="-122"/>
              </a:rPr>
              <a:t>RTS </a:t>
            </a:r>
            <a:r>
              <a:rPr lang="zh-CN" altLang="en-US" sz="2000" b="1" dirty="0" smtClean="0">
                <a:latin typeface="微软雅黑" pitchFamily="34" charset="-122"/>
                <a:ea typeface="微软雅黑" pitchFamily="34" charset="-122"/>
              </a:rPr>
              <a:t>帧和 </a:t>
            </a:r>
            <a:r>
              <a:rPr lang="en-US" altLang="zh-CN" sz="2000" b="1" dirty="0" smtClean="0">
                <a:latin typeface="微软雅黑" pitchFamily="34" charset="-122"/>
                <a:ea typeface="微软雅黑" pitchFamily="34" charset="-122"/>
              </a:rPr>
              <a:t>CTS </a:t>
            </a:r>
            <a:r>
              <a:rPr lang="zh-CN" altLang="en-US" sz="2000" b="1" dirty="0" smtClean="0">
                <a:latin typeface="微软雅黑" pitchFamily="34" charset="-122"/>
                <a:ea typeface="微软雅黑" pitchFamily="34" charset="-122"/>
              </a:rPr>
              <a:t>帧</a:t>
            </a:r>
            <a:r>
              <a:rPr lang="zh-CN" altLang="en-US" sz="2000" b="1" dirty="0">
                <a:latin typeface="微软雅黑" pitchFamily="34" charset="-122"/>
                <a:ea typeface="微软雅黑" pitchFamily="34" charset="-122"/>
              </a:rPr>
              <a:t>会使整个网络的通信效率有所下降</a:t>
            </a:r>
            <a:r>
              <a:rPr lang="zh-CN" altLang="en-US" sz="2000" b="1" dirty="0" smtClean="0">
                <a:latin typeface="微软雅黑" pitchFamily="34" charset="-122"/>
                <a:ea typeface="微软雅黑" pitchFamily="34" charset="-122"/>
              </a:rPr>
              <a:t>，多</a:t>
            </a:r>
            <a:r>
              <a:rPr lang="zh-CN" altLang="en-US" sz="2000" b="1" dirty="0">
                <a:latin typeface="微软雅黑" pitchFamily="34" charset="-122"/>
                <a:ea typeface="微软雅黑" pitchFamily="34" charset="-122"/>
              </a:rPr>
              <a:t>浪费信道的</a:t>
            </a:r>
            <a:r>
              <a:rPr lang="zh-CN" altLang="en-US" sz="2000" b="1" dirty="0" smtClean="0">
                <a:latin typeface="微软雅黑" pitchFamily="34" charset="-122"/>
                <a:ea typeface="微软雅黑" pitchFamily="34" charset="-122"/>
              </a:rPr>
              <a:t>时间 </a:t>
            </a:r>
            <a:r>
              <a:rPr lang="en-US" altLang="zh-CN" sz="2000" b="1" dirty="0" smtClean="0">
                <a:solidFill>
                  <a:srgbClr val="C00000"/>
                </a:solidFill>
                <a:latin typeface="微软雅黑" pitchFamily="34" charset="-122"/>
                <a:ea typeface="微软雅黑" pitchFamily="34" charset="-122"/>
              </a:rPr>
              <a:t>[</a:t>
            </a:r>
            <a:r>
              <a:rPr lang="en-US" altLang="zh-CN" sz="2000" b="1" dirty="0">
                <a:solidFill>
                  <a:srgbClr val="C00000"/>
                </a:solidFill>
                <a:latin typeface="微软雅黑" pitchFamily="34" charset="-122"/>
                <a:ea typeface="微软雅黑" pitchFamily="34" charset="-122"/>
              </a:rPr>
              <a:t>RTS + SIFS + CTS + SIFS]</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但与数据帧相比，开销不算大</a:t>
            </a:r>
            <a:r>
              <a:rPr lang="zh-CN" altLang="en-US" sz="2000" b="1" dirty="0" smtClean="0">
                <a:latin typeface="微软雅黑" pitchFamily="34" charset="-122"/>
                <a:ea typeface="微软雅黑" pitchFamily="34" charset="-122"/>
              </a:rPr>
              <a:t>。这</a:t>
            </a:r>
            <a:r>
              <a:rPr lang="zh-CN" altLang="en-US" sz="2000" b="1" dirty="0">
                <a:latin typeface="微软雅黑" pitchFamily="34" charset="-122"/>
                <a:ea typeface="微软雅黑" pitchFamily="34" charset="-122"/>
              </a:rPr>
              <a:t>两种控制帧都很短，其长度分别</a:t>
            </a:r>
            <a:r>
              <a:rPr lang="zh-CN" altLang="en-US" sz="2000" b="1" dirty="0" smtClean="0">
                <a:latin typeface="微软雅黑" pitchFamily="34" charset="-122"/>
                <a:ea typeface="微软雅黑" pitchFamily="34" charset="-122"/>
              </a:rPr>
              <a:t>为 </a:t>
            </a:r>
            <a:r>
              <a:rPr lang="en-US" altLang="zh-CN" sz="2000" b="1" dirty="0" smtClean="0">
                <a:latin typeface="微软雅黑" pitchFamily="34" charset="-122"/>
                <a:ea typeface="微软雅黑" pitchFamily="34" charset="-122"/>
              </a:rPr>
              <a:t>20 </a:t>
            </a:r>
            <a:r>
              <a:rPr lang="zh-CN" altLang="en-US" sz="2000" b="1" dirty="0" smtClean="0">
                <a:latin typeface="微软雅黑" pitchFamily="34" charset="-122"/>
                <a:ea typeface="微软雅黑" pitchFamily="34" charset="-122"/>
              </a:rPr>
              <a:t>字节和 </a:t>
            </a:r>
            <a:r>
              <a:rPr lang="en-US" altLang="zh-CN" sz="2000" b="1" dirty="0" smtClean="0">
                <a:latin typeface="微软雅黑" pitchFamily="34" charset="-122"/>
                <a:ea typeface="微软雅黑" pitchFamily="34" charset="-122"/>
              </a:rPr>
              <a:t>14 </a:t>
            </a:r>
            <a:r>
              <a:rPr lang="zh-CN" altLang="en-US" sz="2000" b="1" dirty="0" smtClean="0">
                <a:latin typeface="微软雅黑" pitchFamily="34" charset="-122"/>
                <a:ea typeface="微软雅黑" pitchFamily="34" charset="-122"/>
              </a:rPr>
              <a:t>字节。而数据帧最</a:t>
            </a:r>
            <a:r>
              <a:rPr lang="zh-CN" altLang="en-US" sz="2000" b="1" dirty="0">
                <a:latin typeface="微软雅黑" pitchFamily="34" charset="-122"/>
                <a:ea typeface="微软雅黑" pitchFamily="34" charset="-122"/>
              </a:rPr>
              <a:t>长可</a:t>
            </a:r>
            <a:r>
              <a:rPr lang="zh-CN" altLang="en-US" sz="2000" b="1" dirty="0" smtClean="0">
                <a:latin typeface="微软雅黑" pitchFamily="34" charset="-122"/>
                <a:ea typeface="微软雅黑" pitchFamily="34" charset="-122"/>
              </a:rPr>
              <a:t>达 </a:t>
            </a:r>
            <a:r>
              <a:rPr lang="en-US" altLang="zh-CN" sz="2000" b="1" dirty="0" smtClean="0">
                <a:latin typeface="微软雅黑" pitchFamily="34" charset="-122"/>
                <a:ea typeface="微软雅黑" pitchFamily="34" charset="-122"/>
              </a:rPr>
              <a:t>2346 </a:t>
            </a:r>
            <a:r>
              <a:rPr lang="zh-CN" altLang="en-US" sz="2000" b="1" dirty="0" smtClean="0">
                <a:latin typeface="微软雅黑" pitchFamily="34" charset="-122"/>
                <a:ea typeface="微软雅黑" pitchFamily="34" charset="-122"/>
              </a:rPr>
              <a:t>字节。</a:t>
            </a:r>
            <a:endParaRPr lang="en-US" altLang="zh-CN" sz="2000" b="1" dirty="0" smtClean="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smtClean="0">
                <a:latin typeface="微软雅黑" pitchFamily="34" charset="-122"/>
                <a:ea typeface="微软雅黑" pitchFamily="34" charset="-122"/>
              </a:rPr>
              <a:t>若</a:t>
            </a:r>
            <a:r>
              <a:rPr lang="zh-CN" altLang="en-US" sz="2000" b="1" dirty="0">
                <a:latin typeface="微软雅黑" pitchFamily="34" charset="-122"/>
                <a:ea typeface="微软雅黑" pitchFamily="34" charset="-122"/>
              </a:rPr>
              <a:t>不使用这种控制帧</a:t>
            </a:r>
            <a:r>
              <a:rPr lang="zh-CN" altLang="en-US" sz="2000" b="1" dirty="0" smtClean="0">
                <a:latin typeface="微软雅黑" pitchFamily="34" charset="-122"/>
                <a:ea typeface="微软雅黑" pitchFamily="34" charset="-122"/>
              </a:rPr>
              <a:t>，一旦</a:t>
            </a:r>
            <a:r>
              <a:rPr lang="zh-CN" altLang="en-US" sz="2000" b="1" dirty="0">
                <a:latin typeface="微软雅黑" pitchFamily="34" charset="-122"/>
                <a:ea typeface="微软雅黑" pitchFamily="34" charset="-122"/>
              </a:rPr>
              <a:t>发生碰撞而导致数据帧重发，浪费的时间就</a:t>
            </a:r>
            <a:r>
              <a:rPr lang="zh-CN" altLang="en-US" sz="2000" b="1" dirty="0" smtClean="0">
                <a:latin typeface="微软雅黑" pitchFamily="34" charset="-122"/>
                <a:ea typeface="微软雅黑" pitchFamily="34" charset="-122"/>
              </a:rPr>
              <a:t>更多。</a:t>
            </a:r>
            <a:endParaRPr lang="en-US" altLang="zh-CN" sz="2000" b="1" dirty="0" smtClean="0">
              <a:latin typeface="微软雅黑" pitchFamily="34" charset="-122"/>
              <a:ea typeface="微软雅黑" pitchFamily="34" charset="-122"/>
            </a:endParaRPr>
          </a:p>
        </p:txBody>
      </p:sp>
      <p:sp>
        <p:nvSpPr>
          <p:cNvPr id="8"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 name="矩形 4"/>
          <p:cNvSpPr>
            <a:spLocks noChangeArrowheads="1"/>
          </p:cNvSpPr>
          <p:nvPr/>
        </p:nvSpPr>
        <p:spPr bwMode="auto">
          <a:xfrm>
            <a:off x="635844" y="567754"/>
            <a:ext cx="1210588"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zh-CN" altLang="en-US" sz="2000" b="1" dirty="0" smtClean="0">
                <a:latin typeface="微软雅黑" pitchFamily="34" charset="-122"/>
                <a:ea typeface="微软雅黑" pitchFamily="34" charset="-122"/>
              </a:rPr>
              <a:t>信道预约</a:t>
            </a:r>
            <a:endParaRPr lang="zh-CN" altLang="en-US" sz="2000" b="1" dirty="0">
              <a:latin typeface="微软雅黑" pitchFamily="34" charset="-122"/>
              <a:ea typeface="微软雅黑" pitchFamily="34" charset="-122"/>
            </a:endParaRPr>
          </a:p>
        </p:txBody>
      </p:sp>
    </p:spTree>
    <p:extLst>
      <p:ext uri="{BB962C8B-B14F-4D97-AF65-F5344CB8AC3E}">
        <p14:creationId xmlns="" xmlns:p14="http://schemas.microsoft.com/office/powerpoint/2010/main" val="107789937"/>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6"/>
          <p:cNvSpPr>
            <a:spLocks noChangeArrowheads="1"/>
          </p:cNvSpPr>
          <p:nvPr/>
        </p:nvSpPr>
        <p:spPr bwMode="auto">
          <a:xfrm>
            <a:off x="536196" y="928130"/>
            <a:ext cx="8115514" cy="317009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smtClean="0">
                <a:latin typeface="微软雅黑" pitchFamily="34" charset="-122"/>
                <a:ea typeface="微软雅黑" pitchFamily="34" charset="-122"/>
              </a:rPr>
              <a:t>即使使用了 </a:t>
            </a:r>
            <a:r>
              <a:rPr lang="en-US" altLang="zh-CN" sz="2000" b="1" dirty="0" smtClean="0">
                <a:latin typeface="微软雅黑" pitchFamily="34" charset="-122"/>
                <a:ea typeface="微软雅黑" pitchFamily="34" charset="-122"/>
              </a:rPr>
              <a:t>RTS </a:t>
            </a:r>
            <a:r>
              <a:rPr lang="zh-CN" altLang="en-US" sz="2000" b="1" dirty="0" smtClean="0">
                <a:latin typeface="微软雅黑" pitchFamily="34" charset="-122"/>
                <a:ea typeface="微软雅黑" pitchFamily="34" charset="-122"/>
              </a:rPr>
              <a:t>和 </a:t>
            </a:r>
            <a:r>
              <a:rPr lang="en-US" altLang="zh-CN" sz="2000" b="1" dirty="0" smtClean="0">
                <a:latin typeface="微软雅黑" pitchFamily="34" charset="-122"/>
                <a:ea typeface="微软雅黑" pitchFamily="34" charset="-122"/>
              </a:rPr>
              <a:t>CTS </a:t>
            </a:r>
            <a:r>
              <a:rPr lang="zh-CN" altLang="en-US" sz="2000" b="1" dirty="0" smtClean="0">
                <a:latin typeface="微软雅黑" pitchFamily="34" charset="-122"/>
                <a:ea typeface="微软雅黑" pitchFamily="34" charset="-122"/>
              </a:rPr>
              <a:t>对</a:t>
            </a:r>
            <a:r>
              <a:rPr lang="zh-CN" altLang="en-US" sz="2000" b="1" dirty="0">
                <a:latin typeface="微软雅黑" pitchFamily="34" charset="-122"/>
                <a:ea typeface="微软雅黑" pitchFamily="34" charset="-122"/>
              </a:rPr>
              <a:t>信道</a:t>
            </a:r>
            <a:r>
              <a:rPr lang="zh-CN" altLang="en-US" sz="2000" b="1" dirty="0" smtClean="0">
                <a:latin typeface="微软雅黑" pitchFamily="34" charset="-122"/>
                <a:ea typeface="微软雅黑" pitchFamily="34" charset="-122"/>
              </a:rPr>
              <a:t>进行预约</a:t>
            </a:r>
            <a:r>
              <a:rPr lang="zh-CN" altLang="en-US" sz="2000" b="1" dirty="0">
                <a:latin typeface="微软雅黑" pitchFamily="34" charset="-122"/>
                <a:ea typeface="微软雅黑" pitchFamily="34" charset="-122"/>
              </a:rPr>
              <a:t>，但碰撞也有可能发生</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smtClean="0">
                <a:latin typeface="微软雅黑" pitchFamily="34" charset="-122"/>
                <a:ea typeface="微软雅黑" pitchFamily="34" charset="-122"/>
              </a:rPr>
              <a:t>例如：有</a:t>
            </a:r>
            <a:r>
              <a:rPr lang="zh-CN" altLang="en-US" sz="2000" b="1" dirty="0">
                <a:latin typeface="微软雅黑" pitchFamily="34" charset="-122"/>
                <a:ea typeface="微软雅黑" pitchFamily="34" charset="-122"/>
              </a:rPr>
              <a:t>的站可能在</a:t>
            </a:r>
            <a:r>
              <a:rPr lang="zh-CN" altLang="en-US" sz="2000" b="1" dirty="0" smtClean="0">
                <a:latin typeface="微软雅黑" pitchFamily="34" charset="-122"/>
                <a:ea typeface="微软雅黑" pitchFamily="34" charset="-122"/>
              </a:rPr>
              <a:t>时间 </a:t>
            </a:r>
            <a:r>
              <a:rPr lang="en-US" altLang="zh-CN" sz="2000" b="1" dirty="0" smtClean="0">
                <a:latin typeface="微软雅黑" pitchFamily="34" charset="-122"/>
                <a:ea typeface="微软雅黑" pitchFamily="34" charset="-122"/>
              </a:rPr>
              <a:t>t</a:t>
            </a:r>
            <a:r>
              <a:rPr lang="en-US" altLang="zh-CN" sz="2000" b="1" baseline="-25000" dirty="0" smtClean="0">
                <a:latin typeface="微软雅黑" pitchFamily="34" charset="-122"/>
                <a:ea typeface="微软雅黑" pitchFamily="34" charset="-122"/>
              </a:rPr>
              <a:t>1</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或 </a:t>
            </a:r>
            <a:r>
              <a:rPr lang="en-US" altLang="zh-CN" sz="2000" b="1" dirty="0" smtClean="0">
                <a:latin typeface="微软雅黑" pitchFamily="34" charset="-122"/>
                <a:ea typeface="微软雅黑" pitchFamily="34" charset="-122"/>
              </a:rPr>
              <a:t>t</a:t>
            </a:r>
            <a:r>
              <a:rPr lang="en-US" altLang="zh-CN" sz="2000" b="1" baseline="-25000" dirty="0">
                <a:latin typeface="微软雅黑" pitchFamily="34" charset="-122"/>
                <a:ea typeface="微软雅黑" pitchFamily="34" charset="-122"/>
              </a:rPr>
              <a:t>2</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就</a:t>
            </a:r>
            <a:r>
              <a:rPr lang="zh-CN" altLang="en-US" sz="2000" b="1" dirty="0">
                <a:latin typeface="微软雅黑" pitchFamily="34" charset="-122"/>
                <a:ea typeface="微软雅黑" pitchFamily="34" charset="-122"/>
              </a:rPr>
              <a:t>发送了数据（这些站可能是没有</a:t>
            </a:r>
            <a:r>
              <a:rPr lang="zh-CN" altLang="en-US" sz="2000" b="1" dirty="0" smtClean="0">
                <a:latin typeface="微软雅黑" pitchFamily="34" charset="-122"/>
                <a:ea typeface="微软雅黑" pitchFamily="34" charset="-122"/>
              </a:rPr>
              <a:t>收到 </a:t>
            </a:r>
            <a:r>
              <a:rPr lang="en-US" altLang="zh-CN" sz="2000" b="1" dirty="0" smtClean="0">
                <a:latin typeface="微软雅黑" pitchFamily="34" charset="-122"/>
                <a:ea typeface="微软雅黑" pitchFamily="34" charset="-122"/>
              </a:rPr>
              <a:t>RTS </a:t>
            </a:r>
            <a:r>
              <a:rPr lang="zh-CN" altLang="en-US" sz="2000" b="1" dirty="0" smtClean="0">
                <a:latin typeface="微软雅黑" pitchFamily="34" charset="-122"/>
                <a:ea typeface="微软雅黑" pitchFamily="34" charset="-122"/>
              </a:rPr>
              <a:t>帧或 </a:t>
            </a:r>
            <a:r>
              <a:rPr lang="en-US" altLang="zh-CN" sz="2000" b="1" dirty="0" smtClean="0">
                <a:latin typeface="微软雅黑" pitchFamily="34" charset="-122"/>
                <a:ea typeface="微软雅黑" pitchFamily="34" charset="-122"/>
              </a:rPr>
              <a:t>CTS </a:t>
            </a:r>
            <a:r>
              <a:rPr lang="zh-CN" altLang="en-US" sz="2000" b="1" dirty="0" smtClean="0">
                <a:latin typeface="微软雅黑" pitchFamily="34" charset="-122"/>
                <a:ea typeface="微软雅黑" pitchFamily="34" charset="-122"/>
              </a:rPr>
              <a:t>帧或 </a:t>
            </a:r>
            <a:r>
              <a:rPr lang="en-US" altLang="zh-CN" sz="2000" b="1" dirty="0" smtClean="0">
                <a:latin typeface="微软雅黑" pitchFamily="34" charset="-122"/>
                <a:ea typeface="微软雅黑" pitchFamily="34" charset="-122"/>
              </a:rPr>
              <a:t>NAV</a:t>
            </a:r>
            <a:r>
              <a:rPr lang="zh-CN" altLang="en-US" sz="2000" b="1" dirty="0">
                <a:latin typeface="微软雅黑" pitchFamily="34" charset="-122"/>
                <a:ea typeface="微软雅黑" pitchFamily="34" charset="-122"/>
              </a:rPr>
              <a:t>），结果必定</a:t>
            </a:r>
            <a:r>
              <a:rPr lang="zh-CN" altLang="en-US" sz="2000" b="1" dirty="0" smtClean="0">
                <a:latin typeface="微软雅黑" pitchFamily="34" charset="-122"/>
                <a:ea typeface="微软雅黑" pitchFamily="34" charset="-122"/>
              </a:rPr>
              <a:t>与 </a:t>
            </a:r>
            <a:r>
              <a:rPr lang="en-US" altLang="zh-CN" sz="2000" b="1" dirty="0" smtClean="0">
                <a:latin typeface="微软雅黑" pitchFamily="34" charset="-122"/>
                <a:ea typeface="微软雅黑" pitchFamily="34" charset="-122"/>
              </a:rPr>
              <a:t>RTS </a:t>
            </a:r>
            <a:r>
              <a:rPr lang="zh-CN" altLang="en-US" sz="2000" b="1" dirty="0" smtClean="0">
                <a:latin typeface="微软雅黑" pitchFamily="34" charset="-122"/>
                <a:ea typeface="微软雅黑" pitchFamily="34" charset="-122"/>
              </a:rPr>
              <a:t>帧或 </a:t>
            </a:r>
            <a:r>
              <a:rPr lang="en-US" altLang="zh-CN" sz="2000" b="1" dirty="0" smtClean="0">
                <a:latin typeface="微软雅黑" pitchFamily="34" charset="-122"/>
                <a:ea typeface="微软雅黑" pitchFamily="34" charset="-122"/>
              </a:rPr>
              <a:t>CTS </a:t>
            </a:r>
            <a:r>
              <a:rPr lang="zh-CN" altLang="en-US" sz="2000" b="1" dirty="0" smtClean="0">
                <a:latin typeface="微软雅黑" pitchFamily="34" charset="-122"/>
                <a:ea typeface="微软雅黑" pitchFamily="34" charset="-122"/>
              </a:rPr>
              <a:t>帧</a:t>
            </a:r>
            <a:r>
              <a:rPr lang="zh-CN" altLang="en-US" sz="2000" b="1" dirty="0">
                <a:latin typeface="微软雅黑" pitchFamily="34" charset="-122"/>
                <a:ea typeface="微软雅黑" pitchFamily="34" charset="-122"/>
              </a:rPr>
              <a:t>发生碰撞。</a:t>
            </a:r>
          </a:p>
          <a:p>
            <a:pPr marL="342900" indent="-342900" eaLnBrk="0" hangingPunct="0">
              <a:lnSpc>
                <a:spcPts val="3000"/>
              </a:lnSpc>
              <a:buClr>
                <a:srgbClr val="0070C0"/>
              </a:buClr>
              <a:buFont typeface="Wingdings" pitchFamily="2" charset="2"/>
              <a:buChar char="l"/>
            </a:pPr>
            <a:r>
              <a:rPr lang="en-US" altLang="zh-CN" sz="2000" b="1" dirty="0" smtClean="0">
                <a:latin typeface="微软雅黑" pitchFamily="34" charset="-122"/>
                <a:ea typeface="微软雅黑" pitchFamily="34" charset="-122"/>
              </a:rPr>
              <a:t>A </a:t>
            </a:r>
            <a:r>
              <a:rPr lang="zh-CN" altLang="en-US" sz="2000" b="1" dirty="0" smtClean="0">
                <a:latin typeface="微软雅黑" pitchFamily="34" charset="-122"/>
                <a:ea typeface="微软雅黑" pitchFamily="34" charset="-122"/>
              </a:rPr>
              <a:t>站</a:t>
            </a:r>
            <a:r>
              <a:rPr lang="zh-CN" altLang="en-US" sz="2000" b="1" dirty="0">
                <a:latin typeface="微软雅黑" pitchFamily="34" charset="-122"/>
                <a:ea typeface="微软雅黑" pitchFamily="34" charset="-122"/>
              </a:rPr>
              <a:t>若</a:t>
            </a:r>
            <a:r>
              <a:rPr lang="zh-CN" altLang="en-US" sz="2000" b="1" dirty="0" smtClean="0">
                <a:latin typeface="微软雅黑" pitchFamily="34" charset="-122"/>
                <a:ea typeface="微软雅黑" pitchFamily="34" charset="-122"/>
              </a:rPr>
              <a:t>收不到 </a:t>
            </a:r>
            <a:r>
              <a:rPr lang="en-US" altLang="zh-CN" sz="2000" b="1" dirty="0" smtClean="0">
                <a:latin typeface="微软雅黑" pitchFamily="34" charset="-122"/>
                <a:ea typeface="微软雅黑" pitchFamily="34" charset="-122"/>
              </a:rPr>
              <a:t>CTS </a:t>
            </a:r>
            <a:r>
              <a:rPr lang="zh-CN" altLang="en-US" sz="2000" b="1" dirty="0" smtClean="0">
                <a:latin typeface="微软雅黑" pitchFamily="34" charset="-122"/>
                <a:ea typeface="微软雅黑" pitchFamily="34" charset="-122"/>
              </a:rPr>
              <a:t>帧</a:t>
            </a:r>
            <a:r>
              <a:rPr lang="zh-CN" altLang="en-US" sz="2000" b="1" dirty="0">
                <a:latin typeface="微软雅黑" pitchFamily="34" charset="-122"/>
                <a:ea typeface="微软雅黑" pitchFamily="34" charset="-122"/>
              </a:rPr>
              <a:t>，就不能发送数据帧，而必须</a:t>
            </a:r>
            <a:r>
              <a:rPr lang="zh-CN" altLang="en-US" sz="2000" b="1" dirty="0" smtClean="0">
                <a:latin typeface="微软雅黑" pitchFamily="34" charset="-122"/>
                <a:ea typeface="微软雅黑" pitchFamily="34" charset="-122"/>
              </a:rPr>
              <a:t>重传 </a:t>
            </a:r>
            <a:r>
              <a:rPr lang="en-US" altLang="zh-CN" sz="2000" b="1" dirty="0" smtClean="0">
                <a:latin typeface="微软雅黑" pitchFamily="34" charset="-122"/>
                <a:ea typeface="微软雅黑" pitchFamily="34" charset="-122"/>
              </a:rPr>
              <a:t>RTS </a:t>
            </a:r>
            <a:r>
              <a:rPr lang="zh-CN" altLang="en-US" sz="2000" b="1" dirty="0" smtClean="0">
                <a:latin typeface="微软雅黑" pitchFamily="34" charset="-122"/>
                <a:ea typeface="微软雅黑" pitchFamily="34" charset="-122"/>
              </a:rPr>
              <a:t>帧。</a:t>
            </a:r>
            <a:endParaRPr lang="en-US" altLang="zh-CN" sz="2000" b="1" dirty="0" smtClean="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en-US" altLang="zh-CN" sz="2000" b="1" dirty="0" smtClean="0">
                <a:solidFill>
                  <a:srgbClr val="0000CC"/>
                </a:solidFill>
                <a:latin typeface="微软雅黑" pitchFamily="34" charset="-122"/>
                <a:ea typeface="微软雅黑" pitchFamily="34" charset="-122"/>
              </a:rPr>
              <a:t>A </a:t>
            </a:r>
            <a:r>
              <a:rPr lang="zh-CN" altLang="en-US" sz="2000" b="1" dirty="0" smtClean="0">
                <a:solidFill>
                  <a:srgbClr val="0000CC"/>
                </a:solidFill>
                <a:latin typeface="微软雅黑" pitchFamily="34" charset="-122"/>
                <a:ea typeface="微软雅黑" pitchFamily="34" charset="-122"/>
              </a:rPr>
              <a:t>站</a:t>
            </a:r>
            <a:r>
              <a:rPr lang="zh-CN" altLang="en-US" sz="2000" b="1" dirty="0">
                <a:solidFill>
                  <a:srgbClr val="0000CC"/>
                </a:solidFill>
                <a:latin typeface="微软雅黑" pitchFamily="34" charset="-122"/>
                <a:ea typeface="微软雅黑" pitchFamily="34" charset="-122"/>
              </a:rPr>
              <a:t>只有正确</a:t>
            </a:r>
            <a:r>
              <a:rPr lang="zh-CN" altLang="en-US" sz="2000" b="1" dirty="0" smtClean="0">
                <a:solidFill>
                  <a:srgbClr val="0000CC"/>
                </a:solidFill>
                <a:latin typeface="微软雅黑" pitchFamily="34" charset="-122"/>
                <a:ea typeface="微软雅黑" pitchFamily="34" charset="-122"/>
              </a:rPr>
              <a:t>收到 </a:t>
            </a:r>
            <a:r>
              <a:rPr lang="en-US" altLang="zh-CN" sz="2000" b="1" dirty="0" smtClean="0">
                <a:solidFill>
                  <a:srgbClr val="0000CC"/>
                </a:solidFill>
                <a:latin typeface="微软雅黑" pitchFamily="34" charset="-122"/>
                <a:ea typeface="微软雅黑" pitchFamily="34" charset="-122"/>
              </a:rPr>
              <a:t>CTS </a:t>
            </a:r>
            <a:r>
              <a:rPr lang="zh-CN" altLang="en-US" sz="2000" b="1" dirty="0" smtClean="0">
                <a:solidFill>
                  <a:srgbClr val="0000CC"/>
                </a:solidFill>
                <a:latin typeface="微软雅黑" pitchFamily="34" charset="-122"/>
                <a:ea typeface="微软雅黑" pitchFamily="34" charset="-122"/>
              </a:rPr>
              <a:t>帧</a:t>
            </a:r>
            <a:r>
              <a:rPr lang="zh-CN" altLang="en-US" sz="2000" b="1" dirty="0">
                <a:solidFill>
                  <a:srgbClr val="0000CC"/>
                </a:solidFill>
                <a:latin typeface="微软雅黑" pitchFamily="34" charset="-122"/>
                <a:ea typeface="微软雅黑" pitchFamily="34" charset="-122"/>
              </a:rPr>
              <a:t>后才能发送数据帧</a:t>
            </a:r>
            <a:r>
              <a:rPr lang="zh-CN" altLang="en-US" sz="2000" b="1" dirty="0" smtClean="0">
                <a:solidFill>
                  <a:srgbClr val="0000CC"/>
                </a:solidFill>
                <a:latin typeface="微软雅黑" pitchFamily="34" charset="-122"/>
                <a:ea typeface="微软雅黑" pitchFamily="34" charset="-122"/>
              </a:rPr>
              <a:t>。</a:t>
            </a:r>
            <a:endParaRPr lang="en-US" altLang="zh-CN" sz="2000" b="1" dirty="0" smtClean="0">
              <a:solidFill>
                <a:srgbClr val="0000CC"/>
              </a:solidFill>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endParaRPr lang="zh-CN" altLang="en-US"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endParaRPr lang="en-US" altLang="zh-CN" sz="2000" b="1" dirty="0" smtClean="0">
              <a:latin typeface="微软雅黑" pitchFamily="34" charset="-122"/>
              <a:ea typeface="微软雅黑" pitchFamily="34" charset="-122"/>
            </a:endParaRPr>
          </a:p>
        </p:txBody>
      </p:sp>
      <p:sp>
        <p:nvSpPr>
          <p:cNvPr id="8"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 name="矩形 4"/>
          <p:cNvSpPr>
            <a:spLocks noChangeArrowheads="1"/>
          </p:cNvSpPr>
          <p:nvPr/>
        </p:nvSpPr>
        <p:spPr bwMode="auto">
          <a:xfrm>
            <a:off x="635844" y="567754"/>
            <a:ext cx="3262432"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zh-CN" altLang="en-US" sz="2000" b="1" dirty="0" smtClean="0">
                <a:solidFill>
                  <a:srgbClr val="C00000"/>
                </a:solidFill>
                <a:latin typeface="微软雅黑" pitchFamily="34" charset="-122"/>
                <a:ea typeface="微软雅黑" pitchFamily="34" charset="-122"/>
              </a:rPr>
              <a:t>信道预约不能</a:t>
            </a:r>
            <a:r>
              <a:rPr lang="zh-CN" altLang="en-US" sz="2000" b="1" dirty="0">
                <a:solidFill>
                  <a:srgbClr val="C00000"/>
                </a:solidFill>
                <a:latin typeface="微软雅黑" pitchFamily="34" charset="-122"/>
                <a:ea typeface="微软雅黑" pitchFamily="34" charset="-122"/>
              </a:rPr>
              <a:t>完全避免碰撞</a:t>
            </a:r>
          </a:p>
        </p:txBody>
      </p:sp>
    </p:spTree>
    <p:extLst>
      <p:ext uri="{BB962C8B-B14F-4D97-AF65-F5344CB8AC3E}">
        <p14:creationId xmlns="" xmlns:p14="http://schemas.microsoft.com/office/powerpoint/2010/main" val="2239946895"/>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6"/>
          <p:cNvSpPr>
            <a:spLocks noChangeArrowheads="1"/>
          </p:cNvSpPr>
          <p:nvPr/>
        </p:nvSpPr>
        <p:spPr bwMode="auto">
          <a:xfrm>
            <a:off x="517853" y="928130"/>
            <a:ext cx="8133857" cy="240065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信道预约</a:t>
            </a:r>
            <a:r>
              <a:rPr lang="zh-CN" altLang="en-US" sz="2000" b="1" dirty="0">
                <a:solidFill>
                  <a:srgbClr val="C00000"/>
                </a:solidFill>
                <a:latin typeface="微软雅黑" pitchFamily="34" charset="-122"/>
                <a:ea typeface="微软雅黑" pitchFamily="34" charset="-122"/>
              </a:rPr>
              <a:t>不是强制性</a:t>
            </a:r>
            <a:r>
              <a:rPr lang="zh-CN" altLang="en-US" sz="2000" b="1" dirty="0">
                <a:latin typeface="微软雅黑" pitchFamily="34" charset="-122"/>
                <a:ea typeface="微软雅黑" pitchFamily="34" charset="-122"/>
              </a:rPr>
              <a:t>规定</a:t>
            </a:r>
            <a:r>
              <a:rPr lang="zh-CN" altLang="en-US" sz="2000" b="1" dirty="0" smtClean="0">
                <a:latin typeface="微软雅黑" pitchFamily="34" charset="-122"/>
                <a:ea typeface="微软雅黑" pitchFamily="34" charset="-122"/>
              </a:rPr>
              <a:t>。各</a:t>
            </a:r>
            <a:r>
              <a:rPr lang="zh-CN" altLang="en-US" sz="2000" b="1" dirty="0">
                <a:latin typeface="微软雅黑" pitchFamily="34" charset="-122"/>
                <a:ea typeface="微软雅黑" pitchFamily="34" charset="-122"/>
              </a:rPr>
              <a:t>站可以自己决定使用或不使用信道预约</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smtClean="0">
                <a:latin typeface="微软雅黑" pitchFamily="34" charset="-122"/>
                <a:ea typeface="微软雅黑" pitchFamily="34" charset="-122"/>
              </a:rPr>
              <a:t>只有</a:t>
            </a:r>
            <a:r>
              <a:rPr lang="zh-CN" altLang="en-US" sz="2000" b="1" dirty="0">
                <a:latin typeface="微软雅黑" pitchFamily="34" charset="-122"/>
                <a:ea typeface="微软雅黑" pitchFamily="34" charset="-122"/>
              </a:rPr>
              <a:t>当数据帧的长度</a:t>
            </a:r>
            <a:r>
              <a:rPr lang="zh-CN" altLang="en-US" sz="2000" b="1" dirty="0">
                <a:solidFill>
                  <a:srgbClr val="C00000"/>
                </a:solidFill>
                <a:latin typeface="微软雅黑" pitchFamily="34" charset="-122"/>
                <a:ea typeface="微软雅黑" pitchFamily="34" charset="-122"/>
              </a:rPr>
              <a:t>超过</a:t>
            </a:r>
            <a:r>
              <a:rPr lang="zh-CN" altLang="en-US" sz="2000" b="1" dirty="0">
                <a:latin typeface="微软雅黑" pitchFamily="34" charset="-122"/>
                <a:ea typeface="微软雅黑" pitchFamily="34" charset="-122"/>
              </a:rPr>
              <a:t>某一数值时，</a:t>
            </a:r>
            <a:r>
              <a:rPr lang="zh-CN" altLang="en-US" sz="2000" b="1" dirty="0" smtClean="0">
                <a:latin typeface="微软雅黑" pitchFamily="34" charset="-122"/>
                <a:ea typeface="微软雅黑" pitchFamily="34" charset="-122"/>
              </a:rPr>
              <a:t>使用 </a:t>
            </a:r>
            <a:r>
              <a:rPr lang="en-US" altLang="zh-CN" sz="2000" b="1" dirty="0" smtClean="0">
                <a:latin typeface="微软雅黑" pitchFamily="34" charset="-122"/>
                <a:ea typeface="微软雅黑" pitchFamily="34" charset="-122"/>
              </a:rPr>
              <a:t>RTS </a:t>
            </a:r>
            <a:r>
              <a:rPr lang="zh-CN" altLang="en-US" sz="2000" b="1" dirty="0" smtClean="0">
                <a:latin typeface="微软雅黑" pitchFamily="34" charset="-122"/>
                <a:ea typeface="微软雅黑" pitchFamily="34" charset="-122"/>
              </a:rPr>
              <a:t>帧和 </a:t>
            </a:r>
            <a:r>
              <a:rPr lang="en-US" altLang="zh-CN" sz="2000" b="1" dirty="0" smtClean="0">
                <a:latin typeface="微软雅黑" pitchFamily="34" charset="-122"/>
                <a:ea typeface="微软雅黑" pitchFamily="34" charset="-122"/>
              </a:rPr>
              <a:t>CTS </a:t>
            </a:r>
            <a:r>
              <a:rPr lang="zh-CN" altLang="en-US" sz="2000" b="1" dirty="0" smtClean="0">
                <a:latin typeface="微软雅黑" pitchFamily="34" charset="-122"/>
                <a:ea typeface="微软雅黑" pitchFamily="34" charset="-122"/>
              </a:rPr>
              <a:t>帧</a:t>
            </a:r>
            <a:r>
              <a:rPr lang="zh-CN" altLang="en-US" sz="2000" b="1" dirty="0">
                <a:latin typeface="微软雅黑" pitchFamily="34" charset="-122"/>
                <a:ea typeface="微软雅黑" pitchFamily="34" charset="-122"/>
              </a:rPr>
              <a:t>才比较合适</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因为无线信道的误码率比有线信道的高得多，所以，无线局域网</a:t>
            </a:r>
            <a:r>
              <a:rPr lang="zh-CN" altLang="en-US" sz="2000" b="1" dirty="0" smtClean="0">
                <a:latin typeface="微软雅黑" pitchFamily="34" charset="-122"/>
                <a:ea typeface="微软雅黑" pitchFamily="34" charset="-122"/>
              </a:rPr>
              <a:t>的 </a:t>
            </a:r>
            <a:r>
              <a:rPr lang="en-US" altLang="zh-CN" sz="2000" b="1" dirty="0" smtClean="0">
                <a:latin typeface="微软雅黑" pitchFamily="34" charset="-122"/>
                <a:ea typeface="微软雅黑" pitchFamily="34" charset="-122"/>
              </a:rPr>
              <a:t>MAC </a:t>
            </a:r>
            <a:r>
              <a:rPr lang="zh-CN" altLang="en-US" sz="2000" b="1" dirty="0" smtClean="0">
                <a:latin typeface="微软雅黑" pitchFamily="34" charset="-122"/>
                <a:ea typeface="微软雅黑" pitchFamily="34" charset="-122"/>
              </a:rPr>
              <a:t>帧</a:t>
            </a:r>
            <a:r>
              <a:rPr lang="zh-CN" altLang="en-US" sz="2000" b="1" dirty="0">
                <a:latin typeface="微软雅黑" pitchFamily="34" charset="-122"/>
                <a:ea typeface="微软雅黑" pitchFamily="34" charset="-122"/>
              </a:rPr>
              <a:t>长一般应当短些，以便在出错重传时减小开销。</a:t>
            </a:r>
            <a:endParaRPr lang="en-US" altLang="zh-CN" sz="2000" b="1" dirty="0" smtClean="0">
              <a:latin typeface="微软雅黑" pitchFamily="34" charset="-122"/>
              <a:ea typeface="微软雅黑" pitchFamily="34" charset="-122"/>
            </a:endParaRPr>
          </a:p>
        </p:txBody>
      </p:sp>
      <p:sp>
        <p:nvSpPr>
          <p:cNvPr id="8"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 name="矩形 4"/>
          <p:cNvSpPr>
            <a:spLocks noChangeArrowheads="1"/>
          </p:cNvSpPr>
          <p:nvPr/>
        </p:nvSpPr>
        <p:spPr bwMode="auto">
          <a:xfrm>
            <a:off x="635844" y="567754"/>
            <a:ext cx="2555508"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zh-CN" altLang="en-US" sz="2000" b="1" dirty="0" smtClean="0">
                <a:latin typeface="微软雅黑" pitchFamily="34" charset="-122"/>
                <a:ea typeface="微软雅黑" pitchFamily="34" charset="-122"/>
              </a:rPr>
              <a:t>信道预约不是强制的</a:t>
            </a:r>
            <a:endParaRPr lang="zh-CN" altLang="en-US" sz="2000" b="1" dirty="0">
              <a:latin typeface="微软雅黑" pitchFamily="34" charset="-122"/>
              <a:ea typeface="微软雅黑" pitchFamily="34" charset="-122"/>
            </a:endParaRPr>
          </a:p>
        </p:txBody>
      </p:sp>
    </p:spTree>
    <p:extLst>
      <p:ext uri="{BB962C8B-B14F-4D97-AF65-F5344CB8AC3E}">
        <p14:creationId xmlns="" xmlns:p14="http://schemas.microsoft.com/office/powerpoint/2010/main" val="735460610"/>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8817"/>
            <a:ext cx="8129016" cy="422275"/>
          </a:xfrm>
          <a:prstGeom prst="roundRect">
            <a:avLst>
              <a:gd name="adj" fmla="val 16667"/>
            </a:avLst>
          </a:prstGeom>
          <a:solidFill>
            <a:srgbClr val="0089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2223101" y="593353"/>
            <a:ext cx="4706608"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9.1.4  802.11 </a:t>
            </a:r>
            <a:r>
              <a:rPr lang="zh-CN" altLang="en-US" sz="2400" b="1" dirty="0">
                <a:solidFill>
                  <a:schemeClr val="bg1"/>
                </a:solidFill>
                <a:latin typeface="微软雅黑" pitchFamily="34" charset="-122"/>
                <a:ea typeface="微软雅黑" pitchFamily="34" charset="-122"/>
              </a:rPr>
              <a:t>局域网的 </a:t>
            </a:r>
            <a:r>
              <a:rPr lang="en-US" altLang="zh-CN" sz="2400" b="1" dirty="0">
                <a:solidFill>
                  <a:schemeClr val="bg1"/>
                </a:solidFill>
                <a:latin typeface="微软雅黑" pitchFamily="34" charset="-122"/>
                <a:ea typeface="微软雅黑" pitchFamily="34" charset="-122"/>
              </a:rPr>
              <a:t>MAC </a:t>
            </a:r>
            <a:r>
              <a:rPr lang="zh-CN" altLang="en-US" sz="2400" b="1" dirty="0">
                <a:solidFill>
                  <a:schemeClr val="bg1"/>
                </a:solidFill>
                <a:latin typeface="微软雅黑" pitchFamily="34" charset="-122"/>
                <a:ea typeface="微软雅黑" pitchFamily="34" charset="-122"/>
              </a:rPr>
              <a:t>帧</a:t>
            </a:r>
          </a:p>
        </p:txBody>
      </p:sp>
      <p:sp>
        <p:nvSpPr>
          <p:cNvPr id="4" name="Rectangle 46"/>
          <p:cNvSpPr>
            <a:spLocks noChangeArrowheads="1"/>
          </p:cNvSpPr>
          <p:nvPr/>
        </p:nvSpPr>
        <p:spPr bwMode="auto">
          <a:xfrm>
            <a:off x="511896" y="1041822"/>
            <a:ext cx="8277262" cy="43858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700"/>
              </a:lnSpc>
              <a:buClr>
                <a:srgbClr val="0070C0"/>
              </a:buClr>
              <a:buFont typeface="Wingdings" pitchFamily="2" charset="2"/>
              <a:buChar char="l"/>
            </a:pPr>
            <a:r>
              <a:rPr lang="en-US" altLang="zh-CN" b="1" dirty="0">
                <a:latin typeface="微软雅黑" pitchFamily="34" charset="-122"/>
                <a:ea typeface="微软雅黑" pitchFamily="34" charset="-122"/>
              </a:rPr>
              <a:t>802.11 </a:t>
            </a:r>
            <a:r>
              <a:rPr lang="zh-CN" altLang="en-US" b="1" dirty="0">
                <a:latin typeface="微软雅黑" pitchFamily="34" charset="-122"/>
                <a:ea typeface="微软雅黑" pitchFamily="34" charset="-122"/>
              </a:rPr>
              <a:t>帧共有三种类型：</a:t>
            </a:r>
            <a:r>
              <a:rPr lang="zh-CN" altLang="en-US" b="1" dirty="0">
                <a:solidFill>
                  <a:srgbClr val="0000FF"/>
                </a:solidFill>
                <a:latin typeface="微软雅黑" pitchFamily="34" charset="-122"/>
                <a:ea typeface="微软雅黑" pitchFamily="34" charset="-122"/>
              </a:rPr>
              <a:t>控制帧</a:t>
            </a:r>
            <a:r>
              <a:rPr lang="zh-CN" altLang="en-US" b="1" dirty="0">
                <a:latin typeface="微软雅黑" pitchFamily="34" charset="-122"/>
                <a:ea typeface="微软雅黑" pitchFamily="34" charset="-122"/>
              </a:rPr>
              <a:t>、</a:t>
            </a:r>
            <a:r>
              <a:rPr lang="zh-CN" altLang="en-US" b="1" dirty="0">
                <a:solidFill>
                  <a:srgbClr val="0000FF"/>
                </a:solidFill>
                <a:latin typeface="微软雅黑" pitchFamily="34" charset="-122"/>
                <a:ea typeface="微软雅黑" pitchFamily="34" charset="-122"/>
              </a:rPr>
              <a:t>数据帧</a:t>
            </a:r>
            <a:r>
              <a:rPr lang="zh-CN" altLang="en-US" b="1" dirty="0">
                <a:latin typeface="微软雅黑" pitchFamily="34" charset="-122"/>
                <a:ea typeface="微软雅黑" pitchFamily="34" charset="-122"/>
              </a:rPr>
              <a:t>和</a:t>
            </a:r>
            <a:r>
              <a:rPr lang="zh-CN" altLang="en-US" b="1" dirty="0">
                <a:solidFill>
                  <a:srgbClr val="0000FF"/>
                </a:solidFill>
                <a:latin typeface="微软雅黑" pitchFamily="34" charset="-122"/>
                <a:ea typeface="微软雅黑" pitchFamily="34" charset="-122"/>
              </a:rPr>
              <a:t>管理帧</a:t>
            </a:r>
            <a:r>
              <a:rPr lang="zh-CN" altLang="en-US" b="1" dirty="0">
                <a:latin typeface="微软雅黑" pitchFamily="34" charset="-122"/>
                <a:ea typeface="微软雅黑" pitchFamily="34" charset="-122"/>
              </a:rPr>
              <a:t>。</a:t>
            </a:r>
          </a:p>
        </p:txBody>
      </p:sp>
      <p:sp>
        <p:nvSpPr>
          <p:cNvPr id="5" name="圆角矩形 4"/>
          <p:cNvSpPr/>
          <p:nvPr/>
        </p:nvSpPr>
        <p:spPr>
          <a:xfrm>
            <a:off x="511896" y="1451918"/>
            <a:ext cx="8129015" cy="27266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p:cNvSpPr/>
          <p:nvPr/>
        </p:nvSpPr>
        <p:spPr>
          <a:xfrm>
            <a:off x="4073072" y="1503075"/>
            <a:ext cx="1338828" cy="369332"/>
          </a:xfrm>
          <a:prstGeom prst="rect">
            <a:avLst/>
          </a:prstGeom>
        </p:spPr>
        <p:txBody>
          <a:bodyPr wrap="none">
            <a:spAutoFit/>
          </a:bodyPr>
          <a:lstStyle/>
          <a:p>
            <a:r>
              <a:rPr lang="zh-CN" altLang="en-US" b="1" dirty="0">
                <a:solidFill>
                  <a:srgbClr val="C00000"/>
                </a:solidFill>
                <a:latin typeface="微软雅黑" pitchFamily="34" charset="-122"/>
                <a:ea typeface="微软雅黑" pitchFamily="34" charset="-122"/>
              </a:rPr>
              <a:t>数据帧格式</a:t>
            </a:r>
          </a:p>
        </p:txBody>
      </p:sp>
      <p:sp>
        <p:nvSpPr>
          <p:cNvPr id="8" name="Freeform 4"/>
          <p:cNvSpPr>
            <a:spLocks/>
          </p:cNvSpPr>
          <p:nvPr/>
        </p:nvSpPr>
        <p:spPr bwMode="auto">
          <a:xfrm>
            <a:off x="897989" y="2931202"/>
            <a:ext cx="7012438" cy="462541"/>
          </a:xfrm>
          <a:custGeom>
            <a:avLst/>
            <a:gdLst>
              <a:gd name="T0" fmla="*/ 0 w 5080"/>
              <a:gd name="T1" fmla="*/ 363 h 363"/>
              <a:gd name="T2" fmla="*/ 181 w 5080"/>
              <a:gd name="T3" fmla="*/ 0 h 363"/>
              <a:gd name="T4" fmla="*/ 725 w 5080"/>
              <a:gd name="T5" fmla="*/ 0 h 363"/>
              <a:gd name="T6" fmla="*/ 5080 w 5080"/>
              <a:gd name="T7" fmla="*/ 363 h 363"/>
              <a:gd name="T8" fmla="*/ 0 w 5080"/>
              <a:gd name="T9" fmla="*/ 363 h 363"/>
            </a:gdLst>
            <a:ahLst/>
            <a:cxnLst>
              <a:cxn ang="0">
                <a:pos x="T0" y="T1"/>
              </a:cxn>
              <a:cxn ang="0">
                <a:pos x="T2" y="T3"/>
              </a:cxn>
              <a:cxn ang="0">
                <a:pos x="T4" y="T5"/>
              </a:cxn>
              <a:cxn ang="0">
                <a:pos x="T6" y="T7"/>
              </a:cxn>
              <a:cxn ang="0">
                <a:pos x="T8" y="T9"/>
              </a:cxn>
            </a:cxnLst>
            <a:rect l="0" t="0" r="r" b="b"/>
            <a:pathLst>
              <a:path w="5080" h="363">
                <a:moveTo>
                  <a:pt x="0" y="363"/>
                </a:moveTo>
                <a:lnTo>
                  <a:pt x="181" y="0"/>
                </a:lnTo>
                <a:lnTo>
                  <a:pt x="725" y="0"/>
                </a:lnTo>
                <a:lnTo>
                  <a:pt x="5080" y="363"/>
                </a:lnTo>
                <a:lnTo>
                  <a:pt x="0" y="363"/>
                </a:lnTo>
                <a:close/>
              </a:path>
            </a:pathLst>
          </a:custGeom>
          <a:gradFill rotWithShape="1">
            <a:gsLst>
              <a:gs pos="0">
                <a:srgbClr val="0066FF"/>
              </a:gs>
              <a:gs pos="100000">
                <a:srgbClr val="66FFFF"/>
              </a:gs>
            </a:gsLst>
            <a:lin ang="5400000" scaled="1"/>
          </a:gradFill>
          <a:ln>
            <a:noFill/>
          </a:ln>
          <a:effectLs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 name="Text Box 5"/>
          <p:cNvSpPr txBox="1">
            <a:spLocks noChangeArrowheads="1"/>
          </p:cNvSpPr>
          <p:nvPr/>
        </p:nvSpPr>
        <p:spPr bwMode="auto">
          <a:xfrm>
            <a:off x="737862" y="2369391"/>
            <a:ext cx="7417415"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Lst>
        </p:spPr>
        <p:txBody>
          <a:bodyPr wrap="none">
            <a:spAutoFit/>
          </a:bodyPr>
          <a:lstStyle/>
          <a:p>
            <a:r>
              <a:rPr lang="zh-CN" altLang="en-US" sz="1200" b="1" dirty="0">
                <a:latin typeface="微软雅黑" panose="020B0503020204020204" pitchFamily="34" charset="-122"/>
                <a:ea typeface="微软雅黑" panose="020B0503020204020204" pitchFamily="34" charset="-122"/>
              </a:rPr>
              <a:t>字节     </a:t>
            </a:r>
            <a:r>
              <a:rPr lang="zh-CN" altLang="en-US" sz="1200" b="1" dirty="0" smtClean="0">
                <a:latin typeface="微软雅黑" panose="020B0503020204020204" pitchFamily="34" charset="-122"/>
                <a:ea typeface="微软雅黑" panose="020B0503020204020204" pitchFamily="34" charset="-122"/>
              </a:rPr>
              <a:t>   </a:t>
            </a:r>
            <a:r>
              <a:rPr lang="en-US" altLang="zh-CN" sz="1200" b="1" dirty="0" smtClean="0">
                <a:latin typeface="微软雅黑" panose="020B0503020204020204" pitchFamily="34" charset="-122"/>
                <a:ea typeface="微软雅黑" panose="020B0503020204020204" pitchFamily="34" charset="-122"/>
              </a:rPr>
              <a:t>2              </a:t>
            </a:r>
            <a:r>
              <a:rPr lang="en-US" altLang="zh-CN" sz="1200" b="1" dirty="0">
                <a:latin typeface="微软雅黑" panose="020B0503020204020204" pitchFamily="34" charset="-122"/>
                <a:ea typeface="微软雅黑" panose="020B0503020204020204" pitchFamily="34" charset="-122"/>
              </a:rPr>
              <a:t>2            </a:t>
            </a:r>
            <a:r>
              <a:rPr lang="en-US" altLang="zh-CN" sz="1200" b="1" dirty="0" smtClean="0">
                <a:latin typeface="微软雅黑" panose="020B0503020204020204" pitchFamily="34" charset="-122"/>
                <a:ea typeface="微软雅黑" panose="020B0503020204020204" pitchFamily="34" charset="-122"/>
              </a:rPr>
              <a:t>  6              </a:t>
            </a:r>
            <a:r>
              <a:rPr lang="en-US" altLang="zh-CN" sz="1200" b="1" dirty="0">
                <a:latin typeface="微软雅黑" panose="020B0503020204020204" pitchFamily="34" charset="-122"/>
                <a:ea typeface="微软雅黑" panose="020B0503020204020204" pitchFamily="34" charset="-122"/>
              </a:rPr>
              <a:t>6          </a:t>
            </a:r>
            <a:r>
              <a:rPr lang="en-US" altLang="zh-CN" sz="1200" b="1" dirty="0" smtClean="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6        </a:t>
            </a:r>
            <a:r>
              <a:rPr lang="en-US" altLang="zh-CN" sz="1200" b="1" dirty="0" smtClean="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2          </a:t>
            </a:r>
            <a:r>
              <a:rPr lang="en-US" altLang="zh-CN" sz="1200" b="1" dirty="0" smtClean="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6      </a:t>
            </a:r>
            <a:r>
              <a:rPr lang="en-US" altLang="zh-CN" sz="1200" b="1" dirty="0" smtClean="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0 ~ 2312             4</a:t>
            </a:r>
          </a:p>
        </p:txBody>
      </p:sp>
      <p:sp>
        <p:nvSpPr>
          <p:cNvPr id="10" name="Rectangle 6"/>
          <p:cNvSpPr>
            <a:spLocks noChangeArrowheads="1"/>
          </p:cNvSpPr>
          <p:nvPr/>
        </p:nvSpPr>
        <p:spPr bwMode="auto">
          <a:xfrm>
            <a:off x="1149222" y="2648444"/>
            <a:ext cx="745417" cy="275231"/>
          </a:xfrm>
          <a:prstGeom prst="rect">
            <a:avLst/>
          </a:prstGeom>
          <a:solidFill>
            <a:srgbClr val="0070C0"/>
          </a:solidFill>
          <a:ln w="9525">
            <a:solidFill>
              <a:schemeClr val="tx2"/>
            </a:solidFill>
            <a:miter lim="800000"/>
            <a:headEnd/>
            <a:tailEnd/>
          </a:ln>
          <a:effectLst/>
          <a:extLst/>
        </p:spPr>
        <p:txBody>
          <a:bodyPr wrap="none" anchor="ct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 name="Rectangle 8"/>
          <p:cNvSpPr>
            <a:spLocks noChangeArrowheads="1"/>
          </p:cNvSpPr>
          <p:nvPr/>
        </p:nvSpPr>
        <p:spPr bwMode="auto">
          <a:xfrm>
            <a:off x="1898780" y="2640799"/>
            <a:ext cx="752318" cy="289247"/>
          </a:xfrm>
          <a:prstGeom prst="rect">
            <a:avLst/>
          </a:prstGeom>
          <a:solidFill>
            <a:srgbClr val="99FF66"/>
          </a:solidFill>
          <a:ln w="9525">
            <a:solidFill>
              <a:schemeClr val="tx2"/>
            </a:solidFill>
            <a:miter lim="800000"/>
            <a:headEnd/>
            <a:tailEnd/>
          </a:ln>
          <a:effectLst/>
        </p:spPr>
        <p:txBody>
          <a:bodyPr wrap="none" anchor="ctr"/>
          <a:lstStyle/>
          <a:p>
            <a:pPr algn="ctr"/>
            <a:r>
              <a:rPr lang="zh-CN" altLang="en-US" sz="1200" b="1" dirty="0">
                <a:latin typeface="微软雅黑" panose="020B0503020204020204" pitchFamily="34" charset="-122"/>
                <a:ea typeface="微软雅黑" panose="020B0503020204020204" pitchFamily="34" charset="-122"/>
              </a:rPr>
              <a:t>持续期</a:t>
            </a:r>
          </a:p>
        </p:txBody>
      </p:sp>
      <p:sp>
        <p:nvSpPr>
          <p:cNvPr id="13" name="Rectangle 9"/>
          <p:cNvSpPr>
            <a:spLocks noChangeArrowheads="1"/>
          </p:cNvSpPr>
          <p:nvPr/>
        </p:nvSpPr>
        <p:spPr bwMode="auto">
          <a:xfrm>
            <a:off x="2651098" y="2640799"/>
            <a:ext cx="752319" cy="289247"/>
          </a:xfrm>
          <a:prstGeom prst="rect">
            <a:avLst/>
          </a:prstGeom>
          <a:solidFill>
            <a:srgbClr val="99FF66"/>
          </a:solidFill>
          <a:ln w="9525">
            <a:solidFill>
              <a:schemeClr val="tx2"/>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地址 </a:t>
            </a:r>
            <a:r>
              <a:rPr lang="en-US" altLang="zh-CN" sz="1200" b="1">
                <a:latin typeface="微软雅黑" panose="020B0503020204020204" pitchFamily="34" charset="-122"/>
                <a:ea typeface="微软雅黑" panose="020B0503020204020204" pitchFamily="34" charset="-122"/>
              </a:rPr>
              <a:t>1</a:t>
            </a:r>
          </a:p>
        </p:txBody>
      </p:sp>
      <p:sp>
        <p:nvSpPr>
          <p:cNvPr id="14" name="Rectangle 10"/>
          <p:cNvSpPr>
            <a:spLocks noChangeArrowheads="1"/>
          </p:cNvSpPr>
          <p:nvPr/>
        </p:nvSpPr>
        <p:spPr bwMode="auto">
          <a:xfrm>
            <a:off x="3403418" y="2640799"/>
            <a:ext cx="752318" cy="289247"/>
          </a:xfrm>
          <a:prstGeom prst="rect">
            <a:avLst/>
          </a:prstGeom>
          <a:solidFill>
            <a:srgbClr val="99FF66"/>
          </a:solidFill>
          <a:ln w="9525">
            <a:solidFill>
              <a:schemeClr val="tx2"/>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地址 </a:t>
            </a:r>
            <a:r>
              <a:rPr lang="en-US" altLang="zh-CN" sz="1200" b="1">
                <a:latin typeface="微软雅黑" panose="020B0503020204020204" pitchFamily="34" charset="-122"/>
                <a:ea typeface="微软雅黑" panose="020B0503020204020204" pitchFamily="34" charset="-122"/>
              </a:rPr>
              <a:t>2</a:t>
            </a:r>
          </a:p>
        </p:txBody>
      </p:sp>
      <p:sp>
        <p:nvSpPr>
          <p:cNvPr id="15" name="Rectangle 11"/>
          <p:cNvSpPr>
            <a:spLocks noChangeArrowheads="1"/>
          </p:cNvSpPr>
          <p:nvPr/>
        </p:nvSpPr>
        <p:spPr bwMode="auto">
          <a:xfrm>
            <a:off x="4155735" y="2640799"/>
            <a:ext cx="752319" cy="289247"/>
          </a:xfrm>
          <a:prstGeom prst="rect">
            <a:avLst/>
          </a:prstGeom>
          <a:solidFill>
            <a:srgbClr val="99FF66"/>
          </a:solidFill>
          <a:ln w="9525">
            <a:solidFill>
              <a:schemeClr val="tx2"/>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地址 </a:t>
            </a:r>
            <a:r>
              <a:rPr lang="en-US" altLang="zh-CN" sz="1200" b="1">
                <a:latin typeface="微软雅黑" panose="020B0503020204020204" pitchFamily="34" charset="-122"/>
                <a:ea typeface="微软雅黑" panose="020B0503020204020204" pitchFamily="34" charset="-122"/>
              </a:rPr>
              <a:t>3</a:t>
            </a:r>
          </a:p>
        </p:txBody>
      </p:sp>
      <p:sp>
        <p:nvSpPr>
          <p:cNvPr id="16" name="Rectangle 12"/>
          <p:cNvSpPr>
            <a:spLocks noChangeArrowheads="1"/>
          </p:cNvSpPr>
          <p:nvPr/>
        </p:nvSpPr>
        <p:spPr bwMode="auto">
          <a:xfrm>
            <a:off x="4908055" y="2640799"/>
            <a:ext cx="752318" cy="289247"/>
          </a:xfrm>
          <a:prstGeom prst="rect">
            <a:avLst/>
          </a:prstGeom>
          <a:solidFill>
            <a:srgbClr val="99FF66"/>
          </a:solidFill>
          <a:ln w="9525">
            <a:solidFill>
              <a:schemeClr val="tx2"/>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序号控制</a:t>
            </a:r>
          </a:p>
        </p:txBody>
      </p:sp>
      <p:sp>
        <p:nvSpPr>
          <p:cNvPr id="17" name="Rectangle 13"/>
          <p:cNvSpPr>
            <a:spLocks noChangeArrowheads="1"/>
          </p:cNvSpPr>
          <p:nvPr/>
        </p:nvSpPr>
        <p:spPr bwMode="auto">
          <a:xfrm>
            <a:off x="5660372" y="2640799"/>
            <a:ext cx="752319" cy="289247"/>
          </a:xfrm>
          <a:prstGeom prst="rect">
            <a:avLst/>
          </a:prstGeom>
          <a:solidFill>
            <a:srgbClr val="99FF66"/>
          </a:solidFill>
          <a:ln w="9525">
            <a:solidFill>
              <a:schemeClr val="tx2"/>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地址 </a:t>
            </a:r>
            <a:r>
              <a:rPr lang="en-US" altLang="zh-CN" sz="1200" b="1">
                <a:latin typeface="微软雅黑" panose="020B0503020204020204" pitchFamily="34" charset="-122"/>
                <a:ea typeface="微软雅黑" panose="020B0503020204020204" pitchFamily="34" charset="-122"/>
              </a:rPr>
              <a:t>4</a:t>
            </a:r>
          </a:p>
        </p:txBody>
      </p:sp>
      <p:sp>
        <p:nvSpPr>
          <p:cNvPr id="18" name="Rectangle 14"/>
          <p:cNvSpPr>
            <a:spLocks noChangeArrowheads="1"/>
          </p:cNvSpPr>
          <p:nvPr/>
        </p:nvSpPr>
        <p:spPr bwMode="auto">
          <a:xfrm>
            <a:off x="6412692" y="2640799"/>
            <a:ext cx="1184384" cy="289247"/>
          </a:xfrm>
          <a:prstGeom prst="rect">
            <a:avLst/>
          </a:prstGeom>
          <a:solidFill>
            <a:srgbClr val="66FFFF"/>
          </a:solidFill>
          <a:ln w="9525">
            <a:solidFill>
              <a:schemeClr val="tx2"/>
            </a:solidFill>
            <a:miter lim="800000"/>
            <a:headEnd/>
            <a:tailEnd/>
          </a:ln>
          <a:effectLst/>
        </p:spPr>
        <p:txBody>
          <a:bodyPr wrap="none" anchor="ctr"/>
          <a:lstStyle/>
          <a:p>
            <a:pPr algn="ctr"/>
            <a:r>
              <a:rPr lang="zh-CN" altLang="en-US" sz="1200" b="1">
                <a:latin typeface="微软雅黑" panose="020B0503020204020204" pitchFamily="34" charset="-122"/>
                <a:ea typeface="微软雅黑" panose="020B0503020204020204" pitchFamily="34" charset="-122"/>
              </a:rPr>
              <a:t>帧主体</a:t>
            </a:r>
          </a:p>
        </p:txBody>
      </p:sp>
      <p:sp>
        <p:nvSpPr>
          <p:cNvPr id="19" name="Rectangle 15"/>
          <p:cNvSpPr>
            <a:spLocks noChangeArrowheads="1"/>
          </p:cNvSpPr>
          <p:nvPr/>
        </p:nvSpPr>
        <p:spPr bwMode="auto">
          <a:xfrm>
            <a:off x="7595695" y="2640799"/>
            <a:ext cx="752319" cy="289247"/>
          </a:xfrm>
          <a:prstGeom prst="rect">
            <a:avLst/>
          </a:prstGeom>
          <a:solidFill>
            <a:schemeClr val="accent6">
              <a:lumMod val="40000"/>
              <a:lumOff val="60000"/>
            </a:schemeClr>
          </a:solidFill>
          <a:ln w="9525">
            <a:solidFill>
              <a:schemeClr val="tx2"/>
            </a:solidFill>
            <a:miter lim="800000"/>
            <a:headEnd/>
            <a:tailEnd/>
          </a:ln>
          <a:effectLst/>
        </p:spPr>
        <p:txBody>
          <a:bodyPr wrap="none" anchor="ctr"/>
          <a:lstStyle/>
          <a:p>
            <a:pPr algn="ctr"/>
            <a:r>
              <a:rPr lang="en-US" altLang="zh-CN" sz="1200" b="1" dirty="0">
                <a:latin typeface="微软雅黑" panose="020B0503020204020204" pitchFamily="34" charset="-122"/>
                <a:ea typeface="微软雅黑" panose="020B0503020204020204" pitchFamily="34" charset="-122"/>
              </a:rPr>
              <a:t>FCS</a:t>
            </a:r>
          </a:p>
        </p:txBody>
      </p:sp>
      <p:sp>
        <p:nvSpPr>
          <p:cNvPr id="20" name="Rectangle 16"/>
          <p:cNvSpPr>
            <a:spLocks noChangeArrowheads="1"/>
          </p:cNvSpPr>
          <p:nvPr/>
        </p:nvSpPr>
        <p:spPr bwMode="auto">
          <a:xfrm>
            <a:off x="896609" y="3392587"/>
            <a:ext cx="752318"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协议</a:t>
            </a:r>
          </a:p>
          <a:p>
            <a:pPr algn="ctr"/>
            <a:r>
              <a:rPr lang="zh-CN" altLang="en-US" sz="1200" b="1">
                <a:solidFill>
                  <a:schemeClr val="bg1"/>
                </a:solidFill>
                <a:latin typeface="微软雅黑" panose="020B0503020204020204" pitchFamily="34" charset="-122"/>
                <a:ea typeface="微软雅黑" panose="020B0503020204020204" pitchFamily="34" charset="-122"/>
              </a:rPr>
              <a:t>版本</a:t>
            </a:r>
          </a:p>
        </p:txBody>
      </p:sp>
      <p:sp>
        <p:nvSpPr>
          <p:cNvPr id="21" name="Rectangle 17"/>
          <p:cNvSpPr>
            <a:spLocks noChangeArrowheads="1"/>
          </p:cNvSpPr>
          <p:nvPr/>
        </p:nvSpPr>
        <p:spPr bwMode="auto">
          <a:xfrm>
            <a:off x="1648926" y="3392587"/>
            <a:ext cx="752319"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类型</a:t>
            </a:r>
          </a:p>
        </p:txBody>
      </p:sp>
      <p:sp>
        <p:nvSpPr>
          <p:cNvPr id="22" name="Rectangle 18"/>
          <p:cNvSpPr>
            <a:spLocks noChangeArrowheads="1"/>
          </p:cNvSpPr>
          <p:nvPr/>
        </p:nvSpPr>
        <p:spPr bwMode="auto">
          <a:xfrm>
            <a:off x="2401246" y="3392587"/>
            <a:ext cx="1501876"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子类型</a:t>
            </a:r>
          </a:p>
        </p:txBody>
      </p:sp>
      <p:sp>
        <p:nvSpPr>
          <p:cNvPr id="23" name="Rectangle 19"/>
          <p:cNvSpPr>
            <a:spLocks noChangeArrowheads="1"/>
          </p:cNvSpPr>
          <p:nvPr/>
        </p:nvSpPr>
        <p:spPr bwMode="auto">
          <a:xfrm>
            <a:off x="3900362" y="3392587"/>
            <a:ext cx="503846"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去往</a:t>
            </a:r>
          </a:p>
          <a:p>
            <a:pPr algn="ctr"/>
            <a:r>
              <a:rPr lang="en-US" altLang="zh-CN" sz="1200" b="1">
                <a:solidFill>
                  <a:schemeClr val="bg1"/>
                </a:solidFill>
                <a:latin typeface="微软雅黑" panose="020B0503020204020204" pitchFamily="34" charset="-122"/>
                <a:ea typeface="微软雅黑" panose="020B0503020204020204" pitchFamily="34" charset="-122"/>
              </a:rPr>
              <a:t>AP</a:t>
            </a:r>
          </a:p>
        </p:txBody>
      </p:sp>
      <p:sp>
        <p:nvSpPr>
          <p:cNvPr id="24" name="Rectangle 20"/>
          <p:cNvSpPr>
            <a:spLocks noChangeArrowheads="1"/>
          </p:cNvSpPr>
          <p:nvPr/>
        </p:nvSpPr>
        <p:spPr bwMode="auto">
          <a:xfrm>
            <a:off x="4404207" y="3392587"/>
            <a:ext cx="503847"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来自</a:t>
            </a:r>
          </a:p>
          <a:p>
            <a:pPr algn="ctr"/>
            <a:r>
              <a:rPr lang="en-US" altLang="zh-CN" sz="1200" b="1">
                <a:solidFill>
                  <a:schemeClr val="bg1"/>
                </a:solidFill>
                <a:latin typeface="微软雅黑" panose="020B0503020204020204" pitchFamily="34" charset="-122"/>
                <a:ea typeface="微软雅黑" panose="020B0503020204020204" pitchFamily="34" charset="-122"/>
              </a:rPr>
              <a:t>AP</a:t>
            </a:r>
          </a:p>
        </p:txBody>
      </p:sp>
      <p:sp>
        <p:nvSpPr>
          <p:cNvPr id="25" name="Rectangle 21"/>
          <p:cNvSpPr>
            <a:spLocks noChangeArrowheads="1"/>
          </p:cNvSpPr>
          <p:nvPr/>
        </p:nvSpPr>
        <p:spPr bwMode="auto">
          <a:xfrm>
            <a:off x="4908055" y="3392587"/>
            <a:ext cx="503846"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更多</a:t>
            </a:r>
          </a:p>
          <a:p>
            <a:pPr algn="ctr"/>
            <a:r>
              <a:rPr lang="zh-CN" altLang="en-US" sz="1200" b="1">
                <a:solidFill>
                  <a:schemeClr val="bg1"/>
                </a:solidFill>
                <a:latin typeface="微软雅黑" panose="020B0503020204020204" pitchFamily="34" charset="-122"/>
                <a:ea typeface="微软雅黑" panose="020B0503020204020204" pitchFamily="34" charset="-122"/>
              </a:rPr>
              <a:t>分片</a:t>
            </a:r>
          </a:p>
        </p:txBody>
      </p:sp>
      <p:sp>
        <p:nvSpPr>
          <p:cNvPr id="26" name="Rectangle 22"/>
          <p:cNvSpPr>
            <a:spLocks noChangeArrowheads="1"/>
          </p:cNvSpPr>
          <p:nvPr/>
        </p:nvSpPr>
        <p:spPr bwMode="auto">
          <a:xfrm>
            <a:off x="5411900" y="3392587"/>
            <a:ext cx="503847"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重试</a:t>
            </a:r>
          </a:p>
        </p:txBody>
      </p:sp>
      <p:sp>
        <p:nvSpPr>
          <p:cNvPr id="27" name="Rectangle 23"/>
          <p:cNvSpPr>
            <a:spLocks noChangeArrowheads="1"/>
          </p:cNvSpPr>
          <p:nvPr/>
        </p:nvSpPr>
        <p:spPr bwMode="auto">
          <a:xfrm>
            <a:off x="5915748" y="3392587"/>
            <a:ext cx="503846"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功率</a:t>
            </a:r>
          </a:p>
          <a:p>
            <a:pPr algn="ctr"/>
            <a:r>
              <a:rPr lang="zh-CN" altLang="en-US" sz="1200" b="1">
                <a:solidFill>
                  <a:schemeClr val="bg1"/>
                </a:solidFill>
                <a:latin typeface="微软雅黑" panose="020B0503020204020204" pitchFamily="34" charset="-122"/>
                <a:ea typeface="微软雅黑" panose="020B0503020204020204" pitchFamily="34" charset="-122"/>
              </a:rPr>
              <a:t>管理</a:t>
            </a:r>
          </a:p>
        </p:txBody>
      </p:sp>
      <p:sp>
        <p:nvSpPr>
          <p:cNvPr id="28" name="Rectangle 24"/>
          <p:cNvSpPr>
            <a:spLocks noChangeArrowheads="1"/>
          </p:cNvSpPr>
          <p:nvPr/>
        </p:nvSpPr>
        <p:spPr bwMode="auto">
          <a:xfrm>
            <a:off x="6419593" y="3392587"/>
            <a:ext cx="503847"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a:solidFill>
                  <a:schemeClr val="bg1"/>
                </a:solidFill>
                <a:latin typeface="微软雅黑" panose="020B0503020204020204" pitchFamily="34" charset="-122"/>
                <a:ea typeface="微软雅黑" panose="020B0503020204020204" pitchFamily="34" charset="-122"/>
              </a:rPr>
              <a:t>更多</a:t>
            </a:r>
          </a:p>
          <a:p>
            <a:pPr algn="ctr"/>
            <a:r>
              <a:rPr lang="zh-CN" altLang="en-US" sz="1200" b="1">
                <a:solidFill>
                  <a:schemeClr val="bg1"/>
                </a:solidFill>
                <a:latin typeface="微软雅黑" panose="020B0503020204020204" pitchFamily="34" charset="-122"/>
                <a:ea typeface="微软雅黑" panose="020B0503020204020204" pitchFamily="34" charset="-122"/>
              </a:rPr>
              <a:t>数据</a:t>
            </a:r>
          </a:p>
        </p:txBody>
      </p:sp>
      <p:sp>
        <p:nvSpPr>
          <p:cNvPr id="29" name="Rectangle 25"/>
          <p:cNvSpPr>
            <a:spLocks noChangeArrowheads="1"/>
          </p:cNvSpPr>
          <p:nvPr/>
        </p:nvSpPr>
        <p:spPr bwMode="auto">
          <a:xfrm>
            <a:off x="6923441" y="3392587"/>
            <a:ext cx="503846" cy="462540"/>
          </a:xfrm>
          <a:prstGeom prst="rect">
            <a:avLst/>
          </a:prstGeom>
          <a:solidFill>
            <a:srgbClr val="0066FF"/>
          </a:solidFill>
          <a:ln w="9525">
            <a:solidFill>
              <a:schemeClr val="tx1"/>
            </a:solidFill>
            <a:miter lim="800000"/>
            <a:headEnd/>
            <a:tailEnd/>
          </a:ln>
          <a:effectLst/>
        </p:spPr>
        <p:txBody>
          <a:bodyPr wrap="none" anchor="ctr"/>
          <a:lstStyle/>
          <a:p>
            <a:pPr algn="ctr"/>
            <a:r>
              <a:rPr lang="en-US" altLang="zh-CN" sz="1200" b="1">
                <a:solidFill>
                  <a:schemeClr val="bg1"/>
                </a:solidFill>
                <a:latin typeface="微软雅黑" panose="020B0503020204020204" pitchFamily="34" charset="-122"/>
                <a:ea typeface="微软雅黑" panose="020B0503020204020204" pitchFamily="34" charset="-122"/>
              </a:rPr>
              <a:t>WEP</a:t>
            </a:r>
          </a:p>
        </p:txBody>
      </p:sp>
      <p:sp>
        <p:nvSpPr>
          <p:cNvPr id="30" name="Rectangle 26"/>
          <p:cNvSpPr>
            <a:spLocks noChangeArrowheads="1"/>
          </p:cNvSpPr>
          <p:nvPr/>
        </p:nvSpPr>
        <p:spPr bwMode="auto">
          <a:xfrm>
            <a:off x="7427286" y="3392587"/>
            <a:ext cx="503847" cy="462540"/>
          </a:xfrm>
          <a:prstGeom prst="rect">
            <a:avLst/>
          </a:prstGeom>
          <a:solidFill>
            <a:srgbClr val="0066FF"/>
          </a:solidFill>
          <a:ln w="9525">
            <a:solidFill>
              <a:schemeClr val="tx1"/>
            </a:solidFill>
            <a:miter lim="800000"/>
            <a:headEnd/>
            <a:tailEnd/>
          </a:ln>
          <a:effectLst/>
        </p:spPr>
        <p:txBody>
          <a:bodyPr wrap="none" anchor="ctr"/>
          <a:lstStyle/>
          <a:p>
            <a:pPr algn="ctr"/>
            <a:r>
              <a:rPr lang="zh-CN" altLang="en-US" sz="1200" b="1" dirty="0">
                <a:solidFill>
                  <a:schemeClr val="bg1"/>
                </a:solidFill>
                <a:latin typeface="微软雅黑" panose="020B0503020204020204" pitchFamily="34" charset="-122"/>
                <a:ea typeface="微软雅黑" panose="020B0503020204020204" pitchFamily="34" charset="-122"/>
              </a:rPr>
              <a:t>顺序</a:t>
            </a:r>
          </a:p>
        </p:txBody>
      </p:sp>
      <p:sp>
        <p:nvSpPr>
          <p:cNvPr id="31" name="Text Box 27"/>
          <p:cNvSpPr txBox="1">
            <a:spLocks noChangeArrowheads="1"/>
          </p:cNvSpPr>
          <p:nvPr/>
        </p:nvSpPr>
        <p:spPr bwMode="auto">
          <a:xfrm>
            <a:off x="638473" y="3121178"/>
            <a:ext cx="7236276"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200" b="1" dirty="0">
                <a:latin typeface="微软雅黑" panose="020B0503020204020204" pitchFamily="34" charset="-122"/>
                <a:ea typeface="微软雅黑" panose="020B0503020204020204" pitchFamily="34" charset="-122"/>
              </a:rPr>
              <a:t>位        </a:t>
            </a:r>
            <a:r>
              <a:rPr lang="en-US" altLang="zh-CN" sz="1200" b="1" dirty="0">
                <a:latin typeface="微软雅黑" panose="020B0503020204020204" pitchFamily="34" charset="-122"/>
                <a:ea typeface="微软雅黑" panose="020B0503020204020204" pitchFamily="34" charset="-122"/>
              </a:rPr>
              <a:t>2              2                   </a:t>
            </a:r>
            <a:r>
              <a:rPr lang="en-US" altLang="zh-CN" sz="1200" b="1" dirty="0" smtClean="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4      </a:t>
            </a:r>
            <a:r>
              <a:rPr lang="en-US" altLang="zh-CN" sz="1200" b="1" dirty="0" smtClean="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1         1         </a:t>
            </a:r>
            <a:r>
              <a:rPr lang="en-US" altLang="zh-CN" sz="1200" b="1" dirty="0" smtClean="0">
                <a:latin typeface="微软雅黑" panose="020B0503020204020204" pitchFamily="34" charset="-122"/>
                <a:ea typeface="微软雅黑" panose="020B0503020204020204" pitchFamily="34" charset="-122"/>
              </a:rPr>
              <a:t>1         </a:t>
            </a:r>
            <a:r>
              <a:rPr lang="en-US" altLang="zh-CN" sz="1200" b="1" dirty="0">
                <a:latin typeface="微软雅黑" panose="020B0503020204020204" pitchFamily="34" charset="-122"/>
                <a:ea typeface="微软雅黑" panose="020B0503020204020204" pitchFamily="34" charset="-122"/>
              </a:rPr>
              <a:t>1         1         1   </a:t>
            </a:r>
            <a:r>
              <a:rPr lang="en-US" altLang="zh-CN" sz="1200" b="1" dirty="0" smtClean="0">
                <a:latin typeface="微软雅黑" panose="020B0503020204020204" pitchFamily="34" charset="-122"/>
                <a:ea typeface="微软雅黑" panose="020B0503020204020204" pitchFamily="34" charset="-122"/>
              </a:rPr>
              <a:t>      </a:t>
            </a:r>
            <a:r>
              <a:rPr lang="en-US" altLang="zh-CN" sz="1200" b="1" dirty="0">
                <a:latin typeface="微软雅黑" panose="020B0503020204020204" pitchFamily="34" charset="-122"/>
                <a:ea typeface="微软雅黑" panose="020B0503020204020204" pitchFamily="34" charset="-122"/>
              </a:rPr>
              <a:t>1         1</a:t>
            </a:r>
          </a:p>
        </p:txBody>
      </p:sp>
      <p:sp>
        <p:nvSpPr>
          <p:cNvPr id="32" name="AutoShape 28"/>
          <p:cNvSpPr>
            <a:spLocks/>
          </p:cNvSpPr>
          <p:nvPr/>
        </p:nvSpPr>
        <p:spPr bwMode="auto">
          <a:xfrm rot="16200000">
            <a:off x="3677639" y="-333700"/>
            <a:ext cx="203875" cy="5263469"/>
          </a:xfrm>
          <a:prstGeom prst="rightBrace">
            <a:avLst>
              <a:gd name="adj1" fmla="val 198594"/>
              <a:gd name="adj2" fmla="val 50000"/>
            </a:avLst>
          </a:prstGeom>
          <a:noFill/>
          <a:ln w="9525">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3" name="Text Box 29"/>
          <p:cNvSpPr txBox="1">
            <a:spLocks noChangeArrowheads="1"/>
          </p:cNvSpPr>
          <p:nvPr/>
        </p:nvSpPr>
        <p:spPr bwMode="auto">
          <a:xfrm>
            <a:off x="3278474" y="1930690"/>
            <a:ext cx="1032975"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0000FF"/>
                </a:solidFill>
                <a:latin typeface="微软雅黑" panose="020B0503020204020204" pitchFamily="34" charset="-122"/>
                <a:ea typeface="微软雅黑" panose="020B0503020204020204" pitchFamily="34" charset="-122"/>
              </a:rPr>
              <a:t>MAC </a:t>
            </a:r>
            <a:r>
              <a:rPr lang="zh-CN" altLang="en-US" sz="1400" b="1" dirty="0">
                <a:solidFill>
                  <a:srgbClr val="0000FF"/>
                </a:solidFill>
                <a:latin typeface="微软雅黑" panose="020B0503020204020204" pitchFamily="34" charset="-122"/>
                <a:ea typeface="微软雅黑" panose="020B0503020204020204" pitchFamily="34" charset="-122"/>
              </a:rPr>
              <a:t>首部</a:t>
            </a:r>
          </a:p>
        </p:txBody>
      </p:sp>
      <p:sp>
        <p:nvSpPr>
          <p:cNvPr id="34" name="Text Box 30"/>
          <p:cNvSpPr txBox="1">
            <a:spLocks noChangeArrowheads="1"/>
          </p:cNvSpPr>
          <p:nvPr/>
        </p:nvSpPr>
        <p:spPr bwMode="auto">
          <a:xfrm>
            <a:off x="7608397" y="1890823"/>
            <a:ext cx="621004"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b="1" dirty="0">
                <a:solidFill>
                  <a:srgbClr val="0000FF"/>
                </a:solidFill>
                <a:latin typeface="微软雅黑" panose="020B0503020204020204" pitchFamily="34" charset="-122"/>
                <a:ea typeface="微软雅黑" panose="020B0503020204020204" pitchFamily="34" charset="-122"/>
              </a:rPr>
              <a:t>MAC</a:t>
            </a:r>
          </a:p>
          <a:p>
            <a:r>
              <a:rPr lang="zh-CN" altLang="en-US" sz="1400" b="1" dirty="0" smtClean="0">
                <a:solidFill>
                  <a:srgbClr val="0000FF"/>
                </a:solidFill>
                <a:latin typeface="微软雅黑" panose="020B0503020204020204" pitchFamily="34" charset="-122"/>
                <a:ea typeface="微软雅黑" panose="020B0503020204020204" pitchFamily="34" charset="-122"/>
              </a:rPr>
              <a:t> 尾部</a:t>
            </a:r>
            <a:endParaRPr lang="zh-CN" altLang="en-US" sz="1400" b="1" dirty="0">
              <a:solidFill>
                <a:srgbClr val="0000FF"/>
              </a:solidFill>
              <a:latin typeface="微软雅黑" panose="020B0503020204020204" pitchFamily="34" charset="-122"/>
              <a:ea typeface="微软雅黑" panose="020B0503020204020204" pitchFamily="34" charset="-122"/>
            </a:endParaRPr>
          </a:p>
        </p:txBody>
      </p:sp>
      <p:sp>
        <p:nvSpPr>
          <p:cNvPr id="11" name="Rectangle 7"/>
          <p:cNvSpPr>
            <a:spLocks noChangeArrowheads="1"/>
          </p:cNvSpPr>
          <p:nvPr/>
        </p:nvSpPr>
        <p:spPr bwMode="auto">
          <a:xfrm>
            <a:off x="1146460" y="2640799"/>
            <a:ext cx="752319" cy="289247"/>
          </a:xfrm>
          <a:prstGeom prst="rect">
            <a:avLst/>
          </a:prstGeom>
          <a:solidFill>
            <a:srgbClr val="0066FF"/>
          </a:solidFill>
          <a:ln w="9525">
            <a:solidFill>
              <a:schemeClr val="tx1"/>
            </a:solidFill>
            <a:miter lim="800000"/>
            <a:headEnd/>
            <a:tailEnd/>
          </a:ln>
          <a:effectLst/>
          <a:extLst/>
        </p:spPr>
        <p:txBody>
          <a:bodyPr wrap="none" anchor="ctr"/>
          <a:lstStyle/>
          <a:p>
            <a:pPr algn="ctr"/>
            <a:r>
              <a:rPr lang="zh-CN" altLang="en-US" sz="1200" b="1" dirty="0">
                <a:solidFill>
                  <a:schemeClr val="bg1"/>
                </a:solidFill>
                <a:latin typeface="微软雅黑" panose="020B0503020204020204" pitchFamily="34" charset="-122"/>
                <a:ea typeface="微软雅黑" panose="020B0503020204020204" pitchFamily="34" charset="-122"/>
              </a:rPr>
              <a:t>帧控制</a:t>
            </a:r>
          </a:p>
        </p:txBody>
      </p:sp>
    </p:spTree>
    <p:extLst>
      <p:ext uri="{BB962C8B-B14F-4D97-AF65-F5344CB8AC3E}">
        <p14:creationId xmlns="" xmlns:p14="http://schemas.microsoft.com/office/powerpoint/2010/main" val="593984296"/>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8817"/>
            <a:ext cx="8129016" cy="422275"/>
          </a:xfrm>
          <a:prstGeom prst="roundRect">
            <a:avLst>
              <a:gd name="adj" fmla="val 16667"/>
            </a:avLst>
          </a:prstGeom>
          <a:solidFill>
            <a:srgbClr val="0089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2223101" y="593353"/>
            <a:ext cx="4706608"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9.1.4  802.11 </a:t>
            </a:r>
            <a:r>
              <a:rPr lang="zh-CN" altLang="en-US" sz="2400" b="1" dirty="0">
                <a:solidFill>
                  <a:schemeClr val="bg1"/>
                </a:solidFill>
                <a:latin typeface="微软雅黑" pitchFamily="34" charset="-122"/>
                <a:ea typeface="微软雅黑" pitchFamily="34" charset="-122"/>
              </a:rPr>
              <a:t>局域网的 </a:t>
            </a:r>
            <a:r>
              <a:rPr lang="en-US" altLang="zh-CN" sz="2400" b="1" dirty="0">
                <a:solidFill>
                  <a:schemeClr val="bg1"/>
                </a:solidFill>
                <a:latin typeface="微软雅黑" pitchFamily="34" charset="-122"/>
                <a:ea typeface="微软雅黑" pitchFamily="34" charset="-122"/>
              </a:rPr>
              <a:t>MAC </a:t>
            </a:r>
            <a:r>
              <a:rPr lang="zh-CN" altLang="en-US" sz="2400" b="1" dirty="0">
                <a:solidFill>
                  <a:schemeClr val="bg1"/>
                </a:solidFill>
                <a:latin typeface="微软雅黑" pitchFamily="34" charset="-122"/>
                <a:ea typeface="微软雅黑" pitchFamily="34" charset="-122"/>
              </a:rPr>
              <a:t>帧</a:t>
            </a:r>
          </a:p>
        </p:txBody>
      </p:sp>
      <p:sp>
        <p:nvSpPr>
          <p:cNvPr id="4" name="Rectangle 46"/>
          <p:cNvSpPr>
            <a:spLocks noChangeArrowheads="1"/>
          </p:cNvSpPr>
          <p:nvPr/>
        </p:nvSpPr>
        <p:spPr bwMode="auto">
          <a:xfrm>
            <a:off x="511896" y="1041822"/>
            <a:ext cx="8277262" cy="43858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700"/>
              </a:lnSpc>
              <a:buClr>
                <a:srgbClr val="0070C0"/>
              </a:buClr>
              <a:buFont typeface="Wingdings" pitchFamily="2" charset="2"/>
              <a:buChar char="l"/>
            </a:pPr>
            <a:r>
              <a:rPr lang="en-US" altLang="zh-CN" b="1" dirty="0">
                <a:latin typeface="微软雅黑" pitchFamily="34" charset="-122"/>
                <a:ea typeface="微软雅黑" pitchFamily="34" charset="-122"/>
              </a:rPr>
              <a:t>802.11 </a:t>
            </a:r>
            <a:r>
              <a:rPr lang="zh-CN" altLang="en-US" b="1" dirty="0">
                <a:latin typeface="微软雅黑" pitchFamily="34" charset="-122"/>
                <a:ea typeface="微软雅黑" pitchFamily="34" charset="-122"/>
              </a:rPr>
              <a:t>帧共有三种类型：</a:t>
            </a:r>
            <a:r>
              <a:rPr lang="zh-CN" altLang="en-US" b="1" dirty="0">
                <a:solidFill>
                  <a:srgbClr val="0000FF"/>
                </a:solidFill>
                <a:latin typeface="微软雅黑" pitchFamily="34" charset="-122"/>
                <a:ea typeface="微软雅黑" pitchFamily="34" charset="-122"/>
              </a:rPr>
              <a:t>控制帧</a:t>
            </a:r>
            <a:r>
              <a:rPr lang="zh-CN" altLang="en-US" b="1" dirty="0">
                <a:latin typeface="微软雅黑" pitchFamily="34" charset="-122"/>
                <a:ea typeface="微软雅黑" pitchFamily="34" charset="-122"/>
              </a:rPr>
              <a:t>、</a:t>
            </a:r>
            <a:r>
              <a:rPr lang="zh-CN" altLang="en-US" b="1" dirty="0">
                <a:solidFill>
                  <a:srgbClr val="0000FF"/>
                </a:solidFill>
                <a:latin typeface="微软雅黑" pitchFamily="34" charset="-122"/>
                <a:ea typeface="微软雅黑" pitchFamily="34" charset="-122"/>
              </a:rPr>
              <a:t>数据帧</a:t>
            </a:r>
            <a:r>
              <a:rPr lang="zh-CN" altLang="en-US" b="1" dirty="0">
                <a:latin typeface="微软雅黑" pitchFamily="34" charset="-122"/>
                <a:ea typeface="微软雅黑" pitchFamily="34" charset="-122"/>
              </a:rPr>
              <a:t>和</a:t>
            </a:r>
            <a:r>
              <a:rPr lang="zh-CN" altLang="en-US" b="1" dirty="0">
                <a:solidFill>
                  <a:srgbClr val="0000FF"/>
                </a:solidFill>
                <a:latin typeface="微软雅黑" pitchFamily="34" charset="-122"/>
                <a:ea typeface="微软雅黑" pitchFamily="34" charset="-122"/>
              </a:rPr>
              <a:t>管理帧</a:t>
            </a:r>
            <a:r>
              <a:rPr lang="zh-CN" altLang="en-US" b="1" dirty="0">
                <a:latin typeface="微软雅黑" pitchFamily="34" charset="-122"/>
                <a:ea typeface="微软雅黑" pitchFamily="34" charset="-122"/>
              </a:rPr>
              <a:t>。</a:t>
            </a:r>
          </a:p>
        </p:txBody>
      </p:sp>
      <p:sp>
        <p:nvSpPr>
          <p:cNvPr id="5" name="圆角矩形 4"/>
          <p:cNvSpPr/>
          <p:nvPr/>
        </p:nvSpPr>
        <p:spPr>
          <a:xfrm>
            <a:off x="511896" y="1451918"/>
            <a:ext cx="8129015" cy="272661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5" name="组合 34"/>
          <p:cNvGrpSpPr/>
          <p:nvPr/>
        </p:nvGrpSpPr>
        <p:grpSpPr>
          <a:xfrm>
            <a:off x="1504950" y="1528911"/>
            <a:ext cx="5720151" cy="1034350"/>
            <a:chOff x="1137742" y="2138278"/>
            <a:chExt cx="7482878" cy="1353094"/>
          </a:xfrm>
        </p:grpSpPr>
        <p:sp>
          <p:nvSpPr>
            <p:cNvPr id="36" name="矩形 35"/>
            <p:cNvSpPr/>
            <p:nvPr/>
          </p:nvSpPr>
          <p:spPr>
            <a:xfrm>
              <a:off x="2077199" y="2138278"/>
              <a:ext cx="6260008" cy="483145"/>
            </a:xfrm>
            <a:prstGeom prst="rect">
              <a:avLst/>
            </a:prstGeom>
            <a:noFill/>
            <a:ln>
              <a:noFill/>
            </a:ln>
          </p:spPr>
          <p:txBody>
            <a:bodyPr wrap="square">
              <a:spAutoFit/>
            </a:bodyPr>
            <a:lstStyle/>
            <a:p>
              <a:r>
                <a:rPr lang="en-US" altLang="zh-CN" b="1" dirty="0" smtClean="0">
                  <a:solidFill>
                    <a:srgbClr val="C00000"/>
                  </a:solidFill>
                  <a:latin typeface="微软雅黑" panose="020B0503020204020204" pitchFamily="34" charset="-122"/>
                  <a:ea typeface="微软雅黑" panose="020B0503020204020204" pitchFamily="34" charset="-122"/>
                </a:rPr>
                <a:t>RTS </a:t>
              </a:r>
              <a:r>
                <a:rPr lang="zh-CN" altLang="en-US" b="1" dirty="0" smtClean="0">
                  <a:solidFill>
                    <a:srgbClr val="C00000"/>
                  </a:solidFill>
                  <a:latin typeface="微软雅黑" panose="020B0503020204020204" pitchFamily="34" charset="-122"/>
                  <a:ea typeface="微软雅黑" panose="020B0503020204020204" pitchFamily="34" charset="-122"/>
                </a:rPr>
                <a:t>帧格式</a:t>
              </a:r>
              <a:r>
                <a:rPr lang="zh-CN" altLang="en-US" b="1" dirty="0">
                  <a:latin typeface="微软雅黑" panose="020B0503020204020204" pitchFamily="34" charset="-122"/>
                  <a:ea typeface="微软雅黑" panose="020B0503020204020204" pitchFamily="34" charset="-122"/>
                </a:rPr>
                <a:t>（帧控制字段中的子类型</a:t>
              </a:r>
              <a:r>
                <a:rPr lang="zh-CN" altLang="en-US" b="1" dirty="0" smtClean="0">
                  <a:latin typeface="微软雅黑" panose="020B0503020204020204" pitchFamily="34" charset="-122"/>
                  <a:ea typeface="微软雅黑" panose="020B0503020204020204" pitchFamily="34" charset="-122"/>
                </a:rPr>
                <a:t>为 </a:t>
              </a:r>
              <a:r>
                <a:rPr lang="en-US" altLang="zh-CN" b="1" dirty="0" smtClean="0">
                  <a:latin typeface="微软雅黑" panose="020B0503020204020204" pitchFamily="34" charset="-122"/>
                  <a:ea typeface="微软雅黑" panose="020B0503020204020204" pitchFamily="34" charset="-122"/>
                </a:rPr>
                <a:t>1011</a:t>
              </a:r>
              <a:r>
                <a:rPr lang="zh-CN" altLang="en-US" b="1" dirty="0">
                  <a:latin typeface="微软雅黑" panose="020B0503020204020204" pitchFamily="34" charset="-122"/>
                  <a:ea typeface="微软雅黑" panose="020B0503020204020204" pitchFamily="34" charset="-122"/>
                </a:rPr>
                <a:t>）</a:t>
              </a:r>
            </a:p>
          </p:txBody>
        </p:sp>
        <p:grpSp>
          <p:nvGrpSpPr>
            <p:cNvPr id="37" name="组合 36"/>
            <p:cNvGrpSpPr/>
            <p:nvPr/>
          </p:nvGrpSpPr>
          <p:grpSpPr>
            <a:xfrm>
              <a:off x="1137742" y="2602293"/>
              <a:ext cx="7482878" cy="889079"/>
              <a:chOff x="2095672" y="3238115"/>
              <a:chExt cx="4781378" cy="623255"/>
            </a:xfrm>
          </p:grpSpPr>
          <p:sp>
            <p:nvSpPr>
              <p:cNvPr id="38" name="Rectangle 56"/>
              <p:cNvSpPr>
                <a:spLocks noChangeArrowheads="1"/>
              </p:cNvSpPr>
              <p:nvPr/>
            </p:nvSpPr>
            <p:spPr bwMode="auto">
              <a:xfrm>
                <a:off x="2554288" y="3510533"/>
                <a:ext cx="857250" cy="342900"/>
              </a:xfrm>
              <a:prstGeom prst="rect">
                <a:avLst/>
              </a:prstGeom>
              <a:solidFill>
                <a:srgbClr val="DDDDDD"/>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2000" b="1">
                  <a:latin typeface="微软雅黑" panose="020B0503020204020204" pitchFamily="34" charset="-122"/>
                  <a:ea typeface="微软雅黑" panose="020B0503020204020204" pitchFamily="34" charset="-122"/>
                </a:endParaRPr>
              </a:p>
            </p:txBody>
          </p:sp>
          <p:sp>
            <p:nvSpPr>
              <p:cNvPr id="39" name="Rectangle 17"/>
              <p:cNvSpPr>
                <a:spLocks noChangeArrowheads="1"/>
              </p:cNvSpPr>
              <p:nvPr/>
            </p:nvSpPr>
            <p:spPr bwMode="auto">
              <a:xfrm>
                <a:off x="2551113" y="3501008"/>
                <a:ext cx="865187" cy="360362"/>
              </a:xfrm>
              <a:prstGeom prst="rect">
                <a:avLst/>
              </a:prstGeom>
              <a:solidFill>
                <a:srgbClr val="0066FF"/>
              </a:solidFill>
              <a:ln w="6350">
                <a:solidFill>
                  <a:schemeClr val="tx1"/>
                </a:solidFill>
                <a:miter lim="800000"/>
                <a:headEnd/>
                <a:tailEnd/>
              </a:ln>
              <a:effectLst/>
            </p:spPr>
            <p:txBody>
              <a:bodyPr wrap="none"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帧控制</a:t>
                </a:r>
              </a:p>
            </p:txBody>
          </p:sp>
          <p:sp>
            <p:nvSpPr>
              <p:cNvPr id="40" name="Rectangle 18"/>
              <p:cNvSpPr>
                <a:spLocks noChangeArrowheads="1"/>
              </p:cNvSpPr>
              <p:nvPr/>
            </p:nvSpPr>
            <p:spPr bwMode="auto">
              <a:xfrm>
                <a:off x="3416300" y="3501008"/>
                <a:ext cx="865188" cy="360362"/>
              </a:xfrm>
              <a:prstGeom prst="rect">
                <a:avLst/>
              </a:prstGeom>
              <a:solidFill>
                <a:srgbClr val="99FF66"/>
              </a:solidFill>
              <a:ln w="6350">
                <a:solidFill>
                  <a:schemeClr val="tx1"/>
                </a:solidFill>
                <a:miter lim="800000"/>
                <a:headEnd/>
                <a:tailEnd/>
              </a:ln>
              <a:effectLst/>
            </p:spPr>
            <p:txBody>
              <a:bodyPr wrap="none" anchor="ctr"/>
              <a:lstStyle/>
              <a:p>
                <a:pPr algn="ctr"/>
                <a:r>
                  <a:rPr lang="zh-CN" altLang="en-US" sz="1400" b="1" dirty="0">
                    <a:latin typeface="微软雅黑" panose="020B0503020204020204" pitchFamily="34" charset="-122"/>
                    <a:ea typeface="微软雅黑" panose="020B0503020204020204" pitchFamily="34" charset="-122"/>
                  </a:rPr>
                  <a:t>持续期</a:t>
                </a:r>
              </a:p>
            </p:txBody>
          </p:sp>
          <p:sp>
            <p:nvSpPr>
              <p:cNvPr id="41" name="Rectangle 19"/>
              <p:cNvSpPr>
                <a:spLocks noChangeArrowheads="1"/>
              </p:cNvSpPr>
              <p:nvPr/>
            </p:nvSpPr>
            <p:spPr bwMode="auto">
              <a:xfrm>
                <a:off x="4281488" y="3501008"/>
                <a:ext cx="865187" cy="360362"/>
              </a:xfrm>
              <a:prstGeom prst="rect">
                <a:avLst/>
              </a:prstGeom>
              <a:solidFill>
                <a:srgbClr val="99FF66"/>
              </a:solidFill>
              <a:ln w="6350">
                <a:solidFill>
                  <a:schemeClr val="tx1"/>
                </a:solidFill>
                <a:miter lim="800000"/>
                <a:headEnd/>
                <a:tailEnd/>
              </a:ln>
              <a:effectLst/>
            </p:spPr>
            <p:txBody>
              <a:bodyPr wrap="none" anchor="ctr"/>
              <a:lstStyle/>
              <a:p>
                <a:pPr algn="ctr"/>
                <a:r>
                  <a:rPr lang="zh-CN" altLang="en-US" sz="1400" b="1">
                    <a:latin typeface="微软雅黑" panose="020B0503020204020204" pitchFamily="34" charset="-122"/>
                    <a:ea typeface="微软雅黑" panose="020B0503020204020204" pitchFamily="34" charset="-122"/>
                  </a:rPr>
                  <a:t>接收地址</a:t>
                </a:r>
                <a:endParaRPr lang="en-US" altLang="zh-CN" sz="1400" b="1">
                  <a:latin typeface="微软雅黑" panose="020B0503020204020204" pitchFamily="34" charset="-122"/>
                  <a:ea typeface="微软雅黑" panose="020B0503020204020204" pitchFamily="34" charset="-122"/>
                </a:endParaRPr>
              </a:p>
            </p:txBody>
          </p:sp>
          <p:sp>
            <p:nvSpPr>
              <p:cNvPr id="42" name="Rectangle 20"/>
              <p:cNvSpPr>
                <a:spLocks noChangeArrowheads="1"/>
              </p:cNvSpPr>
              <p:nvPr/>
            </p:nvSpPr>
            <p:spPr bwMode="auto">
              <a:xfrm>
                <a:off x="5146675" y="3501008"/>
                <a:ext cx="865188" cy="360362"/>
              </a:xfrm>
              <a:prstGeom prst="rect">
                <a:avLst/>
              </a:prstGeom>
              <a:solidFill>
                <a:srgbClr val="99FF66"/>
              </a:solidFill>
              <a:ln w="6350">
                <a:solidFill>
                  <a:schemeClr val="tx1"/>
                </a:solidFill>
                <a:miter lim="800000"/>
                <a:headEnd/>
                <a:tailEnd/>
              </a:ln>
              <a:effectLst/>
            </p:spPr>
            <p:txBody>
              <a:bodyPr wrap="none" anchor="ctr"/>
              <a:lstStyle/>
              <a:p>
                <a:pPr algn="ctr"/>
                <a:r>
                  <a:rPr lang="zh-CN" altLang="en-US" sz="1400" b="1">
                    <a:latin typeface="微软雅黑" panose="020B0503020204020204" pitchFamily="34" charset="-122"/>
                    <a:ea typeface="微软雅黑" panose="020B0503020204020204" pitchFamily="34" charset="-122"/>
                  </a:rPr>
                  <a:t>发送地址</a:t>
                </a:r>
                <a:endParaRPr lang="en-US" altLang="zh-CN" sz="1400" b="1">
                  <a:latin typeface="微软雅黑" panose="020B0503020204020204" pitchFamily="34" charset="-122"/>
                  <a:ea typeface="微软雅黑" panose="020B0503020204020204" pitchFamily="34" charset="-122"/>
                </a:endParaRPr>
              </a:p>
            </p:txBody>
          </p:sp>
          <p:sp>
            <p:nvSpPr>
              <p:cNvPr id="43" name="Rectangle 21"/>
              <p:cNvSpPr>
                <a:spLocks noChangeArrowheads="1"/>
              </p:cNvSpPr>
              <p:nvPr/>
            </p:nvSpPr>
            <p:spPr bwMode="auto">
              <a:xfrm>
                <a:off x="6011863" y="3501008"/>
                <a:ext cx="865187" cy="360362"/>
              </a:xfrm>
              <a:prstGeom prst="rect">
                <a:avLst/>
              </a:prstGeom>
              <a:solidFill>
                <a:srgbClr val="99FF66"/>
              </a:solidFill>
              <a:ln w="6350">
                <a:solidFill>
                  <a:schemeClr val="tx1"/>
                </a:solidFill>
                <a:miter lim="800000"/>
                <a:headEnd/>
                <a:tailEnd/>
              </a:ln>
              <a:effectLst/>
            </p:spPr>
            <p:txBody>
              <a:bodyPr wrap="none" anchor="ctr"/>
              <a:lstStyle/>
              <a:p>
                <a:pPr algn="ctr">
                  <a:defRPr/>
                </a:pPr>
                <a:r>
                  <a:rPr lang="en-US" altLang="zh-CN" sz="1400" b="1" dirty="0">
                    <a:latin typeface="微软雅黑" panose="020B0503020204020204" pitchFamily="34" charset="-122"/>
                    <a:ea typeface="微软雅黑" panose="020B0503020204020204" pitchFamily="34" charset="-122"/>
                  </a:rPr>
                  <a:t>FCS</a:t>
                </a:r>
              </a:p>
            </p:txBody>
          </p:sp>
          <p:sp>
            <p:nvSpPr>
              <p:cNvPr id="44" name="Text Box 14"/>
              <p:cNvSpPr txBox="1">
                <a:spLocks noChangeArrowheads="1"/>
              </p:cNvSpPr>
              <p:nvPr/>
            </p:nvSpPr>
            <p:spPr bwMode="auto">
              <a:xfrm>
                <a:off x="2095672" y="3238115"/>
                <a:ext cx="4781378" cy="28224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zh-CN" altLang="en-US" sz="1400" b="1" dirty="0" smtClean="0">
                    <a:latin typeface="微软雅黑" panose="020B0503020204020204" pitchFamily="34" charset="-122"/>
                    <a:ea typeface="微软雅黑" panose="020B0503020204020204" pitchFamily="34" charset="-122"/>
                  </a:rPr>
                  <a:t>字节           </a:t>
                </a:r>
                <a:r>
                  <a:rPr lang="en-US" altLang="zh-CN" sz="1400" b="1" dirty="0" smtClean="0">
                    <a:latin typeface="微软雅黑" panose="020B0503020204020204" pitchFamily="34" charset="-122"/>
                    <a:ea typeface="微软雅黑" panose="020B0503020204020204" pitchFamily="34" charset="-122"/>
                  </a:rPr>
                  <a:t>2                  </a:t>
                </a:r>
                <a:r>
                  <a:rPr lang="en-US" altLang="zh-CN" sz="1400" b="1" dirty="0">
                    <a:latin typeface="微软雅黑" panose="020B0503020204020204" pitchFamily="34" charset="-122"/>
                    <a:ea typeface="微软雅黑" panose="020B0503020204020204" pitchFamily="34" charset="-122"/>
                  </a:rPr>
                  <a:t>2            </a:t>
                </a:r>
                <a:r>
                  <a:rPr lang="en-US" altLang="zh-CN" sz="1400" b="1" dirty="0" smtClean="0">
                    <a:latin typeface="微软雅黑" panose="020B0503020204020204" pitchFamily="34" charset="-122"/>
                    <a:ea typeface="微软雅黑" panose="020B0503020204020204" pitchFamily="34" charset="-122"/>
                  </a:rPr>
                  <a:t>     </a:t>
                </a:r>
                <a:r>
                  <a:rPr lang="en-US" altLang="zh-CN" sz="1400" b="1" dirty="0">
                    <a:latin typeface="微软雅黑" panose="020B0503020204020204" pitchFamily="34" charset="-122"/>
                    <a:ea typeface="微软雅黑" panose="020B0503020204020204" pitchFamily="34" charset="-122"/>
                  </a:rPr>
                  <a:t>6          </a:t>
                </a:r>
                <a:r>
                  <a:rPr lang="en-US" altLang="zh-CN" sz="1400" b="1" dirty="0" smtClean="0">
                    <a:latin typeface="微软雅黑" panose="020B0503020204020204" pitchFamily="34" charset="-122"/>
                    <a:ea typeface="微软雅黑" panose="020B0503020204020204" pitchFamily="34" charset="-122"/>
                  </a:rPr>
                  <a:t>        </a:t>
                </a:r>
                <a:r>
                  <a:rPr lang="en-US" altLang="zh-CN" sz="1400" b="1" dirty="0">
                    <a:latin typeface="微软雅黑" panose="020B0503020204020204" pitchFamily="34" charset="-122"/>
                    <a:ea typeface="微软雅黑" panose="020B0503020204020204" pitchFamily="34" charset="-122"/>
                  </a:rPr>
                  <a:t>6             </a:t>
                </a:r>
                <a:r>
                  <a:rPr lang="en-US" altLang="zh-CN" sz="1400" b="1" dirty="0" smtClean="0">
                    <a:latin typeface="微软雅黑" panose="020B0503020204020204" pitchFamily="34" charset="-122"/>
                    <a:ea typeface="微软雅黑" panose="020B0503020204020204" pitchFamily="34" charset="-122"/>
                  </a:rPr>
                  <a:t>    </a:t>
                </a:r>
                <a:r>
                  <a:rPr lang="en-US" altLang="zh-CN" sz="1400" b="1" dirty="0">
                    <a:latin typeface="微软雅黑" panose="020B0503020204020204" pitchFamily="34" charset="-122"/>
                    <a:ea typeface="微软雅黑" panose="020B0503020204020204" pitchFamily="34" charset="-122"/>
                  </a:rPr>
                  <a:t>4</a:t>
                </a:r>
              </a:p>
            </p:txBody>
          </p:sp>
        </p:grpSp>
      </p:grpSp>
      <p:grpSp>
        <p:nvGrpSpPr>
          <p:cNvPr id="45" name="组合 44"/>
          <p:cNvGrpSpPr/>
          <p:nvPr/>
        </p:nvGrpSpPr>
        <p:grpSpPr>
          <a:xfrm>
            <a:off x="1236617" y="2862624"/>
            <a:ext cx="7123611" cy="1062407"/>
            <a:chOff x="836559" y="3802392"/>
            <a:chExt cx="9318833" cy="1228156"/>
          </a:xfrm>
        </p:grpSpPr>
        <p:sp>
          <p:nvSpPr>
            <p:cNvPr id="46" name="Rectangle 56"/>
            <p:cNvSpPr>
              <a:spLocks noChangeArrowheads="1"/>
            </p:cNvSpPr>
            <p:nvPr/>
          </p:nvSpPr>
          <p:spPr bwMode="auto">
            <a:xfrm>
              <a:off x="1905305" y="4587443"/>
              <a:ext cx="1328441" cy="433079"/>
            </a:xfrm>
            <a:prstGeom prst="rect">
              <a:avLst/>
            </a:prstGeom>
            <a:solidFill>
              <a:srgbClr val="DDDDDD"/>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2000" b="1">
                <a:latin typeface="微软雅黑" panose="020B0503020204020204" pitchFamily="34" charset="-122"/>
                <a:ea typeface="微软雅黑" panose="020B0503020204020204" pitchFamily="34" charset="-122"/>
              </a:endParaRPr>
            </a:p>
          </p:txBody>
        </p:sp>
        <p:sp>
          <p:nvSpPr>
            <p:cNvPr id="47" name="Rectangle 17"/>
            <p:cNvSpPr>
              <a:spLocks noChangeArrowheads="1"/>
            </p:cNvSpPr>
            <p:nvPr/>
          </p:nvSpPr>
          <p:spPr bwMode="auto">
            <a:xfrm>
              <a:off x="1900385" y="4575413"/>
              <a:ext cx="1340741" cy="455135"/>
            </a:xfrm>
            <a:prstGeom prst="rect">
              <a:avLst/>
            </a:prstGeom>
            <a:solidFill>
              <a:srgbClr val="0066FF"/>
            </a:solidFill>
            <a:ln w="6350">
              <a:solidFill>
                <a:schemeClr val="tx1"/>
              </a:solidFill>
              <a:miter lim="800000"/>
              <a:headEnd/>
              <a:tailEnd/>
            </a:ln>
            <a:effectLst/>
          </p:spPr>
          <p:txBody>
            <a:bodyPr wrap="none" anchor="ctr"/>
            <a:lstStyle/>
            <a:p>
              <a:pPr algn="ctr"/>
              <a:r>
                <a:rPr lang="zh-CN" altLang="en-US" sz="1400" b="1" dirty="0">
                  <a:solidFill>
                    <a:schemeClr val="bg1"/>
                  </a:solidFill>
                  <a:latin typeface="微软雅黑" panose="020B0503020204020204" pitchFamily="34" charset="-122"/>
                  <a:ea typeface="微软雅黑" panose="020B0503020204020204" pitchFamily="34" charset="-122"/>
                </a:rPr>
                <a:t>帧控制</a:t>
              </a:r>
            </a:p>
          </p:txBody>
        </p:sp>
        <p:sp>
          <p:nvSpPr>
            <p:cNvPr id="48" name="Rectangle 18"/>
            <p:cNvSpPr>
              <a:spLocks noChangeArrowheads="1"/>
            </p:cNvSpPr>
            <p:nvPr/>
          </p:nvSpPr>
          <p:spPr bwMode="auto">
            <a:xfrm>
              <a:off x="3241126" y="4575413"/>
              <a:ext cx="1340742" cy="455135"/>
            </a:xfrm>
            <a:prstGeom prst="rect">
              <a:avLst/>
            </a:prstGeom>
            <a:solidFill>
              <a:srgbClr val="99FF66"/>
            </a:solidFill>
            <a:ln w="6350">
              <a:solidFill>
                <a:schemeClr val="tx1"/>
              </a:solidFill>
              <a:miter lim="800000"/>
              <a:headEnd/>
              <a:tailEnd/>
            </a:ln>
            <a:effectLst/>
          </p:spPr>
          <p:txBody>
            <a:bodyPr wrap="none" anchor="ctr"/>
            <a:lstStyle/>
            <a:p>
              <a:pPr algn="ctr"/>
              <a:r>
                <a:rPr lang="zh-CN" altLang="en-US" sz="1400" b="1" dirty="0">
                  <a:latin typeface="微软雅黑" panose="020B0503020204020204" pitchFamily="34" charset="-122"/>
                  <a:ea typeface="微软雅黑" panose="020B0503020204020204" pitchFamily="34" charset="-122"/>
                </a:rPr>
                <a:t>持续期</a:t>
              </a:r>
            </a:p>
          </p:txBody>
        </p:sp>
        <p:sp>
          <p:nvSpPr>
            <p:cNvPr id="49" name="Rectangle 19"/>
            <p:cNvSpPr>
              <a:spLocks noChangeArrowheads="1"/>
            </p:cNvSpPr>
            <p:nvPr/>
          </p:nvSpPr>
          <p:spPr bwMode="auto">
            <a:xfrm>
              <a:off x="4581868" y="4575413"/>
              <a:ext cx="1340741" cy="455135"/>
            </a:xfrm>
            <a:prstGeom prst="rect">
              <a:avLst/>
            </a:prstGeom>
            <a:solidFill>
              <a:srgbClr val="99FF66"/>
            </a:solidFill>
            <a:ln w="6350">
              <a:solidFill>
                <a:schemeClr val="tx1"/>
              </a:solidFill>
              <a:miter lim="800000"/>
              <a:headEnd/>
              <a:tailEnd/>
            </a:ln>
            <a:effectLst/>
          </p:spPr>
          <p:txBody>
            <a:bodyPr wrap="none" anchor="ctr"/>
            <a:lstStyle/>
            <a:p>
              <a:pPr algn="ctr"/>
              <a:r>
                <a:rPr lang="zh-CN" altLang="en-US" sz="1400" b="1">
                  <a:latin typeface="微软雅黑" panose="020B0503020204020204" pitchFamily="34" charset="-122"/>
                  <a:ea typeface="微软雅黑" panose="020B0503020204020204" pitchFamily="34" charset="-122"/>
                </a:rPr>
                <a:t>接收地址</a:t>
              </a:r>
              <a:endParaRPr lang="en-US" altLang="zh-CN" sz="1400" b="1">
                <a:latin typeface="微软雅黑" panose="020B0503020204020204" pitchFamily="34" charset="-122"/>
                <a:ea typeface="微软雅黑" panose="020B0503020204020204" pitchFamily="34" charset="-122"/>
              </a:endParaRPr>
            </a:p>
          </p:txBody>
        </p:sp>
        <p:sp>
          <p:nvSpPr>
            <p:cNvPr id="50" name="Rectangle 21"/>
            <p:cNvSpPr>
              <a:spLocks noChangeArrowheads="1"/>
            </p:cNvSpPr>
            <p:nvPr/>
          </p:nvSpPr>
          <p:spPr bwMode="auto">
            <a:xfrm>
              <a:off x="5888168" y="4575413"/>
              <a:ext cx="1340742" cy="455135"/>
            </a:xfrm>
            <a:prstGeom prst="rect">
              <a:avLst/>
            </a:prstGeom>
            <a:solidFill>
              <a:srgbClr val="99FF66"/>
            </a:solidFill>
            <a:ln w="6350">
              <a:solidFill>
                <a:schemeClr val="tx1"/>
              </a:solidFill>
              <a:miter lim="800000"/>
              <a:headEnd/>
              <a:tailEnd/>
            </a:ln>
            <a:effectLst/>
          </p:spPr>
          <p:txBody>
            <a:bodyPr wrap="none" anchor="ctr"/>
            <a:lstStyle/>
            <a:p>
              <a:pPr algn="ctr">
                <a:defRPr/>
              </a:pPr>
              <a:r>
                <a:rPr lang="en-US" altLang="zh-CN" sz="1400" b="1" dirty="0">
                  <a:latin typeface="微软雅黑" panose="020B0503020204020204" pitchFamily="34" charset="-122"/>
                  <a:ea typeface="微软雅黑" panose="020B0503020204020204" pitchFamily="34" charset="-122"/>
                </a:rPr>
                <a:t>FCS</a:t>
              </a:r>
            </a:p>
          </p:txBody>
        </p:sp>
        <p:sp>
          <p:nvSpPr>
            <p:cNvPr id="51" name="Text Box 14"/>
            <p:cNvSpPr txBox="1">
              <a:spLocks noChangeArrowheads="1"/>
            </p:cNvSpPr>
            <p:nvPr/>
          </p:nvSpPr>
          <p:spPr bwMode="auto">
            <a:xfrm>
              <a:off x="1187582" y="4256555"/>
              <a:ext cx="5666301" cy="35579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字节       </a:t>
              </a:r>
              <a:r>
                <a:rPr lang="zh-CN" altLang="en-US" sz="1400" b="1" dirty="0" smtClean="0">
                  <a:latin typeface="微软雅黑" panose="020B0503020204020204" pitchFamily="34" charset="-122"/>
                  <a:ea typeface="微软雅黑" panose="020B0503020204020204" pitchFamily="34" charset="-122"/>
                </a:rPr>
                <a:t>    </a:t>
              </a:r>
              <a:r>
                <a:rPr lang="en-US" altLang="zh-CN" sz="1400" b="1" dirty="0" smtClean="0">
                  <a:latin typeface="微软雅黑" panose="020B0503020204020204" pitchFamily="34" charset="-122"/>
                  <a:ea typeface="微软雅黑" panose="020B0503020204020204" pitchFamily="34" charset="-122"/>
                </a:rPr>
                <a:t>2                  2                6                 </a:t>
              </a:r>
              <a:r>
                <a:rPr lang="en-US" altLang="zh-CN" sz="1400" b="1" dirty="0">
                  <a:latin typeface="微软雅黑" panose="020B0503020204020204" pitchFamily="34" charset="-122"/>
                  <a:ea typeface="微软雅黑" panose="020B0503020204020204" pitchFamily="34" charset="-122"/>
                </a:rPr>
                <a:t>4</a:t>
              </a:r>
            </a:p>
          </p:txBody>
        </p:sp>
        <p:sp>
          <p:nvSpPr>
            <p:cNvPr id="52" name="Text Box 58"/>
            <p:cNvSpPr txBox="1">
              <a:spLocks noChangeArrowheads="1"/>
            </p:cNvSpPr>
            <p:nvPr/>
          </p:nvSpPr>
          <p:spPr bwMode="auto">
            <a:xfrm>
              <a:off x="836559" y="3802392"/>
              <a:ext cx="9318833" cy="4269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lang="en-US" altLang="zh-CN" b="1" dirty="0" smtClean="0">
                  <a:solidFill>
                    <a:srgbClr val="C00000"/>
                  </a:solidFill>
                  <a:latin typeface="微软雅黑" panose="020B0503020204020204" pitchFamily="34" charset="-122"/>
                  <a:ea typeface="微软雅黑" panose="020B0503020204020204" pitchFamily="34" charset="-122"/>
                </a:rPr>
                <a:t>CTS </a:t>
              </a:r>
              <a:r>
                <a:rPr lang="zh-CN" altLang="en-US" b="1" dirty="0">
                  <a:solidFill>
                    <a:srgbClr val="C00000"/>
                  </a:solidFill>
                  <a:latin typeface="微软雅黑" panose="020B0503020204020204" pitchFamily="34" charset="-122"/>
                  <a:ea typeface="微软雅黑" panose="020B0503020204020204" pitchFamily="34" charset="-122"/>
                </a:rPr>
                <a:t>和 </a:t>
              </a:r>
              <a:r>
                <a:rPr lang="en-US" altLang="zh-CN" b="1" dirty="0">
                  <a:solidFill>
                    <a:srgbClr val="C00000"/>
                  </a:solidFill>
                  <a:latin typeface="微软雅黑" panose="020B0503020204020204" pitchFamily="34" charset="-122"/>
                  <a:ea typeface="微软雅黑" panose="020B0503020204020204" pitchFamily="34" charset="-122"/>
                </a:rPr>
                <a:t>ACK </a:t>
              </a:r>
              <a:r>
                <a:rPr lang="zh-CN" altLang="en-US" b="1" dirty="0">
                  <a:solidFill>
                    <a:srgbClr val="C00000"/>
                  </a:solidFill>
                  <a:latin typeface="微软雅黑" panose="020B0503020204020204" pitchFamily="34" charset="-122"/>
                  <a:ea typeface="微软雅黑" panose="020B0503020204020204" pitchFamily="34" charset="-122"/>
                </a:rPr>
                <a:t>帧格式</a:t>
              </a:r>
              <a:r>
                <a:rPr lang="zh-CN" altLang="en-US" b="1" dirty="0">
                  <a:latin typeface="微软雅黑" panose="020B0503020204020204" pitchFamily="34" charset="-122"/>
                  <a:ea typeface="微软雅黑" panose="020B0503020204020204" pitchFamily="34" charset="-122"/>
                </a:rPr>
                <a:t>（帧控制字段中的子类型分别</a:t>
              </a:r>
              <a:r>
                <a:rPr lang="zh-CN" altLang="en-US" b="1" dirty="0" smtClean="0">
                  <a:latin typeface="微软雅黑" panose="020B0503020204020204" pitchFamily="34" charset="-122"/>
                  <a:ea typeface="微软雅黑" panose="020B0503020204020204" pitchFamily="34" charset="-122"/>
                </a:rPr>
                <a:t>为 </a:t>
              </a:r>
              <a:r>
                <a:rPr lang="en-US" altLang="zh-CN" b="1" dirty="0" smtClean="0">
                  <a:latin typeface="微软雅黑" panose="020B0503020204020204" pitchFamily="34" charset="-122"/>
                  <a:ea typeface="微软雅黑" panose="020B0503020204020204" pitchFamily="34" charset="-122"/>
                </a:rPr>
                <a:t>1100 </a:t>
              </a:r>
              <a:r>
                <a:rPr lang="zh-CN" altLang="en-US" b="1" dirty="0" smtClean="0">
                  <a:latin typeface="微软雅黑" panose="020B0503020204020204" pitchFamily="34" charset="-122"/>
                  <a:ea typeface="微软雅黑" panose="020B0503020204020204" pitchFamily="34" charset="-122"/>
                </a:rPr>
                <a:t>和 </a:t>
              </a:r>
              <a:r>
                <a:rPr lang="en-US" altLang="zh-CN" b="1" dirty="0" smtClean="0">
                  <a:latin typeface="微软雅黑" panose="020B0503020204020204" pitchFamily="34" charset="-122"/>
                  <a:ea typeface="微软雅黑" panose="020B0503020204020204" pitchFamily="34" charset="-122"/>
                </a:rPr>
                <a:t>1101</a:t>
              </a:r>
              <a:r>
                <a:rPr lang="zh-CN" altLang="en-US" b="1" dirty="0">
                  <a:latin typeface="微软雅黑" panose="020B0503020204020204" pitchFamily="34" charset="-122"/>
                  <a:ea typeface="微软雅黑" panose="020B0503020204020204" pitchFamily="34" charset="-122"/>
                </a:rPr>
                <a:t>）</a:t>
              </a:r>
            </a:p>
          </p:txBody>
        </p:sp>
      </p:grpSp>
    </p:spTree>
    <p:extLst>
      <p:ext uri="{BB962C8B-B14F-4D97-AF65-F5344CB8AC3E}">
        <p14:creationId xmlns="" xmlns:p14="http://schemas.microsoft.com/office/powerpoint/2010/main" val="3247403828"/>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36196" y="918435"/>
            <a:ext cx="8104716" cy="178510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a:solidFill>
                  <a:srgbClr val="0000FF"/>
                </a:solidFill>
                <a:latin typeface="微软雅黑" pitchFamily="34" charset="-122"/>
                <a:ea typeface="微软雅黑" pitchFamily="34" charset="-122"/>
              </a:rPr>
              <a:t>MAC </a:t>
            </a:r>
            <a:r>
              <a:rPr lang="zh-CN" altLang="en-US" sz="2000" b="1" dirty="0" smtClean="0">
                <a:solidFill>
                  <a:srgbClr val="0000FF"/>
                </a:solidFill>
                <a:latin typeface="微软雅黑" pitchFamily="34" charset="-122"/>
                <a:ea typeface="微软雅黑" pitchFamily="34" charset="-122"/>
              </a:rPr>
              <a:t>首部</a:t>
            </a:r>
            <a:r>
              <a:rPr lang="zh-CN" altLang="en-US" sz="2000" b="1" dirty="0">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共 </a:t>
            </a:r>
            <a:r>
              <a:rPr lang="en-US" altLang="zh-CN" sz="2000" b="1" dirty="0">
                <a:latin typeface="微软雅黑" pitchFamily="34" charset="-122"/>
                <a:ea typeface="微软雅黑" pitchFamily="34" charset="-122"/>
              </a:rPr>
              <a:t>30 </a:t>
            </a:r>
            <a:r>
              <a:rPr lang="zh-CN" altLang="en-US" sz="2000" b="1" dirty="0">
                <a:latin typeface="微软雅黑" pitchFamily="34" charset="-122"/>
                <a:ea typeface="微软雅黑" pitchFamily="34" charset="-122"/>
              </a:rPr>
              <a:t>字节</a:t>
            </a:r>
            <a:r>
              <a:rPr lang="zh-CN" altLang="en-US" sz="2000" b="1" dirty="0" smtClean="0">
                <a:latin typeface="微软雅黑" pitchFamily="34" charset="-122"/>
                <a:ea typeface="微软雅黑" pitchFamily="34" charset="-122"/>
              </a:rPr>
              <a:t>。复杂。</a:t>
            </a:r>
            <a:endParaRPr lang="zh-CN" altLang="en-US" sz="2000" b="1" dirty="0">
              <a:latin typeface="微软雅黑" pitchFamily="34" charset="-122"/>
              <a:ea typeface="微软雅黑" pitchFamily="34" charset="-122"/>
            </a:endParaRPr>
          </a:p>
          <a:p>
            <a:pPr marL="342900" indent="-34290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帧</a:t>
            </a:r>
            <a:r>
              <a:rPr lang="zh-CN" altLang="en-US" sz="2000" b="1" dirty="0" smtClean="0">
                <a:solidFill>
                  <a:srgbClr val="0000FF"/>
                </a:solidFill>
                <a:latin typeface="微软雅黑" pitchFamily="34" charset="-122"/>
                <a:ea typeface="微软雅黑" pitchFamily="34" charset="-122"/>
              </a:rPr>
              <a:t>主体</a:t>
            </a:r>
            <a:r>
              <a:rPr lang="zh-CN" altLang="en-US" sz="2000" b="1" dirty="0" smtClean="0">
                <a:latin typeface="微软雅黑" pitchFamily="34" charset="-122"/>
                <a:ea typeface="微软雅黑" pitchFamily="34" charset="-122"/>
              </a:rPr>
              <a:t>：数据部分</a:t>
            </a:r>
            <a:r>
              <a:rPr lang="zh-CN" altLang="en-US" sz="2000" b="1" dirty="0">
                <a:latin typeface="微软雅黑" pitchFamily="34" charset="-122"/>
                <a:ea typeface="微软雅黑" pitchFamily="34" charset="-122"/>
              </a:rPr>
              <a:t>，不</a:t>
            </a:r>
            <a:r>
              <a:rPr lang="zh-CN" altLang="en-US" sz="2000" b="1" dirty="0" smtClean="0">
                <a:latin typeface="微软雅黑" pitchFamily="34" charset="-122"/>
                <a:ea typeface="微软雅黑" pitchFamily="34" charset="-122"/>
              </a:rPr>
              <a:t>超过 </a:t>
            </a:r>
            <a:r>
              <a:rPr lang="en-US" altLang="zh-CN" sz="2000" b="1" dirty="0" smtClean="0">
                <a:latin typeface="微软雅黑" pitchFamily="34" charset="-122"/>
                <a:ea typeface="微软雅黑" pitchFamily="34" charset="-122"/>
              </a:rPr>
              <a:t>2312 </a:t>
            </a:r>
            <a:r>
              <a:rPr lang="zh-CN" altLang="en-US" sz="2000" b="1" dirty="0">
                <a:latin typeface="微软雅黑" pitchFamily="34" charset="-122"/>
                <a:ea typeface="微软雅黑" pitchFamily="34" charset="-122"/>
              </a:rPr>
              <a:t>字节</a:t>
            </a:r>
            <a:r>
              <a:rPr lang="zh-CN" altLang="en-US" sz="2000" b="1" dirty="0" smtClean="0">
                <a:latin typeface="微软雅黑" pitchFamily="34" charset="-122"/>
                <a:ea typeface="微软雅黑" pitchFamily="34" charset="-122"/>
              </a:rPr>
              <a:t>。</a:t>
            </a:r>
            <a:r>
              <a:rPr lang="en-US" altLang="zh-CN" sz="2000" b="1" dirty="0" smtClean="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帧的长度通常</a:t>
            </a:r>
            <a:r>
              <a:rPr lang="zh-CN" altLang="en-US" sz="2000" b="1" dirty="0" smtClean="0">
                <a:latin typeface="微软雅黑" pitchFamily="34" charset="-122"/>
                <a:ea typeface="微软雅黑" pitchFamily="34" charset="-122"/>
              </a:rPr>
              <a:t>都小于 </a:t>
            </a:r>
            <a:r>
              <a:rPr lang="en-US" altLang="zh-CN" sz="2000" b="1" dirty="0">
                <a:latin typeface="微软雅黑" pitchFamily="34" charset="-122"/>
                <a:ea typeface="微软雅黑" pitchFamily="34" charset="-122"/>
              </a:rPr>
              <a:t>1500 </a:t>
            </a:r>
            <a:r>
              <a:rPr lang="zh-CN" altLang="en-US" sz="2000" b="1" dirty="0">
                <a:latin typeface="微软雅黑" pitchFamily="34" charset="-122"/>
                <a:ea typeface="微软雅黑" pitchFamily="34" charset="-122"/>
              </a:rPr>
              <a:t>字节。</a:t>
            </a:r>
          </a:p>
          <a:p>
            <a:pPr marL="342900" indent="-342900" eaLnBrk="0" hangingPunct="0">
              <a:lnSpc>
                <a:spcPts val="33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帧检验序列 </a:t>
            </a:r>
            <a:r>
              <a:rPr lang="en-US" altLang="zh-CN" sz="2000" b="1" dirty="0" smtClean="0">
                <a:solidFill>
                  <a:srgbClr val="0000FF"/>
                </a:solidFill>
                <a:latin typeface="微软雅黑" pitchFamily="34" charset="-122"/>
                <a:ea typeface="微软雅黑" pitchFamily="34" charset="-122"/>
              </a:rPr>
              <a:t>FCS</a:t>
            </a:r>
            <a:r>
              <a:rPr lang="zh-CN" altLang="en-US" sz="2000" b="1" dirty="0" smtClean="0">
                <a:solidFill>
                  <a:srgbClr val="0000FF"/>
                </a:solidFill>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尾部</a:t>
            </a:r>
            <a:r>
              <a:rPr lang="zh-CN" altLang="en-US" sz="2000" b="1" dirty="0">
                <a:latin typeface="微软雅黑" pitchFamily="34" charset="-122"/>
                <a:ea typeface="微软雅黑" pitchFamily="34" charset="-122"/>
              </a:rPr>
              <a:t>，共 </a:t>
            </a:r>
            <a:r>
              <a:rPr lang="en-US" altLang="zh-CN" sz="2000" b="1" dirty="0">
                <a:latin typeface="微软雅黑" pitchFamily="34" charset="-122"/>
                <a:ea typeface="微软雅黑" pitchFamily="34" charset="-122"/>
              </a:rPr>
              <a:t>4 </a:t>
            </a:r>
            <a:r>
              <a:rPr lang="zh-CN" altLang="en-US" sz="2000" b="1" dirty="0">
                <a:latin typeface="微软雅黑" pitchFamily="34" charset="-122"/>
                <a:ea typeface="微软雅黑" pitchFamily="34" charset="-122"/>
              </a:rPr>
              <a:t>字节 </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sp>
        <p:nvSpPr>
          <p:cNvPr id="5"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4"/>
          <p:cNvSpPr>
            <a:spLocks noChangeArrowheads="1"/>
          </p:cNvSpPr>
          <p:nvPr/>
        </p:nvSpPr>
        <p:spPr bwMode="auto">
          <a:xfrm>
            <a:off x="635844" y="567754"/>
            <a:ext cx="3257623"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802.11 </a:t>
            </a:r>
            <a:r>
              <a:rPr lang="zh-CN" altLang="en-US" sz="2000" b="1" dirty="0">
                <a:latin typeface="微软雅黑" pitchFamily="34" charset="-122"/>
                <a:ea typeface="微软雅黑" pitchFamily="34" charset="-122"/>
              </a:rPr>
              <a:t>数据帧的三大部分 </a:t>
            </a:r>
          </a:p>
        </p:txBody>
      </p:sp>
    </p:spTree>
    <p:extLst>
      <p:ext uri="{BB962C8B-B14F-4D97-AF65-F5344CB8AC3E}">
        <p14:creationId xmlns="" xmlns:p14="http://schemas.microsoft.com/office/powerpoint/2010/main" val="1808426412"/>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7853" y="970028"/>
            <a:ext cx="8270547" cy="477054"/>
          </a:xfrm>
          <a:prstGeom prst="rect">
            <a:avLst/>
          </a:prstGeom>
          <a:noFill/>
          <a:ln w="9525" algn="ctr">
            <a:noFill/>
            <a:miter lim="10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smtClean="0">
                <a:latin typeface="微软雅黑" pitchFamily="34" charset="-122"/>
                <a:ea typeface="微软雅黑" pitchFamily="34" charset="-122"/>
              </a:rPr>
              <a:t>数据帧有</a:t>
            </a:r>
            <a:r>
              <a:rPr lang="zh-CN" altLang="en-US" sz="2000" b="1" dirty="0">
                <a:solidFill>
                  <a:srgbClr val="C00000"/>
                </a:solidFill>
                <a:latin typeface="微软雅黑" pitchFamily="34" charset="-122"/>
                <a:ea typeface="微软雅黑" pitchFamily="34" charset="-122"/>
              </a:rPr>
              <a:t>四个</a:t>
            </a:r>
            <a:r>
              <a:rPr lang="zh-CN" altLang="en-US" sz="2000" b="1" dirty="0">
                <a:latin typeface="微软雅黑" pitchFamily="34" charset="-122"/>
                <a:ea typeface="微软雅黑" pitchFamily="34" charset="-122"/>
              </a:rPr>
              <a:t>地址字段</a:t>
            </a:r>
            <a:r>
              <a:rPr lang="zh-CN" altLang="en-US" sz="2000" b="1" dirty="0" smtClean="0">
                <a:latin typeface="微软雅黑" pitchFamily="34" charset="-122"/>
                <a:ea typeface="微软雅黑" pitchFamily="34" charset="-122"/>
              </a:rPr>
              <a:t>。</a:t>
            </a:r>
            <a:endParaRPr lang="zh-CN" altLang="en-US" sz="2000" b="1" dirty="0">
              <a:latin typeface="微软雅黑" pitchFamily="34" charset="-122"/>
              <a:ea typeface="微软雅黑" pitchFamily="34" charset="-122"/>
            </a:endParaRPr>
          </a:p>
        </p:txBody>
      </p:sp>
      <p:graphicFrame>
        <p:nvGraphicFramePr>
          <p:cNvPr id="7" name="Group 179"/>
          <p:cNvGraphicFramePr>
            <a:graphicFrameLocks/>
          </p:cNvGraphicFramePr>
          <p:nvPr>
            <p:extLst>
              <p:ext uri="{D42A27DB-BD31-4B8C-83A1-F6EECF244321}">
                <p14:modId xmlns="" xmlns:p14="http://schemas.microsoft.com/office/powerpoint/2010/main" val="1929953448"/>
              </p:ext>
            </p:extLst>
          </p:nvPr>
        </p:nvGraphicFramePr>
        <p:xfrm>
          <a:off x="515825" y="1495697"/>
          <a:ext cx="8121600" cy="1080000"/>
        </p:xfrm>
        <a:graphic>
          <a:graphicData uri="http://schemas.openxmlformats.org/drawingml/2006/table">
            <a:tbl>
              <a:tblPr/>
              <a:tblGrid>
                <a:gridCol w="1353600">
                  <a:extLst>
                    <a:ext uri="{9D8B030D-6E8A-4147-A177-3AD203B41FA5}">
                      <a16:colId xmlns="" xmlns:a16="http://schemas.microsoft.com/office/drawing/2014/main" val="20000"/>
                    </a:ext>
                  </a:extLst>
                </a:gridCol>
                <a:gridCol w="1353600">
                  <a:extLst>
                    <a:ext uri="{9D8B030D-6E8A-4147-A177-3AD203B41FA5}">
                      <a16:colId xmlns="" xmlns:a16="http://schemas.microsoft.com/office/drawing/2014/main" val="20001"/>
                    </a:ext>
                  </a:extLst>
                </a:gridCol>
                <a:gridCol w="1353600">
                  <a:extLst>
                    <a:ext uri="{9D8B030D-6E8A-4147-A177-3AD203B41FA5}">
                      <a16:colId xmlns="" xmlns:a16="http://schemas.microsoft.com/office/drawing/2014/main" val="20002"/>
                    </a:ext>
                  </a:extLst>
                </a:gridCol>
                <a:gridCol w="1353600">
                  <a:extLst>
                    <a:ext uri="{9D8B030D-6E8A-4147-A177-3AD203B41FA5}">
                      <a16:colId xmlns="" xmlns:a16="http://schemas.microsoft.com/office/drawing/2014/main" val="20003"/>
                    </a:ext>
                  </a:extLst>
                </a:gridCol>
                <a:gridCol w="1353600">
                  <a:extLst>
                    <a:ext uri="{9D8B030D-6E8A-4147-A177-3AD203B41FA5}">
                      <a16:colId xmlns="" xmlns:a16="http://schemas.microsoft.com/office/drawing/2014/main" val="20004"/>
                    </a:ext>
                  </a:extLst>
                </a:gridCol>
                <a:gridCol w="1353600">
                  <a:extLst>
                    <a:ext uri="{9D8B030D-6E8A-4147-A177-3AD203B41FA5}">
                      <a16:colId xmlns="" xmlns:a16="http://schemas.microsoft.com/office/drawing/2014/main" val="20005"/>
                    </a:ext>
                  </a:extLst>
                </a:gridCol>
              </a:tblGrid>
              <a:tr h="54000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去往 </a:t>
                      </a:r>
                      <a:r>
                        <a:rPr kumimoji="0" lang="en-US" altLang="zh-CN" sz="14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AP</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来自 </a:t>
                      </a:r>
                      <a:r>
                        <a:rPr kumimoji="0" lang="en-US" altLang="zh-CN" sz="14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AP</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1</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2</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3</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地址 </a:t>
                      </a:r>
                      <a:r>
                        <a:rPr kumimoji="0" lang="en-US" altLang="zh-CN" sz="14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4</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60000"/>
                        <a:lumOff val="40000"/>
                      </a:schemeClr>
                    </a:solidFill>
                  </a:tcPr>
                </a:tc>
                <a:extLst>
                  <a:ext uri="{0D108BD9-81ED-4DB2-BD59-A6C34878D82A}">
                    <a16:rowId xmlns="" xmlns:a16="http://schemas.microsoft.com/office/drawing/2014/main" val="10000"/>
                  </a:ext>
                </a:extLst>
              </a:tr>
              <a:tr h="540000">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smtClean="0">
                          <a:ln>
                            <a:noFill/>
                          </a:ln>
                          <a:solidFill>
                            <a:srgbClr val="0000CC"/>
                          </a:solidFill>
                          <a:effectLst/>
                          <a:latin typeface="微软雅黑" panose="020B0503020204020204" pitchFamily="34" charset="-122"/>
                          <a:ea typeface="微软雅黑" panose="020B0503020204020204" pitchFamily="34" charset="-122"/>
                        </a:rPr>
                        <a:t>接收地址</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zh-CN" altLang="en-US" sz="1400" b="1" i="0" u="none" strike="noStrike" cap="none" normalizeH="0" baseline="0" dirty="0" smtClean="0">
                          <a:ln>
                            <a:noFill/>
                          </a:ln>
                          <a:solidFill>
                            <a:srgbClr val="0000CC"/>
                          </a:solidFill>
                          <a:effectLst/>
                          <a:latin typeface="微软雅黑" panose="020B0503020204020204" pitchFamily="34" charset="-122"/>
                          <a:ea typeface="微软雅黑" panose="020B0503020204020204" pitchFamily="34" charset="-122"/>
                        </a:rPr>
                        <a:t>发送地址</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rPr>
                        <a:t>?</a:t>
                      </a:r>
                      <a:endPar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folHlink"/>
                        </a:buClr>
                        <a:buSzPct val="60000"/>
                        <a:buFont typeface="Wingdings" pitchFamily="2" charset="2"/>
                        <a:buNone/>
                        <a:tabLst/>
                      </a:pP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rPr>
                        <a:t>?</a:t>
                      </a:r>
                    </a:p>
                  </a:txBody>
                  <a:tcPr marL="80662" marR="80662" marT="37228" marB="372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bl>
          </a:graphicData>
        </a:graphic>
      </p:graphicFrame>
      <p:sp>
        <p:nvSpPr>
          <p:cNvPr id="6"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Rectangle 6"/>
          <p:cNvSpPr>
            <a:spLocks noChangeArrowheads="1"/>
          </p:cNvSpPr>
          <p:nvPr/>
        </p:nvSpPr>
        <p:spPr bwMode="auto">
          <a:xfrm>
            <a:off x="2781618" y="582887"/>
            <a:ext cx="3567002"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关于 </a:t>
            </a:r>
            <a:r>
              <a:rPr lang="en-US" altLang="zh-CN" sz="2000" b="1" dirty="0">
                <a:solidFill>
                  <a:schemeClr val="bg1"/>
                </a:solidFill>
                <a:latin typeface="微软雅黑" pitchFamily="34" charset="-122"/>
                <a:ea typeface="微软雅黑" pitchFamily="34" charset="-122"/>
              </a:rPr>
              <a:t>802.11 </a:t>
            </a:r>
            <a:r>
              <a:rPr lang="zh-CN" altLang="en-US" sz="2000" b="1" dirty="0">
                <a:solidFill>
                  <a:schemeClr val="bg1"/>
                </a:solidFill>
                <a:latin typeface="微软雅黑" pitchFamily="34" charset="-122"/>
                <a:ea typeface="微软雅黑" pitchFamily="34" charset="-122"/>
              </a:rPr>
              <a:t>数据帧的地址</a:t>
            </a:r>
          </a:p>
        </p:txBody>
      </p:sp>
      <p:sp>
        <p:nvSpPr>
          <p:cNvPr id="5" name="矩形 4"/>
          <p:cNvSpPr/>
          <p:nvPr/>
        </p:nvSpPr>
        <p:spPr>
          <a:xfrm>
            <a:off x="514874" y="2575697"/>
            <a:ext cx="8276503" cy="1528624"/>
          </a:xfrm>
          <a:prstGeom prst="rect">
            <a:avLst/>
          </a:prstGeom>
        </p:spPr>
        <p:txBody>
          <a:bodyPr wrap="square">
            <a:spAutoFit/>
          </a:bodyPr>
          <a:lstStyle/>
          <a:p>
            <a:pPr>
              <a:lnSpc>
                <a:spcPts val="2800"/>
              </a:lnSpc>
            </a:pPr>
            <a:r>
              <a:rPr lang="zh-CN" altLang="zh-CN" b="1" dirty="0" smtClean="0">
                <a:latin typeface="微软雅黑" pitchFamily="34" charset="-122"/>
                <a:ea typeface="微软雅黑" pitchFamily="34" charset="-122"/>
              </a:rPr>
              <a:t>地址</a:t>
            </a:r>
            <a:r>
              <a:rPr lang="en-US" altLang="zh-CN" b="1" dirty="0" smtClean="0">
                <a:latin typeface="微软雅黑" pitchFamily="34" charset="-122"/>
                <a:ea typeface="微软雅黑" pitchFamily="34" charset="-122"/>
              </a:rPr>
              <a:t> 1 </a:t>
            </a:r>
            <a:r>
              <a:rPr lang="zh-CN" altLang="zh-CN" b="1" dirty="0" smtClean="0">
                <a:latin typeface="微软雅黑" pitchFamily="34" charset="-122"/>
                <a:ea typeface="微软雅黑" pitchFamily="34" charset="-122"/>
              </a:rPr>
              <a:t>永远</a:t>
            </a:r>
            <a:r>
              <a:rPr lang="zh-CN" altLang="zh-CN" b="1" dirty="0">
                <a:latin typeface="微软雅黑" pitchFamily="34" charset="-122"/>
                <a:ea typeface="微软雅黑" pitchFamily="34" charset="-122"/>
              </a:rPr>
              <a:t>是接收地址（即直接接收数据帧的节点地址）。</a:t>
            </a:r>
          </a:p>
          <a:p>
            <a:pPr>
              <a:lnSpc>
                <a:spcPts val="2800"/>
              </a:lnSpc>
            </a:pPr>
            <a:r>
              <a:rPr lang="zh-CN" altLang="zh-CN" b="1" dirty="0" smtClean="0">
                <a:latin typeface="微软雅黑" pitchFamily="34" charset="-122"/>
                <a:ea typeface="微软雅黑" pitchFamily="34" charset="-122"/>
              </a:rPr>
              <a:t>地址</a:t>
            </a:r>
            <a:r>
              <a:rPr lang="en-US" altLang="zh-CN" b="1" dirty="0" smtClean="0">
                <a:latin typeface="微软雅黑" pitchFamily="34" charset="-122"/>
                <a:ea typeface="微软雅黑" pitchFamily="34" charset="-122"/>
              </a:rPr>
              <a:t> 2 </a:t>
            </a:r>
            <a:r>
              <a:rPr lang="zh-CN" altLang="zh-CN" b="1" dirty="0" smtClean="0">
                <a:latin typeface="微软雅黑" pitchFamily="34" charset="-122"/>
                <a:ea typeface="微软雅黑" pitchFamily="34" charset="-122"/>
              </a:rPr>
              <a:t>永远</a:t>
            </a:r>
            <a:r>
              <a:rPr lang="zh-CN" altLang="zh-CN" b="1" dirty="0">
                <a:latin typeface="微软雅黑" pitchFamily="34" charset="-122"/>
                <a:ea typeface="微软雅黑" pitchFamily="34" charset="-122"/>
              </a:rPr>
              <a:t>是发送地址（即实际发送数据帧的节点地址）。</a:t>
            </a:r>
          </a:p>
          <a:p>
            <a:pPr>
              <a:lnSpc>
                <a:spcPts val="2800"/>
              </a:lnSpc>
            </a:pPr>
            <a:r>
              <a:rPr lang="zh-CN" altLang="zh-CN" b="1" dirty="0" smtClean="0">
                <a:latin typeface="微软雅黑" pitchFamily="34" charset="-122"/>
                <a:ea typeface="微软雅黑" pitchFamily="34" charset="-122"/>
              </a:rPr>
              <a:t>地址</a:t>
            </a:r>
            <a:r>
              <a:rPr lang="en-US" altLang="zh-CN" b="1" dirty="0" smtClean="0">
                <a:latin typeface="微软雅黑" pitchFamily="34" charset="-122"/>
                <a:ea typeface="微软雅黑" pitchFamily="34" charset="-122"/>
              </a:rPr>
              <a:t> 3 </a:t>
            </a:r>
            <a:r>
              <a:rPr lang="zh-CN" altLang="zh-CN" b="1" dirty="0" smtClean="0">
                <a:latin typeface="微软雅黑" pitchFamily="34" charset="-122"/>
                <a:ea typeface="微软雅黑" pitchFamily="34" charset="-122"/>
              </a:rPr>
              <a:t>和地址</a:t>
            </a:r>
            <a:r>
              <a:rPr lang="en-US" altLang="zh-CN" b="1" dirty="0" smtClean="0">
                <a:latin typeface="微软雅黑" pitchFamily="34" charset="-122"/>
                <a:ea typeface="微软雅黑" pitchFamily="34" charset="-122"/>
              </a:rPr>
              <a:t> 4 </a:t>
            </a:r>
            <a:r>
              <a:rPr lang="zh-CN" altLang="zh-CN" b="1" dirty="0" smtClean="0">
                <a:solidFill>
                  <a:srgbClr val="C00000"/>
                </a:solidFill>
                <a:latin typeface="微软雅黑" pitchFamily="34" charset="-122"/>
                <a:ea typeface="微软雅黑" pitchFamily="34" charset="-122"/>
              </a:rPr>
              <a:t>取决于</a:t>
            </a:r>
            <a:r>
              <a:rPr lang="zh-CN" altLang="zh-CN" b="1" dirty="0">
                <a:latin typeface="微软雅黑" pitchFamily="34" charset="-122"/>
                <a:ea typeface="微软雅黑" pitchFamily="34" charset="-122"/>
              </a:rPr>
              <a:t>数据帧中的“来自</a:t>
            </a:r>
            <a:r>
              <a:rPr lang="en-US" altLang="zh-CN" b="1" dirty="0">
                <a:latin typeface="微软雅黑" pitchFamily="34" charset="-122"/>
                <a:ea typeface="微软雅黑" pitchFamily="34" charset="-122"/>
              </a:rPr>
              <a:t>AP</a:t>
            </a:r>
            <a:r>
              <a:rPr lang="zh-CN" altLang="zh-CN" b="1" dirty="0">
                <a:latin typeface="微软雅黑" pitchFamily="34" charset="-122"/>
                <a:ea typeface="微软雅黑" pitchFamily="34" charset="-122"/>
              </a:rPr>
              <a:t>”和“去往</a:t>
            </a:r>
            <a:r>
              <a:rPr lang="en-US" altLang="zh-CN" b="1" dirty="0">
                <a:latin typeface="微软雅黑" pitchFamily="34" charset="-122"/>
                <a:ea typeface="微软雅黑" pitchFamily="34" charset="-122"/>
              </a:rPr>
              <a:t>AP</a:t>
            </a:r>
            <a:r>
              <a:rPr lang="zh-CN" altLang="zh-CN" b="1" dirty="0">
                <a:latin typeface="微软雅黑" pitchFamily="34" charset="-122"/>
                <a:ea typeface="微软雅黑" pitchFamily="34" charset="-122"/>
              </a:rPr>
              <a:t>”这两个字段的数值。</a:t>
            </a:r>
          </a:p>
          <a:p>
            <a:pPr>
              <a:lnSpc>
                <a:spcPts val="2800"/>
              </a:lnSpc>
            </a:pPr>
            <a:r>
              <a:rPr lang="zh-CN" altLang="en-US" b="1" dirty="0" smtClean="0">
                <a:solidFill>
                  <a:srgbClr val="C00000"/>
                </a:solidFill>
                <a:latin typeface="微软雅黑" pitchFamily="34" charset="-122"/>
                <a:ea typeface="微软雅黑" pitchFamily="34" charset="-122"/>
              </a:rPr>
              <a:t>注意：</a:t>
            </a:r>
            <a:r>
              <a:rPr lang="zh-CN" altLang="zh-CN" b="1" dirty="0" smtClean="0">
                <a:latin typeface="微软雅黑" pitchFamily="34" charset="-122"/>
                <a:ea typeface="微软雅黑" pitchFamily="34" charset="-122"/>
              </a:rPr>
              <a:t>上述</a:t>
            </a:r>
            <a:r>
              <a:rPr lang="zh-CN" altLang="zh-CN" b="1" dirty="0">
                <a:latin typeface="微软雅黑" pitchFamily="34" charset="-122"/>
                <a:ea typeface="微软雅黑" pitchFamily="34" charset="-122"/>
              </a:rPr>
              <a:t>地址</a:t>
            </a:r>
            <a:r>
              <a:rPr lang="zh-CN" altLang="zh-CN" b="1" dirty="0" smtClean="0">
                <a:latin typeface="微软雅黑" pitchFamily="34" charset="-122"/>
                <a:ea typeface="微软雅黑" pitchFamily="34" charset="-122"/>
              </a:rPr>
              <a:t>都是</a:t>
            </a:r>
            <a:r>
              <a:rPr lang="en-US" altLang="zh-CN" b="1" dirty="0" smtClean="0">
                <a:latin typeface="微软雅黑" pitchFamily="34" charset="-122"/>
                <a:ea typeface="微软雅黑" pitchFamily="34" charset="-122"/>
              </a:rPr>
              <a:t> MAC </a:t>
            </a:r>
            <a:r>
              <a:rPr lang="zh-CN" altLang="zh-CN" b="1" dirty="0" smtClean="0">
                <a:latin typeface="微软雅黑" pitchFamily="34" charset="-122"/>
                <a:ea typeface="微软雅黑" pitchFamily="34" charset="-122"/>
              </a:rPr>
              <a:t>地址</a:t>
            </a:r>
            <a:r>
              <a:rPr lang="zh-CN" altLang="zh-CN" b="1" dirty="0">
                <a:latin typeface="微软雅黑" pitchFamily="34" charset="-122"/>
                <a:ea typeface="微软雅黑" pitchFamily="34" charset="-122"/>
              </a:rPr>
              <a:t>，即硬件</a:t>
            </a:r>
            <a:r>
              <a:rPr lang="zh-CN" altLang="zh-CN" b="1" dirty="0" smtClean="0">
                <a:latin typeface="微软雅黑" pitchFamily="34" charset="-122"/>
                <a:ea typeface="微软雅黑" pitchFamily="34" charset="-122"/>
              </a:rPr>
              <a:t>地址，而</a:t>
            </a:r>
            <a:r>
              <a:rPr lang="en-US" altLang="zh-CN" b="1" dirty="0" smtClean="0">
                <a:latin typeface="微软雅黑" pitchFamily="34" charset="-122"/>
                <a:ea typeface="微软雅黑" pitchFamily="34" charset="-122"/>
              </a:rPr>
              <a:t> </a:t>
            </a:r>
            <a:r>
              <a:rPr lang="en-US" altLang="zh-CN" b="1" dirty="0" smtClean="0">
                <a:solidFill>
                  <a:srgbClr val="0000CC"/>
                </a:solidFill>
                <a:latin typeface="微软雅黑" pitchFamily="34" charset="-122"/>
                <a:ea typeface="微软雅黑" pitchFamily="34" charset="-122"/>
              </a:rPr>
              <a:t>AP </a:t>
            </a:r>
            <a:r>
              <a:rPr lang="zh-CN" altLang="zh-CN" b="1" dirty="0" smtClean="0">
                <a:solidFill>
                  <a:srgbClr val="0000CC"/>
                </a:solidFill>
                <a:latin typeface="微软雅黑" pitchFamily="34" charset="-122"/>
                <a:ea typeface="微软雅黑" pitchFamily="34" charset="-122"/>
              </a:rPr>
              <a:t>的</a:t>
            </a:r>
            <a:r>
              <a:rPr lang="en-US" altLang="zh-CN" b="1" dirty="0" smtClean="0">
                <a:solidFill>
                  <a:srgbClr val="0000CC"/>
                </a:solidFill>
                <a:latin typeface="微软雅黑" pitchFamily="34" charset="-122"/>
                <a:ea typeface="微软雅黑" pitchFamily="34" charset="-122"/>
              </a:rPr>
              <a:t> MAC </a:t>
            </a:r>
            <a:r>
              <a:rPr lang="zh-CN" altLang="zh-CN" b="1" dirty="0" smtClean="0">
                <a:solidFill>
                  <a:srgbClr val="0000CC"/>
                </a:solidFill>
                <a:latin typeface="微软雅黑" pitchFamily="34" charset="-122"/>
                <a:ea typeface="微软雅黑" pitchFamily="34" charset="-122"/>
              </a:rPr>
              <a:t>地址是</a:t>
            </a:r>
            <a:r>
              <a:rPr lang="en-US" altLang="zh-CN" b="1" dirty="0" smtClean="0">
                <a:solidFill>
                  <a:srgbClr val="0000CC"/>
                </a:solidFill>
                <a:latin typeface="微软雅黑" pitchFamily="34" charset="-122"/>
                <a:ea typeface="微软雅黑" pitchFamily="34" charset="-122"/>
              </a:rPr>
              <a:t> BSSID</a:t>
            </a:r>
            <a:r>
              <a:rPr lang="zh-CN" altLang="zh-CN" b="1" dirty="0">
                <a:latin typeface="微软雅黑" pitchFamily="34" charset="-122"/>
                <a:ea typeface="微软雅黑" pitchFamily="34" charset="-122"/>
              </a:rPr>
              <a:t>。</a:t>
            </a:r>
            <a:endParaRPr lang="zh-CN" altLang="en-US" b="1" dirty="0">
              <a:latin typeface="微软雅黑" pitchFamily="34" charset="-122"/>
              <a:ea typeface="微软雅黑" pitchFamily="34" charset="-122"/>
            </a:endParaRPr>
          </a:p>
        </p:txBody>
      </p:sp>
    </p:spTree>
    <p:extLst>
      <p:ext uri="{BB962C8B-B14F-4D97-AF65-F5344CB8AC3E}">
        <p14:creationId xmlns="" xmlns:p14="http://schemas.microsoft.com/office/powerpoint/2010/main" val="3166145814"/>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圆角矩形 2"/>
          <p:cNvSpPr/>
          <p:nvPr/>
        </p:nvSpPr>
        <p:spPr>
          <a:xfrm>
            <a:off x="512573" y="976973"/>
            <a:ext cx="8128800" cy="234099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 name="矩形 3"/>
          <p:cNvSpPr/>
          <p:nvPr/>
        </p:nvSpPr>
        <p:spPr>
          <a:xfrm>
            <a:off x="1560259" y="1017564"/>
            <a:ext cx="5784860" cy="338554"/>
          </a:xfrm>
          <a:prstGeom prst="rect">
            <a:avLst/>
          </a:prstGeom>
          <a:noFill/>
          <a:ln>
            <a:noFill/>
          </a:ln>
        </p:spPr>
        <p:txBody>
          <a:bodyPr wrap="square">
            <a:spAutoFit/>
          </a:bodyPr>
          <a:lstStyle/>
          <a:p>
            <a:pPr algn="ctr"/>
            <a:r>
              <a:rPr lang="zh-CN" altLang="en-US" sz="1600" b="1" dirty="0">
                <a:solidFill>
                  <a:srgbClr val="0000CC"/>
                </a:solidFill>
                <a:latin typeface="微软雅黑" pitchFamily="34" charset="-122"/>
                <a:ea typeface="微软雅黑" pitchFamily="34" charset="-122"/>
              </a:rPr>
              <a:t>站点 </a:t>
            </a:r>
            <a:r>
              <a:rPr lang="en-US" altLang="zh-CN" sz="1600" b="1" dirty="0">
                <a:solidFill>
                  <a:srgbClr val="0000CC"/>
                </a:solidFill>
                <a:latin typeface="微软雅黑" pitchFamily="34" charset="-122"/>
                <a:ea typeface="微软雅黑" pitchFamily="34" charset="-122"/>
              </a:rPr>
              <a:t>A </a:t>
            </a:r>
            <a:r>
              <a:rPr lang="zh-CN" altLang="en-US" sz="1600" b="1" dirty="0">
                <a:solidFill>
                  <a:srgbClr val="0000CC"/>
                </a:solidFill>
                <a:latin typeface="微软雅黑" pitchFamily="34" charset="-122"/>
                <a:ea typeface="微软雅黑" pitchFamily="34" charset="-122"/>
              </a:rPr>
              <a:t>向 </a:t>
            </a:r>
            <a:r>
              <a:rPr lang="en-US" altLang="zh-CN" sz="1600" b="1" dirty="0">
                <a:solidFill>
                  <a:srgbClr val="0000CC"/>
                </a:solidFill>
                <a:latin typeface="微软雅黑" pitchFamily="34" charset="-122"/>
                <a:ea typeface="微软雅黑" pitchFamily="34" charset="-122"/>
              </a:rPr>
              <a:t>B </a:t>
            </a:r>
            <a:r>
              <a:rPr lang="zh-CN" altLang="en-US" sz="1600" b="1" dirty="0">
                <a:solidFill>
                  <a:srgbClr val="0000CC"/>
                </a:solidFill>
                <a:latin typeface="微软雅黑" pitchFamily="34" charset="-122"/>
                <a:ea typeface="微软雅黑" pitchFamily="34" charset="-122"/>
              </a:rPr>
              <a:t>发送</a:t>
            </a:r>
            <a:r>
              <a:rPr lang="zh-CN" altLang="en-US" sz="1600" b="1" dirty="0" smtClean="0">
                <a:solidFill>
                  <a:srgbClr val="0000CC"/>
                </a:solidFill>
                <a:latin typeface="微软雅黑" pitchFamily="34" charset="-122"/>
                <a:ea typeface="微软雅黑" pitchFamily="34" charset="-122"/>
              </a:rPr>
              <a:t>数据帧，数据帧</a:t>
            </a:r>
            <a:r>
              <a:rPr lang="zh-CN" altLang="en-US" sz="1600" b="1" dirty="0">
                <a:solidFill>
                  <a:srgbClr val="0000CC"/>
                </a:solidFill>
                <a:latin typeface="微软雅黑" pitchFamily="34" charset="-122"/>
                <a:ea typeface="微软雅黑" pitchFamily="34" charset="-122"/>
              </a:rPr>
              <a:t>必须经过 </a:t>
            </a:r>
            <a:r>
              <a:rPr lang="en-US" altLang="zh-CN" sz="1600" b="1" dirty="0" smtClean="0">
                <a:solidFill>
                  <a:srgbClr val="0000CC"/>
                </a:solidFill>
                <a:latin typeface="微软雅黑" pitchFamily="34" charset="-122"/>
                <a:ea typeface="微软雅黑" pitchFamily="34" charset="-122"/>
              </a:rPr>
              <a:t>AP</a:t>
            </a:r>
            <a:r>
              <a:rPr lang="en-US" altLang="zh-CN" sz="1600" b="1" baseline="-25000" dirty="0" smtClean="0">
                <a:solidFill>
                  <a:srgbClr val="0000CC"/>
                </a:solidFill>
                <a:latin typeface="微软雅黑" pitchFamily="34" charset="-122"/>
                <a:ea typeface="微软雅黑" pitchFamily="34" charset="-122"/>
              </a:rPr>
              <a:t>1</a:t>
            </a:r>
            <a:r>
              <a:rPr lang="en-US" altLang="zh-CN" sz="1600" b="1" dirty="0" smtClean="0">
                <a:solidFill>
                  <a:srgbClr val="0000CC"/>
                </a:solidFill>
                <a:latin typeface="微软雅黑" pitchFamily="34" charset="-122"/>
                <a:ea typeface="微软雅黑" pitchFamily="34" charset="-122"/>
              </a:rPr>
              <a:t> </a:t>
            </a:r>
            <a:r>
              <a:rPr lang="zh-CN" altLang="en-US" sz="1600" b="1" dirty="0" smtClean="0">
                <a:solidFill>
                  <a:srgbClr val="0000CC"/>
                </a:solidFill>
                <a:latin typeface="微软雅黑" pitchFamily="34" charset="-122"/>
                <a:ea typeface="微软雅黑" pitchFamily="34" charset="-122"/>
              </a:rPr>
              <a:t>转发。</a:t>
            </a:r>
            <a:endParaRPr lang="zh-CN" altLang="en-US" sz="1600" b="1" dirty="0">
              <a:solidFill>
                <a:srgbClr val="0000CC"/>
              </a:solidFill>
              <a:latin typeface="微软雅黑" pitchFamily="34" charset="-122"/>
              <a:ea typeface="微软雅黑" pitchFamily="34" charset="-122"/>
            </a:endParaRPr>
          </a:p>
        </p:txBody>
      </p:sp>
      <p:sp>
        <p:nvSpPr>
          <p:cNvPr id="61" name="Oval 132"/>
          <p:cNvSpPr>
            <a:spLocks noChangeArrowheads="1"/>
          </p:cNvSpPr>
          <p:nvPr/>
        </p:nvSpPr>
        <p:spPr bwMode="auto">
          <a:xfrm>
            <a:off x="1108890" y="1904583"/>
            <a:ext cx="1777953" cy="1040299"/>
          </a:xfrm>
          <a:prstGeom prst="ellipse">
            <a:avLst/>
          </a:prstGeom>
          <a:solidFill>
            <a:schemeClr val="bg1"/>
          </a:solidFill>
          <a:ln w="6350">
            <a:solidFill>
              <a:schemeClr val="tx1"/>
            </a:solidFill>
            <a:prstDash val="dash"/>
            <a:round/>
            <a:headEnd/>
            <a:tailEnd/>
          </a:ln>
          <a:effectLs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 name="Line 76"/>
          <p:cNvSpPr>
            <a:spLocks noChangeShapeType="1"/>
          </p:cNvSpPr>
          <p:nvPr/>
        </p:nvSpPr>
        <p:spPr bwMode="auto">
          <a:xfrm>
            <a:off x="3574268" y="2152377"/>
            <a:ext cx="56864" cy="396253"/>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 name="Oval 77"/>
          <p:cNvSpPr>
            <a:spLocks noChangeArrowheads="1"/>
          </p:cNvSpPr>
          <p:nvPr/>
        </p:nvSpPr>
        <p:spPr bwMode="auto">
          <a:xfrm>
            <a:off x="4376684" y="1379819"/>
            <a:ext cx="3668372" cy="1744812"/>
          </a:xfrm>
          <a:prstGeom prst="ellipse">
            <a:avLst/>
          </a:prstGeom>
          <a:solidFill>
            <a:schemeClr val="bg1"/>
          </a:solidFill>
          <a:ln w="6350">
            <a:solidFill>
              <a:schemeClr val="tx1"/>
            </a:solidFill>
            <a:prstDash val="dash"/>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7" name="Picture 78" descr="D-Link%20DI-713P%20Wireless%20Broadband%20router"/>
          <p:cNvPicPr>
            <a:picLocks noChangeAspect="1"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4725633" y="1800326"/>
            <a:ext cx="596442" cy="429001"/>
          </a:xfrm>
          <a:prstGeom prst="rect">
            <a:avLst/>
          </a:prstGeom>
          <a:noFill/>
          <a:extLst>
            <a:ext uri="{909E8E84-426E-40DD-AFC4-6F175D3DCCD1}">
              <a14:hiddenFill xmlns="" xmlns:a14="http://schemas.microsoft.com/office/drawing/2010/main">
                <a:solidFill>
                  <a:srgbClr val="FFFFFF"/>
                </a:solidFill>
              </a14:hiddenFill>
            </a:ext>
          </a:extLst>
        </p:spPr>
      </p:pic>
      <p:sp>
        <p:nvSpPr>
          <p:cNvPr id="8" name="Text Box 79"/>
          <p:cNvSpPr txBox="1">
            <a:spLocks noChangeArrowheads="1"/>
          </p:cNvSpPr>
          <p:nvPr/>
        </p:nvSpPr>
        <p:spPr bwMode="auto">
          <a:xfrm>
            <a:off x="5015028" y="1725340"/>
            <a:ext cx="463588"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9900CC"/>
                </a:solidFill>
                <a:latin typeface="微软雅黑" panose="020B0503020204020204" pitchFamily="34" charset="-122"/>
                <a:ea typeface="微软雅黑" panose="020B0503020204020204" pitchFamily="34" charset="-122"/>
              </a:rPr>
              <a:t>AP</a:t>
            </a:r>
            <a:r>
              <a:rPr kumimoji="1" lang="en-US" altLang="zh-CN" sz="1200" b="1" baseline="-25000" dirty="0">
                <a:solidFill>
                  <a:srgbClr val="9900CC"/>
                </a:solidFill>
                <a:latin typeface="微软雅黑" panose="020B0503020204020204" pitchFamily="34" charset="-122"/>
                <a:ea typeface="微软雅黑" panose="020B0503020204020204" pitchFamily="34" charset="-122"/>
              </a:rPr>
              <a:t>1</a:t>
            </a:r>
          </a:p>
        </p:txBody>
      </p:sp>
      <p:sp>
        <p:nvSpPr>
          <p:cNvPr id="47" name="Text Box 118"/>
          <p:cNvSpPr txBox="1">
            <a:spLocks noChangeArrowheads="1"/>
          </p:cNvSpPr>
          <p:nvPr/>
        </p:nvSpPr>
        <p:spPr bwMode="auto">
          <a:xfrm>
            <a:off x="6268365" y="1508330"/>
            <a:ext cx="526295" cy="264086"/>
          </a:xfrm>
          <a:prstGeom prst="rect">
            <a:avLst/>
          </a:prstGeom>
          <a:noFill/>
          <a:ln>
            <a:noFill/>
          </a:ln>
          <a:effectLst/>
          <a:extLst/>
        </p:spPr>
        <p:txBody>
          <a:bodyPr wrap="none">
            <a:spAutoFit/>
          </a:bodyPr>
          <a:lstStyle/>
          <a:p>
            <a:pPr>
              <a:lnSpc>
                <a:spcPct val="85000"/>
              </a:lnSpc>
            </a:pPr>
            <a:r>
              <a:rPr kumimoji="1" lang="en-US" altLang="zh-CN" sz="1100" b="1" dirty="0">
                <a:latin typeface="微软雅黑" panose="020B0503020204020204" pitchFamily="34" charset="-122"/>
                <a:ea typeface="微软雅黑" panose="020B0503020204020204" pitchFamily="34" charset="-122"/>
              </a:rPr>
              <a:t>BSS</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8" name="Text Box 119"/>
          <p:cNvSpPr txBox="1">
            <a:spLocks noChangeArrowheads="1"/>
          </p:cNvSpPr>
          <p:nvPr/>
        </p:nvSpPr>
        <p:spPr bwMode="auto">
          <a:xfrm>
            <a:off x="7610361" y="1844282"/>
            <a:ext cx="300082"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00000"/>
                </a:solidFill>
                <a:latin typeface="微软雅黑" panose="020B0503020204020204" pitchFamily="34" charset="-122"/>
                <a:ea typeface="微软雅黑" panose="020B0503020204020204" pitchFamily="34" charset="-122"/>
              </a:rPr>
              <a:t>A</a:t>
            </a:r>
            <a:endParaRPr kumimoji="1"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49" name="Text Box 120"/>
          <p:cNvSpPr txBox="1">
            <a:spLocks noChangeArrowheads="1"/>
          </p:cNvSpPr>
          <p:nvPr/>
        </p:nvSpPr>
        <p:spPr bwMode="auto">
          <a:xfrm>
            <a:off x="7058211" y="2574273"/>
            <a:ext cx="290464"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C00000"/>
                </a:solidFill>
                <a:latin typeface="微软雅黑" panose="020B0503020204020204" pitchFamily="34" charset="-122"/>
                <a:ea typeface="微软雅黑" panose="020B0503020204020204" pitchFamily="34" charset="-122"/>
              </a:rPr>
              <a:t>B</a:t>
            </a:r>
            <a:endParaRPr kumimoji="1" lang="en-US" altLang="zh-CN" sz="1200" b="1" baseline="-25000" dirty="0">
              <a:solidFill>
                <a:srgbClr val="C00000"/>
              </a:solidFill>
              <a:latin typeface="微软雅黑" panose="020B0503020204020204" pitchFamily="34" charset="-122"/>
              <a:ea typeface="微软雅黑" panose="020B0503020204020204" pitchFamily="34" charset="-122"/>
            </a:endParaRPr>
          </a:p>
        </p:txBody>
      </p:sp>
      <p:sp>
        <p:nvSpPr>
          <p:cNvPr id="50" name="Line 121"/>
          <p:cNvSpPr>
            <a:spLocks noChangeShapeType="1"/>
          </p:cNvSpPr>
          <p:nvPr/>
        </p:nvSpPr>
        <p:spPr bwMode="auto">
          <a:xfrm flipH="1">
            <a:off x="5294092" y="1961346"/>
            <a:ext cx="2087978" cy="17465"/>
          </a:xfrm>
          <a:prstGeom prst="line">
            <a:avLst/>
          </a:prstGeom>
          <a:noFill/>
          <a:ln w="28575">
            <a:solidFill>
              <a:srgbClr val="0066FF"/>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Rectangle 122"/>
          <p:cNvSpPr>
            <a:spLocks noChangeArrowheads="1"/>
          </p:cNvSpPr>
          <p:nvPr/>
        </p:nvSpPr>
        <p:spPr bwMode="auto">
          <a:xfrm>
            <a:off x="6039645" y="1805247"/>
            <a:ext cx="859280" cy="347130"/>
          </a:xfrm>
          <a:prstGeom prst="rect">
            <a:avLst/>
          </a:prstGeom>
          <a:solidFill>
            <a:srgbClr val="0070C0"/>
          </a:solidFill>
          <a:ln w="6350">
            <a:solidFill>
              <a:schemeClr val="tx1"/>
            </a:solidFill>
            <a:miter lim="800000"/>
            <a:headEnd/>
            <a:tailEnd/>
          </a:ln>
          <a:effectLst/>
        </p:spPr>
        <p:txBody>
          <a:bodyPr wrap="none" anchor="ctr"/>
          <a:lstStyle/>
          <a:p>
            <a:pPr algn="ctr"/>
            <a:r>
              <a:rPr lang="zh-CN" altLang="en-US" sz="1100" b="1" dirty="0">
                <a:solidFill>
                  <a:schemeClr val="bg1"/>
                </a:solidFill>
                <a:latin typeface="微软雅黑" panose="020B0503020204020204" pitchFamily="34" charset="-122"/>
                <a:ea typeface="微软雅黑" panose="020B0503020204020204" pitchFamily="34" charset="-122"/>
              </a:rPr>
              <a:t>去往 </a:t>
            </a:r>
            <a:r>
              <a:rPr lang="en-US" altLang="zh-CN" sz="1100" b="1" dirty="0">
                <a:solidFill>
                  <a:schemeClr val="bg1"/>
                </a:solidFill>
                <a:latin typeface="微软雅黑" panose="020B0503020204020204" pitchFamily="34" charset="-122"/>
                <a:ea typeface="微软雅黑" panose="020B0503020204020204" pitchFamily="34" charset="-122"/>
              </a:rPr>
              <a:t>AP = 1</a:t>
            </a:r>
          </a:p>
          <a:p>
            <a:pPr algn="ctr"/>
            <a:r>
              <a:rPr lang="zh-CN" altLang="en-US" sz="1100" b="1" dirty="0">
                <a:solidFill>
                  <a:schemeClr val="bg1"/>
                </a:solidFill>
                <a:latin typeface="微软雅黑" panose="020B0503020204020204" pitchFamily="34" charset="-122"/>
                <a:ea typeface="微软雅黑" panose="020B0503020204020204" pitchFamily="34" charset="-122"/>
              </a:rPr>
              <a:t>来自 </a:t>
            </a:r>
            <a:r>
              <a:rPr lang="en-US" altLang="zh-CN" sz="1100" b="1" dirty="0">
                <a:solidFill>
                  <a:schemeClr val="bg1"/>
                </a:solidFill>
                <a:latin typeface="微软雅黑" panose="020B0503020204020204" pitchFamily="34" charset="-122"/>
                <a:ea typeface="微软雅黑" panose="020B0503020204020204" pitchFamily="34" charset="-122"/>
              </a:rPr>
              <a:t>AP = 0</a:t>
            </a:r>
          </a:p>
        </p:txBody>
      </p:sp>
      <p:sp>
        <p:nvSpPr>
          <p:cNvPr id="52" name="Line 123"/>
          <p:cNvSpPr>
            <a:spLocks noChangeShapeType="1"/>
          </p:cNvSpPr>
          <p:nvPr/>
        </p:nvSpPr>
        <p:spPr bwMode="auto">
          <a:xfrm flipV="1">
            <a:off x="3689259" y="2054132"/>
            <a:ext cx="1088001" cy="49123"/>
          </a:xfrm>
          <a:prstGeom prst="line">
            <a:avLst/>
          </a:prstGeom>
          <a:noFill/>
          <a:ln w="28575">
            <a:solidFill>
              <a:srgbClr val="0066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3" name="Line 124"/>
          <p:cNvSpPr>
            <a:spLocks noChangeShapeType="1"/>
          </p:cNvSpPr>
          <p:nvPr/>
        </p:nvSpPr>
        <p:spPr bwMode="auto">
          <a:xfrm>
            <a:off x="5122236" y="2152377"/>
            <a:ext cx="1719826" cy="544711"/>
          </a:xfrm>
          <a:prstGeom prst="line">
            <a:avLst/>
          </a:prstGeom>
          <a:noFill/>
          <a:ln w="28575">
            <a:solidFill>
              <a:srgbClr val="0066FF"/>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4" name="Rectangle 125"/>
          <p:cNvSpPr>
            <a:spLocks noChangeArrowheads="1"/>
          </p:cNvSpPr>
          <p:nvPr/>
        </p:nvSpPr>
        <p:spPr bwMode="auto">
          <a:xfrm rot="1192993">
            <a:off x="5580940" y="2251713"/>
            <a:ext cx="859280" cy="347130"/>
          </a:xfrm>
          <a:prstGeom prst="rect">
            <a:avLst/>
          </a:prstGeom>
          <a:solidFill>
            <a:srgbClr val="0070C0"/>
          </a:solidFill>
          <a:ln w="6350">
            <a:solidFill>
              <a:schemeClr val="tx1"/>
            </a:solidFill>
            <a:miter lim="800000"/>
            <a:headEnd/>
            <a:tailEnd/>
          </a:ln>
          <a:effectLst/>
        </p:spPr>
        <p:txBody>
          <a:bodyPr wrap="none" anchor="ctr"/>
          <a:lstStyle/>
          <a:p>
            <a:pPr algn="ctr"/>
            <a:r>
              <a:rPr lang="zh-CN" altLang="en-US" sz="1100" b="1" dirty="0">
                <a:solidFill>
                  <a:schemeClr val="bg1"/>
                </a:solidFill>
                <a:latin typeface="微软雅黑" panose="020B0503020204020204" pitchFamily="34" charset="-122"/>
                <a:ea typeface="微软雅黑" panose="020B0503020204020204" pitchFamily="34" charset="-122"/>
              </a:rPr>
              <a:t>去往 </a:t>
            </a:r>
            <a:r>
              <a:rPr lang="en-US" altLang="zh-CN" sz="1100" b="1" dirty="0">
                <a:solidFill>
                  <a:schemeClr val="bg1"/>
                </a:solidFill>
                <a:latin typeface="微软雅黑" panose="020B0503020204020204" pitchFamily="34" charset="-122"/>
                <a:ea typeface="微软雅黑" panose="020B0503020204020204" pitchFamily="34" charset="-122"/>
              </a:rPr>
              <a:t>AP = 0</a:t>
            </a:r>
          </a:p>
          <a:p>
            <a:pPr algn="ctr"/>
            <a:r>
              <a:rPr lang="zh-CN" altLang="en-US" sz="1100" b="1" dirty="0">
                <a:solidFill>
                  <a:schemeClr val="bg1"/>
                </a:solidFill>
                <a:latin typeface="微软雅黑" panose="020B0503020204020204" pitchFamily="34" charset="-122"/>
                <a:ea typeface="微软雅黑" panose="020B0503020204020204" pitchFamily="34" charset="-122"/>
              </a:rPr>
              <a:t>来自 </a:t>
            </a:r>
            <a:r>
              <a:rPr lang="en-US" altLang="zh-CN" sz="1100" b="1" dirty="0">
                <a:solidFill>
                  <a:schemeClr val="bg1"/>
                </a:solidFill>
                <a:latin typeface="微软雅黑" panose="020B0503020204020204" pitchFamily="34" charset="-122"/>
                <a:ea typeface="微软雅黑" panose="020B0503020204020204" pitchFamily="34" charset="-122"/>
              </a:rPr>
              <a:t>AP = 1</a:t>
            </a:r>
          </a:p>
        </p:txBody>
      </p:sp>
      <p:sp>
        <p:nvSpPr>
          <p:cNvPr id="55" name="Line 126"/>
          <p:cNvSpPr>
            <a:spLocks noChangeShapeType="1"/>
          </p:cNvSpPr>
          <p:nvPr/>
        </p:nvSpPr>
        <p:spPr bwMode="auto">
          <a:xfrm flipV="1">
            <a:off x="2543131" y="2103255"/>
            <a:ext cx="916144" cy="198672"/>
          </a:xfrm>
          <a:prstGeom prst="line">
            <a:avLst/>
          </a:prstGeom>
          <a:noFill/>
          <a:ln w="28575">
            <a:solidFill>
              <a:srgbClr val="0066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56" name="Picture 127" descr="D-Link%20DI-713P%20Wireless%20Broadband%20router"/>
          <p:cNvPicPr>
            <a:picLocks noChangeAspect="1"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1969435" y="2054132"/>
            <a:ext cx="596442" cy="429001"/>
          </a:xfrm>
          <a:prstGeom prst="rect">
            <a:avLst/>
          </a:prstGeom>
          <a:noFill/>
          <a:extLst>
            <a:ext uri="{909E8E84-426E-40DD-AFC4-6F175D3DCCD1}">
              <a14:hiddenFill xmlns="" xmlns:a14="http://schemas.microsoft.com/office/drawing/2010/main">
                <a:solidFill>
                  <a:srgbClr val="FFFFFF"/>
                </a:solidFill>
              </a14:hiddenFill>
            </a:ext>
          </a:extLst>
        </p:spPr>
      </p:pic>
      <p:pic>
        <p:nvPicPr>
          <p:cNvPr id="59" name="Picture 130"/>
          <p:cNvPicPr>
            <a:picLocks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3345547" y="2003918"/>
            <a:ext cx="477659" cy="18775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60" name="Text Box 131"/>
          <p:cNvSpPr txBox="1">
            <a:spLocks noChangeArrowheads="1"/>
          </p:cNvSpPr>
          <p:nvPr/>
        </p:nvSpPr>
        <p:spPr bwMode="auto">
          <a:xfrm>
            <a:off x="3402411" y="1805246"/>
            <a:ext cx="292350" cy="29247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anose="020B0503020204020204" pitchFamily="34" charset="-122"/>
                <a:ea typeface="微软雅黑" panose="020B0503020204020204" pitchFamily="34" charset="-122"/>
              </a:rPr>
              <a:t>R</a:t>
            </a:r>
            <a:endParaRPr kumimoji="1" lang="en-US" altLang="zh-CN" sz="1100" b="1" baseline="-25000">
              <a:latin typeface="微软雅黑" panose="020B0503020204020204" pitchFamily="34" charset="-122"/>
              <a:ea typeface="微软雅黑" panose="020B0503020204020204" pitchFamily="34" charset="-122"/>
            </a:endParaRPr>
          </a:p>
        </p:txBody>
      </p:sp>
      <p:sp>
        <p:nvSpPr>
          <p:cNvPr id="62" name="Text Box 133"/>
          <p:cNvSpPr txBox="1">
            <a:spLocks noChangeArrowheads="1"/>
          </p:cNvSpPr>
          <p:nvPr/>
        </p:nvSpPr>
        <p:spPr bwMode="auto">
          <a:xfrm>
            <a:off x="1338874" y="2053042"/>
            <a:ext cx="526295" cy="264086"/>
          </a:xfrm>
          <a:prstGeom prst="rect">
            <a:avLst/>
          </a:prstGeom>
          <a:noFill/>
          <a:ln>
            <a:noFill/>
          </a:ln>
          <a:effectLst/>
          <a:extLst/>
        </p:spPr>
        <p:txBody>
          <a:bodyPr wrap="none">
            <a:spAutoFit/>
          </a:bodyPr>
          <a:lstStyle/>
          <a:p>
            <a:pPr>
              <a:lnSpc>
                <a:spcPct val="85000"/>
              </a:lnSpc>
            </a:pPr>
            <a:r>
              <a:rPr kumimoji="1" lang="en-US" altLang="zh-CN" sz="1100" b="1" dirty="0">
                <a:latin typeface="微软雅黑" panose="020B0503020204020204" pitchFamily="34" charset="-122"/>
                <a:ea typeface="微软雅黑" panose="020B0503020204020204" pitchFamily="34" charset="-122"/>
              </a:rPr>
              <a:t>BSS</a:t>
            </a:r>
            <a:r>
              <a:rPr kumimoji="1" lang="en-US" altLang="zh-CN" sz="1100" b="1" baseline="-25000" dirty="0">
                <a:latin typeface="微软雅黑" panose="020B0503020204020204" pitchFamily="34" charset="-122"/>
                <a:ea typeface="微软雅黑" panose="020B0503020204020204" pitchFamily="34" charset="-122"/>
              </a:rPr>
              <a:t>2</a:t>
            </a:r>
          </a:p>
        </p:txBody>
      </p:sp>
      <p:sp>
        <p:nvSpPr>
          <p:cNvPr id="63" name="Text Box 134"/>
          <p:cNvSpPr txBox="1">
            <a:spLocks noChangeArrowheads="1"/>
          </p:cNvSpPr>
          <p:nvPr/>
        </p:nvSpPr>
        <p:spPr bwMode="auto">
          <a:xfrm>
            <a:off x="2256282" y="1985408"/>
            <a:ext cx="463588"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9900CC"/>
                </a:solidFill>
                <a:latin typeface="微软雅黑" panose="020B0503020204020204" pitchFamily="34" charset="-122"/>
                <a:ea typeface="微软雅黑" panose="020B0503020204020204" pitchFamily="34" charset="-122"/>
              </a:rPr>
              <a:t>AP</a:t>
            </a:r>
            <a:r>
              <a:rPr kumimoji="1" lang="en-US" altLang="zh-CN" sz="1200" b="1" baseline="-25000" dirty="0">
                <a:solidFill>
                  <a:srgbClr val="9900CC"/>
                </a:solidFill>
                <a:latin typeface="微软雅黑" panose="020B0503020204020204" pitchFamily="34" charset="-122"/>
                <a:ea typeface="微软雅黑" panose="020B0503020204020204" pitchFamily="34" charset="-122"/>
              </a:rPr>
              <a:t>2</a:t>
            </a:r>
          </a:p>
        </p:txBody>
      </p:sp>
      <p:sp>
        <p:nvSpPr>
          <p:cNvPr id="75" name="Text Box 146"/>
          <p:cNvSpPr txBox="1">
            <a:spLocks noChangeArrowheads="1"/>
          </p:cNvSpPr>
          <p:nvPr/>
        </p:nvSpPr>
        <p:spPr bwMode="auto">
          <a:xfrm>
            <a:off x="1625721" y="2519139"/>
            <a:ext cx="289032" cy="29247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latin typeface="微软雅黑" panose="020B0503020204020204" pitchFamily="34" charset="-122"/>
                <a:ea typeface="微软雅黑" panose="020B0503020204020204" pitchFamily="34" charset="-122"/>
              </a:rPr>
              <a:t>C</a:t>
            </a:r>
            <a:endParaRPr kumimoji="1" lang="en-US" altLang="zh-CN" sz="1100" b="1" baseline="-25000" dirty="0">
              <a:latin typeface="微软雅黑" panose="020B0503020204020204" pitchFamily="34" charset="-122"/>
              <a:ea typeface="微软雅黑" panose="020B0503020204020204" pitchFamily="34" charset="-122"/>
            </a:endParaRPr>
          </a:p>
        </p:txBody>
      </p:sp>
      <p:sp>
        <p:nvSpPr>
          <p:cNvPr id="76" name="Text Box 147"/>
          <p:cNvSpPr txBox="1">
            <a:spLocks noChangeArrowheads="1"/>
          </p:cNvSpPr>
          <p:nvPr/>
        </p:nvSpPr>
        <p:spPr bwMode="auto">
          <a:xfrm>
            <a:off x="3575531" y="2151285"/>
            <a:ext cx="280735" cy="292472"/>
          </a:xfrm>
          <a:prstGeom prst="rect">
            <a:avLst/>
          </a:prstGeom>
          <a:noFill/>
          <a:ln w="28575">
            <a:noFill/>
            <a:miter lim="800000"/>
            <a:headEnd/>
            <a:tailEnd/>
          </a:ln>
          <a:effectLst/>
          <a:extLst/>
        </p:spPr>
        <p:txBody>
          <a:bodyPr wrap="none">
            <a:spAutoFit/>
          </a:bodyPr>
          <a:lstStyle/>
          <a:p>
            <a:r>
              <a:rPr kumimoji="1" lang="en-US" altLang="zh-CN" sz="1100" b="1">
                <a:latin typeface="微软雅黑" panose="020B0503020204020204" pitchFamily="34" charset="-122"/>
                <a:ea typeface="微软雅黑" panose="020B0503020204020204" pitchFamily="34" charset="-122"/>
              </a:rPr>
              <a:t>0</a:t>
            </a:r>
            <a:endParaRPr kumimoji="1" lang="en-US" altLang="zh-CN" sz="1100" b="1" baseline="-25000">
              <a:latin typeface="微软雅黑" panose="020B0503020204020204" pitchFamily="34" charset="-122"/>
              <a:ea typeface="微软雅黑" panose="020B0503020204020204" pitchFamily="34" charset="-122"/>
            </a:endParaRPr>
          </a:p>
        </p:txBody>
      </p:sp>
      <p:sp>
        <p:nvSpPr>
          <p:cNvPr id="77" name="Text Box 148"/>
          <p:cNvSpPr txBox="1">
            <a:spLocks noChangeArrowheads="1"/>
          </p:cNvSpPr>
          <p:nvPr/>
        </p:nvSpPr>
        <p:spPr bwMode="auto">
          <a:xfrm>
            <a:off x="3746125" y="1854368"/>
            <a:ext cx="280735" cy="29247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anose="020B0503020204020204" pitchFamily="34" charset="-122"/>
                <a:ea typeface="微软雅黑" panose="020B0503020204020204" pitchFamily="34" charset="-122"/>
              </a:rPr>
              <a:t>1</a:t>
            </a:r>
            <a:endParaRPr kumimoji="1" lang="en-US" altLang="zh-CN" sz="1100" b="1" baseline="-25000">
              <a:latin typeface="微软雅黑" panose="020B0503020204020204" pitchFamily="34" charset="-122"/>
              <a:ea typeface="微软雅黑" panose="020B0503020204020204" pitchFamily="34" charset="-122"/>
            </a:endParaRPr>
          </a:p>
        </p:txBody>
      </p:sp>
      <p:sp>
        <p:nvSpPr>
          <p:cNvPr id="78" name="Text Box 149"/>
          <p:cNvSpPr txBox="1">
            <a:spLocks noChangeArrowheads="1"/>
          </p:cNvSpPr>
          <p:nvPr/>
        </p:nvSpPr>
        <p:spPr bwMode="auto">
          <a:xfrm>
            <a:off x="3115563" y="1919864"/>
            <a:ext cx="280735" cy="29247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a:latin typeface="微软雅黑" panose="020B0503020204020204" pitchFamily="34" charset="-122"/>
                <a:ea typeface="微软雅黑" panose="020B0503020204020204" pitchFamily="34" charset="-122"/>
              </a:rPr>
              <a:t>2</a:t>
            </a:r>
            <a:endParaRPr kumimoji="1" lang="en-US" altLang="zh-CN" sz="1100" b="1" baseline="-25000">
              <a:latin typeface="微软雅黑" panose="020B0503020204020204" pitchFamily="34" charset="-122"/>
              <a:ea typeface="微软雅黑" panose="020B0503020204020204" pitchFamily="34" charset="-122"/>
            </a:endParaRPr>
          </a:p>
        </p:txBody>
      </p:sp>
      <p:grpSp>
        <p:nvGrpSpPr>
          <p:cNvPr id="90" name="Group 107"/>
          <p:cNvGrpSpPr>
            <a:grpSpLocks/>
          </p:cNvGrpSpPr>
          <p:nvPr/>
        </p:nvGrpSpPr>
        <p:grpSpPr bwMode="auto">
          <a:xfrm>
            <a:off x="2910251" y="2377303"/>
            <a:ext cx="1420171" cy="791649"/>
            <a:chOff x="2248" y="820"/>
            <a:chExt cx="2248" cy="883"/>
          </a:xfrm>
        </p:grpSpPr>
        <p:grpSp>
          <p:nvGrpSpPr>
            <p:cNvPr id="91" name="Group 108"/>
            <p:cNvGrpSpPr>
              <a:grpSpLocks/>
            </p:cNvGrpSpPr>
            <p:nvPr/>
          </p:nvGrpSpPr>
          <p:grpSpPr bwMode="auto">
            <a:xfrm>
              <a:off x="3567" y="902"/>
              <a:ext cx="929" cy="759"/>
              <a:chOff x="3567" y="902"/>
              <a:chExt cx="929" cy="759"/>
            </a:xfrm>
          </p:grpSpPr>
          <p:grpSp>
            <p:nvGrpSpPr>
              <p:cNvPr id="121" name="Group 109"/>
              <p:cNvGrpSpPr>
                <a:grpSpLocks/>
              </p:cNvGrpSpPr>
              <p:nvPr/>
            </p:nvGrpSpPr>
            <p:grpSpPr bwMode="auto">
              <a:xfrm>
                <a:off x="3926" y="902"/>
                <a:ext cx="570" cy="611"/>
                <a:chOff x="3926" y="902"/>
                <a:chExt cx="570" cy="611"/>
              </a:xfrm>
            </p:grpSpPr>
            <p:grpSp>
              <p:nvGrpSpPr>
                <p:cNvPr id="126" name="Group 110"/>
                <p:cNvGrpSpPr>
                  <a:grpSpLocks/>
                </p:cNvGrpSpPr>
                <p:nvPr/>
              </p:nvGrpSpPr>
              <p:grpSpPr bwMode="auto">
                <a:xfrm>
                  <a:off x="4071" y="982"/>
                  <a:ext cx="425" cy="448"/>
                  <a:chOff x="4071" y="982"/>
                  <a:chExt cx="425" cy="448"/>
                </a:xfrm>
              </p:grpSpPr>
              <p:grpSp>
                <p:nvGrpSpPr>
                  <p:cNvPr id="136" name="Group 111"/>
                  <p:cNvGrpSpPr>
                    <a:grpSpLocks/>
                  </p:cNvGrpSpPr>
                  <p:nvPr/>
                </p:nvGrpSpPr>
                <p:grpSpPr bwMode="auto">
                  <a:xfrm>
                    <a:off x="4071" y="982"/>
                    <a:ext cx="425" cy="448"/>
                    <a:chOff x="4071" y="982"/>
                    <a:chExt cx="425" cy="448"/>
                  </a:xfrm>
                </p:grpSpPr>
                <p:grpSp>
                  <p:nvGrpSpPr>
                    <p:cNvPr id="138" name="Group 112"/>
                    <p:cNvGrpSpPr>
                      <a:grpSpLocks/>
                    </p:cNvGrpSpPr>
                    <p:nvPr/>
                  </p:nvGrpSpPr>
                  <p:grpSpPr bwMode="auto">
                    <a:xfrm>
                      <a:off x="4182" y="1010"/>
                      <a:ext cx="314" cy="366"/>
                      <a:chOff x="4182" y="1010"/>
                      <a:chExt cx="314" cy="366"/>
                    </a:xfrm>
                  </p:grpSpPr>
                  <p:grpSp>
                    <p:nvGrpSpPr>
                      <p:cNvPr id="142" name="Group 113"/>
                      <p:cNvGrpSpPr>
                        <a:grpSpLocks/>
                      </p:cNvGrpSpPr>
                      <p:nvPr/>
                    </p:nvGrpSpPr>
                    <p:grpSpPr bwMode="auto">
                      <a:xfrm>
                        <a:off x="4220" y="1010"/>
                        <a:ext cx="276" cy="366"/>
                        <a:chOff x="4220" y="1010"/>
                        <a:chExt cx="276" cy="366"/>
                      </a:xfrm>
                    </p:grpSpPr>
                    <p:sp>
                      <p:nvSpPr>
                        <p:cNvPr id="146" name="Oval 114"/>
                        <p:cNvSpPr>
                          <a:spLocks noChangeArrowheads="1"/>
                        </p:cNvSpPr>
                        <p:nvPr/>
                      </p:nvSpPr>
                      <p:spPr bwMode="auto">
                        <a:xfrm>
                          <a:off x="4365" y="1228"/>
                          <a:ext cx="131" cy="93"/>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7" name="Oval 115"/>
                        <p:cNvSpPr>
                          <a:spLocks noChangeArrowheads="1"/>
                        </p:cNvSpPr>
                        <p:nvPr/>
                      </p:nvSpPr>
                      <p:spPr bwMode="auto">
                        <a:xfrm>
                          <a:off x="4254" y="1254"/>
                          <a:ext cx="167" cy="122"/>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8" name="Oval 116"/>
                        <p:cNvSpPr>
                          <a:spLocks noChangeArrowheads="1"/>
                        </p:cNvSpPr>
                        <p:nvPr/>
                      </p:nvSpPr>
                      <p:spPr bwMode="auto">
                        <a:xfrm>
                          <a:off x="4329" y="1091"/>
                          <a:ext cx="131" cy="96"/>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9" name="Oval 117"/>
                        <p:cNvSpPr>
                          <a:spLocks noChangeArrowheads="1"/>
                        </p:cNvSpPr>
                        <p:nvPr/>
                      </p:nvSpPr>
                      <p:spPr bwMode="auto">
                        <a:xfrm>
                          <a:off x="4220" y="1010"/>
                          <a:ext cx="166" cy="122"/>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50" name="Freeform 118"/>
                        <p:cNvSpPr>
                          <a:spLocks/>
                        </p:cNvSpPr>
                        <p:nvPr/>
                      </p:nvSpPr>
                      <p:spPr bwMode="auto">
                        <a:xfrm>
                          <a:off x="4332" y="1092"/>
                          <a:ext cx="113" cy="208"/>
                        </a:xfrm>
                        <a:custGeom>
                          <a:avLst/>
                          <a:gdLst>
                            <a:gd name="T0" fmla="*/ 112 w 113"/>
                            <a:gd name="T1" fmla="*/ 205 h 208"/>
                            <a:gd name="T2" fmla="*/ 63 w 113"/>
                            <a:gd name="T3" fmla="*/ 207 h 208"/>
                            <a:gd name="T4" fmla="*/ 0 w 113"/>
                            <a:gd name="T5" fmla="*/ 0 h 208"/>
                            <a:gd name="T6" fmla="*/ 70 w 113"/>
                            <a:gd name="T7" fmla="*/ 15 h 208"/>
                            <a:gd name="T8" fmla="*/ 71 w 113"/>
                            <a:gd name="T9" fmla="*/ 117 h 208"/>
                            <a:gd name="T10" fmla="*/ 112 w 113"/>
                            <a:gd name="T11" fmla="*/ 205 h 208"/>
                          </a:gdLst>
                          <a:ahLst/>
                          <a:cxnLst>
                            <a:cxn ang="0">
                              <a:pos x="T0" y="T1"/>
                            </a:cxn>
                            <a:cxn ang="0">
                              <a:pos x="T2" y="T3"/>
                            </a:cxn>
                            <a:cxn ang="0">
                              <a:pos x="T4" y="T5"/>
                            </a:cxn>
                            <a:cxn ang="0">
                              <a:pos x="T6" y="T7"/>
                            </a:cxn>
                            <a:cxn ang="0">
                              <a:pos x="T8" y="T9"/>
                            </a:cxn>
                            <a:cxn ang="0">
                              <a:pos x="T10" y="T11"/>
                            </a:cxn>
                          </a:cxnLst>
                          <a:rect l="0" t="0" r="r" b="b"/>
                          <a:pathLst>
                            <a:path w="113" h="208">
                              <a:moveTo>
                                <a:pt x="112" y="205"/>
                              </a:moveTo>
                              <a:lnTo>
                                <a:pt x="63" y="207"/>
                              </a:lnTo>
                              <a:lnTo>
                                <a:pt x="0" y="0"/>
                              </a:lnTo>
                              <a:lnTo>
                                <a:pt x="70" y="15"/>
                              </a:lnTo>
                              <a:lnTo>
                                <a:pt x="71" y="117"/>
                              </a:lnTo>
                              <a:lnTo>
                                <a:pt x="112" y="205"/>
                              </a:lnTo>
                            </a:path>
                          </a:pathLst>
                        </a:custGeom>
                        <a:solidFill>
                          <a:srgbClr val="FFFFFF"/>
                        </a:solidFill>
                        <a:ln w="6350" cap="rnd">
                          <a:noFill/>
                          <a:round/>
                          <a:headEnd type="none" w="sm" len="sm"/>
                          <a:tailEnd type="none" w="sm" len="sm"/>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sp>
                    <p:nvSpPr>
                      <p:cNvPr id="143" name="Oval 119"/>
                      <p:cNvSpPr>
                        <a:spLocks noChangeArrowheads="1"/>
                      </p:cNvSpPr>
                      <p:nvPr/>
                    </p:nvSpPr>
                    <p:spPr bwMode="auto">
                      <a:xfrm>
                        <a:off x="4182" y="1119"/>
                        <a:ext cx="240" cy="177"/>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4" name="Oval 120"/>
                      <p:cNvSpPr>
                        <a:spLocks noChangeArrowheads="1"/>
                      </p:cNvSpPr>
                      <p:nvPr/>
                    </p:nvSpPr>
                    <p:spPr bwMode="auto">
                      <a:xfrm>
                        <a:off x="4182" y="1228"/>
                        <a:ext cx="167" cy="122"/>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5" name="Freeform 121"/>
                      <p:cNvSpPr>
                        <a:spLocks/>
                      </p:cNvSpPr>
                      <p:nvPr/>
                    </p:nvSpPr>
                    <p:spPr bwMode="auto">
                      <a:xfrm>
                        <a:off x="4235" y="1068"/>
                        <a:ext cx="121" cy="224"/>
                      </a:xfrm>
                      <a:custGeom>
                        <a:avLst/>
                        <a:gdLst>
                          <a:gd name="T0" fmla="*/ 110 w 121"/>
                          <a:gd name="T1" fmla="*/ 38 h 224"/>
                          <a:gd name="T2" fmla="*/ 97 w 121"/>
                          <a:gd name="T3" fmla="*/ 85 h 224"/>
                          <a:gd name="T4" fmla="*/ 120 w 121"/>
                          <a:gd name="T5" fmla="*/ 192 h 224"/>
                          <a:gd name="T6" fmla="*/ 72 w 121"/>
                          <a:gd name="T7" fmla="*/ 223 h 224"/>
                          <a:gd name="T8" fmla="*/ 0 w 121"/>
                          <a:gd name="T9" fmla="*/ 95 h 224"/>
                          <a:gd name="T10" fmla="*/ 57 w 121"/>
                          <a:gd name="T11" fmla="*/ 0 h 224"/>
                          <a:gd name="T12" fmla="*/ 110 w 121"/>
                          <a:gd name="T13" fmla="*/ 38 h 224"/>
                        </a:gdLst>
                        <a:ahLst/>
                        <a:cxnLst>
                          <a:cxn ang="0">
                            <a:pos x="T0" y="T1"/>
                          </a:cxn>
                          <a:cxn ang="0">
                            <a:pos x="T2" y="T3"/>
                          </a:cxn>
                          <a:cxn ang="0">
                            <a:pos x="T4" y="T5"/>
                          </a:cxn>
                          <a:cxn ang="0">
                            <a:pos x="T6" y="T7"/>
                          </a:cxn>
                          <a:cxn ang="0">
                            <a:pos x="T8" y="T9"/>
                          </a:cxn>
                          <a:cxn ang="0">
                            <a:pos x="T10" y="T11"/>
                          </a:cxn>
                          <a:cxn ang="0">
                            <a:pos x="T12" y="T13"/>
                          </a:cxn>
                        </a:cxnLst>
                        <a:rect l="0" t="0" r="r" b="b"/>
                        <a:pathLst>
                          <a:path w="121" h="224">
                            <a:moveTo>
                              <a:pt x="110" y="38"/>
                            </a:moveTo>
                            <a:lnTo>
                              <a:pt x="97" y="85"/>
                            </a:lnTo>
                            <a:lnTo>
                              <a:pt x="120" y="192"/>
                            </a:lnTo>
                            <a:lnTo>
                              <a:pt x="72" y="223"/>
                            </a:lnTo>
                            <a:lnTo>
                              <a:pt x="0" y="95"/>
                            </a:lnTo>
                            <a:lnTo>
                              <a:pt x="57" y="0"/>
                            </a:lnTo>
                            <a:lnTo>
                              <a:pt x="110" y="38"/>
                            </a:lnTo>
                          </a:path>
                        </a:pathLst>
                      </a:custGeom>
                      <a:solidFill>
                        <a:srgbClr val="FFFFFF"/>
                      </a:solidFill>
                      <a:ln w="6350" cap="rnd">
                        <a:noFill/>
                        <a:round/>
                        <a:headEnd type="none" w="sm" len="sm"/>
                        <a:tailEnd type="none" w="sm" len="sm"/>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sp>
                  <p:nvSpPr>
                    <p:cNvPr id="139" name="Oval 122"/>
                    <p:cNvSpPr>
                      <a:spLocks noChangeArrowheads="1"/>
                    </p:cNvSpPr>
                    <p:nvPr/>
                  </p:nvSpPr>
                  <p:spPr bwMode="auto">
                    <a:xfrm>
                      <a:off x="4182" y="1336"/>
                      <a:ext cx="129" cy="94"/>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0" name="Oval 123"/>
                    <p:cNvSpPr>
                      <a:spLocks noChangeArrowheads="1"/>
                    </p:cNvSpPr>
                    <p:nvPr/>
                  </p:nvSpPr>
                  <p:spPr bwMode="auto">
                    <a:xfrm>
                      <a:off x="4071" y="982"/>
                      <a:ext cx="168" cy="124"/>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41" name="Freeform 124"/>
                    <p:cNvSpPr>
                      <a:spLocks/>
                    </p:cNvSpPr>
                    <p:nvPr/>
                  </p:nvSpPr>
                  <p:spPr bwMode="auto">
                    <a:xfrm>
                      <a:off x="4224" y="1313"/>
                      <a:ext cx="85" cy="39"/>
                    </a:xfrm>
                    <a:custGeom>
                      <a:avLst/>
                      <a:gdLst>
                        <a:gd name="T0" fmla="*/ 84 w 85"/>
                        <a:gd name="T1" fmla="*/ 24 h 39"/>
                        <a:gd name="T2" fmla="*/ 58 w 85"/>
                        <a:gd name="T3" fmla="*/ 38 h 39"/>
                        <a:gd name="T4" fmla="*/ 0 w 85"/>
                        <a:gd name="T5" fmla="*/ 18 h 39"/>
                        <a:gd name="T6" fmla="*/ 58 w 85"/>
                        <a:gd name="T7" fmla="*/ 0 h 39"/>
                        <a:gd name="T8" fmla="*/ 84 w 85"/>
                        <a:gd name="T9" fmla="*/ 24 h 39"/>
                      </a:gdLst>
                      <a:ahLst/>
                      <a:cxnLst>
                        <a:cxn ang="0">
                          <a:pos x="T0" y="T1"/>
                        </a:cxn>
                        <a:cxn ang="0">
                          <a:pos x="T2" y="T3"/>
                        </a:cxn>
                        <a:cxn ang="0">
                          <a:pos x="T4" y="T5"/>
                        </a:cxn>
                        <a:cxn ang="0">
                          <a:pos x="T6" y="T7"/>
                        </a:cxn>
                        <a:cxn ang="0">
                          <a:pos x="T8" y="T9"/>
                        </a:cxn>
                      </a:cxnLst>
                      <a:rect l="0" t="0" r="r" b="b"/>
                      <a:pathLst>
                        <a:path w="85" h="39">
                          <a:moveTo>
                            <a:pt x="84" y="24"/>
                          </a:moveTo>
                          <a:lnTo>
                            <a:pt x="58" y="38"/>
                          </a:lnTo>
                          <a:lnTo>
                            <a:pt x="0" y="18"/>
                          </a:lnTo>
                          <a:lnTo>
                            <a:pt x="58" y="0"/>
                          </a:lnTo>
                          <a:lnTo>
                            <a:pt x="84" y="24"/>
                          </a:lnTo>
                        </a:path>
                      </a:pathLst>
                    </a:custGeom>
                    <a:solidFill>
                      <a:srgbClr val="FFFFFF"/>
                    </a:solidFill>
                    <a:ln w="6350" cap="rnd">
                      <a:noFill/>
                      <a:round/>
                      <a:headEnd type="none" w="sm" len="sm"/>
                      <a:tailEnd type="none" w="sm" len="sm"/>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sp>
                <p:nvSpPr>
                  <p:cNvPr id="137" name="Freeform 125"/>
                  <p:cNvSpPr>
                    <a:spLocks/>
                  </p:cNvSpPr>
                  <p:nvPr/>
                </p:nvSpPr>
                <p:spPr bwMode="auto">
                  <a:xfrm>
                    <a:off x="4209" y="1042"/>
                    <a:ext cx="47" cy="68"/>
                  </a:xfrm>
                  <a:custGeom>
                    <a:avLst/>
                    <a:gdLst>
                      <a:gd name="T0" fmla="*/ 23 w 47"/>
                      <a:gd name="T1" fmla="*/ 0 h 68"/>
                      <a:gd name="T2" fmla="*/ 46 w 47"/>
                      <a:gd name="T3" fmla="*/ 1 h 68"/>
                      <a:gd name="T4" fmla="*/ 38 w 47"/>
                      <a:gd name="T5" fmla="*/ 67 h 68"/>
                      <a:gd name="T6" fmla="*/ 0 w 47"/>
                      <a:gd name="T7" fmla="*/ 54 h 68"/>
                      <a:gd name="T8" fmla="*/ 23 w 47"/>
                      <a:gd name="T9" fmla="*/ 0 h 68"/>
                    </a:gdLst>
                    <a:ahLst/>
                    <a:cxnLst>
                      <a:cxn ang="0">
                        <a:pos x="T0" y="T1"/>
                      </a:cxn>
                      <a:cxn ang="0">
                        <a:pos x="T2" y="T3"/>
                      </a:cxn>
                      <a:cxn ang="0">
                        <a:pos x="T4" y="T5"/>
                      </a:cxn>
                      <a:cxn ang="0">
                        <a:pos x="T6" y="T7"/>
                      </a:cxn>
                      <a:cxn ang="0">
                        <a:pos x="T8" y="T9"/>
                      </a:cxn>
                    </a:cxnLst>
                    <a:rect l="0" t="0" r="r" b="b"/>
                    <a:pathLst>
                      <a:path w="47" h="68">
                        <a:moveTo>
                          <a:pt x="23" y="0"/>
                        </a:moveTo>
                        <a:lnTo>
                          <a:pt x="46" y="1"/>
                        </a:lnTo>
                        <a:lnTo>
                          <a:pt x="38" y="67"/>
                        </a:lnTo>
                        <a:lnTo>
                          <a:pt x="0" y="54"/>
                        </a:lnTo>
                        <a:lnTo>
                          <a:pt x="23" y="0"/>
                        </a:lnTo>
                      </a:path>
                    </a:pathLst>
                  </a:custGeom>
                  <a:solidFill>
                    <a:srgbClr val="FFFFFF"/>
                  </a:solidFill>
                  <a:ln w="6350" cap="rnd">
                    <a:noFill/>
                    <a:round/>
                    <a:headEnd type="none" w="sm" len="sm"/>
                    <a:tailEnd type="none" w="sm" len="sm"/>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grpSp>
              <p:nvGrpSpPr>
                <p:cNvPr id="127" name="Group 126"/>
                <p:cNvGrpSpPr>
                  <a:grpSpLocks/>
                </p:cNvGrpSpPr>
                <p:nvPr/>
              </p:nvGrpSpPr>
              <p:grpSpPr bwMode="auto">
                <a:xfrm>
                  <a:off x="3926" y="902"/>
                  <a:ext cx="385" cy="556"/>
                  <a:chOff x="3926" y="902"/>
                  <a:chExt cx="385" cy="556"/>
                </a:xfrm>
              </p:grpSpPr>
              <p:sp>
                <p:nvSpPr>
                  <p:cNvPr id="130" name="Oval 127"/>
                  <p:cNvSpPr>
                    <a:spLocks noChangeArrowheads="1"/>
                  </p:cNvSpPr>
                  <p:nvPr/>
                </p:nvSpPr>
                <p:spPr bwMode="auto">
                  <a:xfrm>
                    <a:off x="3961" y="1228"/>
                    <a:ext cx="314" cy="230"/>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1" name="Oval 128"/>
                  <p:cNvSpPr>
                    <a:spLocks noChangeArrowheads="1"/>
                  </p:cNvSpPr>
                  <p:nvPr/>
                </p:nvSpPr>
                <p:spPr bwMode="auto">
                  <a:xfrm>
                    <a:off x="3997" y="1065"/>
                    <a:ext cx="314" cy="231"/>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2" name="Oval 129"/>
                  <p:cNvSpPr>
                    <a:spLocks noChangeArrowheads="1"/>
                  </p:cNvSpPr>
                  <p:nvPr/>
                </p:nvSpPr>
                <p:spPr bwMode="auto">
                  <a:xfrm>
                    <a:off x="3926" y="902"/>
                    <a:ext cx="241" cy="177"/>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3" name="Oval 130"/>
                  <p:cNvSpPr>
                    <a:spLocks noChangeArrowheads="1"/>
                  </p:cNvSpPr>
                  <p:nvPr/>
                </p:nvSpPr>
                <p:spPr bwMode="auto">
                  <a:xfrm>
                    <a:off x="4071" y="1010"/>
                    <a:ext cx="131" cy="94"/>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34" name="Freeform 131"/>
                  <p:cNvSpPr>
                    <a:spLocks/>
                  </p:cNvSpPr>
                  <p:nvPr/>
                </p:nvSpPr>
                <p:spPr bwMode="auto">
                  <a:xfrm>
                    <a:off x="4000" y="990"/>
                    <a:ext cx="208" cy="202"/>
                  </a:xfrm>
                  <a:custGeom>
                    <a:avLst/>
                    <a:gdLst>
                      <a:gd name="T0" fmla="*/ 146 w 208"/>
                      <a:gd name="T1" fmla="*/ 8 h 202"/>
                      <a:gd name="T2" fmla="*/ 145 w 208"/>
                      <a:gd name="T3" fmla="*/ 32 h 202"/>
                      <a:gd name="T4" fmla="*/ 194 w 208"/>
                      <a:gd name="T5" fmla="*/ 77 h 202"/>
                      <a:gd name="T6" fmla="*/ 207 w 208"/>
                      <a:gd name="T7" fmla="*/ 82 h 202"/>
                      <a:gd name="T8" fmla="*/ 133 w 208"/>
                      <a:gd name="T9" fmla="*/ 201 h 202"/>
                      <a:gd name="T10" fmla="*/ 0 w 208"/>
                      <a:gd name="T11" fmla="*/ 0 h 202"/>
                      <a:gd name="T12" fmla="*/ 146 w 208"/>
                      <a:gd name="T13" fmla="*/ 8 h 202"/>
                    </a:gdLst>
                    <a:ahLst/>
                    <a:cxnLst>
                      <a:cxn ang="0">
                        <a:pos x="T0" y="T1"/>
                      </a:cxn>
                      <a:cxn ang="0">
                        <a:pos x="T2" y="T3"/>
                      </a:cxn>
                      <a:cxn ang="0">
                        <a:pos x="T4" y="T5"/>
                      </a:cxn>
                      <a:cxn ang="0">
                        <a:pos x="T6" y="T7"/>
                      </a:cxn>
                      <a:cxn ang="0">
                        <a:pos x="T8" y="T9"/>
                      </a:cxn>
                      <a:cxn ang="0">
                        <a:pos x="T10" y="T11"/>
                      </a:cxn>
                      <a:cxn ang="0">
                        <a:pos x="T12" y="T13"/>
                      </a:cxn>
                    </a:cxnLst>
                    <a:rect l="0" t="0" r="r" b="b"/>
                    <a:pathLst>
                      <a:path w="208" h="202">
                        <a:moveTo>
                          <a:pt x="146" y="8"/>
                        </a:moveTo>
                        <a:lnTo>
                          <a:pt x="145" y="32"/>
                        </a:lnTo>
                        <a:lnTo>
                          <a:pt x="194" y="77"/>
                        </a:lnTo>
                        <a:lnTo>
                          <a:pt x="207" y="82"/>
                        </a:lnTo>
                        <a:lnTo>
                          <a:pt x="133" y="201"/>
                        </a:lnTo>
                        <a:lnTo>
                          <a:pt x="0" y="0"/>
                        </a:lnTo>
                        <a:lnTo>
                          <a:pt x="146" y="8"/>
                        </a:lnTo>
                      </a:path>
                    </a:pathLst>
                  </a:custGeom>
                  <a:solidFill>
                    <a:srgbClr val="FFFFFF"/>
                  </a:solidFill>
                  <a:ln w="6350" cap="rnd">
                    <a:noFill/>
                    <a:round/>
                    <a:headEnd type="none" w="sm" len="sm"/>
                    <a:tailEnd type="none" w="sm" len="sm"/>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sp>
                <p:nvSpPr>
                  <p:cNvPr id="135" name="Freeform 132"/>
                  <p:cNvSpPr>
                    <a:spLocks/>
                  </p:cNvSpPr>
                  <p:nvPr/>
                </p:nvSpPr>
                <p:spPr bwMode="auto">
                  <a:xfrm>
                    <a:off x="4103" y="1271"/>
                    <a:ext cx="133" cy="54"/>
                  </a:xfrm>
                  <a:custGeom>
                    <a:avLst/>
                    <a:gdLst>
                      <a:gd name="T0" fmla="*/ 117 w 133"/>
                      <a:gd name="T1" fmla="*/ 8 h 54"/>
                      <a:gd name="T2" fmla="*/ 132 w 133"/>
                      <a:gd name="T3" fmla="*/ 25 h 54"/>
                      <a:gd name="T4" fmla="*/ 0 w 133"/>
                      <a:gd name="T5" fmla="*/ 53 h 54"/>
                      <a:gd name="T6" fmla="*/ 4 w 133"/>
                      <a:gd name="T7" fmla="*/ 0 h 54"/>
                      <a:gd name="T8" fmla="*/ 117 w 133"/>
                      <a:gd name="T9" fmla="*/ 8 h 54"/>
                    </a:gdLst>
                    <a:ahLst/>
                    <a:cxnLst>
                      <a:cxn ang="0">
                        <a:pos x="T0" y="T1"/>
                      </a:cxn>
                      <a:cxn ang="0">
                        <a:pos x="T2" y="T3"/>
                      </a:cxn>
                      <a:cxn ang="0">
                        <a:pos x="T4" y="T5"/>
                      </a:cxn>
                      <a:cxn ang="0">
                        <a:pos x="T6" y="T7"/>
                      </a:cxn>
                      <a:cxn ang="0">
                        <a:pos x="T8" y="T9"/>
                      </a:cxn>
                    </a:cxnLst>
                    <a:rect l="0" t="0" r="r" b="b"/>
                    <a:pathLst>
                      <a:path w="133" h="54">
                        <a:moveTo>
                          <a:pt x="117" y="8"/>
                        </a:moveTo>
                        <a:lnTo>
                          <a:pt x="132" y="25"/>
                        </a:lnTo>
                        <a:lnTo>
                          <a:pt x="0" y="53"/>
                        </a:lnTo>
                        <a:lnTo>
                          <a:pt x="4" y="0"/>
                        </a:lnTo>
                        <a:lnTo>
                          <a:pt x="117" y="8"/>
                        </a:lnTo>
                      </a:path>
                    </a:pathLst>
                  </a:custGeom>
                  <a:solidFill>
                    <a:srgbClr val="FFFFFF"/>
                  </a:solidFill>
                  <a:ln w="6350" cap="rnd">
                    <a:noFill/>
                    <a:round/>
                    <a:headEnd type="none" w="sm" len="sm"/>
                    <a:tailEnd type="none" w="sm" len="sm"/>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sp>
              <p:nvSpPr>
                <p:cNvPr id="128" name="Oval 133"/>
                <p:cNvSpPr>
                  <a:spLocks noChangeArrowheads="1"/>
                </p:cNvSpPr>
                <p:nvPr/>
              </p:nvSpPr>
              <p:spPr bwMode="auto">
                <a:xfrm>
                  <a:off x="3926" y="1391"/>
                  <a:ext cx="167" cy="122"/>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9" name="Freeform 134"/>
                <p:cNvSpPr>
                  <a:spLocks/>
                </p:cNvSpPr>
                <p:nvPr/>
              </p:nvSpPr>
              <p:spPr bwMode="auto">
                <a:xfrm>
                  <a:off x="4041" y="1378"/>
                  <a:ext cx="87" cy="65"/>
                </a:xfrm>
                <a:custGeom>
                  <a:avLst/>
                  <a:gdLst>
                    <a:gd name="T0" fmla="*/ 34 w 87"/>
                    <a:gd name="T1" fmla="*/ 64 h 65"/>
                    <a:gd name="T2" fmla="*/ 86 w 87"/>
                    <a:gd name="T3" fmla="*/ 41 h 65"/>
                    <a:gd name="T4" fmla="*/ 27 w 87"/>
                    <a:gd name="T5" fmla="*/ 0 h 65"/>
                    <a:gd name="T6" fmla="*/ 0 w 87"/>
                    <a:gd name="T7" fmla="*/ 23 h 65"/>
                    <a:gd name="T8" fmla="*/ 34 w 87"/>
                    <a:gd name="T9" fmla="*/ 64 h 65"/>
                  </a:gdLst>
                  <a:ahLst/>
                  <a:cxnLst>
                    <a:cxn ang="0">
                      <a:pos x="T0" y="T1"/>
                    </a:cxn>
                    <a:cxn ang="0">
                      <a:pos x="T2" y="T3"/>
                    </a:cxn>
                    <a:cxn ang="0">
                      <a:pos x="T4" y="T5"/>
                    </a:cxn>
                    <a:cxn ang="0">
                      <a:pos x="T6" y="T7"/>
                    </a:cxn>
                    <a:cxn ang="0">
                      <a:pos x="T8" y="T9"/>
                    </a:cxn>
                  </a:cxnLst>
                  <a:rect l="0" t="0" r="r" b="b"/>
                  <a:pathLst>
                    <a:path w="87" h="65">
                      <a:moveTo>
                        <a:pt x="34" y="64"/>
                      </a:moveTo>
                      <a:lnTo>
                        <a:pt x="86" y="41"/>
                      </a:lnTo>
                      <a:lnTo>
                        <a:pt x="27" y="0"/>
                      </a:lnTo>
                      <a:lnTo>
                        <a:pt x="0" y="23"/>
                      </a:lnTo>
                      <a:lnTo>
                        <a:pt x="34" y="64"/>
                      </a:lnTo>
                    </a:path>
                  </a:pathLst>
                </a:custGeom>
                <a:solidFill>
                  <a:srgbClr val="FFFFFF"/>
                </a:solidFill>
                <a:ln w="6350" cap="rnd">
                  <a:noFill/>
                  <a:round/>
                  <a:headEnd type="none" w="sm" len="sm"/>
                  <a:tailEnd type="none" w="sm" len="sm"/>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sp>
            <p:nvSpPr>
              <p:cNvPr id="122" name="Oval 135"/>
              <p:cNvSpPr>
                <a:spLocks noChangeArrowheads="1"/>
              </p:cNvSpPr>
              <p:nvPr/>
            </p:nvSpPr>
            <p:spPr bwMode="auto">
              <a:xfrm>
                <a:off x="3567" y="1513"/>
                <a:ext cx="204" cy="148"/>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3" name="Oval 136"/>
              <p:cNvSpPr>
                <a:spLocks noChangeArrowheads="1"/>
              </p:cNvSpPr>
              <p:nvPr/>
            </p:nvSpPr>
            <p:spPr bwMode="auto">
              <a:xfrm>
                <a:off x="3742" y="1513"/>
                <a:ext cx="168" cy="123"/>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4" name="Oval 137"/>
              <p:cNvSpPr>
                <a:spLocks noChangeArrowheads="1"/>
              </p:cNvSpPr>
              <p:nvPr/>
            </p:nvSpPr>
            <p:spPr bwMode="auto">
              <a:xfrm>
                <a:off x="3843" y="1469"/>
                <a:ext cx="166" cy="123"/>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5" name="Freeform 138"/>
              <p:cNvSpPr>
                <a:spLocks/>
              </p:cNvSpPr>
              <p:nvPr/>
            </p:nvSpPr>
            <p:spPr bwMode="auto">
              <a:xfrm>
                <a:off x="3696" y="1448"/>
                <a:ext cx="345" cy="171"/>
              </a:xfrm>
              <a:custGeom>
                <a:avLst/>
                <a:gdLst>
                  <a:gd name="T0" fmla="*/ 321 w 345"/>
                  <a:gd name="T1" fmla="*/ 49 h 171"/>
                  <a:gd name="T2" fmla="*/ 288 w 345"/>
                  <a:gd name="T3" fmla="*/ 60 h 171"/>
                  <a:gd name="T4" fmla="*/ 195 w 345"/>
                  <a:gd name="T5" fmla="*/ 129 h 171"/>
                  <a:gd name="T6" fmla="*/ 174 w 345"/>
                  <a:gd name="T7" fmla="*/ 158 h 171"/>
                  <a:gd name="T8" fmla="*/ 73 w 345"/>
                  <a:gd name="T9" fmla="*/ 158 h 171"/>
                  <a:gd name="T10" fmla="*/ 52 w 345"/>
                  <a:gd name="T11" fmla="*/ 170 h 171"/>
                  <a:gd name="T12" fmla="*/ 0 w 345"/>
                  <a:gd name="T13" fmla="*/ 119 h 171"/>
                  <a:gd name="T14" fmla="*/ 233 w 345"/>
                  <a:gd name="T15" fmla="*/ 0 h 171"/>
                  <a:gd name="T16" fmla="*/ 344 w 345"/>
                  <a:gd name="T17" fmla="*/ 27 h 171"/>
                  <a:gd name="T18" fmla="*/ 321 w 345"/>
                  <a:gd name="T19" fmla="*/ 49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5" h="171">
                    <a:moveTo>
                      <a:pt x="321" y="49"/>
                    </a:moveTo>
                    <a:lnTo>
                      <a:pt x="288" y="60"/>
                    </a:lnTo>
                    <a:lnTo>
                      <a:pt x="195" y="129"/>
                    </a:lnTo>
                    <a:lnTo>
                      <a:pt x="174" y="158"/>
                    </a:lnTo>
                    <a:lnTo>
                      <a:pt x="73" y="158"/>
                    </a:lnTo>
                    <a:lnTo>
                      <a:pt x="52" y="170"/>
                    </a:lnTo>
                    <a:lnTo>
                      <a:pt x="0" y="119"/>
                    </a:lnTo>
                    <a:lnTo>
                      <a:pt x="233" y="0"/>
                    </a:lnTo>
                    <a:lnTo>
                      <a:pt x="344" y="27"/>
                    </a:lnTo>
                    <a:lnTo>
                      <a:pt x="321" y="49"/>
                    </a:lnTo>
                  </a:path>
                </a:pathLst>
              </a:custGeom>
              <a:solidFill>
                <a:srgbClr val="FFFFFF"/>
              </a:solidFill>
              <a:ln w="6350" cap="rnd">
                <a:noFill/>
                <a:round/>
                <a:headEnd type="none" w="sm" len="sm"/>
                <a:tailEnd type="none" w="sm" len="sm"/>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grpSp>
          <p:nvGrpSpPr>
            <p:cNvPr id="92" name="Group 139"/>
            <p:cNvGrpSpPr>
              <a:grpSpLocks/>
            </p:cNvGrpSpPr>
            <p:nvPr/>
          </p:nvGrpSpPr>
          <p:grpSpPr bwMode="auto">
            <a:xfrm>
              <a:off x="2248" y="907"/>
              <a:ext cx="556" cy="525"/>
              <a:chOff x="2248" y="907"/>
              <a:chExt cx="556" cy="525"/>
            </a:xfrm>
          </p:grpSpPr>
          <p:grpSp>
            <p:nvGrpSpPr>
              <p:cNvPr id="106" name="Group 140"/>
              <p:cNvGrpSpPr>
                <a:grpSpLocks/>
              </p:cNvGrpSpPr>
              <p:nvPr/>
            </p:nvGrpSpPr>
            <p:grpSpPr bwMode="auto">
              <a:xfrm>
                <a:off x="2248" y="982"/>
                <a:ext cx="299" cy="314"/>
                <a:chOff x="2248" y="982"/>
                <a:chExt cx="299" cy="314"/>
              </a:xfrm>
            </p:grpSpPr>
            <p:sp>
              <p:nvSpPr>
                <p:cNvPr id="117" name="Oval 141"/>
                <p:cNvSpPr>
                  <a:spLocks noChangeArrowheads="1"/>
                </p:cNvSpPr>
                <p:nvPr/>
              </p:nvSpPr>
              <p:spPr bwMode="auto">
                <a:xfrm>
                  <a:off x="2248" y="1091"/>
                  <a:ext cx="129" cy="96"/>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8" name="Oval 142"/>
                <p:cNvSpPr>
                  <a:spLocks noChangeArrowheads="1"/>
                </p:cNvSpPr>
                <p:nvPr/>
              </p:nvSpPr>
              <p:spPr bwMode="auto">
                <a:xfrm>
                  <a:off x="2270" y="1174"/>
                  <a:ext cx="167" cy="122"/>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9" name="Oval 143"/>
                <p:cNvSpPr>
                  <a:spLocks noChangeArrowheads="1"/>
                </p:cNvSpPr>
                <p:nvPr/>
              </p:nvSpPr>
              <p:spPr bwMode="auto">
                <a:xfrm>
                  <a:off x="2307" y="982"/>
                  <a:ext cx="240" cy="177"/>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20" name="Freeform 144"/>
                <p:cNvSpPr>
                  <a:spLocks/>
                </p:cNvSpPr>
                <p:nvPr/>
              </p:nvSpPr>
              <p:spPr bwMode="auto">
                <a:xfrm>
                  <a:off x="2291" y="1104"/>
                  <a:ext cx="84" cy="95"/>
                </a:xfrm>
                <a:custGeom>
                  <a:avLst/>
                  <a:gdLst>
                    <a:gd name="T0" fmla="*/ 47 w 84"/>
                    <a:gd name="T1" fmla="*/ 0 h 95"/>
                    <a:gd name="T2" fmla="*/ 0 w 84"/>
                    <a:gd name="T3" fmla="*/ 18 h 95"/>
                    <a:gd name="T4" fmla="*/ 1 w 84"/>
                    <a:gd name="T5" fmla="*/ 76 h 95"/>
                    <a:gd name="T6" fmla="*/ 16 w 84"/>
                    <a:gd name="T7" fmla="*/ 94 h 95"/>
                    <a:gd name="T8" fmla="*/ 83 w 84"/>
                    <a:gd name="T9" fmla="*/ 76 h 95"/>
                    <a:gd name="T10" fmla="*/ 47 w 84"/>
                    <a:gd name="T11" fmla="*/ 0 h 95"/>
                  </a:gdLst>
                  <a:ahLst/>
                  <a:cxnLst>
                    <a:cxn ang="0">
                      <a:pos x="T0" y="T1"/>
                    </a:cxn>
                    <a:cxn ang="0">
                      <a:pos x="T2" y="T3"/>
                    </a:cxn>
                    <a:cxn ang="0">
                      <a:pos x="T4" y="T5"/>
                    </a:cxn>
                    <a:cxn ang="0">
                      <a:pos x="T6" y="T7"/>
                    </a:cxn>
                    <a:cxn ang="0">
                      <a:pos x="T8" y="T9"/>
                    </a:cxn>
                    <a:cxn ang="0">
                      <a:pos x="T10" y="T11"/>
                    </a:cxn>
                  </a:cxnLst>
                  <a:rect l="0" t="0" r="r" b="b"/>
                  <a:pathLst>
                    <a:path w="84" h="95">
                      <a:moveTo>
                        <a:pt x="47" y="0"/>
                      </a:moveTo>
                      <a:lnTo>
                        <a:pt x="0" y="18"/>
                      </a:lnTo>
                      <a:lnTo>
                        <a:pt x="1" y="76"/>
                      </a:lnTo>
                      <a:lnTo>
                        <a:pt x="16" y="94"/>
                      </a:lnTo>
                      <a:lnTo>
                        <a:pt x="83" y="76"/>
                      </a:lnTo>
                      <a:lnTo>
                        <a:pt x="47" y="0"/>
                      </a:lnTo>
                    </a:path>
                  </a:pathLst>
                </a:custGeom>
                <a:solidFill>
                  <a:srgbClr val="FFFFFF"/>
                </a:solidFill>
                <a:ln w="6350" cap="rnd">
                  <a:noFill/>
                  <a:round/>
                  <a:headEnd type="none" w="sm" len="sm"/>
                  <a:tailEnd type="none" w="sm" len="sm"/>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grpSp>
            <p:nvGrpSpPr>
              <p:cNvPr id="107" name="Group 145"/>
              <p:cNvGrpSpPr>
                <a:grpSpLocks/>
              </p:cNvGrpSpPr>
              <p:nvPr/>
            </p:nvGrpSpPr>
            <p:grpSpPr bwMode="auto">
              <a:xfrm>
                <a:off x="2344" y="907"/>
                <a:ext cx="460" cy="525"/>
                <a:chOff x="2344" y="907"/>
                <a:chExt cx="460" cy="525"/>
              </a:xfrm>
            </p:grpSpPr>
            <p:sp>
              <p:nvSpPr>
                <p:cNvPr id="109" name="Oval 146"/>
                <p:cNvSpPr>
                  <a:spLocks noChangeArrowheads="1"/>
                </p:cNvSpPr>
                <p:nvPr/>
              </p:nvSpPr>
              <p:spPr bwMode="auto">
                <a:xfrm>
                  <a:off x="2491" y="929"/>
                  <a:ext cx="313" cy="230"/>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0" name="Oval 147"/>
                <p:cNvSpPr>
                  <a:spLocks noChangeArrowheads="1"/>
                </p:cNvSpPr>
                <p:nvPr/>
              </p:nvSpPr>
              <p:spPr bwMode="auto">
                <a:xfrm>
                  <a:off x="2344" y="1091"/>
                  <a:ext cx="167" cy="122"/>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1" name="Oval 148"/>
                <p:cNvSpPr>
                  <a:spLocks noChangeArrowheads="1"/>
                </p:cNvSpPr>
                <p:nvPr/>
              </p:nvSpPr>
              <p:spPr bwMode="auto">
                <a:xfrm>
                  <a:off x="2380" y="1174"/>
                  <a:ext cx="242" cy="176"/>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2" name="Oval 149"/>
                <p:cNvSpPr>
                  <a:spLocks noChangeArrowheads="1"/>
                </p:cNvSpPr>
                <p:nvPr/>
              </p:nvSpPr>
              <p:spPr bwMode="auto">
                <a:xfrm>
                  <a:off x="2454" y="1254"/>
                  <a:ext cx="240" cy="178"/>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3" name="Oval 150"/>
                <p:cNvSpPr>
                  <a:spLocks noChangeArrowheads="1"/>
                </p:cNvSpPr>
                <p:nvPr/>
              </p:nvSpPr>
              <p:spPr bwMode="auto">
                <a:xfrm>
                  <a:off x="2471" y="1042"/>
                  <a:ext cx="214" cy="151"/>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4" name="Oval 151"/>
                <p:cNvSpPr>
                  <a:spLocks noChangeArrowheads="1"/>
                </p:cNvSpPr>
                <p:nvPr/>
              </p:nvSpPr>
              <p:spPr bwMode="auto">
                <a:xfrm>
                  <a:off x="2656" y="907"/>
                  <a:ext cx="129" cy="94"/>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15" name="Freeform 152"/>
                <p:cNvSpPr>
                  <a:spLocks/>
                </p:cNvSpPr>
                <p:nvPr/>
              </p:nvSpPr>
              <p:spPr bwMode="auto">
                <a:xfrm>
                  <a:off x="2541" y="1010"/>
                  <a:ext cx="151" cy="76"/>
                </a:xfrm>
                <a:custGeom>
                  <a:avLst/>
                  <a:gdLst>
                    <a:gd name="T0" fmla="*/ 0 w 151"/>
                    <a:gd name="T1" fmla="*/ 20 h 76"/>
                    <a:gd name="T2" fmla="*/ 19 w 151"/>
                    <a:gd name="T3" fmla="*/ 56 h 76"/>
                    <a:gd name="T4" fmla="*/ 150 w 151"/>
                    <a:gd name="T5" fmla="*/ 75 h 76"/>
                    <a:gd name="T6" fmla="*/ 150 w 151"/>
                    <a:gd name="T7" fmla="*/ 28 h 76"/>
                    <a:gd name="T8" fmla="*/ 9 w 151"/>
                    <a:gd name="T9" fmla="*/ 0 h 76"/>
                    <a:gd name="T10" fmla="*/ 0 w 151"/>
                    <a:gd name="T11" fmla="*/ 20 h 76"/>
                  </a:gdLst>
                  <a:ahLst/>
                  <a:cxnLst>
                    <a:cxn ang="0">
                      <a:pos x="T0" y="T1"/>
                    </a:cxn>
                    <a:cxn ang="0">
                      <a:pos x="T2" y="T3"/>
                    </a:cxn>
                    <a:cxn ang="0">
                      <a:pos x="T4" y="T5"/>
                    </a:cxn>
                    <a:cxn ang="0">
                      <a:pos x="T6" y="T7"/>
                    </a:cxn>
                    <a:cxn ang="0">
                      <a:pos x="T8" y="T9"/>
                    </a:cxn>
                    <a:cxn ang="0">
                      <a:pos x="T10" y="T11"/>
                    </a:cxn>
                  </a:cxnLst>
                  <a:rect l="0" t="0" r="r" b="b"/>
                  <a:pathLst>
                    <a:path w="151" h="76">
                      <a:moveTo>
                        <a:pt x="0" y="20"/>
                      </a:moveTo>
                      <a:lnTo>
                        <a:pt x="19" y="56"/>
                      </a:lnTo>
                      <a:lnTo>
                        <a:pt x="150" y="75"/>
                      </a:lnTo>
                      <a:lnTo>
                        <a:pt x="150" y="28"/>
                      </a:lnTo>
                      <a:lnTo>
                        <a:pt x="9" y="0"/>
                      </a:lnTo>
                      <a:lnTo>
                        <a:pt x="0" y="20"/>
                      </a:lnTo>
                    </a:path>
                  </a:pathLst>
                </a:custGeom>
                <a:solidFill>
                  <a:srgbClr val="FFFFFF"/>
                </a:solidFill>
                <a:ln w="6350" cap="rnd">
                  <a:noFill/>
                  <a:round/>
                  <a:headEnd type="none" w="sm" len="sm"/>
                  <a:tailEnd type="none" w="sm" len="sm"/>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sp>
              <p:nvSpPr>
                <p:cNvPr id="116" name="Freeform 153"/>
                <p:cNvSpPr>
                  <a:spLocks/>
                </p:cNvSpPr>
                <p:nvPr/>
              </p:nvSpPr>
              <p:spPr bwMode="auto">
                <a:xfrm>
                  <a:off x="2394" y="1149"/>
                  <a:ext cx="172" cy="159"/>
                </a:xfrm>
                <a:custGeom>
                  <a:avLst/>
                  <a:gdLst>
                    <a:gd name="T0" fmla="*/ 106 w 172"/>
                    <a:gd name="T1" fmla="*/ 0 h 159"/>
                    <a:gd name="T2" fmla="*/ 0 w 172"/>
                    <a:gd name="T3" fmla="*/ 40 h 159"/>
                    <a:gd name="T4" fmla="*/ 44 w 172"/>
                    <a:gd name="T5" fmla="*/ 71 h 159"/>
                    <a:gd name="T6" fmla="*/ 50 w 172"/>
                    <a:gd name="T7" fmla="*/ 148 h 159"/>
                    <a:gd name="T8" fmla="*/ 75 w 172"/>
                    <a:gd name="T9" fmla="*/ 158 h 159"/>
                    <a:gd name="T10" fmla="*/ 164 w 172"/>
                    <a:gd name="T11" fmla="*/ 108 h 159"/>
                    <a:gd name="T12" fmla="*/ 171 w 172"/>
                    <a:gd name="T13" fmla="*/ 16 h 159"/>
                    <a:gd name="T14" fmla="*/ 106 w 172"/>
                    <a:gd name="T15" fmla="*/ 0 h 1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2" h="159">
                      <a:moveTo>
                        <a:pt x="106" y="0"/>
                      </a:moveTo>
                      <a:lnTo>
                        <a:pt x="0" y="40"/>
                      </a:lnTo>
                      <a:lnTo>
                        <a:pt x="44" y="71"/>
                      </a:lnTo>
                      <a:lnTo>
                        <a:pt x="50" y="148"/>
                      </a:lnTo>
                      <a:lnTo>
                        <a:pt x="75" y="158"/>
                      </a:lnTo>
                      <a:lnTo>
                        <a:pt x="164" y="108"/>
                      </a:lnTo>
                      <a:lnTo>
                        <a:pt x="171" y="16"/>
                      </a:lnTo>
                      <a:lnTo>
                        <a:pt x="106" y="0"/>
                      </a:lnTo>
                    </a:path>
                  </a:pathLst>
                </a:custGeom>
                <a:solidFill>
                  <a:srgbClr val="FFFFFF"/>
                </a:solidFill>
                <a:ln w="6350" cap="rnd">
                  <a:noFill/>
                  <a:round/>
                  <a:headEnd type="none" w="sm" len="sm"/>
                  <a:tailEnd type="none" w="sm" len="sm"/>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sp>
            <p:nvSpPr>
              <p:cNvPr id="108" name="Freeform 154"/>
              <p:cNvSpPr>
                <a:spLocks/>
              </p:cNvSpPr>
              <p:nvPr/>
            </p:nvSpPr>
            <p:spPr bwMode="auto">
              <a:xfrm>
                <a:off x="2650" y="963"/>
                <a:ext cx="88" cy="75"/>
              </a:xfrm>
              <a:custGeom>
                <a:avLst/>
                <a:gdLst>
                  <a:gd name="T0" fmla="*/ 0 w 88"/>
                  <a:gd name="T1" fmla="*/ 39 h 75"/>
                  <a:gd name="T2" fmla="*/ 37 w 88"/>
                  <a:gd name="T3" fmla="*/ 0 h 75"/>
                  <a:gd name="T4" fmla="*/ 87 w 88"/>
                  <a:gd name="T5" fmla="*/ 39 h 75"/>
                  <a:gd name="T6" fmla="*/ 45 w 88"/>
                  <a:gd name="T7" fmla="*/ 74 h 75"/>
                  <a:gd name="T8" fmla="*/ 0 w 88"/>
                  <a:gd name="T9" fmla="*/ 39 h 75"/>
                </a:gdLst>
                <a:ahLst/>
                <a:cxnLst>
                  <a:cxn ang="0">
                    <a:pos x="T0" y="T1"/>
                  </a:cxn>
                  <a:cxn ang="0">
                    <a:pos x="T2" y="T3"/>
                  </a:cxn>
                  <a:cxn ang="0">
                    <a:pos x="T4" y="T5"/>
                  </a:cxn>
                  <a:cxn ang="0">
                    <a:pos x="T6" y="T7"/>
                  </a:cxn>
                  <a:cxn ang="0">
                    <a:pos x="T8" y="T9"/>
                  </a:cxn>
                </a:cxnLst>
                <a:rect l="0" t="0" r="r" b="b"/>
                <a:pathLst>
                  <a:path w="88" h="75">
                    <a:moveTo>
                      <a:pt x="0" y="39"/>
                    </a:moveTo>
                    <a:lnTo>
                      <a:pt x="37" y="0"/>
                    </a:lnTo>
                    <a:lnTo>
                      <a:pt x="87" y="39"/>
                    </a:lnTo>
                    <a:lnTo>
                      <a:pt x="45" y="74"/>
                    </a:lnTo>
                    <a:lnTo>
                      <a:pt x="0" y="39"/>
                    </a:lnTo>
                  </a:path>
                </a:pathLst>
              </a:custGeom>
              <a:solidFill>
                <a:srgbClr val="FFFFFF"/>
              </a:solidFill>
              <a:ln w="6350" cap="rnd">
                <a:noFill/>
                <a:round/>
                <a:headEnd type="none" w="sm" len="sm"/>
                <a:tailEnd type="none" w="sm" len="sm"/>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grpSp>
          <p:nvGrpSpPr>
            <p:cNvPr id="93" name="Group 155"/>
            <p:cNvGrpSpPr>
              <a:grpSpLocks/>
            </p:cNvGrpSpPr>
            <p:nvPr/>
          </p:nvGrpSpPr>
          <p:grpSpPr bwMode="auto">
            <a:xfrm>
              <a:off x="2529" y="820"/>
              <a:ext cx="1638" cy="883"/>
              <a:chOff x="2529" y="820"/>
              <a:chExt cx="1638" cy="883"/>
            </a:xfrm>
          </p:grpSpPr>
          <p:sp>
            <p:nvSpPr>
              <p:cNvPr id="94" name="Oval 156"/>
              <p:cNvSpPr>
                <a:spLocks noChangeArrowheads="1"/>
              </p:cNvSpPr>
              <p:nvPr/>
            </p:nvSpPr>
            <p:spPr bwMode="auto">
              <a:xfrm>
                <a:off x="3042" y="848"/>
                <a:ext cx="388" cy="284"/>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5" name="Oval 157"/>
              <p:cNvSpPr>
                <a:spLocks noChangeArrowheads="1"/>
              </p:cNvSpPr>
              <p:nvPr/>
            </p:nvSpPr>
            <p:spPr bwMode="auto">
              <a:xfrm>
                <a:off x="3374" y="820"/>
                <a:ext cx="313" cy="230"/>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6" name="Oval 158"/>
              <p:cNvSpPr>
                <a:spLocks noChangeArrowheads="1"/>
              </p:cNvSpPr>
              <p:nvPr/>
            </p:nvSpPr>
            <p:spPr bwMode="auto">
              <a:xfrm>
                <a:off x="3668" y="1065"/>
                <a:ext cx="499" cy="367"/>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7" name="Oval 159"/>
              <p:cNvSpPr>
                <a:spLocks noChangeArrowheads="1"/>
              </p:cNvSpPr>
              <p:nvPr/>
            </p:nvSpPr>
            <p:spPr bwMode="auto">
              <a:xfrm>
                <a:off x="2712" y="1228"/>
                <a:ext cx="570" cy="420"/>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8" name="Oval 160"/>
              <p:cNvSpPr>
                <a:spLocks noChangeArrowheads="1"/>
              </p:cNvSpPr>
              <p:nvPr/>
            </p:nvSpPr>
            <p:spPr bwMode="auto">
              <a:xfrm>
                <a:off x="3521" y="1282"/>
                <a:ext cx="422" cy="312"/>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99" name="Oval 161"/>
              <p:cNvSpPr>
                <a:spLocks noChangeArrowheads="1"/>
              </p:cNvSpPr>
              <p:nvPr/>
            </p:nvSpPr>
            <p:spPr bwMode="auto">
              <a:xfrm>
                <a:off x="2564" y="1310"/>
                <a:ext cx="315" cy="229"/>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0" name="Oval 162"/>
              <p:cNvSpPr>
                <a:spLocks noChangeArrowheads="1"/>
              </p:cNvSpPr>
              <p:nvPr/>
            </p:nvSpPr>
            <p:spPr bwMode="auto">
              <a:xfrm>
                <a:off x="2529" y="1119"/>
                <a:ext cx="312" cy="230"/>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1" name="Oval 163"/>
              <p:cNvSpPr>
                <a:spLocks noChangeArrowheads="1"/>
              </p:cNvSpPr>
              <p:nvPr/>
            </p:nvSpPr>
            <p:spPr bwMode="auto">
              <a:xfrm>
                <a:off x="2675" y="902"/>
                <a:ext cx="498" cy="366"/>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2" name="Oval 164"/>
              <p:cNvSpPr>
                <a:spLocks noChangeArrowheads="1"/>
              </p:cNvSpPr>
              <p:nvPr/>
            </p:nvSpPr>
            <p:spPr bwMode="auto">
              <a:xfrm>
                <a:off x="3115" y="1336"/>
                <a:ext cx="500" cy="367"/>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3" name="Oval 165"/>
              <p:cNvSpPr>
                <a:spLocks noChangeArrowheads="1"/>
              </p:cNvSpPr>
              <p:nvPr/>
            </p:nvSpPr>
            <p:spPr bwMode="auto">
              <a:xfrm>
                <a:off x="3742" y="929"/>
                <a:ext cx="386" cy="284"/>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4" name="Oval 166"/>
              <p:cNvSpPr>
                <a:spLocks noChangeArrowheads="1"/>
              </p:cNvSpPr>
              <p:nvPr/>
            </p:nvSpPr>
            <p:spPr bwMode="auto">
              <a:xfrm>
                <a:off x="3631" y="820"/>
                <a:ext cx="351" cy="258"/>
              </a:xfrm>
              <a:prstGeom prst="ellipse">
                <a:avLst/>
              </a:prstGeom>
              <a:solidFill>
                <a:srgbClr val="FFFFFF"/>
              </a:solidFill>
              <a:ln w="6350">
                <a:solidFill>
                  <a:srgbClr val="000000"/>
                </a:solidFill>
                <a:round/>
                <a:headEnd/>
                <a:tailEnd/>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wrap="none" anchor="ctr"/>
              <a:lstStyle/>
              <a:p>
                <a:endParaRPr lang="zh-CN" altLang="en-US" sz="1400">
                  <a:latin typeface="微软雅黑" pitchFamily="34" charset="-122"/>
                  <a:ea typeface="微软雅黑" pitchFamily="34" charset="-122"/>
                </a:endParaRPr>
              </a:p>
            </p:txBody>
          </p:sp>
          <p:sp>
            <p:nvSpPr>
              <p:cNvPr id="105" name="Freeform 167"/>
              <p:cNvSpPr>
                <a:spLocks/>
              </p:cNvSpPr>
              <p:nvPr/>
            </p:nvSpPr>
            <p:spPr bwMode="auto">
              <a:xfrm>
                <a:off x="2661" y="889"/>
                <a:ext cx="1415" cy="700"/>
              </a:xfrm>
              <a:custGeom>
                <a:avLst/>
                <a:gdLst>
                  <a:gd name="T0" fmla="*/ 436 w 1415"/>
                  <a:gd name="T1" fmla="*/ 70 h 700"/>
                  <a:gd name="T2" fmla="*/ 494 w 1415"/>
                  <a:gd name="T3" fmla="*/ 20 h 700"/>
                  <a:gd name="T4" fmla="*/ 759 w 1415"/>
                  <a:gd name="T5" fmla="*/ 24 h 700"/>
                  <a:gd name="T6" fmla="*/ 947 w 1415"/>
                  <a:gd name="T7" fmla="*/ 0 h 700"/>
                  <a:gd name="T8" fmla="*/ 1180 w 1415"/>
                  <a:gd name="T9" fmla="*/ 83 h 700"/>
                  <a:gd name="T10" fmla="*/ 1300 w 1415"/>
                  <a:gd name="T11" fmla="*/ 60 h 700"/>
                  <a:gd name="T12" fmla="*/ 1362 w 1415"/>
                  <a:gd name="T13" fmla="*/ 70 h 700"/>
                  <a:gd name="T14" fmla="*/ 1376 w 1415"/>
                  <a:gd name="T15" fmla="*/ 278 h 700"/>
                  <a:gd name="T16" fmla="*/ 1414 w 1415"/>
                  <a:gd name="T17" fmla="*/ 311 h 700"/>
                  <a:gd name="T18" fmla="*/ 1304 w 1415"/>
                  <a:gd name="T19" fmla="*/ 472 h 700"/>
                  <a:gd name="T20" fmla="*/ 1185 w 1415"/>
                  <a:gd name="T21" fmla="*/ 363 h 700"/>
                  <a:gd name="T22" fmla="*/ 1153 w 1415"/>
                  <a:gd name="T23" fmla="*/ 418 h 700"/>
                  <a:gd name="T24" fmla="*/ 986 w 1415"/>
                  <a:gd name="T25" fmla="*/ 640 h 700"/>
                  <a:gd name="T26" fmla="*/ 427 w 1415"/>
                  <a:gd name="T27" fmla="*/ 699 h 700"/>
                  <a:gd name="T28" fmla="*/ 135 w 1415"/>
                  <a:gd name="T29" fmla="*/ 655 h 700"/>
                  <a:gd name="T30" fmla="*/ 45 w 1415"/>
                  <a:gd name="T31" fmla="*/ 519 h 700"/>
                  <a:gd name="T32" fmla="*/ 45 w 1415"/>
                  <a:gd name="T33" fmla="*/ 379 h 700"/>
                  <a:gd name="T34" fmla="*/ 0 w 1415"/>
                  <a:gd name="T35" fmla="*/ 261 h 700"/>
                  <a:gd name="T36" fmla="*/ 436 w 1415"/>
                  <a:gd name="T37" fmla="*/ 70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15" h="700">
                    <a:moveTo>
                      <a:pt x="436" y="70"/>
                    </a:moveTo>
                    <a:lnTo>
                      <a:pt x="494" y="20"/>
                    </a:lnTo>
                    <a:lnTo>
                      <a:pt x="759" y="24"/>
                    </a:lnTo>
                    <a:lnTo>
                      <a:pt x="947" y="0"/>
                    </a:lnTo>
                    <a:lnTo>
                      <a:pt x="1180" y="83"/>
                    </a:lnTo>
                    <a:lnTo>
                      <a:pt x="1300" y="60"/>
                    </a:lnTo>
                    <a:lnTo>
                      <a:pt x="1362" y="70"/>
                    </a:lnTo>
                    <a:lnTo>
                      <a:pt x="1376" y="278"/>
                    </a:lnTo>
                    <a:lnTo>
                      <a:pt x="1414" y="311"/>
                    </a:lnTo>
                    <a:lnTo>
                      <a:pt x="1304" y="472"/>
                    </a:lnTo>
                    <a:lnTo>
                      <a:pt x="1185" y="363"/>
                    </a:lnTo>
                    <a:lnTo>
                      <a:pt x="1153" y="418"/>
                    </a:lnTo>
                    <a:lnTo>
                      <a:pt x="986" y="640"/>
                    </a:lnTo>
                    <a:lnTo>
                      <a:pt x="427" y="699"/>
                    </a:lnTo>
                    <a:lnTo>
                      <a:pt x="135" y="655"/>
                    </a:lnTo>
                    <a:lnTo>
                      <a:pt x="45" y="519"/>
                    </a:lnTo>
                    <a:lnTo>
                      <a:pt x="45" y="379"/>
                    </a:lnTo>
                    <a:lnTo>
                      <a:pt x="0" y="261"/>
                    </a:lnTo>
                    <a:lnTo>
                      <a:pt x="436" y="70"/>
                    </a:lnTo>
                  </a:path>
                </a:pathLst>
              </a:custGeom>
              <a:solidFill>
                <a:srgbClr val="FFFFFF"/>
              </a:solidFill>
              <a:ln w="6350" cap="rnd">
                <a:noFill/>
                <a:round/>
                <a:headEnd type="none" w="sm" len="sm"/>
                <a:tailEnd type="none" w="sm" len="sm"/>
              </a:ln>
              <a:effectLst/>
              <a:extLst>
                <a:ext uri="{AF507438-7753-43E0-B8FC-AC1667EBCBE1}">
                  <a14:hiddenEffects xmlns="" xmlns:a14="http://schemas.microsoft.com/office/drawing/2010/main">
                    <a:effectLst>
                      <a:outerShdw dist="28398" dir="3806097" algn="ctr" rotWithShape="0">
                        <a:schemeClr val="bg2"/>
                      </a:outerShdw>
                    </a:effectLst>
                  </a14:hiddenEffects>
                </a:ext>
              </a:extLst>
            </p:spPr>
            <p:txBody>
              <a:bodyPr/>
              <a:lstStyle/>
              <a:p>
                <a:endParaRPr lang="zh-CN" altLang="en-US" sz="1400">
                  <a:latin typeface="微软雅黑" pitchFamily="34" charset="-122"/>
                  <a:ea typeface="微软雅黑" pitchFamily="34" charset="-122"/>
                </a:endParaRPr>
              </a:p>
            </p:txBody>
          </p:sp>
        </p:grpSp>
      </p:grpSp>
      <p:sp>
        <p:nvSpPr>
          <p:cNvPr id="58" name="Text Box 129"/>
          <p:cNvSpPr txBox="1">
            <a:spLocks noChangeArrowheads="1"/>
          </p:cNvSpPr>
          <p:nvPr/>
        </p:nvSpPr>
        <p:spPr bwMode="auto">
          <a:xfrm>
            <a:off x="3271632" y="2598843"/>
            <a:ext cx="748626" cy="3440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smtClean="0">
                <a:latin typeface="微软雅黑" panose="020B0503020204020204" pitchFamily="34" charset="-122"/>
                <a:ea typeface="微软雅黑" panose="020B0503020204020204" pitchFamily="34" charset="-122"/>
              </a:rPr>
              <a:t>互联网</a:t>
            </a:r>
            <a:endParaRPr kumimoji="1" lang="zh-CN" altLang="en-US" sz="1400" b="1" dirty="0">
              <a:latin typeface="微软雅黑" panose="020B0503020204020204" pitchFamily="34" charset="-122"/>
              <a:ea typeface="微软雅黑" panose="020B0503020204020204" pitchFamily="34" charset="-122"/>
            </a:endParaRPr>
          </a:p>
        </p:txBody>
      </p:sp>
      <p:sp>
        <p:nvSpPr>
          <p:cNvPr id="183"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4" name="矩形 4"/>
          <p:cNvSpPr>
            <a:spLocks noChangeArrowheads="1"/>
          </p:cNvSpPr>
          <p:nvPr/>
        </p:nvSpPr>
        <p:spPr bwMode="auto">
          <a:xfrm>
            <a:off x="635844" y="567754"/>
            <a:ext cx="2236510"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最常用的两种情况</a:t>
            </a:r>
          </a:p>
        </p:txBody>
      </p:sp>
      <p:graphicFrame>
        <p:nvGraphicFramePr>
          <p:cNvPr id="185" name="Group 179"/>
          <p:cNvGraphicFramePr>
            <a:graphicFrameLocks/>
          </p:cNvGraphicFramePr>
          <p:nvPr>
            <p:extLst>
              <p:ext uri="{D42A27DB-BD31-4B8C-83A1-F6EECF244321}">
                <p14:modId xmlns="" xmlns:p14="http://schemas.microsoft.com/office/powerpoint/2010/main" val="265504092"/>
              </p:ext>
            </p:extLst>
          </p:nvPr>
        </p:nvGraphicFramePr>
        <p:xfrm>
          <a:off x="766356" y="3395001"/>
          <a:ext cx="7593872" cy="941868"/>
        </p:xfrm>
        <a:graphic>
          <a:graphicData uri="http://schemas.openxmlformats.org/drawingml/2006/table">
            <a:tbl>
              <a:tblPr/>
              <a:tblGrid>
                <a:gridCol w="1306700">
                  <a:extLst>
                    <a:ext uri="{9D8B030D-6E8A-4147-A177-3AD203B41FA5}">
                      <a16:colId xmlns="" xmlns:a16="http://schemas.microsoft.com/office/drawing/2014/main" val="20000"/>
                    </a:ext>
                  </a:extLst>
                </a:gridCol>
                <a:gridCol w="1010335">
                  <a:extLst>
                    <a:ext uri="{9D8B030D-6E8A-4147-A177-3AD203B41FA5}">
                      <a16:colId xmlns="" xmlns:a16="http://schemas.microsoft.com/office/drawing/2014/main" val="20001"/>
                    </a:ext>
                  </a:extLst>
                </a:gridCol>
                <a:gridCol w="1010335">
                  <a:extLst>
                    <a:ext uri="{9D8B030D-6E8A-4147-A177-3AD203B41FA5}">
                      <a16:colId xmlns="" xmlns:a16="http://schemas.microsoft.com/office/drawing/2014/main" val="20002"/>
                    </a:ext>
                  </a:extLst>
                </a:gridCol>
                <a:gridCol w="1085389">
                  <a:extLst>
                    <a:ext uri="{9D8B030D-6E8A-4147-A177-3AD203B41FA5}">
                      <a16:colId xmlns="" xmlns:a16="http://schemas.microsoft.com/office/drawing/2014/main" val="20003"/>
                    </a:ext>
                  </a:extLst>
                </a:gridCol>
                <a:gridCol w="1085389">
                  <a:extLst>
                    <a:ext uri="{9D8B030D-6E8A-4147-A177-3AD203B41FA5}">
                      <a16:colId xmlns="" xmlns:a16="http://schemas.microsoft.com/office/drawing/2014/main" val="20004"/>
                    </a:ext>
                  </a:extLst>
                </a:gridCol>
                <a:gridCol w="1085389">
                  <a:extLst>
                    <a:ext uri="{9D8B030D-6E8A-4147-A177-3AD203B41FA5}">
                      <a16:colId xmlns="" xmlns:a16="http://schemas.microsoft.com/office/drawing/2014/main" val="20005"/>
                    </a:ext>
                  </a:extLst>
                </a:gridCol>
                <a:gridCol w="1010335">
                  <a:extLst>
                    <a:ext uri="{9D8B030D-6E8A-4147-A177-3AD203B41FA5}">
                      <a16:colId xmlns="" xmlns:a16="http://schemas.microsoft.com/office/drawing/2014/main" val="20006"/>
                    </a:ext>
                  </a:extLst>
                </a:gridCol>
              </a:tblGrid>
              <a:tr h="313956">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数据报流向</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去</a:t>
                      </a:r>
                      <a:r>
                        <a:rPr lang="zh-CN" sz="1400" b="1" dirty="0" smtClean="0">
                          <a:solidFill>
                            <a:schemeClr val="bg1"/>
                          </a:solidFill>
                          <a:effectLst/>
                          <a:latin typeface="微软雅黑" panose="020B0503020204020204" pitchFamily="34" charset="-122"/>
                          <a:ea typeface="微软雅黑" panose="020B0503020204020204" pitchFamily="34" charset="-122"/>
                        </a:rPr>
                        <a:t>往</a:t>
                      </a:r>
                      <a:r>
                        <a:rPr lang="en-US" altLang="zh-CN" sz="1400" b="1" dirty="0" smtClean="0">
                          <a:solidFill>
                            <a:schemeClr val="bg1"/>
                          </a:solidFill>
                          <a:effectLst/>
                          <a:latin typeface="微软雅黑" panose="020B0503020204020204" pitchFamily="34" charset="-122"/>
                          <a:ea typeface="微软雅黑" panose="020B0503020204020204" pitchFamily="34" charset="-122"/>
                        </a:rPr>
                        <a:t> </a:t>
                      </a:r>
                      <a:r>
                        <a:rPr lang="en-US" sz="1400" b="1" dirty="0" smtClean="0">
                          <a:solidFill>
                            <a:schemeClr val="bg1"/>
                          </a:solidFill>
                          <a:effectLst/>
                          <a:latin typeface="微软雅黑" panose="020B0503020204020204" pitchFamily="34" charset="-122"/>
                          <a:ea typeface="微软雅黑" panose="020B0503020204020204" pitchFamily="34" charset="-122"/>
                        </a:rPr>
                        <a:t>AP</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smtClean="0">
                          <a:solidFill>
                            <a:schemeClr val="bg1"/>
                          </a:solidFill>
                          <a:effectLst/>
                          <a:latin typeface="微软雅黑" panose="020B0503020204020204" pitchFamily="34" charset="-122"/>
                          <a:ea typeface="微软雅黑" panose="020B0503020204020204" pitchFamily="34" charset="-122"/>
                        </a:rPr>
                        <a:t>来自</a:t>
                      </a:r>
                      <a:r>
                        <a:rPr lang="en-US" altLang="zh-CN" sz="1400" b="1" dirty="0" smtClean="0">
                          <a:solidFill>
                            <a:schemeClr val="bg1"/>
                          </a:solidFill>
                          <a:effectLst/>
                          <a:latin typeface="微软雅黑" panose="020B0503020204020204" pitchFamily="34" charset="-122"/>
                          <a:ea typeface="微软雅黑" panose="020B0503020204020204" pitchFamily="34" charset="-122"/>
                        </a:rPr>
                        <a:t> </a:t>
                      </a:r>
                      <a:r>
                        <a:rPr lang="en-US" sz="1400" b="1" dirty="0" smtClean="0">
                          <a:solidFill>
                            <a:schemeClr val="bg1"/>
                          </a:solidFill>
                          <a:effectLst/>
                          <a:latin typeface="微软雅黑" panose="020B0503020204020204" pitchFamily="34" charset="-122"/>
                          <a:ea typeface="微软雅黑" panose="020B0503020204020204" pitchFamily="34" charset="-122"/>
                        </a:rPr>
                        <a:t>AP</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smtClean="0">
                          <a:solidFill>
                            <a:schemeClr val="bg1"/>
                          </a:solidFill>
                          <a:effectLst/>
                          <a:latin typeface="微软雅黑" panose="020B0503020204020204" pitchFamily="34" charset="-122"/>
                          <a:ea typeface="微软雅黑" panose="020B0503020204020204" pitchFamily="34" charset="-122"/>
                        </a:rPr>
                        <a:t>地址</a:t>
                      </a:r>
                      <a:r>
                        <a:rPr lang="en-US" altLang="zh-CN" sz="1400" b="1" dirty="0" smtClean="0">
                          <a:solidFill>
                            <a:schemeClr val="bg1"/>
                          </a:solidFill>
                          <a:effectLst/>
                          <a:latin typeface="微软雅黑" panose="020B0503020204020204" pitchFamily="34" charset="-122"/>
                          <a:ea typeface="微软雅黑" panose="020B0503020204020204" pitchFamily="34" charset="-122"/>
                        </a:rPr>
                        <a:t> </a:t>
                      </a:r>
                      <a:r>
                        <a:rPr lang="en-US" sz="1400" b="1" dirty="0" smtClean="0">
                          <a:solidFill>
                            <a:schemeClr val="bg1"/>
                          </a:solidFill>
                          <a:effectLst/>
                          <a:latin typeface="微软雅黑" panose="020B0503020204020204" pitchFamily="34" charset="-122"/>
                          <a:ea typeface="微软雅黑" panose="020B0503020204020204" pitchFamily="34" charset="-122"/>
                        </a:rPr>
                        <a:t>1</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smtClean="0">
                          <a:solidFill>
                            <a:schemeClr val="bg1"/>
                          </a:solidFill>
                          <a:effectLst/>
                          <a:latin typeface="微软雅黑" panose="020B0503020204020204" pitchFamily="34" charset="-122"/>
                          <a:ea typeface="微软雅黑" panose="020B0503020204020204" pitchFamily="34" charset="-122"/>
                        </a:rPr>
                        <a:t>地址</a:t>
                      </a:r>
                      <a:r>
                        <a:rPr lang="en-US" altLang="zh-CN" sz="1400" b="1" dirty="0" smtClean="0">
                          <a:solidFill>
                            <a:schemeClr val="bg1"/>
                          </a:solidFill>
                          <a:effectLst/>
                          <a:latin typeface="微软雅黑" panose="020B0503020204020204" pitchFamily="34" charset="-122"/>
                          <a:ea typeface="微软雅黑" panose="020B0503020204020204" pitchFamily="34" charset="-122"/>
                        </a:rPr>
                        <a:t> </a:t>
                      </a:r>
                      <a:r>
                        <a:rPr lang="en-US" sz="1400" b="1" dirty="0" smtClean="0">
                          <a:solidFill>
                            <a:schemeClr val="bg1"/>
                          </a:solidFill>
                          <a:effectLst/>
                          <a:latin typeface="微软雅黑" panose="020B0503020204020204" pitchFamily="34" charset="-122"/>
                          <a:ea typeface="微软雅黑" panose="020B0503020204020204" pitchFamily="34" charset="-122"/>
                        </a:rPr>
                        <a:t>2</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smtClean="0">
                          <a:solidFill>
                            <a:schemeClr val="bg1"/>
                          </a:solidFill>
                          <a:effectLst/>
                          <a:latin typeface="微软雅黑" panose="020B0503020204020204" pitchFamily="34" charset="-122"/>
                          <a:ea typeface="微软雅黑" panose="020B0503020204020204" pitchFamily="34" charset="-122"/>
                        </a:rPr>
                        <a:t>地址</a:t>
                      </a:r>
                      <a:r>
                        <a:rPr lang="en-US" altLang="zh-CN" sz="1400" b="1" dirty="0" smtClean="0">
                          <a:solidFill>
                            <a:schemeClr val="bg1"/>
                          </a:solidFill>
                          <a:effectLst/>
                          <a:latin typeface="微软雅黑" panose="020B0503020204020204" pitchFamily="34" charset="-122"/>
                          <a:ea typeface="微软雅黑" panose="020B0503020204020204" pitchFamily="34" charset="-122"/>
                        </a:rPr>
                        <a:t> </a:t>
                      </a:r>
                      <a:r>
                        <a:rPr lang="en-US" sz="1400" b="1" dirty="0" smtClean="0">
                          <a:solidFill>
                            <a:schemeClr val="bg1"/>
                          </a:solidFill>
                          <a:effectLst/>
                          <a:latin typeface="微软雅黑" panose="020B0503020204020204" pitchFamily="34" charset="-122"/>
                          <a:ea typeface="微软雅黑" panose="020B0503020204020204" pitchFamily="34" charset="-122"/>
                        </a:rPr>
                        <a:t>3</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smtClean="0">
                          <a:solidFill>
                            <a:schemeClr val="bg1"/>
                          </a:solidFill>
                          <a:effectLst/>
                          <a:latin typeface="微软雅黑" panose="020B0503020204020204" pitchFamily="34" charset="-122"/>
                          <a:ea typeface="微软雅黑" panose="020B0503020204020204" pitchFamily="34" charset="-122"/>
                        </a:rPr>
                        <a:t>地址</a:t>
                      </a:r>
                      <a:r>
                        <a:rPr lang="en-US" altLang="zh-CN" sz="1400" b="1" dirty="0" smtClean="0">
                          <a:solidFill>
                            <a:schemeClr val="bg1"/>
                          </a:solidFill>
                          <a:effectLst/>
                          <a:latin typeface="微软雅黑" panose="020B0503020204020204" pitchFamily="34" charset="-122"/>
                          <a:ea typeface="微软雅黑" panose="020B0503020204020204" pitchFamily="34" charset="-122"/>
                        </a:rPr>
                        <a:t> </a:t>
                      </a:r>
                      <a:r>
                        <a:rPr lang="en-US" sz="1400" b="1" dirty="0" smtClean="0">
                          <a:solidFill>
                            <a:schemeClr val="bg1"/>
                          </a:solidFill>
                          <a:effectLst/>
                          <a:latin typeface="微软雅黑" panose="020B0503020204020204" pitchFamily="34" charset="-122"/>
                          <a:ea typeface="微软雅黑" panose="020B0503020204020204" pitchFamily="34" charset="-122"/>
                        </a:rPr>
                        <a:t>4</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extLst>
                  <a:ext uri="{0D108BD9-81ED-4DB2-BD59-A6C34878D82A}">
                    <a16:rowId xmlns="" xmlns:a16="http://schemas.microsoft.com/office/drawing/2014/main" val="10000"/>
                  </a:ext>
                </a:extLst>
              </a:tr>
              <a:tr h="313956">
                <a:tc>
                  <a:txBody>
                    <a:bodyPr/>
                    <a:lstStyle/>
                    <a:p>
                      <a:pPr algn="ctr">
                        <a:lnSpc>
                          <a:spcPct val="100000"/>
                        </a:lnSpc>
                        <a:spcAft>
                          <a:spcPts val="0"/>
                        </a:spcAft>
                        <a:tabLst>
                          <a:tab pos="1752600" algn="l"/>
                        </a:tabLst>
                      </a:pPr>
                      <a:r>
                        <a:rPr lang="en-US" altLang="zh-CN" sz="1400" b="1" baseline="0" dirty="0" smtClean="0">
                          <a:solidFill>
                            <a:schemeClr val="tx1"/>
                          </a:solidFill>
                          <a:effectLst/>
                          <a:latin typeface="微软雅黑" panose="020B0503020204020204" pitchFamily="34" charset="-122"/>
                          <a:ea typeface="微软雅黑" panose="020B0503020204020204" pitchFamily="34" charset="-122"/>
                        </a:rPr>
                        <a:t>A</a:t>
                      </a:r>
                      <a:r>
                        <a:rPr lang="en-US" sz="1400" b="1" baseline="0" dirty="0" smtClean="0">
                          <a:solidFill>
                            <a:schemeClr val="tx1"/>
                          </a:solidFill>
                          <a:effectLst/>
                          <a:latin typeface="微软雅黑" panose="020B0503020204020204" pitchFamily="34" charset="-122"/>
                          <a:ea typeface="微软雅黑" panose="020B0503020204020204" pitchFamily="34" charset="-122"/>
                        </a:rPr>
                        <a:t> </a:t>
                      </a:r>
                      <a:r>
                        <a:rPr lang="en-US" altLang="zh-CN" sz="1400" b="1" dirty="0" smtClean="0">
                          <a:solidFill>
                            <a:schemeClr val="tx1"/>
                          </a:solidFill>
                          <a:effectLst/>
                          <a:latin typeface="微软雅黑" panose="020B0503020204020204" pitchFamily="34" charset="-122"/>
                          <a:ea typeface="微软雅黑" panose="020B0503020204020204" pitchFamily="34" charset="-122"/>
                          <a:sym typeface="Wingdings" pitchFamily="2" charset="2"/>
                        </a:rPr>
                        <a:t></a:t>
                      </a:r>
                      <a:r>
                        <a:rPr lang="en-US" sz="1400" b="1" dirty="0" smtClean="0">
                          <a:solidFill>
                            <a:schemeClr val="tx1"/>
                          </a:solidFill>
                          <a:effectLst/>
                          <a:latin typeface="微软雅黑" panose="020B0503020204020204" pitchFamily="34" charset="-122"/>
                          <a:ea typeface="微软雅黑" panose="020B0503020204020204" pitchFamily="34" charset="-122"/>
                        </a:rPr>
                        <a:t> AP</a:t>
                      </a:r>
                      <a:r>
                        <a:rPr lang="en-US" sz="1400" b="1" baseline="-25000" dirty="0" smtClean="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400" b="1" dirty="0" smtClean="0">
                          <a:solidFill>
                            <a:schemeClr val="tx1"/>
                          </a:solidFill>
                          <a:effectLst/>
                          <a:latin typeface="微软雅黑" panose="020B0503020204020204" pitchFamily="34" charset="-122"/>
                          <a:ea typeface="微软雅黑" panose="020B0503020204020204" pitchFamily="34" charset="-122"/>
                        </a:rPr>
                        <a:t>AP</a:t>
                      </a:r>
                      <a:r>
                        <a:rPr lang="en-US" sz="1400" b="1" baseline="-25000" dirty="0" smtClean="0">
                          <a:solidFill>
                            <a:schemeClr val="tx1"/>
                          </a:solidFill>
                          <a:effectLst/>
                          <a:latin typeface="微软雅黑" panose="020B0503020204020204" pitchFamily="34" charset="-122"/>
                          <a:ea typeface="微软雅黑" panose="020B0503020204020204" pitchFamily="34" charset="-122"/>
                        </a:rPr>
                        <a:t>1 </a:t>
                      </a:r>
                      <a:r>
                        <a:rPr lang="zh-CN" sz="1400" b="1" dirty="0" smtClean="0">
                          <a:solidFill>
                            <a:schemeClr val="tx1"/>
                          </a:solidFill>
                          <a:effectLst/>
                          <a:latin typeface="微软雅黑" panose="020B0503020204020204" pitchFamily="34" charset="-122"/>
                          <a:ea typeface="微软雅黑" panose="020B0503020204020204" pitchFamily="34" charset="-122"/>
                        </a:rPr>
                        <a:t>地址</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altLang="zh-CN" sz="1400" b="1" dirty="0" smtClean="0">
                          <a:solidFill>
                            <a:schemeClr val="tx1"/>
                          </a:solidFill>
                          <a:effectLst/>
                          <a:latin typeface="微软雅黑" panose="020B0503020204020204" pitchFamily="34" charset="-122"/>
                          <a:ea typeface="微软雅黑" panose="020B0503020204020204" pitchFamily="34" charset="-122"/>
                        </a:rPr>
                        <a:t>A </a:t>
                      </a:r>
                      <a:r>
                        <a:rPr lang="zh-CN" sz="1400" b="1" dirty="0" smtClean="0">
                          <a:solidFill>
                            <a:schemeClr val="tx1"/>
                          </a:solidFill>
                          <a:effectLst/>
                          <a:latin typeface="微软雅黑" panose="020B0503020204020204" pitchFamily="34" charset="-122"/>
                          <a:ea typeface="微软雅黑" panose="020B0503020204020204" pitchFamily="34" charset="-122"/>
                        </a:rPr>
                        <a:t>的</a:t>
                      </a:r>
                      <a:r>
                        <a:rPr lang="zh-CN" sz="1400" b="1" dirty="0">
                          <a:solidFill>
                            <a:schemeClr val="tx1"/>
                          </a:solidFill>
                          <a:effectLst/>
                          <a:latin typeface="微软雅黑" panose="020B0503020204020204" pitchFamily="34" charset="-122"/>
                          <a:ea typeface="微软雅黑" panose="020B0503020204020204" pitchFamily="34"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altLang="zh-CN" sz="1400" b="1" dirty="0" smtClean="0">
                          <a:solidFill>
                            <a:schemeClr val="tx1"/>
                          </a:solidFill>
                          <a:effectLst/>
                          <a:latin typeface="微软雅黑" panose="020B0503020204020204" pitchFamily="34" charset="-122"/>
                          <a:ea typeface="微软雅黑" panose="020B0503020204020204" pitchFamily="34" charset="-122"/>
                        </a:rPr>
                        <a:t>B </a:t>
                      </a:r>
                      <a:r>
                        <a:rPr lang="zh-CN" altLang="en-US" sz="1400" b="1" dirty="0" smtClean="0">
                          <a:solidFill>
                            <a:schemeClr val="tx1"/>
                          </a:solidFill>
                          <a:effectLst/>
                          <a:latin typeface="微软雅黑" panose="020B0503020204020204" pitchFamily="34" charset="-122"/>
                          <a:ea typeface="微软雅黑" panose="020B0503020204020204" pitchFamily="34" charset="-122"/>
                        </a:rPr>
                        <a:t>的</a:t>
                      </a:r>
                      <a:r>
                        <a:rPr lang="zh-CN" sz="1400" b="1" dirty="0" smtClean="0">
                          <a:solidFill>
                            <a:schemeClr val="tx1"/>
                          </a:solidFill>
                          <a:effectLst/>
                          <a:latin typeface="微软雅黑" panose="020B0503020204020204" pitchFamily="34" charset="-122"/>
                          <a:ea typeface="微软雅黑" panose="020B0503020204020204" pitchFamily="34" charset="-122"/>
                        </a:rPr>
                        <a:t>地址</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altLang="zh-CN" sz="1400" b="1" dirty="0" smtClean="0">
                          <a:solidFill>
                            <a:schemeClr val="tx1"/>
                          </a:solidFill>
                          <a:effectLst/>
                          <a:latin typeface="微软雅黑" panose="020B0503020204020204" pitchFamily="34" charset="-122"/>
                          <a:ea typeface="微软雅黑" panose="020B0503020204020204" pitchFamily="34" charset="-122"/>
                        </a:rPr>
                        <a:t>—</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313956">
                <a:tc>
                  <a:txBody>
                    <a:bodyPr/>
                    <a:lstStyle/>
                    <a:p>
                      <a:pPr algn="ctr">
                        <a:lnSpc>
                          <a:spcPct val="100000"/>
                        </a:lnSpc>
                        <a:spcAft>
                          <a:spcPts val="0"/>
                        </a:spcAft>
                        <a:tabLst>
                          <a:tab pos="1752600" algn="l"/>
                        </a:tabLst>
                      </a:pPr>
                      <a:r>
                        <a:rPr lang="en-US" sz="1400" b="1" dirty="0" smtClean="0">
                          <a:solidFill>
                            <a:schemeClr val="tx1"/>
                          </a:solidFill>
                          <a:effectLst/>
                          <a:latin typeface="微软雅黑" panose="020B0503020204020204" pitchFamily="34" charset="-122"/>
                          <a:ea typeface="微软雅黑" panose="020B0503020204020204" pitchFamily="34" charset="-122"/>
                        </a:rPr>
                        <a:t>AP</a:t>
                      </a:r>
                      <a:r>
                        <a:rPr lang="en-US" sz="1400" b="1" baseline="-25000" dirty="0" smtClean="0">
                          <a:solidFill>
                            <a:schemeClr val="tx1"/>
                          </a:solidFill>
                          <a:effectLst/>
                          <a:latin typeface="微软雅黑" panose="020B0503020204020204" pitchFamily="34" charset="-122"/>
                          <a:ea typeface="微软雅黑" panose="020B0503020204020204" pitchFamily="34" charset="-122"/>
                        </a:rPr>
                        <a:t>1 </a:t>
                      </a:r>
                      <a:r>
                        <a:rPr lang="en-US" altLang="zh-CN" sz="1400" b="1" dirty="0" smtClean="0">
                          <a:solidFill>
                            <a:schemeClr val="tx1"/>
                          </a:solidFill>
                          <a:effectLst/>
                          <a:latin typeface="微软雅黑" panose="020B0503020204020204" pitchFamily="34" charset="-122"/>
                          <a:ea typeface="微软雅黑" panose="020B0503020204020204" pitchFamily="34" charset="-122"/>
                          <a:sym typeface="Wingdings" pitchFamily="2" charset="2"/>
                        </a:rPr>
                        <a:t> B</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altLang="zh-CN" sz="1400" b="1" dirty="0" smtClean="0">
                          <a:solidFill>
                            <a:schemeClr val="tx1"/>
                          </a:solidFill>
                          <a:effectLst/>
                          <a:latin typeface="微软雅黑" panose="020B0503020204020204" pitchFamily="34" charset="-122"/>
                          <a:ea typeface="微软雅黑" panose="020B0503020204020204" pitchFamily="34" charset="-122"/>
                        </a:rPr>
                        <a:t>B </a:t>
                      </a:r>
                      <a:r>
                        <a:rPr lang="zh-CN" altLang="en-US" sz="1400" b="1" dirty="0" smtClean="0">
                          <a:solidFill>
                            <a:schemeClr val="tx1"/>
                          </a:solidFill>
                          <a:effectLst/>
                          <a:latin typeface="微软雅黑" panose="020B0503020204020204" pitchFamily="34" charset="-122"/>
                          <a:ea typeface="微软雅黑" panose="020B0503020204020204" pitchFamily="34" charset="-122"/>
                        </a:rPr>
                        <a:t>的</a:t>
                      </a:r>
                      <a:r>
                        <a:rPr lang="zh-CN" sz="1400" b="1" dirty="0" smtClean="0">
                          <a:solidFill>
                            <a:schemeClr val="tx1"/>
                          </a:solidFill>
                          <a:effectLst/>
                          <a:latin typeface="微软雅黑" panose="020B0503020204020204" pitchFamily="34" charset="-122"/>
                          <a:ea typeface="微软雅黑" panose="020B0503020204020204" pitchFamily="34" charset="-122"/>
                        </a:rPr>
                        <a:t>地址</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sz="1400" b="1" dirty="0" smtClean="0">
                          <a:solidFill>
                            <a:schemeClr val="tx1"/>
                          </a:solidFill>
                          <a:effectLst/>
                          <a:latin typeface="微软雅黑" panose="020B0503020204020204" pitchFamily="34" charset="-122"/>
                          <a:ea typeface="微软雅黑" panose="020B0503020204020204" pitchFamily="34" charset="-122"/>
                        </a:rPr>
                        <a:t>AP</a:t>
                      </a:r>
                      <a:r>
                        <a:rPr lang="en-US" sz="1400" b="1" baseline="-25000" dirty="0" smtClean="0">
                          <a:solidFill>
                            <a:schemeClr val="tx1"/>
                          </a:solidFill>
                          <a:effectLst/>
                          <a:latin typeface="微软雅黑" panose="020B0503020204020204" pitchFamily="34" charset="-122"/>
                          <a:ea typeface="微软雅黑" panose="020B0503020204020204" pitchFamily="34" charset="-122"/>
                        </a:rPr>
                        <a:t>1 </a:t>
                      </a:r>
                      <a:r>
                        <a:rPr lang="zh-CN" sz="1400" b="1" dirty="0" smtClean="0">
                          <a:solidFill>
                            <a:schemeClr val="tx1"/>
                          </a:solidFill>
                          <a:effectLst/>
                          <a:latin typeface="微软雅黑" panose="020B0503020204020204" pitchFamily="34" charset="-122"/>
                          <a:ea typeface="微软雅黑" panose="020B0503020204020204" pitchFamily="34" charset="-122"/>
                        </a:rPr>
                        <a:t>地址</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altLang="zh-CN" sz="1400" b="1" dirty="0" smtClean="0">
                          <a:solidFill>
                            <a:schemeClr val="tx1"/>
                          </a:solidFill>
                          <a:effectLst/>
                          <a:latin typeface="微软雅黑" panose="020B0503020204020204" pitchFamily="34" charset="-122"/>
                          <a:ea typeface="微软雅黑" panose="020B0503020204020204" pitchFamily="34" charset="-122"/>
                        </a:rPr>
                        <a:t>A </a:t>
                      </a:r>
                      <a:r>
                        <a:rPr lang="zh-CN" sz="1400" b="1" dirty="0" smtClean="0">
                          <a:solidFill>
                            <a:schemeClr val="tx1"/>
                          </a:solidFill>
                          <a:effectLst/>
                          <a:latin typeface="微软雅黑" panose="020B0503020204020204" pitchFamily="34" charset="-122"/>
                          <a:ea typeface="微软雅黑" panose="020B0503020204020204" pitchFamily="34" charset="-122"/>
                        </a:rPr>
                        <a:t>的</a:t>
                      </a:r>
                      <a:r>
                        <a:rPr lang="zh-CN" sz="1400" b="1" dirty="0">
                          <a:solidFill>
                            <a:schemeClr val="tx1"/>
                          </a:solidFill>
                          <a:effectLst/>
                          <a:latin typeface="微软雅黑" panose="020B0503020204020204" pitchFamily="34" charset="-122"/>
                          <a:ea typeface="微软雅黑" panose="020B0503020204020204" pitchFamily="34" charset="-122"/>
                        </a:rPr>
                        <a:t>地址</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altLang="zh-CN" sz="1400" b="1" dirty="0" smtClean="0">
                          <a:solidFill>
                            <a:schemeClr val="tx1"/>
                          </a:solidFill>
                          <a:effectLst/>
                          <a:latin typeface="微软雅黑" panose="020B0503020204020204" pitchFamily="34" charset="-122"/>
                          <a:ea typeface="微软雅黑" panose="020B0503020204020204" pitchFamily="34" charset="-122"/>
                        </a:rPr>
                        <a:t>—</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extLst>
                  <a:ext uri="{0D108BD9-81ED-4DB2-BD59-A6C34878D82A}">
                    <a16:rowId xmlns="" xmlns:a16="http://schemas.microsoft.com/office/drawing/2014/main" val="10002"/>
                  </a:ext>
                </a:extLst>
              </a:tr>
            </a:tbl>
          </a:graphicData>
        </a:graphic>
      </p:graphicFrame>
      <p:grpSp>
        <p:nvGrpSpPr>
          <p:cNvPr id="186" name="组合 185"/>
          <p:cNvGrpSpPr/>
          <p:nvPr/>
        </p:nvGrpSpPr>
        <p:grpSpPr>
          <a:xfrm>
            <a:off x="7282255" y="1735918"/>
            <a:ext cx="597186" cy="423778"/>
            <a:chOff x="4406004" y="4260453"/>
            <a:chExt cx="542790" cy="429804"/>
          </a:xfrm>
        </p:grpSpPr>
        <p:grpSp>
          <p:nvGrpSpPr>
            <p:cNvPr id="187" name="Group 460"/>
            <p:cNvGrpSpPr>
              <a:grpSpLocks/>
            </p:cNvGrpSpPr>
            <p:nvPr/>
          </p:nvGrpSpPr>
          <p:grpSpPr bwMode="auto">
            <a:xfrm>
              <a:off x="4527888" y="4322623"/>
              <a:ext cx="420906" cy="367634"/>
              <a:chOff x="645"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97" name="组合 196"/>
          <p:cNvGrpSpPr/>
          <p:nvPr/>
        </p:nvGrpSpPr>
        <p:grpSpPr>
          <a:xfrm>
            <a:off x="6716713" y="2458056"/>
            <a:ext cx="597186" cy="423778"/>
            <a:chOff x="4406004" y="4260453"/>
            <a:chExt cx="542790" cy="429804"/>
          </a:xfrm>
        </p:grpSpPr>
        <p:grpSp>
          <p:nvGrpSpPr>
            <p:cNvPr id="198" name="Group 460"/>
            <p:cNvGrpSpPr>
              <a:grpSpLocks/>
            </p:cNvGrpSpPr>
            <p:nvPr/>
          </p:nvGrpSpPr>
          <p:grpSpPr bwMode="auto">
            <a:xfrm>
              <a:off x="4527888" y="4322623"/>
              <a:ext cx="420906" cy="367634"/>
              <a:chOff x="645" y="1570"/>
              <a:chExt cx="318" cy="318"/>
            </a:xfrm>
          </p:grpSpPr>
          <p:sp>
            <p:nvSpPr>
              <p:cNvPr id="20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7"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99" name="Group 463"/>
            <p:cNvGrpSpPr>
              <a:grpSpLocks/>
            </p:cNvGrpSpPr>
            <p:nvPr/>
          </p:nvGrpSpPr>
          <p:grpSpPr bwMode="auto">
            <a:xfrm>
              <a:off x="4406004" y="4260453"/>
              <a:ext cx="405022" cy="119404"/>
              <a:chOff x="748" y="2251"/>
              <a:chExt cx="306" cy="90"/>
            </a:xfrm>
            <a:solidFill>
              <a:srgbClr val="0066FF"/>
            </a:solidFill>
          </p:grpSpPr>
          <p:sp>
            <p:nvSpPr>
              <p:cNvPr id="20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08" name="组合 207"/>
          <p:cNvGrpSpPr/>
          <p:nvPr/>
        </p:nvGrpSpPr>
        <p:grpSpPr>
          <a:xfrm>
            <a:off x="1273812" y="2391039"/>
            <a:ext cx="597186" cy="423778"/>
            <a:chOff x="4406004" y="4260453"/>
            <a:chExt cx="542790" cy="429804"/>
          </a:xfrm>
        </p:grpSpPr>
        <p:grpSp>
          <p:nvGrpSpPr>
            <p:cNvPr id="209" name="Group 460"/>
            <p:cNvGrpSpPr>
              <a:grpSpLocks/>
            </p:cNvGrpSpPr>
            <p:nvPr/>
          </p:nvGrpSpPr>
          <p:grpSpPr bwMode="auto">
            <a:xfrm>
              <a:off x="4527888" y="4322623"/>
              <a:ext cx="420906" cy="367634"/>
              <a:chOff x="645" y="1570"/>
              <a:chExt cx="318" cy="318"/>
            </a:xfrm>
          </p:grpSpPr>
          <p:sp>
            <p:nvSpPr>
              <p:cNvPr id="21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18"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10" name="Group 463"/>
            <p:cNvGrpSpPr>
              <a:grpSpLocks/>
            </p:cNvGrpSpPr>
            <p:nvPr/>
          </p:nvGrpSpPr>
          <p:grpSpPr bwMode="auto">
            <a:xfrm>
              <a:off x="4406004" y="4260453"/>
              <a:ext cx="405022" cy="119404"/>
              <a:chOff x="748" y="2251"/>
              <a:chExt cx="306" cy="90"/>
            </a:xfrm>
            <a:solidFill>
              <a:srgbClr val="0066FF"/>
            </a:solidFill>
          </p:grpSpPr>
          <p:sp>
            <p:nvSpPr>
              <p:cNvPr id="21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1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19" name="组合 218"/>
          <p:cNvGrpSpPr/>
          <p:nvPr/>
        </p:nvGrpSpPr>
        <p:grpSpPr>
          <a:xfrm>
            <a:off x="5123274" y="2542763"/>
            <a:ext cx="597186" cy="423778"/>
            <a:chOff x="4406004" y="4260453"/>
            <a:chExt cx="542790" cy="429804"/>
          </a:xfrm>
        </p:grpSpPr>
        <p:grpSp>
          <p:nvGrpSpPr>
            <p:cNvPr id="220" name="Group 460"/>
            <p:cNvGrpSpPr>
              <a:grpSpLocks/>
            </p:cNvGrpSpPr>
            <p:nvPr/>
          </p:nvGrpSpPr>
          <p:grpSpPr bwMode="auto">
            <a:xfrm>
              <a:off x="4527888" y="4322623"/>
              <a:ext cx="420906" cy="367634"/>
              <a:chOff x="645" y="1570"/>
              <a:chExt cx="318" cy="318"/>
            </a:xfrm>
          </p:grpSpPr>
          <p:sp>
            <p:nvSpPr>
              <p:cNvPr id="22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29"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21" name="Group 463"/>
            <p:cNvGrpSpPr>
              <a:grpSpLocks/>
            </p:cNvGrpSpPr>
            <p:nvPr/>
          </p:nvGrpSpPr>
          <p:grpSpPr bwMode="auto">
            <a:xfrm>
              <a:off x="4406004" y="4260453"/>
              <a:ext cx="405022" cy="119404"/>
              <a:chOff x="748" y="2251"/>
              <a:chExt cx="306" cy="90"/>
            </a:xfrm>
            <a:solidFill>
              <a:srgbClr val="0066FF"/>
            </a:solidFill>
          </p:grpSpPr>
          <p:sp>
            <p:nvSpPr>
              <p:cNvPr id="22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2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 xmlns:p14="http://schemas.microsoft.com/office/powerpoint/2010/main" val="2258798221"/>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圆角矩形 2"/>
          <p:cNvSpPr/>
          <p:nvPr/>
        </p:nvSpPr>
        <p:spPr>
          <a:xfrm>
            <a:off x="512573" y="976972"/>
            <a:ext cx="8128800" cy="309386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 name="矩形 3"/>
          <p:cNvSpPr/>
          <p:nvPr/>
        </p:nvSpPr>
        <p:spPr>
          <a:xfrm>
            <a:off x="1560258" y="1017564"/>
            <a:ext cx="6030051" cy="338554"/>
          </a:xfrm>
          <a:prstGeom prst="rect">
            <a:avLst/>
          </a:prstGeom>
          <a:noFill/>
          <a:ln>
            <a:noFill/>
          </a:ln>
        </p:spPr>
        <p:txBody>
          <a:bodyPr wrap="square">
            <a:spAutoFit/>
          </a:bodyPr>
          <a:lstStyle/>
          <a:p>
            <a:pPr algn="ctr"/>
            <a:r>
              <a:rPr lang="zh-CN" altLang="en-US" sz="1600" b="1" dirty="0">
                <a:solidFill>
                  <a:srgbClr val="0000CC"/>
                </a:solidFill>
                <a:latin typeface="微软雅黑" pitchFamily="34" charset="-122"/>
                <a:ea typeface="微软雅黑" pitchFamily="34" charset="-122"/>
              </a:rPr>
              <a:t>站点 </a:t>
            </a:r>
            <a:r>
              <a:rPr lang="en-US" altLang="zh-CN" sz="1600" b="1" dirty="0">
                <a:solidFill>
                  <a:srgbClr val="0000CC"/>
                </a:solidFill>
                <a:latin typeface="微软雅黑" pitchFamily="34" charset="-122"/>
                <a:ea typeface="微软雅黑" pitchFamily="34" charset="-122"/>
              </a:rPr>
              <a:t>A </a:t>
            </a:r>
            <a:r>
              <a:rPr lang="zh-CN" altLang="en-US" sz="1600" b="1" dirty="0">
                <a:solidFill>
                  <a:srgbClr val="0000CC"/>
                </a:solidFill>
                <a:latin typeface="微软雅黑" pitchFamily="34" charset="-122"/>
                <a:ea typeface="微软雅黑" pitchFamily="34" charset="-122"/>
              </a:rPr>
              <a:t>向 </a:t>
            </a:r>
            <a:r>
              <a:rPr lang="en-US" altLang="zh-CN" sz="1600" b="1" dirty="0" smtClean="0">
                <a:solidFill>
                  <a:srgbClr val="0000CC"/>
                </a:solidFill>
                <a:latin typeface="微软雅黑" pitchFamily="34" charset="-122"/>
                <a:ea typeface="微软雅黑" pitchFamily="34" charset="-122"/>
              </a:rPr>
              <a:t>B </a:t>
            </a:r>
            <a:r>
              <a:rPr lang="zh-CN" altLang="en-US" sz="1600" b="1" dirty="0">
                <a:solidFill>
                  <a:srgbClr val="0000CC"/>
                </a:solidFill>
                <a:latin typeface="微软雅黑" pitchFamily="34" charset="-122"/>
                <a:ea typeface="微软雅黑" pitchFamily="34" charset="-122"/>
              </a:rPr>
              <a:t>发送数据帧</a:t>
            </a:r>
            <a:r>
              <a:rPr lang="zh-CN" altLang="en-US" sz="1600" b="1" dirty="0" smtClean="0">
                <a:solidFill>
                  <a:srgbClr val="0000CC"/>
                </a:solidFill>
                <a:latin typeface="微软雅黑" pitchFamily="34" charset="-122"/>
                <a:ea typeface="微软雅黑" pitchFamily="34" charset="-122"/>
              </a:rPr>
              <a:t>，</a:t>
            </a:r>
            <a:r>
              <a:rPr lang="zh-CN" altLang="en-US" sz="1600" b="1" dirty="0">
                <a:solidFill>
                  <a:srgbClr val="0000CC"/>
                </a:solidFill>
                <a:latin typeface="微软雅黑" pitchFamily="34" charset="-122"/>
                <a:ea typeface="微软雅黑" pitchFamily="34" charset="-122"/>
              </a:rPr>
              <a:t>必须</a:t>
            </a:r>
            <a:r>
              <a:rPr lang="zh-CN" altLang="en-US" sz="1600" b="1" dirty="0" smtClean="0">
                <a:solidFill>
                  <a:srgbClr val="0000CC"/>
                </a:solidFill>
                <a:latin typeface="微软雅黑" pitchFamily="34" charset="-122"/>
                <a:ea typeface="微软雅黑" pitchFamily="34" charset="-122"/>
              </a:rPr>
              <a:t>经过路由器 </a:t>
            </a:r>
            <a:r>
              <a:rPr lang="en-US" altLang="zh-CN" sz="1600" b="1" dirty="0">
                <a:solidFill>
                  <a:srgbClr val="0000CC"/>
                </a:solidFill>
                <a:latin typeface="微软雅黑" pitchFamily="34" charset="-122"/>
                <a:ea typeface="微软雅黑" pitchFamily="34" charset="-122"/>
              </a:rPr>
              <a:t>R </a:t>
            </a:r>
            <a:r>
              <a:rPr lang="zh-CN" altLang="en-US" sz="1600" b="1" dirty="0" smtClean="0">
                <a:solidFill>
                  <a:srgbClr val="0000CC"/>
                </a:solidFill>
                <a:latin typeface="微软雅黑" pitchFamily="34" charset="-122"/>
                <a:ea typeface="微软雅黑" pitchFamily="34" charset="-122"/>
              </a:rPr>
              <a:t>和 </a:t>
            </a:r>
            <a:r>
              <a:rPr lang="en-US" altLang="zh-CN" sz="1600" b="1" dirty="0" smtClean="0">
                <a:solidFill>
                  <a:srgbClr val="0000CC"/>
                </a:solidFill>
                <a:latin typeface="微软雅黑" pitchFamily="34" charset="-122"/>
                <a:ea typeface="微软雅黑" pitchFamily="34" charset="-122"/>
              </a:rPr>
              <a:t>AP</a:t>
            </a:r>
            <a:r>
              <a:rPr lang="en-US" altLang="zh-CN" sz="1600" b="1" baseline="-25000" dirty="0" smtClean="0">
                <a:solidFill>
                  <a:srgbClr val="0000CC"/>
                </a:solidFill>
                <a:latin typeface="微软雅黑" pitchFamily="34" charset="-122"/>
                <a:ea typeface="微软雅黑" pitchFamily="34" charset="-122"/>
              </a:rPr>
              <a:t>2</a:t>
            </a:r>
            <a:r>
              <a:rPr lang="en-US" altLang="zh-CN" sz="1600" b="1" dirty="0" smtClean="0">
                <a:solidFill>
                  <a:srgbClr val="0000CC"/>
                </a:solidFill>
                <a:latin typeface="微软雅黑" pitchFamily="34" charset="-122"/>
                <a:ea typeface="微软雅黑" pitchFamily="34" charset="-122"/>
              </a:rPr>
              <a:t> </a:t>
            </a:r>
            <a:r>
              <a:rPr lang="zh-CN" altLang="en-US" sz="1600" b="1" dirty="0" smtClean="0">
                <a:solidFill>
                  <a:srgbClr val="0000CC"/>
                </a:solidFill>
                <a:latin typeface="微软雅黑" pitchFamily="34" charset="-122"/>
                <a:ea typeface="微软雅黑" pitchFamily="34" charset="-122"/>
              </a:rPr>
              <a:t>向 </a:t>
            </a:r>
            <a:r>
              <a:rPr lang="en-US" altLang="zh-CN" sz="1600" b="1" dirty="0" smtClean="0">
                <a:solidFill>
                  <a:srgbClr val="0000CC"/>
                </a:solidFill>
                <a:latin typeface="微软雅黑" pitchFamily="34" charset="-122"/>
                <a:ea typeface="微软雅黑" pitchFamily="34" charset="-122"/>
              </a:rPr>
              <a:t>B </a:t>
            </a:r>
            <a:r>
              <a:rPr lang="zh-CN" altLang="en-US" sz="1600" b="1" dirty="0" smtClean="0">
                <a:solidFill>
                  <a:srgbClr val="0000CC"/>
                </a:solidFill>
                <a:latin typeface="微软雅黑" pitchFamily="34" charset="-122"/>
                <a:ea typeface="微软雅黑" pitchFamily="34" charset="-122"/>
              </a:rPr>
              <a:t>转发。</a:t>
            </a:r>
            <a:endParaRPr lang="zh-CN" altLang="en-US" sz="1600" b="1" dirty="0">
              <a:solidFill>
                <a:srgbClr val="0000CC"/>
              </a:solidFill>
              <a:latin typeface="微软雅黑" pitchFamily="34" charset="-122"/>
              <a:ea typeface="微软雅黑" pitchFamily="34" charset="-122"/>
            </a:endParaRPr>
          </a:p>
        </p:txBody>
      </p:sp>
      <p:sp>
        <p:nvSpPr>
          <p:cNvPr id="183"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4" name="矩形 4"/>
          <p:cNvSpPr>
            <a:spLocks noChangeArrowheads="1"/>
          </p:cNvSpPr>
          <p:nvPr/>
        </p:nvSpPr>
        <p:spPr bwMode="auto">
          <a:xfrm>
            <a:off x="635844" y="567754"/>
            <a:ext cx="4544834"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zh-CN" altLang="en-US" sz="2000" b="1" dirty="0" smtClean="0">
                <a:latin typeface="微软雅黑" pitchFamily="34" charset="-122"/>
                <a:ea typeface="微软雅黑" pitchFamily="34" charset="-122"/>
              </a:rPr>
              <a:t>复杂情况：站点处在</a:t>
            </a:r>
            <a:r>
              <a:rPr lang="zh-CN" altLang="en-US" sz="2000" b="1" dirty="0">
                <a:latin typeface="微软雅黑" pitchFamily="34" charset="-122"/>
                <a:ea typeface="微软雅黑" pitchFamily="34" charset="-122"/>
              </a:rPr>
              <a:t>不同的两个</a:t>
            </a:r>
            <a:r>
              <a:rPr lang="zh-CN" altLang="en-US" sz="2000" b="1" dirty="0" smtClean="0">
                <a:latin typeface="微软雅黑" pitchFamily="34" charset="-122"/>
                <a:ea typeface="微软雅黑" pitchFamily="34" charset="-122"/>
              </a:rPr>
              <a:t>子网中</a:t>
            </a:r>
            <a:endParaRPr lang="zh-CN" altLang="en-US" sz="2000" b="1" dirty="0">
              <a:latin typeface="微软雅黑" pitchFamily="34" charset="-122"/>
              <a:ea typeface="微软雅黑" pitchFamily="34" charset="-122"/>
            </a:endParaRPr>
          </a:p>
        </p:txBody>
      </p:sp>
      <p:sp>
        <p:nvSpPr>
          <p:cNvPr id="181" name="Oval 4"/>
          <p:cNvSpPr>
            <a:spLocks noChangeArrowheads="1"/>
          </p:cNvSpPr>
          <p:nvPr/>
        </p:nvSpPr>
        <p:spPr bwMode="auto">
          <a:xfrm>
            <a:off x="4935961" y="1608993"/>
            <a:ext cx="3460693" cy="1544474"/>
          </a:xfrm>
          <a:prstGeom prst="ellipse">
            <a:avLst/>
          </a:prstGeom>
          <a:solidFill>
            <a:srgbClr val="FFFFFF"/>
          </a:solidFill>
          <a:ln w="9525">
            <a:solidFill>
              <a:schemeClr val="tx1"/>
            </a:solidFill>
            <a:prstDash val="dash"/>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Line 55"/>
          <p:cNvSpPr>
            <a:spLocks noChangeShapeType="1"/>
          </p:cNvSpPr>
          <p:nvPr/>
        </p:nvSpPr>
        <p:spPr bwMode="auto">
          <a:xfrm>
            <a:off x="4568939" y="2341287"/>
            <a:ext cx="1345306" cy="8876"/>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6" name="Line 60"/>
          <p:cNvSpPr>
            <a:spLocks noChangeShapeType="1"/>
          </p:cNvSpPr>
          <p:nvPr/>
        </p:nvSpPr>
        <p:spPr bwMode="auto">
          <a:xfrm>
            <a:off x="4512884" y="2415256"/>
            <a:ext cx="60058" cy="537015"/>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aphicFrame>
        <p:nvGraphicFramePr>
          <p:cNvPr id="216" name="Object 63"/>
          <p:cNvGraphicFramePr>
            <a:graphicFrameLocks noChangeAspect="1"/>
          </p:cNvGraphicFramePr>
          <p:nvPr>
            <p:extLst>
              <p:ext uri="{D42A27DB-BD31-4B8C-83A1-F6EECF244321}">
                <p14:modId xmlns="" xmlns:p14="http://schemas.microsoft.com/office/powerpoint/2010/main" val="1928103003"/>
              </p:ext>
            </p:extLst>
          </p:nvPr>
        </p:nvGraphicFramePr>
        <p:xfrm>
          <a:off x="3725453" y="2683024"/>
          <a:ext cx="1513469" cy="939407"/>
        </p:xfrm>
        <a:graphic>
          <a:graphicData uri="http://schemas.openxmlformats.org/presentationml/2006/ole">
            <p:oleObj spid="_x0000_s21548" name="VISIO" r:id="rId3" imgW="1687068" imgH="964692" progId="">
              <p:embed/>
            </p:oleObj>
          </a:graphicData>
        </a:graphic>
      </p:graphicFrame>
      <p:sp>
        <p:nvSpPr>
          <p:cNvPr id="217" name="Text Box 64"/>
          <p:cNvSpPr txBox="1">
            <a:spLocks noChangeArrowheads="1"/>
          </p:cNvSpPr>
          <p:nvPr/>
        </p:nvSpPr>
        <p:spPr bwMode="auto">
          <a:xfrm>
            <a:off x="4141857" y="2978398"/>
            <a:ext cx="723275"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互联网</a:t>
            </a:r>
          </a:p>
        </p:txBody>
      </p:sp>
      <p:sp>
        <p:nvSpPr>
          <p:cNvPr id="218" name="Text Box 66"/>
          <p:cNvSpPr txBox="1">
            <a:spLocks noChangeArrowheads="1"/>
          </p:cNvSpPr>
          <p:nvPr/>
        </p:nvSpPr>
        <p:spPr bwMode="auto">
          <a:xfrm>
            <a:off x="4364740" y="1967003"/>
            <a:ext cx="297534" cy="28964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R</a:t>
            </a:r>
            <a:endParaRPr kumimoji="1" lang="en-US" altLang="zh-CN" sz="1200" b="1" baseline="-25000">
              <a:latin typeface="微软雅黑" panose="020B0503020204020204" pitchFamily="34" charset="-122"/>
              <a:ea typeface="微软雅黑" panose="020B0503020204020204" pitchFamily="34" charset="-122"/>
            </a:endParaRPr>
          </a:p>
        </p:txBody>
      </p:sp>
      <p:sp>
        <p:nvSpPr>
          <p:cNvPr id="219" name="Oval 67"/>
          <p:cNvSpPr>
            <a:spLocks noChangeArrowheads="1"/>
          </p:cNvSpPr>
          <p:nvPr/>
        </p:nvSpPr>
        <p:spPr bwMode="auto">
          <a:xfrm>
            <a:off x="738554" y="1608993"/>
            <a:ext cx="3289860" cy="1544474"/>
          </a:xfrm>
          <a:prstGeom prst="ellipse">
            <a:avLst/>
          </a:prstGeom>
          <a:solidFill>
            <a:srgbClr val="FFFFFF"/>
          </a:solidFill>
          <a:ln w="9525">
            <a:solidFill>
              <a:schemeClr val="tx1"/>
            </a:solidFill>
            <a:prstDash val="dash"/>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4" name="Text Box 82"/>
          <p:cNvSpPr txBox="1">
            <a:spLocks noChangeArrowheads="1"/>
          </p:cNvSpPr>
          <p:nvPr/>
        </p:nvSpPr>
        <p:spPr bwMode="auto">
          <a:xfrm>
            <a:off x="4512884" y="2415256"/>
            <a:ext cx="240233" cy="28964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0</a:t>
            </a:r>
            <a:endParaRPr kumimoji="1" lang="en-US" altLang="zh-CN" sz="1200" b="1" baseline="-25000">
              <a:latin typeface="微软雅黑" panose="020B0503020204020204" pitchFamily="34" charset="-122"/>
              <a:ea typeface="微软雅黑" panose="020B0503020204020204" pitchFamily="34" charset="-122"/>
            </a:endParaRPr>
          </a:p>
        </p:txBody>
      </p:sp>
      <p:sp>
        <p:nvSpPr>
          <p:cNvPr id="235" name="Text Box 83"/>
          <p:cNvSpPr txBox="1">
            <a:spLocks noChangeArrowheads="1"/>
          </p:cNvSpPr>
          <p:nvPr/>
        </p:nvSpPr>
        <p:spPr bwMode="auto">
          <a:xfrm>
            <a:off x="4694394" y="2079436"/>
            <a:ext cx="284470" cy="28964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1</a:t>
            </a:r>
            <a:endParaRPr kumimoji="1" lang="en-US" altLang="zh-CN" sz="1200" b="1" baseline="-25000">
              <a:latin typeface="微软雅黑" panose="020B0503020204020204" pitchFamily="34" charset="-122"/>
              <a:ea typeface="微软雅黑" panose="020B0503020204020204" pitchFamily="34" charset="-122"/>
            </a:endParaRPr>
          </a:p>
        </p:txBody>
      </p:sp>
      <p:sp>
        <p:nvSpPr>
          <p:cNvPr id="236" name="Text Box 84"/>
          <p:cNvSpPr txBox="1">
            <a:spLocks noChangeArrowheads="1"/>
          </p:cNvSpPr>
          <p:nvPr/>
        </p:nvSpPr>
        <p:spPr bwMode="auto">
          <a:xfrm>
            <a:off x="4091141" y="2079436"/>
            <a:ext cx="240233" cy="28964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2</a:t>
            </a:r>
            <a:endParaRPr kumimoji="1" lang="en-US" altLang="zh-CN" sz="1200" b="1" baseline="-25000">
              <a:latin typeface="微软雅黑" panose="020B0503020204020204" pitchFamily="34" charset="-122"/>
              <a:ea typeface="微软雅黑" panose="020B0503020204020204" pitchFamily="34" charset="-122"/>
            </a:endParaRPr>
          </a:p>
        </p:txBody>
      </p:sp>
      <p:sp>
        <p:nvSpPr>
          <p:cNvPr id="240" name="Line 61"/>
          <p:cNvSpPr>
            <a:spLocks noChangeShapeType="1"/>
          </p:cNvSpPr>
          <p:nvPr/>
        </p:nvSpPr>
        <p:spPr bwMode="auto">
          <a:xfrm flipV="1">
            <a:off x="3184928" y="2350163"/>
            <a:ext cx="1142442" cy="4438"/>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87" name="Picture 5" descr="D-Link%20DI-713P%20Wireless%20Broadband%20router"/>
          <p:cNvPicPr>
            <a:picLocks noChangeAspect="1" noChangeArrowheads="1"/>
          </p:cNvPicPr>
          <p:nvPr/>
        </p:nvPicPr>
        <p:blipFill>
          <a:blip r:embed="rId4">
            <a:extLst>
              <a:ext uri="{28A0092B-C50C-407E-A947-70E740481C1C}">
                <a14:useLocalDpi xmlns="" xmlns:a14="http://schemas.microsoft.com/office/drawing/2010/main" val="0"/>
              </a:ext>
            </a:extLst>
          </a:blip>
          <a:srcRect/>
          <a:stretch>
            <a:fillRect/>
          </a:stretch>
        </p:blipFill>
        <p:spPr bwMode="auto">
          <a:xfrm>
            <a:off x="5902232" y="2002508"/>
            <a:ext cx="629945" cy="5813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88" name="Text Box 6"/>
          <p:cNvSpPr txBox="1">
            <a:spLocks noChangeArrowheads="1"/>
          </p:cNvSpPr>
          <p:nvPr/>
        </p:nvSpPr>
        <p:spPr bwMode="auto">
          <a:xfrm>
            <a:off x="5941382" y="1822405"/>
            <a:ext cx="463588"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9900CC"/>
                </a:solidFill>
                <a:latin typeface="微软雅黑" panose="020B0503020204020204" pitchFamily="34" charset="-122"/>
                <a:ea typeface="微软雅黑" panose="020B0503020204020204" pitchFamily="34" charset="-122"/>
              </a:rPr>
              <a:t>AP</a:t>
            </a:r>
            <a:r>
              <a:rPr kumimoji="1" lang="en-US" altLang="zh-CN" sz="1200" b="1" baseline="-25000" dirty="0">
                <a:solidFill>
                  <a:srgbClr val="9900CC"/>
                </a:solidFill>
                <a:latin typeface="微软雅黑" panose="020B0503020204020204" pitchFamily="34" charset="-122"/>
                <a:ea typeface="微软雅黑" panose="020B0503020204020204" pitchFamily="34" charset="-122"/>
              </a:rPr>
              <a:t>1</a:t>
            </a:r>
          </a:p>
        </p:txBody>
      </p:sp>
      <p:sp>
        <p:nvSpPr>
          <p:cNvPr id="211" name="Text Box 48"/>
          <p:cNvSpPr txBox="1">
            <a:spLocks noChangeArrowheads="1"/>
          </p:cNvSpPr>
          <p:nvPr/>
        </p:nvSpPr>
        <p:spPr bwMode="auto">
          <a:xfrm>
            <a:off x="6570882" y="2884219"/>
            <a:ext cx="538930" cy="249299"/>
          </a:xfrm>
          <a:prstGeom prst="rect">
            <a:avLst/>
          </a:prstGeom>
          <a:no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solidFill>
                  <a:srgbClr val="0000CC"/>
                </a:solidFill>
                <a:latin typeface="微软雅黑" panose="020B0503020204020204" pitchFamily="34" charset="-122"/>
                <a:ea typeface="微软雅黑" panose="020B0503020204020204" pitchFamily="34" charset="-122"/>
              </a:rPr>
              <a:t>BSS</a:t>
            </a:r>
            <a:r>
              <a:rPr kumimoji="1" lang="en-US" altLang="zh-CN" sz="1200" b="1" baseline="-25000">
                <a:solidFill>
                  <a:srgbClr val="0000CC"/>
                </a:solidFill>
                <a:latin typeface="微软雅黑" panose="020B0503020204020204" pitchFamily="34" charset="-122"/>
                <a:ea typeface="微软雅黑" panose="020B0503020204020204" pitchFamily="34" charset="-122"/>
              </a:rPr>
              <a:t>1</a:t>
            </a:r>
          </a:p>
        </p:txBody>
      </p:sp>
      <p:sp>
        <p:nvSpPr>
          <p:cNvPr id="212" name="Text Box 49"/>
          <p:cNvSpPr txBox="1">
            <a:spLocks noChangeArrowheads="1"/>
          </p:cNvSpPr>
          <p:nvPr/>
        </p:nvSpPr>
        <p:spPr bwMode="auto">
          <a:xfrm>
            <a:off x="7780055" y="1978838"/>
            <a:ext cx="300082"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A</a:t>
            </a:r>
          </a:p>
        </p:txBody>
      </p:sp>
      <p:sp>
        <p:nvSpPr>
          <p:cNvPr id="213" name="Line 52"/>
          <p:cNvSpPr>
            <a:spLocks noChangeShapeType="1"/>
          </p:cNvSpPr>
          <p:nvPr/>
        </p:nvSpPr>
        <p:spPr bwMode="auto">
          <a:xfrm flipH="1">
            <a:off x="6267921" y="2097189"/>
            <a:ext cx="1195827" cy="22191"/>
          </a:xfrm>
          <a:prstGeom prst="line">
            <a:avLst/>
          </a:prstGeom>
          <a:noFill/>
          <a:ln w="9525">
            <a:solidFill>
              <a:schemeClr val="tx1"/>
            </a:solidFill>
            <a:prstDash val="dash"/>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37" name="矩形 236"/>
          <p:cNvSpPr/>
          <p:nvPr/>
        </p:nvSpPr>
        <p:spPr>
          <a:xfrm>
            <a:off x="6568213" y="1779123"/>
            <a:ext cx="796773" cy="255932"/>
          </a:xfrm>
          <a:prstGeom prst="rect">
            <a:avLst/>
          </a:prstGeom>
          <a:solidFill>
            <a:srgbClr val="66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cxnSp>
        <p:nvCxnSpPr>
          <p:cNvPr id="238" name="直接连接符 237"/>
          <p:cNvCxnSpPr/>
          <p:nvPr/>
        </p:nvCxnSpPr>
        <p:spPr>
          <a:xfrm flipH="1">
            <a:off x="6389372" y="1915225"/>
            <a:ext cx="181510" cy="0"/>
          </a:xfrm>
          <a:prstGeom prst="line">
            <a:avLst/>
          </a:prstGeom>
          <a:ln>
            <a:solidFill>
              <a:schemeClr val="tx1"/>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239" name="Text Box 48"/>
          <p:cNvSpPr txBox="1">
            <a:spLocks noChangeArrowheads="1"/>
          </p:cNvSpPr>
          <p:nvPr/>
        </p:nvSpPr>
        <p:spPr bwMode="auto">
          <a:xfrm>
            <a:off x="6516911" y="1802909"/>
            <a:ext cx="918074" cy="260682"/>
          </a:xfrm>
          <a:prstGeom prst="rect">
            <a:avLst/>
          </a:prstGeom>
          <a:no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802.11 </a:t>
            </a:r>
            <a:r>
              <a:rPr kumimoji="1" lang="zh-CN" altLang="en-US" sz="1200" b="1" dirty="0">
                <a:latin typeface="微软雅黑" panose="020B0503020204020204" pitchFamily="34" charset="-122"/>
                <a:ea typeface="微软雅黑" panose="020B0503020204020204" pitchFamily="34" charset="-122"/>
              </a:rPr>
              <a:t>帧</a:t>
            </a:r>
            <a:endParaRPr kumimoji="1" lang="en-US" altLang="zh-CN" sz="1200" b="1" baseline="-25000" dirty="0">
              <a:latin typeface="微软雅黑" panose="020B0503020204020204" pitchFamily="34" charset="-122"/>
              <a:ea typeface="微软雅黑" panose="020B0503020204020204" pitchFamily="34" charset="-122"/>
            </a:endParaRPr>
          </a:p>
        </p:txBody>
      </p:sp>
      <p:grpSp>
        <p:nvGrpSpPr>
          <p:cNvPr id="249" name="组合 92"/>
          <p:cNvGrpSpPr>
            <a:grpSpLocks/>
          </p:cNvGrpSpPr>
          <p:nvPr/>
        </p:nvGrpSpPr>
        <p:grpSpPr bwMode="auto">
          <a:xfrm>
            <a:off x="4985341" y="2039492"/>
            <a:ext cx="938772" cy="278708"/>
            <a:chOff x="3275856" y="908720"/>
            <a:chExt cx="1116183" cy="299898"/>
          </a:xfrm>
        </p:grpSpPr>
        <p:sp>
          <p:nvSpPr>
            <p:cNvPr id="250" name="矩形 249"/>
            <p:cNvSpPr/>
            <p:nvPr/>
          </p:nvSpPr>
          <p:spPr>
            <a:xfrm>
              <a:off x="3491667" y="908720"/>
              <a:ext cx="842616" cy="273799"/>
            </a:xfrm>
            <a:prstGeom prst="rect">
              <a:avLst/>
            </a:prstGeom>
            <a:solidFill>
              <a:srgbClr val="66CC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cxnSp>
          <p:nvCxnSpPr>
            <p:cNvPr id="251" name="直接连接符 250"/>
            <p:cNvCxnSpPr/>
            <p:nvPr/>
          </p:nvCxnSpPr>
          <p:spPr>
            <a:xfrm flipH="1">
              <a:off x="3275856" y="1048803"/>
              <a:ext cx="215811" cy="0"/>
            </a:xfrm>
            <a:prstGeom prst="line">
              <a:avLst/>
            </a:prstGeom>
            <a:ln>
              <a:solidFill>
                <a:schemeClr val="tx1"/>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252" name="Text Box 48"/>
            <p:cNvSpPr txBox="1">
              <a:spLocks noChangeArrowheads="1"/>
            </p:cNvSpPr>
            <p:nvPr/>
          </p:nvSpPr>
          <p:spPr bwMode="auto">
            <a:xfrm>
              <a:off x="3415022" y="928116"/>
              <a:ext cx="977017" cy="28050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802.3 </a:t>
              </a:r>
              <a:r>
                <a:rPr kumimoji="1" lang="zh-CN" altLang="en-US" sz="1200" b="1" dirty="0">
                  <a:latin typeface="微软雅黑" panose="020B0503020204020204" pitchFamily="34" charset="-122"/>
                  <a:ea typeface="微软雅黑" panose="020B0503020204020204" pitchFamily="34" charset="-122"/>
                </a:rPr>
                <a:t>帧</a:t>
              </a:r>
              <a:endParaRPr kumimoji="1" lang="en-US" altLang="zh-CN" sz="1200" b="1" baseline="-25000" dirty="0">
                <a:latin typeface="微软雅黑" panose="020B0503020204020204" pitchFamily="34" charset="-122"/>
                <a:ea typeface="微软雅黑" panose="020B0503020204020204" pitchFamily="34" charset="-122"/>
              </a:endParaRPr>
            </a:p>
          </p:txBody>
        </p:sp>
      </p:grpSp>
      <p:sp>
        <p:nvSpPr>
          <p:cNvPr id="254" name="Text Box 48"/>
          <p:cNvSpPr txBox="1">
            <a:spLocks noChangeArrowheads="1"/>
          </p:cNvSpPr>
          <p:nvPr/>
        </p:nvSpPr>
        <p:spPr bwMode="auto">
          <a:xfrm>
            <a:off x="6596239" y="3144901"/>
            <a:ext cx="410690" cy="275460"/>
          </a:xfrm>
          <a:prstGeom prst="rect">
            <a:avLst/>
          </a:prstGeom>
          <a:no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400" b="1" dirty="0">
                <a:latin typeface="微软雅黑" panose="020B0503020204020204" pitchFamily="34" charset="-122"/>
                <a:ea typeface="微软雅黑" panose="020B0503020204020204" pitchFamily="34" charset="-122"/>
              </a:rPr>
              <a:t>N</a:t>
            </a:r>
            <a:r>
              <a:rPr kumimoji="1" lang="en-US" altLang="zh-CN" sz="1400" b="1" baseline="-25000" dirty="0">
                <a:latin typeface="微软雅黑" panose="020B0503020204020204" pitchFamily="34" charset="-122"/>
                <a:ea typeface="微软雅黑" panose="020B0503020204020204" pitchFamily="34" charset="-122"/>
              </a:rPr>
              <a:t>1</a:t>
            </a:r>
          </a:p>
        </p:txBody>
      </p:sp>
      <p:sp>
        <p:nvSpPr>
          <p:cNvPr id="256" name="Text Box 48"/>
          <p:cNvSpPr txBox="1">
            <a:spLocks noChangeArrowheads="1"/>
          </p:cNvSpPr>
          <p:nvPr/>
        </p:nvSpPr>
        <p:spPr bwMode="auto">
          <a:xfrm>
            <a:off x="7671939" y="2491990"/>
            <a:ext cx="411321" cy="260682"/>
          </a:xfrm>
          <a:prstGeom prst="rect">
            <a:avLst/>
          </a:prstGeom>
          <a:no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IP</a:t>
            </a:r>
            <a:r>
              <a:rPr kumimoji="1" lang="en-US" altLang="zh-CN" sz="1200" b="1" baseline="-25000" dirty="0">
                <a:latin typeface="微软雅黑" panose="020B0503020204020204" pitchFamily="34" charset="-122"/>
                <a:ea typeface="微软雅黑" panose="020B0503020204020204" pitchFamily="34" charset="-122"/>
              </a:rPr>
              <a:t>A</a:t>
            </a:r>
          </a:p>
        </p:txBody>
      </p:sp>
      <p:sp>
        <p:nvSpPr>
          <p:cNvPr id="258" name="Text Box 64"/>
          <p:cNvSpPr txBox="1">
            <a:spLocks noChangeArrowheads="1"/>
          </p:cNvSpPr>
          <p:nvPr/>
        </p:nvSpPr>
        <p:spPr bwMode="auto">
          <a:xfrm>
            <a:off x="7307598" y="2280632"/>
            <a:ext cx="1010240" cy="28964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地址 </a:t>
            </a:r>
            <a:r>
              <a:rPr kumimoji="1" lang="en-US" altLang="zh-CN" sz="1200" b="1" dirty="0">
                <a:latin typeface="微软雅黑" panose="020B0503020204020204" pitchFamily="34" charset="-122"/>
                <a:ea typeface="微软雅黑" panose="020B0503020204020204" pitchFamily="34" charset="-122"/>
              </a:rPr>
              <a:t>MAC</a:t>
            </a:r>
            <a:r>
              <a:rPr kumimoji="1" lang="en-US" altLang="zh-CN" sz="1200" b="1" baseline="-25000" dirty="0">
                <a:latin typeface="微软雅黑" panose="020B0503020204020204" pitchFamily="34" charset="-122"/>
                <a:ea typeface="微软雅黑" panose="020B0503020204020204" pitchFamily="34" charset="-122"/>
              </a:rPr>
              <a:t>A</a:t>
            </a:r>
            <a:endParaRPr kumimoji="1" lang="zh-CN" altLang="en-US" sz="1200" b="1" baseline="-25000" dirty="0">
              <a:latin typeface="微软雅黑" panose="020B0503020204020204" pitchFamily="34" charset="-122"/>
              <a:ea typeface="微软雅黑" panose="020B0503020204020204" pitchFamily="34" charset="-122"/>
            </a:endParaRPr>
          </a:p>
        </p:txBody>
      </p:sp>
      <p:sp>
        <p:nvSpPr>
          <p:cNvPr id="260" name="Text Box 64"/>
          <p:cNvSpPr txBox="1">
            <a:spLocks noChangeArrowheads="1"/>
          </p:cNvSpPr>
          <p:nvPr/>
        </p:nvSpPr>
        <p:spPr bwMode="auto">
          <a:xfrm>
            <a:off x="5667337" y="2527020"/>
            <a:ext cx="1086273" cy="28964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地址 </a:t>
            </a:r>
            <a:r>
              <a:rPr kumimoji="1" lang="en-US" altLang="zh-CN" sz="1200" b="1" dirty="0">
                <a:latin typeface="微软雅黑" panose="020B0503020204020204" pitchFamily="34" charset="-122"/>
                <a:ea typeface="微软雅黑" panose="020B0503020204020204" pitchFamily="34" charset="-122"/>
              </a:rPr>
              <a:t>BSSID</a:t>
            </a:r>
            <a:r>
              <a:rPr kumimoji="1" lang="en-US" altLang="zh-CN" sz="1200" b="1" baseline="-25000" dirty="0">
                <a:latin typeface="微软雅黑" panose="020B0503020204020204" pitchFamily="34" charset="-122"/>
                <a:ea typeface="微软雅黑" panose="020B0503020204020204" pitchFamily="34" charset="-122"/>
              </a:rPr>
              <a:t>1</a:t>
            </a:r>
            <a:endParaRPr kumimoji="1" lang="zh-CN" altLang="en-US" sz="1200" b="1" baseline="-25000" dirty="0">
              <a:latin typeface="微软雅黑" panose="020B0503020204020204" pitchFamily="34" charset="-122"/>
              <a:ea typeface="微软雅黑" panose="020B0503020204020204" pitchFamily="34" charset="-122"/>
            </a:endParaRPr>
          </a:p>
        </p:txBody>
      </p:sp>
      <p:sp>
        <p:nvSpPr>
          <p:cNvPr id="214" name="Line 58"/>
          <p:cNvSpPr>
            <a:spLocks noChangeShapeType="1"/>
          </p:cNvSpPr>
          <p:nvPr/>
        </p:nvSpPr>
        <p:spPr bwMode="auto">
          <a:xfrm flipH="1" flipV="1">
            <a:off x="1457918" y="2274714"/>
            <a:ext cx="1178478" cy="5918"/>
          </a:xfrm>
          <a:prstGeom prst="line">
            <a:avLst/>
          </a:prstGeom>
          <a:noFill/>
          <a:ln w="9525">
            <a:solidFill>
              <a:schemeClr val="tx1"/>
            </a:solidFill>
            <a:prstDash val="dash"/>
            <a:round/>
            <a:headEnd/>
            <a:tailEnd type="triangle" w="sm" len="me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215" name="Picture 62" descr="D-Link%20DI-713P%20Wireless%20Broadband%20router"/>
          <p:cNvPicPr>
            <a:picLocks noChangeAspect="1" noChangeArrowheads="1"/>
          </p:cNvPicPr>
          <p:nvPr/>
        </p:nvPicPr>
        <p:blipFill>
          <a:blip r:embed="rId4">
            <a:extLst>
              <a:ext uri="{28A0092B-C50C-407E-A947-70E740481C1C}">
                <a14:useLocalDpi xmlns="" xmlns:a14="http://schemas.microsoft.com/office/drawing/2010/main" val="0"/>
              </a:ext>
            </a:extLst>
          </a:blip>
          <a:srcRect/>
          <a:stretch>
            <a:fillRect/>
          </a:stretch>
        </p:blipFill>
        <p:spPr bwMode="auto">
          <a:xfrm>
            <a:off x="2575003" y="2012864"/>
            <a:ext cx="629945" cy="5813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0" name="Text Box 68"/>
          <p:cNvSpPr txBox="1">
            <a:spLocks noChangeArrowheads="1"/>
          </p:cNvSpPr>
          <p:nvPr/>
        </p:nvSpPr>
        <p:spPr bwMode="auto">
          <a:xfrm>
            <a:off x="2151925" y="2817648"/>
            <a:ext cx="538930" cy="249299"/>
          </a:xfrm>
          <a:prstGeom prst="rect">
            <a:avLst/>
          </a:prstGeom>
          <a:no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solidFill>
                  <a:srgbClr val="0000CC"/>
                </a:solidFill>
                <a:latin typeface="微软雅黑" panose="020B0503020204020204" pitchFamily="34" charset="-122"/>
                <a:ea typeface="微软雅黑" panose="020B0503020204020204" pitchFamily="34" charset="-122"/>
              </a:rPr>
              <a:t>BSS</a:t>
            </a:r>
            <a:r>
              <a:rPr kumimoji="1" lang="en-US" altLang="zh-CN" sz="1200" b="1" baseline="-25000" dirty="0">
                <a:solidFill>
                  <a:srgbClr val="0000CC"/>
                </a:solidFill>
                <a:latin typeface="微软雅黑" panose="020B0503020204020204" pitchFamily="34" charset="-122"/>
                <a:ea typeface="微软雅黑" panose="020B0503020204020204" pitchFamily="34" charset="-122"/>
              </a:rPr>
              <a:t>2</a:t>
            </a:r>
          </a:p>
        </p:txBody>
      </p:sp>
      <p:sp>
        <p:nvSpPr>
          <p:cNvPr id="221" name="Text Box 69"/>
          <p:cNvSpPr txBox="1">
            <a:spLocks noChangeArrowheads="1"/>
          </p:cNvSpPr>
          <p:nvPr/>
        </p:nvSpPr>
        <p:spPr bwMode="auto">
          <a:xfrm>
            <a:off x="2835324" y="1882846"/>
            <a:ext cx="463588"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9900CC"/>
                </a:solidFill>
                <a:latin typeface="微软雅黑" panose="020B0503020204020204" pitchFamily="34" charset="-122"/>
                <a:ea typeface="微软雅黑" panose="020B0503020204020204" pitchFamily="34" charset="-122"/>
              </a:rPr>
              <a:t>AP</a:t>
            </a:r>
            <a:r>
              <a:rPr kumimoji="1" lang="en-US" altLang="zh-CN" sz="1200" b="1" baseline="-25000" dirty="0">
                <a:solidFill>
                  <a:srgbClr val="9900CC"/>
                </a:solidFill>
                <a:latin typeface="微软雅黑" panose="020B0503020204020204" pitchFamily="34" charset="-122"/>
                <a:ea typeface="微软雅黑" panose="020B0503020204020204" pitchFamily="34" charset="-122"/>
              </a:rPr>
              <a:t>2</a:t>
            </a:r>
          </a:p>
        </p:txBody>
      </p:sp>
      <p:sp>
        <p:nvSpPr>
          <p:cNvPr id="233" name="Text Box 81"/>
          <p:cNvSpPr txBox="1">
            <a:spLocks noChangeArrowheads="1"/>
          </p:cNvSpPr>
          <p:nvPr/>
        </p:nvSpPr>
        <p:spPr bwMode="auto">
          <a:xfrm>
            <a:off x="973449" y="2146009"/>
            <a:ext cx="29046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solidFill>
                  <a:srgbClr val="C00000"/>
                </a:solidFill>
                <a:latin typeface="微软雅黑" panose="020B0503020204020204" pitchFamily="34" charset="-122"/>
                <a:ea typeface="微软雅黑" panose="020B0503020204020204" pitchFamily="34" charset="-122"/>
              </a:rPr>
              <a:t>B</a:t>
            </a:r>
          </a:p>
        </p:txBody>
      </p:sp>
      <p:grpSp>
        <p:nvGrpSpPr>
          <p:cNvPr id="241" name="组合 85"/>
          <p:cNvGrpSpPr>
            <a:grpSpLocks/>
          </p:cNvGrpSpPr>
          <p:nvPr/>
        </p:nvGrpSpPr>
        <p:grpSpPr bwMode="auto">
          <a:xfrm>
            <a:off x="1519311" y="1965532"/>
            <a:ext cx="1056628" cy="278497"/>
            <a:chOff x="835806" y="1721719"/>
            <a:chExt cx="1255443" cy="300219"/>
          </a:xfrm>
        </p:grpSpPr>
        <p:sp>
          <p:nvSpPr>
            <p:cNvPr id="242" name="矩形 241"/>
            <p:cNvSpPr/>
            <p:nvPr/>
          </p:nvSpPr>
          <p:spPr>
            <a:xfrm>
              <a:off x="1051468" y="1721719"/>
              <a:ext cx="957877" cy="274302"/>
            </a:xfrm>
            <a:prstGeom prst="rect">
              <a:avLst/>
            </a:prstGeom>
            <a:solidFill>
              <a:srgbClr val="66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cxnSp>
          <p:nvCxnSpPr>
            <p:cNvPr id="243" name="直接连接符 242"/>
            <p:cNvCxnSpPr/>
            <p:nvPr/>
          </p:nvCxnSpPr>
          <p:spPr>
            <a:xfrm flipH="1">
              <a:off x="835806" y="1860465"/>
              <a:ext cx="215662" cy="0"/>
            </a:xfrm>
            <a:prstGeom prst="line">
              <a:avLst/>
            </a:prstGeom>
            <a:ln>
              <a:solidFill>
                <a:schemeClr val="tx1"/>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244" name="Text Box 48"/>
            <p:cNvSpPr txBox="1">
              <a:spLocks noChangeArrowheads="1"/>
            </p:cNvSpPr>
            <p:nvPr/>
          </p:nvSpPr>
          <p:spPr bwMode="auto">
            <a:xfrm>
              <a:off x="1000146" y="1753194"/>
              <a:ext cx="1091103" cy="268744"/>
            </a:xfrm>
            <a:prstGeom prst="rect">
              <a:avLst/>
            </a:prstGeom>
            <a:noFill/>
            <a:ln>
              <a:noFill/>
            </a:ln>
            <a:extLs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802.11 </a:t>
              </a:r>
              <a:r>
                <a:rPr kumimoji="1" lang="zh-CN" altLang="en-US" sz="1200" b="1" dirty="0">
                  <a:latin typeface="微软雅黑" panose="020B0503020204020204" pitchFamily="34" charset="-122"/>
                  <a:ea typeface="微软雅黑" panose="020B0503020204020204" pitchFamily="34" charset="-122"/>
                </a:rPr>
                <a:t>帧</a:t>
              </a:r>
              <a:endParaRPr kumimoji="1" lang="en-US" altLang="zh-CN" sz="1200" b="1" baseline="-25000" dirty="0">
                <a:latin typeface="微软雅黑" panose="020B0503020204020204" pitchFamily="34" charset="-122"/>
                <a:ea typeface="微软雅黑" panose="020B0503020204020204" pitchFamily="34" charset="-122"/>
              </a:endParaRPr>
            </a:p>
          </p:txBody>
        </p:sp>
      </p:grpSp>
      <p:grpSp>
        <p:nvGrpSpPr>
          <p:cNvPr id="245" name="组合 91"/>
          <p:cNvGrpSpPr>
            <a:grpSpLocks/>
          </p:cNvGrpSpPr>
          <p:nvPr/>
        </p:nvGrpSpPr>
        <p:grpSpPr bwMode="auto">
          <a:xfrm>
            <a:off x="3240981" y="2012867"/>
            <a:ext cx="989248" cy="266830"/>
            <a:chOff x="3275856" y="908720"/>
            <a:chExt cx="1176196" cy="287116"/>
          </a:xfrm>
        </p:grpSpPr>
        <p:sp>
          <p:nvSpPr>
            <p:cNvPr id="246" name="矩形 245"/>
            <p:cNvSpPr/>
            <p:nvPr/>
          </p:nvSpPr>
          <p:spPr>
            <a:xfrm>
              <a:off x="3491665" y="908720"/>
              <a:ext cx="877525" cy="273799"/>
            </a:xfrm>
            <a:prstGeom prst="rect">
              <a:avLst/>
            </a:prstGeom>
            <a:solidFill>
              <a:srgbClr val="66CC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cxnSp>
          <p:nvCxnSpPr>
            <p:cNvPr id="247" name="直接连接符 246"/>
            <p:cNvCxnSpPr/>
            <p:nvPr/>
          </p:nvCxnSpPr>
          <p:spPr>
            <a:xfrm flipH="1">
              <a:off x="3275856" y="1048803"/>
              <a:ext cx="215811" cy="0"/>
            </a:xfrm>
            <a:prstGeom prst="line">
              <a:avLst/>
            </a:prstGeom>
            <a:ln>
              <a:solidFill>
                <a:schemeClr val="tx1"/>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248" name="Text Box 48"/>
            <p:cNvSpPr txBox="1">
              <a:spLocks noChangeArrowheads="1"/>
            </p:cNvSpPr>
            <p:nvPr/>
          </p:nvSpPr>
          <p:spPr bwMode="auto">
            <a:xfrm>
              <a:off x="3436573" y="927583"/>
              <a:ext cx="1015479" cy="26825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802.3 </a:t>
              </a:r>
              <a:r>
                <a:rPr kumimoji="1" lang="zh-CN" altLang="en-US" sz="1200" b="1" dirty="0">
                  <a:latin typeface="微软雅黑" panose="020B0503020204020204" pitchFamily="34" charset="-122"/>
                  <a:ea typeface="微软雅黑" panose="020B0503020204020204" pitchFamily="34" charset="-122"/>
                </a:rPr>
                <a:t>帧</a:t>
              </a:r>
              <a:endParaRPr kumimoji="1" lang="en-US" altLang="zh-CN" sz="1200" b="1" baseline="-25000" dirty="0">
                <a:latin typeface="微软雅黑" panose="020B0503020204020204" pitchFamily="34" charset="-122"/>
                <a:ea typeface="微软雅黑" panose="020B0503020204020204" pitchFamily="34" charset="-122"/>
              </a:endParaRPr>
            </a:p>
          </p:txBody>
        </p:sp>
      </p:grpSp>
      <p:sp>
        <p:nvSpPr>
          <p:cNvPr id="255" name="Text Box 68"/>
          <p:cNvSpPr txBox="1">
            <a:spLocks noChangeArrowheads="1"/>
          </p:cNvSpPr>
          <p:nvPr/>
        </p:nvSpPr>
        <p:spPr bwMode="auto">
          <a:xfrm>
            <a:off x="2229334" y="3144901"/>
            <a:ext cx="410690" cy="275460"/>
          </a:xfrm>
          <a:prstGeom prst="rect">
            <a:avLst/>
          </a:prstGeom>
          <a:no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400" b="1" dirty="0">
                <a:latin typeface="微软雅黑" panose="020B0503020204020204" pitchFamily="34" charset="-122"/>
                <a:ea typeface="微软雅黑" panose="020B0503020204020204" pitchFamily="34" charset="-122"/>
              </a:rPr>
              <a:t>N</a:t>
            </a:r>
            <a:r>
              <a:rPr kumimoji="1" lang="en-US" altLang="zh-CN" sz="1400" b="1" baseline="-25000" dirty="0">
                <a:latin typeface="微软雅黑" panose="020B0503020204020204" pitchFamily="34" charset="-122"/>
                <a:ea typeface="微软雅黑" panose="020B0503020204020204" pitchFamily="34" charset="-122"/>
              </a:rPr>
              <a:t>2</a:t>
            </a:r>
          </a:p>
        </p:txBody>
      </p:sp>
      <p:sp>
        <p:nvSpPr>
          <p:cNvPr id="257" name="Text Box 48"/>
          <p:cNvSpPr txBox="1">
            <a:spLocks noChangeArrowheads="1"/>
          </p:cNvSpPr>
          <p:nvPr/>
        </p:nvSpPr>
        <p:spPr bwMode="auto">
          <a:xfrm>
            <a:off x="1100081" y="2615830"/>
            <a:ext cx="415109" cy="260682"/>
          </a:xfrm>
          <a:prstGeom prst="rect">
            <a:avLst/>
          </a:prstGeom>
          <a:no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IP</a:t>
            </a:r>
            <a:r>
              <a:rPr kumimoji="1" lang="en-US" altLang="zh-CN" sz="1200" b="1" baseline="-25000" dirty="0">
                <a:latin typeface="微软雅黑" panose="020B0503020204020204" pitchFamily="34" charset="-122"/>
                <a:ea typeface="微软雅黑" panose="020B0503020204020204" pitchFamily="34" charset="-122"/>
              </a:rPr>
              <a:t>B</a:t>
            </a:r>
          </a:p>
        </p:txBody>
      </p:sp>
      <p:sp>
        <p:nvSpPr>
          <p:cNvPr id="259" name="Text Box 64"/>
          <p:cNvSpPr txBox="1">
            <a:spLocks noChangeArrowheads="1"/>
          </p:cNvSpPr>
          <p:nvPr/>
        </p:nvSpPr>
        <p:spPr bwMode="auto">
          <a:xfrm>
            <a:off x="743892" y="2416566"/>
            <a:ext cx="1003708" cy="28964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地址 </a:t>
            </a:r>
            <a:r>
              <a:rPr kumimoji="1" lang="en-US" altLang="zh-CN" sz="1200" b="1" dirty="0">
                <a:latin typeface="微软雅黑" panose="020B0503020204020204" pitchFamily="34" charset="-122"/>
                <a:ea typeface="微软雅黑" panose="020B0503020204020204" pitchFamily="34" charset="-122"/>
              </a:rPr>
              <a:t>MAC</a:t>
            </a:r>
            <a:r>
              <a:rPr kumimoji="1" lang="en-US" altLang="zh-CN" sz="1200" b="1" baseline="-25000" dirty="0">
                <a:latin typeface="微软雅黑" panose="020B0503020204020204" pitchFamily="34" charset="-122"/>
                <a:ea typeface="微软雅黑" panose="020B0503020204020204" pitchFamily="34" charset="-122"/>
              </a:rPr>
              <a:t>B</a:t>
            </a:r>
            <a:endParaRPr kumimoji="1" lang="zh-CN" altLang="en-US" sz="1200" b="1" baseline="-25000" dirty="0">
              <a:latin typeface="微软雅黑" panose="020B0503020204020204" pitchFamily="34" charset="-122"/>
              <a:ea typeface="微软雅黑" panose="020B0503020204020204" pitchFamily="34" charset="-122"/>
            </a:endParaRPr>
          </a:p>
        </p:txBody>
      </p:sp>
      <p:sp>
        <p:nvSpPr>
          <p:cNvPr id="261" name="Text Box 64"/>
          <p:cNvSpPr txBox="1">
            <a:spLocks noChangeArrowheads="1"/>
          </p:cNvSpPr>
          <p:nvPr/>
        </p:nvSpPr>
        <p:spPr bwMode="auto">
          <a:xfrm>
            <a:off x="2349451" y="2547731"/>
            <a:ext cx="1086273" cy="28964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地址 </a:t>
            </a:r>
            <a:r>
              <a:rPr kumimoji="1" lang="en-US" altLang="zh-CN" sz="1200" b="1" dirty="0">
                <a:latin typeface="微软雅黑" panose="020B0503020204020204" pitchFamily="34" charset="-122"/>
                <a:ea typeface="微软雅黑" panose="020B0503020204020204" pitchFamily="34" charset="-122"/>
              </a:rPr>
              <a:t>BSSID</a:t>
            </a:r>
            <a:r>
              <a:rPr kumimoji="1" lang="en-US" altLang="zh-CN" sz="1200" b="1" baseline="-25000" dirty="0">
                <a:latin typeface="微软雅黑" panose="020B0503020204020204" pitchFamily="34" charset="-122"/>
                <a:ea typeface="微软雅黑" panose="020B0503020204020204" pitchFamily="34" charset="-122"/>
              </a:rPr>
              <a:t>2</a:t>
            </a:r>
            <a:endParaRPr kumimoji="1" lang="zh-CN" altLang="en-US" sz="1200" b="1" baseline="-25000" dirty="0">
              <a:latin typeface="微软雅黑" panose="020B0503020204020204" pitchFamily="34" charset="-122"/>
              <a:ea typeface="微软雅黑" panose="020B0503020204020204" pitchFamily="34" charset="-122"/>
            </a:endParaRPr>
          </a:p>
        </p:txBody>
      </p:sp>
      <p:pic>
        <p:nvPicPr>
          <p:cNvPr id="253" name="Picture 65"/>
          <p:cNvPicPr>
            <a:picLocks noChangeArrowheads="1"/>
          </p:cNvPicPr>
          <p:nvPr/>
        </p:nvPicPr>
        <p:blipFill>
          <a:blip r:embed="rId5" cstate="print">
            <a:extLst>
              <a:ext uri="{28A0092B-C50C-407E-A947-70E740481C1C}">
                <a14:useLocalDpi xmlns="" xmlns:a14="http://schemas.microsoft.com/office/drawing/2010/main" val="0"/>
              </a:ext>
            </a:extLst>
          </a:blip>
          <a:srcRect/>
          <a:stretch>
            <a:fillRect/>
          </a:stretch>
        </p:blipFill>
        <p:spPr bwMode="auto">
          <a:xfrm>
            <a:off x="4271316" y="2227374"/>
            <a:ext cx="504490" cy="2544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699">
                <a:solidFill>
                  <a:srgbClr val="000000"/>
                </a:solidFill>
                <a:miter lim="800000"/>
                <a:headEnd/>
                <a:tailEnd/>
              </a14:hiddenLine>
            </a:ext>
          </a:extLst>
        </p:spPr>
      </p:pic>
      <p:grpSp>
        <p:nvGrpSpPr>
          <p:cNvPr id="273" name="组合 272"/>
          <p:cNvGrpSpPr/>
          <p:nvPr/>
        </p:nvGrpSpPr>
        <p:grpSpPr>
          <a:xfrm>
            <a:off x="1048551" y="2011384"/>
            <a:ext cx="597186" cy="423778"/>
            <a:chOff x="4406004" y="4260453"/>
            <a:chExt cx="542790" cy="429804"/>
          </a:xfrm>
        </p:grpSpPr>
        <p:grpSp>
          <p:nvGrpSpPr>
            <p:cNvPr id="274" name="Group 460"/>
            <p:cNvGrpSpPr>
              <a:grpSpLocks/>
            </p:cNvGrpSpPr>
            <p:nvPr/>
          </p:nvGrpSpPr>
          <p:grpSpPr bwMode="auto">
            <a:xfrm>
              <a:off x="4527888" y="4322623"/>
              <a:ext cx="420906" cy="367634"/>
              <a:chOff x="645" y="1570"/>
              <a:chExt cx="318" cy="318"/>
            </a:xfrm>
          </p:grpSpPr>
          <p:sp>
            <p:nvSpPr>
              <p:cNvPr id="282"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83"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75" name="Group 463"/>
            <p:cNvGrpSpPr>
              <a:grpSpLocks/>
            </p:cNvGrpSpPr>
            <p:nvPr/>
          </p:nvGrpSpPr>
          <p:grpSpPr bwMode="auto">
            <a:xfrm>
              <a:off x="4406004" y="4260453"/>
              <a:ext cx="405022" cy="119404"/>
              <a:chOff x="748" y="2251"/>
              <a:chExt cx="306" cy="90"/>
            </a:xfrm>
            <a:solidFill>
              <a:srgbClr val="0066FF"/>
            </a:solidFill>
          </p:grpSpPr>
          <p:sp>
            <p:nvSpPr>
              <p:cNvPr id="276"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77"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78"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79"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80"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81"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84" name="组合 283"/>
          <p:cNvGrpSpPr/>
          <p:nvPr/>
        </p:nvGrpSpPr>
        <p:grpSpPr>
          <a:xfrm>
            <a:off x="7403911" y="1844457"/>
            <a:ext cx="597186" cy="423778"/>
            <a:chOff x="4406004" y="4260453"/>
            <a:chExt cx="542790" cy="429804"/>
          </a:xfrm>
        </p:grpSpPr>
        <p:grpSp>
          <p:nvGrpSpPr>
            <p:cNvPr id="285" name="Group 460"/>
            <p:cNvGrpSpPr>
              <a:grpSpLocks/>
            </p:cNvGrpSpPr>
            <p:nvPr/>
          </p:nvGrpSpPr>
          <p:grpSpPr bwMode="auto">
            <a:xfrm>
              <a:off x="4527888" y="4322623"/>
              <a:ext cx="420906" cy="367634"/>
              <a:chOff x="645" y="1570"/>
              <a:chExt cx="318" cy="318"/>
            </a:xfrm>
          </p:grpSpPr>
          <p:sp>
            <p:nvSpPr>
              <p:cNvPr id="29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94"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86" name="Group 463"/>
            <p:cNvGrpSpPr>
              <a:grpSpLocks/>
            </p:cNvGrpSpPr>
            <p:nvPr/>
          </p:nvGrpSpPr>
          <p:grpSpPr bwMode="auto">
            <a:xfrm>
              <a:off x="4406004" y="4260453"/>
              <a:ext cx="405022" cy="119404"/>
              <a:chOff x="748" y="2251"/>
              <a:chExt cx="306" cy="90"/>
            </a:xfrm>
            <a:solidFill>
              <a:srgbClr val="0066FF"/>
            </a:solidFill>
          </p:grpSpPr>
          <p:sp>
            <p:nvSpPr>
              <p:cNvPr id="28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8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8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9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9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9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295" name="组合 294"/>
          <p:cNvGrpSpPr/>
          <p:nvPr/>
        </p:nvGrpSpPr>
        <p:grpSpPr>
          <a:xfrm>
            <a:off x="7128627" y="2674230"/>
            <a:ext cx="597186" cy="423778"/>
            <a:chOff x="4406004" y="4260453"/>
            <a:chExt cx="542790" cy="429804"/>
          </a:xfrm>
        </p:grpSpPr>
        <p:grpSp>
          <p:nvGrpSpPr>
            <p:cNvPr id="296" name="Group 460"/>
            <p:cNvGrpSpPr>
              <a:grpSpLocks/>
            </p:cNvGrpSpPr>
            <p:nvPr/>
          </p:nvGrpSpPr>
          <p:grpSpPr bwMode="auto">
            <a:xfrm>
              <a:off x="4527888" y="4322623"/>
              <a:ext cx="420906" cy="367634"/>
              <a:chOff x="645" y="1570"/>
              <a:chExt cx="318" cy="318"/>
            </a:xfrm>
          </p:grpSpPr>
          <p:sp>
            <p:nvSpPr>
              <p:cNvPr id="30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305"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97" name="Group 463"/>
            <p:cNvGrpSpPr>
              <a:grpSpLocks/>
            </p:cNvGrpSpPr>
            <p:nvPr/>
          </p:nvGrpSpPr>
          <p:grpSpPr bwMode="auto">
            <a:xfrm>
              <a:off x="4406004" y="4260453"/>
              <a:ext cx="405022" cy="119404"/>
              <a:chOff x="748" y="2251"/>
              <a:chExt cx="306" cy="90"/>
            </a:xfrm>
            <a:solidFill>
              <a:srgbClr val="0066FF"/>
            </a:solidFill>
          </p:grpSpPr>
          <p:sp>
            <p:nvSpPr>
              <p:cNvPr id="29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9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0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0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0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0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306" name="组合 305"/>
          <p:cNvGrpSpPr/>
          <p:nvPr/>
        </p:nvGrpSpPr>
        <p:grpSpPr>
          <a:xfrm>
            <a:off x="1508813" y="2707121"/>
            <a:ext cx="597186" cy="423778"/>
            <a:chOff x="4406004" y="4260453"/>
            <a:chExt cx="542790" cy="429804"/>
          </a:xfrm>
        </p:grpSpPr>
        <p:grpSp>
          <p:nvGrpSpPr>
            <p:cNvPr id="307" name="Group 460"/>
            <p:cNvGrpSpPr>
              <a:grpSpLocks/>
            </p:cNvGrpSpPr>
            <p:nvPr/>
          </p:nvGrpSpPr>
          <p:grpSpPr bwMode="auto">
            <a:xfrm>
              <a:off x="4527888" y="4322623"/>
              <a:ext cx="420906" cy="367634"/>
              <a:chOff x="645" y="1570"/>
              <a:chExt cx="318" cy="318"/>
            </a:xfrm>
          </p:grpSpPr>
          <p:sp>
            <p:nvSpPr>
              <p:cNvPr id="31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316" name="Picture 462" descr="laptop copy"/>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a:off x="645"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308" name="Group 463"/>
            <p:cNvGrpSpPr>
              <a:grpSpLocks/>
            </p:cNvGrpSpPr>
            <p:nvPr/>
          </p:nvGrpSpPr>
          <p:grpSpPr bwMode="auto">
            <a:xfrm>
              <a:off x="4406004" y="4260453"/>
              <a:ext cx="405022" cy="119404"/>
              <a:chOff x="748" y="2251"/>
              <a:chExt cx="306" cy="90"/>
            </a:xfrm>
            <a:solidFill>
              <a:srgbClr val="0066FF"/>
            </a:solidFill>
          </p:grpSpPr>
          <p:sp>
            <p:nvSpPr>
              <p:cNvPr id="30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31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Tree>
    <p:extLst>
      <p:ext uri="{BB962C8B-B14F-4D97-AF65-F5344CB8AC3E}">
        <p14:creationId xmlns="" xmlns:p14="http://schemas.microsoft.com/office/powerpoint/2010/main" val="2414952882"/>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0" name="Group 179"/>
          <p:cNvGraphicFramePr>
            <a:graphicFrameLocks/>
          </p:cNvGraphicFramePr>
          <p:nvPr>
            <p:extLst>
              <p:ext uri="{D42A27DB-BD31-4B8C-83A1-F6EECF244321}">
                <p14:modId xmlns="" xmlns:p14="http://schemas.microsoft.com/office/powerpoint/2010/main" val="3218184775"/>
              </p:ext>
            </p:extLst>
          </p:nvPr>
        </p:nvGraphicFramePr>
        <p:xfrm>
          <a:off x="522175" y="1017692"/>
          <a:ext cx="8117487" cy="2599445"/>
        </p:xfrm>
        <a:graphic>
          <a:graphicData uri="http://schemas.openxmlformats.org/drawingml/2006/table">
            <a:tbl>
              <a:tblPr/>
              <a:tblGrid>
                <a:gridCol w="1396800">
                  <a:extLst>
                    <a:ext uri="{9D8B030D-6E8A-4147-A177-3AD203B41FA5}">
                      <a16:colId xmlns="" xmlns:a16="http://schemas.microsoft.com/office/drawing/2014/main" val="20000"/>
                    </a:ext>
                  </a:extLst>
                </a:gridCol>
                <a:gridCol w="1080000">
                  <a:extLst>
                    <a:ext uri="{9D8B030D-6E8A-4147-A177-3AD203B41FA5}">
                      <a16:colId xmlns="" xmlns:a16="http://schemas.microsoft.com/office/drawing/2014/main" val="20001"/>
                    </a:ext>
                  </a:extLst>
                </a:gridCol>
                <a:gridCol w="1080000">
                  <a:extLst>
                    <a:ext uri="{9D8B030D-6E8A-4147-A177-3AD203B41FA5}">
                      <a16:colId xmlns="" xmlns:a16="http://schemas.microsoft.com/office/drawing/2014/main" val="20002"/>
                    </a:ext>
                  </a:extLst>
                </a:gridCol>
                <a:gridCol w="1160229">
                  <a:extLst>
                    <a:ext uri="{9D8B030D-6E8A-4147-A177-3AD203B41FA5}">
                      <a16:colId xmlns="" xmlns:a16="http://schemas.microsoft.com/office/drawing/2014/main" val="20003"/>
                    </a:ext>
                  </a:extLst>
                </a:gridCol>
                <a:gridCol w="1160229">
                  <a:extLst>
                    <a:ext uri="{9D8B030D-6E8A-4147-A177-3AD203B41FA5}">
                      <a16:colId xmlns="" xmlns:a16="http://schemas.microsoft.com/office/drawing/2014/main" val="20004"/>
                    </a:ext>
                  </a:extLst>
                </a:gridCol>
                <a:gridCol w="1160229">
                  <a:extLst>
                    <a:ext uri="{9D8B030D-6E8A-4147-A177-3AD203B41FA5}">
                      <a16:colId xmlns="" xmlns:a16="http://schemas.microsoft.com/office/drawing/2014/main" val="20005"/>
                    </a:ext>
                  </a:extLst>
                </a:gridCol>
                <a:gridCol w="1080000">
                  <a:extLst>
                    <a:ext uri="{9D8B030D-6E8A-4147-A177-3AD203B41FA5}">
                      <a16:colId xmlns="" xmlns:a16="http://schemas.microsoft.com/office/drawing/2014/main" val="20006"/>
                    </a:ext>
                  </a:extLst>
                </a:gridCol>
              </a:tblGrid>
              <a:tr h="519889">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数据报流向</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a:solidFill>
                            <a:schemeClr val="bg1"/>
                          </a:solidFill>
                          <a:effectLst/>
                          <a:latin typeface="微软雅黑" panose="020B0503020204020204" pitchFamily="34" charset="-122"/>
                          <a:ea typeface="微软雅黑" panose="020B0503020204020204" pitchFamily="34" charset="-122"/>
                        </a:rPr>
                        <a:t>去</a:t>
                      </a:r>
                      <a:r>
                        <a:rPr lang="zh-CN" sz="1400" b="1" dirty="0" smtClean="0">
                          <a:solidFill>
                            <a:schemeClr val="bg1"/>
                          </a:solidFill>
                          <a:effectLst/>
                          <a:latin typeface="微软雅黑" panose="020B0503020204020204" pitchFamily="34" charset="-122"/>
                          <a:ea typeface="微软雅黑" panose="020B0503020204020204" pitchFamily="34" charset="-122"/>
                        </a:rPr>
                        <a:t>往</a:t>
                      </a:r>
                      <a:r>
                        <a:rPr lang="en-US" altLang="zh-CN" sz="1400" b="1" dirty="0" smtClean="0">
                          <a:solidFill>
                            <a:schemeClr val="bg1"/>
                          </a:solidFill>
                          <a:effectLst/>
                          <a:latin typeface="微软雅黑" panose="020B0503020204020204" pitchFamily="34" charset="-122"/>
                          <a:ea typeface="微软雅黑" panose="020B0503020204020204" pitchFamily="34" charset="-122"/>
                        </a:rPr>
                        <a:t> </a:t>
                      </a:r>
                      <a:r>
                        <a:rPr lang="en-US" sz="1400" b="1" dirty="0" smtClean="0">
                          <a:solidFill>
                            <a:schemeClr val="bg1"/>
                          </a:solidFill>
                          <a:effectLst/>
                          <a:latin typeface="微软雅黑" panose="020B0503020204020204" pitchFamily="34" charset="-122"/>
                          <a:ea typeface="微软雅黑" panose="020B0503020204020204" pitchFamily="34" charset="-122"/>
                        </a:rPr>
                        <a:t>AP</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smtClean="0">
                          <a:solidFill>
                            <a:schemeClr val="bg1"/>
                          </a:solidFill>
                          <a:effectLst/>
                          <a:latin typeface="微软雅黑" panose="020B0503020204020204" pitchFamily="34" charset="-122"/>
                          <a:ea typeface="微软雅黑" panose="020B0503020204020204" pitchFamily="34" charset="-122"/>
                        </a:rPr>
                        <a:t>来自</a:t>
                      </a:r>
                      <a:r>
                        <a:rPr lang="en-US" altLang="zh-CN" sz="1400" b="1" dirty="0" smtClean="0">
                          <a:solidFill>
                            <a:schemeClr val="bg1"/>
                          </a:solidFill>
                          <a:effectLst/>
                          <a:latin typeface="微软雅黑" panose="020B0503020204020204" pitchFamily="34" charset="-122"/>
                          <a:ea typeface="微软雅黑" panose="020B0503020204020204" pitchFamily="34" charset="-122"/>
                        </a:rPr>
                        <a:t> </a:t>
                      </a:r>
                      <a:r>
                        <a:rPr lang="en-US" sz="1400" b="1" dirty="0" smtClean="0">
                          <a:solidFill>
                            <a:schemeClr val="bg1"/>
                          </a:solidFill>
                          <a:effectLst/>
                          <a:latin typeface="微软雅黑" panose="020B0503020204020204" pitchFamily="34" charset="-122"/>
                          <a:ea typeface="微软雅黑" panose="020B0503020204020204" pitchFamily="34" charset="-122"/>
                        </a:rPr>
                        <a:t>AP</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smtClean="0">
                          <a:solidFill>
                            <a:schemeClr val="bg1"/>
                          </a:solidFill>
                          <a:effectLst/>
                          <a:latin typeface="微软雅黑" panose="020B0503020204020204" pitchFamily="34" charset="-122"/>
                          <a:ea typeface="微软雅黑" panose="020B0503020204020204" pitchFamily="34" charset="-122"/>
                        </a:rPr>
                        <a:t>地址</a:t>
                      </a:r>
                      <a:r>
                        <a:rPr lang="en-US" altLang="zh-CN" sz="1400" b="1" dirty="0" smtClean="0">
                          <a:solidFill>
                            <a:schemeClr val="bg1"/>
                          </a:solidFill>
                          <a:effectLst/>
                          <a:latin typeface="微软雅黑" panose="020B0503020204020204" pitchFamily="34" charset="-122"/>
                          <a:ea typeface="微软雅黑" panose="020B0503020204020204" pitchFamily="34" charset="-122"/>
                        </a:rPr>
                        <a:t> </a:t>
                      </a:r>
                      <a:r>
                        <a:rPr lang="en-US" sz="1400" b="1" dirty="0" smtClean="0">
                          <a:solidFill>
                            <a:schemeClr val="bg1"/>
                          </a:solidFill>
                          <a:effectLst/>
                          <a:latin typeface="微软雅黑" panose="020B0503020204020204" pitchFamily="34" charset="-122"/>
                          <a:ea typeface="微软雅黑" panose="020B0503020204020204" pitchFamily="34" charset="-122"/>
                        </a:rPr>
                        <a:t>1</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smtClean="0">
                          <a:solidFill>
                            <a:schemeClr val="bg1"/>
                          </a:solidFill>
                          <a:effectLst/>
                          <a:latin typeface="微软雅黑" panose="020B0503020204020204" pitchFamily="34" charset="-122"/>
                          <a:ea typeface="微软雅黑" panose="020B0503020204020204" pitchFamily="34" charset="-122"/>
                        </a:rPr>
                        <a:t>地址</a:t>
                      </a:r>
                      <a:r>
                        <a:rPr lang="en-US" altLang="zh-CN" sz="1400" b="1" dirty="0" smtClean="0">
                          <a:solidFill>
                            <a:schemeClr val="bg1"/>
                          </a:solidFill>
                          <a:effectLst/>
                          <a:latin typeface="微软雅黑" panose="020B0503020204020204" pitchFamily="34" charset="-122"/>
                          <a:ea typeface="微软雅黑" panose="020B0503020204020204" pitchFamily="34" charset="-122"/>
                        </a:rPr>
                        <a:t> </a:t>
                      </a:r>
                      <a:r>
                        <a:rPr lang="en-US" sz="1400" b="1" dirty="0" smtClean="0">
                          <a:solidFill>
                            <a:schemeClr val="bg1"/>
                          </a:solidFill>
                          <a:effectLst/>
                          <a:latin typeface="微软雅黑" panose="020B0503020204020204" pitchFamily="34" charset="-122"/>
                          <a:ea typeface="微软雅黑" panose="020B0503020204020204" pitchFamily="34" charset="-122"/>
                        </a:rPr>
                        <a:t>2</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smtClean="0">
                          <a:solidFill>
                            <a:schemeClr val="bg1"/>
                          </a:solidFill>
                          <a:effectLst/>
                          <a:latin typeface="微软雅黑" panose="020B0503020204020204" pitchFamily="34" charset="-122"/>
                          <a:ea typeface="微软雅黑" panose="020B0503020204020204" pitchFamily="34" charset="-122"/>
                        </a:rPr>
                        <a:t>地址</a:t>
                      </a:r>
                      <a:r>
                        <a:rPr lang="en-US" altLang="zh-CN" sz="1400" b="1" dirty="0" smtClean="0">
                          <a:solidFill>
                            <a:schemeClr val="bg1"/>
                          </a:solidFill>
                          <a:effectLst/>
                          <a:latin typeface="微软雅黑" panose="020B0503020204020204" pitchFamily="34" charset="-122"/>
                          <a:ea typeface="微软雅黑" panose="020B0503020204020204" pitchFamily="34" charset="-122"/>
                        </a:rPr>
                        <a:t> </a:t>
                      </a:r>
                      <a:r>
                        <a:rPr lang="en-US" sz="1400" b="1" dirty="0" smtClean="0">
                          <a:solidFill>
                            <a:schemeClr val="bg1"/>
                          </a:solidFill>
                          <a:effectLst/>
                          <a:latin typeface="微软雅黑" panose="020B0503020204020204" pitchFamily="34" charset="-122"/>
                          <a:ea typeface="微软雅黑" panose="020B0503020204020204" pitchFamily="34" charset="-122"/>
                        </a:rPr>
                        <a:t>3</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tc>
                  <a:txBody>
                    <a:bodyPr/>
                    <a:lstStyle/>
                    <a:p>
                      <a:pPr algn="ctr">
                        <a:lnSpc>
                          <a:spcPct val="100000"/>
                        </a:lnSpc>
                        <a:spcAft>
                          <a:spcPts val="0"/>
                        </a:spcAft>
                        <a:tabLst>
                          <a:tab pos="1752600" algn="l"/>
                        </a:tabLst>
                      </a:pPr>
                      <a:r>
                        <a:rPr lang="zh-CN" sz="1400" b="1" dirty="0" smtClean="0">
                          <a:solidFill>
                            <a:schemeClr val="bg1"/>
                          </a:solidFill>
                          <a:effectLst/>
                          <a:latin typeface="微软雅黑" panose="020B0503020204020204" pitchFamily="34" charset="-122"/>
                          <a:ea typeface="微软雅黑" panose="020B0503020204020204" pitchFamily="34" charset="-122"/>
                        </a:rPr>
                        <a:t>地址</a:t>
                      </a:r>
                      <a:r>
                        <a:rPr lang="en-US" altLang="zh-CN" sz="1400" b="1" dirty="0" smtClean="0">
                          <a:solidFill>
                            <a:schemeClr val="bg1"/>
                          </a:solidFill>
                          <a:effectLst/>
                          <a:latin typeface="微软雅黑" panose="020B0503020204020204" pitchFamily="34" charset="-122"/>
                          <a:ea typeface="微软雅黑" panose="020B0503020204020204" pitchFamily="34" charset="-122"/>
                        </a:rPr>
                        <a:t> </a:t>
                      </a:r>
                      <a:r>
                        <a:rPr lang="en-US" sz="1400" b="1" dirty="0" smtClean="0">
                          <a:solidFill>
                            <a:schemeClr val="bg1"/>
                          </a:solidFill>
                          <a:effectLst/>
                          <a:latin typeface="微软雅黑" panose="020B0503020204020204" pitchFamily="34" charset="-122"/>
                          <a:ea typeface="微软雅黑" panose="020B0503020204020204" pitchFamily="34" charset="-122"/>
                        </a:rPr>
                        <a:t>4</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000"/>
                    </a:solidFill>
                  </a:tcPr>
                </a:tc>
                <a:extLst>
                  <a:ext uri="{0D108BD9-81ED-4DB2-BD59-A6C34878D82A}">
                    <a16:rowId xmlns="" xmlns:a16="http://schemas.microsoft.com/office/drawing/2014/main" val="10000"/>
                  </a:ext>
                </a:extLst>
              </a:tr>
              <a:tr h="519889">
                <a:tc>
                  <a:txBody>
                    <a:bodyPr/>
                    <a:lstStyle/>
                    <a:p>
                      <a:pPr algn="ctr">
                        <a:lnSpc>
                          <a:spcPct val="100000"/>
                        </a:lnSpc>
                        <a:spcAft>
                          <a:spcPts val="0"/>
                        </a:spcAft>
                        <a:tabLst>
                          <a:tab pos="1752600" algn="l"/>
                        </a:tabLst>
                      </a:pPr>
                      <a:r>
                        <a:rPr lang="en-US" sz="1400" b="1" dirty="0" smtClean="0">
                          <a:solidFill>
                            <a:schemeClr val="tx1"/>
                          </a:solidFill>
                          <a:effectLst/>
                          <a:latin typeface="微软雅黑" panose="020B0503020204020204" pitchFamily="34" charset="-122"/>
                          <a:ea typeface="微软雅黑" panose="020B0503020204020204" pitchFamily="34" charset="-122"/>
                        </a:rPr>
                        <a:t>A</a:t>
                      </a:r>
                      <a:r>
                        <a:rPr lang="en-US" sz="1400" b="1" baseline="0" dirty="0" smtClean="0">
                          <a:solidFill>
                            <a:schemeClr val="tx1"/>
                          </a:solidFill>
                          <a:effectLst/>
                          <a:latin typeface="微软雅黑" panose="020B0503020204020204" pitchFamily="34" charset="-122"/>
                          <a:ea typeface="微软雅黑" panose="020B0503020204020204" pitchFamily="34" charset="-122"/>
                        </a:rPr>
                        <a:t> </a:t>
                      </a:r>
                      <a:r>
                        <a:rPr lang="en-US" altLang="zh-CN" sz="1400" b="1" dirty="0" smtClean="0">
                          <a:solidFill>
                            <a:schemeClr val="tx1"/>
                          </a:solidFill>
                          <a:effectLst/>
                          <a:latin typeface="微软雅黑" panose="020B0503020204020204" pitchFamily="34" charset="-122"/>
                          <a:ea typeface="微软雅黑" panose="020B0503020204020204" pitchFamily="34" charset="-122"/>
                          <a:sym typeface="Wingdings" pitchFamily="2" charset="2"/>
                        </a:rPr>
                        <a:t></a:t>
                      </a:r>
                      <a:r>
                        <a:rPr lang="en-US" sz="1400" b="1" dirty="0" smtClean="0">
                          <a:solidFill>
                            <a:schemeClr val="tx1"/>
                          </a:solidFill>
                          <a:effectLst/>
                          <a:latin typeface="微软雅黑" panose="020B0503020204020204" pitchFamily="34" charset="-122"/>
                          <a:ea typeface="微软雅黑" panose="020B0503020204020204" pitchFamily="34" charset="-122"/>
                        </a:rPr>
                        <a:t> AP</a:t>
                      </a:r>
                      <a:r>
                        <a:rPr lang="en-US" sz="1400" b="1" baseline="-25000" dirty="0" smtClean="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smtClean="0">
                          <a:solidFill>
                            <a:schemeClr val="tx1"/>
                          </a:solidFill>
                          <a:effectLst/>
                          <a:latin typeface="微软雅黑" panose="020B0503020204020204" pitchFamily="34" charset="-122"/>
                          <a:ea typeface="微软雅黑" panose="020B0503020204020204" pitchFamily="34" charset="-122"/>
                        </a:rPr>
                        <a:t>AP</a:t>
                      </a:r>
                      <a:r>
                        <a:rPr lang="en-US" sz="1400" b="1" baseline="-25000" dirty="0" smtClean="0">
                          <a:solidFill>
                            <a:schemeClr val="tx1"/>
                          </a:solidFill>
                          <a:effectLst/>
                          <a:latin typeface="微软雅黑" panose="020B0503020204020204" pitchFamily="34" charset="-122"/>
                          <a:ea typeface="微软雅黑" panose="020B0503020204020204" pitchFamily="34" charset="-122"/>
                        </a:rPr>
                        <a:t>1 </a:t>
                      </a:r>
                      <a:r>
                        <a:rPr lang="zh-CN" sz="1400" b="1" dirty="0" smtClean="0">
                          <a:solidFill>
                            <a:schemeClr val="tx1"/>
                          </a:solidFill>
                          <a:effectLst/>
                          <a:latin typeface="微软雅黑" panose="020B0503020204020204" pitchFamily="34" charset="-122"/>
                          <a:ea typeface="微软雅黑" panose="020B0503020204020204" pitchFamily="34" charset="-122"/>
                        </a:rPr>
                        <a:t>地址</a:t>
                      </a:r>
                      <a:r>
                        <a:rPr lang="zh-CN" altLang="en-US" sz="1400" b="1" dirty="0" smtClean="0">
                          <a:solidFill>
                            <a:schemeClr val="tx1"/>
                          </a:solidFill>
                          <a:effectLst/>
                          <a:latin typeface="微软雅黑" panose="020B0503020204020204" pitchFamily="34" charset="-122"/>
                          <a:ea typeface="微软雅黑" panose="020B0503020204020204" pitchFamily="34" charset="-122"/>
                        </a:rPr>
                        <a:t>的 </a:t>
                      </a:r>
                      <a:r>
                        <a:rPr lang="en-US" altLang="zh-CN" sz="1400" b="1" dirty="0" smtClean="0">
                          <a:solidFill>
                            <a:schemeClr val="tx1"/>
                          </a:solidFill>
                          <a:effectLst/>
                          <a:latin typeface="微软雅黑" panose="020B0503020204020204" pitchFamily="34" charset="-122"/>
                          <a:ea typeface="微软雅黑" panose="020B0503020204020204" pitchFamily="34" charset="-122"/>
                        </a:rPr>
                        <a:t>BSSID</a:t>
                      </a:r>
                      <a:r>
                        <a:rPr lang="en-US" altLang="zh-CN" sz="1400" b="1" baseline="-25000" dirty="0" smtClean="0">
                          <a:solidFill>
                            <a:schemeClr val="tx1"/>
                          </a:solidFill>
                          <a:effectLst/>
                          <a:latin typeface="微软雅黑" panose="020B0503020204020204" pitchFamily="34" charset="-122"/>
                          <a:ea typeface="微软雅黑" panose="020B0503020204020204" pitchFamily="34" charset="-122"/>
                        </a:rPr>
                        <a:t>1</a:t>
                      </a:r>
                      <a:r>
                        <a:rPr lang="en-US" altLang="zh-CN" sz="1400" b="1" dirty="0" smtClean="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smtClean="0">
                          <a:solidFill>
                            <a:schemeClr val="tx1"/>
                          </a:solidFill>
                          <a:effectLst/>
                          <a:latin typeface="微软雅黑" panose="020B0503020204020204" pitchFamily="34" charset="-122"/>
                          <a:ea typeface="微软雅黑" panose="020B0503020204020204" pitchFamily="34" charset="-122"/>
                        </a:rPr>
                        <a:t>A </a:t>
                      </a:r>
                      <a:r>
                        <a:rPr lang="zh-CN" sz="1400" b="1" dirty="0" smtClean="0">
                          <a:solidFill>
                            <a:schemeClr val="tx1"/>
                          </a:solidFill>
                          <a:effectLst/>
                          <a:latin typeface="微软雅黑" panose="020B0503020204020204" pitchFamily="34" charset="-122"/>
                          <a:ea typeface="微软雅黑" panose="020B0503020204020204" pitchFamily="34" charset="-122"/>
                        </a:rPr>
                        <a:t>的地址</a:t>
                      </a:r>
                      <a:r>
                        <a:rPr lang="en-US" altLang="zh-CN" sz="1400" b="1" dirty="0" smtClean="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smtClean="0">
                          <a:solidFill>
                            <a:schemeClr val="tx1"/>
                          </a:solidFill>
                          <a:effectLst/>
                          <a:latin typeface="微软雅黑" panose="020B0503020204020204" pitchFamily="34" charset="-122"/>
                          <a:ea typeface="微软雅黑" panose="020B0503020204020204" pitchFamily="34" charset="-122"/>
                        </a:rPr>
                        <a:t>A</a:t>
                      </a:r>
                      <a:r>
                        <a:rPr lang="en-US" altLang="zh-CN" sz="1400" b="1" dirty="0" smtClean="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smtClean="0">
                          <a:solidFill>
                            <a:schemeClr val="tx1"/>
                          </a:solidFill>
                          <a:effectLst/>
                          <a:latin typeface="微软雅黑" panose="020B0503020204020204" pitchFamily="34" charset="-122"/>
                          <a:ea typeface="微软雅黑" panose="020B0503020204020204" pitchFamily="34" charset="-122"/>
                        </a:rPr>
                        <a:t>R </a:t>
                      </a:r>
                      <a:r>
                        <a:rPr lang="zh-CN" sz="1400" b="1" dirty="0" smtClean="0">
                          <a:solidFill>
                            <a:schemeClr val="tx1"/>
                          </a:solidFill>
                          <a:effectLst/>
                          <a:latin typeface="微软雅黑" panose="020B0503020204020204" pitchFamily="34" charset="-122"/>
                          <a:ea typeface="微软雅黑" panose="020B0503020204020204" pitchFamily="34" charset="-122"/>
                        </a:rPr>
                        <a:t>接口</a:t>
                      </a:r>
                      <a:r>
                        <a:rPr lang="en-US" altLang="zh-CN" sz="1400" b="1" dirty="0" smtClean="0">
                          <a:solidFill>
                            <a:schemeClr val="tx1"/>
                          </a:solidFill>
                          <a:effectLst/>
                          <a:latin typeface="微软雅黑" panose="020B0503020204020204" pitchFamily="34" charset="-122"/>
                          <a:ea typeface="微软雅黑" panose="020B0503020204020204" pitchFamily="34" charset="-122"/>
                        </a:rPr>
                        <a:t> 1 </a:t>
                      </a:r>
                      <a:r>
                        <a:rPr lang="zh-CN" sz="1400" b="1" dirty="0" smtClean="0">
                          <a:solidFill>
                            <a:schemeClr val="tx1"/>
                          </a:solidFill>
                          <a:effectLst/>
                          <a:latin typeface="微软雅黑" panose="020B0503020204020204" pitchFamily="34" charset="-122"/>
                          <a:ea typeface="微软雅黑" panose="020B0503020204020204" pitchFamily="34" charset="-122"/>
                        </a:rPr>
                        <a:t>地址</a:t>
                      </a:r>
                      <a:r>
                        <a:rPr lang="en-US" altLang="zh-CN" sz="1400" b="1" dirty="0" smtClean="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smtClean="0">
                          <a:solidFill>
                            <a:schemeClr val="tx1"/>
                          </a:solidFill>
                          <a:effectLst/>
                          <a:latin typeface="微软雅黑" panose="020B0503020204020204" pitchFamily="34" charset="-122"/>
                          <a:ea typeface="微软雅黑" panose="020B0503020204020204" pitchFamily="34" charset="-122"/>
                        </a:rPr>
                        <a:t>R-1</a:t>
                      </a:r>
                      <a:r>
                        <a:rPr lang="en-US" altLang="zh-CN" sz="1400" b="1" dirty="0" smtClean="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zh-CN" sz="1400" b="1" dirty="0">
                          <a:solidFill>
                            <a:schemeClr val="tx1"/>
                          </a:solidFill>
                          <a:effectLst/>
                          <a:latin typeface="微软雅黑" panose="020B0503020204020204" pitchFamily="34" charset="-122"/>
                          <a:ea typeface="微软雅黑" panose="020B0503020204020204" pitchFamily="34" charset="-122"/>
                        </a:rPr>
                        <a:t>——</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extLst>
                  <a:ext uri="{0D108BD9-81ED-4DB2-BD59-A6C34878D82A}">
                    <a16:rowId xmlns="" xmlns:a16="http://schemas.microsoft.com/office/drawing/2014/main" val="10003"/>
                  </a:ext>
                </a:extLst>
              </a:tr>
              <a:tr h="519889">
                <a:tc>
                  <a:txBody>
                    <a:bodyPr/>
                    <a:lstStyle/>
                    <a:p>
                      <a:pPr marL="0" marR="0" indent="0" algn="ctr" defTabSz="914400" rtl="0" eaLnBrk="1" fontAlgn="auto" latinLnBrk="0" hangingPunct="1">
                        <a:lnSpc>
                          <a:spcPct val="100000"/>
                        </a:lnSpc>
                        <a:spcBef>
                          <a:spcPts val="0"/>
                        </a:spcBef>
                        <a:spcAft>
                          <a:spcPts val="0"/>
                        </a:spcAft>
                        <a:buClrTx/>
                        <a:buSzTx/>
                        <a:buFontTx/>
                        <a:buNone/>
                        <a:tabLst>
                          <a:tab pos="1752600" algn="l"/>
                        </a:tabLst>
                        <a:defRPr/>
                      </a:pPr>
                      <a:r>
                        <a:rPr lang="en-US" altLang="zh-CN" sz="1400" b="1" dirty="0" smtClean="0">
                          <a:solidFill>
                            <a:schemeClr val="tx1"/>
                          </a:solidFill>
                          <a:effectLst/>
                          <a:latin typeface="微软雅黑" panose="020B0503020204020204" pitchFamily="34" charset="-122"/>
                          <a:ea typeface="微软雅黑" panose="020B0503020204020204" pitchFamily="34" charset="-122"/>
                        </a:rPr>
                        <a:t>AP</a:t>
                      </a:r>
                      <a:r>
                        <a:rPr lang="en-US" altLang="zh-CN" sz="1400" b="1" baseline="-25000" dirty="0" smtClean="0">
                          <a:solidFill>
                            <a:schemeClr val="tx1"/>
                          </a:solidFill>
                          <a:effectLst/>
                          <a:latin typeface="微软雅黑" panose="020B0503020204020204" pitchFamily="34" charset="-122"/>
                          <a:ea typeface="微软雅黑" panose="020B0503020204020204" pitchFamily="34" charset="-122"/>
                        </a:rPr>
                        <a:t>1</a:t>
                      </a:r>
                      <a:r>
                        <a:rPr lang="en-US" altLang="zh-CN" sz="1400" b="1" baseline="0" dirty="0" smtClean="0">
                          <a:solidFill>
                            <a:schemeClr val="tx1"/>
                          </a:solidFill>
                          <a:effectLst/>
                          <a:latin typeface="微软雅黑" panose="020B0503020204020204" pitchFamily="34" charset="-122"/>
                          <a:ea typeface="微软雅黑" panose="020B0503020204020204" pitchFamily="34" charset="-122"/>
                        </a:rPr>
                        <a:t> </a:t>
                      </a:r>
                      <a:r>
                        <a:rPr lang="en-US" altLang="zh-CN" sz="1400" b="1" dirty="0" smtClean="0">
                          <a:solidFill>
                            <a:schemeClr val="tx1"/>
                          </a:solidFill>
                          <a:effectLst/>
                          <a:latin typeface="微软雅黑" panose="020B0503020204020204" pitchFamily="34" charset="-122"/>
                          <a:ea typeface="微软雅黑" panose="020B0503020204020204" pitchFamily="34" charset="-122"/>
                          <a:sym typeface="Wingdings" pitchFamily="2" charset="2"/>
                        </a:rPr>
                        <a:t> R </a:t>
                      </a:r>
                    </a:p>
                    <a:p>
                      <a:pPr marL="0" marR="0" indent="0" algn="ctr" defTabSz="914400" rtl="0" eaLnBrk="1" fontAlgn="auto" latinLnBrk="0" hangingPunct="1">
                        <a:lnSpc>
                          <a:spcPct val="100000"/>
                        </a:lnSpc>
                        <a:spcBef>
                          <a:spcPts val="0"/>
                        </a:spcBef>
                        <a:spcAft>
                          <a:spcPts val="0"/>
                        </a:spcAft>
                        <a:buClrTx/>
                        <a:buSzTx/>
                        <a:buFontTx/>
                        <a:buNone/>
                        <a:tabLst>
                          <a:tab pos="1752600" algn="l"/>
                        </a:tabLst>
                        <a:defRPr/>
                      </a:pPr>
                      <a:r>
                        <a:rPr lang="en-US" altLang="zh-CN" sz="1400" b="1" dirty="0" smtClean="0">
                          <a:solidFill>
                            <a:schemeClr val="tx1"/>
                          </a:solidFill>
                          <a:effectLst/>
                          <a:latin typeface="微软雅黑" panose="020B0503020204020204" pitchFamily="34" charset="-122"/>
                          <a:ea typeface="微软雅黑" panose="020B0503020204020204" pitchFamily="34" charset="-122"/>
                          <a:sym typeface="Wingdings" pitchFamily="2" charset="2"/>
                        </a:rPr>
                        <a:t>(</a:t>
                      </a:r>
                      <a:r>
                        <a:rPr lang="zh-CN" altLang="en-US" sz="1400" b="1" dirty="0" smtClean="0">
                          <a:solidFill>
                            <a:schemeClr val="tx1"/>
                          </a:solidFill>
                          <a:effectLst/>
                          <a:latin typeface="微软雅黑" panose="020B0503020204020204" pitchFamily="34" charset="-122"/>
                          <a:ea typeface="微软雅黑" panose="020B0503020204020204" pitchFamily="34" charset="-122"/>
                          <a:sym typeface="Wingdings" pitchFamily="2" charset="2"/>
                        </a:rPr>
                        <a:t>以太网帧</a:t>
                      </a:r>
                      <a:r>
                        <a:rPr lang="en-US" altLang="zh-CN" sz="1400" b="1" dirty="0" smtClean="0">
                          <a:solidFill>
                            <a:schemeClr val="tx1"/>
                          </a:solidFill>
                          <a:effectLst/>
                          <a:latin typeface="微软雅黑" panose="020B0503020204020204" pitchFamily="34" charset="-122"/>
                          <a:ea typeface="微软雅黑" panose="020B0503020204020204" pitchFamily="34" charset="-122"/>
                          <a:sym typeface="Wingdings" pitchFamily="2" charset="2"/>
                        </a:rPr>
                        <a:t>)</a:t>
                      </a:r>
                      <a:endParaRPr lang="zh-CN" altLang="zh-CN" sz="1400" b="1" dirty="0" smtClean="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gridSpan="2">
                  <a:txBody>
                    <a:bodyPr/>
                    <a:lstStyle/>
                    <a:p>
                      <a:pPr algn="ctr">
                        <a:lnSpc>
                          <a:spcPct val="100000"/>
                        </a:lnSpc>
                        <a:spcAft>
                          <a:spcPts val="0"/>
                        </a:spcAft>
                        <a:tabLst>
                          <a:tab pos="1752600" algn="l"/>
                        </a:tabLst>
                      </a:pPr>
                      <a:r>
                        <a:rPr lang="zh-CN" altLang="en-US" sz="1400" b="1" dirty="0" smtClean="0">
                          <a:solidFill>
                            <a:schemeClr val="tx1"/>
                          </a:solidFill>
                          <a:effectLst/>
                          <a:latin typeface="微软雅黑" panose="020B0503020204020204" pitchFamily="34" charset="-122"/>
                          <a:ea typeface="微软雅黑" panose="020B0503020204020204" pitchFamily="34" charset="-122"/>
                        </a:rPr>
                        <a:t>目的 </a:t>
                      </a:r>
                      <a:r>
                        <a:rPr lang="en-US" altLang="zh-CN" sz="1400" b="1" dirty="0" smtClean="0">
                          <a:solidFill>
                            <a:schemeClr val="tx1"/>
                          </a:solidFill>
                          <a:effectLst/>
                          <a:latin typeface="微软雅黑" panose="020B0503020204020204" pitchFamily="34" charset="-122"/>
                          <a:ea typeface="微软雅黑" panose="020B0503020204020204" pitchFamily="34" charset="-122"/>
                        </a:rPr>
                        <a:t>MAC </a:t>
                      </a:r>
                      <a:r>
                        <a:rPr lang="zh-CN" altLang="en-US" sz="1400" b="1" dirty="0" smtClean="0">
                          <a:solidFill>
                            <a:schemeClr val="tx1"/>
                          </a:solidFill>
                          <a:effectLst/>
                          <a:latin typeface="微软雅黑" panose="020B0503020204020204" pitchFamily="34" charset="-122"/>
                          <a:ea typeface="微软雅黑" panose="020B0503020204020204" pitchFamily="34" charset="-122"/>
                        </a:rPr>
                        <a:t>地址 </a:t>
                      </a:r>
                      <a:r>
                        <a:rPr lang="en-US" altLang="zh-CN" sz="1400" b="1" dirty="0" smtClean="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smtClean="0">
                          <a:solidFill>
                            <a:schemeClr val="tx1"/>
                          </a:solidFill>
                          <a:effectLst/>
                          <a:latin typeface="微软雅黑" panose="020B0503020204020204" pitchFamily="34" charset="-122"/>
                          <a:ea typeface="微软雅黑" panose="020B0503020204020204" pitchFamily="34" charset="-122"/>
                        </a:rPr>
                        <a:t>R-1</a:t>
                      </a:r>
                      <a:r>
                        <a:rPr lang="en-US" altLang="zh-CN" sz="1400" b="1" dirty="0" smtClean="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hMerge="1">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gridSpan="2">
                  <a:txBody>
                    <a:bodyPr/>
                    <a:lstStyle/>
                    <a:p>
                      <a:pPr algn="ctr">
                        <a:lnSpc>
                          <a:spcPct val="100000"/>
                        </a:lnSpc>
                        <a:spcAft>
                          <a:spcPts val="0"/>
                        </a:spcAft>
                        <a:tabLst>
                          <a:tab pos="1752600" algn="l"/>
                        </a:tabLst>
                      </a:pPr>
                      <a:r>
                        <a:rPr lang="zh-CN" altLang="en-US" sz="1400" b="1" dirty="0" smtClean="0">
                          <a:solidFill>
                            <a:schemeClr val="tx1"/>
                          </a:solidFill>
                          <a:effectLst/>
                          <a:latin typeface="微软雅黑" panose="020B0503020204020204" pitchFamily="34" charset="-122"/>
                          <a:ea typeface="微软雅黑" panose="020B0503020204020204" pitchFamily="34" charset="-122"/>
                        </a:rPr>
                        <a:t>源 </a:t>
                      </a:r>
                      <a:r>
                        <a:rPr lang="en-US" altLang="zh-CN" sz="1400" b="1" dirty="0" smtClean="0">
                          <a:solidFill>
                            <a:schemeClr val="tx1"/>
                          </a:solidFill>
                          <a:effectLst/>
                          <a:latin typeface="微软雅黑" panose="020B0503020204020204" pitchFamily="34" charset="-122"/>
                          <a:ea typeface="微软雅黑" panose="020B0503020204020204" pitchFamily="34" charset="-122"/>
                        </a:rPr>
                        <a:t>MAC </a:t>
                      </a:r>
                      <a:r>
                        <a:rPr lang="zh-CN" altLang="en-US" sz="1400" b="1" dirty="0" smtClean="0">
                          <a:solidFill>
                            <a:schemeClr val="tx1"/>
                          </a:solidFill>
                          <a:effectLst/>
                          <a:latin typeface="微软雅黑" panose="020B0503020204020204" pitchFamily="34" charset="-122"/>
                          <a:ea typeface="微软雅黑" panose="020B0503020204020204" pitchFamily="34" charset="-122"/>
                        </a:rPr>
                        <a:t>地址 </a:t>
                      </a:r>
                      <a:r>
                        <a:rPr lang="en-US" altLang="zh-CN" sz="1400" b="1" dirty="0" smtClean="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smtClean="0">
                          <a:solidFill>
                            <a:schemeClr val="tx1"/>
                          </a:solidFill>
                          <a:effectLst/>
                          <a:latin typeface="微软雅黑" panose="020B0503020204020204" pitchFamily="34" charset="-122"/>
                          <a:ea typeface="微软雅黑" panose="020B0503020204020204" pitchFamily="34" charset="-122"/>
                        </a:rPr>
                        <a:t>A</a:t>
                      </a:r>
                      <a:r>
                        <a:rPr lang="en-US" altLang="zh-CN" sz="1400" b="1" dirty="0" smtClean="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hMerge="1">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extLst>
                  <a:ext uri="{0D108BD9-81ED-4DB2-BD59-A6C34878D82A}">
                    <a16:rowId xmlns="" xmlns:a16="http://schemas.microsoft.com/office/drawing/2014/main" val="434931828"/>
                  </a:ext>
                </a:extLst>
              </a:tr>
              <a:tr h="519889">
                <a:tc>
                  <a:txBody>
                    <a:bodyPr/>
                    <a:lstStyle/>
                    <a:p>
                      <a:pPr marL="0" marR="0" indent="0" algn="ctr" defTabSz="914400" rtl="0" eaLnBrk="1" fontAlgn="auto" latinLnBrk="0" hangingPunct="1">
                        <a:lnSpc>
                          <a:spcPct val="100000"/>
                        </a:lnSpc>
                        <a:spcBef>
                          <a:spcPts val="0"/>
                        </a:spcBef>
                        <a:spcAft>
                          <a:spcPts val="0"/>
                        </a:spcAft>
                        <a:buClrTx/>
                        <a:buSzTx/>
                        <a:buFontTx/>
                        <a:buNone/>
                        <a:tabLst>
                          <a:tab pos="1752600" algn="l"/>
                        </a:tabLst>
                        <a:defRPr/>
                      </a:pPr>
                      <a:r>
                        <a:rPr lang="en-US" altLang="zh-CN" sz="1400" b="1" dirty="0" smtClean="0">
                          <a:solidFill>
                            <a:schemeClr val="tx1"/>
                          </a:solidFill>
                          <a:effectLst/>
                          <a:latin typeface="微软雅黑" panose="020B0503020204020204" pitchFamily="34" charset="-122"/>
                          <a:ea typeface="微软雅黑" panose="020B0503020204020204" pitchFamily="34" charset="-122"/>
                        </a:rPr>
                        <a:t>R  </a:t>
                      </a:r>
                      <a:r>
                        <a:rPr lang="en-US" altLang="zh-CN" sz="1400" b="1" dirty="0" smtClean="0">
                          <a:solidFill>
                            <a:schemeClr val="tx1"/>
                          </a:solidFill>
                          <a:effectLst/>
                          <a:latin typeface="微软雅黑" panose="020B0503020204020204" pitchFamily="34" charset="-122"/>
                          <a:ea typeface="微软雅黑" panose="020B0503020204020204" pitchFamily="34" charset="-122"/>
                          <a:sym typeface="Wingdings" panose="05000000000000000000" pitchFamily="2" charset="2"/>
                        </a:rPr>
                        <a:t> </a:t>
                      </a:r>
                      <a:r>
                        <a:rPr lang="en-US" altLang="zh-CN" sz="1400" b="1" dirty="0" smtClean="0">
                          <a:solidFill>
                            <a:schemeClr val="tx1"/>
                          </a:solidFill>
                          <a:effectLst/>
                          <a:latin typeface="微软雅黑" panose="020B0503020204020204" pitchFamily="34" charset="-122"/>
                          <a:ea typeface="微软雅黑" panose="020B0503020204020204" pitchFamily="34" charset="-122"/>
                        </a:rPr>
                        <a:t>AP</a:t>
                      </a:r>
                      <a:r>
                        <a:rPr lang="en-US" altLang="zh-CN" sz="1400" b="1" baseline="-25000" dirty="0" smtClean="0">
                          <a:solidFill>
                            <a:schemeClr val="tx1"/>
                          </a:solidFill>
                          <a:effectLst/>
                          <a:latin typeface="微软雅黑" panose="020B0503020204020204" pitchFamily="34" charset="-122"/>
                          <a:ea typeface="微软雅黑" panose="020B0503020204020204" pitchFamily="34" charset="-122"/>
                        </a:rPr>
                        <a:t>2</a:t>
                      </a:r>
                      <a:r>
                        <a:rPr lang="en-US" altLang="zh-CN" sz="1400" b="1" dirty="0" smtClean="0">
                          <a:solidFill>
                            <a:schemeClr val="tx1"/>
                          </a:solidFill>
                          <a:effectLst/>
                          <a:latin typeface="微软雅黑" panose="020B0503020204020204" pitchFamily="34" charset="-122"/>
                          <a:ea typeface="微软雅黑" panose="020B0503020204020204" pitchFamily="34" charset="-122"/>
                        </a:rPr>
                        <a:t> </a:t>
                      </a:r>
                    </a:p>
                    <a:p>
                      <a:pPr marL="0" marR="0" indent="0" algn="ctr" defTabSz="914400" rtl="0" eaLnBrk="1" fontAlgn="auto" latinLnBrk="0" hangingPunct="1">
                        <a:lnSpc>
                          <a:spcPct val="100000"/>
                        </a:lnSpc>
                        <a:spcBef>
                          <a:spcPts val="0"/>
                        </a:spcBef>
                        <a:spcAft>
                          <a:spcPts val="0"/>
                        </a:spcAft>
                        <a:buClrTx/>
                        <a:buSzTx/>
                        <a:buFontTx/>
                        <a:buNone/>
                        <a:tabLst>
                          <a:tab pos="1752600" algn="l"/>
                        </a:tabLst>
                        <a:defRPr/>
                      </a:pPr>
                      <a:r>
                        <a:rPr lang="en-US" altLang="zh-CN" sz="1400" b="1" dirty="0" smtClean="0">
                          <a:solidFill>
                            <a:schemeClr val="tx1"/>
                          </a:solidFill>
                          <a:effectLst/>
                          <a:latin typeface="微软雅黑" panose="020B0503020204020204" pitchFamily="34" charset="-122"/>
                          <a:ea typeface="微软雅黑" panose="020B0503020204020204" pitchFamily="34" charset="-122"/>
                        </a:rPr>
                        <a:t>(</a:t>
                      </a:r>
                      <a:r>
                        <a:rPr lang="zh-CN" altLang="en-US" sz="1400" b="1" dirty="0" smtClean="0">
                          <a:solidFill>
                            <a:schemeClr val="tx1"/>
                          </a:solidFill>
                          <a:effectLst/>
                          <a:latin typeface="微软雅黑" panose="020B0503020204020204" pitchFamily="34" charset="-122"/>
                          <a:ea typeface="微软雅黑" panose="020B0503020204020204" pitchFamily="34" charset="-122"/>
                        </a:rPr>
                        <a:t>以太网帧</a:t>
                      </a:r>
                      <a:r>
                        <a:rPr lang="en-US" altLang="zh-CN" sz="1400" b="1" dirty="0" smtClean="0">
                          <a:solidFill>
                            <a:schemeClr val="tx1"/>
                          </a:solidFill>
                          <a:effectLst/>
                          <a:latin typeface="微软雅黑" panose="020B0503020204020204" pitchFamily="34" charset="-122"/>
                          <a:ea typeface="微软雅黑" panose="020B0503020204020204" pitchFamily="34" charset="-122"/>
                        </a:rPr>
                        <a:t>)</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gridSpan="2">
                  <a:txBody>
                    <a:bodyPr/>
                    <a:lstStyle/>
                    <a:p>
                      <a:pPr algn="ctr">
                        <a:lnSpc>
                          <a:spcPct val="100000"/>
                        </a:lnSpc>
                        <a:spcAft>
                          <a:spcPts val="0"/>
                        </a:spcAft>
                        <a:tabLst>
                          <a:tab pos="1752600" algn="l"/>
                        </a:tabLst>
                      </a:pPr>
                      <a:r>
                        <a:rPr lang="zh-CN" altLang="en-US" sz="1400" b="1" dirty="0" smtClean="0">
                          <a:solidFill>
                            <a:schemeClr val="tx1"/>
                          </a:solidFill>
                          <a:effectLst/>
                          <a:latin typeface="微软雅黑" panose="020B0503020204020204" pitchFamily="34" charset="-122"/>
                          <a:ea typeface="微软雅黑" panose="020B0503020204020204" pitchFamily="34" charset="-122"/>
                        </a:rPr>
                        <a:t>目的 </a:t>
                      </a:r>
                      <a:r>
                        <a:rPr lang="en-US" altLang="zh-CN" sz="1400" b="1" dirty="0" smtClean="0">
                          <a:solidFill>
                            <a:schemeClr val="tx1"/>
                          </a:solidFill>
                          <a:effectLst/>
                          <a:latin typeface="微软雅黑" panose="020B0503020204020204" pitchFamily="34" charset="-122"/>
                          <a:ea typeface="微软雅黑" panose="020B0503020204020204" pitchFamily="34" charset="-122"/>
                        </a:rPr>
                        <a:t>MAC </a:t>
                      </a:r>
                      <a:r>
                        <a:rPr lang="zh-CN" altLang="en-US" sz="1400" b="1" dirty="0" smtClean="0">
                          <a:solidFill>
                            <a:schemeClr val="tx1"/>
                          </a:solidFill>
                          <a:effectLst/>
                          <a:latin typeface="微软雅黑" panose="020B0503020204020204" pitchFamily="34" charset="-122"/>
                          <a:ea typeface="微软雅黑" panose="020B0503020204020204" pitchFamily="34" charset="-122"/>
                        </a:rPr>
                        <a:t>地址 </a:t>
                      </a:r>
                      <a:r>
                        <a:rPr lang="en-US" altLang="zh-CN" sz="1400" b="1" dirty="0" smtClean="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smtClean="0">
                          <a:solidFill>
                            <a:schemeClr val="tx1"/>
                          </a:solidFill>
                          <a:effectLst/>
                          <a:latin typeface="微软雅黑" panose="020B0503020204020204" pitchFamily="34" charset="-122"/>
                          <a:ea typeface="微软雅黑" panose="020B0503020204020204" pitchFamily="34" charset="-122"/>
                        </a:rPr>
                        <a:t>B</a:t>
                      </a:r>
                      <a:r>
                        <a:rPr lang="en-US" altLang="zh-CN" sz="1400" b="1" dirty="0" smtClean="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hMerge="1">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tc>
                <a:tc gridSpan="2">
                  <a:txBody>
                    <a:bodyPr/>
                    <a:lstStyle/>
                    <a:p>
                      <a:pPr algn="ctr">
                        <a:lnSpc>
                          <a:spcPct val="100000"/>
                        </a:lnSpc>
                        <a:spcAft>
                          <a:spcPts val="0"/>
                        </a:spcAft>
                        <a:tabLst>
                          <a:tab pos="1752600" algn="l"/>
                        </a:tabLst>
                      </a:pPr>
                      <a:r>
                        <a:rPr lang="zh-CN" altLang="en-US" sz="1400" b="1" dirty="0" smtClean="0">
                          <a:solidFill>
                            <a:schemeClr val="tx1"/>
                          </a:solidFill>
                          <a:effectLst/>
                          <a:latin typeface="微软雅黑" panose="020B0503020204020204" pitchFamily="34" charset="-122"/>
                          <a:ea typeface="微软雅黑" panose="020B0503020204020204" pitchFamily="34" charset="-122"/>
                        </a:rPr>
                        <a:t>源 </a:t>
                      </a:r>
                      <a:r>
                        <a:rPr lang="en-US" altLang="zh-CN" sz="1400" b="1" dirty="0" smtClean="0">
                          <a:solidFill>
                            <a:schemeClr val="tx1"/>
                          </a:solidFill>
                          <a:effectLst/>
                          <a:latin typeface="微软雅黑" panose="020B0503020204020204" pitchFamily="34" charset="-122"/>
                          <a:ea typeface="微软雅黑" panose="020B0503020204020204" pitchFamily="34" charset="-122"/>
                        </a:rPr>
                        <a:t>MAC </a:t>
                      </a:r>
                      <a:r>
                        <a:rPr lang="zh-CN" altLang="en-US" sz="1400" b="1" dirty="0" smtClean="0">
                          <a:solidFill>
                            <a:schemeClr val="tx1"/>
                          </a:solidFill>
                          <a:effectLst/>
                          <a:latin typeface="微软雅黑" panose="020B0503020204020204" pitchFamily="34" charset="-122"/>
                          <a:ea typeface="微软雅黑" panose="020B0503020204020204" pitchFamily="34" charset="-122"/>
                        </a:rPr>
                        <a:t>地址 </a:t>
                      </a:r>
                      <a:r>
                        <a:rPr lang="en-US" altLang="zh-CN" sz="1400" b="1" dirty="0" smtClean="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smtClean="0">
                          <a:solidFill>
                            <a:schemeClr val="tx1"/>
                          </a:solidFill>
                          <a:effectLst/>
                          <a:latin typeface="微软雅黑" panose="020B0503020204020204" pitchFamily="34" charset="-122"/>
                          <a:ea typeface="微软雅黑" panose="020B0503020204020204" pitchFamily="34" charset="-122"/>
                        </a:rPr>
                        <a:t>R-2</a:t>
                      </a:r>
                      <a:r>
                        <a:rPr lang="en-US" altLang="zh-CN" sz="1400" b="1" dirty="0" smtClean="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hMerge="1">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tc>
                <a:tc>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tc>
                  <a:txBody>
                    <a:bodyPr/>
                    <a:lstStyle/>
                    <a:p>
                      <a:pPr algn="ctr">
                        <a:lnSpc>
                          <a:spcPct val="100000"/>
                        </a:lnSpc>
                        <a:spcAft>
                          <a:spcPts val="0"/>
                        </a:spcAft>
                        <a:tabLst>
                          <a:tab pos="1752600" algn="l"/>
                        </a:tabLst>
                      </a:pP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CCFF"/>
                    </a:solidFill>
                  </a:tcPr>
                </a:tc>
                <a:extLst>
                  <a:ext uri="{0D108BD9-81ED-4DB2-BD59-A6C34878D82A}">
                    <a16:rowId xmlns="" xmlns:a16="http://schemas.microsoft.com/office/drawing/2014/main" val="3281990738"/>
                  </a:ext>
                </a:extLst>
              </a:tr>
              <a:tr h="519889">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AP</a:t>
                      </a:r>
                      <a:r>
                        <a:rPr lang="en-US" sz="1400" b="1" baseline="-25000" dirty="0">
                          <a:solidFill>
                            <a:schemeClr val="tx1"/>
                          </a:solidFill>
                          <a:effectLst/>
                          <a:latin typeface="微软雅黑" panose="020B0503020204020204" pitchFamily="34" charset="-122"/>
                          <a:ea typeface="微软雅黑" panose="020B0503020204020204" pitchFamily="34" charset="-122"/>
                        </a:rPr>
                        <a:t>2 </a:t>
                      </a:r>
                      <a:r>
                        <a:rPr lang="en-US" altLang="zh-CN" sz="1400" b="1" dirty="0" smtClean="0">
                          <a:solidFill>
                            <a:schemeClr val="tx1"/>
                          </a:solidFill>
                          <a:effectLst/>
                          <a:latin typeface="微软雅黑" panose="020B0503020204020204" pitchFamily="34" charset="-122"/>
                          <a:ea typeface="微软雅黑" panose="020B0503020204020204" pitchFamily="34" charset="-122"/>
                          <a:sym typeface="Wingdings" pitchFamily="2" charset="2"/>
                        </a:rPr>
                        <a:t> </a:t>
                      </a:r>
                      <a:r>
                        <a:rPr lang="en-US" altLang="zh-CN" sz="1400" b="1" dirty="0" smtClean="0">
                          <a:solidFill>
                            <a:schemeClr val="tx1"/>
                          </a:solidFill>
                          <a:effectLst/>
                          <a:latin typeface="微软雅黑" panose="020B0503020204020204" pitchFamily="34" charset="-122"/>
                          <a:ea typeface="微软雅黑" panose="020B0503020204020204" pitchFamily="34" charset="-122"/>
                        </a:rPr>
                        <a:t>B</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a:solidFill>
                            <a:schemeClr val="tx1"/>
                          </a:solidFill>
                          <a:effectLst/>
                          <a:latin typeface="微软雅黑" panose="020B0503020204020204" pitchFamily="34" charset="-122"/>
                          <a:ea typeface="微软雅黑" panose="020B0503020204020204" pitchFamily="34" charset="-122"/>
                        </a:rPr>
                        <a:t>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altLang="zh-CN" sz="1400" b="1" dirty="0" smtClean="0">
                          <a:solidFill>
                            <a:schemeClr val="tx1"/>
                          </a:solidFill>
                          <a:effectLst/>
                          <a:latin typeface="微软雅黑" panose="020B0503020204020204" pitchFamily="34" charset="-122"/>
                          <a:ea typeface="微软雅黑" panose="020B0503020204020204" pitchFamily="34" charset="-122"/>
                        </a:rPr>
                        <a:t>B </a:t>
                      </a:r>
                      <a:r>
                        <a:rPr lang="zh-CN" altLang="en-US" sz="1400" b="1" dirty="0" smtClean="0">
                          <a:solidFill>
                            <a:schemeClr val="tx1"/>
                          </a:solidFill>
                          <a:effectLst/>
                          <a:latin typeface="微软雅黑" panose="020B0503020204020204" pitchFamily="34" charset="-122"/>
                          <a:ea typeface="微软雅黑" panose="020B0503020204020204" pitchFamily="34" charset="-122"/>
                        </a:rPr>
                        <a:t>的地址 </a:t>
                      </a:r>
                      <a:r>
                        <a:rPr lang="en-US" altLang="zh-CN" sz="1400" b="1" dirty="0" smtClean="0">
                          <a:solidFill>
                            <a:schemeClr val="tx1"/>
                          </a:solidFill>
                          <a:effectLst/>
                          <a:latin typeface="微软雅黑" panose="020B0503020204020204" pitchFamily="34" charset="-122"/>
                          <a:ea typeface="微软雅黑" panose="020B0503020204020204" pitchFamily="34" charset="-122"/>
                        </a:rPr>
                        <a:t>MAC</a:t>
                      </a:r>
                      <a:r>
                        <a:rPr lang="en-US" altLang="zh-CN" sz="1400" b="1" baseline="-25000" dirty="0" smtClean="0">
                          <a:solidFill>
                            <a:schemeClr val="tx1"/>
                          </a:solidFill>
                          <a:effectLst/>
                          <a:latin typeface="微软雅黑" panose="020B0503020204020204" pitchFamily="34" charset="-122"/>
                          <a:ea typeface="微软雅黑" panose="020B0503020204020204" pitchFamily="34" charset="-122"/>
                        </a:rPr>
                        <a:t>B</a:t>
                      </a:r>
                      <a:r>
                        <a:rPr lang="en-US" altLang="zh-CN" sz="1400" b="1" dirty="0" smtClean="0">
                          <a:solidFill>
                            <a:schemeClr val="tx1"/>
                          </a:solidFill>
                          <a:effectLst/>
                          <a:latin typeface="微软雅黑" panose="020B0503020204020204" pitchFamily="34" charset="-122"/>
                          <a:ea typeface="微软雅黑" panose="020B0503020204020204" pitchFamily="34" charset="-122"/>
                        </a:rPr>
                        <a:t> </a:t>
                      </a:r>
                      <a:r>
                        <a:rPr lang="zh-CN" altLang="en-US" sz="1400" b="1" dirty="0" smtClean="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sz="1400" b="1" dirty="0" smtClean="0">
                          <a:solidFill>
                            <a:schemeClr val="tx1"/>
                          </a:solidFill>
                          <a:effectLst/>
                          <a:latin typeface="微软雅黑" panose="020B0503020204020204" pitchFamily="34" charset="-122"/>
                          <a:ea typeface="微软雅黑" panose="020B0503020204020204" pitchFamily="34" charset="-122"/>
                        </a:rPr>
                        <a:t>AP</a:t>
                      </a:r>
                      <a:r>
                        <a:rPr lang="en-US" sz="1400" b="1" baseline="-25000" dirty="0" smtClean="0">
                          <a:solidFill>
                            <a:schemeClr val="tx1"/>
                          </a:solidFill>
                          <a:effectLst/>
                          <a:latin typeface="微软雅黑" panose="020B0503020204020204" pitchFamily="34" charset="-122"/>
                          <a:ea typeface="微软雅黑" panose="020B0503020204020204" pitchFamily="34" charset="-122"/>
                        </a:rPr>
                        <a:t>2</a:t>
                      </a:r>
                      <a:r>
                        <a:rPr lang="en-US" sz="1400" b="1" baseline="0" dirty="0" smtClean="0">
                          <a:solidFill>
                            <a:schemeClr val="tx1"/>
                          </a:solidFill>
                          <a:effectLst/>
                          <a:latin typeface="微软雅黑" panose="020B0503020204020204" pitchFamily="34" charset="-122"/>
                          <a:ea typeface="微软雅黑" panose="020B0503020204020204" pitchFamily="34" charset="-122"/>
                        </a:rPr>
                        <a:t> </a:t>
                      </a:r>
                      <a:r>
                        <a:rPr lang="zh-CN" altLang="en-US" sz="1400" b="1" dirty="0" smtClean="0">
                          <a:solidFill>
                            <a:schemeClr val="tx1"/>
                          </a:solidFill>
                          <a:effectLst/>
                          <a:latin typeface="微软雅黑" panose="020B0503020204020204" pitchFamily="34" charset="-122"/>
                          <a:ea typeface="微软雅黑" panose="020B0503020204020204" pitchFamily="34" charset="-122"/>
                        </a:rPr>
                        <a:t>的</a:t>
                      </a:r>
                      <a:r>
                        <a:rPr lang="en-US" altLang="zh-CN" sz="1400" b="1" dirty="0" smtClean="0">
                          <a:solidFill>
                            <a:schemeClr val="tx1"/>
                          </a:solidFill>
                          <a:effectLst/>
                          <a:latin typeface="微软雅黑" panose="020B0503020204020204" pitchFamily="34" charset="-122"/>
                          <a:ea typeface="微软雅黑" panose="020B0503020204020204" pitchFamily="34" charset="-122"/>
                        </a:rPr>
                        <a:t>BSSID</a:t>
                      </a:r>
                      <a:r>
                        <a:rPr lang="en-US" altLang="zh-CN" sz="1400" b="1" baseline="-25000" dirty="0" smtClean="0">
                          <a:solidFill>
                            <a:schemeClr val="tx1"/>
                          </a:solidFill>
                          <a:effectLst/>
                          <a:latin typeface="微软雅黑" panose="020B0503020204020204" pitchFamily="34" charset="-122"/>
                          <a:ea typeface="微软雅黑" panose="020B0503020204020204" pitchFamily="34" charset="-122"/>
                        </a:rPr>
                        <a:t>2</a:t>
                      </a:r>
                      <a:r>
                        <a:rPr lang="en-US" altLang="zh-CN" sz="1400" b="1" dirty="0" smtClean="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en-US" altLang="zh-CN" sz="1400" b="1" dirty="0" smtClean="0">
                          <a:solidFill>
                            <a:schemeClr val="tx1"/>
                          </a:solidFill>
                          <a:effectLst/>
                          <a:latin typeface="微软雅黑" panose="020B0503020204020204" pitchFamily="34" charset="-122"/>
                          <a:ea typeface="微软雅黑" panose="020B0503020204020204" pitchFamily="34" charset="-122"/>
                        </a:rPr>
                        <a:t>R </a:t>
                      </a:r>
                      <a:r>
                        <a:rPr lang="zh-CN" altLang="zh-CN" sz="1400" b="1" dirty="0" smtClean="0">
                          <a:solidFill>
                            <a:schemeClr val="tx1"/>
                          </a:solidFill>
                          <a:effectLst/>
                          <a:latin typeface="微软雅黑" panose="020B0503020204020204" pitchFamily="34" charset="-122"/>
                          <a:ea typeface="微软雅黑" panose="020B0503020204020204" pitchFamily="34" charset="-122"/>
                        </a:rPr>
                        <a:t>接口</a:t>
                      </a:r>
                      <a:r>
                        <a:rPr lang="en-US" altLang="zh-CN" sz="1400" b="1" dirty="0" smtClean="0">
                          <a:solidFill>
                            <a:schemeClr val="tx1"/>
                          </a:solidFill>
                          <a:effectLst/>
                          <a:latin typeface="微软雅黑" panose="020B0503020204020204" pitchFamily="34" charset="-122"/>
                          <a:ea typeface="微软雅黑" panose="020B0503020204020204" pitchFamily="34" charset="-122"/>
                        </a:rPr>
                        <a:t> 2 </a:t>
                      </a:r>
                      <a:r>
                        <a:rPr lang="zh-CN" altLang="en-US" sz="1400" b="1" dirty="0" smtClean="0">
                          <a:solidFill>
                            <a:schemeClr val="tx1"/>
                          </a:solidFill>
                          <a:effectLst/>
                          <a:latin typeface="微软雅黑" panose="020B0503020204020204" pitchFamily="34" charset="-122"/>
                          <a:ea typeface="微软雅黑" panose="020B0503020204020204" pitchFamily="34" charset="-122"/>
                        </a:rPr>
                        <a:t>地址</a:t>
                      </a:r>
                      <a:r>
                        <a:rPr lang="en-US" altLang="zh-CN" sz="1400" b="1" dirty="0" smtClean="0">
                          <a:solidFill>
                            <a:schemeClr val="tx1"/>
                          </a:solidFill>
                          <a:effectLst/>
                          <a:latin typeface="微软雅黑" panose="020B0503020204020204" pitchFamily="34" charset="-122"/>
                          <a:ea typeface="微软雅黑" panose="020B0503020204020204" pitchFamily="34" charset="-122"/>
                        </a:rPr>
                        <a:t> MAC</a:t>
                      </a:r>
                      <a:r>
                        <a:rPr lang="en-US" altLang="zh-CN" sz="1400" b="1" baseline="-25000" dirty="0" smtClean="0">
                          <a:solidFill>
                            <a:schemeClr val="tx1"/>
                          </a:solidFill>
                          <a:effectLst/>
                          <a:latin typeface="微软雅黑" panose="020B0503020204020204" pitchFamily="34" charset="-122"/>
                          <a:ea typeface="微软雅黑" panose="020B0503020204020204" pitchFamily="34" charset="-122"/>
                        </a:rPr>
                        <a:t>R-2</a:t>
                      </a:r>
                      <a:r>
                        <a:rPr lang="en-US" altLang="zh-CN" sz="1400" b="1" dirty="0" smtClean="0">
                          <a:solidFill>
                            <a:schemeClr val="tx1"/>
                          </a:solidFill>
                          <a:effectLst/>
                          <a:latin typeface="微软雅黑" panose="020B0503020204020204" pitchFamily="34" charset="-122"/>
                          <a:ea typeface="微软雅黑" panose="020B0503020204020204" pitchFamily="34" charset="-122"/>
                        </a:rPr>
                        <a:t> </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tc>
                  <a:txBody>
                    <a:bodyPr/>
                    <a:lstStyle/>
                    <a:p>
                      <a:pPr algn="ctr">
                        <a:lnSpc>
                          <a:spcPct val="100000"/>
                        </a:lnSpc>
                        <a:spcAft>
                          <a:spcPts val="0"/>
                        </a:spcAft>
                        <a:tabLst>
                          <a:tab pos="1752600" algn="l"/>
                        </a:tabLst>
                      </a:pPr>
                      <a:r>
                        <a:rPr lang="zh-CN" sz="1400" b="1" dirty="0">
                          <a:solidFill>
                            <a:schemeClr val="tx1"/>
                          </a:solidFill>
                          <a:effectLst/>
                          <a:latin typeface="微软雅黑" panose="020B0503020204020204" pitchFamily="34" charset="-122"/>
                          <a:ea typeface="微软雅黑" panose="020B0503020204020204" pitchFamily="34" charset="-122"/>
                        </a:rPr>
                        <a:t>——</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66FFFF"/>
                    </a:solidFill>
                  </a:tcPr>
                </a:tc>
                <a:extLst>
                  <a:ext uri="{0D108BD9-81ED-4DB2-BD59-A6C34878D82A}">
                    <a16:rowId xmlns="" xmlns:a16="http://schemas.microsoft.com/office/drawing/2014/main" val="10004"/>
                  </a:ext>
                </a:extLst>
              </a:tr>
            </a:tbl>
          </a:graphicData>
        </a:graphic>
      </p:graphicFrame>
      <p:sp>
        <p:nvSpPr>
          <p:cNvPr id="5"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4"/>
          <p:cNvSpPr>
            <a:spLocks noChangeArrowheads="1"/>
          </p:cNvSpPr>
          <p:nvPr/>
        </p:nvSpPr>
        <p:spPr bwMode="auto">
          <a:xfrm>
            <a:off x="635844" y="567754"/>
            <a:ext cx="4544834"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zh-CN" altLang="en-US" sz="2000" b="1" dirty="0" smtClean="0">
                <a:latin typeface="微软雅黑" pitchFamily="34" charset="-122"/>
                <a:ea typeface="微软雅黑" pitchFamily="34" charset="-122"/>
              </a:rPr>
              <a:t>复杂情况：站点处在</a:t>
            </a:r>
            <a:r>
              <a:rPr lang="zh-CN" altLang="en-US" sz="2000" b="1" dirty="0">
                <a:latin typeface="微软雅黑" pitchFamily="34" charset="-122"/>
                <a:ea typeface="微软雅黑" pitchFamily="34" charset="-122"/>
              </a:rPr>
              <a:t>不同的两个</a:t>
            </a:r>
            <a:r>
              <a:rPr lang="zh-CN" altLang="en-US" sz="2000" b="1" dirty="0" smtClean="0">
                <a:latin typeface="微软雅黑" pitchFamily="34" charset="-122"/>
                <a:ea typeface="微软雅黑" pitchFamily="34" charset="-122"/>
              </a:rPr>
              <a:t>子网中</a:t>
            </a:r>
            <a:endParaRPr lang="zh-CN" altLang="en-US" sz="2000" b="1" dirty="0">
              <a:latin typeface="微软雅黑" pitchFamily="34" charset="-122"/>
              <a:ea typeface="微软雅黑" pitchFamily="34" charset="-122"/>
            </a:endParaRPr>
          </a:p>
        </p:txBody>
      </p:sp>
    </p:spTree>
    <p:extLst>
      <p:ext uri="{BB962C8B-B14F-4D97-AF65-F5344CB8AC3E}">
        <p14:creationId xmlns="" xmlns:p14="http://schemas.microsoft.com/office/powerpoint/2010/main" val="582571137"/>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6"/>
          <p:cNvSpPr>
            <a:spLocks noChangeArrowheads="1"/>
          </p:cNvSpPr>
          <p:nvPr/>
        </p:nvSpPr>
        <p:spPr bwMode="auto">
          <a:xfrm>
            <a:off x="511897" y="966146"/>
            <a:ext cx="8129015" cy="3170099"/>
          </a:xfrm>
          <a:prstGeom prst="rect">
            <a:avLst/>
          </a:prstGeom>
          <a:noFill/>
          <a:ln w="9525" algn="ctr">
            <a:noFill/>
            <a:miter lim="10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b="1" dirty="0">
                <a:solidFill>
                  <a:srgbClr val="0000FF"/>
                </a:solidFill>
                <a:latin typeface="微软雅黑" pitchFamily="34" charset="-122"/>
                <a:ea typeface="微软雅黑" pitchFamily="34" charset="-122"/>
              </a:rPr>
              <a:t>序号</a:t>
            </a:r>
            <a:r>
              <a:rPr lang="zh-CN" altLang="en-US" b="1" dirty="0" smtClean="0">
                <a:solidFill>
                  <a:srgbClr val="0000FF"/>
                </a:solidFill>
                <a:latin typeface="微软雅黑" pitchFamily="34" charset="-122"/>
                <a:ea typeface="微软雅黑" pitchFamily="34" charset="-122"/>
              </a:rPr>
              <a:t>控制</a:t>
            </a:r>
            <a:r>
              <a:rPr lang="zh-CN" altLang="en-US" b="1" dirty="0" smtClean="0">
                <a:latin typeface="微软雅黑" pitchFamily="34" charset="-122"/>
                <a:ea typeface="微软雅黑" pitchFamily="34" charset="-122"/>
              </a:rPr>
              <a:t>：占 </a:t>
            </a:r>
            <a:r>
              <a:rPr lang="en-US" altLang="zh-CN" b="1" dirty="0">
                <a:latin typeface="微软雅黑" pitchFamily="34" charset="-122"/>
                <a:ea typeface="微软雅黑" pitchFamily="34" charset="-122"/>
              </a:rPr>
              <a:t>16 </a:t>
            </a:r>
            <a:r>
              <a:rPr lang="zh-CN" altLang="en-US" b="1" dirty="0">
                <a:latin typeface="微软雅黑" pitchFamily="34" charset="-122"/>
                <a:ea typeface="微软雅黑" pitchFamily="34" charset="-122"/>
              </a:rPr>
              <a:t>位，其中</a:t>
            </a:r>
            <a:r>
              <a:rPr lang="zh-CN" altLang="en-US" b="1" dirty="0" smtClean="0">
                <a:latin typeface="微软雅黑" pitchFamily="34" charset="-122"/>
                <a:ea typeface="微软雅黑" pitchFamily="34" charset="-122"/>
              </a:rPr>
              <a:t>序号子字段</a:t>
            </a:r>
            <a:r>
              <a:rPr lang="zh-CN" altLang="en-US" b="1" dirty="0">
                <a:latin typeface="微软雅黑" pitchFamily="34" charset="-122"/>
                <a:ea typeface="微软雅黑" pitchFamily="34" charset="-122"/>
              </a:rPr>
              <a:t>占 </a:t>
            </a:r>
            <a:r>
              <a:rPr lang="en-US" altLang="zh-CN" b="1" dirty="0">
                <a:latin typeface="微软雅黑" pitchFamily="34" charset="-122"/>
                <a:ea typeface="微软雅黑" pitchFamily="34" charset="-122"/>
              </a:rPr>
              <a:t>12 </a:t>
            </a:r>
            <a:r>
              <a:rPr lang="zh-CN" altLang="en-US" b="1" dirty="0">
                <a:latin typeface="微软雅黑" pitchFamily="34" charset="-122"/>
                <a:ea typeface="微软雅黑" pitchFamily="34" charset="-122"/>
              </a:rPr>
              <a:t>位，</a:t>
            </a:r>
            <a:r>
              <a:rPr lang="zh-CN" altLang="en-US" b="1" dirty="0" smtClean="0">
                <a:latin typeface="微软雅黑" pitchFamily="34" charset="-122"/>
                <a:ea typeface="微软雅黑" pitchFamily="34" charset="-122"/>
              </a:rPr>
              <a:t>分片子字段</a:t>
            </a:r>
            <a:r>
              <a:rPr lang="zh-CN" altLang="en-US" b="1" dirty="0">
                <a:latin typeface="微软雅黑" pitchFamily="34" charset="-122"/>
                <a:ea typeface="微软雅黑" pitchFamily="34" charset="-122"/>
              </a:rPr>
              <a:t>占 </a:t>
            </a:r>
            <a:r>
              <a:rPr lang="en-US" altLang="zh-CN" b="1" dirty="0">
                <a:latin typeface="微软雅黑" pitchFamily="34" charset="-122"/>
                <a:ea typeface="微软雅黑" pitchFamily="34" charset="-122"/>
              </a:rPr>
              <a:t>4 </a:t>
            </a:r>
            <a:r>
              <a:rPr lang="zh-CN" altLang="en-US" b="1" dirty="0">
                <a:latin typeface="微软雅黑" pitchFamily="34" charset="-122"/>
                <a:ea typeface="微软雅黑" pitchFamily="34" charset="-122"/>
              </a:rPr>
              <a:t>位。</a:t>
            </a:r>
          </a:p>
          <a:p>
            <a:pPr marL="342900" indent="-342900" eaLnBrk="0" hangingPunct="0">
              <a:lnSpc>
                <a:spcPts val="3000"/>
              </a:lnSpc>
              <a:buClr>
                <a:srgbClr val="0070C0"/>
              </a:buClr>
              <a:buFont typeface="Wingdings" panose="05000000000000000000" pitchFamily="2" charset="2"/>
              <a:buChar char="l"/>
            </a:pPr>
            <a:r>
              <a:rPr lang="zh-CN" altLang="en-US" b="1" dirty="0">
                <a:solidFill>
                  <a:srgbClr val="0000FF"/>
                </a:solidFill>
                <a:latin typeface="微软雅黑" pitchFamily="34" charset="-122"/>
                <a:ea typeface="微软雅黑" pitchFamily="34" charset="-122"/>
              </a:rPr>
              <a:t>持续</a:t>
            </a:r>
            <a:r>
              <a:rPr lang="zh-CN" altLang="en-US" b="1" dirty="0" smtClean="0">
                <a:solidFill>
                  <a:srgbClr val="0000FF"/>
                </a:solidFill>
                <a:latin typeface="微软雅黑" pitchFamily="34" charset="-122"/>
                <a:ea typeface="微软雅黑" pitchFamily="34" charset="-122"/>
              </a:rPr>
              <a:t>期</a:t>
            </a:r>
            <a:r>
              <a:rPr lang="zh-CN" altLang="en-US" b="1" dirty="0" smtClean="0">
                <a:latin typeface="微软雅黑" pitchFamily="34" charset="-122"/>
                <a:ea typeface="微软雅黑" pitchFamily="34" charset="-122"/>
              </a:rPr>
              <a:t>：占 </a:t>
            </a:r>
            <a:r>
              <a:rPr lang="en-US" altLang="zh-CN" b="1" dirty="0">
                <a:latin typeface="微软雅黑" pitchFamily="34" charset="-122"/>
                <a:ea typeface="微软雅黑" pitchFamily="34" charset="-122"/>
              </a:rPr>
              <a:t>16 </a:t>
            </a:r>
            <a:r>
              <a:rPr lang="zh-CN" altLang="en-US" b="1" dirty="0">
                <a:latin typeface="微软雅黑" pitchFamily="34" charset="-122"/>
                <a:ea typeface="微软雅黑" pitchFamily="34" charset="-122"/>
              </a:rPr>
              <a:t>位。</a:t>
            </a:r>
          </a:p>
          <a:p>
            <a:pPr marL="342900" indent="-342900" eaLnBrk="0" hangingPunct="0">
              <a:lnSpc>
                <a:spcPts val="3000"/>
              </a:lnSpc>
              <a:buClr>
                <a:srgbClr val="0070C0"/>
              </a:buClr>
              <a:buFont typeface="Wingdings" panose="05000000000000000000" pitchFamily="2" charset="2"/>
              <a:buChar char="l"/>
            </a:pPr>
            <a:r>
              <a:rPr lang="zh-CN" altLang="en-US" b="1" dirty="0">
                <a:solidFill>
                  <a:srgbClr val="0000FF"/>
                </a:solidFill>
                <a:latin typeface="微软雅黑" pitchFamily="34" charset="-122"/>
                <a:ea typeface="微软雅黑" pitchFamily="34" charset="-122"/>
              </a:rPr>
              <a:t>帧</a:t>
            </a:r>
            <a:r>
              <a:rPr lang="zh-CN" altLang="en-US" b="1" dirty="0" smtClean="0">
                <a:solidFill>
                  <a:srgbClr val="0000FF"/>
                </a:solidFill>
                <a:latin typeface="微软雅黑" pitchFamily="34" charset="-122"/>
                <a:ea typeface="微软雅黑" pitchFamily="34" charset="-122"/>
              </a:rPr>
              <a:t>控制</a:t>
            </a:r>
            <a:r>
              <a:rPr lang="zh-CN" altLang="en-US" b="1" dirty="0" smtClean="0">
                <a:latin typeface="微软雅黑" pitchFamily="34" charset="-122"/>
                <a:ea typeface="微软雅黑" pitchFamily="34" charset="-122"/>
              </a:rPr>
              <a:t>：共</a:t>
            </a:r>
            <a:r>
              <a:rPr lang="zh-CN" altLang="en-US" b="1" dirty="0">
                <a:latin typeface="微软雅黑" pitchFamily="34" charset="-122"/>
                <a:ea typeface="微软雅黑" pitchFamily="34" charset="-122"/>
              </a:rPr>
              <a:t>分为 </a:t>
            </a:r>
            <a:r>
              <a:rPr lang="en-US" altLang="zh-CN" b="1" dirty="0">
                <a:latin typeface="微软雅黑" pitchFamily="34" charset="-122"/>
                <a:ea typeface="微软雅黑" pitchFamily="34" charset="-122"/>
              </a:rPr>
              <a:t>11 </a:t>
            </a:r>
            <a:r>
              <a:rPr lang="zh-CN" altLang="en-US" b="1" dirty="0">
                <a:latin typeface="微软雅黑" pitchFamily="34" charset="-122"/>
                <a:ea typeface="微软雅黑" pitchFamily="34" charset="-122"/>
              </a:rPr>
              <a:t>个子字段：</a:t>
            </a:r>
          </a:p>
          <a:p>
            <a:pPr marL="714375" indent="-361950" eaLnBrk="0" hangingPunct="0">
              <a:lnSpc>
                <a:spcPts val="3000"/>
              </a:lnSpc>
              <a:buClr>
                <a:srgbClr val="9900CC"/>
              </a:buClr>
              <a:buFont typeface="+mj-lt"/>
              <a:buAutoNum type="arabicPeriod"/>
            </a:pPr>
            <a:r>
              <a:rPr lang="zh-CN" altLang="en-US" b="1" dirty="0">
                <a:solidFill>
                  <a:srgbClr val="800000"/>
                </a:solidFill>
                <a:latin typeface="微软雅黑" pitchFamily="34" charset="-122"/>
                <a:ea typeface="微软雅黑" pitchFamily="34" charset="-122"/>
              </a:rPr>
              <a:t>协议</a:t>
            </a:r>
            <a:r>
              <a:rPr lang="zh-CN" altLang="en-US" b="1" dirty="0" smtClean="0">
                <a:solidFill>
                  <a:srgbClr val="800000"/>
                </a:solidFill>
                <a:latin typeface="微软雅黑" pitchFamily="34" charset="-122"/>
                <a:ea typeface="微软雅黑" pitchFamily="34" charset="-122"/>
              </a:rPr>
              <a:t>版本</a:t>
            </a:r>
            <a:r>
              <a:rPr lang="zh-CN" altLang="en-US" b="1" dirty="0" smtClean="0">
                <a:latin typeface="微软雅黑" pitchFamily="34" charset="-122"/>
                <a:ea typeface="微软雅黑" pitchFamily="34" charset="-122"/>
              </a:rPr>
              <a:t>：现在</a:t>
            </a:r>
            <a:r>
              <a:rPr lang="zh-CN" altLang="en-US" b="1" dirty="0">
                <a:latin typeface="微软雅黑" pitchFamily="34" charset="-122"/>
                <a:ea typeface="微软雅黑" pitchFamily="34" charset="-122"/>
              </a:rPr>
              <a:t>是 </a:t>
            </a:r>
            <a:r>
              <a:rPr lang="en-US" altLang="zh-CN" b="1" dirty="0">
                <a:latin typeface="微软雅黑" pitchFamily="34" charset="-122"/>
                <a:ea typeface="微软雅黑" pitchFamily="34" charset="-122"/>
              </a:rPr>
              <a:t>0</a:t>
            </a:r>
            <a:r>
              <a:rPr lang="zh-CN" altLang="en-US" b="1" dirty="0">
                <a:latin typeface="微软雅黑" pitchFamily="34" charset="-122"/>
                <a:ea typeface="微软雅黑" pitchFamily="34" charset="-122"/>
              </a:rPr>
              <a:t>。</a:t>
            </a:r>
          </a:p>
          <a:p>
            <a:pPr marL="714375" indent="-361950" eaLnBrk="0" hangingPunct="0">
              <a:lnSpc>
                <a:spcPts val="3000"/>
              </a:lnSpc>
              <a:buClr>
                <a:srgbClr val="9900CC"/>
              </a:buClr>
              <a:buFont typeface="+mj-lt"/>
              <a:buAutoNum type="arabicPeriod"/>
            </a:pPr>
            <a:r>
              <a:rPr lang="zh-CN" altLang="en-US" b="1" dirty="0">
                <a:solidFill>
                  <a:srgbClr val="800000"/>
                </a:solidFill>
                <a:latin typeface="微软雅黑" pitchFamily="34" charset="-122"/>
                <a:ea typeface="微软雅黑" pitchFamily="34" charset="-122"/>
              </a:rPr>
              <a:t>类型</a:t>
            </a:r>
            <a:r>
              <a:rPr lang="zh-CN" altLang="en-US" b="1" dirty="0" smtClean="0">
                <a:latin typeface="微软雅黑" pitchFamily="34" charset="-122"/>
                <a:ea typeface="微软雅黑" pitchFamily="34" charset="-122"/>
              </a:rPr>
              <a:t>和</a:t>
            </a:r>
            <a:r>
              <a:rPr lang="zh-CN" altLang="en-US" b="1" dirty="0">
                <a:solidFill>
                  <a:srgbClr val="800000"/>
                </a:solidFill>
                <a:latin typeface="微软雅黑" pitchFamily="34" charset="-122"/>
                <a:ea typeface="微软雅黑" pitchFamily="34" charset="-122"/>
              </a:rPr>
              <a:t>子类型</a:t>
            </a:r>
            <a:r>
              <a:rPr lang="zh-CN" altLang="en-US" b="1" dirty="0" smtClean="0">
                <a:latin typeface="微软雅黑" pitchFamily="34" charset="-122"/>
                <a:ea typeface="微软雅黑" pitchFamily="34" charset="-122"/>
              </a:rPr>
              <a:t>：用来</a:t>
            </a:r>
            <a:r>
              <a:rPr lang="zh-CN" altLang="en-US" b="1" dirty="0">
                <a:latin typeface="微软雅黑" pitchFamily="34" charset="-122"/>
                <a:ea typeface="微软雅黑" pitchFamily="34" charset="-122"/>
              </a:rPr>
              <a:t>区分帧的功能。</a:t>
            </a:r>
          </a:p>
          <a:p>
            <a:pPr marL="714375" indent="-361950" eaLnBrk="0" hangingPunct="0">
              <a:lnSpc>
                <a:spcPts val="3000"/>
              </a:lnSpc>
              <a:buClr>
                <a:srgbClr val="9900CC"/>
              </a:buClr>
              <a:buFont typeface="+mj-lt"/>
              <a:buAutoNum type="arabicPeriod"/>
            </a:pPr>
            <a:r>
              <a:rPr lang="zh-CN" altLang="en-US" b="1" dirty="0">
                <a:solidFill>
                  <a:srgbClr val="800000"/>
                </a:solidFill>
                <a:latin typeface="微软雅黑" pitchFamily="34" charset="-122"/>
                <a:ea typeface="微软雅黑" pitchFamily="34" charset="-122"/>
              </a:rPr>
              <a:t>更多分片</a:t>
            </a:r>
            <a:r>
              <a:rPr lang="zh-CN" altLang="en-US" b="1" dirty="0" smtClean="0">
                <a:latin typeface="微软雅黑" pitchFamily="34" charset="-122"/>
                <a:ea typeface="微软雅黑" pitchFamily="34" charset="-122"/>
              </a:rPr>
              <a:t>：置</a:t>
            </a:r>
            <a:r>
              <a:rPr lang="zh-CN" altLang="en-US" b="1" dirty="0">
                <a:latin typeface="微软雅黑" pitchFamily="34" charset="-122"/>
                <a:ea typeface="微软雅黑" pitchFamily="34" charset="-122"/>
              </a:rPr>
              <a:t>为 </a:t>
            </a:r>
            <a:r>
              <a:rPr lang="en-US" altLang="zh-CN" b="1" dirty="0">
                <a:latin typeface="微软雅黑" pitchFamily="34" charset="-122"/>
                <a:ea typeface="微软雅黑" pitchFamily="34" charset="-122"/>
              </a:rPr>
              <a:t>1 </a:t>
            </a:r>
            <a:r>
              <a:rPr lang="zh-CN" altLang="en-US" b="1" dirty="0">
                <a:latin typeface="微软雅黑" pitchFamily="34" charset="-122"/>
                <a:ea typeface="微软雅黑" pitchFamily="34" charset="-122"/>
              </a:rPr>
              <a:t>时表明这个帧属于一个帧的多个分片之一</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714375" indent="-361950" eaLnBrk="0" hangingPunct="0">
              <a:lnSpc>
                <a:spcPts val="3000"/>
              </a:lnSpc>
              <a:buClr>
                <a:srgbClr val="9900CC"/>
              </a:buClr>
              <a:buFont typeface="+mj-lt"/>
              <a:buAutoNum type="arabicPeriod"/>
            </a:pPr>
            <a:r>
              <a:rPr lang="zh-CN" altLang="en-US" b="1" dirty="0">
                <a:solidFill>
                  <a:srgbClr val="800000"/>
                </a:solidFill>
                <a:latin typeface="微软雅黑" pitchFamily="34" charset="-122"/>
                <a:ea typeface="微软雅黑" pitchFamily="34" charset="-122"/>
              </a:rPr>
              <a:t>功率管理</a:t>
            </a:r>
            <a:r>
              <a:rPr lang="zh-CN" altLang="en-US" b="1" dirty="0">
                <a:latin typeface="微软雅黑" pitchFamily="34" charset="-122"/>
                <a:ea typeface="微软雅黑" pitchFamily="34" charset="-122"/>
              </a:rPr>
              <a:t>：占 </a:t>
            </a:r>
            <a:r>
              <a:rPr lang="en-US" altLang="zh-CN" b="1" dirty="0">
                <a:latin typeface="微软雅黑" pitchFamily="34" charset="-122"/>
                <a:ea typeface="微软雅黑" pitchFamily="34" charset="-122"/>
              </a:rPr>
              <a:t>1 </a:t>
            </a:r>
            <a:r>
              <a:rPr lang="zh-CN" altLang="en-US" b="1" dirty="0">
                <a:latin typeface="微软雅黑" pitchFamily="34" charset="-122"/>
                <a:ea typeface="微软雅黑" pitchFamily="34" charset="-122"/>
              </a:rPr>
              <a:t>位，用来指示移动站的功率管理模式</a:t>
            </a:r>
            <a:r>
              <a:rPr lang="zh-CN" altLang="en-US" b="1" dirty="0" smtClean="0">
                <a:latin typeface="微软雅黑" pitchFamily="34" charset="-122"/>
                <a:ea typeface="微软雅黑" pitchFamily="34" charset="-122"/>
              </a:rPr>
              <a:t>。</a:t>
            </a:r>
            <a:endParaRPr lang="zh-CN" altLang="en-US" b="1" dirty="0">
              <a:latin typeface="微软雅黑" pitchFamily="34" charset="-122"/>
              <a:ea typeface="微软雅黑" pitchFamily="34" charset="-122"/>
            </a:endParaRPr>
          </a:p>
          <a:p>
            <a:pPr marL="714375" indent="-361950" eaLnBrk="0" hangingPunct="0">
              <a:lnSpc>
                <a:spcPts val="3000"/>
              </a:lnSpc>
              <a:buClr>
                <a:srgbClr val="9900CC"/>
              </a:buClr>
              <a:buFont typeface="+mj-lt"/>
              <a:buAutoNum type="arabicPeriod"/>
            </a:pPr>
            <a:r>
              <a:rPr lang="en-US" altLang="zh-CN" b="1" dirty="0">
                <a:solidFill>
                  <a:srgbClr val="800000"/>
                </a:solidFill>
                <a:latin typeface="微软雅黑" pitchFamily="34" charset="-122"/>
                <a:ea typeface="微软雅黑" pitchFamily="34" charset="-122"/>
              </a:rPr>
              <a:t>WEP</a:t>
            </a:r>
            <a:r>
              <a:rPr lang="zh-CN" altLang="en-US" b="1" dirty="0" smtClean="0">
                <a:latin typeface="微软雅黑" pitchFamily="34" charset="-122"/>
                <a:ea typeface="微软雅黑" pitchFamily="34" charset="-122"/>
              </a:rPr>
              <a:t>：占 </a:t>
            </a:r>
            <a:r>
              <a:rPr lang="en-US" altLang="zh-CN" b="1" dirty="0">
                <a:latin typeface="微软雅黑" pitchFamily="34" charset="-122"/>
                <a:ea typeface="微软雅黑" pitchFamily="34" charset="-122"/>
              </a:rPr>
              <a:t>1 </a:t>
            </a:r>
            <a:r>
              <a:rPr lang="zh-CN" altLang="en-US" b="1" dirty="0">
                <a:latin typeface="微软雅黑" pitchFamily="34" charset="-122"/>
                <a:ea typeface="微软雅黑" pitchFamily="34" charset="-122"/>
              </a:rPr>
              <a:t>位。若 </a:t>
            </a:r>
            <a:r>
              <a:rPr lang="en-US" altLang="zh-CN" b="1" dirty="0">
                <a:latin typeface="微软雅黑" pitchFamily="34" charset="-122"/>
                <a:ea typeface="微软雅黑" pitchFamily="34" charset="-122"/>
              </a:rPr>
              <a:t>WEP = 1</a:t>
            </a:r>
            <a:r>
              <a:rPr lang="zh-CN" altLang="en-US" b="1" dirty="0">
                <a:latin typeface="微软雅黑" pitchFamily="34" charset="-122"/>
                <a:ea typeface="微软雅黑" pitchFamily="34" charset="-122"/>
              </a:rPr>
              <a:t>，表明对帧主体字段采用了加密算法</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p:txBody>
      </p:sp>
      <p:sp>
        <p:nvSpPr>
          <p:cNvPr id="7" name="AutoShape 5"/>
          <p:cNvSpPr>
            <a:spLocks noChangeArrowheads="1"/>
          </p:cNvSpPr>
          <p:nvPr/>
        </p:nvSpPr>
        <p:spPr bwMode="auto">
          <a:xfrm>
            <a:off x="511897" y="616098"/>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Rectangle 6"/>
          <p:cNvSpPr>
            <a:spLocks noChangeArrowheads="1"/>
          </p:cNvSpPr>
          <p:nvPr/>
        </p:nvSpPr>
        <p:spPr bwMode="auto">
          <a:xfrm>
            <a:off x="2009772" y="582887"/>
            <a:ext cx="5110694"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序号控制字段、持续期字段和帧控制字段</a:t>
            </a:r>
          </a:p>
        </p:txBody>
      </p:sp>
    </p:spTree>
    <p:extLst>
      <p:ext uri="{BB962C8B-B14F-4D97-AF65-F5344CB8AC3E}">
        <p14:creationId xmlns="" xmlns:p14="http://schemas.microsoft.com/office/powerpoint/2010/main" val="3339639488"/>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p:nvPr/>
        </p:nvSpPr>
        <p:spPr>
          <a:xfrm>
            <a:off x="637984" y="570462"/>
            <a:ext cx="2056973" cy="400110"/>
          </a:xfrm>
          <a:prstGeom prst="rect">
            <a:avLst/>
          </a:prstGeom>
        </p:spPr>
        <p:txBody>
          <a:bodyPr wrap="none">
            <a:spAutoFit/>
          </a:bodyPr>
          <a:lstStyle/>
          <a:p>
            <a:r>
              <a:rPr lang="zh-CN" altLang="en-US" sz="2000" b="1" dirty="0">
                <a:latin typeface="微软雅黑" pitchFamily="34" charset="-122"/>
                <a:ea typeface="微软雅黑" pitchFamily="34" charset="-122"/>
              </a:rPr>
              <a:t>分片的发送举例 </a:t>
            </a:r>
          </a:p>
        </p:txBody>
      </p:sp>
      <p:sp>
        <p:nvSpPr>
          <p:cNvPr id="4" name="圆角矩形 3"/>
          <p:cNvSpPr/>
          <p:nvPr/>
        </p:nvSpPr>
        <p:spPr>
          <a:xfrm>
            <a:off x="517852" y="977955"/>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矩形 4"/>
          <p:cNvSpPr/>
          <p:nvPr/>
        </p:nvSpPr>
        <p:spPr>
          <a:xfrm>
            <a:off x="1184878" y="1085859"/>
            <a:ext cx="6949484" cy="307777"/>
          </a:xfrm>
          <a:prstGeom prst="rect">
            <a:avLst/>
          </a:prstGeom>
          <a:noFill/>
          <a:ln>
            <a:noFill/>
          </a:ln>
        </p:spPr>
        <p:txBody>
          <a:bodyPr wrap="square">
            <a:spAutoFit/>
          </a:bodyPr>
          <a:lstStyle/>
          <a:p>
            <a:r>
              <a:rPr lang="zh-CN" altLang="en-US" sz="1400" b="1" dirty="0">
                <a:latin typeface="微软雅黑" pitchFamily="34" charset="-122"/>
                <a:ea typeface="微软雅黑" pitchFamily="34" charset="-122"/>
              </a:rPr>
              <a:t>为了提高传输效率，在信道质量较差时，需要把一个较长的帧划分为许多较短的分片</a:t>
            </a:r>
            <a:r>
              <a:rPr lang="zh-CN" altLang="en-US" sz="1400" b="1" dirty="0" smtClean="0">
                <a:latin typeface="微软雅黑" pitchFamily="34" charset="-122"/>
                <a:ea typeface="微软雅黑" pitchFamily="34" charset="-122"/>
              </a:rPr>
              <a:t>。</a:t>
            </a:r>
            <a:endParaRPr lang="zh-CN" altLang="en-US" sz="1400" b="1" dirty="0">
              <a:latin typeface="微软雅黑" pitchFamily="34" charset="-122"/>
              <a:ea typeface="微软雅黑" pitchFamily="34" charset="-122"/>
            </a:endParaRPr>
          </a:p>
        </p:txBody>
      </p:sp>
      <p:sp>
        <p:nvSpPr>
          <p:cNvPr id="6" name="Text Box 6"/>
          <p:cNvSpPr txBox="1">
            <a:spLocks noChangeArrowheads="1"/>
          </p:cNvSpPr>
          <p:nvPr/>
        </p:nvSpPr>
        <p:spPr bwMode="auto">
          <a:xfrm>
            <a:off x="7865350" y="2184702"/>
            <a:ext cx="24237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i="1">
                <a:latin typeface="微软雅黑" panose="020B0503020204020204" pitchFamily="34" charset="-122"/>
                <a:ea typeface="微软雅黑" panose="020B0503020204020204" pitchFamily="34" charset="-122"/>
              </a:rPr>
              <a:t>t</a:t>
            </a:r>
          </a:p>
        </p:txBody>
      </p:sp>
      <p:sp>
        <p:nvSpPr>
          <p:cNvPr id="7" name="Text Box 8"/>
          <p:cNvSpPr txBox="1">
            <a:spLocks noChangeArrowheads="1"/>
          </p:cNvSpPr>
          <p:nvPr/>
        </p:nvSpPr>
        <p:spPr bwMode="auto">
          <a:xfrm>
            <a:off x="7865350" y="3564414"/>
            <a:ext cx="24237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i="1">
                <a:latin typeface="微软雅黑" panose="020B0503020204020204" pitchFamily="34" charset="-122"/>
                <a:ea typeface="微软雅黑" panose="020B0503020204020204" pitchFamily="34" charset="-122"/>
              </a:rPr>
              <a:t>t</a:t>
            </a:r>
          </a:p>
        </p:txBody>
      </p:sp>
      <p:sp>
        <p:nvSpPr>
          <p:cNvPr id="8" name="Text Box 11"/>
          <p:cNvSpPr txBox="1">
            <a:spLocks noChangeArrowheads="1"/>
          </p:cNvSpPr>
          <p:nvPr/>
        </p:nvSpPr>
        <p:spPr bwMode="auto">
          <a:xfrm>
            <a:off x="7865350" y="2884909"/>
            <a:ext cx="24237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i="1">
                <a:latin typeface="微软雅黑" panose="020B0503020204020204" pitchFamily="34" charset="-122"/>
                <a:ea typeface="微软雅黑" panose="020B0503020204020204" pitchFamily="34" charset="-122"/>
              </a:rPr>
              <a:t>t</a:t>
            </a:r>
          </a:p>
        </p:txBody>
      </p:sp>
      <p:sp>
        <p:nvSpPr>
          <p:cNvPr id="9" name="Text Box 9"/>
          <p:cNvSpPr txBox="1">
            <a:spLocks noChangeArrowheads="1"/>
          </p:cNvSpPr>
          <p:nvPr/>
        </p:nvSpPr>
        <p:spPr bwMode="auto">
          <a:xfrm>
            <a:off x="860710" y="2106766"/>
            <a:ext cx="492443"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a:latin typeface="微软雅黑" panose="020B0503020204020204" pitchFamily="34" charset="-122"/>
                <a:ea typeface="微软雅黑" panose="020B0503020204020204" pitchFamily="34" charset="-122"/>
              </a:rPr>
              <a:t>源站</a:t>
            </a:r>
          </a:p>
        </p:txBody>
      </p:sp>
      <p:sp>
        <p:nvSpPr>
          <p:cNvPr id="10" name="Text Box 12"/>
          <p:cNvSpPr txBox="1">
            <a:spLocks noChangeArrowheads="1"/>
          </p:cNvSpPr>
          <p:nvPr/>
        </p:nvSpPr>
        <p:spPr bwMode="auto">
          <a:xfrm>
            <a:off x="868196" y="2769223"/>
            <a:ext cx="646331"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a:latin typeface="微软雅黑" panose="020B0503020204020204" pitchFamily="34" charset="-122"/>
                <a:ea typeface="微软雅黑" panose="020B0503020204020204" pitchFamily="34" charset="-122"/>
              </a:rPr>
              <a:t>目的站</a:t>
            </a:r>
          </a:p>
        </p:txBody>
      </p:sp>
      <p:sp>
        <p:nvSpPr>
          <p:cNvPr id="11" name="Text Box 13"/>
          <p:cNvSpPr txBox="1">
            <a:spLocks noChangeArrowheads="1"/>
          </p:cNvSpPr>
          <p:nvPr/>
        </p:nvSpPr>
        <p:spPr bwMode="auto">
          <a:xfrm>
            <a:off x="818567" y="3397583"/>
            <a:ext cx="692818"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200" b="1">
                <a:latin typeface="微软雅黑" panose="020B0503020204020204" pitchFamily="34" charset="-122"/>
                <a:ea typeface="微软雅黑" panose="020B0503020204020204" pitchFamily="34" charset="-122"/>
              </a:rPr>
              <a:t> </a:t>
            </a:r>
            <a:r>
              <a:rPr kumimoji="1" lang="zh-CN" altLang="en-US" sz="1200" b="1">
                <a:latin typeface="微软雅黑" panose="020B0503020204020204" pitchFamily="34" charset="-122"/>
                <a:ea typeface="微软雅黑" panose="020B0503020204020204" pitchFamily="34" charset="-122"/>
              </a:rPr>
              <a:t>其他站</a:t>
            </a:r>
          </a:p>
        </p:txBody>
      </p:sp>
      <p:sp>
        <p:nvSpPr>
          <p:cNvPr id="12" name="Rectangle 14"/>
          <p:cNvSpPr>
            <a:spLocks noChangeArrowheads="1"/>
          </p:cNvSpPr>
          <p:nvPr/>
        </p:nvSpPr>
        <p:spPr bwMode="auto">
          <a:xfrm>
            <a:off x="1856254" y="2131122"/>
            <a:ext cx="478880" cy="304438"/>
          </a:xfrm>
          <a:prstGeom prst="rect">
            <a:avLst/>
          </a:prstGeom>
          <a:solidFill>
            <a:srgbClr val="0066FF"/>
          </a:solidFill>
          <a:ln w="9525">
            <a:solidFill>
              <a:schemeClr val="tx1"/>
            </a:solidFill>
            <a:miter lim="800000"/>
            <a:headEnd/>
            <a:tailEnd/>
          </a:ln>
          <a:effectLst/>
          <a:extLst/>
        </p:spPr>
        <p:txBody>
          <a:bodyPr wrap="none" anchor="ctr"/>
          <a:lstStyle/>
          <a:p>
            <a:pPr algn="ctr"/>
            <a:r>
              <a:rPr lang="en-US" altLang="zh-CN" sz="1200" b="1" dirty="0">
                <a:solidFill>
                  <a:schemeClr val="bg1"/>
                </a:solidFill>
                <a:latin typeface="微软雅黑" panose="020B0503020204020204" pitchFamily="34" charset="-122"/>
                <a:ea typeface="微软雅黑" panose="020B0503020204020204" pitchFamily="34" charset="-122"/>
              </a:rPr>
              <a:t>RTS</a:t>
            </a:r>
          </a:p>
        </p:txBody>
      </p:sp>
      <p:sp>
        <p:nvSpPr>
          <p:cNvPr id="13" name="Rectangle 15"/>
          <p:cNvSpPr>
            <a:spLocks noChangeArrowheads="1"/>
          </p:cNvSpPr>
          <p:nvPr/>
        </p:nvSpPr>
        <p:spPr bwMode="auto">
          <a:xfrm>
            <a:off x="2496081" y="2811845"/>
            <a:ext cx="480200" cy="304438"/>
          </a:xfrm>
          <a:prstGeom prst="rect">
            <a:avLst/>
          </a:prstGeom>
          <a:solidFill>
            <a:srgbClr val="99FF99"/>
          </a:solidFill>
          <a:ln w="9525">
            <a:solidFill>
              <a:schemeClr val="tx1"/>
            </a:solidFill>
            <a:miter lim="800000"/>
            <a:headEnd/>
            <a:tailEnd/>
          </a:ln>
          <a:effectLst/>
          <a:extLst/>
        </p:spPr>
        <p:txBody>
          <a:bodyPr wrap="none" anchor="ctr"/>
          <a:lstStyle/>
          <a:p>
            <a:pPr algn="ctr"/>
            <a:r>
              <a:rPr lang="en-US" altLang="zh-CN" sz="1200" b="1" dirty="0">
                <a:latin typeface="微软雅黑" panose="020B0503020204020204" pitchFamily="34" charset="-122"/>
                <a:ea typeface="微软雅黑" panose="020B0503020204020204" pitchFamily="34" charset="-122"/>
              </a:rPr>
              <a:t>CTS</a:t>
            </a:r>
          </a:p>
        </p:txBody>
      </p:sp>
      <p:sp>
        <p:nvSpPr>
          <p:cNvPr id="14" name="Rectangle 16"/>
          <p:cNvSpPr>
            <a:spLocks noChangeArrowheads="1"/>
          </p:cNvSpPr>
          <p:nvPr/>
        </p:nvSpPr>
        <p:spPr bwMode="auto">
          <a:xfrm>
            <a:off x="3137227" y="2131122"/>
            <a:ext cx="720300" cy="304438"/>
          </a:xfrm>
          <a:prstGeom prst="rect">
            <a:avLst/>
          </a:prstGeom>
          <a:solidFill>
            <a:srgbClr val="99FFCC"/>
          </a:solidFill>
          <a:ln w="9525">
            <a:solidFill>
              <a:schemeClr val="tx1"/>
            </a:solidFill>
            <a:miter lim="800000"/>
            <a:headEnd/>
            <a:tailEnd/>
          </a:ln>
          <a:effectLst/>
          <a:extLst/>
        </p:spPr>
        <p:txBody>
          <a:bodyPr wrap="none" anchor="ctr"/>
          <a:lstStyle/>
          <a:p>
            <a:pPr algn="ctr"/>
            <a:r>
              <a:rPr lang="zh-CN" altLang="en-US" sz="1200" b="1">
                <a:latin typeface="微软雅黑" panose="020B0503020204020204" pitchFamily="34" charset="-122"/>
                <a:ea typeface="微软雅黑" panose="020B0503020204020204" pitchFamily="34" charset="-122"/>
              </a:rPr>
              <a:t>分片</a:t>
            </a:r>
            <a:r>
              <a:rPr lang="zh-CN" altLang="en-US" sz="700" b="1">
                <a:latin typeface="微软雅黑" panose="020B0503020204020204" pitchFamily="34" charset="-122"/>
                <a:ea typeface="微软雅黑" panose="020B0503020204020204" pitchFamily="34" charset="-122"/>
              </a:rPr>
              <a:t> </a:t>
            </a:r>
            <a:r>
              <a:rPr lang="en-US" altLang="zh-CN" sz="1200" b="1">
                <a:latin typeface="微软雅黑" panose="020B0503020204020204" pitchFamily="34" charset="-122"/>
                <a:ea typeface="微软雅黑" panose="020B0503020204020204" pitchFamily="34" charset="-122"/>
              </a:rPr>
              <a:t>0</a:t>
            </a:r>
          </a:p>
        </p:txBody>
      </p:sp>
      <p:sp>
        <p:nvSpPr>
          <p:cNvPr id="15" name="Line 17"/>
          <p:cNvSpPr>
            <a:spLocks noChangeShapeType="1"/>
          </p:cNvSpPr>
          <p:nvPr/>
        </p:nvSpPr>
        <p:spPr bwMode="auto">
          <a:xfrm>
            <a:off x="2335134" y="1904619"/>
            <a:ext cx="0" cy="1590384"/>
          </a:xfrm>
          <a:prstGeom prst="line">
            <a:avLst/>
          </a:prstGeom>
          <a:noFill/>
          <a:ln w="12700">
            <a:solidFill>
              <a:srgbClr val="0000FF"/>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 name="Line 18"/>
          <p:cNvSpPr>
            <a:spLocks noChangeShapeType="1"/>
          </p:cNvSpPr>
          <p:nvPr/>
        </p:nvSpPr>
        <p:spPr bwMode="auto">
          <a:xfrm>
            <a:off x="2496081" y="1904619"/>
            <a:ext cx="0" cy="1211663"/>
          </a:xfrm>
          <a:prstGeom prst="line">
            <a:avLst/>
          </a:prstGeom>
          <a:noFill/>
          <a:ln w="12700">
            <a:solidFill>
              <a:srgbClr val="0000FF"/>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 name="Line 19"/>
          <p:cNvSpPr>
            <a:spLocks noChangeShapeType="1"/>
          </p:cNvSpPr>
          <p:nvPr/>
        </p:nvSpPr>
        <p:spPr bwMode="auto">
          <a:xfrm>
            <a:off x="2976281" y="2811844"/>
            <a:ext cx="0" cy="683159"/>
          </a:xfrm>
          <a:prstGeom prst="line">
            <a:avLst/>
          </a:prstGeom>
          <a:noFill/>
          <a:ln w="12700">
            <a:solidFill>
              <a:srgbClr val="0000FF"/>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 name="Line 20"/>
          <p:cNvSpPr>
            <a:spLocks noChangeShapeType="1"/>
          </p:cNvSpPr>
          <p:nvPr/>
        </p:nvSpPr>
        <p:spPr bwMode="auto">
          <a:xfrm>
            <a:off x="3137226" y="2131122"/>
            <a:ext cx="0" cy="985161"/>
          </a:xfrm>
          <a:prstGeom prst="line">
            <a:avLst/>
          </a:prstGeom>
          <a:noFill/>
          <a:ln w="12700">
            <a:solidFill>
              <a:srgbClr val="0000FF"/>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 name="Rectangle 21"/>
          <p:cNvSpPr>
            <a:spLocks noChangeArrowheads="1"/>
          </p:cNvSpPr>
          <p:nvPr/>
        </p:nvSpPr>
        <p:spPr bwMode="auto">
          <a:xfrm>
            <a:off x="4018473" y="2811845"/>
            <a:ext cx="476242" cy="304438"/>
          </a:xfrm>
          <a:prstGeom prst="rect">
            <a:avLst/>
          </a:prstGeom>
          <a:solidFill>
            <a:srgbClr val="FFCCFF"/>
          </a:solidFill>
          <a:ln w="9525">
            <a:solidFill>
              <a:schemeClr val="tx1"/>
            </a:solidFill>
            <a:miter lim="800000"/>
            <a:headEnd/>
            <a:tailEnd/>
          </a:ln>
          <a:effectLst/>
          <a:extLst/>
        </p:spPr>
        <p:txBody>
          <a:bodyPr wrap="none" anchor="ctr"/>
          <a:lstStyle/>
          <a:p>
            <a:pPr algn="ctr"/>
            <a:r>
              <a:rPr lang="en-US" altLang="zh-CN" sz="1200" b="1" dirty="0" smtClean="0">
                <a:latin typeface="微软雅黑" panose="020B0503020204020204" pitchFamily="34" charset="-122"/>
                <a:ea typeface="微软雅黑" panose="020B0503020204020204" pitchFamily="34" charset="-122"/>
              </a:rPr>
              <a:t>ACK 0</a:t>
            </a:r>
            <a:endParaRPr lang="en-US" altLang="zh-CN" sz="1200" b="1" dirty="0">
              <a:latin typeface="微软雅黑" panose="020B0503020204020204" pitchFamily="34" charset="-122"/>
              <a:ea typeface="微软雅黑" panose="020B0503020204020204" pitchFamily="34" charset="-122"/>
            </a:endParaRPr>
          </a:p>
        </p:txBody>
      </p:sp>
      <p:sp>
        <p:nvSpPr>
          <p:cNvPr id="20" name="Line 22"/>
          <p:cNvSpPr>
            <a:spLocks noChangeShapeType="1"/>
          </p:cNvSpPr>
          <p:nvPr/>
        </p:nvSpPr>
        <p:spPr bwMode="auto">
          <a:xfrm>
            <a:off x="3857527" y="2358841"/>
            <a:ext cx="0" cy="757442"/>
          </a:xfrm>
          <a:prstGeom prst="line">
            <a:avLst/>
          </a:prstGeom>
          <a:noFill/>
          <a:ln w="12700">
            <a:solidFill>
              <a:srgbClr val="0000FF"/>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 name="Line 23"/>
          <p:cNvSpPr>
            <a:spLocks noChangeShapeType="1"/>
          </p:cNvSpPr>
          <p:nvPr/>
        </p:nvSpPr>
        <p:spPr bwMode="auto">
          <a:xfrm>
            <a:off x="4018473" y="2435559"/>
            <a:ext cx="0" cy="680723"/>
          </a:xfrm>
          <a:prstGeom prst="line">
            <a:avLst/>
          </a:prstGeom>
          <a:noFill/>
          <a:ln w="12700">
            <a:solidFill>
              <a:srgbClr val="0000FF"/>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 name="Rectangle 24"/>
          <p:cNvSpPr>
            <a:spLocks noChangeArrowheads="1"/>
          </p:cNvSpPr>
          <p:nvPr/>
        </p:nvSpPr>
        <p:spPr bwMode="auto">
          <a:xfrm>
            <a:off x="4659620" y="2131122"/>
            <a:ext cx="720300" cy="304438"/>
          </a:xfrm>
          <a:prstGeom prst="rect">
            <a:avLst/>
          </a:prstGeom>
          <a:solidFill>
            <a:srgbClr val="99FFCC"/>
          </a:solidFill>
          <a:ln w="9525" algn="ctr">
            <a:solidFill>
              <a:schemeClr val="tx1"/>
            </a:solidFill>
            <a:miter lim="800000"/>
            <a:headEnd/>
            <a:tailEnd/>
          </a:ln>
          <a:effectLst/>
          <a:extLst/>
        </p:spPr>
        <p:txBody>
          <a:bodyPr wrap="none" anchor="ctr"/>
          <a:lstStyle/>
          <a:p>
            <a:pPr algn="ctr"/>
            <a:r>
              <a:rPr lang="zh-CN" altLang="en-US" sz="1200" b="1">
                <a:latin typeface="微软雅黑" panose="020B0503020204020204" pitchFamily="34" charset="-122"/>
                <a:ea typeface="微软雅黑" panose="020B0503020204020204" pitchFamily="34" charset="-122"/>
              </a:rPr>
              <a:t>分片 </a:t>
            </a:r>
            <a:r>
              <a:rPr lang="en-US" altLang="zh-CN" sz="1200" b="1">
                <a:latin typeface="微软雅黑" panose="020B0503020204020204" pitchFamily="34" charset="-122"/>
                <a:ea typeface="微软雅黑" panose="020B0503020204020204" pitchFamily="34" charset="-122"/>
              </a:rPr>
              <a:t>1</a:t>
            </a:r>
          </a:p>
        </p:txBody>
      </p:sp>
      <p:sp>
        <p:nvSpPr>
          <p:cNvPr id="23" name="Rectangle 25"/>
          <p:cNvSpPr>
            <a:spLocks noChangeArrowheads="1"/>
          </p:cNvSpPr>
          <p:nvPr/>
        </p:nvSpPr>
        <p:spPr bwMode="auto">
          <a:xfrm>
            <a:off x="5540865" y="2811845"/>
            <a:ext cx="487289" cy="304438"/>
          </a:xfrm>
          <a:prstGeom prst="rect">
            <a:avLst/>
          </a:prstGeom>
          <a:solidFill>
            <a:srgbClr val="FFCCFF"/>
          </a:solidFill>
          <a:ln w="9525">
            <a:solidFill>
              <a:schemeClr val="tx1"/>
            </a:solidFill>
            <a:miter lim="800000"/>
            <a:headEnd/>
            <a:tailEnd/>
          </a:ln>
          <a:effectLst/>
          <a:extLst/>
        </p:spPr>
        <p:txBody>
          <a:bodyPr wrap="none" anchor="ctr"/>
          <a:lstStyle/>
          <a:p>
            <a:pPr algn="ctr"/>
            <a:r>
              <a:rPr lang="en-US" altLang="zh-CN" sz="1200" b="1" dirty="0" smtClean="0">
                <a:latin typeface="微软雅黑" panose="020B0503020204020204" pitchFamily="34" charset="-122"/>
                <a:ea typeface="微软雅黑" panose="020B0503020204020204" pitchFamily="34" charset="-122"/>
              </a:rPr>
              <a:t>ACK 1</a:t>
            </a:r>
            <a:endParaRPr lang="en-US" altLang="zh-CN" sz="1200" b="1" dirty="0">
              <a:latin typeface="微软雅黑" panose="020B0503020204020204" pitchFamily="34" charset="-122"/>
              <a:ea typeface="微软雅黑" panose="020B0503020204020204" pitchFamily="34" charset="-122"/>
            </a:endParaRPr>
          </a:p>
        </p:txBody>
      </p:sp>
      <p:sp>
        <p:nvSpPr>
          <p:cNvPr id="24" name="Line 27"/>
          <p:cNvSpPr>
            <a:spLocks noChangeShapeType="1"/>
          </p:cNvSpPr>
          <p:nvPr/>
        </p:nvSpPr>
        <p:spPr bwMode="auto">
          <a:xfrm flipH="1">
            <a:off x="4484161" y="2435559"/>
            <a:ext cx="15831" cy="1057009"/>
          </a:xfrm>
          <a:prstGeom prst="line">
            <a:avLst/>
          </a:prstGeom>
          <a:noFill/>
          <a:ln w="12700">
            <a:solidFill>
              <a:srgbClr val="0000FF"/>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 name="Line 28"/>
          <p:cNvSpPr>
            <a:spLocks noChangeShapeType="1"/>
          </p:cNvSpPr>
          <p:nvPr/>
        </p:nvSpPr>
        <p:spPr bwMode="auto">
          <a:xfrm>
            <a:off x="4660938" y="2435559"/>
            <a:ext cx="0" cy="680723"/>
          </a:xfrm>
          <a:prstGeom prst="line">
            <a:avLst/>
          </a:prstGeom>
          <a:noFill/>
          <a:ln w="12700">
            <a:solidFill>
              <a:srgbClr val="0000FF"/>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6" name="Line 29"/>
          <p:cNvSpPr>
            <a:spLocks noChangeShapeType="1"/>
          </p:cNvSpPr>
          <p:nvPr/>
        </p:nvSpPr>
        <p:spPr bwMode="auto">
          <a:xfrm>
            <a:off x="5381239" y="2435559"/>
            <a:ext cx="0" cy="680723"/>
          </a:xfrm>
          <a:prstGeom prst="line">
            <a:avLst/>
          </a:prstGeom>
          <a:noFill/>
          <a:ln w="12700">
            <a:solidFill>
              <a:srgbClr val="0000FF"/>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 name="Line 30"/>
          <p:cNvSpPr>
            <a:spLocks noChangeShapeType="1"/>
          </p:cNvSpPr>
          <p:nvPr/>
        </p:nvSpPr>
        <p:spPr bwMode="auto">
          <a:xfrm>
            <a:off x="5542184" y="2435559"/>
            <a:ext cx="0" cy="680723"/>
          </a:xfrm>
          <a:prstGeom prst="line">
            <a:avLst/>
          </a:prstGeom>
          <a:noFill/>
          <a:ln w="12700">
            <a:solidFill>
              <a:srgbClr val="0000FF"/>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 name="Line 31"/>
          <p:cNvSpPr>
            <a:spLocks noChangeShapeType="1"/>
          </p:cNvSpPr>
          <p:nvPr/>
        </p:nvSpPr>
        <p:spPr bwMode="auto">
          <a:xfrm>
            <a:off x="6028154" y="2435560"/>
            <a:ext cx="6595" cy="1121549"/>
          </a:xfrm>
          <a:prstGeom prst="line">
            <a:avLst/>
          </a:prstGeom>
          <a:noFill/>
          <a:ln w="12700">
            <a:solidFill>
              <a:srgbClr val="0000FF"/>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 name="Line 32"/>
          <p:cNvSpPr>
            <a:spLocks noChangeShapeType="1"/>
          </p:cNvSpPr>
          <p:nvPr/>
        </p:nvSpPr>
        <p:spPr bwMode="auto">
          <a:xfrm>
            <a:off x="6183331" y="2435559"/>
            <a:ext cx="0" cy="680723"/>
          </a:xfrm>
          <a:prstGeom prst="line">
            <a:avLst/>
          </a:prstGeom>
          <a:noFill/>
          <a:ln w="12700">
            <a:solidFill>
              <a:srgbClr val="0000FF"/>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0" name="Line 33"/>
          <p:cNvSpPr>
            <a:spLocks noChangeShapeType="1"/>
          </p:cNvSpPr>
          <p:nvPr/>
        </p:nvSpPr>
        <p:spPr bwMode="auto">
          <a:xfrm>
            <a:off x="6903631" y="2435559"/>
            <a:ext cx="0" cy="680723"/>
          </a:xfrm>
          <a:prstGeom prst="line">
            <a:avLst/>
          </a:prstGeom>
          <a:noFill/>
          <a:ln w="12700">
            <a:solidFill>
              <a:srgbClr val="0000FF"/>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1" name="Line 34"/>
          <p:cNvSpPr>
            <a:spLocks noChangeShapeType="1"/>
          </p:cNvSpPr>
          <p:nvPr/>
        </p:nvSpPr>
        <p:spPr bwMode="auto">
          <a:xfrm>
            <a:off x="7064577" y="2435559"/>
            <a:ext cx="0" cy="680723"/>
          </a:xfrm>
          <a:prstGeom prst="line">
            <a:avLst/>
          </a:prstGeom>
          <a:noFill/>
          <a:ln w="12700">
            <a:solidFill>
              <a:srgbClr val="0000FF"/>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2" name="Rectangle 35"/>
          <p:cNvSpPr>
            <a:spLocks noChangeArrowheads="1"/>
          </p:cNvSpPr>
          <p:nvPr/>
        </p:nvSpPr>
        <p:spPr bwMode="auto">
          <a:xfrm>
            <a:off x="6183332" y="2131122"/>
            <a:ext cx="720300" cy="304438"/>
          </a:xfrm>
          <a:prstGeom prst="rect">
            <a:avLst/>
          </a:prstGeom>
          <a:solidFill>
            <a:srgbClr val="99FFCC"/>
          </a:solidFill>
          <a:ln w="9525" algn="ctr">
            <a:solidFill>
              <a:schemeClr val="tx1"/>
            </a:solidFill>
            <a:miter lim="800000"/>
            <a:headEnd/>
            <a:tailEnd/>
          </a:ln>
          <a:effectLst/>
          <a:extLst/>
        </p:spPr>
        <p:txBody>
          <a:bodyPr wrap="none" anchor="ctr"/>
          <a:lstStyle/>
          <a:p>
            <a:pPr algn="ctr"/>
            <a:r>
              <a:rPr lang="zh-CN" altLang="en-US" sz="1200" b="1">
                <a:latin typeface="微软雅黑" panose="020B0503020204020204" pitchFamily="34" charset="-122"/>
                <a:ea typeface="微软雅黑" panose="020B0503020204020204" pitchFamily="34" charset="-122"/>
              </a:rPr>
              <a:t>分片 </a:t>
            </a:r>
            <a:r>
              <a:rPr lang="en-US" altLang="zh-CN" sz="1200" b="1">
                <a:latin typeface="微软雅黑" panose="020B0503020204020204" pitchFamily="34" charset="-122"/>
                <a:ea typeface="微软雅黑" panose="020B0503020204020204" pitchFamily="34" charset="-122"/>
              </a:rPr>
              <a:t>2</a:t>
            </a:r>
          </a:p>
        </p:txBody>
      </p:sp>
      <p:sp>
        <p:nvSpPr>
          <p:cNvPr id="33" name="Rectangle 36"/>
          <p:cNvSpPr>
            <a:spLocks noChangeArrowheads="1"/>
          </p:cNvSpPr>
          <p:nvPr/>
        </p:nvSpPr>
        <p:spPr bwMode="auto">
          <a:xfrm>
            <a:off x="7064577" y="2811845"/>
            <a:ext cx="534288" cy="304438"/>
          </a:xfrm>
          <a:prstGeom prst="rect">
            <a:avLst/>
          </a:prstGeom>
          <a:solidFill>
            <a:srgbClr val="FFCCFF"/>
          </a:solidFill>
          <a:ln w="9525">
            <a:solidFill>
              <a:schemeClr val="tx1"/>
            </a:solidFill>
            <a:miter lim="800000"/>
            <a:headEnd/>
            <a:tailEnd/>
          </a:ln>
          <a:effectLst/>
          <a:extLst/>
        </p:spPr>
        <p:txBody>
          <a:bodyPr wrap="none" anchor="ctr"/>
          <a:lstStyle/>
          <a:p>
            <a:pPr algn="ctr"/>
            <a:r>
              <a:rPr lang="en-US" altLang="zh-CN" sz="1200" b="1" dirty="0" smtClean="0">
                <a:latin typeface="微软雅黑" panose="020B0503020204020204" pitchFamily="34" charset="-122"/>
                <a:ea typeface="微软雅黑" panose="020B0503020204020204" pitchFamily="34" charset="-122"/>
              </a:rPr>
              <a:t>ACK 2</a:t>
            </a:r>
            <a:endParaRPr lang="en-US" altLang="zh-CN" sz="1200" b="1" dirty="0">
              <a:latin typeface="微软雅黑" panose="020B0503020204020204" pitchFamily="34" charset="-122"/>
              <a:ea typeface="微软雅黑" panose="020B0503020204020204" pitchFamily="34" charset="-122"/>
            </a:endParaRPr>
          </a:p>
        </p:txBody>
      </p:sp>
      <p:sp>
        <p:nvSpPr>
          <p:cNvPr id="34" name="Line 37"/>
          <p:cNvSpPr>
            <a:spLocks noChangeShapeType="1"/>
          </p:cNvSpPr>
          <p:nvPr/>
        </p:nvSpPr>
        <p:spPr bwMode="auto">
          <a:xfrm>
            <a:off x="2017200" y="1980120"/>
            <a:ext cx="317934" cy="0"/>
          </a:xfrm>
          <a:prstGeom prst="line">
            <a:avLst/>
          </a:prstGeom>
          <a:noFill/>
          <a:ln w="19050">
            <a:solidFill>
              <a:srgbClr val="0000FF"/>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 name="Line 38"/>
          <p:cNvSpPr>
            <a:spLocks noChangeShapeType="1"/>
          </p:cNvSpPr>
          <p:nvPr/>
        </p:nvSpPr>
        <p:spPr bwMode="auto">
          <a:xfrm flipH="1">
            <a:off x="2498720" y="1980120"/>
            <a:ext cx="319254" cy="0"/>
          </a:xfrm>
          <a:prstGeom prst="line">
            <a:avLst/>
          </a:prstGeom>
          <a:noFill/>
          <a:ln w="19050">
            <a:solidFill>
              <a:srgbClr val="0000FF"/>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6" name="Text Box 39"/>
          <p:cNvSpPr txBox="1">
            <a:spLocks noChangeArrowheads="1"/>
          </p:cNvSpPr>
          <p:nvPr/>
        </p:nvSpPr>
        <p:spPr bwMode="auto">
          <a:xfrm>
            <a:off x="2231184" y="1516059"/>
            <a:ext cx="559256"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0000CC"/>
                </a:solidFill>
                <a:latin typeface="微软雅黑" panose="020B0503020204020204" pitchFamily="34" charset="-122"/>
                <a:ea typeface="微软雅黑" panose="020B0503020204020204" pitchFamily="34" charset="-122"/>
              </a:rPr>
              <a:t>SIFS</a:t>
            </a:r>
          </a:p>
        </p:txBody>
      </p:sp>
      <p:sp>
        <p:nvSpPr>
          <p:cNvPr id="37" name="Line 40"/>
          <p:cNvSpPr>
            <a:spLocks noChangeShapeType="1"/>
          </p:cNvSpPr>
          <p:nvPr/>
        </p:nvSpPr>
        <p:spPr bwMode="auto">
          <a:xfrm flipH="1">
            <a:off x="2416927" y="1752401"/>
            <a:ext cx="79154" cy="227720"/>
          </a:xfrm>
          <a:prstGeom prst="line">
            <a:avLst/>
          </a:prstGeom>
          <a:noFill/>
          <a:ln w="12700">
            <a:solidFill>
              <a:schemeClr val="tx1"/>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8" name="Rectangle 41"/>
          <p:cNvSpPr>
            <a:spLocks noChangeArrowheads="1"/>
          </p:cNvSpPr>
          <p:nvPr/>
        </p:nvSpPr>
        <p:spPr bwMode="auto">
          <a:xfrm>
            <a:off x="2335134" y="3496278"/>
            <a:ext cx="2149027" cy="304438"/>
          </a:xfrm>
          <a:prstGeom prst="rect">
            <a:avLst/>
          </a:prstGeom>
          <a:solidFill>
            <a:srgbClr val="0066FF"/>
          </a:solidFill>
          <a:ln w="9525">
            <a:solidFill>
              <a:schemeClr val="tx1"/>
            </a:solidFill>
            <a:miter lim="800000"/>
            <a:headEnd/>
            <a:tailEnd/>
          </a:ln>
          <a:effectLst/>
          <a:extLst/>
        </p:spPr>
        <p:txBody>
          <a:bodyPr wrap="none" anchor="ctr"/>
          <a:lstStyle/>
          <a:p>
            <a:pPr algn="ctr"/>
            <a:r>
              <a:rPr lang="en-US" altLang="zh-CN" sz="1200" b="1" dirty="0">
                <a:solidFill>
                  <a:schemeClr val="bg1"/>
                </a:solidFill>
                <a:latin typeface="微软雅黑" panose="020B0503020204020204" pitchFamily="34" charset="-122"/>
                <a:ea typeface="微软雅黑" panose="020B0503020204020204" pitchFamily="34" charset="-122"/>
              </a:rPr>
              <a:t>NAV (RTS)</a:t>
            </a:r>
          </a:p>
        </p:txBody>
      </p:sp>
      <p:sp>
        <p:nvSpPr>
          <p:cNvPr id="39" name="Rectangle 42"/>
          <p:cNvSpPr>
            <a:spLocks noChangeArrowheads="1"/>
          </p:cNvSpPr>
          <p:nvPr/>
        </p:nvSpPr>
        <p:spPr bwMode="auto">
          <a:xfrm>
            <a:off x="2976281" y="3789700"/>
            <a:ext cx="1523712" cy="303220"/>
          </a:xfrm>
          <a:prstGeom prst="rect">
            <a:avLst/>
          </a:prstGeom>
          <a:solidFill>
            <a:srgbClr val="99FF99"/>
          </a:solidFill>
          <a:ln w="9525">
            <a:solidFill>
              <a:schemeClr val="tx1"/>
            </a:solidFill>
            <a:miter lim="800000"/>
            <a:headEnd/>
            <a:tailEnd/>
          </a:ln>
          <a:effectLst/>
          <a:extLst/>
        </p:spPr>
        <p:txBody>
          <a:bodyPr wrap="none" anchor="ctr"/>
          <a:lstStyle/>
          <a:p>
            <a:pPr algn="ctr"/>
            <a:r>
              <a:rPr lang="en-US" altLang="zh-CN" sz="1200" b="1" dirty="0">
                <a:latin typeface="微软雅黑" panose="020B0503020204020204" pitchFamily="34" charset="-122"/>
                <a:ea typeface="微软雅黑" panose="020B0503020204020204" pitchFamily="34" charset="-122"/>
              </a:rPr>
              <a:t>NAV (CTS)</a:t>
            </a:r>
          </a:p>
        </p:txBody>
      </p:sp>
      <p:sp>
        <p:nvSpPr>
          <p:cNvPr id="40" name="AutoShape 43"/>
          <p:cNvSpPr>
            <a:spLocks/>
          </p:cNvSpPr>
          <p:nvPr/>
        </p:nvSpPr>
        <p:spPr bwMode="auto">
          <a:xfrm rot="16200000">
            <a:off x="5186905" y="-165761"/>
            <a:ext cx="227720" cy="4327077"/>
          </a:xfrm>
          <a:prstGeom prst="rightBrace">
            <a:avLst>
              <a:gd name="adj1" fmla="val 146167"/>
              <a:gd name="adj2" fmla="val 50000"/>
            </a:avLst>
          </a:prstGeom>
          <a:noFill/>
          <a:ln w="12700">
            <a:solidFill>
              <a:srgbClr val="0000FF"/>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1" name="Text Box 44"/>
          <p:cNvSpPr txBox="1">
            <a:spLocks noChangeArrowheads="1"/>
          </p:cNvSpPr>
          <p:nvPr/>
        </p:nvSpPr>
        <p:spPr bwMode="auto">
          <a:xfrm>
            <a:off x="4234210" y="1592743"/>
            <a:ext cx="2236510"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600" b="1" dirty="0">
                <a:solidFill>
                  <a:srgbClr val="0000CC"/>
                </a:solidFill>
                <a:latin typeface="微软雅黑" panose="020B0503020204020204" pitchFamily="34" charset="-122"/>
                <a:ea typeface="微软雅黑" panose="020B0503020204020204" pitchFamily="34" charset="-122"/>
              </a:rPr>
              <a:t>长的帧划分为许多分片</a:t>
            </a:r>
          </a:p>
        </p:txBody>
      </p:sp>
      <p:sp>
        <p:nvSpPr>
          <p:cNvPr id="42" name="Rectangle 48"/>
          <p:cNvSpPr>
            <a:spLocks noChangeArrowheads="1"/>
          </p:cNvSpPr>
          <p:nvPr/>
        </p:nvSpPr>
        <p:spPr bwMode="auto">
          <a:xfrm>
            <a:off x="4484161" y="3496278"/>
            <a:ext cx="1555373" cy="309436"/>
          </a:xfrm>
          <a:prstGeom prst="rect">
            <a:avLst/>
          </a:prstGeom>
          <a:solidFill>
            <a:srgbClr val="0066FF"/>
          </a:solidFill>
          <a:ln w="9525">
            <a:solidFill>
              <a:schemeClr val="tx1"/>
            </a:solidFill>
            <a:miter lim="800000"/>
            <a:headEnd/>
            <a:tailEnd/>
          </a:ln>
          <a:effectLst/>
          <a:extLst/>
        </p:spPr>
        <p:txBody>
          <a:bodyPr wrap="none" anchor="ctr"/>
          <a:lstStyle/>
          <a:p>
            <a:pPr algn="ctr"/>
            <a:r>
              <a:rPr lang="en-US" altLang="zh-CN" sz="1200" b="1" dirty="0">
                <a:solidFill>
                  <a:schemeClr val="bg1"/>
                </a:solidFill>
                <a:latin typeface="微软雅黑" panose="020B0503020204020204" pitchFamily="34" charset="-122"/>
                <a:ea typeface="微软雅黑" panose="020B0503020204020204" pitchFamily="34" charset="-122"/>
              </a:rPr>
              <a:t>NAV (</a:t>
            </a:r>
            <a:r>
              <a:rPr lang="zh-CN" altLang="en-US" sz="1200" b="1" dirty="0">
                <a:solidFill>
                  <a:schemeClr val="bg1"/>
                </a:solidFill>
                <a:latin typeface="微软雅黑" panose="020B0503020204020204" pitchFamily="34" charset="-122"/>
                <a:ea typeface="微软雅黑" panose="020B0503020204020204" pitchFamily="34" charset="-122"/>
              </a:rPr>
              <a:t>分片</a:t>
            </a:r>
            <a:r>
              <a:rPr lang="en-US" altLang="zh-CN" sz="1200" b="1" dirty="0">
                <a:solidFill>
                  <a:schemeClr val="bg1"/>
                </a:solidFill>
                <a:latin typeface="微软雅黑" panose="020B0503020204020204" pitchFamily="34" charset="-122"/>
                <a:ea typeface="微软雅黑" panose="020B0503020204020204" pitchFamily="34" charset="-122"/>
              </a:rPr>
              <a:t>0)</a:t>
            </a:r>
          </a:p>
        </p:txBody>
      </p:sp>
      <p:sp>
        <p:nvSpPr>
          <p:cNvPr id="43" name="Rectangle 49"/>
          <p:cNvSpPr>
            <a:spLocks noChangeArrowheads="1"/>
          </p:cNvSpPr>
          <p:nvPr/>
        </p:nvSpPr>
        <p:spPr bwMode="auto">
          <a:xfrm>
            <a:off x="4484162" y="3789700"/>
            <a:ext cx="1554054" cy="303220"/>
          </a:xfrm>
          <a:prstGeom prst="rect">
            <a:avLst/>
          </a:prstGeom>
          <a:solidFill>
            <a:srgbClr val="99FF99"/>
          </a:solidFill>
          <a:ln w="9525">
            <a:solidFill>
              <a:schemeClr val="tx1"/>
            </a:solidFill>
            <a:miter lim="800000"/>
            <a:headEnd/>
            <a:tailEnd/>
          </a:ln>
          <a:effectLst/>
          <a:extLst/>
        </p:spPr>
        <p:txBody>
          <a:bodyPr wrap="none" anchor="ctr"/>
          <a:lstStyle/>
          <a:p>
            <a:pPr algn="ctr"/>
            <a:r>
              <a:rPr lang="en-US" altLang="zh-CN" sz="1200" b="1">
                <a:latin typeface="微软雅黑" panose="020B0503020204020204" pitchFamily="34" charset="-122"/>
                <a:ea typeface="微软雅黑" panose="020B0503020204020204" pitchFamily="34" charset="-122"/>
              </a:rPr>
              <a:t>NAV (ACK0)</a:t>
            </a:r>
          </a:p>
        </p:txBody>
      </p:sp>
      <p:sp>
        <p:nvSpPr>
          <p:cNvPr id="44" name="Rectangle 50"/>
          <p:cNvSpPr>
            <a:spLocks noChangeArrowheads="1"/>
          </p:cNvSpPr>
          <p:nvPr/>
        </p:nvSpPr>
        <p:spPr bwMode="auto">
          <a:xfrm>
            <a:off x="6034257" y="3789700"/>
            <a:ext cx="1558012" cy="303220"/>
          </a:xfrm>
          <a:prstGeom prst="rect">
            <a:avLst/>
          </a:prstGeom>
          <a:solidFill>
            <a:srgbClr val="99FF99"/>
          </a:solidFill>
          <a:ln w="9525">
            <a:solidFill>
              <a:schemeClr val="tx1"/>
            </a:solidFill>
            <a:miter lim="800000"/>
            <a:headEnd/>
            <a:tailEnd/>
          </a:ln>
          <a:effectLst/>
          <a:extLst/>
        </p:spPr>
        <p:txBody>
          <a:bodyPr wrap="none" anchor="ctr"/>
          <a:lstStyle/>
          <a:p>
            <a:pPr algn="ctr"/>
            <a:r>
              <a:rPr lang="en-US" altLang="zh-CN" sz="1200" b="1">
                <a:latin typeface="微软雅黑" panose="020B0503020204020204" pitchFamily="34" charset="-122"/>
                <a:ea typeface="微软雅黑" panose="020B0503020204020204" pitchFamily="34" charset="-122"/>
              </a:rPr>
              <a:t>NAV (ACK1)</a:t>
            </a:r>
          </a:p>
        </p:txBody>
      </p:sp>
      <p:sp>
        <p:nvSpPr>
          <p:cNvPr id="45" name="Line 51"/>
          <p:cNvSpPr>
            <a:spLocks noChangeShapeType="1"/>
          </p:cNvSpPr>
          <p:nvPr/>
        </p:nvSpPr>
        <p:spPr bwMode="auto">
          <a:xfrm>
            <a:off x="7596226" y="2425817"/>
            <a:ext cx="0" cy="1066751"/>
          </a:xfrm>
          <a:prstGeom prst="line">
            <a:avLst/>
          </a:prstGeom>
          <a:noFill/>
          <a:ln w="12700">
            <a:solidFill>
              <a:srgbClr val="0000FF"/>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Rectangle 52"/>
          <p:cNvSpPr>
            <a:spLocks noChangeArrowheads="1"/>
          </p:cNvSpPr>
          <p:nvPr/>
        </p:nvSpPr>
        <p:spPr bwMode="auto">
          <a:xfrm>
            <a:off x="6034258" y="3496278"/>
            <a:ext cx="1561970" cy="304438"/>
          </a:xfrm>
          <a:prstGeom prst="rect">
            <a:avLst/>
          </a:prstGeom>
          <a:solidFill>
            <a:srgbClr val="0066FF"/>
          </a:solidFill>
          <a:ln w="9525">
            <a:solidFill>
              <a:schemeClr val="tx1"/>
            </a:solidFill>
            <a:miter lim="800000"/>
            <a:headEnd/>
            <a:tailEnd/>
          </a:ln>
          <a:effectLst/>
          <a:extLst/>
        </p:spPr>
        <p:txBody>
          <a:bodyPr wrap="none" anchor="ctr"/>
          <a:lstStyle/>
          <a:p>
            <a:pPr algn="ctr"/>
            <a:r>
              <a:rPr lang="en-US" altLang="zh-CN" sz="1200" b="1">
                <a:solidFill>
                  <a:schemeClr val="bg1"/>
                </a:solidFill>
                <a:latin typeface="微软雅黑" panose="020B0503020204020204" pitchFamily="34" charset="-122"/>
                <a:ea typeface="微软雅黑" panose="020B0503020204020204" pitchFamily="34" charset="-122"/>
              </a:rPr>
              <a:t>NAV (</a:t>
            </a:r>
            <a:r>
              <a:rPr lang="zh-CN" altLang="en-US" sz="1200" b="1">
                <a:solidFill>
                  <a:schemeClr val="bg1"/>
                </a:solidFill>
                <a:latin typeface="微软雅黑" panose="020B0503020204020204" pitchFamily="34" charset="-122"/>
                <a:ea typeface="微软雅黑" panose="020B0503020204020204" pitchFamily="34" charset="-122"/>
              </a:rPr>
              <a:t>分片</a:t>
            </a:r>
            <a:r>
              <a:rPr lang="en-US" altLang="zh-CN" sz="1200" b="1">
                <a:solidFill>
                  <a:schemeClr val="bg1"/>
                </a:solidFill>
                <a:latin typeface="微软雅黑" panose="020B0503020204020204" pitchFamily="34" charset="-122"/>
                <a:ea typeface="微软雅黑" panose="020B0503020204020204" pitchFamily="34" charset="-122"/>
              </a:rPr>
              <a:t>1)</a:t>
            </a:r>
          </a:p>
        </p:txBody>
      </p:sp>
      <p:sp>
        <p:nvSpPr>
          <p:cNvPr id="47" name="Line 7"/>
          <p:cNvSpPr>
            <a:spLocks noChangeShapeType="1"/>
          </p:cNvSpPr>
          <p:nvPr/>
        </p:nvSpPr>
        <p:spPr bwMode="auto">
          <a:xfrm>
            <a:off x="945985" y="3797005"/>
            <a:ext cx="7129123" cy="0"/>
          </a:xfrm>
          <a:prstGeom prst="line">
            <a:avLst/>
          </a:prstGeom>
          <a:noFill/>
          <a:ln w="19050">
            <a:solidFill>
              <a:schemeClr val="tx1"/>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10"/>
          <p:cNvSpPr>
            <a:spLocks noChangeShapeType="1"/>
          </p:cNvSpPr>
          <p:nvPr/>
        </p:nvSpPr>
        <p:spPr bwMode="auto">
          <a:xfrm>
            <a:off x="944665" y="3116282"/>
            <a:ext cx="7126485" cy="0"/>
          </a:xfrm>
          <a:prstGeom prst="line">
            <a:avLst/>
          </a:prstGeom>
          <a:noFill/>
          <a:ln w="19050">
            <a:solidFill>
              <a:schemeClr val="tx1"/>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5"/>
          <p:cNvSpPr>
            <a:spLocks noChangeShapeType="1"/>
          </p:cNvSpPr>
          <p:nvPr/>
        </p:nvSpPr>
        <p:spPr bwMode="auto">
          <a:xfrm>
            <a:off x="945985" y="2435559"/>
            <a:ext cx="7129123" cy="0"/>
          </a:xfrm>
          <a:prstGeom prst="line">
            <a:avLst/>
          </a:prstGeom>
          <a:noFill/>
          <a:ln w="19050">
            <a:solidFill>
              <a:schemeClr val="tx1"/>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 xmlns:p14="http://schemas.microsoft.com/office/powerpoint/2010/main" val="1426091140"/>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545145" y="1012964"/>
            <a:ext cx="8272930" cy="3054682"/>
          </a:xfrm>
          <a:prstGeom prst="rect">
            <a:avLst/>
          </a:prstGeom>
        </p:spPr>
        <p:txBody>
          <a:bodyPr wrap="square">
            <a:spAutoFit/>
          </a:bodyPr>
          <a:lstStyle/>
          <a:p>
            <a:pPr marL="357188" indent="-357188" eaLnBrk="0" hangingPunct="0">
              <a:lnSpc>
                <a:spcPts val="33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无线个人区域</a:t>
            </a:r>
            <a:r>
              <a:rPr lang="zh-CN" altLang="en-US" sz="2000" b="1" dirty="0" smtClean="0">
                <a:solidFill>
                  <a:srgbClr val="C00000"/>
                </a:solidFill>
                <a:latin typeface="微软雅黑" pitchFamily="34" charset="-122"/>
                <a:ea typeface="微软雅黑" pitchFamily="34" charset="-122"/>
              </a:rPr>
              <a:t>网 </a:t>
            </a:r>
            <a:r>
              <a:rPr lang="en-US" altLang="zh-CN" sz="2000" b="1" dirty="0" smtClean="0">
                <a:solidFill>
                  <a:srgbClr val="C00000"/>
                </a:solidFill>
                <a:latin typeface="微软雅黑" pitchFamily="34" charset="-122"/>
                <a:ea typeface="微软雅黑" pitchFamily="34" charset="-122"/>
              </a:rPr>
              <a:t>WPAN </a:t>
            </a:r>
            <a:r>
              <a:rPr lang="en-US" altLang="zh-CN" sz="2000" b="1" dirty="0">
                <a:latin typeface="微软雅黑" pitchFamily="34" charset="-122"/>
                <a:ea typeface="微软雅黑" pitchFamily="34" charset="-122"/>
              </a:rPr>
              <a:t>(Wireless Personal Area Network</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：在</a:t>
            </a:r>
            <a:r>
              <a:rPr lang="zh-CN" altLang="en-US" sz="2000" b="1" dirty="0">
                <a:latin typeface="微软雅黑" pitchFamily="34" charset="-122"/>
                <a:ea typeface="微软雅黑" pitchFamily="34" charset="-122"/>
              </a:rPr>
              <a:t>个人工作地方把属于个人使用的电子设备用无线技术连接起来</a:t>
            </a:r>
            <a:r>
              <a:rPr lang="zh-CN" altLang="en-US" sz="2000" b="1" dirty="0">
                <a:solidFill>
                  <a:srgbClr val="C00000"/>
                </a:solidFill>
                <a:latin typeface="微软雅黑" pitchFamily="34" charset="-122"/>
                <a:ea typeface="微软雅黑" pitchFamily="34" charset="-122"/>
              </a:rPr>
              <a:t>自组网络</a:t>
            </a:r>
            <a:r>
              <a:rPr lang="zh-CN" altLang="en-US" sz="2000" b="1" dirty="0">
                <a:latin typeface="微软雅黑" pitchFamily="34" charset="-122"/>
                <a:ea typeface="微软雅黑" pitchFamily="34" charset="-122"/>
              </a:rPr>
              <a:t>，不需要使用</a:t>
            </a:r>
            <a:r>
              <a:rPr lang="zh-CN" altLang="en-US" sz="2000" b="1" dirty="0" smtClean="0">
                <a:latin typeface="微软雅黑" pitchFamily="34" charset="-122"/>
                <a:ea typeface="微软雅黑" pitchFamily="34" charset="-122"/>
              </a:rPr>
              <a:t>接入点 </a:t>
            </a:r>
            <a:r>
              <a:rPr lang="en-US" altLang="zh-CN" sz="2000" b="1" dirty="0" smtClean="0">
                <a:latin typeface="微软雅黑" pitchFamily="34" charset="-122"/>
                <a:ea typeface="微软雅黑" pitchFamily="34" charset="-122"/>
              </a:rPr>
              <a:t>AP</a:t>
            </a:r>
            <a:r>
              <a:rPr lang="zh-CN" altLang="en-US" sz="2000" b="1" dirty="0">
                <a:latin typeface="微软雅黑" pitchFamily="34" charset="-122"/>
                <a:ea typeface="微软雅黑" pitchFamily="34" charset="-122"/>
              </a:rPr>
              <a:t>。</a:t>
            </a:r>
          </a:p>
          <a:p>
            <a:pPr marL="357188" indent="-357188"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整个网络的范围大约</a:t>
            </a:r>
            <a:r>
              <a:rPr lang="zh-CN" altLang="en-US" sz="2000" b="1" dirty="0" smtClean="0">
                <a:latin typeface="微软雅黑" pitchFamily="34" charset="-122"/>
                <a:ea typeface="微软雅黑" pitchFamily="34" charset="-122"/>
              </a:rPr>
              <a:t>在 </a:t>
            </a:r>
            <a:r>
              <a:rPr lang="en-US" altLang="zh-CN" sz="2000" b="1" dirty="0" smtClean="0">
                <a:latin typeface="微软雅黑" pitchFamily="34" charset="-122"/>
                <a:ea typeface="微软雅黑" pitchFamily="34" charset="-122"/>
              </a:rPr>
              <a:t>10 m </a:t>
            </a:r>
            <a:r>
              <a:rPr lang="zh-CN" altLang="en-US" sz="2000" b="1" dirty="0" smtClean="0">
                <a:latin typeface="微软雅黑" pitchFamily="34" charset="-122"/>
                <a:ea typeface="微软雅黑" pitchFamily="34" charset="-122"/>
              </a:rPr>
              <a:t>左右</a:t>
            </a:r>
            <a:r>
              <a:rPr lang="zh-CN" altLang="en-US" sz="2000" b="1" dirty="0">
                <a:latin typeface="微软雅黑" pitchFamily="34" charset="-122"/>
                <a:ea typeface="微软雅黑" pitchFamily="34" charset="-122"/>
              </a:rPr>
              <a:t>。</a:t>
            </a:r>
          </a:p>
          <a:p>
            <a:pPr marL="357188" indent="-357188" eaLnBrk="0" hangingPunct="0">
              <a:lnSpc>
                <a:spcPts val="3300"/>
              </a:lnSpc>
              <a:buClr>
                <a:srgbClr val="0070C0"/>
              </a:buClr>
              <a:buFont typeface="Wingdings" pitchFamily="2" charset="2"/>
              <a:buChar char="l"/>
            </a:pPr>
            <a:r>
              <a:rPr lang="en-US" altLang="zh-CN" sz="2000" b="1" dirty="0" smtClean="0">
                <a:latin typeface="微软雅黑" pitchFamily="34" charset="-122"/>
                <a:ea typeface="微软雅黑" pitchFamily="34" charset="-122"/>
              </a:rPr>
              <a:t>WPAN </a:t>
            </a:r>
            <a:r>
              <a:rPr lang="zh-CN" altLang="en-US" sz="2000" b="1" dirty="0" smtClean="0">
                <a:latin typeface="微软雅黑" pitchFamily="34" charset="-122"/>
                <a:ea typeface="微软雅黑" pitchFamily="34" charset="-122"/>
              </a:rPr>
              <a:t>可以</a:t>
            </a:r>
            <a:r>
              <a:rPr lang="zh-CN" altLang="en-US" sz="2000" b="1" dirty="0">
                <a:latin typeface="微软雅黑" pitchFamily="34" charset="-122"/>
                <a:ea typeface="微软雅黑" pitchFamily="34" charset="-122"/>
              </a:rPr>
              <a:t>是一个人使用，也可以是若干人共同使用。</a:t>
            </a:r>
          </a:p>
          <a:p>
            <a:pPr marL="357188" indent="-357188"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与</a:t>
            </a:r>
            <a:r>
              <a:rPr lang="zh-CN" altLang="en-US" sz="2000" b="1" dirty="0" smtClean="0">
                <a:solidFill>
                  <a:srgbClr val="C00000"/>
                </a:solidFill>
                <a:latin typeface="微软雅黑" pitchFamily="34" charset="-122"/>
                <a:ea typeface="微软雅黑" pitchFamily="34" charset="-122"/>
              </a:rPr>
              <a:t>个人</a:t>
            </a:r>
            <a:r>
              <a:rPr lang="zh-CN" altLang="en-US" sz="2000" b="1" dirty="0">
                <a:solidFill>
                  <a:srgbClr val="C00000"/>
                </a:solidFill>
                <a:latin typeface="微软雅黑" pitchFamily="34" charset="-122"/>
                <a:ea typeface="微软雅黑" pitchFamily="34" charset="-122"/>
              </a:rPr>
              <a:t>区域网 </a:t>
            </a:r>
            <a:r>
              <a:rPr lang="en-US" altLang="zh-CN" sz="2000" b="1" dirty="0">
                <a:solidFill>
                  <a:srgbClr val="C00000"/>
                </a:solidFill>
                <a:latin typeface="微软雅黑" pitchFamily="34" charset="-122"/>
                <a:ea typeface="微软雅黑" pitchFamily="34" charset="-122"/>
              </a:rPr>
              <a:t>PAN </a:t>
            </a:r>
            <a:r>
              <a:rPr lang="en-US" altLang="zh-CN" sz="2000" b="1" dirty="0">
                <a:latin typeface="微软雅黑" pitchFamily="34" charset="-122"/>
                <a:ea typeface="微软雅黑" pitchFamily="34" charset="-122"/>
              </a:rPr>
              <a:t>(Personal Area Network</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并</a:t>
            </a:r>
            <a:r>
              <a:rPr lang="zh-CN" altLang="en-US" sz="2000" b="1" dirty="0">
                <a:latin typeface="微软雅黑" pitchFamily="34" charset="-122"/>
                <a:ea typeface="微软雅黑" pitchFamily="34" charset="-122"/>
              </a:rPr>
              <a:t>不完全等同，因为 </a:t>
            </a:r>
            <a:r>
              <a:rPr lang="en-US" altLang="zh-CN" sz="2000" b="1" dirty="0">
                <a:latin typeface="微软雅黑" pitchFamily="34" charset="-122"/>
                <a:ea typeface="微软雅黑" pitchFamily="34" charset="-122"/>
              </a:rPr>
              <a:t>PAN </a:t>
            </a:r>
            <a:r>
              <a:rPr lang="zh-CN" altLang="en-US" sz="2000" b="1" dirty="0">
                <a:latin typeface="微软雅黑" pitchFamily="34" charset="-122"/>
                <a:ea typeface="微软雅黑" pitchFamily="34" charset="-122"/>
              </a:rPr>
              <a:t>不一定都</a:t>
            </a:r>
            <a:r>
              <a:rPr lang="zh-CN" altLang="en-US" sz="2000" b="1" dirty="0" smtClean="0">
                <a:latin typeface="微软雅黑" pitchFamily="34" charset="-122"/>
                <a:ea typeface="微软雅黑" pitchFamily="34" charset="-122"/>
              </a:rPr>
              <a:t>是使用</a:t>
            </a:r>
            <a:r>
              <a:rPr lang="zh-CN" altLang="en-US" sz="2000" b="1" dirty="0">
                <a:latin typeface="微软雅黑" pitchFamily="34" charset="-122"/>
                <a:ea typeface="微软雅黑" pitchFamily="34" charset="-122"/>
              </a:rPr>
              <a:t>无线连接的。 </a:t>
            </a:r>
          </a:p>
        </p:txBody>
      </p:sp>
      <p:sp>
        <p:nvSpPr>
          <p:cNvPr id="5" name="AutoShape 5"/>
          <p:cNvSpPr>
            <a:spLocks noChangeArrowheads="1"/>
          </p:cNvSpPr>
          <p:nvPr/>
        </p:nvSpPr>
        <p:spPr bwMode="auto">
          <a:xfrm>
            <a:off x="545144" y="620132"/>
            <a:ext cx="8053712" cy="388721"/>
          </a:xfrm>
          <a:prstGeom prst="roundRect">
            <a:avLst>
              <a:gd name="adj" fmla="val 16667"/>
            </a:avLst>
          </a:prstGeom>
          <a:solidFill>
            <a:srgbClr val="0070C0"/>
          </a:solidFill>
          <a:ln>
            <a:noFill/>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charset="-122"/>
            </a:endParaRPr>
          </a:p>
        </p:txBody>
      </p:sp>
      <p:sp>
        <p:nvSpPr>
          <p:cNvPr id="6" name="Rectangle 6"/>
          <p:cNvSpPr>
            <a:spLocks noChangeArrowheads="1"/>
          </p:cNvSpPr>
          <p:nvPr/>
        </p:nvSpPr>
        <p:spPr bwMode="auto">
          <a:xfrm>
            <a:off x="2575017" y="577861"/>
            <a:ext cx="3993978"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smtClean="0">
                <a:solidFill>
                  <a:srgbClr val="FFFF00"/>
                </a:solidFill>
                <a:latin typeface="微软雅黑" pitchFamily="34" charset="-122"/>
                <a:ea typeface="微软雅黑" pitchFamily="34" charset="-122"/>
              </a:rPr>
              <a:t>9.2</a:t>
            </a:r>
            <a:r>
              <a:rPr lang="en-US" altLang="zh-CN" sz="2400" b="1" dirty="0" smtClean="0">
                <a:solidFill>
                  <a:schemeClr val="bg1"/>
                </a:solidFill>
                <a:latin typeface="微软雅黑" pitchFamily="34" charset="-122"/>
                <a:ea typeface="微软雅黑" pitchFamily="34" charset="-122"/>
              </a:rPr>
              <a:t>  </a:t>
            </a:r>
            <a:r>
              <a:rPr lang="zh-CN" altLang="en-US" sz="2400" b="1" dirty="0" smtClean="0">
                <a:solidFill>
                  <a:schemeClr val="bg1"/>
                </a:solidFill>
                <a:latin typeface="微软雅黑" pitchFamily="34" charset="-122"/>
                <a:ea typeface="微软雅黑" pitchFamily="34" charset="-122"/>
              </a:rPr>
              <a:t>无线个人区域网</a:t>
            </a:r>
            <a:r>
              <a:rPr lang="en-US" altLang="zh-CN" sz="2400" b="1" dirty="0" smtClean="0">
                <a:solidFill>
                  <a:schemeClr val="bg1"/>
                </a:solidFill>
                <a:latin typeface="微软雅黑" pitchFamily="34" charset="-122"/>
                <a:ea typeface="微软雅黑" pitchFamily="34" charset="-122"/>
              </a:rPr>
              <a:t>WPAN</a:t>
            </a:r>
            <a:endParaRPr lang="zh-CN" altLang="en-US" sz="2400" b="1" dirty="0">
              <a:solidFill>
                <a:schemeClr val="bg1"/>
              </a:solidFill>
              <a:latin typeface="微软雅黑" pitchFamily="34" charset="-122"/>
              <a:ea typeface="微软雅黑" pitchFamily="34" charset="-122"/>
            </a:endParaRPr>
          </a:p>
        </p:txBody>
      </p:sp>
    </p:spTree>
    <p:extLst>
      <p:ext uri="{BB962C8B-B14F-4D97-AF65-F5344CB8AC3E}">
        <p14:creationId xmlns="" xmlns:p14="http://schemas.microsoft.com/office/powerpoint/2010/main" val="1252793117"/>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7939"/>
            <a:ext cx="8129016" cy="422275"/>
          </a:xfrm>
          <a:prstGeom prst="roundRect">
            <a:avLst>
              <a:gd name="adj" fmla="val 16667"/>
            </a:avLst>
          </a:prstGeom>
          <a:solidFill>
            <a:srgbClr val="0089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2682969" y="592475"/>
            <a:ext cx="3786871"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WPAN </a:t>
            </a:r>
            <a:r>
              <a:rPr lang="zh-CN" altLang="en-US" sz="2400" b="1" dirty="0">
                <a:solidFill>
                  <a:schemeClr val="bg1"/>
                </a:solidFill>
                <a:latin typeface="微软雅黑" pitchFamily="34" charset="-122"/>
                <a:ea typeface="微软雅黑" pitchFamily="34" charset="-122"/>
              </a:rPr>
              <a:t>和 </a:t>
            </a:r>
            <a:r>
              <a:rPr lang="en-US" altLang="zh-CN" sz="2400" b="1" dirty="0">
                <a:solidFill>
                  <a:schemeClr val="bg1"/>
                </a:solidFill>
                <a:latin typeface="微软雅黑" pitchFamily="34" charset="-122"/>
                <a:ea typeface="微软雅黑" pitchFamily="34" charset="-122"/>
              </a:rPr>
              <a:t>WLAN </a:t>
            </a:r>
            <a:r>
              <a:rPr lang="zh-CN" altLang="en-US" sz="2400" b="1" dirty="0" smtClean="0">
                <a:solidFill>
                  <a:schemeClr val="bg1"/>
                </a:solidFill>
                <a:latin typeface="微软雅黑" pitchFamily="34" charset="-122"/>
                <a:ea typeface="微软雅黑" pitchFamily="34" charset="-122"/>
              </a:rPr>
              <a:t>不一样 </a:t>
            </a:r>
            <a:endParaRPr lang="zh-CN" altLang="en-US" sz="2400" b="1" dirty="0">
              <a:solidFill>
                <a:schemeClr val="bg1"/>
              </a:solidFill>
              <a:latin typeface="微软雅黑" pitchFamily="34" charset="-122"/>
              <a:ea typeface="微软雅黑" pitchFamily="34" charset="-122"/>
            </a:endParaRPr>
          </a:p>
        </p:txBody>
      </p:sp>
      <p:sp>
        <p:nvSpPr>
          <p:cNvPr id="4" name="Rectangle 46"/>
          <p:cNvSpPr>
            <a:spLocks noChangeArrowheads="1"/>
          </p:cNvSpPr>
          <p:nvPr/>
        </p:nvSpPr>
        <p:spPr bwMode="auto">
          <a:xfrm>
            <a:off x="511896" y="1040945"/>
            <a:ext cx="8277262" cy="263149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en-US" altLang="zh-CN" sz="2000" b="1" dirty="0" smtClean="0">
                <a:solidFill>
                  <a:srgbClr val="C00000"/>
                </a:solidFill>
                <a:latin typeface="微软雅黑" pitchFamily="34" charset="-122"/>
                <a:ea typeface="微软雅黑" pitchFamily="34" charset="-122"/>
              </a:rPr>
              <a:t>WPAN</a:t>
            </a:r>
            <a:r>
              <a:rPr lang="zh-CN" altLang="en-US" sz="2000" b="1" dirty="0" smtClean="0">
                <a:solidFill>
                  <a:srgbClr val="C00000"/>
                </a:solidFill>
                <a:latin typeface="微软雅黑" pitchFamily="34" charset="-122"/>
                <a:ea typeface="微软雅黑" pitchFamily="34" charset="-122"/>
              </a:rPr>
              <a:t>：</a:t>
            </a:r>
            <a:endParaRPr lang="en-US" altLang="zh-CN" sz="2000" b="1" dirty="0" smtClean="0">
              <a:solidFill>
                <a:srgbClr val="C0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是以个人为</a:t>
            </a:r>
            <a:r>
              <a:rPr lang="zh-CN" altLang="en-US" sz="2000" b="1" dirty="0" smtClean="0">
                <a:latin typeface="微软雅黑" pitchFamily="34" charset="-122"/>
                <a:ea typeface="微软雅黑" pitchFamily="34" charset="-122"/>
              </a:rPr>
              <a:t>中心使用</a:t>
            </a:r>
            <a:r>
              <a:rPr lang="zh-CN" altLang="en-US" sz="2000" b="1" dirty="0">
                <a:latin typeface="微软雅黑" pitchFamily="34" charset="-122"/>
                <a:ea typeface="微软雅黑" pitchFamily="34" charset="-122"/>
              </a:rPr>
              <a:t>的无线个人区域</a:t>
            </a:r>
            <a:r>
              <a:rPr lang="zh-CN" altLang="en-US" sz="2000" b="1" dirty="0" smtClean="0">
                <a:latin typeface="微软雅黑" pitchFamily="34" charset="-122"/>
                <a:ea typeface="微软雅黑" pitchFamily="34" charset="-122"/>
              </a:rPr>
              <a:t>网；</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smtClean="0">
                <a:latin typeface="微软雅黑" pitchFamily="34" charset="-122"/>
                <a:ea typeface="微软雅黑" pitchFamily="34" charset="-122"/>
              </a:rPr>
              <a:t>实际上是</a:t>
            </a:r>
            <a:r>
              <a:rPr lang="zh-CN" altLang="en-US" sz="2000" b="1" dirty="0">
                <a:latin typeface="微软雅黑" pitchFamily="34" charset="-122"/>
                <a:ea typeface="微软雅黑" pitchFamily="34" charset="-122"/>
              </a:rPr>
              <a:t>一个低功率、小范围、低速率和低价格的电缆替代技术。</a:t>
            </a:r>
          </a:p>
          <a:p>
            <a:pPr marL="342900" indent="-342900" eaLnBrk="0" hangingPunct="0">
              <a:lnSpc>
                <a:spcPts val="3300"/>
              </a:lnSpc>
              <a:buClr>
                <a:srgbClr val="0070C0"/>
              </a:buClr>
              <a:buFont typeface="Wingdings" pitchFamily="2" charset="2"/>
              <a:buChar char="l"/>
            </a:pPr>
            <a:r>
              <a:rPr lang="en-US" altLang="zh-CN" sz="2000" b="1" dirty="0" smtClean="0">
                <a:solidFill>
                  <a:srgbClr val="C00000"/>
                </a:solidFill>
                <a:latin typeface="微软雅黑" pitchFamily="34" charset="-122"/>
                <a:ea typeface="微软雅黑" pitchFamily="34" charset="-122"/>
              </a:rPr>
              <a:t>WLAN</a:t>
            </a:r>
            <a:r>
              <a:rPr lang="zh-CN" altLang="en-US" sz="2000" b="1" dirty="0" smtClean="0">
                <a:solidFill>
                  <a:srgbClr val="C00000"/>
                </a:solidFill>
                <a:latin typeface="微软雅黑" pitchFamily="34" charset="-122"/>
                <a:ea typeface="微软雅黑" pitchFamily="34" charset="-122"/>
              </a:rPr>
              <a:t>：</a:t>
            </a:r>
            <a:endParaRPr lang="en-US" altLang="zh-CN" sz="2000" b="1" dirty="0" smtClean="0">
              <a:solidFill>
                <a:srgbClr val="C00000"/>
              </a:solidFill>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smtClean="0">
                <a:latin typeface="微软雅黑" pitchFamily="34" charset="-122"/>
                <a:ea typeface="微软雅黑" pitchFamily="34" charset="-122"/>
              </a:rPr>
              <a:t>是</a:t>
            </a:r>
            <a:r>
              <a:rPr lang="zh-CN" altLang="en-US" sz="2000" b="1" dirty="0">
                <a:latin typeface="微软雅黑" pitchFamily="34" charset="-122"/>
                <a:ea typeface="微软雅黑" pitchFamily="34" charset="-122"/>
              </a:rPr>
              <a:t>同时为许多用户服务的无线</a:t>
            </a:r>
            <a:r>
              <a:rPr lang="zh-CN" altLang="en-US" sz="2000" b="1" dirty="0" smtClean="0">
                <a:latin typeface="微软雅黑" pitchFamily="34" charset="-122"/>
                <a:ea typeface="微软雅黑" pitchFamily="34" charset="-122"/>
              </a:rPr>
              <a:t>局域网</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717550" lvl="1" indent="-342900" eaLnBrk="0" hangingPunct="0">
              <a:lnSpc>
                <a:spcPts val="33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是一个大功率、中等范围、高速率的局域网。 </a:t>
            </a:r>
          </a:p>
        </p:txBody>
      </p:sp>
    </p:spTree>
    <p:extLst>
      <p:ext uri="{BB962C8B-B14F-4D97-AF65-F5344CB8AC3E}">
        <p14:creationId xmlns="" xmlns:p14="http://schemas.microsoft.com/office/powerpoint/2010/main" val="1648023652"/>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5130"/>
            <a:ext cx="8129016" cy="422275"/>
          </a:xfrm>
          <a:prstGeom prst="roundRect">
            <a:avLst>
              <a:gd name="adj" fmla="val 16667"/>
            </a:avLst>
          </a:prstGeom>
          <a:solidFill>
            <a:srgbClr val="0089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3627779" y="589666"/>
            <a:ext cx="1897250"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itchFamily="34" charset="-122"/>
                <a:ea typeface="微软雅黑" pitchFamily="34" charset="-122"/>
              </a:rPr>
              <a:t>WPAN </a:t>
            </a:r>
            <a:r>
              <a:rPr lang="zh-CN" altLang="en-US" sz="2400" b="1" dirty="0">
                <a:solidFill>
                  <a:schemeClr val="bg1"/>
                </a:solidFill>
                <a:latin typeface="微软雅黑" pitchFamily="34" charset="-122"/>
                <a:ea typeface="微软雅黑" pitchFamily="34" charset="-122"/>
              </a:rPr>
              <a:t>标准</a:t>
            </a:r>
          </a:p>
        </p:txBody>
      </p:sp>
      <p:sp>
        <p:nvSpPr>
          <p:cNvPr id="4" name="Rectangle 46"/>
          <p:cNvSpPr>
            <a:spLocks noChangeArrowheads="1"/>
          </p:cNvSpPr>
          <p:nvPr/>
        </p:nvSpPr>
        <p:spPr bwMode="auto">
          <a:xfrm>
            <a:off x="511896" y="1046844"/>
            <a:ext cx="7996484" cy="136191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由 </a:t>
            </a:r>
            <a:r>
              <a:rPr lang="en-US" altLang="zh-CN" sz="2000" b="1" dirty="0">
                <a:latin typeface="微软雅黑" pitchFamily="34" charset="-122"/>
                <a:ea typeface="微软雅黑" pitchFamily="34" charset="-122"/>
              </a:rPr>
              <a:t>IEEE </a:t>
            </a:r>
            <a:r>
              <a:rPr lang="zh-CN" altLang="en-US" sz="2000" b="1" dirty="0" smtClean="0">
                <a:latin typeface="微软雅黑" pitchFamily="34" charset="-122"/>
                <a:ea typeface="微软雅黑" pitchFamily="34" charset="-122"/>
              </a:rPr>
              <a:t>的 </a:t>
            </a:r>
            <a:r>
              <a:rPr lang="en-US" altLang="zh-CN" sz="2000" b="1" dirty="0" smtClean="0">
                <a:latin typeface="微软雅黑" pitchFamily="34" charset="-122"/>
                <a:ea typeface="微软雅黑" pitchFamily="34" charset="-122"/>
              </a:rPr>
              <a:t>802.15 </a:t>
            </a:r>
            <a:r>
              <a:rPr lang="zh-CN" altLang="en-US" sz="2000" b="1" dirty="0" smtClean="0">
                <a:latin typeface="微软雅黑" pitchFamily="34" charset="-122"/>
                <a:ea typeface="微软雅黑" pitchFamily="34" charset="-122"/>
              </a:rPr>
              <a:t>工作组</a:t>
            </a:r>
            <a:r>
              <a:rPr lang="zh-CN" altLang="en-US" sz="2000" b="1" dirty="0">
                <a:latin typeface="微软雅黑" pitchFamily="34" charset="-122"/>
                <a:ea typeface="微软雅黑" pitchFamily="34" charset="-122"/>
              </a:rPr>
              <a:t>制定</a:t>
            </a:r>
            <a:r>
              <a:rPr lang="zh-CN" altLang="en-US" sz="2000" b="1" dirty="0" smtClean="0">
                <a:latin typeface="微软雅黑" pitchFamily="34" charset="-122"/>
                <a:ea typeface="微软雅黑" pitchFamily="34" charset="-122"/>
              </a:rPr>
              <a:t>，包括 </a:t>
            </a:r>
            <a:r>
              <a:rPr lang="en-US" altLang="zh-CN" sz="2000" b="1" dirty="0" smtClean="0">
                <a:latin typeface="微软雅黑" pitchFamily="34" charset="-122"/>
                <a:ea typeface="微软雅黑" pitchFamily="34" charset="-122"/>
              </a:rPr>
              <a:t>MAC </a:t>
            </a:r>
            <a:r>
              <a:rPr lang="zh-CN" altLang="en-US" sz="2000" b="1" dirty="0" smtClean="0">
                <a:latin typeface="微软雅黑" pitchFamily="34" charset="-122"/>
                <a:ea typeface="微软雅黑" pitchFamily="34" charset="-122"/>
              </a:rPr>
              <a:t>层</a:t>
            </a:r>
            <a:r>
              <a:rPr lang="zh-CN" altLang="en-US" sz="2000" b="1" dirty="0">
                <a:latin typeface="微软雅黑" pitchFamily="34" charset="-122"/>
                <a:ea typeface="微软雅黑" pitchFamily="34" charset="-122"/>
              </a:rPr>
              <a:t>和</a:t>
            </a:r>
            <a:r>
              <a:rPr lang="zh-CN" altLang="en-US" sz="2000" b="1" dirty="0" smtClean="0">
                <a:latin typeface="微软雅黑" pitchFamily="34" charset="-122"/>
                <a:ea typeface="微软雅黑" pitchFamily="34" charset="-122"/>
              </a:rPr>
              <a:t>物理层的</a:t>
            </a:r>
            <a:r>
              <a:rPr lang="zh-CN" altLang="en-US" sz="2000" b="1" dirty="0">
                <a:latin typeface="微软雅黑" pitchFamily="34" charset="-122"/>
                <a:ea typeface="微软雅黑" pitchFamily="34" charset="-122"/>
              </a:rPr>
              <a:t>标准。</a:t>
            </a:r>
          </a:p>
          <a:p>
            <a:pPr marL="342900" indent="-342900" eaLnBrk="0" hangingPunct="0">
              <a:lnSpc>
                <a:spcPts val="3300"/>
              </a:lnSpc>
              <a:buClr>
                <a:srgbClr val="0070C0"/>
              </a:buClr>
              <a:buFont typeface="Wingdings" pitchFamily="2" charset="2"/>
              <a:buChar char="l"/>
            </a:pPr>
            <a:r>
              <a:rPr lang="en-US" altLang="zh-CN" sz="2000" b="1" dirty="0" smtClean="0">
                <a:latin typeface="微软雅黑" pitchFamily="34" charset="-122"/>
                <a:ea typeface="微软雅黑" pitchFamily="34" charset="-122"/>
              </a:rPr>
              <a:t>WPAN </a:t>
            </a:r>
            <a:r>
              <a:rPr lang="zh-CN" altLang="en-US" sz="2000" b="1" dirty="0" smtClean="0">
                <a:latin typeface="微软雅黑" pitchFamily="34" charset="-122"/>
                <a:ea typeface="微软雅黑" pitchFamily="34" charset="-122"/>
              </a:rPr>
              <a:t>都</a:t>
            </a:r>
            <a:r>
              <a:rPr lang="zh-CN" altLang="en-US" sz="2000" b="1" dirty="0">
                <a:latin typeface="微软雅黑" pitchFamily="34" charset="-122"/>
                <a:ea typeface="微软雅黑" pitchFamily="34" charset="-122"/>
              </a:rPr>
              <a:t>工作</a:t>
            </a:r>
            <a:r>
              <a:rPr lang="zh-CN" altLang="en-US" sz="2000" b="1" dirty="0" smtClean="0">
                <a:latin typeface="微软雅黑" pitchFamily="34" charset="-122"/>
                <a:ea typeface="微软雅黑" pitchFamily="34" charset="-122"/>
              </a:rPr>
              <a:t>在 </a:t>
            </a:r>
            <a:r>
              <a:rPr lang="en-US" altLang="zh-CN" sz="2000" b="1" dirty="0" smtClean="0">
                <a:latin typeface="微软雅黑" pitchFamily="34" charset="-122"/>
                <a:ea typeface="微软雅黑" pitchFamily="34" charset="-122"/>
              </a:rPr>
              <a:t>2.4 GHz </a:t>
            </a:r>
            <a:r>
              <a:rPr lang="zh-CN" altLang="en-US" sz="2000" b="1" dirty="0" smtClean="0">
                <a:latin typeface="微软雅黑" pitchFamily="34" charset="-122"/>
                <a:ea typeface="微软雅黑" pitchFamily="34" charset="-122"/>
              </a:rPr>
              <a:t>的 </a:t>
            </a:r>
            <a:r>
              <a:rPr lang="en-US" altLang="zh-CN" sz="2000" b="1" dirty="0" smtClean="0">
                <a:latin typeface="微软雅黑" pitchFamily="34" charset="-122"/>
                <a:ea typeface="微软雅黑" pitchFamily="34" charset="-122"/>
              </a:rPr>
              <a:t>ISM </a:t>
            </a:r>
            <a:r>
              <a:rPr lang="zh-CN" altLang="en-US" sz="2000" b="1" dirty="0" smtClean="0">
                <a:latin typeface="微软雅黑" pitchFamily="34" charset="-122"/>
                <a:ea typeface="微软雅黑" pitchFamily="34" charset="-122"/>
              </a:rPr>
              <a:t>频段</a:t>
            </a:r>
            <a:r>
              <a:rPr lang="zh-CN" altLang="en-US" sz="2000" b="1" dirty="0">
                <a:latin typeface="微软雅黑" pitchFamily="34" charset="-122"/>
                <a:ea typeface="微软雅黑" pitchFamily="34" charset="-122"/>
              </a:rPr>
              <a:t>。</a:t>
            </a:r>
          </a:p>
          <a:p>
            <a:pPr marL="342900" indent="-342900" eaLnBrk="0" hangingPunct="0">
              <a:lnSpc>
                <a:spcPts val="3300"/>
              </a:lnSpc>
              <a:buClr>
                <a:srgbClr val="0070C0"/>
              </a:buClr>
              <a:buFont typeface="Wingdings" pitchFamily="2" charset="2"/>
              <a:buChar char="l"/>
            </a:pPr>
            <a:r>
              <a:rPr lang="zh-CN" altLang="en-US" sz="2000" b="1" dirty="0" smtClean="0">
                <a:latin typeface="微软雅黑" pitchFamily="34" charset="-122"/>
                <a:ea typeface="微软雅黑" pitchFamily="34" charset="-122"/>
              </a:rPr>
              <a:t>欧洲的 </a:t>
            </a:r>
            <a:r>
              <a:rPr lang="en-US" altLang="zh-CN" sz="2000" b="1" dirty="0" smtClean="0">
                <a:latin typeface="微软雅黑" pitchFamily="34" charset="-122"/>
                <a:ea typeface="微软雅黑" pitchFamily="34" charset="-122"/>
              </a:rPr>
              <a:t>ETSI </a:t>
            </a:r>
            <a:r>
              <a:rPr lang="zh-CN" altLang="en-US" sz="2000" b="1" dirty="0" smtClean="0">
                <a:latin typeface="微软雅黑" pitchFamily="34" charset="-122"/>
                <a:ea typeface="微软雅黑" pitchFamily="34" charset="-122"/>
              </a:rPr>
              <a:t>标准</a:t>
            </a:r>
            <a:r>
              <a:rPr lang="zh-CN" altLang="en-US" sz="2000" b="1" dirty="0">
                <a:latin typeface="微软雅黑" pitchFamily="34" charset="-122"/>
                <a:ea typeface="微软雅黑" pitchFamily="34" charset="-122"/>
              </a:rPr>
              <a:t>则把无线个人区域网</a:t>
            </a:r>
            <a:r>
              <a:rPr lang="zh-CN" altLang="en-US" sz="2000" b="1" dirty="0" smtClean="0">
                <a:latin typeface="微软雅黑" pitchFamily="34" charset="-122"/>
                <a:ea typeface="微软雅黑" pitchFamily="34" charset="-122"/>
              </a:rPr>
              <a:t>取名为 </a:t>
            </a:r>
            <a:r>
              <a:rPr lang="en-US" altLang="zh-CN" sz="2000" b="1" dirty="0" err="1" smtClean="0">
                <a:latin typeface="微软雅黑" pitchFamily="34" charset="-122"/>
                <a:ea typeface="微软雅黑" pitchFamily="34" charset="-122"/>
              </a:rPr>
              <a:t>HiperPAN</a:t>
            </a:r>
            <a:r>
              <a:rPr lang="zh-CN" altLang="en-US" sz="2000" b="1" dirty="0">
                <a:latin typeface="微软雅黑" pitchFamily="34" charset="-122"/>
                <a:ea typeface="微软雅黑" pitchFamily="34" charset="-122"/>
              </a:rPr>
              <a:t>。</a:t>
            </a:r>
          </a:p>
        </p:txBody>
      </p:sp>
    </p:spTree>
    <p:extLst>
      <p:ext uri="{BB962C8B-B14F-4D97-AF65-F5344CB8AC3E}">
        <p14:creationId xmlns="" xmlns:p14="http://schemas.microsoft.com/office/powerpoint/2010/main" val="4093690985"/>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36196" y="982631"/>
            <a:ext cx="8104716" cy="365433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rPr>
              <a:t>最早使用的 </a:t>
            </a:r>
            <a:r>
              <a:rPr lang="en-US" altLang="zh-CN" sz="2000" b="1" dirty="0" smtClean="0">
                <a:latin typeface="微软雅黑" pitchFamily="34" charset="-122"/>
                <a:ea typeface="微软雅黑" pitchFamily="34" charset="-122"/>
              </a:rPr>
              <a:t>WPAN</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en-US" altLang="zh-CN" sz="2000" b="1" dirty="0" smtClean="0">
                <a:latin typeface="微软雅黑" pitchFamily="34" charset="-122"/>
                <a:ea typeface="微软雅黑" pitchFamily="34" charset="-122"/>
              </a:rPr>
              <a:t>1994 </a:t>
            </a:r>
            <a:r>
              <a:rPr lang="zh-CN" altLang="en-US" sz="2000" b="1" dirty="0" smtClean="0">
                <a:latin typeface="微软雅黑" pitchFamily="34" charset="-122"/>
                <a:ea typeface="微软雅黑" pitchFamily="34" charset="-122"/>
              </a:rPr>
              <a:t>年，由爱</a:t>
            </a:r>
            <a:r>
              <a:rPr lang="zh-CN" altLang="en-US" sz="2000" b="1" dirty="0">
                <a:latin typeface="微软雅黑" pitchFamily="34" charset="-122"/>
                <a:ea typeface="微软雅黑" pitchFamily="34" charset="-122"/>
              </a:rPr>
              <a:t>立信公司</a:t>
            </a:r>
            <a:r>
              <a:rPr lang="zh-CN" altLang="en-US" sz="2000" b="1" dirty="0" smtClean="0">
                <a:latin typeface="微软雅黑" pitchFamily="34" charset="-122"/>
                <a:ea typeface="微软雅黑" pitchFamily="34" charset="-122"/>
              </a:rPr>
              <a:t>推出，</a:t>
            </a:r>
            <a:r>
              <a:rPr lang="zh-CN" altLang="en-US" sz="2000" b="1" dirty="0">
                <a:latin typeface="微软雅黑" pitchFamily="34" charset="-122"/>
                <a:ea typeface="微软雅黑" pitchFamily="34" charset="-122"/>
              </a:rPr>
              <a:t>其标准是 </a:t>
            </a:r>
            <a:r>
              <a:rPr lang="en-US" altLang="zh-CN" sz="2000" b="1" dirty="0">
                <a:latin typeface="微软雅黑" pitchFamily="34" charset="-122"/>
                <a:ea typeface="微软雅黑" pitchFamily="34" charset="-122"/>
              </a:rPr>
              <a:t>IEEE 802.15.1 </a:t>
            </a:r>
            <a:r>
              <a:rPr lang="zh-CN" altLang="en-US" sz="2000" b="1" dirty="0">
                <a:latin typeface="微软雅黑" pitchFamily="34" charset="-122"/>
                <a:ea typeface="微软雅黑" pitchFamily="34" charset="-122"/>
              </a:rPr>
              <a:t>。</a:t>
            </a:r>
          </a:p>
          <a:p>
            <a:pPr marL="342900" indent="-342900" eaLnBrk="0" hangingPunct="0">
              <a:lnSpc>
                <a:spcPts val="2800"/>
              </a:lnSpc>
              <a:buClr>
                <a:srgbClr val="0070C0"/>
              </a:buClr>
              <a:buFont typeface="Wingdings" pitchFamily="2" charset="2"/>
              <a:buChar char="l"/>
            </a:pPr>
            <a:r>
              <a:rPr lang="zh-CN" altLang="en-US" sz="2000" b="1" dirty="0" smtClean="0">
                <a:solidFill>
                  <a:srgbClr val="0000CC"/>
                </a:solidFill>
                <a:latin typeface="微软雅黑" pitchFamily="34" charset="-122"/>
                <a:ea typeface="微软雅黑" pitchFamily="34" charset="-122"/>
              </a:rPr>
              <a:t>第 </a:t>
            </a:r>
            <a:r>
              <a:rPr lang="en-US" altLang="zh-CN" sz="2000" b="1" dirty="0" smtClean="0">
                <a:solidFill>
                  <a:srgbClr val="0000CC"/>
                </a:solidFill>
                <a:latin typeface="微软雅黑" pitchFamily="34" charset="-122"/>
                <a:ea typeface="微软雅黑" pitchFamily="34" charset="-122"/>
              </a:rPr>
              <a:t>1 </a:t>
            </a:r>
            <a:r>
              <a:rPr lang="zh-CN" altLang="en-US" sz="2000" b="1" dirty="0" smtClean="0">
                <a:solidFill>
                  <a:srgbClr val="0000CC"/>
                </a:solidFill>
                <a:latin typeface="微软雅黑" pitchFamily="34" charset="-122"/>
                <a:ea typeface="微软雅黑" pitchFamily="34" charset="-122"/>
              </a:rPr>
              <a:t>代蓝牙：</a:t>
            </a:r>
            <a:r>
              <a:rPr lang="zh-CN" altLang="en-US" sz="2000" b="1" dirty="0" smtClean="0">
                <a:latin typeface="微软雅黑" pitchFamily="34" charset="-122"/>
                <a:ea typeface="微软雅黑" pitchFamily="34" charset="-122"/>
              </a:rPr>
              <a:t>数据率 </a:t>
            </a:r>
            <a:r>
              <a:rPr lang="en-US" altLang="zh-CN" sz="2000" b="1" dirty="0" smtClean="0">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 </a:t>
            </a:r>
            <a:r>
              <a:rPr lang="en-US" altLang="zh-CN" sz="2000" b="1" dirty="0">
                <a:latin typeface="微软雅黑" pitchFamily="34" charset="-122"/>
                <a:ea typeface="微软雅黑" pitchFamily="34" charset="-122"/>
              </a:rPr>
              <a:t>720 </a:t>
            </a:r>
            <a:r>
              <a:rPr lang="en-US" altLang="zh-CN" sz="2000" b="1" dirty="0" err="1">
                <a:latin typeface="微软雅黑" pitchFamily="34" charset="-122"/>
                <a:ea typeface="微软雅黑" pitchFamily="34" charset="-122"/>
              </a:rPr>
              <a:t>kbit</a:t>
            </a:r>
            <a:r>
              <a:rPr lang="en-US" altLang="zh-CN" sz="2000" b="1" dirty="0">
                <a:latin typeface="微软雅黑" pitchFamily="34" charset="-122"/>
                <a:ea typeface="微软雅黑" pitchFamily="34" charset="-122"/>
              </a:rPr>
              <a:t>/s</a:t>
            </a:r>
            <a:r>
              <a:rPr lang="zh-CN" altLang="en-US" sz="2000" b="1" dirty="0">
                <a:latin typeface="微软雅黑" pitchFamily="34" charset="-122"/>
                <a:ea typeface="微软雅黑" pitchFamily="34" charset="-122"/>
              </a:rPr>
              <a:t>，通信</a:t>
            </a:r>
            <a:r>
              <a:rPr lang="zh-CN" altLang="en-US" sz="2000" b="1" dirty="0" smtClean="0">
                <a:latin typeface="微软雅黑" pitchFamily="34" charset="-122"/>
                <a:ea typeface="微软雅黑" pitchFamily="34" charset="-122"/>
              </a:rPr>
              <a:t>范围 </a:t>
            </a:r>
            <a:r>
              <a:rPr lang="en-US" altLang="zh-CN" sz="2000" b="1" dirty="0" smtClean="0">
                <a:latin typeface="微软雅黑" pitchFamily="34" charset="-122"/>
                <a:ea typeface="微软雅黑" pitchFamily="34" charset="-122"/>
              </a:rPr>
              <a:t>= 10 </a:t>
            </a:r>
            <a:r>
              <a:rPr lang="zh-CN" altLang="en-US" sz="2000" b="1" dirty="0">
                <a:latin typeface="微软雅黑" pitchFamily="34" charset="-122"/>
                <a:ea typeface="微软雅黑" pitchFamily="34" charset="-122"/>
              </a:rPr>
              <a:t>米左右</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sz="2000" b="1" dirty="0">
                <a:solidFill>
                  <a:srgbClr val="0000CC"/>
                </a:solidFill>
                <a:latin typeface="微软雅黑" pitchFamily="34" charset="-122"/>
                <a:ea typeface="微软雅黑" pitchFamily="34" charset="-122"/>
              </a:rPr>
              <a:t>蓝</a:t>
            </a:r>
            <a:r>
              <a:rPr lang="zh-CN" altLang="en-US" sz="2000" b="1" dirty="0" smtClean="0">
                <a:solidFill>
                  <a:srgbClr val="0000CC"/>
                </a:solidFill>
                <a:latin typeface="微软雅黑" pitchFamily="34" charset="-122"/>
                <a:ea typeface="微软雅黑" pitchFamily="34" charset="-122"/>
              </a:rPr>
              <a:t>牙 </a:t>
            </a:r>
            <a:r>
              <a:rPr lang="en-US" altLang="zh-CN" sz="2000" b="1" dirty="0" smtClean="0">
                <a:solidFill>
                  <a:srgbClr val="0000CC"/>
                </a:solidFill>
                <a:latin typeface="微软雅黑" pitchFamily="34" charset="-122"/>
                <a:ea typeface="微软雅黑" pitchFamily="34" charset="-122"/>
              </a:rPr>
              <a:t>4.0</a:t>
            </a:r>
            <a:r>
              <a:rPr lang="zh-CN" altLang="en-US" sz="2000" b="1" dirty="0" smtClean="0">
                <a:solidFill>
                  <a:srgbClr val="0000CC"/>
                </a:solidFill>
                <a:latin typeface="微软雅黑" pitchFamily="34" charset="-122"/>
                <a:ea typeface="微软雅黑" pitchFamily="34" charset="-122"/>
              </a:rPr>
              <a:t>：</a:t>
            </a:r>
            <a:endParaRPr lang="en-US" altLang="zh-CN" sz="2000" b="1" dirty="0" smtClean="0">
              <a:solidFill>
                <a:srgbClr val="0000CC"/>
              </a:solidFill>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solidFill>
                  <a:srgbClr val="C00000"/>
                </a:solidFill>
                <a:latin typeface="微软雅黑" pitchFamily="34" charset="-122"/>
                <a:ea typeface="微软雅黑" pitchFamily="34" charset="-122"/>
              </a:rPr>
              <a:t>低耗能蓝牙 </a:t>
            </a:r>
            <a:r>
              <a:rPr lang="en-US" altLang="zh-CN" b="1" dirty="0">
                <a:solidFill>
                  <a:srgbClr val="C00000"/>
                </a:solidFill>
                <a:latin typeface="微软雅黑" pitchFamily="34" charset="-122"/>
                <a:ea typeface="微软雅黑" pitchFamily="34" charset="-122"/>
              </a:rPr>
              <a:t>BLE </a:t>
            </a:r>
            <a:r>
              <a:rPr lang="en-US" altLang="zh-CN" b="1" dirty="0">
                <a:latin typeface="微软雅黑" pitchFamily="34" charset="-122"/>
                <a:ea typeface="微软雅黑" pitchFamily="34" charset="-122"/>
              </a:rPr>
              <a:t>(Bluetooth Low Energy)</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1174750" lvl="2" indent="-34290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适用于数据量很小的节点，电池可以连续工作 </a:t>
            </a:r>
            <a:r>
              <a:rPr lang="en-US" altLang="zh-CN" b="1" dirty="0">
                <a:latin typeface="微软雅黑" pitchFamily="34" charset="-122"/>
                <a:ea typeface="微软雅黑" pitchFamily="34" charset="-122"/>
              </a:rPr>
              <a:t>4 ~ 5 </a:t>
            </a:r>
            <a:r>
              <a:rPr lang="zh-CN" altLang="en-US" b="1" dirty="0">
                <a:latin typeface="微软雅黑" pitchFamily="34" charset="-122"/>
                <a:ea typeface="微软雅黑" pitchFamily="34" charset="-122"/>
              </a:rPr>
              <a:t>年；</a:t>
            </a:r>
            <a:endParaRPr lang="en-US" altLang="zh-CN" b="1" dirty="0">
              <a:latin typeface="微软雅黑" pitchFamily="34" charset="-122"/>
              <a:ea typeface="微软雅黑" pitchFamily="34" charset="-122"/>
            </a:endParaRPr>
          </a:p>
          <a:p>
            <a:pPr marL="1174750" lvl="2" indent="-34290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距离增大到 </a:t>
            </a:r>
            <a:r>
              <a:rPr lang="en-US" altLang="zh-CN" b="1" dirty="0">
                <a:latin typeface="微软雅黑" pitchFamily="34" charset="-122"/>
                <a:ea typeface="微软雅黑" pitchFamily="34" charset="-122"/>
              </a:rPr>
              <a:t>30 m</a:t>
            </a:r>
            <a:r>
              <a:rPr lang="zh-CN" altLang="en-US" b="1" dirty="0">
                <a:latin typeface="微软雅黑" pitchFamily="34" charset="-122"/>
                <a:ea typeface="微软雅黑" pitchFamily="34" charset="-122"/>
              </a:rPr>
              <a:t>，数据率可达 </a:t>
            </a:r>
            <a:r>
              <a:rPr lang="en-US" altLang="zh-CN" b="1" dirty="0">
                <a:latin typeface="微软雅黑" pitchFamily="34" charset="-122"/>
                <a:ea typeface="微软雅黑" pitchFamily="34" charset="-122"/>
              </a:rPr>
              <a:t>1 Mbit/s</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solidFill>
                  <a:srgbClr val="C00000"/>
                </a:solidFill>
                <a:latin typeface="微软雅黑" pitchFamily="34" charset="-122"/>
                <a:ea typeface="微软雅黑" pitchFamily="34" charset="-122"/>
              </a:rPr>
              <a:t>传统蓝牙</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(classic Bluetooth)</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1174750" lvl="2" indent="-34290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数据率提高到 </a:t>
            </a:r>
            <a:r>
              <a:rPr lang="en-US" altLang="zh-CN" b="1" dirty="0">
                <a:latin typeface="微软雅黑" pitchFamily="34" charset="-122"/>
                <a:ea typeface="微软雅黑" pitchFamily="34" charset="-122"/>
              </a:rPr>
              <a:t>3 Mbit/s</a:t>
            </a:r>
            <a:r>
              <a:rPr lang="zh-CN" altLang="en-US" b="1" dirty="0">
                <a:latin typeface="微软雅黑" pitchFamily="34" charset="-122"/>
                <a:ea typeface="微软雅黑" pitchFamily="34" charset="-122"/>
              </a:rPr>
              <a:t>，传输距离可达 </a:t>
            </a:r>
            <a:r>
              <a:rPr lang="en-US" altLang="zh-CN" b="1" dirty="0">
                <a:latin typeface="微软雅黑" pitchFamily="34" charset="-122"/>
                <a:ea typeface="微软雅黑" pitchFamily="34" charset="-122"/>
              </a:rPr>
              <a:t>100 m</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sz="2000" b="1" dirty="0">
                <a:solidFill>
                  <a:srgbClr val="0000CC"/>
                </a:solidFill>
                <a:latin typeface="微软雅黑" pitchFamily="34" charset="-122"/>
                <a:ea typeface="微软雅黑" pitchFamily="34" charset="-122"/>
              </a:rPr>
              <a:t>蓝</a:t>
            </a:r>
            <a:r>
              <a:rPr lang="zh-CN" altLang="en-US" sz="2000" b="1" dirty="0" smtClean="0">
                <a:solidFill>
                  <a:srgbClr val="0000CC"/>
                </a:solidFill>
                <a:latin typeface="微软雅黑" pitchFamily="34" charset="-122"/>
                <a:ea typeface="微软雅黑" pitchFamily="34" charset="-122"/>
              </a:rPr>
              <a:t>牙 </a:t>
            </a:r>
            <a:r>
              <a:rPr lang="en-US" altLang="zh-CN" sz="2000" b="1" dirty="0" smtClean="0">
                <a:solidFill>
                  <a:srgbClr val="0000CC"/>
                </a:solidFill>
                <a:latin typeface="微软雅黑" pitchFamily="34" charset="-122"/>
                <a:ea typeface="微软雅黑" pitchFamily="34" charset="-122"/>
              </a:rPr>
              <a:t>5.0</a:t>
            </a:r>
            <a:r>
              <a:rPr lang="zh-CN" altLang="en-US" sz="2000" b="1" dirty="0" smtClean="0">
                <a:solidFill>
                  <a:srgbClr val="0000CC"/>
                </a:solidFill>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数据</a:t>
            </a:r>
            <a:r>
              <a:rPr lang="zh-CN" altLang="en-US" sz="2000" b="1" dirty="0">
                <a:latin typeface="微软雅黑" pitchFamily="34" charset="-122"/>
                <a:ea typeface="微软雅黑" pitchFamily="34" charset="-122"/>
              </a:rPr>
              <a:t>率上限</a:t>
            </a:r>
            <a:r>
              <a:rPr lang="zh-CN" altLang="en-US" sz="2000" b="1" dirty="0" smtClean="0">
                <a:latin typeface="微软雅黑" pitchFamily="34" charset="-122"/>
                <a:ea typeface="微软雅黑" pitchFamily="34" charset="-122"/>
              </a:rPr>
              <a:t>达 </a:t>
            </a:r>
            <a:r>
              <a:rPr lang="en-US" altLang="zh-CN" sz="2000" b="1" dirty="0" smtClean="0">
                <a:latin typeface="微软雅黑" pitchFamily="34" charset="-122"/>
                <a:ea typeface="微软雅黑" pitchFamily="34" charset="-122"/>
              </a:rPr>
              <a:t>24 </a:t>
            </a:r>
            <a:r>
              <a:rPr lang="en-US" altLang="zh-CN" sz="2000" b="1" dirty="0">
                <a:latin typeface="微软雅黑" pitchFamily="34" charset="-122"/>
                <a:ea typeface="微软雅黑" pitchFamily="34" charset="-122"/>
              </a:rPr>
              <a:t>Mbit/s</a:t>
            </a:r>
            <a:r>
              <a:rPr lang="zh-CN" altLang="en-US" sz="2000" b="1" dirty="0" smtClean="0">
                <a:latin typeface="微软雅黑" pitchFamily="34" charset="-122"/>
                <a:ea typeface="微软雅黑" pitchFamily="34" charset="-122"/>
              </a:rPr>
              <a:t>，传输</a:t>
            </a:r>
            <a:r>
              <a:rPr lang="zh-CN" altLang="en-US" sz="2000" b="1" dirty="0">
                <a:latin typeface="微软雅黑" pitchFamily="34" charset="-122"/>
                <a:ea typeface="微软雅黑" pitchFamily="34" charset="-122"/>
              </a:rPr>
              <a:t>距离最高可</a:t>
            </a:r>
            <a:r>
              <a:rPr lang="zh-CN" altLang="en-US" sz="2000" b="1" dirty="0" smtClean="0">
                <a:latin typeface="微软雅黑" pitchFamily="34" charset="-122"/>
                <a:ea typeface="微软雅黑" pitchFamily="34" charset="-122"/>
              </a:rPr>
              <a:t>达 </a:t>
            </a:r>
            <a:r>
              <a:rPr lang="en-US" altLang="zh-CN" sz="2000" b="1" dirty="0" smtClean="0">
                <a:latin typeface="微软雅黑" pitchFamily="34" charset="-122"/>
                <a:ea typeface="微软雅黑" pitchFamily="34" charset="-122"/>
              </a:rPr>
              <a:t>300 </a:t>
            </a:r>
            <a:r>
              <a:rPr lang="en-US" altLang="zh-CN" sz="2000" b="1" dirty="0">
                <a:latin typeface="微软雅黑" pitchFamily="34" charset="-122"/>
                <a:ea typeface="微软雅黑" pitchFamily="34" charset="-122"/>
              </a:rPr>
              <a:t>m</a:t>
            </a:r>
            <a:r>
              <a:rPr lang="zh-CN" altLang="en-US" sz="2000" b="1" dirty="0">
                <a:latin typeface="微软雅黑" pitchFamily="34" charset="-122"/>
                <a:ea typeface="微软雅黑" pitchFamily="34" charset="-122"/>
              </a:rPr>
              <a:t>。</a:t>
            </a:r>
          </a:p>
        </p:txBody>
      </p:sp>
      <p:sp>
        <p:nvSpPr>
          <p:cNvPr id="3" name="AutoShape 5"/>
          <p:cNvSpPr>
            <a:spLocks noChangeArrowheads="1"/>
          </p:cNvSpPr>
          <p:nvPr/>
        </p:nvSpPr>
        <p:spPr bwMode="auto">
          <a:xfrm>
            <a:off x="511897" y="618345"/>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028256" y="585134"/>
            <a:ext cx="307372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蓝牙</a:t>
            </a:r>
            <a:r>
              <a:rPr lang="zh-CN" altLang="en-US" sz="2000" b="1" dirty="0" smtClean="0">
                <a:solidFill>
                  <a:schemeClr val="bg1"/>
                </a:solidFill>
                <a:latin typeface="微软雅黑" pitchFamily="34" charset="-122"/>
                <a:ea typeface="微软雅黑" pitchFamily="34" charset="-122"/>
              </a:rPr>
              <a:t>系统 </a:t>
            </a:r>
            <a:r>
              <a:rPr lang="en-US" altLang="zh-CN" sz="2000" b="1" dirty="0" smtClean="0">
                <a:solidFill>
                  <a:schemeClr val="bg1"/>
                </a:solidFill>
                <a:latin typeface="微软雅黑" pitchFamily="34" charset="-122"/>
                <a:ea typeface="微软雅黑" pitchFamily="34" charset="-122"/>
              </a:rPr>
              <a:t>(</a:t>
            </a:r>
            <a:r>
              <a:rPr lang="en-US" altLang="zh-CN" sz="2000" b="1" dirty="0">
                <a:solidFill>
                  <a:schemeClr val="bg1"/>
                </a:solidFill>
                <a:latin typeface="微软雅黑" pitchFamily="34" charset="-122"/>
                <a:ea typeface="微软雅黑" pitchFamily="34" charset="-122"/>
              </a:rPr>
              <a:t>Bluetooth)</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 xmlns:p14="http://schemas.microsoft.com/office/powerpoint/2010/main" val="4237389132"/>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36196" y="930377"/>
            <a:ext cx="8104716" cy="278537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smtClean="0">
                <a:latin typeface="微软雅黑" pitchFamily="34" charset="-122"/>
                <a:ea typeface="微软雅黑" pitchFamily="34" charset="-122"/>
              </a:rPr>
              <a:t>蓝</a:t>
            </a:r>
            <a:r>
              <a:rPr lang="zh-CN" altLang="en-US" sz="2000" b="1" dirty="0">
                <a:latin typeface="微软雅黑" pitchFamily="34" charset="-122"/>
                <a:ea typeface="微软雅黑" pitchFamily="34" charset="-122"/>
              </a:rPr>
              <a:t>牙使用 </a:t>
            </a:r>
            <a:r>
              <a:rPr lang="en-US" altLang="zh-CN" sz="2000" b="1" dirty="0">
                <a:solidFill>
                  <a:srgbClr val="C00000"/>
                </a:solidFill>
                <a:latin typeface="微软雅黑" pitchFamily="34" charset="-122"/>
                <a:ea typeface="微软雅黑" pitchFamily="34" charset="-122"/>
              </a:rPr>
              <a:t>TDM</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方式和扩频跳频 </a:t>
            </a:r>
            <a:r>
              <a:rPr lang="en-US" altLang="zh-CN" sz="2000" b="1" dirty="0">
                <a:solidFill>
                  <a:srgbClr val="C00000"/>
                </a:solidFill>
                <a:latin typeface="微软雅黑" pitchFamily="34" charset="-122"/>
                <a:ea typeface="微软雅黑" pitchFamily="34" charset="-122"/>
              </a:rPr>
              <a:t>FHSS</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技术组成不用</a:t>
            </a:r>
            <a:r>
              <a:rPr lang="zh-CN" altLang="en-US" sz="2000" b="1" dirty="0" smtClean="0">
                <a:latin typeface="微软雅黑" pitchFamily="34" charset="-122"/>
                <a:ea typeface="微软雅黑" pitchFamily="34" charset="-122"/>
              </a:rPr>
              <a:t>接入点 </a:t>
            </a:r>
            <a:r>
              <a:rPr lang="en-US" altLang="zh-CN" sz="2000" b="1" dirty="0" smtClean="0">
                <a:latin typeface="微软雅黑" pitchFamily="34" charset="-122"/>
                <a:ea typeface="微软雅黑" pitchFamily="34" charset="-122"/>
              </a:rPr>
              <a:t>AP </a:t>
            </a:r>
            <a:r>
              <a:rPr lang="zh-CN" altLang="en-US" sz="2000" b="1" dirty="0" smtClean="0">
                <a:latin typeface="微软雅黑" pitchFamily="34" charset="-122"/>
                <a:ea typeface="微软雅黑" pitchFamily="34" charset="-122"/>
              </a:rPr>
              <a:t>的</a:t>
            </a:r>
            <a:r>
              <a:rPr lang="zh-CN" altLang="en-US" sz="2000" b="1" dirty="0" smtClean="0">
                <a:solidFill>
                  <a:srgbClr val="C00000"/>
                </a:solidFill>
                <a:latin typeface="微软雅黑" pitchFamily="34" charset="-122"/>
                <a:ea typeface="微软雅黑" pitchFamily="34" charset="-122"/>
              </a:rPr>
              <a:t>皮可网</a:t>
            </a:r>
            <a:r>
              <a:rPr lang="zh-CN" altLang="en-US" sz="2000" b="1" dirty="0" smtClean="0">
                <a:solidFill>
                  <a:srgbClr val="0000FF"/>
                </a:solidFill>
                <a:latin typeface="微软雅黑" pitchFamily="34" charset="-122"/>
                <a:ea typeface="微软雅黑" pitchFamily="34" charset="-122"/>
              </a:rPr>
              <a:t> </a:t>
            </a:r>
            <a:r>
              <a:rPr lang="en-US" altLang="zh-CN" sz="2000" b="1" dirty="0" smtClean="0">
                <a:latin typeface="微软雅黑" pitchFamily="34" charset="-122"/>
                <a:ea typeface="微软雅黑" pitchFamily="34" charset="-122"/>
              </a:rPr>
              <a:t>(</a:t>
            </a:r>
            <a:r>
              <a:rPr lang="en-US" altLang="zh-CN" sz="2000" b="1" dirty="0" err="1">
                <a:latin typeface="微软雅黑" pitchFamily="34" charset="-122"/>
                <a:ea typeface="微软雅黑" pitchFamily="34" charset="-122"/>
              </a:rPr>
              <a:t>piconet</a:t>
            </a:r>
            <a:r>
              <a:rPr lang="en-US" altLang="zh-CN" sz="2000" b="1" dirty="0">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每一个皮可网有一个</a:t>
            </a:r>
            <a:r>
              <a:rPr lang="zh-CN" altLang="en-US" sz="2000" b="1" dirty="0">
                <a:solidFill>
                  <a:srgbClr val="0000CC"/>
                </a:solidFill>
                <a:latin typeface="微软雅黑" pitchFamily="34" charset="-122"/>
                <a:ea typeface="微软雅黑" pitchFamily="34" charset="-122"/>
              </a:rPr>
              <a:t>主设备</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(Master) </a:t>
            </a:r>
            <a:r>
              <a:rPr lang="zh-CN" altLang="en-US" sz="2000" b="1" dirty="0">
                <a:latin typeface="微软雅黑" pitchFamily="34" charset="-122"/>
                <a:ea typeface="微软雅黑" pitchFamily="34" charset="-122"/>
              </a:rPr>
              <a:t>和</a:t>
            </a:r>
            <a:r>
              <a:rPr lang="zh-CN" altLang="en-US" sz="2000" b="1" dirty="0">
                <a:solidFill>
                  <a:srgbClr val="C00000"/>
                </a:solidFill>
                <a:latin typeface="微软雅黑" pitchFamily="34" charset="-122"/>
                <a:ea typeface="微软雅黑" pitchFamily="34" charset="-122"/>
              </a:rPr>
              <a:t>最多 </a:t>
            </a:r>
            <a:r>
              <a:rPr lang="en-US" altLang="zh-CN" sz="2000" b="1" dirty="0">
                <a:solidFill>
                  <a:srgbClr val="C00000"/>
                </a:solidFill>
                <a:latin typeface="微软雅黑" pitchFamily="34" charset="-122"/>
                <a:ea typeface="微软雅黑" pitchFamily="34" charset="-122"/>
              </a:rPr>
              <a:t>7 </a:t>
            </a:r>
            <a:r>
              <a:rPr lang="zh-CN" altLang="en-US" sz="2000" b="1" dirty="0">
                <a:solidFill>
                  <a:srgbClr val="C00000"/>
                </a:solidFill>
                <a:latin typeface="微软雅黑" pitchFamily="34" charset="-122"/>
                <a:ea typeface="微软雅黑" pitchFamily="34" charset="-122"/>
              </a:rPr>
              <a:t>个</a:t>
            </a:r>
            <a:r>
              <a:rPr lang="zh-CN" altLang="en-US" sz="2000" b="1" dirty="0">
                <a:latin typeface="微软雅黑" pitchFamily="34" charset="-122"/>
                <a:ea typeface="微软雅黑" pitchFamily="34" charset="-122"/>
              </a:rPr>
              <a:t>工作的</a:t>
            </a:r>
            <a:r>
              <a:rPr lang="zh-CN" altLang="en-US" sz="2000" b="1" dirty="0">
                <a:solidFill>
                  <a:srgbClr val="0000CC"/>
                </a:solidFill>
                <a:latin typeface="微软雅黑" pitchFamily="34" charset="-122"/>
                <a:ea typeface="微软雅黑" pitchFamily="34" charset="-122"/>
              </a:rPr>
              <a:t>从设备 </a:t>
            </a:r>
            <a:r>
              <a:rPr lang="en-US" altLang="zh-CN" sz="2000" b="1" dirty="0">
                <a:latin typeface="微软雅黑" pitchFamily="34" charset="-122"/>
                <a:ea typeface="微软雅黑" pitchFamily="34" charset="-122"/>
              </a:rPr>
              <a:t>(Slave)</a:t>
            </a:r>
            <a:r>
              <a:rPr lang="zh-CN" altLang="en-US" sz="2000" b="1" dirty="0">
                <a:latin typeface="微软雅黑" pitchFamily="34" charset="-122"/>
                <a:ea typeface="微软雅黑" pitchFamily="34" charset="-122"/>
              </a:rPr>
              <a:t>。</a:t>
            </a: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通过共享主设备或从设备，可以把多个皮可网链接起来，形成一个范围更大的</a:t>
            </a:r>
            <a:r>
              <a:rPr lang="zh-CN" altLang="en-US" sz="2000" b="1" dirty="0">
                <a:solidFill>
                  <a:srgbClr val="C00000"/>
                </a:solidFill>
                <a:latin typeface="微软雅黑" pitchFamily="34" charset="-122"/>
                <a:ea typeface="微软雅黑" pitchFamily="34" charset="-122"/>
              </a:rPr>
              <a:t>扩散网</a:t>
            </a:r>
            <a:r>
              <a:rPr lang="zh-CN" altLang="en-US" sz="2000" b="1" dirty="0">
                <a:latin typeface="微软雅黑" pitchFamily="34" charset="-122"/>
                <a:ea typeface="微软雅黑" pitchFamily="34" charset="-122"/>
              </a:rPr>
              <a:t> </a:t>
            </a:r>
            <a:r>
              <a:rPr lang="en-US" altLang="zh-CN" sz="2000" b="1" dirty="0">
                <a:latin typeface="微软雅黑" pitchFamily="34" charset="-122"/>
                <a:ea typeface="微软雅黑" pitchFamily="34" charset="-122"/>
              </a:rPr>
              <a:t>(</a:t>
            </a:r>
            <a:r>
              <a:rPr lang="en-US" altLang="zh-CN" sz="2000" b="1" dirty="0" err="1">
                <a:latin typeface="微软雅黑" pitchFamily="34" charset="-122"/>
                <a:ea typeface="微软雅黑" pitchFamily="34" charset="-122"/>
              </a:rPr>
              <a:t>scatternet</a:t>
            </a:r>
            <a:r>
              <a:rPr lang="en-US" altLang="zh-CN" sz="2000" b="1" dirty="0">
                <a:latin typeface="微软雅黑" pitchFamily="34" charset="-122"/>
                <a:ea typeface="微软雅黑" pitchFamily="34" charset="-122"/>
              </a:rPr>
              <a:t>)</a:t>
            </a:r>
            <a:r>
              <a:rPr lang="zh-CN" altLang="en-US" sz="2000" b="1" dirty="0">
                <a:latin typeface="微软雅黑" pitchFamily="34" charset="-122"/>
                <a:ea typeface="微软雅黑" pitchFamily="34" charset="-122"/>
              </a:rPr>
              <a:t>。</a:t>
            </a:r>
          </a:p>
          <a:p>
            <a:pPr marL="342900" indent="-342900" eaLnBrk="0" hangingPunct="0">
              <a:lnSpc>
                <a:spcPts val="3000"/>
              </a:lnSpc>
              <a:buClr>
                <a:srgbClr val="0070C0"/>
              </a:buClr>
              <a:buFont typeface="Wingdings" pitchFamily="2" charset="2"/>
              <a:buChar char="l"/>
            </a:pPr>
            <a:endParaRPr lang="zh-CN" altLang="en-US" sz="2000" b="1" dirty="0">
              <a:latin typeface="微软雅黑" pitchFamily="34" charset="-122"/>
              <a:ea typeface="微软雅黑" pitchFamily="34" charset="-122"/>
            </a:endParaRPr>
          </a:p>
        </p:txBody>
      </p:sp>
      <p:sp>
        <p:nvSpPr>
          <p:cNvPr id="5" name="AutoShape 5"/>
          <p:cNvSpPr>
            <a:spLocks noChangeArrowheads="1"/>
          </p:cNvSpPr>
          <p:nvPr/>
        </p:nvSpPr>
        <p:spPr bwMode="auto">
          <a:xfrm>
            <a:off x="517853" y="614359"/>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矩形 5"/>
          <p:cNvSpPr>
            <a:spLocks noChangeArrowheads="1"/>
          </p:cNvSpPr>
          <p:nvPr/>
        </p:nvSpPr>
        <p:spPr bwMode="auto">
          <a:xfrm>
            <a:off x="635844" y="564531"/>
            <a:ext cx="2199641"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皮可</a:t>
            </a:r>
            <a:r>
              <a:rPr lang="zh-CN" altLang="en-US" sz="2000" b="1" dirty="0" smtClean="0">
                <a:latin typeface="微软雅黑" pitchFamily="34" charset="-122"/>
                <a:ea typeface="微软雅黑" pitchFamily="34" charset="-122"/>
              </a:rPr>
              <a:t>网 </a:t>
            </a:r>
            <a:r>
              <a:rPr lang="en-US" altLang="zh-CN" sz="2000" b="1" dirty="0" smtClean="0">
                <a:latin typeface="微软雅黑" pitchFamily="34" charset="-122"/>
                <a:ea typeface="微软雅黑" pitchFamily="34" charset="-122"/>
              </a:rPr>
              <a:t>(</a:t>
            </a:r>
            <a:r>
              <a:rPr lang="en-US" altLang="zh-CN" sz="2000" b="1" dirty="0" err="1">
                <a:latin typeface="微软雅黑" pitchFamily="34" charset="-122"/>
                <a:ea typeface="微软雅黑" pitchFamily="34" charset="-122"/>
              </a:rPr>
              <a:t>piconet</a:t>
            </a:r>
            <a:r>
              <a:rPr lang="en-US" altLang="zh-CN" sz="2000" b="1" dirty="0">
                <a:latin typeface="微软雅黑" pitchFamily="34" charset="-122"/>
                <a:ea typeface="微软雅黑" pitchFamily="34" charset="-122"/>
              </a:rPr>
              <a:t>)</a:t>
            </a:r>
          </a:p>
        </p:txBody>
      </p:sp>
    </p:spTree>
    <p:extLst>
      <p:ext uri="{BB962C8B-B14F-4D97-AF65-F5344CB8AC3E}">
        <p14:creationId xmlns="" xmlns:p14="http://schemas.microsoft.com/office/powerpoint/2010/main" val="4070311527"/>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圆角矩形 2"/>
          <p:cNvSpPr/>
          <p:nvPr/>
        </p:nvSpPr>
        <p:spPr>
          <a:xfrm>
            <a:off x="517852" y="995373"/>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 name="矩形 3"/>
          <p:cNvSpPr/>
          <p:nvPr/>
        </p:nvSpPr>
        <p:spPr>
          <a:xfrm>
            <a:off x="637984" y="570462"/>
            <a:ext cx="3595856" cy="400110"/>
          </a:xfrm>
          <a:prstGeom prst="rect">
            <a:avLst/>
          </a:prstGeom>
        </p:spPr>
        <p:txBody>
          <a:bodyPr wrap="none">
            <a:spAutoFit/>
          </a:bodyPr>
          <a:lstStyle/>
          <a:p>
            <a:r>
              <a:rPr lang="zh-CN" altLang="en-US" sz="2000" b="1" dirty="0">
                <a:latin typeface="微软雅黑" pitchFamily="34" charset="-122"/>
                <a:ea typeface="微软雅黑" pitchFamily="34" charset="-122"/>
              </a:rPr>
              <a:t>蓝牙系统中的皮可网和扩散网 </a:t>
            </a:r>
          </a:p>
        </p:txBody>
      </p:sp>
      <p:sp>
        <p:nvSpPr>
          <p:cNvPr id="5" name="Oval 4"/>
          <p:cNvSpPr>
            <a:spLocks noChangeArrowheads="1"/>
          </p:cNvSpPr>
          <p:nvPr/>
        </p:nvSpPr>
        <p:spPr bwMode="auto">
          <a:xfrm>
            <a:off x="2478877" y="1545516"/>
            <a:ext cx="2344192" cy="2087292"/>
          </a:xfrm>
          <a:prstGeom prst="ellipse">
            <a:avLst/>
          </a:prstGeom>
          <a:solidFill>
            <a:srgbClr val="99FF66"/>
          </a:solidFill>
          <a:ln w="9525">
            <a:solidFill>
              <a:schemeClr val="tx1"/>
            </a:solidFill>
            <a:round/>
            <a:headEnd/>
            <a:tailEnd/>
          </a:ln>
          <a:effectLs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 name="Oval 5"/>
          <p:cNvSpPr>
            <a:spLocks noChangeArrowheads="1"/>
          </p:cNvSpPr>
          <p:nvPr/>
        </p:nvSpPr>
        <p:spPr bwMode="auto">
          <a:xfrm>
            <a:off x="4354230" y="1545516"/>
            <a:ext cx="2344192" cy="2087292"/>
          </a:xfrm>
          <a:prstGeom prst="ellipse">
            <a:avLst/>
          </a:prstGeom>
          <a:solidFill>
            <a:srgbClr val="0066FF">
              <a:alpha val="39000"/>
            </a:srgbClr>
          </a:solidFill>
          <a:ln w="9525">
            <a:solidFill>
              <a:schemeClr val="tx1"/>
            </a:solidFill>
            <a:prstDash val="dash"/>
            <a:round/>
            <a:headEnd/>
            <a:tailEnd/>
          </a:ln>
          <a:effectLs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 name="Oval 6"/>
          <p:cNvSpPr>
            <a:spLocks noChangeArrowheads="1"/>
          </p:cNvSpPr>
          <p:nvPr/>
        </p:nvSpPr>
        <p:spPr bwMode="auto">
          <a:xfrm>
            <a:off x="3510824" y="1712591"/>
            <a:ext cx="375824" cy="335313"/>
          </a:xfrm>
          <a:prstGeom prst="ellipse">
            <a:avLst/>
          </a:prstGeom>
          <a:solidFill>
            <a:srgbClr val="00FFFF"/>
          </a:solidFill>
          <a:ln w="6350">
            <a:solidFill>
              <a:schemeClr val="tx1"/>
            </a:solidFill>
            <a:round/>
            <a:headEnd/>
            <a:tailEnd/>
          </a:ln>
          <a:effectLst/>
          <a:extLst/>
        </p:spPr>
        <p:txBody>
          <a:bodyPr wrap="none" anchor="ctr"/>
          <a:lstStyle/>
          <a:p>
            <a:pPr algn="ctr"/>
            <a:r>
              <a:rPr lang="en-US" altLang="zh-CN" sz="1600" b="1">
                <a:latin typeface="微软雅黑" panose="020B0503020204020204" pitchFamily="34" charset="-122"/>
                <a:ea typeface="微软雅黑" panose="020B0503020204020204" pitchFamily="34" charset="-122"/>
              </a:rPr>
              <a:t>M</a:t>
            </a:r>
          </a:p>
        </p:txBody>
      </p:sp>
      <p:sp>
        <p:nvSpPr>
          <p:cNvPr id="8" name="Oval 7"/>
          <p:cNvSpPr>
            <a:spLocks noChangeArrowheads="1"/>
          </p:cNvSpPr>
          <p:nvPr/>
        </p:nvSpPr>
        <p:spPr bwMode="auto">
          <a:xfrm>
            <a:off x="6136570" y="2380896"/>
            <a:ext cx="375825" cy="335313"/>
          </a:xfrm>
          <a:prstGeom prst="ellipse">
            <a:avLst/>
          </a:prstGeom>
          <a:solidFill>
            <a:srgbClr val="00FFFF"/>
          </a:solidFill>
          <a:ln w="6350">
            <a:solidFill>
              <a:schemeClr val="tx1"/>
            </a:solidFill>
            <a:round/>
            <a:headEnd/>
            <a:tailEnd/>
          </a:ln>
          <a:effectLst/>
          <a:extLst/>
        </p:spPr>
        <p:txBody>
          <a:bodyPr wrap="none" anchor="ctr"/>
          <a:lstStyle/>
          <a:p>
            <a:pPr algn="ctr"/>
            <a:r>
              <a:rPr lang="en-US" altLang="zh-CN" sz="1600" b="1">
                <a:latin typeface="微软雅黑" panose="020B0503020204020204" pitchFamily="34" charset="-122"/>
                <a:ea typeface="微软雅黑" panose="020B0503020204020204" pitchFamily="34" charset="-122"/>
              </a:rPr>
              <a:t>M</a:t>
            </a:r>
          </a:p>
        </p:txBody>
      </p:sp>
      <p:sp>
        <p:nvSpPr>
          <p:cNvPr id="9" name="Oval 8"/>
          <p:cNvSpPr>
            <a:spLocks noChangeArrowheads="1"/>
          </p:cNvSpPr>
          <p:nvPr/>
        </p:nvSpPr>
        <p:spPr bwMode="auto">
          <a:xfrm>
            <a:off x="2667418" y="2631510"/>
            <a:ext cx="375825" cy="335313"/>
          </a:xfrm>
          <a:prstGeom prst="ellipse">
            <a:avLst/>
          </a:prstGeom>
          <a:solidFill>
            <a:srgbClr val="FF66FF"/>
          </a:solidFill>
          <a:ln w="6350">
            <a:solidFill>
              <a:schemeClr val="tx1"/>
            </a:solidFill>
            <a:round/>
            <a:headEnd/>
            <a:tailEnd/>
          </a:ln>
          <a:effectLst/>
          <a:ex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10" name="Oval 9"/>
          <p:cNvSpPr>
            <a:spLocks noChangeArrowheads="1"/>
          </p:cNvSpPr>
          <p:nvPr/>
        </p:nvSpPr>
        <p:spPr bwMode="auto">
          <a:xfrm>
            <a:off x="2854702" y="1963205"/>
            <a:ext cx="377082" cy="335313"/>
          </a:xfrm>
          <a:prstGeom prst="ellipse">
            <a:avLst/>
          </a:prstGeom>
          <a:solidFill>
            <a:srgbClr val="FF66FF"/>
          </a:solidFill>
          <a:ln w="6350">
            <a:solidFill>
              <a:schemeClr val="tx1"/>
            </a:solidFill>
            <a:round/>
            <a:headEnd/>
            <a:tailEnd/>
          </a:ln>
          <a:effectLst/>
          <a:extLst/>
        </p:spPr>
        <p:txBody>
          <a:bodyPr wrap="none" anchor="ctr"/>
          <a:lstStyle/>
          <a:p>
            <a:pPr algn="ctr"/>
            <a:r>
              <a:rPr lang="en-US" altLang="zh-CN" sz="1600" b="1" dirty="0">
                <a:latin typeface="微软雅黑" panose="020B0503020204020204" pitchFamily="34" charset="-122"/>
                <a:ea typeface="微软雅黑" panose="020B0503020204020204" pitchFamily="34" charset="-122"/>
              </a:rPr>
              <a:t>S</a:t>
            </a:r>
          </a:p>
        </p:txBody>
      </p:sp>
      <p:sp>
        <p:nvSpPr>
          <p:cNvPr id="11" name="Oval 10"/>
          <p:cNvSpPr>
            <a:spLocks noChangeArrowheads="1"/>
          </p:cNvSpPr>
          <p:nvPr/>
        </p:nvSpPr>
        <p:spPr bwMode="auto">
          <a:xfrm>
            <a:off x="5104623" y="2964503"/>
            <a:ext cx="375824" cy="335312"/>
          </a:xfrm>
          <a:prstGeom prst="ellipse">
            <a:avLst/>
          </a:prstGeom>
          <a:solidFill>
            <a:srgbClr val="0000FF"/>
          </a:solidFill>
          <a:ln w="6350">
            <a:solidFill>
              <a:schemeClr val="tx1"/>
            </a:solidFill>
            <a:round/>
            <a:headEnd/>
            <a:tailEnd/>
          </a:ln>
          <a:effectLst/>
          <a:extLst/>
        </p:spPr>
        <p:txBody>
          <a:bodyPr wrap="none" anchor="ctr"/>
          <a:lstStyle/>
          <a:p>
            <a:pPr algn="ctr"/>
            <a:r>
              <a:rPr lang="en-US" altLang="zh-CN" sz="1600" b="1">
                <a:solidFill>
                  <a:schemeClr val="bg1"/>
                </a:solidFill>
                <a:latin typeface="微软雅黑" panose="020B0503020204020204" pitchFamily="34" charset="-122"/>
                <a:ea typeface="微软雅黑" panose="020B0503020204020204" pitchFamily="34" charset="-122"/>
              </a:rPr>
              <a:t>P</a:t>
            </a:r>
          </a:p>
        </p:txBody>
      </p:sp>
      <p:sp>
        <p:nvSpPr>
          <p:cNvPr id="12" name="Oval 11"/>
          <p:cNvSpPr>
            <a:spLocks noChangeArrowheads="1"/>
          </p:cNvSpPr>
          <p:nvPr/>
        </p:nvSpPr>
        <p:spPr bwMode="auto">
          <a:xfrm>
            <a:off x="4396966" y="2351890"/>
            <a:ext cx="377082" cy="335312"/>
          </a:xfrm>
          <a:prstGeom prst="ellipse">
            <a:avLst/>
          </a:prstGeom>
          <a:solidFill>
            <a:srgbClr val="FF66FF"/>
          </a:solidFill>
          <a:ln w="6350">
            <a:solidFill>
              <a:schemeClr val="tx1"/>
            </a:solidFill>
            <a:round/>
            <a:headEnd/>
            <a:tailEnd/>
          </a:ln>
          <a:effectLst/>
          <a:ex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13" name="Oval 12"/>
          <p:cNvSpPr>
            <a:spLocks noChangeArrowheads="1"/>
          </p:cNvSpPr>
          <p:nvPr/>
        </p:nvSpPr>
        <p:spPr bwMode="auto">
          <a:xfrm>
            <a:off x="3884135" y="2964503"/>
            <a:ext cx="377082" cy="335312"/>
          </a:xfrm>
          <a:prstGeom prst="ellipse">
            <a:avLst/>
          </a:prstGeom>
          <a:solidFill>
            <a:srgbClr val="FF66FF"/>
          </a:solidFill>
          <a:ln w="6350">
            <a:solidFill>
              <a:schemeClr val="tx1"/>
            </a:solidFill>
            <a:round/>
            <a:headEnd/>
            <a:tailEnd/>
          </a:ln>
          <a:effectLst/>
          <a:ex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14" name="Oval 13"/>
          <p:cNvSpPr>
            <a:spLocks noChangeArrowheads="1"/>
          </p:cNvSpPr>
          <p:nvPr/>
        </p:nvSpPr>
        <p:spPr bwMode="auto">
          <a:xfrm>
            <a:off x="3226756" y="3132738"/>
            <a:ext cx="377082" cy="334152"/>
          </a:xfrm>
          <a:prstGeom prst="ellipse">
            <a:avLst/>
          </a:prstGeom>
          <a:solidFill>
            <a:srgbClr val="FF66FF"/>
          </a:solidFill>
          <a:ln w="6350">
            <a:solidFill>
              <a:schemeClr val="tx1"/>
            </a:solidFill>
            <a:round/>
            <a:headEnd/>
            <a:tailEnd/>
          </a:ln>
          <a:effectLst/>
          <a:ex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15" name="Oval 14"/>
          <p:cNvSpPr>
            <a:spLocks noChangeArrowheads="1"/>
          </p:cNvSpPr>
          <p:nvPr/>
        </p:nvSpPr>
        <p:spPr bwMode="auto">
          <a:xfrm>
            <a:off x="5759488" y="3049200"/>
            <a:ext cx="377082" cy="335313"/>
          </a:xfrm>
          <a:prstGeom prst="ellipse">
            <a:avLst/>
          </a:prstGeom>
          <a:solidFill>
            <a:srgbClr val="FF66FF"/>
          </a:solidFill>
          <a:ln w="6350">
            <a:solidFill>
              <a:schemeClr val="tx1"/>
            </a:solidFill>
            <a:round/>
            <a:headEnd/>
            <a:tailEnd/>
          </a:ln>
          <a:effectLst/>
          <a:ex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16" name="Oval 15"/>
          <p:cNvSpPr>
            <a:spLocks noChangeArrowheads="1"/>
          </p:cNvSpPr>
          <p:nvPr/>
        </p:nvSpPr>
        <p:spPr bwMode="auto">
          <a:xfrm>
            <a:off x="5480448" y="1963205"/>
            <a:ext cx="377082" cy="335313"/>
          </a:xfrm>
          <a:prstGeom prst="ellipse">
            <a:avLst/>
          </a:prstGeom>
          <a:solidFill>
            <a:srgbClr val="FF66FF"/>
          </a:solidFill>
          <a:ln w="6350">
            <a:solidFill>
              <a:schemeClr val="tx1"/>
            </a:solidFill>
            <a:round/>
            <a:headEnd/>
            <a:tailEnd/>
          </a:ln>
          <a:effectLst/>
          <a:ex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17" name="Oval 16"/>
          <p:cNvSpPr>
            <a:spLocks noChangeArrowheads="1"/>
          </p:cNvSpPr>
          <p:nvPr/>
        </p:nvSpPr>
        <p:spPr bwMode="auto">
          <a:xfrm>
            <a:off x="3884135" y="2129122"/>
            <a:ext cx="377082" cy="335312"/>
          </a:xfrm>
          <a:prstGeom prst="ellipse">
            <a:avLst/>
          </a:prstGeom>
          <a:solidFill>
            <a:srgbClr val="0000FF"/>
          </a:solidFill>
          <a:ln w="6350">
            <a:solidFill>
              <a:schemeClr val="tx1"/>
            </a:solidFill>
            <a:round/>
            <a:headEnd/>
            <a:tailEnd/>
          </a:ln>
          <a:effectLst/>
          <a:extLst/>
        </p:spPr>
        <p:txBody>
          <a:bodyPr wrap="none" anchor="ctr"/>
          <a:lstStyle/>
          <a:p>
            <a:pPr algn="ctr"/>
            <a:r>
              <a:rPr lang="en-US" altLang="zh-CN" sz="1600" b="1" dirty="0">
                <a:solidFill>
                  <a:schemeClr val="bg1"/>
                </a:solidFill>
                <a:latin typeface="微软雅黑" panose="020B0503020204020204" pitchFamily="34" charset="-122"/>
                <a:ea typeface="微软雅黑" panose="020B0503020204020204" pitchFamily="34" charset="-122"/>
              </a:rPr>
              <a:t>P</a:t>
            </a:r>
          </a:p>
        </p:txBody>
      </p:sp>
      <p:sp>
        <p:nvSpPr>
          <p:cNvPr id="18" name="Text Box 17"/>
          <p:cNvSpPr txBox="1">
            <a:spLocks noChangeArrowheads="1"/>
          </p:cNvSpPr>
          <p:nvPr/>
        </p:nvSpPr>
        <p:spPr bwMode="auto">
          <a:xfrm>
            <a:off x="4916082" y="2342606"/>
            <a:ext cx="987771"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a:latin typeface="微软雅黑" panose="020B0503020204020204" pitchFamily="34" charset="-122"/>
                <a:ea typeface="微软雅黑" panose="020B0503020204020204" pitchFamily="34" charset="-122"/>
              </a:rPr>
              <a:t>皮可网 </a:t>
            </a:r>
            <a:r>
              <a:rPr lang="en-US" altLang="zh-CN" sz="1600" b="1">
                <a:latin typeface="微软雅黑" panose="020B0503020204020204" pitchFamily="34" charset="-122"/>
                <a:ea typeface="微软雅黑" panose="020B0503020204020204" pitchFamily="34" charset="-122"/>
              </a:rPr>
              <a:t>2</a:t>
            </a:r>
          </a:p>
        </p:txBody>
      </p:sp>
      <p:sp>
        <p:nvSpPr>
          <p:cNvPr id="19" name="Text Box 18"/>
          <p:cNvSpPr txBox="1">
            <a:spLocks noChangeArrowheads="1"/>
          </p:cNvSpPr>
          <p:nvPr/>
        </p:nvSpPr>
        <p:spPr bwMode="auto">
          <a:xfrm>
            <a:off x="4146342" y="1017560"/>
            <a:ext cx="800219"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latin typeface="微软雅黑" panose="020B0503020204020204" pitchFamily="34" charset="-122"/>
                <a:ea typeface="微软雅黑" panose="020B0503020204020204" pitchFamily="34" charset="-122"/>
              </a:rPr>
              <a:t>扩散网</a:t>
            </a:r>
          </a:p>
        </p:txBody>
      </p:sp>
      <p:sp>
        <p:nvSpPr>
          <p:cNvPr id="20" name="AutoShape 19"/>
          <p:cNvSpPr>
            <a:spLocks/>
          </p:cNvSpPr>
          <p:nvPr/>
        </p:nvSpPr>
        <p:spPr bwMode="auto">
          <a:xfrm rot="16200000">
            <a:off x="4423798" y="47292"/>
            <a:ext cx="251774" cy="2814287"/>
          </a:xfrm>
          <a:prstGeom prst="rightBrace">
            <a:avLst>
              <a:gd name="adj1" fmla="val 85983"/>
              <a:gd name="adj2" fmla="val 50000"/>
            </a:avLst>
          </a:prstGeom>
          <a:noFill/>
          <a:ln w="19050">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3040729" y="2399459"/>
            <a:ext cx="987771"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a:latin typeface="微软雅黑" panose="020B0503020204020204" pitchFamily="34" charset="-122"/>
                <a:ea typeface="微软雅黑" panose="020B0503020204020204" pitchFamily="34" charset="-122"/>
              </a:rPr>
              <a:t>皮可网 </a:t>
            </a:r>
            <a:r>
              <a:rPr lang="en-US" altLang="zh-CN" sz="1600" b="1">
                <a:latin typeface="微软雅黑" panose="020B0503020204020204" pitchFamily="34" charset="-122"/>
                <a:ea typeface="微软雅黑" panose="020B0503020204020204" pitchFamily="34" charset="-122"/>
              </a:rPr>
              <a:t>1</a:t>
            </a:r>
          </a:p>
        </p:txBody>
      </p:sp>
      <p:sp>
        <p:nvSpPr>
          <p:cNvPr id="22" name="Oval 22"/>
          <p:cNvSpPr>
            <a:spLocks noChangeArrowheads="1"/>
          </p:cNvSpPr>
          <p:nvPr/>
        </p:nvSpPr>
        <p:spPr bwMode="auto">
          <a:xfrm>
            <a:off x="1504226" y="3816859"/>
            <a:ext cx="375824" cy="335313"/>
          </a:xfrm>
          <a:prstGeom prst="ellipse">
            <a:avLst/>
          </a:prstGeom>
          <a:solidFill>
            <a:srgbClr val="00FFFF"/>
          </a:solidFill>
          <a:ln w="6350">
            <a:solidFill>
              <a:schemeClr val="tx1"/>
            </a:solidFill>
            <a:round/>
            <a:headEnd/>
            <a:tailEnd/>
          </a:ln>
          <a:effectLst/>
          <a:extLst/>
        </p:spPr>
        <p:txBody>
          <a:bodyPr wrap="none" anchor="ctr"/>
          <a:lstStyle/>
          <a:p>
            <a:pPr algn="ctr"/>
            <a:r>
              <a:rPr lang="en-US" altLang="zh-CN" sz="1600" b="1">
                <a:latin typeface="微软雅黑" panose="020B0503020204020204" pitchFamily="34" charset="-122"/>
                <a:ea typeface="微软雅黑" panose="020B0503020204020204" pitchFamily="34" charset="-122"/>
              </a:rPr>
              <a:t>M</a:t>
            </a:r>
          </a:p>
        </p:txBody>
      </p:sp>
      <p:sp>
        <p:nvSpPr>
          <p:cNvPr id="23" name="Text Box 23"/>
          <p:cNvSpPr txBox="1">
            <a:spLocks noChangeArrowheads="1"/>
          </p:cNvSpPr>
          <p:nvPr/>
        </p:nvSpPr>
        <p:spPr bwMode="auto">
          <a:xfrm>
            <a:off x="1831030" y="3816858"/>
            <a:ext cx="124264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2"/>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latin typeface="微软雅黑" panose="020B0503020204020204" pitchFamily="34" charset="-122"/>
                <a:ea typeface="微软雅黑" panose="020B0503020204020204" pitchFamily="34" charset="-122"/>
              </a:rPr>
              <a:t>——</a:t>
            </a:r>
            <a:r>
              <a:rPr lang="zh-CN" altLang="en-US" sz="1600" b="1">
                <a:latin typeface="微软雅黑" panose="020B0503020204020204" pitchFamily="34" charset="-122"/>
                <a:ea typeface="微软雅黑" panose="020B0503020204020204" pitchFamily="34" charset="-122"/>
              </a:rPr>
              <a:t>主设备</a:t>
            </a:r>
          </a:p>
        </p:txBody>
      </p:sp>
      <p:sp>
        <p:nvSpPr>
          <p:cNvPr id="24" name="Oval 24"/>
          <p:cNvSpPr>
            <a:spLocks noChangeArrowheads="1"/>
          </p:cNvSpPr>
          <p:nvPr/>
        </p:nvSpPr>
        <p:spPr bwMode="auto">
          <a:xfrm>
            <a:off x="3556806" y="3816859"/>
            <a:ext cx="377082" cy="335313"/>
          </a:xfrm>
          <a:prstGeom prst="ellipse">
            <a:avLst/>
          </a:prstGeom>
          <a:solidFill>
            <a:srgbClr val="FF66FF"/>
          </a:solidFill>
          <a:ln w="6350">
            <a:solidFill>
              <a:schemeClr val="tx1"/>
            </a:solidFill>
            <a:round/>
            <a:headEnd/>
            <a:tailEnd/>
          </a:ln>
          <a:effectLst/>
          <a:extLst/>
        </p:spPr>
        <p:txBody>
          <a:bodyPr wrap="none" anchor="ctr"/>
          <a:lstStyle/>
          <a:p>
            <a:pPr algn="ctr"/>
            <a:r>
              <a:rPr lang="en-US" altLang="zh-CN" sz="1600" b="1">
                <a:latin typeface="微软雅黑" panose="020B0503020204020204" pitchFamily="34" charset="-122"/>
                <a:ea typeface="微软雅黑" panose="020B0503020204020204" pitchFamily="34" charset="-122"/>
              </a:rPr>
              <a:t>S</a:t>
            </a:r>
          </a:p>
        </p:txBody>
      </p:sp>
      <p:sp>
        <p:nvSpPr>
          <p:cNvPr id="25" name="Text Box 25"/>
          <p:cNvSpPr txBox="1">
            <a:spLocks noChangeArrowheads="1"/>
          </p:cNvSpPr>
          <p:nvPr/>
        </p:nvSpPr>
        <p:spPr bwMode="auto">
          <a:xfrm>
            <a:off x="3898694" y="3818019"/>
            <a:ext cx="124264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2"/>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latin typeface="微软雅黑" panose="020B0503020204020204" pitchFamily="34" charset="-122"/>
                <a:ea typeface="微软雅黑" panose="020B0503020204020204" pitchFamily="34" charset="-122"/>
              </a:rPr>
              <a:t>——</a:t>
            </a:r>
            <a:r>
              <a:rPr lang="zh-CN" altLang="en-US" sz="1600" b="1">
                <a:latin typeface="微软雅黑" panose="020B0503020204020204" pitchFamily="34" charset="-122"/>
                <a:ea typeface="微软雅黑" panose="020B0503020204020204" pitchFamily="34" charset="-122"/>
              </a:rPr>
              <a:t>从设备</a:t>
            </a:r>
          </a:p>
        </p:txBody>
      </p:sp>
      <p:sp>
        <p:nvSpPr>
          <p:cNvPr id="26" name="Oval 26"/>
          <p:cNvSpPr>
            <a:spLocks noChangeArrowheads="1"/>
          </p:cNvSpPr>
          <p:nvPr/>
        </p:nvSpPr>
        <p:spPr bwMode="auto">
          <a:xfrm>
            <a:off x="5599334" y="3816859"/>
            <a:ext cx="375824" cy="335313"/>
          </a:xfrm>
          <a:prstGeom prst="ellipse">
            <a:avLst/>
          </a:prstGeom>
          <a:solidFill>
            <a:srgbClr val="0000FF"/>
          </a:solidFill>
          <a:ln w="6350">
            <a:solidFill>
              <a:schemeClr val="tx1"/>
            </a:solidFill>
            <a:round/>
            <a:headEnd/>
            <a:tailEnd/>
          </a:ln>
          <a:effectLst/>
          <a:extLst/>
        </p:spPr>
        <p:txBody>
          <a:bodyPr wrap="none" anchor="ctr"/>
          <a:lstStyle/>
          <a:p>
            <a:pPr algn="ctr"/>
            <a:r>
              <a:rPr lang="en-US" altLang="zh-CN" sz="1600" b="1">
                <a:solidFill>
                  <a:schemeClr val="bg1"/>
                </a:solidFill>
                <a:latin typeface="微软雅黑" panose="020B0503020204020204" pitchFamily="34" charset="-122"/>
                <a:ea typeface="微软雅黑" panose="020B0503020204020204" pitchFamily="34" charset="-122"/>
              </a:rPr>
              <a:t>P</a:t>
            </a:r>
          </a:p>
        </p:txBody>
      </p:sp>
      <p:sp>
        <p:nvSpPr>
          <p:cNvPr id="27" name="Text Box 27"/>
          <p:cNvSpPr txBox="1">
            <a:spLocks noChangeArrowheads="1"/>
          </p:cNvSpPr>
          <p:nvPr/>
        </p:nvSpPr>
        <p:spPr bwMode="auto">
          <a:xfrm>
            <a:off x="5951276" y="3816859"/>
            <a:ext cx="1653017"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2"/>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a:latin typeface="微软雅黑" panose="020B0503020204020204" pitchFamily="34" charset="-122"/>
                <a:ea typeface="微软雅黑" panose="020B0503020204020204" pitchFamily="34" charset="-122"/>
              </a:rPr>
              <a:t>——</a:t>
            </a:r>
            <a:r>
              <a:rPr lang="zh-CN" altLang="en-US" sz="1600" b="1">
                <a:latin typeface="微软雅黑" panose="020B0503020204020204" pitchFamily="34" charset="-122"/>
                <a:ea typeface="微软雅黑" panose="020B0503020204020204" pitchFamily="34" charset="-122"/>
              </a:rPr>
              <a:t>搁置的设备</a:t>
            </a:r>
          </a:p>
        </p:txBody>
      </p:sp>
    </p:spTree>
    <p:extLst>
      <p:ext uri="{BB962C8B-B14F-4D97-AF65-F5344CB8AC3E}">
        <p14:creationId xmlns="" xmlns:p14="http://schemas.microsoft.com/office/powerpoint/2010/main" val="3281778651"/>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36196" y="986856"/>
            <a:ext cx="8104716" cy="240065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smtClean="0">
                <a:latin typeface="微软雅黑" pitchFamily="34" charset="-122"/>
                <a:ea typeface="微软雅黑" pitchFamily="34" charset="-122"/>
              </a:rPr>
              <a:t>主要</a:t>
            </a:r>
            <a:r>
              <a:rPr lang="zh-CN" altLang="en-US" sz="2000" b="1" dirty="0">
                <a:latin typeface="微软雅黑" pitchFamily="34" charset="-122"/>
                <a:ea typeface="微软雅黑" pitchFamily="34" charset="-122"/>
              </a:rPr>
              <a:t>用于工业监控组网、办公自动化与控制等</a:t>
            </a:r>
            <a:r>
              <a:rPr lang="zh-CN" altLang="en-US" sz="2000" b="1" dirty="0" smtClean="0">
                <a:latin typeface="微软雅黑" pitchFamily="34" charset="-122"/>
                <a:ea typeface="微软雅黑" pitchFamily="34" charset="-122"/>
              </a:rPr>
              <a:t>领域</a:t>
            </a:r>
            <a:endParaRPr lang="en-US" altLang="zh-CN" sz="2000" b="1" dirty="0" smtClean="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smtClean="0">
                <a:latin typeface="微软雅黑" pitchFamily="34" charset="-122"/>
                <a:ea typeface="微软雅黑" pitchFamily="34" charset="-122"/>
              </a:rPr>
              <a:t>速率</a:t>
            </a:r>
            <a:r>
              <a:rPr lang="zh-CN" altLang="en-US" sz="2000" b="1" dirty="0">
                <a:latin typeface="微软雅黑" pitchFamily="34" charset="-122"/>
                <a:ea typeface="微软雅黑" pitchFamily="34" charset="-122"/>
              </a:rPr>
              <a:t>是 </a:t>
            </a:r>
            <a:r>
              <a:rPr lang="en-US" altLang="zh-CN" sz="2000" b="1" dirty="0">
                <a:latin typeface="微软雅黑" pitchFamily="34" charset="-122"/>
                <a:ea typeface="微软雅黑" pitchFamily="34" charset="-122"/>
              </a:rPr>
              <a:t>2 ~ 250 </a:t>
            </a:r>
            <a:r>
              <a:rPr lang="en-US" altLang="zh-CN" sz="2000" b="1" dirty="0" err="1">
                <a:latin typeface="微软雅黑" pitchFamily="34" charset="-122"/>
                <a:ea typeface="微软雅黑" pitchFamily="34" charset="-122"/>
              </a:rPr>
              <a:t>kbit</a:t>
            </a:r>
            <a:r>
              <a:rPr lang="en-US" altLang="zh-CN" sz="2000" b="1" dirty="0">
                <a:latin typeface="微软雅黑" pitchFamily="34" charset="-122"/>
                <a:ea typeface="微软雅黑" pitchFamily="34" charset="-122"/>
              </a:rPr>
              <a:t>/s</a:t>
            </a:r>
            <a:r>
              <a:rPr lang="zh-CN" altLang="en-US" sz="2000" b="1" dirty="0">
                <a:latin typeface="微软雅黑" pitchFamily="34" charset="-122"/>
                <a:ea typeface="微软雅黑" pitchFamily="34" charset="-122"/>
              </a:rPr>
              <a:t>。</a:t>
            </a:r>
          </a:p>
          <a:p>
            <a:pPr marL="342900" indent="-342900" eaLnBrk="0" hangingPunct="0">
              <a:lnSpc>
                <a:spcPts val="3000"/>
              </a:lnSpc>
              <a:buClr>
                <a:srgbClr val="0070C0"/>
              </a:buClr>
              <a:buFont typeface="Wingdings" pitchFamily="2" charset="2"/>
              <a:buChar char="l"/>
            </a:pPr>
            <a:r>
              <a:rPr lang="zh-CN" altLang="en-US" sz="2000" b="1" dirty="0" smtClean="0">
                <a:latin typeface="微软雅黑" pitchFamily="34" charset="-122"/>
                <a:ea typeface="微软雅黑" pitchFamily="34" charset="-122"/>
              </a:rPr>
              <a:t>标准</a:t>
            </a:r>
            <a:r>
              <a:rPr lang="zh-CN" altLang="en-US" sz="2000" b="1" dirty="0">
                <a:latin typeface="微软雅黑" pitchFamily="34" charset="-122"/>
                <a:ea typeface="微软雅黑" pitchFamily="34" charset="-122"/>
              </a:rPr>
              <a:t>是 </a:t>
            </a:r>
            <a:r>
              <a:rPr lang="en-US" altLang="zh-CN" sz="2000" b="1" dirty="0">
                <a:latin typeface="微软雅黑" pitchFamily="34" charset="-122"/>
                <a:ea typeface="微软雅黑" pitchFamily="34" charset="-122"/>
              </a:rPr>
              <a:t>IEEE 802.15.4</a:t>
            </a:r>
            <a:r>
              <a:rPr lang="zh-CN" altLang="en-US" sz="2000" b="1" dirty="0" smtClean="0">
                <a:latin typeface="微软雅黑" pitchFamily="34" charset="-122"/>
                <a:ea typeface="微软雅黑" pitchFamily="34" charset="-122"/>
              </a:rPr>
              <a:t>。新</a:t>
            </a:r>
            <a:r>
              <a:rPr lang="zh-CN" altLang="en-US" sz="2000" b="1" dirty="0">
                <a:latin typeface="微软雅黑" pitchFamily="34" charset="-122"/>
                <a:ea typeface="微软雅黑" pitchFamily="34" charset="-122"/>
              </a:rPr>
              <a:t>修订的标准是 </a:t>
            </a:r>
            <a:r>
              <a:rPr lang="en-US" altLang="zh-CN" sz="2000" b="1" dirty="0">
                <a:latin typeface="微软雅黑" pitchFamily="34" charset="-122"/>
                <a:ea typeface="微软雅黑" pitchFamily="34" charset="-122"/>
              </a:rPr>
              <a:t>IEEE 802.15.4-2006</a:t>
            </a:r>
            <a:r>
              <a:rPr lang="zh-CN" altLang="en-US" sz="2000" b="1" dirty="0">
                <a:latin typeface="微软雅黑" pitchFamily="34" charset="-122"/>
                <a:ea typeface="微软雅黑" pitchFamily="34" charset="-122"/>
              </a:rPr>
              <a:t>。</a:t>
            </a:r>
          </a:p>
          <a:p>
            <a:pPr marL="342900" indent="-342900" eaLnBrk="0" hangingPunct="0">
              <a:lnSpc>
                <a:spcPts val="3000"/>
              </a:lnSpc>
              <a:buClr>
                <a:srgbClr val="0070C0"/>
              </a:buClr>
              <a:buFont typeface="Wingdings" pitchFamily="2" charset="2"/>
              <a:buChar char="l"/>
            </a:pPr>
            <a:r>
              <a:rPr lang="zh-CN" altLang="en-US" sz="2000" b="1" dirty="0">
                <a:solidFill>
                  <a:srgbClr val="0000FF"/>
                </a:solidFill>
                <a:latin typeface="微软雅黑" pitchFamily="34" charset="-122"/>
                <a:ea typeface="微软雅黑" pitchFamily="34" charset="-122"/>
              </a:rPr>
              <a:t>低速 </a:t>
            </a:r>
            <a:r>
              <a:rPr lang="en-US" altLang="zh-CN" sz="2000" b="1" dirty="0">
                <a:solidFill>
                  <a:srgbClr val="0000FF"/>
                </a:solidFill>
                <a:latin typeface="微软雅黑" pitchFamily="34" charset="-122"/>
                <a:ea typeface="微软雅黑" pitchFamily="34" charset="-122"/>
              </a:rPr>
              <a:t>WPAN </a:t>
            </a:r>
            <a:r>
              <a:rPr lang="zh-CN" altLang="en-US" sz="2000" b="1" dirty="0">
                <a:solidFill>
                  <a:srgbClr val="0000FF"/>
                </a:solidFill>
                <a:latin typeface="微软雅黑" pitchFamily="34" charset="-122"/>
                <a:ea typeface="微软雅黑" pitchFamily="34" charset="-122"/>
              </a:rPr>
              <a:t>中最重要的就是 </a:t>
            </a:r>
            <a:r>
              <a:rPr lang="en-US" altLang="zh-CN" sz="2000" b="1" dirty="0">
                <a:solidFill>
                  <a:srgbClr val="C00000"/>
                </a:solidFill>
                <a:latin typeface="微软雅黑" pitchFamily="34" charset="-122"/>
                <a:ea typeface="微软雅黑" pitchFamily="34" charset="-122"/>
              </a:rPr>
              <a:t>ZigBee</a:t>
            </a:r>
            <a:r>
              <a:rPr lang="zh-CN" altLang="en-US" sz="2000" b="1" dirty="0">
                <a:solidFill>
                  <a:srgbClr val="C00000"/>
                </a:solidFill>
                <a:latin typeface="微软雅黑" pitchFamily="34" charset="-122"/>
                <a:ea typeface="微软雅黑" pitchFamily="34" charset="-122"/>
              </a:rPr>
              <a:t>。</a:t>
            </a:r>
          </a:p>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ZigBee </a:t>
            </a:r>
            <a:r>
              <a:rPr lang="zh-CN" altLang="en-US" sz="2000" b="1" dirty="0">
                <a:latin typeface="微软雅黑" pitchFamily="34" charset="-122"/>
                <a:ea typeface="微软雅黑" pitchFamily="34" charset="-122"/>
              </a:rPr>
              <a:t>技术主要用于各种电子设备（固定的、便携的或移动的）之间的</a:t>
            </a:r>
            <a:r>
              <a:rPr lang="zh-CN" altLang="en-US" sz="2000" b="1" dirty="0" smtClean="0">
                <a:latin typeface="微软雅黑" pitchFamily="34" charset="-122"/>
                <a:ea typeface="微软雅黑" pitchFamily="34" charset="-122"/>
              </a:rPr>
              <a:t>无线通信。</a:t>
            </a:r>
            <a:endParaRPr lang="en-US" altLang="zh-CN" sz="2000" b="1" dirty="0" smtClean="0">
              <a:latin typeface="微软雅黑" pitchFamily="34" charset="-122"/>
              <a:ea typeface="微软雅黑" pitchFamily="34" charset="-122"/>
            </a:endParaRPr>
          </a:p>
        </p:txBody>
      </p:sp>
      <p:sp>
        <p:nvSpPr>
          <p:cNvPr id="3" name="AutoShape 5"/>
          <p:cNvSpPr>
            <a:spLocks noChangeArrowheads="1"/>
          </p:cNvSpPr>
          <p:nvPr/>
        </p:nvSpPr>
        <p:spPr bwMode="auto">
          <a:xfrm>
            <a:off x="511897" y="622570"/>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565935" y="589359"/>
            <a:ext cx="199836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zh-CN" altLang="en-US" sz="2000" b="1" dirty="0">
                <a:solidFill>
                  <a:schemeClr val="bg1"/>
                </a:solidFill>
                <a:latin typeface="微软雅黑" pitchFamily="34" charset="-122"/>
                <a:ea typeface="微软雅黑" pitchFamily="34" charset="-122"/>
              </a:rPr>
              <a:t>低速 </a:t>
            </a:r>
            <a:r>
              <a:rPr lang="en-US" altLang="zh-CN" sz="2000" b="1" dirty="0">
                <a:solidFill>
                  <a:schemeClr val="bg1"/>
                </a:solidFill>
                <a:latin typeface="微软雅黑" pitchFamily="34" charset="-122"/>
                <a:ea typeface="微软雅黑" pitchFamily="34" charset="-122"/>
              </a:rPr>
              <a:t>WPAN </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 xmlns:p14="http://schemas.microsoft.com/office/powerpoint/2010/main" val="3986233479"/>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6591"/>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2"/>
          <p:cNvSpPr>
            <a:spLocks noChangeArrowheads="1"/>
          </p:cNvSpPr>
          <p:nvPr/>
        </p:nvSpPr>
        <p:spPr bwMode="auto">
          <a:xfrm>
            <a:off x="635844" y="566763"/>
            <a:ext cx="1915909"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ZigBee </a:t>
            </a:r>
            <a:r>
              <a:rPr lang="zh-CN" altLang="en-US" sz="2000" b="1" dirty="0">
                <a:latin typeface="微软雅黑" pitchFamily="34" charset="-122"/>
                <a:ea typeface="微软雅黑" pitchFamily="34" charset="-122"/>
              </a:rPr>
              <a:t>的特点</a:t>
            </a:r>
            <a:endParaRPr lang="en-US" altLang="zh-CN" sz="2000" b="1" dirty="0">
              <a:latin typeface="微软雅黑" pitchFamily="34" charset="-122"/>
              <a:ea typeface="微软雅黑" pitchFamily="34" charset="-122"/>
            </a:endParaRPr>
          </a:p>
        </p:txBody>
      </p:sp>
      <p:sp>
        <p:nvSpPr>
          <p:cNvPr id="4" name="Rectangle 46"/>
          <p:cNvSpPr>
            <a:spLocks noChangeArrowheads="1"/>
          </p:cNvSpPr>
          <p:nvPr/>
        </p:nvSpPr>
        <p:spPr bwMode="auto">
          <a:xfrm>
            <a:off x="517853" y="935353"/>
            <a:ext cx="8133857" cy="3554819"/>
          </a:xfrm>
          <a:prstGeom prst="rect">
            <a:avLst/>
          </a:prstGeom>
          <a:noFill/>
          <a:ln w="9525" algn="ctr">
            <a:noFill/>
            <a:miter lim="10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通信距离</a:t>
            </a:r>
            <a:r>
              <a:rPr lang="zh-CN" altLang="en-US" sz="2000" b="1" dirty="0" smtClean="0">
                <a:solidFill>
                  <a:srgbClr val="0000FF"/>
                </a:solidFill>
                <a:latin typeface="微软雅黑" pitchFamily="34" charset="-122"/>
                <a:ea typeface="微软雅黑" pitchFamily="34" charset="-122"/>
              </a:rPr>
              <a:t>短 </a:t>
            </a:r>
            <a:r>
              <a:rPr lang="en-US" altLang="zh-CN" sz="2000" b="1" dirty="0" smtClean="0">
                <a:latin typeface="微软雅黑" pitchFamily="34" charset="-122"/>
                <a:ea typeface="微软雅黑" pitchFamily="34" charset="-122"/>
              </a:rPr>
              <a:t>(10 </a:t>
            </a:r>
            <a:r>
              <a:rPr lang="en-US" altLang="zh-CN" sz="2000" b="1" dirty="0">
                <a:latin typeface="微软雅黑" pitchFamily="34" charset="-122"/>
                <a:ea typeface="微软雅黑" pitchFamily="34" charset="-122"/>
              </a:rPr>
              <a:t>~ 80 </a:t>
            </a:r>
            <a:r>
              <a:rPr lang="en-US" altLang="zh-CN" sz="2000" b="1" dirty="0" smtClean="0">
                <a:latin typeface="微软雅黑" pitchFamily="34" charset="-122"/>
                <a:ea typeface="微软雅黑" pitchFamily="34" charset="-122"/>
              </a:rPr>
              <a:t>m)</a:t>
            </a:r>
            <a:r>
              <a:rPr lang="zh-CN" altLang="en-US" sz="2000" b="1" dirty="0" smtClean="0">
                <a:latin typeface="微软雅黑" pitchFamily="34" charset="-122"/>
                <a:ea typeface="微软雅黑" pitchFamily="34" charset="-122"/>
              </a:rPr>
              <a:t>，</a:t>
            </a:r>
            <a:r>
              <a:rPr lang="zh-CN" altLang="en-US" sz="2000" b="1" dirty="0">
                <a:latin typeface="微软雅黑" pitchFamily="34" charset="-122"/>
                <a:ea typeface="微软雅黑" pitchFamily="34" charset="-122"/>
              </a:rPr>
              <a:t>传输数据</a:t>
            </a:r>
            <a:r>
              <a:rPr lang="zh-CN" altLang="en-US" sz="2000" b="1" dirty="0">
                <a:solidFill>
                  <a:srgbClr val="0000FF"/>
                </a:solidFill>
                <a:latin typeface="微软雅黑" pitchFamily="34" charset="-122"/>
                <a:ea typeface="微软雅黑" pitchFamily="34" charset="-122"/>
              </a:rPr>
              <a:t>速率低</a:t>
            </a:r>
            <a:r>
              <a:rPr lang="zh-CN" altLang="en-US" sz="2000" b="1" dirty="0">
                <a:latin typeface="微软雅黑" pitchFamily="34" charset="-122"/>
                <a:ea typeface="微软雅黑" pitchFamily="34" charset="-122"/>
              </a:rPr>
              <a:t>，</a:t>
            </a:r>
            <a:r>
              <a:rPr lang="zh-CN" altLang="en-US" sz="2000" b="1" dirty="0">
                <a:solidFill>
                  <a:srgbClr val="0000FF"/>
                </a:solidFill>
                <a:latin typeface="微软雅黑" pitchFamily="34" charset="-122"/>
                <a:ea typeface="微软雅黑" pitchFamily="34" charset="-122"/>
              </a:rPr>
              <a:t>成本低廉</a:t>
            </a:r>
            <a:r>
              <a:rPr lang="zh-CN" altLang="en-US" sz="2000" b="1" dirty="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功耗非常低</a:t>
            </a: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对于某些工作时间和总时间之比小于 </a:t>
            </a:r>
            <a:r>
              <a:rPr lang="en-US" altLang="zh-CN" sz="2000" b="1" dirty="0">
                <a:latin typeface="微软雅黑" pitchFamily="34" charset="-122"/>
                <a:ea typeface="微软雅黑" pitchFamily="34" charset="-122"/>
              </a:rPr>
              <a:t>1% </a:t>
            </a:r>
            <a:r>
              <a:rPr lang="zh-CN" altLang="en-US" sz="2000" b="1" dirty="0">
                <a:latin typeface="微软雅黑" pitchFamily="34" charset="-122"/>
                <a:ea typeface="微软雅黑" pitchFamily="34" charset="-122"/>
              </a:rPr>
              <a:t>的情况，电池的寿命甚至可以超过 </a:t>
            </a:r>
            <a:r>
              <a:rPr lang="en-US" altLang="zh-CN" sz="2000" b="1" dirty="0">
                <a:latin typeface="微软雅黑" pitchFamily="34" charset="-122"/>
                <a:ea typeface="微软雅黑" pitchFamily="34" charset="-122"/>
              </a:rPr>
              <a:t>10 </a:t>
            </a:r>
            <a:r>
              <a:rPr lang="zh-CN" altLang="en-US" sz="2000" b="1" dirty="0">
                <a:latin typeface="微软雅黑" pitchFamily="34" charset="-122"/>
                <a:ea typeface="微软雅黑" pitchFamily="34" charset="-122"/>
              </a:rPr>
              <a:t>年。</a:t>
            </a: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itchFamily="34" charset="-122"/>
                <a:ea typeface="微软雅黑" pitchFamily="34" charset="-122"/>
              </a:rPr>
              <a:t>网络容量大</a:t>
            </a: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一个 </a:t>
            </a:r>
            <a:r>
              <a:rPr lang="en-US" altLang="zh-CN" sz="2000" b="1" dirty="0">
                <a:latin typeface="微软雅黑" pitchFamily="34" charset="-122"/>
                <a:ea typeface="微软雅黑" pitchFamily="34" charset="-122"/>
              </a:rPr>
              <a:t>ZigBee </a:t>
            </a:r>
            <a:r>
              <a:rPr lang="zh-CN" altLang="en-US" sz="2000" b="1" dirty="0">
                <a:latin typeface="微软雅黑" pitchFamily="34" charset="-122"/>
                <a:ea typeface="微软雅黑" pitchFamily="34" charset="-122"/>
              </a:rPr>
              <a:t>的网络最多包括有 </a:t>
            </a:r>
            <a:r>
              <a:rPr lang="en-US" altLang="zh-CN" sz="2000" b="1" dirty="0">
                <a:latin typeface="微软雅黑" pitchFamily="34" charset="-122"/>
                <a:ea typeface="微软雅黑" pitchFamily="34" charset="-122"/>
              </a:rPr>
              <a:t>255 </a:t>
            </a:r>
            <a:r>
              <a:rPr lang="zh-CN" altLang="en-US" sz="2000" b="1" dirty="0">
                <a:latin typeface="微软雅黑" pitchFamily="34" charset="-122"/>
                <a:ea typeface="微软雅黑" pitchFamily="34" charset="-122"/>
              </a:rPr>
              <a:t>个结点，其中一个是主设备，其余则是从设备。</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若是通过网络协调器，</a:t>
            </a:r>
            <a:r>
              <a:rPr lang="zh-CN" altLang="en-US" sz="2000" b="1" dirty="0">
                <a:solidFill>
                  <a:srgbClr val="C00000"/>
                </a:solidFill>
                <a:latin typeface="微软雅黑" pitchFamily="34" charset="-122"/>
                <a:ea typeface="微软雅黑" pitchFamily="34" charset="-122"/>
              </a:rPr>
              <a:t>整个网络</a:t>
            </a:r>
            <a:r>
              <a:rPr lang="zh-CN" altLang="en-US" sz="2000" b="1" dirty="0">
                <a:latin typeface="微软雅黑" pitchFamily="34" charset="-122"/>
                <a:ea typeface="微软雅黑" pitchFamily="34" charset="-122"/>
              </a:rPr>
              <a:t>最多可以支持超过 </a:t>
            </a:r>
            <a:r>
              <a:rPr lang="en-US" altLang="zh-CN" sz="2000" b="1" dirty="0">
                <a:latin typeface="微软雅黑" pitchFamily="34" charset="-122"/>
                <a:ea typeface="微软雅黑" pitchFamily="34" charset="-122"/>
              </a:rPr>
              <a:t>64000 </a:t>
            </a:r>
            <a:r>
              <a:rPr lang="zh-CN" altLang="en-US" sz="2000" b="1" dirty="0">
                <a:latin typeface="微软雅黑" pitchFamily="34" charset="-122"/>
                <a:ea typeface="微软雅黑" pitchFamily="34" charset="-122"/>
              </a:rPr>
              <a:t>个结点。 </a:t>
            </a:r>
          </a:p>
        </p:txBody>
      </p:sp>
    </p:spTree>
    <p:extLst>
      <p:ext uri="{BB962C8B-B14F-4D97-AF65-F5344CB8AC3E}">
        <p14:creationId xmlns="" xmlns:p14="http://schemas.microsoft.com/office/powerpoint/2010/main" val="211837324"/>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圆角矩形 2"/>
          <p:cNvSpPr/>
          <p:nvPr/>
        </p:nvSpPr>
        <p:spPr>
          <a:xfrm>
            <a:off x="517852" y="970550"/>
            <a:ext cx="8133857" cy="257595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dirty="0">
              <a:solidFill>
                <a:schemeClr val="tx1"/>
              </a:solidFill>
            </a:endParaRPr>
          </a:p>
        </p:txBody>
      </p:sp>
      <p:sp>
        <p:nvSpPr>
          <p:cNvPr id="4" name="矩形 3"/>
          <p:cNvSpPr/>
          <p:nvPr/>
        </p:nvSpPr>
        <p:spPr>
          <a:xfrm>
            <a:off x="637984" y="570462"/>
            <a:ext cx="2762295" cy="400110"/>
          </a:xfrm>
          <a:prstGeom prst="rect">
            <a:avLst/>
          </a:prstGeom>
        </p:spPr>
        <p:txBody>
          <a:bodyPr wrap="none">
            <a:spAutoFit/>
          </a:bodyPr>
          <a:lstStyle/>
          <a:p>
            <a:r>
              <a:rPr lang="en-US" altLang="zh-CN" sz="2000" b="1" dirty="0">
                <a:latin typeface="微软雅黑" pitchFamily="34" charset="-122"/>
                <a:ea typeface="微软雅黑" pitchFamily="34" charset="-122"/>
              </a:rPr>
              <a:t>ZigBee </a:t>
            </a:r>
            <a:r>
              <a:rPr lang="zh-CN" altLang="en-US" sz="2000" b="1" dirty="0" smtClean="0">
                <a:latin typeface="微软雅黑" pitchFamily="34" charset="-122"/>
                <a:ea typeface="微软雅黑" pitchFamily="34" charset="-122"/>
              </a:rPr>
              <a:t>标准</a:t>
            </a:r>
            <a:r>
              <a:rPr lang="zh-CN" altLang="en-US" sz="2000" b="1" dirty="0">
                <a:latin typeface="微软雅黑" pitchFamily="34" charset="-122"/>
                <a:ea typeface="微软雅黑" pitchFamily="34" charset="-122"/>
              </a:rPr>
              <a:t>与</a:t>
            </a:r>
            <a:r>
              <a:rPr lang="zh-CN" altLang="en-US" sz="2000" b="1" dirty="0" smtClean="0">
                <a:latin typeface="微软雅黑" pitchFamily="34" charset="-122"/>
                <a:ea typeface="微软雅黑" pitchFamily="34" charset="-122"/>
              </a:rPr>
              <a:t>协议</a:t>
            </a:r>
            <a:r>
              <a:rPr lang="zh-CN" altLang="en-US" sz="2000" b="1" dirty="0">
                <a:latin typeface="微软雅黑" pitchFamily="34" charset="-122"/>
                <a:ea typeface="微软雅黑" pitchFamily="34" charset="-122"/>
              </a:rPr>
              <a:t>栈 </a:t>
            </a:r>
          </a:p>
        </p:txBody>
      </p:sp>
      <p:grpSp>
        <p:nvGrpSpPr>
          <p:cNvPr id="23" name="组合 22"/>
          <p:cNvGrpSpPr/>
          <p:nvPr/>
        </p:nvGrpSpPr>
        <p:grpSpPr>
          <a:xfrm>
            <a:off x="1184188" y="1255712"/>
            <a:ext cx="6190833" cy="1974598"/>
            <a:chOff x="1184188" y="1324079"/>
            <a:chExt cx="6664777" cy="2736851"/>
          </a:xfrm>
        </p:grpSpPr>
        <p:sp>
          <p:nvSpPr>
            <p:cNvPr id="5" name="Rectangle 5"/>
            <p:cNvSpPr>
              <a:spLocks noChangeArrowheads="1"/>
            </p:cNvSpPr>
            <p:nvPr/>
          </p:nvSpPr>
          <p:spPr bwMode="auto">
            <a:xfrm>
              <a:off x="2549394" y="3457679"/>
              <a:ext cx="2694913" cy="601662"/>
            </a:xfrm>
            <a:prstGeom prst="rect">
              <a:avLst/>
            </a:prstGeom>
            <a:solidFill>
              <a:srgbClr val="00FFFF"/>
            </a:solidFill>
            <a:ln w="9525">
              <a:solidFill>
                <a:schemeClr val="tx1"/>
              </a:solidFill>
              <a:miter lim="800000"/>
              <a:headEnd/>
              <a:tailEnd/>
            </a:ln>
            <a:effectLst/>
            <a:extLst/>
          </p:spPr>
          <p:txBody>
            <a:bodyPr wrap="none" anchor="ctr"/>
            <a:lstStyle/>
            <a:p>
              <a:endParaRPr lang="zh-CN" altLang="en-US" sz="1600" b="1">
                <a:latin typeface="微软雅黑" panose="020B0503020204020204" pitchFamily="34" charset="-122"/>
                <a:ea typeface="微软雅黑" panose="020B0503020204020204" pitchFamily="34" charset="-122"/>
              </a:endParaRPr>
            </a:p>
          </p:txBody>
        </p:sp>
        <p:sp>
          <p:nvSpPr>
            <p:cNvPr id="6" name="Text Box 6"/>
            <p:cNvSpPr txBox="1">
              <a:spLocks noChangeArrowheads="1"/>
            </p:cNvSpPr>
            <p:nvPr/>
          </p:nvSpPr>
          <p:spPr bwMode="auto">
            <a:xfrm>
              <a:off x="3424321" y="3557863"/>
              <a:ext cx="800219"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a:latin typeface="微软雅黑" panose="020B0503020204020204" pitchFamily="34" charset="-122"/>
                  <a:ea typeface="微软雅黑" panose="020B0503020204020204" pitchFamily="34" charset="-122"/>
                </a:rPr>
                <a:t>物理层</a:t>
              </a:r>
            </a:p>
          </p:txBody>
        </p:sp>
        <p:sp>
          <p:nvSpPr>
            <p:cNvPr id="7" name="Rectangle 7"/>
            <p:cNvSpPr>
              <a:spLocks noChangeArrowheads="1"/>
            </p:cNvSpPr>
            <p:nvPr/>
          </p:nvSpPr>
          <p:spPr bwMode="auto">
            <a:xfrm>
              <a:off x="2549394" y="2738542"/>
              <a:ext cx="2694913" cy="601663"/>
            </a:xfrm>
            <a:prstGeom prst="rect">
              <a:avLst/>
            </a:prstGeom>
            <a:solidFill>
              <a:srgbClr val="00FFFF"/>
            </a:solidFill>
            <a:ln w="9525">
              <a:solidFill>
                <a:schemeClr val="tx1"/>
              </a:solidFill>
              <a:miter lim="800000"/>
              <a:headEnd/>
              <a:tailEnd/>
            </a:ln>
            <a:effectLst/>
            <a:extLst/>
          </p:spPr>
          <p:txBody>
            <a:bodyPr wrap="none" anchor="ctr"/>
            <a:lstStyle/>
            <a:p>
              <a:endParaRPr lang="zh-CN" altLang="en-US" sz="1600" b="1">
                <a:latin typeface="微软雅黑" panose="020B0503020204020204" pitchFamily="34" charset="-122"/>
                <a:ea typeface="微软雅黑" panose="020B0503020204020204" pitchFamily="34" charset="-122"/>
              </a:endParaRPr>
            </a:p>
          </p:txBody>
        </p:sp>
        <p:sp>
          <p:nvSpPr>
            <p:cNvPr id="8" name="Text Box 8"/>
            <p:cNvSpPr txBox="1">
              <a:spLocks noChangeArrowheads="1"/>
            </p:cNvSpPr>
            <p:nvPr/>
          </p:nvSpPr>
          <p:spPr bwMode="auto">
            <a:xfrm>
              <a:off x="3371743" y="2837138"/>
              <a:ext cx="950773"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1600" b="1">
                  <a:latin typeface="微软雅黑" panose="020B0503020204020204" pitchFamily="34" charset="-122"/>
                  <a:ea typeface="微软雅黑" panose="020B0503020204020204" pitchFamily="34" charset="-122"/>
                </a:rPr>
                <a:t>MAC </a:t>
              </a:r>
              <a:r>
                <a:rPr lang="zh-CN" altLang="en-US" sz="1600" b="1">
                  <a:latin typeface="微软雅黑" panose="020B0503020204020204" pitchFamily="34" charset="-122"/>
                  <a:ea typeface="微软雅黑" panose="020B0503020204020204" pitchFamily="34" charset="-122"/>
                </a:rPr>
                <a:t>层</a:t>
              </a:r>
            </a:p>
          </p:txBody>
        </p:sp>
        <p:sp>
          <p:nvSpPr>
            <p:cNvPr id="9" name="Rectangle 9"/>
            <p:cNvSpPr>
              <a:spLocks noChangeArrowheads="1"/>
            </p:cNvSpPr>
            <p:nvPr/>
          </p:nvSpPr>
          <p:spPr bwMode="auto">
            <a:xfrm>
              <a:off x="2549394" y="2055917"/>
              <a:ext cx="2694913" cy="601663"/>
            </a:xfrm>
            <a:prstGeom prst="rect">
              <a:avLst/>
            </a:prstGeom>
            <a:solidFill>
              <a:srgbClr val="99FF99"/>
            </a:solidFill>
            <a:ln w="9525">
              <a:solidFill>
                <a:schemeClr val="tx1"/>
              </a:solidFill>
              <a:miter lim="800000"/>
              <a:headEnd/>
              <a:tailEnd/>
            </a:ln>
            <a:effectLst/>
            <a:extLst/>
          </p:spPr>
          <p:txBody>
            <a:bodyPr wrap="none" anchor="ctr"/>
            <a:lstStyle/>
            <a:p>
              <a:endParaRPr lang="zh-CN" altLang="en-US" sz="1600" b="1">
                <a:latin typeface="微软雅黑" panose="020B0503020204020204" pitchFamily="34" charset="-122"/>
                <a:ea typeface="微软雅黑" panose="020B0503020204020204" pitchFamily="34" charset="-122"/>
              </a:endParaRPr>
            </a:p>
          </p:txBody>
        </p:sp>
        <p:sp>
          <p:nvSpPr>
            <p:cNvPr id="10" name="Rectangle 10"/>
            <p:cNvSpPr>
              <a:spLocks noChangeArrowheads="1"/>
            </p:cNvSpPr>
            <p:nvPr/>
          </p:nvSpPr>
          <p:spPr bwMode="auto">
            <a:xfrm>
              <a:off x="2549394" y="1352654"/>
              <a:ext cx="2694913" cy="601662"/>
            </a:xfrm>
            <a:prstGeom prst="rect">
              <a:avLst/>
            </a:prstGeom>
            <a:solidFill>
              <a:srgbClr val="99FF99"/>
            </a:solidFill>
            <a:ln w="9525">
              <a:solidFill>
                <a:schemeClr val="tx1"/>
              </a:solidFill>
              <a:miter lim="800000"/>
              <a:headEnd/>
              <a:tailEnd/>
            </a:ln>
            <a:effectLst/>
            <a:extLst/>
          </p:spPr>
          <p:txBody>
            <a:bodyPr wrap="none" anchor="ctr"/>
            <a:lstStyle/>
            <a:p>
              <a:endParaRPr lang="zh-CN" altLang="en-US" sz="1600" b="1">
                <a:latin typeface="微软雅黑" panose="020B0503020204020204" pitchFamily="34" charset="-122"/>
                <a:ea typeface="微软雅黑" panose="020B0503020204020204" pitchFamily="34" charset="-122"/>
              </a:endParaRPr>
            </a:p>
          </p:txBody>
        </p:sp>
        <p:sp>
          <p:nvSpPr>
            <p:cNvPr id="11" name="Text Box 11"/>
            <p:cNvSpPr txBox="1">
              <a:spLocks noChangeArrowheads="1"/>
            </p:cNvSpPr>
            <p:nvPr/>
          </p:nvSpPr>
          <p:spPr bwMode="auto">
            <a:xfrm>
              <a:off x="3424321" y="2156101"/>
              <a:ext cx="800219"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a:latin typeface="微软雅黑" panose="020B0503020204020204" pitchFamily="34" charset="-122"/>
                  <a:ea typeface="微软雅黑" panose="020B0503020204020204" pitchFamily="34" charset="-122"/>
                </a:rPr>
                <a:t>网络层</a:t>
              </a:r>
            </a:p>
          </p:txBody>
        </p:sp>
        <p:sp>
          <p:nvSpPr>
            <p:cNvPr id="12" name="Text Box 12"/>
            <p:cNvSpPr txBox="1">
              <a:spLocks noChangeArrowheads="1"/>
            </p:cNvSpPr>
            <p:nvPr/>
          </p:nvSpPr>
          <p:spPr bwMode="auto">
            <a:xfrm>
              <a:off x="3424321" y="1452838"/>
              <a:ext cx="800219"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1600" b="1" dirty="0">
                  <a:latin typeface="微软雅黑" panose="020B0503020204020204" pitchFamily="34" charset="-122"/>
                  <a:ea typeface="微软雅黑" panose="020B0503020204020204" pitchFamily="34" charset="-122"/>
                </a:rPr>
                <a:t>应用层</a:t>
              </a:r>
            </a:p>
          </p:txBody>
        </p:sp>
        <p:sp>
          <p:nvSpPr>
            <p:cNvPr id="13" name="Line 13"/>
            <p:cNvSpPr>
              <a:spLocks noChangeShapeType="1"/>
            </p:cNvSpPr>
            <p:nvPr/>
          </p:nvSpPr>
          <p:spPr bwMode="auto">
            <a:xfrm>
              <a:off x="5340615" y="4060929"/>
              <a:ext cx="2493698" cy="0"/>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4" name="Line 14"/>
            <p:cNvSpPr>
              <a:spLocks noChangeShapeType="1"/>
            </p:cNvSpPr>
            <p:nvPr/>
          </p:nvSpPr>
          <p:spPr bwMode="auto">
            <a:xfrm>
              <a:off x="5321698" y="2694091"/>
              <a:ext cx="2491978" cy="0"/>
            </a:xfrm>
            <a:prstGeom prst="line">
              <a:avLst/>
            </a:prstGeom>
            <a:noFill/>
            <a:ln w="19050">
              <a:solidFill>
                <a:srgbClr val="000066"/>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5" name="Line 15"/>
            <p:cNvSpPr>
              <a:spLocks noChangeShapeType="1"/>
            </p:cNvSpPr>
            <p:nvPr/>
          </p:nvSpPr>
          <p:spPr bwMode="auto">
            <a:xfrm>
              <a:off x="5340615" y="1324079"/>
              <a:ext cx="2493698" cy="0"/>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6" name="Line 16"/>
            <p:cNvSpPr>
              <a:spLocks noChangeShapeType="1"/>
            </p:cNvSpPr>
            <p:nvPr/>
          </p:nvSpPr>
          <p:spPr bwMode="auto">
            <a:xfrm>
              <a:off x="5857940" y="2657579"/>
              <a:ext cx="0" cy="1403350"/>
            </a:xfrm>
            <a:prstGeom prst="line">
              <a:avLst/>
            </a:prstGeom>
            <a:noFill/>
            <a:ln w="19050">
              <a:solidFill>
                <a:srgbClr val="0000FF"/>
              </a:solidFill>
              <a:round/>
              <a:headEnd type="triangle" w="sm" len="me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7" name="Text Box 17"/>
            <p:cNvSpPr txBox="1">
              <a:spLocks noChangeArrowheads="1"/>
            </p:cNvSpPr>
            <p:nvPr/>
          </p:nvSpPr>
          <p:spPr bwMode="auto">
            <a:xfrm>
              <a:off x="5833670" y="3270525"/>
              <a:ext cx="2015295" cy="338554"/>
            </a:xfrm>
            <a:prstGeom prst="rect">
              <a:avLst/>
            </a:prstGeom>
            <a:noFill/>
            <a:ln>
              <a:noFill/>
            </a:ln>
            <a:effectLst/>
            <a:extLst/>
          </p:spPr>
          <p:txBody>
            <a:bodyPr wrap="none">
              <a:spAutoFit/>
            </a:bodyPr>
            <a:lstStyle>
              <a:defPPr>
                <a:defRPr lang="zh-CN"/>
              </a:defPPr>
              <a:lvl1pPr>
                <a:defRPr sz="1200" b="1">
                  <a:latin typeface="微软雅黑" panose="020B0503020204020204" pitchFamily="34" charset="-122"/>
                  <a:ea typeface="微软雅黑" panose="020B0503020204020204" pitchFamily="34" charset="-122"/>
                </a:defRPr>
              </a:lvl1pPr>
            </a:lstStyle>
            <a:p>
              <a:pPr algn="ctr"/>
              <a:r>
                <a:rPr lang="en-US" altLang="zh-CN" sz="1600" dirty="0"/>
                <a:t>IEEE 802.15.4 </a:t>
              </a:r>
              <a:r>
                <a:rPr lang="zh-CN" altLang="en-US" sz="1600" dirty="0"/>
                <a:t>定义</a:t>
              </a:r>
            </a:p>
          </p:txBody>
        </p:sp>
        <p:sp>
          <p:nvSpPr>
            <p:cNvPr id="18" name="Line 18"/>
            <p:cNvSpPr>
              <a:spLocks noChangeShapeType="1"/>
            </p:cNvSpPr>
            <p:nvPr/>
          </p:nvSpPr>
          <p:spPr bwMode="auto">
            <a:xfrm flipH="1">
              <a:off x="5857941" y="1333605"/>
              <a:ext cx="3440" cy="1323975"/>
            </a:xfrm>
            <a:prstGeom prst="line">
              <a:avLst/>
            </a:prstGeom>
            <a:noFill/>
            <a:ln w="19050">
              <a:solidFill>
                <a:srgbClr val="0000FF"/>
              </a:solidFill>
              <a:round/>
              <a:headEnd type="triangle" w="sm" len="me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9" name="Text Box 19"/>
            <p:cNvSpPr txBox="1">
              <a:spLocks noChangeArrowheads="1"/>
            </p:cNvSpPr>
            <p:nvPr/>
          </p:nvSpPr>
          <p:spPr bwMode="auto">
            <a:xfrm>
              <a:off x="5833670" y="1829075"/>
              <a:ext cx="1778051" cy="338554"/>
            </a:xfrm>
            <a:prstGeom prst="rect">
              <a:avLst/>
            </a:prstGeom>
            <a:noFill/>
            <a:ln>
              <a:noFill/>
            </a:ln>
            <a:effectLst/>
            <a:extLst/>
          </p:spPr>
          <p:txBody>
            <a:bodyPr wrap="none">
              <a:spAutoFit/>
            </a:bodyPr>
            <a:lstStyle>
              <a:defPPr>
                <a:defRPr lang="zh-CN"/>
              </a:defPPr>
              <a:lvl1pPr>
                <a:defRPr sz="2000" b="1">
                  <a:latin typeface="微软雅黑" panose="020B0503020204020204" pitchFamily="34" charset="-122"/>
                  <a:ea typeface="微软雅黑" panose="020B0503020204020204" pitchFamily="34" charset="-122"/>
                </a:defRPr>
              </a:lvl1pPr>
            </a:lstStyle>
            <a:p>
              <a:pPr algn="ctr"/>
              <a:r>
                <a:rPr lang="en-US" altLang="zh-CN" sz="1600" dirty="0" err="1"/>
                <a:t>ZigBee</a:t>
              </a:r>
              <a:r>
                <a:rPr lang="en-US" altLang="zh-CN" sz="1600" dirty="0"/>
                <a:t> </a:t>
              </a:r>
              <a:r>
                <a:rPr lang="zh-CN" altLang="en-US" sz="1600" dirty="0"/>
                <a:t>联盟定义</a:t>
              </a:r>
            </a:p>
          </p:txBody>
        </p:sp>
        <p:sp>
          <p:nvSpPr>
            <p:cNvPr id="20" name="AutoShape 20"/>
            <p:cNvSpPr>
              <a:spLocks/>
            </p:cNvSpPr>
            <p:nvPr/>
          </p:nvSpPr>
          <p:spPr bwMode="auto">
            <a:xfrm>
              <a:off x="2253589" y="1352655"/>
              <a:ext cx="197776" cy="2708275"/>
            </a:xfrm>
            <a:prstGeom prst="leftBrace">
              <a:avLst>
                <a:gd name="adj1" fmla="val 123624"/>
                <a:gd name="adj2" fmla="val 50000"/>
              </a:avLst>
            </a:prstGeom>
            <a:noFill/>
            <a:ln w="19050">
              <a:solidFill>
                <a:srgbClr val="000066"/>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600" b="1">
                <a:latin typeface="微软雅黑" panose="020B0503020204020204" pitchFamily="34" charset="-122"/>
                <a:ea typeface="微软雅黑" panose="020B0503020204020204" pitchFamily="34" charset="-122"/>
              </a:endParaRPr>
            </a:p>
          </p:txBody>
        </p:sp>
        <p:sp>
          <p:nvSpPr>
            <p:cNvPr id="21" name="Text Box 21"/>
            <p:cNvSpPr txBox="1">
              <a:spLocks noChangeArrowheads="1"/>
            </p:cNvSpPr>
            <p:nvPr/>
          </p:nvSpPr>
          <p:spPr bwMode="auto">
            <a:xfrm>
              <a:off x="1184188" y="2397400"/>
              <a:ext cx="896399" cy="535531"/>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lnSpc>
                  <a:spcPct val="90000"/>
                </a:lnSpc>
              </a:pPr>
              <a:r>
                <a:rPr lang="en-US" altLang="zh-CN" sz="1600" b="1" dirty="0">
                  <a:latin typeface="微软雅黑" panose="020B0503020204020204" pitchFamily="34" charset="-122"/>
                  <a:ea typeface="微软雅黑" panose="020B0503020204020204" pitchFamily="34" charset="-122"/>
                </a:rPr>
                <a:t>ZigBee</a:t>
              </a:r>
            </a:p>
            <a:p>
              <a:pPr algn="ctr">
                <a:lnSpc>
                  <a:spcPct val="90000"/>
                </a:lnSpc>
              </a:pPr>
              <a:r>
                <a:rPr lang="zh-CN" altLang="en-US" sz="1600" b="1" dirty="0">
                  <a:latin typeface="微软雅黑" panose="020B0503020204020204" pitchFamily="34" charset="-122"/>
                  <a:ea typeface="微软雅黑" panose="020B0503020204020204" pitchFamily="34" charset="-122"/>
                </a:rPr>
                <a:t>协议栈</a:t>
              </a:r>
            </a:p>
          </p:txBody>
        </p:sp>
      </p:grpSp>
      <p:sp>
        <p:nvSpPr>
          <p:cNvPr id="24" name="矩形 23"/>
          <p:cNvSpPr/>
          <p:nvPr/>
        </p:nvSpPr>
        <p:spPr>
          <a:xfrm>
            <a:off x="899236" y="3553375"/>
            <a:ext cx="7544008" cy="1015663"/>
          </a:xfrm>
          <a:prstGeom prst="rect">
            <a:avLst/>
          </a:prstGeom>
        </p:spPr>
        <p:txBody>
          <a:bodyPr wrap="square">
            <a:spAutoFit/>
          </a:bodyPr>
          <a:lstStyle/>
          <a:p>
            <a:pPr eaLnBrk="0" hangingPunct="0">
              <a:lnSpc>
                <a:spcPts val="2400"/>
              </a:lnSpc>
              <a:buClr>
                <a:srgbClr val="0070C0"/>
              </a:buClr>
            </a:pPr>
            <a:r>
              <a:rPr lang="zh-CN" altLang="en-US" sz="1600" b="1" dirty="0">
                <a:latin typeface="微软雅黑" pitchFamily="34" charset="-122"/>
                <a:ea typeface="微软雅黑" pitchFamily="34" charset="-122"/>
              </a:rPr>
              <a:t>在 </a:t>
            </a:r>
            <a:r>
              <a:rPr lang="en-US" altLang="zh-CN" sz="1600" b="1" dirty="0">
                <a:latin typeface="微软雅黑" pitchFamily="34" charset="-122"/>
                <a:ea typeface="微软雅黑" pitchFamily="34" charset="-122"/>
              </a:rPr>
              <a:t>IEEE 802.15.4 </a:t>
            </a:r>
            <a:r>
              <a:rPr lang="zh-CN" altLang="en-US" sz="1600" b="1" dirty="0">
                <a:latin typeface="微软雅黑" pitchFamily="34" charset="-122"/>
                <a:ea typeface="微软雅黑" pitchFamily="34" charset="-122"/>
              </a:rPr>
              <a:t>标准基础上发展而来</a:t>
            </a:r>
            <a:r>
              <a:rPr lang="zh-CN" altLang="en-US" sz="1600" b="1" dirty="0" smtClean="0">
                <a:latin typeface="微软雅黑" pitchFamily="34" charset="-122"/>
                <a:ea typeface="微软雅黑" pitchFamily="34" charset="-122"/>
              </a:rPr>
              <a:t>。所有 </a:t>
            </a:r>
            <a:r>
              <a:rPr lang="en-US" altLang="zh-CN" sz="1600" b="1" dirty="0">
                <a:latin typeface="微软雅黑" pitchFamily="34" charset="-122"/>
                <a:ea typeface="微软雅黑" pitchFamily="34" charset="-122"/>
              </a:rPr>
              <a:t>ZigBee </a:t>
            </a:r>
            <a:r>
              <a:rPr lang="zh-CN" altLang="en-US" sz="1600" b="1" dirty="0">
                <a:latin typeface="微软雅黑" pitchFamily="34" charset="-122"/>
                <a:ea typeface="微软雅黑" pitchFamily="34" charset="-122"/>
              </a:rPr>
              <a:t>产品也是 </a:t>
            </a:r>
            <a:r>
              <a:rPr lang="en-US" altLang="zh-CN" sz="1600" b="1" dirty="0">
                <a:latin typeface="微软雅黑" pitchFamily="34" charset="-122"/>
                <a:ea typeface="微软雅黑" pitchFamily="34" charset="-122"/>
              </a:rPr>
              <a:t>802.15.4 </a:t>
            </a:r>
            <a:r>
              <a:rPr lang="zh-CN" altLang="en-US" sz="1600" b="1" dirty="0">
                <a:latin typeface="微软雅黑" pitchFamily="34" charset="-122"/>
                <a:ea typeface="微软雅黑" pitchFamily="34" charset="-122"/>
              </a:rPr>
              <a:t>产品。</a:t>
            </a:r>
          </a:p>
          <a:p>
            <a:pPr eaLnBrk="0" hangingPunct="0">
              <a:lnSpc>
                <a:spcPts val="2400"/>
              </a:lnSpc>
              <a:buClr>
                <a:srgbClr val="0070C0"/>
              </a:buClr>
            </a:pPr>
            <a:r>
              <a:rPr lang="en-US" altLang="zh-CN" sz="1600" b="1" dirty="0">
                <a:latin typeface="微软雅黑" pitchFamily="34" charset="-122"/>
                <a:ea typeface="微软雅黑" pitchFamily="34" charset="-122"/>
              </a:rPr>
              <a:t>IEEE 802.15.4 </a:t>
            </a:r>
            <a:r>
              <a:rPr lang="zh-CN" altLang="en-US" sz="1600" b="1" dirty="0">
                <a:latin typeface="微软雅黑" pitchFamily="34" charset="-122"/>
                <a:ea typeface="微软雅黑" pitchFamily="34" charset="-122"/>
              </a:rPr>
              <a:t>只是定义了 </a:t>
            </a:r>
            <a:r>
              <a:rPr lang="en-US" altLang="zh-CN" sz="1600" b="1" dirty="0">
                <a:latin typeface="微软雅黑" pitchFamily="34" charset="-122"/>
                <a:ea typeface="微软雅黑" pitchFamily="34" charset="-122"/>
              </a:rPr>
              <a:t>ZigBee </a:t>
            </a:r>
            <a:r>
              <a:rPr lang="zh-CN" altLang="en-US" sz="1600" b="1" dirty="0">
                <a:latin typeface="微软雅黑" pitchFamily="34" charset="-122"/>
                <a:ea typeface="微软雅黑" pitchFamily="34" charset="-122"/>
              </a:rPr>
              <a:t>协议栈的</a:t>
            </a:r>
            <a:r>
              <a:rPr lang="zh-CN" altLang="en-US" sz="1600" b="1" dirty="0">
                <a:solidFill>
                  <a:srgbClr val="C00000"/>
                </a:solidFill>
                <a:latin typeface="微软雅黑" pitchFamily="34" charset="-122"/>
                <a:ea typeface="微软雅黑" pitchFamily="34" charset="-122"/>
              </a:rPr>
              <a:t>最低的两层</a:t>
            </a:r>
            <a:r>
              <a:rPr lang="zh-CN" altLang="en-US" sz="1600" b="1" dirty="0">
                <a:latin typeface="微软雅黑" pitchFamily="34" charset="-122"/>
                <a:ea typeface="微软雅黑" pitchFamily="34" charset="-122"/>
              </a:rPr>
              <a:t>（物理层和 </a:t>
            </a:r>
            <a:r>
              <a:rPr lang="en-US" altLang="zh-CN" sz="1600" b="1" dirty="0">
                <a:latin typeface="微软雅黑" pitchFamily="34" charset="-122"/>
                <a:ea typeface="微软雅黑" pitchFamily="34" charset="-122"/>
              </a:rPr>
              <a:t>MAC </a:t>
            </a:r>
            <a:r>
              <a:rPr lang="zh-CN" altLang="en-US" sz="1600" b="1" dirty="0">
                <a:latin typeface="微软雅黑" pitchFamily="34" charset="-122"/>
                <a:ea typeface="微软雅黑" pitchFamily="34" charset="-122"/>
              </a:rPr>
              <a:t>层），而上面的两层（网络层和应用层）则是由 </a:t>
            </a:r>
            <a:r>
              <a:rPr lang="en-US" altLang="zh-CN" sz="1600" b="1" dirty="0">
                <a:latin typeface="微软雅黑" pitchFamily="34" charset="-122"/>
                <a:ea typeface="微软雅黑" pitchFamily="34" charset="-122"/>
              </a:rPr>
              <a:t>ZigBee </a:t>
            </a:r>
            <a:r>
              <a:rPr lang="zh-CN" altLang="en-US" sz="1600" b="1" dirty="0">
                <a:latin typeface="微软雅黑" pitchFamily="34" charset="-122"/>
                <a:ea typeface="微软雅黑" pitchFamily="34" charset="-122"/>
              </a:rPr>
              <a:t>联盟定义的。</a:t>
            </a:r>
          </a:p>
        </p:txBody>
      </p:sp>
    </p:spTree>
    <p:extLst>
      <p:ext uri="{BB962C8B-B14F-4D97-AF65-F5344CB8AC3E}">
        <p14:creationId xmlns="" xmlns:p14="http://schemas.microsoft.com/office/powerpoint/2010/main" val="968107751"/>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17853" y="61531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 name="矩形 4"/>
          <p:cNvSpPr>
            <a:spLocks noChangeArrowheads="1"/>
          </p:cNvSpPr>
          <p:nvPr/>
        </p:nvSpPr>
        <p:spPr bwMode="auto">
          <a:xfrm>
            <a:off x="635844" y="565484"/>
            <a:ext cx="2762295"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ZigBee </a:t>
            </a:r>
            <a:r>
              <a:rPr lang="zh-CN" altLang="en-US" sz="2000" b="1" dirty="0">
                <a:latin typeface="微软雅黑" pitchFamily="34" charset="-122"/>
                <a:ea typeface="微软雅黑" pitchFamily="34" charset="-122"/>
              </a:rPr>
              <a:t>标准与协议栈 </a:t>
            </a:r>
          </a:p>
        </p:txBody>
      </p:sp>
      <p:sp>
        <p:nvSpPr>
          <p:cNvPr id="4" name="Rectangle 46"/>
          <p:cNvSpPr>
            <a:spLocks noChangeArrowheads="1"/>
          </p:cNvSpPr>
          <p:nvPr/>
        </p:nvSpPr>
        <p:spPr bwMode="auto">
          <a:xfrm>
            <a:off x="517853" y="934074"/>
            <a:ext cx="8270547" cy="515526"/>
          </a:xfrm>
          <a:prstGeom prst="rect">
            <a:avLst/>
          </a:prstGeom>
          <a:noFill/>
          <a:ln w="9525" algn="ctr">
            <a:noFill/>
            <a:miter lim="10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en-US" altLang="zh-CN" sz="2000" b="1" dirty="0" smtClean="0">
                <a:latin typeface="微软雅黑" pitchFamily="34" charset="-122"/>
                <a:ea typeface="微软雅黑" pitchFamily="34" charset="-122"/>
              </a:rPr>
              <a:t>IEEE 802.15.4 </a:t>
            </a:r>
            <a:r>
              <a:rPr lang="zh-CN" altLang="en-US" sz="2000" b="1" dirty="0" smtClean="0">
                <a:solidFill>
                  <a:srgbClr val="C00000"/>
                </a:solidFill>
                <a:latin typeface="微软雅黑" pitchFamily="34" charset="-122"/>
                <a:ea typeface="微软雅黑" pitchFamily="34" charset="-122"/>
              </a:rPr>
              <a:t>物理层</a:t>
            </a:r>
            <a:r>
              <a:rPr lang="zh-CN" altLang="en-US" sz="2000" b="1" dirty="0" smtClean="0">
                <a:latin typeface="微软雅黑" pitchFamily="34" charset="-122"/>
                <a:ea typeface="微软雅黑" pitchFamily="34" charset="-122"/>
              </a:rPr>
              <a:t>使用</a:t>
            </a:r>
            <a:r>
              <a:rPr lang="zh-CN" altLang="en-US" sz="2000" b="1" dirty="0">
                <a:latin typeface="微软雅黑" pitchFamily="34" charset="-122"/>
                <a:ea typeface="微软雅黑" pitchFamily="34" charset="-122"/>
              </a:rPr>
              <a:t>的三个</a:t>
            </a:r>
            <a:r>
              <a:rPr lang="zh-CN" altLang="en-US" sz="2000" b="1" dirty="0" smtClean="0">
                <a:latin typeface="微软雅黑" pitchFamily="34" charset="-122"/>
                <a:ea typeface="微软雅黑" pitchFamily="34" charset="-122"/>
              </a:rPr>
              <a:t>频段</a:t>
            </a:r>
            <a:endParaRPr lang="zh-CN" altLang="en-US" sz="2000" b="1" dirty="0">
              <a:latin typeface="微软雅黑" pitchFamily="34" charset="-122"/>
              <a:ea typeface="微软雅黑" pitchFamily="34" charset="-122"/>
            </a:endParaRPr>
          </a:p>
        </p:txBody>
      </p:sp>
      <p:sp>
        <p:nvSpPr>
          <p:cNvPr id="6" name="Rectangle 46"/>
          <p:cNvSpPr>
            <a:spLocks noChangeArrowheads="1"/>
          </p:cNvSpPr>
          <p:nvPr/>
        </p:nvSpPr>
        <p:spPr bwMode="auto">
          <a:xfrm>
            <a:off x="517853" y="3060935"/>
            <a:ext cx="8380820" cy="938719"/>
          </a:xfrm>
          <a:prstGeom prst="rect">
            <a:avLst/>
          </a:prstGeom>
          <a:noFill/>
          <a:ln w="9525" algn="ctr">
            <a:noFill/>
            <a:miter lim="10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itchFamily="34" charset="-122"/>
                <a:ea typeface="微软雅黑" pitchFamily="34" charset="-122"/>
              </a:rPr>
              <a:t> </a:t>
            </a:r>
            <a:r>
              <a:rPr lang="en-US" altLang="zh-CN" sz="2000" b="1" dirty="0" smtClean="0">
                <a:solidFill>
                  <a:srgbClr val="C00000"/>
                </a:solidFill>
                <a:latin typeface="微软雅黑" pitchFamily="34" charset="-122"/>
                <a:ea typeface="微软雅黑" pitchFamily="34" charset="-122"/>
              </a:rPr>
              <a:t>MAC </a:t>
            </a:r>
            <a:r>
              <a:rPr lang="zh-CN" altLang="en-US" sz="2000" b="1" dirty="0" smtClean="0">
                <a:solidFill>
                  <a:srgbClr val="C00000"/>
                </a:solidFill>
                <a:latin typeface="微软雅黑" pitchFamily="34" charset="-122"/>
                <a:ea typeface="微软雅黑" pitchFamily="34" charset="-122"/>
              </a:rPr>
              <a:t>层</a:t>
            </a:r>
            <a:r>
              <a:rPr lang="zh-CN" altLang="en-US" sz="2000" b="1" dirty="0" smtClean="0">
                <a:latin typeface="微软雅黑" pitchFamily="34" charset="-122"/>
                <a:ea typeface="微软雅黑" pitchFamily="34" charset="-122"/>
              </a:rPr>
              <a:t>主要沿用 </a:t>
            </a:r>
            <a:r>
              <a:rPr lang="en-US" altLang="zh-CN" sz="2000" b="1" dirty="0" smtClean="0">
                <a:latin typeface="微软雅黑" pitchFamily="34" charset="-122"/>
                <a:ea typeface="微软雅黑" pitchFamily="34" charset="-122"/>
              </a:rPr>
              <a:t>802.11 </a:t>
            </a:r>
            <a:r>
              <a:rPr lang="zh-CN" altLang="en-US" sz="2000" b="1" dirty="0" smtClean="0">
                <a:latin typeface="微软雅黑" pitchFamily="34" charset="-122"/>
                <a:ea typeface="微软雅黑" pitchFamily="34" charset="-122"/>
              </a:rPr>
              <a:t>无线</a:t>
            </a:r>
            <a:r>
              <a:rPr lang="zh-CN" altLang="en-US" sz="2000" b="1" dirty="0">
                <a:latin typeface="微软雅黑" pitchFamily="34" charset="-122"/>
                <a:ea typeface="微软雅黑" pitchFamily="34" charset="-122"/>
              </a:rPr>
              <a:t>局域网标准</a:t>
            </a:r>
            <a:r>
              <a:rPr lang="zh-CN" altLang="en-US" sz="2000" b="1" dirty="0" smtClean="0">
                <a:latin typeface="微软雅黑" pitchFamily="34" charset="-122"/>
                <a:ea typeface="微软雅黑" pitchFamily="34" charset="-122"/>
              </a:rPr>
              <a:t>的 </a:t>
            </a:r>
            <a:r>
              <a:rPr lang="en-US" altLang="zh-CN" sz="2000" b="1" dirty="0" smtClean="0">
                <a:latin typeface="微软雅黑" pitchFamily="34" charset="-122"/>
                <a:ea typeface="微软雅黑" pitchFamily="34" charset="-122"/>
              </a:rPr>
              <a:t>CSMA/CA </a:t>
            </a:r>
            <a:r>
              <a:rPr lang="zh-CN" altLang="en-US" sz="2000" b="1" dirty="0" smtClean="0">
                <a:latin typeface="微软雅黑" pitchFamily="34" charset="-122"/>
                <a:ea typeface="微软雅黑" pitchFamily="34" charset="-122"/>
              </a:rPr>
              <a:t>协议</a:t>
            </a:r>
            <a:r>
              <a:rPr lang="zh-CN" altLang="en-US" sz="2000" b="1" dirty="0">
                <a:latin typeface="微软雅黑" pitchFamily="34" charset="-122"/>
                <a:ea typeface="微软雅黑" pitchFamily="34" charset="-122"/>
              </a:rPr>
              <a:t>。</a:t>
            </a: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在</a:t>
            </a:r>
            <a:r>
              <a:rPr lang="zh-CN" altLang="en-US" sz="2000" b="1" dirty="0">
                <a:solidFill>
                  <a:srgbClr val="C00000"/>
                </a:solidFill>
                <a:latin typeface="微软雅黑" pitchFamily="34" charset="-122"/>
                <a:ea typeface="微软雅黑" pitchFamily="34" charset="-122"/>
              </a:rPr>
              <a:t>网络层</a:t>
            </a:r>
            <a:r>
              <a:rPr lang="zh-CN" altLang="en-US" sz="2000" b="1" dirty="0">
                <a:latin typeface="微软雅黑" pitchFamily="34" charset="-122"/>
                <a:ea typeface="微软雅黑" pitchFamily="34" charset="-122"/>
              </a:rPr>
              <a:t>，</a:t>
            </a:r>
            <a:r>
              <a:rPr lang="en-US" altLang="zh-CN" sz="2000" b="1" dirty="0" err="1" smtClean="0">
                <a:latin typeface="微软雅黑" pitchFamily="34" charset="-122"/>
                <a:ea typeface="微软雅黑" pitchFamily="34" charset="-122"/>
              </a:rPr>
              <a:t>ZigBee</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可</a:t>
            </a:r>
            <a:r>
              <a:rPr lang="zh-CN" altLang="en-US" sz="2000" b="1" dirty="0">
                <a:latin typeface="微软雅黑" pitchFamily="34" charset="-122"/>
                <a:ea typeface="微软雅黑" pitchFamily="34" charset="-122"/>
              </a:rPr>
              <a:t>采用</a:t>
            </a:r>
            <a:r>
              <a:rPr lang="zh-CN" altLang="en-US" sz="2000" b="1" dirty="0">
                <a:solidFill>
                  <a:srgbClr val="0000FF"/>
                </a:solidFill>
                <a:latin typeface="微软雅黑" pitchFamily="34" charset="-122"/>
                <a:ea typeface="微软雅黑" pitchFamily="34" charset="-122"/>
              </a:rPr>
              <a:t>星形</a:t>
            </a:r>
            <a:r>
              <a:rPr lang="zh-CN" altLang="en-US" sz="2000" b="1" dirty="0">
                <a:latin typeface="微软雅黑" pitchFamily="34" charset="-122"/>
                <a:ea typeface="微软雅黑" pitchFamily="34" charset="-122"/>
              </a:rPr>
              <a:t>和</a:t>
            </a:r>
            <a:r>
              <a:rPr lang="zh-CN" altLang="en-US" sz="2000" b="1" dirty="0">
                <a:solidFill>
                  <a:srgbClr val="0000FF"/>
                </a:solidFill>
                <a:latin typeface="微软雅黑" pitchFamily="34" charset="-122"/>
                <a:ea typeface="微软雅黑" pitchFamily="34" charset="-122"/>
              </a:rPr>
              <a:t>网状</a:t>
            </a:r>
            <a:r>
              <a:rPr lang="zh-CN" altLang="en-US" sz="2000" b="1" dirty="0">
                <a:latin typeface="微软雅黑" pitchFamily="34" charset="-122"/>
                <a:ea typeface="微软雅黑" pitchFamily="34" charset="-122"/>
              </a:rPr>
              <a:t>拓扑，或两者的组合。</a:t>
            </a:r>
          </a:p>
        </p:txBody>
      </p:sp>
      <p:graphicFrame>
        <p:nvGraphicFramePr>
          <p:cNvPr id="7" name="Group 179"/>
          <p:cNvGraphicFramePr>
            <a:graphicFrameLocks/>
          </p:cNvGraphicFramePr>
          <p:nvPr>
            <p:extLst>
              <p:ext uri="{D42A27DB-BD31-4B8C-83A1-F6EECF244321}">
                <p14:modId xmlns="" xmlns:p14="http://schemas.microsoft.com/office/powerpoint/2010/main" val="2618856287"/>
              </p:ext>
            </p:extLst>
          </p:nvPr>
        </p:nvGraphicFramePr>
        <p:xfrm>
          <a:off x="534781" y="1486104"/>
          <a:ext cx="8100000" cy="1502616"/>
        </p:xfrm>
        <a:graphic>
          <a:graphicData uri="http://schemas.openxmlformats.org/drawingml/2006/table">
            <a:tbl>
              <a:tblPr/>
              <a:tblGrid>
                <a:gridCol w="2700000">
                  <a:extLst>
                    <a:ext uri="{9D8B030D-6E8A-4147-A177-3AD203B41FA5}">
                      <a16:colId xmlns="" xmlns:a16="http://schemas.microsoft.com/office/drawing/2014/main" val="20000"/>
                    </a:ext>
                  </a:extLst>
                </a:gridCol>
                <a:gridCol w="2700000">
                  <a:extLst>
                    <a:ext uri="{9D8B030D-6E8A-4147-A177-3AD203B41FA5}">
                      <a16:colId xmlns="" xmlns:a16="http://schemas.microsoft.com/office/drawing/2014/main" val="20001"/>
                    </a:ext>
                  </a:extLst>
                </a:gridCol>
                <a:gridCol w="2700000">
                  <a:extLst>
                    <a:ext uri="{9D8B030D-6E8A-4147-A177-3AD203B41FA5}">
                      <a16:colId xmlns="" xmlns:a16="http://schemas.microsoft.com/office/drawing/2014/main" val="20002"/>
                    </a:ext>
                  </a:extLst>
                </a:gridCol>
              </a:tblGrid>
              <a:tr h="375654">
                <a:tc>
                  <a:txBody>
                    <a:bodyPr/>
                    <a:lstStyle/>
                    <a:p>
                      <a:pPr algn="ctr">
                        <a:lnSpc>
                          <a:spcPct val="100000"/>
                        </a:lnSpc>
                        <a:spcAft>
                          <a:spcPts val="0"/>
                        </a:spcAft>
                        <a:tabLst>
                          <a:tab pos="1752600" algn="l"/>
                        </a:tabLst>
                      </a:pPr>
                      <a:r>
                        <a:rPr lang="zh-CN" sz="1600" b="1" dirty="0">
                          <a:solidFill>
                            <a:schemeClr val="bg1"/>
                          </a:solidFill>
                          <a:effectLst/>
                          <a:latin typeface="微软雅黑" panose="020B0503020204020204" pitchFamily="34" charset="-122"/>
                          <a:ea typeface="微软雅黑" panose="020B0503020204020204" pitchFamily="34" charset="-122"/>
                        </a:rPr>
                        <a:t>频段</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FF"/>
                    </a:solidFill>
                  </a:tcPr>
                </a:tc>
                <a:tc>
                  <a:txBody>
                    <a:bodyPr/>
                    <a:lstStyle/>
                    <a:p>
                      <a:pPr algn="ctr">
                        <a:lnSpc>
                          <a:spcPct val="100000"/>
                        </a:lnSpc>
                        <a:spcAft>
                          <a:spcPts val="0"/>
                        </a:spcAft>
                        <a:tabLst>
                          <a:tab pos="1752600" algn="l"/>
                        </a:tabLst>
                      </a:pPr>
                      <a:r>
                        <a:rPr lang="zh-CN" sz="1600" b="1" dirty="0">
                          <a:solidFill>
                            <a:schemeClr val="bg1"/>
                          </a:solidFill>
                          <a:effectLst/>
                          <a:latin typeface="微软雅黑" panose="020B0503020204020204" pitchFamily="34" charset="-122"/>
                          <a:ea typeface="微软雅黑" panose="020B0503020204020204" pitchFamily="34" charset="-122"/>
                        </a:rPr>
                        <a:t>数据率</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FF"/>
                    </a:solidFill>
                  </a:tcPr>
                </a:tc>
                <a:tc>
                  <a:txBody>
                    <a:bodyPr/>
                    <a:lstStyle/>
                    <a:p>
                      <a:pPr algn="ctr">
                        <a:lnSpc>
                          <a:spcPct val="100000"/>
                        </a:lnSpc>
                        <a:spcAft>
                          <a:spcPts val="0"/>
                        </a:spcAft>
                        <a:tabLst>
                          <a:tab pos="1752600" algn="l"/>
                        </a:tabLst>
                      </a:pPr>
                      <a:r>
                        <a:rPr lang="zh-CN" sz="1600" b="1" dirty="0">
                          <a:solidFill>
                            <a:schemeClr val="bg1"/>
                          </a:solidFill>
                          <a:effectLst/>
                          <a:latin typeface="微软雅黑" panose="020B0503020204020204" pitchFamily="34" charset="-122"/>
                          <a:ea typeface="微软雅黑" panose="020B0503020204020204" pitchFamily="34" charset="-122"/>
                        </a:rPr>
                        <a:t>信道数</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66FF"/>
                    </a:solidFill>
                  </a:tcPr>
                </a:tc>
                <a:extLst>
                  <a:ext uri="{0D108BD9-81ED-4DB2-BD59-A6C34878D82A}">
                    <a16:rowId xmlns="" xmlns:a16="http://schemas.microsoft.com/office/drawing/2014/main" val="10000"/>
                  </a:ext>
                </a:extLst>
              </a:tr>
              <a:tr h="375654">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2.4 GHz</a:t>
                      </a:r>
                      <a:r>
                        <a:rPr lang="zh-CN" sz="1600" b="1" dirty="0">
                          <a:solidFill>
                            <a:schemeClr val="tx1"/>
                          </a:solidFill>
                          <a:effectLst/>
                          <a:latin typeface="微软雅黑" panose="020B0503020204020204" pitchFamily="34" charset="-122"/>
                          <a:ea typeface="微软雅黑" panose="020B0503020204020204" pitchFamily="34" charset="-122"/>
                        </a:rPr>
                        <a:t>（全球）</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250 </a:t>
                      </a:r>
                      <a:r>
                        <a:rPr lang="en-US" sz="1600" b="1" dirty="0" err="1">
                          <a:solidFill>
                            <a:schemeClr val="tx1"/>
                          </a:solidFill>
                          <a:effectLst/>
                          <a:latin typeface="微软雅黑" panose="020B0503020204020204" pitchFamily="34" charset="-122"/>
                          <a:ea typeface="微软雅黑" panose="020B0503020204020204" pitchFamily="34" charset="-122"/>
                        </a:rPr>
                        <a:t>kbit</a:t>
                      </a:r>
                      <a:r>
                        <a:rPr lang="en-US" sz="1600" b="1" dirty="0">
                          <a:solidFill>
                            <a:schemeClr val="tx1"/>
                          </a:solidFill>
                          <a:effectLst/>
                          <a:latin typeface="微软雅黑" panose="020B0503020204020204" pitchFamily="34" charset="-122"/>
                          <a:ea typeface="微软雅黑" panose="020B0503020204020204" pitchFamily="34" charset="-122"/>
                        </a:rPr>
                        <a:t>/s</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16</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1"/>
                  </a:ext>
                </a:extLst>
              </a:tr>
              <a:tr h="375654">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915 MHz</a:t>
                      </a:r>
                      <a:r>
                        <a:rPr lang="zh-CN" sz="1600" b="1" dirty="0">
                          <a:solidFill>
                            <a:schemeClr val="tx1"/>
                          </a:solidFill>
                          <a:effectLst/>
                          <a:latin typeface="微软雅黑" panose="020B0503020204020204" pitchFamily="34" charset="-122"/>
                          <a:ea typeface="微软雅黑" panose="020B0503020204020204" pitchFamily="34" charset="-122"/>
                        </a:rPr>
                        <a:t>（美国）</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40 </a:t>
                      </a:r>
                      <a:r>
                        <a:rPr lang="en-US" sz="1600" b="1" dirty="0" err="1">
                          <a:solidFill>
                            <a:schemeClr val="tx1"/>
                          </a:solidFill>
                          <a:effectLst/>
                          <a:latin typeface="微软雅黑" panose="020B0503020204020204" pitchFamily="34" charset="-122"/>
                          <a:ea typeface="微软雅黑" panose="020B0503020204020204" pitchFamily="34" charset="-122"/>
                        </a:rPr>
                        <a:t>kbit</a:t>
                      </a:r>
                      <a:r>
                        <a:rPr lang="en-US" sz="1600" b="1" dirty="0">
                          <a:solidFill>
                            <a:schemeClr val="tx1"/>
                          </a:solidFill>
                          <a:effectLst/>
                          <a:latin typeface="微软雅黑" panose="020B0503020204020204" pitchFamily="34" charset="-122"/>
                          <a:ea typeface="微软雅黑" panose="020B0503020204020204" pitchFamily="34" charset="-122"/>
                        </a:rPr>
                        <a:t>/s</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10</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FFCC"/>
                    </a:solidFill>
                  </a:tcPr>
                </a:tc>
                <a:extLst>
                  <a:ext uri="{0D108BD9-81ED-4DB2-BD59-A6C34878D82A}">
                    <a16:rowId xmlns="" xmlns:a16="http://schemas.microsoft.com/office/drawing/2014/main" val="10002"/>
                  </a:ext>
                </a:extLst>
              </a:tr>
              <a:tr h="375654">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868 MHz</a:t>
                      </a:r>
                      <a:r>
                        <a:rPr lang="zh-CN" sz="1600" b="1" dirty="0">
                          <a:solidFill>
                            <a:schemeClr val="tx1"/>
                          </a:solidFill>
                          <a:effectLst/>
                          <a:latin typeface="微软雅黑" panose="020B0503020204020204" pitchFamily="34" charset="-122"/>
                          <a:ea typeface="微软雅黑" panose="020B0503020204020204" pitchFamily="34" charset="-122"/>
                        </a:rPr>
                        <a:t>（欧洲）</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20 </a:t>
                      </a:r>
                      <a:r>
                        <a:rPr lang="en-US" sz="1600" b="1" dirty="0" err="1">
                          <a:solidFill>
                            <a:schemeClr val="tx1"/>
                          </a:solidFill>
                          <a:effectLst/>
                          <a:latin typeface="微软雅黑" panose="020B0503020204020204" pitchFamily="34" charset="-122"/>
                          <a:ea typeface="微软雅黑" panose="020B0503020204020204" pitchFamily="34" charset="-122"/>
                        </a:rPr>
                        <a:t>kbit</a:t>
                      </a:r>
                      <a:r>
                        <a:rPr lang="en-US" sz="1600" b="1" dirty="0">
                          <a:solidFill>
                            <a:schemeClr val="tx1"/>
                          </a:solidFill>
                          <a:effectLst/>
                          <a:latin typeface="微软雅黑" panose="020B0503020204020204" pitchFamily="34" charset="-122"/>
                          <a:ea typeface="微软雅黑" panose="020B0503020204020204" pitchFamily="34" charset="-122"/>
                        </a:rPr>
                        <a:t>/s</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algn="ctr">
                        <a:lnSpc>
                          <a:spcPct val="100000"/>
                        </a:lnSpc>
                        <a:spcAft>
                          <a:spcPts val="0"/>
                        </a:spcAft>
                        <a:tabLst>
                          <a:tab pos="1752600" algn="l"/>
                        </a:tabLst>
                      </a:pPr>
                      <a:r>
                        <a:rPr lang="en-US" sz="1600" b="1" dirty="0">
                          <a:solidFill>
                            <a:schemeClr val="tx1"/>
                          </a:solidFill>
                          <a:effectLst/>
                          <a:latin typeface="微软雅黑" panose="020B0503020204020204" pitchFamily="34" charset="-122"/>
                          <a:ea typeface="微软雅黑" panose="020B0503020204020204" pitchFamily="34" charset="-122"/>
                        </a:rPr>
                        <a:t>1</a:t>
                      </a:r>
                      <a:endParaRPr lang="zh-CN" sz="16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 xmlns:a16="http://schemas.microsoft.com/office/drawing/2014/main" val="10003"/>
                  </a:ext>
                </a:extLst>
              </a:tr>
            </a:tbl>
          </a:graphicData>
        </a:graphic>
      </p:graphicFrame>
    </p:spTree>
    <p:extLst>
      <p:ext uri="{BB962C8B-B14F-4D97-AF65-F5344CB8AC3E}">
        <p14:creationId xmlns="" xmlns:p14="http://schemas.microsoft.com/office/powerpoint/2010/main" val="1524300889"/>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5"/>
          <p:cNvSpPr>
            <a:spLocks noChangeArrowheads="1"/>
          </p:cNvSpPr>
          <p:nvPr/>
        </p:nvSpPr>
        <p:spPr bwMode="auto">
          <a:xfrm>
            <a:off x="517853" y="62027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 name="矩形 4"/>
          <p:cNvSpPr>
            <a:spLocks noChangeArrowheads="1"/>
          </p:cNvSpPr>
          <p:nvPr/>
        </p:nvSpPr>
        <p:spPr bwMode="auto">
          <a:xfrm>
            <a:off x="635844" y="570444"/>
            <a:ext cx="2428870"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ZigBee </a:t>
            </a:r>
            <a:r>
              <a:rPr lang="zh-CN" altLang="en-US" sz="2000" b="1" dirty="0">
                <a:latin typeface="微软雅黑" pitchFamily="34" charset="-122"/>
                <a:ea typeface="微软雅黑" pitchFamily="34" charset="-122"/>
              </a:rPr>
              <a:t>的组网方式</a:t>
            </a:r>
            <a:endParaRPr lang="en-US" altLang="zh-CN" sz="2000" b="1" dirty="0">
              <a:latin typeface="微软雅黑" pitchFamily="34" charset="-122"/>
              <a:ea typeface="微软雅黑" pitchFamily="34" charset="-122"/>
            </a:endParaRPr>
          </a:p>
        </p:txBody>
      </p:sp>
      <p:sp>
        <p:nvSpPr>
          <p:cNvPr id="6" name="Rectangle 46"/>
          <p:cNvSpPr>
            <a:spLocks noChangeArrowheads="1"/>
          </p:cNvSpPr>
          <p:nvPr/>
        </p:nvSpPr>
        <p:spPr bwMode="auto">
          <a:xfrm>
            <a:off x="517853" y="939034"/>
            <a:ext cx="8264197" cy="3731599"/>
          </a:xfrm>
          <a:prstGeom prst="rect">
            <a:avLst/>
          </a:prstGeom>
          <a:noFill/>
          <a:ln w="9525" algn="ctr">
            <a:noFill/>
            <a:miter lim="10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600"/>
              </a:lnSpc>
              <a:buClr>
                <a:srgbClr val="0070C0"/>
              </a:buClr>
              <a:buFont typeface="Wingdings" panose="05000000000000000000" pitchFamily="2" charset="2"/>
              <a:buChar char="l"/>
            </a:pPr>
            <a:r>
              <a:rPr lang="zh-CN" altLang="en-US" b="1" dirty="0">
                <a:latin typeface="微软雅黑" pitchFamily="34" charset="-122"/>
                <a:ea typeface="微软雅黑" pitchFamily="34" charset="-122"/>
              </a:rPr>
              <a:t>一</a:t>
            </a:r>
            <a:r>
              <a:rPr lang="zh-CN" altLang="en-US" b="1" dirty="0" smtClean="0">
                <a:latin typeface="微软雅黑" pitchFamily="34" charset="-122"/>
                <a:ea typeface="微软雅黑" pitchFamily="34" charset="-122"/>
              </a:rPr>
              <a:t>个 </a:t>
            </a:r>
            <a:r>
              <a:rPr lang="en-US" altLang="zh-CN" b="1" dirty="0" err="1" smtClean="0">
                <a:latin typeface="微软雅黑" pitchFamily="34" charset="-122"/>
                <a:ea typeface="微软雅黑" pitchFamily="34" charset="-122"/>
              </a:rPr>
              <a:t>ZigBee</a:t>
            </a:r>
            <a:r>
              <a:rPr lang="en-US" altLang="zh-CN" b="1" dirty="0" smtClean="0">
                <a:latin typeface="微软雅黑" pitchFamily="34" charset="-122"/>
                <a:ea typeface="微软雅黑" pitchFamily="34" charset="-122"/>
              </a:rPr>
              <a:t> </a:t>
            </a:r>
            <a:r>
              <a:rPr lang="zh-CN" altLang="en-US" b="1" dirty="0" smtClean="0">
                <a:latin typeface="微软雅黑" pitchFamily="34" charset="-122"/>
                <a:ea typeface="微软雅黑" pitchFamily="34" charset="-122"/>
              </a:rPr>
              <a:t>网络</a:t>
            </a:r>
            <a:r>
              <a:rPr lang="zh-CN" altLang="en-US" b="1" dirty="0">
                <a:latin typeface="微软雅黑" pitchFamily="34" charset="-122"/>
                <a:ea typeface="微软雅黑" pitchFamily="34" charset="-122"/>
              </a:rPr>
              <a:t>最多可以</a:t>
            </a:r>
            <a:r>
              <a:rPr lang="zh-CN" altLang="en-US" b="1" dirty="0" smtClean="0">
                <a:latin typeface="微软雅黑" pitchFamily="34" charset="-122"/>
                <a:ea typeface="微软雅黑" pitchFamily="34" charset="-122"/>
              </a:rPr>
              <a:t>有 </a:t>
            </a:r>
            <a:r>
              <a:rPr lang="en-US" altLang="zh-CN" b="1" dirty="0" smtClean="0">
                <a:latin typeface="微软雅黑" pitchFamily="34" charset="-122"/>
                <a:ea typeface="微软雅黑" pitchFamily="34" charset="-122"/>
              </a:rPr>
              <a:t>255 </a:t>
            </a:r>
            <a:r>
              <a:rPr lang="zh-CN" altLang="en-US" b="1" dirty="0" smtClean="0">
                <a:latin typeface="微软雅黑" pitchFamily="34" charset="-122"/>
                <a:ea typeface="微软雅黑" pitchFamily="34" charset="-122"/>
              </a:rPr>
              <a:t>个节点。</a:t>
            </a:r>
            <a:endParaRPr lang="zh-CN" altLang="en-US" b="1" dirty="0">
              <a:latin typeface="微软雅黑" pitchFamily="34" charset="-122"/>
              <a:ea typeface="微软雅黑" pitchFamily="34" charset="-122"/>
            </a:endParaRPr>
          </a:p>
          <a:p>
            <a:pPr marL="342900" indent="-342900" eaLnBrk="0" hangingPunct="0">
              <a:lnSpc>
                <a:spcPts val="2600"/>
              </a:lnSpc>
              <a:buClr>
                <a:srgbClr val="0070C0"/>
              </a:buClr>
              <a:buFont typeface="Wingdings" panose="05000000000000000000" pitchFamily="2" charset="2"/>
              <a:buChar char="l"/>
            </a:pPr>
            <a:r>
              <a:rPr lang="zh-CN" altLang="en-US" b="1" dirty="0" smtClean="0">
                <a:latin typeface="微软雅黑" pitchFamily="34" charset="-122"/>
                <a:ea typeface="微软雅黑" pitchFamily="34" charset="-122"/>
              </a:rPr>
              <a:t>节点按</a:t>
            </a:r>
            <a:r>
              <a:rPr lang="zh-CN" altLang="en-US" b="1" dirty="0">
                <a:latin typeface="微软雅黑" pitchFamily="34" charset="-122"/>
                <a:ea typeface="微软雅黑" pitchFamily="34" charset="-122"/>
              </a:rPr>
              <a:t>功能的强弱可划分为</a:t>
            </a:r>
            <a:r>
              <a:rPr lang="zh-CN" altLang="en-US" b="1" dirty="0">
                <a:solidFill>
                  <a:srgbClr val="C00000"/>
                </a:solidFill>
                <a:latin typeface="微软雅黑" pitchFamily="34" charset="-122"/>
                <a:ea typeface="微软雅黑" pitchFamily="34" charset="-122"/>
              </a:rPr>
              <a:t>两大类：</a:t>
            </a:r>
          </a:p>
          <a:p>
            <a:pPr marL="714375" indent="-374650" eaLnBrk="0" hangingPunct="0">
              <a:lnSpc>
                <a:spcPts val="2600"/>
              </a:lnSpc>
              <a:buClr>
                <a:srgbClr val="7030A0"/>
              </a:buClr>
              <a:buFont typeface="+mj-lt"/>
              <a:buAutoNum type="arabicPeriod"/>
            </a:pPr>
            <a:r>
              <a:rPr lang="zh-CN" altLang="en-US" b="1" dirty="0">
                <a:solidFill>
                  <a:srgbClr val="0000FF"/>
                </a:solidFill>
                <a:latin typeface="微软雅黑" pitchFamily="34" charset="-122"/>
                <a:ea typeface="微软雅黑" pitchFamily="34" charset="-122"/>
              </a:rPr>
              <a:t>全功能</a:t>
            </a:r>
            <a:r>
              <a:rPr lang="zh-CN" altLang="en-US" b="1" dirty="0" smtClean="0">
                <a:solidFill>
                  <a:srgbClr val="0000FF"/>
                </a:solidFill>
                <a:latin typeface="微软雅黑" pitchFamily="34" charset="-122"/>
                <a:ea typeface="微软雅黑" pitchFamily="34" charset="-122"/>
              </a:rPr>
              <a:t>设备 </a:t>
            </a:r>
            <a:r>
              <a:rPr lang="en-US" altLang="zh-CN" b="1" dirty="0" smtClean="0">
                <a:latin typeface="微软雅黑" pitchFamily="34" charset="-122"/>
                <a:ea typeface="微软雅黑" pitchFamily="34" charset="-122"/>
              </a:rPr>
              <a:t>FFD </a:t>
            </a:r>
            <a:r>
              <a:rPr lang="en-US" altLang="zh-CN" b="1" dirty="0">
                <a:latin typeface="微软雅黑" pitchFamily="34" charset="-122"/>
                <a:ea typeface="微软雅黑" pitchFamily="34" charset="-122"/>
              </a:rPr>
              <a:t>(Full-Function Device</a:t>
            </a:r>
            <a:r>
              <a:rPr lang="en-US" altLang="zh-CN" b="1" dirty="0" smtClean="0">
                <a:latin typeface="微软雅黑" pitchFamily="34" charset="-122"/>
                <a:ea typeface="微软雅黑" pitchFamily="34" charset="-122"/>
              </a:rPr>
              <a:t>)</a:t>
            </a:r>
          </a:p>
          <a:p>
            <a:pPr marL="1260000" indent="-457200" eaLnBrk="0" hangingPunct="0">
              <a:lnSpc>
                <a:spcPts val="2600"/>
              </a:lnSpc>
              <a:buClr>
                <a:srgbClr val="000099"/>
              </a:buClr>
              <a:buFont typeface="+mj-ea"/>
              <a:buAutoNum type="circleNumDbPlain"/>
            </a:pPr>
            <a:r>
              <a:rPr lang="zh-CN" altLang="en-US" b="1" dirty="0" smtClean="0">
                <a:latin typeface="微软雅黑" pitchFamily="34" charset="-122"/>
                <a:ea typeface="微软雅黑" pitchFamily="34" charset="-122"/>
              </a:rPr>
              <a:t>充当</a:t>
            </a:r>
            <a:r>
              <a:rPr lang="zh-CN" altLang="en-US" b="1" dirty="0" smtClean="0">
                <a:solidFill>
                  <a:srgbClr val="C00000"/>
                </a:solidFill>
                <a:latin typeface="微软雅黑" pitchFamily="34" charset="-122"/>
                <a:ea typeface="微软雅黑" pitchFamily="34" charset="-122"/>
              </a:rPr>
              <a:t>协调器</a:t>
            </a:r>
            <a:r>
              <a:rPr lang="zh-CN" altLang="en-US" b="1" dirty="0" smtClean="0">
                <a:latin typeface="微软雅黑" pitchFamily="34" charset="-122"/>
                <a:ea typeface="微软雅黑" pitchFamily="34" charset="-122"/>
              </a:rPr>
              <a:t> </a:t>
            </a:r>
            <a:r>
              <a:rPr lang="en-US" altLang="zh-CN" b="1" dirty="0" smtClean="0">
                <a:latin typeface="微软雅黑" pitchFamily="34" charset="-122"/>
                <a:ea typeface="微软雅黑" pitchFamily="34" charset="-122"/>
              </a:rPr>
              <a:t>(</a:t>
            </a:r>
            <a:r>
              <a:rPr lang="en-US" altLang="zh-CN" b="1" dirty="0">
                <a:latin typeface="微软雅黑" pitchFamily="34" charset="-122"/>
                <a:ea typeface="微软雅黑" pitchFamily="34" charset="-122"/>
              </a:rPr>
              <a:t>coordinator</a:t>
            </a:r>
            <a:r>
              <a:rPr lang="en-US" altLang="zh-CN" b="1" dirty="0" smtClean="0">
                <a:latin typeface="微软雅黑" pitchFamily="34" charset="-122"/>
                <a:ea typeface="微软雅黑" pitchFamily="34" charset="-122"/>
              </a:rPr>
              <a:t>)</a:t>
            </a:r>
            <a:r>
              <a:rPr lang="zh-CN" altLang="en-US" b="1" dirty="0">
                <a:latin typeface="微软雅黑" pitchFamily="34" charset="-122"/>
                <a:ea typeface="微软雅黑" pitchFamily="34" charset="-122"/>
              </a:rPr>
              <a:t>，</a:t>
            </a:r>
            <a:r>
              <a:rPr lang="zh-CN" altLang="en-US" b="1" dirty="0" smtClean="0">
                <a:latin typeface="微软雅黑" pitchFamily="34" charset="-122"/>
                <a:ea typeface="微软雅黑" pitchFamily="34" charset="-122"/>
              </a:rPr>
              <a:t>负责</a:t>
            </a:r>
            <a:r>
              <a:rPr lang="zh-CN" altLang="en-US" b="1" dirty="0">
                <a:latin typeface="微软雅黑" pitchFamily="34" charset="-122"/>
                <a:ea typeface="微软雅黑" pitchFamily="34" charset="-122"/>
              </a:rPr>
              <a:t>维护</a:t>
            </a:r>
            <a:r>
              <a:rPr lang="zh-CN" altLang="en-US" b="1" dirty="0" smtClean="0">
                <a:latin typeface="微软雅黑" pitchFamily="34" charset="-122"/>
                <a:ea typeface="微软雅黑" pitchFamily="34" charset="-122"/>
              </a:rPr>
              <a:t>整个 </a:t>
            </a:r>
            <a:r>
              <a:rPr lang="en-US" altLang="zh-CN" b="1" dirty="0" smtClean="0">
                <a:latin typeface="微软雅黑" pitchFamily="34" charset="-122"/>
                <a:ea typeface="微软雅黑" pitchFamily="34" charset="-122"/>
              </a:rPr>
              <a:t>ZigBee </a:t>
            </a:r>
            <a:r>
              <a:rPr lang="zh-CN" altLang="en-US" b="1" dirty="0" smtClean="0">
                <a:latin typeface="微软雅黑" pitchFamily="34" charset="-122"/>
                <a:ea typeface="微软雅黑" pitchFamily="34" charset="-122"/>
              </a:rPr>
              <a:t>网络</a:t>
            </a:r>
            <a:r>
              <a:rPr lang="zh-CN" altLang="en-US" b="1" dirty="0">
                <a:latin typeface="微软雅黑" pitchFamily="34" charset="-122"/>
                <a:ea typeface="微软雅黑" pitchFamily="34" charset="-122"/>
              </a:rPr>
              <a:t>的节点信息，同时还可以与其</a:t>
            </a:r>
            <a:r>
              <a:rPr lang="zh-CN" altLang="en-US" b="1" dirty="0" smtClean="0">
                <a:latin typeface="微软雅黑" pitchFamily="34" charset="-122"/>
                <a:ea typeface="微软雅黑" pitchFamily="34" charset="-122"/>
              </a:rPr>
              <a:t>他 </a:t>
            </a:r>
            <a:r>
              <a:rPr lang="en-US" altLang="zh-CN" b="1" dirty="0" smtClean="0">
                <a:latin typeface="微软雅黑" pitchFamily="34" charset="-122"/>
                <a:ea typeface="微软雅黑" pitchFamily="34" charset="-122"/>
              </a:rPr>
              <a:t>ZigBee </a:t>
            </a:r>
            <a:r>
              <a:rPr lang="zh-CN" altLang="en-US" b="1" dirty="0" smtClean="0">
                <a:latin typeface="微软雅黑" pitchFamily="34" charset="-122"/>
                <a:ea typeface="微软雅黑" pitchFamily="34" charset="-122"/>
              </a:rPr>
              <a:t>网络</a:t>
            </a:r>
            <a:r>
              <a:rPr lang="zh-CN" altLang="en-US" b="1" dirty="0">
                <a:latin typeface="微软雅黑" pitchFamily="34" charset="-122"/>
                <a:ea typeface="微软雅黑" pitchFamily="34" charset="-122"/>
              </a:rPr>
              <a:t>的协调器交换数据</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1260000" indent="-457200" eaLnBrk="0" hangingPunct="0">
              <a:lnSpc>
                <a:spcPts val="2600"/>
              </a:lnSpc>
              <a:buClr>
                <a:srgbClr val="000099"/>
              </a:buClr>
              <a:buFont typeface="+mj-ea"/>
              <a:buAutoNum type="circleNumDbPlain"/>
            </a:pPr>
            <a:r>
              <a:rPr lang="zh-CN" altLang="en-US" b="1" dirty="0" smtClean="0">
                <a:latin typeface="微软雅黑" pitchFamily="34" charset="-122"/>
                <a:ea typeface="微软雅黑" pitchFamily="34" charset="-122"/>
              </a:rPr>
              <a:t>通过</a:t>
            </a:r>
            <a:r>
              <a:rPr lang="zh-CN" altLang="en-US" b="1" dirty="0">
                <a:latin typeface="微软雅黑" pitchFamily="34" charset="-122"/>
                <a:ea typeface="微软雅黑" pitchFamily="34" charset="-122"/>
              </a:rPr>
              <a:t>各网络协调器的相互通信，可以得到覆盖更大范围、超过</a:t>
            </a:r>
            <a:r>
              <a:rPr lang="en-US" altLang="zh-CN" b="1" dirty="0" smtClean="0">
                <a:latin typeface="微软雅黑" pitchFamily="34" charset="-122"/>
                <a:ea typeface="微软雅黑" pitchFamily="34" charset="-122"/>
              </a:rPr>
              <a:t>65000 </a:t>
            </a:r>
            <a:r>
              <a:rPr lang="zh-CN" altLang="en-US" b="1" dirty="0" smtClean="0">
                <a:latin typeface="微软雅黑" pitchFamily="34" charset="-122"/>
                <a:ea typeface="微软雅黑" pitchFamily="34" charset="-122"/>
              </a:rPr>
              <a:t>个</a:t>
            </a:r>
            <a:r>
              <a:rPr lang="zh-CN" altLang="en-US" b="1" dirty="0">
                <a:latin typeface="微软雅黑" pitchFamily="34" charset="-122"/>
                <a:ea typeface="微软雅黑" pitchFamily="34" charset="-122"/>
              </a:rPr>
              <a:t>节点</a:t>
            </a:r>
            <a:r>
              <a:rPr lang="zh-CN" altLang="en-US" b="1" dirty="0" smtClean="0">
                <a:latin typeface="微软雅黑" pitchFamily="34" charset="-122"/>
                <a:ea typeface="微软雅黑" pitchFamily="34" charset="-122"/>
              </a:rPr>
              <a:t>的 </a:t>
            </a:r>
            <a:r>
              <a:rPr lang="en-US" altLang="zh-CN" b="1" dirty="0" smtClean="0">
                <a:latin typeface="微软雅黑" pitchFamily="34" charset="-122"/>
                <a:ea typeface="微软雅黑" pitchFamily="34" charset="-122"/>
              </a:rPr>
              <a:t>ZigBee</a:t>
            </a:r>
            <a:r>
              <a:rPr lang="zh-CN" altLang="en-US" b="1" dirty="0">
                <a:latin typeface="微软雅黑" pitchFamily="34" charset="-122"/>
                <a:ea typeface="微软雅黑" pitchFamily="34" charset="-122"/>
              </a:rPr>
              <a:t>网络</a:t>
            </a:r>
            <a:r>
              <a:rPr lang="zh-CN" altLang="en-US" b="1" dirty="0" smtClean="0">
                <a:latin typeface="微软雅黑" pitchFamily="34" charset="-122"/>
                <a:ea typeface="微软雅黑" pitchFamily="34" charset="-122"/>
              </a:rPr>
              <a:t>。</a:t>
            </a:r>
            <a:endParaRPr lang="zh-CN" altLang="en-US" b="1" dirty="0" smtClean="0">
              <a:solidFill>
                <a:srgbClr val="C00000"/>
              </a:solidFill>
              <a:latin typeface="微软雅黑" pitchFamily="34" charset="-122"/>
              <a:ea typeface="微软雅黑" pitchFamily="34" charset="-122"/>
            </a:endParaRPr>
          </a:p>
          <a:p>
            <a:pPr marL="714375" indent="-374650" eaLnBrk="0" hangingPunct="0">
              <a:lnSpc>
                <a:spcPts val="2600"/>
              </a:lnSpc>
              <a:buClr>
                <a:srgbClr val="7030A0"/>
              </a:buClr>
              <a:buFont typeface="+mj-lt"/>
              <a:buAutoNum type="arabicPeriod" startAt="2"/>
            </a:pPr>
            <a:r>
              <a:rPr lang="zh-CN" altLang="en-US" b="1" dirty="0" smtClean="0">
                <a:solidFill>
                  <a:srgbClr val="0000FF"/>
                </a:solidFill>
                <a:latin typeface="微软雅黑" pitchFamily="34" charset="-122"/>
                <a:ea typeface="微软雅黑" pitchFamily="34" charset="-122"/>
              </a:rPr>
              <a:t>精简功能设备 </a:t>
            </a:r>
            <a:r>
              <a:rPr lang="en-US" altLang="zh-CN" b="1" dirty="0" smtClean="0">
                <a:latin typeface="微软雅黑" pitchFamily="34" charset="-122"/>
                <a:ea typeface="微软雅黑" pitchFamily="34" charset="-122"/>
              </a:rPr>
              <a:t>RFD (Reduced-Function Device) </a:t>
            </a:r>
          </a:p>
          <a:p>
            <a:pPr marL="1260000" indent="-457200" eaLnBrk="0" hangingPunct="0">
              <a:lnSpc>
                <a:spcPts val="2600"/>
              </a:lnSpc>
              <a:buClr>
                <a:srgbClr val="000099"/>
              </a:buClr>
              <a:buFont typeface="+mj-ea"/>
              <a:buAutoNum type="circleNumDbPlain"/>
            </a:pPr>
            <a:r>
              <a:rPr lang="zh-CN" altLang="en-US" b="1" dirty="0" smtClean="0">
                <a:latin typeface="微软雅黑" pitchFamily="34" charset="-122"/>
                <a:ea typeface="微软雅黑" pitchFamily="34" charset="-122"/>
              </a:rPr>
              <a:t>是 </a:t>
            </a:r>
            <a:r>
              <a:rPr lang="en-US" altLang="zh-CN" b="1" dirty="0" err="1" smtClean="0">
                <a:latin typeface="微软雅黑" pitchFamily="34" charset="-122"/>
                <a:ea typeface="微软雅黑" pitchFamily="34" charset="-122"/>
              </a:rPr>
              <a:t>ZigBee</a:t>
            </a:r>
            <a:r>
              <a:rPr lang="en-US" altLang="zh-CN" b="1" dirty="0" smtClean="0">
                <a:latin typeface="微软雅黑" pitchFamily="34" charset="-122"/>
                <a:ea typeface="微软雅黑" pitchFamily="34" charset="-122"/>
              </a:rPr>
              <a:t> </a:t>
            </a:r>
            <a:r>
              <a:rPr lang="zh-CN" altLang="en-US" b="1" dirty="0" smtClean="0">
                <a:latin typeface="微软雅黑" pitchFamily="34" charset="-122"/>
                <a:ea typeface="微软雅黑" pitchFamily="34" charset="-122"/>
              </a:rPr>
              <a:t>网络</a:t>
            </a:r>
            <a:r>
              <a:rPr lang="zh-CN" altLang="en-US" b="1" dirty="0">
                <a:latin typeface="微软雅黑" pitchFamily="34" charset="-122"/>
                <a:ea typeface="微软雅黑" pitchFamily="34" charset="-122"/>
              </a:rPr>
              <a:t>中数量最多的</a:t>
            </a:r>
            <a:r>
              <a:rPr lang="zh-CN" altLang="en-US" b="1" dirty="0">
                <a:solidFill>
                  <a:srgbClr val="C00000"/>
                </a:solidFill>
                <a:latin typeface="微软雅黑" pitchFamily="34" charset="-122"/>
                <a:ea typeface="微软雅黑" pitchFamily="34" charset="-122"/>
              </a:rPr>
              <a:t>端设备。</a:t>
            </a:r>
          </a:p>
          <a:p>
            <a:pPr marL="1260000" indent="-457200" eaLnBrk="0" hangingPunct="0">
              <a:lnSpc>
                <a:spcPts val="2600"/>
              </a:lnSpc>
              <a:buClr>
                <a:srgbClr val="000099"/>
              </a:buClr>
              <a:buFont typeface="+mj-ea"/>
              <a:buAutoNum type="circleNumDbPlain"/>
            </a:pPr>
            <a:r>
              <a:rPr lang="zh-CN" altLang="en-US" b="1" dirty="0">
                <a:latin typeface="微软雅黑" pitchFamily="34" charset="-122"/>
                <a:ea typeface="微软雅黑" pitchFamily="34" charset="-122"/>
              </a:rPr>
              <a:t>电路简单，存储容量较小，因而成本较低。</a:t>
            </a:r>
          </a:p>
          <a:p>
            <a:pPr marL="1260000" indent="-457200" eaLnBrk="0" hangingPunct="0">
              <a:lnSpc>
                <a:spcPts val="2600"/>
              </a:lnSpc>
              <a:buClr>
                <a:srgbClr val="000099"/>
              </a:buClr>
              <a:buFont typeface="+mj-ea"/>
              <a:buAutoNum type="circleNumDbPlain"/>
            </a:pPr>
            <a:r>
              <a:rPr lang="en-US" altLang="zh-CN" b="1" dirty="0" smtClean="0">
                <a:latin typeface="微软雅黑" pitchFamily="34" charset="-122"/>
                <a:ea typeface="微软雅黑" pitchFamily="34" charset="-122"/>
              </a:rPr>
              <a:t>RFD </a:t>
            </a:r>
            <a:r>
              <a:rPr lang="zh-CN" altLang="en-US" b="1" dirty="0" smtClean="0">
                <a:latin typeface="微软雅黑" pitchFamily="34" charset="-122"/>
                <a:ea typeface="微软雅黑" pitchFamily="34" charset="-122"/>
              </a:rPr>
              <a:t>结点</a:t>
            </a:r>
            <a:r>
              <a:rPr lang="zh-CN" altLang="en-US" b="1" dirty="0">
                <a:solidFill>
                  <a:srgbClr val="C00000"/>
                </a:solidFill>
                <a:latin typeface="微软雅黑" pitchFamily="34" charset="-122"/>
                <a:ea typeface="微软雅黑" pitchFamily="34" charset="-122"/>
              </a:rPr>
              <a:t>只能</a:t>
            </a:r>
            <a:r>
              <a:rPr lang="zh-CN" altLang="en-US" b="1" dirty="0">
                <a:latin typeface="微软雅黑" pitchFamily="34" charset="-122"/>
                <a:ea typeface="微软雅黑" pitchFamily="34" charset="-122"/>
              </a:rPr>
              <a:t>与处在该星形网中心</a:t>
            </a:r>
            <a:r>
              <a:rPr lang="zh-CN" altLang="en-US" b="1" dirty="0" smtClean="0">
                <a:latin typeface="微软雅黑" pitchFamily="34" charset="-122"/>
                <a:ea typeface="微软雅黑" pitchFamily="34" charset="-122"/>
              </a:rPr>
              <a:t>的 </a:t>
            </a:r>
            <a:r>
              <a:rPr lang="en-US" altLang="zh-CN" b="1" dirty="0" smtClean="0">
                <a:latin typeface="微软雅黑" pitchFamily="34" charset="-122"/>
                <a:ea typeface="微软雅黑" pitchFamily="34" charset="-122"/>
              </a:rPr>
              <a:t>FFD </a:t>
            </a:r>
            <a:r>
              <a:rPr lang="zh-CN" altLang="en-US" b="1" dirty="0" smtClean="0">
                <a:latin typeface="微软雅黑" pitchFamily="34" charset="-122"/>
                <a:ea typeface="微软雅黑" pitchFamily="34" charset="-122"/>
              </a:rPr>
              <a:t>结点</a:t>
            </a:r>
            <a:r>
              <a:rPr lang="zh-CN" altLang="en-US" b="1" dirty="0">
                <a:latin typeface="微软雅黑" pitchFamily="34" charset="-122"/>
                <a:ea typeface="微软雅黑" pitchFamily="34" charset="-122"/>
              </a:rPr>
              <a:t>交换数据</a:t>
            </a:r>
            <a:r>
              <a:rPr lang="zh-CN" altLang="en-US" b="1" dirty="0" smtClean="0">
                <a:latin typeface="微软雅黑" pitchFamily="34" charset="-122"/>
                <a:ea typeface="微软雅黑" pitchFamily="34" charset="-122"/>
              </a:rPr>
              <a:t>。</a:t>
            </a:r>
            <a:endParaRPr lang="zh-CN" altLang="en-US" b="1" dirty="0">
              <a:latin typeface="微软雅黑" pitchFamily="34" charset="-122"/>
              <a:ea typeface="微软雅黑" pitchFamily="34" charset="-122"/>
            </a:endParaRPr>
          </a:p>
        </p:txBody>
      </p:sp>
    </p:spTree>
    <p:extLst>
      <p:ext uri="{BB962C8B-B14F-4D97-AF65-F5344CB8AC3E}">
        <p14:creationId xmlns="" xmlns:p14="http://schemas.microsoft.com/office/powerpoint/2010/main" val="3992835067"/>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7853" y="619774"/>
            <a:ext cx="8133857" cy="308939"/>
          </a:xfrm>
          <a:prstGeom prst="roundRect">
            <a:avLst>
              <a:gd name="adj" fmla="val 16667"/>
            </a:avLst>
          </a:prstGeom>
          <a:solidFill>
            <a:srgbClr val="ABEBD7"/>
          </a:soli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圆角矩形 3"/>
          <p:cNvSpPr/>
          <p:nvPr/>
        </p:nvSpPr>
        <p:spPr>
          <a:xfrm>
            <a:off x="517852" y="986320"/>
            <a:ext cx="8133857" cy="330098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dirty="0">
              <a:solidFill>
                <a:schemeClr val="tx1"/>
              </a:solidFill>
            </a:endParaRPr>
          </a:p>
        </p:txBody>
      </p:sp>
      <p:sp>
        <p:nvSpPr>
          <p:cNvPr id="5" name="矩形 4"/>
          <p:cNvSpPr/>
          <p:nvPr/>
        </p:nvSpPr>
        <p:spPr>
          <a:xfrm>
            <a:off x="637984" y="570462"/>
            <a:ext cx="2428870" cy="400110"/>
          </a:xfrm>
          <a:prstGeom prst="rect">
            <a:avLst/>
          </a:prstGeom>
        </p:spPr>
        <p:txBody>
          <a:bodyPr wrap="none">
            <a:spAutoFit/>
          </a:bodyPr>
          <a:lstStyle/>
          <a:p>
            <a:r>
              <a:rPr lang="en-US" altLang="zh-CN" sz="2000" b="1" dirty="0">
                <a:latin typeface="微软雅黑" pitchFamily="34" charset="-122"/>
                <a:ea typeface="微软雅黑" pitchFamily="34" charset="-122"/>
              </a:rPr>
              <a:t>ZigBee </a:t>
            </a:r>
            <a:r>
              <a:rPr lang="zh-CN" altLang="en-US" sz="2000" b="1" dirty="0">
                <a:latin typeface="微软雅黑" pitchFamily="34" charset="-122"/>
                <a:ea typeface="微软雅黑" pitchFamily="34" charset="-122"/>
              </a:rPr>
              <a:t>的组网方式</a:t>
            </a:r>
          </a:p>
        </p:txBody>
      </p:sp>
      <p:sp>
        <p:nvSpPr>
          <p:cNvPr id="2" name="矩形 1"/>
          <p:cNvSpPr/>
          <p:nvPr/>
        </p:nvSpPr>
        <p:spPr>
          <a:xfrm>
            <a:off x="1614154" y="1045038"/>
            <a:ext cx="5941251" cy="656590"/>
          </a:xfrm>
          <a:prstGeom prst="rect">
            <a:avLst/>
          </a:prstGeom>
          <a:solidFill>
            <a:srgbClr val="FFFFCC"/>
          </a:solidFill>
          <a:ln>
            <a:noFill/>
          </a:ln>
        </p:spPr>
        <p:txBody>
          <a:bodyPr wrap="square">
            <a:spAutoFit/>
          </a:bodyPr>
          <a:lstStyle/>
          <a:p>
            <a:pPr algn="ctr">
              <a:lnSpc>
                <a:spcPts val="2200"/>
              </a:lnSpc>
            </a:pPr>
            <a:r>
              <a:rPr lang="zh-CN" altLang="en-US" sz="1600" b="1" dirty="0">
                <a:latin typeface="微软雅黑" pitchFamily="34" charset="-122"/>
                <a:ea typeface="微软雅黑" pitchFamily="34" charset="-122"/>
              </a:rPr>
              <a:t>有一个全功能设备 </a:t>
            </a:r>
            <a:r>
              <a:rPr lang="en-US" altLang="zh-CN" sz="1600" b="1" dirty="0">
                <a:latin typeface="微软雅黑" pitchFamily="34" charset="-122"/>
                <a:ea typeface="微软雅黑" pitchFamily="34" charset="-122"/>
              </a:rPr>
              <a:t>FFD </a:t>
            </a:r>
            <a:r>
              <a:rPr lang="zh-CN" altLang="en-US" sz="1600" b="1" dirty="0">
                <a:latin typeface="微软雅黑" pitchFamily="34" charset="-122"/>
                <a:ea typeface="微软雅黑" pitchFamily="34" charset="-122"/>
              </a:rPr>
              <a:t>充当网络的</a:t>
            </a:r>
            <a:r>
              <a:rPr lang="zh-CN" altLang="en-US" sz="1600" b="1" dirty="0">
                <a:solidFill>
                  <a:srgbClr val="0000FF"/>
                </a:solidFill>
                <a:latin typeface="微软雅黑" pitchFamily="34" charset="-122"/>
                <a:ea typeface="微软雅黑" pitchFamily="34" charset="-122"/>
              </a:rPr>
              <a:t>协调器</a:t>
            </a:r>
            <a:r>
              <a:rPr lang="zh-CN" altLang="en-US" sz="1600" b="1" dirty="0">
                <a:latin typeface="微软雅黑" pitchFamily="34" charset="-122"/>
                <a:ea typeface="微软雅黑" pitchFamily="34" charset="-122"/>
              </a:rPr>
              <a:t>。</a:t>
            </a:r>
          </a:p>
          <a:p>
            <a:pPr algn="ctr">
              <a:lnSpc>
                <a:spcPts val="2200"/>
              </a:lnSpc>
            </a:pPr>
            <a:r>
              <a:rPr lang="en-US" altLang="zh-CN" sz="1600" b="1" dirty="0">
                <a:latin typeface="微软雅黑" pitchFamily="34" charset="-122"/>
                <a:ea typeface="微软雅黑" pitchFamily="34" charset="-122"/>
              </a:rPr>
              <a:t>ZigBee </a:t>
            </a:r>
            <a:r>
              <a:rPr lang="zh-CN" altLang="en-US" sz="1600" b="1" dirty="0">
                <a:latin typeface="微软雅黑" pitchFamily="34" charset="-122"/>
                <a:ea typeface="微软雅黑" pitchFamily="34" charset="-122"/>
              </a:rPr>
              <a:t>网络中</a:t>
            </a:r>
            <a:r>
              <a:rPr lang="zh-CN" altLang="en-US" sz="1600" b="1" dirty="0">
                <a:solidFill>
                  <a:srgbClr val="0000FF"/>
                </a:solidFill>
                <a:latin typeface="微软雅黑" pitchFamily="34" charset="-122"/>
                <a:ea typeface="微软雅黑" pitchFamily="34" charset="-122"/>
              </a:rPr>
              <a:t>数量最多</a:t>
            </a:r>
            <a:r>
              <a:rPr lang="zh-CN" altLang="en-US" sz="1600" b="1" dirty="0">
                <a:latin typeface="微软雅黑" pitchFamily="34" charset="-122"/>
                <a:ea typeface="微软雅黑" pitchFamily="34" charset="-122"/>
              </a:rPr>
              <a:t>的端设备是精简功能设备 </a:t>
            </a:r>
            <a:r>
              <a:rPr lang="en-US" altLang="zh-CN" sz="1600" b="1" dirty="0">
                <a:latin typeface="微软雅黑" pitchFamily="34" charset="-122"/>
                <a:ea typeface="微软雅黑" pitchFamily="34" charset="-122"/>
              </a:rPr>
              <a:t>RFD </a:t>
            </a:r>
            <a:r>
              <a:rPr lang="zh-CN" altLang="en-US" sz="1600" b="1" dirty="0">
                <a:latin typeface="微软雅黑" pitchFamily="34" charset="-122"/>
                <a:ea typeface="微软雅黑" pitchFamily="34" charset="-122"/>
              </a:rPr>
              <a:t>结点。 </a:t>
            </a:r>
          </a:p>
        </p:txBody>
      </p:sp>
      <p:sp>
        <p:nvSpPr>
          <p:cNvPr id="6" name="Oval 5"/>
          <p:cNvSpPr>
            <a:spLocks noChangeArrowheads="1"/>
          </p:cNvSpPr>
          <p:nvPr/>
        </p:nvSpPr>
        <p:spPr bwMode="auto">
          <a:xfrm>
            <a:off x="2741840" y="1996395"/>
            <a:ext cx="145060" cy="136010"/>
          </a:xfrm>
          <a:prstGeom prst="ellipse">
            <a:avLst/>
          </a:prstGeom>
          <a:solidFill>
            <a:srgbClr val="0000FF"/>
          </a:solidFill>
          <a:ln w="9525" algn="ctr">
            <a:noFill/>
            <a:round/>
            <a:headEnd/>
            <a:tailEnd/>
          </a:ln>
          <a:effectLs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 name="Oval 6"/>
          <p:cNvSpPr>
            <a:spLocks noChangeArrowheads="1"/>
          </p:cNvSpPr>
          <p:nvPr/>
        </p:nvSpPr>
        <p:spPr bwMode="auto">
          <a:xfrm>
            <a:off x="7151876" y="3970119"/>
            <a:ext cx="145059" cy="137064"/>
          </a:xfrm>
          <a:prstGeom prst="ellipse">
            <a:avLst/>
          </a:prstGeom>
          <a:solidFill>
            <a:srgbClr val="0000FF"/>
          </a:solidFill>
          <a:ln w="9525" algn="ctr">
            <a:noFill/>
            <a:round/>
            <a:headEnd/>
            <a:tailEnd/>
          </a:ln>
          <a:effectLs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 name="Oval 7"/>
          <p:cNvSpPr>
            <a:spLocks noChangeArrowheads="1"/>
          </p:cNvSpPr>
          <p:nvPr/>
        </p:nvSpPr>
        <p:spPr bwMode="auto">
          <a:xfrm>
            <a:off x="5790508" y="3820354"/>
            <a:ext cx="145060" cy="137064"/>
          </a:xfrm>
          <a:prstGeom prst="ellipse">
            <a:avLst/>
          </a:prstGeom>
          <a:solidFill>
            <a:srgbClr val="0000FF"/>
          </a:solidFill>
          <a:ln w="9525" algn="ctr">
            <a:noFill/>
            <a:round/>
            <a:headEnd/>
            <a:tailEnd/>
          </a:ln>
          <a:effectLs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 name="Oval 8"/>
          <p:cNvSpPr>
            <a:spLocks noChangeArrowheads="1"/>
          </p:cNvSpPr>
          <p:nvPr/>
        </p:nvSpPr>
        <p:spPr bwMode="auto">
          <a:xfrm>
            <a:off x="7362544" y="3172056"/>
            <a:ext cx="145059" cy="137064"/>
          </a:xfrm>
          <a:prstGeom prst="ellipse">
            <a:avLst/>
          </a:prstGeom>
          <a:solidFill>
            <a:srgbClr val="0000FF"/>
          </a:solidFill>
          <a:ln w="9525" algn="ctr">
            <a:noFill/>
            <a:round/>
            <a:headEnd/>
            <a:tailEnd/>
          </a:ln>
          <a:effectLs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 name="Oval 9"/>
          <p:cNvSpPr>
            <a:spLocks noChangeArrowheads="1"/>
          </p:cNvSpPr>
          <p:nvPr/>
        </p:nvSpPr>
        <p:spPr bwMode="auto">
          <a:xfrm>
            <a:off x="6430005" y="2879932"/>
            <a:ext cx="145059" cy="137064"/>
          </a:xfrm>
          <a:prstGeom prst="ellipse">
            <a:avLst/>
          </a:prstGeom>
          <a:solidFill>
            <a:srgbClr val="0000FF"/>
          </a:solidFill>
          <a:ln w="9525" algn="ctr">
            <a:noFill/>
            <a:round/>
            <a:headEnd/>
            <a:tailEnd/>
          </a:ln>
          <a:effectLs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1" name="Oval 10"/>
          <p:cNvSpPr>
            <a:spLocks noChangeArrowheads="1"/>
          </p:cNvSpPr>
          <p:nvPr/>
        </p:nvSpPr>
        <p:spPr bwMode="auto">
          <a:xfrm>
            <a:off x="1787966" y="2125001"/>
            <a:ext cx="146201" cy="137064"/>
          </a:xfrm>
          <a:prstGeom prst="ellipse">
            <a:avLst/>
          </a:prstGeom>
          <a:solidFill>
            <a:srgbClr val="0000FF"/>
          </a:solidFill>
          <a:ln w="9525">
            <a:noFill/>
            <a:round/>
            <a:headEnd/>
            <a:tailEnd/>
          </a:ln>
          <a:effectLs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2" name="Oval 11"/>
          <p:cNvSpPr>
            <a:spLocks noChangeArrowheads="1"/>
          </p:cNvSpPr>
          <p:nvPr/>
        </p:nvSpPr>
        <p:spPr bwMode="auto">
          <a:xfrm>
            <a:off x="1655607" y="2812454"/>
            <a:ext cx="145059" cy="137064"/>
          </a:xfrm>
          <a:prstGeom prst="ellipse">
            <a:avLst/>
          </a:prstGeom>
          <a:solidFill>
            <a:srgbClr val="0000FF"/>
          </a:solidFill>
          <a:ln w="9525" algn="ctr">
            <a:noFill/>
            <a:round/>
            <a:headEnd/>
            <a:tailEnd/>
          </a:ln>
          <a:effectLs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3" name="Oval 12"/>
          <p:cNvSpPr>
            <a:spLocks noChangeArrowheads="1"/>
          </p:cNvSpPr>
          <p:nvPr/>
        </p:nvSpPr>
        <p:spPr bwMode="auto">
          <a:xfrm>
            <a:off x="2307803" y="3357548"/>
            <a:ext cx="145060" cy="137064"/>
          </a:xfrm>
          <a:prstGeom prst="ellipse">
            <a:avLst/>
          </a:prstGeom>
          <a:solidFill>
            <a:srgbClr val="0000FF"/>
          </a:solidFill>
          <a:ln w="9525" algn="ctr">
            <a:noFill/>
            <a:round/>
            <a:headEnd/>
            <a:tailEnd/>
          </a:ln>
          <a:effectLs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 name="Oval 13"/>
          <p:cNvSpPr>
            <a:spLocks noChangeArrowheads="1"/>
          </p:cNvSpPr>
          <p:nvPr/>
        </p:nvSpPr>
        <p:spPr bwMode="auto">
          <a:xfrm>
            <a:off x="3525254" y="2732277"/>
            <a:ext cx="145059" cy="137064"/>
          </a:xfrm>
          <a:prstGeom prst="ellipse">
            <a:avLst/>
          </a:prstGeom>
          <a:solidFill>
            <a:srgbClr val="0000FF"/>
          </a:solidFill>
          <a:ln w="9525" algn="ctr">
            <a:noFill/>
            <a:round/>
            <a:headEnd/>
            <a:tailEnd/>
          </a:ln>
          <a:effectLs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 name="Oval 14"/>
          <p:cNvSpPr>
            <a:spLocks noChangeArrowheads="1"/>
          </p:cNvSpPr>
          <p:nvPr/>
        </p:nvSpPr>
        <p:spPr bwMode="auto">
          <a:xfrm>
            <a:off x="2451721" y="2541489"/>
            <a:ext cx="651054" cy="273073"/>
          </a:xfrm>
          <a:prstGeom prst="ellipse">
            <a:avLst/>
          </a:prstGeom>
          <a:solidFill>
            <a:srgbClr val="99FF99"/>
          </a:solidFill>
          <a:ln w="6350" algn="ctr">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p>
        </p:txBody>
      </p:sp>
      <p:sp>
        <p:nvSpPr>
          <p:cNvPr id="16" name="Oval 15"/>
          <p:cNvSpPr>
            <a:spLocks noChangeArrowheads="1"/>
          </p:cNvSpPr>
          <p:nvPr/>
        </p:nvSpPr>
        <p:spPr bwMode="auto">
          <a:xfrm>
            <a:off x="3608770" y="3902641"/>
            <a:ext cx="651054" cy="273074"/>
          </a:xfrm>
          <a:prstGeom prst="ellipse">
            <a:avLst/>
          </a:prstGeom>
          <a:solidFill>
            <a:srgbClr val="99FF99"/>
          </a:solidFill>
          <a:ln w="6350" algn="ctr">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p>
        </p:txBody>
      </p:sp>
      <p:sp>
        <p:nvSpPr>
          <p:cNvPr id="17" name="Oval 16"/>
          <p:cNvSpPr>
            <a:spLocks noChangeArrowheads="1"/>
          </p:cNvSpPr>
          <p:nvPr/>
        </p:nvSpPr>
        <p:spPr bwMode="auto">
          <a:xfrm>
            <a:off x="5346056" y="2404425"/>
            <a:ext cx="649912" cy="273073"/>
          </a:xfrm>
          <a:prstGeom prst="ellipse">
            <a:avLst/>
          </a:prstGeom>
          <a:solidFill>
            <a:srgbClr val="99FF99"/>
          </a:solidFill>
          <a:ln w="6350" algn="ctr">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p>
        </p:txBody>
      </p:sp>
      <p:sp>
        <p:nvSpPr>
          <p:cNvPr id="18" name="Oval 17"/>
          <p:cNvSpPr>
            <a:spLocks noChangeArrowheads="1"/>
          </p:cNvSpPr>
          <p:nvPr/>
        </p:nvSpPr>
        <p:spPr bwMode="auto">
          <a:xfrm>
            <a:off x="4042806" y="1859332"/>
            <a:ext cx="651054" cy="273074"/>
          </a:xfrm>
          <a:prstGeom prst="ellipse">
            <a:avLst/>
          </a:prstGeom>
          <a:solidFill>
            <a:srgbClr val="99FF99"/>
          </a:solidFill>
          <a:ln w="6350">
            <a:solidFill>
              <a:schemeClr val="tx1"/>
            </a:solidFill>
            <a:round/>
            <a:headEnd/>
            <a:tailEnd/>
          </a:ln>
          <a:effectLst/>
        </p:spPr>
        <p:txBody>
          <a:bodyPr wrap="none" anchor="ctr"/>
          <a:lstStyle/>
          <a:p>
            <a:pPr algn="ctr"/>
            <a:r>
              <a:rPr lang="en-US" altLang="zh-CN" sz="1600" b="1" dirty="0">
                <a:latin typeface="微软雅黑" panose="020B0503020204020204" pitchFamily="34" charset="-122"/>
                <a:ea typeface="微软雅黑" panose="020B0503020204020204" pitchFamily="34" charset="-122"/>
              </a:rPr>
              <a:t>FFD</a:t>
            </a:r>
          </a:p>
        </p:txBody>
      </p:sp>
      <p:sp>
        <p:nvSpPr>
          <p:cNvPr id="19" name="Oval 18"/>
          <p:cNvSpPr>
            <a:spLocks noChangeArrowheads="1"/>
          </p:cNvSpPr>
          <p:nvPr/>
        </p:nvSpPr>
        <p:spPr bwMode="auto">
          <a:xfrm>
            <a:off x="6212987" y="3425025"/>
            <a:ext cx="649912" cy="273073"/>
          </a:xfrm>
          <a:prstGeom prst="ellipse">
            <a:avLst/>
          </a:prstGeom>
          <a:solidFill>
            <a:srgbClr val="00FFFF"/>
          </a:solidFill>
          <a:ln w="63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p>
        </p:txBody>
      </p:sp>
      <p:sp>
        <p:nvSpPr>
          <p:cNvPr id="20" name="Line 19"/>
          <p:cNvSpPr>
            <a:spLocks noChangeShapeType="1"/>
          </p:cNvSpPr>
          <p:nvPr/>
        </p:nvSpPr>
        <p:spPr bwMode="auto">
          <a:xfrm flipH="1">
            <a:off x="3906884" y="2131351"/>
            <a:ext cx="426041" cy="1084915"/>
          </a:xfrm>
          <a:prstGeom prst="line">
            <a:avLst/>
          </a:prstGeom>
          <a:noFill/>
          <a:ln w="28575">
            <a:solidFill>
              <a:srgbClr val="7030A0"/>
            </a:solidFill>
            <a:round/>
            <a:headEnd type="triangle" w="med" len="lg"/>
            <a:tailEnd type="triangle" w="med" len="lg"/>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 name="Line 20"/>
          <p:cNvSpPr>
            <a:spLocks noChangeShapeType="1"/>
          </p:cNvSpPr>
          <p:nvPr/>
        </p:nvSpPr>
        <p:spPr bwMode="auto">
          <a:xfrm>
            <a:off x="2918880" y="2821943"/>
            <a:ext cx="761848" cy="433333"/>
          </a:xfrm>
          <a:prstGeom prst="line">
            <a:avLst/>
          </a:prstGeom>
          <a:noFill/>
          <a:ln w="28575">
            <a:solidFill>
              <a:srgbClr val="7030A0"/>
            </a:solidFill>
            <a:round/>
            <a:headEnd type="triangle" w="med" len="lg"/>
            <a:tailEnd type="triangle" w="med" len="lg"/>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 name="Line 21"/>
          <p:cNvSpPr>
            <a:spLocks noChangeShapeType="1"/>
          </p:cNvSpPr>
          <p:nvPr/>
        </p:nvSpPr>
        <p:spPr bwMode="auto">
          <a:xfrm>
            <a:off x="4621901" y="2063874"/>
            <a:ext cx="794972" cy="408030"/>
          </a:xfrm>
          <a:prstGeom prst="line">
            <a:avLst/>
          </a:prstGeom>
          <a:noFill/>
          <a:ln w="28575">
            <a:solidFill>
              <a:srgbClr val="7030A0"/>
            </a:solidFill>
            <a:round/>
            <a:headEnd type="triangle" w="med" len="lg"/>
            <a:tailEnd type="triangle" w="med" len="lg"/>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3" name="Line 22"/>
          <p:cNvSpPr>
            <a:spLocks noChangeShapeType="1"/>
          </p:cNvSpPr>
          <p:nvPr/>
        </p:nvSpPr>
        <p:spPr bwMode="auto">
          <a:xfrm flipH="1">
            <a:off x="4098774" y="2623727"/>
            <a:ext cx="1300967" cy="666342"/>
          </a:xfrm>
          <a:prstGeom prst="line">
            <a:avLst/>
          </a:prstGeom>
          <a:noFill/>
          <a:ln w="28575">
            <a:solidFill>
              <a:srgbClr val="7030A0"/>
            </a:solidFill>
            <a:round/>
            <a:headEnd type="triangle" w="med" len="lg"/>
            <a:tailEnd type="triangle" w="med" len="lg"/>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 name="Line 23"/>
          <p:cNvSpPr>
            <a:spLocks noChangeShapeType="1"/>
          </p:cNvSpPr>
          <p:nvPr/>
        </p:nvSpPr>
        <p:spPr bwMode="auto">
          <a:xfrm>
            <a:off x="3893178" y="3523079"/>
            <a:ext cx="9137" cy="370073"/>
          </a:xfrm>
          <a:prstGeom prst="line">
            <a:avLst/>
          </a:prstGeom>
          <a:noFill/>
          <a:ln w="28575">
            <a:solidFill>
              <a:srgbClr val="7030A0"/>
            </a:solidFill>
            <a:round/>
            <a:headEnd type="triangle" w="med" len="lg"/>
            <a:tailEnd type="triangle" w="med" len="lg"/>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 name="Line 24"/>
          <p:cNvSpPr>
            <a:spLocks noChangeShapeType="1"/>
          </p:cNvSpPr>
          <p:nvPr/>
        </p:nvSpPr>
        <p:spPr bwMode="auto">
          <a:xfrm flipH="1" flipV="1">
            <a:off x="4211852" y="3375471"/>
            <a:ext cx="566532" cy="101217"/>
          </a:xfrm>
          <a:prstGeom prst="line">
            <a:avLst/>
          </a:prstGeom>
          <a:noFill/>
          <a:ln w="28575">
            <a:solidFill>
              <a:srgbClr val="7030A0"/>
            </a:solidFill>
            <a:round/>
            <a:headEnd type="triangle" w="med" len="lg"/>
            <a:tailEnd type="triangle" w="med" len="lg"/>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6" name="Line 25"/>
          <p:cNvSpPr>
            <a:spLocks noChangeShapeType="1"/>
          </p:cNvSpPr>
          <p:nvPr/>
        </p:nvSpPr>
        <p:spPr bwMode="auto">
          <a:xfrm>
            <a:off x="1927450" y="2236785"/>
            <a:ext cx="575669" cy="359530"/>
          </a:xfrm>
          <a:prstGeom prst="line">
            <a:avLst/>
          </a:prstGeom>
          <a:noFill/>
          <a:ln w="28575">
            <a:solidFill>
              <a:srgbClr val="FF00FF"/>
            </a:solidFill>
            <a:round/>
            <a:headEnd type="triangle" w="sm" len="me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 name="Line 26"/>
          <p:cNvSpPr>
            <a:spLocks noChangeShapeType="1"/>
          </p:cNvSpPr>
          <p:nvPr/>
        </p:nvSpPr>
        <p:spPr bwMode="auto">
          <a:xfrm>
            <a:off x="3125619" y="2710183"/>
            <a:ext cx="378069" cy="70640"/>
          </a:xfrm>
          <a:prstGeom prst="line">
            <a:avLst/>
          </a:prstGeom>
          <a:noFill/>
          <a:ln w="28575">
            <a:solidFill>
              <a:srgbClr val="FF00FF"/>
            </a:solidFill>
            <a:round/>
            <a:headEnd type="triangle" w="sm" len="me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 name="Line 27"/>
          <p:cNvSpPr>
            <a:spLocks noChangeShapeType="1"/>
          </p:cNvSpPr>
          <p:nvPr/>
        </p:nvSpPr>
        <p:spPr bwMode="auto">
          <a:xfrm flipH="1">
            <a:off x="2774964" y="2139786"/>
            <a:ext cx="29697" cy="398540"/>
          </a:xfrm>
          <a:prstGeom prst="line">
            <a:avLst/>
          </a:prstGeom>
          <a:noFill/>
          <a:ln w="28575">
            <a:solidFill>
              <a:srgbClr val="FF00FF"/>
            </a:solidFill>
            <a:round/>
            <a:headEnd type="triangle" w="sm" len="me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 name="Line 28"/>
          <p:cNvSpPr>
            <a:spLocks noChangeShapeType="1"/>
          </p:cNvSpPr>
          <p:nvPr/>
        </p:nvSpPr>
        <p:spPr bwMode="auto">
          <a:xfrm flipV="1">
            <a:off x="1800667" y="2744976"/>
            <a:ext cx="651054" cy="134955"/>
          </a:xfrm>
          <a:prstGeom prst="line">
            <a:avLst/>
          </a:prstGeom>
          <a:noFill/>
          <a:ln w="28575">
            <a:solidFill>
              <a:srgbClr val="FF00FF"/>
            </a:solidFill>
            <a:round/>
            <a:headEnd type="triangle" w="sm" len="me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0" name="Line 29"/>
          <p:cNvSpPr>
            <a:spLocks noChangeShapeType="1"/>
          </p:cNvSpPr>
          <p:nvPr/>
        </p:nvSpPr>
        <p:spPr bwMode="auto">
          <a:xfrm flipH="1">
            <a:off x="6849193" y="3272145"/>
            <a:ext cx="515133" cy="223520"/>
          </a:xfrm>
          <a:prstGeom prst="line">
            <a:avLst/>
          </a:prstGeom>
          <a:noFill/>
          <a:ln w="28575">
            <a:solidFill>
              <a:srgbClr val="FF00FF"/>
            </a:solidFill>
            <a:round/>
            <a:headEnd type="triangle" w="sm" len="me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1" name="Line 30"/>
          <p:cNvSpPr>
            <a:spLocks noChangeShapeType="1"/>
          </p:cNvSpPr>
          <p:nvPr/>
        </p:nvSpPr>
        <p:spPr bwMode="auto">
          <a:xfrm>
            <a:off x="6499679" y="3016996"/>
            <a:ext cx="28555" cy="415410"/>
          </a:xfrm>
          <a:prstGeom prst="line">
            <a:avLst/>
          </a:prstGeom>
          <a:noFill/>
          <a:ln w="28575">
            <a:solidFill>
              <a:srgbClr val="FF00FF"/>
            </a:solidFill>
            <a:round/>
            <a:headEnd type="triangle" w="sm" len="me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2" name="Line 31"/>
          <p:cNvSpPr>
            <a:spLocks noChangeShapeType="1"/>
          </p:cNvSpPr>
          <p:nvPr/>
        </p:nvSpPr>
        <p:spPr bwMode="auto">
          <a:xfrm flipH="1">
            <a:off x="2422023" y="2807183"/>
            <a:ext cx="229583" cy="541930"/>
          </a:xfrm>
          <a:prstGeom prst="line">
            <a:avLst/>
          </a:prstGeom>
          <a:noFill/>
          <a:ln w="28575">
            <a:solidFill>
              <a:srgbClr val="FF00FF"/>
            </a:solidFill>
            <a:round/>
            <a:headEnd type="triangle" w="sm" len="me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3" name="Line 32"/>
          <p:cNvSpPr>
            <a:spLocks noChangeShapeType="1"/>
          </p:cNvSpPr>
          <p:nvPr/>
        </p:nvSpPr>
        <p:spPr bwMode="auto">
          <a:xfrm>
            <a:off x="6716697" y="3680175"/>
            <a:ext cx="451169" cy="311030"/>
          </a:xfrm>
          <a:prstGeom prst="line">
            <a:avLst/>
          </a:prstGeom>
          <a:noFill/>
          <a:ln w="28575">
            <a:solidFill>
              <a:srgbClr val="FF00FF"/>
            </a:solidFill>
            <a:round/>
            <a:headEnd type="triangle" w="sm" len="me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4" name="Line 33"/>
          <p:cNvSpPr>
            <a:spLocks noChangeShapeType="1"/>
          </p:cNvSpPr>
          <p:nvPr/>
        </p:nvSpPr>
        <p:spPr bwMode="auto">
          <a:xfrm flipH="1">
            <a:off x="5928579" y="3677012"/>
            <a:ext cx="373500" cy="182401"/>
          </a:xfrm>
          <a:prstGeom prst="line">
            <a:avLst/>
          </a:prstGeom>
          <a:noFill/>
          <a:ln w="28575">
            <a:solidFill>
              <a:srgbClr val="FF00FF"/>
            </a:solidFill>
            <a:round/>
            <a:headEnd type="triangle" w="sm" len="me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 name="Text Box 34"/>
          <p:cNvSpPr txBox="1">
            <a:spLocks noChangeArrowheads="1"/>
          </p:cNvSpPr>
          <p:nvPr/>
        </p:nvSpPr>
        <p:spPr bwMode="auto">
          <a:xfrm>
            <a:off x="2902890" y="1737027"/>
            <a:ext cx="603050"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600" b="1" dirty="0">
                <a:latin typeface="微软雅黑" panose="020B0503020204020204" pitchFamily="34" charset="-122"/>
                <a:ea typeface="微软雅黑" panose="020B0503020204020204" pitchFamily="34" charset="-122"/>
              </a:rPr>
              <a:t>RFD</a:t>
            </a:r>
          </a:p>
        </p:txBody>
      </p:sp>
      <p:sp>
        <p:nvSpPr>
          <p:cNvPr id="36" name="Text Box 35"/>
          <p:cNvSpPr txBox="1">
            <a:spLocks noChangeArrowheads="1"/>
          </p:cNvSpPr>
          <p:nvPr/>
        </p:nvSpPr>
        <p:spPr bwMode="auto">
          <a:xfrm>
            <a:off x="2197010" y="1712779"/>
            <a:ext cx="800219"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dirty="0">
                <a:latin typeface="微软雅黑" panose="020B0503020204020204" pitchFamily="34" charset="-122"/>
                <a:ea typeface="微软雅黑" panose="020B0503020204020204" pitchFamily="34" charset="-122"/>
              </a:rPr>
              <a:t>端设备</a:t>
            </a:r>
          </a:p>
        </p:txBody>
      </p:sp>
      <p:sp>
        <p:nvSpPr>
          <p:cNvPr id="37" name="Text Box 36"/>
          <p:cNvSpPr txBox="1">
            <a:spLocks noChangeArrowheads="1"/>
          </p:cNvSpPr>
          <p:nvPr/>
        </p:nvSpPr>
        <p:spPr bwMode="auto">
          <a:xfrm>
            <a:off x="2838927" y="2294773"/>
            <a:ext cx="800219"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a:latin typeface="微软雅黑" panose="020B0503020204020204" pitchFamily="34" charset="-122"/>
                <a:ea typeface="微软雅黑" panose="020B0503020204020204" pitchFamily="34" charset="-122"/>
              </a:rPr>
              <a:t>路由器</a:t>
            </a:r>
          </a:p>
        </p:txBody>
      </p:sp>
      <p:sp>
        <p:nvSpPr>
          <p:cNvPr id="38" name="Oval 37"/>
          <p:cNvSpPr>
            <a:spLocks noChangeArrowheads="1"/>
          </p:cNvSpPr>
          <p:nvPr/>
        </p:nvSpPr>
        <p:spPr bwMode="auto">
          <a:xfrm>
            <a:off x="4766961" y="3356493"/>
            <a:ext cx="649912" cy="273074"/>
          </a:xfrm>
          <a:prstGeom prst="ellipse">
            <a:avLst/>
          </a:prstGeom>
          <a:solidFill>
            <a:srgbClr val="99FF99"/>
          </a:solidFill>
          <a:ln w="6350" algn="ctr">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p>
        </p:txBody>
      </p:sp>
      <p:sp>
        <p:nvSpPr>
          <p:cNvPr id="39" name="Line 38"/>
          <p:cNvSpPr>
            <a:spLocks noChangeShapeType="1"/>
          </p:cNvSpPr>
          <p:nvPr/>
        </p:nvSpPr>
        <p:spPr bwMode="auto">
          <a:xfrm flipH="1" flipV="1">
            <a:off x="5414589" y="3516752"/>
            <a:ext cx="815531" cy="13707"/>
          </a:xfrm>
          <a:prstGeom prst="line">
            <a:avLst/>
          </a:prstGeom>
          <a:noFill/>
          <a:ln w="28575">
            <a:solidFill>
              <a:srgbClr val="7030A0"/>
            </a:solidFill>
            <a:round/>
            <a:headEnd type="triangle" w="med" len="lg"/>
            <a:tailEnd type="triangle" w="med" len="lg"/>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39"/>
          <p:cNvSpPr>
            <a:spLocks noChangeShapeType="1"/>
          </p:cNvSpPr>
          <p:nvPr/>
        </p:nvSpPr>
        <p:spPr bwMode="auto">
          <a:xfrm flipH="1">
            <a:off x="4247260" y="3623241"/>
            <a:ext cx="770986" cy="360584"/>
          </a:xfrm>
          <a:prstGeom prst="line">
            <a:avLst/>
          </a:prstGeom>
          <a:noFill/>
          <a:ln w="28575">
            <a:solidFill>
              <a:srgbClr val="7030A0"/>
            </a:solidFill>
            <a:round/>
            <a:headEnd type="triangle" w="med" len="lg"/>
            <a:tailEnd type="triangle" w="med" len="lg"/>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Oval 40"/>
          <p:cNvSpPr>
            <a:spLocks noChangeArrowheads="1"/>
          </p:cNvSpPr>
          <p:nvPr/>
        </p:nvSpPr>
        <p:spPr bwMode="auto">
          <a:xfrm>
            <a:off x="3537954" y="3221538"/>
            <a:ext cx="649912" cy="273074"/>
          </a:xfrm>
          <a:prstGeom prst="ellipse">
            <a:avLst/>
          </a:prstGeom>
          <a:solidFill>
            <a:srgbClr val="FFFF00"/>
          </a:solidFill>
          <a:ln w="19050">
            <a:solidFill>
              <a:schemeClr val="tx1"/>
            </a:solidFill>
            <a:round/>
            <a:headEnd/>
            <a:tailEnd/>
          </a:ln>
          <a:effectLst/>
        </p:spPr>
        <p:txBody>
          <a:bodyPr wrap="none" anchor="ctr"/>
          <a:lstStyle/>
          <a:p>
            <a:pPr algn="ctr"/>
            <a:r>
              <a:rPr lang="en-US" altLang="zh-CN" sz="1600" b="1">
                <a:latin typeface="微软雅黑" panose="020B0503020204020204" pitchFamily="34" charset="-122"/>
                <a:ea typeface="微软雅黑" panose="020B0503020204020204" pitchFamily="34" charset="-122"/>
              </a:rPr>
              <a:t>FFD</a:t>
            </a:r>
          </a:p>
        </p:txBody>
      </p:sp>
      <p:sp>
        <p:nvSpPr>
          <p:cNvPr id="42" name="Text Box 41"/>
          <p:cNvSpPr txBox="1">
            <a:spLocks noChangeArrowheads="1"/>
          </p:cNvSpPr>
          <p:nvPr/>
        </p:nvSpPr>
        <p:spPr bwMode="auto">
          <a:xfrm>
            <a:off x="2747551" y="3201506"/>
            <a:ext cx="800219"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1600" b="1">
                <a:latin typeface="微软雅黑" panose="020B0503020204020204" pitchFamily="34" charset="-122"/>
                <a:ea typeface="微软雅黑" panose="020B0503020204020204" pitchFamily="34" charset="-122"/>
              </a:rPr>
              <a:t>协调器</a:t>
            </a:r>
          </a:p>
        </p:txBody>
      </p:sp>
    </p:spTree>
    <p:extLst>
      <p:ext uri="{BB962C8B-B14F-4D97-AF65-F5344CB8AC3E}">
        <p14:creationId xmlns="" xmlns:p14="http://schemas.microsoft.com/office/powerpoint/2010/main" val="219557592"/>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36196" y="974411"/>
            <a:ext cx="8372854" cy="340093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700"/>
              </a:lnSpc>
              <a:buClr>
                <a:srgbClr val="0070C0"/>
              </a:buClr>
              <a:buFont typeface="Wingdings" pitchFamily="2" charset="2"/>
              <a:buChar char="l"/>
            </a:pPr>
            <a:r>
              <a:rPr lang="zh-CN" altLang="en-US" b="1" dirty="0" smtClean="0">
                <a:latin typeface="微软雅黑" pitchFamily="34" charset="-122"/>
                <a:ea typeface="微软雅黑" pitchFamily="34" charset="-122"/>
              </a:rPr>
              <a:t>用于</a:t>
            </a:r>
            <a:r>
              <a:rPr lang="zh-CN" altLang="en-US" b="1" dirty="0">
                <a:latin typeface="微软雅黑" pitchFamily="34" charset="-122"/>
                <a:ea typeface="微软雅黑" pitchFamily="34" charset="-122"/>
              </a:rPr>
              <a:t>在</a:t>
            </a:r>
            <a:r>
              <a:rPr lang="zh-CN" altLang="en-US" b="1" dirty="0">
                <a:solidFill>
                  <a:srgbClr val="C00000"/>
                </a:solidFill>
                <a:latin typeface="微软雅黑" pitchFamily="34" charset="-122"/>
                <a:ea typeface="微软雅黑" pitchFamily="34" charset="-122"/>
              </a:rPr>
              <a:t>便携式多媒体装置</a:t>
            </a:r>
            <a:r>
              <a:rPr lang="zh-CN" altLang="en-US" b="1" dirty="0">
                <a:latin typeface="微软雅黑" pitchFamily="34" charset="-122"/>
                <a:ea typeface="微软雅黑" pitchFamily="34" charset="-122"/>
              </a:rPr>
              <a:t>之间传送数据，支持</a:t>
            </a:r>
            <a:r>
              <a:rPr lang="en-US" altLang="zh-CN" b="1" dirty="0">
                <a:latin typeface="微软雅黑" pitchFamily="34" charset="-122"/>
                <a:ea typeface="微软雅黑" pitchFamily="34" charset="-122"/>
              </a:rPr>
              <a:t>11 ~ 55 Mbit/s </a:t>
            </a:r>
            <a:r>
              <a:rPr lang="zh-CN" altLang="en-US" b="1" dirty="0">
                <a:latin typeface="微软雅黑" pitchFamily="34" charset="-122"/>
                <a:ea typeface="微软雅黑" pitchFamily="34" charset="-122"/>
              </a:rPr>
              <a:t>的数据率，标准是 </a:t>
            </a:r>
            <a:r>
              <a:rPr lang="en-US" altLang="zh-CN" b="1" dirty="0">
                <a:latin typeface="微软雅黑" pitchFamily="34" charset="-122"/>
                <a:ea typeface="微软雅黑" pitchFamily="34" charset="-122"/>
              </a:rPr>
              <a:t>802.15.3</a:t>
            </a:r>
            <a:r>
              <a:rPr lang="zh-CN" altLang="en-US" b="1" dirty="0">
                <a:latin typeface="微软雅黑" pitchFamily="34" charset="-122"/>
                <a:ea typeface="微软雅黑" pitchFamily="34" charset="-122"/>
              </a:rPr>
              <a:t>。</a:t>
            </a:r>
          </a:p>
          <a:p>
            <a:pPr marL="342900" indent="-342900" eaLnBrk="0" hangingPunct="0">
              <a:lnSpc>
                <a:spcPts val="2700"/>
              </a:lnSpc>
              <a:buClr>
                <a:srgbClr val="0070C0"/>
              </a:buClr>
              <a:buFont typeface="Wingdings" pitchFamily="2" charset="2"/>
              <a:buChar char="l"/>
            </a:pPr>
            <a:r>
              <a:rPr lang="en-US" altLang="zh-CN" b="1" dirty="0">
                <a:latin typeface="微软雅黑" pitchFamily="34" charset="-122"/>
                <a:ea typeface="微软雅黑" pitchFamily="34" charset="-122"/>
              </a:rPr>
              <a:t>IEEE 802.15.3a </a:t>
            </a:r>
            <a:r>
              <a:rPr lang="zh-CN" altLang="en-US" b="1" dirty="0">
                <a:latin typeface="微软雅黑" pitchFamily="34" charset="-122"/>
                <a:ea typeface="微软雅黑" pitchFamily="34" charset="-122"/>
              </a:rPr>
              <a:t>工作组还提出了更高数据率的物理层标准的</a:t>
            </a:r>
            <a:r>
              <a:rPr lang="zh-CN" altLang="en-US" b="1" dirty="0">
                <a:solidFill>
                  <a:srgbClr val="C00000"/>
                </a:solidFill>
                <a:latin typeface="微软雅黑" pitchFamily="34" charset="-122"/>
                <a:ea typeface="微软雅黑" pitchFamily="34" charset="-122"/>
              </a:rPr>
              <a:t>超高速</a:t>
            </a:r>
            <a:r>
              <a:rPr lang="zh-CN" altLang="en-US" b="1" dirty="0">
                <a:latin typeface="微软雅黑" pitchFamily="34" charset="-122"/>
                <a:ea typeface="微软雅黑" pitchFamily="34" charset="-122"/>
              </a:rPr>
              <a:t> </a:t>
            </a:r>
            <a:r>
              <a:rPr lang="en-US" altLang="zh-CN" b="1" dirty="0">
                <a:latin typeface="微软雅黑" pitchFamily="34" charset="-122"/>
                <a:ea typeface="微软雅黑" pitchFamily="34" charset="-122"/>
              </a:rPr>
              <a:t>WPAN</a:t>
            </a:r>
            <a:r>
              <a:rPr lang="zh-CN" altLang="en-US" b="1" dirty="0" smtClean="0">
                <a:latin typeface="微软雅黑" pitchFamily="34" charset="-122"/>
                <a:ea typeface="微软雅黑" pitchFamily="34" charset="-122"/>
              </a:rPr>
              <a:t>，使用</a:t>
            </a:r>
            <a:r>
              <a:rPr lang="zh-CN" altLang="en-US" b="1" dirty="0">
                <a:solidFill>
                  <a:srgbClr val="C00000"/>
                </a:solidFill>
                <a:latin typeface="微软雅黑" pitchFamily="34" charset="-122"/>
                <a:ea typeface="微软雅黑" pitchFamily="34" charset="-122"/>
              </a:rPr>
              <a:t>超宽带 </a:t>
            </a:r>
            <a:r>
              <a:rPr lang="en-US" altLang="zh-CN" b="1" dirty="0">
                <a:solidFill>
                  <a:srgbClr val="C00000"/>
                </a:solidFill>
                <a:latin typeface="微软雅黑" pitchFamily="34" charset="-122"/>
                <a:ea typeface="微软雅黑" pitchFamily="34" charset="-122"/>
              </a:rPr>
              <a:t>UWB </a:t>
            </a:r>
            <a:r>
              <a:rPr lang="zh-CN" altLang="en-US" b="1" dirty="0" smtClean="0">
                <a:latin typeface="微软雅黑" pitchFamily="34" charset="-122"/>
                <a:ea typeface="微软雅黑" pitchFamily="34" charset="-122"/>
              </a:rPr>
              <a:t>技术：</a:t>
            </a:r>
            <a:endParaRPr lang="zh-CN" altLang="en-US"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b="1" dirty="0" smtClean="0">
                <a:latin typeface="微软雅黑" pitchFamily="34" charset="-122"/>
                <a:ea typeface="微软雅黑" pitchFamily="34" charset="-122"/>
              </a:rPr>
              <a:t>工作</a:t>
            </a:r>
            <a:r>
              <a:rPr lang="zh-CN" altLang="en-US" b="1" dirty="0">
                <a:latin typeface="微软雅黑" pitchFamily="34" charset="-122"/>
                <a:ea typeface="微软雅黑" pitchFamily="34" charset="-122"/>
              </a:rPr>
              <a:t>在 </a:t>
            </a:r>
            <a:r>
              <a:rPr lang="en-US" altLang="zh-CN" b="1" dirty="0">
                <a:latin typeface="微软雅黑" pitchFamily="34" charset="-122"/>
                <a:ea typeface="微软雅黑" pitchFamily="34" charset="-122"/>
              </a:rPr>
              <a:t>3.1 ~ 10.6 GHz </a:t>
            </a:r>
            <a:r>
              <a:rPr lang="zh-CN" altLang="en-US" b="1" dirty="0">
                <a:latin typeface="微软雅黑" pitchFamily="34" charset="-122"/>
                <a:ea typeface="微软雅黑" pitchFamily="34" charset="-122"/>
              </a:rPr>
              <a:t>微波频段，有非常高的信道带宽。</a:t>
            </a:r>
            <a:endParaRPr lang="en-US" altLang="zh-CN"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b="1" dirty="0" smtClean="0">
                <a:latin typeface="微软雅黑" pitchFamily="34" charset="-122"/>
                <a:ea typeface="微软雅黑" pitchFamily="34" charset="-122"/>
              </a:rPr>
              <a:t>信号的带宽</a:t>
            </a:r>
            <a:r>
              <a:rPr lang="zh-CN" altLang="en-US" b="1" dirty="0">
                <a:latin typeface="微软雅黑" pitchFamily="34" charset="-122"/>
                <a:ea typeface="微软雅黑" pitchFamily="34" charset="-122"/>
              </a:rPr>
              <a:t>应超过信号中心频率的 </a:t>
            </a:r>
            <a:r>
              <a:rPr lang="en-US" altLang="zh-CN" b="1" dirty="0">
                <a:latin typeface="微软雅黑" pitchFamily="34" charset="-122"/>
                <a:ea typeface="微软雅黑" pitchFamily="34" charset="-122"/>
              </a:rPr>
              <a:t>25% </a:t>
            </a:r>
            <a:r>
              <a:rPr lang="zh-CN" altLang="en-US" b="1" dirty="0">
                <a:latin typeface="微软雅黑" pitchFamily="34" charset="-122"/>
                <a:ea typeface="微软雅黑" pitchFamily="34" charset="-122"/>
              </a:rPr>
              <a:t>以上，或信号的绝对带宽超过 </a:t>
            </a:r>
            <a:r>
              <a:rPr lang="en-US" altLang="zh-CN" b="1" dirty="0">
                <a:latin typeface="微软雅黑" pitchFamily="34" charset="-122"/>
                <a:ea typeface="微软雅黑" pitchFamily="34" charset="-122"/>
              </a:rPr>
              <a:t>500 MHz</a:t>
            </a:r>
            <a:r>
              <a:rPr lang="zh-CN" altLang="en-US" b="1" dirty="0">
                <a:latin typeface="微软雅黑" pitchFamily="34" charset="-122"/>
                <a:ea typeface="微软雅黑" pitchFamily="34" charset="-122"/>
              </a:rPr>
              <a:t>。</a:t>
            </a:r>
          </a:p>
          <a:p>
            <a:pPr marL="717550" lvl="1" indent="-342900" eaLnBrk="0" hangingPunct="0">
              <a:lnSpc>
                <a:spcPts val="3000"/>
              </a:lnSpc>
              <a:buClr>
                <a:srgbClr val="9900CC"/>
              </a:buClr>
              <a:buSzPct val="85000"/>
              <a:buFont typeface="Wingdings" panose="05000000000000000000" pitchFamily="2" charset="2"/>
              <a:buChar char="u"/>
            </a:pPr>
            <a:r>
              <a:rPr lang="zh-CN" altLang="en-US" b="1" dirty="0" smtClean="0">
                <a:latin typeface="微软雅黑" pitchFamily="34" charset="-122"/>
                <a:ea typeface="微软雅黑" pitchFamily="34" charset="-122"/>
              </a:rPr>
              <a:t>使用</a:t>
            </a:r>
            <a:r>
              <a:rPr lang="zh-CN" altLang="en-US" b="1" dirty="0">
                <a:latin typeface="微软雅黑" pitchFamily="34" charset="-122"/>
                <a:ea typeface="微软雅黑" pitchFamily="34" charset="-122"/>
              </a:rPr>
              <a:t>了瞬间高速脉冲，可支持 </a:t>
            </a:r>
            <a:r>
              <a:rPr lang="en-US" altLang="zh-CN" b="1" dirty="0">
                <a:latin typeface="微软雅黑" pitchFamily="34" charset="-122"/>
                <a:ea typeface="微软雅黑" pitchFamily="34" charset="-122"/>
              </a:rPr>
              <a:t>100 ~ 400 Mbit/s </a:t>
            </a:r>
            <a:r>
              <a:rPr lang="zh-CN" altLang="en-US" b="1" dirty="0">
                <a:latin typeface="微软雅黑" pitchFamily="34" charset="-122"/>
                <a:ea typeface="微软雅黑" pitchFamily="34" charset="-122"/>
              </a:rPr>
              <a:t>的数据率，可用于小范围内高速传送图像或 </a:t>
            </a:r>
            <a:r>
              <a:rPr lang="en-US" altLang="zh-CN" b="1" dirty="0">
                <a:latin typeface="微软雅黑" pitchFamily="34" charset="-122"/>
                <a:ea typeface="微软雅黑" pitchFamily="34" charset="-122"/>
              </a:rPr>
              <a:t>DVD </a:t>
            </a:r>
            <a:r>
              <a:rPr lang="zh-CN" altLang="en-US" b="1" dirty="0">
                <a:latin typeface="微软雅黑" pitchFamily="34" charset="-122"/>
                <a:ea typeface="微软雅黑" pitchFamily="34" charset="-122"/>
              </a:rPr>
              <a:t>质量的多媒体视频文件。 </a:t>
            </a:r>
          </a:p>
        </p:txBody>
      </p:sp>
      <p:sp>
        <p:nvSpPr>
          <p:cNvPr id="3"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604407" y="585623"/>
            <a:ext cx="1921423"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高速 </a:t>
            </a:r>
            <a:r>
              <a:rPr lang="en-US" altLang="zh-CN" sz="2000" b="1" dirty="0">
                <a:solidFill>
                  <a:schemeClr val="bg1"/>
                </a:solidFill>
                <a:latin typeface="微软雅黑" pitchFamily="34" charset="-122"/>
                <a:ea typeface="微软雅黑" pitchFamily="34" charset="-122"/>
              </a:rPr>
              <a:t>WPAN</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 xmlns:p14="http://schemas.microsoft.com/office/powerpoint/2010/main" val="10824319"/>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9"/>
          <p:cNvSpPr>
            <a:spLocks noChangeArrowheads="1"/>
          </p:cNvSpPr>
          <p:nvPr/>
        </p:nvSpPr>
        <p:spPr bwMode="auto">
          <a:xfrm>
            <a:off x="2697502" y="124633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4" name="Rectangle 10"/>
          <p:cNvSpPr>
            <a:spLocks noChangeArrowheads="1"/>
          </p:cNvSpPr>
          <p:nvPr/>
        </p:nvSpPr>
        <p:spPr bwMode="auto">
          <a:xfrm>
            <a:off x="2697502" y="1852762"/>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5" name="Rectangle 27"/>
          <p:cNvSpPr>
            <a:spLocks noChangeArrowheads="1"/>
          </p:cNvSpPr>
          <p:nvPr/>
        </p:nvSpPr>
        <p:spPr bwMode="auto">
          <a:xfrm>
            <a:off x="708097" y="1246337"/>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16" name="Rectangle 29"/>
          <p:cNvSpPr>
            <a:spLocks noChangeArrowheads="1"/>
          </p:cNvSpPr>
          <p:nvPr/>
        </p:nvSpPr>
        <p:spPr bwMode="auto">
          <a:xfrm>
            <a:off x="716986" y="1341269"/>
            <a:ext cx="1627651" cy="101566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smtClean="0">
                <a:solidFill>
                  <a:srgbClr val="FFFF00"/>
                </a:solidFill>
                <a:latin typeface="微软雅黑" pitchFamily="34" charset="-122"/>
                <a:ea typeface="微软雅黑" pitchFamily="34" charset="-122"/>
              </a:rPr>
              <a:t>9.3</a:t>
            </a:r>
          </a:p>
          <a:p>
            <a:pPr eaLnBrk="0" hangingPunct="0"/>
            <a:r>
              <a:rPr lang="zh-CN" altLang="en-US" sz="2000" b="1" dirty="0">
                <a:solidFill>
                  <a:schemeClr val="bg1"/>
                </a:solidFill>
                <a:latin typeface="微软雅黑" pitchFamily="34" charset="-122"/>
                <a:ea typeface="微软雅黑" pitchFamily="34" charset="-122"/>
              </a:rPr>
              <a:t>蜂窝移动通信网</a:t>
            </a:r>
            <a:endParaRPr lang="zh-CN" altLang="fr-FR" sz="2000" b="1" dirty="0">
              <a:solidFill>
                <a:schemeClr val="bg1"/>
              </a:solidFill>
              <a:latin typeface="微软雅黑" pitchFamily="34" charset="-122"/>
              <a:ea typeface="微软雅黑" pitchFamily="34" charset="-122"/>
            </a:endParaRPr>
          </a:p>
        </p:txBody>
      </p:sp>
      <p:sp>
        <p:nvSpPr>
          <p:cNvPr id="17" name="Line 16"/>
          <p:cNvSpPr>
            <a:spLocks noChangeShapeType="1"/>
          </p:cNvSpPr>
          <p:nvPr/>
        </p:nvSpPr>
        <p:spPr bwMode="auto">
          <a:xfrm>
            <a:off x="3705565" y="1174899"/>
            <a:ext cx="0" cy="1893041"/>
          </a:xfrm>
          <a:prstGeom prst="line">
            <a:avLst/>
          </a:prstGeom>
          <a:noFill/>
          <a:ln w="28575" algn="ctr">
            <a:solidFill>
              <a:srgbClr val="FFFFFF"/>
            </a:solidFill>
            <a:round/>
            <a:headEnd/>
            <a:tailEnd/>
          </a:ln>
          <a:extLst>
            <a:ext uri="{909E8E84-426E-40DD-AFC4-6F175D3DCCD1}">
              <a14:hiddenFill xmlns="" xmlns:a14="http://schemas.microsoft.com/office/drawing/2010/main">
                <a:noFill/>
              </a14:hiddenFill>
            </a:ext>
          </a:extLst>
        </p:spPr>
        <p:txBody>
          <a:bodyPr/>
          <a:lstStyle/>
          <a:p>
            <a:endParaRPr lang="zh-CN" altLang="en-US"/>
          </a:p>
        </p:txBody>
      </p:sp>
      <p:sp>
        <p:nvSpPr>
          <p:cNvPr id="18" name="Rectangle 8"/>
          <p:cNvSpPr>
            <a:spLocks noChangeArrowheads="1"/>
          </p:cNvSpPr>
          <p:nvPr/>
        </p:nvSpPr>
        <p:spPr bwMode="auto">
          <a:xfrm>
            <a:off x="2768941" y="992337"/>
            <a:ext cx="5703888"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200000"/>
              </a:lnSpc>
            </a:pPr>
            <a:r>
              <a:rPr lang="en-US" altLang="zh-CN" sz="2000" b="1" dirty="0" smtClean="0">
                <a:solidFill>
                  <a:schemeClr val="bg1"/>
                </a:solidFill>
                <a:latin typeface="微软雅黑" pitchFamily="34" charset="-122"/>
                <a:ea typeface="微软雅黑" pitchFamily="34" charset="-122"/>
              </a:rPr>
              <a:t>9.3.1  	</a:t>
            </a:r>
            <a:r>
              <a:rPr lang="en-US" altLang="zh-CN" sz="2000" b="1" dirty="0">
                <a:solidFill>
                  <a:schemeClr val="bg1"/>
                </a:solidFill>
                <a:latin typeface="微软雅黑" pitchFamily="34" charset="-122"/>
                <a:ea typeface="微软雅黑" pitchFamily="34" charset="-122"/>
              </a:rPr>
              <a:t> </a:t>
            </a:r>
            <a:r>
              <a:rPr lang="en-US" altLang="zh-CN" sz="2000" b="1" dirty="0" smtClean="0">
                <a:solidFill>
                  <a:schemeClr val="bg1"/>
                </a:solidFill>
                <a:latin typeface="微软雅黑" pitchFamily="34" charset="-122"/>
                <a:ea typeface="微软雅黑" pitchFamily="34" charset="-122"/>
              </a:rPr>
              <a:t>                </a:t>
            </a:r>
            <a:r>
              <a:rPr lang="zh-CN" altLang="en-US" sz="2000" b="1" dirty="0" smtClean="0">
                <a:solidFill>
                  <a:schemeClr val="bg1"/>
                </a:solidFill>
                <a:latin typeface="微软雅黑" pitchFamily="34" charset="-122"/>
                <a:ea typeface="微软雅黑" pitchFamily="34" charset="-122"/>
              </a:rPr>
              <a:t>蜂窝</a:t>
            </a:r>
            <a:r>
              <a:rPr lang="zh-CN" altLang="en-US" sz="2000" b="1" dirty="0">
                <a:solidFill>
                  <a:schemeClr val="bg1"/>
                </a:solidFill>
                <a:latin typeface="微软雅黑" pitchFamily="34" charset="-122"/>
                <a:ea typeface="微软雅黑" pitchFamily="34" charset="-122"/>
              </a:rPr>
              <a:t>无线通信技术的发展</a:t>
            </a:r>
            <a:r>
              <a:rPr lang="zh-CN" altLang="en-US" sz="2000" b="1" dirty="0" smtClean="0">
                <a:solidFill>
                  <a:schemeClr val="bg1"/>
                </a:solidFill>
                <a:latin typeface="微软雅黑" pitchFamily="34" charset="-122"/>
                <a:ea typeface="微软雅黑" pitchFamily="34" charset="-122"/>
              </a:rPr>
              <a:t>简介</a:t>
            </a:r>
            <a:endParaRPr lang="zh-CN" altLang="en-US" sz="2000" b="1" dirty="0">
              <a:solidFill>
                <a:schemeClr val="bg1"/>
              </a:solidFill>
              <a:latin typeface="微软雅黑" pitchFamily="34" charset="-122"/>
              <a:ea typeface="微软雅黑" pitchFamily="34" charset="-122"/>
            </a:endParaRPr>
          </a:p>
          <a:p>
            <a:pPr eaLnBrk="0" hangingPunct="0">
              <a:lnSpc>
                <a:spcPct val="200000"/>
              </a:lnSpc>
            </a:pPr>
            <a:r>
              <a:rPr lang="en-US" altLang="zh-CN" sz="2000" b="1" dirty="0" smtClean="0">
                <a:solidFill>
                  <a:schemeClr val="bg1"/>
                </a:solidFill>
                <a:latin typeface="微软雅黑" pitchFamily="34" charset="-122"/>
                <a:ea typeface="微软雅黑" pitchFamily="34" charset="-122"/>
              </a:rPr>
              <a:t>9.3.2  		</a:t>
            </a:r>
            <a:r>
              <a:rPr lang="en-US" altLang="zh-CN" sz="2000" b="1" dirty="0">
                <a:solidFill>
                  <a:schemeClr val="bg1"/>
                </a:solidFill>
                <a:latin typeface="微软雅黑" pitchFamily="34" charset="-122"/>
                <a:ea typeface="微软雅黑" pitchFamily="34" charset="-122"/>
              </a:rPr>
              <a:t> </a:t>
            </a:r>
            <a:r>
              <a:rPr lang="en-US" altLang="zh-CN" sz="2000" b="1" dirty="0" smtClean="0">
                <a:solidFill>
                  <a:schemeClr val="bg1"/>
                </a:solidFill>
                <a:latin typeface="微软雅黑" pitchFamily="34" charset="-122"/>
                <a:ea typeface="微软雅黑" pitchFamily="34" charset="-122"/>
              </a:rPr>
              <a:t>              LTE </a:t>
            </a:r>
            <a:r>
              <a:rPr lang="zh-CN" altLang="en-US" sz="2000" b="1" dirty="0" smtClean="0">
                <a:solidFill>
                  <a:schemeClr val="bg1"/>
                </a:solidFill>
                <a:latin typeface="微软雅黑" pitchFamily="34" charset="-122"/>
                <a:ea typeface="微软雅黑" pitchFamily="34" charset="-122"/>
              </a:rPr>
              <a:t>网络</a:t>
            </a:r>
            <a:r>
              <a:rPr lang="zh-CN" altLang="en-US" sz="2000" b="1" dirty="0">
                <a:solidFill>
                  <a:schemeClr val="bg1"/>
                </a:solidFill>
                <a:latin typeface="微软雅黑" pitchFamily="34" charset="-122"/>
                <a:ea typeface="微软雅黑" pitchFamily="34" charset="-122"/>
              </a:rPr>
              <a:t>与互联网的</a:t>
            </a:r>
            <a:r>
              <a:rPr lang="zh-CN" altLang="en-US" sz="2000" b="1" dirty="0" smtClean="0">
                <a:solidFill>
                  <a:schemeClr val="bg1"/>
                </a:solidFill>
                <a:latin typeface="微软雅黑" pitchFamily="34" charset="-122"/>
                <a:ea typeface="微软雅黑" pitchFamily="34" charset="-122"/>
              </a:rPr>
              <a:t>连</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 xmlns:p14="http://schemas.microsoft.com/office/powerpoint/2010/main" val="2789859535"/>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706939"/>
            <a:ext cx="8129016" cy="422275"/>
          </a:xfrm>
          <a:prstGeom prst="roundRect">
            <a:avLst>
              <a:gd name="adj" fmla="val 16667"/>
            </a:avLst>
          </a:prstGeom>
          <a:solidFill>
            <a:srgbClr val="0089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1956988" y="681475"/>
            <a:ext cx="525566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400" b="1" dirty="0" smtClean="0">
                <a:solidFill>
                  <a:schemeClr val="bg1"/>
                </a:solidFill>
                <a:latin typeface="微软雅黑" pitchFamily="34" charset="-122"/>
                <a:ea typeface="微软雅黑" pitchFamily="34" charset="-122"/>
              </a:rPr>
              <a:t>9.3.</a:t>
            </a:r>
            <a:r>
              <a:rPr lang="zh-CN" altLang="en-US" sz="2400" b="1" dirty="0">
                <a:solidFill>
                  <a:schemeClr val="bg1"/>
                </a:solidFill>
                <a:latin typeface="微软雅黑" pitchFamily="34" charset="-122"/>
                <a:ea typeface="微软雅黑" pitchFamily="34" charset="-122"/>
              </a:rPr>
              <a:t> </a:t>
            </a:r>
            <a:r>
              <a:rPr lang="en-US" altLang="zh-CN" sz="2400" b="1" dirty="0">
                <a:solidFill>
                  <a:schemeClr val="bg1"/>
                </a:solidFill>
                <a:latin typeface="微软雅黑" pitchFamily="34" charset="-122"/>
                <a:ea typeface="微软雅黑" pitchFamily="34" charset="-122"/>
              </a:rPr>
              <a:t>1  </a:t>
            </a:r>
            <a:r>
              <a:rPr lang="zh-CN" altLang="en-US" sz="2400" b="1" dirty="0">
                <a:solidFill>
                  <a:schemeClr val="bg1"/>
                </a:solidFill>
                <a:latin typeface="微软雅黑" pitchFamily="34" charset="-122"/>
                <a:ea typeface="微软雅黑" pitchFamily="34" charset="-122"/>
              </a:rPr>
              <a:t>蜂</a:t>
            </a:r>
            <a:r>
              <a:rPr lang="zh-CN" altLang="en-US" sz="2400" b="1" dirty="0" smtClean="0">
                <a:solidFill>
                  <a:schemeClr val="bg1"/>
                </a:solidFill>
                <a:latin typeface="微软雅黑" pitchFamily="34" charset="-122"/>
                <a:ea typeface="微软雅黑" pitchFamily="34" charset="-122"/>
              </a:rPr>
              <a:t>窝</a:t>
            </a:r>
            <a:r>
              <a:rPr lang="zh-CN" altLang="en-US" sz="2400" b="1" dirty="0">
                <a:solidFill>
                  <a:schemeClr val="bg1"/>
                </a:solidFill>
                <a:latin typeface="微软雅黑" pitchFamily="34" charset="-122"/>
                <a:ea typeface="微软雅黑" pitchFamily="34" charset="-122"/>
              </a:rPr>
              <a:t>无线通信技术的发展</a:t>
            </a:r>
            <a:r>
              <a:rPr lang="zh-CN" altLang="en-US" sz="2400" b="1" dirty="0" smtClean="0">
                <a:solidFill>
                  <a:schemeClr val="bg1"/>
                </a:solidFill>
                <a:latin typeface="微软雅黑" pitchFamily="34" charset="-122"/>
                <a:ea typeface="微软雅黑" pitchFamily="34" charset="-122"/>
              </a:rPr>
              <a:t>简介 </a:t>
            </a:r>
            <a:endParaRPr lang="zh-CN" altLang="en-US" sz="2400" b="1" dirty="0">
              <a:solidFill>
                <a:schemeClr val="bg1"/>
              </a:solidFill>
              <a:latin typeface="微软雅黑" pitchFamily="34" charset="-122"/>
              <a:ea typeface="微软雅黑" pitchFamily="34" charset="-122"/>
            </a:endParaRPr>
          </a:p>
        </p:txBody>
      </p:sp>
      <p:sp>
        <p:nvSpPr>
          <p:cNvPr id="4" name="Rectangle 46"/>
          <p:cNvSpPr>
            <a:spLocks noChangeArrowheads="1"/>
          </p:cNvSpPr>
          <p:nvPr/>
        </p:nvSpPr>
        <p:spPr bwMode="auto">
          <a:xfrm>
            <a:off x="511896" y="1131085"/>
            <a:ext cx="8129016" cy="278537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移动通信的种类很多，如蜂窝移动通信、卫星移动通信、集群移动通信、无绳电话通信</a:t>
            </a:r>
            <a:r>
              <a:rPr lang="zh-CN" altLang="en-US" sz="2000" b="1" dirty="0" smtClean="0">
                <a:latin typeface="微软雅黑" pitchFamily="34" charset="-122"/>
                <a:ea typeface="微软雅黑" pitchFamily="34" charset="-122"/>
              </a:rPr>
              <a:t>等</a:t>
            </a:r>
            <a:r>
              <a:rPr lang="zh-CN" altLang="en-US" sz="2000" b="1" dirty="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smtClean="0">
                <a:latin typeface="微软雅黑" pitchFamily="34" charset="-122"/>
                <a:ea typeface="微软雅黑" pitchFamily="34" charset="-122"/>
              </a:rPr>
              <a:t>蜂窝</a:t>
            </a:r>
            <a:r>
              <a:rPr lang="zh-CN" altLang="en-US" sz="2000" b="1" dirty="0">
                <a:latin typeface="微软雅黑" pitchFamily="34" charset="-122"/>
                <a:ea typeface="微软雅黑" pitchFamily="34" charset="-122"/>
              </a:rPr>
              <a:t>移动网络的发展非常迅速</a:t>
            </a:r>
            <a:r>
              <a:rPr lang="zh-CN" altLang="en-US" sz="2000" b="1" dirty="0" smtClean="0">
                <a:latin typeface="微软雅黑" pitchFamily="34" charset="-122"/>
                <a:ea typeface="微软雅黑" pitchFamily="34" charset="-122"/>
              </a:rPr>
              <a:t>，其</a:t>
            </a:r>
            <a:r>
              <a:rPr lang="zh-CN" altLang="en-US" sz="2000" b="1" dirty="0">
                <a:latin typeface="微软雅黑" pitchFamily="34" charset="-122"/>
                <a:ea typeface="微软雅黑" pitchFamily="34" charset="-122"/>
              </a:rPr>
              <a:t>信号的</a:t>
            </a:r>
            <a:r>
              <a:rPr lang="zh-CN" altLang="en-US" sz="2000" b="1" dirty="0">
                <a:solidFill>
                  <a:srgbClr val="C00000"/>
                </a:solidFill>
                <a:latin typeface="微软雅黑" pitchFamily="34" charset="-122"/>
                <a:ea typeface="微软雅黑" pitchFamily="34" charset="-122"/>
              </a:rPr>
              <a:t>覆盖面</a:t>
            </a:r>
            <a:r>
              <a:rPr lang="zh-CN" altLang="en-US" sz="2000" b="1" dirty="0">
                <a:latin typeface="微软雅黑" pitchFamily="34" charset="-122"/>
                <a:ea typeface="微软雅黑" pitchFamily="34" charset="-122"/>
              </a:rPr>
              <a:t>已远远超过 </a:t>
            </a:r>
            <a:r>
              <a:rPr lang="en-US" altLang="zh-CN" sz="2000" b="1" dirty="0">
                <a:latin typeface="微软雅黑" pitchFamily="34" charset="-122"/>
                <a:ea typeface="微软雅黑" pitchFamily="34" charset="-122"/>
              </a:rPr>
              <a:t>Wi-Fi </a:t>
            </a:r>
            <a:r>
              <a:rPr lang="zh-CN" altLang="en-US" sz="2000" b="1" dirty="0">
                <a:latin typeface="微软雅黑" pitchFamily="34" charset="-122"/>
                <a:ea typeface="微软雅黑" pitchFamily="34" charset="-122"/>
              </a:rPr>
              <a:t>无线局域网的覆盖面。</a:t>
            </a: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随着技术的发展，使用蜂窝无线通信进行电话通信的</a:t>
            </a:r>
            <a:r>
              <a:rPr lang="zh-CN" altLang="en-US" sz="2000" b="1" dirty="0">
                <a:solidFill>
                  <a:srgbClr val="C00000"/>
                </a:solidFill>
                <a:latin typeface="微软雅黑" pitchFamily="34" charset="-122"/>
                <a:ea typeface="微软雅黑" pitchFamily="34" charset="-122"/>
              </a:rPr>
              <a:t>手机</a:t>
            </a:r>
            <a:r>
              <a:rPr lang="zh-CN" altLang="en-US" sz="2000" b="1" dirty="0">
                <a:latin typeface="微软雅黑" pitchFamily="34" charset="-122"/>
                <a:ea typeface="微软雅黑" pitchFamily="34" charset="-122"/>
              </a:rPr>
              <a:t>已经发展成为接入到互联网最主要的用户设备。</a:t>
            </a: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在移动的环境下，蜂窝无线通信网已经</a:t>
            </a:r>
            <a:r>
              <a:rPr lang="zh-CN" altLang="en-US" sz="2000" b="1" dirty="0" smtClean="0">
                <a:latin typeface="微软雅黑" pitchFamily="34" charset="-122"/>
                <a:ea typeface="微软雅黑" pitchFamily="34" charset="-122"/>
              </a:rPr>
              <a:t>成为不可或缺</a:t>
            </a:r>
            <a:r>
              <a:rPr lang="zh-CN" altLang="en-US" sz="2000" b="1" dirty="0">
                <a:latin typeface="微软雅黑" pitchFamily="34" charset="-122"/>
                <a:ea typeface="微软雅黑" pitchFamily="34" charset="-122"/>
              </a:rPr>
              <a:t>的</a:t>
            </a:r>
            <a:r>
              <a:rPr lang="zh-CN" altLang="en-US" sz="2000" b="1" dirty="0">
                <a:solidFill>
                  <a:srgbClr val="C00000"/>
                </a:solidFill>
                <a:latin typeface="微软雅黑" pitchFamily="34" charset="-122"/>
                <a:ea typeface="微软雅黑" pitchFamily="34" charset="-122"/>
              </a:rPr>
              <a:t>接入网</a:t>
            </a:r>
            <a:r>
              <a:rPr lang="zh-CN" altLang="en-US" sz="2000" b="1" dirty="0" smtClean="0">
                <a:solidFill>
                  <a:srgbClr val="C00000"/>
                </a:solidFill>
                <a:latin typeface="微软雅黑" pitchFamily="34" charset="-122"/>
                <a:ea typeface="微软雅黑" pitchFamily="34" charset="-122"/>
              </a:rPr>
              <a:t>。</a:t>
            </a:r>
            <a:endParaRPr lang="zh-CN" altLang="en-US" sz="2000" b="1" dirty="0">
              <a:solidFill>
                <a:srgbClr val="C00000"/>
              </a:solidFill>
              <a:latin typeface="微软雅黑" pitchFamily="34" charset="-122"/>
              <a:ea typeface="微软雅黑" pitchFamily="34" charset="-122"/>
            </a:endParaRPr>
          </a:p>
        </p:txBody>
      </p:sp>
    </p:spTree>
    <p:extLst>
      <p:ext uri="{BB962C8B-B14F-4D97-AF65-F5344CB8AC3E}">
        <p14:creationId xmlns="" xmlns:p14="http://schemas.microsoft.com/office/powerpoint/2010/main" val="465727594"/>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2015936"/>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smtClean="0">
                <a:solidFill>
                  <a:srgbClr val="0000FF"/>
                </a:solidFill>
                <a:latin typeface="微软雅黑" pitchFamily="34" charset="-122"/>
                <a:ea typeface="微软雅黑" pitchFamily="34" charset="-122"/>
              </a:rPr>
              <a:t>第一代 </a:t>
            </a:r>
            <a:r>
              <a:rPr lang="en-US" altLang="zh-CN" sz="2000" b="1" dirty="0" smtClean="0">
                <a:latin typeface="微软雅黑" pitchFamily="34" charset="-122"/>
                <a:ea typeface="微软雅黑" pitchFamily="34" charset="-122"/>
              </a:rPr>
              <a:t>(1G) </a:t>
            </a:r>
            <a:r>
              <a:rPr lang="zh-CN" altLang="en-US" sz="2000" b="1" dirty="0" smtClean="0">
                <a:latin typeface="微软雅黑" pitchFamily="34" charset="-122"/>
                <a:ea typeface="微软雅黑" pitchFamily="34" charset="-122"/>
              </a:rPr>
              <a:t>蜂窝移动通信系统</a:t>
            </a:r>
            <a:endParaRPr lang="en-US" altLang="zh-CN" sz="2000" b="1" dirty="0" smtClean="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1978 </a:t>
            </a:r>
            <a:r>
              <a:rPr lang="zh-CN" altLang="en-US" sz="2000" b="1" dirty="0">
                <a:latin typeface="微软雅黑" pitchFamily="34" charset="-122"/>
                <a:ea typeface="微软雅黑" pitchFamily="34" charset="-122"/>
              </a:rPr>
              <a:t>年底问世。</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使用</a:t>
            </a:r>
            <a:r>
              <a:rPr lang="zh-CN" altLang="en-US" sz="2000" b="1" dirty="0">
                <a:solidFill>
                  <a:srgbClr val="C00000"/>
                </a:solidFill>
                <a:latin typeface="微软雅黑" pitchFamily="34" charset="-122"/>
                <a:ea typeface="微软雅黑" pitchFamily="34" charset="-122"/>
              </a:rPr>
              <a:t>模拟技术</a:t>
            </a:r>
            <a:r>
              <a:rPr lang="zh-CN" altLang="en-US" sz="2000" b="1" dirty="0">
                <a:latin typeface="微软雅黑" pitchFamily="34" charset="-122"/>
                <a:ea typeface="微软雅黑" pitchFamily="34" charset="-122"/>
              </a:rPr>
              <a:t>和传统的</a:t>
            </a:r>
            <a:r>
              <a:rPr lang="zh-CN" altLang="en-US" sz="2000" b="1" dirty="0">
                <a:solidFill>
                  <a:srgbClr val="C00000"/>
                </a:solidFill>
                <a:latin typeface="微软雅黑" pitchFamily="34" charset="-122"/>
                <a:ea typeface="微软雅黑" pitchFamily="34" charset="-122"/>
              </a:rPr>
              <a:t>电路交换</a:t>
            </a:r>
            <a:r>
              <a:rPr lang="zh-CN" altLang="en-US" sz="2000" b="1" dirty="0">
                <a:latin typeface="微软雅黑" pitchFamily="34" charset="-122"/>
                <a:ea typeface="微软雅黑" pitchFamily="34" charset="-122"/>
              </a:rPr>
              <a:t>及</a:t>
            </a:r>
            <a:r>
              <a:rPr lang="zh-CN" altLang="en-US" sz="2000" b="1" dirty="0">
                <a:solidFill>
                  <a:srgbClr val="C00000"/>
                </a:solidFill>
                <a:latin typeface="微软雅黑" pitchFamily="34" charset="-122"/>
                <a:ea typeface="微软雅黑" pitchFamily="34" charset="-122"/>
              </a:rPr>
              <a:t>频分多址 </a:t>
            </a:r>
            <a:r>
              <a:rPr lang="en-US" altLang="zh-CN" sz="2000" b="1" dirty="0">
                <a:solidFill>
                  <a:srgbClr val="C00000"/>
                </a:solidFill>
                <a:latin typeface="微软雅黑" pitchFamily="34" charset="-122"/>
                <a:ea typeface="微软雅黑" pitchFamily="34" charset="-122"/>
              </a:rPr>
              <a:t>FDMA </a:t>
            </a:r>
            <a:r>
              <a:rPr lang="zh-CN" altLang="en-US" sz="2000" b="1" dirty="0">
                <a:latin typeface="微软雅黑" pitchFamily="34" charset="-122"/>
                <a:ea typeface="微软雅黑" pitchFamily="34" charset="-122"/>
              </a:rPr>
              <a:t>提供电话服务。</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移动通信系统的手机相当笨重（俗称大哥大）。</a:t>
            </a: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035693" y="585623"/>
            <a:ext cx="3058851"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1. </a:t>
            </a:r>
            <a:r>
              <a:rPr lang="zh-CN" altLang="en-US" sz="2000" b="1" dirty="0">
                <a:solidFill>
                  <a:schemeClr val="bg1"/>
                </a:solidFill>
                <a:latin typeface="微软雅黑" pitchFamily="34" charset="-122"/>
                <a:ea typeface="微软雅黑" pitchFamily="34" charset="-122"/>
              </a:rPr>
              <a:t>蜂窝移动通信系统问世</a:t>
            </a:r>
          </a:p>
        </p:txBody>
      </p:sp>
    </p:spTree>
    <p:extLst>
      <p:ext uri="{BB962C8B-B14F-4D97-AF65-F5344CB8AC3E}">
        <p14:creationId xmlns="" xmlns:p14="http://schemas.microsoft.com/office/powerpoint/2010/main" val="4061538160"/>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1631216"/>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smtClean="0">
                <a:solidFill>
                  <a:srgbClr val="0000FF"/>
                </a:solidFill>
                <a:latin typeface="微软雅黑" pitchFamily="34" charset="-122"/>
                <a:ea typeface="微软雅黑" pitchFamily="34" charset="-122"/>
              </a:rPr>
              <a:t>第二代</a:t>
            </a:r>
            <a:r>
              <a:rPr lang="zh-CN" altLang="en-US" sz="2000" b="1" dirty="0" smtClean="0">
                <a:solidFill>
                  <a:srgbClr val="0000CC"/>
                </a:solidFill>
                <a:latin typeface="微软雅黑" pitchFamily="34" charset="-122"/>
                <a:ea typeface="微软雅黑" pitchFamily="34" charset="-122"/>
              </a:rPr>
              <a:t> </a:t>
            </a:r>
            <a:r>
              <a:rPr lang="en-US" altLang="zh-CN" sz="2000" b="1" dirty="0" smtClean="0">
                <a:latin typeface="微软雅黑" pitchFamily="34" charset="-122"/>
                <a:ea typeface="微软雅黑" pitchFamily="34" charset="-122"/>
              </a:rPr>
              <a:t>(2G) </a:t>
            </a:r>
            <a:r>
              <a:rPr lang="zh-CN" altLang="en-US" sz="2000" b="1" dirty="0" smtClean="0">
                <a:latin typeface="微软雅黑" pitchFamily="34" charset="-122"/>
                <a:ea typeface="微软雅黑" pitchFamily="34" charset="-122"/>
              </a:rPr>
              <a:t>蜂窝移动通信系统</a:t>
            </a:r>
            <a:endParaRPr lang="en-US" altLang="zh-CN" sz="2000" b="1" dirty="0" smtClean="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smtClean="0">
                <a:latin typeface="微软雅黑" pitchFamily="34" charset="-122"/>
                <a:ea typeface="微软雅黑" pitchFamily="34" charset="-122"/>
              </a:rPr>
              <a:t>1990 </a:t>
            </a:r>
            <a:r>
              <a:rPr lang="zh-CN" altLang="en-US" sz="2000" b="1" dirty="0" smtClean="0">
                <a:latin typeface="微软雅黑" pitchFamily="34" charset="-122"/>
                <a:ea typeface="微软雅黑" pitchFamily="34" charset="-122"/>
              </a:rPr>
              <a:t>年</a:t>
            </a:r>
            <a:r>
              <a:rPr lang="zh-CN" altLang="en-US" sz="2000" b="1" dirty="0">
                <a:latin typeface="微软雅黑" pitchFamily="34" charset="-122"/>
                <a:ea typeface="微软雅黑" pitchFamily="34" charset="-122"/>
              </a:rPr>
              <a:t>后</a:t>
            </a:r>
            <a:r>
              <a:rPr lang="zh-CN" altLang="en-US" sz="2000" b="1" dirty="0" smtClean="0">
                <a:latin typeface="微软雅黑" pitchFamily="34" charset="-122"/>
                <a:ea typeface="微软雅黑" pitchFamily="34" charset="-122"/>
              </a:rPr>
              <a:t>开始。</a:t>
            </a:r>
            <a:endParaRPr lang="en-US" altLang="zh-CN" sz="2000" b="1" dirty="0" smtClean="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smtClean="0">
                <a:solidFill>
                  <a:srgbClr val="C00000"/>
                </a:solidFill>
                <a:latin typeface="微软雅黑" pitchFamily="34" charset="-122"/>
                <a:ea typeface="微软雅黑" pitchFamily="34" charset="-122"/>
              </a:rPr>
              <a:t>基于</a:t>
            </a:r>
            <a:r>
              <a:rPr lang="zh-CN" altLang="en-US" sz="2000" b="1" dirty="0">
                <a:solidFill>
                  <a:srgbClr val="C00000"/>
                </a:solidFill>
                <a:latin typeface="微软雅黑" pitchFamily="34" charset="-122"/>
                <a:ea typeface="微软雅黑" pitchFamily="34" charset="-122"/>
              </a:rPr>
              <a:t>数字</a:t>
            </a:r>
            <a:r>
              <a:rPr lang="zh-CN" altLang="en-US" sz="2000" b="1" dirty="0" smtClean="0">
                <a:solidFill>
                  <a:srgbClr val="C00000"/>
                </a:solidFill>
                <a:latin typeface="微软雅黑" pitchFamily="34" charset="-122"/>
                <a:ea typeface="微软雅黑" pitchFamily="34" charset="-122"/>
              </a:rPr>
              <a:t>技术。</a:t>
            </a:r>
            <a:endParaRPr lang="en-US" altLang="zh-CN" sz="2000" b="1" dirty="0">
              <a:solidFill>
                <a:srgbClr val="C00000"/>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solidFill>
                  <a:srgbClr val="C00000"/>
                </a:solidFill>
                <a:latin typeface="微软雅黑" pitchFamily="34" charset="-122"/>
                <a:ea typeface="微软雅黑" pitchFamily="34" charset="-122"/>
              </a:rPr>
              <a:t>代表：</a:t>
            </a:r>
            <a:r>
              <a:rPr lang="zh-CN" altLang="en-US" sz="2000" b="1" dirty="0">
                <a:latin typeface="微软雅黑" pitchFamily="34" charset="-122"/>
                <a:ea typeface="微软雅黑" pitchFamily="34" charset="-122"/>
              </a:rPr>
              <a:t>欧洲提出的 </a:t>
            </a:r>
            <a:r>
              <a:rPr lang="en-US" altLang="zh-CN" sz="2000" b="1" dirty="0">
                <a:solidFill>
                  <a:srgbClr val="C00000"/>
                </a:solidFill>
                <a:latin typeface="微软雅黑" pitchFamily="34" charset="-122"/>
                <a:ea typeface="微软雅黑" pitchFamily="34" charset="-122"/>
              </a:rPr>
              <a:t>GSM</a:t>
            </a:r>
            <a:r>
              <a:rPr lang="en-US" altLang="zh-CN" sz="2000" b="1" dirty="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系统等。</a:t>
            </a:r>
            <a:endParaRPr lang="zh-CN" altLang="en-US" sz="2000" b="1" dirty="0">
              <a:latin typeface="微软雅黑" pitchFamily="34" charset="-122"/>
              <a:ea typeface="微软雅黑" pitchFamily="34" charset="-12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076570" y="585623"/>
            <a:ext cx="297709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2. </a:t>
            </a:r>
            <a:r>
              <a:rPr lang="en-US" altLang="zh-CN" sz="2000" b="1" dirty="0" smtClean="0">
                <a:solidFill>
                  <a:schemeClr val="bg1"/>
                </a:solidFill>
                <a:latin typeface="微软雅黑" pitchFamily="34" charset="-122"/>
                <a:ea typeface="微软雅黑" pitchFamily="34" charset="-122"/>
              </a:rPr>
              <a:t>2G </a:t>
            </a:r>
            <a:r>
              <a:rPr lang="zh-CN" altLang="en-US" sz="2000" b="1" dirty="0" smtClean="0">
                <a:solidFill>
                  <a:schemeClr val="bg1"/>
                </a:solidFill>
                <a:latin typeface="微软雅黑" pitchFamily="34" charset="-122"/>
                <a:ea typeface="微软雅黑" pitchFamily="34" charset="-122"/>
              </a:rPr>
              <a:t>蜂窝</a:t>
            </a:r>
            <a:r>
              <a:rPr lang="zh-CN" altLang="en-US" sz="2000" b="1" dirty="0">
                <a:solidFill>
                  <a:schemeClr val="bg1"/>
                </a:solidFill>
                <a:latin typeface="微软雅黑" pitchFamily="34" charset="-122"/>
                <a:ea typeface="微软雅黑" pitchFamily="34" charset="-122"/>
              </a:rPr>
              <a:t>移动通信系统</a:t>
            </a:r>
          </a:p>
        </p:txBody>
      </p:sp>
    </p:spTree>
    <p:extLst>
      <p:ext uri="{BB962C8B-B14F-4D97-AF65-F5344CB8AC3E}">
        <p14:creationId xmlns="" xmlns:p14="http://schemas.microsoft.com/office/powerpoint/2010/main" val="3844337711"/>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17854" y="951380"/>
            <a:ext cx="8133856" cy="240711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641014"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GSM </a:t>
            </a:r>
            <a:r>
              <a:rPr lang="en-US" altLang="zh-CN" sz="2000" b="1" dirty="0" smtClean="0">
                <a:latin typeface="微软雅黑" pitchFamily="34" charset="-122"/>
                <a:ea typeface="微软雅黑" pitchFamily="34" charset="-122"/>
              </a:rPr>
              <a:t>2G </a:t>
            </a:r>
            <a:r>
              <a:rPr lang="zh-CN" altLang="en-US" sz="2000" b="1" dirty="0" smtClean="0">
                <a:latin typeface="微软雅黑" pitchFamily="34" charset="-122"/>
                <a:ea typeface="微软雅黑" pitchFamily="34" charset="-122"/>
              </a:rPr>
              <a:t>蜂窝</a:t>
            </a:r>
            <a:r>
              <a:rPr lang="zh-CN" altLang="en-US" sz="2000" b="1" dirty="0">
                <a:latin typeface="微软雅黑" pitchFamily="34" charset="-122"/>
                <a:ea typeface="微软雅黑" pitchFamily="34" charset="-122"/>
              </a:rPr>
              <a:t>通信系统的重要组成构件</a:t>
            </a:r>
          </a:p>
        </p:txBody>
      </p:sp>
      <p:sp>
        <p:nvSpPr>
          <p:cNvPr id="9" name="Freeform 510"/>
          <p:cNvSpPr>
            <a:spLocks/>
          </p:cNvSpPr>
          <p:nvPr/>
        </p:nvSpPr>
        <p:spPr bwMode="auto">
          <a:xfrm rot="289931">
            <a:off x="1202106" y="1094051"/>
            <a:ext cx="4212014" cy="2195087"/>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5" name="组合 4"/>
          <p:cNvGrpSpPr/>
          <p:nvPr/>
        </p:nvGrpSpPr>
        <p:grpSpPr>
          <a:xfrm>
            <a:off x="2129192" y="1257122"/>
            <a:ext cx="2247302" cy="1889620"/>
            <a:chOff x="2584764" y="1290956"/>
            <a:chExt cx="2247302" cy="1889620"/>
          </a:xfrm>
        </p:grpSpPr>
        <p:sp>
          <p:nvSpPr>
            <p:cNvPr id="20" name="AutoShape 45"/>
            <p:cNvSpPr>
              <a:spLocks noChangeArrowheads="1"/>
            </p:cNvSpPr>
            <p:nvPr/>
          </p:nvSpPr>
          <p:spPr bwMode="auto">
            <a:xfrm>
              <a:off x="2584764" y="1604475"/>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3250650" y="1290956"/>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3258485" y="1917116"/>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3942913" y="1605943"/>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2594557" y="2239428"/>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3248693" y="2547235"/>
              <a:ext cx="889153" cy="633341"/>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3924371" y="2231371"/>
              <a:ext cx="889153" cy="633341"/>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nvGrpSpPr>
          <p:cNvPr id="4" name="组合 3"/>
          <p:cNvGrpSpPr/>
          <p:nvPr/>
        </p:nvGrpSpPr>
        <p:grpSpPr>
          <a:xfrm>
            <a:off x="2365793" y="1327893"/>
            <a:ext cx="1742770" cy="1693413"/>
            <a:chOff x="2821365" y="1361727"/>
            <a:chExt cx="1742770" cy="1693413"/>
          </a:xfrm>
        </p:grpSpPr>
        <p:grpSp>
          <p:nvGrpSpPr>
            <p:cNvPr id="27" name="Group 11"/>
            <p:cNvGrpSpPr>
              <a:grpSpLocks/>
            </p:cNvGrpSpPr>
            <p:nvPr/>
          </p:nvGrpSpPr>
          <p:grpSpPr bwMode="auto">
            <a:xfrm>
              <a:off x="3526293" y="1361727"/>
              <a:ext cx="379451" cy="444929"/>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2821365" y="1661006"/>
              <a:ext cx="379452" cy="444929"/>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3526506" y="1952697"/>
              <a:ext cx="379452" cy="444929"/>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4184684" y="1653420"/>
              <a:ext cx="379451" cy="444929"/>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2850741" y="2244389"/>
              <a:ext cx="379451" cy="444929"/>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3526293" y="2610211"/>
              <a:ext cx="379451" cy="444929"/>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4184472" y="2244389"/>
              <a:ext cx="379452" cy="444929"/>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grpSp>
        <p:nvGrpSpPr>
          <p:cNvPr id="202" name="Group 4"/>
          <p:cNvGrpSpPr>
            <a:grpSpLocks/>
          </p:cNvGrpSpPr>
          <p:nvPr/>
        </p:nvGrpSpPr>
        <p:grpSpPr bwMode="auto">
          <a:xfrm>
            <a:off x="2189936" y="1680460"/>
            <a:ext cx="163630" cy="273441"/>
            <a:chOff x="4186" y="1736"/>
            <a:chExt cx="229" cy="461"/>
          </a:xfrm>
        </p:grpSpPr>
        <p:pic>
          <p:nvPicPr>
            <p:cNvPr id="203" name="Picture 5"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4089352" y="1742180"/>
            <a:ext cx="163630" cy="273440"/>
            <a:chOff x="4186" y="1736"/>
            <a:chExt cx="229" cy="461"/>
          </a:xfrm>
        </p:grpSpPr>
        <p:pic>
          <p:nvPicPr>
            <p:cNvPr id="209" name="Picture 390"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2886327" y="1419979"/>
            <a:ext cx="163629" cy="273441"/>
            <a:chOff x="4186" y="1736"/>
            <a:chExt cx="229" cy="461"/>
          </a:xfrm>
        </p:grpSpPr>
        <p:pic>
          <p:nvPicPr>
            <p:cNvPr id="215" name="Picture 396"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2210564" y="2344421"/>
            <a:ext cx="163630" cy="273441"/>
            <a:chOff x="4186" y="1736"/>
            <a:chExt cx="229" cy="461"/>
          </a:xfrm>
        </p:grpSpPr>
        <p:pic>
          <p:nvPicPr>
            <p:cNvPr id="221" name="Picture 402"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2886327" y="2004974"/>
            <a:ext cx="163629" cy="273440"/>
            <a:chOff x="4186" y="1736"/>
            <a:chExt cx="229" cy="461"/>
          </a:xfrm>
        </p:grpSpPr>
        <p:pic>
          <p:nvPicPr>
            <p:cNvPr id="227" name="Picture 408"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4066049" y="2385708"/>
            <a:ext cx="163630" cy="273441"/>
            <a:chOff x="4186" y="1736"/>
            <a:chExt cx="229" cy="461"/>
          </a:xfrm>
        </p:grpSpPr>
        <p:pic>
          <p:nvPicPr>
            <p:cNvPr id="233" name="Picture 414"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2831404" y="2679318"/>
            <a:ext cx="163629" cy="273441"/>
            <a:chOff x="4186" y="1736"/>
            <a:chExt cx="229" cy="461"/>
          </a:xfrm>
        </p:grpSpPr>
        <p:pic>
          <p:nvPicPr>
            <p:cNvPr id="239" name="Picture 420"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 xmlns:p14="http://schemas.microsoft.com/office/powerpoint/2010/main" val="908691735"/>
              </p:ext>
            </p:extLst>
          </p:nvPr>
        </p:nvGraphicFramePr>
        <p:xfrm>
          <a:off x="2013643" y="2687449"/>
          <a:ext cx="620840" cy="262684"/>
        </p:xfrm>
        <a:graphic>
          <a:graphicData uri="http://schemas.openxmlformats.org/presentationml/2006/ole">
            <p:oleObj spid="_x0000_s31804" name="Microsoft ClipArt Gallery" r:id="rId5" imgW="8839200" imgH="3481388" progId="">
              <p:embed/>
            </p:oleObj>
          </a:graphicData>
        </a:graphic>
      </p:graphicFrame>
      <p:sp>
        <p:nvSpPr>
          <p:cNvPr id="259" name="Text Box 511"/>
          <p:cNvSpPr txBox="1">
            <a:spLocks noChangeArrowheads="1"/>
          </p:cNvSpPr>
          <p:nvPr/>
        </p:nvSpPr>
        <p:spPr bwMode="auto">
          <a:xfrm>
            <a:off x="4207044" y="1245950"/>
            <a:ext cx="723275"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服务区</a:t>
            </a:r>
          </a:p>
        </p:txBody>
      </p:sp>
      <p:grpSp>
        <p:nvGrpSpPr>
          <p:cNvPr id="334" name="组合 333"/>
          <p:cNvGrpSpPr/>
          <p:nvPr/>
        </p:nvGrpSpPr>
        <p:grpSpPr>
          <a:xfrm>
            <a:off x="5585674" y="2755622"/>
            <a:ext cx="2771944" cy="495738"/>
            <a:chOff x="6360915" y="2896300"/>
            <a:chExt cx="2771944" cy="495738"/>
          </a:xfrm>
        </p:grpSpPr>
        <p:grpSp>
          <p:nvGrpSpPr>
            <p:cNvPr id="252" name="Group 499"/>
            <p:cNvGrpSpPr>
              <a:grpSpLocks/>
            </p:cNvGrpSpPr>
            <p:nvPr/>
          </p:nvGrpSpPr>
          <p:grpSpPr bwMode="auto">
            <a:xfrm>
              <a:off x="7974385" y="2991443"/>
              <a:ext cx="144883" cy="317589"/>
              <a:chOff x="4186" y="1736"/>
              <a:chExt cx="229" cy="461"/>
            </a:xfrm>
          </p:grpSpPr>
          <p:pic>
            <p:nvPicPr>
              <p:cNvPr id="253" name="Picture 500" descr="icon-mobile-phone"/>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0" name="Group 512"/>
            <p:cNvGrpSpPr>
              <a:grpSpLocks/>
            </p:cNvGrpSpPr>
            <p:nvPr/>
          </p:nvGrpSpPr>
          <p:grpSpPr bwMode="auto">
            <a:xfrm>
              <a:off x="7317143" y="2956602"/>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7496270" y="3027624"/>
              <a:ext cx="492443" cy="295835"/>
            </a:xfrm>
            <a:prstGeom prst="rect">
              <a:avLst/>
            </a:prstGeom>
            <a:solidFill>
              <a:srgbClr val="C3E3F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8332640" y="2982064"/>
              <a:ext cx="800219" cy="295835"/>
            </a:xfrm>
            <a:prstGeom prst="rect">
              <a:avLst/>
            </a:prstGeom>
            <a:solidFill>
              <a:srgbClr val="C3E3F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6360915" y="2896300"/>
              <a:ext cx="2756727" cy="486433"/>
            </a:xfrm>
            <a:prstGeom prst="rect">
              <a:avLst/>
            </a:prstGeom>
            <a:noFill/>
            <a:ln w="38100" cmpd="dbl">
              <a:solidFill>
                <a:schemeClr val="tx1"/>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7257873" y="2896300"/>
              <a:ext cx="0" cy="486433"/>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7974385" y="2896300"/>
              <a:ext cx="0" cy="486433"/>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6421503" y="2983402"/>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6779759" y="2898980"/>
              <a:ext cx="492443" cy="49305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graphicFrame>
          <p:nvGraphicFramePr>
            <p:cNvPr id="327" name="Object 36">
              <a:hlinkClick r:id="" action="ppaction://ole?verb=0"/>
            </p:cNvPr>
            <p:cNvGraphicFramePr>
              <a:graphicFrameLocks/>
            </p:cNvGraphicFramePr>
            <p:nvPr>
              <p:extLst>
                <p:ext uri="{D42A27DB-BD31-4B8C-83A1-F6EECF244321}">
                  <p14:modId xmlns="" xmlns:p14="http://schemas.microsoft.com/office/powerpoint/2010/main" val="3292780922"/>
                </p:ext>
              </p:extLst>
            </p:nvPr>
          </p:nvGraphicFramePr>
          <p:xfrm>
            <a:off x="8120584" y="3156268"/>
            <a:ext cx="331914" cy="174205"/>
          </p:xfrm>
          <a:graphic>
            <a:graphicData uri="http://schemas.openxmlformats.org/presentationml/2006/ole">
              <p:oleObj spid="_x0000_s31805" name="Microsoft ClipArt Gallery" r:id="rId7" imgW="8839200" imgH="3481388" progId="">
                <p:embed/>
              </p:oleObj>
            </a:graphicData>
          </a:graphic>
        </p:graphicFrame>
      </p:grpSp>
      <p:sp>
        <p:nvSpPr>
          <p:cNvPr id="3" name="矩形 2"/>
          <p:cNvSpPr/>
          <p:nvPr/>
        </p:nvSpPr>
        <p:spPr>
          <a:xfrm>
            <a:off x="1025781" y="3366551"/>
            <a:ext cx="7426010" cy="1015663"/>
          </a:xfrm>
          <a:prstGeom prst="rect">
            <a:avLst/>
          </a:prstGeom>
        </p:spPr>
        <p:txBody>
          <a:bodyPr wrap="square">
            <a:spAutoFit/>
          </a:bodyPr>
          <a:lstStyle/>
          <a:p>
            <a:pPr>
              <a:lnSpc>
                <a:spcPts val="2400"/>
              </a:lnSpc>
            </a:pPr>
            <a:r>
              <a:rPr lang="zh-CN"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小区</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600" b="1" kern="500" dirty="0" smtClean="0">
                <a:solidFill>
                  <a:srgbClr val="C00000"/>
                </a:solidFill>
                <a:latin typeface="微软雅黑" panose="020B0503020204020204" pitchFamily="34" charset="-122"/>
                <a:ea typeface="微软雅黑" panose="020B0503020204020204" pitchFamily="34" charset="-122"/>
              </a:rPr>
              <a:t>cell)</a:t>
            </a:r>
            <a:r>
              <a:rPr lang="zh-CN" altLang="en-US" sz="1600" b="1" kern="500" dirty="0" smtClean="0">
                <a:solidFill>
                  <a:srgbClr val="C00000"/>
                </a:solidFill>
                <a:latin typeface="微软雅黑" panose="020B0503020204020204" pitchFamily="34" charset="-122"/>
                <a:ea typeface="微软雅黑" panose="020B0503020204020204" pitchFamily="34" charset="-122"/>
              </a:rPr>
              <a:t>：</a:t>
            </a:r>
            <a:r>
              <a:rPr lang="zh-CN"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整个</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网络服务区划分成</a:t>
            </a:r>
            <a:r>
              <a:rPr lang="zh-CN"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许多小区</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即</a:t>
            </a:r>
            <a:r>
              <a:rPr lang="zh-CN"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蜂窝</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基</a:t>
            </a:r>
            <a:r>
              <a:rPr lang="zh-CN"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站</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每个</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小区设置一</a:t>
            </a:r>
            <a:r>
              <a:rPr lang="zh-CN"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个，</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覆盖</a:t>
            </a:r>
            <a:r>
              <a:rPr lang="zh-CN"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小区</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负责</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与本小区各个移动站的联络和控制</a:t>
            </a:r>
            <a:r>
              <a:rPr lang="zh-CN"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移动站的发送或接收都必须经过基站完成，因此基站又称为</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收发基站。</a:t>
            </a:r>
            <a:endParaRPr lang="zh-CN" altLang="en-US" sz="1600" b="1" dirty="0">
              <a:solidFill>
                <a:srgbClr val="0000CC"/>
              </a:solidFill>
              <a:latin typeface="微软雅黑" panose="020B0503020204020204" pitchFamily="34" charset="-122"/>
              <a:ea typeface="微软雅黑" panose="020B0503020204020204" pitchFamily="34" charset="-122"/>
            </a:endParaRPr>
          </a:p>
        </p:txBody>
      </p:sp>
    </p:spTree>
    <p:extLst>
      <p:ext uri="{BB962C8B-B14F-4D97-AF65-F5344CB8AC3E}">
        <p14:creationId xmlns="" xmlns:p14="http://schemas.microsoft.com/office/powerpoint/2010/main" val="1893489682"/>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35" presetClass="emph" presetSubtype="0" repeatCount="3000" fill="hold" nodeType="withEffect">
                                  <p:stCondLst>
                                    <p:cond delay="0"/>
                                  </p:stCondLst>
                                  <p:childTnLst>
                                    <p:anim calcmode="discrete" valueType="str">
                                      <p:cBhvr>
                                        <p:cTn id="8" dur="1000" fill="hold"/>
                                        <p:tgtEl>
                                          <p:spTgt spid="5"/>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4"/>
                                        </p:tgtEl>
                                        <p:attrNameLst>
                                          <p:attrName>style.visibility</p:attrName>
                                        </p:attrNameLst>
                                      </p:cBhvr>
                                      <p:to>
                                        <p:strVal val="visible"/>
                                      </p:to>
                                    </p:set>
                                  </p:childTnLst>
                                </p:cTn>
                              </p:par>
                              <p:par>
                                <p:cTn id="15" presetID="35" presetClass="emph" presetSubtype="0" repeatCount="3000" fill="hold" nodeType="withEffect">
                                  <p:stCondLst>
                                    <p:cond delay="0"/>
                                  </p:stCondLst>
                                  <p:childTnLst>
                                    <p:anim calcmode="discrete" valueType="str">
                                      <p:cBhvr>
                                        <p:cTn id="16" dur="1000" fill="hold"/>
                                        <p:tgtEl>
                                          <p:spTgt spid="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17854" y="951380"/>
            <a:ext cx="8133856" cy="240711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641014"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GSM </a:t>
            </a:r>
            <a:r>
              <a:rPr lang="en-US" altLang="zh-CN" sz="2000" b="1" dirty="0" smtClean="0">
                <a:latin typeface="微软雅黑" pitchFamily="34" charset="-122"/>
                <a:ea typeface="微软雅黑" pitchFamily="34" charset="-122"/>
              </a:rPr>
              <a:t>2G </a:t>
            </a:r>
            <a:r>
              <a:rPr lang="zh-CN" altLang="en-US" sz="2000" b="1" dirty="0" smtClean="0">
                <a:latin typeface="微软雅黑" pitchFamily="34" charset="-122"/>
                <a:ea typeface="微软雅黑" pitchFamily="34" charset="-122"/>
              </a:rPr>
              <a:t>蜂窝</a:t>
            </a:r>
            <a:r>
              <a:rPr lang="zh-CN" altLang="en-US" sz="2000" b="1" dirty="0">
                <a:latin typeface="微软雅黑" pitchFamily="34" charset="-122"/>
                <a:ea typeface="微软雅黑" pitchFamily="34" charset="-122"/>
              </a:rPr>
              <a:t>通信系统的重要组成构件</a:t>
            </a:r>
          </a:p>
        </p:txBody>
      </p:sp>
      <p:sp>
        <p:nvSpPr>
          <p:cNvPr id="9" name="Freeform 510"/>
          <p:cNvSpPr>
            <a:spLocks/>
          </p:cNvSpPr>
          <p:nvPr/>
        </p:nvSpPr>
        <p:spPr bwMode="auto">
          <a:xfrm rot="289931">
            <a:off x="1202106" y="1094051"/>
            <a:ext cx="4212014" cy="2195087"/>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5" name="组合 4"/>
          <p:cNvGrpSpPr/>
          <p:nvPr/>
        </p:nvGrpSpPr>
        <p:grpSpPr>
          <a:xfrm>
            <a:off x="2129192" y="1257122"/>
            <a:ext cx="2247302" cy="1889620"/>
            <a:chOff x="2584764" y="1290956"/>
            <a:chExt cx="2247302" cy="1889620"/>
          </a:xfrm>
        </p:grpSpPr>
        <p:sp>
          <p:nvSpPr>
            <p:cNvPr id="20" name="AutoShape 45"/>
            <p:cNvSpPr>
              <a:spLocks noChangeArrowheads="1"/>
            </p:cNvSpPr>
            <p:nvPr/>
          </p:nvSpPr>
          <p:spPr bwMode="auto">
            <a:xfrm>
              <a:off x="2584764" y="1604475"/>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3250650" y="1290956"/>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3258485" y="1917116"/>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3942913" y="1605943"/>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2594557" y="2239428"/>
              <a:ext cx="889153" cy="633342"/>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3248693" y="2547235"/>
              <a:ext cx="889153" cy="633341"/>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3924371" y="2231371"/>
              <a:ext cx="889153" cy="633341"/>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nvGrpSpPr>
          <p:cNvPr id="4" name="组合 3"/>
          <p:cNvGrpSpPr/>
          <p:nvPr/>
        </p:nvGrpSpPr>
        <p:grpSpPr>
          <a:xfrm>
            <a:off x="2365793" y="1327893"/>
            <a:ext cx="1742770" cy="1693413"/>
            <a:chOff x="2821365" y="1361727"/>
            <a:chExt cx="1742770" cy="1693413"/>
          </a:xfrm>
        </p:grpSpPr>
        <p:grpSp>
          <p:nvGrpSpPr>
            <p:cNvPr id="27" name="Group 11"/>
            <p:cNvGrpSpPr>
              <a:grpSpLocks/>
            </p:cNvGrpSpPr>
            <p:nvPr/>
          </p:nvGrpSpPr>
          <p:grpSpPr bwMode="auto">
            <a:xfrm>
              <a:off x="3526293" y="1361727"/>
              <a:ext cx="379451" cy="444929"/>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2821365" y="1661006"/>
              <a:ext cx="379452" cy="444929"/>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3526506" y="1952697"/>
              <a:ext cx="379452" cy="444929"/>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4184684" y="1653420"/>
              <a:ext cx="379451" cy="444929"/>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2850741" y="2244389"/>
              <a:ext cx="379451" cy="444929"/>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3526293" y="2610211"/>
              <a:ext cx="379451" cy="444929"/>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4184472" y="2244389"/>
              <a:ext cx="379452" cy="444929"/>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grpSp>
        <p:nvGrpSpPr>
          <p:cNvPr id="202" name="Group 4"/>
          <p:cNvGrpSpPr>
            <a:grpSpLocks/>
          </p:cNvGrpSpPr>
          <p:nvPr/>
        </p:nvGrpSpPr>
        <p:grpSpPr bwMode="auto">
          <a:xfrm>
            <a:off x="2189936" y="1680460"/>
            <a:ext cx="163630" cy="273441"/>
            <a:chOff x="4186" y="1736"/>
            <a:chExt cx="229" cy="461"/>
          </a:xfrm>
        </p:grpSpPr>
        <p:pic>
          <p:nvPicPr>
            <p:cNvPr id="203" name="Picture 5"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4089352" y="1742180"/>
            <a:ext cx="163630" cy="273440"/>
            <a:chOff x="4186" y="1736"/>
            <a:chExt cx="229" cy="461"/>
          </a:xfrm>
        </p:grpSpPr>
        <p:pic>
          <p:nvPicPr>
            <p:cNvPr id="209" name="Picture 390"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2886327" y="1419979"/>
            <a:ext cx="163629" cy="273441"/>
            <a:chOff x="4186" y="1736"/>
            <a:chExt cx="229" cy="461"/>
          </a:xfrm>
        </p:grpSpPr>
        <p:pic>
          <p:nvPicPr>
            <p:cNvPr id="215" name="Picture 396"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2210564" y="2344421"/>
            <a:ext cx="163630" cy="273441"/>
            <a:chOff x="4186" y="1736"/>
            <a:chExt cx="229" cy="461"/>
          </a:xfrm>
        </p:grpSpPr>
        <p:pic>
          <p:nvPicPr>
            <p:cNvPr id="221" name="Picture 402"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2886327" y="2004974"/>
            <a:ext cx="163629" cy="273440"/>
            <a:chOff x="4186" y="1736"/>
            <a:chExt cx="229" cy="461"/>
          </a:xfrm>
        </p:grpSpPr>
        <p:pic>
          <p:nvPicPr>
            <p:cNvPr id="227" name="Picture 408"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4066049" y="2385708"/>
            <a:ext cx="163630" cy="273441"/>
            <a:chOff x="4186" y="1736"/>
            <a:chExt cx="229" cy="461"/>
          </a:xfrm>
        </p:grpSpPr>
        <p:pic>
          <p:nvPicPr>
            <p:cNvPr id="233" name="Picture 414"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2831404" y="2679318"/>
            <a:ext cx="163629" cy="273441"/>
            <a:chOff x="4186" y="1736"/>
            <a:chExt cx="229" cy="461"/>
          </a:xfrm>
        </p:grpSpPr>
        <p:pic>
          <p:nvPicPr>
            <p:cNvPr id="239" name="Picture 420"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 xmlns:p14="http://schemas.microsoft.com/office/powerpoint/2010/main" val="908691735"/>
              </p:ext>
            </p:extLst>
          </p:nvPr>
        </p:nvGraphicFramePr>
        <p:xfrm>
          <a:off x="2013643" y="2687449"/>
          <a:ext cx="620840" cy="262684"/>
        </p:xfrm>
        <a:graphic>
          <a:graphicData uri="http://schemas.openxmlformats.org/presentationml/2006/ole">
            <p:oleObj spid="_x0000_s22612" name="Microsoft ClipArt Gallery" r:id="rId5" imgW="8839200" imgH="3481388" progId="">
              <p:embed/>
            </p:oleObj>
          </a:graphicData>
        </a:graphic>
      </p:graphicFrame>
      <p:sp>
        <p:nvSpPr>
          <p:cNvPr id="259" name="Text Box 511"/>
          <p:cNvSpPr txBox="1">
            <a:spLocks noChangeArrowheads="1"/>
          </p:cNvSpPr>
          <p:nvPr/>
        </p:nvSpPr>
        <p:spPr bwMode="auto">
          <a:xfrm>
            <a:off x="4207044" y="1245950"/>
            <a:ext cx="723275"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服务区</a:t>
            </a:r>
          </a:p>
        </p:txBody>
      </p:sp>
      <p:grpSp>
        <p:nvGrpSpPr>
          <p:cNvPr id="334" name="组合 333"/>
          <p:cNvGrpSpPr/>
          <p:nvPr/>
        </p:nvGrpSpPr>
        <p:grpSpPr>
          <a:xfrm>
            <a:off x="5585674" y="2755622"/>
            <a:ext cx="2771944" cy="495738"/>
            <a:chOff x="6360915" y="2896300"/>
            <a:chExt cx="2771944" cy="495738"/>
          </a:xfrm>
        </p:grpSpPr>
        <p:grpSp>
          <p:nvGrpSpPr>
            <p:cNvPr id="252" name="Group 499"/>
            <p:cNvGrpSpPr>
              <a:grpSpLocks/>
            </p:cNvGrpSpPr>
            <p:nvPr/>
          </p:nvGrpSpPr>
          <p:grpSpPr bwMode="auto">
            <a:xfrm>
              <a:off x="7974385" y="2991443"/>
              <a:ext cx="144883" cy="317589"/>
              <a:chOff x="4186" y="1736"/>
              <a:chExt cx="229" cy="461"/>
            </a:xfrm>
          </p:grpSpPr>
          <p:pic>
            <p:nvPicPr>
              <p:cNvPr id="253" name="Picture 500" descr="icon-mobile-phone"/>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0" name="Group 512"/>
            <p:cNvGrpSpPr>
              <a:grpSpLocks/>
            </p:cNvGrpSpPr>
            <p:nvPr/>
          </p:nvGrpSpPr>
          <p:grpSpPr bwMode="auto">
            <a:xfrm>
              <a:off x="7317143" y="2956602"/>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7496270" y="3027624"/>
              <a:ext cx="492443" cy="295835"/>
            </a:xfrm>
            <a:prstGeom prst="rect">
              <a:avLst/>
            </a:prstGeom>
            <a:solidFill>
              <a:srgbClr val="C3E3F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8332640" y="2982064"/>
              <a:ext cx="800219" cy="295835"/>
            </a:xfrm>
            <a:prstGeom prst="rect">
              <a:avLst/>
            </a:prstGeom>
            <a:solidFill>
              <a:srgbClr val="C3E3F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6360915" y="2896300"/>
              <a:ext cx="2756727" cy="486433"/>
            </a:xfrm>
            <a:prstGeom prst="rect">
              <a:avLst/>
            </a:prstGeom>
            <a:noFill/>
            <a:ln w="38100" cmpd="dbl">
              <a:solidFill>
                <a:schemeClr val="tx1"/>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7257873" y="2896300"/>
              <a:ext cx="0" cy="486433"/>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7974385" y="2896300"/>
              <a:ext cx="0" cy="486433"/>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6421503" y="2983402"/>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6779759" y="2898980"/>
              <a:ext cx="492443" cy="49305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graphicFrame>
          <p:nvGraphicFramePr>
            <p:cNvPr id="327" name="Object 36">
              <a:hlinkClick r:id="" action="ppaction://ole?verb=0"/>
            </p:cNvPr>
            <p:cNvGraphicFramePr>
              <a:graphicFrameLocks/>
            </p:cNvGraphicFramePr>
            <p:nvPr>
              <p:extLst>
                <p:ext uri="{D42A27DB-BD31-4B8C-83A1-F6EECF244321}">
                  <p14:modId xmlns="" xmlns:p14="http://schemas.microsoft.com/office/powerpoint/2010/main" val="3292780922"/>
                </p:ext>
              </p:extLst>
            </p:nvPr>
          </p:nvGraphicFramePr>
          <p:xfrm>
            <a:off x="8120584" y="3156268"/>
            <a:ext cx="331914" cy="174205"/>
          </p:xfrm>
          <a:graphic>
            <a:graphicData uri="http://schemas.openxmlformats.org/presentationml/2006/ole">
              <p:oleObj spid="_x0000_s22613" name="Microsoft ClipArt Gallery" r:id="rId7" imgW="8839200" imgH="3481388" progId="">
                <p:embed/>
              </p:oleObj>
            </a:graphicData>
          </a:graphic>
        </p:graphicFrame>
      </p:grpSp>
      <p:grpSp>
        <p:nvGrpSpPr>
          <p:cNvPr id="341" name="组合 340"/>
          <p:cNvGrpSpPr/>
          <p:nvPr/>
        </p:nvGrpSpPr>
        <p:grpSpPr>
          <a:xfrm>
            <a:off x="1419353" y="1023383"/>
            <a:ext cx="991108" cy="818913"/>
            <a:chOff x="1419353" y="1023383"/>
            <a:chExt cx="991108" cy="818913"/>
          </a:xfrm>
        </p:grpSpPr>
        <p:cxnSp>
          <p:nvCxnSpPr>
            <p:cNvPr id="335" name="直接连接符 334"/>
            <p:cNvCxnSpPr/>
            <p:nvPr/>
          </p:nvCxnSpPr>
          <p:spPr>
            <a:xfrm>
              <a:off x="2408063" y="1327568"/>
              <a:ext cx="2398" cy="514728"/>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36" name="Text Box 541"/>
            <p:cNvSpPr txBox="1">
              <a:spLocks noChangeArrowheads="1"/>
            </p:cNvSpPr>
            <p:nvPr/>
          </p:nvSpPr>
          <p:spPr bwMode="auto">
            <a:xfrm>
              <a:off x="1419353" y="1023383"/>
              <a:ext cx="902811" cy="27546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37" name="直接箭头连接符 336"/>
            <p:cNvCxnSpPr/>
            <p:nvPr/>
          </p:nvCxnSpPr>
          <p:spPr>
            <a:xfrm>
              <a:off x="2105737" y="1255712"/>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350" name="组合 349"/>
          <p:cNvGrpSpPr/>
          <p:nvPr/>
        </p:nvGrpSpPr>
        <p:grpSpPr>
          <a:xfrm>
            <a:off x="2550740" y="1529535"/>
            <a:ext cx="1395817" cy="1431390"/>
            <a:chOff x="1461734" y="1591717"/>
            <a:chExt cx="1395817" cy="1431390"/>
          </a:xfrm>
        </p:grpSpPr>
        <p:sp>
          <p:nvSpPr>
            <p:cNvPr id="351" name="Text Box 509"/>
            <p:cNvSpPr txBox="1">
              <a:spLocks noChangeArrowheads="1"/>
            </p:cNvSpPr>
            <p:nvPr/>
          </p:nvSpPr>
          <p:spPr bwMode="auto">
            <a:xfrm>
              <a:off x="2141376" y="2122298"/>
              <a:ext cx="40267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smtClean="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smtClean="0">
                  <a:solidFill>
                    <a:srgbClr val="C00000"/>
                  </a:solidFill>
                  <a:latin typeface="微软雅黑" panose="020B0503020204020204" pitchFamily="34" charset="-122"/>
                  <a:ea typeface="微软雅黑" panose="020B0503020204020204" pitchFamily="34" charset="-122"/>
                </a:rPr>
                <a:t>1</a:t>
              </a:r>
              <a:r>
                <a:rPr kumimoji="1" lang="en-US" altLang="zh-CN" sz="12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52" name="Text Box 509"/>
            <p:cNvSpPr txBox="1">
              <a:spLocks noChangeArrowheads="1"/>
            </p:cNvSpPr>
            <p:nvPr/>
          </p:nvSpPr>
          <p:spPr bwMode="auto">
            <a:xfrm>
              <a:off x="1479393" y="2413074"/>
              <a:ext cx="40267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smtClean="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2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53" name="Text Box 509"/>
            <p:cNvSpPr txBox="1">
              <a:spLocks noChangeArrowheads="1"/>
            </p:cNvSpPr>
            <p:nvPr/>
          </p:nvSpPr>
          <p:spPr bwMode="auto">
            <a:xfrm>
              <a:off x="2453208" y="1823180"/>
              <a:ext cx="40267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smtClean="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2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54" name="Text Box 509"/>
            <p:cNvSpPr txBox="1">
              <a:spLocks noChangeArrowheads="1"/>
            </p:cNvSpPr>
            <p:nvPr/>
          </p:nvSpPr>
          <p:spPr bwMode="auto">
            <a:xfrm>
              <a:off x="1461734" y="1866294"/>
              <a:ext cx="40267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smtClean="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2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55" name="Text Box 509"/>
            <p:cNvSpPr txBox="1">
              <a:spLocks noChangeArrowheads="1"/>
            </p:cNvSpPr>
            <p:nvPr/>
          </p:nvSpPr>
          <p:spPr bwMode="auto">
            <a:xfrm>
              <a:off x="2454877" y="2386919"/>
              <a:ext cx="40267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smtClean="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2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56" name="Text Box 509"/>
            <p:cNvSpPr txBox="1">
              <a:spLocks noChangeArrowheads="1"/>
            </p:cNvSpPr>
            <p:nvPr/>
          </p:nvSpPr>
          <p:spPr bwMode="auto">
            <a:xfrm>
              <a:off x="2148261" y="1591717"/>
              <a:ext cx="40267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smtClean="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2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57" name="Text Box 509"/>
            <p:cNvSpPr txBox="1">
              <a:spLocks noChangeArrowheads="1"/>
            </p:cNvSpPr>
            <p:nvPr/>
          </p:nvSpPr>
          <p:spPr bwMode="auto">
            <a:xfrm>
              <a:off x="2132245" y="2746108"/>
              <a:ext cx="402674"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smtClean="0">
                  <a:solidFill>
                    <a:srgbClr val="C00000"/>
                  </a:solidFill>
                  <a:latin typeface="微软雅黑" panose="020B0503020204020204" pitchFamily="34" charset="-122"/>
                  <a:ea typeface="微软雅黑" panose="020B0503020204020204" pitchFamily="34" charset="-122"/>
                </a:rPr>
                <a:t> f</a:t>
              </a:r>
              <a:r>
                <a:rPr kumimoji="1" lang="en-US" altLang="zh-CN" sz="12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2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grpSp>
      <p:sp>
        <p:nvSpPr>
          <p:cNvPr id="358" name="矩形 357"/>
          <p:cNvSpPr/>
          <p:nvPr/>
        </p:nvSpPr>
        <p:spPr>
          <a:xfrm>
            <a:off x="1025781" y="3366551"/>
            <a:ext cx="7426010" cy="1323439"/>
          </a:xfrm>
          <a:prstGeom prst="rect">
            <a:avLst/>
          </a:prstGeom>
        </p:spPr>
        <p:txBody>
          <a:bodyPr wrap="square">
            <a:spAutoFit/>
          </a:bodyPr>
          <a:lstStyle/>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频率</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复用：</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相邻</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小区采用不同的</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频率，解决</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了</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同频干扰，</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频率可以重复使用。</a:t>
            </a:r>
            <a:endPar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电路交换：</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提供</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基本的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话音</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通信服务</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空中</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接口：</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移动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用户到基站之间的空口（即</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无线空中</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接口</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），采用的</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多址</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方式</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是 </a:t>
            </a: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FDMA/TDMA</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的混合系统。</a:t>
            </a:r>
            <a:endPar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endParaRPr>
          </a:p>
        </p:txBody>
      </p:sp>
    </p:spTree>
    <p:extLst>
      <p:ext uri="{BB962C8B-B14F-4D97-AF65-F5344CB8AC3E}">
        <p14:creationId xmlns="" xmlns:p14="http://schemas.microsoft.com/office/powerpoint/2010/main" val="482585185"/>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58">
                                            <p:txEl>
                                              <p:pRg st="0" end="0"/>
                                            </p:txEl>
                                          </p:spTgt>
                                        </p:tgtEl>
                                        <p:attrNameLst>
                                          <p:attrName>style.visibility</p:attrName>
                                        </p:attrNameLst>
                                      </p:cBhvr>
                                      <p:to>
                                        <p:strVal val="visible"/>
                                      </p:to>
                                    </p:set>
                                  </p:childTnLst>
                                </p:cTn>
                              </p:par>
                              <p:par>
                                <p:cTn id="7" presetID="35" presetClass="emph" presetSubtype="0" repeatCount="3000" fill="hold" nodeType="withEffect">
                                  <p:stCondLst>
                                    <p:cond delay="0"/>
                                  </p:stCondLst>
                                  <p:childTnLst>
                                    <p:anim calcmode="discrete" valueType="str">
                                      <p:cBhvr>
                                        <p:cTn id="8" dur="1000" fill="hold"/>
                                        <p:tgtEl>
                                          <p:spTgt spid="350"/>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58">
                                            <p:txEl>
                                              <p:pRg st="1" end="1"/>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58">
                                            <p:txEl>
                                              <p:pRg st="2" end="2"/>
                                            </p:txEl>
                                          </p:spTgt>
                                        </p:tgtEl>
                                        <p:attrNameLst>
                                          <p:attrName>style.visibility</p:attrName>
                                        </p:attrNameLst>
                                      </p:cBhvr>
                                      <p:to>
                                        <p:strVal val="visible"/>
                                      </p:to>
                                    </p:set>
                                  </p:childTnLst>
                                </p:cTn>
                              </p:par>
                              <p:par>
                                <p:cTn id="17" presetID="35" presetClass="emph" presetSubtype="0" repeatCount="3000" fill="hold" nodeType="withEffect">
                                  <p:stCondLst>
                                    <p:cond delay="0"/>
                                  </p:stCondLst>
                                  <p:childTnLst>
                                    <p:anim calcmode="discrete" valueType="str">
                                      <p:cBhvr>
                                        <p:cTn id="18" dur="1000" fill="hold"/>
                                        <p:tgtEl>
                                          <p:spTgt spid="34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8" grpId="0" uiExpand="1" build="p"/>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17853" y="967865"/>
            <a:ext cx="8133857" cy="182409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2621230"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GSM </a:t>
            </a:r>
            <a:r>
              <a:rPr lang="en-US" altLang="zh-CN" sz="2000" b="1" dirty="0" smtClean="0">
                <a:latin typeface="微软雅黑" pitchFamily="34" charset="-122"/>
                <a:ea typeface="微软雅黑" pitchFamily="34" charset="-122"/>
              </a:rPr>
              <a:t>FDMA/TDMA</a:t>
            </a:r>
            <a:endParaRPr lang="zh-CN" altLang="en-US" sz="2000" b="1" dirty="0">
              <a:latin typeface="微软雅黑" pitchFamily="34" charset="-122"/>
              <a:ea typeface="微软雅黑" pitchFamily="34" charset="-122"/>
            </a:endParaRPr>
          </a:p>
        </p:txBody>
      </p:sp>
      <p:sp>
        <p:nvSpPr>
          <p:cNvPr id="3" name="矩形 2"/>
          <p:cNvSpPr/>
          <p:nvPr/>
        </p:nvSpPr>
        <p:spPr>
          <a:xfrm>
            <a:off x="517852" y="2795438"/>
            <a:ext cx="8133857" cy="1426031"/>
          </a:xfrm>
          <a:prstGeom prst="rect">
            <a:avLst/>
          </a:prstGeom>
        </p:spPr>
        <p:txBody>
          <a:bodyPr wrap="square">
            <a:spAutoFit/>
          </a:bodyPr>
          <a:lstStyle/>
          <a:p>
            <a:pPr>
              <a:lnSpc>
                <a:spcPts val="2600"/>
              </a:lnSpc>
            </a:pP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把</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可用</a:t>
            </a:r>
            <a:r>
              <a:rPr lang="zh-CN" altLang="en-US"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频带</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（上行和下行各</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占用 </a:t>
            </a:r>
            <a:r>
              <a:rPr lang="en-US" altLang="zh-CN" b="1" kern="500" dirty="0" smtClean="0">
                <a:latin typeface="微软雅黑" panose="020B0503020204020204" pitchFamily="34" charset="-122"/>
                <a:ea typeface="微软雅黑" panose="020B0503020204020204" pitchFamily="34" charset="-122"/>
                <a:cs typeface="Times New Roman" panose="02020603050405020304" pitchFamily="18" charset="0"/>
              </a:rPr>
              <a:t>25 </a:t>
            </a:r>
            <a:r>
              <a:rPr lang="en-US" altLang="zh-CN" b="1" kern="500" dirty="0">
                <a:latin typeface="微软雅黑" panose="020B0503020204020204" pitchFamily="34" charset="-122"/>
                <a:ea typeface="微软雅黑" panose="020B0503020204020204" pitchFamily="34" charset="-122"/>
                <a:cs typeface="Times New Roman" panose="02020603050405020304" pitchFamily="18" charset="0"/>
              </a:rPr>
              <a:t>MHz</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）划分</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为 </a:t>
            </a:r>
            <a:r>
              <a:rPr lang="en-US" altLang="zh-CN" b="1" kern="500" dirty="0" smtClean="0">
                <a:latin typeface="微软雅黑" panose="020B0503020204020204" pitchFamily="34" charset="-122"/>
                <a:ea typeface="微软雅黑" panose="020B0503020204020204" pitchFamily="34" charset="-122"/>
                <a:cs typeface="Times New Roman" panose="02020603050405020304" pitchFamily="18" charset="0"/>
              </a:rPr>
              <a:t>125 </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个</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带宽</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为 </a:t>
            </a:r>
            <a:r>
              <a:rPr lang="en-US" altLang="zh-CN" b="1" kern="500" dirty="0" smtClean="0">
                <a:latin typeface="微软雅黑" panose="020B0503020204020204" pitchFamily="34" charset="-122"/>
                <a:ea typeface="微软雅黑" panose="020B0503020204020204" pitchFamily="34" charset="-122"/>
                <a:cs typeface="Times New Roman" panose="02020603050405020304" pitchFamily="18" charset="0"/>
              </a:rPr>
              <a:t>200 kHz </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的</a:t>
            </a:r>
            <a:r>
              <a:rPr lang="zh-CN" altLang="en-US"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子</a:t>
            </a:r>
            <a:r>
              <a:rPr lang="zh-CN" altLang="en-US"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频带，</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再</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把每个子频带进行</a:t>
            </a:r>
            <a:r>
              <a:rPr lang="zh-CN" altLang="en-US"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时分复用</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每个 </a:t>
            </a:r>
            <a:r>
              <a:rPr lang="en-US" altLang="zh-CN" b="1" kern="500" dirty="0" smtClean="0">
                <a:latin typeface="微软雅黑" panose="020B0503020204020204" pitchFamily="34" charset="-122"/>
                <a:ea typeface="微软雅黑" panose="020B0503020204020204" pitchFamily="34" charset="-122"/>
                <a:cs typeface="Times New Roman" panose="02020603050405020304" pitchFamily="18" charset="0"/>
              </a:rPr>
              <a:t>TDM </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帧</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划分</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为 </a:t>
            </a:r>
            <a:r>
              <a:rPr lang="en-US" altLang="zh-CN" b="1" kern="500" dirty="0" smtClean="0">
                <a:latin typeface="微软雅黑" panose="020B0503020204020204" pitchFamily="34" charset="-122"/>
                <a:ea typeface="微软雅黑" panose="020B0503020204020204" pitchFamily="34" charset="-122"/>
                <a:cs typeface="Times New Roman" panose="02020603050405020304" pitchFamily="18" charset="0"/>
              </a:rPr>
              <a:t>8 </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个</a:t>
            </a:r>
            <a:r>
              <a:rPr lang="zh-CN" altLang="en-US"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时隙</a:t>
            </a:r>
            <a:r>
              <a:rPr lang="zh-CN" altLang="en-US"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每个</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通话的用户占用一</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个 </a:t>
            </a:r>
            <a:r>
              <a:rPr lang="en-US" altLang="zh-CN" b="1" kern="500" dirty="0" smtClean="0">
                <a:latin typeface="微软雅黑" panose="020B0503020204020204" pitchFamily="34" charset="-122"/>
                <a:ea typeface="微软雅黑" panose="020B0503020204020204" pitchFamily="34" charset="-122"/>
                <a:cs typeface="Times New Roman" panose="02020603050405020304" pitchFamily="18" charset="0"/>
              </a:rPr>
              <a:t>TDM </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帧</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中的一个特定时隙</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b="1" kern="500" dirty="0" smtClean="0">
              <a:latin typeface="微软雅黑" panose="020B0503020204020204" pitchFamily="34" charset="-122"/>
              <a:ea typeface="微软雅黑" panose="020B0503020204020204" pitchFamily="34" charset="-122"/>
              <a:cs typeface="Times New Roman" panose="02020603050405020304" pitchFamily="18" charset="0"/>
            </a:endParaRPr>
          </a:p>
          <a:p>
            <a:pPr>
              <a:lnSpc>
                <a:spcPts val="2600"/>
              </a:lnSpc>
            </a:pPr>
            <a:r>
              <a:rPr lang="zh-CN" altLang="en-US"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上行：</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从</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移动站到基</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站。</a:t>
            </a:r>
            <a:r>
              <a:rPr lang="zh-CN" altLang="en-US"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下行：</a:t>
            </a:r>
            <a:r>
              <a:rPr lang="zh-CN" altLang="en-US" b="1" kern="500" dirty="0" smtClean="0">
                <a:latin typeface="微软雅黑" panose="020B0503020204020204" pitchFamily="34" charset="-122"/>
                <a:ea typeface="微软雅黑" panose="020B0503020204020204" pitchFamily="34" charset="-122"/>
                <a:cs typeface="Times New Roman" panose="02020603050405020304" pitchFamily="18" charset="0"/>
              </a:rPr>
              <a:t>从</a:t>
            </a:r>
            <a:r>
              <a:rPr lang="zh-CN" altLang="en-US" b="1" kern="500" dirty="0">
                <a:latin typeface="微软雅黑" panose="020B0503020204020204" pitchFamily="34" charset="-122"/>
                <a:ea typeface="微软雅黑" panose="020B0503020204020204" pitchFamily="34" charset="-122"/>
                <a:cs typeface="Times New Roman" panose="02020603050405020304" pitchFamily="18" charset="0"/>
              </a:rPr>
              <a:t>基站到移动站。</a:t>
            </a:r>
            <a:endParaRPr lang="en-US" altLang="zh-CN" b="1" kern="500" dirty="0" smtClean="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384" name="组合 383"/>
          <p:cNvGrpSpPr/>
          <p:nvPr/>
        </p:nvGrpSpPr>
        <p:grpSpPr>
          <a:xfrm>
            <a:off x="2486893" y="1212463"/>
            <a:ext cx="3391737" cy="1454195"/>
            <a:chOff x="1930294" y="1773817"/>
            <a:chExt cx="3015168" cy="1249569"/>
          </a:xfrm>
        </p:grpSpPr>
        <p:grpSp>
          <p:nvGrpSpPr>
            <p:cNvPr id="2" name="组合 1"/>
            <p:cNvGrpSpPr/>
            <p:nvPr/>
          </p:nvGrpSpPr>
          <p:grpSpPr>
            <a:xfrm>
              <a:off x="3124884" y="1773817"/>
              <a:ext cx="1477416" cy="475085"/>
              <a:chOff x="2228072" y="2626435"/>
              <a:chExt cx="1477416" cy="475085"/>
            </a:xfrm>
          </p:grpSpPr>
          <p:sp>
            <p:nvSpPr>
              <p:cNvPr id="354" name="Rectangle 19"/>
              <p:cNvSpPr>
                <a:spLocks noChangeArrowheads="1"/>
              </p:cNvSpPr>
              <p:nvPr/>
            </p:nvSpPr>
            <p:spPr bwMode="auto">
              <a:xfrm>
                <a:off x="2228072" y="2626435"/>
                <a:ext cx="376238" cy="374238"/>
              </a:xfrm>
              <a:prstGeom prst="rect">
                <a:avLst/>
              </a:prstGeom>
              <a:solidFill>
                <a:schemeClr val="bg1">
                  <a:lumMod val="75000"/>
                </a:schemeClr>
              </a:solidFill>
              <a:ln w="9525">
                <a:noFill/>
                <a:miter lim="800000"/>
                <a:headEnd/>
                <a:tailEnd/>
              </a:ln>
              <a:effectLst/>
              <a:scene3d>
                <a:camera prst="obliqueTopRight">
                  <a:rot lat="0" lon="1200000" rev="0"/>
                </a:camera>
                <a:lightRig rig="threePt" dir="b"/>
              </a:scene3d>
              <a:sp3d extrusionH="430200" prstMaterial="legacyMatte">
                <a:bevelT w="0" h="0" prst="angle"/>
                <a:bevelB w="13500" h="13500" prst="angle"/>
                <a:extrusionClr>
                  <a:schemeClr val="bg1">
                    <a:lumMod val="75000"/>
                  </a:schemeClr>
                </a:extrusionClr>
              </a:sp3d>
              <a:extLst/>
            </p:spPr>
            <p:txBody>
              <a:bodyPr wrap="none" anchor="ctr">
                <a:flatTx/>
              </a:bodyPr>
              <a:lstStyle/>
              <a:p>
                <a:pPr>
                  <a:defRPr/>
                </a:pPr>
                <a:endParaRPr lang="zh-CN" altLang="en-US">
                  <a:ea typeface="宋体" pitchFamily="2" charset="-122"/>
                </a:endParaRPr>
              </a:p>
            </p:txBody>
          </p:sp>
          <p:sp>
            <p:nvSpPr>
              <p:cNvPr id="342" name="Rectangle 5"/>
              <p:cNvSpPr>
                <a:spLocks noChangeArrowheads="1"/>
              </p:cNvSpPr>
              <p:nvPr/>
            </p:nvSpPr>
            <p:spPr bwMode="auto">
              <a:xfrm>
                <a:off x="2586877" y="2661603"/>
                <a:ext cx="403225" cy="374238"/>
              </a:xfrm>
              <a:prstGeom prst="rect">
                <a:avLst/>
              </a:prstGeom>
              <a:solidFill>
                <a:srgbClr val="777777"/>
              </a:solidFill>
              <a:ln w="9525">
                <a:miter lim="800000"/>
                <a:headEnd/>
                <a:tailEnd/>
              </a:ln>
              <a:effectLst/>
              <a:scene3d>
                <a:camera prst="obliqueTopRight">
                  <a:rot lat="0" lon="1200000" rev="0"/>
                </a:camera>
                <a:lightRig rig="threePt" dir="b"/>
              </a:scene3d>
              <a:sp3d extrusionH="430200" prstMaterial="legacyMatte">
                <a:bevelT w="0" h="0" prst="angle"/>
                <a:bevelB w="12700" h="19050" prst="angle"/>
                <a:extrusionClr>
                  <a:srgbClr val="777777"/>
                </a:extrusionClr>
              </a:sp3d>
              <a:extLst/>
            </p:spPr>
            <p:txBody>
              <a:bodyPr wrap="none" anchor="ctr">
                <a:flatTx/>
              </a:bodyPr>
              <a:lstStyle/>
              <a:p>
                <a:pPr>
                  <a:defRPr/>
                </a:pPr>
                <a:endParaRPr lang="zh-CN" altLang="en-US">
                  <a:ea typeface="宋体" pitchFamily="2" charset="-122"/>
                </a:endParaRPr>
              </a:p>
            </p:txBody>
          </p:sp>
          <p:sp>
            <p:nvSpPr>
              <p:cNvPr id="358" name="Rectangle 19"/>
              <p:cNvSpPr>
                <a:spLocks noChangeArrowheads="1"/>
              </p:cNvSpPr>
              <p:nvPr/>
            </p:nvSpPr>
            <p:spPr bwMode="auto">
              <a:xfrm>
                <a:off x="2955979" y="2695534"/>
                <a:ext cx="376238" cy="374238"/>
              </a:xfrm>
              <a:prstGeom prst="rect">
                <a:avLst/>
              </a:prstGeom>
              <a:solidFill>
                <a:schemeClr val="tx1">
                  <a:lumMod val="75000"/>
                  <a:lumOff val="25000"/>
                </a:schemeClr>
              </a:solidFill>
              <a:ln w="9525">
                <a:miter lim="800000"/>
                <a:headEnd/>
                <a:tailEnd/>
              </a:ln>
              <a:effectLst/>
              <a:scene3d>
                <a:camera prst="obliqueTopRight">
                  <a:rot lat="0" lon="1200000" rev="0"/>
                </a:camera>
                <a:lightRig rig="threePt" dir="b"/>
              </a:scene3d>
              <a:sp3d extrusionH="430200" contourW="12700" prstMaterial="legacyMatte">
                <a:bevelT w="0" h="0" prst="angle"/>
                <a:bevelB w="13500" h="13500" prst="angle"/>
                <a:extrusionClr>
                  <a:schemeClr val="tx1">
                    <a:lumMod val="75000"/>
                    <a:lumOff val="25000"/>
                  </a:schemeClr>
                </a:extrusionClr>
                <a:contourClr>
                  <a:schemeClr val="tx1">
                    <a:lumMod val="75000"/>
                    <a:lumOff val="25000"/>
                  </a:schemeClr>
                </a:contourClr>
              </a:sp3d>
              <a:extLst/>
            </p:spPr>
            <p:txBody>
              <a:bodyPr wrap="none" anchor="ctr">
                <a:flatTx/>
              </a:bodyPr>
              <a:lstStyle/>
              <a:p>
                <a:pPr>
                  <a:defRPr/>
                </a:pPr>
                <a:endParaRPr lang="zh-CN" altLang="en-US">
                  <a:ea typeface="宋体" pitchFamily="2" charset="-122"/>
                </a:endParaRPr>
              </a:p>
            </p:txBody>
          </p:sp>
          <p:sp>
            <p:nvSpPr>
              <p:cNvPr id="357" name="Rectangle 5"/>
              <p:cNvSpPr>
                <a:spLocks noChangeArrowheads="1"/>
              </p:cNvSpPr>
              <p:nvPr/>
            </p:nvSpPr>
            <p:spPr bwMode="auto">
              <a:xfrm>
                <a:off x="3302263" y="2727282"/>
                <a:ext cx="403225" cy="374238"/>
              </a:xfrm>
              <a:prstGeom prst="rect">
                <a:avLst/>
              </a:prstGeom>
              <a:solidFill>
                <a:schemeClr val="bg1">
                  <a:lumMod val="85000"/>
                </a:schemeClr>
              </a:solidFill>
              <a:ln w="9525">
                <a:miter lim="800000"/>
                <a:headEnd/>
                <a:tailEnd/>
              </a:ln>
              <a:effectLst/>
              <a:scene3d>
                <a:camera prst="obliqueTopRight">
                  <a:rot lat="0" lon="1200000" rev="0"/>
                </a:camera>
                <a:lightRig rig="threePt" dir="b"/>
              </a:scene3d>
              <a:sp3d extrusionH="430200" prstMaterial="legacyMatte">
                <a:bevelT w="0" h="0" prst="angle"/>
                <a:bevelB w="13500" h="13500" prst="angle"/>
                <a:extrusionClr>
                  <a:schemeClr val="bg1">
                    <a:lumMod val="95000"/>
                  </a:schemeClr>
                </a:extrusionClr>
              </a:sp3d>
              <a:extLst/>
            </p:spPr>
            <p:txBody>
              <a:bodyPr wrap="none" anchor="ctr">
                <a:flatTx/>
              </a:bodyPr>
              <a:lstStyle/>
              <a:p>
                <a:pPr>
                  <a:defRPr/>
                </a:pPr>
                <a:endParaRPr lang="zh-CN" altLang="en-US">
                  <a:ea typeface="宋体" pitchFamily="2" charset="-122"/>
                </a:endParaRPr>
              </a:p>
            </p:txBody>
          </p:sp>
        </p:grpSp>
        <p:grpSp>
          <p:nvGrpSpPr>
            <p:cNvPr id="360" name="组合 359"/>
            <p:cNvGrpSpPr/>
            <p:nvPr/>
          </p:nvGrpSpPr>
          <p:grpSpPr>
            <a:xfrm>
              <a:off x="2799311" y="1919861"/>
              <a:ext cx="1459832" cy="475085"/>
              <a:chOff x="2228072" y="2626435"/>
              <a:chExt cx="1459832" cy="475085"/>
            </a:xfrm>
          </p:grpSpPr>
          <p:sp>
            <p:nvSpPr>
              <p:cNvPr id="361" name="Rectangle 19"/>
              <p:cNvSpPr>
                <a:spLocks noChangeArrowheads="1"/>
              </p:cNvSpPr>
              <p:nvPr/>
            </p:nvSpPr>
            <p:spPr bwMode="auto">
              <a:xfrm>
                <a:off x="2228072" y="2626435"/>
                <a:ext cx="376238" cy="374238"/>
              </a:xfrm>
              <a:prstGeom prst="rect">
                <a:avLst/>
              </a:prstGeom>
              <a:solidFill>
                <a:srgbClr val="66CCFF"/>
              </a:solidFill>
              <a:ln w="9525">
                <a:noFill/>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66CCFF"/>
                </a:extrusionClr>
              </a:sp3d>
              <a:extLst/>
            </p:spPr>
            <p:txBody>
              <a:bodyPr wrap="none" anchor="ctr">
                <a:flatTx/>
              </a:bodyPr>
              <a:lstStyle/>
              <a:p>
                <a:pPr>
                  <a:defRPr/>
                </a:pPr>
                <a:endParaRPr lang="zh-CN" altLang="en-US">
                  <a:ea typeface="宋体" pitchFamily="2" charset="-122"/>
                </a:endParaRPr>
              </a:p>
            </p:txBody>
          </p:sp>
          <p:sp>
            <p:nvSpPr>
              <p:cNvPr id="362" name="Rectangle 5"/>
              <p:cNvSpPr>
                <a:spLocks noChangeArrowheads="1"/>
              </p:cNvSpPr>
              <p:nvPr/>
            </p:nvSpPr>
            <p:spPr bwMode="auto">
              <a:xfrm>
                <a:off x="2569293" y="2661603"/>
                <a:ext cx="403225" cy="374238"/>
              </a:xfrm>
              <a:prstGeom prst="rect">
                <a:avLst/>
              </a:prstGeom>
              <a:solidFill>
                <a:srgbClr val="33CCFF"/>
              </a:solidFill>
              <a:ln w="9525">
                <a:miter lim="800000"/>
                <a:headEnd/>
                <a:tailEnd/>
              </a:ln>
              <a:effectLst/>
              <a:scene3d>
                <a:camera prst="obliqueTopRight">
                  <a:rot lat="0" lon="1200000" rev="0"/>
                </a:camera>
                <a:lightRig rig="threePt" dir="b"/>
              </a:scene3d>
              <a:sp3d extrusionH="430200" prstMaterial="legacyMatte">
                <a:bevelT w="0" h="0" prst="angle"/>
                <a:bevelB w="12700" h="19050" prst="angle"/>
                <a:extrusionClr>
                  <a:srgbClr val="33CCFF"/>
                </a:extrusionClr>
              </a:sp3d>
              <a:extLst/>
            </p:spPr>
            <p:txBody>
              <a:bodyPr wrap="none" anchor="ctr">
                <a:flatTx/>
              </a:bodyPr>
              <a:lstStyle/>
              <a:p>
                <a:pPr>
                  <a:defRPr/>
                </a:pPr>
                <a:endParaRPr lang="zh-CN" altLang="en-US">
                  <a:ea typeface="宋体" pitchFamily="2" charset="-122"/>
                </a:endParaRPr>
              </a:p>
            </p:txBody>
          </p:sp>
          <p:sp>
            <p:nvSpPr>
              <p:cNvPr id="363" name="Rectangle 19"/>
              <p:cNvSpPr>
                <a:spLocks noChangeArrowheads="1"/>
              </p:cNvSpPr>
              <p:nvPr/>
            </p:nvSpPr>
            <p:spPr bwMode="auto">
              <a:xfrm>
                <a:off x="2939371" y="2695534"/>
                <a:ext cx="376238" cy="374238"/>
              </a:xfrm>
              <a:prstGeom prst="rect">
                <a:avLst/>
              </a:prstGeom>
              <a:solidFill>
                <a:srgbClr val="3399FF"/>
              </a:solidFill>
              <a:ln w="9525">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3399FF"/>
                </a:extrusionClr>
              </a:sp3d>
              <a:extLst/>
            </p:spPr>
            <p:txBody>
              <a:bodyPr wrap="none" anchor="ctr">
                <a:flatTx/>
              </a:bodyPr>
              <a:lstStyle/>
              <a:p>
                <a:pPr>
                  <a:defRPr/>
                </a:pPr>
                <a:endParaRPr lang="zh-CN" altLang="en-US">
                  <a:ea typeface="宋体" pitchFamily="2" charset="-122"/>
                </a:endParaRPr>
              </a:p>
            </p:txBody>
          </p:sp>
          <p:sp>
            <p:nvSpPr>
              <p:cNvPr id="364" name="Rectangle 5"/>
              <p:cNvSpPr>
                <a:spLocks noChangeArrowheads="1"/>
              </p:cNvSpPr>
              <p:nvPr/>
            </p:nvSpPr>
            <p:spPr bwMode="auto">
              <a:xfrm>
                <a:off x="3284679" y="2727282"/>
                <a:ext cx="403225" cy="374238"/>
              </a:xfrm>
              <a:prstGeom prst="rect">
                <a:avLst/>
              </a:prstGeom>
              <a:solidFill>
                <a:schemeClr val="tx2">
                  <a:lumMod val="60000"/>
                  <a:lumOff val="40000"/>
                </a:schemeClr>
              </a:solidFill>
              <a:ln w="9525">
                <a:miter lim="800000"/>
                <a:headEnd/>
                <a:tailEnd/>
              </a:ln>
              <a:effectLst/>
              <a:scene3d>
                <a:camera prst="obliqueTopRight">
                  <a:rot lat="0" lon="1200000" rev="0"/>
                </a:camera>
                <a:lightRig rig="threePt" dir="b"/>
              </a:scene3d>
              <a:sp3d extrusionH="430200" prstMaterial="legacyMatte">
                <a:bevelT w="0" h="0" prst="angle"/>
                <a:bevelB w="13500" h="13500" prst="angle"/>
                <a:extrusionClr>
                  <a:schemeClr val="tx2">
                    <a:lumMod val="60000"/>
                    <a:lumOff val="40000"/>
                  </a:schemeClr>
                </a:extrusionClr>
              </a:sp3d>
              <a:extLst/>
            </p:spPr>
            <p:txBody>
              <a:bodyPr wrap="none" anchor="ctr">
                <a:flatTx/>
              </a:bodyPr>
              <a:lstStyle/>
              <a:p>
                <a:pPr>
                  <a:defRPr/>
                </a:pPr>
                <a:endParaRPr lang="zh-CN" altLang="en-US">
                  <a:ea typeface="宋体" pitchFamily="2" charset="-122"/>
                </a:endParaRPr>
              </a:p>
            </p:txBody>
          </p:sp>
        </p:grpSp>
        <p:grpSp>
          <p:nvGrpSpPr>
            <p:cNvPr id="365" name="组合 364"/>
            <p:cNvGrpSpPr/>
            <p:nvPr/>
          </p:nvGrpSpPr>
          <p:grpSpPr>
            <a:xfrm>
              <a:off x="2354175" y="2066760"/>
              <a:ext cx="1560786" cy="475085"/>
              <a:chOff x="2219280" y="2626435"/>
              <a:chExt cx="1457562" cy="475085"/>
            </a:xfrm>
          </p:grpSpPr>
          <p:sp>
            <p:nvSpPr>
              <p:cNvPr id="366" name="Rectangle 19"/>
              <p:cNvSpPr>
                <a:spLocks noChangeArrowheads="1"/>
              </p:cNvSpPr>
              <p:nvPr/>
            </p:nvSpPr>
            <p:spPr bwMode="auto">
              <a:xfrm>
                <a:off x="2219280" y="2626435"/>
                <a:ext cx="376238" cy="374238"/>
              </a:xfrm>
              <a:prstGeom prst="rect">
                <a:avLst/>
              </a:prstGeom>
              <a:solidFill>
                <a:srgbClr val="CC99FF"/>
              </a:solidFill>
              <a:ln w="9525">
                <a:noFill/>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CC99FF"/>
                </a:extrusionClr>
              </a:sp3d>
              <a:extLst/>
            </p:spPr>
            <p:txBody>
              <a:bodyPr wrap="none" anchor="ctr">
                <a:flatTx/>
              </a:bodyPr>
              <a:lstStyle/>
              <a:p>
                <a:pPr>
                  <a:defRPr/>
                </a:pPr>
                <a:endParaRPr lang="zh-CN" altLang="en-US">
                  <a:ea typeface="宋体" pitchFamily="2" charset="-122"/>
                </a:endParaRPr>
              </a:p>
            </p:txBody>
          </p:sp>
          <p:sp>
            <p:nvSpPr>
              <p:cNvPr id="367" name="Rectangle 5"/>
              <p:cNvSpPr>
                <a:spLocks noChangeArrowheads="1"/>
              </p:cNvSpPr>
              <p:nvPr/>
            </p:nvSpPr>
            <p:spPr bwMode="auto">
              <a:xfrm>
                <a:off x="2559919" y="2661603"/>
                <a:ext cx="403225" cy="374238"/>
              </a:xfrm>
              <a:prstGeom prst="rect">
                <a:avLst/>
              </a:prstGeom>
              <a:solidFill>
                <a:srgbClr val="FF99FF"/>
              </a:solidFill>
              <a:ln w="9525">
                <a:miter lim="800000"/>
                <a:headEnd/>
                <a:tailEnd/>
              </a:ln>
              <a:effectLst/>
              <a:scene3d>
                <a:camera prst="obliqueTopRight">
                  <a:rot lat="0" lon="1200000" rev="0"/>
                </a:camera>
                <a:lightRig rig="threePt" dir="b"/>
              </a:scene3d>
              <a:sp3d extrusionH="430200" prstMaterial="legacyMatte">
                <a:bevelT w="0" h="0" prst="angle"/>
                <a:bevelB w="12700" h="19050" prst="angle"/>
                <a:extrusionClr>
                  <a:srgbClr val="FF99FF"/>
                </a:extrusionClr>
              </a:sp3d>
              <a:extLst/>
            </p:spPr>
            <p:txBody>
              <a:bodyPr wrap="none" anchor="ctr">
                <a:flatTx/>
              </a:bodyPr>
              <a:lstStyle/>
              <a:p>
                <a:pPr>
                  <a:defRPr/>
                </a:pPr>
                <a:endParaRPr lang="zh-CN" altLang="en-US">
                  <a:ea typeface="宋体" pitchFamily="2" charset="-122"/>
                </a:endParaRPr>
              </a:p>
            </p:txBody>
          </p:sp>
          <p:sp>
            <p:nvSpPr>
              <p:cNvPr id="368" name="Rectangle 19"/>
              <p:cNvSpPr>
                <a:spLocks noChangeArrowheads="1"/>
              </p:cNvSpPr>
              <p:nvPr/>
            </p:nvSpPr>
            <p:spPr bwMode="auto">
              <a:xfrm>
                <a:off x="2928957" y="2695534"/>
                <a:ext cx="376238" cy="374238"/>
              </a:xfrm>
              <a:prstGeom prst="rect">
                <a:avLst/>
              </a:prstGeom>
              <a:solidFill>
                <a:srgbClr val="FF99CC"/>
              </a:solidFill>
              <a:ln w="9525">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FF99CC"/>
                </a:extrusionClr>
              </a:sp3d>
              <a:extLst/>
            </p:spPr>
            <p:txBody>
              <a:bodyPr wrap="none" anchor="ctr">
                <a:flatTx/>
              </a:bodyPr>
              <a:lstStyle/>
              <a:p>
                <a:pPr>
                  <a:defRPr/>
                </a:pPr>
                <a:endParaRPr lang="zh-CN" altLang="en-US">
                  <a:ea typeface="宋体" pitchFamily="2" charset="-122"/>
                </a:endParaRPr>
              </a:p>
            </p:txBody>
          </p:sp>
          <p:sp>
            <p:nvSpPr>
              <p:cNvPr id="369" name="Rectangle 5"/>
              <p:cNvSpPr>
                <a:spLocks noChangeArrowheads="1"/>
              </p:cNvSpPr>
              <p:nvPr/>
            </p:nvSpPr>
            <p:spPr bwMode="auto">
              <a:xfrm>
                <a:off x="3273617" y="2727282"/>
                <a:ext cx="403225" cy="374238"/>
              </a:xfrm>
              <a:prstGeom prst="rect">
                <a:avLst/>
              </a:prstGeom>
              <a:solidFill>
                <a:srgbClr val="FF66CC"/>
              </a:solidFill>
              <a:ln w="9525">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FF66CC"/>
                </a:extrusionClr>
              </a:sp3d>
              <a:extLst/>
            </p:spPr>
            <p:txBody>
              <a:bodyPr wrap="none" anchor="ctr">
                <a:flatTx/>
              </a:bodyPr>
              <a:lstStyle/>
              <a:p>
                <a:pPr>
                  <a:defRPr/>
                </a:pPr>
                <a:endParaRPr lang="zh-CN" altLang="en-US">
                  <a:ea typeface="宋体" pitchFamily="2" charset="-122"/>
                </a:endParaRPr>
              </a:p>
            </p:txBody>
          </p:sp>
        </p:grpSp>
        <p:grpSp>
          <p:nvGrpSpPr>
            <p:cNvPr id="370" name="组合 369"/>
            <p:cNvGrpSpPr/>
            <p:nvPr/>
          </p:nvGrpSpPr>
          <p:grpSpPr>
            <a:xfrm>
              <a:off x="2000638" y="2231381"/>
              <a:ext cx="1559811" cy="476322"/>
              <a:chOff x="2219280" y="2626435"/>
              <a:chExt cx="1456651" cy="476322"/>
            </a:xfrm>
          </p:grpSpPr>
          <p:sp>
            <p:nvSpPr>
              <p:cNvPr id="371" name="Rectangle 19"/>
              <p:cNvSpPr>
                <a:spLocks noChangeArrowheads="1"/>
              </p:cNvSpPr>
              <p:nvPr/>
            </p:nvSpPr>
            <p:spPr bwMode="auto">
              <a:xfrm>
                <a:off x="2219280" y="2626435"/>
                <a:ext cx="376238" cy="374238"/>
              </a:xfrm>
              <a:prstGeom prst="rect">
                <a:avLst/>
              </a:prstGeom>
              <a:solidFill>
                <a:srgbClr val="00CC66"/>
              </a:solidFill>
              <a:ln w="9525">
                <a:noFill/>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00CC66"/>
                </a:extrusionClr>
              </a:sp3d>
              <a:extLst/>
            </p:spPr>
            <p:txBody>
              <a:bodyPr wrap="none" anchor="ctr">
                <a:flatTx/>
              </a:bodyPr>
              <a:lstStyle/>
              <a:p>
                <a:pPr>
                  <a:defRPr/>
                </a:pPr>
                <a:endParaRPr lang="zh-CN" altLang="en-US">
                  <a:ea typeface="宋体" pitchFamily="2" charset="-122"/>
                </a:endParaRPr>
              </a:p>
            </p:txBody>
          </p:sp>
          <p:sp>
            <p:nvSpPr>
              <p:cNvPr id="372" name="Rectangle 5"/>
              <p:cNvSpPr>
                <a:spLocks noChangeArrowheads="1"/>
              </p:cNvSpPr>
              <p:nvPr/>
            </p:nvSpPr>
            <p:spPr bwMode="auto">
              <a:xfrm>
                <a:off x="2559920" y="2661603"/>
                <a:ext cx="403225" cy="374238"/>
              </a:xfrm>
              <a:prstGeom prst="rect">
                <a:avLst/>
              </a:prstGeom>
              <a:solidFill>
                <a:srgbClr val="00CC99"/>
              </a:solidFill>
              <a:ln w="9525">
                <a:miter lim="800000"/>
                <a:headEnd/>
                <a:tailEnd/>
              </a:ln>
              <a:effectLst/>
              <a:scene3d>
                <a:camera prst="obliqueTopRight">
                  <a:rot lat="0" lon="1200000" rev="0"/>
                </a:camera>
                <a:lightRig rig="threePt" dir="b"/>
              </a:scene3d>
              <a:sp3d extrusionH="430200" prstMaterial="legacyMatte">
                <a:bevelT w="0" h="0" prst="angle"/>
                <a:bevelB w="12700" h="19050" prst="angle"/>
                <a:extrusionClr>
                  <a:srgbClr val="00CC99"/>
                </a:extrusionClr>
              </a:sp3d>
              <a:extLst/>
            </p:spPr>
            <p:txBody>
              <a:bodyPr wrap="none" anchor="ctr">
                <a:flatTx/>
              </a:bodyPr>
              <a:lstStyle/>
              <a:p>
                <a:pPr>
                  <a:defRPr/>
                </a:pPr>
                <a:endParaRPr lang="zh-CN" altLang="en-US">
                  <a:ea typeface="宋体" pitchFamily="2" charset="-122"/>
                </a:endParaRPr>
              </a:p>
            </p:txBody>
          </p:sp>
          <p:sp>
            <p:nvSpPr>
              <p:cNvPr id="373" name="Rectangle 19"/>
              <p:cNvSpPr>
                <a:spLocks noChangeArrowheads="1"/>
              </p:cNvSpPr>
              <p:nvPr/>
            </p:nvSpPr>
            <p:spPr bwMode="auto">
              <a:xfrm>
                <a:off x="2928957" y="2695534"/>
                <a:ext cx="376238" cy="374238"/>
              </a:xfrm>
              <a:prstGeom prst="rect">
                <a:avLst/>
              </a:prstGeom>
              <a:solidFill>
                <a:srgbClr val="669900"/>
              </a:solidFill>
              <a:ln w="9525">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669900"/>
                </a:extrusionClr>
              </a:sp3d>
              <a:extLst/>
            </p:spPr>
            <p:txBody>
              <a:bodyPr wrap="none" anchor="ctr">
                <a:flatTx/>
              </a:bodyPr>
              <a:lstStyle/>
              <a:p>
                <a:pPr>
                  <a:defRPr/>
                </a:pPr>
                <a:endParaRPr lang="zh-CN" altLang="en-US">
                  <a:ea typeface="宋体" pitchFamily="2" charset="-122"/>
                </a:endParaRPr>
              </a:p>
            </p:txBody>
          </p:sp>
          <p:sp>
            <p:nvSpPr>
              <p:cNvPr id="374" name="Rectangle 5"/>
              <p:cNvSpPr>
                <a:spLocks noChangeArrowheads="1"/>
              </p:cNvSpPr>
              <p:nvPr/>
            </p:nvSpPr>
            <p:spPr bwMode="auto">
              <a:xfrm>
                <a:off x="3272706" y="2728519"/>
                <a:ext cx="403225" cy="374238"/>
              </a:xfrm>
              <a:prstGeom prst="rect">
                <a:avLst/>
              </a:prstGeom>
              <a:solidFill>
                <a:srgbClr val="339933"/>
              </a:solidFill>
              <a:ln w="9525">
                <a:miter lim="800000"/>
                <a:headEnd/>
                <a:tailEnd/>
              </a:ln>
              <a:effectLst/>
              <a:scene3d>
                <a:camera prst="obliqueTopRight">
                  <a:rot lat="0" lon="1200000" rev="0"/>
                </a:camera>
                <a:lightRig rig="threePt" dir="b"/>
              </a:scene3d>
              <a:sp3d extrusionH="430200" prstMaterial="legacyMatte">
                <a:bevelT w="0" h="0" prst="angle"/>
                <a:bevelB w="13500" h="13500" prst="angle"/>
                <a:extrusionClr>
                  <a:srgbClr val="339933"/>
                </a:extrusionClr>
              </a:sp3d>
              <a:extLst/>
            </p:spPr>
            <p:txBody>
              <a:bodyPr wrap="none" anchor="ctr">
                <a:flatTx/>
              </a:bodyPr>
              <a:lstStyle/>
              <a:p>
                <a:pPr>
                  <a:defRPr/>
                </a:pPr>
                <a:endParaRPr lang="zh-CN" altLang="en-US">
                  <a:ea typeface="宋体" pitchFamily="2" charset="-122"/>
                </a:endParaRPr>
              </a:p>
            </p:txBody>
          </p:sp>
        </p:grpSp>
        <p:cxnSp>
          <p:nvCxnSpPr>
            <p:cNvPr id="6" name="直接箭头连接符 5"/>
            <p:cNvCxnSpPr/>
            <p:nvPr/>
          </p:nvCxnSpPr>
          <p:spPr>
            <a:xfrm flipV="1">
              <a:off x="3714542" y="2231381"/>
              <a:ext cx="1194882" cy="491499"/>
            </a:xfrm>
            <a:prstGeom prst="straightConnector1">
              <a:avLst/>
            </a:prstGeom>
            <a:ln w="9525" cap="flat" cmpd="sng" algn="ctr">
              <a:solidFill>
                <a:schemeClr val="dk1"/>
              </a:solidFill>
              <a:prstDash val="solid"/>
              <a:round/>
              <a:headEnd type="arrow" w="med" len="med"/>
              <a:tailEnd type="arrow" w="med" len="med"/>
            </a:ln>
          </p:spPr>
          <p:style>
            <a:lnRef idx="0">
              <a:scrgbClr r="0" g="0" b="0"/>
            </a:lnRef>
            <a:fillRef idx="0">
              <a:scrgbClr r="0" g="0" b="0"/>
            </a:fillRef>
            <a:effectRef idx="0">
              <a:scrgbClr r="0" g="0" b="0"/>
            </a:effectRef>
            <a:fontRef idx="minor">
              <a:schemeClr val="tx1"/>
            </a:fontRef>
          </p:style>
        </p:cxnSp>
        <p:cxnSp>
          <p:nvCxnSpPr>
            <p:cNvPr id="377" name="直接箭头连接符 376"/>
            <p:cNvCxnSpPr/>
            <p:nvPr/>
          </p:nvCxnSpPr>
          <p:spPr>
            <a:xfrm>
              <a:off x="1930294" y="2644786"/>
              <a:ext cx="1483050" cy="131132"/>
            </a:xfrm>
            <a:prstGeom prst="straightConnector1">
              <a:avLst/>
            </a:prstGeom>
            <a:ln w="9525" cap="flat" cmpd="sng" algn="ctr">
              <a:solidFill>
                <a:schemeClr val="dk1"/>
              </a:solidFill>
              <a:prstDash val="solid"/>
              <a:round/>
              <a:headEnd type="arrow" w="med" len="med"/>
              <a:tailEnd type="arrow" w="med" len="med"/>
            </a:ln>
          </p:spPr>
          <p:style>
            <a:lnRef idx="0">
              <a:scrgbClr r="0" g="0" b="0"/>
            </a:lnRef>
            <a:fillRef idx="0">
              <a:scrgbClr r="0" g="0" b="0"/>
            </a:fillRef>
            <a:effectRef idx="0">
              <a:scrgbClr r="0" g="0" b="0"/>
            </a:effectRef>
            <a:fontRef idx="minor">
              <a:schemeClr val="tx1"/>
            </a:fontRef>
          </p:style>
        </p:cxnSp>
        <p:sp>
          <p:nvSpPr>
            <p:cNvPr id="382" name="矩形 381"/>
            <p:cNvSpPr/>
            <p:nvPr/>
          </p:nvSpPr>
          <p:spPr>
            <a:xfrm rot="20075650">
              <a:off x="4119595" y="2351932"/>
              <a:ext cx="825867" cy="338554"/>
            </a:xfrm>
            <a:prstGeom prst="rect">
              <a:avLst/>
            </a:prstGeom>
          </p:spPr>
          <p:txBody>
            <a:bodyPr wrap="none">
              <a:spAutoFit/>
            </a:bodyPr>
            <a:lstStyle/>
            <a:p>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FDMA</a:t>
              </a:r>
              <a:endParaRPr lang="zh-CN" altLang="en-US" sz="1600" dirty="0"/>
            </a:p>
          </p:txBody>
        </p:sp>
        <p:sp>
          <p:nvSpPr>
            <p:cNvPr id="383" name="矩形 382"/>
            <p:cNvSpPr/>
            <p:nvPr/>
          </p:nvSpPr>
          <p:spPr>
            <a:xfrm rot="213981">
              <a:off x="2217353" y="2684832"/>
              <a:ext cx="840295" cy="338554"/>
            </a:xfrm>
            <a:prstGeom prst="rect">
              <a:avLst/>
            </a:prstGeom>
          </p:spPr>
          <p:txBody>
            <a:bodyPr wrap="none">
              <a:spAutoFit/>
            </a:bodyPr>
            <a:lstStyle/>
            <a:p>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TDMA</a:t>
              </a:r>
              <a:endParaRPr lang="zh-CN" altLang="en-US" sz="1600" dirty="0"/>
            </a:p>
          </p:txBody>
        </p:sp>
      </p:grpSp>
    </p:spTree>
    <p:extLst>
      <p:ext uri="{BB962C8B-B14F-4D97-AF65-F5344CB8AC3E}">
        <p14:creationId xmlns="" xmlns:p14="http://schemas.microsoft.com/office/powerpoint/2010/main" val="114693568"/>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17853" y="967864"/>
            <a:ext cx="8133857" cy="240711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641014"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GSM 2G </a:t>
            </a:r>
            <a:r>
              <a:rPr lang="zh-CN" altLang="en-US" sz="2000" b="1" dirty="0">
                <a:latin typeface="微软雅黑" pitchFamily="34" charset="-122"/>
                <a:ea typeface="微软雅黑" pitchFamily="34" charset="-122"/>
              </a:rPr>
              <a:t>蜂窝通信系统的重要组成构件</a:t>
            </a:r>
          </a:p>
        </p:txBody>
      </p:sp>
      <p:sp>
        <p:nvSpPr>
          <p:cNvPr id="9" name="Freeform 510"/>
          <p:cNvSpPr>
            <a:spLocks/>
          </p:cNvSpPr>
          <p:nvPr/>
        </p:nvSpPr>
        <p:spPr bwMode="auto">
          <a:xfrm>
            <a:off x="1173614" y="1187646"/>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1936957"/>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3" name="组合 333"/>
          <p:cNvGrpSpPr/>
          <p:nvPr/>
        </p:nvGrpSpPr>
        <p:grpSpPr>
          <a:xfrm>
            <a:off x="4526898" y="1728004"/>
            <a:ext cx="835930" cy="800846"/>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684532" y="1754606"/>
            <a:ext cx="871054" cy="779336"/>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357789" y="2334718"/>
            <a:ext cx="597971" cy="1474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AutoShape 45"/>
          <p:cNvSpPr>
            <a:spLocks noChangeArrowheads="1"/>
          </p:cNvSpPr>
          <p:nvPr/>
        </p:nvSpPr>
        <p:spPr bwMode="auto">
          <a:xfrm>
            <a:off x="1438354" y="1711600"/>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443593"/>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197156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1698200"/>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239575"/>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495522"/>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232875"/>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242587"/>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1608418"/>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1850964"/>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485135"/>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093511"/>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397699"/>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093511"/>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1663359"/>
            <a:ext cx="169909" cy="352430"/>
            <a:chOff x="4186" y="1736"/>
            <a:chExt cx="229" cy="461"/>
          </a:xfrm>
        </p:grpSpPr>
        <p:pic>
          <p:nvPicPr>
            <p:cNvPr id="203" name="Picture 5"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1729021"/>
            <a:ext cx="169909" cy="352429"/>
            <a:chOff x="4186" y="1736"/>
            <a:chExt cx="229" cy="461"/>
          </a:xfrm>
        </p:grpSpPr>
        <p:pic>
          <p:nvPicPr>
            <p:cNvPr id="209" name="Picture 390"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424832"/>
            <a:ext cx="169908" cy="352430"/>
            <a:chOff x="4186" y="1736"/>
            <a:chExt cx="229" cy="461"/>
          </a:xfrm>
        </p:grpSpPr>
        <p:pic>
          <p:nvPicPr>
            <p:cNvPr id="215" name="Picture 396"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215454"/>
            <a:ext cx="169909" cy="352430"/>
            <a:chOff x="4186" y="1736"/>
            <a:chExt cx="229" cy="461"/>
          </a:xfrm>
        </p:grpSpPr>
        <p:pic>
          <p:nvPicPr>
            <p:cNvPr id="221" name="Picture 402"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1911266"/>
            <a:ext cx="169908" cy="352429"/>
            <a:chOff x="4186" y="1736"/>
            <a:chExt cx="229" cy="461"/>
          </a:xfrm>
        </p:grpSpPr>
        <p:pic>
          <p:nvPicPr>
            <p:cNvPr id="227" name="Picture 408"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336057"/>
            <a:ext cx="169909" cy="352430"/>
            <a:chOff x="4186" y="1736"/>
            <a:chExt cx="229" cy="461"/>
          </a:xfrm>
        </p:grpSpPr>
        <p:pic>
          <p:nvPicPr>
            <p:cNvPr id="233" name="Picture 414"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2545103"/>
            <a:ext cx="169908" cy="352430"/>
            <a:chOff x="4186" y="1736"/>
            <a:chExt cx="229" cy="461"/>
          </a:xfrm>
        </p:grpSpPr>
        <p:pic>
          <p:nvPicPr>
            <p:cNvPr id="239" name="Picture 420"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 xmlns:p14="http://schemas.microsoft.com/office/powerpoint/2010/main" val="2773597159"/>
              </p:ext>
            </p:extLst>
          </p:nvPr>
        </p:nvGraphicFramePr>
        <p:xfrm>
          <a:off x="1360645" y="2640246"/>
          <a:ext cx="417526" cy="218426"/>
        </p:xfrm>
        <a:graphic>
          <a:graphicData uri="http://schemas.openxmlformats.org/presentationml/2006/ole">
            <p:oleObj spid="_x0000_s25678" name="Microsoft ClipArt Gallery" r:id="rId5" imgW="8839200" imgH="3481388" progId="">
              <p:embed/>
            </p:oleObj>
          </a:graphicData>
        </a:graphic>
      </p:graphicFrame>
      <p:sp>
        <p:nvSpPr>
          <p:cNvPr id="245" name="Line 452"/>
          <p:cNvSpPr>
            <a:spLocks noChangeShapeType="1"/>
          </p:cNvSpPr>
          <p:nvPr/>
        </p:nvSpPr>
        <p:spPr bwMode="auto">
          <a:xfrm>
            <a:off x="2793669" y="1789322"/>
            <a:ext cx="777099" cy="426132"/>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336057"/>
            <a:ext cx="836369" cy="121944"/>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215454"/>
            <a:ext cx="1255213" cy="60302"/>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1607077"/>
            <a:ext cx="1323704" cy="615077"/>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1964868"/>
            <a:ext cx="1750450" cy="277387"/>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291837"/>
            <a:ext cx="1732010" cy="166165"/>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362858"/>
            <a:ext cx="1301312" cy="400671"/>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a:grpSpLocks/>
          </p:cNvGrpSpPr>
          <p:nvPr/>
        </p:nvGrpSpPr>
        <p:grpSpPr bwMode="auto">
          <a:xfrm>
            <a:off x="6020607" y="2855841"/>
            <a:ext cx="144883" cy="317589"/>
            <a:chOff x="4186" y="1736"/>
            <a:chExt cx="229" cy="461"/>
          </a:xfrm>
        </p:grpSpPr>
        <p:pic>
          <p:nvPicPr>
            <p:cNvPr id="253" name="Picture 500" descr="icon-mobile-phone"/>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450910" y="2353150"/>
            <a:ext cx="487634" cy="29583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BSC</a:t>
            </a:r>
          </a:p>
        </p:txBody>
      </p:sp>
      <p:sp>
        <p:nvSpPr>
          <p:cNvPr id="259" name="Text Box 511"/>
          <p:cNvSpPr txBox="1">
            <a:spLocks noChangeArrowheads="1"/>
          </p:cNvSpPr>
          <p:nvPr/>
        </p:nvSpPr>
        <p:spPr bwMode="auto">
          <a:xfrm>
            <a:off x="2615773" y="1200776"/>
            <a:ext cx="108234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260" name="Group 512"/>
          <p:cNvGrpSpPr>
            <a:grpSpLocks/>
          </p:cNvGrpSpPr>
          <p:nvPr/>
        </p:nvGrpSpPr>
        <p:grpSpPr bwMode="auto">
          <a:xfrm>
            <a:off x="5363365" y="2821000"/>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5542492" y="2892022"/>
            <a:ext cx="492443" cy="295835"/>
          </a:xfrm>
          <a:prstGeom prst="rect">
            <a:avLst/>
          </a:prstGeom>
          <a:solidFill>
            <a:srgbClr val="C3E3F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6378862" y="2846462"/>
            <a:ext cx="800219" cy="295835"/>
          </a:xfrm>
          <a:prstGeom prst="rect">
            <a:avLst/>
          </a:prstGeom>
          <a:solidFill>
            <a:srgbClr val="C3E3F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4407137" y="2760698"/>
            <a:ext cx="2756727" cy="486433"/>
          </a:xfrm>
          <a:prstGeom prst="rect">
            <a:avLst/>
          </a:prstGeom>
          <a:noFill/>
          <a:ln w="38100" cmpd="dbl">
            <a:solidFill>
              <a:schemeClr val="tx1"/>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5304095" y="2760698"/>
            <a:ext cx="0" cy="486433"/>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6020607" y="2760698"/>
            <a:ext cx="0" cy="486433"/>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4467725" y="2847800"/>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4825981" y="2763378"/>
            <a:ext cx="492443" cy="49305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grpSp>
        <p:nvGrpSpPr>
          <p:cNvPr id="292" name="Group 428"/>
          <p:cNvGrpSpPr>
            <a:grpSpLocks/>
          </p:cNvGrpSpPr>
          <p:nvPr/>
        </p:nvGrpSpPr>
        <p:grpSpPr bwMode="auto">
          <a:xfrm>
            <a:off x="6909660" y="1787983"/>
            <a:ext cx="1440927" cy="877724"/>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7149376" y="2092171"/>
            <a:ext cx="954107" cy="29583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3" name="AutoShape 451"/>
          <p:cNvSpPr>
            <a:spLocks noChangeArrowheads="1"/>
          </p:cNvSpPr>
          <p:nvPr/>
        </p:nvSpPr>
        <p:spPr bwMode="auto">
          <a:xfrm>
            <a:off x="4706123" y="2180613"/>
            <a:ext cx="478113"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4" name="Text Box 546"/>
          <p:cNvSpPr txBox="1">
            <a:spLocks noChangeArrowheads="1"/>
          </p:cNvSpPr>
          <p:nvPr/>
        </p:nvSpPr>
        <p:spPr bwMode="auto">
          <a:xfrm>
            <a:off x="5815136" y="1932707"/>
            <a:ext cx="657552" cy="29583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GMSC</a:t>
            </a:r>
            <a:endParaRPr kumimoji="1" lang="zh-CN" altLang="en-US" sz="1200" b="1">
              <a:latin typeface="微软雅黑" panose="020B0503020204020204" pitchFamily="34" charset="-122"/>
              <a:ea typeface="微软雅黑" panose="020B0503020204020204" pitchFamily="34" charset="-122"/>
            </a:endParaRPr>
          </a:p>
        </p:txBody>
      </p:sp>
      <p:sp>
        <p:nvSpPr>
          <p:cNvPr id="315" name="AutoShape 449"/>
          <p:cNvSpPr>
            <a:spLocks noChangeArrowheads="1"/>
          </p:cNvSpPr>
          <p:nvPr/>
        </p:nvSpPr>
        <p:spPr bwMode="auto">
          <a:xfrm>
            <a:off x="3450910" y="2153812"/>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6" name="Text Box 542"/>
          <p:cNvSpPr txBox="1">
            <a:spLocks noChangeArrowheads="1"/>
          </p:cNvSpPr>
          <p:nvPr/>
        </p:nvSpPr>
        <p:spPr bwMode="auto">
          <a:xfrm>
            <a:off x="3365484" y="1512415"/>
            <a:ext cx="646331"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sp>
        <p:nvSpPr>
          <p:cNvPr id="317" name="Text Box 541"/>
          <p:cNvSpPr txBox="1">
            <a:spLocks noChangeArrowheads="1"/>
          </p:cNvSpPr>
          <p:nvPr/>
        </p:nvSpPr>
        <p:spPr bwMode="auto">
          <a:xfrm>
            <a:off x="4549681" y="1325644"/>
            <a:ext cx="80021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移动</a:t>
            </a:r>
          </a:p>
          <a:p>
            <a:pPr algn="ctr" eaLnBrk="1" hangingPunct="1"/>
            <a:r>
              <a:rPr kumimoji="1" lang="zh-CN" altLang="en-US" sz="12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701864" y="1314923"/>
            <a:ext cx="80021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网关移动</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交换中心</a:t>
            </a:r>
            <a:endParaRPr kumimoji="1" lang="en-US" altLang="zh-CN" sz="12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681098" y="1954503"/>
            <a:ext cx="540533" cy="29583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5884943" y="2175253"/>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3921121" y="2314617"/>
            <a:ext cx="798173" cy="1340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2" name="直接连接符 321"/>
          <p:cNvCxnSpPr/>
          <p:nvPr/>
        </p:nvCxnSpPr>
        <p:spPr>
          <a:xfrm flipV="1">
            <a:off x="4363673" y="2392339"/>
            <a:ext cx="354304" cy="15410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8647" y="2144433"/>
            <a:ext cx="358256" cy="140703"/>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82920" y="2328017"/>
            <a:ext cx="704657" cy="134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480588" y="2110931"/>
            <a:ext cx="406989" cy="163484"/>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546444" y="2362858"/>
            <a:ext cx="354304" cy="15410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327" name="Object 36">
            <a:hlinkClick r:id="" action="ppaction://ole?verb=0"/>
          </p:cNvPr>
          <p:cNvGraphicFramePr>
            <a:graphicFrameLocks/>
          </p:cNvGraphicFramePr>
          <p:nvPr>
            <p:extLst>
              <p:ext uri="{D42A27DB-BD31-4B8C-83A1-F6EECF244321}">
                <p14:modId xmlns="" xmlns:p14="http://schemas.microsoft.com/office/powerpoint/2010/main" val="3714990432"/>
              </p:ext>
            </p:extLst>
          </p:nvPr>
        </p:nvGraphicFramePr>
        <p:xfrm>
          <a:off x="6166806" y="3020666"/>
          <a:ext cx="331914" cy="174205"/>
        </p:xfrm>
        <a:graphic>
          <a:graphicData uri="http://schemas.openxmlformats.org/presentationml/2006/ole">
            <p:oleObj spid="_x0000_s25679" name="Microsoft ClipArt Gallery" r:id="rId7" imgW="8839200" imgH="3481388" progId="">
              <p:embed/>
            </p:oleObj>
          </a:graphicData>
        </a:graphic>
      </p:graphicFrame>
      <p:grpSp>
        <p:nvGrpSpPr>
          <p:cNvPr id="6" name="组合 5"/>
          <p:cNvGrpSpPr/>
          <p:nvPr/>
        </p:nvGrpSpPr>
        <p:grpSpPr>
          <a:xfrm>
            <a:off x="921506" y="1085804"/>
            <a:ext cx="902811" cy="765185"/>
            <a:chOff x="921506" y="1085804"/>
            <a:chExt cx="902811" cy="765185"/>
          </a:xfrm>
        </p:grpSpPr>
        <p:cxnSp>
          <p:nvCxnSpPr>
            <p:cNvPr id="328" name="直接连接符 327"/>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29"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30" name="直接箭头连接符 329"/>
            <p:cNvCxnSpPr>
              <a:stCxn id="329"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331" name="Text Box 541"/>
          <p:cNvSpPr txBox="1">
            <a:spLocks noChangeArrowheads="1"/>
          </p:cNvSpPr>
          <p:nvPr/>
        </p:nvSpPr>
        <p:spPr bwMode="auto">
          <a:xfrm>
            <a:off x="4575731" y="1061986"/>
            <a:ext cx="1800494" cy="27546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r>
              <a:rPr kumimoji="1" lang="zh-CN" altLang="en-US" sz="1400" b="1" dirty="0">
                <a:latin typeface="微软雅黑" panose="020B0503020204020204" pitchFamily="34" charset="-122"/>
                <a:ea typeface="微软雅黑" panose="020B0503020204020204" pitchFamily="34" charset="-122"/>
              </a:rPr>
              <a:t>（话音通信）</a:t>
            </a:r>
          </a:p>
        </p:txBody>
      </p:sp>
      <p:sp>
        <p:nvSpPr>
          <p:cNvPr id="332" name="圆角矩形 331"/>
          <p:cNvSpPr/>
          <p:nvPr/>
        </p:nvSpPr>
        <p:spPr>
          <a:xfrm>
            <a:off x="4287280" y="1307318"/>
            <a:ext cx="2390568" cy="1358390"/>
          </a:xfrm>
          <a:prstGeom prst="roundRect">
            <a:avLst>
              <a:gd name="adj" fmla="val 32059"/>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3" name="矩形 2"/>
          <p:cNvSpPr/>
          <p:nvPr/>
        </p:nvSpPr>
        <p:spPr>
          <a:xfrm>
            <a:off x="1025780" y="3366551"/>
            <a:ext cx="7713773" cy="1323439"/>
          </a:xfrm>
          <a:prstGeom prst="rect">
            <a:avLst/>
          </a:prstGeom>
        </p:spPr>
        <p:txBody>
          <a:bodyPr wrap="square">
            <a:spAutoFit/>
          </a:bodyPr>
          <a:lstStyle/>
          <a:p>
            <a:pPr>
              <a:lnSpc>
                <a:spcPts val="2400"/>
              </a:lnSpc>
            </a:pP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GSM</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包括</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基站子系统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网络子系统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（常称为</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核心网</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基</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站</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子系统：</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包括</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几十个基站和一个</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基站</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控制器 </a:t>
            </a: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BSC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(Base Station Controller)</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BSC</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为</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本基站子系统中的几十个基站</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服务：分配</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无线信道，</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确定所在小区，漫游</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时进行</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信道切换。</a:t>
            </a:r>
            <a:endPar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4" name="组合 3"/>
          <p:cNvGrpSpPr/>
          <p:nvPr/>
        </p:nvGrpSpPr>
        <p:grpSpPr>
          <a:xfrm>
            <a:off x="1461734" y="1626553"/>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1</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grpSp>
    </p:spTree>
    <p:extLst>
      <p:ext uri="{BB962C8B-B14F-4D97-AF65-F5344CB8AC3E}">
        <p14:creationId xmlns="" xmlns:p14="http://schemas.microsoft.com/office/powerpoint/2010/main" val="39720207"/>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childTnLst>
                                </p:cTn>
                              </p:par>
                            </p:childTnLst>
                          </p:cTn>
                        </p:par>
                        <p:par>
                          <p:cTn id="10" fill="hold">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17853" y="967864"/>
            <a:ext cx="8133857" cy="240711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641014"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GSM 2G </a:t>
            </a:r>
            <a:r>
              <a:rPr lang="zh-CN" altLang="en-US" sz="2000" b="1" dirty="0">
                <a:latin typeface="微软雅黑" pitchFamily="34" charset="-122"/>
                <a:ea typeface="微软雅黑" pitchFamily="34" charset="-122"/>
              </a:rPr>
              <a:t>蜂窝通信系统的重要组成构件</a:t>
            </a:r>
          </a:p>
        </p:txBody>
      </p:sp>
      <p:sp>
        <p:nvSpPr>
          <p:cNvPr id="9" name="Freeform 510"/>
          <p:cNvSpPr>
            <a:spLocks/>
          </p:cNvSpPr>
          <p:nvPr/>
        </p:nvSpPr>
        <p:spPr bwMode="auto">
          <a:xfrm>
            <a:off x="1173614" y="1187646"/>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1936957"/>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3" name="组合 333"/>
          <p:cNvGrpSpPr/>
          <p:nvPr/>
        </p:nvGrpSpPr>
        <p:grpSpPr>
          <a:xfrm>
            <a:off x="4526898" y="1728004"/>
            <a:ext cx="835930" cy="800846"/>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684532" y="1754606"/>
            <a:ext cx="871054" cy="779336"/>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357789" y="2334718"/>
            <a:ext cx="597971" cy="1474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AutoShape 45"/>
          <p:cNvSpPr>
            <a:spLocks noChangeArrowheads="1"/>
          </p:cNvSpPr>
          <p:nvPr/>
        </p:nvSpPr>
        <p:spPr bwMode="auto">
          <a:xfrm>
            <a:off x="1438354" y="1711600"/>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443593"/>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197156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1698200"/>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239575"/>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495522"/>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232875"/>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242587"/>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1608418"/>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1850964"/>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485135"/>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093511"/>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397699"/>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093511"/>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1663359"/>
            <a:ext cx="169909" cy="352430"/>
            <a:chOff x="4186" y="1736"/>
            <a:chExt cx="229" cy="461"/>
          </a:xfrm>
        </p:grpSpPr>
        <p:pic>
          <p:nvPicPr>
            <p:cNvPr id="203" name="Picture 5"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1729021"/>
            <a:ext cx="169909" cy="352429"/>
            <a:chOff x="4186" y="1736"/>
            <a:chExt cx="229" cy="461"/>
          </a:xfrm>
        </p:grpSpPr>
        <p:pic>
          <p:nvPicPr>
            <p:cNvPr id="209" name="Picture 390"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424832"/>
            <a:ext cx="169908" cy="352430"/>
            <a:chOff x="4186" y="1736"/>
            <a:chExt cx="229" cy="461"/>
          </a:xfrm>
        </p:grpSpPr>
        <p:pic>
          <p:nvPicPr>
            <p:cNvPr id="215" name="Picture 396"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215454"/>
            <a:ext cx="169909" cy="352430"/>
            <a:chOff x="4186" y="1736"/>
            <a:chExt cx="229" cy="461"/>
          </a:xfrm>
        </p:grpSpPr>
        <p:pic>
          <p:nvPicPr>
            <p:cNvPr id="221" name="Picture 402"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1911266"/>
            <a:ext cx="169908" cy="352429"/>
            <a:chOff x="4186" y="1736"/>
            <a:chExt cx="229" cy="461"/>
          </a:xfrm>
        </p:grpSpPr>
        <p:pic>
          <p:nvPicPr>
            <p:cNvPr id="227" name="Picture 408"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336057"/>
            <a:ext cx="169909" cy="352430"/>
            <a:chOff x="4186" y="1736"/>
            <a:chExt cx="229" cy="461"/>
          </a:xfrm>
        </p:grpSpPr>
        <p:pic>
          <p:nvPicPr>
            <p:cNvPr id="233" name="Picture 414"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2545103"/>
            <a:ext cx="169908" cy="352430"/>
            <a:chOff x="4186" y="1736"/>
            <a:chExt cx="229" cy="461"/>
          </a:xfrm>
        </p:grpSpPr>
        <p:pic>
          <p:nvPicPr>
            <p:cNvPr id="239" name="Picture 420"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 xmlns:p14="http://schemas.microsoft.com/office/powerpoint/2010/main" val="2773597159"/>
              </p:ext>
            </p:extLst>
          </p:nvPr>
        </p:nvGraphicFramePr>
        <p:xfrm>
          <a:off x="1360645" y="2640246"/>
          <a:ext cx="417526" cy="218426"/>
        </p:xfrm>
        <a:graphic>
          <a:graphicData uri="http://schemas.openxmlformats.org/presentationml/2006/ole">
            <p:oleObj spid="_x0000_s26700" name="Microsoft ClipArt Gallery" r:id="rId5" imgW="8839200" imgH="3481388" progId="">
              <p:embed/>
            </p:oleObj>
          </a:graphicData>
        </a:graphic>
      </p:graphicFrame>
      <p:sp>
        <p:nvSpPr>
          <p:cNvPr id="245" name="Line 452"/>
          <p:cNvSpPr>
            <a:spLocks noChangeShapeType="1"/>
          </p:cNvSpPr>
          <p:nvPr/>
        </p:nvSpPr>
        <p:spPr bwMode="auto">
          <a:xfrm>
            <a:off x="2793669" y="1789322"/>
            <a:ext cx="777099" cy="426132"/>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336057"/>
            <a:ext cx="836369" cy="121944"/>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215454"/>
            <a:ext cx="1255213" cy="60302"/>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1607077"/>
            <a:ext cx="1323704" cy="615077"/>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1964868"/>
            <a:ext cx="1750450" cy="277387"/>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291837"/>
            <a:ext cx="1732010" cy="166165"/>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362858"/>
            <a:ext cx="1301312" cy="400671"/>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a:grpSpLocks/>
          </p:cNvGrpSpPr>
          <p:nvPr/>
        </p:nvGrpSpPr>
        <p:grpSpPr bwMode="auto">
          <a:xfrm>
            <a:off x="6020607" y="2855841"/>
            <a:ext cx="144883" cy="317589"/>
            <a:chOff x="4186" y="1736"/>
            <a:chExt cx="229" cy="461"/>
          </a:xfrm>
        </p:grpSpPr>
        <p:pic>
          <p:nvPicPr>
            <p:cNvPr id="253" name="Picture 500" descr="icon-mobile-phone"/>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450910" y="2353150"/>
            <a:ext cx="487634" cy="29583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BSC</a:t>
            </a:r>
          </a:p>
        </p:txBody>
      </p:sp>
      <p:sp>
        <p:nvSpPr>
          <p:cNvPr id="259" name="Text Box 511"/>
          <p:cNvSpPr txBox="1">
            <a:spLocks noChangeArrowheads="1"/>
          </p:cNvSpPr>
          <p:nvPr/>
        </p:nvSpPr>
        <p:spPr bwMode="auto">
          <a:xfrm>
            <a:off x="2615773" y="1200776"/>
            <a:ext cx="108234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260" name="Group 512"/>
          <p:cNvGrpSpPr>
            <a:grpSpLocks/>
          </p:cNvGrpSpPr>
          <p:nvPr/>
        </p:nvGrpSpPr>
        <p:grpSpPr bwMode="auto">
          <a:xfrm>
            <a:off x="5363365" y="2821000"/>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5542492" y="2892022"/>
            <a:ext cx="492443" cy="295835"/>
          </a:xfrm>
          <a:prstGeom prst="rect">
            <a:avLst/>
          </a:prstGeom>
          <a:solidFill>
            <a:srgbClr val="C3E3F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6378862" y="2846462"/>
            <a:ext cx="800219" cy="295835"/>
          </a:xfrm>
          <a:prstGeom prst="rect">
            <a:avLst/>
          </a:prstGeom>
          <a:solidFill>
            <a:srgbClr val="C3E3F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4407137" y="2760698"/>
            <a:ext cx="2756727" cy="486433"/>
          </a:xfrm>
          <a:prstGeom prst="rect">
            <a:avLst/>
          </a:prstGeom>
          <a:noFill/>
          <a:ln w="38100" cmpd="dbl">
            <a:solidFill>
              <a:schemeClr val="tx1"/>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5304095" y="2760698"/>
            <a:ext cx="0" cy="486433"/>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6020607" y="2760698"/>
            <a:ext cx="0" cy="486433"/>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4467725" y="2847800"/>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4825981" y="2763378"/>
            <a:ext cx="492443" cy="49305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grpSp>
        <p:nvGrpSpPr>
          <p:cNvPr id="292" name="Group 428"/>
          <p:cNvGrpSpPr>
            <a:grpSpLocks/>
          </p:cNvGrpSpPr>
          <p:nvPr/>
        </p:nvGrpSpPr>
        <p:grpSpPr bwMode="auto">
          <a:xfrm>
            <a:off x="6909660" y="1787983"/>
            <a:ext cx="1440927" cy="877724"/>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7149376" y="2092171"/>
            <a:ext cx="954107" cy="29583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3" name="AutoShape 451"/>
          <p:cNvSpPr>
            <a:spLocks noChangeArrowheads="1"/>
          </p:cNvSpPr>
          <p:nvPr/>
        </p:nvSpPr>
        <p:spPr bwMode="auto">
          <a:xfrm>
            <a:off x="4706123" y="2180613"/>
            <a:ext cx="478113"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4" name="Text Box 546"/>
          <p:cNvSpPr txBox="1">
            <a:spLocks noChangeArrowheads="1"/>
          </p:cNvSpPr>
          <p:nvPr/>
        </p:nvSpPr>
        <p:spPr bwMode="auto">
          <a:xfrm>
            <a:off x="5815136" y="1932707"/>
            <a:ext cx="657552" cy="29583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GMSC</a:t>
            </a:r>
            <a:endParaRPr kumimoji="1" lang="zh-CN" altLang="en-US" sz="1200" b="1">
              <a:latin typeface="微软雅黑" panose="020B0503020204020204" pitchFamily="34" charset="-122"/>
              <a:ea typeface="微软雅黑" panose="020B0503020204020204" pitchFamily="34" charset="-122"/>
            </a:endParaRPr>
          </a:p>
        </p:txBody>
      </p:sp>
      <p:sp>
        <p:nvSpPr>
          <p:cNvPr id="315" name="AutoShape 449"/>
          <p:cNvSpPr>
            <a:spLocks noChangeArrowheads="1"/>
          </p:cNvSpPr>
          <p:nvPr/>
        </p:nvSpPr>
        <p:spPr bwMode="auto">
          <a:xfrm>
            <a:off x="3450910" y="2153812"/>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6" name="Text Box 542"/>
          <p:cNvSpPr txBox="1">
            <a:spLocks noChangeArrowheads="1"/>
          </p:cNvSpPr>
          <p:nvPr/>
        </p:nvSpPr>
        <p:spPr bwMode="auto">
          <a:xfrm>
            <a:off x="3365484" y="1512415"/>
            <a:ext cx="646331"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sp>
        <p:nvSpPr>
          <p:cNvPr id="317" name="Text Box 541"/>
          <p:cNvSpPr txBox="1">
            <a:spLocks noChangeArrowheads="1"/>
          </p:cNvSpPr>
          <p:nvPr/>
        </p:nvSpPr>
        <p:spPr bwMode="auto">
          <a:xfrm>
            <a:off x="4549681" y="1325644"/>
            <a:ext cx="80021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移动</a:t>
            </a:r>
          </a:p>
          <a:p>
            <a:pPr algn="ctr" eaLnBrk="1" hangingPunct="1"/>
            <a:r>
              <a:rPr kumimoji="1" lang="zh-CN" altLang="en-US" sz="12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701864" y="1314923"/>
            <a:ext cx="80021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网关移动</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交换中心</a:t>
            </a:r>
            <a:endParaRPr kumimoji="1" lang="en-US" altLang="zh-CN" sz="12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681098" y="1954503"/>
            <a:ext cx="540533" cy="29583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5884943" y="2175253"/>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3921121" y="2314617"/>
            <a:ext cx="798173" cy="1340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2" name="直接连接符 321"/>
          <p:cNvCxnSpPr/>
          <p:nvPr/>
        </p:nvCxnSpPr>
        <p:spPr>
          <a:xfrm flipV="1">
            <a:off x="4363673" y="2392339"/>
            <a:ext cx="354304" cy="15410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8647" y="2144433"/>
            <a:ext cx="358256" cy="140703"/>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82920" y="2328017"/>
            <a:ext cx="704657" cy="134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480588" y="2110931"/>
            <a:ext cx="406989" cy="163484"/>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546444" y="2362858"/>
            <a:ext cx="354304" cy="154105"/>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327" name="Object 36">
            <a:hlinkClick r:id="" action="ppaction://ole?verb=0"/>
          </p:cNvPr>
          <p:cNvGraphicFramePr>
            <a:graphicFrameLocks/>
          </p:cNvGraphicFramePr>
          <p:nvPr>
            <p:extLst>
              <p:ext uri="{D42A27DB-BD31-4B8C-83A1-F6EECF244321}">
                <p14:modId xmlns="" xmlns:p14="http://schemas.microsoft.com/office/powerpoint/2010/main" val="3714990432"/>
              </p:ext>
            </p:extLst>
          </p:nvPr>
        </p:nvGraphicFramePr>
        <p:xfrm>
          <a:off x="6166806" y="3020666"/>
          <a:ext cx="331914" cy="174205"/>
        </p:xfrm>
        <a:graphic>
          <a:graphicData uri="http://schemas.openxmlformats.org/presentationml/2006/ole">
            <p:oleObj spid="_x0000_s26701" name="Microsoft ClipArt Gallery" r:id="rId7" imgW="8839200" imgH="3481388" progId="">
              <p:embed/>
            </p:oleObj>
          </a:graphicData>
        </a:graphic>
      </p:graphicFrame>
      <p:sp>
        <p:nvSpPr>
          <p:cNvPr id="331" name="Text Box 541"/>
          <p:cNvSpPr txBox="1">
            <a:spLocks noChangeArrowheads="1"/>
          </p:cNvSpPr>
          <p:nvPr/>
        </p:nvSpPr>
        <p:spPr bwMode="auto">
          <a:xfrm>
            <a:off x="4575731" y="1061986"/>
            <a:ext cx="1800494" cy="27546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核心网</a:t>
            </a:r>
            <a:r>
              <a:rPr kumimoji="1" lang="zh-CN" altLang="en-US" sz="1400" b="1" dirty="0">
                <a:latin typeface="微软雅黑" panose="020B0503020204020204" pitchFamily="34" charset="-122"/>
                <a:ea typeface="微软雅黑" panose="020B0503020204020204" pitchFamily="34" charset="-122"/>
              </a:rPr>
              <a:t>（话音通信）</a:t>
            </a:r>
          </a:p>
        </p:txBody>
      </p:sp>
      <p:sp>
        <p:nvSpPr>
          <p:cNvPr id="332" name="圆角矩形 331"/>
          <p:cNvSpPr/>
          <p:nvPr/>
        </p:nvSpPr>
        <p:spPr>
          <a:xfrm>
            <a:off x="4287280" y="1307318"/>
            <a:ext cx="2390568" cy="1358390"/>
          </a:xfrm>
          <a:prstGeom prst="roundRect">
            <a:avLst>
              <a:gd name="adj" fmla="val 32059"/>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3" name="矩形 2"/>
          <p:cNvSpPr/>
          <p:nvPr/>
        </p:nvSpPr>
        <p:spPr>
          <a:xfrm>
            <a:off x="1025780" y="3366551"/>
            <a:ext cx="7713773" cy="1374735"/>
          </a:xfrm>
          <a:prstGeom prst="rect">
            <a:avLst/>
          </a:prstGeom>
        </p:spPr>
        <p:txBody>
          <a:bodyPr wrap="square">
            <a:spAutoFit/>
          </a:bodyPr>
          <a:lstStyle/>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核心</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网：</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包括</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移动交换</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中心 </a:t>
            </a: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MSC</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(Mobile Switching Center)</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和网关移动交换中心</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GMSC</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(Gateway Mobile Switching Center)</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endParaRPr>
          </a:p>
          <a:p>
            <a:pPr>
              <a:lnSpc>
                <a:spcPts val="2000"/>
              </a:lnSpc>
            </a:pP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MSC</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负责用户的授权和账单，用户呼叫连接的建立和释放，</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不同基</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站子系统之间漫游时的信道切换</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endParaRPr>
          </a:p>
          <a:p>
            <a:pPr>
              <a:lnSpc>
                <a:spcPts val="2000"/>
              </a:lnSpc>
            </a:pP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GMSC</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将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M</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SC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连接</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到公用电话网或其他移动通信网。</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4" name="组合 3"/>
          <p:cNvGrpSpPr/>
          <p:nvPr/>
        </p:nvGrpSpPr>
        <p:grpSpPr>
          <a:xfrm>
            <a:off x="1461734" y="1626553"/>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1</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grpSp>
      <p:grpSp>
        <p:nvGrpSpPr>
          <p:cNvPr id="341" name="组合 340"/>
          <p:cNvGrpSpPr/>
          <p:nvPr/>
        </p:nvGrpSpPr>
        <p:grpSpPr>
          <a:xfrm>
            <a:off x="921506" y="1085804"/>
            <a:ext cx="902811" cy="765185"/>
            <a:chOff x="921506" y="1085804"/>
            <a:chExt cx="902811" cy="765185"/>
          </a:xfrm>
        </p:grpSpPr>
        <p:cxnSp>
          <p:nvCxnSpPr>
            <p:cNvPr id="342" name="直接连接符 341"/>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43"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44" name="直接箭头连接符 343"/>
            <p:cNvCxnSpPr>
              <a:stCxn id="343"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 xmlns:p14="http://schemas.microsoft.com/office/powerpoint/2010/main" val="624917378"/>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childTnLst>
                                </p:cTn>
                              </p:par>
                            </p:childTnLst>
                          </p:cTn>
                        </p:par>
                        <p:par>
                          <p:cTn id="10" fill="hold">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341958" cy="292702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700"/>
              </a:lnSpc>
              <a:buClr>
                <a:srgbClr val="0070C0"/>
              </a:buClr>
              <a:buFont typeface="Wingdings" pitchFamily="2" charset="2"/>
              <a:buChar char="l"/>
            </a:pPr>
            <a:r>
              <a:rPr lang="zh-CN" altLang="en-US" sz="1700" b="1" dirty="0">
                <a:latin typeface="微软雅黑" pitchFamily="34" charset="-122"/>
                <a:ea typeface="微软雅黑" pitchFamily="34" charset="-122"/>
              </a:rPr>
              <a:t>为了满足移动数据通信需求，</a:t>
            </a:r>
            <a:r>
              <a:rPr lang="zh-CN" altLang="en-US" sz="1700" b="1" dirty="0" smtClean="0">
                <a:latin typeface="微软雅黑" pitchFamily="34" charset="-122"/>
                <a:ea typeface="微软雅黑" pitchFamily="34" charset="-122"/>
              </a:rPr>
              <a:t>引入了：</a:t>
            </a:r>
            <a:endParaRPr lang="en-US" altLang="zh-CN" sz="1700" b="1" dirty="0" smtClean="0">
              <a:latin typeface="微软雅黑" pitchFamily="34" charset="-122"/>
              <a:ea typeface="微软雅黑" pitchFamily="34" charset="-122"/>
            </a:endParaRPr>
          </a:p>
          <a:p>
            <a:pPr marL="717550" lvl="1" indent="-342900" eaLnBrk="0" hangingPunct="0">
              <a:lnSpc>
                <a:spcPts val="2700"/>
              </a:lnSpc>
              <a:buClr>
                <a:srgbClr val="9900CC"/>
              </a:buClr>
              <a:buSzPct val="85000"/>
              <a:buFont typeface="Wingdings" panose="05000000000000000000" pitchFamily="2" charset="2"/>
              <a:buChar char="u"/>
            </a:pPr>
            <a:r>
              <a:rPr lang="zh-CN" altLang="en-US" sz="1700" b="1" dirty="0">
                <a:solidFill>
                  <a:srgbClr val="C00000"/>
                </a:solidFill>
                <a:latin typeface="微软雅黑" pitchFamily="34" charset="-122"/>
                <a:ea typeface="微软雅黑" pitchFamily="34" charset="-122"/>
              </a:rPr>
              <a:t>通用分组无线</a:t>
            </a:r>
            <a:r>
              <a:rPr lang="zh-CN" altLang="en-US" sz="1700" b="1" dirty="0" smtClean="0">
                <a:solidFill>
                  <a:srgbClr val="C00000"/>
                </a:solidFill>
                <a:latin typeface="微软雅黑" pitchFamily="34" charset="-122"/>
                <a:ea typeface="微软雅黑" pitchFamily="34" charset="-122"/>
              </a:rPr>
              <a:t>服务 </a:t>
            </a:r>
            <a:r>
              <a:rPr lang="en-US" altLang="zh-CN" sz="1700" b="1" dirty="0" smtClean="0">
                <a:solidFill>
                  <a:srgbClr val="C00000"/>
                </a:solidFill>
                <a:latin typeface="微软雅黑" pitchFamily="34" charset="-122"/>
                <a:ea typeface="微软雅黑" pitchFamily="34" charset="-122"/>
              </a:rPr>
              <a:t>GPRS </a:t>
            </a:r>
            <a:r>
              <a:rPr lang="en-US" altLang="zh-CN" sz="1700" b="1" dirty="0">
                <a:latin typeface="微软雅黑" pitchFamily="34" charset="-122"/>
                <a:ea typeface="微软雅黑" pitchFamily="34" charset="-122"/>
              </a:rPr>
              <a:t>(General Packet Radio Service)</a:t>
            </a:r>
            <a:r>
              <a:rPr lang="zh-CN" altLang="en-US" sz="1700" b="1" dirty="0">
                <a:latin typeface="微软雅黑" pitchFamily="34" charset="-122"/>
                <a:ea typeface="微软雅黑" pitchFamily="34" charset="-122"/>
              </a:rPr>
              <a:t>（</a:t>
            </a:r>
            <a:r>
              <a:rPr lang="zh-CN" altLang="en-US" sz="1700" b="1" dirty="0" smtClean="0">
                <a:latin typeface="微软雅黑" pitchFamily="34" charset="-122"/>
                <a:ea typeface="微软雅黑" pitchFamily="34" charset="-122"/>
              </a:rPr>
              <a:t>俗称 </a:t>
            </a:r>
            <a:r>
              <a:rPr lang="en-US" altLang="zh-CN" sz="1700" b="1" dirty="0" smtClean="0">
                <a:solidFill>
                  <a:srgbClr val="0000CC"/>
                </a:solidFill>
                <a:latin typeface="微软雅黑" pitchFamily="34" charset="-122"/>
                <a:ea typeface="微软雅黑" pitchFamily="34" charset="-122"/>
              </a:rPr>
              <a:t>2.5G</a:t>
            </a:r>
            <a:r>
              <a:rPr lang="zh-CN" altLang="en-US" sz="1700" b="1" dirty="0">
                <a:latin typeface="微软雅黑" pitchFamily="34" charset="-122"/>
                <a:ea typeface="微软雅黑" pitchFamily="34" charset="-122"/>
              </a:rPr>
              <a:t>）；</a:t>
            </a:r>
            <a:endParaRPr lang="en-US" altLang="zh-CN" sz="1700" b="1" dirty="0">
              <a:latin typeface="微软雅黑" pitchFamily="34" charset="-122"/>
              <a:ea typeface="微软雅黑" pitchFamily="34" charset="-122"/>
            </a:endParaRPr>
          </a:p>
          <a:p>
            <a:pPr marL="717550" lvl="1" indent="-342900" eaLnBrk="0" hangingPunct="0">
              <a:lnSpc>
                <a:spcPts val="2700"/>
              </a:lnSpc>
              <a:buClr>
                <a:srgbClr val="9900CC"/>
              </a:buClr>
              <a:buSzPct val="85000"/>
              <a:buFont typeface="Wingdings" panose="05000000000000000000" pitchFamily="2" charset="2"/>
              <a:buChar char="u"/>
            </a:pPr>
            <a:r>
              <a:rPr lang="zh-CN" altLang="en-US" sz="1700" b="1" dirty="0">
                <a:solidFill>
                  <a:srgbClr val="C00000"/>
                </a:solidFill>
                <a:latin typeface="微软雅黑" pitchFamily="34" charset="-122"/>
                <a:ea typeface="微软雅黑" pitchFamily="34" charset="-122"/>
              </a:rPr>
              <a:t>增强型数据</a:t>
            </a:r>
            <a:r>
              <a:rPr lang="zh-CN" altLang="en-US" sz="1700" b="1" dirty="0" smtClean="0">
                <a:solidFill>
                  <a:srgbClr val="C00000"/>
                </a:solidFill>
                <a:latin typeface="微软雅黑" pitchFamily="34" charset="-122"/>
                <a:ea typeface="微软雅黑" pitchFamily="34" charset="-122"/>
              </a:rPr>
              <a:t>速率 </a:t>
            </a:r>
            <a:r>
              <a:rPr lang="en-US" altLang="zh-CN" sz="1700" b="1" dirty="0" smtClean="0">
                <a:solidFill>
                  <a:srgbClr val="C00000"/>
                </a:solidFill>
                <a:latin typeface="微软雅黑" pitchFamily="34" charset="-122"/>
                <a:ea typeface="微软雅黑" pitchFamily="34" charset="-122"/>
              </a:rPr>
              <a:t>GSM </a:t>
            </a:r>
            <a:r>
              <a:rPr lang="zh-CN" altLang="en-US" sz="1700" b="1" dirty="0" smtClean="0">
                <a:solidFill>
                  <a:srgbClr val="C00000"/>
                </a:solidFill>
                <a:latin typeface="微软雅黑" pitchFamily="34" charset="-122"/>
                <a:ea typeface="微软雅黑" pitchFamily="34" charset="-122"/>
              </a:rPr>
              <a:t>演进 </a:t>
            </a:r>
            <a:r>
              <a:rPr lang="en-US" altLang="zh-CN" sz="1700" b="1" dirty="0" smtClean="0">
                <a:solidFill>
                  <a:srgbClr val="C00000"/>
                </a:solidFill>
                <a:latin typeface="微软雅黑" pitchFamily="34" charset="-122"/>
                <a:ea typeface="微软雅黑" pitchFamily="34" charset="-122"/>
              </a:rPr>
              <a:t>EDGE</a:t>
            </a:r>
            <a:r>
              <a:rPr lang="en-US" altLang="zh-CN" sz="1700" b="1" dirty="0" smtClean="0">
                <a:latin typeface="微软雅黑" pitchFamily="34" charset="-122"/>
                <a:ea typeface="微软雅黑" pitchFamily="34" charset="-122"/>
              </a:rPr>
              <a:t> </a:t>
            </a:r>
            <a:r>
              <a:rPr lang="en-US" altLang="zh-CN" sz="1700" b="1" dirty="0">
                <a:latin typeface="微软雅黑" pitchFamily="34" charset="-122"/>
                <a:ea typeface="微软雅黑" pitchFamily="34" charset="-122"/>
              </a:rPr>
              <a:t>(Enhanced Data rate for GSM Evolution</a:t>
            </a:r>
            <a:r>
              <a:rPr lang="en-US" altLang="zh-CN" sz="1700" b="1" dirty="0" smtClean="0">
                <a:latin typeface="微软雅黑" pitchFamily="34" charset="-122"/>
                <a:ea typeface="微软雅黑" pitchFamily="34" charset="-122"/>
              </a:rPr>
              <a:t>)</a:t>
            </a:r>
            <a:r>
              <a:rPr lang="zh-CN" altLang="en-US" sz="1700" b="1" dirty="0" smtClean="0">
                <a:latin typeface="微软雅黑" pitchFamily="34" charset="-122"/>
                <a:ea typeface="微软雅黑" pitchFamily="34" charset="-122"/>
              </a:rPr>
              <a:t> 系统</a:t>
            </a:r>
            <a:r>
              <a:rPr lang="zh-CN" altLang="en-US" sz="1700" b="1" dirty="0">
                <a:latin typeface="微软雅黑" pitchFamily="34" charset="-122"/>
                <a:ea typeface="微软雅黑" pitchFamily="34" charset="-122"/>
              </a:rPr>
              <a:t>（俗称 </a:t>
            </a:r>
            <a:r>
              <a:rPr lang="en-US" altLang="zh-CN" sz="1700" b="1" dirty="0">
                <a:solidFill>
                  <a:srgbClr val="0000CC"/>
                </a:solidFill>
                <a:latin typeface="微软雅黑" pitchFamily="34" charset="-122"/>
                <a:ea typeface="微软雅黑" pitchFamily="34" charset="-122"/>
              </a:rPr>
              <a:t>2.75G</a:t>
            </a:r>
            <a:r>
              <a:rPr lang="zh-CN" altLang="en-US" sz="1700" b="1" dirty="0">
                <a:latin typeface="微软雅黑" pitchFamily="34" charset="-122"/>
                <a:ea typeface="微软雅黑" pitchFamily="34" charset="-122"/>
              </a:rPr>
              <a:t>）</a:t>
            </a:r>
            <a:r>
              <a:rPr lang="zh-CN" altLang="en-US" sz="1700" b="1" dirty="0" smtClean="0">
                <a:latin typeface="微软雅黑" pitchFamily="34" charset="-122"/>
                <a:ea typeface="微软雅黑" pitchFamily="34" charset="-122"/>
              </a:rPr>
              <a:t>。</a:t>
            </a:r>
            <a:endParaRPr lang="en-US" altLang="zh-CN" sz="1700" b="1" dirty="0">
              <a:latin typeface="微软雅黑" pitchFamily="34" charset="-122"/>
              <a:ea typeface="微软雅黑" pitchFamily="34" charset="-122"/>
            </a:endParaRPr>
          </a:p>
          <a:p>
            <a:pPr marL="342900" indent="-342900" eaLnBrk="0" hangingPunct="0">
              <a:lnSpc>
                <a:spcPts val="2700"/>
              </a:lnSpc>
              <a:buClr>
                <a:srgbClr val="0070C0"/>
              </a:buClr>
              <a:buFont typeface="Wingdings" pitchFamily="2" charset="2"/>
              <a:buChar char="l"/>
            </a:pPr>
            <a:r>
              <a:rPr lang="zh-CN" altLang="en-US" sz="1700" b="1" dirty="0" smtClean="0">
                <a:solidFill>
                  <a:srgbClr val="C00000"/>
                </a:solidFill>
                <a:latin typeface="微软雅黑" pitchFamily="34" charset="-122"/>
                <a:ea typeface="微软雅黑" pitchFamily="34" charset="-122"/>
              </a:rPr>
              <a:t>空口调制</a:t>
            </a:r>
            <a:r>
              <a:rPr lang="zh-CN" altLang="en-US" sz="1700" b="1" dirty="0">
                <a:solidFill>
                  <a:srgbClr val="C00000"/>
                </a:solidFill>
                <a:latin typeface="微软雅黑" pitchFamily="34" charset="-122"/>
                <a:ea typeface="微软雅黑" pitchFamily="34" charset="-122"/>
              </a:rPr>
              <a:t>方式：</a:t>
            </a:r>
            <a:r>
              <a:rPr lang="zh-CN" altLang="en-US" sz="1700" b="1" dirty="0">
                <a:latin typeface="微软雅黑" pitchFamily="34" charset="-122"/>
                <a:ea typeface="微软雅黑" pitchFamily="34" charset="-122"/>
              </a:rPr>
              <a:t>由高斯最小频移键控 </a:t>
            </a:r>
            <a:r>
              <a:rPr lang="en-US" altLang="zh-CN" sz="1700" b="1" dirty="0">
                <a:latin typeface="微软雅黑" pitchFamily="34" charset="-122"/>
                <a:ea typeface="微软雅黑" pitchFamily="34" charset="-122"/>
              </a:rPr>
              <a:t>GMSK (Gaussian Minimum Shift Keying) </a:t>
            </a:r>
            <a:r>
              <a:rPr lang="zh-CN" altLang="en-US" sz="1700" b="1" dirty="0">
                <a:latin typeface="微软雅黑" pitchFamily="34" charset="-122"/>
                <a:ea typeface="微软雅黑" pitchFamily="34" charset="-122"/>
              </a:rPr>
              <a:t>提高到 </a:t>
            </a:r>
            <a:r>
              <a:rPr lang="en-US" altLang="zh-CN" sz="1700" b="1" dirty="0" smtClean="0">
                <a:latin typeface="微软雅黑" pitchFamily="34" charset="-122"/>
                <a:ea typeface="微软雅黑" pitchFamily="34" charset="-122"/>
              </a:rPr>
              <a:t>8PSK</a:t>
            </a:r>
            <a:r>
              <a:rPr lang="zh-CN" altLang="en-US" sz="1700" b="1" dirty="0" smtClean="0">
                <a:latin typeface="微软雅黑" pitchFamily="34" charset="-122"/>
                <a:ea typeface="微软雅黑" pitchFamily="34" charset="-122"/>
              </a:rPr>
              <a:t>；</a:t>
            </a:r>
            <a:endParaRPr lang="en-US" altLang="zh-CN" sz="1700" b="1" dirty="0">
              <a:latin typeface="微软雅黑" pitchFamily="34" charset="-122"/>
              <a:ea typeface="微软雅黑" pitchFamily="34" charset="-122"/>
            </a:endParaRPr>
          </a:p>
          <a:p>
            <a:pPr marL="342900" indent="-342900" eaLnBrk="0" hangingPunct="0">
              <a:lnSpc>
                <a:spcPts val="2700"/>
              </a:lnSpc>
              <a:buClr>
                <a:srgbClr val="0070C0"/>
              </a:buClr>
              <a:buSzPct val="85000"/>
              <a:buFont typeface="Wingdings" pitchFamily="2" charset="2"/>
              <a:buChar char="l"/>
            </a:pPr>
            <a:r>
              <a:rPr lang="zh-CN" altLang="en-US" sz="1700" b="1" dirty="0">
                <a:solidFill>
                  <a:srgbClr val="C00000"/>
                </a:solidFill>
                <a:latin typeface="微软雅黑" pitchFamily="34" charset="-122"/>
                <a:ea typeface="微软雅黑" pitchFamily="34" charset="-122"/>
              </a:rPr>
              <a:t>网元：</a:t>
            </a:r>
            <a:r>
              <a:rPr lang="zh-CN" altLang="en-US" sz="1700" b="1" dirty="0">
                <a:latin typeface="微软雅黑" pitchFamily="34" charset="-122"/>
                <a:ea typeface="微软雅黑" pitchFamily="34" charset="-122"/>
              </a:rPr>
              <a:t>引入了分组控制单元 </a:t>
            </a:r>
            <a:r>
              <a:rPr lang="en-US" altLang="zh-CN" sz="1700" b="1" dirty="0">
                <a:latin typeface="微软雅黑" pitchFamily="34" charset="-122"/>
                <a:ea typeface="微软雅黑" pitchFamily="34" charset="-122"/>
              </a:rPr>
              <a:t>PCU (Packet Control Unit)</a:t>
            </a:r>
            <a:r>
              <a:rPr lang="zh-CN" altLang="en-US" sz="1700" b="1" dirty="0">
                <a:latin typeface="微软雅黑" pitchFamily="34" charset="-122"/>
                <a:ea typeface="微软雅黑" pitchFamily="34" charset="-122"/>
              </a:rPr>
              <a:t>。</a:t>
            </a:r>
            <a:endParaRPr lang="en-US" altLang="zh-CN" sz="1700" b="1" dirty="0">
              <a:latin typeface="微软雅黑" pitchFamily="34" charset="-122"/>
              <a:ea typeface="微软雅黑" pitchFamily="34" charset="-122"/>
            </a:endParaRPr>
          </a:p>
          <a:p>
            <a:pPr marL="717550" lvl="1" indent="-342900" eaLnBrk="0" hangingPunct="0">
              <a:lnSpc>
                <a:spcPts val="2700"/>
              </a:lnSpc>
              <a:buClr>
                <a:srgbClr val="9900CC"/>
              </a:buClr>
              <a:buSzPct val="85000"/>
              <a:buFont typeface="Wingdings" panose="05000000000000000000" pitchFamily="2" charset="2"/>
              <a:buChar char="u"/>
            </a:pPr>
            <a:r>
              <a:rPr lang="en-US" altLang="zh-CN" sz="1700" b="1" dirty="0">
                <a:latin typeface="微软雅黑" pitchFamily="34" charset="-122"/>
                <a:ea typeface="微软雅黑" pitchFamily="34" charset="-122"/>
              </a:rPr>
              <a:t>PCU </a:t>
            </a:r>
            <a:r>
              <a:rPr lang="zh-CN" altLang="en-US" sz="1700" b="1" dirty="0">
                <a:latin typeface="微软雅黑" pitchFamily="34" charset="-122"/>
                <a:ea typeface="微软雅黑" pitchFamily="34" charset="-122"/>
              </a:rPr>
              <a:t>通常和 </a:t>
            </a:r>
            <a:r>
              <a:rPr lang="en-US" altLang="zh-CN" sz="1700" b="1" dirty="0">
                <a:latin typeface="微软雅黑" pitchFamily="34" charset="-122"/>
                <a:ea typeface="微软雅黑" pitchFamily="34" charset="-122"/>
              </a:rPr>
              <a:t>BSC </a:t>
            </a:r>
            <a:r>
              <a:rPr lang="zh-CN" altLang="en-US" sz="1700" b="1" dirty="0">
                <a:latin typeface="微软雅黑" pitchFamily="34" charset="-122"/>
                <a:ea typeface="微软雅黑" pitchFamily="34" charset="-122"/>
              </a:rPr>
              <a:t>集成在一起，负责处理有关数据通信的业务</a:t>
            </a:r>
            <a:r>
              <a:rPr lang="zh-CN" altLang="en-US" sz="1700" b="1" dirty="0" smtClean="0">
                <a:latin typeface="微软雅黑" pitchFamily="34" charset="-122"/>
                <a:ea typeface="微软雅黑" pitchFamily="34" charset="-122"/>
              </a:rPr>
              <a:t>。</a:t>
            </a:r>
            <a:endParaRPr lang="en-US" altLang="zh-CN" sz="1700" b="1" dirty="0">
              <a:latin typeface="微软雅黑" pitchFamily="34" charset="-122"/>
              <a:ea typeface="微软雅黑" pitchFamily="34" charset="-12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650973" y="585623"/>
            <a:ext cx="3828292"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3. </a:t>
            </a:r>
            <a:r>
              <a:rPr lang="zh-CN" altLang="en-US" sz="2000" b="1" dirty="0">
                <a:solidFill>
                  <a:schemeClr val="bg1"/>
                </a:solidFill>
                <a:latin typeface="微软雅黑" pitchFamily="34" charset="-122"/>
                <a:ea typeface="微软雅黑" pitchFamily="34" charset="-122"/>
              </a:rPr>
              <a:t>数据通信被引入移动通信系统</a:t>
            </a:r>
          </a:p>
        </p:txBody>
      </p:sp>
      <p:sp>
        <p:nvSpPr>
          <p:cNvPr id="2" name="矩形 1"/>
          <p:cNvSpPr/>
          <p:nvPr/>
        </p:nvSpPr>
        <p:spPr>
          <a:xfrm>
            <a:off x="1336431" y="3754814"/>
            <a:ext cx="6418384" cy="938719"/>
          </a:xfrm>
          <a:prstGeom prst="rect">
            <a:avLst/>
          </a:prstGeom>
        </p:spPr>
        <p:style>
          <a:lnRef idx="1">
            <a:schemeClr val="accent1"/>
          </a:lnRef>
          <a:fillRef idx="2">
            <a:schemeClr val="accent1"/>
          </a:fillRef>
          <a:effectRef idx="1">
            <a:schemeClr val="accent1"/>
          </a:effectRef>
          <a:fontRef idx="minor">
            <a:schemeClr val="dk1"/>
          </a:fontRef>
        </p:style>
        <p:txBody>
          <a:bodyPr wrap="square">
            <a:spAutoFit/>
          </a:bodyPr>
          <a:lstStyle/>
          <a:p>
            <a:pPr>
              <a:lnSpc>
                <a:spcPts val="2200"/>
              </a:lnSpc>
            </a:pPr>
            <a:r>
              <a:rPr lang="en-US" altLang="zh-CN" sz="1600" b="1" dirty="0">
                <a:latin typeface="微软雅黑" panose="020B0503020204020204" pitchFamily="34" charset="-122"/>
                <a:ea typeface="微软雅黑" panose="020B0503020204020204" pitchFamily="34" charset="-122"/>
              </a:rPr>
              <a:t>PCU </a:t>
            </a:r>
            <a:r>
              <a:rPr lang="zh-CN" altLang="en-US" sz="1600" b="1" dirty="0">
                <a:latin typeface="微软雅黑" panose="020B0503020204020204" pitchFamily="34" charset="-122"/>
                <a:ea typeface="微软雅黑" panose="020B0503020204020204" pitchFamily="34" charset="-122"/>
              </a:rPr>
              <a:t>根据用户数据业务的突发性质，动态地分配空口资源给用户，提高了空口资源的利用率，提供的最大速率</a:t>
            </a:r>
            <a:r>
              <a:rPr lang="zh-CN" altLang="en-US" sz="1600" b="1" dirty="0" smtClean="0">
                <a:latin typeface="微软雅黑" panose="020B0503020204020204" pitchFamily="34" charset="-122"/>
                <a:ea typeface="微软雅黑" panose="020B0503020204020204" pitchFamily="34" charset="-122"/>
              </a:rPr>
              <a:t>为 </a:t>
            </a:r>
            <a:r>
              <a:rPr lang="en-US" altLang="zh-CN" sz="1600" b="1" dirty="0" smtClean="0">
                <a:latin typeface="微软雅黑" panose="020B0503020204020204" pitchFamily="34" charset="-122"/>
                <a:ea typeface="微软雅黑" panose="020B0503020204020204" pitchFamily="34" charset="-122"/>
              </a:rPr>
              <a:t>171.2 </a:t>
            </a:r>
            <a:r>
              <a:rPr lang="en-US" altLang="zh-CN" sz="1600" b="1" dirty="0" err="1">
                <a:latin typeface="微软雅黑" panose="020B0503020204020204" pitchFamily="34" charset="-122"/>
                <a:ea typeface="微软雅黑" panose="020B0503020204020204" pitchFamily="34" charset="-122"/>
              </a:rPr>
              <a:t>kbit</a:t>
            </a:r>
            <a:r>
              <a:rPr lang="en-US" altLang="zh-CN" sz="1600" b="1" dirty="0">
                <a:latin typeface="微软雅黑" panose="020B0503020204020204" pitchFamily="34" charset="-122"/>
                <a:ea typeface="微软雅黑" panose="020B0503020204020204" pitchFamily="34" charset="-122"/>
              </a:rPr>
              <a:t>/s</a:t>
            </a:r>
            <a:r>
              <a:rPr lang="zh-CN" altLang="en-US" sz="1600" b="1" dirty="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GPRS</a:t>
            </a:r>
            <a:r>
              <a:rPr lang="zh-CN" altLang="en-US" sz="1600" b="1" dirty="0">
                <a:latin typeface="微软雅黑" panose="020B0503020204020204" pitchFamily="34" charset="-122"/>
                <a:ea typeface="微软雅黑" panose="020B0503020204020204" pitchFamily="34" charset="-122"/>
              </a:rPr>
              <a:t>）</a:t>
            </a:r>
            <a:r>
              <a:rPr lang="zh-CN" altLang="en-US" sz="1600" b="1" dirty="0" smtClean="0">
                <a:latin typeface="微软雅黑" panose="020B0503020204020204" pitchFamily="34" charset="-122"/>
                <a:ea typeface="微软雅黑" panose="020B0503020204020204" pitchFamily="34" charset="-122"/>
              </a:rPr>
              <a:t>和 </a:t>
            </a:r>
            <a:r>
              <a:rPr lang="en-US" altLang="zh-CN" sz="1600" b="1" dirty="0" smtClean="0">
                <a:latin typeface="微软雅黑" panose="020B0503020204020204" pitchFamily="34" charset="-122"/>
                <a:ea typeface="微软雅黑" panose="020B0503020204020204" pitchFamily="34" charset="-122"/>
              </a:rPr>
              <a:t>384 </a:t>
            </a:r>
            <a:r>
              <a:rPr lang="en-US" altLang="zh-CN" sz="1600" b="1" dirty="0" err="1">
                <a:latin typeface="微软雅黑" panose="020B0503020204020204" pitchFamily="34" charset="-122"/>
                <a:ea typeface="微软雅黑" panose="020B0503020204020204" pitchFamily="34" charset="-122"/>
              </a:rPr>
              <a:t>kbit</a:t>
            </a:r>
            <a:r>
              <a:rPr lang="en-US" altLang="zh-CN" sz="1600" b="1" dirty="0">
                <a:latin typeface="微软雅黑" panose="020B0503020204020204" pitchFamily="34" charset="-122"/>
                <a:ea typeface="微软雅黑" panose="020B0503020204020204" pitchFamily="34" charset="-122"/>
              </a:rPr>
              <a:t>/s</a:t>
            </a:r>
            <a:r>
              <a:rPr lang="zh-CN" altLang="en-US" sz="1600" b="1" dirty="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EDGE</a:t>
            </a:r>
            <a:r>
              <a:rPr lang="zh-CN" altLang="en-US" sz="1600" b="1" dirty="0">
                <a:latin typeface="微软雅黑" panose="020B0503020204020204" pitchFamily="34" charset="-122"/>
                <a:ea typeface="微软雅黑" panose="020B0503020204020204" pitchFamily="34" charset="-122"/>
              </a:rPr>
              <a:t>）。</a:t>
            </a:r>
          </a:p>
        </p:txBody>
      </p:sp>
    </p:spTree>
    <p:extLst>
      <p:ext uri="{BB962C8B-B14F-4D97-AF65-F5344CB8AC3E}">
        <p14:creationId xmlns="" xmlns:p14="http://schemas.microsoft.com/office/powerpoint/2010/main" val="2695043160"/>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2" name="圆角矩形 331"/>
          <p:cNvSpPr/>
          <p:nvPr/>
        </p:nvSpPr>
        <p:spPr>
          <a:xfrm>
            <a:off x="4287280"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3344185"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zh-CN" altLang="en-US" sz="2000" b="1" dirty="0" smtClean="0">
                <a:latin typeface="微软雅黑" pitchFamily="34" charset="-122"/>
                <a:ea typeface="微软雅黑" pitchFamily="34" charset="-122"/>
              </a:rPr>
              <a:t>引入 </a:t>
            </a:r>
            <a:r>
              <a:rPr lang="en-US" altLang="zh-CN" sz="2000" b="1" dirty="0" smtClean="0">
                <a:latin typeface="微软雅黑" pitchFamily="34" charset="-122"/>
                <a:ea typeface="微软雅黑" pitchFamily="34" charset="-122"/>
              </a:rPr>
              <a:t>GPRS </a:t>
            </a:r>
            <a:r>
              <a:rPr lang="zh-CN" altLang="en-US" sz="2000" b="1" dirty="0" smtClean="0">
                <a:latin typeface="微软雅黑" pitchFamily="34" charset="-122"/>
                <a:ea typeface="微软雅黑" pitchFamily="34" charset="-122"/>
              </a:rPr>
              <a:t>后</a:t>
            </a:r>
            <a:r>
              <a:rPr lang="zh-CN" altLang="en-US" sz="2000" b="1" dirty="0">
                <a:latin typeface="微软雅黑" pitchFamily="34" charset="-122"/>
                <a:ea typeface="微软雅黑" pitchFamily="34" charset="-122"/>
              </a:rPr>
              <a:t>的核心</a:t>
            </a:r>
            <a:r>
              <a:rPr lang="zh-CN" altLang="en-US" sz="2000" b="1" dirty="0" smtClean="0">
                <a:latin typeface="微软雅黑" pitchFamily="34" charset="-122"/>
                <a:ea typeface="微软雅黑" pitchFamily="34" charset="-122"/>
              </a:rPr>
              <a:t>网组成</a:t>
            </a:r>
            <a:endParaRPr lang="zh-CN" altLang="en-US" sz="2000" b="1" dirty="0">
              <a:latin typeface="微软雅黑" pitchFamily="34" charset="-122"/>
              <a:ea typeface="微软雅黑" pitchFamily="34" charset="-122"/>
            </a:endParaRPr>
          </a:p>
        </p:txBody>
      </p:sp>
      <p:sp>
        <p:nvSpPr>
          <p:cNvPr id="9" name="Freeform 510"/>
          <p:cNvSpPr>
            <a:spLocks/>
          </p:cNvSpPr>
          <p:nvPr/>
        </p:nvSpPr>
        <p:spPr bwMode="auto">
          <a:xfrm>
            <a:off x="1173614" y="1676450"/>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731391"/>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2097222"/>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2339768"/>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973939"/>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582315"/>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886503"/>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582315"/>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 xmlns:p14="http://schemas.microsoft.com/office/powerpoint/2010/main" val="3749353209"/>
              </p:ext>
            </p:extLst>
          </p:nvPr>
        </p:nvGraphicFramePr>
        <p:xfrm>
          <a:off x="1360645" y="3129050"/>
          <a:ext cx="417526" cy="218426"/>
        </p:xfrm>
        <a:graphic>
          <a:graphicData uri="http://schemas.openxmlformats.org/presentationml/2006/ole">
            <p:oleObj spid="_x0000_s27758" name="Microsoft ClipArt Gallery" r:id="rId5" imgW="8839200" imgH="3481388" progId="">
              <p:embed/>
            </p:oleObj>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a:grpSpLocks/>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241897" y="2868081"/>
            <a:ext cx="88517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smtClean="0">
                <a:latin typeface="微软雅黑" panose="020B0503020204020204" pitchFamily="34" charset="-122"/>
                <a:ea typeface="微软雅黑" panose="020B0503020204020204" pitchFamily="34" charset="-122"/>
              </a:rPr>
              <a:t>BSC/PCU</a:t>
            </a:r>
            <a:endParaRPr kumimoji="1" lang="en-US" altLang="zh-CN" sz="1200" b="1" dirty="0">
              <a:latin typeface="微软雅黑" panose="020B0503020204020204" pitchFamily="34" charset="-122"/>
              <a:ea typeface="微软雅黑" panose="020B0503020204020204" pitchFamily="34" charset="-122"/>
            </a:endParaRPr>
          </a:p>
        </p:txBody>
      </p:sp>
      <p:sp>
        <p:nvSpPr>
          <p:cNvPr id="259" name="Text Box 511"/>
          <p:cNvSpPr txBox="1">
            <a:spLocks noChangeArrowheads="1"/>
          </p:cNvSpPr>
          <p:nvPr/>
        </p:nvSpPr>
        <p:spPr bwMode="auto">
          <a:xfrm>
            <a:off x="2615773" y="1689580"/>
            <a:ext cx="108234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260" name="Group 512"/>
          <p:cNvGrpSpPr>
            <a:grpSpLocks/>
          </p:cNvGrpSpPr>
          <p:nvPr/>
        </p:nvGrpSpPr>
        <p:grpSpPr bwMode="auto">
          <a:xfrm>
            <a:off x="2159508" y="1117523"/>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338635" y="1188545"/>
            <a:ext cx="492443" cy="295835"/>
          </a:xfrm>
          <a:prstGeom prst="rect">
            <a:avLst/>
          </a:prstGeom>
          <a:solidFill>
            <a:srgbClr val="C3E3F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3175005" y="1142985"/>
            <a:ext cx="800219" cy="295835"/>
          </a:xfrm>
          <a:prstGeom prst="rect">
            <a:avLst/>
          </a:prstGeom>
          <a:solidFill>
            <a:srgbClr val="C3E3F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sp>
        <p:nvSpPr>
          <p:cNvPr id="316" name="Text Box 542"/>
          <p:cNvSpPr txBox="1">
            <a:spLocks noChangeArrowheads="1"/>
          </p:cNvSpPr>
          <p:nvPr/>
        </p:nvSpPr>
        <p:spPr bwMode="auto">
          <a:xfrm>
            <a:off x="3365484" y="2001219"/>
            <a:ext cx="646331"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graphicFrame>
        <p:nvGraphicFramePr>
          <p:cNvPr id="327" name="Object 36">
            <a:hlinkClick r:id="" action="ppaction://ole?verb=0"/>
          </p:cNvPr>
          <p:cNvGraphicFramePr>
            <a:graphicFrameLocks/>
          </p:cNvGraphicFramePr>
          <p:nvPr>
            <p:extLst>
              <p:ext uri="{D42A27DB-BD31-4B8C-83A1-F6EECF244321}">
                <p14:modId xmlns="" xmlns:p14="http://schemas.microsoft.com/office/powerpoint/2010/main" val="2800509854"/>
              </p:ext>
            </p:extLst>
          </p:nvPr>
        </p:nvGraphicFramePr>
        <p:xfrm>
          <a:off x="2962949" y="1343316"/>
          <a:ext cx="331914" cy="174205"/>
        </p:xfrm>
        <a:graphic>
          <a:graphicData uri="http://schemas.openxmlformats.org/presentationml/2006/ole">
            <p:oleObj spid="_x0000_s27759" name="Microsoft ClipArt Gallery" r:id="rId7" imgW="8839200" imgH="3481388" progId="">
              <p:embed/>
            </p:oleObj>
          </a:graphicData>
        </a:graphic>
      </p:graphicFrame>
      <p:sp>
        <p:nvSpPr>
          <p:cNvPr id="331" name="Text Box 541"/>
          <p:cNvSpPr txBox="1">
            <a:spLocks noChangeArrowheads="1"/>
          </p:cNvSpPr>
          <p:nvPr/>
        </p:nvSpPr>
        <p:spPr bwMode="auto">
          <a:xfrm>
            <a:off x="4617934" y="1055427"/>
            <a:ext cx="1554563" cy="27546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a:t>
            </a:r>
            <a:r>
              <a:rPr kumimoji="1" lang="zh-CN" altLang="en-US" sz="1400" b="1" dirty="0" smtClean="0">
                <a:solidFill>
                  <a:srgbClr val="C00000"/>
                </a:solidFill>
                <a:latin typeface="微软雅黑" panose="020B0503020204020204" pitchFamily="34" charset="-122"/>
                <a:ea typeface="微软雅黑" panose="020B0503020204020204" pitchFamily="34" charset="-122"/>
              </a:rPr>
              <a:t>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510006"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586030"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211825"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a:grpSpLocks/>
          </p:cNvGrpSpPr>
          <p:nvPr/>
        </p:nvGrpSpPr>
        <p:grpSpPr bwMode="auto">
          <a:xfrm>
            <a:off x="6724791"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6947607" y="1901297"/>
            <a:ext cx="886846" cy="260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4" name="Text Box 546"/>
          <p:cNvSpPr txBox="1">
            <a:spLocks noChangeArrowheads="1"/>
          </p:cNvSpPr>
          <p:nvPr/>
        </p:nvSpPr>
        <p:spPr bwMode="auto">
          <a:xfrm>
            <a:off x="5655173" y="1778071"/>
            <a:ext cx="611197" cy="260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528625" y="1389964"/>
            <a:ext cx="748923"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602140" y="1389964"/>
            <a:ext cx="748923"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618499" y="1771167"/>
            <a:ext cx="502427" cy="260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5772313"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331984"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5026"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19780"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396464"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457677"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 name="组合 3"/>
          <p:cNvGrpSpPr/>
          <p:nvPr/>
        </p:nvGrpSpPr>
        <p:grpSpPr>
          <a:xfrm>
            <a:off x="1461734" y="2115357"/>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1</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grpSp>
      <p:sp>
        <p:nvSpPr>
          <p:cNvPr id="343" name="圆角矩形 342"/>
          <p:cNvSpPr/>
          <p:nvPr/>
        </p:nvSpPr>
        <p:spPr>
          <a:xfrm>
            <a:off x="4312133"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498453"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475450"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a:spLocks/>
          </p:cNvSpPr>
          <p:nvPr/>
        </p:nvSpPr>
        <p:spPr bwMode="auto">
          <a:xfrm>
            <a:off x="5441225"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a:spLocks/>
          </p:cNvSpPr>
          <p:nvPr/>
        </p:nvSpPr>
        <p:spPr bwMode="auto">
          <a:xfrm rot="20527610">
            <a:off x="5378545"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8" cstate="print">
            <a:extLst>
              <a:ext uri="{28A0092B-C50C-407E-A947-70E740481C1C}">
                <a14:useLocalDpi xmlns="" xmlns:a14="http://schemas.microsoft.com/office/drawing/2010/main" val="0"/>
              </a:ext>
            </a:extLst>
          </a:blip>
          <a:srcRect/>
          <a:stretch>
            <a:fillRect/>
          </a:stretch>
        </p:blipFill>
        <p:spPr bwMode="auto">
          <a:xfrm>
            <a:off x="5678889" y="3008304"/>
            <a:ext cx="493608" cy="2335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460155" y="3228458"/>
            <a:ext cx="948041"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7" name="Text Box 544"/>
          <p:cNvSpPr txBox="1">
            <a:spLocks noChangeArrowheads="1"/>
          </p:cNvSpPr>
          <p:nvPr/>
        </p:nvSpPr>
        <p:spPr bwMode="auto">
          <a:xfrm>
            <a:off x="5522768" y="3227900"/>
            <a:ext cx="891591"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8" name="Text Box 546"/>
          <p:cNvSpPr txBox="1">
            <a:spLocks noChangeArrowheads="1"/>
          </p:cNvSpPr>
          <p:nvPr/>
        </p:nvSpPr>
        <p:spPr bwMode="auto">
          <a:xfrm>
            <a:off x="4629040" y="2796058"/>
            <a:ext cx="617477" cy="277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611417" y="2796058"/>
            <a:ext cx="641522" cy="277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461461"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518917" y="3689557"/>
            <a:ext cx="1896082" cy="2492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62" name="直接连接符 361"/>
          <p:cNvCxnSpPr/>
          <p:nvPr/>
        </p:nvCxnSpPr>
        <p:spPr>
          <a:xfrm flipV="1">
            <a:off x="4401393"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191426"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172497"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398902" y="2367421"/>
            <a:ext cx="2037984" cy="2492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cxnSp>
        <p:nvCxnSpPr>
          <p:cNvPr id="322" name="直接连接符 321"/>
          <p:cNvCxnSpPr/>
          <p:nvPr/>
        </p:nvCxnSpPr>
        <p:spPr>
          <a:xfrm flipV="1">
            <a:off x="3877174" y="2116510"/>
            <a:ext cx="840982" cy="66920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947864" cy="3052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3" name="AutoShape 451"/>
          <p:cNvSpPr>
            <a:spLocks noChangeArrowheads="1"/>
          </p:cNvSpPr>
          <p:nvPr/>
        </p:nvSpPr>
        <p:spPr bwMode="auto">
          <a:xfrm>
            <a:off x="4676596"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8" cstate="print">
            <a:extLst>
              <a:ext uri="{28A0092B-C50C-407E-A947-70E740481C1C}">
                <a14:useLocalDpi xmlns="" xmlns:a14="http://schemas.microsoft.com/office/drawing/2010/main" val="0"/>
              </a:ext>
            </a:extLst>
          </a:blip>
          <a:srcRect/>
          <a:stretch>
            <a:fillRect/>
          </a:stretch>
        </p:blipFill>
        <p:spPr bwMode="auto">
          <a:xfrm>
            <a:off x="4697818" y="3008304"/>
            <a:ext cx="493608" cy="2335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699">
                <a:solidFill>
                  <a:srgbClr val="000000"/>
                </a:solidFill>
                <a:miter lim="800000"/>
                <a:headEnd/>
                <a:tailEnd/>
              </a14:hiddenLine>
            </a:ext>
          </a:extLst>
        </p:spPr>
      </p:pic>
      <p:sp>
        <p:nvSpPr>
          <p:cNvPr id="383" name="圆角矩形 382"/>
          <p:cNvSpPr/>
          <p:nvPr/>
        </p:nvSpPr>
        <p:spPr>
          <a:xfrm>
            <a:off x="4183020"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extLst>
              <p:ext uri="{D42A27DB-BD31-4B8C-83A1-F6EECF244321}">
                <p14:modId xmlns="" xmlns:p14="http://schemas.microsoft.com/office/powerpoint/2010/main" val="786841838"/>
              </p:ext>
            </p:extLst>
          </p:nvPr>
        </p:nvGraphicFramePr>
        <p:xfrm>
          <a:off x="6807191" y="2813673"/>
          <a:ext cx="1184398" cy="677438"/>
        </p:xfrm>
        <a:graphic>
          <a:graphicData uri="http://schemas.openxmlformats.org/presentationml/2006/ole">
            <p:oleObj spid="_x0000_s27760" name="Visio" r:id="rId9" imgW="1687068" imgH="964692" progId="">
              <p:embed/>
            </p:oleObj>
          </a:graphicData>
        </a:graphic>
      </p:graphicFrame>
      <p:sp>
        <p:nvSpPr>
          <p:cNvPr id="355" name="Text Box 426"/>
          <p:cNvSpPr txBox="1">
            <a:spLocks noChangeArrowheads="1"/>
          </p:cNvSpPr>
          <p:nvPr/>
        </p:nvSpPr>
        <p:spPr bwMode="auto">
          <a:xfrm>
            <a:off x="7077922" y="2977941"/>
            <a:ext cx="646331" cy="277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sp>
        <p:nvSpPr>
          <p:cNvPr id="6" name="矩形 5"/>
          <p:cNvSpPr/>
          <p:nvPr/>
        </p:nvSpPr>
        <p:spPr>
          <a:xfrm>
            <a:off x="1290972" y="4190426"/>
            <a:ext cx="6695679" cy="605294"/>
          </a:xfrm>
          <a:prstGeom prst="rect">
            <a:avLst/>
          </a:prstGeom>
        </p:spPr>
        <p:txBody>
          <a:bodyPr wrap="square">
            <a:spAutoFit/>
          </a:bodyPr>
          <a:lstStyle/>
          <a:p>
            <a:pPr>
              <a:lnSpc>
                <a:spcPts val="2000"/>
              </a:lnSpc>
            </a:pPr>
            <a:r>
              <a:rPr lang="zh-CN"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核心</a:t>
            </a:r>
            <a:r>
              <a:rPr lang="zh-CN"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网</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电路交换域</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 </a:t>
            </a:r>
            <a:r>
              <a:rPr lang="zh-CN"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分组交换域</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endParaRPr>
          </a:p>
          <a:p>
            <a:pPr>
              <a:lnSpc>
                <a:spcPts val="2000"/>
              </a:lnSpc>
            </a:pP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电路交换</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域：</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负责话音通信。</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分组交换域：</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负责</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数据通信。</a:t>
            </a:r>
          </a:p>
        </p:txBody>
      </p:sp>
      <p:grpSp>
        <p:nvGrpSpPr>
          <p:cNvPr id="367" name="组合 366"/>
          <p:cNvGrpSpPr/>
          <p:nvPr/>
        </p:nvGrpSpPr>
        <p:grpSpPr>
          <a:xfrm>
            <a:off x="878718" y="1616623"/>
            <a:ext cx="902811" cy="765185"/>
            <a:chOff x="921506" y="1085804"/>
            <a:chExt cx="902811" cy="765185"/>
          </a:xfrm>
        </p:grpSpPr>
        <p:cxnSp>
          <p:nvCxnSpPr>
            <p:cNvPr id="368" name="直接连接符 367"/>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69"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70" name="直接箭头连接符 369"/>
            <p:cNvCxnSpPr>
              <a:stCxn id="369"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 xmlns:p14="http://schemas.microsoft.com/office/powerpoint/2010/main" val="126739321"/>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2" name="圆角矩形 331"/>
          <p:cNvSpPr/>
          <p:nvPr/>
        </p:nvSpPr>
        <p:spPr>
          <a:xfrm>
            <a:off x="4287280"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3344185"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zh-CN" altLang="en-US" sz="2000" b="1" dirty="0" smtClean="0">
                <a:latin typeface="微软雅黑" pitchFamily="34" charset="-122"/>
                <a:ea typeface="微软雅黑" pitchFamily="34" charset="-122"/>
              </a:rPr>
              <a:t>引入 </a:t>
            </a:r>
            <a:r>
              <a:rPr lang="en-US" altLang="zh-CN" sz="2000" b="1" dirty="0" smtClean="0">
                <a:latin typeface="微软雅黑" pitchFamily="34" charset="-122"/>
                <a:ea typeface="微软雅黑" pitchFamily="34" charset="-122"/>
              </a:rPr>
              <a:t>GPRS </a:t>
            </a:r>
            <a:r>
              <a:rPr lang="zh-CN" altLang="en-US" sz="2000" b="1" dirty="0" smtClean="0">
                <a:latin typeface="微软雅黑" pitchFamily="34" charset="-122"/>
                <a:ea typeface="微软雅黑" pitchFamily="34" charset="-122"/>
              </a:rPr>
              <a:t>后</a:t>
            </a:r>
            <a:r>
              <a:rPr lang="zh-CN" altLang="en-US" sz="2000" b="1" dirty="0">
                <a:latin typeface="微软雅黑" pitchFamily="34" charset="-122"/>
                <a:ea typeface="微软雅黑" pitchFamily="34" charset="-122"/>
              </a:rPr>
              <a:t>的核心</a:t>
            </a:r>
            <a:r>
              <a:rPr lang="zh-CN" altLang="en-US" sz="2000" b="1" dirty="0" smtClean="0">
                <a:latin typeface="微软雅黑" pitchFamily="34" charset="-122"/>
                <a:ea typeface="微软雅黑" pitchFamily="34" charset="-122"/>
              </a:rPr>
              <a:t>网组成</a:t>
            </a:r>
            <a:endParaRPr lang="zh-CN" altLang="en-US" sz="2000" b="1" dirty="0">
              <a:latin typeface="微软雅黑" pitchFamily="34" charset="-122"/>
              <a:ea typeface="微软雅黑" pitchFamily="34" charset="-122"/>
            </a:endParaRPr>
          </a:p>
        </p:txBody>
      </p:sp>
      <p:sp>
        <p:nvSpPr>
          <p:cNvPr id="9" name="Freeform 510"/>
          <p:cNvSpPr>
            <a:spLocks/>
          </p:cNvSpPr>
          <p:nvPr/>
        </p:nvSpPr>
        <p:spPr bwMode="auto">
          <a:xfrm>
            <a:off x="1173614" y="1676450"/>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731391"/>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2097222"/>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2339768"/>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973939"/>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582315"/>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886503"/>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582315"/>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 xmlns:p14="http://schemas.microsoft.com/office/powerpoint/2010/main" val="3749353209"/>
              </p:ext>
            </p:extLst>
          </p:nvPr>
        </p:nvGraphicFramePr>
        <p:xfrm>
          <a:off x="1360645" y="3129050"/>
          <a:ext cx="417526" cy="218426"/>
        </p:xfrm>
        <a:graphic>
          <a:graphicData uri="http://schemas.openxmlformats.org/presentationml/2006/ole">
            <p:oleObj spid="_x0000_s32860" name="Microsoft ClipArt Gallery" r:id="rId5" imgW="8839200" imgH="3481388" progId="">
              <p:embed/>
            </p:oleObj>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a:grpSpLocks/>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241897" y="2868081"/>
            <a:ext cx="88517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smtClean="0">
                <a:latin typeface="微软雅黑" panose="020B0503020204020204" pitchFamily="34" charset="-122"/>
                <a:ea typeface="微软雅黑" panose="020B0503020204020204" pitchFamily="34" charset="-122"/>
              </a:rPr>
              <a:t>BSC/PCU</a:t>
            </a:r>
            <a:endParaRPr kumimoji="1" lang="en-US" altLang="zh-CN" sz="1200" b="1" dirty="0">
              <a:latin typeface="微软雅黑" panose="020B0503020204020204" pitchFamily="34" charset="-122"/>
              <a:ea typeface="微软雅黑" panose="020B0503020204020204" pitchFamily="34" charset="-122"/>
            </a:endParaRPr>
          </a:p>
        </p:txBody>
      </p:sp>
      <p:sp>
        <p:nvSpPr>
          <p:cNvPr id="259" name="Text Box 511"/>
          <p:cNvSpPr txBox="1">
            <a:spLocks noChangeArrowheads="1"/>
          </p:cNvSpPr>
          <p:nvPr/>
        </p:nvSpPr>
        <p:spPr bwMode="auto">
          <a:xfrm>
            <a:off x="2615773" y="1689580"/>
            <a:ext cx="108234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260" name="Group 512"/>
          <p:cNvGrpSpPr>
            <a:grpSpLocks/>
          </p:cNvGrpSpPr>
          <p:nvPr/>
        </p:nvGrpSpPr>
        <p:grpSpPr bwMode="auto">
          <a:xfrm>
            <a:off x="2159508" y="1117523"/>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338635" y="1188545"/>
            <a:ext cx="492443" cy="295835"/>
          </a:xfrm>
          <a:prstGeom prst="rect">
            <a:avLst/>
          </a:prstGeom>
          <a:solidFill>
            <a:srgbClr val="C3E3F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3175005" y="1142985"/>
            <a:ext cx="800219" cy="295835"/>
          </a:xfrm>
          <a:prstGeom prst="rect">
            <a:avLst/>
          </a:prstGeom>
          <a:solidFill>
            <a:srgbClr val="C3E3F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sp>
        <p:nvSpPr>
          <p:cNvPr id="316" name="Text Box 542"/>
          <p:cNvSpPr txBox="1">
            <a:spLocks noChangeArrowheads="1"/>
          </p:cNvSpPr>
          <p:nvPr/>
        </p:nvSpPr>
        <p:spPr bwMode="auto">
          <a:xfrm>
            <a:off x="3365484" y="2001219"/>
            <a:ext cx="646331"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graphicFrame>
        <p:nvGraphicFramePr>
          <p:cNvPr id="327" name="Object 36">
            <a:hlinkClick r:id="" action="ppaction://ole?verb=0"/>
          </p:cNvPr>
          <p:cNvGraphicFramePr>
            <a:graphicFrameLocks/>
          </p:cNvGraphicFramePr>
          <p:nvPr>
            <p:extLst>
              <p:ext uri="{D42A27DB-BD31-4B8C-83A1-F6EECF244321}">
                <p14:modId xmlns="" xmlns:p14="http://schemas.microsoft.com/office/powerpoint/2010/main" val="2800509854"/>
              </p:ext>
            </p:extLst>
          </p:nvPr>
        </p:nvGraphicFramePr>
        <p:xfrm>
          <a:off x="2962949" y="1343316"/>
          <a:ext cx="331914" cy="174205"/>
        </p:xfrm>
        <a:graphic>
          <a:graphicData uri="http://schemas.openxmlformats.org/presentationml/2006/ole">
            <p:oleObj spid="_x0000_s32861" name="Microsoft ClipArt Gallery" r:id="rId7" imgW="8839200" imgH="3481388" progId="">
              <p:embed/>
            </p:oleObj>
          </a:graphicData>
        </a:graphic>
      </p:graphicFrame>
      <p:sp>
        <p:nvSpPr>
          <p:cNvPr id="331" name="Text Box 541"/>
          <p:cNvSpPr txBox="1">
            <a:spLocks noChangeArrowheads="1"/>
          </p:cNvSpPr>
          <p:nvPr/>
        </p:nvSpPr>
        <p:spPr bwMode="auto">
          <a:xfrm>
            <a:off x="4617934" y="1055427"/>
            <a:ext cx="1554563" cy="27546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a:t>
            </a:r>
            <a:r>
              <a:rPr kumimoji="1" lang="zh-CN" altLang="en-US" sz="1400" b="1" dirty="0" smtClean="0">
                <a:solidFill>
                  <a:srgbClr val="C00000"/>
                </a:solidFill>
                <a:latin typeface="微软雅黑" panose="020B0503020204020204" pitchFamily="34" charset="-122"/>
                <a:ea typeface="微软雅黑" panose="020B0503020204020204" pitchFamily="34" charset="-122"/>
              </a:rPr>
              <a:t>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510006"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586030"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211825"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a:grpSpLocks/>
          </p:cNvGrpSpPr>
          <p:nvPr/>
        </p:nvGrpSpPr>
        <p:grpSpPr bwMode="auto">
          <a:xfrm>
            <a:off x="6724791"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6947607" y="1901297"/>
            <a:ext cx="886846" cy="260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4" name="Text Box 546"/>
          <p:cNvSpPr txBox="1">
            <a:spLocks noChangeArrowheads="1"/>
          </p:cNvSpPr>
          <p:nvPr/>
        </p:nvSpPr>
        <p:spPr bwMode="auto">
          <a:xfrm>
            <a:off x="5655173" y="1778071"/>
            <a:ext cx="611197" cy="260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528625" y="1389964"/>
            <a:ext cx="748923"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602140" y="1389964"/>
            <a:ext cx="748923"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618499" y="1771167"/>
            <a:ext cx="502427" cy="260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5772313"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331984"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5026"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19780"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396464"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457677"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 name="组合 3"/>
          <p:cNvGrpSpPr/>
          <p:nvPr/>
        </p:nvGrpSpPr>
        <p:grpSpPr>
          <a:xfrm>
            <a:off x="1461734" y="2115357"/>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1</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grpSp>
      <p:sp>
        <p:nvSpPr>
          <p:cNvPr id="343" name="圆角矩形 342"/>
          <p:cNvSpPr/>
          <p:nvPr/>
        </p:nvSpPr>
        <p:spPr>
          <a:xfrm>
            <a:off x="4312133"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498453"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475450"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a:spLocks/>
          </p:cNvSpPr>
          <p:nvPr/>
        </p:nvSpPr>
        <p:spPr bwMode="auto">
          <a:xfrm>
            <a:off x="5441225"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a:spLocks/>
          </p:cNvSpPr>
          <p:nvPr/>
        </p:nvSpPr>
        <p:spPr bwMode="auto">
          <a:xfrm rot="20527610">
            <a:off x="5378545"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8" cstate="print">
            <a:extLst>
              <a:ext uri="{28A0092B-C50C-407E-A947-70E740481C1C}">
                <a14:useLocalDpi xmlns="" xmlns:a14="http://schemas.microsoft.com/office/drawing/2010/main" val="0"/>
              </a:ext>
            </a:extLst>
          </a:blip>
          <a:srcRect/>
          <a:stretch>
            <a:fillRect/>
          </a:stretch>
        </p:blipFill>
        <p:spPr bwMode="auto">
          <a:xfrm>
            <a:off x="5678889" y="3008304"/>
            <a:ext cx="493608" cy="2335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460155" y="3228458"/>
            <a:ext cx="948041"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7" name="Text Box 544"/>
          <p:cNvSpPr txBox="1">
            <a:spLocks noChangeArrowheads="1"/>
          </p:cNvSpPr>
          <p:nvPr/>
        </p:nvSpPr>
        <p:spPr bwMode="auto">
          <a:xfrm>
            <a:off x="5522768" y="3227900"/>
            <a:ext cx="891591"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8" name="Text Box 546"/>
          <p:cNvSpPr txBox="1">
            <a:spLocks noChangeArrowheads="1"/>
          </p:cNvSpPr>
          <p:nvPr/>
        </p:nvSpPr>
        <p:spPr bwMode="auto">
          <a:xfrm>
            <a:off x="4629040" y="2796058"/>
            <a:ext cx="617477" cy="277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611417" y="2796058"/>
            <a:ext cx="641522" cy="277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461461"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518917" y="3689557"/>
            <a:ext cx="1896082" cy="2492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62" name="直接连接符 361"/>
          <p:cNvCxnSpPr/>
          <p:nvPr/>
        </p:nvCxnSpPr>
        <p:spPr>
          <a:xfrm flipV="1">
            <a:off x="4401393"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191426"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172497"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398902" y="2367421"/>
            <a:ext cx="2037984" cy="2492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cxnSp>
        <p:nvCxnSpPr>
          <p:cNvPr id="322" name="直接连接符 321"/>
          <p:cNvCxnSpPr/>
          <p:nvPr/>
        </p:nvCxnSpPr>
        <p:spPr>
          <a:xfrm flipV="1">
            <a:off x="3877174" y="2116510"/>
            <a:ext cx="840982" cy="66920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947864" cy="3052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3" name="AutoShape 451"/>
          <p:cNvSpPr>
            <a:spLocks noChangeArrowheads="1"/>
          </p:cNvSpPr>
          <p:nvPr/>
        </p:nvSpPr>
        <p:spPr bwMode="auto">
          <a:xfrm>
            <a:off x="4676596"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8" cstate="print">
            <a:extLst>
              <a:ext uri="{28A0092B-C50C-407E-A947-70E740481C1C}">
                <a14:useLocalDpi xmlns="" xmlns:a14="http://schemas.microsoft.com/office/drawing/2010/main" val="0"/>
              </a:ext>
            </a:extLst>
          </a:blip>
          <a:srcRect/>
          <a:stretch>
            <a:fillRect/>
          </a:stretch>
        </p:blipFill>
        <p:spPr bwMode="auto">
          <a:xfrm>
            <a:off x="4697818" y="3008304"/>
            <a:ext cx="493608" cy="2335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699">
                <a:solidFill>
                  <a:srgbClr val="000000"/>
                </a:solidFill>
                <a:miter lim="800000"/>
                <a:headEnd/>
                <a:tailEnd/>
              </a14:hiddenLine>
            </a:ext>
          </a:extLst>
        </p:spPr>
      </p:pic>
      <p:sp>
        <p:nvSpPr>
          <p:cNvPr id="383" name="圆角矩形 382"/>
          <p:cNvSpPr/>
          <p:nvPr/>
        </p:nvSpPr>
        <p:spPr>
          <a:xfrm>
            <a:off x="4183020"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extLst>
              <p:ext uri="{D42A27DB-BD31-4B8C-83A1-F6EECF244321}">
                <p14:modId xmlns="" xmlns:p14="http://schemas.microsoft.com/office/powerpoint/2010/main" val="786841838"/>
              </p:ext>
            </p:extLst>
          </p:nvPr>
        </p:nvGraphicFramePr>
        <p:xfrm>
          <a:off x="6807191" y="2813673"/>
          <a:ext cx="1184398" cy="677438"/>
        </p:xfrm>
        <a:graphic>
          <a:graphicData uri="http://schemas.openxmlformats.org/presentationml/2006/ole">
            <p:oleObj spid="_x0000_s32862" name="Visio" r:id="rId9" imgW="1687068" imgH="964692" progId="">
              <p:embed/>
            </p:oleObj>
          </a:graphicData>
        </a:graphic>
      </p:graphicFrame>
      <p:sp>
        <p:nvSpPr>
          <p:cNvPr id="355" name="Text Box 426"/>
          <p:cNvSpPr txBox="1">
            <a:spLocks noChangeArrowheads="1"/>
          </p:cNvSpPr>
          <p:nvPr/>
        </p:nvSpPr>
        <p:spPr bwMode="auto">
          <a:xfrm>
            <a:off x="7077922" y="2977941"/>
            <a:ext cx="646331" cy="277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sp>
        <p:nvSpPr>
          <p:cNvPr id="6" name="矩形 5"/>
          <p:cNvSpPr/>
          <p:nvPr/>
        </p:nvSpPr>
        <p:spPr>
          <a:xfrm>
            <a:off x="1290972" y="4190426"/>
            <a:ext cx="6938625" cy="605294"/>
          </a:xfrm>
          <a:prstGeom prst="rect">
            <a:avLst/>
          </a:prstGeom>
        </p:spPr>
        <p:txBody>
          <a:bodyPr wrap="square">
            <a:spAutoFit/>
          </a:bodyPr>
          <a:lstStyle/>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分组交换</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域</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服务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支持节点 </a:t>
            </a: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SGSN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(Serving GPRS Support Node</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网关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支持节点 </a:t>
            </a: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GGSN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(Gateway GPRS Support Node)</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365" name="组合 364"/>
          <p:cNvGrpSpPr/>
          <p:nvPr/>
        </p:nvGrpSpPr>
        <p:grpSpPr>
          <a:xfrm>
            <a:off x="878718" y="1616623"/>
            <a:ext cx="902811" cy="765185"/>
            <a:chOff x="921506" y="1085804"/>
            <a:chExt cx="902811" cy="765185"/>
          </a:xfrm>
        </p:grpSpPr>
        <p:cxnSp>
          <p:nvCxnSpPr>
            <p:cNvPr id="366" name="直接连接符 365"/>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67"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68" name="直接箭头连接符 367"/>
            <p:cNvCxnSpPr>
              <a:stCxn id="367"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 xmlns:p14="http://schemas.microsoft.com/office/powerpoint/2010/main" val="2706060981"/>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2" name="圆角矩形 331"/>
          <p:cNvSpPr/>
          <p:nvPr/>
        </p:nvSpPr>
        <p:spPr>
          <a:xfrm>
            <a:off x="4287280"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3344185"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zh-CN" altLang="en-US" sz="2000" b="1" dirty="0" smtClean="0">
                <a:latin typeface="微软雅黑" pitchFamily="34" charset="-122"/>
                <a:ea typeface="微软雅黑" pitchFamily="34" charset="-122"/>
              </a:rPr>
              <a:t>引入 </a:t>
            </a:r>
            <a:r>
              <a:rPr lang="en-US" altLang="zh-CN" sz="2000" b="1" dirty="0" smtClean="0">
                <a:latin typeface="微软雅黑" pitchFamily="34" charset="-122"/>
                <a:ea typeface="微软雅黑" pitchFamily="34" charset="-122"/>
              </a:rPr>
              <a:t>GPRS </a:t>
            </a:r>
            <a:r>
              <a:rPr lang="zh-CN" altLang="en-US" sz="2000" b="1" dirty="0" smtClean="0">
                <a:latin typeface="微软雅黑" pitchFamily="34" charset="-122"/>
                <a:ea typeface="微软雅黑" pitchFamily="34" charset="-122"/>
              </a:rPr>
              <a:t>后</a:t>
            </a:r>
            <a:r>
              <a:rPr lang="zh-CN" altLang="en-US" sz="2000" b="1" dirty="0">
                <a:latin typeface="微软雅黑" pitchFamily="34" charset="-122"/>
                <a:ea typeface="微软雅黑" pitchFamily="34" charset="-122"/>
              </a:rPr>
              <a:t>的核心</a:t>
            </a:r>
            <a:r>
              <a:rPr lang="zh-CN" altLang="en-US" sz="2000" b="1" dirty="0" smtClean="0">
                <a:latin typeface="微软雅黑" pitchFamily="34" charset="-122"/>
                <a:ea typeface="微软雅黑" pitchFamily="34" charset="-122"/>
              </a:rPr>
              <a:t>网组成</a:t>
            </a:r>
            <a:endParaRPr lang="zh-CN" altLang="en-US" sz="2000" b="1" dirty="0">
              <a:latin typeface="微软雅黑" pitchFamily="34" charset="-122"/>
              <a:ea typeface="微软雅黑" pitchFamily="34" charset="-122"/>
            </a:endParaRPr>
          </a:p>
        </p:txBody>
      </p:sp>
      <p:sp>
        <p:nvSpPr>
          <p:cNvPr id="9" name="Freeform 510"/>
          <p:cNvSpPr>
            <a:spLocks/>
          </p:cNvSpPr>
          <p:nvPr/>
        </p:nvSpPr>
        <p:spPr bwMode="auto">
          <a:xfrm>
            <a:off x="1173614" y="1676450"/>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731391"/>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2097222"/>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2339768"/>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973939"/>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582315"/>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886503"/>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582315"/>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 xmlns:p14="http://schemas.microsoft.com/office/powerpoint/2010/main" val="3749353209"/>
              </p:ext>
            </p:extLst>
          </p:nvPr>
        </p:nvGraphicFramePr>
        <p:xfrm>
          <a:off x="1360645" y="3129050"/>
          <a:ext cx="417526" cy="218426"/>
        </p:xfrm>
        <a:graphic>
          <a:graphicData uri="http://schemas.openxmlformats.org/presentationml/2006/ole">
            <p:oleObj spid="_x0000_s33887" name="Microsoft ClipArt Gallery" r:id="rId5" imgW="8839200" imgH="3481388" progId="">
              <p:embed/>
            </p:oleObj>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a:grpSpLocks/>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241897" y="2868081"/>
            <a:ext cx="88517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smtClean="0">
                <a:latin typeface="微软雅黑" panose="020B0503020204020204" pitchFamily="34" charset="-122"/>
                <a:ea typeface="微软雅黑" panose="020B0503020204020204" pitchFamily="34" charset="-122"/>
              </a:rPr>
              <a:t>BSC/PCU</a:t>
            </a:r>
            <a:endParaRPr kumimoji="1" lang="en-US" altLang="zh-CN" sz="1200" b="1" dirty="0">
              <a:latin typeface="微软雅黑" panose="020B0503020204020204" pitchFamily="34" charset="-122"/>
              <a:ea typeface="微软雅黑" panose="020B0503020204020204" pitchFamily="34" charset="-122"/>
            </a:endParaRPr>
          </a:p>
        </p:txBody>
      </p:sp>
      <p:sp>
        <p:nvSpPr>
          <p:cNvPr id="259" name="Text Box 511"/>
          <p:cNvSpPr txBox="1">
            <a:spLocks noChangeArrowheads="1"/>
          </p:cNvSpPr>
          <p:nvPr/>
        </p:nvSpPr>
        <p:spPr bwMode="auto">
          <a:xfrm>
            <a:off x="2615773" y="1689580"/>
            <a:ext cx="108234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260" name="Group 512"/>
          <p:cNvGrpSpPr>
            <a:grpSpLocks/>
          </p:cNvGrpSpPr>
          <p:nvPr/>
        </p:nvGrpSpPr>
        <p:grpSpPr bwMode="auto">
          <a:xfrm>
            <a:off x="2159508" y="1117523"/>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338635" y="1188545"/>
            <a:ext cx="492443" cy="295835"/>
          </a:xfrm>
          <a:prstGeom prst="rect">
            <a:avLst/>
          </a:prstGeom>
          <a:solidFill>
            <a:srgbClr val="C3E3F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3175005" y="1142985"/>
            <a:ext cx="800219" cy="295835"/>
          </a:xfrm>
          <a:prstGeom prst="rect">
            <a:avLst/>
          </a:prstGeom>
          <a:solidFill>
            <a:srgbClr val="C3E3F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sp>
        <p:nvSpPr>
          <p:cNvPr id="316" name="Text Box 542"/>
          <p:cNvSpPr txBox="1">
            <a:spLocks noChangeArrowheads="1"/>
          </p:cNvSpPr>
          <p:nvPr/>
        </p:nvSpPr>
        <p:spPr bwMode="auto">
          <a:xfrm>
            <a:off x="3365484" y="2001219"/>
            <a:ext cx="646331"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graphicFrame>
        <p:nvGraphicFramePr>
          <p:cNvPr id="327" name="Object 36">
            <a:hlinkClick r:id="" action="ppaction://ole?verb=0"/>
          </p:cNvPr>
          <p:cNvGraphicFramePr>
            <a:graphicFrameLocks/>
          </p:cNvGraphicFramePr>
          <p:nvPr>
            <p:extLst>
              <p:ext uri="{D42A27DB-BD31-4B8C-83A1-F6EECF244321}">
                <p14:modId xmlns="" xmlns:p14="http://schemas.microsoft.com/office/powerpoint/2010/main" val="2800509854"/>
              </p:ext>
            </p:extLst>
          </p:nvPr>
        </p:nvGraphicFramePr>
        <p:xfrm>
          <a:off x="2962949" y="1343316"/>
          <a:ext cx="331914" cy="174205"/>
        </p:xfrm>
        <a:graphic>
          <a:graphicData uri="http://schemas.openxmlformats.org/presentationml/2006/ole">
            <p:oleObj spid="_x0000_s33888" name="Microsoft ClipArt Gallery" r:id="rId7" imgW="8839200" imgH="3481388" progId="">
              <p:embed/>
            </p:oleObj>
          </a:graphicData>
        </a:graphic>
      </p:graphicFrame>
      <p:sp>
        <p:nvSpPr>
          <p:cNvPr id="331" name="Text Box 541"/>
          <p:cNvSpPr txBox="1">
            <a:spLocks noChangeArrowheads="1"/>
          </p:cNvSpPr>
          <p:nvPr/>
        </p:nvSpPr>
        <p:spPr bwMode="auto">
          <a:xfrm>
            <a:off x="4617934" y="1055427"/>
            <a:ext cx="1554563" cy="27546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a:t>
            </a:r>
            <a:r>
              <a:rPr kumimoji="1" lang="zh-CN" altLang="en-US" sz="1400" b="1" dirty="0" smtClean="0">
                <a:solidFill>
                  <a:srgbClr val="C00000"/>
                </a:solidFill>
                <a:latin typeface="微软雅黑" panose="020B0503020204020204" pitchFamily="34" charset="-122"/>
                <a:ea typeface="微软雅黑" panose="020B0503020204020204" pitchFamily="34" charset="-122"/>
              </a:rPr>
              <a:t>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510006"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586030"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211825"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a:grpSpLocks/>
          </p:cNvGrpSpPr>
          <p:nvPr/>
        </p:nvGrpSpPr>
        <p:grpSpPr bwMode="auto">
          <a:xfrm>
            <a:off x="6724791"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6947607" y="1901297"/>
            <a:ext cx="886846" cy="260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4" name="Text Box 546"/>
          <p:cNvSpPr txBox="1">
            <a:spLocks noChangeArrowheads="1"/>
          </p:cNvSpPr>
          <p:nvPr/>
        </p:nvSpPr>
        <p:spPr bwMode="auto">
          <a:xfrm>
            <a:off x="5655173" y="1778071"/>
            <a:ext cx="611197" cy="260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528625" y="1389964"/>
            <a:ext cx="748923"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602140" y="1389964"/>
            <a:ext cx="748923"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618499" y="1771167"/>
            <a:ext cx="502427" cy="260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5772313"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331984"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5026"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19780"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396464"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457677"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 name="组合 3"/>
          <p:cNvGrpSpPr/>
          <p:nvPr/>
        </p:nvGrpSpPr>
        <p:grpSpPr>
          <a:xfrm>
            <a:off x="1461734" y="2115357"/>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1</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grpSp>
      <p:sp>
        <p:nvSpPr>
          <p:cNvPr id="343" name="圆角矩形 342"/>
          <p:cNvSpPr/>
          <p:nvPr/>
        </p:nvSpPr>
        <p:spPr>
          <a:xfrm>
            <a:off x="4312133"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498453"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475450"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a:spLocks/>
          </p:cNvSpPr>
          <p:nvPr/>
        </p:nvSpPr>
        <p:spPr bwMode="auto">
          <a:xfrm>
            <a:off x="5441225"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a:spLocks/>
          </p:cNvSpPr>
          <p:nvPr/>
        </p:nvSpPr>
        <p:spPr bwMode="auto">
          <a:xfrm rot="20527610">
            <a:off x="5378545"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8" cstate="print">
            <a:extLst>
              <a:ext uri="{28A0092B-C50C-407E-A947-70E740481C1C}">
                <a14:useLocalDpi xmlns="" xmlns:a14="http://schemas.microsoft.com/office/drawing/2010/main" val="0"/>
              </a:ext>
            </a:extLst>
          </a:blip>
          <a:srcRect/>
          <a:stretch>
            <a:fillRect/>
          </a:stretch>
        </p:blipFill>
        <p:spPr bwMode="auto">
          <a:xfrm>
            <a:off x="5678889" y="3008304"/>
            <a:ext cx="493608" cy="2335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460155" y="3228458"/>
            <a:ext cx="948041"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7" name="Text Box 544"/>
          <p:cNvSpPr txBox="1">
            <a:spLocks noChangeArrowheads="1"/>
          </p:cNvSpPr>
          <p:nvPr/>
        </p:nvSpPr>
        <p:spPr bwMode="auto">
          <a:xfrm>
            <a:off x="5522768" y="3227900"/>
            <a:ext cx="891591"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8" name="Text Box 546"/>
          <p:cNvSpPr txBox="1">
            <a:spLocks noChangeArrowheads="1"/>
          </p:cNvSpPr>
          <p:nvPr/>
        </p:nvSpPr>
        <p:spPr bwMode="auto">
          <a:xfrm>
            <a:off x="4629040" y="2796058"/>
            <a:ext cx="617477" cy="277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611417" y="2796058"/>
            <a:ext cx="641522" cy="277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461461"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518917" y="3689557"/>
            <a:ext cx="1896082" cy="2492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62" name="直接连接符 361"/>
          <p:cNvCxnSpPr/>
          <p:nvPr/>
        </p:nvCxnSpPr>
        <p:spPr>
          <a:xfrm flipV="1">
            <a:off x="4401393"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191426"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172497"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398902" y="2367421"/>
            <a:ext cx="2037984" cy="2492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cxnSp>
        <p:nvCxnSpPr>
          <p:cNvPr id="322" name="直接连接符 321"/>
          <p:cNvCxnSpPr/>
          <p:nvPr/>
        </p:nvCxnSpPr>
        <p:spPr>
          <a:xfrm flipV="1">
            <a:off x="3877174" y="2116510"/>
            <a:ext cx="840982" cy="66920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947864" cy="3052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3" name="AutoShape 451"/>
          <p:cNvSpPr>
            <a:spLocks noChangeArrowheads="1"/>
          </p:cNvSpPr>
          <p:nvPr/>
        </p:nvSpPr>
        <p:spPr bwMode="auto">
          <a:xfrm>
            <a:off x="4676596"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8" cstate="print">
            <a:extLst>
              <a:ext uri="{28A0092B-C50C-407E-A947-70E740481C1C}">
                <a14:useLocalDpi xmlns="" xmlns:a14="http://schemas.microsoft.com/office/drawing/2010/main" val="0"/>
              </a:ext>
            </a:extLst>
          </a:blip>
          <a:srcRect/>
          <a:stretch>
            <a:fillRect/>
          </a:stretch>
        </p:blipFill>
        <p:spPr bwMode="auto">
          <a:xfrm>
            <a:off x="4697818" y="3008304"/>
            <a:ext cx="493608" cy="2335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699">
                <a:solidFill>
                  <a:srgbClr val="000000"/>
                </a:solidFill>
                <a:miter lim="800000"/>
                <a:headEnd/>
                <a:tailEnd/>
              </a14:hiddenLine>
            </a:ext>
          </a:extLst>
        </p:spPr>
      </p:pic>
      <p:sp>
        <p:nvSpPr>
          <p:cNvPr id="383" name="圆角矩形 382"/>
          <p:cNvSpPr/>
          <p:nvPr/>
        </p:nvSpPr>
        <p:spPr>
          <a:xfrm>
            <a:off x="4183020"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extLst>
              <p:ext uri="{D42A27DB-BD31-4B8C-83A1-F6EECF244321}">
                <p14:modId xmlns="" xmlns:p14="http://schemas.microsoft.com/office/powerpoint/2010/main" val="786841838"/>
              </p:ext>
            </p:extLst>
          </p:nvPr>
        </p:nvGraphicFramePr>
        <p:xfrm>
          <a:off x="6807191" y="2813673"/>
          <a:ext cx="1184398" cy="677438"/>
        </p:xfrm>
        <a:graphic>
          <a:graphicData uri="http://schemas.openxmlformats.org/presentationml/2006/ole">
            <p:oleObj spid="_x0000_s33889" name="Visio" r:id="rId9" imgW="1687068" imgH="964692" progId="">
              <p:embed/>
            </p:oleObj>
          </a:graphicData>
        </a:graphic>
      </p:graphicFrame>
      <p:sp>
        <p:nvSpPr>
          <p:cNvPr id="355" name="Text Box 426"/>
          <p:cNvSpPr txBox="1">
            <a:spLocks noChangeArrowheads="1"/>
          </p:cNvSpPr>
          <p:nvPr/>
        </p:nvSpPr>
        <p:spPr bwMode="auto">
          <a:xfrm>
            <a:off x="7077922" y="2977941"/>
            <a:ext cx="646331" cy="277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sp>
        <p:nvSpPr>
          <p:cNvPr id="6" name="矩形 5"/>
          <p:cNvSpPr/>
          <p:nvPr/>
        </p:nvSpPr>
        <p:spPr>
          <a:xfrm>
            <a:off x="1290972" y="4190426"/>
            <a:ext cx="6938625" cy="605294"/>
          </a:xfrm>
          <a:prstGeom prst="rect">
            <a:avLst/>
          </a:prstGeom>
        </p:spPr>
        <p:txBody>
          <a:bodyPr wrap="square">
            <a:spAutoFit/>
          </a:bodyPr>
          <a:lstStyle/>
          <a:p>
            <a:pPr>
              <a:lnSpc>
                <a:spcPts val="2000"/>
              </a:lnSpc>
            </a:pP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SGSN</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在基站控制器</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和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GGSN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之间</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转发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数据报；与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MSC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交互，完成用户授权</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通信切换，移动节点位置信息</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维护</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等</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功能。</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365" name="组合 364"/>
          <p:cNvGrpSpPr/>
          <p:nvPr/>
        </p:nvGrpSpPr>
        <p:grpSpPr>
          <a:xfrm>
            <a:off x="878718" y="1616623"/>
            <a:ext cx="902811" cy="765185"/>
            <a:chOff x="921506" y="1085804"/>
            <a:chExt cx="902811" cy="765185"/>
          </a:xfrm>
        </p:grpSpPr>
        <p:cxnSp>
          <p:nvCxnSpPr>
            <p:cNvPr id="366" name="直接连接符 365"/>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67"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68" name="直接箭头连接符 367"/>
            <p:cNvCxnSpPr>
              <a:stCxn id="367"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 xmlns:p14="http://schemas.microsoft.com/office/powerpoint/2010/main" val="1307832474"/>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2" name="圆角矩形 331"/>
          <p:cNvSpPr/>
          <p:nvPr/>
        </p:nvSpPr>
        <p:spPr>
          <a:xfrm>
            <a:off x="4287280"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3344185"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zh-CN" altLang="en-US" sz="2000" b="1" dirty="0" smtClean="0">
                <a:latin typeface="微软雅黑" pitchFamily="34" charset="-122"/>
                <a:ea typeface="微软雅黑" pitchFamily="34" charset="-122"/>
              </a:rPr>
              <a:t>引入 </a:t>
            </a:r>
            <a:r>
              <a:rPr lang="en-US" altLang="zh-CN" sz="2000" b="1" dirty="0" smtClean="0">
                <a:latin typeface="微软雅黑" pitchFamily="34" charset="-122"/>
                <a:ea typeface="微软雅黑" pitchFamily="34" charset="-122"/>
              </a:rPr>
              <a:t>GPRS </a:t>
            </a:r>
            <a:r>
              <a:rPr lang="zh-CN" altLang="en-US" sz="2000" b="1" dirty="0" smtClean="0">
                <a:latin typeface="微软雅黑" pitchFamily="34" charset="-122"/>
                <a:ea typeface="微软雅黑" pitchFamily="34" charset="-122"/>
              </a:rPr>
              <a:t>后</a:t>
            </a:r>
            <a:r>
              <a:rPr lang="zh-CN" altLang="en-US" sz="2000" b="1" dirty="0">
                <a:latin typeface="微软雅黑" pitchFamily="34" charset="-122"/>
                <a:ea typeface="微软雅黑" pitchFamily="34" charset="-122"/>
              </a:rPr>
              <a:t>的核心</a:t>
            </a:r>
            <a:r>
              <a:rPr lang="zh-CN" altLang="en-US" sz="2000" b="1" dirty="0" smtClean="0">
                <a:latin typeface="微软雅黑" pitchFamily="34" charset="-122"/>
                <a:ea typeface="微软雅黑" pitchFamily="34" charset="-122"/>
              </a:rPr>
              <a:t>网组成</a:t>
            </a:r>
            <a:endParaRPr lang="zh-CN" altLang="en-US" sz="2000" b="1" dirty="0">
              <a:latin typeface="微软雅黑" pitchFamily="34" charset="-122"/>
              <a:ea typeface="微软雅黑" pitchFamily="34" charset="-122"/>
            </a:endParaRPr>
          </a:p>
        </p:txBody>
      </p:sp>
      <p:sp>
        <p:nvSpPr>
          <p:cNvPr id="9" name="Freeform 510"/>
          <p:cNvSpPr>
            <a:spLocks/>
          </p:cNvSpPr>
          <p:nvPr/>
        </p:nvSpPr>
        <p:spPr bwMode="auto">
          <a:xfrm>
            <a:off x="1173614" y="1676450"/>
            <a:ext cx="2858145" cy="1967174"/>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chemeClr val="bg1">
              <a:lumMod val="75000"/>
            </a:schemeClr>
          </a:solidFill>
        </p:grpSpPr>
        <p:sp>
          <p:nvSpPr>
            <p:cNvPr id="11" name="矩形 10"/>
            <p:cNvSpPr/>
            <p:nvPr/>
          </p:nvSpPr>
          <p:spPr>
            <a:xfrm>
              <a:off x="3275856" y="3717032"/>
              <a:ext cx="648072" cy="720080"/>
            </a:xfrm>
            <a:prstGeom prst="rect">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solidFill>
              <a:srgbClr val="66CC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731391"/>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2097222"/>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2339768"/>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973939"/>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582315"/>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886503"/>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582315"/>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 xmlns:p14="http://schemas.microsoft.com/office/powerpoint/2010/main" val="3749353209"/>
              </p:ext>
            </p:extLst>
          </p:nvPr>
        </p:nvGraphicFramePr>
        <p:xfrm>
          <a:off x="1360645" y="3129050"/>
          <a:ext cx="417526" cy="218426"/>
        </p:xfrm>
        <a:graphic>
          <a:graphicData uri="http://schemas.openxmlformats.org/presentationml/2006/ole">
            <p:oleObj spid="_x0000_s34908" name="Microsoft ClipArt Gallery" r:id="rId5" imgW="8839200" imgH="3481388" progId="">
              <p:embed/>
            </p:oleObj>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52" name="Group 499"/>
          <p:cNvGrpSpPr>
            <a:grpSpLocks/>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6"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58" name="Text Box 509"/>
          <p:cNvSpPr txBox="1">
            <a:spLocks noChangeArrowheads="1"/>
          </p:cNvSpPr>
          <p:nvPr/>
        </p:nvSpPr>
        <p:spPr bwMode="auto">
          <a:xfrm>
            <a:off x="3241897" y="2868081"/>
            <a:ext cx="88517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smtClean="0">
                <a:latin typeface="微软雅黑" panose="020B0503020204020204" pitchFamily="34" charset="-122"/>
                <a:ea typeface="微软雅黑" panose="020B0503020204020204" pitchFamily="34" charset="-122"/>
              </a:rPr>
              <a:t>BSC/PCU</a:t>
            </a:r>
            <a:endParaRPr kumimoji="1" lang="en-US" altLang="zh-CN" sz="1200" b="1" dirty="0">
              <a:latin typeface="微软雅黑" panose="020B0503020204020204" pitchFamily="34" charset="-122"/>
              <a:ea typeface="微软雅黑" panose="020B0503020204020204" pitchFamily="34" charset="-122"/>
            </a:endParaRPr>
          </a:p>
        </p:txBody>
      </p:sp>
      <p:sp>
        <p:nvSpPr>
          <p:cNvPr id="259" name="Text Box 511"/>
          <p:cNvSpPr txBox="1">
            <a:spLocks noChangeArrowheads="1"/>
          </p:cNvSpPr>
          <p:nvPr/>
        </p:nvSpPr>
        <p:spPr bwMode="auto">
          <a:xfrm>
            <a:off x="2615773" y="1689580"/>
            <a:ext cx="108234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基站子系统</a:t>
            </a:r>
          </a:p>
        </p:txBody>
      </p:sp>
      <p:grpSp>
        <p:nvGrpSpPr>
          <p:cNvPr id="260" name="Group 512"/>
          <p:cNvGrpSpPr>
            <a:grpSpLocks/>
          </p:cNvGrpSpPr>
          <p:nvPr/>
        </p:nvGrpSpPr>
        <p:grpSpPr bwMode="auto">
          <a:xfrm>
            <a:off x="2159508" y="1117523"/>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338635" y="1188545"/>
            <a:ext cx="492443" cy="295835"/>
          </a:xfrm>
          <a:prstGeom prst="rect">
            <a:avLst/>
          </a:prstGeom>
          <a:solidFill>
            <a:srgbClr val="C3E3F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基站</a:t>
            </a:r>
          </a:p>
        </p:txBody>
      </p:sp>
      <p:sp>
        <p:nvSpPr>
          <p:cNvPr id="286" name="Text Box 538"/>
          <p:cNvSpPr txBox="1">
            <a:spLocks noChangeArrowheads="1"/>
          </p:cNvSpPr>
          <p:nvPr/>
        </p:nvSpPr>
        <p:spPr bwMode="auto">
          <a:xfrm>
            <a:off x="3175005" y="1142985"/>
            <a:ext cx="800219" cy="295835"/>
          </a:xfrm>
          <a:prstGeom prst="rect">
            <a:avLst/>
          </a:prstGeom>
          <a:solidFill>
            <a:srgbClr val="C3E3F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移动用户</a:t>
            </a: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sp>
        <p:nvSpPr>
          <p:cNvPr id="316" name="Text Box 542"/>
          <p:cNvSpPr txBox="1">
            <a:spLocks noChangeArrowheads="1"/>
          </p:cNvSpPr>
          <p:nvPr/>
        </p:nvSpPr>
        <p:spPr bwMode="auto">
          <a:xfrm>
            <a:off x="3365484" y="2001219"/>
            <a:ext cx="646331"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基站</a:t>
            </a:r>
            <a:endParaRPr kumimoji="1" lang="en-US" altLang="zh-CN"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控制器</a:t>
            </a:r>
          </a:p>
        </p:txBody>
      </p:sp>
      <p:graphicFrame>
        <p:nvGraphicFramePr>
          <p:cNvPr id="327" name="Object 36">
            <a:hlinkClick r:id="" action="ppaction://ole?verb=0"/>
          </p:cNvPr>
          <p:cNvGraphicFramePr>
            <a:graphicFrameLocks/>
          </p:cNvGraphicFramePr>
          <p:nvPr>
            <p:extLst>
              <p:ext uri="{D42A27DB-BD31-4B8C-83A1-F6EECF244321}">
                <p14:modId xmlns="" xmlns:p14="http://schemas.microsoft.com/office/powerpoint/2010/main" val="2800509854"/>
              </p:ext>
            </p:extLst>
          </p:nvPr>
        </p:nvGraphicFramePr>
        <p:xfrm>
          <a:off x="2962949" y="1343316"/>
          <a:ext cx="331914" cy="174205"/>
        </p:xfrm>
        <a:graphic>
          <a:graphicData uri="http://schemas.openxmlformats.org/presentationml/2006/ole">
            <p:oleObj spid="_x0000_s34909" name="Microsoft ClipArt Gallery" r:id="rId7" imgW="8839200" imgH="3481388" progId="">
              <p:embed/>
            </p:oleObj>
          </a:graphicData>
        </a:graphic>
      </p:graphicFrame>
      <p:sp>
        <p:nvSpPr>
          <p:cNvPr id="331" name="Text Box 541"/>
          <p:cNvSpPr txBox="1">
            <a:spLocks noChangeArrowheads="1"/>
          </p:cNvSpPr>
          <p:nvPr/>
        </p:nvSpPr>
        <p:spPr bwMode="auto">
          <a:xfrm>
            <a:off x="4617934" y="1055427"/>
            <a:ext cx="1554563" cy="27546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a:t>
            </a:r>
            <a:r>
              <a:rPr kumimoji="1" lang="zh-CN" altLang="en-US" sz="1400" b="1" dirty="0" smtClean="0">
                <a:solidFill>
                  <a:srgbClr val="C00000"/>
                </a:solidFill>
                <a:latin typeface="微软雅黑" panose="020B0503020204020204" pitchFamily="34" charset="-122"/>
                <a:ea typeface="微软雅黑" panose="020B0503020204020204" pitchFamily="34" charset="-122"/>
              </a:rPr>
              <a:t>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510006"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586030"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211825"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a:grpSpLocks/>
          </p:cNvGrpSpPr>
          <p:nvPr/>
        </p:nvGrpSpPr>
        <p:grpSpPr bwMode="auto">
          <a:xfrm>
            <a:off x="6724791"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6947607" y="1901297"/>
            <a:ext cx="886846" cy="260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4" name="Text Box 546"/>
          <p:cNvSpPr txBox="1">
            <a:spLocks noChangeArrowheads="1"/>
          </p:cNvSpPr>
          <p:nvPr/>
        </p:nvSpPr>
        <p:spPr bwMode="auto">
          <a:xfrm>
            <a:off x="5655173" y="1778071"/>
            <a:ext cx="611197" cy="260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528625" y="1389964"/>
            <a:ext cx="748923"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602140" y="1389964"/>
            <a:ext cx="748923"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618499" y="1771167"/>
            <a:ext cx="502427" cy="260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5772313"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331984"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335026"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119780"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396464"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457677"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 name="组合 3"/>
          <p:cNvGrpSpPr/>
          <p:nvPr/>
        </p:nvGrpSpPr>
        <p:grpSpPr>
          <a:xfrm>
            <a:off x="1461734" y="2115357"/>
            <a:ext cx="1374912" cy="1381165"/>
            <a:chOff x="1461734" y="1626553"/>
            <a:chExt cx="1374912" cy="1381165"/>
          </a:xfrm>
        </p:grpSpPr>
        <p:sp>
          <p:nvSpPr>
            <p:cNvPr id="334" name="Text Box 509"/>
            <p:cNvSpPr txBox="1">
              <a:spLocks noChangeArrowheads="1"/>
            </p:cNvSpPr>
            <p:nvPr/>
          </p:nvSpPr>
          <p:spPr bwMode="auto">
            <a:xfrm>
              <a:off x="1967196" y="2157134"/>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1</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5" name="Text Box 509"/>
            <p:cNvSpPr txBox="1">
              <a:spLocks noChangeArrowheads="1"/>
            </p:cNvSpPr>
            <p:nvPr/>
          </p:nvSpPr>
          <p:spPr bwMode="auto">
            <a:xfrm>
              <a:off x="1479393" y="2413074"/>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6" name="Text Box 509"/>
            <p:cNvSpPr txBox="1">
              <a:spLocks noChangeArrowheads="1"/>
            </p:cNvSpPr>
            <p:nvPr/>
          </p:nvSpPr>
          <p:spPr bwMode="auto">
            <a:xfrm>
              <a:off x="2453208" y="1823180"/>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7" name="Text Box 509"/>
            <p:cNvSpPr txBox="1">
              <a:spLocks noChangeArrowheads="1"/>
            </p:cNvSpPr>
            <p:nvPr/>
          </p:nvSpPr>
          <p:spPr bwMode="auto">
            <a:xfrm>
              <a:off x="1461734" y="1866294"/>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8" name="Text Box 509"/>
            <p:cNvSpPr txBox="1">
              <a:spLocks noChangeArrowheads="1"/>
            </p:cNvSpPr>
            <p:nvPr/>
          </p:nvSpPr>
          <p:spPr bwMode="auto">
            <a:xfrm>
              <a:off x="2376496" y="2386919"/>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39" name="Text Box 509"/>
            <p:cNvSpPr txBox="1">
              <a:spLocks noChangeArrowheads="1"/>
            </p:cNvSpPr>
            <p:nvPr/>
          </p:nvSpPr>
          <p:spPr bwMode="auto">
            <a:xfrm>
              <a:off x="1974081" y="1626553"/>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2</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40" name="Text Box 509"/>
            <p:cNvSpPr txBox="1">
              <a:spLocks noChangeArrowheads="1"/>
            </p:cNvSpPr>
            <p:nvPr/>
          </p:nvSpPr>
          <p:spPr bwMode="auto">
            <a:xfrm>
              <a:off x="1940651" y="2746108"/>
              <a:ext cx="383438"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smtClean="0">
                  <a:solidFill>
                    <a:srgbClr val="C00000"/>
                  </a:solidFill>
                  <a:latin typeface="微软雅黑" panose="020B0503020204020204" pitchFamily="34" charset="-122"/>
                  <a:ea typeface="微软雅黑" panose="020B0503020204020204" pitchFamily="34" charset="-122"/>
                </a:rPr>
                <a:t> f</a:t>
              </a:r>
              <a:r>
                <a:rPr kumimoji="1" lang="en-US" altLang="zh-CN" sz="1100" b="1" baseline="-25000" dirty="0" smtClean="0">
                  <a:solidFill>
                    <a:srgbClr val="C00000"/>
                  </a:solidFill>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grpSp>
      <p:sp>
        <p:nvSpPr>
          <p:cNvPr id="343" name="圆角矩形 342"/>
          <p:cNvSpPr/>
          <p:nvPr/>
        </p:nvSpPr>
        <p:spPr>
          <a:xfrm>
            <a:off x="4312133"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498453"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475450"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a:spLocks/>
          </p:cNvSpPr>
          <p:nvPr/>
        </p:nvSpPr>
        <p:spPr bwMode="auto">
          <a:xfrm>
            <a:off x="5441225"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a:spLocks/>
          </p:cNvSpPr>
          <p:nvPr/>
        </p:nvSpPr>
        <p:spPr bwMode="auto">
          <a:xfrm rot="20527610">
            <a:off x="5378545"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8" cstate="print">
            <a:extLst>
              <a:ext uri="{28A0092B-C50C-407E-A947-70E740481C1C}">
                <a14:useLocalDpi xmlns="" xmlns:a14="http://schemas.microsoft.com/office/drawing/2010/main" val="0"/>
              </a:ext>
            </a:extLst>
          </a:blip>
          <a:srcRect/>
          <a:stretch>
            <a:fillRect/>
          </a:stretch>
        </p:blipFill>
        <p:spPr bwMode="auto">
          <a:xfrm>
            <a:off x="5678889" y="3008304"/>
            <a:ext cx="493608" cy="2335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460155" y="3228458"/>
            <a:ext cx="948041"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7" name="Text Box 544"/>
          <p:cNvSpPr txBox="1">
            <a:spLocks noChangeArrowheads="1"/>
          </p:cNvSpPr>
          <p:nvPr/>
        </p:nvSpPr>
        <p:spPr bwMode="auto">
          <a:xfrm>
            <a:off x="5522768" y="3227900"/>
            <a:ext cx="891591"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8" name="Text Box 546"/>
          <p:cNvSpPr txBox="1">
            <a:spLocks noChangeArrowheads="1"/>
          </p:cNvSpPr>
          <p:nvPr/>
        </p:nvSpPr>
        <p:spPr bwMode="auto">
          <a:xfrm>
            <a:off x="4629040" y="2796058"/>
            <a:ext cx="617477" cy="277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611417" y="2796058"/>
            <a:ext cx="641522" cy="277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461461"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518917" y="3689557"/>
            <a:ext cx="1896082" cy="2492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62" name="直接连接符 361"/>
          <p:cNvCxnSpPr/>
          <p:nvPr/>
        </p:nvCxnSpPr>
        <p:spPr>
          <a:xfrm flipV="1">
            <a:off x="4401393"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191426"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172497"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398902" y="2367421"/>
            <a:ext cx="2037984" cy="2492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cxnSp>
        <p:nvCxnSpPr>
          <p:cNvPr id="322" name="直接连接符 321"/>
          <p:cNvCxnSpPr/>
          <p:nvPr/>
        </p:nvCxnSpPr>
        <p:spPr>
          <a:xfrm flipV="1">
            <a:off x="3877174" y="2116510"/>
            <a:ext cx="840982" cy="66920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947864" cy="3052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3" name="AutoShape 451"/>
          <p:cNvSpPr>
            <a:spLocks noChangeArrowheads="1"/>
          </p:cNvSpPr>
          <p:nvPr/>
        </p:nvSpPr>
        <p:spPr bwMode="auto">
          <a:xfrm>
            <a:off x="4676596"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8" cstate="print">
            <a:extLst>
              <a:ext uri="{28A0092B-C50C-407E-A947-70E740481C1C}">
                <a14:useLocalDpi xmlns="" xmlns:a14="http://schemas.microsoft.com/office/drawing/2010/main" val="0"/>
              </a:ext>
            </a:extLst>
          </a:blip>
          <a:srcRect/>
          <a:stretch>
            <a:fillRect/>
          </a:stretch>
        </p:blipFill>
        <p:spPr bwMode="auto">
          <a:xfrm>
            <a:off x="4697818" y="3008304"/>
            <a:ext cx="493608" cy="2335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699">
                <a:solidFill>
                  <a:srgbClr val="000000"/>
                </a:solidFill>
                <a:miter lim="800000"/>
                <a:headEnd/>
                <a:tailEnd/>
              </a14:hiddenLine>
            </a:ext>
          </a:extLst>
        </p:spPr>
      </p:pic>
      <p:sp>
        <p:nvSpPr>
          <p:cNvPr id="383" name="圆角矩形 382"/>
          <p:cNvSpPr/>
          <p:nvPr/>
        </p:nvSpPr>
        <p:spPr>
          <a:xfrm>
            <a:off x="4183020"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extLst>
              <p:ext uri="{D42A27DB-BD31-4B8C-83A1-F6EECF244321}">
                <p14:modId xmlns="" xmlns:p14="http://schemas.microsoft.com/office/powerpoint/2010/main" val="786841838"/>
              </p:ext>
            </p:extLst>
          </p:nvPr>
        </p:nvGraphicFramePr>
        <p:xfrm>
          <a:off x="6807191" y="2813673"/>
          <a:ext cx="1184398" cy="677438"/>
        </p:xfrm>
        <a:graphic>
          <a:graphicData uri="http://schemas.openxmlformats.org/presentationml/2006/ole">
            <p:oleObj spid="_x0000_s34910" name="Visio" r:id="rId9" imgW="1687068" imgH="964692" progId="">
              <p:embed/>
            </p:oleObj>
          </a:graphicData>
        </a:graphic>
      </p:graphicFrame>
      <p:sp>
        <p:nvSpPr>
          <p:cNvPr id="355" name="Text Box 426"/>
          <p:cNvSpPr txBox="1">
            <a:spLocks noChangeArrowheads="1"/>
          </p:cNvSpPr>
          <p:nvPr/>
        </p:nvSpPr>
        <p:spPr bwMode="auto">
          <a:xfrm>
            <a:off x="7077922" y="2977941"/>
            <a:ext cx="646331" cy="277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sp>
        <p:nvSpPr>
          <p:cNvPr id="6" name="矩形 5"/>
          <p:cNvSpPr/>
          <p:nvPr/>
        </p:nvSpPr>
        <p:spPr>
          <a:xfrm>
            <a:off x="1290972" y="4190426"/>
            <a:ext cx="6938625" cy="605294"/>
          </a:xfrm>
          <a:prstGeom prst="rect">
            <a:avLst/>
          </a:prstGeom>
        </p:spPr>
        <p:txBody>
          <a:bodyPr wrap="square">
            <a:spAutoFit/>
          </a:bodyPr>
          <a:lstStyle/>
          <a:p>
            <a:pPr>
              <a:lnSpc>
                <a:spcPts val="20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GSN</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网络接入控制，</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把多</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个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SGSN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连接</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起来后</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接入互联网。又称为 </a:t>
            </a: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路由器</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。分组过滤，保证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网络</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的安全。</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365" name="组合 364"/>
          <p:cNvGrpSpPr/>
          <p:nvPr/>
        </p:nvGrpSpPr>
        <p:grpSpPr>
          <a:xfrm>
            <a:off x="878718" y="1616623"/>
            <a:ext cx="902811" cy="765185"/>
            <a:chOff x="921506" y="1085804"/>
            <a:chExt cx="902811" cy="765185"/>
          </a:xfrm>
        </p:grpSpPr>
        <p:cxnSp>
          <p:nvCxnSpPr>
            <p:cNvPr id="366" name="直接连接符 365"/>
            <p:cNvCxnSpPr/>
            <p:nvPr/>
          </p:nvCxnSpPr>
          <p:spPr>
            <a:xfrm flipH="1">
              <a:off x="1643826" y="1361264"/>
              <a:ext cx="2634" cy="489725"/>
            </a:xfrm>
            <a:prstGeom prst="line">
              <a:avLst/>
            </a:prstGeom>
            <a:ln w="190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67" name="Text Box 541"/>
            <p:cNvSpPr txBox="1">
              <a:spLocks noChangeArrowheads="1"/>
            </p:cNvSpPr>
            <p:nvPr/>
          </p:nvSpPr>
          <p:spPr bwMode="auto">
            <a:xfrm>
              <a:off x="921506" y="1085804"/>
              <a:ext cx="902811" cy="27546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0000CC"/>
                  </a:solidFill>
                  <a:latin typeface="微软雅黑" panose="020B0503020204020204" pitchFamily="34" charset="-122"/>
                  <a:ea typeface="微软雅黑" panose="020B0503020204020204" pitchFamily="34" charset="-122"/>
                </a:rPr>
                <a:t>空中接口</a:t>
              </a:r>
            </a:p>
          </p:txBody>
        </p:sp>
        <p:cxnSp>
          <p:nvCxnSpPr>
            <p:cNvPr id="368" name="直接箭头连接符 367"/>
            <p:cNvCxnSpPr>
              <a:stCxn id="367" idx="2"/>
            </p:cNvCxnSpPr>
            <p:nvPr/>
          </p:nvCxnSpPr>
          <p:spPr>
            <a:xfrm>
              <a:off x="1372912" y="1361264"/>
              <a:ext cx="273548" cy="25117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 xmlns:p14="http://schemas.microsoft.com/office/powerpoint/2010/main" val="4268161469"/>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333051" y="585623"/>
            <a:ext cx="2464137"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4. </a:t>
            </a:r>
            <a:r>
              <a:rPr lang="en-US" altLang="zh-CN" sz="2000" b="1" dirty="0" smtClean="0">
                <a:solidFill>
                  <a:schemeClr val="bg1"/>
                </a:solidFill>
                <a:latin typeface="微软雅黑" pitchFamily="34" charset="-122"/>
                <a:ea typeface="微软雅黑" pitchFamily="34" charset="-122"/>
              </a:rPr>
              <a:t>3G </a:t>
            </a:r>
            <a:r>
              <a:rPr lang="zh-CN" altLang="en-US" sz="2000" b="1" dirty="0" smtClean="0">
                <a:solidFill>
                  <a:schemeClr val="bg1"/>
                </a:solidFill>
                <a:latin typeface="微软雅黑" pitchFamily="34" charset="-122"/>
                <a:ea typeface="微软雅黑" pitchFamily="34" charset="-122"/>
              </a:rPr>
              <a:t>蜂窝</a:t>
            </a:r>
            <a:r>
              <a:rPr lang="zh-CN" altLang="en-US" sz="2000" b="1" dirty="0">
                <a:solidFill>
                  <a:schemeClr val="bg1"/>
                </a:solidFill>
                <a:latin typeface="微软雅黑" pitchFamily="34" charset="-122"/>
                <a:ea typeface="微软雅黑" pitchFamily="34" charset="-122"/>
              </a:rPr>
              <a:t>移动通信</a:t>
            </a:r>
          </a:p>
        </p:txBody>
      </p:sp>
      <p:sp>
        <p:nvSpPr>
          <p:cNvPr id="7" name="Rectangle 46"/>
          <p:cNvSpPr>
            <a:spLocks noChangeArrowheads="1"/>
          </p:cNvSpPr>
          <p:nvPr/>
        </p:nvSpPr>
        <p:spPr bwMode="auto">
          <a:xfrm>
            <a:off x="511895" y="977262"/>
            <a:ext cx="8222801" cy="364824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b="1" dirty="0" smtClean="0">
                <a:solidFill>
                  <a:srgbClr val="0000FF"/>
                </a:solidFill>
                <a:latin typeface="微软雅黑" pitchFamily="34" charset="-122"/>
                <a:ea typeface="微软雅黑" pitchFamily="34" charset="-122"/>
              </a:rPr>
              <a:t>第三代 </a:t>
            </a:r>
            <a:r>
              <a:rPr lang="en-US" altLang="zh-CN" b="1" dirty="0" smtClean="0">
                <a:latin typeface="微软雅黑" pitchFamily="34" charset="-122"/>
                <a:ea typeface="微软雅黑" pitchFamily="34" charset="-122"/>
              </a:rPr>
              <a:t>(3G) </a:t>
            </a:r>
            <a:r>
              <a:rPr lang="zh-CN" altLang="en-US" b="1" dirty="0" smtClean="0">
                <a:latin typeface="微软雅黑" pitchFamily="34" charset="-122"/>
                <a:ea typeface="微软雅黑" pitchFamily="34" charset="-122"/>
              </a:rPr>
              <a:t>蜂窝移动通信系统</a:t>
            </a:r>
            <a:endParaRPr lang="en-US" altLang="zh-CN" b="1" dirty="0" smtClean="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smtClean="0">
                <a:latin typeface="微软雅黑" pitchFamily="34" charset="-122"/>
                <a:ea typeface="微软雅黑" pitchFamily="34" charset="-122"/>
              </a:rPr>
              <a:t>1996 </a:t>
            </a:r>
            <a:r>
              <a:rPr lang="zh-CN" altLang="en-US" b="1" dirty="0" smtClean="0">
                <a:latin typeface="微软雅黑" pitchFamily="34" charset="-122"/>
                <a:ea typeface="微软雅黑" pitchFamily="34" charset="-122"/>
              </a:rPr>
              <a:t>年正式</a:t>
            </a:r>
            <a:r>
              <a:rPr lang="zh-CN" altLang="en-US" b="1" dirty="0">
                <a:latin typeface="微软雅黑" pitchFamily="34" charset="-122"/>
                <a:ea typeface="微软雅黑" pitchFamily="34" charset="-122"/>
              </a:rPr>
              <a:t>标准</a:t>
            </a:r>
            <a:r>
              <a:rPr lang="zh-CN" altLang="en-US" b="1" dirty="0" smtClean="0">
                <a:latin typeface="微软雅黑" pitchFamily="34" charset="-122"/>
                <a:ea typeface="微软雅黑" pitchFamily="34" charset="-122"/>
              </a:rPr>
              <a:t>名称：</a:t>
            </a:r>
            <a:r>
              <a:rPr lang="en-US" altLang="zh-CN" b="1" dirty="0" smtClean="0">
                <a:solidFill>
                  <a:srgbClr val="C00000"/>
                </a:solidFill>
                <a:latin typeface="微软雅黑" pitchFamily="34" charset="-122"/>
                <a:ea typeface="微软雅黑" pitchFamily="34" charset="-122"/>
              </a:rPr>
              <a:t>IMT-2000</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工作</a:t>
            </a:r>
            <a:r>
              <a:rPr lang="zh-CN" altLang="en-US" b="1" dirty="0" smtClean="0">
                <a:latin typeface="微软雅黑" pitchFamily="34" charset="-122"/>
                <a:ea typeface="微软雅黑" pitchFamily="34" charset="-122"/>
              </a:rPr>
              <a:t>在 </a:t>
            </a:r>
            <a:r>
              <a:rPr lang="en-US" altLang="zh-CN" b="1" dirty="0" smtClean="0">
                <a:latin typeface="微软雅黑" pitchFamily="34" charset="-122"/>
                <a:ea typeface="微软雅黑" pitchFamily="34" charset="-122"/>
              </a:rPr>
              <a:t>2000 MHz </a:t>
            </a:r>
            <a:r>
              <a:rPr lang="zh-CN" altLang="en-US" b="1" dirty="0" smtClean="0">
                <a:latin typeface="微软雅黑" pitchFamily="34" charset="-122"/>
                <a:ea typeface="微软雅黑" pitchFamily="34" charset="-122"/>
              </a:rPr>
              <a:t>频段，数据</a:t>
            </a:r>
            <a:r>
              <a:rPr lang="zh-CN" altLang="en-US" b="1" dirty="0">
                <a:latin typeface="微软雅黑" pitchFamily="34" charset="-122"/>
                <a:ea typeface="微软雅黑" pitchFamily="34" charset="-122"/>
              </a:rPr>
              <a:t>率可</a:t>
            </a:r>
            <a:r>
              <a:rPr lang="zh-CN" altLang="en-US" b="1" dirty="0" smtClean="0">
                <a:latin typeface="微软雅黑" pitchFamily="34" charset="-122"/>
                <a:ea typeface="微软雅黑" pitchFamily="34" charset="-122"/>
              </a:rPr>
              <a:t>达 </a:t>
            </a:r>
            <a:r>
              <a:rPr lang="en-US" altLang="zh-CN" b="1" dirty="0" smtClean="0">
                <a:latin typeface="微软雅黑" pitchFamily="34" charset="-122"/>
                <a:ea typeface="微软雅黑" pitchFamily="34" charset="-122"/>
              </a:rPr>
              <a:t>2000 </a:t>
            </a:r>
            <a:r>
              <a:rPr lang="en-US" altLang="zh-CN" b="1" dirty="0" err="1">
                <a:latin typeface="微软雅黑" pitchFamily="34" charset="-122"/>
                <a:ea typeface="微软雅黑" pitchFamily="34" charset="-122"/>
              </a:rPr>
              <a:t>kbit</a:t>
            </a:r>
            <a:r>
              <a:rPr lang="en-US" altLang="zh-CN" b="1" dirty="0">
                <a:latin typeface="微软雅黑" pitchFamily="34" charset="-122"/>
                <a:ea typeface="微软雅黑" pitchFamily="34" charset="-122"/>
              </a:rPr>
              <a:t>/s</a:t>
            </a:r>
            <a:r>
              <a:rPr lang="zh-CN" altLang="en-US" b="1" dirty="0">
                <a:latin typeface="微软雅黑" pitchFamily="34" charset="-122"/>
                <a:ea typeface="微软雅黑" pitchFamily="34" charset="-122"/>
              </a:rPr>
              <a:t>（固定站）</a:t>
            </a:r>
            <a:r>
              <a:rPr lang="zh-CN" altLang="en-US" b="1" dirty="0" smtClean="0">
                <a:latin typeface="微软雅黑" pitchFamily="34" charset="-122"/>
                <a:ea typeface="微软雅黑" pitchFamily="34" charset="-122"/>
              </a:rPr>
              <a:t>和 </a:t>
            </a:r>
            <a:r>
              <a:rPr lang="en-US" altLang="zh-CN" b="1" dirty="0" smtClean="0">
                <a:latin typeface="微软雅黑" pitchFamily="34" charset="-122"/>
                <a:ea typeface="微软雅黑" pitchFamily="34" charset="-122"/>
              </a:rPr>
              <a:t>384 </a:t>
            </a:r>
            <a:r>
              <a:rPr lang="en-US" altLang="zh-CN" b="1" dirty="0" err="1">
                <a:latin typeface="微软雅黑" pitchFamily="34" charset="-122"/>
                <a:ea typeface="微软雅黑" pitchFamily="34" charset="-122"/>
              </a:rPr>
              <a:t>kbit</a:t>
            </a:r>
            <a:r>
              <a:rPr lang="en-US" altLang="zh-CN" b="1" dirty="0">
                <a:latin typeface="微软雅黑" pitchFamily="34" charset="-122"/>
                <a:ea typeface="微软雅黑" pitchFamily="34" charset="-122"/>
              </a:rPr>
              <a:t>/s</a:t>
            </a:r>
            <a:r>
              <a:rPr lang="zh-CN" altLang="en-US" b="1" dirty="0">
                <a:latin typeface="微软雅黑" pitchFamily="34" charset="-122"/>
                <a:ea typeface="微软雅黑" pitchFamily="34" charset="-122"/>
              </a:rPr>
              <a:t>（移动站</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smtClean="0">
                <a:latin typeface="微软雅黑" pitchFamily="34" charset="-122"/>
                <a:ea typeface="微软雅黑" pitchFamily="34" charset="-122"/>
              </a:rPr>
              <a:t>包括</a:t>
            </a:r>
            <a:r>
              <a:rPr lang="zh-CN" altLang="en-US" b="1" dirty="0" smtClean="0">
                <a:solidFill>
                  <a:srgbClr val="0000CC"/>
                </a:solidFill>
                <a:latin typeface="微软雅黑" pitchFamily="34" charset="-122"/>
                <a:ea typeface="微软雅黑" pitchFamily="34" charset="-122"/>
              </a:rPr>
              <a:t>中国通</a:t>
            </a:r>
            <a:r>
              <a:rPr lang="zh-CN" altLang="en-US" b="1" dirty="0">
                <a:solidFill>
                  <a:srgbClr val="0000CC"/>
                </a:solidFill>
                <a:latin typeface="微软雅黑" pitchFamily="34" charset="-122"/>
                <a:ea typeface="微软雅黑" pitchFamily="34" charset="-122"/>
              </a:rPr>
              <a:t>信标准化</a:t>
            </a:r>
            <a:r>
              <a:rPr lang="zh-CN" altLang="en-US" b="1" dirty="0" smtClean="0">
                <a:solidFill>
                  <a:srgbClr val="0000CC"/>
                </a:solidFill>
                <a:latin typeface="微软雅黑" pitchFamily="34" charset="-122"/>
                <a:ea typeface="微软雅黑" pitchFamily="34" charset="-122"/>
              </a:rPr>
              <a:t>协会 </a:t>
            </a:r>
            <a:r>
              <a:rPr lang="en-US" altLang="zh-CN" b="1" dirty="0" smtClean="0">
                <a:solidFill>
                  <a:srgbClr val="0000CC"/>
                </a:solidFill>
                <a:latin typeface="微软雅黑" pitchFamily="34" charset="-122"/>
                <a:ea typeface="微软雅黑" pitchFamily="34" charset="-122"/>
              </a:rPr>
              <a:t>CCSA </a:t>
            </a:r>
            <a:r>
              <a:rPr lang="en-US" altLang="zh-CN" b="1" dirty="0">
                <a:latin typeface="微软雅黑" pitchFamily="34" charset="-122"/>
                <a:ea typeface="微软雅黑" pitchFamily="34" charset="-122"/>
              </a:rPr>
              <a:t>(China Communications Standards </a:t>
            </a:r>
            <a:r>
              <a:rPr lang="en-US" altLang="zh-CN" b="1" dirty="0" smtClean="0">
                <a:latin typeface="微软雅黑" pitchFamily="34" charset="-122"/>
                <a:ea typeface="微软雅黑" pitchFamily="34" charset="-122"/>
              </a:rPr>
              <a:t>Association) </a:t>
            </a:r>
            <a:r>
              <a:rPr lang="zh-CN" altLang="en-US" b="1" dirty="0" smtClean="0">
                <a:latin typeface="微软雅黑" pitchFamily="34" charset="-122"/>
                <a:ea typeface="微软雅黑" pitchFamily="34" charset="-122"/>
              </a:rPr>
              <a:t>的 </a:t>
            </a:r>
            <a:r>
              <a:rPr lang="en-US" altLang="zh-CN" b="1" dirty="0" smtClean="0">
                <a:latin typeface="微软雅黑" pitchFamily="34" charset="-122"/>
                <a:ea typeface="微软雅黑" pitchFamily="34" charset="-122"/>
              </a:rPr>
              <a:t>7 </a:t>
            </a:r>
            <a:r>
              <a:rPr lang="zh-CN" altLang="en-US" b="1" dirty="0" smtClean="0">
                <a:latin typeface="微软雅黑" pitchFamily="34" charset="-122"/>
                <a:ea typeface="微软雅黑" pitchFamily="34" charset="-122"/>
              </a:rPr>
              <a:t>个组织成立</a:t>
            </a:r>
            <a:r>
              <a:rPr lang="zh-CN" altLang="en-US" b="1" dirty="0">
                <a:latin typeface="微软雅黑" pitchFamily="34" charset="-122"/>
                <a:ea typeface="微软雅黑" pitchFamily="34" charset="-122"/>
              </a:rPr>
              <a:t>了</a:t>
            </a:r>
            <a:r>
              <a:rPr lang="zh-CN" altLang="en-US" b="1" dirty="0">
                <a:solidFill>
                  <a:srgbClr val="0000CC"/>
                </a:solidFill>
                <a:latin typeface="微软雅黑" pitchFamily="34" charset="-122"/>
                <a:ea typeface="微软雅黑" pitchFamily="34" charset="-122"/>
              </a:rPr>
              <a:t>第三代移动通信合作伙伴</a:t>
            </a:r>
            <a:r>
              <a:rPr lang="zh-CN" altLang="en-US" b="1" dirty="0" smtClean="0">
                <a:solidFill>
                  <a:srgbClr val="0000CC"/>
                </a:solidFill>
                <a:latin typeface="微软雅黑" pitchFamily="34" charset="-122"/>
                <a:ea typeface="微软雅黑" pitchFamily="34" charset="-122"/>
              </a:rPr>
              <a:t>计划 </a:t>
            </a:r>
            <a:r>
              <a:rPr lang="en-US" altLang="zh-CN" b="1" dirty="0" smtClean="0">
                <a:solidFill>
                  <a:srgbClr val="0000CC"/>
                </a:solidFill>
                <a:latin typeface="微软雅黑" pitchFamily="34" charset="-122"/>
                <a:ea typeface="微软雅黑" pitchFamily="34" charset="-122"/>
              </a:rPr>
              <a:t>3GPP</a:t>
            </a:r>
            <a:r>
              <a:rPr lang="en-US" altLang="zh-CN" b="1" dirty="0" smtClean="0">
                <a:latin typeface="微软雅黑" pitchFamily="34" charset="-122"/>
                <a:ea typeface="微软雅黑" pitchFamily="34" charset="-122"/>
              </a:rPr>
              <a:t> </a:t>
            </a:r>
            <a:r>
              <a:rPr lang="en-US" altLang="zh-CN" b="1" dirty="0">
                <a:latin typeface="微软雅黑" pitchFamily="34" charset="-122"/>
                <a:ea typeface="微软雅黑" pitchFamily="34" charset="-122"/>
              </a:rPr>
              <a:t>(3rd Generation Partnership Project </a:t>
            </a:r>
            <a:r>
              <a:rPr lang="en-US" altLang="zh-CN" b="1" dirty="0" smtClean="0">
                <a:latin typeface="微软雅黑" pitchFamily="34" charset="-122"/>
                <a:ea typeface="微软雅黑" pitchFamily="34" charset="-122"/>
              </a:rPr>
              <a:t>)</a:t>
            </a:r>
            <a:r>
              <a:rPr lang="zh-CN" altLang="en-US" b="1" dirty="0" smtClean="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smtClean="0">
                <a:solidFill>
                  <a:srgbClr val="C00000"/>
                </a:solidFill>
                <a:latin typeface="微软雅黑" pitchFamily="34" charset="-122"/>
                <a:ea typeface="微软雅黑" pitchFamily="34" charset="-122"/>
              </a:rPr>
              <a:t>3GPP </a:t>
            </a:r>
            <a:r>
              <a:rPr lang="zh-CN" altLang="en-US" b="1" dirty="0" smtClean="0">
                <a:solidFill>
                  <a:srgbClr val="C00000"/>
                </a:solidFill>
                <a:latin typeface="微软雅黑" pitchFamily="34" charset="-122"/>
                <a:ea typeface="微软雅黑" pitchFamily="34" charset="-122"/>
              </a:rPr>
              <a:t>制订的 </a:t>
            </a:r>
            <a:r>
              <a:rPr lang="en-US" altLang="zh-CN" b="1" dirty="0" smtClean="0">
                <a:solidFill>
                  <a:srgbClr val="C00000"/>
                </a:solidFill>
                <a:latin typeface="微软雅黑" pitchFamily="34" charset="-122"/>
                <a:ea typeface="微软雅黑" pitchFamily="34" charset="-122"/>
              </a:rPr>
              <a:t>3G </a:t>
            </a:r>
            <a:r>
              <a:rPr lang="zh-CN" altLang="en-US" b="1" dirty="0" smtClean="0">
                <a:solidFill>
                  <a:srgbClr val="C00000"/>
                </a:solidFill>
                <a:latin typeface="微软雅黑" pitchFamily="34" charset="-122"/>
                <a:ea typeface="微软雅黑" pitchFamily="34" charset="-122"/>
              </a:rPr>
              <a:t>标准：</a:t>
            </a:r>
            <a:r>
              <a:rPr lang="zh-CN" altLang="en-US" b="1" dirty="0" smtClean="0">
                <a:latin typeface="微软雅黑" pitchFamily="34" charset="-122"/>
                <a:ea typeface="微软雅黑" pitchFamily="34" charset="-122"/>
              </a:rPr>
              <a:t>通用</a:t>
            </a:r>
            <a:r>
              <a:rPr lang="zh-CN" altLang="en-US" b="1" dirty="0">
                <a:latin typeface="微软雅黑" pitchFamily="34" charset="-122"/>
                <a:ea typeface="微软雅黑" pitchFamily="34" charset="-122"/>
              </a:rPr>
              <a:t>移动通信</a:t>
            </a:r>
            <a:r>
              <a:rPr lang="zh-CN" altLang="en-US" b="1" dirty="0" smtClean="0">
                <a:latin typeface="微软雅黑" pitchFamily="34" charset="-122"/>
                <a:ea typeface="微软雅黑" pitchFamily="34" charset="-122"/>
              </a:rPr>
              <a:t>系统 </a:t>
            </a:r>
            <a:r>
              <a:rPr lang="en-US" altLang="zh-CN" b="1" dirty="0" smtClean="0">
                <a:latin typeface="微软雅黑" pitchFamily="34" charset="-122"/>
                <a:ea typeface="微软雅黑" pitchFamily="34" charset="-122"/>
              </a:rPr>
              <a:t>UMTS </a:t>
            </a:r>
            <a:r>
              <a:rPr lang="en-US" altLang="zh-CN" b="1" dirty="0">
                <a:latin typeface="微软雅黑" pitchFamily="34" charset="-122"/>
                <a:ea typeface="微软雅黑" pitchFamily="34" charset="-122"/>
              </a:rPr>
              <a:t>(Universal Mobile Telecommunications System</a:t>
            </a:r>
            <a:r>
              <a:rPr lang="en-US" altLang="zh-CN" b="1" dirty="0" smtClean="0">
                <a:latin typeface="微软雅黑" pitchFamily="34" charset="-122"/>
                <a:ea typeface="微软雅黑" pitchFamily="34" charset="-122"/>
              </a:rPr>
              <a:t>)</a:t>
            </a: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solidFill>
                  <a:srgbClr val="C00000"/>
                </a:solidFill>
                <a:latin typeface="微软雅黑" pitchFamily="34" charset="-122"/>
                <a:ea typeface="微软雅黑" pitchFamily="34" charset="-122"/>
              </a:rPr>
              <a:t>3GPP </a:t>
            </a:r>
            <a:r>
              <a:rPr lang="en-US" altLang="zh-CN" b="1" dirty="0" smtClean="0">
                <a:solidFill>
                  <a:srgbClr val="C00000"/>
                </a:solidFill>
                <a:latin typeface="微软雅黑" pitchFamily="34" charset="-122"/>
                <a:ea typeface="微软雅黑" pitchFamily="34" charset="-122"/>
              </a:rPr>
              <a:t>R99</a:t>
            </a:r>
            <a:r>
              <a:rPr lang="zh-CN" altLang="en-US" b="1" dirty="0" smtClean="0">
                <a:solidFill>
                  <a:srgbClr val="C00000"/>
                </a:solidFill>
                <a:latin typeface="微软雅黑" pitchFamily="34" charset="-122"/>
                <a:ea typeface="微软雅黑" pitchFamily="34" charset="-122"/>
              </a:rPr>
              <a:t>：</a:t>
            </a:r>
            <a:r>
              <a:rPr lang="zh-CN" altLang="en-US" b="1" dirty="0" smtClean="0">
                <a:latin typeface="微软雅黑" pitchFamily="34" charset="-122"/>
                <a:ea typeface="微软雅黑" pitchFamily="34" charset="-122"/>
              </a:rPr>
              <a:t>下行</a:t>
            </a:r>
            <a:r>
              <a:rPr lang="zh-CN" altLang="en-US" b="1" dirty="0">
                <a:latin typeface="微软雅黑" pitchFamily="34" charset="-122"/>
                <a:ea typeface="微软雅黑" pitchFamily="34" charset="-122"/>
              </a:rPr>
              <a:t>和上行的数据率都要</a:t>
            </a:r>
            <a:r>
              <a:rPr lang="zh-CN" altLang="en-US" b="1" dirty="0" smtClean="0">
                <a:latin typeface="微软雅黑" pitchFamily="34" charset="-122"/>
                <a:ea typeface="微软雅黑" pitchFamily="34" charset="-122"/>
              </a:rPr>
              <a:t>超过 </a:t>
            </a:r>
            <a:r>
              <a:rPr lang="en-US" altLang="zh-CN" b="1" dirty="0" smtClean="0">
                <a:latin typeface="微软雅黑" pitchFamily="34" charset="-122"/>
                <a:ea typeface="微软雅黑" pitchFamily="34" charset="-122"/>
              </a:rPr>
              <a:t>384 </a:t>
            </a:r>
            <a:r>
              <a:rPr lang="en-US" altLang="zh-CN" b="1" dirty="0" err="1">
                <a:latin typeface="微软雅黑" pitchFamily="34" charset="-122"/>
                <a:ea typeface="微软雅黑" pitchFamily="34" charset="-122"/>
              </a:rPr>
              <a:t>kbit</a:t>
            </a:r>
            <a:r>
              <a:rPr lang="en-US" altLang="zh-CN" b="1" dirty="0">
                <a:latin typeface="微软雅黑" pitchFamily="34" charset="-122"/>
                <a:ea typeface="微软雅黑" pitchFamily="34" charset="-122"/>
              </a:rPr>
              <a:t>/s</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p:txBody>
      </p:sp>
    </p:spTree>
    <p:extLst>
      <p:ext uri="{BB962C8B-B14F-4D97-AF65-F5344CB8AC3E}">
        <p14:creationId xmlns="" xmlns:p14="http://schemas.microsoft.com/office/powerpoint/2010/main" val="1685494354"/>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2" name="圆角矩形 331"/>
          <p:cNvSpPr/>
          <p:nvPr/>
        </p:nvSpPr>
        <p:spPr>
          <a:xfrm>
            <a:off x="4522423"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804520"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3G </a:t>
            </a:r>
            <a:r>
              <a:rPr lang="en-US" altLang="zh-CN" sz="2000" b="1" dirty="0" smtClean="0">
                <a:latin typeface="微软雅黑" pitchFamily="34" charset="-122"/>
                <a:ea typeface="微软雅黑" pitchFamily="34" charset="-122"/>
              </a:rPr>
              <a:t>UMTS </a:t>
            </a:r>
            <a:r>
              <a:rPr lang="zh-CN" altLang="en-US" sz="2000" b="1" dirty="0" smtClean="0">
                <a:latin typeface="微软雅黑" pitchFamily="34" charset="-122"/>
                <a:ea typeface="微软雅黑" pitchFamily="34" charset="-122"/>
              </a:rPr>
              <a:t>蜂窝</a:t>
            </a:r>
            <a:r>
              <a:rPr lang="zh-CN" altLang="en-US" sz="2000" b="1" dirty="0">
                <a:latin typeface="微软雅黑" pitchFamily="34" charset="-122"/>
                <a:ea typeface="微软雅黑" pitchFamily="34" charset="-122"/>
              </a:rPr>
              <a:t>通信系统的重要组成构件</a:t>
            </a:r>
          </a:p>
        </p:txBody>
      </p:sp>
      <p:grpSp>
        <p:nvGrpSpPr>
          <p:cNvPr id="252" name="Group 499"/>
          <p:cNvGrpSpPr>
            <a:grpSpLocks/>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0" name="Group 512"/>
          <p:cNvGrpSpPr>
            <a:grpSpLocks/>
          </p:cNvGrpSpPr>
          <p:nvPr/>
        </p:nvGrpSpPr>
        <p:grpSpPr bwMode="auto">
          <a:xfrm>
            <a:off x="2098545" y="1117523"/>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215884" y="1094217"/>
            <a:ext cx="683200" cy="430887"/>
          </a:xfrm>
          <a:prstGeom prst="rect">
            <a:avLst/>
          </a:prstGeom>
          <a:noFill/>
          <a:ln>
            <a:noFill/>
          </a:ln>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基站</a:t>
            </a:r>
          </a:p>
          <a:p>
            <a:pPr eaLnBrk="1" hangingPunct="1"/>
            <a:r>
              <a:rPr kumimoji="1" lang="en-US" altLang="zh-CN" sz="1000" b="1" dirty="0">
                <a:latin typeface="微软雅黑" panose="020B0503020204020204" pitchFamily="34" charset="-122"/>
                <a:ea typeface="微软雅黑" panose="020B0503020204020204" pitchFamily="34" charset="-122"/>
              </a:rPr>
              <a:t>Node-B</a:t>
            </a:r>
          </a:p>
        </p:txBody>
      </p:sp>
      <p:sp>
        <p:nvSpPr>
          <p:cNvPr id="286" name="Text Box 538"/>
          <p:cNvSpPr txBox="1">
            <a:spLocks noChangeArrowheads="1"/>
          </p:cNvSpPr>
          <p:nvPr/>
        </p:nvSpPr>
        <p:spPr bwMode="auto">
          <a:xfrm>
            <a:off x="3209191" y="1063866"/>
            <a:ext cx="793478" cy="461665"/>
          </a:xfrm>
          <a:prstGeom prst="rect">
            <a:avLst/>
          </a:prstGeom>
          <a:solidFill>
            <a:srgbClr val="C3E3F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用户</a:t>
            </a:r>
            <a:r>
              <a:rPr kumimoji="1" lang="zh-CN" altLang="en-US" sz="1200" b="1" dirty="0" smtClean="0">
                <a:latin typeface="微软雅黑" panose="020B0503020204020204" pitchFamily="34" charset="-122"/>
                <a:ea typeface="微软雅黑" panose="020B0503020204020204" pitchFamily="34" charset="-122"/>
              </a:rPr>
              <a:t>设备 </a:t>
            </a:r>
            <a:r>
              <a:rPr kumimoji="1" lang="en-US" altLang="zh-CN" sz="1200" b="1" dirty="0" smtClean="0">
                <a:latin typeface="微软雅黑" panose="020B0503020204020204" pitchFamily="34" charset="-122"/>
                <a:ea typeface="微软雅黑" panose="020B0503020204020204" pitchFamily="34" charset="-122"/>
              </a:rPr>
              <a:t>UE</a:t>
            </a:r>
            <a:endParaRPr kumimoji="1" lang="en-US" altLang="zh-CN" sz="1200" b="1" dirty="0">
              <a:latin typeface="微软雅黑" panose="020B0503020204020204" pitchFamily="34" charset="-122"/>
              <a:ea typeface="微软雅黑" panose="020B0503020204020204" pitchFamily="34" charset="-122"/>
            </a:endParaRP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sp>
        <p:nvSpPr>
          <p:cNvPr id="331" name="Text Box 541"/>
          <p:cNvSpPr txBox="1">
            <a:spLocks noChangeArrowheads="1"/>
          </p:cNvSpPr>
          <p:nvPr/>
        </p:nvSpPr>
        <p:spPr bwMode="auto">
          <a:xfrm>
            <a:off x="4853077" y="1055427"/>
            <a:ext cx="1554563" cy="27546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a:t>
            </a:r>
            <a:r>
              <a:rPr kumimoji="1" lang="zh-CN" altLang="en-US" sz="1400" b="1" dirty="0" smtClean="0">
                <a:solidFill>
                  <a:srgbClr val="C00000"/>
                </a:solidFill>
                <a:latin typeface="微软雅黑" panose="020B0503020204020204" pitchFamily="34" charset="-122"/>
                <a:ea typeface="微软雅黑" panose="020B0503020204020204" pitchFamily="34" charset="-122"/>
              </a:rPr>
              <a:t>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745149"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821173"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446968"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a:grpSpLocks/>
          </p:cNvGrpSpPr>
          <p:nvPr/>
        </p:nvGrpSpPr>
        <p:grpSpPr bwMode="auto">
          <a:xfrm>
            <a:off x="6959934"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7182750" y="1901297"/>
            <a:ext cx="886846" cy="260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4" name="Text Box 546"/>
          <p:cNvSpPr txBox="1">
            <a:spLocks noChangeArrowheads="1"/>
          </p:cNvSpPr>
          <p:nvPr/>
        </p:nvSpPr>
        <p:spPr bwMode="auto">
          <a:xfrm>
            <a:off x="5890316" y="1778071"/>
            <a:ext cx="611197" cy="260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763768" y="1389964"/>
            <a:ext cx="748923"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837283" y="1389964"/>
            <a:ext cx="748923"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853642" y="1771167"/>
            <a:ext cx="502427" cy="260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6007456"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567127"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570169"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354923"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631607"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692820"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3" name="圆角矩形 342"/>
          <p:cNvSpPr/>
          <p:nvPr/>
        </p:nvSpPr>
        <p:spPr>
          <a:xfrm>
            <a:off x="4547276"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733596"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710593"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a:spLocks/>
          </p:cNvSpPr>
          <p:nvPr/>
        </p:nvSpPr>
        <p:spPr bwMode="auto">
          <a:xfrm>
            <a:off x="5676368"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a:spLocks/>
          </p:cNvSpPr>
          <p:nvPr/>
        </p:nvSpPr>
        <p:spPr bwMode="auto">
          <a:xfrm rot="20527610">
            <a:off x="5613688"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5" cstate="print">
            <a:extLst>
              <a:ext uri="{28A0092B-C50C-407E-A947-70E740481C1C}">
                <a14:useLocalDpi xmlns="" xmlns:a14="http://schemas.microsoft.com/office/drawing/2010/main" val="0"/>
              </a:ext>
            </a:extLst>
          </a:blip>
          <a:srcRect/>
          <a:stretch>
            <a:fillRect/>
          </a:stretch>
        </p:blipFill>
        <p:spPr bwMode="auto">
          <a:xfrm>
            <a:off x="5914032" y="3008304"/>
            <a:ext cx="493608" cy="2335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695298" y="3228458"/>
            <a:ext cx="948041"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7" name="Text Box 544"/>
          <p:cNvSpPr txBox="1">
            <a:spLocks noChangeArrowheads="1"/>
          </p:cNvSpPr>
          <p:nvPr/>
        </p:nvSpPr>
        <p:spPr bwMode="auto">
          <a:xfrm>
            <a:off x="5757911" y="3227900"/>
            <a:ext cx="891591"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8" name="Text Box 546"/>
          <p:cNvSpPr txBox="1">
            <a:spLocks noChangeArrowheads="1"/>
          </p:cNvSpPr>
          <p:nvPr/>
        </p:nvSpPr>
        <p:spPr bwMode="auto">
          <a:xfrm>
            <a:off x="4864183" y="2796058"/>
            <a:ext cx="617477" cy="277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846560" y="2796058"/>
            <a:ext cx="641522" cy="277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696604"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754060" y="3689557"/>
            <a:ext cx="1896082" cy="2492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62" name="直接连接符 361"/>
          <p:cNvCxnSpPr/>
          <p:nvPr/>
        </p:nvCxnSpPr>
        <p:spPr>
          <a:xfrm flipV="1">
            <a:off x="4636536"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426569"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407640"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634045" y="2367421"/>
            <a:ext cx="2037984" cy="2492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cxnSp>
        <p:nvCxnSpPr>
          <p:cNvPr id="322" name="直接连接符 321"/>
          <p:cNvCxnSpPr/>
          <p:nvPr/>
        </p:nvCxnSpPr>
        <p:spPr>
          <a:xfrm flipV="1">
            <a:off x="3877174" y="2038668"/>
            <a:ext cx="1147377" cy="747044"/>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1184783" cy="321641"/>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3" name="AutoShape 451"/>
          <p:cNvSpPr>
            <a:spLocks noChangeArrowheads="1"/>
          </p:cNvSpPr>
          <p:nvPr/>
        </p:nvSpPr>
        <p:spPr bwMode="auto">
          <a:xfrm>
            <a:off x="4911739"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5" cstate="print">
            <a:extLst>
              <a:ext uri="{28A0092B-C50C-407E-A947-70E740481C1C}">
                <a14:useLocalDpi xmlns="" xmlns:a14="http://schemas.microsoft.com/office/drawing/2010/main" val="0"/>
              </a:ext>
            </a:extLst>
          </a:blip>
          <a:srcRect/>
          <a:stretch>
            <a:fillRect/>
          </a:stretch>
        </p:blipFill>
        <p:spPr bwMode="auto">
          <a:xfrm>
            <a:off x="4932961" y="3008304"/>
            <a:ext cx="493608" cy="2335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699">
                <a:solidFill>
                  <a:srgbClr val="000000"/>
                </a:solidFill>
                <a:miter lim="800000"/>
                <a:headEnd/>
                <a:tailEnd/>
              </a14:hiddenLine>
            </a:ext>
          </a:extLst>
        </p:spPr>
      </p:pic>
      <p:sp>
        <p:nvSpPr>
          <p:cNvPr id="383" name="圆角矩形 382"/>
          <p:cNvSpPr/>
          <p:nvPr/>
        </p:nvSpPr>
        <p:spPr>
          <a:xfrm>
            <a:off x="4418163"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extLst>
              <p:ext uri="{D42A27DB-BD31-4B8C-83A1-F6EECF244321}">
                <p14:modId xmlns="" xmlns:p14="http://schemas.microsoft.com/office/powerpoint/2010/main" val="1182926113"/>
              </p:ext>
            </p:extLst>
          </p:nvPr>
        </p:nvGraphicFramePr>
        <p:xfrm>
          <a:off x="7042334" y="2813673"/>
          <a:ext cx="1184398" cy="677438"/>
        </p:xfrm>
        <a:graphic>
          <a:graphicData uri="http://schemas.openxmlformats.org/presentationml/2006/ole">
            <p:oleObj spid="_x0000_s35941" name="Visio" r:id="rId6" imgW="1687068" imgH="964692" progId="">
              <p:embed/>
            </p:oleObj>
          </a:graphicData>
        </a:graphic>
      </p:graphicFrame>
      <p:sp>
        <p:nvSpPr>
          <p:cNvPr id="355" name="Text Box 426"/>
          <p:cNvSpPr txBox="1">
            <a:spLocks noChangeArrowheads="1"/>
          </p:cNvSpPr>
          <p:nvPr/>
        </p:nvSpPr>
        <p:spPr bwMode="auto">
          <a:xfrm>
            <a:off x="7313065" y="2977941"/>
            <a:ext cx="646331" cy="277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sp>
        <p:nvSpPr>
          <p:cNvPr id="6" name="矩形 5"/>
          <p:cNvSpPr/>
          <p:nvPr/>
        </p:nvSpPr>
        <p:spPr>
          <a:xfrm>
            <a:off x="1186464" y="4190426"/>
            <a:ext cx="7008308" cy="605294"/>
          </a:xfrm>
          <a:prstGeom prst="rect">
            <a:avLst/>
          </a:prstGeom>
        </p:spPr>
        <p:txBody>
          <a:bodyPr wrap="square">
            <a:spAutoFit/>
          </a:bodyPr>
          <a:lstStyle/>
          <a:p>
            <a:pPr>
              <a:lnSpc>
                <a:spcPts val="2000"/>
              </a:lnSpc>
            </a:pP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引入</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了无线接入</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网概念：</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通用</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移动通信系统陆地无线接入</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网 </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UTRAN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 UMTS Terrestrial Radio Access Network</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，由</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多个无线网络系统组成。</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365" name="直接连接符 364"/>
          <p:cNvCxnSpPr/>
          <p:nvPr/>
        </p:nvCxnSpPr>
        <p:spPr>
          <a:xfrm flipV="1">
            <a:off x="1187288" y="3902590"/>
            <a:ext cx="2876357"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66" name="Text Box 546"/>
          <p:cNvSpPr txBox="1">
            <a:spLocks noChangeArrowheads="1"/>
          </p:cNvSpPr>
          <p:nvPr/>
        </p:nvSpPr>
        <p:spPr bwMode="auto">
          <a:xfrm>
            <a:off x="1769039" y="3759671"/>
            <a:ext cx="1569660" cy="276999"/>
          </a:xfrm>
          <a:prstGeom prst="rect">
            <a:avLst/>
          </a:prstGeom>
          <a:solidFill>
            <a:srgbClr val="C3E3F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无线接入网 </a:t>
            </a:r>
            <a:r>
              <a:rPr kumimoji="1" lang="en-US" altLang="zh-CN" sz="1200" b="1" dirty="0">
                <a:latin typeface="微软雅黑" panose="020B0503020204020204" pitchFamily="34" charset="-122"/>
                <a:ea typeface="微软雅黑" panose="020B0503020204020204" pitchFamily="34" charset="-122"/>
              </a:rPr>
              <a:t>UTRAN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7" name="直接连接符 366"/>
          <p:cNvCxnSpPr/>
          <p:nvPr/>
        </p:nvCxnSpPr>
        <p:spPr>
          <a:xfrm>
            <a:off x="1187288" y="2878653"/>
            <a:ext cx="0" cy="11525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9" name="直接连接符 368"/>
          <p:cNvCxnSpPr/>
          <p:nvPr/>
        </p:nvCxnSpPr>
        <p:spPr>
          <a:xfrm>
            <a:off x="1173615" y="3633353"/>
            <a:ext cx="1983866"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70" name="Text Box 546"/>
          <p:cNvSpPr txBox="1">
            <a:spLocks noChangeArrowheads="1"/>
          </p:cNvSpPr>
          <p:nvPr/>
        </p:nvSpPr>
        <p:spPr bwMode="auto">
          <a:xfrm>
            <a:off x="1474867" y="3505503"/>
            <a:ext cx="1370375" cy="276999"/>
          </a:xfrm>
          <a:prstGeom prst="rect">
            <a:avLst/>
          </a:prstGeom>
          <a:solidFill>
            <a:srgbClr val="C3E3F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WCDMA, HSPA</a:t>
            </a:r>
            <a:endParaRPr kumimoji="1" lang="zh-CN" altLang="en-US" sz="1200" b="1" dirty="0">
              <a:latin typeface="微软雅黑" panose="020B0503020204020204" pitchFamily="34" charset="-122"/>
              <a:ea typeface="微软雅黑" panose="020B0503020204020204" pitchFamily="34" charset="-122"/>
            </a:endParaRPr>
          </a:p>
        </p:txBody>
      </p:sp>
      <p:cxnSp>
        <p:nvCxnSpPr>
          <p:cNvPr id="378" name="直接连接符 377"/>
          <p:cNvCxnSpPr/>
          <p:nvPr/>
        </p:nvCxnSpPr>
        <p:spPr>
          <a:xfrm>
            <a:off x="4063644" y="3386337"/>
            <a:ext cx="0" cy="61892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6" name="Text Box 546"/>
          <p:cNvSpPr txBox="1">
            <a:spLocks noChangeArrowheads="1"/>
          </p:cNvSpPr>
          <p:nvPr/>
        </p:nvSpPr>
        <p:spPr bwMode="auto">
          <a:xfrm rot="815165">
            <a:off x="4138056" y="2636435"/>
            <a:ext cx="466794"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数据</a:t>
            </a:r>
          </a:p>
        </p:txBody>
      </p:sp>
      <p:cxnSp>
        <p:nvCxnSpPr>
          <p:cNvPr id="387" name="直接连接符 386"/>
          <p:cNvCxnSpPr/>
          <p:nvPr/>
        </p:nvCxnSpPr>
        <p:spPr>
          <a:xfrm>
            <a:off x="4070630" y="2799298"/>
            <a:ext cx="514151" cy="135260"/>
          </a:xfrm>
          <a:prstGeom prst="line">
            <a:avLst/>
          </a:prstGeom>
          <a:ln w="28575">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88" name="Text Box 546"/>
          <p:cNvSpPr txBox="1">
            <a:spLocks noChangeArrowheads="1"/>
          </p:cNvSpPr>
          <p:nvPr/>
        </p:nvSpPr>
        <p:spPr bwMode="auto">
          <a:xfrm rot="19917455">
            <a:off x="4026389" y="2197049"/>
            <a:ext cx="466794"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话音</a:t>
            </a:r>
          </a:p>
        </p:txBody>
      </p:sp>
      <p:cxnSp>
        <p:nvCxnSpPr>
          <p:cNvPr id="389" name="直接连接符 388"/>
          <p:cNvCxnSpPr/>
          <p:nvPr/>
        </p:nvCxnSpPr>
        <p:spPr>
          <a:xfrm flipV="1">
            <a:off x="4143993" y="2332556"/>
            <a:ext cx="317984" cy="181991"/>
          </a:xfrm>
          <a:prstGeom prst="line">
            <a:avLst/>
          </a:prstGeom>
          <a:ln>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9" name="Freeform 510"/>
          <p:cNvSpPr>
            <a:spLocks/>
          </p:cNvSpPr>
          <p:nvPr/>
        </p:nvSpPr>
        <p:spPr bwMode="auto">
          <a:xfrm>
            <a:off x="1173614" y="1676449"/>
            <a:ext cx="2858145" cy="1872481"/>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rgbClr val="FFCC66"/>
          </a:solidFill>
        </p:grpSpPr>
        <p:sp>
          <p:nvSpPr>
            <p:cNvPr id="11" name="矩形 10"/>
            <p:cNvSpPr/>
            <p:nvPr/>
          </p:nvSpPr>
          <p:spPr>
            <a:xfrm>
              <a:off x="3275856" y="3717032"/>
              <a:ext cx="648072" cy="72008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731391"/>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2097222"/>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2339768"/>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973939"/>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582315"/>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886503"/>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582315"/>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7"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7"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7"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7"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7"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7"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7"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 xmlns:p14="http://schemas.microsoft.com/office/powerpoint/2010/main" val="2055272398"/>
              </p:ext>
            </p:extLst>
          </p:nvPr>
        </p:nvGraphicFramePr>
        <p:xfrm>
          <a:off x="1360645" y="3129050"/>
          <a:ext cx="417526" cy="218426"/>
        </p:xfrm>
        <a:graphic>
          <a:graphicData uri="http://schemas.openxmlformats.org/presentationml/2006/ole">
            <p:oleObj spid="_x0000_s35942" name="Microsoft ClipArt Gallery" r:id="rId8" imgW="8839200" imgH="3481388" progId="">
              <p:embed/>
            </p:oleObj>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8" name="Text Box 509"/>
          <p:cNvSpPr txBox="1">
            <a:spLocks noChangeArrowheads="1"/>
          </p:cNvSpPr>
          <p:nvPr/>
        </p:nvSpPr>
        <p:spPr bwMode="auto">
          <a:xfrm>
            <a:off x="3365077" y="2868081"/>
            <a:ext cx="65834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smtClean="0">
                <a:latin typeface="微软雅黑" panose="020B0503020204020204" pitchFamily="34" charset="-122"/>
                <a:ea typeface="微软雅黑" panose="020B0503020204020204" pitchFamily="34" charset="-122"/>
              </a:rPr>
              <a:t>RNC</a:t>
            </a:r>
            <a:endParaRPr kumimoji="1" lang="en-US" altLang="zh-CN" sz="1200" b="1" dirty="0">
              <a:latin typeface="微软雅黑" panose="020B0503020204020204" pitchFamily="34" charset="-122"/>
              <a:ea typeface="微软雅黑" panose="020B0503020204020204" pitchFamily="34" charset="-122"/>
            </a:endParaRPr>
          </a:p>
        </p:txBody>
      </p:sp>
      <p:sp>
        <p:nvSpPr>
          <p:cNvPr id="259" name="Text Box 511"/>
          <p:cNvSpPr txBox="1">
            <a:spLocks noChangeArrowheads="1"/>
          </p:cNvSpPr>
          <p:nvPr/>
        </p:nvSpPr>
        <p:spPr bwMode="auto">
          <a:xfrm>
            <a:off x="2486477" y="1655570"/>
            <a:ext cx="1261884"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无线网络系统</a:t>
            </a:r>
          </a:p>
        </p:txBody>
      </p:sp>
      <p:sp>
        <p:nvSpPr>
          <p:cNvPr id="316" name="Text Box 542"/>
          <p:cNvSpPr txBox="1">
            <a:spLocks noChangeArrowheads="1"/>
          </p:cNvSpPr>
          <p:nvPr/>
        </p:nvSpPr>
        <p:spPr bwMode="auto">
          <a:xfrm>
            <a:off x="3288540" y="2001219"/>
            <a:ext cx="80021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无线网络</a:t>
            </a:r>
          </a:p>
          <a:p>
            <a:pPr algn="ctr" eaLnBrk="1" hangingPunct="1"/>
            <a:r>
              <a:rPr kumimoji="1" lang="zh-CN" altLang="en-US" sz="1200" b="1" dirty="0" smtClean="0">
                <a:latin typeface="微软雅黑" panose="020B0503020204020204" pitchFamily="34" charset="-122"/>
                <a:ea typeface="微软雅黑" panose="020B0503020204020204" pitchFamily="34" charset="-122"/>
              </a:rPr>
              <a:t>控制器</a:t>
            </a:r>
            <a:endParaRPr kumimoji="1" lang="zh-CN" altLang="en-US" sz="1200" b="1" dirty="0">
              <a:latin typeface="微软雅黑" panose="020B0503020204020204" pitchFamily="34" charset="-122"/>
              <a:ea typeface="微软雅黑" panose="020B0503020204020204" pitchFamily="34" charset="-122"/>
            </a:endParaRPr>
          </a:p>
        </p:txBody>
      </p:sp>
      <p:graphicFrame>
        <p:nvGraphicFramePr>
          <p:cNvPr id="327" name="Object 36">
            <a:hlinkClick r:id="" action="ppaction://ole?verb=0"/>
          </p:cNvPr>
          <p:cNvGraphicFramePr>
            <a:graphicFrameLocks/>
          </p:cNvGraphicFramePr>
          <p:nvPr>
            <p:extLst>
              <p:ext uri="{D42A27DB-BD31-4B8C-83A1-F6EECF244321}">
                <p14:modId xmlns="" xmlns:p14="http://schemas.microsoft.com/office/powerpoint/2010/main" val="1255534064"/>
              </p:ext>
            </p:extLst>
          </p:nvPr>
        </p:nvGraphicFramePr>
        <p:xfrm>
          <a:off x="2962949" y="1343316"/>
          <a:ext cx="331914" cy="174205"/>
        </p:xfrm>
        <a:graphic>
          <a:graphicData uri="http://schemas.openxmlformats.org/presentationml/2006/ole">
            <p:oleObj spid="_x0000_s35943" name="Microsoft ClipArt Gallery" r:id="rId9" imgW="8839200" imgH="3481388" progId="">
              <p:embed/>
            </p:oleObj>
          </a:graphicData>
        </a:graphic>
      </p:graphicFrame>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68" name="直接连接符 367"/>
          <p:cNvCxnSpPr/>
          <p:nvPr/>
        </p:nvCxnSpPr>
        <p:spPr>
          <a:xfrm>
            <a:off x="3160346" y="1952876"/>
            <a:ext cx="1" cy="1776632"/>
          </a:xfrm>
          <a:prstGeom prst="line">
            <a:avLst/>
          </a:prstGeom>
          <a:ln w="19050">
            <a:solidFill>
              <a:srgbClr val="000099"/>
            </a:solidFill>
            <a:prstDash val="sysDash"/>
          </a:ln>
        </p:spPr>
        <p:style>
          <a:lnRef idx="1">
            <a:schemeClr val="accent1"/>
          </a:lnRef>
          <a:fillRef idx="0">
            <a:schemeClr val="accent1"/>
          </a:fillRef>
          <a:effectRef idx="0">
            <a:schemeClr val="accent1"/>
          </a:effectRef>
          <a:fontRef idx="minor">
            <a:schemeClr val="tx1"/>
          </a:fontRef>
        </p:style>
      </p:cxnSp>
      <p:grpSp>
        <p:nvGrpSpPr>
          <p:cNvPr id="394" name="组合 393"/>
          <p:cNvGrpSpPr/>
          <p:nvPr/>
        </p:nvGrpSpPr>
        <p:grpSpPr>
          <a:xfrm>
            <a:off x="1590809" y="2108503"/>
            <a:ext cx="1360280" cy="1404486"/>
            <a:chOff x="1573391" y="2099794"/>
            <a:chExt cx="1360280" cy="1404486"/>
          </a:xfrm>
        </p:grpSpPr>
        <p:sp>
          <p:nvSpPr>
            <p:cNvPr id="395" name="矩形 394"/>
            <p:cNvSpPr/>
            <p:nvPr/>
          </p:nvSpPr>
          <p:spPr>
            <a:xfrm>
              <a:off x="2551835" y="234402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6" name="矩形 395"/>
            <p:cNvSpPr/>
            <p:nvPr/>
          </p:nvSpPr>
          <p:spPr>
            <a:xfrm>
              <a:off x="2002337" y="2099794"/>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7" name="矩形 396"/>
            <p:cNvSpPr/>
            <p:nvPr/>
          </p:nvSpPr>
          <p:spPr>
            <a:xfrm>
              <a:off x="2019930" y="3258059"/>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8" name="矩形 397"/>
            <p:cNvSpPr/>
            <p:nvPr/>
          </p:nvSpPr>
          <p:spPr>
            <a:xfrm>
              <a:off x="2061899" y="270151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99" name="矩形 398"/>
            <p:cNvSpPr/>
            <p:nvPr/>
          </p:nvSpPr>
          <p:spPr>
            <a:xfrm>
              <a:off x="1573391" y="245795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400" name="矩形 399"/>
            <p:cNvSpPr/>
            <p:nvPr/>
          </p:nvSpPr>
          <p:spPr>
            <a:xfrm>
              <a:off x="1581988" y="293755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grpSp>
    </p:spTree>
    <p:extLst>
      <p:ext uri="{BB962C8B-B14F-4D97-AF65-F5344CB8AC3E}">
        <p14:creationId xmlns="" xmlns:p14="http://schemas.microsoft.com/office/powerpoint/2010/main" val="3481122332"/>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2" name="圆角矩形 331"/>
          <p:cNvSpPr/>
          <p:nvPr/>
        </p:nvSpPr>
        <p:spPr>
          <a:xfrm>
            <a:off x="4522423"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804520"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3G </a:t>
            </a:r>
            <a:r>
              <a:rPr lang="en-US" altLang="zh-CN" sz="2000" b="1" dirty="0" smtClean="0">
                <a:latin typeface="微软雅黑" pitchFamily="34" charset="-122"/>
                <a:ea typeface="微软雅黑" pitchFamily="34" charset="-122"/>
              </a:rPr>
              <a:t>UMTS </a:t>
            </a:r>
            <a:r>
              <a:rPr lang="zh-CN" altLang="en-US" sz="2000" b="1" dirty="0" smtClean="0">
                <a:latin typeface="微软雅黑" pitchFamily="34" charset="-122"/>
                <a:ea typeface="微软雅黑" pitchFamily="34" charset="-122"/>
              </a:rPr>
              <a:t>蜂窝</a:t>
            </a:r>
            <a:r>
              <a:rPr lang="zh-CN" altLang="en-US" sz="2000" b="1" dirty="0">
                <a:latin typeface="微软雅黑" pitchFamily="34" charset="-122"/>
                <a:ea typeface="微软雅黑" pitchFamily="34" charset="-122"/>
              </a:rPr>
              <a:t>通信系统的重要组成构件</a:t>
            </a:r>
          </a:p>
        </p:txBody>
      </p:sp>
      <p:grpSp>
        <p:nvGrpSpPr>
          <p:cNvPr id="252" name="Group 499"/>
          <p:cNvGrpSpPr>
            <a:grpSpLocks/>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0" name="Group 512"/>
          <p:cNvGrpSpPr>
            <a:grpSpLocks/>
          </p:cNvGrpSpPr>
          <p:nvPr/>
        </p:nvGrpSpPr>
        <p:grpSpPr bwMode="auto">
          <a:xfrm>
            <a:off x="2098545" y="1117523"/>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215884" y="1094217"/>
            <a:ext cx="683200" cy="430887"/>
          </a:xfrm>
          <a:prstGeom prst="rect">
            <a:avLst/>
          </a:prstGeom>
          <a:noFill/>
          <a:ln>
            <a:noFill/>
          </a:ln>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基站</a:t>
            </a:r>
          </a:p>
          <a:p>
            <a:pPr eaLnBrk="1" hangingPunct="1"/>
            <a:r>
              <a:rPr kumimoji="1" lang="en-US" altLang="zh-CN" sz="1000" b="1" dirty="0">
                <a:latin typeface="微软雅黑" panose="020B0503020204020204" pitchFamily="34" charset="-122"/>
                <a:ea typeface="微软雅黑" panose="020B0503020204020204" pitchFamily="34" charset="-122"/>
              </a:rPr>
              <a:t>Node-B</a:t>
            </a:r>
          </a:p>
        </p:txBody>
      </p:sp>
      <p:sp>
        <p:nvSpPr>
          <p:cNvPr id="286" name="Text Box 538"/>
          <p:cNvSpPr txBox="1">
            <a:spLocks noChangeArrowheads="1"/>
          </p:cNvSpPr>
          <p:nvPr/>
        </p:nvSpPr>
        <p:spPr bwMode="auto">
          <a:xfrm>
            <a:off x="3209191" y="1063866"/>
            <a:ext cx="793478" cy="461665"/>
          </a:xfrm>
          <a:prstGeom prst="rect">
            <a:avLst/>
          </a:prstGeom>
          <a:solidFill>
            <a:srgbClr val="C3E3F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用户</a:t>
            </a:r>
            <a:r>
              <a:rPr kumimoji="1" lang="zh-CN" altLang="en-US" sz="1200" b="1" dirty="0" smtClean="0">
                <a:latin typeface="微软雅黑" panose="020B0503020204020204" pitchFamily="34" charset="-122"/>
                <a:ea typeface="微软雅黑" panose="020B0503020204020204" pitchFamily="34" charset="-122"/>
              </a:rPr>
              <a:t>设备 </a:t>
            </a:r>
            <a:r>
              <a:rPr kumimoji="1" lang="en-US" altLang="zh-CN" sz="1200" b="1" dirty="0" smtClean="0">
                <a:latin typeface="微软雅黑" panose="020B0503020204020204" pitchFamily="34" charset="-122"/>
                <a:ea typeface="微软雅黑" panose="020B0503020204020204" pitchFamily="34" charset="-122"/>
              </a:rPr>
              <a:t>UE</a:t>
            </a:r>
            <a:endParaRPr kumimoji="1" lang="en-US" altLang="zh-CN" sz="1200" b="1" dirty="0">
              <a:latin typeface="微软雅黑" panose="020B0503020204020204" pitchFamily="34" charset="-122"/>
              <a:ea typeface="微软雅黑" panose="020B0503020204020204" pitchFamily="34" charset="-122"/>
            </a:endParaRP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sp>
        <p:nvSpPr>
          <p:cNvPr id="331" name="Text Box 541"/>
          <p:cNvSpPr txBox="1">
            <a:spLocks noChangeArrowheads="1"/>
          </p:cNvSpPr>
          <p:nvPr/>
        </p:nvSpPr>
        <p:spPr bwMode="auto">
          <a:xfrm>
            <a:off x="4853077" y="1055427"/>
            <a:ext cx="1554563" cy="27546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a:t>
            </a:r>
            <a:r>
              <a:rPr kumimoji="1" lang="zh-CN" altLang="en-US" sz="1400" b="1" dirty="0" smtClean="0">
                <a:solidFill>
                  <a:srgbClr val="C00000"/>
                </a:solidFill>
                <a:latin typeface="微软雅黑" panose="020B0503020204020204" pitchFamily="34" charset="-122"/>
                <a:ea typeface="微软雅黑" panose="020B0503020204020204" pitchFamily="34" charset="-122"/>
              </a:rPr>
              <a:t>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745149"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821173"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446968"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a:grpSpLocks/>
          </p:cNvGrpSpPr>
          <p:nvPr/>
        </p:nvGrpSpPr>
        <p:grpSpPr bwMode="auto">
          <a:xfrm>
            <a:off x="6959934"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7182750" y="1901297"/>
            <a:ext cx="886846" cy="260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4" name="Text Box 546"/>
          <p:cNvSpPr txBox="1">
            <a:spLocks noChangeArrowheads="1"/>
          </p:cNvSpPr>
          <p:nvPr/>
        </p:nvSpPr>
        <p:spPr bwMode="auto">
          <a:xfrm>
            <a:off x="5890316" y="1778071"/>
            <a:ext cx="611197" cy="260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763768" y="1389964"/>
            <a:ext cx="748923"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837283" y="1389964"/>
            <a:ext cx="748923"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853642" y="1771167"/>
            <a:ext cx="502427" cy="260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6007456"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567127"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570169"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354923"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631607"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692820"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3" name="圆角矩形 342"/>
          <p:cNvSpPr/>
          <p:nvPr/>
        </p:nvSpPr>
        <p:spPr>
          <a:xfrm>
            <a:off x="4547276"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733596"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710593"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a:spLocks/>
          </p:cNvSpPr>
          <p:nvPr/>
        </p:nvSpPr>
        <p:spPr bwMode="auto">
          <a:xfrm>
            <a:off x="5676368"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a:spLocks/>
          </p:cNvSpPr>
          <p:nvPr/>
        </p:nvSpPr>
        <p:spPr bwMode="auto">
          <a:xfrm rot="20527610">
            <a:off x="5613688"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5" cstate="print">
            <a:extLst>
              <a:ext uri="{28A0092B-C50C-407E-A947-70E740481C1C}">
                <a14:useLocalDpi xmlns="" xmlns:a14="http://schemas.microsoft.com/office/drawing/2010/main" val="0"/>
              </a:ext>
            </a:extLst>
          </a:blip>
          <a:srcRect/>
          <a:stretch>
            <a:fillRect/>
          </a:stretch>
        </p:blipFill>
        <p:spPr bwMode="auto">
          <a:xfrm>
            <a:off x="5914032" y="3008304"/>
            <a:ext cx="493608" cy="2335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695298" y="3228458"/>
            <a:ext cx="948041"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7" name="Text Box 544"/>
          <p:cNvSpPr txBox="1">
            <a:spLocks noChangeArrowheads="1"/>
          </p:cNvSpPr>
          <p:nvPr/>
        </p:nvSpPr>
        <p:spPr bwMode="auto">
          <a:xfrm>
            <a:off x="5757911" y="3227900"/>
            <a:ext cx="891591"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8" name="Text Box 546"/>
          <p:cNvSpPr txBox="1">
            <a:spLocks noChangeArrowheads="1"/>
          </p:cNvSpPr>
          <p:nvPr/>
        </p:nvSpPr>
        <p:spPr bwMode="auto">
          <a:xfrm>
            <a:off x="4864183" y="2796058"/>
            <a:ext cx="617477" cy="277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846560" y="2796058"/>
            <a:ext cx="641522" cy="277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696604"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754060" y="3689557"/>
            <a:ext cx="1896082" cy="2492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62" name="直接连接符 361"/>
          <p:cNvCxnSpPr/>
          <p:nvPr/>
        </p:nvCxnSpPr>
        <p:spPr>
          <a:xfrm flipV="1">
            <a:off x="4636536"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426569"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407640"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634045" y="2367421"/>
            <a:ext cx="2037984" cy="2492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cxnSp>
        <p:nvCxnSpPr>
          <p:cNvPr id="322" name="直接连接符 321"/>
          <p:cNvCxnSpPr/>
          <p:nvPr/>
        </p:nvCxnSpPr>
        <p:spPr>
          <a:xfrm flipV="1">
            <a:off x="3877174" y="2038668"/>
            <a:ext cx="1147377" cy="747044"/>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1184783" cy="321641"/>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3" name="AutoShape 451"/>
          <p:cNvSpPr>
            <a:spLocks noChangeArrowheads="1"/>
          </p:cNvSpPr>
          <p:nvPr/>
        </p:nvSpPr>
        <p:spPr bwMode="auto">
          <a:xfrm>
            <a:off x="4911739"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5" cstate="print">
            <a:extLst>
              <a:ext uri="{28A0092B-C50C-407E-A947-70E740481C1C}">
                <a14:useLocalDpi xmlns="" xmlns:a14="http://schemas.microsoft.com/office/drawing/2010/main" val="0"/>
              </a:ext>
            </a:extLst>
          </a:blip>
          <a:srcRect/>
          <a:stretch>
            <a:fillRect/>
          </a:stretch>
        </p:blipFill>
        <p:spPr bwMode="auto">
          <a:xfrm>
            <a:off x="4932961" y="3008304"/>
            <a:ext cx="493608" cy="2335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699">
                <a:solidFill>
                  <a:srgbClr val="000000"/>
                </a:solidFill>
                <a:miter lim="800000"/>
                <a:headEnd/>
                <a:tailEnd/>
              </a14:hiddenLine>
            </a:ext>
          </a:extLst>
        </p:spPr>
      </p:pic>
      <p:sp>
        <p:nvSpPr>
          <p:cNvPr id="383" name="圆角矩形 382"/>
          <p:cNvSpPr/>
          <p:nvPr/>
        </p:nvSpPr>
        <p:spPr>
          <a:xfrm>
            <a:off x="4418163"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extLst>
              <p:ext uri="{D42A27DB-BD31-4B8C-83A1-F6EECF244321}">
                <p14:modId xmlns="" xmlns:p14="http://schemas.microsoft.com/office/powerpoint/2010/main" val="1182926113"/>
              </p:ext>
            </p:extLst>
          </p:nvPr>
        </p:nvGraphicFramePr>
        <p:xfrm>
          <a:off x="7042334" y="2813673"/>
          <a:ext cx="1184398" cy="677438"/>
        </p:xfrm>
        <a:graphic>
          <a:graphicData uri="http://schemas.openxmlformats.org/presentationml/2006/ole">
            <p:oleObj spid="_x0000_s36959" name="Visio" r:id="rId6" imgW="1687068" imgH="964692" progId="">
              <p:embed/>
            </p:oleObj>
          </a:graphicData>
        </a:graphic>
      </p:graphicFrame>
      <p:sp>
        <p:nvSpPr>
          <p:cNvPr id="355" name="Text Box 426"/>
          <p:cNvSpPr txBox="1">
            <a:spLocks noChangeArrowheads="1"/>
          </p:cNvSpPr>
          <p:nvPr/>
        </p:nvSpPr>
        <p:spPr bwMode="auto">
          <a:xfrm>
            <a:off x="7313065" y="2977941"/>
            <a:ext cx="646331" cy="277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sp>
        <p:nvSpPr>
          <p:cNvPr id="6" name="矩形 5"/>
          <p:cNvSpPr/>
          <p:nvPr/>
        </p:nvSpPr>
        <p:spPr>
          <a:xfrm>
            <a:off x="1186464" y="4190426"/>
            <a:ext cx="7008308" cy="605294"/>
          </a:xfrm>
          <a:prstGeom prst="rect">
            <a:avLst/>
          </a:prstGeom>
        </p:spPr>
        <p:txBody>
          <a:bodyPr wrap="square">
            <a:spAutoFit/>
          </a:bodyPr>
          <a:lstStyle/>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无线网络</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控制器 </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RNC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(Radio Network Controller</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通过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MSC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连接</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到的蜂窝话音</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网络</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通过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SGSN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和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GGSN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连接</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到分组交换的互联网</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365" name="直接连接符 364"/>
          <p:cNvCxnSpPr/>
          <p:nvPr/>
        </p:nvCxnSpPr>
        <p:spPr>
          <a:xfrm flipV="1">
            <a:off x="1187288" y="3902590"/>
            <a:ext cx="2876357"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66" name="Text Box 546"/>
          <p:cNvSpPr txBox="1">
            <a:spLocks noChangeArrowheads="1"/>
          </p:cNvSpPr>
          <p:nvPr/>
        </p:nvSpPr>
        <p:spPr bwMode="auto">
          <a:xfrm>
            <a:off x="1769039" y="3759671"/>
            <a:ext cx="1569660" cy="276999"/>
          </a:xfrm>
          <a:prstGeom prst="rect">
            <a:avLst/>
          </a:prstGeom>
          <a:solidFill>
            <a:srgbClr val="C3E3F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无线接入网 </a:t>
            </a:r>
            <a:r>
              <a:rPr kumimoji="1" lang="en-US" altLang="zh-CN" sz="1200" b="1" dirty="0">
                <a:latin typeface="微软雅黑" panose="020B0503020204020204" pitchFamily="34" charset="-122"/>
                <a:ea typeface="微软雅黑" panose="020B0503020204020204" pitchFamily="34" charset="-122"/>
              </a:rPr>
              <a:t>UTRAN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7" name="直接连接符 366"/>
          <p:cNvCxnSpPr/>
          <p:nvPr/>
        </p:nvCxnSpPr>
        <p:spPr>
          <a:xfrm>
            <a:off x="1187288" y="2878653"/>
            <a:ext cx="0" cy="11525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9" name="直接连接符 368"/>
          <p:cNvCxnSpPr/>
          <p:nvPr/>
        </p:nvCxnSpPr>
        <p:spPr>
          <a:xfrm>
            <a:off x="1173615" y="3633353"/>
            <a:ext cx="1983866"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70" name="Text Box 546"/>
          <p:cNvSpPr txBox="1">
            <a:spLocks noChangeArrowheads="1"/>
          </p:cNvSpPr>
          <p:nvPr/>
        </p:nvSpPr>
        <p:spPr bwMode="auto">
          <a:xfrm>
            <a:off x="1474867" y="3505503"/>
            <a:ext cx="1370375" cy="276999"/>
          </a:xfrm>
          <a:prstGeom prst="rect">
            <a:avLst/>
          </a:prstGeom>
          <a:solidFill>
            <a:srgbClr val="C3E3F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WCDMA, HSPA</a:t>
            </a:r>
            <a:endParaRPr kumimoji="1" lang="zh-CN" altLang="en-US" sz="1200" b="1" dirty="0">
              <a:latin typeface="微软雅黑" panose="020B0503020204020204" pitchFamily="34" charset="-122"/>
              <a:ea typeface="微软雅黑" panose="020B0503020204020204" pitchFamily="34" charset="-122"/>
            </a:endParaRPr>
          </a:p>
        </p:txBody>
      </p:sp>
      <p:cxnSp>
        <p:nvCxnSpPr>
          <p:cNvPr id="378" name="直接连接符 377"/>
          <p:cNvCxnSpPr/>
          <p:nvPr/>
        </p:nvCxnSpPr>
        <p:spPr>
          <a:xfrm>
            <a:off x="4063644" y="3386337"/>
            <a:ext cx="0" cy="61892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6" name="Text Box 546"/>
          <p:cNvSpPr txBox="1">
            <a:spLocks noChangeArrowheads="1"/>
          </p:cNvSpPr>
          <p:nvPr/>
        </p:nvSpPr>
        <p:spPr bwMode="auto">
          <a:xfrm rot="815165">
            <a:off x="4138056" y="2636435"/>
            <a:ext cx="466794"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数据</a:t>
            </a:r>
          </a:p>
        </p:txBody>
      </p:sp>
      <p:cxnSp>
        <p:nvCxnSpPr>
          <p:cNvPr id="387" name="直接连接符 386"/>
          <p:cNvCxnSpPr/>
          <p:nvPr/>
        </p:nvCxnSpPr>
        <p:spPr>
          <a:xfrm>
            <a:off x="4070630" y="2799298"/>
            <a:ext cx="514151" cy="135260"/>
          </a:xfrm>
          <a:prstGeom prst="line">
            <a:avLst/>
          </a:prstGeom>
          <a:ln w="28575">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88" name="Text Box 546"/>
          <p:cNvSpPr txBox="1">
            <a:spLocks noChangeArrowheads="1"/>
          </p:cNvSpPr>
          <p:nvPr/>
        </p:nvSpPr>
        <p:spPr bwMode="auto">
          <a:xfrm rot="19917455">
            <a:off x="4026389" y="2197049"/>
            <a:ext cx="466794"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话音</a:t>
            </a:r>
          </a:p>
        </p:txBody>
      </p:sp>
      <p:cxnSp>
        <p:nvCxnSpPr>
          <p:cNvPr id="389" name="直接连接符 388"/>
          <p:cNvCxnSpPr/>
          <p:nvPr/>
        </p:nvCxnSpPr>
        <p:spPr>
          <a:xfrm flipV="1">
            <a:off x="4143993" y="2332556"/>
            <a:ext cx="317984" cy="181991"/>
          </a:xfrm>
          <a:prstGeom prst="line">
            <a:avLst/>
          </a:prstGeom>
          <a:ln>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9" name="Freeform 510"/>
          <p:cNvSpPr>
            <a:spLocks/>
          </p:cNvSpPr>
          <p:nvPr/>
        </p:nvSpPr>
        <p:spPr bwMode="auto">
          <a:xfrm>
            <a:off x="1173614" y="1676449"/>
            <a:ext cx="2858145" cy="1872481"/>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rgbClr val="FFCC66"/>
          </a:solidFill>
        </p:grpSpPr>
        <p:sp>
          <p:nvSpPr>
            <p:cNvPr id="11" name="矩形 10"/>
            <p:cNvSpPr/>
            <p:nvPr/>
          </p:nvSpPr>
          <p:spPr>
            <a:xfrm>
              <a:off x="3275856" y="3717032"/>
              <a:ext cx="648072" cy="72008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731391"/>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2097222"/>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2339768"/>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973939"/>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582315"/>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886503"/>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582315"/>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7"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7"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7"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7"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7"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7"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7"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 xmlns:p14="http://schemas.microsoft.com/office/powerpoint/2010/main" val="2055272398"/>
              </p:ext>
            </p:extLst>
          </p:nvPr>
        </p:nvGraphicFramePr>
        <p:xfrm>
          <a:off x="1360645" y="3129050"/>
          <a:ext cx="417526" cy="218426"/>
        </p:xfrm>
        <a:graphic>
          <a:graphicData uri="http://schemas.openxmlformats.org/presentationml/2006/ole">
            <p:oleObj spid="_x0000_s36960" name="Microsoft ClipArt Gallery" r:id="rId8" imgW="8839200" imgH="3481388" progId="">
              <p:embed/>
            </p:oleObj>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8" name="Text Box 509"/>
          <p:cNvSpPr txBox="1">
            <a:spLocks noChangeArrowheads="1"/>
          </p:cNvSpPr>
          <p:nvPr/>
        </p:nvSpPr>
        <p:spPr bwMode="auto">
          <a:xfrm>
            <a:off x="3365077" y="2868081"/>
            <a:ext cx="65834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smtClean="0">
                <a:latin typeface="微软雅黑" panose="020B0503020204020204" pitchFamily="34" charset="-122"/>
                <a:ea typeface="微软雅黑" panose="020B0503020204020204" pitchFamily="34" charset="-122"/>
              </a:rPr>
              <a:t>RNC</a:t>
            </a:r>
            <a:endParaRPr kumimoji="1" lang="en-US" altLang="zh-CN" sz="1200" b="1" dirty="0">
              <a:latin typeface="微软雅黑" panose="020B0503020204020204" pitchFamily="34" charset="-122"/>
              <a:ea typeface="微软雅黑" panose="020B0503020204020204" pitchFamily="34" charset="-122"/>
            </a:endParaRPr>
          </a:p>
        </p:txBody>
      </p:sp>
      <p:sp>
        <p:nvSpPr>
          <p:cNvPr id="259" name="Text Box 511"/>
          <p:cNvSpPr txBox="1">
            <a:spLocks noChangeArrowheads="1"/>
          </p:cNvSpPr>
          <p:nvPr/>
        </p:nvSpPr>
        <p:spPr bwMode="auto">
          <a:xfrm>
            <a:off x="2486477" y="1655570"/>
            <a:ext cx="1261884"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无线网络系统</a:t>
            </a:r>
          </a:p>
        </p:txBody>
      </p:sp>
      <p:sp>
        <p:nvSpPr>
          <p:cNvPr id="316" name="Text Box 542"/>
          <p:cNvSpPr txBox="1">
            <a:spLocks noChangeArrowheads="1"/>
          </p:cNvSpPr>
          <p:nvPr/>
        </p:nvSpPr>
        <p:spPr bwMode="auto">
          <a:xfrm>
            <a:off x="3288540" y="2001219"/>
            <a:ext cx="80021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无线网络</a:t>
            </a:r>
          </a:p>
          <a:p>
            <a:pPr algn="ctr" eaLnBrk="1" hangingPunct="1"/>
            <a:r>
              <a:rPr kumimoji="1" lang="zh-CN" altLang="en-US" sz="1200" b="1" dirty="0" smtClean="0">
                <a:latin typeface="微软雅黑" panose="020B0503020204020204" pitchFamily="34" charset="-122"/>
                <a:ea typeface="微软雅黑" panose="020B0503020204020204" pitchFamily="34" charset="-122"/>
              </a:rPr>
              <a:t>控制器</a:t>
            </a:r>
            <a:endParaRPr kumimoji="1" lang="zh-CN" altLang="en-US" sz="1200" b="1" dirty="0">
              <a:latin typeface="微软雅黑" panose="020B0503020204020204" pitchFamily="34" charset="-122"/>
              <a:ea typeface="微软雅黑" panose="020B0503020204020204" pitchFamily="34" charset="-122"/>
            </a:endParaRPr>
          </a:p>
        </p:txBody>
      </p:sp>
      <p:graphicFrame>
        <p:nvGraphicFramePr>
          <p:cNvPr id="327" name="Object 36">
            <a:hlinkClick r:id="" action="ppaction://ole?verb=0"/>
          </p:cNvPr>
          <p:cNvGraphicFramePr>
            <a:graphicFrameLocks/>
          </p:cNvGraphicFramePr>
          <p:nvPr>
            <p:extLst>
              <p:ext uri="{D42A27DB-BD31-4B8C-83A1-F6EECF244321}">
                <p14:modId xmlns="" xmlns:p14="http://schemas.microsoft.com/office/powerpoint/2010/main" val="1255534064"/>
              </p:ext>
            </p:extLst>
          </p:nvPr>
        </p:nvGraphicFramePr>
        <p:xfrm>
          <a:off x="2962949" y="1343316"/>
          <a:ext cx="331914" cy="174205"/>
        </p:xfrm>
        <a:graphic>
          <a:graphicData uri="http://schemas.openxmlformats.org/presentationml/2006/ole">
            <p:oleObj spid="_x0000_s36961" name="Microsoft ClipArt Gallery" r:id="rId9" imgW="8839200" imgH="3481388" progId="">
              <p:embed/>
            </p:oleObj>
          </a:graphicData>
        </a:graphic>
      </p:graphicFrame>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68" name="直接连接符 367"/>
          <p:cNvCxnSpPr/>
          <p:nvPr/>
        </p:nvCxnSpPr>
        <p:spPr>
          <a:xfrm>
            <a:off x="3160346" y="1952876"/>
            <a:ext cx="1" cy="1776632"/>
          </a:xfrm>
          <a:prstGeom prst="line">
            <a:avLst/>
          </a:prstGeom>
          <a:ln w="19050">
            <a:solidFill>
              <a:srgbClr val="000099"/>
            </a:solidFill>
            <a:prstDash val="sysDash"/>
          </a:ln>
        </p:spPr>
        <p:style>
          <a:lnRef idx="1">
            <a:schemeClr val="accent1"/>
          </a:lnRef>
          <a:fillRef idx="0">
            <a:schemeClr val="accent1"/>
          </a:fillRef>
          <a:effectRef idx="0">
            <a:schemeClr val="accent1"/>
          </a:effectRef>
          <a:fontRef idx="minor">
            <a:schemeClr val="tx1"/>
          </a:fontRef>
        </p:style>
      </p:cxnSp>
      <p:sp>
        <p:nvSpPr>
          <p:cNvPr id="376" name="矩形 375"/>
          <p:cNvSpPr/>
          <p:nvPr/>
        </p:nvSpPr>
        <p:spPr>
          <a:xfrm>
            <a:off x="2488545" y="2945450"/>
            <a:ext cx="401072" cy="261610"/>
          </a:xfrm>
          <a:prstGeom prst="rect">
            <a:avLst/>
          </a:prstGeom>
        </p:spPr>
        <p:txBody>
          <a:bodyPr wrap="none">
            <a:spAutoFit/>
          </a:bodyPr>
          <a:lstStyle/>
          <a:p>
            <a:r>
              <a:rPr lang="en-US" altLang="zh-CN" sz="1050" b="1" kern="500" dirty="0">
                <a:latin typeface="微软雅黑" panose="020B0503020204020204" pitchFamily="34" charset="-122"/>
                <a:ea typeface="微软雅黑" panose="020B0503020204020204" pitchFamily="34" charset="-122"/>
              </a:rPr>
              <a:t>NB</a:t>
            </a:r>
            <a:endParaRPr lang="zh-CN" altLang="en-US" sz="1050" b="1" dirty="0">
              <a:latin typeface="微软雅黑" panose="020B0503020204020204" pitchFamily="34" charset="-122"/>
              <a:ea typeface="微软雅黑" panose="020B0503020204020204" pitchFamily="34" charset="-122"/>
            </a:endParaRPr>
          </a:p>
        </p:txBody>
      </p:sp>
      <p:grpSp>
        <p:nvGrpSpPr>
          <p:cNvPr id="3" name="组合 2"/>
          <p:cNvGrpSpPr/>
          <p:nvPr/>
        </p:nvGrpSpPr>
        <p:grpSpPr>
          <a:xfrm>
            <a:off x="1590809" y="2108503"/>
            <a:ext cx="1360280" cy="1404486"/>
            <a:chOff x="1573391" y="2099794"/>
            <a:chExt cx="1360280" cy="1404486"/>
          </a:xfrm>
        </p:grpSpPr>
        <p:sp>
          <p:nvSpPr>
            <p:cNvPr id="2" name="矩形 1"/>
            <p:cNvSpPr/>
            <p:nvPr/>
          </p:nvSpPr>
          <p:spPr>
            <a:xfrm>
              <a:off x="2551835" y="234402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2" name="矩形 371"/>
            <p:cNvSpPr/>
            <p:nvPr/>
          </p:nvSpPr>
          <p:spPr>
            <a:xfrm>
              <a:off x="2002337" y="2099794"/>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4" name="矩形 373"/>
            <p:cNvSpPr/>
            <p:nvPr/>
          </p:nvSpPr>
          <p:spPr>
            <a:xfrm>
              <a:off x="2019930" y="3258059"/>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5" name="矩形 374"/>
            <p:cNvSpPr/>
            <p:nvPr/>
          </p:nvSpPr>
          <p:spPr>
            <a:xfrm>
              <a:off x="2061899" y="270151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7" name="矩形 376"/>
            <p:cNvSpPr/>
            <p:nvPr/>
          </p:nvSpPr>
          <p:spPr>
            <a:xfrm>
              <a:off x="1573391" y="245795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9" name="矩形 378"/>
            <p:cNvSpPr/>
            <p:nvPr/>
          </p:nvSpPr>
          <p:spPr>
            <a:xfrm>
              <a:off x="1581988" y="293755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grpSp>
    </p:spTree>
    <p:extLst>
      <p:ext uri="{BB962C8B-B14F-4D97-AF65-F5344CB8AC3E}">
        <p14:creationId xmlns="" xmlns:p14="http://schemas.microsoft.com/office/powerpoint/2010/main" val="779848201"/>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圆角矩形 332"/>
          <p:cNvSpPr/>
          <p:nvPr/>
        </p:nvSpPr>
        <p:spPr>
          <a:xfrm>
            <a:off x="541439" y="967864"/>
            <a:ext cx="8133857" cy="32209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32" name="圆角矩形 331"/>
          <p:cNvSpPr/>
          <p:nvPr/>
        </p:nvSpPr>
        <p:spPr>
          <a:xfrm>
            <a:off x="4522423" y="1393824"/>
            <a:ext cx="2222041" cy="1231042"/>
          </a:xfrm>
          <a:prstGeom prst="roundRect">
            <a:avLst>
              <a:gd name="adj" fmla="val 32059"/>
            </a:avLst>
          </a:prstGeom>
          <a:solidFill>
            <a:schemeClr val="bg1">
              <a:lumMod val="85000"/>
            </a:schemeClr>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804520"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3G </a:t>
            </a:r>
            <a:r>
              <a:rPr lang="en-US" altLang="zh-CN" sz="2000" b="1" dirty="0" smtClean="0">
                <a:latin typeface="微软雅黑" pitchFamily="34" charset="-122"/>
                <a:ea typeface="微软雅黑" pitchFamily="34" charset="-122"/>
              </a:rPr>
              <a:t>UMTS </a:t>
            </a:r>
            <a:r>
              <a:rPr lang="zh-CN" altLang="en-US" sz="2000" b="1" dirty="0" smtClean="0">
                <a:latin typeface="微软雅黑" pitchFamily="34" charset="-122"/>
                <a:ea typeface="微软雅黑" pitchFamily="34" charset="-122"/>
              </a:rPr>
              <a:t>蜂窝</a:t>
            </a:r>
            <a:r>
              <a:rPr lang="zh-CN" altLang="en-US" sz="2000" b="1" dirty="0">
                <a:latin typeface="微软雅黑" pitchFamily="34" charset="-122"/>
                <a:ea typeface="微软雅黑" pitchFamily="34" charset="-122"/>
              </a:rPr>
              <a:t>通信系统的重要组成构件</a:t>
            </a:r>
          </a:p>
        </p:txBody>
      </p:sp>
      <p:grpSp>
        <p:nvGrpSpPr>
          <p:cNvPr id="252" name="Group 499"/>
          <p:cNvGrpSpPr>
            <a:grpSpLocks/>
          </p:cNvGrpSpPr>
          <p:nvPr/>
        </p:nvGrpSpPr>
        <p:grpSpPr bwMode="auto">
          <a:xfrm>
            <a:off x="2816750" y="1152364"/>
            <a:ext cx="144883" cy="317589"/>
            <a:chOff x="4186" y="1736"/>
            <a:chExt cx="229" cy="461"/>
          </a:xfrm>
        </p:grpSpPr>
        <p:pic>
          <p:nvPicPr>
            <p:cNvPr id="253" name="Picture 500"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54" name="Group 501"/>
            <p:cNvGrpSpPr>
              <a:grpSpLocks/>
            </p:cNvGrpSpPr>
            <p:nvPr/>
          </p:nvGrpSpPr>
          <p:grpSpPr bwMode="auto">
            <a:xfrm>
              <a:off x="4186" y="1736"/>
              <a:ext cx="198" cy="79"/>
              <a:chOff x="4513" y="1707"/>
              <a:chExt cx="198" cy="177"/>
            </a:xfrm>
          </p:grpSpPr>
          <p:sp>
            <p:nvSpPr>
              <p:cNvPr id="255" name="AutoShape 50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6" name="AutoShape 50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7" name="AutoShape 50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0" name="Group 512"/>
          <p:cNvGrpSpPr>
            <a:grpSpLocks/>
          </p:cNvGrpSpPr>
          <p:nvPr/>
        </p:nvGrpSpPr>
        <p:grpSpPr bwMode="auto">
          <a:xfrm>
            <a:off x="2098545" y="1117523"/>
            <a:ext cx="238399" cy="364490"/>
            <a:chOff x="4608" y="700"/>
            <a:chExt cx="306" cy="553"/>
          </a:xfrm>
        </p:grpSpPr>
        <p:grpSp>
          <p:nvGrpSpPr>
            <p:cNvPr id="261" name="Group 513"/>
            <p:cNvGrpSpPr>
              <a:grpSpLocks/>
            </p:cNvGrpSpPr>
            <p:nvPr/>
          </p:nvGrpSpPr>
          <p:grpSpPr bwMode="auto">
            <a:xfrm>
              <a:off x="4694" y="784"/>
              <a:ext cx="134" cy="469"/>
              <a:chOff x="4740" y="784"/>
              <a:chExt cx="88" cy="692"/>
            </a:xfrm>
          </p:grpSpPr>
          <p:sp>
            <p:nvSpPr>
              <p:cNvPr id="269" name="Line 514"/>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270" name="Group 515"/>
              <p:cNvGrpSpPr>
                <a:grpSpLocks/>
              </p:cNvGrpSpPr>
              <p:nvPr/>
            </p:nvGrpSpPr>
            <p:grpSpPr bwMode="auto">
              <a:xfrm>
                <a:off x="4740" y="784"/>
                <a:ext cx="88" cy="692"/>
                <a:chOff x="4740" y="784"/>
                <a:chExt cx="88" cy="692"/>
              </a:xfrm>
            </p:grpSpPr>
            <p:sp>
              <p:nvSpPr>
                <p:cNvPr id="271" name="Line 516"/>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2" name="Line 517"/>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3" name="Line 518"/>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4" name="Line 519"/>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5" name="Line 520"/>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6" name="Line 521"/>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7" name="Line 522"/>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8" name="Line 523"/>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524"/>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525"/>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1" name="Line 526"/>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2" name="Line 527"/>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3" name="Line 528"/>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4" name="Oval 529"/>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62" name="Group 530"/>
            <p:cNvGrpSpPr>
              <a:grpSpLocks/>
            </p:cNvGrpSpPr>
            <p:nvPr/>
          </p:nvGrpSpPr>
          <p:grpSpPr bwMode="auto">
            <a:xfrm>
              <a:off x="4608" y="700"/>
              <a:ext cx="306" cy="90"/>
              <a:chOff x="748" y="2251"/>
              <a:chExt cx="306" cy="90"/>
            </a:xfrm>
          </p:grpSpPr>
          <p:sp>
            <p:nvSpPr>
              <p:cNvPr id="263" name="AutoShape 531"/>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4" name="AutoShape 532"/>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5" name="AutoShape 533"/>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6" name="AutoShape 534"/>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7" name="AutoShape 535"/>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8" name="AutoShape 536"/>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285" name="Text Box 537"/>
          <p:cNvSpPr txBox="1">
            <a:spLocks noChangeArrowheads="1"/>
          </p:cNvSpPr>
          <p:nvPr/>
        </p:nvSpPr>
        <p:spPr bwMode="auto">
          <a:xfrm>
            <a:off x="2215884" y="1094217"/>
            <a:ext cx="683200" cy="430887"/>
          </a:xfrm>
          <a:prstGeom prst="rect">
            <a:avLst/>
          </a:prstGeom>
          <a:noFill/>
          <a:ln>
            <a:noFill/>
          </a:ln>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基站</a:t>
            </a:r>
          </a:p>
          <a:p>
            <a:pPr eaLnBrk="1" hangingPunct="1"/>
            <a:r>
              <a:rPr kumimoji="1" lang="en-US" altLang="zh-CN" sz="1000" b="1" dirty="0">
                <a:latin typeface="微软雅黑" panose="020B0503020204020204" pitchFamily="34" charset="-122"/>
                <a:ea typeface="微软雅黑" panose="020B0503020204020204" pitchFamily="34" charset="-122"/>
              </a:rPr>
              <a:t>Node-B</a:t>
            </a:r>
          </a:p>
        </p:txBody>
      </p:sp>
      <p:sp>
        <p:nvSpPr>
          <p:cNvPr id="286" name="Text Box 538"/>
          <p:cNvSpPr txBox="1">
            <a:spLocks noChangeArrowheads="1"/>
          </p:cNvSpPr>
          <p:nvPr/>
        </p:nvSpPr>
        <p:spPr bwMode="auto">
          <a:xfrm>
            <a:off x="3209191" y="1063866"/>
            <a:ext cx="793478" cy="461665"/>
          </a:xfrm>
          <a:prstGeom prst="rect">
            <a:avLst/>
          </a:prstGeom>
          <a:solidFill>
            <a:srgbClr val="C3E3F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用户</a:t>
            </a:r>
            <a:r>
              <a:rPr kumimoji="1" lang="zh-CN" altLang="en-US" sz="1200" b="1" dirty="0" smtClean="0">
                <a:latin typeface="微软雅黑" panose="020B0503020204020204" pitchFamily="34" charset="-122"/>
                <a:ea typeface="微软雅黑" panose="020B0503020204020204" pitchFamily="34" charset="-122"/>
              </a:rPr>
              <a:t>设备 </a:t>
            </a:r>
            <a:r>
              <a:rPr kumimoji="1" lang="en-US" altLang="zh-CN" sz="1200" b="1" dirty="0" smtClean="0">
                <a:latin typeface="微软雅黑" panose="020B0503020204020204" pitchFamily="34" charset="-122"/>
                <a:ea typeface="微软雅黑" panose="020B0503020204020204" pitchFamily="34" charset="-122"/>
              </a:rPr>
              <a:t>UE</a:t>
            </a:r>
            <a:endParaRPr kumimoji="1" lang="en-US" altLang="zh-CN" sz="1200" b="1" dirty="0">
              <a:latin typeface="微软雅黑" panose="020B0503020204020204" pitchFamily="34" charset="-122"/>
              <a:ea typeface="微软雅黑" panose="020B0503020204020204" pitchFamily="34" charset="-122"/>
            </a:endParaRPr>
          </a:p>
        </p:txBody>
      </p:sp>
      <p:sp>
        <p:nvSpPr>
          <p:cNvPr id="287" name="Rectangle 539"/>
          <p:cNvSpPr>
            <a:spLocks noChangeArrowheads="1"/>
          </p:cNvSpPr>
          <p:nvPr/>
        </p:nvSpPr>
        <p:spPr bwMode="auto">
          <a:xfrm>
            <a:off x="1203280" y="1057221"/>
            <a:ext cx="2756727" cy="486433"/>
          </a:xfrm>
          <a:prstGeom prst="rect">
            <a:avLst/>
          </a:prstGeom>
          <a:noFill/>
          <a:ln w="38100" cmpd="dbl">
            <a:solidFill>
              <a:schemeClr val="tx1"/>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8" name="Line 540"/>
          <p:cNvSpPr>
            <a:spLocks noChangeShapeType="1"/>
          </p:cNvSpPr>
          <p:nvPr/>
        </p:nvSpPr>
        <p:spPr bwMode="auto">
          <a:xfrm>
            <a:off x="2100238" y="1057221"/>
            <a:ext cx="0" cy="486433"/>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549"/>
          <p:cNvSpPr>
            <a:spLocks noChangeShapeType="1"/>
          </p:cNvSpPr>
          <p:nvPr/>
        </p:nvSpPr>
        <p:spPr bwMode="auto">
          <a:xfrm>
            <a:off x="2816750" y="1057221"/>
            <a:ext cx="0" cy="486433"/>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0" name="AutoShape 550"/>
          <p:cNvSpPr>
            <a:spLocks noChangeArrowheads="1"/>
          </p:cNvSpPr>
          <p:nvPr/>
        </p:nvSpPr>
        <p:spPr bwMode="auto">
          <a:xfrm>
            <a:off x="1263868" y="1144323"/>
            <a:ext cx="358256" cy="314909"/>
          </a:xfrm>
          <a:prstGeom prst="hexagon">
            <a:avLst>
              <a:gd name="adj" fmla="val 28936"/>
              <a:gd name="vf" fmla="val 115470"/>
            </a:avLst>
          </a:prstGeom>
          <a:solidFill>
            <a:srgbClr val="00B050"/>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1" name="Text Box 551"/>
          <p:cNvSpPr txBox="1">
            <a:spLocks noChangeArrowheads="1"/>
          </p:cNvSpPr>
          <p:nvPr/>
        </p:nvSpPr>
        <p:spPr bwMode="auto">
          <a:xfrm>
            <a:off x="1622124" y="1059901"/>
            <a:ext cx="492443" cy="49305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蜂窝</a:t>
            </a:r>
            <a:endParaRPr kumimoji="1" lang="en-US" altLang="zh-CN" sz="1200" b="1">
              <a:latin typeface="微软雅黑" panose="020B0503020204020204" pitchFamily="34" charset="-122"/>
              <a:ea typeface="微软雅黑" panose="020B0503020204020204" pitchFamily="34" charset="-122"/>
            </a:endParaRPr>
          </a:p>
          <a:p>
            <a:pPr eaLnBrk="1" hangingPunct="1"/>
            <a:r>
              <a:rPr kumimoji="1" lang="zh-CN" altLang="en-US" sz="1200" b="1">
                <a:latin typeface="微软雅黑" panose="020B0503020204020204" pitchFamily="34" charset="-122"/>
                <a:ea typeface="微软雅黑" panose="020B0503020204020204" pitchFamily="34" charset="-122"/>
              </a:rPr>
              <a:t>小区</a:t>
            </a:r>
          </a:p>
        </p:txBody>
      </p:sp>
      <p:sp>
        <p:nvSpPr>
          <p:cNvPr id="331" name="Text Box 541"/>
          <p:cNvSpPr txBox="1">
            <a:spLocks noChangeArrowheads="1"/>
          </p:cNvSpPr>
          <p:nvPr/>
        </p:nvSpPr>
        <p:spPr bwMode="auto">
          <a:xfrm>
            <a:off x="4853077" y="1055427"/>
            <a:ext cx="1554563" cy="27546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400" b="1" dirty="0">
                <a:solidFill>
                  <a:srgbClr val="C00000"/>
                </a:solidFill>
                <a:latin typeface="微软雅黑" panose="020B0503020204020204" pitchFamily="34" charset="-122"/>
                <a:ea typeface="微软雅黑" panose="020B0503020204020204" pitchFamily="34" charset="-122"/>
              </a:rPr>
              <a:t>核心</a:t>
            </a:r>
            <a:r>
              <a:rPr kumimoji="1" lang="zh-CN" altLang="en-US" sz="1400" b="1" dirty="0" smtClean="0">
                <a:solidFill>
                  <a:srgbClr val="C00000"/>
                </a:solidFill>
                <a:latin typeface="微软雅黑" panose="020B0503020204020204" pitchFamily="34" charset="-122"/>
                <a:ea typeface="微软雅黑" panose="020B0503020204020204" pitchFamily="34" charset="-122"/>
              </a:rPr>
              <a:t>网</a:t>
            </a:r>
            <a:endParaRPr kumimoji="1" lang="zh-CN" altLang="en-US" sz="1400" b="1" dirty="0">
              <a:latin typeface="微软雅黑" panose="020B0503020204020204" pitchFamily="34" charset="-122"/>
              <a:ea typeface="微软雅黑" panose="020B0503020204020204" pitchFamily="34" charset="-122"/>
            </a:endParaRPr>
          </a:p>
        </p:txBody>
      </p:sp>
      <p:grpSp>
        <p:nvGrpSpPr>
          <p:cNvPr id="13" name="组合 333"/>
          <p:cNvGrpSpPr/>
          <p:nvPr/>
        </p:nvGrpSpPr>
        <p:grpSpPr>
          <a:xfrm>
            <a:off x="4745149" y="1580111"/>
            <a:ext cx="777000" cy="706325"/>
            <a:chOff x="3131840" y="3539328"/>
            <a:chExt cx="936104" cy="897784"/>
          </a:xfrm>
          <a:solidFill>
            <a:schemeClr val="bg1">
              <a:lumMod val="85000"/>
            </a:schemeClr>
          </a:solidFill>
        </p:grpSpPr>
        <p:sp>
          <p:nvSpPr>
            <p:cNvPr id="14" name="等腰三角形 13"/>
            <p:cNvSpPr/>
            <p:nvPr/>
          </p:nvSpPr>
          <p:spPr>
            <a:xfrm>
              <a:off x="3131840" y="3539328"/>
              <a:ext cx="936104" cy="216024"/>
            </a:xfrm>
            <a:prstGeom prst="triangle">
              <a:avLst>
                <a:gd name="adj" fmla="val 48983"/>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3275856" y="3717032"/>
              <a:ext cx="648072" cy="7200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16" name="组合 336"/>
          <p:cNvGrpSpPr/>
          <p:nvPr/>
        </p:nvGrpSpPr>
        <p:grpSpPr>
          <a:xfrm>
            <a:off x="5821173" y="1603573"/>
            <a:ext cx="809648" cy="687354"/>
            <a:chOff x="3131840" y="3501008"/>
            <a:chExt cx="936104" cy="936104"/>
          </a:xfrm>
          <a:solidFill>
            <a:schemeClr val="bg1">
              <a:lumMod val="85000"/>
            </a:schemeClr>
          </a:solidFill>
        </p:grpSpPr>
        <p:sp>
          <p:nvSpPr>
            <p:cNvPr id="17" name="等腰三角形 16"/>
            <p:cNvSpPr/>
            <p:nvPr/>
          </p:nvSpPr>
          <p:spPr>
            <a:xfrm>
              <a:off x="3131840" y="3501008"/>
              <a:ext cx="936104" cy="216024"/>
            </a:xfrm>
            <a:prstGeom prst="triangle">
              <a:avLst>
                <a:gd name="adj" fmla="val 48983"/>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3275856" y="3717032"/>
              <a:ext cx="648072" cy="72008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cxnSp>
        <p:nvCxnSpPr>
          <p:cNvPr id="19" name="直接连接符 18"/>
          <p:cNvCxnSpPr/>
          <p:nvPr/>
        </p:nvCxnSpPr>
        <p:spPr>
          <a:xfrm flipV="1">
            <a:off x="6446968" y="2115217"/>
            <a:ext cx="555816" cy="13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 name="Group 428"/>
          <p:cNvGrpSpPr>
            <a:grpSpLocks/>
          </p:cNvGrpSpPr>
          <p:nvPr/>
        </p:nvGrpSpPr>
        <p:grpSpPr bwMode="auto">
          <a:xfrm>
            <a:off x="6959934" y="1633011"/>
            <a:ext cx="1339346" cy="774129"/>
            <a:chOff x="912" y="768"/>
            <a:chExt cx="2400" cy="1584"/>
          </a:xfrm>
          <a:solidFill>
            <a:schemeClr val="bg1">
              <a:lumMod val="95000"/>
            </a:schemeClr>
          </a:solidFill>
          <a:effectLst>
            <a:glow rad="63500">
              <a:schemeClr val="accent1">
                <a:satMod val="175000"/>
                <a:alpha val="40000"/>
              </a:schemeClr>
            </a:glow>
            <a:outerShdw blurRad="50800" dist="38100" dir="2700000" algn="tl" rotWithShape="0">
              <a:prstClr val="black">
                <a:alpha val="40000"/>
              </a:prstClr>
            </a:outerShdw>
          </a:effectLst>
        </p:grpSpPr>
        <p:sp>
          <p:nvSpPr>
            <p:cNvPr id="293" name="Oval 429"/>
            <p:cNvSpPr>
              <a:spLocks noChangeArrowheads="1"/>
            </p:cNvSpPr>
            <p:nvPr/>
          </p:nvSpPr>
          <p:spPr bwMode="auto">
            <a:xfrm>
              <a:off x="1751" y="799"/>
              <a:ext cx="1026" cy="628"/>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4" name="Oval 430"/>
            <p:cNvSpPr>
              <a:spLocks noChangeArrowheads="1"/>
            </p:cNvSpPr>
            <p:nvPr/>
          </p:nvSpPr>
          <p:spPr bwMode="auto">
            <a:xfrm>
              <a:off x="1172" y="972"/>
              <a:ext cx="781" cy="6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5" name="Oval 431"/>
            <p:cNvSpPr>
              <a:spLocks noChangeArrowheads="1"/>
            </p:cNvSpPr>
            <p:nvPr/>
          </p:nvSpPr>
          <p:spPr bwMode="auto">
            <a:xfrm>
              <a:off x="926" y="1364"/>
              <a:ext cx="521" cy="502"/>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6" name="Oval 432"/>
            <p:cNvSpPr>
              <a:spLocks noChangeArrowheads="1"/>
            </p:cNvSpPr>
            <p:nvPr/>
          </p:nvSpPr>
          <p:spPr bwMode="auto">
            <a:xfrm>
              <a:off x="1085" y="1599"/>
              <a:ext cx="796" cy="54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7" name="Oval 433"/>
            <p:cNvSpPr>
              <a:spLocks noChangeArrowheads="1"/>
            </p:cNvSpPr>
            <p:nvPr/>
          </p:nvSpPr>
          <p:spPr bwMode="auto">
            <a:xfrm>
              <a:off x="1664" y="1693"/>
              <a:ext cx="1200" cy="65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8" name="Oval 434"/>
            <p:cNvSpPr>
              <a:spLocks noChangeArrowheads="1"/>
            </p:cNvSpPr>
            <p:nvPr/>
          </p:nvSpPr>
          <p:spPr bwMode="auto">
            <a:xfrm>
              <a:off x="2445" y="988"/>
              <a:ext cx="751"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99" name="Oval 435"/>
            <p:cNvSpPr>
              <a:spLocks noChangeArrowheads="1"/>
            </p:cNvSpPr>
            <p:nvPr/>
          </p:nvSpPr>
          <p:spPr bwMode="auto">
            <a:xfrm>
              <a:off x="2560" y="1317"/>
              <a:ext cx="752"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0" name="Oval 436"/>
            <p:cNvSpPr>
              <a:spLocks noChangeArrowheads="1"/>
            </p:cNvSpPr>
            <p:nvPr/>
          </p:nvSpPr>
          <p:spPr bwMode="auto">
            <a:xfrm>
              <a:off x="2488" y="1427"/>
              <a:ext cx="752" cy="81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1" name="Oval 437"/>
            <p:cNvSpPr>
              <a:spLocks noChangeArrowheads="1"/>
            </p:cNvSpPr>
            <p:nvPr/>
          </p:nvSpPr>
          <p:spPr bwMode="auto">
            <a:xfrm>
              <a:off x="1360" y="1176"/>
              <a:ext cx="1547" cy="81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02" name="Group 438"/>
            <p:cNvGrpSpPr>
              <a:grpSpLocks/>
            </p:cNvGrpSpPr>
            <p:nvPr/>
          </p:nvGrpSpPr>
          <p:grpSpPr bwMode="auto">
            <a:xfrm>
              <a:off x="912" y="768"/>
              <a:ext cx="2386" cy="1553"/>
              <a:chOff x="912" y="768"/>
              <a:chExt cx="2386" cy="1553"/>
            </a:xfrm>
            <a:grpFill/>
          </p:grpSpPr>
          <p:sp>
            <p:nvSpPr>
              <p:cNvPr id="303" name="Oval 439"/>
              <p:cNvSpPr>
                <a:spLocks noChangeArrowheads="1"/>
              </p:cNvSpPr>
              <p:nvPr/>
            </p:nvSpPr>
            <p:spPr bwMode="auto">
              <a:xfrm>
                <a:off x="1736" y="768"/>
                <a:ext cx="1027" cy="6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4" name="Oval 440"/>
              <p:cNvSpPr>
                <a:spLocks noChangeArrowheads="1"/>
              </p:cNvSpPr>
              <p:nvPr/>
            </p:nvSpPr>
            <p:spPr bwMode="auto">
              <a:xfrm>
                <a:off x="1158" y="941"/>
                <a:ext cx="781" cy="6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5" name="Oval 441"/>
              <p:cNvSpPr>
                <a:spLocks noChangeArrowheads="1"/>
              </p:cNvSpPr>
              <p:nvPr/>
            </p:nvSpPr>
            <p:spPr bwMode="auto">
              <a:xfrm>
                <a:off x="912" y="1333"/>
                <a:ext cx="520" cy="501"/>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6" name="Oval 442"/>
              <p:cNvSpPr>
                <a:spLocks noChangeArrowheads="1"/>
              </p:cNvSpPr>
              <p:nvPr/>
            </p:nvSpPr>
            <p:spPr bwMode="auto">
              <a:xfrm>
                <a:off x="1071" y="1568"/>
                <a:ext cx="795" cy="54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7" name="Oval 443"/>
              <p:cNvSpPr>
                <a:spLocks noChangeArrowheads="1"/>
              </p:cNvSpPr>
              <p:nvPr/>
            </p:nvSpPr>
            <p:spPr bwMode="auto">
              <a:xfrm>
                <a:off x="1649" y="1662"/>
                <a:ext cx="1200" cy="65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8" name="Oval 444"/>
              <p:cNvSpPr>
                <a:spLocks noChangeArrowheads="1"/>
              </p:cNvSpPr>
              <p:nvPr/>
            </p:nvSpPr>
            <p:spPr bwMode="auto">
              <a:xfrm>
                <a:off x="2430" y="956"/>
                <a:ext cx="752"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09" name="Oval 445"/>
              <p:cNvSpPr>
                <a:spLocks noChangeArrowheads="1"/>
              </p:cNvSpPr>
              <p:nvPr/>
            </p:nvSpPr>
            <p:spPr bwMode="auto">
              <a:xfrm>
                <a:off x="2546" y="1286"/>
                <a:ext cx="752" cy="48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0" name="Oval 446"/>
              <p:cNvSpPr>
                <a:spLocks noChangeArrowheads="1"/>
              </p:cNvSpPr>
              <p:nvPr/>
            </p:nvSpPr>
            <p:spPr bwMode="auto">
              <a:xfrm>
                <a:off x="2473" y="1395"/>
                <a:ext cx="752" cy="81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1" name="Oval 447"/>
              <p:cNvSpPr>
                <a:spLocks noChangeArrowheads="1"/>
              </p:cNvSpPr>
              <p:nvPr/>
            </p:nvSpPr>
            <p:spPr bwMode="auto">
              <a:xfrm>
                <a:off x="1346" y="1144"/>
                <a:ext cx="1547" cy="816"/>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sp>
        <p:nvSpPr>
          <p:cNvPr id="312" name="Text Box 468"/>
          <p:cNvSpPr txBox="1">
            <a:spLocks noChangeArrowheads="1"/>
          </p:cNvSpPr>
          <p:nvPr/>
        </p:nvSpPr>
        <p:spPr bwMode="auto">
          <a:xfrm>
            <a:off x="7182750" y="1901297"/>
            <a:ext cx="886846" cy="260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公用电话网</a:t>
            </a:r>
          </a:p>
        </p:txBody>
      </p:sp>
      <p:sp>
        <p:nvSpPr>
          <p:cNvPr id="314" name="Text Box 546"/>
          <p:cNvSpPr txBox="1">
            <a:spLocks noChangeArrowheads="1"/>
          </p:cNvSpPr>
          <p:nvPr/>
        </p:nvSpPr>
        <p:spPr bwMode="auto">
          <a:xfrm>
            <a:off x="5890316" y="1778071"/>
            <a:ext cx="611197" cy="260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GMSC</a:t>
            </a:r>
            <a:endParaRPr kumimoji="1" lang="zh-CN" altLang="en-US" sz="1200" b="1" dirty="0">
              <a:latin typeface="微软雅黑" panose="020B0503020204020204" pitchFamily="34" charset="-122"/>
              <a:ea typeface="微软雅黑" panose="020B0503020204020204" pitchFamily="34" charset="-122"/>
            </a:endParaRPr>
          </a:p>
        </p:txBody>
      </p:sp>
      <p:sp>
        <p:nvSpPr>
          <p:cNvPr id="317" name="Text Box 541"/>
          <p:cNvSpPr txBox="1">
            <a:spLocks noChangeArrowheads="1"/>
          </p:cNvSpPr>
          <p:nvPr/>
        </p:nvSpPr>
        <p:spPr bwMode="auto">
          <a:xfrm>
            <a:off x="4763768" y="1389964"/>
            <a:ext cx="748923"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移动</a:t>
            </a:r>
          </a:p>
          <a:p>
            <a:pPr algn="ctr" eaLnBrk="1" hangingPunct="1"/>
            <a:r>
              <a:rPr kumimoji="1" lang="zh-CN" altLang="en-US" sz="1100" b="1" dirty="0">
                <a:latin typeface="微软雅黑" panose="020B0503020204020204" pitchFamily="34" charset="-122"/>
                <a:ea typeface="微软雅黑" panose="020B0503020204020204" pitchFamily="34" charset="-122"/>
              </a:rPr>
              <a:t>交换中心</a:t>
            </a:r>
          </a:p>
        </p:txBody>
      </p:sp>
      <p:sp>
        <p:nvSpPr>
          <p:cNvPr id="318" name="Text Box 508"/>
          <p:cNvSpPr txBox="1">
            <a:spLocks noChangeArrowheads="1"/>
          </p:cNvSpPr>
          <p:nvPr/>
        </p:nvSpPr>
        <p:spPr bwMode="auto">
          <a:xfrm>
            <a:off x="5837283" y="1389964"/>
            <a:ext cx="748923"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网关移动</a:t>
            </a:r>
            <a:endParaRPr kumimoji="1" lang="en-US" altLang="zh-CN" sz="1100" b="1">
              <a:latin typeface="微软雅黑" panose="020B0503020204020204" pitchFamily="34" charset="-122"/>
              <a:ea typeface="微软雅黑" panose="020B0503020204020204" pitchFamily="34" charset="-122"/>
            </a:endParaRPr>
          </a:p>
          <a:p>
            <a:pPr eaLnBrk="1" hangingPunct="1"/>
            <a:r>
              <a:rPr kumimoji="1" lang="zh-CN" altLang="en-US" sz="1100" b="1">
                <a:latin typeface="微软雅黑" panose="020B0503020204020204" pitchFamily="34" charset="-122"/>
                <a:ea typeface="微软雅黑" panose="020B0503020204020204" pitchFamily="34" charset="-122"/>
              </a:rPr>
              <a:t>交换中心</a:t>
            </a:r>
            <a:endParaRPr kumimoji="1" lang="en-US" altLang="zh-CN" sz="1100" b="1">
              <a:latin typeface="微软雅黑" panose="020B0503020204020204" pitchFamily="34" charset="-122"/>
              <a:ea typeface="微软雅黑" panose="020B0503020204020204" pitchFamily="34" charset="-122"/>
            </a:endParaRPr>
          </a:p>
        </p:txBody>
      </p:sp>
      <p:sp>
        <p:nvSpPr>
          <p:cNvPr id="319" name="Text Box 546"/>
          <p:cNvSpPr txBox="1">
            <a:spLocks noChangeArrowheads="1"/>
          </p:cNvSpPr>
          <p:nvPr/>
        </p:nvSpPr>
        <p:spPr bwMode="auto">
          <a:xfrm>
            <a:off x="4853642" y="1771167"/>
            <a:ext cx="502427" cy="2609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MSC</a:t>
            </a:r>
            <a:endParaRPr kumimoji="1" lang="zh-CN" altLang="en-US" sz="1200" b="1" dirty="0">
              <a:latin typeface="微软雅黑" panose="020B0503020204020204" pitchFamily="34" charset="-122"/>
              <a:ea typeface="微软雅黑" panose="020B0503020204020204" pitchFamily="34" charset="-122"/>
            </a:endParaRPr>
          </a:p>
        </p:txBody>
      </p:sp>
      <p:sp>
        <p:nvSpPr>
          <p:cNvPr id="320" name="AutoShape 450"/>
          <p:cNvSpPr>
            <a:spLocks noChangeArrowheads="1"/>
          </p:cNvSpPr>
          <p:nvPr/>
        </p:nvSpPr>
        <p:spPr bwMode="auto">
          <a:xfrm>
            <a:off x="6007456" y="1974573"/>
            <a:ext cx="444409"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21" name="直接连接符 320"/>
          <p:cNvCxnSpPr/>
          <p:nvPr/>
        </p:nvCxnSpPr>
        <p:spPr>
          <a:xfrm>
            <a:off x="4567127" y="2094207"/>
            <a:ext cx="348395" cy="0"/>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570169" y="1938684"/>
            <a:ext cx="333000" cy="124096"/>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flipV="1">
            <a:off x="5354923" y="2109306"/>
            <a:ext cx="654981" cy="1182"/>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a:off x="5631607" y="1917842"/>
            <a:ext cx="378298" cy="144189"/>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 name="直接连接符 325"/>
          <p:cNvCxnSpPr/>
          <p:nvPr/>
        </p:nvCxnSpPr>
        <p:spPr>
          <a:xfrm flipV="1">
            <a:off x="5692820" y="2140035"/>
            <a:ext cx="329327" cy="135917"/>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43" name="圆角矩形 342"/>
          <p:cNvSpPr/>
          <p:nvPr/>
        </p:nvSpPr>
        <p:spPr>
          <a:xfrm>
            <a:off x="4547276" y="2663476"/>
            <a:ext cx="2197189" cy="1292298"/>
          </a:xfrm>
          <a:prstGeom prst="roundRect">
            <a:avLst>
              <a:gd name="adj" fmla="val 36806"/>
            </a:avLst>
          </a:prstGeom>
          <a:solidFill>
            <a:schemeClr val="bg1">
              <a:lumMod val="95000"/>
            </a:schemeClr>
          </a:solidFill>
          <a:ln w="95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pSp>
        <p:nvGrpSpPr>
          <p:cNvPr id="344" name="组合 341"/>
          <p:cNvGrpSpPr/>
          <p:nvPr/>
        </p:nvGrpSpPr>
        <p:grpSpPr>
          <a:xfrm>
            <a:off x="4733596" y="2675531"/>
            <a:ext cx="888482" cy="715554"/>
            <a:chOff x="3131840" y="3501008"/>
            <a:chExt cx="936104" cy="936104"/>
          </a:xfrm>
          <a:solidFill>
            <a:schemeClr val="bg1">
              <a:lumMod val="85000"/>
            </a:schemeClr>
          </a:solidFill>
        </p:grpSpPr>
        <p:sp>
          <p:nvSpPr>
            <p:cNvPr id="345" name="等腰三角形 344"/>
            <p:cNvSpPr/>
            <p:nvPr/>
          </p:nvSpPr>
          <p:spPr>
            <a:xfrm>
              <a:off x="3131840" y="3501008"/>
              <a:ext cx="936104" cy="216024"/>
            </a:xfrm>
            <a:prstGeom prst="triangle">
              <a:avLst>
                <a:gd name="adj" fmla="val 48983"/>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6" name="矩形 345"/>
            <p:cNvSpPr/>
            <p:nvPr/>
          </p:nvSpPr>
          <p:spPr>
            <a:xfrm>
              <a:off x="3275856" y="3717032"/>
              <a:ext cx="648072" cy="720080"/>
            </a:xfrm>
            <a:prstGeom prst="rect">
              <a:avLst/>
            </a:prstGeom>
            <a:solidFill>
              <a:srgbClr val="FF99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grpSp>
        <p:nvGrpSpPr>
          <p:cNvPr id="347" name="组合 344"/>
          <p:cNvGrpSpPr/>
          <p:nvPr/>
        </p:nvGrpSpPr>
        <p:grpSpPr>
          <a:xfrm>
            <a:off x="5710593" y="2679728"/>
            <a:ext cx="888482" cy="697076"/>
            <a:chOff x="3131840" y="3501008"/>
            <a:chExt cx="936104" cy="936104"/>
          </a:xfrm>
          <a:solidFill>
            <a:schemeClr val="bg1">
              <a:lumMod val="85000"/>
            </a:schemeClr>
          </a:solidFill>
        </p:grpSpPr>
        <p:sp>
          <p:nvSpPr>
            <p:cNvPr id="348" name="等腰三角形 347"/>
            <p:cNvSpPr/>
            <p:nvPr/>
          </p:nvSpPr>
          <p:spPr>
            <a:xfrm>
              <a:off x="3131840" y="3501008"/>
              <a:ext cx="936104" cy="216024"/>
            </a:xfrm>
            <a:prstGeom prst="triangle">
              <a:avLst>
                <a:gd name="adj" fmla="val 48983"/>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49" name="矩形 348"/>
            <p:cNvSpPr/>
            <p:nvPr/>
          </p:nvSpPr>
          <p:spPr>
            <a:xfrm>
              <a:off x="3275856" y="3717032"/>
              <a:ext cx="648072" cy="72008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350" name="Freeform 497"/>
          <p:cNvSpPr>
            <a:spLocks/>
          </p:cNvSpPr>
          <p:nvPr/>
        </p:nvSpPr>
        <p:spPr bwMode="auto">
          <a:xfrm>
            <a:off x="5676368" y="2823672"/>
            <a:ext cx="321237" cy="213141"/>
          </a:xfrm>
          <a:custGeom>
            <a:avLst/>
            <a:gdLst>
              <a:gd name="T0" fmla="*/ 2147483647 w 246"/>
              <a:gd name="T1" fmla="*/ 2147483647 h 157"/>
              <a:gd name="T2" fmla="*/ 0 w 246"/>
              <a:gd name="T3" fmla="*/ 0 h 157"/>
              <a:gd name="T4" fmla="*/ 0 60000 65536"/>
              <a:gd name="T5" fmla="*/ 0 60000 65536"/>
              <a:gd name="T6" fmla="*/ 0 w 246"/>
              <a:gd name="T7" fmla="*/ 0 h 157"/>
              <a:gd name="T8" fmla="*/ 246 w 246"/>
              <a:gd name="T9" fmla="*/ 157 h 157"/>
            </a:gdLst>
            <a:ahLst/>
            <a:cxnLst>
              <a:cxn ang="T4">
                <a:pos x="T0" y="T1"/>
              </a:cxn>
              <a:cxn ang="T5">
                <a:pos x="T2" y="T3"/>
              </a:cxn>
            </a:cxnLst>
            <a:rect l="T6" t="T7" r="T8" b="T9"/>
            <a:pathLst>
              <a:path w="246" h="157">
                <a:moveTo>
                  <a:pt x="246" y="157"/>
                </a:moveTo>
                <a:lnTo>
                  <a:pt x="0" y="0"/>
                </a:lnTo>
              </a:path>
            </a:pathLst>
          </a:custGeom>
          <a:noFill/>
          <a:ln w="12700">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1" name="Freeform 498"/>
          <p:cNvSpPr>
            <a:spLocks/>
          </p:cNvSpPr>
          <p:nvPr/>
        </p:nvSpPr>
        <p:spPr bwMode="auto">
          <a:xfrm rot="20527610">
            <a:off x="5613688" y="3251312"/>
            <a:ext cx="377389" cy="32582"/>
          </a:xfrm>
          <a:custGeom>
            <a:avLst/>
            <a:gdLst>
              <a:gd name="T0" fmla="*/ 2147483647 w 289"/>
              <a:gd name="T1" fmla="*/ 0 h 24"/>
              <a:gd name="T2" fmla="*/ 0 w 289"/>
              <a:gd name="T3" fmla="*/ 2147483647 h 24"/>
              <a:gd name="T4" fmla="*/ 0 60000 65536"/>
              <a:gd name="T5" fmla="*/ 0 60000 65536"/>
              <a:gd name="T6" fmla="*/ 0 w 289"/>
              <a:gd name="T7" fmla="*/ 0 h 24"/>
              <a:gd name="T8" fmla="*/ 289 w 289"/>
              <a:gd name="T9" fmla="*/ 24 h 24"/>
            </a:gdLst>
            <a:ahLst/>
            <a:cxnLst>
              <a:cxn ang="T4">
                <a:pos x="T0" y="T1"/>
              </a:cxn>
              <a:cxn ang="T5">
                <a:pos x="T2" y="T3"/>
              </a:cxn>
            </a:cxnLst>
            <a:rect l="T6" t="T7" r="T8" b="T9"/>
            <a:pathLst>
              <a:path w="289" h="24">
                <a:moveTo>
                  <a:pt x="289" y="0"/>
                </a:moveTo>
                <a:lnTo>
                  <a:pt x="0" y="24"/>
                </a:lnTo>
              </a:path>
            </a:pathLst>
          </a:custGeom>
          <a:noFill/>
          <a:ln w="12700">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pic>
        <p:nvPicPr>
          <p:cNvPr id="353" name="Picture 448"/>
          <p:cNvPicPr>
            <a:picLocks noChangeArrowheads="1"/>
          </p:cNvPicPr>
          <p:nvPr/>
        </p:nvPicPr>
        <p:blipFill>
          <a:blip r:embed="rId5" cstate="print">
            <a:extLst>
              <a:ext uri="{28A0092B-C50C-407E-A947-70E740481C1C}">
                <a14:useLocalDpi xmlns="" xmlns:a14="http://schemas.microsoft.com/office/drawing/2010/main" val="0"/>
              </a:ext>
            </a:extLst>
          </a:blip>
          <a:srcRect/>
          <a:stretch>
            <a:fillRect/>
          </a:stretch>
        </p:blipFill>
        <p:spPr bwMode="auto">
          <a:xfrm>
            <a:off x="5914032" y="3008304"/>
            <a:ext cx="493608" cy="2335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699">
                <a:solidFill>
                  <a:srgbClr val="000000"/>
                </a:solidFill>
                <a:miter lim="800000"/>
                <a:headEnd/>
                <a:tailEnd/>
              </a14:hiddenLine>
            </a:ext>
          </a:extLst>
        </p:spPr>
      </p:pic>
      <p:sp>
        <p:nvSpPr>
          <p:cNvPr id="356" name="Text Box 543"/>
          <p:cNvSpPr txBox="1">
            <a:spLocks noChangeArrowheads="1"/>
          </p:cNvSpPr>
          <p:nvPr/>
        </p:nvSpPr>
        <p:spPr bwMode="auto">
          <a:xfrm>
            <a:off x="4695298" y="3228458"/>
            <a:ext cx="948041"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GPRS </a:t>
            </a:r>
            <a:r>
              <a:rPr kumimoji="1" lang="zh-CN" altLang="en-US" sz="1100" b="1" dirty="0">
                <a:latin typeface="微软雅黑" panose="020B0503020204020204" pitchFamily="34" charset="-122"/>
                <a:ea typeface="微软雅黑" panose="020B0503020204020204" pitchFamily="34" charset="-122"/>
              </a:rPr>
              <a:t>服务</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7" name="Text Box 544"/>
          <p:cNvSpPr txBox="1">
            <a:spLocks noChangeArrowheads="1"/>
          </p:cNvSpPr>
          <p:nvPr/>
        </p:nvSpPr>
        <p:spPr bwMode="auto">
          <a:xfrm>
            <a:off x="5757911" y="3227900"/>
            <a:ext cx="891591"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100" b="1" dirty="0">
                <a:latin typeface="微软雅黑" panose="020B0503020204020204" pitchFamily="34" charset="-122"/>
                <a:ea typeface="微软雅黑" panose="020B0503020204020204" pitchFamily="34" charset="-122"/>
              </a:rPr>
              <a:t>网关 </a:t>
            </a:r>
            <a:r>
              <a:rPr kumimoji="1" lang="en-US" altLang="zh-CN" sz="1100" b="1" dirty="0">
                <a:latin typeface="微软雅黑" panose="020B0503020204020204" pitchFamily="34" charset="-122"/>
                <a:ea typeface="微软雅黑" panose="020B0503020204020204" pitchFamily="34" charset="-122"/>
              </a:rPr>
              <a:t>GPRS</a:t>
            </a:r>
          </a:p>
          <a:p>
            <a:pPr algn="ctr" eaLnBrk="1" hangingPunct="1"/>
            <a:r>
              <a:rPr kumimoji="1" lang="zh-CN" altLang="en-US" sz="1100" b="1" dirty="0">
                <a:latin typeface="微软雅黑" panose="020B0503020204020204" pitchFamily="34" charset="-122"/>
                <a:ea typeface="微软雅黑" panose="020B0503020204020204" pitchFamily="34" charset="-122"/>
              </a:rPr>
              <a:t>支持结点</a:t>
            </a:r>
          </a:p>
        </p:txBody>
      </p:sp>
      <p:sp>
        <p:nvSpPr>
          <p:cNvPr id="358" name="Text Box 546"/>
          <p:cNvSpPr txBox="1">
            <a:spLocks noChangeArrowheads="1"/>
          </p:cNvSpPr>
          <p:nvPr/>
        </p:nvSpPr>
        <p:spPr bwMode="auto">
          <a:xfrm>
            <a:off x="4864183" y="2796058"/>
            <a:ext cx="617477" cy="277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SGSN</a:t>
            </a:r>
            <a:endParaRPr kumimoji="1" lang="zh-CN" altLang="en-US" sz="1200" b="1" dirty="0">
              <a:latin typeface="微软雅黑" panose="020B0503020204020204" pitchFamily="34" charset="-122"/>
              <a:ea typeface="微软雅黑" panose="020B0503020204020204" pitchFamily="34" charset="-122"/>
            </a:endParaRPr>
          </a:p>
        </p:txBody>
      </p:sp>
      <p:sp>
        <p:nvSpPr>
          <p:cNvPr id="359" name="Text Box 546"/>
          <p:cNvSpPr txBox="1">
            <a:spLocks noChangeArrowheads="1"/>
          </p:cNvSpPr>
          <p:nvPr/>
        </p:nvSpPr>
        <p:spPr bwMode="auto">
          <a:xfrm>
            <a:off x="5846560" y="2796058"/>
            <a:ext cx="641522" cy="277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GGSN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0" name="直接连接符 359"/>
          <p:cNvCxnSpPr/>
          <p:nvPr/>
        </p:nvCxnSpPr>
        <p:spPr>
          <a:xfrm>
            <a:off x="4696604" y="2822314"/>
            <a:ext cx="276838" cy="2185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1" name="Text Box 541"/>
          <p:cNvSpPr txBox="1">
            <a:spLocks noChangeArrowheads="1"/>
          </p:cNvSpPr>
          <p:nvPr/>
        </p:nvSpPr>
        <p:spPr bwMode="auto">
          <a:xfrm>
            <a:off x="4754060" y="3689557"/>
            <a:ext cx="1896082" cy="2492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分组交换域（数据通信）</a:t>
            </a:r>
          </a:p>
        </p:txBody>
      </p:sp>
      <p:cxnSp>
        <p:nvCxnSpPr>
          <p:cNvPr id="362" name="直接连接符 361"/>
          <p:cNvCxnSpPr/>
          <p:nvPr/>
        </p:nvCxnSpPr>
        <p:spPr>
          <a:xfrm flipV="1">
            <a:off x="4636536" y="3149418"/>
            <a:ext cx="413951" cy="1046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3" name="直接连接符 362"/>
          <p:cNvCxnSpPr>
            <a:stCxn id="352" idx="3"/>
            <a:endCxn id="353" idx="1"/>
          </p:cNvCxnSpPr>
          <p:nvPr/>
        </p:nvCxnSpPr>
        <p:spPr>
          <a:xfrm>
            <a:off x="5426569" y="3125057"/>
            <a:ext cx="4874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直接连接符 363"/>
          <p:cNvCxnSpPr>
            <a:stCxn id="353" idx="3"/>
          </p:cNvCxnSpPr>
          <p:nvPr/>
        </p:nvCxnSpPr>
        <p:spPr>
          <a:xfrm>
            <a:off x="6407640" y="3125057"/>
            <a:ext cx="84248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3" name="Text Box 541"/>
          <p:cNvSpPr txBox="1">
            <a:spLocks noChangeArrowheads="1"/>
          </p:cNvSpPr>
          <p:nvPr/>
        </p:nvSpPr>
        <p:spPr bwMode="auto">
          <a:xfrm>
            <a:off x="4634045" y="2367421"/>
            <a:ext cx="2037984" cy="2492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defPPr>
              <a:defRPr lang="zh-CN"/>
            </a:defPPr>
            <a:lvl1pPr algn="ctr">
              <a:lnSpc>
                <a:spcPct val="85000"/>
              </a:lnSpc>
              <a:defRPr kumimoji="1" sz="1200" b="1">
                <a:latin typeface="微软雅黑" panose="020B0503020204020204" pitchFamily="34" charset="-122"/>
                <a:ea typeface="微软雅黑" panose="020B0503020204020204" pitchFamily="34"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zh-CN" altLang="en-US" dirty="0"/>
              <a:t>电路交换域（话音通信）</a:t>
            </a:r>
          </a:p>
        </p:txBody>
      </p:sp>
      <p:cxnSp>
        <p:nvCxnSpPr>
          <p:cNvPr id="322" name="直接连接符 321"/>
          <p:cNvCxnSpPr/>
          <p:nvPr/>
        </p:nvCxnSpPr>
        <p:spPr>
          <a:xfrm flipV="1">
            <a:off x="3877174" y="2038668"/>
            <a:ext cx="1147377" cy="747044"/>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0" name="直接连接符 379"/>
          <p:cNvCxnSpPr/>
          <p:nvPr/>
        </p:nvCxnSpPr>
        <p:spPr>
          <a:xfrm>
            <a:off x="3877174" y="2803416"/>
            <a:ext cx="1184783" cy="321641"/>
          </a:xfrm>
          <a:prstGeom prst="line">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3" name="AutoShape 451"/>
          <p:cNvSpPr>
            <a:spLocks noChangeArrowheads="1"/>
          </p:cNvSpPr>
          <p:nvPr/>
        </p:nvSpPr>
        <p:spPr bwMode="auto">
          <a:xfrm>
            <a:off x="4911739" y="1979300"/>
            <a:ext cx="444408" cy="215102"/>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pic>
        <p:nvPicPr>
          <p:cNvPr id="352" name="Picture 427"/>
          <p:cNvPicPr>
            <a:picLocks noChangeArrowheads="1"/>
          </p:cNvPicPr>
          <p:nvPr/>
        </p:nvPicPr>
        <p:blipFill>
          <a:blip r:embed="rId5" cstate="print">
            <a:extLst>
              <a:ext uri="{28A0092B-C50C-407E-A947-70E740481C1C}">
                <a14:useLocalDpi xmlns="" xmlns:a14="http://schemas.microsoft.com/office/drawing/2010/main" val="0"/>
              </a:ext>
            </a:extLst>
          </a:blip>
          <a:srcRect/>
          <a:stretch>
            <a:fillRect/>
          </a:stretch>
        </p:blipFill>
        <p:spPr bwMode="auto">
          <a:xfrm>
            <a:off x="4932961" y="3008304"/>
            <a:ext cx="493608" cy="2335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699">
                <a:solidFill>
                  <a:srgbClr val="000000"/>
                </a:solidFill>
                <a:miter lim="800000"/>
                <a:headEnd/>
                <a:tailEnd/>
              </a14:hiddenLine>
            </a:ext>
          </a:extLst>
        </p:spPr>
      </p:pic>
      <p:sp>
        <p:nvSpPr>
          <p:cNvPr id="383" name="圆角矩形 382"/>
          <p:cNvSpPr/>
          <p:nvPr/>
        </p:nvSpPr>
        <p:spPr>
          <a:xfrm>
            <a:off x="4418163" y="1306454"/>
            <a:ext cx="2428485" cy="2725615"/>
          </a:xfrm>
          <a:prstGeom prst="roundRect">
            <a:avLst>
              <a:gd name="adj" fmla="val 9844"/>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en-US" sz="1200" b="1">
              <a:solidFill>
                <a:srgbClr val="FFFFFF"/>
              </a:solidFill>
              <a:latin typeface="微软雅黑" panose="020B0503020204020204" pitchFamily="34" charset="-122"/>
              <a:ea typeface="微软雅黑" panose="020B0503020204020204" pitchFamily="34" charset="-122"/>
            </a:endParaRPr>
          </a:p>
        </p:txBody>
      </p:sp>
      <p:graphicFrame>
        <p:nvGraphicFramePr>
          <p:cNvPr id="354" name="Object 425"/>
          <p:cNvGraphicFramePr>
            <a:graphicFrameLocks noChangeAspect="1"/>
          </p:cNvGraphicFramePr>
          <p:nvPr>
            <p:extLst>
              <p:ext uri="{D42A27DB-BD31-4B8C-83A1-F6EECF244321}">
                <p14:modId xmlns="" xmlns:p14="http://schemas.microsoft.com/office/powerpoint/2010/main" val="1182926113"/>
              </p:ext>
            </p:extLst>
          </p:nvPr>
        </p:nvGraphicFramePr>
        <p:xfrm>
          <a:off x="7042334" y="2813673"/>
          <a:ext cx="1184398" cy="677438"/>
        </p:xfrm>
        <a:graphic>
          <a:graphicData uri="http://schemas.openxmlformats.org/presentationml/2006/ole">
            <p:oleObj spid="_x0000_s37992" name="Visio" r:id="rId6" imgW="1687068" imgH="964692" progId="">
              <p:embed/>
            </p:oleObj>
          </a:graphicData>
        </a:graphic>
      </p:graphicFrame>
      <p:sp>
        <p:nvSpPr>
          <p:cNvPr id="355" name="Text Box 426"/>
          <p:cNvSpPr txBox="1">
            <a:spLocks noChangeArrowheads="1"/>
          </p:cNvSpPr>
          <p:nvPr/>
        </p:nvSpPr>
        <p:spPr bwMode="auto">
          <a:xfrm>
            <a:off x="7313065" y="2977941"/>
            <a:ext cx="646331" cy="277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互联网</a:t>
            </a:r>
          </a:p>
        </p:txBody>
      </p:sp>
      <p:sp>
        <p:nvSpPr>
          <p:cNvPr id="6" name="矩形 5"/>
          <p:cNvSpPr/>
          <p:nvPr/>
        </p:nvSpPr>
        <p:spPr>
          <a:xfrm>
            <a:off x="1186464" y="4190426"/>
            <a:ext cx="7008308" cy="605294"/>
          </a:xfrm>
          <a:prstGeom prst="rect">
            <a:avLst/>
          </a:prstGeom>
        </p:spPr>
        <p:txBody>
          <a:bodyPr wrap="square">
            <a:spAutoFit/>
          </a:bodyPr>
          <a:lstStyle/>
          <a:p>
            <a:pPr>
              <a:lnSpc>
                <a:spcPts val="2000"/>
              </a:lnSpc>
            </a:pP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SGSN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和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GGSN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设备</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同时</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支持 </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2G/3G</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功能</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。从互联网无法</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看到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GGSN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以内的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3G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节点</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的移动性，</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GGSN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对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UMTS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外部都</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把这些</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隐藏</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了。</a:t>
            </a:r>
            <a:endPar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365" name="直接连接符 364"/>
          <p:cNvCxnSpPr/>
          <p:nvPr/>
        </p:nvCxnSpPr>
        <p:spPr>
          <a:xfrm flipV="1">
            <a:off x="1187288" y="3902590"/>
            <a:ext cx="2876357"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66" name="Text Box 546"/>
          <p:cNvSpPr txBox="1">
            <a:spLocks noChangeArrowheads="1"/>
          </p:cNvSpPr>
          <p:nvPr/>
        </p:nvSpPr>
        <p:spPr bwMode="auto">
          <a:xfrm>
            <a:off x="1769039" y="3759671"/>
            <a:ext cx="1569660" cy="276999"/>
          </a:xfrm>
          <a:prstGeom prst="rect">
            <a:avLst/>
          </a:prstGeom>
          <a:solidFill>
            <a:srgbClr val="C3E3F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无线接入网 </a:t>
            </a:r>
            <a:r>
              <a:rPr kumimoji="1" lang="en-US" altLang="zh-CN" sz="1200" b="1" dirty="0">
                <a:latin typeface="微软雅黑" panose="020B0503020204020204" pitchFamily="34" charset="-122"/>
                <a:ea typeface="微软雅黑" panose="020B0503020204020204" pitchFamily="34" charset="-122"/>
              </a:rPr>
              <a:t>UTRAN</a:t>
            </a:r>
            <a:endParaRPr kumimoji="1" lang="zh-CN" altLang="en-US" sz="1200" b="1" dirty="0">
              <a:latin typeface="微软雅黑" panose="020B0503020204020204" pitchFamily="34" charset="-122"/>
              <a:ea typeface="微软雅黑" panose="020B0503020204020204" pitchFamily="34" charset="-122"/>
            </a:endParaRPr>
          </a:p>
        </p:txBody>
      </p:sp>
      <p:cxnSp>
        <p:nvCxnSpPr>
          <p:cNvPr id="367" name="直接连接符 366"/>
          <p:cNvCxnSpPr/>
          <p:nvPr/>
        </p:nvCxnSpPr>
        <p:spPr>
          <a:xfrm>
            <a:off x="1187288" y="2878653"/>
            <a:ext cx="0" cy="11525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9" name="直接连接符 368"/>
          <p:cNvCxnSpPr/>
          <p:nvPr/>
        </p:nvCxnSpPr>
        <p:spPr>
          <a:xfrm>
            <a:off x="1173615" y="3633353"/>
            <a:ext cx="1983866"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70" name="Text Box 546"/>
          <p:cNvSpPr txBox="1">
            <a:spLocks noChangeArrowheads="1"/>
          </p:cNvSpPr>
          <p:nvPr/>
        </p:nvSpPr>
        <p:spPr bwMode="auto">
          <a:xfrm>
            <a:off x="1474867" y="3505503"/>
            <a:ext cx="1370375" cy="276999"/>
          </a:xfrm>
          <a:prstGeom prst="rect">
            <a:avLst/>
          </a:prstGeom>
          <a:solidFill>
            <a:srgbClr val="C3E3F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WCDMA, HSPA</a:t>
            </a:r>
            <a:endParaRPr kumimoji="1" lang="zh-CN" altLang="en-US" sz="1200" b="1" dirty="0">
              <a:latin typeface="微软雅黑" panose="020B0503020204020204" pitchFamily="34" charset="-122"/>
              <a:ea typeface="微软雅黑" panose="020B0503020204020204" pitchFamily="34" charset="-122"/>
            </a:endParaRPr>
          </a:p>
        </p:txBody>
      </p:sp>
      <p:cxnSp>
        <p:nvCxnSpPr>
          <p:cNvPr id="378" name="直接连接符 377"/>
          <p:cNvCxnSpPr/>
          <p:nvPr/>
        </p:nvCxnSpPr>
        <p:spPr>
          <a:xfrm>
            <a:off x="4063644" y="3386337"/>
            <a:ext cx="0" cy="61892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6" name="Text Box 546"/>
          <p:cNvSpPr txBox="1">
            <a:spLocks noChangeArrowheads="1"/>
          </p:cNvSpPr>
          <p:nvPr/>
        </p:nvSpPr>
        <p:spPr bwMode="auto">
          <a:xfrm rot="815165">
            <a:off x="4138056" y="2636435"/>
            <a:ext cx="466794"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数据</a:t>
            </a:r>
          </a:p>
        </p:txBody>
      </p:sp>
      <p:cxnSp>
        <p:nvCxnSpPr>
          <p:cNvPr id="387" name="直接连接符 386"/>
          <p:cNvCxnSpPr/>
          <p:nvPr/>
        </p:nvCxnSpPr>
        <p:spPr>
          <a:xfrm>
            <a:off x="4070630" y="2799298"/>
            <a:ext cx="514151" cy="135260"/>
          </a:xfrm>
          <a:prstGeom prst="line">
            <a:avLst/>
          </a:prstGeom>
          <a:ln w="28575">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388" name="Text Box 546"/>
          <p:cNvSpPr txBox="1">
            <a:spLocks noChangeArrowheads="1"/>
          </p:cNvSpPr>
          <p:nvPr/>
        </p:nvSpPr>
        <p:spPr bwMode="auto">
          <a:xfrm rot="19917455">
            <a:off x="4026389" y="2197049"/>
            <a:ext cx="466794" cy="2616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itchFamily="34" charset="0"/>
                <a:ea typeface="宋体" pitchFamily="2" charset="-122"/>
              </a:defRPr>
            </a:lvl1pPr>
            <a:lvl2pPr marL="742950" indent="-285750" eaLnBrk="0" hangingPunct="0">
              <a:defRPr>
                <a:solidFill>
                  <a:schemeClr val="tx1"/>
                </a:solidFill>
                <a:latin typeface="Arial" pitchFamily="34" charset="0"/>
                <a:ea typeface="宋体" pitchFamily="2" charset="-122"/>
              </a:defRPr>
            </a:lvl2pPr>
            <a:lvl3pPr marL="1143000" indent="-228600" eaLnBrk="0" hangingPunct="0">
              <a:defRPr>
                <a:solidFill>
                  <a:schemeClr val="tx1"/>
                </a:solidFill>
                <a:latin typeface="Arial" pitchFamily="34" charset="0"/>
                <a:ea typeface="宋体" pitchFamily="2" charset="-122"/>
              </a:defRPr>
            </a:lvl3pPr>
            <a:lvl4pPr marL="1600200" indent="-228600" eaLnBrk="0" hangingPunct="0">
              <a:defRPr>
                <a:solidFill>
                  <a:schemeClr val="tx1"/>
                </a:solidFill>
                <a:latin typeface="Arial" pitchFamily="34" charset="0"/>
                <a:ea typeface="宋体" pitchFamily="2" charset="-122"/>
              </a:defRPr>
            </a:lvl4pPr>
            <a:lvl5pPr marL="2057400" indent="-228600" eaLnBrk="0" hangingPunct="0">
              <a:defRPr>
                <a:solidFill>
                  <a:schemeClr val="tx1"/>
                </a:solidFill>
                <a:latin typeface="Arial" pitchFamily="34" charset="0"/>
                <a:ea typeface="宋体" pitchFamily="2" charset="-122"/>
              </a:defRPr>
            </a:lvl5pPr>
            <a:lvl6pPr marL="2514600" indent="-228600" eaLnBrk="0" fontAlgn="base" hangingPunct="0">
              <a:spcBef>
                <a:spcPct val="0"/>
              </a:spcBef>
              <a:spcAft>
                <a:spcPct val="0"/>
              </a:spcAft>
              <a:defRPr>
                <a:solidFill>
                  <a:schemeClr val="tx1"/>
                </a:solidFill>
                <a:latin typeface="Arial" pitchFamily="34" charset="0"/>
                <a:ea typeface="宋体" pitchFamily="2" charset="-122"/>
              </a:defRPr>
            </a:lvl6pPr>
            <a:lvl7pPr marL="2971800" indent="-228600" eaLnBrk="0" fontAlgn="base" hangingPunct="0">
              <a:spcBef>
                <a:spcPct val="0"/>
              </a:spcBef>
              <a:spcAft>
                <a:spcPct val="0"/>
              </a:spcAft>
              <a:defRPr>
                <a:solidFill>
                  <a:schemeClr val="tx1"/>
                </a:solidFill>
                <a:latin typeface="Arial" pitchFamily="34" charset="0"/>
                <a:ea typeface="宋体" pitchFamily="2" charset="-122"/>
              </a:defRPr>
            </a:lvl7pPr>
            <a:lvl8pPr marL="3429000" indent="-228600" eaLnBrk="0" fontAlgn="base" hangingPunct="0">
              <a:spcBef>
                <a:spcPct val="0"/>
              </a:spcBef>
              <a:spcAft>
                <a:spcPct val="0"/>
              </a:spcAft>
              <a:defRPr>
                <a:solidFill>
                  <a:schemeClr val="tx1"/>
                </a:solidFill>
                <a:latin typeface="Arial" pitchFamily="34" charset="0"/>
                <a:ea typeface="宋体" pitchFamily="2" charset="-122"/>
              </a:defRPr>
            </a:lvl8pPr>
            <a:lvl9pPr marL="3886200" indent="-228600" eaLnBrk="0" fontAlgn="base" hangingPunct="0">
              <a:spcBef>
                <a:spcPct val="0"/>
              </a:spcBef>
              <a:spcAft>
                <a:spcPct val="0"/>
              </a:spcAft>
              <a:defRPr>
                <a:solidFill>
                  <a:schemeClr val="tx1"/>
                </a:solidFill>
                <a:latin typeface="Arial" pitchFamily="34" charset="0"/>
                <a:ea typeface="宋体" pitchFamily="2" charset="-122"/>
              </a:defRPr>
            </a:lvl9pPr>
          </a:lstStyle>
          <a:p>
            <a:pPr eaLnBrk="1" hangingPunct="1"/>
            <a:r>
              <a:rPr kumimoji="1" lang="zh-CN" altLang="en-US" sz="1100" b="1" dirty="0">
                <a:solidFill>
                  <a:srgbClr val="CC00CC"/>
                </a:solidFill>
                <a:latin typeface="微软雅黑" panose="020B0503020204020204" pitchFamily="34" charset="-122"/>
                <a:ea typeface="微软雅黑" panose="020B0503020204020204" pitchFamily="34" charset="-122"/>
              </a:rPr>
              <a:t>话音</a:t>
            </a:r>
          </a:p>
        </p:txBody>
      </p:sp>
      <p:cxnSp>
        <p:nvCxnSpPr>
          <p:cNvPr id="389" name="直接连接符 388"/>
          <p:cNvCxnSpPr/>
          <p:nvPr/>
        </p:nvCxnSpPr>
        <p:spPr>
          <a:xfrm flipV="1">
            <a:off x="4143993" y="2332556"/>
            <a:ext cx="317984" cy="181991"/>
          </a:xfrm>
          <a:prstGeom prst="line">
            <a:avLst/>
          </a:prstGeom>
          <a:ln>
            <a:solidFill>
              <a:srgbClr val="0000FF"/>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9" name="Freeform 510"/>
          <p:cNvSpPr>
            <a:spLocks/>
          </p:cNvSpPr>
          <p:nvPr/>
        </p:nvSpPr>
        <p:spPr bwMode="auto">
          <a:xfrm>
            <a:off x="1173614" y="1676449"/>
            <a:ext cx="2858145" cy="1872481"/>
          </a:xfrm>
          <a:custGeom>
            <a:avLst/>
            <a:gdLst>
              <a:gd name="T0" fmla="*/ 2147483647 w 10000"/>
              <a:gd name="T1" fmla="*/ 2147483647 h 10041"/>
              <a:gd name="T2" fmla="*/ 2147483647 w 10000"/>
              <a:gd name="T3" fmla="*/ 2147483647 h 10041"/>
              <a:gd name="T4" fmla="*/ 2147483647 w 10000"/>
              <a:gd name="T5" fmla="*/ 2147483647 h 10041"/>
              <a:gd name="T6" fmla="*/ 2147483647 w 10000"/>
              <a:gd name="T7" fmla="*/ 2147483647 h 10041"/>
              <a:gd name="T8" fmla="*/ 2147483647 w 10000"/>
              <a:gd name="T9" fmla="*/ 2147483647 h 10041"/>
              <a:gd name="T10" fmla="*/ 2147483647 w 10000"/>
              <a:gd name="T11" fmla="*/ 2147483647 h 10041"/>
              <a:gd name="T12" fmla="*/ 2147483647 w 10000"/>
              <a:gd name="T13" fmla="*/ 2147483647 h 10041"/>
              <a:gd name="T14" fmla="*/ 2147483647 w 10000"/>
              <a:gd name="T15" fmla="*/ 2147483647 h 10041"/>
              <a:gd name="T16" fmla="*/ 2147483647 w 10000"/>
              <a:gd name="T17" fmla="*/ 2147483647 h 10041"/>
              <a:gd name="T18" fmla="*/ 2147483647 w 10000"/>
              <a:gd name="T19" fmla="*/ 2147483647 h 10041"/>
              <a:gd name="T20" fmla="*/ 2147483647 w 10000"/>
              <a:gd name="T21" fmla="*/ 2147483647 h 10041"/>
              <a:gd name="T22" fmla="*/ 2147483647 w 10000"/>
              <a:gd name="T23" fmla="*/ 2147483647 h 10041"/>
              <a:gd name="T24" fmla="*/ 2147483647 w 10000"/>
              <a:gd name="T25" fmla="*/ 2147483647 h 10041"/>
              <a:gd name="T26" fmla="*/ 2147483647 w 10000"/>
              <a:gd name="T27" fmla="*/ 2147483647 h 10041"/>
              <a:gd name="T28" fmla="*/ 2147483647 w 10000"/>
              <a:gd name="T29" fmla="*/ 2147483647 h 10041"/>
              <a:gd name="T30" fmla="*/ 2147483647 w 10000"/>
              <a:gd name="T31" fmla="*/ 2147483647 h 10041"/>
              <a:gd name="T32" fmla="*/ 2147483647 w 10000"/>
              <a:gd name="T33" fmla="*/ 2147483647 h 10041"/>
              <a:gd name="T34" fmla="*/ 2147483647 w 10000"/>
              <a:gd name="T35" fmla="*/ 2147483647 h 10041"/>
              <a:gd name="T36" fmla="*/ 2147483647 w 10000"/>
              <a:gd name="T37" fmla="*/ 2147483647 h 10041"/>
              <a:gd name="T38" fmla="*/ 2147483647 w 10000"/>
              <a:gd name="T39" fmla="*/ 2147483647 h 100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00"/>
              <a:gd name="T61" fmla="*/ 0 h 10041"/>
              <a:gd name="T62" fmla="*/ 10000 w 10000"/>
              <a:gd name="T63" fmla="*/ 10041 h 100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00" h="10041">
                <a:moveTo>
                  <a:pt x="235" y="2894"/>
                </a:moveTo>
                <a:cubicBezTo>
                  <a:pt x="420" y="2333"/>
                  <a:pt x="758" y="1911"/>
                  <a:pt x="1072" y="1652"/>
                </a:cubicBezTo>
                <a:cubicBezTo>
                  <a:pt x="1386" y="1393"/>
                  <a:pt x="1838" y="1496"/>
                  <a:pt x="2117" y="1341"/>
                </a:cubicBezTo>
                <a:cubicBezTo>
                  <a:pt x="2396" y="1186"/>
                  <a:pt x="2326" y="927"/>
                  <a:pt x="2744" y="720"/>
                </a:cubicBezTo>
                <a:cubicBezTo>
                  <a:pt x="3162" y="513"/>
                  <a:pt x="3888" y="200"/>
                  <a:pt x="4624" y="100"/>
                </a:cubicBezTo>
                <a:cubicBezTo>
                  <a:pt x="5360" y="0"/>
                  <a:pt x="6384" y="41"/>
                  <a:pt x="7162" y="119"/>
                </a:cubicBezTo>
                <a:cubicBezTo>
                  <a:pt x="7941" y="195"/>
                  <a:pt x="8848" y="90"/>
                  <a:pt x="9295" y="563"/>
                </a:cubicBezTo>
                <a:cubicBezTo>
                  <a:pt x="9742" y="1035"/>
                  <a:pt x="9724" y="2294"/>
                  <a:pt x="9839" y="2958"/>
                </a:cubicBezTo>
                <a:cubicBezTo>
                  <a:pt x="9954" y="3623"/>
                  <a:pt x="9977" y="3998"/>
                  <a:pt x="9986" y="4540"/>
                </a:cubicBezTo>
                <a:cubicBezTo>
                  <a:pt x="9995" y="5080"/>
                  <a:pt x="10000" y="5751"/>
                  <a:pt x="9898" y="6222"/>
                </a:cubicBezTo>
                <a:cubicBezTo>
                  <a:pt x="9797" y="6694"/>
                  <a:pt x="9580" y="7023"/>
                  <a:pt x="9365" y="7358"/>
                </a:cubicBezTo>
                <a:cubicBezTo>
                  <a:pt x="9148" y="7694"/>
                  <a:pt x="8908" y="7994"/>
                  <a:pt x="8608" y="8248"/>
                </a:cubicBezTo>
                <a:cubicBezTo>
                  <a:pt x="8309" y="8501"/>
                  <a:pt x="7958" y="8708"/>
                  <a:pt x="7567" y="8871"/>
                </a:cubicBezTo>
                <a:cubicBezTo>
                  <a:pt x="7175" y="9034"/>
                  <a:pt x="6738" y="9049"/>
                  <a:pt x="6268" y="9220"/>
                </a:cubicBezTo>
                <a:cubicBezTo>
                  <a:pt x="5798" y="9391"/>
                  <a:pt x="5277" y="9795"/>
                  <a:pt x="4752" y="9918"/>
                </a:cubicBezTo>
                <a:cubicBezTo>
                  <a:pt x="4227" y="10041"/>
                  <a:pt x="3655" y="10034"/>
                  <a:pt x="3117" y="9959"/>
                </a:cubicBezTo>
                <a:cubicBezTo>
                  <a:pt x="2577" y="9883"/>
                  <a:pt x="2006" y="9781"/>
                  <a:pt x="1527" y="9445"/>
                </a:cubicBezTo>
                <a:cubicBezTo>
                  <a:pt x="1048" y="9110"/>
                  <a:pt x="501" y="8723"/>
                  <a:pt x="250" y="7940"/>
                </a:cubicBezTo>
                <a:cubicBezTo>
                  <a:pt x="0" y="7159"/>
                  <a:pt x="40" y="5671"/>
                  <a:pt x="26" y="4756"/>
                </a:cubicBezTo>
                <a:cubicBezTo>
                  <a:pt x="12" y="3838"/>
                  <a:pt x="74" y="3524"/>
                  <a:pt x="235" y="2894"/>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0" name="组合 329"/>
          <p:cNvGrpSpPr/>
          <p:nvPr/>
        </p:nvGrpSpPr>
        <p:grpSpPr>
          <a:xfrm>
            <a:off x="3188329" y="2425761"/>
            <a:ext cx="986929" cy="668447"/>
            <a:chOff x="3131840" y="3501008"/>
            <a:chExt cx="936104" cy="936104"/>
          </a:xfrm>
          <a:solidFill>
            <a:srgbClr val="FFCC66"/>
          </a:solidFill>
        </p:grpSpPr>
        <p:sp>
          <p:nvSpPr>
            <p:cNvPr id="11" name="矩形 10"/>
            <p:cNvSpPr/>
            <p:nvPr/>
          </p:nvSpPr>
          <p:spPr>
            <a:xfrm>
              <a:off x="3275856" y="3717032"/>
              <a:ext cx="648072" cy="72008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2" name="等腰三角形 11"/>
            <p:cNvSpPr/>
            <p:nvPr/>
          </p:nvSpPr>
          <p:spPr>
            <a:xfrm>
              <a:off x="3131840" y="3501008"/>
              <a:ext cx="936104" cy="216024"/>
            </a:xfrm>
            <a:prstGeom prst="triangle">
              <a:avLst>
                <a:gd name="adj" fmla="val 489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grpSp>
      <p:sp>
        <p:nvSpPr>
          <p:cNvPr id="20" name="AutoShape 45"/>
          <p:cNvSpPr>
            <a:spLocks noChangeArrowheads="1"/>
          </p:cNvSpPr>
          <p:nvPr/>
        </p:nvSpPr>
        <p:spPr bwMode="auto">
          <a:xfrm>
            <a:off x="1438354" y="22004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 name="AutoShape 51"/>
          <p:cNvSpPr>
            <a:spLocks noChangeArrowheads="1"/>
          </p:cNvSpPr>
          <p:nvPr/>
        </p:nvSpPr>
        <p:spPr bwMode="auto">
          <a:xfrm>
            <a:off x="1886174" y="1932397"/>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AutoShape 52"/>
          <p:cNvSpPr>
            <a:spLocks noChangeArrowheads="1"/>
          </p:cNvSpPr>
          <p:nvPr/>
        </p:nvSpPr>
        <p:spPr bwMode="auto">
          <a:xfrm>
            <a:off x="1891443" y="2460371"/>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 name="AutoShape 53"/>
          <p:cNvSpPr>
            <a:spLocks noChangeArrowheads="1"/>
          </p:cNvSpPr>
          <p:nvPr/>
        </p:nvSpPr>
        <p:spPr bwMode="auto">
          <a:xfrm>
            <a:off x="2333994" y="2187004"/>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AutoShape 54"/>
          <p:cNvSpPr>
            <a:spLocks noChangeArrowheads="1"/>
          </p:cNvSpPr>
          <p:nvPr/>
        </p:nvSpPr>
        <p:spPr bwMode="auto">
          <a:xfrm>
            <a:off x="1444940" y="2728379"/>
            <a:ext cx="597971" cy="526635"/>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AutoShape 55"/>
          <p:cNvSpPr>
            <a:spLocks noChangeArrowheads="1"/>
          </p:cNvSpPr>
          <p:nvPr/>
        </p:nvSpPr>
        <p:spPr bwMode="auto">
          <a:xfrm>
            <a:off x="1884858" y="2984326"/>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AutoShape 56"/>
          <p:cNvSpPr>
            <a:spLocks noChangeArrowheads="1"/>
          </p:cNvSpPr>
          <p:nvPr/>
        </p:nvSpPr>
        <p:spPr bwMode="auto">
          <a:xfrm>
            <a:off x="2339263" y="2721679"/>
            <a:ext cx="597971" cy="526634"/>
          </a:xfrm>
          <a:prstGeom prst="hexagon">
            <a:avLst>
              <a:gd name="adj" fmla="val 28880"/>
              <a:gd name="vf" fmla="val 115470"/>
            </a:avLst>
          </a:prstGeom>
          <a:solidFill>
            <a:srgbClr val="66FF99"/>
          </a:solidFill>
          <a:ln w="9525">
            <a:solidFill>
              <a:schemeClr val="tx1"/>
            </a:solidFill>
            <a:prstDash val="dash"/>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 name="Group 11"/>
          <p:cNvGrpSpPr>
            <a:grpSpLocks/>
          </p:cNvGrpSpPr>
          <p:nvPr/>
        </p:nvGrpSpPr>
        <p:grpSpPr bwMode="auto">
          <a:xfrm>
            <a:off x="2077157" y="1731391"/>
            <a:ext cx="238398" cy="426132"/>
            <a:chOff x="4608" y="700"/>
            <a:chExt cx="306" cy="553"/>
          </a:xfrm>
        </p:grpSpPr>
        <p:grpSp>
          <p:nvGrpSpPr>
            <p:cNvPr id="28" name="Group 12"/>
            <p:cNvGrpSpPr>
              <a:grpSpLocks/>
            </p:cNvGrpSpPr>
            <p:nvPr/>
          </p:nvGrpSpPr>
          <p:grpSpPr bwMode="auto">
            <a:xfrm>
              <a:off x="4694" y="784"/>
              <a:ext cx="134" cy="469"/>
              <a:chOff x="4740" y="784"/>
              <a:chExt cx="88" cy="692"/>
            </a:xfrm>
          </p:grpSpPr>
          <p:sp>
            <p:nvSpPr>
              <p:cNvPr id="36" name="Line 13"/>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37" name="Group 14"/>
              <p:cNvGrpSpPr>
                <a:grpSpLocks/>
              </p:cNvGrpSpPr>
              <p:nvPr/>
            </p:nvGrpSpPr>
            <p:grpSpPr bwMode="auto">
              <a:xfrm>
                <a:off x="4740" y="784"/>
                <a:ext cx="88" cy="692"/>
                <a:chOff x="4740" y="784"/>
                <a:chExt cx="88" cy="692"/>
              </a:xfrm>
            </p:grpSpPr>
            <p:sp>
              <p:nvSpPr>
                <p:cNvPr id="38" name="Line 15"/>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1" name="Line 18"/>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2" name="Line 19"/>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3" name="Line 20"/>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21"/>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22"/>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23"/>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24"/>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25"/>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Line 26"/>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0" name="Line 27"/>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51" name="Oval 28"/>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9" name="Group 29"/>
            <p:cNvGrpSpPr>
              <a:grpSpLocks/>
            </p:cNvGrpSpPr>
            <p:nvPr/>
          </p:nvGrpSpPr>
          <p:grpSpPr bwMode="auto">
            <a:xfrm>
              <a:off x="4608" y="700"/>
              <a:ext cx="306" cy="90"/>
              <a:chOff x="748" y="2251"/>
              <a:chExt cx="306" cy="90"/>
            </a:xfrm>
          </p:grpSpPr>
          <p:sp>
            <p:nvSpPr>
              <p:cNvPr id="30" name="AutoShape 30"/>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1" name="AutoShape 31"/>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2" name="AutoShape 32"/>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AutoShape 33"/>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4" name="AutoShape 34"/>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5" name="AutoShape 35"/>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2" name="Group 64"/>
          <p:cNvGrpSpPr>
            <a:grpSpLocks/>
          </p:cNvGrpSpPr>
          <p:nvPr/>
        </p:nvGrpSpPr>
        <p:grpSpPr bwMode="auto">
          <a:xfrm>
            <a:off x="1638556" y="2097222"/>
            <a:ext cx="238399" cy="426132"/>
            <a:chOff x="4608" y="700"/>
            <a:chExt cx="306" cy="553"/>
          </a:xfrm>
        </p:grpSpPr>
        <p:grpSp>
          <p:nvGrpSpPr>
            <p:cNvPr id="53" name="Group 65"/>
            <p:cNvGrpSpPr>
              <a:grpSpLocks/>
            </p:cNvGrpSpPr>
            <p:nvPr/>
          </p:nvGrpSpPr>
          <p:grpSpPr bwMode="auto">
            <a:xfrm>
              <a:off x="4694" y="784"/>
              <a:ext cx="134" cy="469"/>
              <a:chOff x="4740" y="784"/>
              <a:chExt cx="88" cy="692"/>
            </a:xfrm>
          </p:grpSpPr>
          <p:sp>
            <p:nvSpPr>
              <p:cNvPr id="61" name="Line 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62" name="Group 67"/>
              <p:cNvGrpSpPr>
                <a:grpSpLocks/>
              </p:cNvGrpSpPr>
              <p:nvPr/>
            </p:nvGrpSpPr>
            <p:grpSpPr bwMode="auto">
              <a:xfrm>
                <a:off x="4740" y="784"/>
                <a:ext cx="88" cy="692"/>
                <a:chOff x="4740" y="784"/>
                <a:chExt cx="88" cy="692"/>
              </a:xfrm>
            </p:grpSpPr>
            <p:sp>
              <p:nvSpPr>
                <p:cNvPr id="63" name="Line 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5" name="Line 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Line 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3" name="Line 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5" name="Line 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6" name="Oval 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54" name="Group 82"/>
            <p:cNvGrpSpPr>
              <a:grpSpLocks/>
            </p:cNvGrpSpPr>
            <p:nvPr/>
          </p:nvGrpSpPr>
          <p:grpSpPr bwMode="auto">
            <a:xfrm>
              <a:off x="4608" y="700"/>
              <a:ext cx="306" cy="90"/>
              <a:chOff x="748" y="2251"/>
              <a:chExt cx="306" cy="90"/>
            </a:xfrm>
          </p:grpSpPr>
          <p:sp>
            <p:nvSpPr>
              <p:cNvPr id="55" name="AutoShape 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6" name="AutoShape 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7" name="AutoShape 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AutoShape 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AutoShape 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0" name="AutoShape 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7" name="Group 89"/>
          <p:cNvGrpSpPr>
            <a:grpSpLocks/>
          </p:cNvGrpSpPr>
          <p:nvPr/>
        </p:nvGrpSpPr>
        <p:grpSpPr bwMode="auto">
          <a:xfrm>
            <a:off x="2136427" y="2339768"/>
            <a:ext cx="238399" cy="426132"/>
            <a:chOff x="4608" y="700"/>
            <a:chExt cx="306" cy="553"/>
          </a:xfrm>
        </p:grpSpPr>
        <p:grpSp>
          <p:nvGrpSpPr>
            <p:cNvPr id="78" name="Group 90"/>
            <p:cNvGrpSpPr>
              <a:grpSpLocks/>
            </p:cNvGrpSpPr>
            <p:nvPr/>
          </p:nvGrpSpPr>
          <p:grpSpPr bwMode="auto">
            <a:xfrm>
              <a:off x="4694" y="784"/>
              <a:ext cx="134" cy="469"/>
              <a:chOff x="4740" y="784"/>
              <a:chExt cx="88" cy="692"/>
            </a:xfrm>
          </p:grpSpPr>
          <p:sp>
            <p:nvSpPr>
              <p:cNvPr id="86" name="Line 9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87" name="Group 92"/>
              <p:cNvGrpSpPr>
                <a:grpSpLocks/>
              </p:cNvGrpSpPr>
              <p:nvPr/>
            </p:nvGrpSpPr>
            <p:grpSpPr bwMode="auto">
              <a:xfrm>
                <a:off x="4740" y="784"/>
                <a:ext cx="88" cy="692"/>
                <a:chOff x="4740" y="784"/>
                <a:chExt cx="88" cy="692"/>
              </a:xfrm>
            </p:grpSpPr>
            <p:sp>
              <p:nvSpPr>
                <p:cNvPr id="88" name="Line 9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9" name="Line 9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9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9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Line 9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3" name="Line 9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9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Line 10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6" name="Line 10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Line 10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8" name="Line 10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9" name="Line 10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0" name="Line 10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1" name="Oval 10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79" name="Group 107"/>
            <p:cNvGrpSpPr>
              <a:grpSpLocks/>
            </p:cNvGrpSpPr>
            <p:nvPr/>
          </p:nvGrpSpPr>
          <p:grpSpPr bwMode="auto">
            <a:xfrm>
              <a:off x="4608" y="700"/>
              <a:ext cx="306" cy="90"/>
              <a:chOff x="748" y="2251"/>
              <a:chExt cx="306" cy="90"/>
            </a:xfrm>
          </p:grpSpPr>
          <p:sp>
            <p:nvSpPr>
              <p:cNvPr id="80" name="AutoShape 10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1" name="AutoShape 10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2" name="AutoShape 11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3" name="AutoShape 11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4" name="AutoShape 11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5" name="AutoShape 11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2" name="Group 114"/>
          <p:cNvGrpSpPr>
            <a:grpSpLocks/>
          </p:cNvGrpSpPr>
          <p:nvPr/>
        </p:nvGrpSpPr>
        <p:grpSpPr bwMode="auto">
          <a:xfrm>
            <a:off x="2614541" y="1973939"/>
            <a:ext cx="238398" cy="426132"/>
            <a:chOff x="4608" y="700"/>
            <a:chExt cx="306" cy="553"/>
          </a:xfrm>
        </p:grpSpPr>
        <p:grpSp>
          <p:nvGrpSpPr>
            <p:cNvPr id="103" name="Group 115"/>
            <p:cNvGrpSpPr>
              <a:grpSpLocks/>
            </p:cNvGrpSpPr>
            <p:nvPr/>
          </p:nvGrpSpPr>
          <p:grpSpPr bwMode="auto">
            <a:xfrm>
              <a:off x="4694" y="784"/>
              <a:ext cx="134" cy="469"/>
              <a:chOff x="4740" y="784"/>
              <a:chExt cx="88" cy="692"/>
            </a:xfrm>
          </p:grpSpPr>
          <p:sp>
            <p:nvSpPr>
              <p:cNvPr id="11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12" name="Group 117"/>
              <p:cNvGrpSpPr>
                <a:grpSpLocks/>
              </p:cNvGrpSpPr>
              <p:nvPr/>
            </p:nvGrpSpPr>
            <p:grpSpPr bwMode="auto">
              <a:xfrm>
                <a:off x="4740" y="784"/>
                <a:ext cx="88" cy="692"/>
                <a:chOff x="4740" y="784"/>
                <a:chExt cx="88" cy="692"/>
              </a:xfrm>
            </p:grpSpPr>
            <p:sp>
              <p:nvSpPr>
                <p:cNvPr id="11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04" name="Group 132"/>
            <p:cNvGrpSpPr>
              <a:grpSpLocks/>
            </p:cNvGrpSpPr>
            <p:nvPr/>
          </p:nvGrpSpPr>
          <p:grpSpPr bwMode="auto">
            <a:xfrm>
              <a:off x="4608" y="700"/>
              <a:ext cx="306" cy="90"/>
              <a:chOff x="748" y="2251"/>
              <a:chExt cx="306" cy="90"/>
            </a:xfrm>
          </p:grpSpPr>
          <p:sp>
            <p:nvSpPr>
              <p:cNvPr id="10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7" name="Group 139"/>
          <p:cNvGrpSpPr>
            <a:grpSpLocks/>
          </p:cNvGrpSpPr>
          <p:nvPr/>
        </p:nvGrpSpPr>
        <p:grpSpPr bwMode="auto">
          <a:xfrm>
            <a:off x="1658313" y="2582315"/>
            <a:ext cx="238398" cy="426132"/>
            <a:chOff x="4608" y="700"/>
            <a:chExt cx="306" cy="553"/>
          </a:xfrm>
        </p:grpSpPr>
        <p:grpSp>
          <p:nvGrpSpPr>
            <p:cNvPr id="128" name="Group 140"/>
            <p:cNvGrpSpPr>
              <a:grpSpLocks/>
            </p:cNvGrpSpPr>
            <p:nvPr/>
          </p:nvGrpSpPr>
          <p:grpSpPr bwMode="auto">
            <a:xfrm>
              <a:off x="4694" y="784"/>
              <a:ext cx="134" cy="469"/>
              <a:chOff x="4740" y="784"/>
              <a:chExt cx="88" cy="692"/>
            </a:xfrm>
          </p:grpSpPr>
          <p:sp>
            <p:nvSpPr>
              <p:cNvPr id="136" name="Line 141"/>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37" name="Group 142"/>
              <p:cNvGrpSpPr>
                <a:grpSpLocks/>
              </p:cNvGrpSpPr>
              <p:nvPr/>
            </p:nvGrpSpPr>
            <p:grpSpPr bwMode="auto">
              <a:xfrm>
                <a:off x="4740" y="784"/>
                <a:ext cx="88" cy="692"/>
                <a:chOff x="4740" y="784"/>
                <a:chExt cx="88" cy="692"/>
              </a:xfrm>
            </p:grpSpPr>
            <p:sp>
              <p:nvSpPr>
                <p:cNvPr id="138" name="Line 143"/>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9" name="Line 144"/>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0" name="Line 145"/>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Line 146"/>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2" name="Line 147"/>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3" name="Line 148"/>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4" name="Line 149"/>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5" name="Line 150"/>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6" name="Line 151"/>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7" name="Line 152"/>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0" name="Line 155"/>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1" name="Oval 156"/>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29" name="Group 157"/>
            <p:cNvGrpSpPr>
              <a:grpSpLocks/>
            </p:cNvGrpSpPr>
            <p:nvPr/>
          </p:nvGrpSpPr>
          <p:grpSpPr bwMode="auto">
            <a:xfrm>
              <a:off x="4608" y="700"/>
              <a:ext cx="306" cy="90"/>
              <a:chOff x="748" y="2251"/>
              <a:chExt cx="306" cy="90"/>
            </a:xfrm>
          </p:grpSpPr>
          <p:sp>
            <p:nvSpPr>
              <p:cNvPr id="130" name="AutoShape 158"/>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1" name="AutoShape 159"/>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2" name="AutoShape 160"/>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3" name="AutoShape 161"/>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4" name="AutoShape 162"/>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5" name="AutoShape 163"/>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2" name="Group 164"/>
          <p:cNvGrpSpPr>
            <a:grpSpLocks/>
          </p:cNvGrpSpPr>
          <p:nvPr/>
        </p:nvGrpSpPr>
        <p:grpSpPr bwMode="auto">
          <a:xfrm>
            <a:off x="2077157" y="2886503"/>
            <a:ext cx="238398" cy="426132"/>
            <a:chOff x="4608" y="700"/>
            <a:chExt cx="306" cy="553"/>
          </a:xfrm>
        </p:grpSpPr>
        <p:grpSp>
          <p:nvGrpSpPr>
            <p:cNvPr id="153" name="Group 165"/>
            <p:cNvGrpSpPr>
              <a:grpSpLocks/>
            </p:cNvGrpSpPr>
            <p:nvPr/>
          </p:nvGrpSpPr>
          <p:grpSpPr bwMode="auto">
            <a:xfrm>
              <a:off x="4694" y="784"/>
              <a:ext cx="134" cy="469"/>
              <a:chOff x="4740" y="784"/>
              <a:chExt cx="88" cy="692"/>
            </a:xfrm>
          </p:grpSpPr>
          <p:sp>
            <p:nvSpPr>
              <p:cNvPr id="161" name="Line 16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62" name="Group 167"/>
              <p:cNvGrpSpPr>
                <a:grpSpLocks/>
              </p:cNvGrpSpPr>
              <p:nvPr/>
            </p:nvGrpSpPr>
            <p:grpSpPr bwMode="auto">
              <a:xfrm>
                <a:off x="4740" y="784"/>
                <a:ext cx="88" cy="692"/>
                <a:chOff x="4740" y="784"/>
                <a:chExt cx="88" cy="692"/>
              </a:xfrm>
            </p:grpSpPr>
            <p:sp>
              <p:nvSpPr>
                <p:cNvPr id="163" name="Line 16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4" name="Line 16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5" name="Line 17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Line 17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7" name="Line 17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8" name="Line 17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9" name="Line 17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0" name="Line 17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1" name="Line 17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2" name="Line 17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3" name="Line 17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4" name="Line 17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5" name="Line 18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6" name="Oval 18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54" name="Group 182"/>
            <p:cNvGrpSpPr>
              <a:grpSpLocks/>
            </p:cNvGrpSpPr>
            <p:nvPr/>
          </p:nvGrpSpPr>
          <p:grpSpPr bwMode="auto">
            <a:xfrm>
              <a:off x="4608" y="700"/>
              <a:ext cx="306" cy="90"/>
              <a:chOff x="748" y="2251"/>
              <a:chExt cx="306" cy="90"/>
            </a:xfrm>
          </p:grpSpPr>
          <p:sp>
            <p:nvSpPr>
              <p:cNvPr id="155" name="AutoShape 18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AutoShape 18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7" name="AutoShape 18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8" name="AutoShape 18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9" name="AutoShape 18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AutoShape 18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7" name="Group 214"/>
          <p:cNvGrpSpPr>
            <a:grpSpLocks/>
          </p:cNvGrpSpPr>
          <p:nvPr/>
        </p:nvGrpSpPr>
        <p:grpSpPr bwMode="auto">
          <a:xfrm>
            <a:off x="2555270" y="2582315"/>
            <a:ext cx="238399" cy="426132"/>
            <a:chOff x="4608" y="700"/>
            <a:chExt cx="306" cy="553"/>
          </a:xfrm>
        </p:grpSpPr>
        <p:grpSp>
          <p:nvGrpSpPr>
            <p:cNvPr id="178" name="Group 215"/>
            <p:cNvGrpSpPr>
              <a:grpSpLocks/>
            </p:cNvGrpSpPr>
            <p:nvPr/>
          </p:nvGrpSpPr>
          <p:grpSpPr bwMode="auto">
            <a:xfrm>
              <a:off x="4694" y="784"/>
              <a:ext cx="134" cy="469"/>
              <a:chOff x="4740" y="784"/>
              <a:chExt cx="88" cy="692"/>
            </a:xfrm>
          </p:grpSpPr>
          <p:sp>
            <p:nvSpPr>
              <p:cNvPr id="186" name="Line 2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187" name="Group 217"/>
              <p:cNvGrpSpPr>
                <a:grpSpLocks/>
              </p:cNvGrpSpPr>
              <p:nvPr/>
            </p:nvGrpSpPr>
            <p:grpSpPr bwMode="auto">
              <a:xfrm>
                <a:off x="4740" y="784"/>
                <a:ext cx="88" cy="692"/>
                <a:chOff x="4740" y="784"/>
                <a:chExt cx="88" cy="692"/>
              </a:xfrm>
            </p:grpSpPr>
            <p:sp>
              <p:nvSpPr>
                <p:cNvPr id="188" name="Line 2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9" name="Line 2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0" name="Line 2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1" name="Line 2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2" name="Line 2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5" name="Line 2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1" name="Oval 2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179" name="Group 232"/>
            <p:cNvGrpSpPr>
              <a:grpSpLocks/>
            </p:cNvGrpSpPr>
            <p:nvPr/>
          </p:nvGrpSpPr>
          <p:grpSpPr bwMode="auto">
            <a:xfrm>
              <a:off x="4608" y="700"/>
              <a:ext cx="306" cy="90"/>
              <a:chOff x="748" y="2251"/>
              <a:chExt cx="306" cy="90"/>
            </a:xfrm>
          </p:grpSpPr>
          <p:sp>
            <p:nvSpPr>
              <p:cNvPr id="180" name="AutoShape 2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1" name="AutoShape 2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AutoShape 2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AutoShape 2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4" name="AutoShape 2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5" name="AutoShape 2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2" name="Group 4"/>
          <p:cNvGrpSpPr>
            <a:grpSpLocks/>
          </p:cNvGrpSpPr>
          <p:nvPr/>
        </p:nvGrpSpPr>
        <p:grpSpPr bwMode="auto">
          <a:xfrm>
            <a:off x="1388304" y="2152163"/>
            <a:ext cx="169909" cy="352430"/>
            <a:chOff x="4186" y="1736"/>
            <a:chExt cx="229" cy="461"/>
          </a:xfrm>
        </p:grpSpPr>
        <p:pic>
          <p:nvPicPr>
            <p:cNvPr id="203" name="Picture 5" descr="icon-mobile-phone"/>
            <p:cNvPicPr>
              <a:picLocks noChangeAspect="1" noChangeArrowheads="1"/>
            </p:cNvPicPr>
            <p:nvPr/>
          </p:nvPicPr>
          <p:blipFill>
            <a:blip r:embed="rId7"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04" name="Group 6"/>
            <p:cNvGrpSpPr>
              <a:grpSpLocks/>
            </p:cNvGrpSpPr>
            <p:nvPr/>
          </p:nvGrpSpPr>
          <p:grpSpPr bwMode="auto">
            <a:xfrm>
              <a:off x="4186" y="1736"/>
              <a:ext cx="198" cy="79"/>
              <a:chOff x="4513" y="1707"/>
              <a:chExt cx="198" cy="177"/>
            </a:xfrm>
          </p:grpSpPr>
          <p:sp>
            <p:nvSpPr>
              <p:cNvPr id="205"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6"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7"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08" name="Group 389"/>
          <p:cNvGrpSpPr>
            <a:grpSpLocks/>
          </p:cNvGrpSpPr>
          <p:nvPr/>
        </p:nvGrpSpPr>
        <p:grpSpPr bwMode="auto">
          <a:xfrm>
            <a:off x="2376142" y="2217825"/>
            <a:ext cx="169909" cy="352429"/>
            <a:chOff x="4186" y="1736"/>
            <a:chExt cx="229" cy="461"/>
          </a:xfrm>
        </p:grpSpPr>
        <p:pic>
          <p:nvPicPr>
            <p:cNvPr id="209" name="Picture 390" descr="icon-mobile-phone"/>
            <p:cNvPicPr>
              <a:picLocks noChangeAspect="1" noChangeArrowheads="1"/>
            </p:cNvPicPr>
            <p:nvPr/>
          </p:nvPicPr>
          <p:blipFill>
            <a:blip r:embed="rId7"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10" name="Group 391"/>
            <p:cNvGrpSpPr>
              <a:grpSpLocks/>
            </p:cNvGrpSpPr>
            <p:nvPr/>
          </p:nvGrpSpPr>
          <p:grpSpPr bwMode="auto">
            <a:xfrm>
              <a:off x="4186" y="1736"/>
              <a:ext cx="198" cy="79"/>
              <a:chOff x="4513" y="1707"/>
              <a:chExt cx="198" cy="177"/>
            </a:xfrm>
          </p:grpSpPr>
          <p:sp>
            <p:nvSpPr>
              <p:cNvPr id="211"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2"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3"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14" name="Group 395"/>
          <p:cNvGrpSpPr>
            <a:grpSpLocks/>
          </p:cNvGrpSpPr>
          <p:nvPr/>
        </p:nvGrpSpPr>
        <p:grpSpPr bwMode="auto">
          <a:xfrm>
            <a:off x="1898029" y="1913636"/>
            <a:ext cx="169908" cy="352430"/>
            <a:chOff x="4186" y="1736"/>
            <a:chExt cx="229" cy="461"/>
          </a:xfrm>
        </p:grpSpPr>
        <p:pic>
          <p:nvPicPr>
            <p:cNvPr id="215" name="Picture 396" descr="icon-mobile-phone"/>
            <p:cNvPicPr>
              <a:picLocks noChangeAspect="1" noChangeArrowheads="1"/>
            </p:cNvPicPr>
            <p:nvPr/>
          </p:nvPicPr>
          <p:blipFill>
            <a:blip r:embed="rId7"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16" name="Group 397"/>
            <p:cNvGrpSpPr>
              <a:grpSpLocks/>
            </p:cNvGrpSpPr>
            <p:nvPr/>
          </p:nvGrpSpPr>
          <p:grpSpPr bwMode="auto">
            <a:xfrm>
              <a:off x="4186" y="1736"/>
              <a:ext cx="198" cy="79"/>
              <a:chOff x="4513" y="1707"/>
              <a:chExt cx="198" cy="177"/>
            </a:xfrm>
          </p:grpSpPr>
          <p:sp>
            <p:nvSpPr>
              <p:cNvPr id="217" name="AutoShape 398"/>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8" name="AutoShape 399"/>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19" name="AutoShape 400"/>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0" name="Group 401"/>
          <p:cNvGrpSpPr>
            <a:grpSpLocks/>
          </p:cNvGrpSpPr>
          <p:nvPr/>
        </p:nvGrpSpPr>
        <p:grpSpPr bwMode="auto">
          <a:xfrm>
            <a:off x="1419915" y="2704258"/>
            <a:ext cx="169909" cy="352430"/>
            <a:chOff x="4186" y="1736"/>
            <a:chExt cx="229" cy="461"/>
          </a:xfrm>
        </p:grpSpPr>
        <p:pic>
          <p:nvPicPr>
            <p:cNvPr id="221" name="Picture 402" descr="icon-mobile-phone"/>
            <p:cNvPicPr>
              <a:picLocks noChangeAspect="1" noChangeArrowheads="1"/>
            </p:cNvPicPr>
            <p:nvPr/>
          </p:nvPicPr>
          <p:blipFill>
            <a:blip r:embed="rId7"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22" name="Group 403"/>
            <p:cNvGrpSpPr>
              <a:grpSpLocks/>
            </p:cNvGrpSpPr>
            <p:nvPr/>
          </p:nvGrpSpPr>
          <p:grpSpPr bwMode="auto">
            <a:xfrm>
              <a:off x="4186" y="1736"/>
              <a:ext cx="198" cy="79"/>
              <a:chOff x="4513" y="1707"/>
              <a:chExt cx="198" cy="177"/>
            </a:xfrm>
          </p:grpSpPr>
          <p:sp>
            <p:nvSpPr>
              <p:cNvPr id="223"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4"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5"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26" name="Group 407"/>
          <p:cNvGrpSpPr>
            <a:grpSpLocks/>
          </p:cNvGrpSpPr>
          <p:nvPr/>
        </p:nvGrpSpPr>
        <p:grpSpPr bwMode="auto">
          <a:xfrm>
            <a:off x="1898029" y="2400070"/>
            <a:ext cx="169908" cy="352429"/>
            <a:chOff x="4186" y="1736"/>
            <a:chExt cx="229" cy="461"/>
          </a:xfrm>
        </p:grpSpPr>
        <p:pic>
          <p:nvPicPr>
            <p:cNvPr id="227" name="Picture 408" descr="icon-mobile-phone"/>
            <p:cNvPicPr>
              <a:picLocks noChangeAspect="1" noChangeArrowheads="1"/>
            </p:cNvPicPr>
            <p:nvPr/>
          </p:nvPicPr>
          <p:blipFill>
            <a:blip r:embed="rId7"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28" name="Group 409"/>
            <p:cNvGrpSpPr>
              <a:grpSpLocks/>
            </p:cNvGrpSpPr>
            <p:nvPr/>
          </p:nvGrpSpPr>
          <p:grpSpPr bwMode="auto">
            <a:xfrm>
              <a:off x="4186" y="1736"/>
              <a:ext cx="198" cy="79"/>
              <a:chOff x="4513" y="1707"/>
              <a:chExt cx="198" cy="177"/>
            </a:xfrm>
          </p:grpSpPr>
          <p:sp>
            <p:nvSpPr>
              <p:cNvPr id="229" name="AutoShape 410"/>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0" name="AutoShape 411"/>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1" name="AutoShape 412"/>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2" name="Group 413"/>
          <p:cNvGrpSpPr>
            <a:grpSpLocks/>
          </p:cNvGrpSpPr>
          <p:nvPr/>
        </p:nvGrpSpPr>
        <p:grpSpPr bwMode="auto">
          <a:xfrm>
            <a:off x="2734398" y="2824861"/>
            <a:ext cx="169909" cy="352430"/>
            <a:chOff x="4186" y="1736"/>
            <a:chExt cx="229" cy="461"/>
          </a:xfrm>
        </p:grpSpPr>
        <p:pic>
          <p:nvPicPr>
            <p:cNvPr id="233" name="Picture 414" descr="icon-mobile-phone"/>
            <p:cNvPicPr>
              <a:picLocks noChangeAspect="1" noChangeArrowheads="1"/>
            </p:cNvPicPr>
            <p:nvPr/>
          </p:nvPicPr>
          <p:blipFill>
            <a:blip r:embed="rId7"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34" name="Group 415"/>
            <p:cNvGrpSpPr>
              <a:grpSpLocks/>
            </p:cNvGrpSpPr>
            <p:nvPr/>
          </p:nvGrpSpPr>
          <p:grpSpPr bwMode="auto">
            <a:xfrm>
              <a:off x="4186" y="1736"/>
              <a:ext cx="198" cy="79"/>
              <a:chOff x="4513" y="1707"/>
              <a:chExt cx="198" cy="177"/>
            </a:xfrm>
          </p:grpSpPr>
          <p:sp>
            <p:nvSpPr>
              <p:cNvPr id="235" name="AutoShape 416"/>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6" name="AutoShape 417"/>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37" name="AutoShape 418"/>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pSp>
        <p:nvGrpSpPr>
          <p:cNvPr id="238" name="Group 419"/>
          <p:cNvGrpSpPr>
            <a:grpSpLocks/>
          </p:cNvGrpSpPr>
          <p:nvPr/>
        </p:nvGrpSpPr>
        <p:grpSpPr bwMode="auto">
          <a:xfrm>
            <a:off x="1837441" y="3033907"/>
            <a:ext cx="169908" cy="352430"/>
            <a:chOff x="4186" y="1736"/>
            <a:chExt cx="229" cy="461"/>
          </a:xfrm>
        </p:grpSpPr>
        <p:pic>
          <p:nvPicPr>
            <p:cNvPr id="239" name="Picture 420" descr="icon-mobile-phone"/>
            <p:cNvPicPr>
              <a:picLocks noChangeAspect="1" noChangeArrowheads="1"/>
            </p:cNvPicPr>
            <p:nvPr/>
          </p:nvPicPr>
          <p:blipFill>
            <a:blip r:embed="rId7"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40" name="Group 421"/>
            <p:cNvGrpSpPr>
              <a:grpSpLocks/>
            </p:cNvGrpSpPr>
            <p:nvPr/>
          </p:nvGrpSpPr>
          <p:grpSpPr bwMode="auto">
            <a:xfrm>
              <a:off x="4186" y="1736"/>
              <a:ext cx="198" cy="79"/>
              <a:chOff x="4513" y="1707"/>
              <a:chExt cx="198" cy="177"/>
            </a:xfrm>
          </p:grpSpPr>
          <p:sp>
            <p:nvSpPr>
              <p:cNvPr id="241" name="AutoShape 42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2" name="AutoShape 42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3" name="AutoShape 42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grpSp>
      </p:grpSp>
      <p:graphicFrame>
        <p:nvGraphicFramePr>
          <p:cNvPr id="244" name="Object 36">
            <a:hlinkClick r:id="" action="ppaction://ole?verb=0"/>
          </p:cNvPr>
          <p:cNvGraphicFramePr>
            <a:graphicFrameLocks/>
          </p:cNvGraphicFramePr>
          <p:nvPr>
            <p:extLst>
              <p:ext uri="{D42A27DB-BD31-4B8C-83A1-F6EECF244321}">
                <p14:modId xmlns="" xmlns:p14="http://schemas.microsoft.com/office/powerpoint/2010/main" val="2055272398"/>
              </p:ext>
            </p:extLst>
          </p:nvPr>
        </p:nvGraphicFramePr>
        <p:xfrm>
          <a:off x="1360645" y="3129050"/>
          <a:ext cx="417526" cy="218426"/>
        </p:xfrm>
        <a:graphic>
          <a:graphicData uri="http://schemas.openxmlformats.org/presentationml/2006/ole">
            <p:oleObj spid="_x0000_s37993" name="Microsoft ClipArt Gallery" r:id="rId8" imgW="8839200" imgH="3481388" progId="">
              <p:embed/>
            </p:oleObj>
          </a:graphicData>
        </a:graphic>
      </p:graphicFrame>
      <p:sp>
        <p:nvSpPr>
          <p:cNvPr id="245" name="Line 452"/>
          <p:cNvSpPr>
            <a:spLocks noChangeShapeType="1"/>
          </p:cNvSpPr>
          <p:nvPr/>
        </p:nvSpPr>
        <p:spPr bwMode="auto">
          <a:xfrm>
            <a:off x="2793669" y="2278126"/>
            <a:ext cx="777099" cy="426132"/>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6" name="Line 453"/>
          <p:cNvSpPr>
            <a:spLocks noChangeShapeType="1"/>
          </p:cNvSpPr>
          <p:nvPr/>
        </p:nvSpPr>
        <p:spPr bwMode="auto">
          <a:xfrm flipV="1">
            <a:off x="2675128" y="2824861"/>
            <a:ext cx="836369" cy="121944"/>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7" name="Line 455"/>
          <p:cNvSpPr>
            <a:spLocks noChangeShapeType="1"/>
          </p:cNvSpPr>
          <p:nvPr/>
        </p:nvSpPr>
        <p:spPr bwMode="auto">
          <a:xfrm>
            <a:off x="2256285" y="2704258"/>
            <a:ext cx="1255213" cy="60302"/>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8" name="Line 456"/>
          <p:cNvSpPr>
            <a:spLocks noChangeShapeType="1"/>
          </p:cNvSpPr>
          <p:nvPr/>
        </p:nvSpPr>
        <p:spPr bwMode="auto">
          <a:xfrm>
            <a:off x="2197014" y="2095881"/>
            <a:ext cx="1323704" cy="615077"/>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49" name="Line 457"/>
          <p:cNvSpPr>
            <a:spLocks noChangeShapeType="1"/>
          </p:cNvSpPr>
          <p:nvPr/>
        </p:nvSpPr>
        <p:spPr bwMode="auto">
          <a:xfrm>
            <a:off x="1770268" y="2453672"/>
            <a:ext cx="1750450" cy="277387"/>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0" name="Line 458"/>
          <p:cNvSpPr>
            <a:spLocks noChangeShapeType="1"/>
          </p:cNvSpPr>
          <p:nvPr/>
        </p:nvSpPr>
        <p:spPr bwMode="auto">
          <a:xfrm flipV="1">
            <a:off x="1778171" y="2780641"/>
            <a:ext cx="1732010" cy="166165"/>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1" name="Line 459"/>
          <p:cNvSpPr>
            <a:spLocks noChangeShapeType="1"/>
          </p:cNvSpPr>
          <p:nvPr/>
        </p:nvSpPr>
        <p:spPr bwMode="auto">
          <a:xfrm flipV="1">
            <a:off x="2219405" y="2851662"/>
            <a:ext cx="1301312" cy="400671"/>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8" name="Text Box 509"/>
          <p:cNvSpPr txBox="1">
            <a:spLocks noChangeArrowheads="1"/>
          </p:cNvSpPr>
          <p:nvPr/>
        </p:nvSpPr>
        <p:spPr bwMode="auto">
          <a:xfrm>
            <a:off x="3365077" y="2868081"/>
            <a:ext cx="65834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smtClean="0">
                <a:latin typeface="微软雅黑" panose="020B0503020204020204" pitchFamily="34" charset="-122"/>
                <a:ea typeface="微软雅黑" panose="020B0503020204020204" pitchFamily="34" charset="-122"/>
              </a:rPr>
              <a:t>RNC</a:t>
            </a:r>
            <a:endParaRPr kumimoji="1" lang="en-US" altLang="zh-CN" sz="1200" b="1" dirty="0">
              <a:latin typeface="微软雅黑" panose="020B0503020204020204" pitchFamily="34" charset="-122"/>
              <a:ea typeface="微软雅黑" panose="020B0503020204020204" pitchFamily="34" charset="-122"/>
            </a:endParaRPr>
          </a:p>
        </p:txBody>
      </p:sp>
      <p:sp>
        <p:nvSpPr>
          <p:cNvPr id="259" name="Text Box 511"/>
          <p:cNvSpPr txBox="1">
            <a:spLocks noChangeArrowheads="1"/>
          </p:cNvSpPr>
          <p:nvPr/>
        </p:nvSpPr>
        <p:spPr bwMode="auto">
          <a:xfrm>
            <a:off x="2486477" y="1655570"/>
            <a:ext cx="1261884"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400" b="1" dirty="0">
                <a:solidFill>
                  <a:srgbClr val="CC00CC"/>
                </a:solidFill>
                <a:latin typeface="微软雅黑" panose="020B0503020204020204" pitchFamily="34" charset="-122"/>
                <a:ea typeface="微软雅黑" panose="020B0503020204020204" pitchFamily="34" charset="-122"/>
              </a:rPr>
              <a:t>无线网络系统</a:t>
            </a:r>
          </a:p>
        </p:txBody>
      </p:sp>
      <p:sp>
        <p:nvSpPr>
          <p:cNvPr id="316" name="Text Box 542"/>
          <p:cNvSpPr txBox="1">
            <a:spLocks noChangeArrowheads="1"/>
          </p:cNvSpPr>
          <p:nvPr/>
        </p:nvSpPr>
        <p:spPr bwMode="auto">
          <a:xfrm>
            <a:off x="3288540" y="2001219"/>
            <a:ext cx="80021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无线网络</a:t>
            </a:r>
          </a:p>
          <a:p>
            <a:pPr algn="ctr" eaLnBrk="1" hangingPunct="1"/>
            <a:r>
              <a:rPr kumimoji="1" lang="zh-CN" altLang="en-US" sz="1200" b="1" dirty="0" smtClean="0">
                <a:latin typeface="微软雅黑" panose="020B0503020204020204" pitchFamily="34" charset="-122"/>
                <a:ea typeface="微软雅黑" panose="020B0503020204020204" pitchFamily="34" charset="-122"/>
              </a:rPr>
              <a:t>控制器</a:t>
            </a:r>
            <a:endParaRPr kumimoji="1" lang="zh-CN" altLang="en-US" sz="1200" b="1" dirty="0">
              <a:latin typeface="微软雅黑" panose="020B0503020204020204" pitchFamily="34" charset="-122"/>
              <a:ea typeface="微软雅黑" panose="020B0503020204020204" pitchFamily="34" charset="-122"/>
            </a:endParaRPr>
          </a:p>
        </p:txBody>
      </p:sp>
      <p:graphicFrame>
        <p:nvGraphicFramePr>
          <p:cNvPr id="327" name="Object 36">
            <a:hlinkClick r:id="" action="ppaction://ole?verb=0"/>
          </p:cNvPr>
          <p:cNvGraphicFramePr>
            <a:graphicFrameLocks/>
          </p:cNvGraphicFramePr>
          <p:nvPr>
            <p:extLst>
              <p:ext uri="{D42A27DB-BD31-4B8C-83A1-F6EECF244321}">
                <p14:modId xmlns="" xmlns:p14="http://schemas.microsoft.com/office/powerpoint/2010/main" val="1255534064"/>
              </p:ext>
            </p:extLst>
          </p:nvPr>
        </p:nvGraphicFramePr>
        <p:xfrm>
          <a:off x="2962949" y="1343316"/>
          <a:ext cx="331914" cy="174205"/>
        </p:xfrm>
        <a:graphic>
          <a:graphicData uri="http://schemas.openxmlformats.org/presentationml/2006/ole">
            <p:oleObj spid="_x0000_s37994" name="Microsoft ClipArt Gallery" r:id="rId9" imgW="8839200" imgH="3481388" progId="">
              <p:embed/>
            </p:oleObj>
          </a:graphicData>
        </a:graphic>
      </p:graphicFrame>
      <p:sp>
        <p:nvSpPr>
          <p:cNvPr id="315" name="AutoShape 449"/>
          <p:cNvSpPr>
            <a:spLocks noChangeArrowheads="1"/>
          </p:cNvSpPr>
          <p:nvPr/>
        </p:nvSpPr>
        <p:spPr bwMode="auto">
          <a:xfrm>
            <a:off x="3450910" y="2642616"/>
            <a:ext cx="478114" cy="243887"/>
          </a:xfrm>
          <a:prstGeom prst="can">
            <a:avLst>
              <a:gd name="adj" fmla="val 44935"/>
            </a:avLst>
          </a:prstGeom>
          <a:gradFill rotWithShape="1">
            <a:gsLst>
              <a:gs pos="0">
                <a:srgbClr val="DDDDDD"/>
              </a:gs>
              <a:gs pos="50000">
                <a:srgbClr val="858585"/>
              </a:gs>
              <a:gs pos="100000">
                <a:srgbClr val="DDDDDD"/>
              </a:gs>
            </a:gsLst>
            <a:lin ang="0" scaled="1"/>
          </a:gra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200" b="1">
              <a:latin typeface="微软雅黑" panose="020B0503020204020204" pitchFamily="34" charset="-122"/>
              <a:ea typeface="微软雅黑" panose="020B0503020204020204" pitchFamily="34" charset="-122"/>
            </a:endParaRPr>
          </a:p>
        </p:txBody>
      </p:sp>
      <p:cxnSp>
        <p:nvCxnSpPr>
          <p:cNvPr id="368" name="直接连接符 367"/>
          <p:cNvCxnSpPr/>
          <p:nvPr/>
        </p:nvCxnSpPr>
        <p:spPr>
          <a:xfrm>
            <a:off x="3160346" y="1952876"/>
            <a:ext cx="1" cy="1776632"/>
          </a:xfrm>
          <a:prstGeom prst="line">
            <a:avLst/>
          </a:prstGeom>
          <a:ln w="19050">
            <a:solidFill>
              <a:srgbClr val="000099"/>
            </a:solidFill>
            <a:prstDash val="sysDash"/>
          </a:ln>
        </p:spPr>
        <p:style>
          <a:lnRef idx="1">
            <a:schemeClr val="accent1"/>
          </a:lnRef>
          <a:fillRef idx="0">
            <a:schemeClr val="accent1"/>
          </a:fillRef>
          <a:effectRef idx="0">
            <a:schemeClr val="accent1"/>
          </a:effectRef>
          <a:fontRef idx="minor">
            <a:schemeClr val="tx1"/>
          </a:fontRef>
        </p:style>
      </p:cxnSp>
      <p:grpSp>
        <p:nvGrpSpPr>
          <p:cNvPr id="371" name="组合 370"/>
          <p:cNvGrpSpPr/>
          <p:nvPr/>
        </p:nvGrpSpPr>
        <p:grpSpPr>
          <a:xfrm>
            <a:off x="1590809" y="2108503"/>
            <a:ext cx="1360280" cy="1404486"/>
            <a:chOff x="1573391" y="2099794"/>
            <a:chExt cx="1360280" cy="1404486"/>
          </a:xfrm>
        </p:grpSpPr>
        <p:sp>
          <p:nvSpPr>
            <p:cNvPr id="372" name="矩形 371"/>
            <p:cNvSpPr/>
            <p:nvPr/>
          </p:nvSpPr>
          <p:spPr>
            <a:xfrm>
              <a:off x="2551835" y="234402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4" name="矩形 373"/>
            <p:cNvSpPr/>
            <p:nvPr/>
          </p:nvSpPr>
          <p:spPr>
            <a:xfrm>
              <a:off x="2002337" y="2099794"/>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5" name="矩形 374"/>
            <p:cNvSpPr/>
            <p:nvPr/>
          </p:nvSpPr>
          <p:spPr>
            <a:xfrm>
              <a:off x="2019930" y="3258059"/>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6" name="矩形 375"/>
            <p:cNvSpPr/>
            <p:nvPr/>
          </p:nvSpPr>
          <p:spPr>
            <a:xfrm>
              <a:off x="2061899" y="270151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7" name="矩形 376"/>
            <p:cNvSpPr/>
            <p:nvPr/>
          </p:nvSpPr>
          <p:spPr>
            <a:xfrm>
              <a:off x="1573391" y="2457957"/>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sp>
          <p:nvSpPr>
            <p:cNvPr id="379" name="矩形 378"/>
            <p:cNvSpPr/>
            <p:nvPr/>
          </p:nvSpPr>
          <p:spPr>
            <a:xfrm>
              <a:off x="1581988" y="2937551"/>
              <a:ext cx="381836" cy="246221"/>
            </a:xfrm>
            <a:prstGeom prst="rect">
              <a:avLst/>
            </a:prstGeom>
          </p:spPr>
          <p:txBody>
            <a:bodyPr wrap="none">
              <a:spAutoFit/>
            </a:bodyPr>
            <a:lstStyle/>
            <a:p>
              <a:r>
                <a:rPr lang="en-US" altLang="zh-CN" sz="1000" b="1" kern="500" dirty="0">
                  <a:latin typeface="微软雅黑" panose="020B0503020204020204" pitchFamily="34" charset="-122"/>
                  <a:ea typeface="微软雅黑" panose="020B0503020204020204" pitchFamily="34" charset="-122"/>
                </a:rPr>
                <a:t>NB</a:t>
              </a:r>
              <a:endParaRPr lang="zh-CN" altLang="en-US" sz="1000" b="1" dirty="0">
                <a:latin typeface="微软雅黑" panose="020B0503020204020204" pitchFamily="34" charset="-122"/>
                <a:ea typeface="微软雅黑" panose="020B0503020204020204" pitchFamily="34" charset="-122"/>
              </a:endParaRPr>
            </a:p>
          </p:txBody>
        </p:sp>
      </p:grpSp>
    </p:spTree>
    <p:extLst>
      <p:ext uri="{BB962C8B-B14F-4D97-AF65-F5344CB8AC3E}">
        <p14:creationId xmlns="" xmlns:p14="http://schemas.microsoft.com/office/powerpoint/2010/main" val="3833931284"/>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6593472"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en-US" altLang="zh-CN" sz="2000" b="1" dirty="0">
                <a:latin typeface="微软雅黑" pitchFamily="34" charset="-122"/>
                <a:ea typeface="微软雅黑" pitchFamily="34" charset="-122"/>
              </a:rPr>
              <a:t>3G </a:t>
            </a:r>
            <a:r>
              <a:rPr lang="en-US" altLang="zh-CN" sz="2000" b="1" dirty="0" smtClean="0">
                <a:latin typeface="微软雅黑" pitchFamily="34" charset="-122"/>
                <a:ea typeface="微软雅黑" pitchFamily="34" charset="-122"/>
              </a:rPr>
              <a:t>UMTS </a:t>
            </a:r>
            <a:r>
              <a:rPr lang="zh-CN" altLang="en-US" sz="2000" b="1" dirty="0" smtClean="0">
                <a:latin typeface="微软雅黑" pitchFamily="34" charset="-122"/>
                <a:ea typeface="微软雅黑" pitchFamily="34" charset="-122"/>
              </a:rPr>
              <a:t>与 </a:t>
            </a:r>
            <a:r>
              <a:rPr lang="en-US" altLang="zh-CN" sz="2000" b="1" dirty="0" smtClean="0">
                <a:latin typeface="微软雅黑" pitchFamily="34" charset="-122"/>
                <a:ea typeface="微软雅黑" pitchFamily="34" charset="-122"/>
              </a:rPr>
              <a:t>2G GSM </a:t>
            </a:r>
            <a:r>
              <a:rPr lang="zh-CN" altLang="en-US" sz="2000" b="1" dirty="0" smtClean="0">
                <a:latin typeface="微软雅黑" pitchFamily="34" charset="-122"/>
                <a:ea typeface="微软雅黑" pitchFamily="34" charset="-122"/>
              </a:rPr>
              <a:t>的</a:t>
            </a:r>
            <a:r>
              <a:rPr lang="zh-CN" altLang="en-US" sz="2000" b="1" dirty="0">
                <a:latin typeface="微软雅黑" pitchFamily="34" charset="-122"/>
                <a:ea typeface="微软雅黑" pitchFamily="34" charset="-122"/>
              </a:rPr>
              <a:t>主要区别：集中在 </a:t>
            </a:r>
            <a:r>
              <a:rPr lang="en-US" altLang="zh-CN" sz="2000" b="1" dirty="0">
                <a:latin typeface="微软雅黑" pitchFamily="34" charset="-122"/>
                <a:ea typeface="微软雅黑" pitchFamily="34" charset="-122"/>
              </a:rPr>
              <a:t>UTRAN </a:t>
            </a:r>
            <a:r>
              <a:rPr lang="zh-CN" altLang="en-US" sz="2000" b="1" dirty="0">
                <a:latin typeface="微软雅黑" pitchFamily="34" charset="-122"/>
                <a:ea typeface="微软雅黑" pitchFamily="34" charset="-122"/>
              </a:rPr>
              <a:t>侧</a:t>
            </a:r>
            <a:endParaRPr lang="zh-CN" altLang="en-US" sz="2000" b="1" dirty="0">
              <a:solidFill>
                <a:srgbClr val="0000CC"/>
              </a:solidFill>
              <a:latin typeface="微软雅黑" pitchFamily="34" charset="-122"/>
              <a:ea typeface="微软雅黑" pitchFamily="34" charset="-122"/>
            </a:endParaRPr>
          </a:p>
        </p:txBody>
      </p:sp>
      <p:sp>
        <p:nvSpPr>
          <p:cNvPr id="371" name="Rectangle 46"/>
          <p:cNvSpPr>
            <a:spLocks noChangeArrowheads="1"/>
          </p:cNvSpPr>
          <p:nvPr/>
        </p:nvSpPr>
        <p:spPr bwMode="auto">
          <a:xfrm>
            <a:off x="511895" y="933717"/>
            <a:ext cx="8222801" cy="368306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smtClean="0">
                <a:solidFill>
                  <a:srgbClr val="C00000"/>
                </a:solidFill>
                <a:latin typeface="微软雅黑" pitchFamily="34" charset="-122"/>
                <a:ea typeface="微软雅黑" pitchFamily="34" charset="-122"/>
              </a:rPr>
              <a:t>空口：</a:t>
            </a:r>
            <a:endParaRPr lang="en-US" altLang="zh-CN" sz="2000" b="1" dirty="0" smtClean="0">
              <a:solidFill>
                <a:srgbClr val="C00000"/>
              </a:solidFill>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使用</a:t>
            </a:r>
            <a:r>
              <a:rPr lang="zh-CN" altLang="en-US" b="1" dirty="0">
                <a:solidFill>
                  <a:srgbClr val="C00000"/>
                </a:solidFill>
                <a:latin typeface="微软雅黑" pitchFamily="34" charset="-122"/>
                <a:ea typeface="微软雅黑" pitchFamily="34" charset="-122"/>
              </a:rPr>
              <a:t>直接序列宽带码分多址 </a:t>
            </a:r>
            <a:r>
              <a:rPr lang="en-US" altLang="zh-CN" b="1" dirty="0">
                <a:solidFill>
                  <a:srgbClr val="C00000"/>
                </a:solidFill>
                <a:latin typeface="微软雅黑" pitchFamily="34" charset="-122"/>
                <a:ea typeface="微软雅黑" pitchFamily="34" charset="-122"/>
              </a:rPr>
              <a:t>DS-WCDMA </a:t>
            </a:r>
            <a:r>
              <a:rPr lang="en-US" altLang="zh-CN" b="1" dirty="0">
                <a:latin typeface="微软雅黑" pitchFamily="34" charset="-122"/>
                <a:ea typeface="微软雅黑" pitchFamily="34" charset="-122"/>
              </a:rPr>
              <a:t>(Direct Sequence Wideband CDMA)</a:t>
            </a:r>
            <a:r>
              <a:rPr lang="zh-CN" altLang="en-US" b="1" dirty="0">
                <a:latin typeface="微软雅黑" pitchFamily="34" charset="-122"/>
                <a:ea typeface="微软雅黑" pitchFamily="34" charset="-122"/>
              </a:rPr>
              <a:t>，或</a:t>
            </a:r>
            <a:r>
              <a:rPr lang="zh-CN" altLang="en-US" b="1" dirty="0">
                <a:solidFill>
                  <a:srgbClr val="C00000"/>
                </a:solidFill>
                <a:latin typeface="微软雅黑" pitchFamily="34" charset="-122"/>
                <a:ea typeface="微软雅黑" pitchFamily="34" charset="-122"/>
              </a:rPr>
              <a:t>时分同步</a:t>
            </a:r>
            <a:r>
              <a:rPr lang="zh-CN" altLang="en-US" b="1" dirty="0" smtClean="0">
                <a:solidFill>
                  <a:srgbClr val="C00000"/>
                </a:solidFill>
                <a:latin typeface="微软雅黑" pitchFamily="34" charset="-122"/>
                <a:ea typeface="微软雅黑" pitchFamily="34" charset="-122"/>
              </a:rPr>
              <a:t>码分多址 </a:t>
            </a:r>
            <a:r>
              <a:rPr lang="en-US" altLang="zh-CN" b="1" dirty="0" smtClean="0">
                <a:solidFill>
                  <a:srgbClr val="C00000"/>
                </a:solidFill>
                <a:latin typeface="微软雅黑" pitchFamily="34" charset="-122"/>
                <a:ea typeface="微软雅黑" pitchFamily="34" charset="-122"/>
              </a:rPr>
              <a:t>TD-SCDMA </a:t>
            </a:r>
            <a:r>
              <a:rPr lang="en-US" altLang="zh-CN" b="1" dirty="0">
                <a:latin typeface="微软雅黑" pitchFamily="34" charset="-122"/>
                <a:ea typeface="微软雅黑" pitchFamily="34" charset="-122"/>
              </a:rPr>
              <a:t>(Time Division-Synchronous Code Division Multiple Access)</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每个移动用户使用的带宽比 </a:t>
            </a:r>
            <a:r>
              <a:rPr lang="en-US" altLang="zh-CN" b="1" dirty="0">
                <a:latin typeface="微软雅黑" pitchFamily="34" charset="-122"/>
                <a:ea typeface="微软雅黑" pitchFamily="34" charset="-122"/>
              </a:rPr>
              <a:t>GSM </a:t>
            </a:r>
            <a:r>
              <a:rPr lang="zh-CN" altLang="en-US" b="1" dirty="0">
                <a:latin typeface="微软雅黑" pitchFamily="34" charset="-122"/>
                <a:ea typeface="微软雅黑" pitchFamily="34" charset="-122"/>
              </a:rPr>
              <a:t>增大很多，能以更高的数据率享用多种移动宽带多媒体业务。</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en-US" altLang="zh-CN" sz="2000" b="1" dirty="0" smtClean="0">
                <a:latin typeface="微软雅黑" pitchFamily="34" charset="-122"/>
                <a:ea typeface="微软雅黑" pitchFamily="34" charset="-122"/>
              </a:rPr>
              <a:t>3G </a:t>
            </a:r>
            <a:r>
              <a:rPr lang="en-US" altLang="zh-CN" sz="2000" b="1" dirty="0">
                <a:latin typeface="微软雅黑" pitchFamily="34" charset="-122"/>
                <a:ea typeface="微软雅黑" pitchFamily="34" charset="-122"/>
              </a:rPr>
              <a:t>UMTS</a:t>
            </a:r>
            <a:r>
              <a:rPr lang="zh-CN" altLang="en-US" sz="2000" b="1" dirty="0">
                <a:latin typeface="微软雅黑" pitchFamily="34" charset="-122"/>
                <a:ea typeface="微软雅黑" pitchFamily="34" charset="-122"/>
              </a:rPr>
              <a:t>也不断提高数据</a:t>
            </a:r>
            <a:r>
              <a:rPr lang="zh-CN" altLang="en-US" sz="2000" b="1" dirty="0" smtClean="0">
                <a:latin typeface="微软雅黑" pitchFamily="34" charset="-122"/>
                <a:ea typeface="微软雅黑" pitchFamily="34" charset="-122"/>
              </a:rPr>
              <a:t>率。例如：</a:t>
            </a:r>
            <a:endParaRPr lang="en-US" altLang="zh-CN" sz="2000" b="1" dirty="0" smtClean="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WCDMA </a:t>
            </a:r>
            <a:r>
              <a:rPr lang="zh-CN" altLang="en-US" b="1" dirty="0">
                <a:latin typeface="微软雅黑" pitchFamily="34" charset="-122"/>
                <a:ea typeface="微软雅黑" pitchFamily="34" charset="-122"/>
              </a:rPr>
              <a:t>引入</a:t>
            </a:r>
            <a:r>
              <a:rPr lang="zh-CN" altLang="en-US" b="1" dirty="0">
                <a:solidFill>
                  <a:srgbClr val="C00000"/>
                </a:solidFill>
                <a:latin typeface="微软雅黑" pitchFamily="34" charset="-122"/>
                <a:ea typeface="微软雅黑" pitchFamily="34" charset="-122"/>
              </a:rPr>
              <a:t>高速分组接入增强型版本 </a:t>
            </a:r>
            <a:r>
              <a:rPr lang="en-US" altLang="zh-CN" b="1" dirty="0">
                <a:solidFill>
                  <a:srgbClr val="C00000"/>
                </a:solidFill>
                <a:latin typeface="微软雅黑" pitchFamily="34" charset="-122"/>
                <a:ea typeface="微软雅黑" pitchFamily="34" charset="-122"/>
              </a:rPr>
              <a:t>HSPA+ </a:t>
            </a:r>
            <a:r>
              <a:rPr lang="en-US" altLang="zh-CN" b="1" dirty="0">
                <a:latin typeface="微软雅黑" pitchFamily="34" charset="-122"/>
                <a:ea typeface="微软雅黑" pitchFamily="34" charset="-122"/>
              </a:rPr>
              <a:t>(High Speed Packet Access+) </a:t>
            </a:r>
            <a:r>
              <a:rPr lang="zh-CN" altLang="en-US" b="1" dirty="0">
                <a:latin typeface="微软雅黑" pitchFamily="34" charset="-122"/>
                <a:ea typeface="微软雅黑" pitchFamily="34" charset="-122"/>
              </a:rPr>
              <a:t>，下行数据率可达到 </a:t>
            </a:r>
            <a:r>
              <a:rPr lang="en-US" altLang="zh-CN" b="1" dirty="0">
                <a:latin typeface="微软雅黑" pitchFamily="34" charset="-122"/>
                <a:ea typeface="微软雅黑" pitchFamily="34" charset="-122"/>
              </a:rPr>
              <a:t>21 Mbit/s</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5 MHz</a:t>
            </a:r>
            <a:r>
              <a:rPr lang="zh-CN" altLang="en-US" b="1" dirty="0">
                <a:latin typeface="微软雅黑" pitchFamily="34" charset="-122"/>
                <a:ea typeface="微软雅黑" pitchFamily="34" charset="-122"/>
              </a:rPr>
              <a:t>带宽），大大 超过了 </a:t>
            </a:r>
            <a:r>
              <a:rPr lang="en-US" altLang="zh-CN" b="1" dirty="0">
                <a:latin typeface="微软雅黑" pitchFamily="34" charset="-122"/>
                <a:ea typeface="微软雅黑" pitchFamily="34" charset="-122"/>
              </a:rPr>
              <a:t>3G </a:t>
            </a:r>
            <a:r>
              <a:rPr lang="zh-CN" altLang="en-US" b="1" dirty="0">
                <a:latin typeface="微软雅黑" pitchFamily="34" charset="-122"/>
                <a:ea typeface="微软雅黑" pitchFamily="34" charset="-122"/>
              </a:rPr>
              <a:t>最初设定的指标。</a:t>
            </a:r>
            <a:endParaRPr lang="en-US" altLang="zh-CN" b="1" dirty="0">
              <a:latin typeface="微软雅黑" pitchFamily="34" charset="-122"/>
              <a:ea typeface="微软雅黑" pitchFamily="34" charset="-122"/>
            </a:endParaRPr>
          </a:p>
        </p:txBody>
      </p:sp>
    </p:spTree>
    <p:extLst>
      <p:ext uri="{BB962C8B-B14F-4D97-AF65-F5344CB8AC3E}">
        <p14:creationId xmlns="" xmlns:p14="http://schemas.microsoft.com/office/powerpoint/2010/main" val="3822054369"/>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3257623"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zh-CN" altLang="en-US" sz="2000" b="1" dirty="0" smtClean="0">
                <a:latin typeface="微软雅黑" pitchFamily="34" charset="-122"/>
                <a:ea typeface="微软雅黑" pitchFamily="34" charset="-122"/>
              </a:rPr>
              <a:t>我国使用</a:t>
            </a:r>
            <a:r>
              <a:rPr lang="zh-CN" altLang="en-US" sz="2000" b="1" dirty="0">
                <a:latin typeface="微软雅黑" pitchFamily="34" charset="-122"/>
                <a:ea typeface="微软雅黑" pitchFamily="34" charset="-122"/>
              </a:rPr>
              <a:t>三</a:t>
            </a:r>
            <a:r>
              <a:rPr lang="zh-CN" altLang="en-US" sz="2000" b="1" dirty="0" smtClean="0">
                <a:latin typeface="微软雅黑" pitchFamily="34" charset="-122"/>
                <a:ea typeface="微软雅黑" pitchFamily="34" charset="-122"/>
              </a:rPr>
              <a:t>种 </a:t>
            </a:r>
            <a:r>
              <a:rPr lang="en-US" altLang="zh-CN" sz="2000" b="1" dirty="0" smtClean="0">
                <a:latin typeface="微软雅黑" pitchFamily="34" charset="-122"/>
                <a:ea typeface="微软雅黑" pitchFamily="34" charset="-122"/>
              </a:rPr>
              <a:t>3G </a:t>
            </a:r>
            <a:r>
              <a:rPr lang="zh-CN" altLang="en-US" sz="2000" b="1" dirty="0" smtClean="0">
                <a:latin typeface="微软雅黑" pitchFamily="34" charset="-122"/>
                <a:ea typeface="微软雅黑" pitchFamily="34" charset="-122"/>
              </a:rPr>
              <a:t>国际标准</a:t>
            </a:r>
            <a:endParaRPr lang="zh-CN" altLang="en-US" sz="2000" b="1" dirty="0">
              <a:solidFill>
                <a:srgbClr val="0000CC"/>
              </a:solidFill>
              <a:latin typeface="微软雅黑" pitchFamily="34" charset="-122"/>
              <a:ea typeface="微软雅黑" pitchFamily="34" charset="-122"/>
            </a:endParaRPr>
          </a:p>
        </p:txBody>
      </p:sp>
      <p:sp>
        <p:nvSpPr>
          <p:cNvPr id="371" name="Rectangle 46"/>
          <p:cNvSpPr>
            <a:spLocks noChangeArrowheads="1"/>
          </p:cNvSpPr>
          <p:nvPr/>
        </p:nvSpPr>
        <p:spPr bwMode="auto">
          <a:xfrm>
            <a:off x="511895" y="933717"/>
            <a:ext cx="8139815" cy="260584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en-US" altLang="zh-CN" b="1" dirty="0" smtClean="0">
                <a:latin typeface="微软雅黑" pitchFamily="34" charset="-122"/>
                <a:ea typeface="微软雅黑" pitchFamily="34" charset="-122"/>
              </a:rPr>
              <a:t>3GPP </a:t>
            </a:r>
            <a:r>
              <a:rPr lang="zh-CN" altLang="en-US" b="1" dirty="0" smtClean="0">
                <a:latin typeface="微软雅黑" pitchFamily="34" charset="-122"/>
                <a:ea typeface="微软雅黑" pitchFamily="34" charset="-122"/>
              </a:rPr>
              <a:t>组织</a:t>
            </a:r>
            <a:r>
              <a:rPr lang="zh-CN" altLang="en-US" b="1" dirty="0">
                <a:latin typeface="微软雅黑" pitchFamily="34" charset="-122"/>
                <a:ea typeface="微软雅黑" pitchFamily="34" charset="-122"/>
              </a:rPr>
              <a:t>中由欧洲提出的</a:t>
            </a:r>
            <a:r>
              <a:rPr lang="zh-CN" altLang="en-US" b="1" dirty="0">
                <a:solidFill>
                  <a:srgbClr val="C00000"/>
                </a:solidFill>
                <a:latin typeface="微软雅黑" pitchFamily="34" charset="-122"/>
                <a:ea typeface="微软雅黑" pitchFamily="34" charset="-122"/>
              </a:rPr>
              <a:t>宽带</a:t>
            </a:r>
            <a:r>
              <a:rPr lang="zh-CN" altLang="en-US" b="1" dirty="0" smtClean="0">
                <a:solidFill>
                  <a:srgbClr val="C00000"/>
                </a:solidFill>
                <a:latin typeface="微软雅黑" pitchFamily="34" charset="-122"/>
                <a:ea typeface="微软雅黑" pitchFamily="34" charset="-122"/>
              </a:rPr>
              <a:t>码分多址 </a:t>
            </a:r>
            <a:r>
              <a:rPr lang="en-US" altLang="zh-CN" b="1" dirty="0" smtClean="0">
                <a:solidFill>
                  <a:srgbClr val="C00000"/>
                </a:solidFill>
                <a:latin typeface="微软雅黑" pitchFamily="34" charset="-122"/>
                <a:ea typeface="微软雅黑" pitchFamily="34" charset="-122"/>
              </a:rPr>
              <a:t>WCDMA </a:t>
            </a:r>
            <a:r>
              <a:rPr lang="en-US" altLang="zh-CN" b="1" dirty="0">
                <a:latin typeface="微软雅黑" pitchFamily="34" charset="-122"/>
                <a:ea typeface="微软雅黑" pitchFamily="34" charset="-122"/>
              </a:rPr>
              <a:t>(Wideband CDMA)</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UMTS</a:t>
            </a:r>
            <a:r>
              <a:rPr lang="zh-CN" altLang="en-US" b="1" dirty="0">
                <a:latin typeface="微软雅黑" pitchFamily="34" charset="-122"/>
                <a:ea typeface="微软雅黑" pitchFamily="34" charset="-122"/>
              </a:rPr>
              <a:t>的标准，中国联通使用</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en-US" altLang="zh-CN" b="1" dirty="0" smtClean="0">
                <a:latin typeface="微软雅黑" pitchFamily="34" charset="-122"/>
                <a:ea typeface="微软雅黑" pitchFamily="34" charset="-122"/>
              </a:rPr>
              <a:t>3GPP </a:t>
            </a:r>
            <a:r>
              <a:rPr lang="zh-CN" altLang="en-US" b="1" dirty="0" smtClean="0">
                <a:latin typeface="微软雅黑" pitchFamily="34" charset="-122"/>
                <a:ea typeface="微软雅黑" pitchFamily="34" charset="-122"/>
              </a:rPr>
              <a:t>组织</a:t>
            </a:r>
            <a:r>
              <a:rPr lang="zh-CN" altLang="en-US" b="1" dirty="0">
                <a:latin typeface="微软雅黑" pitchFamily="34" charset="-122"/>
                <a:ea typeface="微软雅黑" pitchFamily="34" charset="-122"/>
              </a:rPr>
              <a:t>中由美国提出</a:t>
            </a:r>
            <a:r>
              <a:rPr lang="zh-CN" altLang="en-US" b="1" dirty="0" smtClean="0">
                <a:latin typeface="微软雅黑" pitchFamily="34" charset="-122"/>
                <a:ea typeface="微软雅黑" pitchFamily="34" charset="-122"/>
              </a:rPr>
              <a:t>的 </a:t>
            </a:r>
            <a:r>
              <a:rPr lang="en-US" altLang="zh-CN" b="1" dirty="0" smtClean="0">
                <a:solidFill>
                  <a:srgbClr val="C00000"/>
                </a:solidFill>
                <a:latin typeface="微软雅黑" pitchFamily="34" charset="-122"/>
                <a:ea typeface="微软雅黑" pitchFamily="34" charset="-122"/>
              </a:rPr>
              <a:t>CDMA2000</a:t>
            </a:r>
            <a:r>
              <a:rPr lang="zh-CN" altLang="en-US" b="1" dirty="0">
                <a:latin typeface="微软雅黑" pitchFamily="34" charset="-122"/>
                <a:ea typeface="微软雅黑" pitchFamily="34" charset="-122"/>
              </a:rPr>
              <a:t>（中国电信使用</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en-US" altLang="zh-CN" b="1" dirty="0" smtClean="0">
                <a:latin typeface="微软雅黑" pitchFamily="34" charset="-122"/>
                <a:ea typeface="微软雅黑" pitchFamily="34" charset="-122"/>
              </a:rPr>
              <a:t>3GPP </a:t>
            </a:r>
            <a:r>
              <a:rPr lang="zh-CN" altLang="en-US" b="1" dirty="0" smtClean="0">
                <a:latin typeface="微软雅黑" pitchFamily="34" charset="-122"/>
                <a:ea typeface="微软雅黑" pitchFamily="34" charset="-122"/>
              </a:rPr>
              <a:t>组织</a:t>
            </a:r>
            <a:r>
              <a:rPr lang="zh-CN" altLang="en-US" b="1" dirty="0">
                <a:latin typeface="微软雅黑" pitchFamily="34" charset="-122"/>
                <a:ea typeface="微软雅黑" pitchFamily="34" charset="-122"/>
              </a:rPr>
              <a:t>中主要由中国提出的</a:t>
            </a:r>
            <a:r>
              <a:rPr lang="zh-CN" altLang="en-US" b="1" dirty="0">
                <a:solidFill>
                  <a:srgbClr val="C00000"/>
                </a:solidFill>
                <a:latin typeface="微软雅黑" pitchFamily="34" charset="-122"/>
                <a:ea typeface="微软雅黑" pitchFamily="34" charset="-122"/>
              </a:rPr>
              <a:t>时分同步</a:t>
            </a:r>
            <a:r>
              <a:rPr lang="zh-CN" altLang="en-US" b="1" dirty="0" smtClean="0">
                <a:solidFill>
                  <a:srgbClr val="C00000"/>
                </a:solidFill>
                <a:latin typeface="微软雅黑" pitchFamily="34" charset="-122"/>
                <a:ea typeface="微软雅黑" pitchFamily="34" charset="-122"/>
              </a:rPr>
              <a:t>码分多址 </a:t>
            </a:r>
            <a:r>
              <a:rPr lang="en-US" altLang="zh-CN" b="1" dirty="0" smtClean="0">
                <a:solidFill>
                  <a:srgbClr val="C00000"/>
                </a:solidFill>
                <a:latin typeface="微软雅黑" pitchFamily="34" charset="-122"/>
                <a:ea typeface="微软雅黑" pitchFamily="34" charset="-122"/>
              </a:rPr>
              <a:t>TD-SCDMA </a:t>
            </a:r>
            <a:r>
              <a:rPr lang="en-US" altLang="zh-CN" b="1" dirty="0">
                <a:latin typeface="微软雅黑" pitchFamily="34" charset="-122"/>
                <a:ea typeface="微软雅黑" pitchFamily="34" charset="-122"/>
              </a:rPr>
              <a:t>(Time Division-Synchronous CDMA)</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UMTS</a:t>
            </a:r>
            <a:r>
              <a:rPr lang="zh-CN" altLang="en-US" b="1" dirty="0">
                <a:latin typeface="微软雅黑" pitchFamily="34" charset="-122"/>
                <a:ea typeface="微软雅黑" pitchFamily="34" charset="-122"/>
              </a:rPr>
              <a:t>标准，中国移动使用</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TD-SCDMA </a:t>
            </a:r>
            <a:r>
              <a:rPr lang="zh-CN" altLang="en-US" b="1" dirty="0">
                <a:latin typeface="微软雅黑" pitchFamily="34" charset="-122"/>
                <a:ea typeface="微软雅黑" pitchFamily="34" charset="-122"/>
              </a:rPr>
              <a:t>和 </a:t>
            </a:r>
            <a:r>
              <a:rPr lang="en-US" altLang="zh-CN" b="1" dirty="0">
                <a:latin typeface="微软雅黑" pitchFamily="34" charset="-122"/>
                <a:ea typeface="微软雅黑" pitchFamily="34" charset="-122"/>
              </a:rPr>
              <a:t>WCDMA </a:t>
            </a:r>
            <a:r>
              <a:rPr lang="zh-CN" altLang="en-US" b="1" dirty="0" smtClean="0">
                <a:latin typeface="微软雅黑" pitchFamily="34" charset="-122"/>
                <a:ea typeface="微软雅黑" pitchFamily="34" charset="-122"/>
              </a:rPr>
              <a:t>仅</a:t>
            </a:r>
            <a:r>
              <a:rPr lang="zh-CN" altLang="en-US" b="1" dirty="0">
                <a:latin typeface="微软雅黑" pitchFamily="34" charset="-122"/>
                <a:ea typeface="微软雅黑" pitchFamily="34" charset="-122"/>
              </a:rPr>
              <a:t>在接入网空口</a:t>
            </a:r>
            <a:r>
              <a:rPr lang="zh-CN" altLang="en-US" b="1" dirty="0" smtClean="0">
                <a:latin typeface="微软雅黑" pitchFamily="34" charset="-122"/>
                <a:ea typeface="微软雅黑" pitchFamily="34" charset="-122"/>
              </a:rPr>
              <a:t>部分有差异。</a:t>
            </a:r>
            <a:endParaRPr lang="en-US" altLang="zh-CN" b="1" dirty="0" smtClean="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smtClean="0">
                <a:latin typeface="微软雅黑" pitchFamily="34" charset="-122"/>
                <a:ea typeface="微软雅黑" pitchFamily="34" charset="-122"/>
              </a:rPr>
              <a:t>CDMA2000 </a:t>
            </a:r>
            <a:r>
              <a:rPr lang="zh-CN" altLang="en-US" b="1" dirty="0" smtClean="0">
                <a:latin typeface="微软雅黑" pitchFamily="34" charset="-122"/>
                <a:ea typeface="微软雅黑" pitchFamily="34" charset="-122"/>
              </a:rPr>
              <a:t>的</a:t>
            </a:r>
            <a:r>
              <a:rPr lang="zh-CN" altLang="en-US" b="1" dirty="0">
                <a:latin typeface="微软雅黑" pitchFamily="34" charset="-122"/>
                <a:ea typeface="微软雅黑" pitchFamily="34" charset="-122"/>
              </a:rPr>
              <a:t>核心</a:t>
            </a:r>
            <a:r>
              <a:rPr lang="zh-CN" altLang="en-US" b="1" dirty="0" smtClean="0">
                <a:latin typeface="微软雅黑" pitchFamily="34" charset="-122"/>
                <a:ea typeface="微软雅黑" pitchFamily="34" charset="-122"/>
              </a:rPr>
              <a:t>网和接</a:t>
            </a:r>
            <a:r>
              <a:rPr lang="zh-CN" altLang="en-US" b="1" dirty="0">
                <a:latin typeface="微软雅黑" pitchFamily="34" charset="-122"/>
                <a:ea typeface="微软雅黑" pitchFamily="34" charset="-122"/>
              </a:rPr>
              <a:t>入网与 </a:t>
            </a:r>
            <a:r>
              <a:rPr lang="en-US" altLang="zh-CN" b="1" dirty="0">
                <a:latin typeface="微软雅黑" pitchFamily="34" charset="-122"/>
                <a:ea typeface="微软雅黑" pitchFamily="34" charset="-122"/>
              </a:rPr>
              <a:t>TD-SCDMA/WCDMA </a:t>
            </a:r>
            <a:r>
              <a:rPr lang="zh-CN" altLang="en-US" b="1" dirty="0" smtClean="0">
                <a:latin typeface="微软雅黑" pitchFamily="34" charset="-122"/>
                <a:ea typeface="微软雅黑" pitchFamily="34" charset="-122"/>
              </a:rPr>
              <a:t>都</a:t>
            </a:r>
            <a:r>
              <a:rPr lang="zh-CN" altLang="en-US" b="1" dirty="0">
                <a:latin typeface="微软雅黑" pitchFamily="34" charset="-122"/>
                <a:ea typeface="微软雅黑" pitchFamily="34" charset="-122"/>
              </a:rPr>
              <a:t>不同</a:t>
            </a:r>
            <a:r>
              <a:rPr lang="zh-CN" altLang="en-US" b="1" dirty="0" smtClean="0">
                <a:latin typeface="微软雅黑" pitchFamily="34" charset="-122"/>
                <a:ea typeface="微软雅黑" pitchFamily="34" charset="-122"/>
              </a:rPr>
              <a:t>。</a:t>
            </a:r>
            <a:endParaRPr lang="zh-CN" altLang="en-US" b="1" dirty="0">
              <a:latin typeface="微软雅黑" pitchFamily="34" charset="-122"/>
              <a:ea typeface="微软雅黑" pitchFamily="34" charset="-122"/>
            </a:endParaRPr>
          </a:p>
        </p:txBody>
      </p:sp>
      <p:grpSp>
        <p:nvGrpSpPr>
          <p:cNvPr id="5" name="组合 4"/>
          <p:cNvGrpSpPr/>
          <p:nvPr/>
        </p:nvGrpSpPr>
        <p:grpSpPr>
          <a:xfrm>
            <a:off x="1342828" y="3487305"/>
            <a:ext cx="6616808" cy="1149475"/>
            <a:chOff x="502922" y="2655525"/>
            <a:chExt cx="7958219" cy="1261156"/>
          </a:xfrm>
        </p:grpSpPr>
        <p:sp>
          <p:nvSpPr>
            <p:cNvPr id="6" name="对角圆角矩形 5"/>
            <p:cNvSpPr/>
            <p:nvPr/>
          </p:nvSpPr>
          <p:spPr>
            <a:xfrm>
              <a:off x="502922" y="2655525"/>
              <a:ext cx="7958219" cy="1261156"/>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p:nvPr/>
          </p:nvSpPr>
          <p:spPr>
            <a:xfrm>
              <a:off x="829484" y="2718745"/>
              <a:ext cx="7505966" cy="1114343"/>
            </a:xfrm>
            <a:prstGeom prst="rect">
              <a:avLst/>
            </a:prstGeom>
          </p:spPr>
          <p:txBody>
            <a:bodyPr wrap="square">
              <a:spAutoFit/>
            </a:bodyPr>
            <a:lstStyle/>
            <a:p>
              <a:pPr>
                <a:lnSpc>
                  <a:spcPts val="2400"/>
                </a:lnSpc>
              </a:pPr>
              <a:r>
                <a:rPr lang="en-US" altLang="zh-CN" b="1" dirty="0" smtClean="0">
                  <a:solidFill>
                    <a:schemeClr val="bg1"/>
                  </a:solidFill>
                  <a:latin typeface="微软雅黑" pitchFamily="34" charset="-122"/>
                  <a:ea typeface="微软雅黑" pitchFamily="34" charset="-122"/>
                </a:rPr>
                <a:t>3G </a:t>
              </a:r>
              <a:r>
                <a:rPr lang="zh-CN" altLang="en-US" b="1" dirty="0" smtClean="0">
                  <a:solidFill>
                    <a:schemeClr val="bg1"/>
                  </a:solidFill>
                  <a:latin typeface="微软雅黑" pitchFamily="34" charset="-122"/>
                  <a:ea typeface="微软雅黑" pitchFamily="34" charset="-122"/>
                </a:rPr>
                <a:t>蜂窝</a:t>
              </a:r>
              <a:r>
                <a:rPr lang="zh-CN" altLang="en-US" b="1" dirty="0">
                  <a:solidFill>
                    <a:schemeClr val="bg1"/>
                  </a:solidFill>
                  <a:latin typeface="微软雅黑" pitchFamily="34" charset="-122"/>
                  <a:ea typeface="微软雅黑" pitchFamily="34" charset="-122"/>
                </a:rPr>
                <a:t>移动通信是以传输多媒体数据业务为主的通信系统，而且必须</a:t>
              </a:r>
              <a:r>
                <a:rPr lang="zh-CN" altLang="en-US" b="1" dirty="0" smtClean="0">
                  <a:solidFill>
                    <a:schemeClr val="bg1"/>
                  </a:solidFill>
                  <a:latin typeface="微软雅黑" pitchFamily="34" charset="-122"/>
                  <a:ea typeface="微软雅黑" pitchFamily="34" charset="-122"/>
                </a:rPr>
                <a:t>兼容 </a:t>
              </a:r>
              <a:r>
                <a:rPr lang="en-US" altLang="zh-CN" b="1" dirty="0" smtClean="0">
                  <a:solidFill>
                    <a:schemeClr val="bg1"/>
                  </a:solidFill>
                  <a:latin typeface="微软雅黑" pitchFamily="34" charset="-122"/>
                  <a:ea typeface="微软雅黑" pitchFamily="34" charset="-122"/>
                </a:rPr>
                <a:t>2G </a:t>
              </a:r>
              <a:r>
                <a:rPr lang="zh-CN" altLang="en-US" b="1" dirty="0" smtClean="0">
                  <a:solidFill>
                    <a:schemeClr val="bg1"/>
                  </a:solidFill>
                  <a:latin typeface="微软雅黑" pitchFamily="34" charset="-122"/>
                  <a:ea typeface="微软雅黑" pitchFamily="34" charset="-122"/>
                </a:rPr>
                <a:t>的</a:t>
              </a:r>
              <a:r>
                <a:rPr lang="zh-CN" altLang="en-US" b="1" dirty="0">
                  <a:solidFill>
                    <a:schemeClr val="bg1"/>
                  </a:solidFill>
                  <a:latin typeface="微软雅黑" pitchFamily="34" charset="-122"/>
                  <a:ea typeface="微软雅黑" pitchFamily="34" charset="-122"/>
                </a:rPr>
                <a:t>功能（即能够通电话和发送短信），这就是所谓的</a:t>
              </a:r>
              <a:r>
                <a:rPr lang="zh-CN" altLang="en-US" b="1" dirty="0">
                  <a:solidFill>
                    <a:srgbClr val="FFFF00"/>
                  </a:solidFill>
                  <a:latin typeface="微软雅黑" pitchFamily="34" charset="-122"/>
                  <a:ea typeface="微软雅黑" pitchFamily="34" charset="-122"/>
                </a:rPr>
                <a:t>向后兼容</a:t>
              </a:r>
              <a:r>
                <a:rPr lang="zh-CN" altLang="en-US" b="1" dirty="0" smtClean="0">
                  <a:solidFill>
                    <a:srgbClr val="FFFF00"/>
                  </a:solidFill>
                  <a:latin typeface="微软雅黑" pitchFamily="34" charset="-122"/>
                  <a:ea typeface="微软雅黑" pitchFamily="34" charset="-122"/>
                </a:rPr>
                <a:t>。</a:t>
              </a:r>
              <a:endParaRPr lang="zh-CN" altLang="en-US" b="1" dirty="0">
                <a:solidFill>
                  <a:srgbClr val="FFFF00"/>
                </a:solidFill>
                <a:latin typeface="微软雅黑" pitchFamily="34" charset="-122"/>
                <a:ea typeface="微软雅黑" pitchFamily="34" charset="-122"/>
              </a:endParaRPr>
            </a:p>
          </p:txBody>
        </p:sp>
      </p:grpSp>
    </p:spTree>
    <p:extLst>
      <p:ext uri="{BB962C8B-B14F-4D97-AF65-F5344CB8AC3E}">
        <p14:creationId xmlns="" xmlns:p14="http://schemas.microsoft.com/office/powerpoint/2010/main" val="939181592"/>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076571" y="585623"/>
            <a:ext cx="297709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5. </a:t>
            </a:r>
            <a:r>
              <a:rPr lang="en-US" altLang="zh-CN" sz="2000" b="1" dirty="0" smtClean="0">
                <a:solidFill>
                  <a:schemeClr val="bg1"/>
                </a:solidFill>
                <a:latin typeface="微软雅黑" pitchFamily="34" charset="-122"/>
                <a:ea typeface="微软雅黑" pitchFamily="34" charset="-122"/>
              </a:rPr>
              <a:t>4G </a:t>
            </a:r>
            <a:r>
              <a:rPr lang="zh-CN" altLang="en-US" sz="2000" b="1" dirty="0" smtClean="0">
                <a:solidFill>
                  <a:schemeClr val="bg1"/>
                </a:solidFill>
                <a:latin typeface="微软雅黑" pitchFamily="34" charset="-122"/>
                <a:ea typeface="微软雅黑" pitchFamily="34" charset="-122"/>
              </a:rPr>
              <a:t>蜂窝</a:t>
            </a:r>
            <a:r>
              <a:rPr lang="zh-CN" altLang="en-US" sz="2000" b="1" dirty="0">
                <a:solidFill>
                  <a:schemeClr val="bg1"/>
                </a:solidFill>
                <a:latin typeface="微软雅黑" pitchFamily="34" charset="-122"/>
                <a:ea typeface="微软雅黑" pitchFamily="34" charset="-122"/>
              </a:rPr>
              <a:t>移动通信系统</a:t>
            </a:r>
          </a:p>
        </p:txBody>
      </p:sp>
      <p:sp>
        <p:nvSpPr>
          <p:cNvPr id="7" name="Rectangle 46"/>
          <p:cNvSpPr>
            <a:spLocks noChangeArrowheads="1"/>
          </p:cNvSpPr>
          <p:nvPr/>
        </p:nvSpPr>
        <p:spPr bwMode="auto">
          <a:xfrm>
            <a:off x="511895" y="977262"/>
            <a:ext cx="7874459" cy="296491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b="1" dirty="0" smtClean="0">
                <a:solidFill>
                  <a:srgbClr val="0000FF"/>
                </a:solidFill>
                <a:latin typeface="微软雅黑" pitchFamily="34" charset="-122"/>
                <a:ea typeface="微软雅黑" pitchFamily="34" charset="-122"/>
              </a:rPr>
              <a:t>第四代</a:t>
            </a:r>
            <a:r>
              <a:rPr lang="zh-CN" altLang="en-US" b="1" dirty="0" smtClean="0">
                <a:solidFill>
                  <a:srgbClr val="0000CC"/>
                </a:solidFill>
                <a:latin typeface="微软雅黑" pitchFamily="34" charset="-122"/>
                <a:ea typeface="微软雅黑" pitchFamily="34" charset="-122"/>
              </a:rPr>
              <a:t> </a:t>
            </a:r>
            <a:r>
              <a:rPr lang="en-US" altLang="zh-CN" b="1" dirty="0" smtClean="0">
                <a:latin typeface="微软雅黑" pitchFamily="34" charset="-122"/>
                <a:ea typeface="微软雅黑" pitchFamily="34" charset="-122"/>
              </a:rPr>
              <a:t>(4G) </a:t>
            </a:r>
            <a:r>
              <a:rPr lang="zh-CN" altLang="en-US" b="1" dirty="0" smtClean="0">
                <a:latin typeface="微软雅黑" pitchFamily="34" charset="-122"/>
                <a:ea typeface="微软雅黑" pitchFamily="34" charset="-122"/>
              </a:rPr>
              <a:t>蜂窝移动通信系统</a:t>
            </a:r>
            <a:endParaRPr lang="en-US" altLang="zh-CN" b="1" dirty="0" smtClean="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smtClean="0">
                <a:latin typeface="微软雅黑" pitchFamily="34" charset="-122"/>
                <a:ea typeface="微软雅黑" pitchFamily="34" charset="-122"/>
              </a:rPr>
              <a:t>2008 </a:t>
            </a:r>
            <a:r>
              <a:rPr lang="zh-CN" altLang="en-US" b="1" dirty="0" smtClean="0">
                <a:latin typeface="微软雅黑" pitchFamily="34" charset="-122"/>
                <a:ea typeface="微软雅黑" pitchFamily="34" charset="-122"/>
              </a:rPr>
              <a:t>年，名称</a:t>
            </a:r>
            <a:r>
              <a:rPr lang="zh-CN" altLang="en-US" b="1" dirty="0">
                <a:latin typeface="微软雅黑" pitchFamily="34" charset="-122"/>
                <a:ea typeface="微软雅黑" pitchFamily="34" charset="-122"/>
              </a:rPr>
              <a:t>定</a:t>
            </a:r>
            <a:r>
              <a:rPr lang="zh-CN" altLang="en-US" b="1" dirty="0" smtClean="0">
                <a:latin typeface="微软雅黑" pitchFamily="34" charset="-122"/>
                <a:ea typeface="微软雅黑" pitchFamily="34" charset="-122"/>
              </a:rPr>
              <a:t>为</a:t>
            </a:r>
            <a:r>
              <a:rPr lang="zh-CN" altLang="en-US" b="1" dirty="0">
                <a:latin typeface="微软雅黑" pitchFamily="34" charset="-122"/>
                <a:ea typeface="微软雅黑" pitchFamily="34" charset="-122"/>
              </a:rPr>
              <a:t>高级国际</a:t>
            </a:r>
            <a:r>
              <a:rPr lang="zh-CN" altLang="en-US" b="1" dirty="0" smtClean="0">
                <a:latin typeface="微软雅黑" pitchFamily="34" charset="-122"/>
                <a:ea typeface="微软雅黑" pitchFamily="34" charset="-122"/>
              </a:rPr>
              <a:t>移动通信 </a:t>
            </a:r>
            <a:r>
              <a:rPr lang="en-US" altLang="zh-CN" b="1" dirty="0" smtClean="0">
                <a:solidFill>
                  <a:srgbClr val="C00000"/>
                </a:solidFill>
                <a:latin typeface="微软雅黑" pitchFamily="34" charset="-122"/>
                <a:ea typeface="微软雅黑" pitchFamily="34" charset="-122"/>
              </a:rPr>
              <a:t>IMT-Advanced</a:t>
            </a:r>
            <a:r>
              <a:rPr lang="en-US" altLang="zh-CN" b="1" dirty="0" smtClean="0">
                <a:latin typeface="微软雅黑" pitchFamily="34" charset="-122"/>
                <a:ea typeface="微软雅黑" pitchFamily="34" charset="-122"/>
              </a:rPr>
              <a:t> </a:t>
            </a:r>
            <a:r>
              <a:rPr lang="en-US" altLang="zh-CN" b="1" dirty="0">
                <a:latin typeface="微软雅黑" pitchFamily="34" charset="-122"/>
                <a:ea typeface="微软雅黑" pitchFamily="34" charset="-122"/>
              </a:rPr>
              <a:t>(International Mobile Telecommunications-Advanced</a:t>
            </a:r>
            <a:r>
              <a:rPr lang="en-US" altLang="zh-CN" b="1" dirty="0" smtClean="0">
                <a:latin typeface="微软雅黑" pitchFamily="34" charset="-122"/>
                <a:ea typeface="微软雅黑" pitchFamily="34" charset="-122"/>
              </a:rPr>
              <a:t>)</a:t>
            </a:r>
            <a:r>
              <a:rPr lang="zh-CN" altLang="en-US" b="1" dirty="0" smtClean="0">
                <a:latin typeface="微软雅黑" pitchFamily="34" charset="-122"/>
                <a:ea typeface="微软雅黑" pitchFamily="34" charset="-122"/>
              </a:rPr>
              <a:t> 。</a:t>
            </a:r>
            <a:endParaRPr lang="en-US" altLang="zh-CN" b="1" dirty="0" smtClean="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smtClean="0">
                <a:latin typeface="微软雅黑" pitchFamily="34" charset="-122"/>
                <a:ea typeface="微软雅黑" pitchFamily="34" charset="-122"/>
              </a:rPr>
              <a:t>IMT-Advanced </a:t>
            </a:r>
            <a:r>
              <a:rPr lang="zh-CN" altLang="en-US" b="1" dirty="0" smtClean="0">
                <a:latin typeface="微软雅黑" pitchFamily="34" charset="-122"/>
                <a:ea typeface="微软雅黑" pitchFamily="34" charset="-122"/>
              </a:rPr>
              <a:t>的</a:t>
            </a:r>
            <a:r>
              <a:rPr lang="zh-CN" altLang="en-US" b="1" dirty="0">
                <a:latin typeface="微软雅黑" pitchFamily="34" charset="-122"/>
                <a:ea typeface="微软雅黑" pitchFamily="34" charset="-122"/>
              </a:rPr>
              <a:t>一个最重要的</a:t>
            </a:r>
            <a:r>
              <a:rPr lang="zh-CN" altLang="en-US" b="1" dirty="0" smtClean="0">
                <a:latin typeface="微软雅黑" pitchFamily="34" charset="-122"/>
                <a:ea typeface="微软雅黑" pitchFamily="34" charset="-122"/>
              </a:rPr>
              <a:t>特点：</a:t>
            </a:r>
            <a:r>
              <a:rPr lang="zh-CN" altLang="en-US" b="1" dirty="0" smtClean="0">
                <a:solidFill>
                  <a:srgbClr val="0000CC"/>
                </a:solidFill>
                <a:latin typeface="微软雅黑" pitchFamily="34" charset="-122"/>
                <a:ea typeface="微软雅黑" pitchFamily="34" charset="-122"/>
              </a:rPr>
              <a:t>取消</a:t>
            </a:r>
            <a:r>
              <a:rPr lang="zh-CN" altLang="en-US" b="1" dirty="0">
                <a:solidFill>
                  <a:srgbClr val="0000CC"/>
                </a:solidFill>
                <a:latin typeface="微软雅黑" pitchFamily="34" charset="-122"/>
                <a:ea typeface="微软雅黑" pitchFamily="34" charset="-122"/>
              </a:rPr>
              <a:t>了电路交换，</a:t>
            </a:r>
            <a:r>
              <a:rPr lang="zh-CN" altLang="en-US" b="1" dirty="0">
                <a:latin typeface="微软雅黑" pitchFamily="34" charset="-122"/>
                <a:ea typeface="微软雅黑" pitchFamily="34" charset="-122"/>
              </a:rPr>
              <a:t>无论传送数据还是话音，全部使用分组交换技术，或称为</a:t>
            </a:r>
            <a:r>
              <a:rPr lang="zh-CN" altLang="en-US" b="1" dirty="0">
                <a:solidFill>
                  <a:srgbClr val="C00000"/>
                </a:solidFill>
                <a:latin typeface="微软雅黑" pitchFamily="34" charset="-122"/>
                <a:ea typeface="微软雅黑" pitchFamily="34" charset="-122"/>
              </a:rPr>
              <a:t>全</a:t>
            </a:r>
            <a:r>
              <a:rPr lang="zh-CN" altLang="en-US" b="1" dirty="0" smtClean="0">
                <a:solidFill>
                  <a:srgbClr val="C00000"/>
                </a:solidFill>
                <a:latin typeface="微软雅黑" pitchFamily="34" charset="-122"/>
                <a:ea typeface="微软雅黑" pitchFamily="34" charset="-122"/>
              </a:rPr>
              <a:t>网 </a:t>
            </a:r>
            <a:r>
              <a:rPr lang="en-US" altLang="zh-CN" b="1" dirty="0" smtClean="0">
                <a:solidFill>
                  <a:srgbClr val="C00000"/>
                </a:solidFill>
                <a:latin typeface="微软雅黑" pitchFamily="34" charset="-122"/>
                <a:ea typeface="微软雅黑" pitchFamily="34" charset="-122"/>
              </a:rPr>
              <a:t>IP </a:t>
            </a:r>
            <a:r>
              <a:rPr lang="zh-CN" altLang="en-US" b="1" dirty="0" smtClean="0">
                <a:solidFill>
                  <a:srgbClr val="C00000"/>
                </a:solidFill>
                <a:latin typeface="微软雅黑" pitchFamily="34" charset="-122"/>
                <a:ea typeface="微软雅黑" pitchFamily="34" charset="-122"/>
              </a:rPr>
              <a:t>化。</a:t>
            </a:r>
            <a:endParaRPr lang="en-US" altLang="zh-CN" b="1" dirty="0" smtClean="0">
              <a:solidFill>
                <a:srgbClr val="C00000"/>
              </a:solidFill>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smtClean="0">
                <a:latin typeface="微软雅黑" pitchFamily="34" charset="-122"/>
                <a:ea typeface="微软雅黑" pitchFamily="34" charset="-122"/>
              </a:rPr>
              <a:t>IMT-Advanced </a:t>
            </a:r>
            <a:r>
              <a:rPr lang="zh-CN" altLang="en-US" b="1" dirty="0" smtClean="0">
                <a:latin typeface="微软雅黑" pitchFamily="34" charset="-122"/>
                <a:ea typeface="微软雅黑" pitchFamily="34" charset="-122"/>
              </a:rPr>
              <a:t>目标</a:t>
            </a:r>
            <a:r>
              <a:rPr lang="zh-CN" altLang="en-US" b="1" dirty="0">
                <a:latin typeface="微软雅黑" pitchFamily="34" charset="-122"/>
                <a:ea typeface="微软雅黑" pitchFamily="34" charset="-122"/>
              </a:rPr>
              <a:t>峰值数据</a:t>
            </a:r>
            <a:r>
              <a:rPr lang="zh-CN" altLang="en-US" b="1" dirty="0" smtClean="0">
                <a:latin typeface="微软雅黑" pitchFamily="34" charset="-122"/>
                <a:ea typeface="微软雅黑" pitchFamily="34" charset="-122"/>
              </a:rPr>
              <a:t>率：</a:t>
            </a:r>
            <a:r>
              <a:rPr lang="zh-CN" altLang="en-US" b="1" dirty="0">
                <a:latin typeface="微软雅黑" pitchFamily="34" charset="-122"/>
                <a:ea typeface="微软雅黑" pitchFamily="34" charset="-122"/>
              </a:rPr>
              <a:t>固定的和低速移动通信时应</a:t>
            </a:r>
            <a:r>
              <a:rPr lang="zh-CN" altLang="en-US" b="1" dirty="0" smtClean="0">
                <a:latin typeface="微软雅黑" pitchFamily="34" charset="-122"/>
                <a:ea typeface="微软雅黑" pitchFamily="34" charset="-122"/>
              </a:rPr>
              <a:t>达到 </a:t>
            </a:r>
            <a:r>
              <a:rPr lang="en-US" altLang="zh-CN" b="1" dirty="0" smtClean="0">
                <a:latin typeface="微软雅黑" pitchFamily="34" charset="-122"/>
                <a:ea typeface="微软雅黑" pitchFamily="34" charset="-122"/>
              </a:rPr>
              <a:t>1 </a:t>
            </a:r>
            <a:r>
              <a:rPr lang="en-US" altLang="zh-CN" b="1" dirty="0" err="1">
                <a:latin typeface="微软雅黑" pitchFamily="34" charset="-122"/>
                <a:ea typeface="微软雅黑" pitchFamily="34" charset="-122"/>
              </a:rPr>
              <a:t>Gbit</a:t>
            </a:r>
            <a:r>
              <a:rPr lang="en-US" altLang="zh-CN" b="1" dirty="0">
                <a:latin typeface="微软雅黑" pitchFamily="34" charset="-122"/>
                <a:ea typeface="微软雅黑" pitchFamily="34" charset="-122"/>
              </a:rPr>
              <a:t>/s</a:t>
            </a:r>
            <a:r>
              <a:rPr lang="zh-CN" altLang="en-US" b="1" dirty="0">
                <a:latin typeface="微软雅黑" pitchFamily="34" charset="-122"/>
                <a:ea typeface="微软雅黑" pitchFamily="34" charset="-122"/>
              </a:rPr>
              <a:t>，在高速移动通信时（如在火车。汽车上）应</a:t>
            </a:r>
            <a:r>
              <a:rPr lang="zh-CN" altLang="en-US" b="1" dirty="0" smtClean="0">
                <a:latin typeface="微软雅黑" pitchFamily="34" charset="-122"/>
                <a:ea typeface="微软雅黑" pitchFamily="34" charset="-122"/>
              </a:rPr>
              <a:t>达到 </a:t>
            </a:r>
            <a:r>
              <a:rPr lang="en-US" altLang="zh-CN" b="1" dirty="0" smtClean="0">
                <a:latin typeface="微软雅黑" pitchFamily="34" charset="-122"/>
                <a:ea typeface="微软雅黑" pitchFamily="34" charset="-122"/>
              </a:rPr>
              <a:t>100 </a:t>
            </a:r>
            <a:r>
              <a:rPr lang="en-US" altLang="zh-CN" b="1" dirty="0">
                <a:latin typeface="微软雅黑" pitchFamily="34" charset="-122"/>
                <a:ea typeface="微软雅黑" pitchFamily="34" charset="-122"/>
              </a:rPr>
              <a:t>Mbit/s</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p:txBody>
      </p:sp>
    </p:spTree>
    <p:extLst>
      <p:ext uri="{BB962C8B-B14F-4D97-AF65-F5344CB8AC3E}">
        <p14:creationId xmlns="" xmlns:p14="http://schemas.microsoft.com/office/powerpoint/2010/main" val="2728564770"/>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4690258"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长期</a:t>
            </a:r>
            <a:r>
              <a:rPr lang="zh-CN" altLang="en-US" sz="2000" b="1" dirty="0" smtClean="0">
                <a:latin typeface="微软雅黑" pitchFamily="34" charset="-122"/>
                <a:ea typeface="微软雅黑" pitchFamily="34" charset="-122"/>
              </a:rPr>
              <a:t>演进 </a:t>
            </a:r>
            <a:r>
              <a:rPr lang="en-US" altLang="zh-CN" sz="2000" b="1" dirty="0" smtClean="0">
                <a:latin typeface="微软雅黑" pitchFamily="34" charset="-122"/>
                <a:ea typeface="微软雅黑" pitchFamily="34" charset="-122"/>
              </a:rPr>
              <a:t>LTE </a:t>
            </a:r>
            <a:r>
              <a:rPr lang="en-US" altLang="zh-CN" sz="2000" b="1" dirty="0">
                <a:latin typeface="微软雅黑" pitchFamily="34" charset="-122"/>
                <a:ea typeface="微软雅黑" pitchFamily="34" charset="-122"/>
              </a:rPr>
              <a:t>(Long-Term Evolution)</a:t>
            </a:r>
            <a:endParaRPr lang="zh-CN" altLang="en-US" sz="2000" b="1" dirty="0">
              <a:solidFill>
                <a:srgbClr val="0000CC"/>
              </a:solidFill>
              <a:latin typeface="微软雅黑" pitchFamily="34" charset="-122"/>
              <a:ea typeface="微软雅黑" pitchFamily="34" charset="-122"/>
            </a:endParaRPr>
          </a:p>
        </p:txBody>
      </p:sp>
      <p:sp>
        <p:nvSpPr>
          <p:cNvPr id="371" name="Rectangle 46"/>
          <p:cNvSpPr>
            <a:spLocks noChangeArrowheads="1"/>
          </p:cNvSpPr>
          <p:nvPr/>
        </p:nvSpPr>
        <p:spPr bwMode="auto">
          <a:xfrm>
            <a:off x="511895" y="933717"/>
            <a:ext cx="8139815" cy="240065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smtClean="0">
                <a:latin typeface="微软雅黑" pitchFamily="34" charset="-122"/>
                <a:ea typeface="微软雅黑" pitchFamily="34" charset="-122"/>
              </a:rPr>
              <a:t>4G </a:t>
            </a:r>
            <a:r>
              <a:rPr lang="zh-CN" altLang="en-US" sz="2000" b="1" dirty="0" smtClean="0">
                <a:latin typeface="微软雅黑" pitchFamily="34" charset="-122"/>
                <a:ea typeface="微软雅黑" pitchFamily="34" charset="-122"/>
              </a:rPr>
              <a:t>标准比 </a:t>
            </a:r>
            <a:r>
              <a:rPr lang="en-US" altLang="zh-CN" sz="2000" b="1" dirty="0" smtClean="0">
                <a:latin typeface="微软雅黑" pitchFamily="34" charset="-122"/>
                <a:ea typeface="微软雅黑" pitchFamily="34" charset="-122"/>
              </a:rPr>
              <a:t>3G </a:t>
            </a:r>
            <a:r>
              <a:rPr lang="zh-CN" altLang="en-US" sz="2000" b="1" dirty="0" smtClean="0">
                <a:latin typeface="微软雅黑" pitchFamily="34" charset="-122"/>
                <a:ea typeface="微软雅黑" pitchFamily="34" charset="-122"/>
              </a:rPr>
              <a:t>的</a:t>
            </a:r>
            <a:r>
              <a:rPr lang="zh-CN" altLang="en-US" sz="2000" b="1" dirty="0">
                <a:latin typeface="微软雅黑" pitchFamily="34" charset="-122"/>
                <a:ea typeface="微软雅黑" pitchFamily="34" charset="-122"/>
              </a:rPr>
              <a:t>标准高出很多。在当时的技术条件下</a:t>
            </a:r>
            <a:r>
              <a:rPr lang="zh-CN" altLang="en-US" sz="2000" b="1" dirty="0" smtClean="0">
                <a:latin typeface="微软雅黑" pitchFamily="34" charset="-122"/>
                <a:ea typeface="微软雅黑" pitchFamily="34" charset="-122"/>
              </a:rPr>
              <a:t>，很难实现。</a:t>
            </a:r>
            <a:endParaRPr lang="en-US" altLang="zh-CN" sz="2000" b="1" dirty="0" smtClean="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rPr>
              <a:t>LTE </a:t>
            </a:r>
            <a:r>
              <a:rPr lang="zh-CN" altLang="en-US" sz="2000" b="1" dirty="0" smtClean="0">
                <a:solidFill>
                  <a:srgbClr val="C00000"/>
                </a:solidFill>
                <a:latin typeface="微软雅黑" pitchFamily="34" charset="-122"/>
                <a:ea typeface="微软雅黑" pitchFamily="34" charset="-122"/>
              </a:rPr>
              <a:t>标准</a:t>
            </a:r>
            <a:r>
              <a:rPr lang="zh-CN" altLang="en-US" sz="2000" b="1" dirty="0">
                <a:solidFill>
                  <a:srgbClr val="C00000"/>
                </a:solidFill>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3GPP R8 </a:t>
            </a:r>
            <a:r>
              <a:rPr lang="zh-CN" altLang="en-US" sz="2000" b="1" dirty="0" smtClean="0">
                <a:latin typeface="微软雅黑" pitchFamily="34" charset="-122"/>
                <a:ea typeface="微软雅黑" pitchFamily="34" charset="-122"/>
              </a:rPr>
              <a:t>版本</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显示为</a:t>
            </a:r>
            <a:r>
              <a:rPr lang="en-US" altLang="zh-CN" sz="2000" b="1" dirty="0">
                <a:latin typeface="微软雅黑" pitchFamily="34" charset="-122"/>
                <a:ea typeface="微软雅黑" pitchFamily="34" charset="-122"/>
              </a:rPr>
              <a:t>“4G”</a:t>
            </a:r>
            <a:r>
              <a:rPr lang="zh-CN" altLang="en-US" sz="2000" b="1" dirty="0">
                <a:latin typeface="微软雅黑" pitchFamily="34" charset="-122"/>
                <a:ea typeface="微软雅黑" pitchFamily="34" charset="-122"/>
              </a:rPr>
              <a:t>，</a:t>
            </a:r>
            <a:r>
              <a:rPr lang="zh-CN" altLang="en-US" sz="2000" b="1" dirty="0">
                <a:solidFill>
                  <a:srgbClr val="C00000"/>
                </a:solidFill>
                <a:latin typeface="微软雅黑" pitchFamily="34" charset="-122"/>
                <a:ea typeface="微软雅黑" pitchFamily="34" charset="-122"/>
              </a:rPr>
              <a:t>但不是真正的 </a:t>
            </a:r>
            <a:r>
              <a:rPr lang="en-US" altLang="zh-CN" sz="2000" b="1" dirty="0">
                <a:solidFill>
                  <a:srgbClr val="C00000"/>
                </a:solidFill>
                <a:latin typeface="微软雅黑" pitchFamily="34" charset="-122"/>
                <a:ea typeface="微软雅黑" pitchFamily="34" charset="-122"/>
              </a:rPr>
              <a:t>4G</a:t>
            </a:r>
            <a:r>
              <a:rPr lang="zh-CN" altLang="en-US" sz="2000" b="1" dirty="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俗称为 </a:t>
            </a:r>
            <a:r>
              <a:rPr lang="en-US" altLang="zh-CN" sz="2000" b="1" dirty="0">
                <a:solidFill>
                  <a:srgbClr val="0000CC"/>
                </a:solidFill>
                <a:latin typeface="微软雅黑" pitchFamily="34" charset="-122"/>
                <a:ea typeface="微软雅黑" pitchFamily="34" charset="-122"/>
              </a:rPr>
              <a:t>3.9G</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或 </a:t>
            </a:r>
            <a:r>
              <a:rPr lang="en-US" altLang="zh-CN" sz="2000" b="1" dirty="0" smtClean="0">
                <a:solidFill>
                  <a:srgbClr val="0000CC"/>
                </a:solidFill>
                <a:latin typeface="微软雅黑" pitchFamily="34" charset="-122"/>
                <a:ea typeface="微软雅黑" pitchFamily="34" charset="-122"/>
              </a:rPr>
              <a:t>3.95G</a:t>
            </a:r>
            <a:r>
              <a:rPr lang="zh-CN" altLang="en-US" sz="2000" b="1" dirty="0" smtClean="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信道带宽为 </a:t>
            </a:r>
            <a:r>
              <a:rPr lang="en-US" altLang="zh-CN" sz="2000" b="1" dirty="0">
                <a:latin typeface="微软雅黑" pitchFamily="34" charset="-122"/>
                <a:ea typeface="微软雅黑" pitchFamily="34" charset="-122"/>
              </a:rPr>
              <a:t>20 MHz</a:t>
            </a:r>
            <a:r>
              <a:rPr lang="zh-CN" altLang="en-US" sz="2000" b="1" dirty="0">
                <a:latin typeface="微软雅黑" pitchFamily="34" charset="-122"/>
                <a:ea typeface="微软雅黑" pitchFamily="34" charset="-122"/>
              </a:rPr>
              <a:t>时，其下行和上行数据率应分别达到 </a:t>
            </a:r>
            <a:r>
              <a:rPr lang="en-US" altLang="zh-CN" sz="2000" b="1" dirty="0">
                <a:latin typeface="微软雅黑" pitchFamily="34" charset="-122"/>
                <a:ea typeface="微软雅黑" pitchFamily="34" charset="-122"/>
              </a:rPr>
              <a:t>100 Mbit/s </a:t>
            </a:r>
            <a:r>
              <a:rPr lang="zh-CN" altLang="en-US" sz="2000" b="1" dirty="0">
                <a:latin typeface="微软雅黑" pitchFamily="34" charset="-122"/>
                <a:ea typeface="微软雅黑" pitchFamily="34" charset="-122"/>
              </a:rPr>
              <a:t>和 </a:t>
            </a:r>
            <a:r>
              <a:rPr lang="en-US" altLang="zh-CN" sz="2000" b="1" dirty="0">
                <a:latin typeface="微软雅黑" pitchFamily="34" charset="-122"/>
                <a:ea typeface="微软雅黑" pitchFamily="34" charset="-122"/>
              </a:rPr>
              <a:t>50 Mbit/s</a:t>
            </a:r>
            <a:r>
              <a:rPr lang="zh-CN" altLang="en-US" sz="2000" b="1" dirty="0">
                <a:latin typeface="微软雅黑" pitchFamily="34" charset="-122"/>
                <a:ea typeface="微软雅黑" pitchFamily="34" charset="-122"/>
              </a:rPr>
              <a:t>。</a:t>
            </a:r>
          </a:p>
        </p:txBody>
      </p:sp>
    </p:spTree>
    <p:extLst>
      <p:ext uri="{BB962C8B-B14F-4D97-AF65-F5344CB8AC3E}">
        <p14:creationId xmlns="" xmlns:p14="http://schemas.microsoft.com/office/powerpoint/2010/main" val="1833577417"/>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en-US" altLang="zh-CN" sz="2000" b="1" dirty="0" smtClean="0">
                <a:latin typeface="微软雅黑" pitchFamily="34" charset="-122"/>
                <a:ea typeface="微软雅黑" pitchFamily="34" charset="-122"/>
              </a:rPr>
              <a:t>LTE </a:t>
            </a:r>
            <a:r>
              <a:rPr lang="zh-CN" altLang="en-US" sz="2000" b="1" dirty="0" smtClean="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 xmlns:p14="http://schemas.microsoft.com/office/powerpoint/2010/main" val="2634695082"/>
              </p:ext>
            </p:extLst>
          </p:nvPr>
        </p:nvGraphicFramePr>
        <p:xfrm>
          <a:off x="1262987" y="2611380"/>
          <a:ext cx="416939" cy="191849"/>
        </p:xfrm>
        <a:graphic>
          <a:graphicData uri="http://schemas.openxmlformats.org/presentationml/2006/ole">
            <p:oleObj spid="_x0000_s38972" name="Microsoft ClipArt Gallery" r:id="rId5" imgW="8839200" imgH="3481388" progId="">
              <p:embed/>
            </p:oleObj>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UE</a:t>
            </a:r>
            <a:endParaRPr kumimoji="1" lang="zh-CN" altLang="en-US" sz="1200" b="1" dirty="0">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grpSp>
        <p:nvGrpSpPr>
          <p:cNvPr id="3" name="组合 2"/>
          <p:cNvGrpSpPr/>
          <p:nvPr/>
        </p:nvGrpSpPr>
        <p:grpSpPr>
          <a:xfrm>
            <a:off x="6782593" y="1090679"/>
            <a:ext cx="1491514" cy="732822"/>
            <a:chOff x="6691097" y="1239483"/>
            <a:chExt cx="1491514" cy="732822"/>
          </a:xfrm>
        </p:grpSpPr>
        <p:sp>
          <p:nvSpPr>
            <p:cNvPr id="123"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4"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25"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26" name="直接连接符 125"/>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7" name="直接连接符 126"/>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28"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29" name="直接连接符 128"/>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p:oleObj spid="_x0000_s38973" name="VISIO" r:id="rId6" imgW="1687068" imgH="964692" progId="">
                <p:embed/>
              </p:oleObj>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8" name="Text Box 546"/>
          <p:cNvSpPr txBox="1">
            <a:spLocks noChangeArrowheads="1"/>
          </p:cNvSpPr>
          <p:nvPr/>
        </p:nvSpPr>
        <p:spPr bwMode="auto">
          <a:xfrm>
            <a:off x="6025963" y="2116575"/>
            <a:ext cx="492443" cy="5262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层面</a:t>
            </a: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sp>
        <p:nvSpPr>
          <p:cNvPr id="143" name="Text Box 546"/>
          <p:cNvSpPr txBox="1">
            <a:spLocks noChangeArrowheads="1"/>
          </p:cNvSpPr>
          <p:nvPr/>
        </p:nvSpPr>
        <p:spPr bwMode="auto">
          <a:xfrm>
            <a:off x="6019387" y="1539163"/>
            <a:ext cx="492443" cy="5262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控制</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层面</a:t>
            </a:r>
          </a:p>
        </p:txBody>
      </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1015663"/>
          </a:xfrm>
          <a:prstGeom prst="rect">
            <a:avLst/>
          </a:prstGeom>
        </p:spPr>
        <p:txBody>
          <a:bodyPr wrap="square">
            <a:spAutoFit/>
          </a:bodyPr>
          <a:lstStyle/>
          <a:p>
            <a:pPr>
              <a:lnSpc>
                <a:spcPts val="2400"/>
              </a:lnSpc>
            </a:pPr>
            <a:r>
              <a:rPr lang="zh-CN"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由三大部分组成</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用户</a:t>
            </a:r>
            <a:r>
              <a:rPr lang="zh-CN"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设备</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UE</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、演进的无线接入</a:t>
            </a:r>
            <a:r>
              <a:rPr lang="zh-CN"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网</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E-UTRAN</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(Evolved-UTRAN</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和演进</a:t>
            </a:r>
            <a:r>
              <a:rPr lang="zh-CN"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的分组核心</a:t>
            </a:r>
            <a:r>
              <a:rPr lang="zh-CN"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网</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EPC</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(Evolved Packet Core)</a:t>
            </a:r>
            <a:r>
              <a:rPr lang="zh-CN"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LTE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网络</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中不再保留</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电路交换。</a:t>
            </a:r>
            <a:r>
              <a:rPr lang="zh-CN" altLang="en-US" sz="1600" b="1" kern="500" dirty="0" smtClean="0">
                <a:solidFill>
                  <a:srgbClr val="0000FF"/>
                </a:solidFill>
                <a:latin typeface="微软雅黑" panose="020B0503020204020204" pitchFamily="34" charset="-122"/>
                <a:ea typeface="微软雅黑" panose="020B0503020204020204" pitchFamily="34" charset="-122"/>
                <a:cs typeface="Times New Roman" panose="02020603050405020304" pitchFamily="18" charset="0"/>
              </a:rPr>
              <a:t>采用</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全 </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smtClean="0">
                <a:solidFill>
                  <a:srgbClr val="0000FF"/>
                </a:solidFill>
                <a:latin typeface="微软雅黑" panose="020B0503020204020204" pitchFamily="34" charset="-122"/>
                <a:ea typeface="微软雅黑" panose="020B0503020204020204" pitchFamily="34" charset="-122"/>
                <a:cs typeface="Times New Roman" panose="02020603050405020304" pitchFamily="18" charset="0"/>
              </a:rPr>
              <a:t>网络是 </a:t>
            </a:r>
            <a:r>
              <a:rPr lang="en-US" altLang="zh-CN" sz="1600" b="1" kern="500" dirty="0" smtClean="0">
                <a:solidFill>
                  <a:srgbClr val="0000FF"/>
                </a:solidFill>
                <a:latin typeface="微软雅黑" panose="020B0503020204020204" pitchFamily="34" charset="-122"/>
                <a:ea typeface="微软雅黑" panose="020B0503020204020204" pitchFamily="34" charset="-122"/>
                <a:cs typeface="Times New Roman" panose="02020603050405020304" pitchFamily="18" charset="0"/>
              </a:rPr>
              <a:t>LTE </a:t>
            </a:r>
            <a:r>
              <a:rPr lang="zh-CN" altLang="en-US" sz="1600" b="1" kern="500" dirty="0" smtClean="0">
                <a:solidFill>
                  <a:srgbClr val="0000FF"/>
                </a:solidFill>
                <a:latin typeface="微软雅黑" panose="020B0503020204020204" pitchFamily="34" charset="-122"/>
                <a:ea typeface="微软雅黑" panose="020B0503020204020204" pitchFamily="34" charset="-122"/>
                <a:cs typeface="Times New Roman" panose="02020603050405020304" pitchFamily="18" charset="0"/>
              </a:rPr>
              <a:t>网络结构</a:t>
            </a:r>
            <a:r>
              <a:rPr lang="zh-CN" altLang="en-US" sz="1600" b="1" kern="500" dirty="0">
                <a:solidFill>
                  <a:srgbClr val="0000FF"/>
                </a:solidFill>
                <a:latin typeface="微软雅黑" panose="020B0503020204020204" pitchFamily="34" charset="-122"/>
                <a:ea typeface="微软雅黑" panose="020B0503020204020204" pitchFamily="34" charset="-122"/>
                <a:cs typeface="Times New Roman" panose="02020603050405020304" pitchFamily="18" charset="0"/>
              </a:rPr>
              <a:t>中的一个重大变革。</a:t>
            </a:r>
          </a:p>
        </p:txBody>
      </p:sp>
    </p:spTree>
    <p:extLst>
      <p:ext uri="{BB962C8B-B14F-4D97-AF65-F5344CB8AC3E}">
        <p14:creationId xmlns="" xmlns:p14="http://schemas.microsoft.com/office/powerpoint/2010/main" val="3764473276"/>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114"/>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115"/>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11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p:bldP spid="115" grpId="0"/>
      <p:bldP spid="116"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3255763"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en-US" altLang="zh-CN" sz="2000" b="1" dirty="0" smtClean="0">
                <a:latin typeface="微软雅黑" pitchFamily="34" charset="-122"/>
                <a:ea typeface="微软雅黑" pitchFamily="34" charset="-122"/>
              </a:rPr>
              <a:t>LTE </a:t>
            </a:r>
            <a:r>
              <a:rPr lang="zh-CN" altLang="en-US" sz="2000" b="1" dirty="0" smtClean="0">
                <a:latin typeface="微软雅黑" pitchFamily="34" charset="-122"/>
                <a:ea typeface="微软雅黑" pitchFamily="34" charset="-122"/>
              </a:rPr>
              <a:t>提高</a:t>
            </a:r>
            <a:r>
              <a:rPr lang="zh-CN" altLang="en-US" sz="2000" b="1" dirty="0">
                <a:latin typeface="微软雅黑" pitchFamily="34" charset="-122"/>
                <a:ea typeface="微软雅黑" pitchFamily="34" charset="-122"/>
              </a:rPr>
              <a:t>数据</a:t>
            </a:r>
            <a:r>
              <a:rPr lang="zh-CN" altLang="en-US" sz="2000" b="1" dirty="0" smtClean="0">
                <a:latin typeface="微软雅黑" pitchFamily="34" charset="-122"/>
                <a:ea typeface="微软雅黑" pitchFamily="34" charset="-122"/>
              </a:rPr>
              <a:t>率的</a:t>
            </a:r>
            <a:r>
              <a:rPr lang="zh-CN" altLang="en-US" sz="2000" b="1" dirty="0">
                <a:latin typeface="微软雅黑" pitchFamily="34" charset="-122"/>
                <a:ea typeface="微软雅黑" pitchFamily="34" charset="-122"/>
              </a:rPr>
              <a:t>一些方法</a:t>
            </a:r>
            <a:endParaRPr lang="zh-CN" altLang="en-US" sz="2000" b="1" dirty="0">
              <a:solidFill>
                <a:srgbClr val="0000CC"/>
              </a:solidFill>
              <a:latin typeface="微软雅黑" pitchFamily="34" charset="-122"/>
              <a:ea typeface="微软雅黑" pitchFamily="34" charset="-122"/>
            </a:endParaRPr>
          </a:p>
        </p:txBody>
      </p:sp>
      <p:sp>
        <p:nvSpPr>
          <p:cNvPr id="371" name="Rectangle 46"/>
          <p:cNvSpPr>
            <a:spLocks noChangeArrowheads="1"/>
          </p:cNvSpPr>
          <p:nvPr/>
        </p:nvSpPr>
        <p:spPr bwMode="auto">
          <a:xfrm>
            <a:off x="511896" y="933717"/>
            <a:ext cx="8074756" cy="364824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b="1" dirty="0" smtClean="0">
                <a:latin typeface="微软雅黑" pitchFamily="34" charset="-122"/>
                <a:ea typeface="微软雅黑" pitchFamily="34" charset="-122"/>
              </a:rPr>
              <a:t>无线接入</a:t>
            </a:r>
            <a:r>
              <a:rPr lang="zh-CN" altLang="en-US" b="1" dirty="0">
                <a:latin typeface="微软雅黑" pitchFamily="34" charset="-122"/>
                <a:ea typeface="微软雅黑" pitchFamily="34" charset="-122"/>
              </a:rPr>
              <a:t>网的下行信道（</a:t>
            </a:r>
            <a:r>
              <a:rPr lang="en-US" altLang="zh-CN" b="1" dirty="0" err="1">
                <a:latin typeface="微软雅黑" pitchFamily="34" charset="-122"/>
                <a:ea typeface="微软雅黑" pitchFamily="34" charset="-122"/>
              </a:rPr>
              <a:t>eNB→UE</a:t>
            </a:r>
            <a:r>
              <a:rPr lang="zh-CN" altLang="en-US" b="1" dirty="0">
                <a:latin typeface="微软雅黑" pitchFamily="34" charset="-122"/>
                <a:ea typeface="微软雅黑" pitchFamily="34" charset="-122"/>
              </a:rPr>
              <a:t>）与上行信道（</a:t>
            </a:r>
            <a:r>
              <a:rPr lang="en-US" altLang="zh-CN" b="1" dirty="0" err="1">
                <a:latin typeface="微软雅黑" pitchFamily="34" charset="-122"/>
                <a:ea typeface="微软雅黑" pitchFamily="34" charset="-122"/>
              </a:rPr>
              <a:t>UE→eNB</a:t>
            </a:r>
            <a:r>
              <a:rPr lang="zh-CN" altLang="en-US" b="1" dirty="0">
                <a:latin typeface="微软雅黑" pitchFamily="34" charset="-122"/>
                <a:ea typeface="微软雅黑" pitchFamily="34" charset="-122"/>
              </a:rPr>
              <a:t>）采用了</a:t>
            </a:r>
            <a:r>
              <a:rPr lang="zh-CN" altLang="en-US" b="1" dirty="0">
                <a:solidFill>
                  <a:srgbClr val="0000CC"/>
                </a:solidFill>
                <a:latin typeface="微软雅黑" pitchFamily="34" charset="-122"/>
                <a:ea typeface="微软雅黑" pitchFamily="34" charset="-122"/>
              </a:rPr>
              <a:t>不同</a:t>
            </a:r>
            <a:r>
              <a:rPr lang="zh-CN" altLang="en-US" b="1" dirty="0">
                <a:latin typeface="微软雅黑" pitchFamily="34" charset="-122"/>
                <a:ea typeface="微软雅黑" pitchFamily="34" charset="-122"/>
              </a:rPr>
              <a:t>的复用方式</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b="1" dirty="0">
                <a:solidFill>
                  <a:srgbClr val="C00000"/>
                </a:solidFill>
                <a:latin typeface="微软雅黑" pitchFamily="34" charset="-122"/>
                <a:ea typeface="微软雅黑" pitchFamily="34" charset="-122"/>
              </a:rPr>
              <a:t>下行</a:t>
            </a:r>
            <a:r>
              <a:rPr lang="zh-CN" altLang="en-US" b="1" dirty="0" smtClean="0">
                <a:solidFill>
                  <a:srgbClr val="C00000"/>
                </a:solidFill>
                <a:latin typeface="微软雅黑" pitchFamily="34" charset="-122"/>
                <a:ea typeface="微软雅黑" pitchFamily="34" charset="-122"/>
              </a:rPr>
              <a:t>信道</a:t>
            </a:r>
            <a:r>
              <a:rPr lang="zh-CN" altLang="en-US" b="1" dirty="0" smtClean="0">
                <a:latin typeface="微软雅黑" pitchFamily="34" charset="-122"/>
                <a:ea typeface="微软雅黑" pitchFamily="34" charset="-122"/>
              </a:rPr>
              <a:t>采用</a:t>
            </a:r>
            <a:r>
              <a:rPr lang="zh-CN" altLang="en-US" b="1" dirty="0">
                <a:latin typeface="微软雅黑" pitchFamily="34" charset="-122"/>
                <a:ea typeface="微软雅黑" pitchFamily="34" charset="-122"/>
              </a:rPr>
              <a:t>正交频分多址 </a:t>
            </a:r>
            <a:r>
              <a:rPr lang="en-US" altLang="zh-CN" b="1" dirty="0">
                <a:solidFill>
                  <a:srgbClr val="C00000"/>
                </a:solidFill>
                <a:latin typeface="微软雅黑" pitchFamily="34" charset="-122"/>
                <a:ea typeface="微软雅黑" pitchFamily="34" charset="-122"/>
              </a:rPr>
              <a:t>OFDMA</a:t>
            </a:r>
            <a:r>
              <a:rPr lang="zh-CN" altLang="en-US" b="1" dirty="0">
                <a:solidFill>
                  <a:srgbClr val="C00000"/>
                </a:solidFill>
                <a:latin typeface="微软雅黑" pitchFamily="34" charset="-122"/>
                <a:ea typeface="微软雅黑" pitchFamily="34" charset="-122"/>
              </a:rPr>
              <a:t>。</a:t>
            </a:r>
            <a:endParaRPr lang="en-US" altLang="zh-CN" b="1" dirty="0">
              <a:solidFill>
                <a:srgbClr val="C00000"/>
              </a:solidFill>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sz="1600" b="1" dirty="0">
                <a:latin typeface="微软雅黑" pitchFamily="34" charset="-122"/>
                <a:ea typeface="微软雅黑" pitchFamily="34" charset="-122"/>
              </a:rPr>
              <a:t>OFDM </a:t>
            </a:r>
            <a:r>
              <a:rPr lang="zh-CN" altLang="en-US" sz="1600" b="1" dirty="0">
                <a:latin typeface="微软雅黑" pitchFamily="34" charset="-122"/>
                <a:ea typeface="微软雅黑" pitchFamily="34" charset="-122"/>
              </a:rPr>
              <a:t>技术采用了多个子载波</a:t>
            </a:r>
            <a:r>
              <a:rPr lang="zh-CN" altLang="en-US" sz="1600" b="1" dirty="0">
                <a:solidFill>
                  <a:srgbClr val="C00000"/>
                </a:solidFill>
                <a:latin typeface="微软雅黑" pitchFamily="34" charset="-122"/>
                <a:ea typeface="微软雅黑" pitchFamily="34" charset="-122"/>
              </a:rPr>
              <a:t>并行传输</a:t>
            </a:r>
            <a:r>
              <a:rPr lang="zh-CN" altLang="en-US" sz="1600" b="1" dirty="0">
                <a:latin typeface="微软雅黑" pitchFamily="34" charset="-122"/>
                <a:ea typeface="微软雅黑" pitchFamily="34" charset="-122"/>
              </a:rPr>
              <a:t>的方法，利用各子载波之间的</a:t>
            </a:r>
            <a:r>
              <a:rPr lang="zh-CN" altLang="en-US" sz="1600" b="1" dirty="0">
                <a:solidFill>
                  <a:srgbClr val="C00000"/>
                </a:solidFill>
                <a:latin typeface="微软雅黑" pitchFamily="34" charset="-122"/>
                <a:ea typeface="微软雅黑" pitchFamily="34" charset="-122"/>
              </a:rPr>
              <a:t>正交性</a:t>
            </a:r>
            <a:r>
              <a:rPr lang="zh-CN" altLang="en-US" sz="1600" b="1" dirty="0">
                <a:latin typeface="微软雅黑" pitchFamily="34" charset="-122"/>
                <a:ea typeface="微软雅黑" pitchFamily="34" charset="-122"/>
              </a:rPr>
              <a:t>，子信道的频谱可以相互</a:t>
            </a:r>
            <a:r>
              <a:rPr lang="zh-CN" altLang="en-US" sz="1600" b="1" dirty="0">
                <a:solidFill>
                  <a:srgbClr val="C00000"/>
                </a:solidFill>
                <a:latin typeface="微软雅黑" pitchFamily="34" charset="-122"/>
                <a:ea typeface="微软雅黑" pitchFamily="34" charset="-122"/>
              </a:rPr>
              <a:t>重叠</a:t>
            </a:r>
            <a:r>
              <a:rPr lang="zh-CN" altLang="en-US" sz="1600" b="1" dirty="0">
                <a:latin typeface="微软雅黑" pitchFamily="34" charset="-122"/>
                <a:ea typeface="微软雅黑" pitchFamily="34" charset="-122"/>
              </a:rPr>
              <a:t>，但在解调时并</a:t>
            </a:r>
            <a:r>
              <a:rPr lang="zh-CN" altLang="en-US" sz="1600" b="1" dirty="0">
                <a:solidFill>
                  <a:srgbClr val="C00000"/>
                </a:solidFill>
                <a:latin typeface="微软雅黑" pitchFamily="34" charset="-122"/>
                <a:ea typeface="微软雅黑" pitchFamily="34" charset="-122"/>
              </a:rPr>
              <a:t>不产生</a:t>
            </a:r>
            <a:r>
              <a:rPr lang="zh-CN" altLang="en-US" sz="1600" b="1" dirty="0">
                <a:solidFill>
                  <a:srgbClr val="0000CC"/>
                </a:solidFill>
                <a:latin typeface="微软雅黑" pitchFamily="34" charset="-122"/>
                <a:ea typeface="微软雅黑" pitchFamily="34" charset="-122"/>
              </a:rPr>
              <a:t>子载波间干扰。</a:t>
            </a:r>
            <a:r>
              <a:rPr lang="zh-CN" altLang="en-US" sz="1600" b="1" dirty="0">
                <a:latin typeface="微软雅黑" pitchFamily="34" charset="-122"/>
                <a:ea typeface="微软雅黑" pitchFamily="34" charset="-122"/>
              </a:rPr>
              <a:t>大大提高了频谱利用率。</a:t>
            </a:r>
            <a:endParaRPr lang="en-US" altLang="zh-CN" sz="1600"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sz="1600" b="1" dirty="0">
                <a:latin typeface="微软雅黑" pitchFamily="34" charset="-122"/>
                <a:ea typeface="微软雅黑" pitchFamily="34" charset="-122"/>
              </a:rPr>
              <a:t>OFDM </a:t>
            </a:r>
            <a:r>
              <a:rPr lang="zh-CN" altLang="en-US" sz="1600" b="1" dirty="0">
                <a:latin typeface="微软雅黑" pitchFamily="34" charset="-122"/>
                <a:ea typeface="微软雅黑" pitchFamily="34" charset="-122"/>
              </a:rPr>
              <a:t>使每个子信道的数据率降低，有效地</a:t>
            </a:r>
            <a:r>
              <a:rPr lang="zh-CN" altLang="en-US" sz="1600" b="1" dirty="0">
                <a:solidFill>
                  <a:srgbClr val="C00000"/>
                </a:solidFill>
                <a:latin typeface="微软雅黑" pitchFamily="34" charset="-122"/>
                <a:ea typeface="微软雅黑" pitchFamily="34" charset="-122"/>
              </a:rPr>
              <a:t>减少</a:t>
            </a:r>
            <a:r>
              <a:rPr lang="zh-CN" altLang="en-US" sz="1600" b="1" dirty="0">
                <a:latin typeface="微软雅黑" pitchFamily="34" charset="-122"/>
                <a:ea typeface="微软雅黑" pitchFamily="34" charset="-122"/>
              </a:rPr>
              <a:t>了由</a:t>
            </a:r>
            <a:r>
              <a:rPr lang="zh-CN" altLang="en-US" sz="1600" b="1" dirty="0">
                <a:solidFill>
                  <a:srgbClr val="C00000"/>
                </a:solidFill>
                <a:latin typeface="微软雅黑" pitchFamily="34" charset="-122"/>
                <a:ea typeface="微软雅黑" pitchFamily="34" charset="-122"/>
              </a:rPr>
              <a:t>多径效应</a:t>
            </a:r>
            <a:r>
              <a:rPr lang="zh-CN" altLang="en-US" sz="1600" b="1" dirty="0">
                <a:latin typeface="微软雅黑" pitchFamily="34" charset="-122"/>
                <a:ea typeface="微软雅黑" pitchFamily="34" charset="-122"/>
              </a:rPr>
              <a:t>带来的</a:t>
            </a:r>
            <a:r>
              <a:rPr lang="zh-CN" altLang="en-US" sz="1600" b="1" dirty="0">
                <a:solidFill>
                  <a:srgbClr val="0000CC"/>
                </a:solidFill>
                <a:latin typeface="微软雅黑" pitchFamily="34" charset="-122"/>
                <a:ea typeface="微软雅黑" pitchFamily="34" charset="-122"/>
              </a:rPr>
              <a:t>符号间干扰，</a:t>
            </a:r>
            <a:r>
              <a:rPr lang="zh-CN" altLang="en-US" sz="1600" b="1" dirty="0">
                <a:latin typeface="微软雅黑" pitchFamily="34" charset="-122"/>
                <a:ea typeface="微软雅黑" pitchFamily="34" charset="-122"/>
              </a:rPr>
              <a:t>降低了误比特率。</a:t>
            </a:r>
            <a:endParaRPr lang="en-US" altLang="zh-CN" sz="1600"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b="1" dirty="0" smtClean="0">
                <a:latin typeface="微软雅黑" pitchFamily="34" charset="-122"/>
                <a:ea typeface="微软雅黑" pitchFamily="34" charset="-122"/>
              </a:rPr>
              <a:t>采用</a:t>
            </a:r>
            <a:r>
              <a:rPr lang="zh-CN" altLang="en-US" b="1" dirty="0">
                <a:latin typeface="微软雅黑" pitchFamily="34" charset="-122"/>
                <a:ea typeface="微软雅黑" pitchFamily="34" charset="-122"/>
              </a:rPr>
              <a:t>了</a:t>
            </a:r>
            <a:r>
              <a:rPr lang="zh-CN" altLang="en-US" b="1" dirty="0" smtClean="0">
                <a:latin typeface="微软雅黑" pitchFamily="34" charset="-122"/>
                <a:ea typeface="微软雅黑" pitchFamily="34" charset="-122"/>
              </a:rPr>
              <a:t>高</a:t>
            </a:r>
            <a:r>
              <a:rPr lang="zh-CN" altLang="en-US" b="1" dirty="0">
                <a:latin typeface="微软雅黑" pitchFamily="34" charset="-122"/>
                <a:ea typeface="微软雅黑" pitchFamily="34" charset="-122"/>
              </a:rPr>
              <a:t>阶</a:t>
            </a:r>
            <a:r>
              <a:rPr lang="zh-CN" altLang="en-US" b="1" dirty="0" smtClean="0">
                <a:latin typeface="微软雅黑" pitchFamily="34" charset="-122"/>
                <a:ea typeface="微软雅黑" pitchFamily="34" charset="-122"/>
              </a:rPr>
              <a:t>调制 </a:t>
            </a:r>
            <a:r>
              <a:rPr lang="en-US" altLang="zh-CN" b="1" dirty="0">
                <a:solidFill>
                  <a:srgbClr val="0000CC"/>
                </a:solidFill>
                <a:latin typeface="微软雅黑" pitchFamily="34" charset="-122"/>
                <a:ea typeface="微软雅黑" pitchFamily="34" charset="-122"/>
              </a:rPr>
              <a:t>64 QAM</a:t>
            </a:r>
            <a:r>
              <a:rPr lang="zh-CN" altLang="en-US" b="1" dirty="0" smtClean="0">
                <a:latin typeface="微软雅黑" pitchFamily="34" charset="-122"/>
                <a:ea typeface="微软雅黑" pitchFamily="34" charset="-122"/>
              </a:rPr>
              <a:t>，</a:t>
            </a:r>
            <a:r>
              <a:rPr lang="en-US" altLang="zh-CN" b="1" dirty="0" smtClean="0">
                <a:latin typeface="微软雅黑" pitchFamily="34" charset="-122"/>
                <a:ea typeface="微软雅黑" pitchFamily="34" charset="-122"/>
              </a:rPr>
              <a:t>1 </a:t>
            </a:r>
            <a:r>
              <a:rPr lang="zh-CN" altLang="en-US" b="1" dirty="0" smtClean="0">
                <a:latin typeface="微软雅黑" pitchFamily="34" charset="-122"/>
                <a:ea typeface="微软雅黑" pitchFamily="34" charset="-122"/>
              </a:rPr>
              <a:t>码元携带 </a:t>
            </a:r>
            <a:r>
              <a:rPr lang="en-US" altLang="zh-CN" b="1" dirty="0" smtClean="0">
                <a:latin typeface="微软雅黑" pitchFamily="34" charset="-122"/>
                <a:ea typeface="微软雅黑" pitchFamily="34" charset="-122"/>
              </a:rPr>
              <a:t>6 bit </a:t>
            </a:r>
            <a:r>
              <a:rPr lang="zh-CN" altLang="en-US" b="1" dirty="0" smtClean="0">
                <a:latin typeface="微软雅黑" pitchFamily="34" charset="-122"/>
                <a:ea typeface="微软雅黑" pitchFamily="34" charset="-122"/>
              </a:rPr>
              <a:t>的</a:t>
            </a:r>
            <a:r>
              <a:rPr lang="zh-CN" altLang="en-US" b="1" dirty="0">
                <a:latin typeface="微软雅黑" pitchFamily="34" charset="-122"/>
                <a:ea typeface="微软雅黑" pitchFamily="34" charset="-122"/>
              </a:rPr>
              <a:t>信息量</a:t>
            </a:r>
            <a:r>
              <a:rPr lang="zh-CN" altLang="en-US" b="1" dirty="0" smtClean="0">
                <a:latin typeface="微软雅黑" pitchFamily="34" charset="-122"/>
                <a:ea typeface="微软雅黑" pitchFamily="34" charset="-122"/>
              </a:rPr>
              <a:t>。</a:t>
            </a:r>
            <a:endParaRPr lang="en-US" altLang="zh-CN" b="1" dirty="0" smtClean="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b="1" dirty="0" smtClean="0">
                <a:latin typeface="微软雅黑" pitchFamily="34" charset="-122"/>
                <a:ea typeface="微软雅黑" pitchFamily="34" charset="-122"/>
              </a:rPr>
              <a:t>采用了多</a:t>
            </a:r>
            <a:r>
              <a:rPr lang="zh-CN" altLang="en-US" b="1" dirty="0">
                <a:latin typeface="微软雅黑" pitchFamily="34" charset="-122"/>
                <a:ea typeface="微软雅黑" pitchFamily="34" charset="-122"/>
              </a:rPr>
              <a:t>天线的多入多</a:t>
            </a:r>
            <a:r>
              <a:rPr lang="zh-CN" altLang="en-US" b="1" dirty="0" smtClean="0">
                <a:latin typeface="微软雅黑" pitchFamily="34" charset="-122"/>
                <a:ea typeface="微软雅黑" pitchFamily="34" charset="-122"/>
              </a:rPr>
              <a:t>出 </a:t>
            </a:r>
            <a:r>
              <a:rPr lang="en-US" altLang="zh-CN" b="1" dirty="0">
                <a:solidFill>
                  <a:srgbClr val="0000CC"/>
                </a:solidFill>
                <a:latin typeface="微软雅黑" pitchFamily="34" charset="-122"/>
                <a:ea typeface="微软雅黑" pitchFamily="34" charset="-122"/>
              </a:rPr>
              <a:t>MIMO</a:t>
            </a:r>
            <a:r>
              <a:rPr lang="en-US" altLang="zh-CN" b="1" dirty="0" smtClean="0">
                <a:latin typeface="微软雅黑" pitchFamily="34" charset="-122"/>
                <a:ea typeface="微软雅黑" pitchFamily="34" charset="-122"/>
              </a:rPr>
              <a:t> </a:t>
            </a:r>
            <a:r>
              <a:rPr lang="zh-CN" altLang="en-US" b="1" dirty="0" smtClean="0">
                <a:latin typeface="微软雅黑" pitchFamily="34" charset="-122"/>
                <a:ea typeface="微软雅黑" pitchFamily="34" charset="-122"/>
              </a:rPr>
              <a:t>技术。</a:t>
            </a:r>
            <a:endParaRPr lang="en-US" altLang="zh-CN" b="1" dirty="0" smtClean="0">
              <a:latin typeface="微软雅黑" pitchFamily="34" charset="-122"/>
              <a:ea typeface="微软雅黑" pitchFamily="34" charset="-122"/>
            </a:endParaRPr>
          </a:p>
        </p:txBody>
      </p:sp>
    </p:spTree>
    <p:extLst>
      <p:ext uri="{BB962C8B-B14F-4D97-AF65-F5344CB8AC3E}">
        <p14:creationId xmlns="" xmlns:p14="http://schemas.microsoft.com/office/powerpoint/2010/main" val="3743526627"/>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en-US" altLang="zh-CN" sz="2000" b="1" dirty="0" smtClean="0">
                <a:latin typeface="微软雅黑" pitchFamily="34" charset="-122"/>
                <a:ea typeface="微软雅黑" pitchFamily="34" charset="-122"/>
              </a:rPr>
              <a:t>LTE </a:t>
            </a:r>
            <a:r>
              <a:rPr lang="zh-CN" altLang="en-US" sz="2000" b="1" dirty="0" smtClean="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 xmlns:p14="http://schemas.microsoft.com/office/powerpoint/2010/main" val="2634695082"/>
              </p:ext>
            </p:extLst>
          </p:nvPr>
        </p:nvGraphicFramePr>
        <p:xfrm>
          <a:off x="1262987" y="2611380"/>
          <a:ext cx="416939" cy="191849"/>
        </p:xfrm>
        <a:graphic>
          <a:graphicData uri="http://schemas.openxmlformats.org/presentationml/2006/ole">
            <p:oleObj spid="_x0000_s39992" name="Microsoft ClipArt Gallery" r:id="rId5" imgW="8839200" imgH="3481388" progId="">
              <p:embed/>
            </p:oleObj>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p:oleObj spid="_x0000_s39993" name="VISIO" r:id="rId6" imgW="1687068" imgH="964692" progId="">
                <p:embed/>
              </p:oleObj>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1323439"/>
          </a:xfrm>
          <a:prstGeom prst="rect">
            <a:avLst/>
          </a:prstGeom>
        </p:spPr>
        <p:txBody>
          <a:bodyPr wrap="square">
            <a:spAutoFit/>
          </a:bodyPr>
          <a:lstStyle/>
          <a:p>
            <a:pPr>
              <a:lnSpc>
                <a:spcPts val="2400"/>
              </a:lnSpc>
            </a:pP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E-UTRAN</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取消</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了无线网络</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控制器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RNC</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，并把基站称为</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演进的</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节点 </a:t>
            </a: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B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err="1"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err="1" smtClean="0">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兼有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3G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中</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的基</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站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NB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和</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无线网络</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控制器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RNC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的</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功能，</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是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LTE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中</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功能最复杂的设备</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核心</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网 </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EPC</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全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网络，分为</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用户</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层面</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控制</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层面</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154" name="组合 153"/>
          <p:cNvGrpSpPr/>
          <p:nvPr/>
        </p:nvGrpSpPr>
        <p:grpSpPr>
          <a:xfrm>
            <a:off x="6782593" y="1090679"/>
            <a:ext cx="1491514" cy="732822"/>
            <a:chOff x="6691097" y="1239483"/>
            <a:chExt cx="1491514" cy="732822"/>
          </a:xfrm>
        </p:grpSpPr>
        <p:sp>
          <p:nvSpPr>
            <p:cNvPr id="155"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6"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57"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58" name="直接连接符 157"/>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59" name="直接连接符 158"/>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0"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61" name="直接连接符 160"/>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 xmlns:p14="http://schemas.microsoft.com/office/powerpoint/2010/main" val="649619578"/>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par>
                                <p:cTn id="7" presetID="35" presetClass="emph" presetSubtype="0" repeatCount="3000" fill="hold" nodeType="withEffect">
                                  <p:stCondLst>
                                    <p:cond delay="0"/>
                                  </p:stCondLst>
                                  <p:childTnLst>
                                    <p:anim calcmode="discrete" valueType="str">
                                      <p:cBhvr>
                                        <p:cTn id="8" dur="1000" fill="hold"/>
                                        <p:tgtEl>
                                          <p:spTgt spid="2"/>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53">
                                            <p:txEl>
                                              <p:pRg st="1" end="1"/>
                                            </p:txEl>
                                          </p:spTgt>
                                        </p:tgtEl>
                                        <p:attrNameLst>
                                          <p:attrName>style.visibility</p:attrName>
                                        </p:attrNameLst>
                                      </p:cBhvr>
                                      <p:to>
                                        <p:strVal val="visible"/>
                                      </p:to>
                                    </p:set>
                                  </p:childTnLst>
                                </p:cTn>
                              </p:par>
                              <p:par>
                                <p:cTn id="13" presetID="35" presetClass="emph" presetSubtype="0" repeatCount="3000" fill="hold" nodeType="withEffect">
                                  <p:stCondLst>
                                    <p:cond delay="0"/>
                                  </p:stCondLst>
                                  <p:childTnLst>
                                    <p:anim calcmode="discrete" valueType="str">
                                      <p:cBhvr>
                                        <p:cTn id="14" dur="1000" fill="hold"/>
                                        <p:tgtEl>
                                          <p:spTgt spid="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uiExpand="1" build="p"/>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en-US" altLang="zh-CN" sz="2000" b="1" dirty="0" smtClean="0">
                <a:latin typeface="微软雅黑" pitchFamily="34" charset="-122"/>
                <a:ea typeface="微软雅黑" pitchFamily="34" charset="-122"/>
              </a:rPr>
              <a:t>LTE </a:t>
            </a:r>
            <a:r>
              <a:rPr lang="zh-CN" altLang="en-US" sz="2000" b="1" dirty="0" smtClean="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 xmlns:p14="http://schemas.microsoft.com/office/powerpoint/2010/main" val="2634695082"/>
              </p:ext>
            </p:extLst>
          </p:nvPr>
        </p:nvGraphicFramePr>
        <p:xfrm>
          <a:off x="1262987" y="2611380"/>
          <a:ext cx="416939" cy="191849"/>
        </p:xfrm>
        <a:graphic>
          <a:graphicData uri="http://schemas.openxmlformats.org/presentationml/2006/ole">
            <p:oleObj spid="_x0000_s42040" name="Microsoft ClipArt Gallery" r:id="rId5" imgW="8839200" imgH="3481388" progId="">
              <p:embed/>
            </p:oleObj>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p:oleObj spid="_x0000_s42041" name="VISIO" r:id="rId6" imgW="1687068" imgH="964692" progId="">
                <p:embed/>
              </p:oleObj>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1015663"/>
          </a:xfrm>
          <a:prstGeom prst="rect">
            <a:avLst/>
          </a:prstGeom>
        </p:spPr>
        <p:txBody>
          <a:bodyPr wrap="square">
            <a:spAutoFit/>
          </a:bodyPr>
          <a:lstStyle/>
          <a:p>
            <a:pPr>
              <a:lnSpc>
                <a:spcPts val="2400"/>
              </a:lnSpc>
            </a:pPr>
            <a:r>
              <a:rPr lang="en-US" altLang="zh-CN" sz="1600" b="1" kern="500" dirty="0" err="1"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eNB</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三</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个主要构件。</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(1)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天线。</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(2)</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无线模块：</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对发往空口的</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信号或</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从空口接收的</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信号进行</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调制</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或</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解调</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(3) </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数字模块：</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作为空口与核心网的</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接口</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，对经过此模块的所有信号进行处理</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154" name="组合 153"/>
          <p:cNvGrpSpPr/>
          <p:nvPr/>
        </p:nvGrpSpPr>
        <p:grpSpPr>
          <a:xfrm>
            <a:off x="6782593" y="1090679"/>
            <a:ext cx="1491514" cy="732822"/>
            <a:chOff x="6691097" y="1239483"/>
            <a:chExt cx="1491514" cy="732822"/>
          </a:xfrm>
        </p:grpSpPr>
        <p:sp>
          <p:nvSpPr>
            <p:cNvPr id="155"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6"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57"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58" name="直接连接符 157"/>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59" name="直接连接符 158"/>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0"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61" name="直接连接符 160"/>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 xmlns:p14="http://schemas.microsoft.com/office/powerpoint/2010/main" val="574909584"/>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uiExpand="1" build="p"/>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en-US" altLang="zh-CN" sz="2000" b="1" dirty="0" smtClean="0">
                <a:latin typeface="微软雅黑" pitchFamily="34" charset="-122"/>
                <a:ea typeface="微软雅黑" pitchFamily="34" charset="-122"/>
              </a:rPr>
              <a:t>LTE </a:t>
            </a:r>
            <a:r>
              <a:rPr lang="zh-CN" altLang="en-US" sz="2000" b="1" dirty="0" smtClean="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 xmlns:p14="http://schemas.microsoft.com/office/powerpoint/2010/main" val="2634695082"/>
              </p:ext>
            </p:extLst>
          </p:nvPr>
        </p:nvGraphicFramePr>
        <p:xfrm>
          <a:off x="1262987" y="2611380"/>
          <a:ext cx="416939" cy="191849"/>
        </p:xfrm>
        <a:graphic>
          <a:graphicData uri="http://schemas.openxmlformats.org/presentationml/2006/ole">
            <p:oleObj spid="_x0000_s43060" name="Microsoft ClipArt Gallery" r:id="rId5" imgW="8839200" imgH="3481388" progId="">
              <p:embed/>
            </p:oleObj>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p:oleObj spid="_x0000_s43061" name="VISIO" r:id="rId6" imgW="1687068" imgH="964692" progId="">
                <p:embed/>
              </p:oleObj>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1015663"/>
          </a:xfrm>
          <a:prstGeom prst="rect">
            <a:avLst/>
          </a:prstGeom>
        </p:spPr>
        <p:txBody>
          <a:bodyPr wrap="square">
            <a:spAutoFit/>
          </a:bodyPr>
          <a:lstStyle/>
          <a:p>
            <a:pPr>
              <a:lnSpc>
                <a:spcPts val="2400"/>
              </a:lnSpc>
            </a:pP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控制层面</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基站 </a:t>
            </a:r>
            <a:r>
              <a:rPr lang="en-US" altLang="zh-CN" sz="1600" b="1" kern="500" dirty="0" err="1" smtClean="0">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连接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和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HSS</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处理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的</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登记、切换、呼叫、寻呼等</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信令消息。</a:t>
            </a:r>
          </a:p>
          <a:p>
            <a:pPr>
              <a:lnSpc>
                <a:spcPts val="2400"/>
              </a:lnSpc>
            </a:pP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数据层面：</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基站 </a:t>
            </a:r>
            <a:r>
              <a:rPr lang="en-US" altLang="zh-CN" sz="1600" b="1" kern="500" dirty="0" err="1" smtClean="0">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用户</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设备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与</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核心网之间</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传送 </a:t>
            </a: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数据报。</a:t>
            </a:r>
            <a:endPar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154" name="组合 153"/>
          <p:cNvGrpSpPr/>
          <p:nvPr/>
        </p:nvGrpSpPr>
        <p:grpSpPr>
          <a:xfrm>
            <a:off x="6782593" y="1090679"/>
            <a:ext cx="1491514" cy="732822"/>
            <a:chOff x="6691097" y="1239483"/>
            <a:chExt cx="1491514" cy="732822"/>
          </a:xfrm>
        </p:grpSpPr>
        <p:sp>
          <p:nvSpPr>
            <p:cNvPr id="155"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6"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57"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58" name="直接连接符 157"/>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59" name="直接连接符 158"/>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0"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61" name="直接连接符 160"/>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 xmlns:p14="http://schemas.microsoft.com/office/powerpoint/2010/main" val="2063996263"/>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53">
                                            <p:txEl>
                                              <p:pRg st="1" end="1"/>
                                            </p:txEl>
                                          </p:spTgt>
                                        </p:tgtEl>
                                        <p:attrNameLst>
                                          <p:attrName>style.visibility</p:attrName>
                                        </p:attrNameLst>
                                      </p:cBhvr>
                                      <p:to>
                                        <p:strVal val="visible"/>
                                      </p:to>
                                    </p:set>
                                  </p:childTnLst>
                                </p:cTn>
                              </p:par>
                              <p:par>
                                <p:cTn id="9" presetID="35" presetClass="emph" presetSubtype="0" repeatCount="3000" fill="hold" nodeType="withEffect">
                                  <p:stCondLst>
                                    <p:cond delay="0"/>
                                  </p:stCondLst>
                                  <p:childTnLst>
                                    <p:anim calcmode="discrete" valueType="str">
                                      <p:cBhvr>
                                        <p:cTn id="10" dur="1000" fill="hold"/>
                                        <p:tgtEl>
                                          <p:spTgt spid="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uiExpand="1" build="p"/>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en-US" altLang="zh-CN" sz="2000" b="1" dirty="0" smtClean="0">
                <a:latin typeface="微软雅黑" pitchFamily="34" charset="-122"/>
                <a:ea typeface="微软雅黑" pitchFamily="34" charset="-122"/>
              </a:rPr>
              <a:t>LTE </a:t>
            </a:r>
            <a:r>
              <a:rPr lang="zh-CN" altLang="en-US" sz="2000" b="1" dirty="0" smtClean="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 xmlns:p14="http://schemas.microsoft.com/office/powerpoint/2010/main" val="2634695082"/>
              </p:ext>
            </p:extLst>
          </p:nvPr>
        </p:nvGraphicFramePr>
        <p:xfrm>
          <a:off x="1262987" y="2611380"/>
          <a:ext cx="416939" cy="191849"/>
        </p:xfrm>
        <a:graphic>
          <a:graphicData uri="http://schemas.openxmlformats.org/presentationml/2006/ole">
            <p:oleObj spid="_x0000_s44090" name="Microsoft ClipArt Gallery" r:id="rId5" imgW="8839200" imgH="3481388" progId="">
              <p:embed/>
            </p:oleObj>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p:oleObj spid="_x0000_s44091" name="VISIO" r:id="rId6" imgW="1687068" imgH="964692" progId="">
                <p:embed/>
              </p:oleObj>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P-GW</a:t>
            </a:r>
            <a:endParaRPr kumimoji="1" lang="zh-CN" altLang="en-US" sz="1200" b="1" dirty="0">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1223262" y="3458093"/>
            <a:ext cx="7050845" cy="1374735"/>
          </a:xfrm>
          <a:prstGeom prst="rect">
            <a:avLst/>
          </a:prstGeom>
        </p:spPr>
        <p:txBody>
          <a:bodyPr wrap="square">
            <a:spAutoFit/>
          </a:bodyPr>
          <a:lstStyle/>
          <a:p>
            <a:pPr>
              <a:lnSpc>
                <a:spcPts val="2000"/>
              </a:lnSpc>
            </a:pP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分组</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数据网络</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网关 </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P-GW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(Packet Data Network </a:t>
            </a:r>
            <a:r>
              <a:rPr lang="en-US" altLang="zh-CN" sz="1600" b="1" kern="500" dirty="0" err="1">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GateWay</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：是核心网通向</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互联网的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网关路由器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或</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边界</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路由器，</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与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3GPP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或非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3GPP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的</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外部数据网的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接口</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也</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是核心网对外的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锚点</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(Anchor point)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。负责</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给所有用户</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设备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分配 </a:t>
            </a: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地址</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和确保服务</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质量 </a:t>
            </a:r>
            <a:r>
              <a:rPr lang="en-US" altLang="zh-CN" sz="1600" b="1" kern="500" dirty="0" err="1"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QoS</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的</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实施</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的</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数据报</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在 </a:t>
            </a:r>
            <a:r>
              <a:rPr lang="en-US" altLang="zh-CN" sz="1600" b="1" kern="500" dirty="0" err="1" smtClean="0">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封装到</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用户</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层面的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隧道协议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GTP-U </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隧道</a:t>
            </a: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中，从 </a:t>
            </a:r>
            <a:r>
              <a:rPr lang="en-US" altLang="zh-CN" sz="1600" b="1" kern="500" dirty="0" err="1" smtClean="0">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经</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S-GW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到达</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P-GW</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154" name="组合 153"/>
          <p:cNvGrpSpPr/>
          <p:nvPr/>
        </p:nvGrpSpPr>
        <p:grpSpPr>
          <a:xfrm>
            <a:off x="6782593" y="1090679"/>
            <a:ext cx="1491514" cy="732822"/>
            <a:chOff x="6691097" y="1239483"/>
            <a:chExt cx="1491514" cy="732822"/>
          </a:xfrm>
        </p:grpSpPr>
        <p:sp>
          <p:nvSpPr>
            <p:cNvPr id="155"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6"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57"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58" name="直接连接符 157"/>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59" name="直接连接符 158"/>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0"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61" name="直接连接符 160"/>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 xmlns:p14="http://schemas.microsoft.com/office/powerpoint/2010/main" val="2390498134"/>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par>
                                <p:cTn id="7" presetID="35" presetClass="emph" presetSubtype="0" repeatCount="3000" fill="hold" grpId="0" nodeType="withEffect">
                                  <p:stCondLst>
                                    <p:cond delay="0"/>
                                  </p:stCondLst>
                                  <p:childTnLst>
                                    <p:anim calcmode="discrete" valueType="str">
                                      <p:cBhvr>
                                        <p:cTn id="8" dur="1000" fill="hold"/>
                                        <p:tgtEl>
                                          <p:spTgt spid="14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0" grpId="0"/>
      <p:bldP spid="153" grpId="0" uiExpand="1" build="p"/>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en-US" altLang="zh-CN" sz="2000" b="1" dirty="0" smtClean="0">
                <a:latin typeface="微软雅黑" pitchFamily="34" charset="-122"/>
                <a:ea typeface="微软雅黑" pitchFamily="34" charset="-122"/>
              </a:rPr>
              <a:t>LTE </a:t>
            </a:r>
            <a:r>
              <a:rPr lang="zh-CN" altLang="en-US" sz="2000" b="1" dirty="0" smtClean="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 xmlns:p14="http://schemas.microsoft.com/office/powerpoint/2010/main" val="2634695082"/>
              </p:ext>
            </p:extLst>
          </p:nvPr>
        </p:nvGraphicFramePr>
        <p:xfrm>
          <a:off x="1262987" y="2611380"/>
          <a:ext cx="416939" cy="191849"/>
        </p:xfrm>
        <a:graphic>
          <a:graphicData uri="http://schemas.openxmlformats.org/presentationml/2006/ole">
            <p:oleObj spid="_x0000_s45110" name="Microsoft ClipArt Gallery" r:id="rId5" imgW="8839200" imgH="3481388" progId="">
              <p:embed/>
            </p:oleObj>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p:oleObj spid="_x0000_s45111" name="VISIO" r:id="rId6" imgW="1687068" imgH="964692" progId="">
                <p:embed/>
              </p:oleObj>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P-GW</a:t>
            </a:r>
            <a:endParaRPr kumimoji="1" lang="zh-CN" altLang="en-US" sz="1200" b="1" dirty="0">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1323439"/>
          </a:xfrm>
          <a:prstGeom prst="rect">
            <a:avLst/>
          </a:prstGeom>
        </p:spPr>
        <p:txBody>
          <a:bodyPr wrap="square">
            <a:spAutoFit/>
          </a:bodyPr>
          <a:lstStyle/>
          <a:p>
            <a:pPr>
              <a:lnSpc>
                <a:spcPts val="2400"/>
              </a:lnSpc>
            </a:pP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服务网关 </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S-GW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(Serving </a:t>
            </a:r>
            <a:r>
              <a:rPr lang="en-US" altLang="zh-CN" sz="1600" b="1" kern="500" dirty="0" err="1">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GateWay</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是</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无线接入网与核心网之间的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网关</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路由器。</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负责</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用户层面的数据分组的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转发</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和</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路由选择，</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起到路由器的作用</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。还负责 </a:t>
            </a:r>
            <a:r>
              <a:rPr lang="en-US" altLang="zh-CN" sz="1600" b="1" kern="500" dirty="0" err="1" smtClean="0">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到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S-GW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以及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S-GW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到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P-GW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隧道管理。</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S-GW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是</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数据层面中移动性的</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锚</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点。</a:t>
            </a:r>
            <a:endPar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a:p>
            <a:pPr>
              <a:lnSpc>
                <a:spcPts val="2400"/>
              </a:lnSpc>
            </a:pP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S-GW </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和 </a:t>
            </a: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P-GW </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可以</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在</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同一</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个或</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不同</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物理节点实现。</a:t>
            </a:r>
          </a:p>
        </p:txBody>
      </p:sp>
      <p:grpSp>
        <p:nvGrpSpPr>
          <p:cNvPr id="155" name="组合 154"/>
          <p:cNvGrpSpPr/>
          <p:nvPr/>
        </p:nvGrpSpPr>
        <p:grpSpPr>
          <a:xfrm>
            <a:off x="6782593" y="1090679"/>
            <a:ext cx="1491514" cy="732822"/>
            <a:chOff x="6691097" y="1239483"/>
            <a:chExt cx="1491514" cy="732822"/>
          </a:xfrm>
        </p:grpSpPr>
        <p:sp>
          <p:nvSpPr>
            <p:cNvPr id="156"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7"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58"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59" name="直接连接符 158"/>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60" name="直接连接符 159"/>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1"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62" name="直接连接符 161"/>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 xmlns:p14="http://schemas.microsoft.com/office/powerpoint/2010/main" val="3391979876"/>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3">
                                            <p:txEl>
                                              <p:pRg st="1" end="1"/>
                                            </p:txEl>
                                          </p:spTgt>
                                        </p:tgtEl>
                                        <p:attrNameLst>
                                          <p:attrName>style.visibility</p:attrName>
                                        </p:attrNameLst>
                                      </p:cBhvr>
                                      <p:to>
                                        <p:strVal val="visible"/>
                                      </p:to>
                                    </p:set>
                                  </p:childTnLst>
                                </p:cTn>
                              </p:par>
                              <p:par>
                                <p:cTn id="11" presetID="35" presetClass="emph" presetSubtype="0" repeatCount="3000" fill="hold" grpId="0" nodeType="withEffect">
                                  <p:stCondLst>
                                    <p:cond delay="0"/>
                                  </p:stCondLst>
                                  <p:childTnLst>
                                    <p:anim calcmode="discrete" valueType="str">
                                      <p:cBhvr>
                                        <p:cTn id="12" dur="1000" fill="hold"/>
                                        <p:tgtEl>
                                          <p:spTgt spid="14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0" grpId="0"/>
      <p:bldP spid="153" grpId="0" uiExpand="1" build="p"/>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en-US" altLang="zh-CN" sz="2000" b="1" dirty="0" smtClean="0">
                <a:latin typeface="微软雅黑" pitchFamily="34" charset="-122"/>
                <a:ea typeface="微软雅黑" pitchFamily="34" charset="-122"/>
              </a:rPr>
              <a:t>LTE </a:t>
            </a:r>
            <a:r>
              <a:rPr lang="zh-CN" altLang="en-US" sz="2000" b="1" dirty="0" smtClean="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 xmlns:p14="http://schemas.microsoft.com/office/powerpoint/2010/main" val="2634695082"/>
              </p:ext>
            </p:extLst>
          </p:nvPr>
        </p:nvGraphicFramePr>
        <p:xfrm>
          <a:off x="1262987" y="2611380"/>
          <a:ext cx="416939" cy="191849"/>
        </p:xfrm>
        <a:graphic>
          <a:graphicData uri="http://schemas.openxmlformats.org/presentationml/2006/ole">
            <p:oleObj spid="_x0000_s46130" name="Microsoft ClipArt Gallery" r:id="rId5" imgW="8839200" imgH="3481388" progId="">
              <p:embed/>
            </p:oleObj>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p:oleObj spid="_x0000_s46131" name="VISIO" r:id="rId6" imgW="1687068" imgH="964692" progId="">
                <p:embed/>
              </p:oleObj>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P-GW</a:t>
            </a:r>
            <a:endParaRPr kumimoji="1" lang="zh-CN" altLang="en-US" sz="1200" b="1" dirty="0">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MME</a:t>
            </a:r>
            <a:endParaRPr kumimoji="1" lang="zh-CN" altLang="en-US" sz="12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HSS</a:t>
            </a:r>
            <a:endParaRPr kumimoji="1" lang="zh-CN" altLang="en-US" sz="1200" b="1" dirty="0">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707886"/>
          </a:xfrm>
          <a:prstGeom prst="rect">
            <a:avLst/>
          </a:prstGeom>
        </p:spPr>
        <p:txBody>
          <a:bodyPr wrap="square">
            <a:spAutoFit/>
          </a:bodyPr>
          <a:lstStyle/>
          <a:p>
            <a:pPr>
              <a:lnSpc>
                <a:spcPts val="2400"/>
              </a:lnSpc>
            </a:pP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归属</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用户服务器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HSS (Home Subscriber Server</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是</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一个</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中心数据库</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存储网络</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运营商所保存的用户基本数据</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155" name="组合 154"/>
          <p:cNvGrpSpPr/>
          <p:nvPr/>
        </p:nvGrpSpPr>
        <p:grpSpPr>
          <a:xfrm>
            <a:off x="6782593" y="1090679"/>
            <a:ext cx="1491514" cy="732822"/>
            <a:chOff x="6691097" y="1239483"/>
            <a:chExt cx="1491514" cy="732822"/>
          </a:xfrm>
        </p:grpSpPr>
        <p:sp>
          <p:nvSpPr>
            <p:cNvPr id="156"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7"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58"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59" name="直接连接符 158"/>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60" name="直接连接符 159"/>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1"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62" name="直接连接符 161"/>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 xmlns:p14="http://schemas.microsoft.com/office/powerpoint/2010/main" val="586295141"/>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par>
                                <p:cTn id="7" presetID="35" presetClass="emph" presetSubtype="0" repeatCount="3000" fill="hold" grpId="0" nodeType="withEffect">
                                  <p:stCondLst>
                                    <p:cond delay="0"/>
                                  </p:stCondLst>
                                  <p:childTnLst>
                                    <p:anim calcmode="discrete" valueType="str">
                                      <p:cBhvr>
                                        <p:cTn id="8" dur="1000" fill="hold"/>
                                        <p:tgtEl>
                                          <p:spTgt spid="14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5" grpId="0"/>
      <p:bldP spid="153" grpId="0" uiExpand="1" build="p"/>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圆角矩形 151"/>
          <p:cNvSpPr/>
          <p:nvPr/>
        </p:nvSpPr>
        <p:spPr>
          <a:xfrm>
            <a:off x="541439" y="967865"/>
            <a:ext cx="8133857" cy="248285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1716880"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en-US" altLang="zh-CN" sz="2000" b="1" dirty="0" smtClean="0">
                <a:latin typeface="微软雅黑" pitchFamily="34" charset="-122"/>
                <a:ea typeface="微软雅黑" pitchFamily="34" charset="-122"/>
              </a:rPr>
              <a:t>LTE </a:t>
            </a:r>
            <a:r>
              <a:rPr lang="zh-CN" altLang="en-US" sz="2000" b="1" dirty="0" smtClean="0">
                <a:latin typeface="微软雅黑" pitchFamily="34" charset="-122"/>
                <a:ea typeface="微软雅黑" pitchFamily="34" charset="-122"/>
              </a:rPr>
              <a:t>体系结构</a:t>
            </a:r>
            <a:endParaRPr lang="zh-CN" altLang="en-US" sz="2000" b="1" dirty="0">
              <a:solidFill>
                <a:srgbClr val="0000CC"/>
              </a:solidFill>
              <a:latin typeface="微软雅黑" pitchFamily="34" charset="-122"/>
              <a:ea typeface="微软雅黑" pitchFamily="34" charset="-122"/>
            </a:endParaRPr>
          </a:p>
        </p:txBody>
      </p:sp>
      <p:sp>
        <p:nvSpPr>
          <p:cNvPr id="5" name="圆角矩形 4"/>
          <p:cNvSpPr/>
          <p:nvPr/>
        </p:nvSpPr>
        <p:spPr>
          <a:xfrm>
            <a:off x="4172360" y="1289623"/>
            <a:ext cx="2326708" cy="1597173"/>
          </a:xfrm>
          <a:prstGeom prst="roundRect">
            <a:avLst>
              <a:gd name="adj" fmla="val 17529"/>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 name="圆角矩形 5"/>
          <p:cNvSpPr/>
          <p:nvPr/>
        </p:nvSpPr>
        <p:spPr>
          <a:xfrm>
            <a:off x="1202485" y="1261375"/>
            <a:ext cx="477442" cy="1625420"/>
          </a:xfrm>
          <a:prstGeom prst="roundRect">
            <a:avLst>
              <a:gd name="adj" fmla="val 26284"/>
            </a:avLst>
          </a:prstGeom>
          <a:solidFill>
            <a:schemeClr val="accent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圆角矩形 8"/>
          <p:cNvSpPr/>
          <p:nvPr/>
        </p:nvSpPr>
        <p:spPr>
          <a:xfrm>
            <a:off x="1971916" y="1256667"/>
            <a:ext cx="1855843" cy="1651314"/>
          </a:xfrm>
          <a:prstGeom prst="roundRect">
            <a:avLst>
              <a:gd name="adj" fmla="val 16062"/>
            </a:avLst>
          </a:prstGeom>
          <a:solidFill>
            <a:srgbClr val="99FF99"/>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0" name="Group 114"/>
          <p:cNvGrpSpPr>
            <a:grpSpLocks/>
          </p:cNvGrpSpPr>
          <p:nvPr/>
        </p:nvGrpSpPr>
        <p:grpSpPr bwMode="auto">
          <a:xfrm>
            <a:off x="3163549" y="1819267"/>
            <a:ext cx="357753" cy="747387"/>
            <a:chOff x="4608" y="700"/>
            <a:chExt cx="306" cy="553"/>
          </a:xfrm>
        </p:grpSpPr>
        <p:grpSp>
          <p:nvGrpSpPr>
            <p:cNvPr id="11" name="Group 115"/>
            <p:cNvGrpSpPr>
              <a:grpSpLocks/>
            </p:cNvGrpSpPr>
            <p:nvPr/>
          </p:nvGrpSpPr>
          <p:grpSpPr bwMode="auto">
            <a:xfrm>
              <a:off x="4694" y="784"/>
              <a:ext cx="134" cy="469"/>
              <a:chOff x="4740" y="784"/>
              <a:chExt cx="88" cy="692"/>
            </a:xfrm>
          </p:grpSpPr>
          <p:sp>
            <p:nvSpPr>
              <p:cNvPr id="19"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 name="Group 117"/>
              <p:cNvGrpSpPr>
                <a:grpSpLocks/>
              </p:cNvGrpSpPr>
              <p:nvPr/>
            </p:nvGrpSpPr>
            <p:grpSpPr bwMode="auto">
              <a:xfrm>
                <a:off x="4740" y="784"/>
                <a:ext cx="88" cy="692"/>
                <a:chOff x="4740" y="784"/>
                <a:chExt cx="88" cy="692"/>
              </a:xfrm>
            </p:grpSpPr>
            <p:sp>
              <p:nvSpPr>
                <p:cNvPr id="21"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2" name="Group 132"/>
            <p:cNvGrpSpPr>
              <a:grpSpLocks/>
            </p:cNvGrpSpPr>
            <p:nvPr/>
          </p:nvGrpSpPr>
          <p:grpSpPr bwMode="auto">
            <a:xfrm>
              <a:off x="4608" y="700"/>
              <a:ext cx="306" cy="90"/>
              <a:chOff x="748" y="2251"/>
              <a:chExt cx="306" cy="90"/>
            </a:xfrm>
          </p:grpSpPr>
          <p:sp>
            <p:nvSpPr>
              <p:cNvPr id="13"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4"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7"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35" name="Group 4"/>
          <p:cNvGrpSpPr>
            <a:grpSpLocks/>
          </p:cNvGrpSpPr>
          <p:nvPr/>
        </p:nvGrpSpPr>
        <p:grpSpPr bwMode="auto">
          <a:xfrm>
            <a:off x="1359001" y="1337879"/>
            <a:ext cx="169670" cy="309548"/>
            <a:chOff x="4186" y="1736"/>
            <a:chExt cx="229" cy="461"/>
          </a:xfrm>
        </p:grpSpPr>
        <p:pic>
          <p:nvPicPr>
            <p:cNvPr id="36" name="Picture 5"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37" name="Group 6"/>
            <p:cNvGrpSpPr>
              <a:grpSpLocks/>
            </p:cNvGrpSpPr>
            <p:nvPr/>
          </p:nvGrpSpPr>
          <p:grpSpPr bwMode="auto">
            <a:xfrm>
              <a:off x="4186" y="1736"/>
              <a:ext cx="198" cy="79"/>
              <a:chOff x="4513" y="1707"/>
              <a:chExt cx="198" cy="177"/>
            </a:xfrm>
          </p:grpSpPr>
          <p:sp>
            <p:nvSpPr>
              <p:cNvPr id="38" name="AutoShape 7"/>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9" name="AutoShape 8"/>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0" name="AutoShape 9"/>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1" name="Group 401"/>
          <p:cNvGrpSpPr>
            <a:grpSpLocks/>
          </p:cNvGrpSpPr>
          <p:nvPr/>
        </p:nvGrpSpPr>
        <p:grpSpPr bwMode="auto">
          <a:xfrm>
            <a:off x="1322174" y="2246514"/>
            <a:ext cx="169670" cy="309548"/>
            <a:chOff x="4186" y="1736"/>
            <a:chExt cx="229" cy="461"/>
          </a:xfrm>
        </p:grpSpPr>
        <p:pic>
          <p:nvPicPr>
            <p:cNvPr id="42" name="Picture 402" descr="icon-mobile-phone"/>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43" name="Group 403"/>
            <p:cNvGrpSpPr>
              <a:grpSpLocks/>
            </p:cNvGrpSpPr>
            <p:nvPr/>
          </p:nvGrpSpPr>
          <p:grpSpPr bwMode="auto">
            <a:xfrm>
              <a:off x="4186" y="1736"/>
              <a:ext cx="198" cy="79"/>
              <a:chOff x="4513" y="1707"/>
              <a:chExt cx="198" cy="177"/>
            </a:xfrm>
          </p:grpSpPr>
          <p:sp>
            <p:nvSpPr>
              <p:cNvPr id="44" name="AutoShape 404"/>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AutoShape 405"/>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6" name="AutoShape 406"/>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aphicFrame>
        <p:nvGraphicFramePr>
          <p:cNvPr id="47" name="Object 36">
            <a:hlinkClick r:id="" action="ppaction://ole?verb=0"/>
          </p:cNvPr>
          <p:cNvGraphicFramePr>
            <a:graphicFrameLocks/>
          </p:cNvGraphicFramePr>
          <p:nvPr>
            <p:extLst>
              <p:ext uri="{D42A27DB-BD31-4B8C-83A1-F6EECF244321}">
                <p14:modId xmlns="" xmlns:p14="http://schemas.microsoft.com/office/powerpoint/2010/main" val="2634695082"/>
              </p:ext>
            </p:extLst>
          </p:nvPr>
        </p:nvGraphicFramePr>
        <p:xfrm>
          <a:off x="1262987" y="2611380"/>
          <a:ext cx="416939" cy="191849"/>
        </p:xfrm>
        <a:graphic>
          <a:graphicData uri="http://schemas.openxmlformats.org/presentationml/2006/ole">
            <p:oleObj spid="_x0000_s47156" name="Microsoft ClipArt Gallery" r:id="rId5" imgW="8839200" imgH="3481388" progId="">
              <p:embed/>
            </p:oleObj>
          </a:graphicData>
        </a:graphic>
      </p:graphicFrame>
      <p:cxnSp>
        <p:nvCxnSpPr>
          <p:cNvPr id="48" name="直接连接符 47"/>
          <p:cNvCxnSpPr/>
          <p:nvPr/>
        </p:nvCxnSpPr>
        <p:spPr>
          <a:xfrm>
            <a:off x="3410819" y="2513690"/>
            <a:ext cx="889121" cy="3531"/>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V="1">
            <a:off x="1800931" y="3128078"/>
            <a:ext cx="2146517" cy="3531"/>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947448" y="3128078"/>
            <a:ext cx="2618699" cy="117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46"/>
          <p:cNvSpPr txBox="1">
            <a:spLocks noChangeArrowheads="1"/>
          </p:cNvSpPr>
          <p:nvPr/>
        </p:nvSpPr>
        <p:spPr bwMode="auto">
          <a:xfrm>
            <a:off x="2309669"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无线接入网络</a:t>
            </a:r>
          </a:p>
        </p:txBody>
      </p:sp>
      <p:sp>
        <p:nvSpPr>
          <p:cNvPr id="53" name="Text Box 546"/>
          <p:cNvSpPr txBox="1">
            <a:spLocks noChangeArrowheads="1"/>
          </p:cNvSpPr>
          <p:nvPr/>
        </p:nvSpPr>
        <p:spPr bwMode="auto">
          <a:xfrm>
            <a:off x="4715952" y="2924459"/>
            <a:ext cx="1107996"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演进的</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分组核心网络</a:t>
            </a:r>
          </a:p>
        </p:txBody>
      </p:sp>
      <p:cxnSp>
        <p:nvCxnSpPr>
          <p:cNvPr id="54" name="直接连接符 53"/>
          <p:cNvCxnSpPr/>
          <p:nvPr/>
        </p:nvCxnSpPr>
        <p:spPr>
          <a:xfrm flipH="1">
            <a:off x="1799616" y="2949176"/>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947448" y="2970362"/>
            <a:ext cx="3946" cy="3154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6571408" y="2932698"/>
            <a:ext cx="1315" cy="327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114"/>
          <p:cNvGrpSpPr>
            <a:grpSpLocks/>
          </p:cNvGrpSpPr>
          <p:nvPr/>
        </p:nvGrpSpPr>
        <p:grpSpPr bwMode="auto">
          <a:xfrm>
            <a:off x="2206034" y="2119399"/>
            <a:ext cx="357753" cy="747388"/>
            <a:chOff x="4608" y="700"/>
            <a:chExt cx="306" cy="553"/>
          </a:xfrm>
        </p:grpSpPr>
        <p:grpSp>
          <p:nvGrpSpPr>
            <p:cNvPr id="58" name="Group 115"/>
            <p:cNvGrpSpPr>
              <a:grpSpLocks/>
            </p:cNvGrpSpPr>
            <p:nvPr/>
          </p:nvGrpSpPr>
          <p:grpSpPr bwMode="auto">
            <a:xfrm>
              <a:off x="4694" y="784"/>
              <a:ext cx="134" cy="469"/>
              <a:chOff x="4740" y="784"/>
              <a:chExt cx="88" cy="692"/>
            </a:xfrm>
          </p:grpSpPr>
          <p:sp>
            <p:nvSpPr>
              <p:cNvPr id="66"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7" name="Group 117"/>
              <p:cNvGrpSpPr>
                <a:grpSpLocks/>
              </p:cNvGrpSpPr>
              <p:nvPr/>
            </p:nvGrpSpPr>
            <p:grpSpPr bwMode="auto">
              <a:xfrm>
                <a:off x="4740" y="784"/>
                <a:ext cx="88" cy="692"/>
                <a:chOff x="4740" y="784"/>
                <a:chExt cx="88" cy="692"/>
              </a:xfrm>
            </p:grpSpPr>
            <p:sp>
              <p:nvSpPr>
                <p:cNvPr id="68"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59" name="Group 132"/>
            <p:cNvGrpSpPr>
              <a:grpSpLocks/>
            </p:cNvGrpSpPr>
            <p:nvPr/>
          </p:nvGrpSpPr>
          <p:grpSpPr bwMode="auto">
            <a:xfrm>
              <a:off x="4608" y="700"/>
              <a:ext cx="306" cy="90"/>
              <a:chOff x="748" y="2251"/>
              <a:chExt cx="306" cy="90"/>
            </a:xfrm>
          </p:grpSpPr>
          <p:sp>
            <p:nvSpPr>
              <p:cNvPr id="60"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2"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3"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4"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5"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2" name="Group 114"/>
          <p:cNvGrpSpPr>
            <a:grpSpLocks/>
          </p:cNvGrpSpPr>
          <p:nvPr/>
        </p:nvGrpSpPr>
        <p:grpSpPr bwMode="auto">
          <a:xfrm>
            <a:off x="2515122" y="1337879"/>
            <a:ext cx="357753" cy="747388"/>
            <a:chOff x="4608" y="700"/>
            <a:chExt cx="306" cy="553"/>
          </a:xfrm>
        </p:grpSpPr>
        <p:grpSp>
          <p:nvGrpSpPr>
            <p:cNvPr id="83" name="Group 115"/>
            <p:cNvGrpSpPr>
              <a:grpSpLocks/>
            </p:cNvGrpSpPr>
            <p:nvPr/>
          </p:nvGrpSpPr>
          <p:grpSpPr bwMode="auto">
            <a:xfrm>
              <a:off x="4694" y="784"/>
              <a:ext cx="134" cy="469"/>
              <a:chOff x="4740" y="784"/>
              <a:chExt cx="88" cy="692"/>
            </a:xfrm>
          </p:grpSpPr>
          <p:sp>
            <p:nvSpPr>
              <p:cNvPr id="91" name="Line 116"/>
              <p:cNvSpPr>
                <a:spLocks noChangeShapeType="1"/>
              </p:cNvSpPr>
              <p:nvPr/>
            </p:nvSpPr>
            <p:spPr bwMode="auto">
              <a:xfrm>
                <a:off x="4771" y="1032"/>
                <a:ext cx="29"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2" name="Group 117"/>
              <p:cNvGrpSpPr>
                <a:grpSpLocks/>
              </p:cNvGrpSpPr>
              <p:nvPr/>
            </p:nvGrpSpPr>
            <p:grpSpPr bwMode="auto">
              <a:xfrm>
                <a:off x="4740" y="784"/>
                <a:ext cx="88" cy="692"/>
                <a:chOff x="4740" y="784"/>
                <a:chExt cx="88" cy="692"/>
              </a:xfrm>
            </p:grpSpPr>
            <p:sp>
              <p:nvSpPr>
                <p:cNvPr id="93" name="Line 118"/>
                <p:cNvSpPr>
                  <a:spLocks noChangeShapeType="1"/>
                </p:cNvSpPr>
                <p:nvPr/>
              </p:nvSpPr>
              <p:spPr bwMode="auto">
                <a:xfrm flipV="1">
                  <a:off x="4785" y="793"/>
                  <a:ext cx="1" cy="139"/>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119"/>
                <p:cNvSpPr>
                  <a:spLocks noChangeShapeType="1"/>
                </p:cNvSpPr>
                <p:nvPr/>
              </p:nvSpPr>
              <p:spPr bwMode="auto">
                <a:xfrm flipV="1">
                  <a:off x="4740"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120"/>
                <p:cNvSpPr>
                  <a:spLocks noChangeShapeType="1"/>
                </p:cNvSpPr>
                <p:nvPr/>
              </p:nvSpPr>
              <p:spPr bwMode="auto">
                <a:xfrm>
                  <a:off x="4793" y="929"/>
                  <a:ext cx="35" cy="547"/>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Line 121"/>
                <p:cNvSpPr>
                  <a:spLocks noChangeShapeType="1"/>
                </p:cNvSpPr>
                <p:nvPr/>
              </p:nvSpPr>
              <p:spPr bwMode="auto">
                <a:xfrm>
                  <a:off x="4743" y="1461"/>
                  <a:ext cx="84"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7" name="Line 122"/>
                <p:cNvSpPr>
                  <a:spLocks noChangeShapeType="1"/>
                </p:cNvSpPr>
                <p:nvPr/>
              </p:nvSpPr>
              <p:spPr bwMode="auto">
                <a:xfrm>
                  <a:off x="4753" y="1312"/>
                  <a:ext cx="6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8" name="Line 1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9" name="Line 1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Line 125"/>
                <p:cNvSpPr>
                  <a:spLocks noChangeShapeType="1"/>
                </p:cNvSpPr>
                <p:nvPr/>
              </p:nvSpPr>
              <p:spPr bwMode="auto">
                <a:xfrm>
                  <a:off x="4762" y="1167"/>
                  <a:ext cx="46" cy="1"/>
                </a:xfrm>
                <a:prstGeom prst="line">
                  <a:avLst/>
                </a:prstGeom>
                <a:noFill/>
                <a:ln w="1270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1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Oval 131"/>
                <p:cNvSpPr>
                  <a:spLocks noChangeArrowheads="1"/>
                </p:cNvSpPr>
                <p:nvPr/>
              </p:nvSpPr>
              <p:spPr bwMode="auto">
                <a:xfrm>
                  <a:off x="4774" y="784"/>
                  <a:ext cx="22" cy="16"/>
                </a:xfrm>
                <a:prstGeom prst="ellipse">
                  <a:avLst/>
                </a:prstGeom>
                <a:solidFill>
                  <a:srgbClr val="C0C0C0"/>
                </a:solidFill>
                <a:ln w="9525">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4" name="Group 132"/>
            <p:cNvGrpSpPr>
              <a:grpSpLocks/>
            </p:cNvGrpSpPr>
            <p:nvPr/>
          </p:nvGrpSpPr>
          <p:grpSpPr bwMode="auto">
            <a:xfrm>
              <a:off x="4608" y="700"/>
              <a:ext cx="306" cy="90"/>
              <a:chOff x="748" y="2251"/>
              <a:chExt cx="306" cy="90"/>
            </a:xfrm>
          </p:grpSpPr>
          <p:sp>
            <p:nvSpPr>
              <p:cNvPr id="85" name="AutoShape 133"/>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AutoShape 134"/>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7" name="AutoShape 135"/>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8" name="AutoShape 136"/>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AutoShape 137"/>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90" name="AutoShape 138"/>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 name="组合 1"/>
          <p:cNvGrpSpPr/>
          <p:nvPr/>
        </p:nvGrpSpPr>
        <p:grpSpPr>
          <a:xfrm>
            <a:off x="1908906" y="1552090"/>
            <a:ext cx="1928594" cy="1053849"/>
            <a:chOff x="1908906" y="1552090"/>
            <a:chExt cx="1928594" cy="1053849"/>
          </a:xfrm>
        </p:grpSpPr>
        <p:sp>
          <p:nvSpPr>
            <p:cNvPr id="49" name="Text Box 546"/>
            <p:cNvSpPr txBox="1">
              <a:spLocks noChangeArrowheads="1"/>
            </p:cNvSpPr>
            <p:nvPr/>
          </p:nvSpPr>
          <p:spPr bwMode="auto">
            <a:xfrm>
              <a:off x="1908906" y="2315957"/>
              <a:ext cx="51007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107" name="Text Box 546"/>
            <p:cNvSpPr txBox="1">
              <a:spLocks noChangeArrowheads="1"/>
            </p:cNvSpPr>
            <p:nvPr/>
          </p:nvSpPr>
          <p:spPr bwMode="auto">
            <a:xfrm>
              <a:off x="3327424" y="2085267"/>
              <a:ext cx="51007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108" name="Text Box 546"/>
            <p:cNvSpPr txBox="1">
              <a:spLocks noChangeArrowheads="1"/>
            </p:cNvSpPr>
            <p:nvPr/>
          </p:nvSpPr>
          <p:spPr bwMode="auto">
            <a:xfrm>
              <a:off x="2193663" y="1552090"/>
              <a:ext cx="51007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grpSp>
      <p:cxnSp>
        <p:nvCxnSpPr>
          <p:cNvPr id="109" name="直接连接符 108"/>
          <p:cNvCxnSpPr>
            <a:stCxn id="98" idx="1"/>
          </p:cNvCxnSpPr>
          <p:nvPr/>
        </p:nvCxnSpPr>
        <p:spPr>
          <a:xfrm>
            <a:off x="2766338" y="2074673"/>
            <a:ext cx="520846" cy="389583"/>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2454620" y="2513690"/>
            <a:ext cx="812836" cy="213035"/>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2441467" y="2077027"/>
            <a:ext cx="198605" cy="552008"/>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2" name="Freeform 294"/>
          <p:cNvSpPr>
            <a:spLocks/>
          </p:cNvSpPr>
          <p:nvPr/>
        </p:nvSpPr>
        <p:spPr bwMode="auto">
          <a:xfrm rot="4796199">
            <a:off x="1930131" y="1028902"/>
            <a:ext cx="105929" cy="716821"/>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Freeform 294"/>
          <p:cNvSpPr>
            <a:spLocks/>
          </p:cNvSpPr>
          <p:nvPr/>
        </p:nvSpPr>
        <p:spPr bwMode="auto">
          <a:xfrm rot="3494975">
            <a:off x="1746857" y="1988929"/>
            <a:ext cx="154185" cy="511639"/>
          </a:xfrm>
          <a:custGeom>
            <a:avLst/>
            <a:gdLst>
              <a:gd name="T0" fmla="*/ 2147483647 w 336"/>
              <a:gd name="T1" fmla="*/ 0 h 358"/>
              <a:gd name="T2" fmla="*/ 2147483647 w 336"/>
              <a:gd name="T3" fmla="*/ 2147483647 h 358"/>
              <a:gd name="T4" fmla="*/ 2147483647 w 336"/>
              <a:gd name="T5" fmla="*/ 2147483647 h 358"/>
              <a:gd name="T6" fmla="*/ 0 w 336"/>
              <a:gd name="T7" fmla="*/ 2147483647 h 358"/>
              <a:gd name="T8" fmla="*/ 2147483647 w 336"/>
              <a:gd name="T9" fmla="*/ 2147483647 h 358"/>
              <a:gd name="T10" fmla="*/ 2147483647 w 336"/>
              <a:gd name="T11" fmla="*/ 2147483647 h 358"/>
              <a:gd name="T12" fmla="*/ 2147483647 w 336"/>
              <a:gd name="T13" fmla="*/ 0 h 358"/>
              <a:gd name="T14" fmla="*/ 0 60000 65536"/>
              <a:gd name="T15" fmla="*/ 0 60000 65536"/>
              <a:gd name="T16" fmla="*/ 0 60000 65536"/>
              <a:gd name="T17" fmla="*/ 0 60000 65536"/>
              <a:gd name="T18" fmla="*/ 0 60000 65536"/>
              <a:gd name="T19" fmla="*/ 0 60000 65536"/>
              <a:gd name="T20" fmla="*/ 0 60000 65536"/>
              <a:gd name="T21" fmla="*/ 0 w 336"/>
              <a:gd name="T22" fmla="*/ 0 h 358"/>
              <a:gd name="T23" fmla="*/ 336 w 336"/>
              <a:gd name="T24" fmla="*/ 358 h 3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6" h="358">
                <a:moveTo>
                  <a:pt x="336" y="0"/>
                </a:moveTo>
                <a:lnTo>
                  <a:pt x="53" y="232"/>
                </a:lnTo>
                <a:lnTo>
                  <a:pt x="145" y="219"/>
                </a:lnTo>
                <a:lnTo>
                  <a:pt x="0" y="358"/>
                </a:lnTo>
                <a:lnTo>
                  <a:pt x="283" y="166"/>
                </a:lnTo>
                <a:lnTo>
                  <a:pt x="165" y="186"/>
                </a:lnTo>
                <a:lnTo>
                  <a:pt x="336" y="0"/>
                </a:lnTo>
                <a:close/>
              </a:path>
            </a:pathLst>
          </a:custGeom>
          <a:solidFill>
            <a:srgbClr val="FFC000"/>
          </a:solidFill>
          <a:ln w="6350">
            <a:solidFill>
              <a:schemeClr val="tx1"/>
            </a:solidFill>
            <a:round/>
            <a:headEnd/>
            <a:tailE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Text Box 543"/>
          <p:cNvSpPr txBox="1">
            <a:spLocks noChangeArrowheads="1"/>
          </p:cNvSpPr>
          <p:nvPr/>
        </p:nvSpPr>
        <p:spPr bwMode="auto">
          <a:xfrm>
            <a:off x="1262987" y="1032568"/>
            <a:ext cx="418255"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115" name="Text Box 546"/>
          <p:cNvSpPr txBox="1">
            <a:spLocks noChangeArrowheads="1"/>
          </p:cNvSpPr>
          <p:nvPr/>
        </p:nvSpPr>
        <p:spPr bwMode="auto">
          <a:xfrm>
            <a:off x="2447198" y="1023859"/>
            <a:ext cx="909223"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dirty="0">
                <a:latin typeface="微软雅黑" panose="020B0503020204020204" pitchFamily="34" charset="-122"/>
                <a:ea typeface="微软雅黑" panose="020B0503020204020204" pitchFamily="34" charset="-122"/>
              </a:rPr>
              <a:t>E-UTRAN</a:t>
            </a:r>
            <a:endParaRPr kumimoji="1" lang="zh-CN" altLang="en-US" sz="1200" b="1" dirty="0">
              <a:latin typeface="微软雅黑" panose="020B0503020204020204" pitchFamily="34" charset="-122"/>
              <a:ea typeface="微软雅黑" panose="020B0503020204020204" pitchFamily="34" charset="-122"/>
            </a:endParaRPr>
          </a:p>
        </p:txBody>
      </p:sp>
      <p:sp>
        <p:nvSpPr>
          <p:cNvPr id="116" name="Text Box 546"/>
          <p:cNvSpPr txBox="1">
            <a:spLocks noChangeArrowheads="1"/>
          </p:cNvSpPr>
          <p:nvPr/>
        </p:nvSpPr>
        <p:spPr bwMode="auto">
          <a:xfrm>
            <a:off x="4866100" y="1032568"/>
            <a:ext cx="995785"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EPC</a:t>
            </a:r>
            <a:r>
              <a:rPr kumimoji="1" lang="zh-CN" altLang="en-US" sz="1200" b="1">
                <a:latin typeface="微软雅黑" panose="020B0503020204020204" pitchFamily="34" charset="-122"/>
                <a:ea typeface="微软雅黑" panose="020B0503020204020204" pitchFamily="34" charset="-122"/>
              </a:rPr>
              <a:t> </a:t>
            </a:r>
            <a:r>
              <a:rPr kumimoji="1" lang="en-US" altLang="zh-CN" sz="1200" b="1">
                <a:latin typeface="微软雅黑" panose="020B0503020204020204" pitchFamily="34" charset="-122"/>
                <a:ea typeface="微软雅黑" panose="020B0503020204020204" pitchFamily="34" charset="-122"/>
              </a:rPr>
              <a:t>(</a:t>
            </a:r>
            <a:r>
              <a:rPr kumimoji="1" lang="zh-CN" altLang="en-US" sz="1200" b="1">
                <a:latin typeface="微软雅黑" panose="020B0503020204020204" pitchFamily="34" charset="-122"/>
                <a:ea typeface="微软雅黑" panose="020B0503020204020204" pitchFamily="34" charset="-122"/>
              </a:rPr>
              <a:t>全 </a:t>
            </a:r>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cxnSp>
        <p:nvCxnSpPr>
          <p:cNvPr id="117" name="肘形连接符 116"/>
          <p:cNvCxnSpPr/>
          <p:nvPr/>
        </p:nvCxnSpPr>
        <p:spPr>
          <a:xfrm flipV="1">
            <a:off x="3410819" y="1811028"/>
            <a:ext cx="898328" cy="648521"/>
          </a:xfrm>
          <a:prstGeom prst="bentConnector3">
            <a:avLst>
              <a:gd name="adj1" fmla="val 77075"/>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18" name="直接连接符 117"/>
          <p:cNvCxnSpPr>
            <a:stCxn id="141" idx="3"/>
          </p:cNvCxnSpPr>
          <p:nvPr/>
        </p:nvCxnSpPr>
        <p:spPr>
          <a:xfrm flipV="1">
            <a:off x="5020707" y="1683913"/>
            <a:ext cx="353807" cy="235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9" name="肘形连接符 118"/>
          <p:cNvCxnSpPr/>
          <p:nvPr/>
        </p:nvCxnSpPr>
        <p:spPr>
          <a:xfrm>
            <a:off x="2720623" y="2086443"/>
            <a:ext cx="1592790" cy="496689"/>
          </a:xfrm>
          <a:prstGeom prst="bentConnector3">
            <a:avLst>
              <a:gd name="adj1" fmla="val -154"/>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0" name="肘形连接符 119"/>
          <p:cNvCxnSpPr/>
          <p:nvPr/>
        </p:nvCxnSpPr>
        <p:spPr>
          <a:xfrm flipV="1">
            <a:off x="2455935" y="2640805"/>
            <a:ext cx="1849267" cy="191849"/>
          </a:xfrm>
          <a:prstGeom prst="bentConnector3">
            <a:avLst>
              <a:gd name="adj1" fmla="val 50000"/>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21" name="肘形连接符 120"/>
          <p:cNvCxnSpPr/>
          <p:nvPr/>
        </p:nvCxnSpPr>
        <p:spPr>
          <a:xfrm flipV="1">
            <a:off x="2454620" y="1708630"/>
            <a:ext cx="1859789" cy="1075767"/>
          </a:xfrm>
          <a:prstGeom prst="bentConnector3">
            <a:avLst>
              <a:gd name="adj1" fmla="val 83827"/>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22" name="肘形连接符 121"/>
          <p:cNvCxnSpPr/>
          <p:nvPr/>
        </p:nvCxnSpPr>
        <p:spPr>
          <a:xfrm flipV="1">
            <a:off x="2754501" y="1576808"/>
            <a:ext cx="1545439" cy="406061"/>
          </a:xfrm>
          <a:prstGeom prst="bentConnector3">
            <a:avLst>
              <a:gd name="adj1" fmla="val 17304"/>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a:off x="1552346" y="1426153"/>
            <a:ext cx="1074573" cy="45902"/>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1560238" y="2215912"/>
            <a:ext cx="693146" cy="13653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a:off x="5020707" y="2619619"/>
            <a:ext cx="1932129" cy="23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组合 161"/>
          <p:cNvGrpSpPr>
            <a:grpSpLocks/>
          </p:cNvGrpSpPr>
          <p:nvPr/>
        </p:nvGrpSpPr>
        <p:grpSpPr bwMode="auto">
          <a:xfrm>
            <a:off x="6812102" y="2172364"/>
            <a:ext cx="1370509" cy="767396"/>
            <a:chOff x="7236296" y="2033272"/>
            <a:chExt cx="1654150" cy="1035365"/>
          </a:xfrm>
        </p:grpSpPr>
        <p:graphicFrame>
          <p:nvGraphicFramePr>
            <p:cNvPr id="134" name="Object 425"/>
            <p:cNvGraphicFramePr>
              <a:graphicFrameLocks noChangeAspect="1"/>
            </p:cNvGraphicFramePr>
            <p:nvPr/>
          </p:nvGraphicFramePr>
          <p:xfrm>
            <a:off x="7236296" y="2033272"/>
            <a:ext cx="1654150" cy="1035365"/>
          </p:xfrm>
          <a:graphic>
            <a:graphicData uri="http://schemas.openxmlformats.org/presentationml/2006/ole">
              <p:oleObj spid="_x0000_s47157" name="VISIO" r:id="rId6" imgW="1687068" imgH="964692" progId="">
                <p:embed/>
              </p:oleObj>
            </a:graphicData>
          </a:graphic>
        </p:graphicFrame>
        <p:sp>
          <p:nvSpPr>
            <p:cNvPr id="135" name="Text Box 426"/>
            <p:cNvSpPr txBox="1">
              <a:spLocks noChangeArrowheads="1"/>
            </p:cNvSpPr>
            <p:nvPr/>
          </p:nvSpPr>
          <p:spPr bwMode="auto">
            <a:xfrm>
              <a:off x="7595046" y="2347913"/>
              <a:ext cx="780096" cy="39124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grpSp>
      <p:sp>
        <p:nvSpPr>
          <p:cNvPr id="136" name="单圆角矩形 135"/>
          <p:cNvSpPr/>
          <p:nvPr/>
        </p:nvSpPr>
        <p:spPr bwMode="auto">
          <a:xfrm>
            <a:off x="4305201"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37" name="Text Box 544"/>
          <p:cNvSpPr txBox="1">
            <a:spLocks noChangeArrowheads="1"/>
          </p:cNvSpPr>
          <p:nvPr/>
        </p:nvSpPr>
        <p:spPr bwMode="auto">
          <a:xfrm>
            <a:off x="4358613" y="2352443"/>
            <a:ext cx="627095"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139" name="单圆角矩形 138"/>
          <p:cNvSpPr/>
          <p:nvPr/>
        </p:nvSpPr>
        <p:spPr bwMode="auto">
          <a:xfrm>
            <a:off x="5319273" y="2192372"/>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0" name="Text Box 544"/>
          <p:cNvSpPr txBox="1">
            <a:spLocks noChangeArrowheads="1"/>
          </p:cNvSpPr>
          <p:nvPr/>
        </p:nvSpPr>
        <p:spPr bwMode="auto">
          <a:xfrm>
            <a:off x="5360128" y="2370098"/>
            <a:ext cx="635110"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P-GW</a:t>
            </a:r>
            <a:endParaRPr kumimoji="1" lang="zh-CN" altLang="en-US" sz="1200" b="1" dirty="0">
              <a:latin typeface="微软雅黑" panose="020B0503020204020204" pitchFamily="34" charset="-122"/>
              <a:ea typeface="微软雅黑" panose="020B0503020204020204" pitchFamily="34" charset="-122"/>
            </a:endParaRPr>
          </a:p>
        </p:txBody>
      </p:sp>
      <p:sp>
        <p:nvSpPr>
          <p:cNvPr id="141" name="单圆角矩形 140"/>
          <p:cNvSpPr/>
          <p:nvPr/>
        </p:nvSpPr>
        <p:spPr bwMode="auto">
          <a:xfrm>
            <a:off x="4305201"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2" name="Text Box 544"/>
          <p:cNvSpPr txBox="1">
            <a:spLocks noChangeArrowheads="1"/>
          </p:cNvSpPr>
          <p:nvPr/>
        </p:nvSpPr>
        <p:spPr bwMode="auto">
          <a:xfrm>
            <a:off x="4377705" y="1569746"/>
            <a:ext cx="590226"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MME</a:t>
            </a:r>
            <a:endParaRPr kumimoji="1" lang="zh-CN" altLang="en-US" sz="1200" b="1" dirty="0">
              <a:latin typeface="微软雅黑" panose="020B0503020204020204" pitchFamily="34" charset="-122"/>
              <a:ea typeface="微软雅黑" panose="020B0503020204020204" pitchFamily="34" charset="-122"/>
            </a:endParaRPr>
          </a:p>
        </p:txBody>
      </p:sp>
      <p:grpSp>
        <p:nvGrpSpPr>
          <p:cNvPr id="4" name="组合 3"/>
          <p:cNvGrpSpPr/>
          <p:nvPr/>
        </p:nvGrpSpPr>
        <p:grpSpPr>
          <a:xfrm>
            <a:off x="6019387" y="1539163"/>
            <a:ext cx="499019" cy="1080114"/>
            <a:chOff x="6019387" y="1539163"/>
            <a:chExt cx="499019" cy="1080114"/>
          </a:xfrm>
        </p:grpSpPr>
        <p:sp>
          <p:nvSpPr>
            <p:cNvPr id="138" name="Text Box 546"/>
            <p:cNvSpPr txBox="1">
              <a:spLocks noChangeArrowheads="1"/>
            </p:cNvSpPr>
            <p:nvPr/>
          </p:nvSpPr>
          <p:spPr bwMode="auto">
            <a:xfrm>
              <a:off x="6025963" y="2116575"/>
              <a:ext cx="492443" cy="50270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用户</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sp>
          <p:nvSpPr>
            <p:cNvPr id="143" name="Text Box 546"/>
            <p:cNvSpPr txBox="1">
              <a:spLocks noChangeArrowheads="1"/>
            </p:cNvSpPr>
            <p:nvPr/>
          </p:nvSpPr>
          <p:spPr bwMode="auto">
            <a:xfrm>
              <a:off x="6019387" y="1539163"/>
              <a:ext cx="492443" cy="50270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控制</a:t>
              </a:r>
              <a:endParaRPr kumimoji="1" lang="en-US" altLang="zh-CN" sz="1200" b="1" dirty="0">
                <a:solidFill>
                  <a:srgbClr val="0000CC"/>
                </a:solidFill>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solidFill>
                    <a:srgbClr val="0000CC"/>
                  </a:solidFill>
                  <a:latin typeface="微软雅黑" panose="020B0503020204020204" pitchFamily="34" charset="-122"/>
                  <a:ea typeface="微软雅黑" panose="020B0503020204020204" pitchFamily="34" charset="-122"/>
                </a:rPr>
                <a:t>层面</a:t>
              </a:r>
            </a:p>
          </p:txBody>
        </p:sp>
      </p:grpSp>
      <p:sp>
        <p:nvSpPr>
          <p:cNvPr id="144" name="单圆角矩形 143"/>
          <p:cNvSpPr/>
          <p:nvPr/>
        </p:nvSpPr>
        <p:spPr bwMode="auto">
          <a:xfrm>
            <a:off x="5319273" y="1392020"/>
            <a:ext cx="715506" cy="587318"/>
          </a:xfrm>
          <a:prstGeom prst="round1Rect">
            <a:avLst>
              <a:gd name="adj" fmla="val 0"/>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45" name="Text Box 544"/>
          <p:cNvSpPr txBox="1">
            <a:spLocks noChangeArrowheads="1"/>
          </p:cNvSpPr>
          <p:nvPr/>
        </p:nvSpPr>
        <p:spPr bwMode="auto">
          <a:xfrm>
            <a:off x="5435635" y="1557976"/>
            <a:ext cx="497251" cy="289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HSS</a:t>
            </a:r>
            <a:endParaRPr kumimoji="1" lang="zh-CN" altLang="en-US" sz="1200" b="1">
              <a:latin typeface="微软雅黑" panose="020B0503020204020204" pitchFamily="34" charset="-122"/>
              <a:ea typeface="微软雅黑" panose="020B0503020204020204" pitchFamily="34" charset="-122"/>
            </a:endParaRPr>
          </a:p>
        </p:txBody>
      </p:sp>
      <p:sp>
        <p:nvSpPr>
          <p:cNvPr id="146" name="Text Box 546"/>
          <p:cNvSpPr txBox="1">
            <a:spLocks noChangeArrowheads="1"/>
          </p:cNvSpPr>
          <p:nvPr/>
        </p:nvSpPr>
        <p:spPr bwMode="auto">
          <a:xfrm>
            <a:off x="1223263" y="2924459"/>
            <a:ext cx="492443" cy="526263"/>
          </a:xfrm>
          <a:prstGeom prst="rect">
            <a:avLst/>
          </a:prstGeom>
          <a:solidFill>
            <a:srgbClr val="C3E3F9"/>
          </a:solidFill>
          <a:ln>
            <a:noFill/>
          </a:ln>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用户</a:t>
            </a:r>
            <a:endParaRPr kumimoji="1" lang="en-US" altLang="zh-CN" sz="1200" b="1" dirty="0">
              <a:latin typeface="微软雅黑" panose="020B0503020204020204" pitchFamily="34" charset="-122"/>
              <a:ea typeface="微软雅黑" panose="020B0503020204020204" pitchFamily="34" charset="-122"/>
            </a:endParaRPr>
          </a:p>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设备</a:t>
            </a:r>
          </a:p>
        </p:txBody>
      </p:sp>
      <p:cxnSp>
        <p:nvCxnSpPr>
          <p:cNvPr id="147" name="直接连接符 146"/>
          <p:cNvCxnSpPr/>
          <p:nvPr/>
        </p:nvCxnSpPr>
        <p:spPr>
          <a:xfrm flipH="1">
            <a:off x="1149874" y="2939760"/>
            <a:ext cx="7892" cy="310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844732" y="3112777"/>
            <a:ext cx="301196" cy="0"/>
          </a:xfrm>
          <a:prstGeom prst="line">
            <a:avLst/>
          </a:prstGeom>
          <a:ln>
            <a:solidFill>
              <a:schemeClr val="tx1"/>
            </a:solidFill>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149" name="Text Box 546"/>
          <p:cNvSpPr txBox="1">
            <a:spLocks noChangeArrowheads="1"/>
          </p:cNvSpPr>
          <p:nvPr/>
        </p:nvSpPr>
        <p:spPr bwMode="auto">
          <a:xfrm>
            <a:off x="1668090" y="1486179"/>
            <a:ext cx="338554" cy="7078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空</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中</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接</a:t>
            </a:r>
            <a:endParaRPr kumimoji="1" lang="en-US" altLang="zh-CN" sz="1200" b="1" dirty="0">
              <a:latin typeface="微软雅黑" panose="020B0503020204020204" pitchFamily="34" charset="-122"/>
              <a:ea typeface="微软雅黑" panose="020B0503020204020204" pitchFamily="34" charset="-122"/>
            </a:endParaRPr>
          </a:p>
          <a:p>
            <a:pPr eaLnBrk="1" hangingPunct="1">
              <a:lnSpc>
                <a:spcPts val="1200"/>
              </a:lnSpc>
            </a:pPr>
            <a:r>
              <a:rPr kumimoji="1" lang="zh-CN" altLang="en-US" sz="1200" b="1" dirty="0">
                <a:latin typeface="微软雅黑" panose="020B0503020204020204" pitchFamily="34" charset="-122"/>
                <a:ea typeface="微软雅黑" panose="020B0503020204020204" pitchFamily="34" charset="-122"/>
              </a:rPr>
              <a:t>口</a:t>
            </a:r>
          </a:p>
        </p:txBody>
      </p:sp>
      <p:cxnSp>
        <p:nvCxnSpPr>
          <p:cNvPr id="150" name="直接连接符 149"/>
          <p:cNvCxnSpPr>
            <a:stCxn id="5" idx="1"/>
            <a:endCxn id="5" idx="3"/>
          </p:cNvCxnSpPr>
          <p:nvPr/>
        </p:nvCxnSpPr>
        <p:spPr>
          <a:xfrm>
            <a:off x="4172360" y="2088797"/>
            <a:ext cx="2326708" cy="0"/>
          </a:xfrm>
          <a:prstGeom prst="line">
            <a:avLst/>
          </a:prstGeom>
          <a:ln w="19050">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stCxn id="141" idx="2"/>
            <a:endCxn id="136" idx="0"/>
          </p:cNvCxnSpPr>
          <p:nvPr/>
        </p:nvCxnSpPr>
        <p:spPr>
          <a:xfrm>
            <a:off x="4662954" y="1979338"/>
            <a:ext cx="0" cy="21303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53" name="矩形 152"/>
          <p:cNvSpPr/>
          <p:nvPr/>
        </p:nvSpPr>
        <p:spPr>
          <a:xfrm>
            <a:off x="785676" y="3458093"/>
            <a:ext cx="7754556" cy="1015663"/>
          </a:xfrm>
          <a:prstGeom prst="rect">
            <a:avLst/>
          </a:prstGeom>
        </p:spPr>
        <p:txBody>
          <a:bodyPr wrap="square">
            <a:spAutoFit/>
          </a:bodyPr>
          <a:lstStyle/>
          <a:p>
            <a:pPr>
              <a:lnSpc>
                <a:spcPts val="2400"/>
              </a:lnSpc>
            </a:pP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移动</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性管理</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实体 </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MME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(Mobility </a:t>
            </a:r>
            <a:r>
              <a:rPr lang="en-US" altLang="zh-CN" sz="1600" b="1" kern="500" dirty="0" err="1">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Manegement</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 Entity</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是</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一个</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信令实体，</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负责基站与核心网</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之间、以及</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用户与核心网之间的所有</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信令交换。</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大的核心网需要有多个</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来</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处理大量的信令交换</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必须从 </a:t>
            </a: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HSS </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获得</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用户的有关信息</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155" name="组合 154"/>
          <p:cNvGrpSpPr/>
          <p:nvPr/>
        </p:nvGrpSpPr>
        <p:grpSpPr>
          <a:xfrm>
            <a:off x="6782593" y="1090679"/>
            <a:ext cx="1491514" cy="732822"/>
            <a:chOff x="6691097" y="1239483"/>
            <a:chExt cx="1491514" cy="732822"/>
          </a:xfrm>
        </p:grpSpPr>
        <p:sp>
          <p:nvSpPr>
            <p:cNvPr id="156" name="Rectangle 539"/>
            <p:cNvSpPr>
              <a:spLocks noChangeArrowheads="1"/>
            </p:cNvSpPr>
            <p:nvPr/>
          </p:nvSpPr>
          <p:spPr bwMode="auto">
            <a:xfrm>
              <a:off x="6691097" y="1247480"/>
              <a:ext cx="1491514" cy="694423"/>
            </a:xfrm>
            <a:prstGeom prst="rect">
              <a:avLst/>
            </a:prstGeom>
            <a:noFill/>
            <a:ln w="38100" cmpd="dbl">
              <a:solidFill>
                <a:schemeClr val="tx1"/>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7" name="Text Box 546"/>
            <p:cNvSpPr txBox="1">
              <a:spLocks noChangeArrowheads="1"/>
            </p:cNvSpPr>
            <p:nvPr/>
          </p:nvSpPr>
          <p:spPr bwMode="auto">
            <a:xfrm>
              <a:off x="6751991" y="1239483"/>
              <a:ext cx="492443"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dirty="0">
                  <a:latin typeface="微软雅黑" panose="020B0503020204020204" pitchFamily="34" charset="-122"/>
                  <a:ea typeface="微软雅黑" panose="020B0503020204020204" pitchFamily="34" charset="-122"/>
                </a:rPr>
                <a:t>信令</a:t>
              </a:r>
            </a:p>
          </p:txBody>
        </p:sp>
        <p:sp>
          <p:nvSpPr>
            <p:cNvPr id="158" name="Text Box 546"/>
            <p:cNvSpPr txBox="1">
              <a:spLocks noChangeArrowheads="1"/>
            </p:cNvSpPr>
            <p:nvPr/>
          </p:nvSpPr>
          <p:spPr bwMode="auto">
            <a:xfrm>
              <a:off x="6751991" y="1453694"/>
              <a:ext cx="492443"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zh-CN" altLang="en-US" sz="1200" b="1">
                  <a:latin typeface="微软雅黑" panose="020B0503020204020204" pitchFamily="34" charset="-122"/>
                  <a:ea typeface="微软雅黑" panose="020B0503020204020204" pitchFamily="34" charset="-122"/>
                </a:rPr>
                <a:t>数据</a:t>
              </a:r>
            </a:p>
          </p:txBody>
        </p:sp>
        <p:cxnSp>
          <p:nvCxnSpPr>
            <p:cNvPr id="159" name="直接连接符 158"/>
            <p:cNvCxnSpPr/>
            <p:nvPr/>
          </p:nvCxnSpPr>
          <p:spPr>
            <a:xfrm flipV="1">
              <a:off x="7236934" y="1593282"/>
              <a:ext cx="819411" cy="2354"/>
            </a:xfrm>
            <a:prstGeom prst="line">
              <a:avLst/>
            </a:prstGeom>
            <a:ln w="19050">
              <a:solidFill>
                <a:srgbClr val="CC00CC"/>
              </a:solidFill>
            </a:ln>
          </p:spPr>
          <p:style>
            <a:lnRef idx="1">
              <a:schemeClr val="accent1"/>
            </a:lnRef>
            <a:fillRef idx="0">
              <a:schemeClr val="accent1"/>
            </a:fillRef>
            <a:effectRef idx="0">
              <a:schemeClr val="accent1"/>
            </a:effectRef>
            <a:fontRef idx="minor">
              <a:schemeClr val="tx1"/>
            </a:fontRef>
          </p:style>
        </p:cxnSp>
        <p:cxnSp>
          <p:nvCxnSpPr>
            <p:cNvPr id="160" name="直接连接符 159"/>
            <p:cNvCxnSpPr/>
            <p:nvPr/>
          </p:nvCxnSpPr>
          <p:spPr>
            <a:xfrm flipV="1">
              <a:off x="7232988" y="1381424"/>
              <a:ext cx="819412" cy="2354"/>
            </a:xfrm>
            <a:prstGeom prst="line">
              <a:avLst/>
            </a:prstGeom>
            <a:ln w="12700">
              <a:solidFill>
                <a:srgbClr val="000099"/>
              </a:solidFill>
              <a:prstDash val="dash"/>
            </a:ln>
          </p:spPr>
          <p:style>
            <a:lnRef idx="1">
              <a:schemeClr val="accent1"/>
            </a:lnRef>
            <a:fillRef idx="0">
              <a:schemeClr val="accent1"/>
            </a:fillRef>
            <a:effectRef idx="0">
              <a:schemeClr val="accent1"/>
            </a:effectRef>
            <a:fontRef idx="minor">
              <a:schemeClr val="tx1"/>
            </a:fontRef>
          </p:style>
        </p:cxnSp>
        <p:sp>
          <p:nvSpPr>
            <p:cNvPr id="161" name="Text Box 546"/>
            <p:cNvSpPr txBox="1">
              <a:spLocks noChangeArrowheads="1"/>
            </p:cNvSpPr>
            <p:nvPr/>
          </p:nvSpPr>
          <p:spPr bwMode="auto">
            <a:xfrm>
              <a:off x="6725747" y="1660844"/>
              <a:ext cx="740907" cy="3114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ts val="1600"/>
                </a:lnSpc>
              </a:pPr>
              <a:r>
                <a:rPr kumimoji="1" lang="en-US" altLang="zh-CN" sz="1200" b="1">
                  <a:latin typeface="微软雅黑" panose="020B0503020204020204" pitchFamily="34" charset="-122"/>
                  <a:ea typeface="微软雅黑" panose="020B0503020204020204" pitchFamily="34" charset="-122"/>
                </a:rPr>
                <a:t>X2 </a:t>
              </a:r>
              <a:r>
                <a:rPr kumimoji="1" lang="zh-CN" altLang="en-US" sz="1200" b="1">
                  <a:latin typeface="微软雅黑" panose="020B0503020204020204" pitchFamily="34" charset="-122"/>
                  <a:ea typeface="微软雅黑" panose="020B0503020204020204" pitchFamily="34" charset="-122"/>
                </a:rPr>
                <a:t>接口</a:t>
              </a:r>
            </a:p>
          </p:txBody>
        </p:sp>
        <p:cxnSp>
          <p:nvCxnSpPr>
            <p:cNvPr id="162" name="直接连接符 161"/>
            <p:cNvCxnSpPr/>
            <p:nvPr/>
          </p:nvCxnSpPr>
          <p:spPr>
            <a:xfrm flipV="1">
              <a:off x="7501302" y="1813612"/>
              <a:ext cx="557674" cy="1177"/>
            </a:xfrm>
            <a:prstGeom prst="line">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 xmlns:p14="http://schemas.microsoft.com/office/powerpoint/2010/main" val="1261052358"/>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53">
                                            <p:txEl>
                                              <p:pRg st="0" end="0"/>
                                            </p:txEl>
                                          </p:spTgt>
                                        </p:tgtEl>
                                        <p:attrNameLst>
                                          <p:attrName>style.visibility</p:attrName>
                                        </p:attrNameLst>
                                      </p:cBhvr>
                                      <p:to>
                                        <p:strVal val="visible"/>
                                      </p:to>
                                    </p:set>
                                  </p:childTnLst>
                                </p:cTn>
                              </p:par>
                              <p:par>
                                <p:cTn id="7" presetID="35" presetClass="emph" presetSubtype="0" repeatCount="3000" fill="hold" grpId="0" nodeType="withEffect">
                                  <p:stCondLst>
                                    <p:cond delay="0"/>
                                  </p:stCondLst>
                                  <p:childTnLst>
                                    <p:anim calcmode="discrete" valueType="str">
                                      <p:cBhvr>
                                        <p:cTn id="8" dur="1000" fill="hold"/>
                                        <p:tgtEl>
                                          <p:spTgt spid="14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 grpId="0"/>
      <p:bldP spid="153" grpId="0" uiExpand="1" build="p"/>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3425681"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en-US" altLang="zh-CN" sz="2000" b="1" dirty="0" smtClean="0">
                <a:latin typeface="微软雅黑" pitchFamily="34" charset="-122"/>
                <a:ea typeface="微软雅黑" pitchFamily="34" charset="-122"/>
              </a:rPr>
              <a:t>LTE </a:t>
            </a:r>
            <a:r>
              <a:rPr lang="zh-CN" altLang="en-US" sz="2000" b="1" dirty="0" smtClean="0">
                <a:latin typeface="微软雅黑" pitchFamily="34" charset="-122"/>
                <a:ea typeface="微软雅黑" pitchFamily="34" charset="-122"/>
              </a:rPr>
              <a:t>必须</a:t>
            </a:r>
            <a:r>
              <a:rPr lang="zh-CN" altLang="en-US" sz="2000" b="1" dirty="0">
                <a:latin typeface="微软雅黑" pitchFamily="34" charset="-122"/>
                <a:ea typeface="微软雅黑" pitchFamily="34" charset="-122"/>
              </a:rPr>
              <a:t>向后</a:t>
            </a:r>
            <a:r>
              <a:rPr lang="zh-CN" altLang="en-US" sz="2000" b="1" dirty="0" smtClean="0">
                <a:latin typeface="微软雅黑" pitchFamily="34" charset="-122"/>
                <a:ea typeface="微软雅黑" pitchFamily="34" charset="-122"/>
              </a:rPr>
              <a:t>兼容 </a:t>
            </a:r>
            <a:r>
              <a:rPr lang="en-US" altLang="zh-CN" sz="2000" b="1" dirty="0" smtClean="0">
                <a:latin typeface="微软雅黑" pitchFamily="34" charset="-122"/>
                <a:ea typeface="微软雅黑" pitchFamily="34" charset="-122"/>
              </a:rPr>
              <a:t>3G </a:t>
            </a:r>
            <a:r>
              <a:rPr lang="zh-CN" altLang="en-US" sz="2000" b="1" dirty="0" smtClean="0">
                <a:latin typeface="微软雅黑" pitchFamily="34" charset="-122"/>
                <a:ea typeface="微软雅黑" pitchFamily="34" charset="-122"/>
              </a:rPr>
              <a:t>和 </a:t>
            </a:r>
            <a:r>
              <a:rPr lang="en-US" altLang="zh-CN" sz="2000" b="1" dirty="0" smtClean="0">
                <a:latin typeface="微软雅黑" pitchFamily="34" charset="-122"/>
                <a:ea typeface="微软雅黑" pitchFamily="34" charset="-122"/>
              </a:rPr>
              <a:t>2G</a:t>
            </a:r>
            <a:endParaRPr lang="zh-CN" altLang="en-US" sz="2000" b="1" dirty="0">
              <a:solidFill>
                <a:srgbClr val="0000CC"/>
              </a:solidFill>
              <a:latin typeface="微软雅黑" pitchFamily="34" charset="-122"/>
              <a:ea typeface="微软雅黑" pitchFamily="34" charset="-122"/>
            </a:endParaRPr>
          </a:p>
        </p:txBody>
      </p:sp>
      <p:sp>
        <p:nvSpPr>
          <p:cNvPr id="371" name="Rectangle 46"/>
          <p:cNvSpPr>
            <a:spLocks noChangeArrowheads="1"/>
          </p:cNvSpPr>
          <p:nvPr/>
        </p:nvSpPr>
        <p:spPr bwMode="auto">
          <a:xfrm>
            <a:off x="511895" y="933717"/>
            <a:ext cx="8139815" cy="38113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en-US" altLang="zh-CN" sz="2000" b="1" dirty="0" smtClean="0">
                <a:solidFill>
                  <a:srgbClr val="C00000"/>
                </a:solidFill>
                <a:latin typeface="微软雅黑" pitchFamily="34" charset="-122"/>
                <a:ea typeface="微软雅黑" pitchFamily="34" charset="-122"/>
              </a:rPr>
              <a:t>4G/3G/2G</a:t>
            </a:r>
            <a:r>
              <a:rPr lang="zh-CN" altLang="en-US" sz="2000" b="1" dirty="0" smtClean="0">
                <a:solidFill>
                  <a:srgbClr val="C00000"/>
                </a:solidFill>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表示如果 </a:t>
            </a:r>
            <a:r>
              <a:rPr lang="en-US" altLang="zh-CN" sz="2000" b="1" dirty="0" smtClean="0">
                <a:latin typeface="微软雅黑" pitchFamily="34" charset="-122"/>
                <a:ea typeface="微软雅黑" pitchFamily="34" charset="-122"/>
              </a:rPr>
              <a:t>LTE </a:t>
            </a:r>
            <a:r>
              <a:rPr lang="zh-CN" altLang="en-US" sz="2000" b="1" dirty="0" smtClean="0">
                <a:latin typeface="微软雅黑" pitchFamily="34" charset="-122"/>
                <a:ea typeface="微软雅黑" pitchFamily="34" charset="-122"/>
              </a:rPr>
              <a:t>手机</a:t>
            </a:r>
            <a:r>
              <a:rPr lang="zh-CN" altLang="en-US" sz="2000" b="1" dirty="0">
                <a:latin typeface="微软雅黑" pitchFamily="34" charset="-122"/>
                <a:ea typeface="微软雅黑" pitchFamily="34" charset="-122"/>
              </a:rPr>
              <a:t>所在地还没有</a:t>
            </a:r>
            <a:r>
              <a:rPr lang="zh-CN" altLang="en-US" sz="2000" b="1" dirty="0" smtClean="0">
                <a:latin typeface="微软雅黑" pitchFamily="34" charset="-122"/>
                <a:ea typeface="微软雅黑" pitchFamily="34" charset="-122"/>
              </a:rPr>
              <a:t>被 </a:t>
            </a:r>
            <a:r>
              <a:rPr lang="en-US" altLang="zh-CN" sz="2000" b="1" dirty="0" smtClean="0">
                <a:latin typeface="微软雅黑" pitchFamily="34" charset="-122"/>
                <a:ea typeface="微软雅黑" pitchFamily="34" charset="-122"/>
              </a:rPr>
              <a:t>4G </a:t>
            </a:r>
            <a:r>
              <a:rPr lang="zh-CN" altLang="en-US" sz="2000" b="1" dirty="0" smtClean="0">
                <a:latin typeface="微软雅黑" pitchFamily="34" charset="-122"/>
                <a:ea typeface="微软雅黑" pitchFamily="34" charset="-122"/>
              </a:rPr>
              <a:t>网络</a:t>
            </a:r>
            <a:r>
              <a:rPr lang="zh-CN" altLang="en-US" sz="2000" b="1" dirty="0">
                <a:latin typeface="微软雅黑" pitchFamily="34" charset="-122"/>
                <a:ea typeface="微软雅黑" pitchFamily="34" charset="-122"/>
              </a:rPr>
              <a:t>覆盖，那么该手机还可使用</a:t>
            </a:r>
            <a:r>
              <a:rPr lang="zh-CN" altLang="en-US" sz="2000" b="1" dirty="0" smtClean="0">
                <a:latin typeface="微软雅黑" pitchFamily="34" charset="-122"/>
                <a:ea typeface="微软雅黑" pitchFamily="34" charset="-122"/>
              </a:rPr>
              <a:t>原来 </a:t>
            </a:r>
            <a:r>
              <a:rPr lang="en-US" altLang="zh-CN" sz="2000" b="1" dirty="0" smtClean="0">
                <a:latin typeface="微软雅黑" pitchFamily="34" charset="-122"/>
                <a:ea typeface="微软雅黑" pitchFamily="34" charset="-122"/>
              </a:rPr>
              <a:t>3G/2G </a:t>
            </a:r>
            <a:r>
              <a:rPr lang="zh-CN" altLang="en-US" sz="2000" b="1" dirty="0" smtClean="0">
                <a:latin typeface="微软雅黑" pitchFamily="34" charset="-122"/>
                <a:ea typeface="微软雅黑" pitchFamily="34" charset="-122"/>
              </a:rPr>
              <a:t>网络</a:t>
            </a:r>
            <a:r>
              <a:rPr lang="zh-CN" altLang="en-US" sz="2000" b="1" dirty="0">
                <a:latin typeface="微软雅黑" pitchFamily="34" charset="-122"/>
                <a:ea typeface="微软雅黑" pitchFamily="34" charset="-122"/>
              </a:rPr>
              <a:t>的功能</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sz="2000" b="1" dirty="0" smtClean="0">
                <a:latin typeface="微软雅黑" pitchFamily="34" charset="-122"/>
                <a:ea typeface="微软雅黑" pitchFamily="34" charset="-122"/>
              </a:rPr>
              <a:t>最初采用</a:t>
            </a:r>
            <a:r>
              <a:rPr lang="zh-CN" altLang="en-US" sz="2000" b="1" dirty="0" smtClean="0">
                <a:solidFill>
                  <a:srgbClr val="C00000"/>
                </a:solidFill>
                <a:latin typeface="微软雅黑" pitchFamily="34" charset="-122"/>
                <a:ea typeface="微软雅黑" pitchFamily="34" charset="-122"/>
              </a:rPr>
              <a:t>电路交换回落 </a:t>
            </a:r>
            <a:r>
              <a:rPr lang="en-US" altLang="zh-CN" sz="2000" b="1" dirty="0" smtClean="0">
                <a:solidFill>
                  <a:srgbClr val="C00000"/>
                </a:solidFill>
                <a:latin typeface="微软雅黑" pitchFamily="34" charset="-122"/>
                <a:ea typeface="微软雅黑" pitchFamily="34" charset="-122"/>
              </a:rPr>
              <a:t>CSFB </a:t>
            </a:r>
            <a:r>
              <a:rPr lang="en-US" altLang="zh-CN" sz="2000" b="1" dirty="0">
                <a:latin typeface="微软雅黑" pitchFamily="34" charset="-122"/>
                <a:ea typeface="微软雅黑" pitchFamily="34" charset="-122"/>
              </a:rPr>
              <a:t>(Circuit Switched Fallback</a:t>
            </a:r>
            <a:r>
              <a:rPr lang="en-US" altLang="zh-CN" sz="2000" b="1" dirty="0" smtClean="0">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，表示再</a:t>
            </a:r>
            <a:r>
              <a:rPr lang="zh-CN" altLang="en-US" sz="2000" b="1" dirty="0">
                <a:latin typeface="微软雅黑" pitchFamily="34" charset="-122"/>
                <a:ea typeface="微软雅黑" pitchFamily="34" charset="-122"/>
              </a:rPr>
              <a:t>退回</a:t>
            </a:r>
            <a:r>
              <a:rPr lang="zh-CN" altLang="en-US" sz="2000" b="1" dirty="0" smtClean="0">
                <a:latin typeface="微软雅黑" pitchFamily="34" charset="-122"/>
                <a:ea typeface="微软雅黑" pitchFamily="34" charset="-122"/>
              </a:rPr>
              <a:t>到 </a:t>
            </a:r>
            <a:r>
              <a:rPr lang="en-US" altLang="zh-CN" sz="2000" b="1" dirty="0" smtClean="0">
                <a:latin typeface="微软雅黑" pitchFamily="34" charset="-122"/>
                <a:ea typeface="微软雅黑" pitchFamily="34" charset="-122"/>
              </a:rPr>
              <a:t>3G/2G </a:t>
            </a:r>
            <a:r>
              <a:rPr lang="zh-CN" altLang="en-US" sz="2000" b="1" dirty="0" smtClean="0">
                <a:latin typeface="微软雅黑" pitchFamily="34" charset="-122"/>
                <a:ea typeface="微软雅黑" pitchFamily="34" charset="-122"/>
              </a:rPr>
              <a:t>的</a:t>
            </a:r>
            <a:r>
              <a:rPr lang="zh-CN" altLang="en-US" sz="2000" b="1" dirty="0">
                <a:latin typeface="微软雅黑" pitchFamily="34" charset="-122"/>
                <a:ea typeface="微软雅黑" pitchFamily="34" charset="-122"/>
              </a:rPr>
              <a:t>电路交换的网络来处理电话通信业务</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en-US" altLang="zh-CN" sz="2000" b="1" dirty="0" smtClean="0">
                <a:latin typeface="微软雅黑" pitchFamily="34" charset="-122"/>
                <a:ea typeface="微软雅黑" pitchFamily="34" charset="-122"/>
              </a:rPr>
              <a:t>2012 </a:t>
            </a:r>
            <a:r>
              <a:rPr lang="zh-CN" altLang="en-US" sz="2000" b="1" dirty="0" smtClean="0">
                <a:latin typeface="微软雅黑" pitchFamily="34" charset="-122"/>
                <a:ea typeface="微软雅黑" pitchFamily="34" charset="-122"/>
              </a:rPr>
              <a:t>年</a:t>
            </a:r>
            <a:r>
              <a:rPr lang="zh-CN" altLang="en-US" sz="2000" b="1" dirty="0">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基于 </a:t>
            </a:r>
            <a:r>
              <a:rPr lang="en-US" altLang="zh-CN" sz="2000" b="1" dirty="0" smtClean="0">
                <a:latin typeface="微软雅黑" pitchFamily="34" charset="-122"/>
                <a:ea typeface="微软雅黑" pitchFamily="34" charset="-122"/>
              </a:rPr>
              <a:t>IP </a:t>
            </a:r>
            <a:r>
              <a:rPr lang="zh-CN" altLang="en-US" sz="2000" b="1" dirty="0" smtClean="0">
                <a:latin typeface="微软雅黑" pitchFamily="34" charset="-122"/>
                <a:ea typeface="微软雅黑" pitchFamily="34" charset="-122"/>
              </a:rPr>
              <a:t>的 </a:t>
            </a:r>
            <a:r>
              <a:rPr lang="en-US" altLang="zh-CN" sz="2000" b="1" dirty="0" err="1" smtClean="0">
                <a:solidFill>
                  <a:srgbClr val="C00000"/>
                </a:solidFill>
                <a:latin typeface="微软雅黑" pitchFamily="34" charset="-122"/>
                <a:ea typeface="微软雅黑" pitchFamily="34" charset="-122"/>
              </a:rPr>
              <a:t>VoLTE</a:t>
            </a:r>
            <a:r>
              <a:rPr lang="en-US" altLang="zh-CN" sz="2000" b="1" dirty="0" smtClean="0">
                <a:latin typeface="微软雅黑" pitchFamily="34" charset="-122"/>
                <a:ea typeface="微软雅黑" pitchFamily="34" charset="-122"/>
              </a:rPr>
              <a:t> </a:t>
            </a:r>
            <a:r>
              <a:rPr lang="en-US" altLang="zh-CN" sz="2000" b="1" dirty="0">
                <a:latin typeface="微软雅黑" pitchFamily="34" charset="-122"/>
                <a:ea typeface="微软雅黑" pitchFamily="34" charset="-122"/>
              </a:rPr>
              <a:t>(Voice over LTE</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问世。</a:t>
            </a:r>
            <a:endParaRPr lang="en-US" altLang="zh-CN" sz="2000" b="1" dirty="0" smtClean="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能够提供高质量的电话</a:t>
            </a:r>
            <a:r>
              <a:rPr lang="zh-CN" altLang="en-US" b="1" dirty="0" smtClean="0">
                <a:latin typeface="微软雅黑" pitchFamily="34" charset="-122"/>
                <a:ea typeface="微软雅黑" pitchFamily="34" charset="-122"/>
              </a:rPr>
              <a:t>通信</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smtClean="0">
                <a:latin typeface="微软雅黑" pitchFamily="34" charset="-122"/>
                <a:ea typeface="微软雅黑" pitchFamily="34" charset="-122"/>
              </a:rPr>
              <a:t>但要</a:t>
            </a:r>
            <a:r>
              <a:rPr lang="zh-CN" altLang="en-US" b="1" dirty="0">
                <a:latin typeface="微软雅黑" pitchFamily="34" charset="-122"/>
                <a:ea typeface="微软雅黑" pitchFamily="34" charset="-122"/>
              </a:rPr>
              <a:t>靠与 </a:t>
            </a:r>
            <a:r>
              <a:rPr lang="en-US" altLang="zh-CN" b="1" dirty="0">
                <a:latin typeface="微软雅黑" pitchFamily="34" charset="-122"/>
                <a:ea typeface="微软雅黑" pitchFamily="34" charset="-122"/>
              </a:rPr>
              <a:t>P-GW </a:t>
            </a:r>
            <a:r>
              <a:rPr lang="zh-CN" altLang="en-US" b="1" dirty="0">
                <a:latin typeface="微软雅黑" pitchFamily="34" charset="-122"/>
                <a:ea typeface="微软雅黑" pitchFamily="34" charset="-122"/>
              </a:rPr>
              <a:t>相连的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多媒体子系统 </a:t>
            </a:r>
            <a:r>
              <a:rPr lang="en-US" altLang="zh-CN" b="1" dirty="0">
                <a:latin typeface="微软雅黑" pitchFamily="34" charset="-122"/>
                <a:ea typeface="微软雅黑" pitchFamily="34" charset="-122"/>
              </a:rPr>
              <a:t>IMS (IP </a:t>
            </a:r>
            <a:r>
              <a:rPr lang="en-US" altLang="zh-CN" b="1" dirty="0" err="1">
                <a:latin typeface="微软雅黑" pitchFamily="34" charset="-122"/>
                <a:ea typeface="微软雅黑" pitchFamily="34" charset="-122"/>
              </a:rPr>
              <a:t>Multimeda</a:t>
            </a:r>
            <a:r>
              <a:rPr lang="en-US" altLang="zh-CN" b="1" dirty="0">
                <a:latin typeface="微软雅黑" pitchFamily="34" charset="-122"/>
                <a:ea typeface="微软雅黑" pitchFamily="34" charset="-122"/>
              </a:rPr>
              <a:t> Subsystem)</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solidFill>
                  <a:srgbClr val="C00000"/>
                </a:solidFill>
                <a:latin typeface="微软雅黑" pitchFamily="34" charset="-122"/>
                <a:ea typeface="微软雅黑" pitchFamily="34" charset="-122"/>
              </a:rPr>
              <a:t>IMS </a:t>
            </a:r>
            <a:r>
              <a:rPr lang="zh-CN" altLang="en-US" b="1" dirty="0">
                <a:solidFill>
                  <a:srgbClr val="C00000"/>
                </a:solidFill>
                <a:latin typeface="微软雅黑" pitchFamily="34" charset="-122"/>
                <a:ea typeface="微软雅黑" pitchFamily="34" charset="-122"/>
              </a:rPr>
              <a:t>不属于 </a:t>
            </a:r>
            <a:r>
              <a:rPr lang="en-US" altLang="zh-CN" b="1" dirty="0">
                <a:solidFill>
                  <a:srgbClr val="C00000"/>
                </a:solidFill>
                <a:latin typeface="微软雅黑" pitchFamily="34" charset="-122"/>
                <a:ea typeface="微软雅黑" pitchFamily="34" charset="-122"/>
              </a:rPr>
              <a:t>LTE</a:t>
            </a:r>
            <a:r>
              <a:rPr lang="zh-CN" altLang="en-US" b="1" dirty="0">
                <a:solidFill>
                  <a:srgbClr val="C00000"/>
                </a:solidFill>
                <a:latin typeface="微软雅黑" pitchFamily="34" charset="-122"/>
                <a:ea typeface="微软雅黑" pitchFamily="34" charset="-122"/>
              </a:rPr>
              <a:t>，而是属于 </a:t>
            </a:r>
            <a:r>
              <a:rPr lang="en-US" altLang="zh-CN" b="1" dirty="0">
                <a:solidFill>
                  <a:srgbClr val="C00000"/>
                </a:solidFill>
                <a:latin typeface="微软雅黑" pitchFamily="34" charset="-122"/>
                <a:ea typeface="微软雅黑" pitchFamily="34" charset="-122"/>
              </a:rPr>
              <a:t>IP </a:t>
            </a:r>
            <a:r>
              <a:rPr lang="zh-CN" altLang="en-US" b="1" dirty="0">
                <a:solidFill>
                  <a:srgbClr val="C00000"/>
                </a:solidFill>
                <a:latin typeface="微软雅黑" pitchFamily="34" charset="-122"/>
                <a:ea typeface="微软雅黑" pitchFamily="34" charset="-122"/>
              </a:rPr>
              <a:t>服务的范围</a:t>
            </a:r>
            <a:r>
              <a:rPr lang="zh-CN" altLang="en-US" b="1" dirty="0">
                <a:latin typeface="微软雅黑" pitchFamily="34" charset="-122"/>
                <a:ea typeface="微软雅黑" pitchFamily="34" charset="-122"/>
              </a:rPr>
              <a:t>，是 </a:t>
            </a:r>
            <a:r>
              <a:rPr lang="en-US" altLang="zh-CN" b="1" dirty="0">
                <a:latin typeface="微软雅黑" pitchFamily="34" charset="-122"/>
                <a:ea typeface="微软雅黑" pitchFamily="34" charset="-122"/>
              </a:rPr>
              <a:t>LTE </a:t>
            </a:r>
            <a:r>
              <a:rPr lang="zh-CN" altLang="en-US" b="1" dirty="0">
                <a:latin typeface="微软雅黑" pitchFamily="34" charset="-122"/>
                <a:ea typeface="微软雅黑" pitchFamily="34" charset="-122"/>
              </a:rPr>
              <a:t>之外的另一个分组交换的网络系统。</a:t>
            </a:r>
            <a:endParaRPr lang="en-US" altLang="zh-CN" b="1" dirty="0">
              <a:latin typeface="微软雅黑" pitchFamily="34" charset="-122"/>
              <a:ea typeface="微软雅黑" pitchFamily="34" charset="-122"/>
            </a:endParaRPr>
          </a:p>
        </p:txBody>
      </p:sp>
    </p:spTree>
    <p:extLst>
      <p:ext uri="{BB962C8B-B14F-4D97-AF65-F5344CB8AC3E}">
        <p14:creationId xmlns="" xmlns:p14="http://schemas.microsoft.com/office/powerpoint/2010/main" val="1717993202"/>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706939"/>
            <a:ext cx="8129016" cy="422275"/>
          </a:xfrm>
          <a:prstGeom prst="roundRect">
            <a:avLst>
              <a:gd name="adj" fmla="val 16667"/>
            </a:avLst>
          </a:prstGeom>
          <a:solidFill>
            <a:srgbClr val="0089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1956988" y="681475"/>
            <a:ext cx="5255662"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zh-CN" sz="2400" b="1" dirty="0">
                <a:solidFill>
                  <a:schemeClr val="bg1"/>
                </a:solidFill>
                <a:latin typeface="微软雅黑" pitchFamily="34" charset="-122"/>
                <a:ea typeface="微软雅黑" pitchFamily="34" charset="-122"/>
              </a:rPr>
              <a:t>9.3.2  </a:t>
            </a:r>
            <a:r>
              <a:rPr lang="en-US" altLang="zh-CN" sz="2400" b="1" dirty="0" smtClean="0">
                <a:solidFill>
                  <a:schemeClr val="bg1"/>
                </a:solidFill>
                <a:latin typeface="微软雅黑" pitchFamily="34" charset="-122"/>
                <a:ea typeface="微软雅黑" pitchFamily="34" charset="-122"/>
              </a:rPr>
              <a:t>LTE </a:t>
            </a:r>
            <a:r>
              <a:rPr lang="zh-CN" altLang="en-US" sz="2400" b="1" dirty="0" smtClean="0">
                <a:solidFill>
                  <a:schemeClr val="bg1"/>
                </a:solidFill>
                <a:latin typeface="微软雅黑" pitchFamily="34" charset="-122"/>
                <a:ea typeface="微软雅黑" pitchFamily="34" charset="-122"/>
              </a:rPr>
              <a:t>网络</a:t>
            </a:r>
            <a:r>
              <a:rPr lang="zh-CN" altLang="en-US" sz="2400" b="1" dirty="0">
                <a:solidFill>
                  <a:schemeClr val="bg1"/>
                </a:solidFill>
                <a:latin typeface="微软雅黑" pitchFamily="34" charset="-122"/>
                <a:ea typeface="微软雅黑" pitchFamily="34" charset="-122"/>
              </a:rPr>
              <a:t>与互联网的连接</a:t>
            </a:r>
          </a:p>
        </p:txBody>
      </p:sp>
      <p:sp>
        <p:nvSpPr>
          <p:cNvPr id="4" name="Rectangle 46"/>
          <p:cNvSpPr>
            <a:spLocks noChangeArrowheads="1"/>
          </p:cNvSpPr>
          <p:nvPr/>
        </p:nvSpPr>
        <p:spPr bwMode="auto">
          <a:xfrm>
            <a:off x="511896" y="1131085"/>
            <a:ext cx="8129016" cy="2015936"/>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当用户</a:t>
            </a:r>
            <a:r>
              <a:rPr lang="zh-CN" altLang="en-US" sz="2000" b="1" dirty="0" smtClean="0">
                <a:latin typeface="微软雅黑" pitchFamily="34" charset="-122"/>
                <a:ea typeface="微软雅黑" pitchFamily="34" charset="-122"/>
              </a:rPr>
              <a:t>设备 </a:t>
            </a:r>
            <a:r>
              <a:rPr lang="en-US" altLang="zh-CN" sz="2000" b="1" dirty="0" smtClean="0">
                <a:latin typeface="微软雅黑" pitchFamily="34" charset="-122"/>
                <a:ea typeface="微软雅黑" pitchFamily="34" charset="-122"/>
              </a:rPr>
              <a:t>UE</a:t>
            </a:r>
            <a:r>
              <a:rPr lang="zh-CN" altLang="en-US" sz="2000" b="1" dirty="0">
                <a:latin typeface="微软雅黑" pitchFamily="34" charset="-122"/>
                <a:ea typeface="微软雅黑" pitchFamily="34" charset="-122"/>
              </a:rPr>
              <a:t>（如手机）开机后，就</a:t>
            </a:r>
            <a:r>
              <a:rPr lang="zh-CN" altLang="en-US" sz="2000" b="1" dirty="0">
                <a:solidFill>
                  <a:srgbClr val="C00000"/>
                </a:solidFill>
                <a:latin typeface="微软雅黑" pitchFamily="34" charset="-122"/>
                <a:ea typeface="微软雅黑" pitchFamily="34" charset="-122"/>
              </a:rPr>
              <a:t>登记</a:t>
            </a:r>
            <a:r>
              <a:rPr lang="zh-CN" altLang="en-US" sz="2000" b="1" dirty="0" smtClean="0">
                <a:latin typeface="微软雅黑" pitchFamily="34" charset="-122"/>
                <a:ea typeface="微软雅黑" pitchFamily="34" charset="-122"/>
              </a:rPr>
              <a:t>到 </a:t>
            </a:r>
            <a:r>
              <a:rPr lang="en-US" altLang="zh-CN" sz="2000" b="1" dirty="0" smtClean="0">
                <a:latin typeface="微软雅黑" pitchFamily="34" charset="-122"/>
                <a:ea typeface="微软雅黑" pitchFamily="34" charset="-122"/>
              </a:rPr>
              <a:t>LTE </a:t>
            </a:r>
            <a:r>
              <a:rPr lang="zh-CN" altLang="en-US" sz="2000" b="1" dirty="0" smtClean="0">
                <a:latin typeface="微软雅黑" pitchFamily="34" charset="-122"/>
                <a:ea typeface="微软雅黑" pitchFamily="34" charset="-122"/>
              </a:rPr>
              <a:t>网络</a:t>
            </a:r>
            <a:r>
              <a:rPr lang="zh-CN" altLang="en-US" sz="2000" b="1" dirty="0">
                <a:latin typeface="微软雅黑" pitchFamily="34" charset="-122"/>
                <a:ea typeface="微软雅黑" pitchFamily="34" charset="-122"/>
              </a:rPr>
              <a:t>，以便使用网络</a:t>
            </a:r>
            <a:r>
              <a:rPr lang="zh-CN" altLang="en-US" sz="2000" b="1" dirty="0" smtClean="0">
                <a:latin typeface="微软雅黑" pitchFamily="34" charset="-122"/>
                <a:ea typeface="微软雅黑" pitchFamily="34" charset="-122"/>
              </a:rPr>
              <a:t>资源传送 </a:t>
            </a:r>
            <a:r>
              <a:rPr lang="en-US" altLang="zh-CN" sz="2000" b="1" dirty="0" smtClean="0">
                <a:latin typeface="微软雅黑" pitchFamily="34" charset="-122"/>
                <a:ea typeface="微软雅黑" pitchFamily="34" charset="-122"/>
              </a:rPr>
              <a:t>IP </a:t>
            </a:r>
            <a:r>
              <a:rPr lang="zh-CN" altLang="en-US" sz="2000" b="1" dirty="0" smtClean="0">
                <a:latin typeface="微软雅黑" pitchFamily="34" charset="-122"/>
                <a:ea typeface="微软雅黑" pitchFamily="34" charset="-122"/>
              </a:rPr>
              <a:t>数据</a:t>
            </a:r>
            <a:r>
              <a:rPr lang="zh-CN" altLang="en-US" sz="2000" b="1" dirty="0">
                <a:latin typeface="微软雅黑" pitchFamily="34" charset="-122"/>
                <a:ea typeface="微软雅黑" pitchFamily="34" charset="-122"/>
              </a:rPr>
              <a:t>业务</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en-US" altLang="zh-CN" sz="2000" b="1" dirty="0" smtClean="0">
                <a:latin typeface="微软雅黑" pitchFamily="34" charset="-122"/>
                <a:ea typeface="微软雅黑" pitchFamily="34" charset="-122"/>
              </a:rPr>
              <a:t>LTE </a:t>
            </a:r>
            <a:r>
              <a:rPr lang="zh-CN" altLang="en-US" sz="2000" b="1" dirty="0" smtClean="0">
                <a:latin typeface="微软雅黑" pitchFamily="34" charset="-122"/>
                <a:ea typeface="微软雅黑" pitchFamily="34" charset="-122"/>
              </a:rPr>
              <a:t>网络</a:t>
            </a:r>
            <a:r>
              <a:rPr lang="zh-CN" altLang="en-US" sz="2000" b="1" dirty="0">
                <a:latin typeface="微软雅黑" pitchFamily="34" charset="-122"/>
                <a:ea typeface="微软雅黑" pitchFamily="34" charset="-122"/>
              </a:rPr>
              <a:t>内的数据路径由</a:t>
            </a:r>
            <a:r>
              <a:rPr lang="zh-CN" altLang="en-US" sz="2000" b="1" dirty="0">
                <a:solidFill>
                  <a:srgbClr val="C00000"/>
                </a:solidFill>
                <a:latin typeface="微软雅黑" pitchFamily="34" charset="-122"/>
                <a:ea typeface="微软雅黑" pitchFamily="34" charset="-122"/>
              </a:rPr>
              <a:t>两大部分组</a:t>
            </a:r>
            <a:r>
              <a:rPr lang="zh-CN" altLang="en-US" sz="2000" b="1" dirty="0" smtClean="0">
                <a:solidFill>
                  <a:srgbClr val="C00000"/>
                </a:solidFill>
                <a:latin typeface="微软雅黑" pitchFamily="34" charset="-122"/>
                <a:ea typeface="微软雅黑" pitchFamily="34" charset="-122"/>
              </a:rPr>
              <a:t>成：</a:t>
            </a:r>
            <a:endParaRPr lang="en-US" altLang="zh-CN" sz="2000" b="1" dirty="0" smtClean="0">
              <a:solidFill>
                <a:srgbClr val="C00000"/>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空口无线链路（</a:t>
            </a:r>
            <a:r>
              <a:rPr lang="en-US" altLang="zh-CN" sz="2000" b="1" dirty="0" err="1">
                <a:latin typeface="微软雅黑" pitchFamily="34" charset="-122"/>
                <a:ea typeface="微软雅黑" pitchFamily="34" charset="-122"/>
              </a:rPr>
              <a:t>UE→eNB</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rPr>
              <a:t>核心网中的隧道（</a:t>
            </a:r>
            <a:r>
              <a:rPr lang="en-US" altLang="zh-CN" sz="2000" b="1" dirty="0" err="1">
                <a:latin typeface="微软雅黑" pitchFamily="34" charset="-122"/>
                <a:ea typeface="微软雅黑" pitchFamily="34" charset="-122"/>
              </a:rPr>
              <a:t>eNB→S-GW→P-GW</a:t>
            </a:r>
            <a:r>
              <a:rPr lang="zh-CN" altLang="en-US" sz="2000" b="1" dirty="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p:txBody>
      </p:sp>
    </p:spTree>
    <p:extLst>
      <p:ext uri="{BB962C8B-B14F-4D97-AF65-F5344CB8AC3E}">
        <p14:creationId xmlns="" xmlns:p14="http://schemas.microsoft.com/office/powerpoint/2010/main" val="735933562"/>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圆角矩形 113"/>
          <p:cNvSpPr/>
          <p:nvPr/>
        </p:nvSpPr>
        <p:spPr>
          <a:xfrm>
            <a:off x="519655" y="1020455"/>
            <a:ext cx="8133857" cy="25754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937239" y="585623"/>
            <a:ext cx="3255763"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LTE </a:t>
            </a:r>
            <a:r>
              <a:rPr lang="zh-CN" altLang="en-US" sz="2000" b="1" dirty="0" smtClean="0">
                <a:solidFill>
                  <a:schemeClr val="bg1"/>
                </a:solidFill>
                <a:latin typeface="微软雅黑" pitchFamily="34" charset="-122"/>
                <a:ea typeface="微软雅黑" pitchFamily="34" charset="-122"/>
              </a:rPr>
              <a:t>的</a:t>
            </a:r>
            <a:r>
              <a:rPr lang="zh-CN" altLang="en-US" sz="2000" b="1" dirty="0">
                <a:solidFill>
                  <a:schemeClr val="bg1"/>
                </a:solidFill>
                <a:latin typeface="微软雅黑" pitchFamily="34" charset="-122"/>
                <a:ea typeface="微软雅黑" pitchFamily="34" charset="-122"/>
              </a:rPr>
              <a:t>协议栈（用户层面）</a:t>
            </a:r>
          </a:p>
        </p:txBody>
      </p:sp>
      <p:grpSp>
        <p:nvGrpSpPr>
          <p:cNvPr id="2" name="组合 1"/>
          <p:cNvGrpSpPr/>
          <p:nvPr/>
        </p:nvGrpSpPr>
        <p:grpSpPr>
          <a:xfrm>
            <a:off x="485521" y="1157957"/>
            <a:ext cx="7726494" cy="2323512"/>
            <a:chOff x="-162068" y="27480"/>
            <a:chExt cx="9342581" cy="3452785"/>
          </a:xfrm>
        </p:grpSpPr>
        <p:sp>
          <p:nvSpPr>
            <p:cNvPr id="38" name="矩形 37"/>
            <p:cNvSpPr/>
            <p:nvPr/>
          </p:nvSpPr>
          <p:spPr>
            <a:xfrm>
              <a:off x="6734175" y="808038"/>
              <a:ext cx="796925" cy="2260600"/>
            </a:xfrm>
            <a:prstGeom prst="rect">
              <a:avLst/>
            </a:prstGeom>
            <a:solidFill>
              <a:srgbClr val="00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4367213" y="1196975"/>
              <a:ext cx="1573213" cy="1870074"/>
            </a:xfrm>
            <a:prstGeom prst="rect">
              <a:avLst/>
            </a:prstGeom>
            <a:solidFill>
              <a:schemeClr val="accent4">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2" name="矩形 31"/>
            <p:cNvSpPr/>
            <p:nvPr/>
          </p:nvSpPr>
          <p:spPr>
            <a:xfrm>
              <a:off x="1990725" y="1196975"/>
              <a:ext cx="1584325" cy="1871663"/>
            </a:xfrm>
            <a:prstGeom prst="rect">
              <a:avLst/>
            </a:prstGeom>
            <a:solidFill>
              <a:schemeClr val="accent6">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8" name="矩形 7"/>
            <p:cNvSpPr/>
            <p:nvPr/>
          </p:nvSpPr>
          <p:spPr>
            <a:xfrm>
              <a:off x="373063" y="1219200"/>
              <a:ext cx="782637" cy="14938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9" name="矩形 8"/>
            <p:cNvSpPr/>
            <p:nvPr/>
          </p:nvSpPr>
          <p:spPr>
            <a:xfrm>
              <a:off x="2012947" y="1220348"/>
              <a:ext cx="769940" cy="1470464"/>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0" name="矩形 9"/>
            <p:cNvSpPr/>
            <p:nvPr/>
          </p:nvSpPr>
          <p:spPr>
            <a:xfrm>
              <a:off x="1995488" y="1558925"/>
              <a:ext cx="774700" cy="7699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 name="矩形 10"/>
            <p:cNvSpPr/>
            <p:nvPr/>
          </p:nvSpPr>
          <p:spPr>
            <a:xfrm>
              <a:off x="385763" y="1555750"/>
              <a:ext cx="774700" cy="7715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3" name="矩形 12"/>
            <p:cNvSpPr/>
            <p:nvPr/>
          </p:nvSpPr>
          <p:spPr>
            <a:xfrm>
              <a:off x="392113" y="1216025"/>
              <a:ext cx="768350" cy="3635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4" name="矩形 13"/>
            <p:cNvSpPr/>
            <p:nvPr/>
          </p:nvSpPr>
          <p:spPr>
            <a:xfrm>
              <a:off x="4386262" y="1223102"/>
              <a:ext cx="769457" cy="327884"/>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5148263" y="1220348"/>
              <a:ext cx="792162"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6" name="矩形 15"/>
            <p:cNvSpPr/>
            <p:nvPr/>
          </p:nvSpPr>
          <p:spPr>
            <a:xfrm>
              <a:off x="6746875" y="1204913"/>
              <a:ext cx="793750" cy="361950"/>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7" name="矩形 16"/>
            <p:cNvSpPr/>
            <p:nvPr/>
          </p:nvSpPr>
          <p:spPr>
            <a:xfrm>
              <a:off x="2782888" y="1218760"/>
              <a:ext cx="793751"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18" name="直接连接符 17"/>
            <p:cNvCxnSpPr/>
            <p:nvPr/>
          </p:nvCxnSpPr>
          <p:spPr>
            <a:xfrm>
              <a:off x="1157288" y="13795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flipV="1">
              <a:off x="1163638" y="596900"/>
              <a:ext cx="7140575" cy="635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168400" y="227013"/>
              <a:ext cx="7142163" cy="11112"/>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1" name="Text Box 546"/>
            <p:cNvSpPr txBox="1">
              <a:spLocks noChangeArrowheads="1"/>
            </p:cNvSpPr>
            <p:nvPr/>
          </p:nvSpPr>
          <p:spPr bwMode="auto">
            <a:xfrm>
              <a:off x="2432677" y="3067049"/>
              <a:ext cx="613109"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22" name="Text Box 543"/>
            <p:cNvSpPr txBox="1">
              <a:spLocks noChangeArrowheads="1"/>
            </p:cNvSpPr>
            <p:nvPr/>
          </p:nvSpPr>
          <p:spPr bwMode="auto">
            <a:xfrm>
              <a:off x="490538" y="3067050"/>
              <a:ext cx="5048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23" name="Text Box 426"/>
            <p:cNvSpPr txBox="1">
              <a:spLocks noChangeArrowheads="1"/>
            </p:cNvSpPr>
            <p:nvPr/>
          </p:nvSpPr>
          <p:spPr bwMode="auto">
            <a:xfrm>
              <a:off x="8318501" y="3067050"/>
              <a:ext cx="776887"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sp>
          <p:nvSpPr>
            <p:cNvPr id="24" name="Text Box 544"/>
            <p:cNvSpPr txBox="1">
              <a:spLocks noChangeArrowheads="1"/>
            </p:cNvSpPr>
            <p:nvPr/>
          </p:nvSpPr>
          <p:spPr bwMode="auto">
            <a:xfrm>
              <a:off x="4796780" y="3067050"/>
              <a:ext cx="753766"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25" name="Text Box 544"/>
            <p:cNvSpPr txBox="1">
              <a:spLocks noChangeArrowheads="1"/>
            </p:cNvSpPr>
            <p:nvPr/>
          </p:nvSpPr>
          <p:spPr bwMode="auto">
            <a:xfrm>
              <a:off x="6739032" y="3067050"/>
              <a:ext cx="763400"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cxnSp>
          <p:nvCxnSpPr>
            <p:cNvPr id="27" name="直接连接符 26"/>
            <p:cNvCxnSpPr/>
            <p:nvPr/>
          </p:nvCxnSpPr>
          <p:spPr>
            <a:xfrm>
              <a:off x="4367213"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4367213" y="1916113"/>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4378325"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4370388" y="2695575"/>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a:stCxn id="26" idx="0"/>
              <a:endCxn id="26" idx="2"/>
            </p:cNvCxnSpPr>
            <p:nvPr/>
          </p:nvCxnSpPr>
          <p:spPr>
            <a:xfrm>
              <a:off x="5153819" y="1196975"/>
              <a:ext cx="0" cy="18700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1990725"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2782888" y="1916113"/>
              <a:ext cx="79216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2001838"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1995488" y="2695575"/>
              <a:ext cx="1582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a:stCxn id="32" idx="0"/>
              <a:endCxn id="32" idx="2"/>
            </p:cNvCxnSpPr>
            <p:nvPr/>
          </p:nvCxnSpPr>
          <p:spPr>
            <a:xfrm>
              <a:off x="2782888" y="1196975"/>
              <a:ext cx="0" cy="18716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6734175" y="15557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6734175" y="19161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接连接符 40"/>
            <p:cNvCxnSpPr/>
            <p:nvPr/>
          </p:nvCxnSpPr>
          <p:spPr>
            <a:xfrm>
              <a:off x="6738938" y="23114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6735763" y="2695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6743700" y="11969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矩形 43"/>
            <p:cNvSpPr/>
            <p:nvPr/>
          </p:nvSpPr>
          <p:spPr>
            <a:xfrm>
              <a:off x="8312150" y="55563"/>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45" name="直接连接符 44"/>
            <p:cNvCxnSpPr/>
            <p:nvPr/>
          </p:nvCxnSpPr>
          <p:spPr>
            <a:xfrm>
              <a:off x="8313738" y="2724150"/>
              <a:ext cx="79851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8323263" y="12239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nvCxnSpPr>
          <p:spPr>
            <a:xfrm>
              <a:off x="8301038" y="8016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p:cNvCxnSpPr/>
            <p:nvPr/>
          </p:nvCxnSpPr>
          <p:spPr>
            <a:xfrm>
              <a:off x="8323263" y="4191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矩形 48"/>
            <p:cNvSpPr/>
            <p:nvPr/>
          </p:nvSpPr>
          <p:spPr>
            <a:xfrm>
              <a:off x="373063" y="44450"/>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50" name="直接连接符 49"/>
            <p:cNvCxnSpPr/>
            <p:nvPr/>
          </p:nvCxnSpPr>
          <p:spPr>
            <a:xfrm>
              <a:off x="373063" y="15732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77825" y="23288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a:off x="374650" y="271303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382588" y="12128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371475" y="790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82588" y="4079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Text Box 543"/>
            <p:cNvSpPr txBox="1">
              <a:spLocks noChangeArrowheads="1"/>
            </p:cNvSpPr>
            <p:nvPr/>
          </p:nvSpPr>
          <p:spPr bwMode="auto">
            <a:xfrm>
              <a:off x="311150" y="27480"/>
              <a:ext cx="9366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7" name="Text Box 543"/>
            <p:cNvSpPr txBox="1">
              <a:spLocks noChangeArrowheads="1"/>
            </p:cNvSpPr>
            <p:nvPr/>
          </p:nvSpPr>
          <p:spPr bwMode="auto">
            <a:xfrm>
              <a:off x="8245474" y="27480"/>
              <a:ext cx="935039"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8" name="Text Box 543"/>
            <p:cNvSpPr txBox="1">
              <a:spLocks noChangeArrowheads="1"/>
            </p:cNvSpPr>
            <p:nvPr/>
          </p:nvSpPr>
          <p:spPr bwMode="auto">
            <a:xfrm>
              <a:off x="334963" y="423864"/>
              <a:ext cx="9366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运输层</a:t>
              </a:r>
            </a:p>
          </p:txBody>
        </p:sp>
        <p:sp>
          <p:nvSpPr>
            <p:cNvPr id="59" name="Text Box 543"/>
            <p:cNvSpPr txBox="1">
              <a:spLocks noChangeArrowheads="1"/>
            </p:cNvSpPr>
            <p:nvPr/>
          </p:nvSpPr>
          <p:spPr bwMode="auto">
            <a:xfrm>
              <a:off x="8245474" y="423864"/>
              <a:ext cx="935039"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运输层</a:t>
              </a:r>
            </a:p>
          </p:txBody>
        </p:sp>
        <p:sp>
          <p:nvSpPr>
            <p:cNvPr id="60" name="Text Box 543"/>
            <p:cNvSpPr txBox="1">
              <a:spLocks noChangeArrowheads="1"/>
            </p:cNvSpPr>
            <p:nvPr/>
          </p:nvSpPr>
          <p:spPr bwMode="auto">
            <a:xfrm>
              <a:off x="8408988" y="849313"/>
              <a:ext cx="576262"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1" name="Text Box 543"/>
            <p:cNvSpPr txBox="1">
              <a:spLocks noChangeArrowheads="1"/>
            </p:cNvSpPr>
            <p:nvPr/>
          </p:nvSpPr>
          <p:spPr bwMode="auto">
            <a:xfrm>
              <a:off x="507999" y="831850"/>
              <a:ext cx="57467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2" name="Text Box 543"/>
            <p:cNvSpPr txBox="1">
              <a:spLocks noChangeArrowheads="1"/>
            </p:cNvSpPr>
            <p:nvPr/>
          </p:nvSpPr>
          <p:spPr bwMode="auto">
            <a:xfrm>
              <a:off x="6846888" y="839789"/>
              <a:ext cx="576262"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3" name="Text Box 543"/>
            <p:cNvSpPr txBox="1">
              <a:spLocks noChangeArrowheads="1"/>
            </p:cNvSpPr>
            <p:nvPr/>
          </p:nvSpPr>
          <p:spPr bwMode="auto">
            <a:xfrm>
              <a:off x="4252913" y="1181588"/>
              <a:ext cx="1008062"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4" name="Text Box 543"/>
            <p:cNvSpPr txBox="1">
              <a:spLocks noChangeArrowheads="1"/>
            </p:cNvSpPr>
            <p:nvPr/>
          </p:nvSpPr>
          <p:spPr bwMode="auto">
            <a:xfrm>
              <a:off x="5021263" y="1175237"/>
              <a:ext cx="1008062"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5" name="Text Box 543"/>
            <p:cNvSpPr txBox="1">
              <a:spLocks noChangeArrowheads="1"/>
            </p:cNvSpPr>
            <p:nvPr/>
          </p:nvSpPr>
          <p:spPr bwMode="auto">
            <a:xfrm>
              <a:off x="2662238" y="1184763"/>
              <a:ext cx="1008062"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6" name="Text Box 543"/>
            <p:cNvSpPr txBox="1">
              <a:spLocks noChangeArrowheads="1"/>
            </p:cNvSpPr>
            <p:nvPr/>
          </p:nvSpPr>
          <p:spPr bwMode="auto">
            <a:xfrm>
              <a:off x="6632575" y="1182872"/>
              <a:ext cx="1008062"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7" name="Text Box 543"/>
            <p:cNvSpPr txBox="1">
              <a:spLocks noChangeArrowheads="1"/>
            </p:cNvSpPr>
            <p:nvPr/>
          </p:nvSpPr>
          <p:spPr bwMode="auto">
            <a:xfrm>
              <a:off x="6854825" y="1958976"/>
              <a:ext cx="57467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8" name="Text Box 543"/>
            <p:cNvSpPr txBox="1">
              <a:spLocks noChangeArrowheads="1"/>
            </p:cNvSpPr>
            <p:nvPr/>
          </p:nvSpPr>
          <p:spPr bwMode="auto">
            <a:xfrm>
              <a:off x="5267324" y="1965325"/>
              <a:ext cx="57467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9" name="Text Box 543"/>
            <p:cNvSpPr txBox="1">
              <a:spLocks noChangeArrowheads="1"/>
            </p:cNvSpPr>
            <p:nvPr/>
          </p:nvSpPr>
          <p:spPr bwMode="auto">
            <a:xfrm>
              <a:off x="4473575" y="1944687"/>
              <a:ext cx="57467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0" name="Text Box 543"/>
            <p:cNvSpPr txBox="1">
              <a:spLocks noChangeArrowheads="1"/>
            </p:cNvSpPr>
            <p:nvPr/>
          </p:nvSpPr>
          <p:spPr bwMode="auto">
            <a:xfrm>
              <a:off x="2889250" y="1960563"/>
              <a:ext cx="57467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1" name="Text Box 543"/>
            <p:cNvSpPr txBox="1">
              <a:spLocks noChangeArrowheads="1"/>
            </p:cNvSpPr>
            <p:nvPr/>
          </p:nvSpPr>
          <p:spPr bwMode="auto">
            <a:xfrm>
              <a:off x="6837363" y="1563688"/>
              <a:ext cx="647700"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2" name="Text Box 543"/>
            <p:cNvSpPr txBox="1">
              <a:spLocks noChangeArrowheads="1"/>
            </p:cNvSpPr>
            <p:nvPr/>
          </p:nvSpPr>
          <p:spPr bwMode="auto">
            <a:xfrm>
              <a:off x="5232400" y="1579563"/>
              <a:ext cx="647700"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3" name="Text Box 543"/>
            <p:cNvSpPr txBox="1">
              <a:spLocks noChangeArrowheads="1"/>
            </p:cNvSpPr>
            <p:nvPr/>
          </p:nvSpPr>
          <p:spPr bwMode="auto">
            <a:xfrm>
              <a:off x="4430713" y="1577975"/>
              <a:ext cx="647700"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4" name="Text Box 543"/>
            <p:cNvSpPr txBox="1">
              <a:spLocks noChangeArrowheads="1"/>
            </p:cNvSpPr>
            <p:nvPr/>
          </p:nvSpPr>
          <p:spPr bwMode="auto">
            <a:xfrm>
              <a:off x="2847975" y="1568450"/>
              <a:ext cx="647700"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5" name="Text Box 543"/>
            <p:cNvSpPr txBox="1">
              <a:spLocks noChangeArrowheads="1"/>
            </p:cNvSpPr>
            <p:nvPr/>
          </p:nvSpPr>
          <p:spPr bwMode="auto">
            <a:xfrm>
              <a:off x="2017713" y="1752600"/>
              <a:ext cx="7207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6" name="Text Box 543"/>
            <p:cNvSpPr txBox="1">
              <a:spLocks noChangeArrowheads="1"/>
            </p:cNvSpPr>
            <p:nvPr/>
          </p:nvSpPr>
          <p:spPr bwMode="auto">
            <a:xfrm>
              <a:off x="412750" y="1787525"/>
              <a:ext cx="7207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7" name="Text Box 543"/>
            <p:cNvSpPr txBox="1">
              <a:spLocks noChangeArrowheads="1"/>
            </p:cNvSpPr>
            <p:nvPr/>
          </p:nvSpPr>
          <p:spPr bwMode="auto">
            <a:xfrm>
              <a:off x="2032000" y="2338388"/>
              <a:ext cx="7207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78" name="Text Box 543"/>
            <p:cNvSpPr txBox="1">
              <a:spLocks noChangeArrowheads="1"/>
            </p:cNvSpPr>
            <p:nvPr/>
          </p:nvSpPr>
          <p:spPr bwMode="auto">
            <a:xfrm>
              <a:off x="1997075" y="1186727"/>
              <a:ext cx="804864"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79" name="Text Box 543"/>
            <p:cNvSpPr txBox="1">
              <a:spLocks noChangeArrowheads="1"/>
            </p:cNvSpPr>
            <p:nvPr/>
          </p:nvSpPr>
          <p:spPr bwMode="auto">
            <a:xfrm>
              <a:off x="382444" y="1191020"/>
              <a:ext cx="790577"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80" name="Text Box 543"/>
            <p:cNvSpPr txBox="1">
              <a:spLocks noChangeArrowheads="1"/>
            </p:cNvSpPr>
            <p:nvPr/>
          </p:nvSpPr>
          <p:spPr bwMode="auto">
            <a:xfrm>
              <a:off x="406400" y="2354263"/>
              <a:ext cx="7207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81" name="Text Box 543"/>
            <p:cNvSpPr txBox="1">
              <a:spLocks noChangeArrowheads="1"/>
            </p:cNvSpPr>
            <p:nvPr/>
          </p:nvSpPr>
          <p:spPr bwMode="auto">
            <a:xfrm>
              <a:off x="2032000" y="2708274"/>
              <a:ext cx="7207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2" name="Text Box 543"/>
            <p:cNvSpPr txBox="1">
              <a:spLocks noChangeArrowheads="1"/>
            </p:cNvSpPr>
            <p:nvPr/>
          </p:nvSpPr>
          <p:spPr bwMode="auto">
            <a:xfrm>
              <a:off x="406400" y="2730501"/>
              <a:ext cx="7207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3" name="Text Box 543"/>
            <p:cNvSpPr txBox="1">
              <a:spLocks noChangeArrowheads="1"/>
            </p:cNvSpPr>
            <p:nvPr/>
          </p:nvSpPr>
          <p:spPr bwMode="auto">
            <a:xfrm>
              <a:off x="8437759" y="1717676"/>
              <a:ext cx="54768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4" name="Text Box 543"/>
            <p:cNvSpPr txBox="1">
              <a:spLocks noChangeArrowheads="1"/>
            </p:cNvSpPr>
            <p:nvPr/>
          </p:nvSpPr>
          <p:spPr bwMode="auto">
            <a:xfrm>
              <a:off x="6825198" y="2332038"/>
              <a:ext cx="650053"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5" name="Text Box 543"/>
            <p:cNvSpPr txBox="1">
              <a:spLocks noChangeArrowheads="1"/>
            </p:cNvSpPr>
            <p:nvPr/>
          </p:nvSpPr>
          <p:spPr bwMode="auto">
            <a:xfrm>
              <a:off x="5249434" y="2341564"/>
              <a:ext cx="650053"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6" name="Text Box 543"/>
            <p:cNvSpPr txBox="1">
              <a:spLocks noChangeArrowheads="1"/>
            </p:cNvSpPr>
            <p:nvPr/>
          </p:nvSpPr>
          <p:spPr bwMode="auto">
            <a:xfrm>
              <a:off x="4444571" y="2338388"/>
              <a:ext cx="650053"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7" name="Text Box 543"/>
            <p:cNvSpPr txBox="1">
              <a:spLocks noChangeArrowheads="1"/>
            </p:cNvSpPr>
            <p:nvPr/>
          </p:nvSpPr>
          <p:spPr bwMode="auto">
            <a:xfrm>
              <a:off x="2853896" y="2346325"/>
              <a:ext cx="650053"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8" name="Text Box 543"/>
            <p:cNvSpPr txBox="1">
              <a:spLocks noChangeArrowheads="1"/>
            </p:cNvSpPr>
            <p:nvPr/>
          </p:nvSpPr>
          <p:spPr bwMode="auto">
            <a:xfrm>
              <a:off x="8450457" y="2743201"/>
              <a:ext cx="549698"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89" name="Text Box 543"/>
            <p:cNvSpPr txBox="1">
              <a:spLocks noChangeArrowheads="1"/>
            </p:cNvSpPr>
            <p:nvPr/>
          </p:nvSpPr>
          <p:spPr bwMode="auto">
            <a:xfrm>
              <a:off x="5298308" y="2709863"/>
              <a:ext cx="580384"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0" name="Text Box 543"/>
            <p:cNvSpPr txBox="1">
              <a:spLocks noChangeArrowheads="1"/>
            </p:cNvSpPr>
            <p:nvPr/>
          </p:nvSpPr>
          <p:spPr bwMode="auto">
            <a:xfrm>
              <a:off x="4482333" y="2701925"/>
              <a:ext cx="580384"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1" name="Text Box 543"/>
            <p:cNvSpPr txBox="1">
              <a:spLocks noChangeArrowheads="1"/>
            </p:cNvSpPr>
            <p:nvPr/>
          </p:nvSpPr>
          <p:spPr bwMode="auto">
            <a:xfrm>
              <a:off x="2891658" y="2713037"/>
              <a:ext cx="582517"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sp>
          <p:nvSpPr>
            <p:cNvPr id="92" name="Text Box 543"/>
            <p:cNvSpPr txBox="1">
              <a:spLocks noChangeArrowheads="1"/>
            </p:cNvSpPr>
            <p:nvPr/>
          </p:nvSpPr>
          <p:spPr bwMode="auto">
            <a:xfrm>
              <a:off x="6853433" y="2711450"/>
              <a:ext cx="582518"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cxnSp>
          <p:nvCxnSpPr>
            <p:cNvPr id="93" name="直接连接符 92"/>
            <p:cNvCxnSpPr/>
            <p:nvPr/>
          </p:nvCxnSpPr>
          <p:spPr>
            <a:xfrm>
              <a:off x="1176338" y="19256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4" name="直接连接符 93"/>
            <p:cNvCxnSpPr/>
            <p:nvPr/>
          </p:nvCxnSpPr>
          <p:spPr>
            <a:xfrm>
              <a:off x="1177925" y="2520950"/>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5" name="直接连接符 94"/>
            <p:cNvCxnSpPr/>
            <p:nvPr/>
          </p:nvCxnSpPr>
          <p:spPr>
            <a:xfrm>
              <a:off x="1163638" y="2900363"/>
              <a:ext cx="82232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6" name="直接连接符 95"/>
            <p:cNvCxnSpPr/>
            <p:nvPr/>
          </p:nvCxnSpPr>
          <p:spPr>
            <a:xfrm>
              <a:off x="5961063" y="13938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7" name="直接连接符 96"/>
            <p:cNvCxnSpPr/>
            <p:nvPr/>
          </p:nvCxnSpPr>
          <p:spPr>
            <a:xfrm>
              <a:off x="5961063" y="21177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8" name="直接连接符 97"/>
            <p:cNvCxnSpPr/>
            <p:nvPr/>
          </p:nvCxnSpPr>
          <p:spPr>
            <a:xfrm>
              <a:off x="5969000" y="2514600"/>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a:off x="5973763" y="287813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0" name="直接连接符 99"/>
            <p:cNvCxnSpPr/>
            <p:nvPr/>
          </p:nvCxnSpPr>
          <p:spPr>
            <a:xfrm>
              <a:off x="5956300" y="173672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a:off x="3565525" y="1393825"/>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a:off x="3579813" y="2136775"/>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a:off x="3587750" y="2532063"/>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4" name="直接连接符 103"/>
            <p:cNvCxnSpPr/>
            <p:nvPr/>
          </p:nvCxnSpPr>
          <p:spPr>
            <a:xfrm>
              <a:off x="359251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5" name="直接连接符 104"/>
            <p:cNvCxnSpPr/>
            <p:nvPr/>
          </p:nvCxnSpPr>
          <p:spPr>
            <a:xfrm>
              <a:off x="3575050" y="175577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6" name="直接连接符 105"/>
            <p:cNvCxnSpPr/>
            <p:nvPr/>
          </p:nvCxnSpPr>
          <p:spPr>
            <a:xfrm>
              <a:off x="7537450" y="1011238"/>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7" name="直接连接符 106"/>
            <p:cNvCxnSpPr/>
            <p:nvPr/>
          </p:nvCxnSpPr>
          <p:spPr>
            <a:xfrm>
              <a:off x="7543800" y="2532063"/>
              <a:ext cx="779463"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a:off x="754856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a:off x="1181100" y="1012825"/>
              <a:ext cx="5548313" cy="11113"/>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a:off x="1558925" y="1268413"/>
              <a:ext cx="0" cy="18002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1" name="Text Box 546"/>
            <p:cNvSpPr txBox="1">
              <a:spLocks noChangeArrowheads="1"/>
            </p:cNvSpPr>
            <p:nvPr/>
          </p:nvSpPr>
          <p:spPr bwMode="auto">
            <a:xfrm>
              <a:off x="1079582" y="3068639"/>
              <a:ext cx="961861"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空中接口</a:t>
              </a:r>
              <a:endParaRPr kumimoji="1" lang="en-US" altLang="zh-CN" sz="1200" b="1">
                <a:latin typeface="微软雅黑" panose="020B0503020204020204" pitchFamily="34" charset="-122"/>
                <a:ea typeface="微软雅黑" panose="020B0503020204020204" pitchFamily="34" charset="-122"/>
              </a:endParaRPr>
            </a:p>
          </p:txBody>
        </p:sp>
        <p:sp>
          <p:nvSpPr>
            <p:cNvPr id="112" name="左大括号 111"/>
            <p:cNvSpPr/>
            <p:nvPr/>
          </p:nvSpPr>
          <p:spPr>
            <a:xfrm>
              <a:off x="230188" y="1214438"/>
              <a:ext cx="111125" cy="1489075"/>
            </a:xfrm>
            <a:prstGeom prst="leftBrace">
              <a:avLst>
                <a:gd name="adj1" fmla="val 49001"/>
                <a:gd name="adj2" fmla="val 5102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3" name="Text Box 543"/>
            <p:cNvSpPr txBox="1">
              <a:spLocks noChangeArrowheads="1"/>
            </p:cNvSpPr>
            <p:nvPr/>
          </p:nvSpPr>
          <p:spPr bwMode="auto">
            <a:xfrm>
              <a:off x="-162068" y="1792288"/>
              <a:ext cx="5048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grpSp>
      <p:sp>
        <p:nvSpPr>
          <p:cNvPr id="4" name="矩形 3"/>
          <p:cNvSpPr/>
          <p:nvPr/>
        </p:nvSpPr>
        <p:spPr>
          <a:xfrm>
            <a:off x="1236617" y="3595892"/>
            <a:ext cx="6904998" cy="1118255"/>
          </a:xfrm>
          <a:prstGeom prst="rect">
            <a:avLst/>
          </a:prstGeom>
        </p:spPr>
        <p:txBody>
          <a:bodyPr wrap="square">
            <a:spAutoFit/>
          </a:bodyPr>
          <a:lstStyle/>
          <a:p>
            <a:pPr>
              <a:lnSpc>
                <a:spcPts val="2000"/>
              </a:lnSpc>
            </a:pP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GTP-U</a:t>
            </a: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GPRS </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隧道协议</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GTP (GPRS Tunneling Protocol)</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，用户层面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(User plane)</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。或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GTP</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endParaRPr>
          </a:p>
          <a:p>
            <a:pPr>
              <a:lnSpc>
                <a:spcPts val="2000"/>
              </a:lnSpc>
            </a:pPr>
            <a:r>
              <a:rPr lang="zh-CN" altLang="en-US"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分组数据汇聚</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协议 </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PDCP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(Packet Data Convergence Protocol</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子层：</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支持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分组</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在无线链路更加有效的传输，包括</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对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IP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首部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进行压缩</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解压缩。</a:t>
            </a:r>
          </a:p>
        </p:txBody>
      </p:sp>
    </p:spTree>
    <p:extLst>
      <p:ext uri="{BB962C8B-B14F-4D97-AF65-F5344CB8AC3E}">
        <p14:creationId xmlns="" xmlns:p14="http://schemas.microsoft.com/office/powerpoint/2010/main" val="1025742760"/>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圆角矩形 113"/>
          <p:cNvSpPr/>
          <p:nvPr/>
        </p:nvSpPr>
        <p:spPr>
          <a:xfrm>
            <a:off x="519655" y="1020455"/>
            <a:ext cx="8133857" cy="25754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937239" y="585623"/>
            <a:ext cx="3255763"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LTE </a:t>
            </a:r>
            <a:r>
              <a:rPr lang="zh-CN" altLang="en-US" sz="2000" b="1" dirty="0" smtClean="0">
                <a:solidFill>
                  <a:schemeClr val="bg1"/>
                </a:solidFill>
                <a:latin typeface="微软雅黑" pitchFamily="34" charset="-122"/>
                <a:ea typeface="微软雅黑" pitchFamily="34" charset="-122"/>
              </a:rPr>
              <a:t>的</a:t>
            </a:r>
            <a:r>
              <a:rPr lang="zh-CN" altLang="en-US" sz="2000" b="1" dirty="0">
                <a:solidFill>
                  <a:schemeClr val="bg1"/>
                </a:solidFill>
                <a:latin typeface="微软雅黑" pitchFamily="34" charset="-122"/>
                <a:ea typeface="微软雅黑" pitchFamily="34" charset="-122"/>
              </a:rPr>
              <a:t>协议栈（用户层面）</a:t>
            </a:r>
          </a:p>
        </p:txBody>
      </p:sp>
      <p:grpSp>
        <p:nvGrpSpPr>
          <p:cNvPr id="2" name="组合 1"/>
          <p:cNvGrpSpPr/>
          <p:nvPr/>
        </p:nvGrpSpPr>
        <p:grpSpPr>
          <a:xfrm>
            <a:off x="485521" y="1157957"/>
            <a:ext cx="7726494" cy="2323512"/>
            <a:chOff x="-162068" y="27480"/>
            <a:chExt cx="9342581" cy="3452785"/>
          </a:xfrm>
        </p:grpSpPr>
        <p:sp>
          <p:nvSpPr>
            <p:cNvPr id="38" name="矩形 37"/>
            <p:cNvSpPr/>
            <p:nvPr/>
          </p:nvSpPr>
          <p:spPr>
            <a:xfrm>
              <a:off x="6734175" y="808038"/>
              <a:ext cx="796925" cy="2260600"/>
            </a:xfrm>
            <a:prstGeom prst="rect">
              <a:avLst/>
            </a:prstGeom>
            <a:solidFill>
              <a:srgbClr val="00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4367213" y="1196975"/>
              <a:ext cx="1573213" cy="1870074"/>
            </a:xfrm>
            <a:prstGeom prst="rect">
              <a:avLst/>
            </a:prstGeom>
            <a:solidFill>
              <a:schemeClr val="accent4">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2" name="矩形 31"/>
            <p:cNvSpPr/>
            <p:nvPr/>
          </p:nvSpPr>
          <p:spPr>
            <a:xfrm>
              <a:off x="1990725" y="1196975"/>
              <a:ext cx="1584325" cy="1871663"/>
            </a:xfrm>
            <a:prstGeom prst="rect">
              <a:avLst/>
            </a:prstGeom>
            <a:solidFill>
              <a:schemeClr val="accent6">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8" name="矩形 7"/>
            <p:cNvSpPr/>
            <p:nvPr/>
          </p:nvSpPr>
          <p:spPr>
            <a:xfrm>
              <a:off x="373063" y="1219200"/>
              <a:ext cx="782637" cy="14938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9" name="矩形 8"/>
            <p:cNvSpPr/>
            <p:nvPr/>
          </p:nvSpPr>
          <p:spPr>
            <a:xfrm>
              <a:off x="2012947" y="1220348"/>
              <a:ext cx="769940" cy="1470464"/>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0" name="矩形 9"/>
            <p:cNvSpPr/>
            <p:nvPr/>
          </p:nvSpPr>
          <p:spPr>
            <a:xfrm>
              <a:off x="1995488" y="1558925"/>
              <a:ext cx="774700" cy="7699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 name="矩形 10"/>
            <p:cNvSpPr/>
            <p:nvPr/>
          </p:nvSpPr>
          <p:spPr>
            <a:xfrm>
              <a:off x="385763" y="1555750"/>
              <a:ext cx="774700" cy="7715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3" name="矩形 12"/>
            <p:cNvSpPr/>
            <p:nvPr/>
          </p:nvSpPr>
          <p:spPr>
            <a:xfrm>
              <a:off x="392113" y="1216025"/>
              <a:ext cx="768350" cy="3635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4" name="矩形 13"/>
            <p:cNvSpPr/>
            <p:nvPr/>
          </p:nvSpPr>
          <p:spPr>
            <a:xfrm>
              <a:off x="4386262" y="1223102"/>
              <a:ext cx="769457" cy="327884"/>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5148263" y="1220348"/>
              <a:ext cx="792162"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6" name="矩形 15"/>
            <p:cNvSpPr/>
            <p:nvPr/>
          </p:nvSpPr>
          <p:spPr>
            <a:xfrm>
              <a:off x="6746875" y="1204913"/>
              <a:ext cx="793750" cy="361950"/>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7" name="矩形 16"/>
            <p:cNvSpPr/>
            <p:nvPr/>
          </p:nvSpPr>
          <p:spPr>
            <a:xfrm>
              <a:off x="2782888" y="1218760"/>
              <a:ext cx="793751"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18" name="直接连接符 17"/>
            <p:cNvCxnSpPr/>
            <p:nvPr/>
          </p:nvCxnSpPr>
          <p:spPr>
            <a:xfrm>
              <a:off x="1157288" y="13795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flipV="1">
              <a:off x="1163638" y="596900"/>
              <a:ext cx="7140575" cy="635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168400" y="227013"/>
              <a:ext cx="7142163" cy="11112"/>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1" name="Text Box 546"/>
            <p:cNvSpPr txBox="1">
              <a:spLocks noChangeArrowheads="1"/>
            </p:cNvSpPr>
            <p:nvPr/>
          </p:nvSpPr>
          <p:spPr bwMode="auto">
            <a:xfrm>
              <a:off x="2432677" y="3067049"/>
              <a:ext cx="613109"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22" name="Text Box 543"/>
            <p:cNvSpPr txBox="1">
              <a:spLocks noChangeArrowheads="1"/>
            </p:cNvSpPr>
            <p:nvPr/>
          </p:nvSpPr>
          <p:spPr bwMode="auto">
            <a:xfrm>
              <a:off x="490538" y="3067050"/>
              <a:ext cx="5048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23" name="Text Box 426"/>
            <p:cNvSpPr txBox="1">
              <a:spLocks noChangeArrowheads="1"/>
            </p:cNvSpPr>
            <p:nvPr/>
          </p:nvSpPr>
          <p:spPr bwMode="auto">
            <a:xfrm>
              <a:off x="8318501" y="3067050"/>
              <a:ext cx="776887"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sp>
          <p:nvSpPr>
            <p:cNvPr id="24" name="Text Box 544"/>
            <p:cNvSpPr txBox="1">
              <a:spLocks noChangeArrowheads="1"/>
            </p:cNvSpPr>
            <p:nvPr/>
          </p:nvSpPr>
          <p:spPr bwMode="auto">
            <a:xfrm>
              <a:off x="4796780" y="3067050"/>
              <a:ext cx="753766"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25" name="Text Box 544"/>
            <p:cNvSpPr txBox="1">
              <a:spLocks noChangeArrowheads="1"/>
            </p:cNvSpPr>
            <p:nvPr/>
          </p:nvSpPr>
          <p:spPr bwMode="auto">
            <a:xfrm>
              <a:off x="6739032" y="3067050"/>
              <a:ext cx="763400"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cxnSp>
          <p:nvCxnSpPr>
            <p:cNvPr id="27" name="直接连接符 26"/>
            <p:cNvCxnSpPr/>
            <p:nvPr/>
          </p:nvCxnSpPr>
          <p:spPr>
            <a:xfrm>
              <a:off x="4367213"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4367213" y="1916113"/>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4378325"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4370388" y="2695575"/>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a:stCxn id="26" idx="0"/>
              <a:endCxn id="26" idx="2"/>
            </p:cNvCxnSpPr>
            <p:nvPr/>
          </p:nvCxnSpPr>
          <p:spPr>
            <a:xfrm>
              <a:off x="5153819" y="1196975"/>
              <a:ext cx="0" cy="18700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1990725"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2782888" y="1916113"/>
              <a:ext cx="79216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2001838"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1995488" y="2695575"/>
              <a:ext cx="1582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a:stCxn id="32" idx="0"/>
              <a:endCxn id="32" idx="2"/>
            </p:cNvCxnSpPr>
            <p:nvPr/>
          </p:nvCxnSpPr>
          <p:spPr>
            <a:xfrm>
              <a:off x="2782888" y="1196975"/>
              <a:ext cx="0" cy="18716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6734175" y="15557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6734175" y="19161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接连接符 40"/>
            <p:cNvCxnSpPr/>
            <p:nvPr/>
          </p:nvCxnSpPr>
          <p:spPr>
            <a:xfrm>
              <a:off x="6738938" y="23114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6735763" y="2695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6743700" y="11969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矩形 43"/>
            <p:cNvSpPr/>
            <p:nvPr/>
          </p:nvSpPr>
          <p:spPr>
            <a:xfrm>
              <a:off x="8312150" y="55563"/>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45" name="直接连接符 44"/>
            <p:cNvCxnSpPr/>
            <p:nvPr/>
          </p:nvCxnSpPr>
          <p:spPr>
            <a:xfrm>
              <a:off x="8313738" y="2724150"/>
              <a:ext cx="79851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8323263" y="12239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nvCxnSpPr>
          <p:spPr>
            <a:xfrm>
              <a:off x="8301038" y="8016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p:cNvCxnSpPr/>
            <p:nvPr/>
          </p:nvCxnSpPr>
          <p:spPr>
            <a:xfrm>
              <a:off x="8323263" y="4191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矩形 48"/>
            <p:cNvSpPr/>
            <p:nvPr/>
          </p:nvSpPr>
          <p:spPr>
            <a:xfrm>
              <a:off x="373063" y="44450"/>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50" name="直接连接符 49"/>
            <p:cNvCxnSpPr/>
            <p:nvPr/>
          </p:nvCxnSpPr>
          <p:spPr>
            <a:xfrm>
              <a:off x="373063" y="15732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77825" y="23288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a:off x="374650" y="271303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382588" y="12128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371475" y="790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82588" y="4079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Text Box 543"/>
            <p:cNvSpPr txBox="1">
              <a:spLocks noChangeArrowheads="1"/>
            </p:cNvSpPr>
            <p:nvPr/>
          </p:nvSpPr>
          <p:spPr bwMode="auto">
            <a:xfrm>
              <a:off x="311150" y="27480"/>
              <a:ext cx="9366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7" name="Text Box 543"/>
            <p:cNvSpPr txBox="1">
              <a:spLocks noChangeArrowheads="1"/>
            </p:cNvSpPr>
            <p:nvPr/>
          </p:nvSpPr>
          <p:spPr bwMode="auto">
            <a:xfrm>
              <a:off x="8245474" y="27480"/>
              <a:ext cx="935039"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8" name="Text Box 543"/>
            <p:cNvSpPr txBox="1">
              <a:spLocks noChangeArrowheads="1"/>
            </p:cNvSpPr>
            <p:nvPr/>
          </p:nvSpPr>
          <p:spPr bwMode="auto">
            <a:xfrm>
              <a:off x="334963" y="423864"/>
              <a:ext cx="9366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运输层</a:t>
              </a:r>
            </a:p>
          </p:txBody>
        </p:sp>
        <p:sp>
          <p:nvSpPr>
            <p:cNvPr id="59" name="Text Box 543"/>
            <p:cNvSpPr txBox="1">
              <a:spLocks noChangeArrowheads="1"/>
            </p:cNvSpPr>
            <p:nvPr/>
          </p:nvSpPr>
          <p:spPr bwMode="auto">
            <a:xfrm>
              <a:off x="8245474" y="423864"/>
              <a:ext cx="935039"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运输层</a:t>
              </a:r>
            </a:p>
          </p:txBody>
        </p:sp>
        <p:sp>
          <p:nvSpPr>
            <p:cNvPr id="60" name="Text Box 543"/>
            <p:cNvSpPr txBox="1">
              <a:spLocks noChangeArrowheads="1"/>
            </p:cNvSpPr>
            <p:nvPr/>
          </p:nvSpPr>
          <p:spPr bwMode="auto">
            <a:xfrm>
              <a:off x="8408988" y="849313"/>
              <a:ext cx="576262"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1" name="Text Box 543"/>
            <p:cNvSpPr txBox="1">
              <a:spLocks noChangeArrowheads="1"/>
            </p:cNvSpPr>
            <p:nvPr/>
          </p:nvSpPr>
          <p:spPr bwMode="auto">
            <a:xfrm>
              <a:off x="507999" y="831850"/>
              <a:ext cx="57467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2" name="Text Box 543"/>
            <p:cNvSpPr txBox="1">
              <a:spLocks noChangeArrowheads="1"/>
            </p:cNvSpPr>
            <p:nvPr/>
          </p:nvSpPr>
          <p:spPr bwMode="auto">
            <a:xfrm>
              <a:off x="6846888" y="839789"/>
              <a:ext cx="576262"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3" name="Text Box 543"/>
            <p:cNvSpPr txBox="1">
              <a:spLocks noChangeArrowheads="1"/>
            </p:cNvSpPr>
            <p:nvPr/>
          </p:nvSpPr>
          <p:spPr bwMode="auto">
            <a:xfrm>
              <a:off x="4252913" y="1181588"/>
              <a:ext cx="1008062"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4" name="Text Box 543"/>
            <p:cNvSpPr txBox="1">
              <a:spLocks noChangeArrowheads="1"/>
            </p:cNvSpPr>
            <p:nvPr/>
          </p:nvSpPr>
          <p:spPr bwMode="auto">
            <a:xfrm>
              <a:off x="5021263" y="1175237"/>
              <a:ext cx="1008062"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5" name="Text Box 543"/>
            <p:cNvSpPr txBox="1">
              <a:spLocks noChangeArrowheads="1"/>
            </p:cNvSpPr>
            <p:nvPr/>
          </p:nvSpPr>
          <p:spPr bwMode="auto">
            <a:xfrm>
              <a:off x="2662238" y="1184763"/>
              <a:ext cx="1008062"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6" name="Text Box 543"/>
            <p:cNvSpPr txBox="1">
              <a:spLocks noChangeArrowheads="1"/>
            </p:cNvSpPr>
            <p:nvPr/>
          </p:nvSpPr>
          <p:spPr bwMode="auto">
            <a:xfrm>
              <a:off x="6632575" y="1182872"/>
              <a:ext cx="1008062"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7" name="Text Box 543"/>
            <p:cNvSpPr txBox="1">
              <a:spLocks noChangeArrowheads="1"/>
            </p:cNvSpPr>
            <p:nvPr/>
          </p:nvSpPr>
          <p:spPr bwMode="auto">
            <a:xfrm>
              <a:off x="6854825" y="1958976"/>
              <a:ext cx="57467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8" name="Text Box 543"/>
            <p:cNvSpPr txBox="1">
              <a:spLocks noChangeArrowheads="1"/>
            </p:cNvSpPr>
            <p:nvPr/>
          </p:nvSpPr>
          <p:spPr bwMode="auto">
            <a:xfrm>
              <a:off x="5267324" y="1965325"/>
              <a:ext cx="57467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9" name="Text Box 543"/>
            <p:cNvSpPr txBox="1">
              <a:spLocks noChangeArrowheads="1"/>
            </p:cNvSpPr>
            <p:nvPr/>
          </p:nvSpPr>
          <p:spPr bwMode="auto">
            <a:xfrm>
              <a:off x="4473575" y="1944687"/>
              <a:ext cx="57467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0" name="Text Box 543"/>
            <p:cNvSpPr txBox="1">
              <a:spLocks noChangeArrowheads="1"/>
            </p:cNvSpPr>
            <p:nvPr/>
          </p:nvSpPr>
          <p:spPr bwMode="auto">
            <a:xfrm>
              <a:off x="2889250" y="1960563"/>
              <a:ext cx="57467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1" name="Text Box 543"/>
            <p:cNvSpPr txBox="1">
              <a:spLocks noChangeArrowheads="1"/>
            </p:cNvSpPr>
            <p:nvPr/>
          </p:nvSpPr>
          <p:spPr bwMode="auto">
            <a:xfrm>
              <a:off x="6837363" y="1563688"/>
              <a:ext cx="647700"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2" name="Text Box 543"/>
            <p:cNvSpPr txBox="1">
              <a:spLocks noChangeArrowheads="1"/>
            </p:cNvSpPr>
            <p:nvPr/>
          </p:nvSpPr>
          <p:spPr bwMode="auto">
            <a:xfrm>
              <a:off x="5232400" y="1579563"/>
              <a:ext cx="647700"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3" name="Text Box 543"/>
            <p:cNvSpPr txBox="1">
              <a:spLocks noChangeArrowheads="1"/>
            </p:cNvSpPr>
            <p:nvPr/>
          </p:nvSpPr>
          <p:spPr bwMode="auto">
            <a:xfrm>
              <a:off x="4430713" y="1577975"/>
              <a:ext cx="647700"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4" name="Text Box 543"/>
            <p:cNvSpPr txBox="1">
              <a:spLocks noChangeArrowheads="1"/>
            </p:cNvSpPr>
            <p:nvPr/>
          </p:nvSpPr>
          <p:spPr bwMode="auto">
            <a:xfrm>
              <a:off x="2847975" y="1568450"/>
              <a:ext cx="647700"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5" name="Text Box 543"/>
            <p:cNvSpPr txBox="1">
              <a:spLocks noChangeArrowheads="1"/>
            </p:cNvSpPr>
            <p:nvPr/>
          </p:nvSpPr>
          <p:spPr bwMode="auto">
            <a:xfrm>
              <a:off x="2017713" y="1752600"/>
              <a:ext cx="7207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6" name="Text Box 543"/>
            <p:cNvSpPr txBox="1">
              <a:spLocks noChangeArrowheads="1"/>
            </p:cNvSpPr>
            <p:nvPr/>
          </p:nvSpPr>
          <p:spPr bwMode="auto">
            <a:xfrm>
              <a:off x="412750" y="1787525"/>
              <a:ext cx="7207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7" name="Text Box 543"/>
            <p:cNvSpPr txBox="1">
              <a:spLocks noChangeArrowheads="1"/>
            </p:cNvSpPr>
            <p:nvPr/>
          </p:nvSpPr>
          <p:spPr bwMode="auto">
            <a:xfrm>
              <a:off x="2032000" y="2338388"/>
              <a:ext cx="7207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78" name="Text Box 543"/>
            <p:cNvSpPr txBox="1">
              <a:spLocks noChangeArrowheads="1"/>
            </p:cNvSpPr>
            <p:nvPr/>
          </p:nvSpPr>
          <p:spPr bwMode="auto">
            <a:xfrm>
              <a:off x="1997075" y="1186727"/>
              <a:ext cx="804864"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79" name="Text Box 543"/>
            <p:cNvSpPr txBox="1">
              <a:spLocks noChangeArrowheads="1"/>
            </p:cNvSpPr>
            <p:nvPr/>
          </p:nvSpPr>
          <p:spPr bwMode="auto">
            <a:xfrm>
              <a:off x="382444" y="1191020"/>
              <a:ext cx="790577"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80" name="Text Box 543"/>
            <p:cNvSpPr txBox="1">
              <a:spLocks noChangeArrowheads="1"/>
            </p:cNvSpPr>
            <p:nvPr/>
          </p:nvSpPr>
          <p:spPr bwMode="auto">
            <a:xfrm>
              <a:off x="406400" y="2354263"/>
              <a:ext cx="7207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81" name="Text Box 543"/>
            <p:cNvSpPr txBox="1">
              <a:spLocks noChangeArrowheads="1"/>
            </p:cNvSpPr>
            <p:nvPr/>
          </p:nvSpPr>
          <p:spPr bwMode="auto">
            <a:xfrm>
              <a:off x="2032000" y="2708274"/>
              <a:ext cx="7207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2" name="Text Box 543"/>
            <p:cNvSpPr txBox="1">
              <a:spLocks noChangeArrowheads="1"/>
            </p:cNvSpPr>
            <p:nvPr/>
          </p:nvSpPr>
          <p:spPr bwMode="auto">
            <a:xfrm>
              <a:off x="406400" y="2730501"/>
              <a:ext cx="7207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3" name="Text Box 543"/>
            <p:cNvSpPr txBox="1">
              <a:spLocks noChangeArrowheads="1"/>
            </p:cNvSpPr>
            <p:nvPr/>
          </p:nvSpPr>
          <p:spPr bwMode="auto">
            <a:xfrm>
              <a:off x="8437759" y="1717676"/>
              <a:ext cx="54768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4" name="Text Box 543"/>
            <p:cNvSpPr txBox="1">
              <a:spLocks noChangeArrowheads="1"/>
            </p:cNvSpPr>
            <p:nvPr/>
          </p:nvSpPr>
          <p:spPr bwMode="auto">
            <a:xfrm>
              <a:off x="6825198" y="2332038"/>
              <a:ext cx="650053"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5" name="Text Box 543"/>
            <p:cNvSpPr txBox="1">
              <a:spLocks noChangeArrowheads="1"/>
            </p:cNvSpPr>
            <p:nvPr/>
          </p:nvSpPr>
          <p:spPr bwMode="auto">
            <a:xfrm>
              <a:off x="5249434" y="2341564"/>
              <a:ext cx="650053"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6" name="Text Box 543"/>
            <p:cNvSpPr txBox="1">
              <a:spLocks noChangeArrowheads="1"/>
            </p:cNvSpPr>
            <p:nvPr/>
          </p:nvSpPr>
          <p:spPr bwMode="auto">
            <a:xfrm>
              <a:off x="4444571" y="2338388"/>
              <a:ext cx="650053"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7" name="Text Box 543"/>
            <p:cNvSpPr txBox="1">
              <a:spLocks noChangeArrowheads="1"/>
            </p:cNvSpPr>
            <p:nvPr/>
          </p:nvSpPr>
          <p:spPr bwMode="auto">
            <a:xfrm>
              <a:off x="2853896" y="2346325"/>
              <a:ext cx="650053"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8" name="Text Box 543"/>
            <p:cNvSpPr txBox="1">
              <a:spLocks noChangeArrowheads="1"/>
            </p:cNvSpPr>
            <p:nvPr/>
          </p:nvSpPr>
          <p:spPr bwMode="auto">
            <a:xfrm>
              <a:off x="8450457" y="2743201"/>
              <a:ext cx="549698"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89" name="Text Box 543"/>
            <p:cNvSpPr txBox="1">
              <a:spLocks noChangeArrowheads="1"/>
            </p:cNvSpPr>
            <p:nvPr/>
          </p:nvSpPr>
          <p:spPr bwMode="auto">
            <a:xfrm>
              <a:off x="5298308" y="2709863"/>
              <a:ext cx="580384"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0" name="Text Box 543"/>
            <p:cNvSpPr txBox="1">
              <a:spLocks noChangeArrowheads="1"/>
            </p:cNvSpPr>
            <p:nvPr/>
          </p:nvSpPr>
          <p:spPr bwMode="auto">
            <a:xfrm>
              <a:off x="4482333" y="2701925"/>
              <a:ext cx="580384"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1" name="Text Box 543"/>
            <p:cNvSpPr txBox="1">
              <a:spLocks noChangeArrowheads="1"/>
            </p:cNvSpPr>
            <p:nvPr/>
          </p:nvSpPr>
          <p:spPr bwMode="auto">
            <a:xfrm>
              <a:off x="2891658" y="2713037"/>
              <a:ext cx="582517"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sp>
          <p:nvSpPr>
            <p:cNvPr id="92" name="Text Box 543"/>
            <p:cNvSpPr txBox="1">
              <a:spLocks noChangeArrowheads="1"/>
            </p:cNvSpPr>
            <p:nvPr/>
          </p:nvSpPr>
          <p:spPr bwMode="auto">
            <a:xfrm>
              <a:off x="6853433" y="2711450"/>
              <a:ext cx="582518"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cxnSp>
          <p:nvCxnSpPr>
            <p:cNvPr id="93" name="直接连接符 92"/>
            <p:cNvCxnSpPr/>
            <p:nvPr/>
          </p:nvCxnSpPr>
          <p:spPr>
            <a:xfrm>
              <a:off x="1176338" y="19256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4" name="直接连接符 93"/>
            <p:cNvCxnSpPr/>
            <p:nvPr/>
          </p:nvCxnSpPr>
          <p:spPr>
            <a:xfrm>
              <a:off x="1177925" y="2520950"/>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5" name="直接连接符 94"/>
            <p:cNvCxnSpPr/>
            <p:nvPr/>
          </p:nvCxnSpPr>
          <p:spPr>
            <a:xfrm>
              <a:off x="1163638" y="2900363"/>
              <a:ext cx="82232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6" name="直接连接符 95"/>
            <p:cNvCxnSpPr/>
            <p:nvPr/>
          </p:nvCxnSpPr>
          <p:spPr>
            <a:xfrm>
              <a:off x="5961063" y="13938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7" name="直接连接符 96"/>
            <p:cNvCxnSpPr/>
            <p:nvPr/>
          </p:nvCxnSpPr>
          <p:spPr>
            <a:xfrm>
              <a:off x="5961063" y="21177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8" name="直接连接符 97"/>
            <p:cNvCxnSpPr/>
            <p:nvPr/>
          </p:nvCxnSpPr>
          <p:spPr>
            <a:xfrm>
              <a:off x="5969000" y="2514600"/>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a:off x="5973763" y="287813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0" name="直接连接符 99"/>
            <p:cNvCxnSpPr/>
            <p:nvPr/>
          </p:nvCxnSpPr>
          <p:spPr>
            <a:xfrm>
              <a:off x="5956300" y="173672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a:off x="3565525" y="1393825"/>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a:off x="3579813" y="2136775"/>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a:off x="3587750" y="2532063"/>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4" name="直接连接符 103"/>
            <p:cNvCxnSpPr/>
            <p:nvPr/>
          </p:nvCxnSpPr>
          <p:spPr>
            <a:xfrm>
              <a:off x="359251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5" name="直接连接符 104"/>
            <p:cNvCxnSpPr/>
            <p:nvPr/>
          </p:nvCxnSpPr>
          <p:spPr>
            <a:xfrm>
              <a:off x="3575050" y="175577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6" name="直接连接符 105"/>
            <p:cNvCxnSpPr/>
            <p:nvPr/>
          </p:nvCxnSpPr>
          <p:spPr>
            <a:xfrm>
              <a:off x="7537450" y="1011238"/>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7" name="直接连接符 106"/>
            <p:cNvCxnSpPr/>
            <p:nvPr/>
          </p:nvCxnSpPr>
          <p:spPr>
            <a:xfrm>
              <a:off x="7543800" y="2532063"/>
              <a:ext cx="779463"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a:off x="754856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a:off x="1181100" y="1012825"/>
              <a:ext cx="5548313" cy="11113"/>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a:off x="1558925" y="1268413"/>
              <a:ext cx="0" cy="18002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1" name="Text Box 546"/>
            <p:cNvSpPr txBox="1">
              <a:spLocks noChangeArrowheads="1"/>
            </p:cNvSpPr>
            <p:nvPr/>
          </p:nvSpPr>
          <p:spPr bwMode="auto">
            <a:xfrm>
              <a:off x="1079582" y="3068639"/>
              <a:ext cx="961861"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空中接口</a:t>
              </a:r>
              <a:endParaRPr kumimoji="1" lang="en-US" altLang="zh-CN" sz="1200" b="1">
                <a:latin typeface="微软雅黑" panose="020B0503020204020204" pitchFamily="34" charset="-122"/>
                <a:ea typeface="微软雅黑" panose="020B0503020204020204" pitchFamily="34" charset="-122"/>
              </a:endParaRPr>
            </a:p>
          </p:txBody>
        </p:sp>
        <p:sp>
          <p:nvSpPr>
            <p:cNvPr id="112" name="左大括号 111"/>
            <p:cNvSpPr/>
            <p:nvPr/>
          </p:nvSpPr>
          <p:spPr>
            <a:xfrm>
              <a:off x="230188" y="1214438"/>
              <a:ext cx="111125" cy="1489075"/>
            </a:xfrm>
            <a:prstGeom prst="leftBrace">
              <a:avLst>
                <a:gd name="adj1" fmla="val 49001"/>
                <a:gd name="adj2" fmla="val 5102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3" name="Text Box 543"/>
            <p:cNvSpPr txBox="1">
              <a:spLocks noChangeArrowheads="1"/>
            </p:cNvSpPr>
            <p:nvPr/>
          </p:nvSpPr>
          <p:spPr bwMode="auto">
            <a:xfrm>
              <a:off x="-162068" y="1792288"/>
              <a:ext cx="5048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grpSp>
      <p:sp>
        <p:nvSpPr>
          <p:cNvPr id="4" name="矩形 3"/>
          <p:cNvSpPr/>
          <p:nvPr/>
        </p:nvSpPr>
        <p:spPr>
          <a:xfrm>
            <a:off x="1236617" y="3595892"/>
            <a:ext cx="6904998" cy="861774"/>
          </a:xfrm>
          <a:prstGeom prst="rect">
            <a:avLst/>
          </a:prstGeom>
        </p:spPr>
        <p:txBody>
          <a:bodyPr wrap="square">
            <a:spAutoFit/>
          </a:bodyPr>
          <a:lstStyle/>
          <a:p>
            <a:pPr>
              <a:lnSpc>
                <a:spcPts val="2000"/>
              </a:lnSpc>
            </a:pP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无线链路控制 </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RLC </a:t>
            </a:r>
            <a:r>
              <a:rPr lang="en-US" altLang="zh-CN" sz="1600" b="1" kern="500" dirty="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(Radio Link Control</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子层：</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可</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提供三种不同可靠性等级的运行方式</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。还</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具有分组重新排序、重复数据</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检测、以及</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使用差错检测</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协议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ARQ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进行</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数据重传的功能。</a:t>
            </a:r>
          </a:p>
        </p:txBody>
      </p:sp>
    </p:spTree>
    <p:extLst>
      <p:ext uri="{BB962C8B-B14F-4D97-AF65-F5344CB8AC3E}">
        <p14:creationId xmlns="" xmlns:p14="http://schemas.microsoft.com/office/powerpoint/2010/main" val="1278973369"/>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圆角矩形 113"/>
          <p:cNvSpPr/>
          <p:nvPr/>
        </p:nvSpPr>
        <p:spPr>
          <a:xfrm>
            <a:off x="519655" y="1020455"/>
            <a:ext cx="8133857" cy="25754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937239" y="585623"/>
            <a:ext cx="3255763"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LTE </a:t>
            </a:r>
            <a:r>
              <a:rPr lang="zh-CN" altLang="en-US" sz="2000" b="1" dirty="0" smtClean="0">
                <a:solidFill>
                  <a:schemeClr val="bg1"/>
                </a:solidFill>
                <a:latin typeface="微软雅黑" pitchFamily="34" charset="-122"/>
                <a:ea typeface="微软雅黑" pitchFamily="34" charset="-122"/>
              </a:rPr>
              <a:t>的</a:t>
            </a:r>
            <a:r>
              <a:rPr lang="zh-CN" altLang="en-US" sz="2000" b="1" dirty="0">
                <a:solidFill>
                  <a:schemeClr val="bg1"/>
                </a:solidFill>
                <a:latin typeface="微软雅黑" pitchFamily="34" charset="-122"/>
                <a:ea typeface="微软雅黑" pitchFamily="34" charset="-122"/>
              </a:rPr>
              <a:t>协议栈（用户层面）</a:t>
            </a:r>
          </a:p>
        </p:txBody>
      </p:sp>
      <p:grpSp>
        <p:nvGrpSpPr>
          <p:cNvPr id="2" name="组合 1"/>
          <p:cNvGrpSpPr/>
          <p:nvPr/>
        </p:nvGrpSpPr>
        <p:grpSpPr>
          <a:xfrm>
            <a:off x="485521" y="1157957"/>
            <a:ext cx="7726494" cy="2323512"/>
            <a:chOff x="-162068" y="27480"/>
            <a:chExt cx="9342581" cy="3452785"/>
          </a:xfrm>
        </p:grpSpPr>
        <p:sp>
          <p:nvSpPr>
            <p:cNvPr id="38" name="矩形 37"/>
            <p:cNvSpPr/>
            <p:nvPr/>
          </p:nvSpPr>
          <p:spPr>
            <a:xfrm>
              <a:off x="6734175" y="808038"/>
              <a:ext cx="796925" cy="2260600"/>
            </a:xfrm>
            <a:prstGeom prst="rect">
              <a:avLst/>
            </a:prstGeom>
            <a:solidFill>
              <a:srgbClr val="00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4367213" y="1196975"/>
              <a:ext cx="1573213" cy="1870074"/>
            </a:xfrm>
            <a:prstGeom prst="rect">
              <a:avLst/>
            </a:prstGeom>
            <a:solidFill>
              <a:schemeClr val="accent4">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2" name="矩形 31"/>
            <p:cNvSpPr/>
            <p:nvPr/>
          </p:nvSpPr>
          <p:spPr>
            <a:xfrm>
              <a:off x="1990725" y="1196975"/>
              <a:ext cx="1584325" cy="1871663"/>
            </a:xfrm>
            <a:prstGeom prst="rect">
              <a:avLst/>
            </a:prstGeom>
            <a:solidFill>
              <a:schemeClr val="accent6">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8" name="矩形 7"/>
            <p:cNvSpPr/>
            <p:nvPr/>
          </p:nvSpPr>
          <p:spPr>
            <a:xfrm>
              <a:off x="373063" y="1219200"/>
              <a:ext cx="782637" cy="14938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9" name="矩形 8"/>
            <p:cNvSpPr/>
            <p:nvPr/>
          </p:nvSpPr>
          <p:spPr>
            <a:xfrm>
              <a:off x="2012947" y="1220348"/>
              <a:ext cx="769940" cy="1470464"/>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0" name="矩形 9"/>
            <p:cNvSpPr/>
            <p:nvPr/>
          </p:nvSpPr>
          <p:spPr>
            <a:xfrm>
              <a:off x="1995488" y="1558925"/>
              <a:ext cx="774700" cy="7699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 name="矩形 10"/>
            <p:cNvSpPr/>
            <p:nvPr/>
          </p:nvSpPr>
          <p:spPr>
            <a:xfrm>
              <a:off x="385763" y="1555750"/>
              <a:ext cx="774700" cy="7715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3" name="矩形 12"/>
            <p:cNvSpPr/>
            <p:nvPr/>
          </p:nvSpPr>
          <p:spPr>
            <a:xfrm>
              <a:off x="392113" y="1216025"/>
              <a:ext cx="768350" cy="3635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4" name="矩形 13"/>
            <p:cNvSpPr/>
            <p:nvPr/>
          </p:nvSpPr>
          <p:spPr>
            <a:xfrm>
              <a:off x="4386262" y="1223102"/>
              <a:ext cx="769457" cy="327884"/>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5148263" y="1220348"/>
              <a:ext cx="792162"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6" name="矩形 15"/>
            <p:cNvSpPr/>
            <p:nvPr/>
          </p:nvSpPr>
          <p:spPr>
            <a:xfrm>
              <a:off x="6746875" y="1204913"/>
              <a:ext cx="793750" cy="361950"/>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7" name="矩形 16"/>
            <p:cNvSpPr/>
            <p:nvPr/>
          </p:nvSpPr>
          <p:spPr>
            <a:xfrm>
              <a:off x="2782888" y="1218760"/>
              <a:ext cx="793751"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18" name="直接连接符 17"/>
            <p:cNvCxnSpPr/>
            <p:nvPr/>
          </p:nvCxnSpPr>
          <p:spPr>
            <a:xfrm>
              <a:off x="1157288" y="13795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flipV="1">
              <a:off x="1163638" y="596900"/>
              <a:ext cx="7140575" cy="635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168400" y="227013"/>
              <a:ext cx="7142163" cy="11112"/>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1" name="Text Box 546"/>
            <p:cNvSpPr txBox="1">
              <a:spLocks noChangeArrowheads="1"/>
            </p:cNvSpPr>
            <p:nvPr/>
          </p:nvSpPr>
          <p:spPr bwMode="auto">
            <a:xfrm>
              <a:off x="2432677" y="3067049"/>
              <a:ext cx="613109"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22" name="Text Box 543"/>
            <p:cNvSpPr txBox="1">
              <a:spLocks noChangeArrowheads="1"/>
            </p:cNvSpPr>
            <p:nvPr/>
          </p:nvSpPr>
          <p:spPr bwMode="auto">
            <a:xfrm>
              <a:off x="490538" y="3067050"/>
              <a:ext cx="5048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23" name="Text Box 426"/>
            <p:cNvSpPr txBox="1">
              <a:spLocks noChangeArrowheads="1"/>
            </p:cNvSpPr>
            <p:nvPr/>
          </p:nvSpPr>
          <p:spPr bwMode="auto">
            <a:xfrm>
              <a:off x="8318501" y="3067050"/>
              <a:ext cx="776887"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sp>
          <p:nvSpPr>
            <p:cNvPr id="24" name="Text Box 544"/>
            <p:cNvSpPr txBox="1">
              <a:spLocks noChangeArrowheads="1"/>
            </p:cNvSpPr>
            <p:nvPr/>
          </p:nvSpPr>
          <p:spPr bwMode="auto">
            <a:xfrm>
              <a:off x="4796780" y="3067050"/>
              <a:ext cx="753766"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25" name="Text Box 544"/>
            <p:cNvSpPr txBox="1">
              <a:spLocks noChangeArrowheads="1"/>
            </p:cNvSpPr>
            <p:nvPr/>
          </p:nvSpPr>
          <p:spPr bwMode="auto">
            <a:xfrm>
              <a:off x="6739032" y="3067050"/>
              <a:ext cx="763400"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cxnSp>
          <p:nvCxnSpPr>
            <p:cNvPr id="27" name="直接连接符 26"/>
            <p:cNvCxnSpPr/>
            <p:nvPr/>
          </p:nvCxnSpPr>
          <p:spPr>
            <a:xfrm>
              <a:off x="4367213"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4367213" y="1916113"/>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4378325"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4370388" y="2695575"/>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a:stCxn id="26" idx="0"/>
              <a:endCxn id="26" idx="2"/>
            </p:cNvCxnSpPr>
            <p:nvPr/>
          </p:nvCxnSpPr>
          <p:spPr>
            <a:xfrm>
              <a:off x="5153819" y="1196975"/>
              <a:ext cx="0" cy="18700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1990725"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2782888" y="1916113"/>
              <a:ext cx="79216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2001838"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1995488" y="2695575"/>
              <a:ext cx="1582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a:stCxn id="32" idx="0"/>
              <a:endCxn id="32" idx="2"/>
            </p:cNvCxnSpPr>
            <p:nvPr/>
          </p:nvCxnSpPr>
          <p:spPr>
            <a:xfrm>
              <a:off x="2782888" y="1196975"/>
              <a:ext cx="0" cy="18716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6734175" y="15557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6734175" y="19161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接连接符 40"/>
            <p:cNvCxnSpPr/>
            <p:nvPr/>
          </p:nvCxnSpPr>
          <p:spPr>
            <a:xfrm>
              <a:off x="6738938" y="23114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6735763" y="2695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6743700" y="11969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矩形 43"/>
            <p:cNvSpPr/>
            <p:nvPr/>
          </p:nvSpPr>
          <p:spPr>
            <a:xfrm>
              <a:off x="8312150" y="55563"/>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45" name="直接连接符 44"/>
            <p:cNvCxnSpPr/>
            <p:nvPr/>
          </p:nvCxnSpPr>
          <p:spPr>
            <a:xfrm>
              <a:off x="8313738" y="2724150"/>
              <a:ext cx="79851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8323263" y="12239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nvCxnSpPr>
          <p:spPr>
            <a:xfrm>
              <a:off x="8301038" y="8016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p:cNvCxnSpPr/>
            <p:nvPr/>
          </p:nvCxnSpPr>
          <p:spPr>
            <a:xfrm>
              <a:off x="8323263" y="4191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矩形 48"/>
            <p:cNvSpPr/>
            <p:nvPr/>
          </p:nvSpPr>
          <p:spPr>
            <a:xfrm>
              <a:off x="373063" y="44450"/>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50" name="直接连接符 49"/>
            <p:cNvCxnSpPr/>
            <p:nvPr/>
          </p:nvCxnSpPr>
          <p:spPr>
            <a:xfrm>
              <a:off x="373063" y="15732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77825" y="23288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a:off x="374650" y="271303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382588" y="12128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371475" y="790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82588" y="4079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Text Box 543"/>
            <p:cNvSpPr txBox="1">
              <a:spLocks noChangeArrowheads="1"/>
            </p:cNvSpPr>
            <p:nvPr/>
          </p:nvSpPr>
          <p:spPr bwMode="auto">
            <a:xfrm>
              <a:off x="311150" y="27480"/>
              <a:ext cx="9366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7" name="Text Box 543"/>
            <p:cNvSpPr txBox="1">
              <a:spLocks noChangeArrowheads="1"/>
            </p:cNvSpPr>
            <p:nvPr/>
          </p:nvSpPr>
          <p:spPr bwMode="auto">
            <a:xfrm>
              <a:off x="8245474" y="27480"/>
              <a:ext cx="935039"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8" name="Text Box 543"/>
            <p:cNvSpPr txBox="1">
              <a:spLocks noChangeArrowheads="1"/>
            </p:cNvSpPr>
            <p:nvPr/>
          </p:nvSpPr>
          <p:spPr bwMode="auto">
            <a:xfrm>
              <a:off x="334963" y="423864"/>
              <a:ext cx="9366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运输层</a:t>
              </a:r>
            </a:p>
          </p:txBody>
        </p:sp>
        <p:sp>
          <p:nvSpPr>
            <p:cNvPr id="59" name="Text Box 543"/>
            <p:cNvSpPr txBox="1">
              <a:spLocks noChangeArrowheads="1"/>
            </p:cNvSpPr>
            <p:nvPr/>
          </p:nvSpPr>
          <p:spPr bwMode="auto">
            <a:xfrm>
              <a:off x="8245474" y="423864"/>
              <a:ext cx="935039"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运输层</a:t>
              </a:r>
            </a:p>
          </p:txBody>
        </p:sp>
        <p:sp>
          <p:nvSpPr>
            <p:cNvPr id="60" name="Text Box 543"/>
            <p:cNvSpPr txBox="1">
              <a:spLocks noChangeArrowheads="1"/>
            </p:cNvSpPr>
            <p:nvPr/>
          </p:nvSpPr>
          <p:spPr bwMode="auto">
            <a:xfrm>
              <a:off x="8408988" y="849313"/>
              <a:ext cx="576262"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1" name="Text Box 543"/>
            <p:cNvSpPr txBox="1">
              <a:spLocks noChangeArrowheads="1"/>
            </p:cNvSpPr>
            <p:nvPr/>
          </p:nvSpPr>
          <p:spPr bwMode="auto">
            <a:xfrm>
              <a:off x="507999" y="831850"/>
              <a:ext cx="57467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2" name="Text Box 543"/>
            <p:cNvSpPr txBox="1">
              <a:spLocks noChangeArrowheads="1"/>
            </p:cNvSpPr>
            <p:nvPr/>
          </p:nvSpPr>
          <p:spPr bwMode="auto">
            <a:xfrm>
              <a:off x="6846888" y="839789"/>
              <a:ext cx="576262"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3" name="Text Box 543"/>
            <p:cNvSpPr txBox="1">
              <a:spLocks noChangeArrowheads="1"/>
            </p:cNvSpPr>
            <p:nvPr/>
          </p:nvSpPr>
          <p:spPr bwMode="auto">
            <a:xfrm>
              <a:off x="4252913" y="1181588"/>
              <a:ext cx="1008062"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4" name="Text Box 543"/>
            <p:cNvSpPr txBox="1">
              <a:spLocks noChangeArrowheads="1"/>
            </p:cNvSpPr>
            <p:nvPr/>
          </p:nvSpPr>
          <p:spPr bwMode="auto">
            <a:xfrm>
              <a:off x="5021263" y="1175237"/>
              <a:ext cx="1008062"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5" name="Text Box 543"/>
            <p:cNvSpPr txBox="1">
              <a:spLocks noChangeArrowheads="1"/>
            </p:cNvSpPr>
            <p:nvPr/>
          </p:nvSpPr>
          <p:spPr bwMode="auto">
            <a:xfrm>
              <a:off x="2662238" y="1184763"/>
              <a:ext cx="1008062"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6" name="Text Box 543"/>
            <p:cNvSpPr txBox="1">
              <a:spLocks noChangeArrowheads="1"/>
            </p:cNvSpPr>
            <p:nvPr/>
          </p:nvSpPr>
          <p:spPr bwMode="auto">
            <a:xfrm>
              <a:off x="6632575" y="1182872"/>
              <a:ext cx="1008062"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7" name="Text Box 543"/>
            <p:cNvSpPr txBox="1">
              <a:spLocks noChangeArrowheads="1"/>
            </p:cNvSpPr>
            <p:nvPr/>
          </p:nvSpPr>
          <p:spPr bwMode="auto">
            <a:xfrm>
              <a:off x="6854825" y="1958976"/>
              <a:ext cx="57467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8" name="Text Box 543"/>
            <p:cNvSpPr txBox="1">
              <a:spLocks noChangeArrowheads="1"/>
            </p:cNvSpPr>
            <p:nvPr/>
          </p:nvSpPr>
          <p:spPr bwMode="auto">
            <a:xfrm>
              <a:off x="5267324" y="1965325"/>
              <a:ext cx="57467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9" name="Text Box 543"/>
            <p:cNvSpPr txBox="1">
              <a:spLocks noChangeArrowheads="1"/>
            </p:cNvSpPr>
            <p:nvPr/>
          </p:nvSpPr>
          <p:spPr bwMode="auto">
            <a:xfrm>
              <a:off x="4473575" y="1944687"/>
              <a:ext cx="57467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0" name="Text Box 543"/>
            <p:cNvSpPr txBox="1">
              <a:spLocks noChangeArrowheads="1"/>
            </p:cNvSpPr>
            <p:nvPr/>
          </p:nvSpPr>
          <p:spPr bwMode="auto">
            <a:xfrm>
              <a:off x="2889250" y="1960563"/>
              <a:ext cx="57467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1" name="Text Box 543"/>
            <p:cNvSpPr txBox="1">
              <a:spLocks noChangeArrowheads="1"/>
            </p:cNvSpPr>
            <p:nvPr/>
          </p:nvSpPr>
          <p:spPr bwMode="auto">
            <a:xfrm>
              <a:off x="6837363" y="1563688"/>
              <a:ext cx="647700"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2" name="Text Box 543"/>
            <p:cNvSpPr txBox="1">
              <a:spLocks noChangeArrowheads="1"/>
            </p:cNvSpPr>
            <p:nvPr/>
          </p:nvSpPr>
          <p:spPr bwMode="auto">
            <a:xfrm>
              <a:off x="5232400" y="1579563"/>
              <a:ext cx="647700"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3" name="Text Box 543"/>
            <p:cNvSpPr txBox="1">
              <a:spLocks noChangeArrowheads="1"/>
            </p:cNvSpPr>
            <p:nvPr/>
          </p:nvSpPr>
          <p:spPr bwMode="auto">
            <a:xfrm>
              <a:off x="4430713" y="1577975"/>
              <a:ext cx="647700"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4" name="Text Box 543"/>
            <p:cNvSpPr txBox="1">
              <a:spLocks noChangeArrowheads="1"/>
            </p:cNvSpPr>
            <p:nvPr/>
          </p:nvSpPr>
          <p:spPr bwMode="auto">
            <a:xfrm>
              <a:off x="2847975" y="1568450"/>
              <a:ext cx="647700"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5" name="Text Box 543"/>
            <p:cNvSpPr txBox="1">
              <a:spLocks noChangeArrowheads="1"/>
            </p:cNvSpPr>
            <p:nvPr/>
          </p:nvSpPr>
          <p:spPr bwMode="auto">
            <a:xfrm>
              <a:off x="2017713" y="1752600"/>
              <a:ext cx="7207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6" name="Text Box 543"/>
            <p:cNvSpPr txBox="1">
              <a:spLocks noChangeArrowheads="1"/>
            </p:cNvSpPr>
            <p:nvPr/>
          </p:nvSpPr>
          <p:spPr bwMode="auto">
            <a:xfrm>
              <a:off x="412750" y="1787525"/>
              <a:ext cx="7207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7" name="Text Box 543"/>
            <p:cNvSpPr txBox="1">
              <a:spLocks noChangeArrowheads="1"/>
            </p:cNvSpPr>
            <p:nvPr/>
          </p:nvSpPr>
          <p:spPr bwMode="auto">
            <a:xfrm>
              <a:off x="2032000" y="2338388"/>
              <a:ext cx="7207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78" name="Text Box 543"/>
            <p:cNvSpPr txBox="1">
              <a:spLocks noChangeArrowheads="1"/>
            </p:cNvSpPr>
            <p:nvPr/>
          </p:nvSpPr>
          <p:spPr bwMode="auto">
            <a:xfrm>
              <a:off x="1997075" y="1186727"/>
              <a:ext cx="804864"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79" name="Text Box 543"/>
            <p:cNvSpPr txBox="1">
              <a:spLocks noChangeArrowheads="1"/>
            </p:cNvSpPr>
            <p:nvPr/>
          </p:nvSpPr>
          <p:spPr bwMode="auto">
            <a:xfrm>
              <a:off x="382444" y="1191020"/>
              <a:ext cx="790577"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80" name="Text Box 543"/>
            <p:cNvSpPr txBox="1">
              <a:spLocks noChangeArrowheads="1"/>
            </p:cNvSpPr>
            <p:nvPr/>
          </p:nvSpPr>
          <p:spPr bwMode="auto">
            <a:xfrm>
              <a:off x="406400" y="2354263"/>
              <a:ext cx="7207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81" name="Text Box 543"/>
            <p:cNvSpPr txBox="1">
              <a:spLocks noChangeArrowheads="1"/>
            </p:cNvSpPr>
            <p:nvPr/>
          </p:nvSpPr>
          <p:spPr bwMode="auto">
            <a:xfrm>
              <a:off x="2032000" y="2708274"/>
              <a:ext cx="7207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2" name="Text Box 543"/>
            <p:cNvSpPr txBox="1">
              <a:spLocks noChangeArrowheads="1"/>
            </p:cNvSpPr>
            <p:nvPr/>
          </p:nvSpPr>
          <p:spPr bwMode="auto">
            <a:xfrm>
              <a:off x="406400" y="2730501"/>
              <a:ext cx="7207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3" name="Text Box 543"/>
            <p:cNvSpPr txBox="1">
              <a:spLocks noChangeArrowheads="1"/>
            </p:cNvSpPr>
            <p:nvPr/>
          </p:nvSpPr>
          <p:spPr bwMode="auto">
            <a:xfrm>
              <a:off x="8437759" y="1717676"/>
              <a:ext cx="54768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4" name="Text Box 543"/>
            <p:cNvSpPr txBox="1">
              <a:spLocks noChangeArrowheads="1"/>
            </p:cNvSpPr>
            <p:nvPr/>
          </p:nvSpPr>
          <p:spPr bwMode="auto">
            <a:xfrm>
              <a:off x="6825198" y="2332038"/>
              <a:ext cx="650053"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5" name="Text Box 543"/>
            <p:cNvSpPr txBox="1">
              <a:spLocks noChangeArrowheads="1"/>
            </p:cNvSpPr>
            <p:nvPr/>
          </p:nvSpPr>
          <p:spPr bwMode="auto">
            <a:xfrm>
              <a:off x="5249434" y="2341564"/>
              <a:ext cx="650053"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6" name="Text Box 543"/>
            <p:cNvSpPr txBox="1">
              <a:spLocks noChangeArrowheads="1"/>
            </p:cNvSpPr>
            <p:nvPr/>
          </p:nvSpPr>
          <p:spPr bwMode="auto">
            <a:xfrm>
              <a:off x="4444571" y="2338388"/>
              <a:ext cx="650053"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7" name="Text Box 543"/>
            <p:cNvSpPr txBox="1">
              <a:spLocks noChangeArrowheads="1"/>
            </p:cNvSpPr>
            <p:nvPr/>
          </p:nvSpPr>
          <p:spPr bwMode="auto">
            <a:xfrm>
              <a:off x="2853896" y="2346325"/>
              <a:ext cx="650053"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8" name="Text Box 543"/>
            <p:cNvSpPr txBox="1">
              <a:spLocks noChangeArrowheads="1"/>
            </p:cNvSpPr>
            <p:nvPr/>
          </p:nvSpPr>
          <p:spPr bwMode="auto">
            <a:xfrm>
              <a:off x="8450457" y="2743201"/>
              <a:ext cx="549698"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89" name="Text Box 543"/>
            <p:cNvSpPr txBox="1">
              <a:spLocks noChangeArrowheads="1"/>
            </p:cNvSpPr>
            <p:nvPr/>
          </p:nvSpPr>
          <p:spPr bwMode="auto">
            <a:xfrm>
              <a:off x="5298308" y="2709863"/>
              <a:ext cx="580384"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0" name="Text Box 543"/>
            <p:cNvSpPr txBox="1">
              <a:spLocks noChangeArrowheads="1"/>
            </p:cNvSpPr>
            <p:nvPr/>
          </p:nvSpPr>
          <p:spPr bwMode="auto">
            <a:xfrm>
              <a:off x="4482333" y="2701925"/>
              <a:ext cx="580384"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1" name="Text Box 543"/>
            <p:cNvSpPr txBox="1">
              <a:spLocks noChangeArrowheads="1"/>
            </p:cNvSpPr>
            <p:nvPr/>
          </p:nvSpPr>
          <p:spPr bwMode="auto">
            <a:xfrm>
              <a:off x="2891658" y="2713037"/>
              <a:ext cx="582517"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sp>
          <p:nvSpPr>
            <p:cNvPr id="92" name="Text Box 543"/>
            <p:cNvSpPr txBox="1">
              <a:spLocks noChangeArrowheads="1"/>
            </p:cNvSpPr>
            <p:nvPr/>
          </p:nvSpPr>
          <p:spPr bwMode="auto">
            <a:xfrm>
              <a:off x="6853433" y="2711450"/>
              <a:ext cx="582518"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cxnSp>
          <p:nvCxnSpPr>
            <p:cNvPr id="93" name="直接连接符 92"/>
            <p:cNvCxnSpPr/>
            <p:nvPr/>
          </p:nvCxnSpPr>
          <p:spPr>
            <a:xfrm>
              <a:off x="1176338" y="19256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4" name="直接连接符 93"/>
            <p:cNvCxnSpPr/>
            <p:nvPr/>
          </p:nvCxnSpPr>
          <p:spPr>
            <a:xfrm>
              <a:off x="1177925" y="2520950"/>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5" name="直接连接符 94"/>
            <p:cNvCxnSpPr/>
            <p:nvPr/>
          </p:nvCxnSpPr>
          <p:spPr>
            <a:xfrm>
              <a:off x="1163638" y="2900363"/>
              <a:ext cx="82232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6" name="直接连接符 95"/>
            <p:cNvCxnSpPr/>
            <p:nvPr/>
          </p:nvCxnSpPr>
          <p:spPr>
            <a:xfrm>
              <a:off x="5961063" y="13938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7" name="直接连接符 96"/>
            <p:cNvCxnSpPr/>
            <p:nvPr/>
          </p:nvCxnSpPr>
          <p:spPr>
            <a:xfrm>
              <a:off x="5961063" y="21177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8" name="直接连接符 97"/>
            <p:cNvCxnSpPr/>
            <p:nvPr/>
          </p:nvCxnSpPr>
          <p:spPr>
            <a:xfrm>
              <a:off x="5969000" y="2514600"/>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a:off x="5973763" y="287813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0" name="直接连接符 99"/>
            <p:cNvCxnSpPr/>
            <p:nvPr/>
          </p:nvCxnSpPr>
          <p:spPr>
            <a:xfrm>
              <a:off x="5956300" y="173672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a:off x="3565525" y="1393825"/>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a:off x="3579813" y="2136775"/>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a:off x="3587750" y="2532063"/>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4" name="直接连接符 103"/>
            <p:cNvCxnSpPr/>
            <p:nvPr/>
          </p:nvCxnSpPr>
          <p:spPr>
            <a:xfrm>
              <a:off x="359251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5" name="直接连接符 104"/>
            <p:cNvCxnSpPr/>
            <p:nvPr/>
          </p:nvCxnSpPr>
          <p:spPr>
            <a:xfrm>
              <a:off x="3575050" y="175577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6" name="直接连接符 105"/>
            <p:cNvCxnSpPr/>
            <p:nvPr/>
          </p:nvCxnSpPr>
          <p:spPr>
            <a:xfrm>
              <a:off x="7537450" y="1011238"/>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7" name="直接连接符 106"/>
            <p:cNvCxnSpPr/>
            <p:nvPr/>
          </p:nvCxnSpPr>
          <p:spPr>
            <a:xfrm>
              <a:off x="7543800" y="2532063"/>
              <a:ext cx="779463"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a:off x="754856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a:off x="1181100" y="1012825"/>
              <a:ext cx="5548313" cy="11113"/>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a:off x="1558925" y="1268413"/>
              <a:ext cx="0" cy="18002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1" name="Text Box 546"/>
            <p:cNvSpPr txBox="1">
              <a:spLocks noChangeArrowheads="1"/>
            </p:cNvSpPr>
            <p:nvPr/>
          </p:nvSpPr>
          <p:spPr bwMode="auto">
            <a:xfrm>
              <a:off x="1079582" y="3068639"/>
              <a:ext cx="961861"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空中接口</a:t>
              </a:r>
              <a:endParaRPr kumimoji="1" lang="en-US" altLang="zh-CN" sz="1200" b="1">
                <a:latin typeface="微软雅黑" panose="020B0503020204020204" pitchFamily="34" charset="-122"/>
                <a:ea typeface="微软雅黑" panose="020B0503020204020204" pitchFamily="34" charset="-122"/>
              </a:endParaRPr>
            </a:p>
          </p:txBody>
        </p:sp>
        <p:sp>
          <p:nvSpPr>
            <p:cNvPr id="112" name="左大括号 111"/>
            <p:cNvSpPr/>
            <p:nvPr/>
          </p:nvSpPr>
          <p:spPr>
            <a:xfrm>
              <a:off x="230188" y="1214438"/>
              <a:ext cx="111125" cy="1489075"/>
            </a:xfrm>
            <a:prstGeom prst="leftBrace">
              <a:avLst>
                <a:gd name="adj1" fmla="val 49001"/>
                <a:gd name="adj2" fmla="val 5102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3" name="Text Box 543"/>
            <p:cNvSpPr txBox="1">
              <a:spLocks noChangeArrowheads="1"/>
            </p:cNvSpPr>
            <p:nvPr/>
          </p:nvSpPr>
          <p:spPr bwMode="auto">
            <a:xfrm>
              <a:off x="-162068" y="1792288"/>
              <a:ext cx="5048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grpSp>
      <p:sp>
        <p:nvSpPr>
          <p:cNvPr id="4" name="矩形 3"/>
          <p:cNvSpPr/>
          <p:nvPr/>
        </p:nvSpPr>
        <p:spPr>
          <a:xfrm>
            <a:off x="1236617" y="3595892"/>
            <a:ext cx="6904998" cy="1118255"/>
          </a:xfrm>
          <a:prstGeom prst="rect">
            <a:avLst/>
          </a:prstGeom>
        </p:spPr>
        <p:txBody>
          <a:bodyPr wrap="square">
            <a:spAutoFit/>
          </a:bodyPr>
          <a:lstStyle/>
          <a:p>
            <a:pPr>
              <a:lnSpc>
                <a:spcPts val="2000"/>
              </a:lnSpc>
            </a:pP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媒体接入控制 </a:t>
            </a:r>
            <a:r>
              <a:rPr lang="en-US" altLang="zh-CN"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MAC </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子层：</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完成</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复用和分用的功能。在无线信道质量较差的环境下</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，采用</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混合自动重传</a:t>
            </a:r>
            <a:r>
              <a:rPr lang="zh-CN" altLang="en-US"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请求 </a:t>
            </a:r>
            <a:r>
              <a:rPr lang="en-US" altLang="zh-CN" sz="16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HARQ </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(Hybrid ARQ</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协议</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，可以有效地减少重传</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次数。</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此外</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，还按照 </a:t>
            </a:r>
            <a:r>
              <a:rPr lang="en-US" altLang="zh-CN" sz="1600" b="1" kern="500" dirty="0" err="1" smtClean="0">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调度程序</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的安排，把无线资源</a:t>
            </a:r>
            <a:r>
              <a:rPr lang="zh-CN" altLang="en-US" sz="16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动态分配</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给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UE</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，从而保证了服务</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质量 </a:t>
            </a:r>
            <a:r>
              <a:rPr lang="en-US" altLang="zh-CN" sz="1600" b="1" kern="500" dirty="0" err="1" smtClean="0">
                <a:latin typeface="微软雅黑" panose="020B0503020204020204" pitchFamily="34" charset="-122"/>
                <a:ea typeface="微软雅黑" panose="020B0503020204020204" pitchFamily="34" charset="-122"/>
                <a:cs typeface="Times New Roman" panose="02020603050405020304" pitchFamily="18" charset="0"/>
              </a:rPr>
              <a:t>QoS</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p>
        </p:txBody>
      </p:sp>
    </p:spTree>
    <p:extLst>
      <p:ext uri="{BB962C8B-B14F-4D97-AF65-F5344CB8AC3E}">
        <p14:creationId xmlns="" xmlns:p14="http://schemas.microsoft.com/office/powerpoint/2010/main" val="803870916"/>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圆角矩形 113"/>
          <p:cNvSpPr/>
          <p:nvPr/>
        </p:nvSpPr>
        <p:spPr>
          <a:xfrm>
            <a:off x="519655" y="1020455"/>
            <a:ext cx="8133857" cy="257543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937239" y="585623"/>
            <a:ext cx="3255763"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LTE </a:t>
            </a:r>
            <a:r>
              <a:rPr lang="zh-CN" altLang="en-US" sz="2000" b="1" dirty="0" smtClean="0">
                <a:solidFill>
                  <a:schemeClr val="bg1"/>
                </a:solidFill>
                <a:latin typeface="微软雅黑" pitchFamily="34" charset="-122"/>
                <a:ea typeface="微软雅黑" pitchFamily="34" charset="-122"/>
              </a:rPr>
              <a:t>的</a:t>
            </a:r>
            <a:r>
              <a:rPr lang="zh-CN" altLang="en-US" sz="2000" b="1" dirty="0">
                <a:solidFill>
                  <a:schemeClr val="bg1"/>
                </a:solidFill>
                <a:latin typeface="微软雅黑" pitchFamily="34" charset="-122"/>
                <a:ea typeface="微软雅黑" pitchFamily="34" charset="-122"/>
              </a:rPr>
              <a:t>协议栈（用户层面）</a:t>
            </a:r>
          </a:p>
        </p:txBody>
      </p:sp>
      <p:grpSp>
        <p:nvGrpSpPr>
          <p:cNvPr id="2" name="组合 1"/>
          <p:cNvGrpSpPr/>
          <p:nvPr/>
        </p:nvGrpSpPr>
        <p:grpSpPr>
          <a:xfrm>
            <a:off x="485521" y="1157957"/>
            <a:ext cx="7726494" cy="2323512"/>
            <a:chOff x="-162068" y="27480"/>
            <a:chExt cx="9342581" cy="3452785"/>
          </a:xfrm>
        </p:grpSpPr>
        <p:sp>
          <p:nvSpPr>
            <p:cNvPr id="38" name="矩形 37"/>
            <p:cNvSpPr/>
            <p:nvPr/>
          </p:nvSpPr>
          <p:spPr>
            <a:xfrm>
              <a:off x="6734175" y="808038"/>
              <a:ext cx="796925" cy="2260600"/>
            </a:xfrm>
            <a:prstGeom prst="rect">
              <a:avLst/>
            </a:prstGeom>
            <a:solidFill>
              <a:srgbClr val="00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26" name="矩形 25"/>
            <p:cNvSpPr/>
            <p:nvPr/>
          </p:nvSpPr>
          <p:spPr>
            <a:xfrm>
              <a:off x="4367213" y="1196975"/>
              <a:ext cx="1573213" cy="1870074"/>
            </a:xfrm>
            <a:prstGeom prst="rect">
              <a:avLst/>
            </a:prstGeom>
            <a:solidFill>
              <a:schemeClr val="accent4">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32" name="矩形 31"/>
            <p:cNvSpPr/>
            <p:nvPr/>
          </p:nvSpPr>
          <p:spPr>
            <a:xfrm>
              <a:off x="1990725" y="1196975"/>
              <a:ext cx="1584325" cy="1871663"/>
            </a:xfrm>
            <a:prstGeom prst="rect">
              <a:avLst/>
            </a:prstGeom>
            <a:solidFill>
              <a:schemeClr val="accent6">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8" name="矩形 7"/>
            <p:cNvSpPr/>
            <p:nvPr/>
          </p:nvSpPr>
          <p:spPr>
            <a:xfrm>
              <a:off x="373063" y="1219200"/>
              <a:ext cx="782637" cy="14938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9" name="矩形 8"/>
            <p:cNvSpPr/>
            <p:nvPr/>
          </p:nvSpPr>
          <p:spPr>
            <a:xfrm>
              <a:off x="2012947" y="1220348"/>
              <a:ext cx="769940" cy="1470464"/>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0" name="矩形 9"/>
            <p:cNvSpPr/>
            <p:nvPr/>
          </p:nvSpPr>
          <p:spPr>
            <a:xfrm>
              <a:off x="1995488" y="1558925"/>
              <a:ext cx="774700" cy="7699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 name="矩形 10"/>
            <p:cNvSpPr/>
            <p:nvPr/>
          </p:nvSpPr>
          <p:spPr>
            <a:xfrm>
              <a:off x="385763" y="1555750"/>
              <a:ext cx="774700" cy="7715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3" name="矩形 12"/>
            <p:cNvSpPr/>
            <p:nvPr/>
          </p:nvSpPr>
          <p:spPr>
            <a:xfrm>
              <a:off x="392113" y="1216025"/>
              <a:ext cx="768350" cy="363538"/>
            </a:xfrm>
            <a:prstGeom prst="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4" name="矩形 13"/>
            <p:cNvSpPr/>
            <p:nvPr/>
          </p:nvSpPr>
          <p:spPr>
            <a:xfrm>
              <a:off x="4386262" y="1223102"/>
              <a:ext cx="769457" cy="327884"/>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5" name="矩形 14"/>
            <p:cNvSpPr/>
            <p:nvPr/>
          </p:nvSpPr>
          <p:spPr>
            <a:xfrm>
              <a:off x="5148263" y="1220348"/>
              <a:ext cx="792162"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6" name="矩形 15"/>
            <p:cNvSpPr/>
            <p:nvPr/>
          </p:nvSpPr>
          <p:spPr>
            <a:xfrm>
              <a:off x="6746875" y="1204913"/>
              <a:ext cx="793750" cy="361950"/>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7" name="矩形 16"/>
            <p:cNvSpPr/>
            <p:nvPr/>
          </p:nvSpPr>
          <p:spPr>
            <a:xfrm>
              <a:off x="2782888" y="1218760"/>
              <a:ext cx="793751" cy="340163"/>
            </a:xfrm>
            <a:prstGeom prst="rect">
              <a:avLst/>
            </a:prstGeom>
            <a:solidFill>
              <a:srgbClr val="00CC6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18" name="直接连接符 17"/>
            <p:cNvCxnSpPr/>
            <p:nvPr/>
          </p:nvCxnSpPr>
          <p:spPr>
            <a:xfrm>
              <a:off x="1157288" y="13795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flipV="1">
              <a:off x="1163638" y="596900"/>
              <a:ext cx="7140575" cy="635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1168400" y="227013"/>
              <a:ext cx="7142163" cy="11112"/>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21" name="Text Box 546"/>
            <p:cNvSpPr txBox="1">
              <a:spLocks noChangeArrowheads="1"/>
            </p:cNvSpPr>
            <p:nvPr/>
          </p:nvSpPr>
          <p:spPr bwMode="auto">
            <a:xfrm>
              <a:off x="2432677" y="3067049"/>
              <a:ext cx="613109"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p>
          </p:txBody>
        </p:sp>
        <p:sp>
          <p:nvSpPr>
            <p:cNvPr id="22" name="Text Box 543"/>
            <p:cNvSpPr txBox="1">
              <a:spLocks noChangeArrowheads="1"/>
            </p:cNvSpPr>
            <p:nvPr/>
          </p:nvSpPr>
          <p:spPr bwMode="auto">
            <a:xfrm>
              <a:off x="490538" y="3067050"/>
              <a:ext cx="5048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sp>
          <p:nvSpPr>
            <p:cNvPr id="23" name="Text Box 426"/>
            <p:cNvSpPr txBox="1">
              <a:spLocks noChangeArrowheads="1"/>
            </p:cNvSpPr>
            <p:nvPr/>
          </p:nvSpPr>
          <p:spPr bwMode="auto">
            <a:xfrm>
              <a:off x="8318501" y="3067050"/>
              <a:ext cx="776887"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sp>
          <p:nvSpPr>
            <p:cNvPr id="24" name="Text Box 544"/>
            <p:cNvSpPr txBox="1">
              <a:spLocks noChangeArrowheads="1"/>
            </p:cNvSpPr>
            <p:nvPr/>
          </p:nvSpPr>
          <p:spPr bwMode="auto">
            <a:xfrm>
              <a:off x="4796780" y="3067050"/>
              <a:ext cx="753766"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sp>
          <p:nvSpPr>
            <p:cNvPr id="25" name="Text Box 544"/>
            <p:cNvSpPr txBox="1">
              <a:spLocks noChangeArrowheads="1"/>
            </p:cNvSpPr>
            <p:nvPr/>
          </p:nvSpPr>
          <p:spPr bwMode="auto">
            <a:xfrm>
              <a:off x="6739032" y="3067050"/>
              <a:ext cx="763400"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cxnSp>
          <p:nvCxnSpPr>
            <p:cNvPr id="27" name="直接连接符 26"/>
            <p:cNvCxnSpPr/>
            <p:nvPr/>
          </p:nvCxnSpPr>
          <p:spPr>
            <a:xfrm>
              <a:off x="4367213"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4367213" y="1916113"/>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4378325"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4370388" y="2695575"/>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a:stCxn id="26" idx="0"/>
              <a:endCxn id="26" idx="2"/>
            </p:cNvCxnSpPr>
            <p:nvPr/>
          </p:nvCxnSpPr>
          <p:spPr>
            <a:xfrm>
              <a:off x="5153819" y="1196975"/>
              <a:ext cx="0" cy="18700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1990725" y="155575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2782888" y="1916113"/>
              <a:ext cx="79216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2001838" y="2311400"/>
              <a:ext cx="1584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1995488" y="2695575"/>
              <a:ext cx="1582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a:stCxn id="32" idx="0"/>
              <a:endCxn id="32" idx="2"/>
            </p:cNvCxnSpPr>
            <p:nvPr/>
          </p:nvCxnSpPr>
          <p:spPr>
            <a:xfrm>
              <a:off x="2782888" y="1196975"/>
              <a:ext cx="0" cy="18716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6734175" y="15557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6734175" y="19161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接连接符 40"/>
            <p:cNvCxnSpPr/>
            <p:nvPr/>
          </p:nvCxnSpPr>
          <p:spPr>
            <a:xfrm>
              <a:off x="6738938" y="23114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6735763" y="2695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6743700" y="11969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矩形 43"/>
            <p:cNvSpPr/>
            <p:nvPr/>
          </p:nvSpPr>
          <p:spPr>
            <a:xfrm>
              <a:off x="8312150" y="55563"/>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45" name="直接连接符 44"/>
            <p:cNvCxnSpPr/>
            <p:nvPr/>
          </p:nvCxnSpPr>
          <p:spPr>
            <a:xfrm>
              <a:off x="8313738" y="2724150"/>
              <a:ext cx="79851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8323263" y="12239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nvCxnSpPr>
          <p:spPr>
            <a:xfrm>
              <a:off x="8301038" y="8016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p:cNvCxnSpPr/>
            <p:nvPr/>
          </p:nvCxnSpPr>
          <p:spPr>
            <a:xfrm>
              <a:off x="8323263" y="41910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矩形 48"/>
            <p:cNvSpPr/>
            <p:nvPr/>
          </p:nvSpPr>
          <p:spPr>
            <a:xfrm>
              <a:off x="373063" y="44450"/>
              <a:ext cx="796925" cy="304165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cxnSp>
          <p:nvCxnSpPr>
            <p:cNvPr id="50" name="直接连接符 49"/>
            <p:cNvCxnSpPr/>
            <p:nvPr/>
          </p:nvCxnSpPr>
          <p:spPr>
            <a:xfrm>
              <a:off x="373063" y="157321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a:off x="377825" y="2328863"/>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a:off x="374650" y="271303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a:off x="382588" y="1212850"/>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371475" y="790575"/>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382588" y="407988"/>
              <a:ext cx="7969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Text Box 543"/>
            <p:cNvSpPr txBox="1">
              <a:spLocks noChangeArrowheads="1"/>
            </p:cNvSpPr>
            <p:nvPr/>
          </p:nvSpPr>
          <p:spPr bwMode="auto">
            <a:xfrm>
              <a:off x="311150" y="27480"/>
              <a:ext cx="9366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7" name="Text Box 543"/>
            <p:cNvSpPr txBox="1">
              <a:spLocks noChangeArrowheads="1"/>
            </p:cNvSpPr>
            <p:nvPr/>
          </p:nvSpPr>
          <p:spPr bwMode="auto">
            <a:xfrm>
              <a:off x="8245474" y="27480"/>
              <a:ext cx="935039"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应用层</a:t>
              </a:r>
            </a:p>
          </p:txBody>
        </p:sp>
        <p:sp>
          <p:nvSpPr>
            <p:cNvPr id="58" name="Text Box 543"/>
            <p:cNvSpPr txBox="1">
              <a:spLocks noChangeArrowheads="1"/>
            </p:cNvSpPr>
            <p:nvPr/>
          </p:nvSpPr>
          <p:spPr bwMode="auto">
            <a:xfrm>
              <a:off x="334963" y="423864"/>
              <a:ext cx="9366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运输层</a:t>
              </a:r>
            </a:p>
          </p:txBody>
        </p:sp>
        <p:sp>
          <p:nvSpPr>
            <p:cNvPr id="59" name="Text Box 543"/>
            <p:cNvSpPr txBox="1">
              <a:spLocks noChangeArrowheads="1"/>
            </p:cNvSpPr>
            <p:nvPr/>
          </p:nvSpPr>
          <p:spPr bwMode="auto">
            <a:xfrm>
              <a:off x="8245474" y="423864"/>
              <a:ext cx="935039"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运输层</a:t>
              </a:r>
            </a:p>
          </p:txBody>
        </p:sp>
        <p:sp>
          <p:nvSpPr>
            <p:cNvPr id="60" name="Text Box 543"/>
            <p:cNvSpPr txBox="1">
              <a:spLocks noChangeArrowheads="1"/>
            </p:cNvSpPr>
            <p:nvPr/>
          </p:nvSpPr>
          <p:spPr bwMode="auto">
            <a:xfrm>
              <a:off x="8408988" y="849313"/>
              <a:ext cx="576262"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1" name="Text Box 543"/>
            <p:cNvSpPr txBox="1">
              <a:spLocks noChangeArrowheads="1"/>
            </p:cNvSpPr>
            <p:nvPr/>
          </p:nvSpPr>
          <p:spPr bwMode="auto">
            <a:xfrm>
              <a:off x="507999" y="831850"/>
              <a:ext cx="57467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2" name="Text Box 543"/>
            <p:cNvSpPr txBox="1">
              <a:spLocks noChangeArrowheads="1"/>
            </p:cNvSpPr>
            <p:nvPr/>
          </p:nvSpPr>
          <p:spPr bwMode="auto">
            <a:xfrm>
              <a:off x="6846888" y="839789"/>
              <a:ext cx="576262"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3" name="Text Box 543"/>
            <p:cNvSpPr txBox="1">
              <a:spLocks noChangeArrowheads="1"/>
            </p:cNvSpPr>
            <p:nvPr/>
          </p:nvSpPr>
          <p:spPr bwMode="auto">
            <a:xfrm>
              <a:off x="4252913" y="1181588"/>
              <a:ext cx="1008062"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4" name="Text Box 543"/>
            <p:cNvSpPr txBox="1">
              <a:spLocks noChangeArrowheads="1"/>
            </p:cNvSpPr>
            <p:nvPr/>
          </p:nvSpPr>
          <p:spPr bwMode="auto">
            <a:xfrm>
              <a:off x="5021263" y="1175237"/>
              <a:ext cx="1008062"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5" name="Text Box 543"/>
            <p:cNvSpPr txBox="1">
              <a:spLocks noChangeArrowheads="1"/>
            </p:cNvSpPr>
            <p:nvPr/>
          </p:nvSpPr>
          <p:spPr bwMode="auto">
            <a:xfrm>
              <a:off x="2662238" y="1184763"/>
              <a:ext cx="1008062"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6" name="Text Box 543"/>
            <p:cNvSpPr txBox="1">
              <a:spLocks noChangeArrowheads="1"/>
            </p:cNvSpPr>
            <p:nvPr/>
          </p:nvSpPr>
          <p:spPr bwMode="auto">
            <a:xfrm>
              <a:off x="6632575" y="1182872"/>
              <a:ext cx="1008062"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GTP-U</a:t>
              </a:r>
              <a:endParaRPr kumimoji="1" lang="zh-CN" altLang="en-US" sz="1200" b="1" dirty="0">
                <a:latin typeface="微软雅黑" panose="020B0503020204020204" pitchFamily="34" charset="-122"/>
                <a:ea typeface="微软雅黑" panose="020B0503020204020204" pitchFamily="34" charset="-122"/>
              </a:endParaRPr>
            </a:p>
          </p:txBody>
        </p:sp>
        <p:sp>
          <p:nvSpPr>
            <p:cNvPr id="67" name="Text Box 543"/>
            <p:cNvSpPr txBox="1">
              <a:spLocks noChangeArrowheads="1"/>
            </p:cNvSpPr>
            <p:nvPr/>
          </p:nvSpPr>
          <p:spPr bwMode="auto">
            <a:xfrm>
              <a:off x="6854825" y="1958976"/>
              <a:ext cx="57467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8" name="Text Box 543"/>
            <p:cNvSpPr txBox="1">
              <a:spLocks noChangeArrowheads="1"/>
            </p:cNvSpPr>
            <p:nvPr/>
          </p:nvSpPr>
          <p:spPr bwMode="auto">
            <a:xfrm>
              <a:off x="5267324" y="1965325"/>
              <a:ext cx="57467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69" name="Text Box 543"/>
            <p:cNvSpPr txBox="1">
              <a:spLocks noChangeArrowheads="1"/>
            </p:cNvSpPr>
            <p:nvPr/>
          </p:nvSpPr>
          <p:spPr bwMode="auto">
            <a:xfrm>
              <a:off x="4473575" y="1944687"/>
              <a:ext cx="57467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0" name="Text Box 543"/>
            <p:cNvSpPr txBox="1">
              <a:spLocks noChangeArrowheads="1"/>
            </p:cNvSpPr>
            <p:nvPr/>
          </p:nvSpPr>
          <p:spPr bwMode="auto">
            <a:xfrm>
              <a:off x="2889250" y="1960563"/>
              <a:ext cx="57467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IP</a:t>
              </a:r>
              <a:endParaRPr kumimoji="1" lang="zh-CN" altLang="en-US" sz="1200" b="1">
                <a:latin typeface="微软雅黑" panose="020B0503020204020204" pitchFamily="34" charset="-122"/>
                <a:ea typeface="微软雅黑" panose="020B0503020204020204" pitchFamily="34" charset="-122"/>
              </a:endParaRPr>
            </a:p>
          </p:txBody>
        </p:sp>
        <p:sp>
          <p:nvSpPr>
            <p:cNvPr id="71" name="Text Box 543"/>
            <p:cNvSpPr txBox="1">
              <a:spLocks noChangeArrowheads="1"/>
            </p:cNvSpPr>
            <p:nvPr/>
          </p:nvSpPr>
          <p:spPr bwMode="auto">
            <a:xfrm>
              <a:off x="6837363" y="1563688"/>
              <a:ext cx="647700"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2" name="Text Box 543"/>
            <p:cNvSpPr txBox="1">
              <a:spLocks noChangeArrowheads="1"/>
            </p:cNvSpPr>
            <p:nvPr/>
          </p:nvSpPr>
          <p:spPr bwMode="auto">
            <a:xfrm>
              <a:off x="5232400" y="1579563"/>
              <a:ext cx="647700"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3" name="Text Box 543"/>
            <p:cNvSpPr txBox="1">
              <a:spLocks noChangeArrowheads="1"/>
            </p:cNvSpPr>
            <p:nvPr/>
          </p:nvSpPr>
          <p:spPr bwMode="auto">
            <a:xfrm>
              <a:off x="4430713" y="1577975"/>
              <a:ext cx="647700"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4" name="Text Box 543"/>
            <p:cNvSpPr txBox="1">
              <a:spLocks noChangeArrowheads="1"/>
            </p:cNvSpPr>
            <p:nvPr/>
          </p:nvSpPr>
          <p:spPr bwMode="auto">
            <a:xfrm>
              <a:off x="2847975" y="1568450"/>
              <a:ext cx="647700"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UDP</a:t>
              </a:r>
              <a:endParaRPr kumimoji="1" lang="zh-CN" altLang="en-US" sz="1200" b="1">
                <a:latin typeface="微软雅黑" panose="020B0503020204020204" pitchFamily="34" charset="-122"/>
                <a:ea typeface="微软雅黑" panose="020B0503020204020204" pitchFamily="34" charset="-122"/>
              </a:endParaRPr>
            </a:p>
          </p:txBody>
        </p:sp>
        <p:sp>
          <p:nvSpPr>
            <p:cNvPr id="75" name="Text Box 543"/>
            <p:cNvSpPr txBox="1">
              <a:spLocks noChangeArrowheads="1"/>
            </p:cNvSpPr>
            <p:nvPr/>
          </p:nvSpPr>
          <p:spPr bwMode="auto">
            <a:xfrm>
              <a:off x="2017713" y="1752600"/>
              <a:ext cx="7207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6" name="Text Box 543"/>
            <p:cNvSpPr txBox="1">
              <a:spLocks noChangeArrowheads="1"/>
            </p:cNvSpPr>
            <p:nvPr/>
          </p:nvSpPr>
          <p:spPr bwMode="auto">
            <a:xfrm>
              <a:off x="412750" y="1787525"/>
              <a:ext cx="7207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RLC</a:t>
              </a:r>
              <a:endParaRPr kumimoji="1" lang="zh-CN" altLang="en-US" sz="1200" b="1">
                <a:latin typeface="微软雅黑" panose="020B0503020204020204" pitchFamily="34" charset="-122"/>
                <a:ea typeface="微软雅黑" panose="020B0503020204020204" pitchFamily="34" charset="-122"/>
              </a:endParaRPr>
            </a:p>
          </p:txBody>
        </p:sp>
        <p:sp>
          <p:nvSpPr>
            <p:cNvPr id="77" name="Text Box 543"/>
            <p:cNvSpPr txBox="1">
              <a:spLocks noChangeArrowheads="1"/>
            </p:cNvSpPr>
            <p:nvPr/>
          </p:nvSpPr>
          <p:spPr bwMode="auto">
            <a:xfrm>
              <a:off x="2032000" y="2338388"/>
              <a:ext cx="7207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78" name="Text Box 543"/>
            <p:cNvSpPr txBox="1">
              <a:spLocks noChangeArrowheads="1"/>
            </p:cNvSpPr>
            <p:nvPr/>
          </p:nvSpPr>
          <p:spPr bwMode="auto">
            <a:xfrm>
              <a:off x="1997075" y="1186727"/>
              <a:ext cx="804864"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79" name="Text Box 543"/>
            <p:cNvSpPr txBox="1">
              <a:spLocks noChangeArrowheads="1"/>
            </p:cNvSpPr>
            <p:nvPr/>
          </p:nvSpPr>
          <p:spPr bwMode="auto">
            <a:xfrm>
              <a:off x="382444" y="1191020"/>
              <a:ext cx="790577"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PDCP</a:t>
              </a:r>
              <a:endParaRPr kumimoji="1" lang="zh-CN" altLang="en-US" sz="1200" b="1" dirty="0">
                <a:latin typeface="微软雅黑" panose="020B0503020204020204" pitchFamily="34" charset="-122"/>
                <a:ea typeface="微软雅黑" panose="020B0503020204020204" pitchFamily="34" charset="-122"/>
              </a:endParaRPr>
            </a:p>
          </p:txBody>
        </p:sp>
        <p:sp>
          <p:nvSpPr>
            <p:cNvPr id="80" name="Text Box 543"/>
            <p:cNvSpPr txBox="1">
              <a:spLocks noChangeArrowheads="1"/>
            </p:cNvSpPr>
            <p:nvPr/>
          </p:nvSpPr>
          <p:spPr bwMode="auto">
            <a:xfrm>
              <a:off x="406400" y="2354263"/>
              <a:ext cx="7207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MAC</a:t>
              </a:r>
              <a:endParaRPr kumimoji="1" lang="zh-CN" altLang="en-US" sz="1200" b="1">
                <a:latin typeface="微软雅黑" panose="020B0503020204020204" pitchFamily="34" charset="-122"/>
                <a:ea typeface="微软雅黑" panose="020B0503020204020204" pitchFamily="34" charset="-122"/>
              </a:endParaRPr>
            </a:p>
          </p:txBody>
        </p:sp>
        <p:sp>
          <p:nvSpPr>
            <p:cNvPr id="81" name="Text Box 543"/>
            <p:cNvSpPr txBox="1">
              <a:spLocks noChangeArrowheads="1"/>
            </p:cNvSpPr>
            <p:nvPr/>
          </p:nvSpPr>
          <p:spPr bwMode="auto">
            <a:xfrm>
              <a:off x="2032000" y="2708274"/>
              <a:ext cx="7207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2" name="Text Box 543"/>
            <p:cNvSpPr txBox="1">
              <a:spLocks noChangeArrowheads="1"/>
            </p:cNvSpPr>
            <p:nvPr/>
          </p:nvSpPr>
          <p:spPr bwMode="auto">
            <a:xfrm>
              <a:off x="406400" y="2730501"/>
              <a:ext cx="7207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PHY</a:t>
              </a:r>
              <a:endParaRPr kumimoji="1" lang="zh-CN" altLang="en-US" sz="1200" b="1">
                <a:latin typeface="微软雅黑" panose="020B0503020204020204" pitchFamily="34" charset="-122"/>
                <a:ea typeface="微软雅黑" panose="020B0503020204020204" pitchFamily="34" charset="-122"/>
              </a:endParaRPr>
            </a:p>
          </p:txBody>
        </p:sp>
        <p:sp>
          <p:nvSpPr>
            <p:cNvPr id="83" name="Text Box 543"/>
            <p:cNvSpPr txBox="1">
              <a:spLocks noChangeArrowheads="1"/>
            </p:cNvSpPr>
            <p:nvPr/>
          </p:nvSpPr>
          <p:spPr bwMode="auto">
            <a:xfrm>
              <a:off x="8437759" y="1717676"/>
              <a:ext cx="54768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4" name="Text Box 543"/>
            <p:cNvSpPr txBox="1">
              <a:spLocks noChangeArrowheads="1"/>
            </p:cNvSpPr>
            <p:nvPr/>
          </p:nvSpPr>
          <p:spPr bwMode="auto">
            <a:xfrm>
              <a:off x="6825198" y="2332038"/>
              <a:ext cx="650053"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5" name="Text Box 543"/>
            <p:cNvSpPr txBox="1">
              <a:spLocks noChangeArrowheads="1"/>
            </p:cNvSpPr>
            <p:nvPr/>
          </p:nvSpPr>
          <p:spPr bwMode="auto">
            <a:xfrm>
              <a:off x="5249434" y="2341564"/>
              <a:ext cx="650053"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6" name="Text Box 543"/>
            <p:cNvSpPr txBox="1">
              <a:spLocks noChangeArrowheads="1"/>
            </p:cNvSpPr>
            <p:nvPr/>
          </p:nvSpPr>
          <p:spPr bwMode="auto">
            <a:xfrm>
              <a:off x="4444571" y="2338388"/>
              <a:ext cx="650053"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L2</a:t>
              </a:r>
              <a:endParaRPr kumimoji="1" lang="zh-CN" altLang="en-US" sz="1200" b="1">
                <a:latin typeface="微软雅黑" panose="020B0503020204020204" pitchFamily="34" charset="-122"/>
                <a:ea typeface="微软雅黑" panose="020B0503020204020204" pitchFamily="34" charset="-122"/>
              </a:endParaRPr>
            </a:p>
          </p:txBody>
        </p:sp>
        <p:sp>
          <p:nvSpPr>
            <p:cNvPr id="87" name="Text Box 543"/>
            <p:cNvSpPr txBox="1">
              <a:spLocks noChangeArrowheads="1"/>
            </p:cNvSpPr>
            <p:nvPr/>
          </p:nvSpPr>
          <p:spPr bwMode="auto">
            <a:xfrm>
              <a:off x="2853896" y="2346325"/>
              <a:ext cx="650053"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sp>
          <p:nvSpPr>
            <p:cNvPr id="88" name="Text Box 543"/>
            <p:cNvSpPr txBox="1">
              <a:spLocks noChangeArrowheads="1"/>
            </p:cNvSpPr>
            <p:nvPr/>
          </p:nvSpPr>
          <p:spPr bwMode="auto">
            <a:xfrm>
              <a:off x="8450457" y="2743201"/>
              <a:ext cx="549698"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89" name="Text Box 543"/>
            <p:cNvSpPr txBox="1">
              <a:spLocks noChangeArrowheads="1"/>
            </p:cNvSpPr>
            <p:nvPr/>
          </p:nvSpPr>
          <p:spPr bwMode="auto">
            <a:xfrm>
              <a:off x="5298308" y="2709863"/>
              <a:ext cx="580384"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0" name="Text Box 543"/>
            <p:cNvSpPr txBox="1">
              <a:spLocks noChangeArrowheads="1"/>
            </p:cNvSpPr>
            <p:nvPr/>
          </p:nvSpPr>
          <p:spPr bwMode="auto">
            <a:xfrm>
              <a:off x="4482333" y="2701925"/>
              <a:ext cx="580384"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L1</a:t>
              </a:r>
              <a:endParaRPr kumimoji="1" lang="zh-CN" altLang="en-US" sz="1200" b="1">
                <a:latin typeface="微软雅黑" panose="020B0503020204020204" pitchFamily="34" charset="-122"/>
                <a:ea typeface="微软雅黑" panose="020B0503020204020204" pitchFamily="34" charset="-122"/>
              </a:endParaRPr>
            </a:p>
          </p:txBody>
        </p:sp>
        <p:sp>
          <p:nvSpPr>
            <p:cNvPr id="91" name="Text Box 543"/>
            <p:cNvSpPr txBox="1">
              <a:spLocks noChangeArrowheads="1"/>
            </p:cNvSpPr>
            <p:nvPr/>
          </p:nvSpPr>
          <p:spPr bwMode="auto">
            <a:xfrm>
              <a:off x="2891658" y="2713037"/>
              <a:ext cx="582517"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sp>
          <p:nvSpPr>
            <p:cNvPr id="92" name="Text Box 543"/>
            <p:cNvSpPr txBox="1">
              <a:spLocks noChangeArrowheads="1"/>
            </p:cNvSpPr>
            <p:nvPr/>
          </p:nvSpPr>
          <p:spPr bwMode="auto">
            <a:xfrm>
              <a:off x="6853433" y="2711450"/>
              <a:ext cx="582518"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L1</a:t>
              </a:r>
              <a:endParaRPr kumimoji="1" lang="zh-CN" altLang="en-US" sz="1200" b="1" dirty="0">
                <a:latin typeface="微软雅黑" panose="020B0503020204020204" pitchFamily="34" charset="-122"/>
                <a:ea typeface="微软雅黑" panose="020B0503020204020204" pitchFamily="34" charset="-122"/>
              </a:endParaRPr>
            </a:p>
          </p:txBody>
        </p:sp>
        <p:cxnSp>
          <p:nvCxnSpPr>
            <p:cNvPr id="93" name="直接连接符 92"/>
            <p:cNvCxnSpPr/>
            <p:nvPr/>
          </p:nvCxnSpPr>
          <p:spPr>
            <a:xfrm>
              <a:off x="1176338" y="1925638"/>
              <a:ext cx="820737"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4" name="直接连接符 93"/>
            <p:cNvCxnSpPr/>
            <p:nvPr/>
          </p:nvCxnSpPr>
          <p:spPr>
            <a:xfrm>
              <a:off x="1177925" y="2520950"/>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5" name="直接连接符 94"/>
            <p:cNvCxnSpPr/>
            <p:nvPr/>
          </p:nvCxnSpPr>
          <p:spPr>
            <a:xfrm>
              <a:off x="1163638" y="2900363"/>
              <a:ext cx="82232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6" name="直接连接符 95"/>
            <p:cNvCxnSpPr/>
            <p:nvPr/>
          </p:nvCxnSpPr>
          <p:spPr>
            <a:xfrm>
              <a:off x="5961063" y="13938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7" name="直接连接符 96"/>
            <p:cNvCxnSpPr/>
            <p:nvPr/>
          </p:nvCxnSpPr>
          <p:spPr>
            <a:xfrm>
              <a:off x="5961063" y="2117725"/>
              <a:ext cx="77787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8" name="直接连接符 97"/>
            <p:cNvCxnSpPr/>
            <p:nvPr/>
          </p:nvCxnSpPr>
          <p:spPr>
            <a:xfrm>
              <a:off x="5969000" y="2514600"/>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a:off x="5973763" y="287813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0" name="直接连接符 99"/>
            <p:cNvCxnSpPr/>
            <p:nvPr/>
          </p:nvCxnSpPr>
          <p:spPr>
            <a:xfrm>
              <a:off x="5956300" y="173672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a:off x="3565525" y="1393825"/>
              <a:ext cx="822325"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a:off x="3579813" y="2136775"/>
              <a:ext cx="777875"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a:off x="3587750" y="2532063"/>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4" name="直接连接符 103"/>
            <p:cNvCxnSpPr/>
            <p:nvPr/>
          </p:nvCxnSpPr>
          <p:spPr>
            <a:xfrm>
              <a:off x="359251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5" name="直接连接符 104"/>
            <p:cNvCxnSpPr/>
            <p:nvPr/>
          </p:nvCxnSpPr>
          <p:spPr>
            <a:xfrm>
              <a:off x="3575050" y="1755775"/>
              <a:ext cx="779463" cy="1588"/>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6" name="直接连接符 105"/>
            <p:cNvCxnSpPr/>
            <p:nvPr/>
          </p:nvCxnSpPr>
          <p:spPr>
            <a:xfrm>
              <a:off x="7537450" y="1011238"/>
              <a:ext cx="777875"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7" name="直接连接符 106"/>
            <p:cNvCxnSpPr/>
            <p:nvPr/>
          </p:nvCxnSpPr>
          <p:spPr>
            <a:xfrm>
              <a:off x="7543800" y="2532063"/>
              <a:ext cx="779463"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a:off x="7548563" y="2897188"/>
              <a:ext cx="779462" cy="1587"/>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a:off x="1181100" y="1012825"/>
              <a:ext cx="5548313" cy="11113"/>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a:off x="1558925" y="1268413"/>
              <a:ext cx="0" cy="18002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1" name="Text Box 546"/>
            <p:cNvSpPr txBox="1">
              <a:spLocks noChangeArrowheads="1"/>
            </p:cNvSpPr>
            <p:nvPr/>
          </p:nvSpPr>
          <p:spPr bwMode="auto">
            <a:xfrm>
              <a:off x="1079582" y="3068639"/>
              <a:ext cx="961861"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zh-CN" altLang="en-US" sz="1200" b="1">
                  <a:latin typeface="微软雅黑" panose="020B0503020204020204" pitchFamily="34" charset="-122"/>
                  <a:ea typeface="微软雅黑" panose="020B0503020204020204" pitchFamily="34" charset="-122"/>
                </a:rPr>
                <a:t>空中接口</a:t>
              </a:r>
              <a:endParaRPr kumimoji="1" lang="en-US" altLang="zh-CN" sz="1200" b="1">
                <a:latin typeface="微软雅黑" panose="020B0503020204020204" pitchFamily="34" charset="-122"/>
                <a:ea typeface="微软雅黑" panose="020B0503020204020204" pitchFamily="34" charset="-122"/>
              </a:endParaRPr>
            </a:p>
          </p:txBody>
        </p:sp>
        <p:sp>
          <p:nvSpPr>
            <p:cNvPr id="112" name="左大括号 111"/>
            <p:cNvSpPr/>
            <p:nvPr/>
          </p:nvSpPr>
          <p:spPr>
            <a:xfrm>
              <a:off x="230188" y="1214438"/>
              <a:ext cx="111125" cy="1489075"/>
            </a:xfrm>
            <a:prstGeom prst="leftBrace">
              <a:avLst>
                <a:gd name="adj1" fmla="val 49001"/>
                <a:gd name="adj2" fmla="val 5102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13" name="Text Box 543"/>
            <p:cNvSpPr txBox="1">
              <a:spLocks noChangeArrowheads="1"/>
            </p:cNvSpPr>
            <p:nvPr/>
          </p:nvSpPr>
          <p:spPr bwMode="auto">
            <a:xfrm>
              <a:off x="-162068" y="1792288"/>
              <a:ext cx="504825" cy="411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L2</a:t>
              </a:r>
              <a:endParaRPr kumimoji="1" lang="zh-CN" altLang="en-US" sz="1200" b="1" dirty="0">
                <a:latin typeface="微软雅黑" panose="020B0503020204020204" pitchFamily="34" charset="-122"/>
                <a:ea typeface="微软雅黑" panose="020B0503020204020204" pitchFamily="34" charset="-122"/>
              </a:endParaRPr>
            </a:p>
          </p:txBody>
        </p:sp>
      </p:grpSp>
      <p:sp>
        <p:nvSpPr>
          <p:cNvPr id="4" name="矩形 3"/>
          <p:cNvSpPr/>
          <p:nvPr/>
        </p:nvSpPr>
        <p:spPr>
          <a:xfrm>
            <a:off x="885902" y="3595892"/>
            <a:ext cx="7662407" cy="1118255"/>
          </a:xfrm>
          <a:prstGeom prst="rect">
            <a:avLst/>
          </a:prstGeom>
        </p:spPr>
        <p:txBody>
          <a:bodyPr wrap="square">
            <a:spAutoFit/>
          </a:bodyPr>
          <a:lstStyle/>
          <a:p>
            <a:pPr>
              <a:lnSpc>
                <a:spcPts val="2000"/>
              </a:lnSpc>
            </a:pPr>
            <a:r>
              <a:rPr lang="zh-CN" altLang="en-US" sz="14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物理层 </a:t>
            </a:r>
            <a:r>
              <a:rPr lang="en-US" altLang="zh-CN" sz="14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PHY</a:t>
            </a:r>
            <a:r>
              <a:rPr lang="zh-CN" altLang="en-US" sz="14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400" b="1" kern="500" dirty="0" smtClean="0">
                <a:latin typeface="微软雅黑" panose="020B0503020204020204" pitchFamily="34" charset="-122"/>
                <a:ea typeface="微软雅黑" panose="020B0503020204020204" pitchFamily="34" charset="-122"/>
                <a:cs typeface="Times New Roman" panose="02020603050405020304" pitchFamily="18" charset="0"/>
              </a:rPr>
              <a:t>发送时对 </a:t>
            </a:r>
            <a:r>
              <a:rPr lang="en-US" altLang="zh-CN" sz="1400" b="1" kern="500" dirty="0" smtClean="0">
                <a:latin typeface="微软雅黑" panose="020B0503020204020204" pitchFamily="34" charset="-122"/>
                <a:ea typeface="微软雅黑" panose="020B0503020204020204" pitchFamily="34" charset="-122"/>
                <a:cs typeface="Times New Roman" panose="02020603050405020304" pitchFamily="18" charset="0"/>
              </a:rPr>
              <a:t>MAC </a:t>
            </a:r>
            <a:r>
              <a:rPr lang="zh-CN" altLang="en-US" sz="1400" b="1" kern="500" dirty="0" smtClean="0">
                <a:latin typeface="微软雅黑" panose="020B0503020204020204" pitchFamily="34" charset="-122"/>
                <a:ea typeface="微软雅黑" panose="020B0503020204020204" pitchFamily="34" charset="-122"/>
                <a:cs typeface="Times New Roman" panose="02020603050405020304" pitchFamily="18" charset="0"/>
              </a:rPr>
              <a:t>子层传来</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的数据进行编码和调制，把比特插入到每一帧中适当的时隙</a:t>
            </a:r>
            <a:r>
              <a:rPr lang="zh-CN" altLang="en-US" sz="1400" b="1" kern="500" dirty="0" smtClean="0">
                <a:latin typeface="微软雅黑" panose="020B0503020204020204" pitchFamily="34" charset="-122"/>
                <a:ea typeface="微软雅黑" panose="020B0503020204020204" pitchFamily="34" charset="-122"/>
                <a:cs typeface="Times New Roman" panose="02020603050405020304" pitchFamily="18" charset="0"/>
              </a:rPr>
              <a:t>中发送</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出去</a:t>
            </a:r>
            <a:r>
              <a:rPr lang="zh-CN" altLang="en-US" sz="1400" b="1" kern="500" dirty="0" smtClean="0">
                <a:latin typeface="微软雅黑" panose="020B0503020204020204" pitchFamily="34" charset="-122"/>
                <a:ea typeface="微软雅黑" panose="020B0503020204020204" pitchFamily="34" charset="-122"/>
                <a:cs typeface="Times New Roman" panose="02020603050405020304" pitchFamily="18" charset="0"/>
              </a:rPr>
              <a:t>。接收时进行</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解调和解码，把收到的比特上传</a:t>
            </a:r>
            <a:r>
              <a:rPr lang="zh-CN" altLang="en-US" sz="1400" b="1" kern="500" dirty="0" smtClean="0">
                <a:latin typeface="微软雅黑" panose="020B0503020204020204" pitchFamily="34" charset="-122"/>
                <a:ea typeface="微软雅黑" panose="020B0503020204020204" pitchFamily="34" charset="-122"/>
                <a:cs typeface="Times New Roman" panose="02020603050405020304" pitchFamily="18" charset="0"/>
              </a:rPr>
              <a:t>给 </a:t>
            </a:r>
            <a:r>
              <a:rPr lang="en-US" altLang="zh-CN" sz="1400" b="1" kern="500" dirty="0" smtClean="0">
                <a:latin typeface="微软雅黑" panose="020B0503020204020204" pitchFamily="34" charset="-122"/>
                <a:ea typeface="微软雅黑" panose="020B0503020204020204" pitchFamily="34" charset="-122"/>
                <a:cs typeface="Times New Roman" panose="02020603050405020304" pitchFamily="18" charset="0"/>
              </a:rPr>
              <a:t>MAC </a:t>
            </a:r>
            <a:r>
              <a:rPr lang="zh-CN" altLang="en-US" sz="1400" b="1" kern="500" dirty="0" smtClean="0">
                <a:latin typeface="微软雅黑" panose="020B0503020204020204" pitchFamily="34" charset="-122"/>
                <a:ea typeface="微软雅黑" panose="020B0503020204020204" pitchFamily="34" charset="-122"/>
                <a:cs typeface="Times New Roman" panose="02020603050405020304" pitchFamily="18" charset="0"/>
              </a:rPr>
              <a:t>子层。采用</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一种</a:t>
            </a:r>
            <a:r>
              <a:rPr lang="zh-CN" altLang="en-US" sz="1400" b="1" kern="5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自适应调制</a:t>
            </a:r>
            <a:r>
              <a:rPr lang="zh-CN" altLang="en-US" sz="14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编码 </a:t>
            </a:r>
            <a:r>
              <a:rPr lang="en-US" altLang="zh-CN" sz="14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AMC</a:t>
            </a:r>
            <a:r>
              <a:rPr lang="en-US" altLang="zh-CN" sz="14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en-US" altLang="zh-CN" sz="1400" b="1" kern="500" dirty="0">
                <a:latin typeface="微软雅黑" panose="020B0503020204020204" pitchFamily="34" charset="-122"/>
                <a:ea typeface="微软雅黑" panose="020B0503020204020204" pitchFamily="34" charset="-122"/>
                <a:cs typeface="Times New Roman" panose="02020603050405020304" pitchFamily="18" charset="0"/>
              </a:rPr>
              <a:t>(Adaptive Modulation and Coding</a:t>
            </a:r>
            <a:r>
              <a:rPr lang="en-US" altLang="zh-CN" sz="14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400" b="1" kern="500" dirty="0" smtClean="0">
                <a:latin typeface="微软雅黑" panose="020B0503020204020204" pitchFamily="34" charset="-122"/>
                <a:ea typeface="微软雅黑" panose="020B0503020204020204" pitchFamily="34" charset="-122"/>
                <a:cs typeface="Times New Roman" panose="02020603050405020304" pitchFamily="18" charset="0"/>
              </a:rPr>
              <a:t>技术</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。基</a:t>
            </a:r>
            <a:r>
              <a:rPr lang="zh-CN" altLang="en-US" sz="1400" b="1" kern="500" dirty="0" smtClean="0">
                <a:latin typeface="微软雅黑" panose="020B0503020204020204" pitchFamily="34" charset="-122"/>
                <a:ea typeface="微软雅黑" panose="020B0503020204020204" pitchFamily="34" charset="-122"/>
                <a:cs typeface="Times New Roman" panose="02020603050405020304" pitchFamily="18" charset="0"/>
              </a:rPr>
              <a:t>站 </a:t>
            </a:r>
            <a:r>
              <a:rPr lang="en-US" altLang="zh-CN" sz="1400" b="1" kern="500" dirty="0" err="1" smtClean="0">
                <a:latin typeface="微软雅黑" panose="020B0503020204020204" pitchFamily="34" charset="-122"/>
                <a:ea typeface="微软雅黑" panose="020B0503020204020204" pitchFamily="34" charset="-122"/>
                <a:cs typeface="Times New Roman" panose="02020603050405020304" pitchFamily="18" charset="0"/>
              </a:rPr>
              <a:t>eNB</a:t>
            </a:r>
            <a:r>
              <a:rPr lang="en-US" altLang="zh-CN" sz="14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400" b="1" kern="500" dirty="0" smtClean="0">
                <a:latin typeface="微软雅黑" panose="020B0503020204020204" pitchFamily="34" charset="-122"/>
                <a:ea typeface="微软雅黑" panose="020B0503020204020204" pitchFamily="34" charset="-122"/>
                <a:cs typeface="Times New Roman" panose="02020603050405020304" pitchFamily="18" charset="0"/>
              </a:rPr>
              <a:t>根据</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用户终端反馈的信道</a:t>
            </a:r>
            <a:r>
              <a:rPr lang="zh-CN" altLang="en-US" sz="1400" b="1" kern="500" dirty="0" smtClean="0">
                <a:latin typeface="微软雅黑" panose="020B0503020204020204" pitchFamily="34" charset="-122"/>
                <a:ea typeface="微软雅黑" panose="020B0503020204020204" pitchFamily="34" charset="-122"/>
                <a:cs typeface="Times New Roman" panose="02020603050405020304" pitchFamily="18" charset="0"/>
              </a:rPr>
              <a:t>状况，</a:t>
            </a:r>
            <a:r>
              <a:rPr lang="zh-CN" altLang="en-US" sz="14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动态</a:t>
            </a:r>
            <a:r>
              <a:rPr lang="zh-CN" altLang="en-US" sz="1400" b="1" kern="500" dirty="0" smtClean="0">
                <a:latin typeface="微软雅黑" panose="020B0503020204020204" pitchFamily="34" charset="-122"/>
                <a:ea typeface="微软雅黑" panose="020B0503020204020204" pitchFamily="34" charset="-122"/>
                <a:cs typeface="Times New Roman" panose="02020603050405020304" pitchFamily="18" charset="0"/>
              </a:rPr>
              <a:t>调整</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物理层采用的调制方式（</a:t>
            </a:r>
            <a:r>
              <a:rPr lang="en-US" altLang="zh-CN" sz="14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QPSK</a:t>
            </a:r>
            <a:r>
              <a:rPr lang="en-US" altLang="zh-CN" sz="14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400" b="1" kern="500" dirty="0" smtClean="0">
                <a:latin typeface="微软雅黑" panose="020B0503020204020204" pitchFamily="34" charset="-122"/>
                <a:ea typeface="微软雅黑" panose="020B0503020204020204" pitchFamily="34" charset="-122"/>
                <a:cs typeface="Times New Roman" panose="02020603050405020304" pitchFamily="18" charset="0"/>
              </a:rPr>
              <a:t>或 </a:t>
            </a:r>
            <a:r>
              <a:rPr lang="en-US" altLang="zh-CN" sz="14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16 QAM</a:t>
            </a:r>
            <a:r>
              <a:rPr lang="en-US" altLang="zh-CN" sz="14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400" b="1" kern="500" dirty="0" smtClean="0">
                <a:latin typeface="微软雅黑" panose="020B0503020204020204" pitchFamily="34" charset="-122"/>
                <a:ea typeface="微软雅黑" panose="020B0503020204020204" pitchFamily="34" charset="-122"/>
                <a:cs typeface="Times New Roman" panose="02020603050405020304" pitchFamily="18" charset="0"/>
              </a:rPr>
              <a:t>或 </a:t>
            </a:r>
            <a:r>
              <a:rPr lang="en-US" altLang="zh-CN" sz="1400" b="1" kern="500" dirty="0" smtClean="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64 QAM</a:t>
            </a:r>
            <a:r>
              <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rPr>
              <a:t>）和编码速率</a:t>
            </a:r>
            <a:r>
              <a:rPr lang="zh-CN" altLang="en-US" sz="14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sz="14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spTree>
    <p:extLst>
      <p:ext uri="{BB962C8B-B14F-4D97-AF65-F5344CB8AC3E}">
        <p14:creationId xmlns="" xmlns:p14="http://schemas.microsoft.com/office/powerpoint/2010/main" val="1352178780"/>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317009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smtClean="0">
                <a:solidFill>
                  <a:srgbClr val="C00000"/>
                </a:solidFill>
                <a:latin typeface="微软雅黑" pitchFamily="34" charset="-122"/>
                <a:ea typeface="微软雅黑" pitchFamily="34" charset="-122"/>
              </a:rPr>
              <a:t>释放</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和 </a:t>
            </a:r>
            <a:r>
              <a:rPr lang="en-US" altLang="zh-CN" sz="2000" b="1" dirty="0" err="1">
                <a:latin typeface="微软雅黑" pitchFamily="34" charset="-122"/>
                <a:ea typeface="微软雅黑" pitchFamily="34" charset="-122"/>
              </a:rPr>
              <a:t>eNB</a:t>
            </a:r>
            <a:r>
              <a:rPr lang="en-US" altLang="zh-CN" sz="2000" b="1" dirty="0">
                <a:latin typeface="微软雅黑" pitchFamily="34" charset="-122"/>
                <a:ea typeface="微软雅黑" pitchFamily="34" charset="-122"/>
              </a:rPr>
              <a:t> </a:t>
            </a:r>
            <a:r>
              <a:rPr lang="zh-CN" altLang="en-US" sz="2000" b="1" dirty="0">
                <a:latin typeface="微软雅黑" pitchFamily="34" charset="-122"/>
                <a:ea typeface="微软雅黑" pitchFamily="34" charset="-122"/>
              </a:rPr>
              <a:t>之间的</a:t>
            </a:r>
            <a:r>
              <a:rPr lang="zh-CN" altLang="en-US" sz="2000" b="1" dirty="0">
                <a:solidFill>
                  <a:srgbClr val="0000CC"/>
                </a:solidFill>
                <a:latin typeface="微软雅黑" pitchFamily="34" charset="-122"/>
                <a:ea typeface="微软雅黑" pitchFamily="34" charset="-122"/>
              </a:rPr>
              <a:t>空口链路；</a:t>
            </a:r>
            <a:endParaRPr lang="en-US" altLang="zh-CN" sz="2000" b="1" dirty="0">
              <a:solidFill>
                <a:srgbClr val="0000CC"/>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err="1" smtClean="0">
                <a:latin typeface="微软雅黑" pitchFamily="34" charset="-122"/>
                <a:ea typeface="微软雅黑" pitchFamily="34" charset="-122"/>
              </a:rPr>
              <a:t>eNB</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和 </a:t>
            </a:r>
            <a:r>
              <a:rPr lang="en-US" altLang="zh-CN" sz="2000" b="1" dirty="0">
                <a:latin typeface="微软雅黑" pitchFamily="34" charset="-122"/>
                <a:ea typeface="微软雅黑" pitchFamily="34" charset="-122"/>
              </a:rPr>
              <a:t>S-GW </a:t>
            </a:r>
            <a:r>
              <a:rPr lang="zh-CN" altLang="en-US" sz="2000" b="1" dirty="0">
                <a:latin typeface="微软雅黑" pitchFamily="34" charset="-122"/>
                <a:ea typeface="微软雅黑" pitchFamily="34" charset="-122"/>
              </a:rPr>
              <a:t>之间的 </a:t>
            </a:r>
            <a:r>
              <a:rPr lang="en-US" altLang="zh-CN" sz="2000" b="1" dirty="0">
                <a:latin typeface="微软雅黑" pitchFamily="34" charset="-122"/>
                <a:ea typeface="微软雅黑" pitchFamily="34" charset="-122"/>
              </a:rPr>
              <a:t>GTP-U </a:t>
            </a:r>
            <a:r>
              <a:rPr lang="zh-CN" altLang="en-US" sz="2000" b="1" dirty="0">
                <a:solidFill>
                  <a:srgbClr val="0000CC"/>
                </a:solidFill>
                <a:latin typeface="微软雅黑" pitchFamily="34" charset="-122"/>
                <a:ea typeface="微软雅黑" pitchFamily="34" charset="-122"/>
              </a:rPr>
              <a:t>隧道。</a:t>
            </a:r>
            <a:endParaRPr lang="en-US" altLang="zh-CN" sz="2000" b="1" dirty="0">
              <a:solidFill>
                <a:srgbClr val="0000CC"/>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空口进入</a:t>
            </a:r>
            <a:r>
              <a:rPr lang="zh-CN" altLang="en-US" sz="2000" b="1" dirty="0">
                <a:solidFill>
                  <a:srgbClr val="0000CC"/>
                </a:solidFill>
                <a:latin typeface="微软雅黑" pitchFamily="34" charset="-122"/>
                <a:ea typeface="微软雅黑" pitchFamily="34" charset="-122"/>
              </a:rPr>
              <a:t>空闲状态。</a:t>
            </a:r>
            <a:endParaRPr lang="en-US" altLang="zh-CN" sz="2000" b="1" dirty="0">
              <a:solidFill>
                <a:srgbClr val="0000CC"/>
              </a:solidFill>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smtClean="0">
                <a:solidFill>
                  <a:srgbClr val="C00000"/>
                </a:solidFill>
                <a:latin typeface="微软雅黑" pitchFamily="34" charset="-122"/>
                <a:ea typeface="微软雅黑" pitchFamily="34" charset="-122"/>
              </a:rPr>
              <a:t>保持：</a:t>
            </a:r>
            <a:endParaRPr lang="en-US" altLang="zh-CN" sz="2000" b="1" dirty="0" smtClean="0">
              <a:solidFill>
                <a:srgbClr val="C00000"/>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S-GW </a:t>
            </a:r>
            <a:r>
              <a:rPr lang="zh-CN" altLang="en-US" sz="2000" b="1" dirty="0">
                <a:latin typeface="微软雅黑" pitchFamily="34" charset="-122"/>
                <a:ea typeface="微软雅黑" pitchFamily="34" charset="-122"/>
              </a:rPr>
              <a:t>与 </a:t>
            </a:r>
            <a:r>
              <a:rPr lang="en-US" altLang="zh-CN" sz="2000" b="1" dirty="0">
                <a:latin typeface="微软雅黑" pitchFamily="34" charset="-122"/>
                <a:ea typeface="微软雅黑" pitchFamily="34" charset="-122"/>
              </a:rPr>
              <a:t>P-GW </a:t>
            </a:r>
            <a:r>
              <a:rPr lang="zh-CN" altLang="en-US" sz="2000" b="1" dirty="0">
                <a:latin typeface="微软雅黑" pitchFamily="34" charset="-122"/>
                <a:ea typeface="微软雅黑" pitchFamily="34" charset="-122"/>
              </a:rPr>
              <a:t>之间的 </a:t>
            </a:r>
            <a:r>
              <a:rPr lang="en-US" altLang="zh-CN" sz="2000" b="1" dirty="0">
                <a:latin typeface="微软雅黑" pitchFamily="34" charset="-122"/>
                <a:ea typeface="微软雅黑" pitchFamily="34" charset="-122"/>
              </a:rPr>
              <a:t>GTP-U </a:t>
            </a:r>
            <a:r>
              <a:rPr lang="zh-CN" altLang="en-US" sz="2000" b="1" dirty="0">
                <a:solidFill>
                  <a:srgbClr val="0000CC"/>
                </a:solidFill>
                <a:latin typeface="微软雅黑" pitchFamily="34" charset="-122"/>
                <a:ea typeface="微软雅黑" pitchFamily="34" charset="-122"/>
              </a:rPr>
              <a:t>隧道；</a:t>
            </a:r>
            <a:endParaRPr lang="en-US" altLang="zh-CN" sz="2000" b="1" dirty="0">
              <a:solidFill>
                <a:srgbClr val="0000CC"/>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的 </a:t>
            </a:r>
            <a:r>
              <a:rPr lang="en-US" altLang="zh-CN" sz="2000" b="1" dirty="0">
                <a:solidFill>
                  <a:srgbClr val="0000CC"/>
                </a:solidFill>
                <a:latin typeface="微软雅黑" pitchFamily="34" charset="-122"/>
                <a:ea typeface="微软雅黑" pitchFamily="34" charset="-122"/>
              </a:rPr>
              <a:t>IP </a:t>
            </a:r>
            <a:r>
              <a:rPr lang="zh-CN" altLang="en-US" sz="2000" b="1" dirty="0">
                <a:solidFill>
                  <a:srgbClr val="0000CC"/>
                </a:solidFill>
                <a:latin typeface="微软雅黑" pitchFamily="34" charset="-122"/>
                <a:ea typeface="微软雅黑" pitchFamily="34" charset="-122"/>
              </a:rPr>
              <a:t>地址。</a:t>
            </a:r>
            <a:r>
              <a:rPr lang="zh-CN" altLang="en-US" sz="2000" b="1" dirty="0">
                <a:latin typeface="微软雅黑" pitchFamily="34" charset="-122"/>
                <a:ea typeface="微软雅黑" pitchFamily="34" charset="-122"/>
              </a:rPr>
              <a:t>只要 </a:t>
            </a: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移动时不超过 </a:t>
            </a:r>
            <a:r>
              <a:rPr lang="en-US" altLang="zh-CN" sz="2000" b="1" dirty="0">
                <a:latin typeface="微软雅黑" pitchFamily="34" charset="-122"/>
                <a:ea typeface="微软雅黑" pitchFamily="34" charset="-122"/>
              </a:rPr>
              <a:t>P-GW </a:t>
            </a:r>
            <a:r>
              <a:rPr lang="zh-CN" altLang="en-US" sz="2000" b="1" dirty="0">
                <a:latin typeface="微软雅黑" pitchFamily="34" charset="-122"/>
                <a:ea typeface="微软雅黑" pitchFamily="34" charset="-122"/>
              </a:rPr>
              <a:t>的覆盖范围，</a:t>
            </a:r>
            <a:r>
              <a:rPr lang="en-US" altLang="zh-CN" sz="2000" b="1" dirty="0">
                <a:latin typeface="微软雅黑" pitchFamily="34" charset="-122"/>
                <a:ea typeface="微软雅黑" pitchFamily="34" charset="-122"/>
              </a:rPr>
              <a:t>P-GW </a:t>
            </a:r>
            <a:r>
              <a:rPr lang="zh-CN" altLang="en-US" sz="2000" b="1" dirty="0">
                <a:latin typeface="微软雅黑" pitchFamily="34" charset="-122"/>
                <a:ea typeface="微软雅黑" pitchFamily="34" charset="-122"/>
              </a:rPr>
              <a:t>分配给 </a:t>
            </a:r>
            <a:r>
              <a:rPr lang="en-US" altLang="zh-CN" sz="2000" b="1" dirty="0">
                <a:latin typeface="微软雅黑" pitchFamily="34" charset="-122"/>
                <a:ea typeface="微软雅黑" pitchFamily="34" charset="-122"/>
              </a:rPr>
              <a:t>UE </a:t>
            </a:r>
            <a:r>
              <a:rPr lang="zh-CN" altLang="en-US" sz="2000" b="1" dirty="0">
                <a:latin typeface="微软雅黑" pitchFamily="34" charset="-122"/>
                <a:ea typeface="微软雅黑" pitchFamily="34" charset="-122"/>
              </a:rPr>
              <a:t>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地址就不改变。</a:t>
            </a: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210152" y="585623"/>
            <a:ext cx="4709944"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UE </a:t>
            </a:r>
            <a:r>
              <a:rPr lang="zh-CN" altLang="en-US" sz="2000" b="1" dirty="0" smtClean="0">
                <a:solidFill>
                  <a:schemeClr val="bg1"/>
                </a:solidFill>
                <a:latin typeface="微软雅黑" pitchFamily="34" charset="-122"/>
                <a:ea typeface="微软雅黑" pitchFamily="34" charset="-122"/>
              </a:rPr>
              <a:t>登记后，若在</a:t>
            </a:r>
            <a:r>
              <a:rPr lang="zh-CN" altLang="en-US" sz="2000" b="1" dirty="0">
                <a:solidFill>
                  <a:schemeClr val="bg1"/>
                </a:solidFill>
                <a:latin typeface="微软雅黑" pitchFamily="34" charset="-122"/>
                <a:ea typeface="微软雅黑" pitchFamily="34" charset="-122"/>
              </a:rPr>
              <a:t>一段</a:t>
            </a:r>
            <a:r>
              <a:rPr lang="zh-CN" altLang="en-US" sz="2000" b="1" dirty="0" smtClean="0">
                <a:solidFill>
                  <a:schemeClr val="bg1"/>
                </a:solidFill>
                <a:latin typeface="微软雅黑" pitchFamily="34" charset="-122"/>
                <a:ea typeface="微软雅黑" pitchFamily="34" charset="-122"/>
              </a:rPr>
              <a:t>时间没有</a:t>
            </a:r>
            <a:r>
              <a:rPr lang="zh-CN" altLang="en-US" sz="2000" b="1" dirty="0">
                <a:solidFill>
                  <a:schemeClr val="bg1"/>
                </a:solidFill>
                <a:latin typeface="微软雅黑" pitchFamily="34" charset="-122"/>
                <a:ea typeface="微软雅黑" pitchFamily="34" charset="-122"/>
              </a:rPr>
              <a:t>数据</a:t>
            </a:r>
            <a:r>
              <a:rPr lang="zh-CN" altLang="en-US" sz="2000" b="1" dirty="0" smtClean="0">
                <a:solidFill>
                  <a:schemeClr val="bg1"/>
                </a:solidFill>
                <a:latin typeface="微软雅黑" pitchFamily="34" charset="-122"/>
                <a:ea typeface="微软雅黑" pitchFamily="34" charset="-122"/>
              </a:rPr>
              <a:t>业务</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 xmlns:p14="http://schemas.microsoft.com/office/powerpoint/2010/main" val="3190248083"/>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278537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smtClean="0">
                <a:latin typeface="微软雅黑" pitchFamily="34" charset="-122"/>
                <a:ea typeface="微软雅黑" pitchFamily="34" charset="-122"/>
              </a:rPr>
              <a:t>UE </a:t>
            </a:r>
            <a:r>
              <a:rPr lang="zh-CN" altLang="en-US" sz="2000" b="1" dirty="0" smtClean="0">
                <a:latin typeface="微软雅黑" pitchFamily="34" charset="-122"/>
                <a:ea typeface="微软雅黑" pitchFamily="34" charset="-122"/>
              </a:rPr>
              <a:t>向</a:t>
            </a:r>
            <a:r>
              <a:rPr lang="zh-CN" altLang="en-US" sz="2000" b="1" dirty="0">
                <a:latin typeface="微软雅黑" pitchFamily="34" charset="-122"/>
                <a:ea typeface="微软雅黑" pitchFamily="34" charset="-122"/>
              </a:rPr>
              <a:t>所在小区的基</a:t>
            </a:r>
            <a:r>
              <a:rPr lang="zh-CN" altLang="en-US" sz="2000" b="1" dirty="0" smtClean="0">
                <a:latin typeface="微软雅黑" pitchFamily="34" charset="-122"/>
                <a:ea typeface="微软雅黑" pitchFamily="34" charset="-122"/>
              </a:rPr>
              <a:t>站 </a:t>
            </a:r>
            <a:r>
              <a:rPr lang="en-US" altLang="zh-CN" sz="2000" b="1" dirty="0" err="1" smtClean="0">
                <a:latin typeface="微软雅黑" pitchFamily="34" charset="-122"/>
                <a:ea typeface="微软雅黑" pitchFamily="34" charset="-122"/>
              </a:rPr>
              <a:t>eNB</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发送</a:t>
            </a:r>
            <a:r>
              <a:rPr lang="zh-CN" altLang="en-US" sz="2000" b="1" dirty="0">
                <a:latin typeface="微软雅黑" pitchFamily="34" charset="-122"/>
                <a:ea typeface="微软雅黑" pitchFamily="34" charset="-122"/>
              </a:rPr>
              <a:t>连接请求</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en-US" altLang="zh-CN" sz="2000" b="1" dirty="0" err="1" smtClean="0">
                <a:latin typeface="微软雅黑" pitchFamily="34" charset="-122"/>
                <a:ea typeface="微软雅黑" pitchFamily="34" charset="-122"/>
              </a:rPr>
              <a:t>eNB</a:t>
            </a:r>
            <a:r>
              <a:rPr lang="en-US" altLang="zh-CN" sz="2000" b="1" dirty="0" smtClean="0">
                <a:latin typeface="微软雅黑" pitchFamily="34" charset="-122"/>
                <a:ea typeface="微软雅黑" pitchFamily="34" charset="-122"/>
              </a:rPr>
              <a:t> </a:t>
            </a:r>
            <a:r>
              <a:rPr lang="zh-CN" altLang="en-US" sz="2000" b="1" dirty="0" smtClean="0">
                <a:latin typeface="微软雅黑" pitchFamily="34" charset="-122"/>
                <a:ea typeface="微软雅黑" pitchFamily="34" charset="-122"/>
              </a:rPr>
              <a:t>收到</a:t>
            </a:r>
            <a:r>
              <a:rPr lang="zh-CN" altLang="en-US" sz="2000" b="1" dirty="0">
                <a:latin typeface="微软雅黑" pitchFamily="34" charset="-122"/>
                <a:ea typeface="微软雅黑" pitchFamily="34" charset="-122"/>
              </a:rPr>
              <a:t>连接请求后，就要</a:t>
            </a:r>
            <a:r>
              <a:rPr lang="zh-CN" altLang="en-US" sz="2000" b="1" dirty="0">
                <a:solidFill>
                  <a:srgbClr val="C00000"/>
                </a:solidFill>
                <a:latin typeface="微软雅黑" pitchFamily="34" charset="-122"/>
                <a:ea typeface="微软雅黑" pitchFamily="34" charset="-122"/>
              </a:rPr>
              <a:t>建立</a:t>
            </a:r>
            <a:r>
              <a:rPr lang="zh-CN" altLang="en-US" sz="2000" b="1" dirty="0">
                <a:solidFill>
                  <a:srgbClr val="0000CC"/>
                </a:solidFill>
                <a:latin typeface="微软雅黑" pitchFamily="34" charset="-122"/>
                <a:ea typeface="微软雅黑" pitchFamily="34" charset="-122"/>
              </a:rPr>
              <a:t>空口链路</a:t>
            </a:r>
            <a:r>
              <a:rPr lang="zh-CN" altLang="en-US" sz="2000" b="1" dirty="0" smtClean="0">
                <a:latin typeface="微软雅黑" pitchFamily="34" charset="-122"/>
                <a:ea typeface="微软雅黑" pitchFamily="34" charset="-122"/>
              </a:rPr>
              <a:t>和 </a:t>
            </a:r>
            <a:r>
              <a:rPr lang="en-US" altLang="zh-CN" sz="2000" b="1" dirty="0" err="1" smtClean="0">
                <a:solidFill>
                  <a:srgbClr val="0000CC"/>
                </a:solidFill>
                <a:latin typeface="微软雅黑" pitchFamily="34" charset="-122"/>
                <a:ea typeface="微软雅黑" pitchFamily="34" charset="-122"/>
              </a:rPr>
              <a:t>eNB</a:t>
            </a:r>
            <a:r>
              <a:rPr lang="en-US" altLang="zh-CN" sz="2000" b="1" dirty="0" smtClean="0">
                <a:solidFill>
                  <a:srgbClr val="0000CC"/>
                </a:solidFill>
                <a:latin typeface="微软雅黑" pitchFamily="34" charset="-122"/>
                <a:ea typeface="微软雅黑" pitchFamily="34" charset="-122"/>
              </a:rPr>
              <a:t> → S-GW </a:t>
            </a:r>
            <a:r>
              <a:rPr lang="zh-CN" altLang="en-US" sz="2000" b="1" dirty="0" smtClean="0">
                <a:latin typeface="微软雅黑" pitchFamily="34" charset="-122"/>
                <a:ea typeface="微软雅黑" pitchFamily="34" charset="-122"/>
              </a:rPr>
              <a:t>之间</a:t>
            </a:r>
            <a:r>
              <a:rPr lang="zh-CN" altLang="en-US" sz="2000" b="1" dirty="0">
                <a:latin typeface="微软雅黑" pitchFamily="34" charset="-122"/>
                <a:ea typeface="微软雅黑" pitchFamily="34" charset="-122"/>
              </a:rPr>
              <a:t>的</a:t>
            </a:r>
            <a:r>
              <a:rPr lang="en-US" altLang="zh-CN" sz="2000" b="1" dirty="0" smtClean="0">
                <a:latin typeface="微软雅黑" pitchFamily="34" charset="-122"/>
                <a:ea typeface="微软雅黑" pitchFamily="34" charset="-122"/>
              </a:rPr>
              <a:t>GTP-U </a:t>
            </a:r>
            <a:r>
              <a:rPr lang="zh-CN" altLang="en-US" sz="2000" b="1" dirty="0" smtClean="0">
                <a:solidFill>
                  <a:srgbClr val="0000CC"/>
                </a:solidFill>
                <a:latin typeface="微软雅黑" pitchFamily="34" charset="-122"/>
                <a:ea typeface="微软雅黑" pitchFamily="34" charset="-122"/>
              </a:rPr>
              <a:t>隧道。</a:t>
            </a:r>
            <a:endParaRPr lang="en-US" altLang="zh-CN" sz="2000" b="1" dirty="0" smtClean="0">
              <a:solidFill>
                <a:srgbClr val="0000CC"/>
              </a:solidFill>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endParaRPr lang="en-US" altLang="zh-CN" sz="2000" b="1" dirty="0" smtClean="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endParaRPr lang="en-US" altLang="zh-CN" sz="2000" b="1" dirty="0" smtClean="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smtClean="0">
                <a:latin typeface="微软雅黑" pitchFamily="34" charset="-122"/>
                <a:ea typeface="微软雅黑" pitchFamily="34" charset="-122"/>
              </a:rPr>
              <a:t>然后， </a:t>
            </a:r>
            <a:r>
              <a:rPr lang="en-US" altLang="zh-CN" sz="2000" b="1" dirty="0" smtClean="0">
                <a:latin typeface="微软雅黑" pitchFamily="34" charset="-122"/>
                <a:ea typeface="微软雅黑" pitchFamily="34" charset="-122"/>
              </a:rPr>
              <a:t>UE </a:t>
            </a:r>
            <a:r>
              <a:rPr lang="zh-CN" altLang="en-US" sz="2000" b="1" dirty="0" smtClean="0">
                <a:latin typeface="微软雅黑" pitchFamily="34" charset="-122"/>
                <a:ea typeface="微软雅黑" pitchFamily="34" charset="-122"/>
              </a:rPr>
              <a:t>发送 </a:t>
            </a:r>
            <a:r>
              <a:rPr lang="en-US" altLang="zh-CN" sz="2000" b="1" dirty="0" smtClean="0">
                <a:latin typeface="微软雅黑" pitchFamily="34" charset="-122"/>
                <a:ea typeface="微软雅黑" pitchFamily="34" charset="-122"/>
              </a:rPr>
              <a:t>IP </a:t>
            </a:r>
            <a:r>
              <a:rPr lang="zh-CN" altLang="en-US" sz="2000" b="1" dirty="0" smtClean="0">
                <a:latin typeface="微软雅黑" pitchFamily="34" charset="-122"/>
                <a:ea typeface="微软雅黑" pitchFamily="34" charset="-122"/>
              </a:rPr>
              <a:t>分组</a:t>
            </a:r>
            <a:r>
              <a:rPr lang="zh-CN" altLang="en-US" sz="2000" b="1" dirty="0">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从 </a:t>
            </a:r>
            <a:r>
              <a:rPr lang="en-US" altLang="zh-CN" sz="2000" b="1" dirty="0" smtClean="0">
                <a:latin typeface="微软雅黑" pitchFamily="34" charset="-122"/>
                <a:ea typeface="微软雅黑" pitchFamily="34" charset="-122"/>
              </a:rPr>
              <a:t>IP </a:t>
            </a:r>
            <a:r>
              <a:rPr lang="zh-CN" altLang="en-US" sz="2000" b="1" dirty="0" smtClean="0">
                <a:latin typeface="微软雅黑" pitchFamily="34" charset="-122"/>
                <a:ea typeface="微软雅黑" pitchFamily="34" charset="-122"/>
              </a:rPr>
              <a:t>层</a:t>
            </a:r>
            <a:r>
              <a:rPr lang="zh-CN" altLang="en-US" sz="2000" b="1" dirty="0">
                <a:latin typeface="微软雅黑" pitchFamily="34" charset="-122"/>
                <a:ea typeface="微软雅黑" pitchFamily="34" charset="-122"/>
              </a:rPr>
              <a:t>先传送到下面的</a:t>
            </a:r>
            <a:r>
              <a:rPr lang="zh-CN" altLang="en-US" sz="2000" b="1" dirty="0" smtClean="0">
                <a:latin typeface="微软雅黑" pitchFamily="34" charset="-122"/>
                <a:ea typeface="微软雅黑" pitchFamily="34" charset="-122"/>
              </a:rPr>
              <a:t>第 </a:t>
            </a:r>
            <a:r>
              <a:rPr lang="en-US" altLang="zh-CN" sz="2000" b="1" dirty="0" smtClean="0">
                <a:latin typeface="微软雅黑" pitchFamily="34" charset="-122"/>
                <a:ea typeface="微软雅黑" pitchFamily="34" charset="-122"/>
              </a:rPr>
              <a:t>2 </a:t>
            </a:r>
            <a:r>
              <a:rPr lang="zh-CN" altLang="en-US" sz="2000" b="1" dirty="0" smtClean="0">
                <a:latin typeface="微软雅黑" pitchFamily="34" charset="-122"/>
                <a:ea typeface="微软雅黑" pitchFamily="34" charset="-122"/>
              </a:rPr>
              <a:t>层</a:t>
            </a:r>
            <a:r>
              <a:rPr lang="zh-CN" altLang="en-US" sz="2000" b="1" dirty="0">
                <a:latin typeface="微软雅黑" pitchFamily="34" charset="-122"/>
                <a:ea typeface="微软雅黑" pitchFamily="34" charset="-122"/>
              </a:rPr>
              <a:t>（现在</a:t>
            </a:r>
            <a:r>
              <a:rPr lang="en-US" altLang="zh-CN" sz="2000" b="1" dirty="0">
                <a:latin typeface="微软雅黑" pitchFamily="34" charset="-122"/>
                <a:ea typeface="微软雅黑" pitchFamily="34" charset="-122"/>
              </a:rPr>
              <a:t>L2</a:t>
            </a:r>
            <a:r>
              <a:rPr lang="zh-CN" altLang="en-US" sz="2000" b="1" dirty="0">
                <a:latin typeface="微软雅黑" pitchFamily="34" charset="-122"/>
                <a:ea typeface="微软雅黑" pitchFamily="34" charset="-122"/>
              </a:rPr>
              <a:t>具有三个子层）。</a:t>
            </a:r>
            <a:endParaRPr lang="en-US" altLang="zh-CN" sz="2000" b="1" dirty="0" smtClean="0">
              <a:latin typeface="微软雅黑" pitchFamily="34" charset="-122"/>
              <a:ea typeface="微软雅黑" pitchFamily="34" charset="-12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1944054" y="585623"/>
            <a:ext cx="5242141"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itchFamily="34" charset="-122"/>
                <a:ea typeface="微软雅黑" pitchFamily="34" charset="-122"/>
              </a:rPr>
              <a:t>例：</a:t>
            </a:r>
            <a:r>
              <a:rPr lang="en-US" altLang="zh-CN" sz="2000" b="1" dirty="0" smtClean="0">
                <a:solidFill>
                  <a:schemeClr val="bg1"/>
                </a:solidFill>
                <a:latin typeface="微软雅黑" pitchFamily="34" charset="-122"/>
                <a:ea typeface="微软雅黑" pitchFamily="34" charset="-122"/>
              </a:rPr>
              <a:t>UE </a:t>
            </a:r>
            <a:r>
              <a:rPr lang="zh-CN" altLang="en-US" sz="2000" b="1" dirty="0" smtClean="0">
                <a:solidFill>
                  <a:schemeClr val="bg1"/>
                </a:solidFill>
                <a:latin typeface="微软雅黑" pitchFamily="34" charset="-122"/>
                <a:ea typeface="微软雅黑" pitchFamily="34" charset="-122"/>
              </a:rPr>
              <a:t>访问</a:t>
            </a:r>
            <a:r>
              <a:rPr lang="zh-CN" altLang="en-US" sz="2000" b="1" dirty="0">
                <a:solidFill>
                  <a:schemeClr val="bg1"/>
                </a:solidFill>
                <a:latin typeface="微软雅黑" pitchFamily="34" charset="-122"/>
                <a:ea typeface="微软雅黑" pitchFamily="34" charset="-122"/>
              </a:rPr>
              <a:t>百度网站（</a:t>
            </a:r>
            <a:r>
              <a:rPr lang="en-US" altLang="zh-CN" sz="2000" b="1" dirty="0">
                <a:solidFill>
                  <a:schemeClr val="bg1"/>
                </a:solidFill>
                <a:latin typeface="微软雅黑" pitchFamily="34" charset="-122"/>
                <a:ea typeface="微软雅黑" pitchFamily="34" charset="-122"/>
              </a:rPr>
              <a:t>www.baidu.com</a:t>
            </a:r>
            <a:r>
              <a:rPr lang="zh-CN" altLang="en-US" sz="2000" b="1" dirty="0">
                <a:solidFill>
                  <a:schemeClr val="bg1"/>
                </a:solidFill>
                <a:latin typeface="微软雅黑" pitchFamily="34" charset="-122"/>
                <a:ea typeface="微软雅黑" pitchFamily="34" charset="-122"/>
              </a:rPr>
              <a:t>）</a:t>
            </a:r>
          </a:p>
        </p:txBody>
      </p:sp>
      <p:sp>
        <p:nvSpPr>
          <p:cNvPr id="3" name="矩形 2"/>
          <p:cNvSpPr/>
          <p:nvPr/>
        </p:nvSpPr>
        <p:spPr>
          <a:xfrm>
            <a:off x="1245327" y="2221905"/>
            <a:ext cx="6444342" cy="477054"/>
          </a:xfrm>
          <a:prstGeom prst="rect">
            <a:avLst/>
          </a:prstGeom>
        </p:spPr>
        <p:style>
          <a:lnRef idx="1">
            <a:schemeClr val="accent3"/>
          </a:lnRef>
          <a:fillRef idx="2">
            <a:schemeClr val="accent3"/>
          </a:fillRef>
          <a:effectRef idx="1">
            <a:schemeClr val="accent3"/>
          </a:effectRef>
          <a:fontRef idx="minor">
            <a:schemeClr val="dk1"/>
          </a:fontRef>
        </p:style>
        <p:txBody>
          <a:bodyPr wrap="square">
            <a:spAutoFit/>
          </a:bodyPr>
          <a:lstStyle/>
          <a:p>
            <a:pPr algn="ctr">
              <a:lnSpc>
                <a:spcPts val="3000"/>
              </a:lnSpc>
            </a:pPr>
            <a:r>
              <a:rPr lang="zh-CN" altLang="en-US" b="1" dirty="0">
                <a:latin typeface="微软雅黑" pitchFamily="34" charset="-122"/>
                <a:ea typeface="微软雅黑" pitchFamily="34" charset="-122"/>
              </a:rPr>
              <a:t>注意：</a:t>
            </a:r>
            <a:r>
              <a:rPr lang="en-US" altLang="zh-CN" b="1" dirty="0" smtClean="0">
                <a:latin typeface="微软雅黑" pitchFamily="34" charset="-122"/>
                <a:ea typeface="微软雅黑" pitchFamily="34" charset="-122"/>
              </a:rPr>
              <a:t>S-GW → P-GW </a:t>
            </a:r>
            <a:r>
              <a:rPr lang="zh-CN" altLang="en-US" b="1" dirty="0">
                <a:latin typeface="微软雅黑" pitchFamily="34" charset="-122"/>
                <a:ea typeface="微软雅黑" pitchFamily="34" charset="-122"/>
              </a:rPr>
              <a:t>之间原有的 </a:t>
            </a:r>
            <a:r>
              <a:rPr lang="en-US" altLang="zh-CN" b="1" dirty="0">
                <a:latin typeface="微软雅黑" pitchFamily="34" charset="-122"/>
                <a:ea typeface="微软雅黑" pitchFamily="34" charset="-122"/>
              </a:rPr>
              <a:t>GTP-U </a:t>
            </a:r>
            <a:r>
              <a:rPr lang="zh-CN" altLang="en-US" b="1" dirty="0">
                <a:latin typeface="微软雅黑" pitchFamily="34" charset="-122"/>
                <a:ea typeface="微软雅黑" pitchFamily="34" charset="-122"/>
              </a:rPr>
              <a:t>隧道仍存在着。</a:t>
            </a:r>
            <a:endParaRPr lang="zh-CN" altLang="en-US" dirty="0"/>
          </a:p>
        </p:txBody>
      </p:sp>
    </p:spTree>
    <p:extLst>
      <p:ext uri="{BB962C8B-B14F-4D97-AF65-F5344CB8AC3E}">
        <p14:creationId xmlns="" xmlns:p14="http://schemas.microsoft.com/office/powerpoint/2010/main" val="286284513"/>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圆角矩形 105"/>
          <p:cNvSpPr/>
          <p:nvPr/>
        </p:nvSpPr>
        <p:spPr>
          <a:xfrm>
            <a:off x="519655" y="1020455"/>
            <a:ext cx="8133857" cy="335124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1944051" y="585623"/>
            <a:ext cx="524214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例：</a:t>
            </a:r>
            <a:r>
              <a:rPr lang="en-US" altLang="zh-CN" sz="2000" b="1" dirty="0">
                <a:solidFill>
                  <a:schemeClr val="bg1"/>
                </a:solidFill>
                <a:latin typeface="微软雅黑" pitchFamily="34" charset="-122"/>
                <a:ea typeface="微软雅黑" pitchFamily="34" charset="-122"/>
              </a:rPr>
              <a:t>UE </a:t>
            </a:r>
            <a:r>
              <a:rPr lang="zh-CN" altLang="en-US" sz="2000" b="1" dirty="0">
                <a:solidFill>
                  <a:schemeClr val="bg1"/>
                </a:solidFill>
                <a:latin typeface="微软雅黑" pitchFamily="34" charset="-122"/>
                <a:ea typeface="微软雅黑" pitchFamily="34" charset="-122"/>
              </a:rPr>
              <a:t>访问百度网站（</a:t>
            </a:r>
            <a:r>
              <a:rPr lang="en-US" altLang="zh-CN" sz="2000" b="1" dirty="0">
                <a:solidFill>
                  <a:schemeClr val="bg1"/>
                </a:solidFill>
                <a:latin typeface="微软雅黑" pitchFamily="34" charset="-122"/>
                <a:ea typeface="微软雅黑" pitchFamily="34" charset="-122"/>
              </a:rPr>
              <a:t>www.baidu.com</a:t>
            </a:r>
            <a:r>
              <a:rPr lang="zh-CN" altLang="en-US" sz="2000" b="1" dirty="0" smtClean="0">
                <a:solidFill>
                  <a:schemeClr val="bg1"/>
                </a:solidFill>
                <a:latin typeface="微软雅黑" pitchFamily="34" charset="-122"/>
                <a:ea typeface="微软雅黑" pitchFamily="34" charset="-122"/>
              </a:rPr>
              <a:t>）</a:t>
            </a:r>
            <a:endParaRPr lang="zh-CN" altLang="en-US" sz="2000" b="1" dirty="0">
              <a:solidFill>
                <a:schemeClr val="bg1"/>
              </a:solidFill>
              <a:latin typeface="微软雅黑" pitchFamily="34" charset="-122"/>
              <a:ea typeface="微软雅黑" pitchFamily="34" charset="-122"/>
            </a:endParaRPr>
          </a:p>
        </p:txBody>
      </p:sp>
      <p:grpSp>
        <p:nvGrpSpPr>
          <p:cNvPr id="2" name="组合 1"/>
          <p:cNvGrpSpPr/>
          <p:nvPr/>
        </p:nvGrpSpPr>
        <p:grpSpPr>
          <a:xfrm>
            <a:off x="614202" y="1097314"/>
            <a:ext cx="7876655" cy="3036176"/>
            <a:chOff x="-200866" y="3341738"/>
            <a:chExt cx="9336929" cy="3538412"/>
          </a:xfrm>
        </p:grpSpPr>
        <p:sp>
          <p:nvSpPr>
            <p:cNvPr id="7" name="矩形 6"/>
            <p:cNvSpPr/>
            <p:nvPr/>
          </p:nvSpPr>
          <p:spPr>
            <a:xfrm>
              <a:off x="3030538" y="3697050"/>
              <a:ext cx="3789362" cy="459264"/>
            </a:xfrm>
            <a:prstGeom prst="rect">
              <a:avLst/>
            </a:prstGeom>
            <a:solidFill>
              <a:srgbClr val="99FF99"/>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8" name="直接连接符 7"/>
            <p:cNvCxnSpPr>
              <a:stCxn id="59" idx="3"/>
              <a:endCxn id="80" idx="2"/>
            </p:cNvCxnSpPr>
            <p:nvPr/>
          </p:nvCxnSpPr>
          <p:spPr>
            <a:xfrm flipV="1">
              <a:off x="1116013" y="3910013"/>
              <a:ext cx="7172325" cy="222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9" name="矩形 8"/>
            <p:cNvSpPr/>
            <p:nvPr/>
          </p:nvSpPr>
          <p:spPr bwMode="auto">
            <a:xfrm flipH="1">
              <a:off x="1619250" y="4935538"/>
              <a:ext cx="2859088" cy="360362"/>
            </a:xfrm>
            <a:prstGeom prst="rect">
              <a:avLst/>
            </a:prstGeom>
            <a:solidFill>
              <a:schemeClr val="accent6">
                <a:lumMod val="60000"/>
                <a:lumOff val="4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cxnSp>
          <p:nvCxnSpPr>
            <p:cNvPr id="10" name="直接连接符 9"/>
            <p:cNvCxnSpPr/>
            <p:nvPr/>
          </p:nvCxnSpPr>
          <p:spPr bwMode="auto">
            <a:xfrm>
              <a:off x="4483100" y="5116513"/>
              <a:ext cx="428625" cy="3175"/>
            </a:xfrm>
            <a:prstGeom prst="line">
              <a:avLst/>
            </a:prstGeom>
            <a:ln w="38100">
              <a:solidFill>
                <a:srgbClr val="CC00CC"/>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11" name="Text Box 48"/>
            <p:cNvSpPr txBox="1">
              <a:spLocks noChangeArrowheads="1"/>
            </p:cNvSpPr>
            <p:nvPr/>
          </p:nvSpPr>
          <p:spPr bwMode="auto">
            <a:xfrm>
              <a:off x="3563940" y="4997112"/>
              <a:ext cx="1060450" cy="2905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IP</a:t>
              </a:r>
              <a:r>
                <a:rPr kumimoji="1" lang="en-US" altLang="zh-CN" sz="1200" b="1" baseline="-25000">
                  <a:latin typeface="微软雅黑" panose="020B0503020204020204" pitchFamily="34" charset="-122"/>
                  <a:ea typeface="微软雅黑" panose="020B0503020204020204" pitchFamily="34" charset="-122"/>
                </a:rPr>
                <a:t>D</a:t>
              </a:r>
              <a:r>
                <a:rPr kumimoji="1" lang="en-US" altLang="zh-CN" sz="1200" b="1">
                  <a:latin typeface="微软雅黑" panose="020B0503020204020204" pitchFamily="34" charset="-122"/>
                  <a:ea typeface="微软雅黑" panose="020B0503020204020204" pitchFamily="34" charset="-122"/>
                </a:rPr>
                <a:t> = BD</a:t>
              </a:r>
            </a:p>
          </p:txBody>
        </p:sp>
        <p:sp>
          <p:nvSpPr>
            <p:cNvPr id="12" name="Text Box 68"/>
            <p:cNvSpPr txBox="1">
              <a:spLocks noChangeArrowheads="1"/>
            </p:cNvSpPr>
            <p:nvPr/>
          </p:nvSpPr>
          <p:spPr bwMode="auto">
            <a:xfrm>
              <a:off x="3538538" y="4641850"/>
              <a:ext cx="948573" cy="290537"/>
            </a:xfrm>
            <a:prstGeom prst="rect">
              <a:avLst/>
            </a:prstGeom>
            <a:no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目的地址</a:t>
              </a:r>
              <a:endParaRPr kumimoji="1" lang="en-US" altLang="zh-CN" sz="1200" b="1" dirty="0">
                <a:latin typeface="微软雅黑" panose="020B0503020204020204" pitchFamily="34" charset="-122"/>
                <a:ea typeface="微软雅黑" panose="020B0503020204020204" pitchFamily="34" charset="-122"/>
              </a:endParaRPr>
            </a:p>
          </p:txBody>
        </p:sp>
        <p:sp>
          <p:nvSpPr>
            <p:cNvPr id="13" name="Text Box 48"/>
            <p:cNvSpPr txBox="1">
              <a:spLocks noChangeArrowheads="1"/>
            </p:cNvSpPr>
            <p:nvPr/>
          </p:nvSpPr>
          <p:spPr bwMode="auto">
            <a:xfrm>
              <a:off x="2716992" y="4997112"/>
              <a:ext cx="1136648" cy="2905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IP</a:t>
              </a:r>
              <a:r>
                <a:rPr kumimoji="1" lang="en-US" altLang="zh-CN" sz="1200" b="1" baseline="-25000" dirty="0">
                  <a:latin typeface="微软雅黑" panose="020B0503020204020204" pitchFamily="34" charset="-122"/>
                  <a:ea typeface="微软雅黑" panose="020B0503020204020204" pitchFamily="34" charset="-122"/>
                </a:rPr>
                <a:t>S</a:t>
              </a:r>
              <a:r>
                <a:rPr kumimoji="1" lang="en-US" altLang="zh-CN" sz="1200" b="1" dirty="0">
                  <a:latin typeface="微软雅黑" panose="020B0503020204020204" pitchFamily="34" charset="-122"/>
                  <a:ea typeface="微软雅黑" panose="020B0503020204020204" pitchFamily="34" charset="-122"/>
                </a:rPr>
                <a:t> = UE</a:t>
              </a:r>
            </a:p>
          </p:txBody>
        </p:sp>
        <p:cxnSp>
          <p:nvCxnSpPr>
            <p:cNvPr id="14" name="直接连接符 13"/>
            <p:cNvCxnSpPr/>
            <p:nvPr/>
          </p:nvCxnSpPr>
          <p:spPr>
            <a:xfrm>
              <a:off x="3617913" y="4935538"/>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a:off x="2771775" y="4935538"/>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Text Box 68"/>
            <p:cNvSpPr txBox="1">
              <a:spLocks noChangeArrowheads="1"/>
            </p:cNvSpPr>
            <p:nvPr/>
          </p:nvSpPr>
          <p:spPr bwMode="auto">
            <a:xfrm>
              <a:off x="2790826" y="4641850"/>
              <a:ext cx="766156" cy="290537"/>
            </a:xfrm>
            <a:prstGeom prst="rect">
              <a:avLst/>
            </a:prstGeom>
            <a:no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源地址</a:t>
              </a:r>
              <a:endParaRPr kumimoji="1" lang="en-US" altLang="zh-CN" sz="1200" b="1" dirty="0">
                <a:latin typeface="微软雅黑" panose="020B0503020204020204" pitchFamily="34" charset="-122"/>
                <a:ea typeface="微软雅黑" panose="020B0503020204020204" pitchFamily="34" charset="-122"/>
              </a:endParaRPr>
            </a:p>
          </p:txBody>
        </p:sp>
        <p:sp>
          <p:nvSpPr>
            <p:cNvPr id="17" name="Text Box 68"/>
            <p:cNvSpPr txBox="1">
              <a:spLocks noChangeArrowheads="1"/>
            </p:cNvSpPr>
            <p:nvPr/>
          </p:nvSpPr>
          <p:spPr bwMode="auto">
            <a:xfrm>
              <a:off x="170998" y="4826052"/>
              <a:ext cx="1495828" cy="5380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solidFill>
                    <a:srgbClr val="0000CC"/>
                  </a:solidFill>
                  <a:latin typeface="微软雅黑" panose="020B0503020204020204" pitchFamily="34" charset="-122"/>
                  <a:ea typeface="微软雅黑" panose="020B0503020204020204" pitchFamily="34" charset="-122"/>
                </a:rPr>
                <a:t>UE </a:t>
              </a:r>
              <a:r>
                <a:rPr kumimoji="1" lang="zh-CN" altLang="en-US" sz="1200" b="1" dirty="0">
                  <a:solidFill>
                    <a:srgbClr val="0000CC"/>
                  </a:solidFill>
                  <a:latin typeface="微软雅黑" panose="020B0503020204020204" pitchFamily="34" charset="-122"/>
                  <a:ea typeface="微软雅黑" panose="020B0503020204020204" pitchFamily="34" charset="-122"/>
                </a:rPr>
                <a:t>→ </a:t>
              </a:r>
              <a:r>
                <a:rPr kumimoji="1" lang="en-US" altLang="zh-CN" sz="1200" b="1" dirty="0" smtClean="0">
                  <a:solidFill>
                    <a:srgbClr val="0000CC"/>
                  </a:solidFill>
                  <a:latin typeface="微软雅黑" panose="020B0503020204020204" pitchFamily="34" charset="-122"/>
                  <a:ea typeface="微软雅黑" panose="020B0503020204020204" pitchFamily="34" charset="-122"/>
                </a:rPr>
                <a:t>BD</a:t>
              </a:r>
            </a:p>
            <a:p>
              <a:pPr algn="ctr" eaLnBrk="1" hangingPunct="1"/>
              <a:r>
                <a:rPr kumimoji="1" lang="en-US" altLang="zh-CN" sz="1200" b="1" dirty="0" smtClean="0">
                  <a:latin typeface="微软雅黑" panose="020B0503020204020204" pitchFamily="34" charset="-122"/>
                  <a:ea typeface="微软雅黑" panose="020B0503020204020204" pitchFamily="34" charset="-122"/>
                </a:rPr>
                <a:t>UE </a:t>
              </a:r>
              <a:r>
                <a:rPr kumimoji="1" lang="zh-CN" altLang="en-US" sz="1200" b="1" dirty="0" smtClean="0">
                  <a:latin typeface="微软雅黑" panose="020B0503020204020204" pitchFamily="34" charset="-122"/>
                  <a:ea typeface="微软雅黑" panose="020B0503020204020204" pitchFamily="34" charset="-122"/>
                </a:rPr>
                <a:t>发送</a:t>
              </a:r>
              <a:r>
                <a:rPr kumimoji="1" lang="zh-CN" altLang="en-US" sz="1200" b="1" dirty="0">
                  <a:latin typeface="微软雅黑" panose="020B0503020204020204" pitchFamily="34" charset="-122"/>
                  <a:ea typeface="微软雅黑" panose="020B0503020204020204" pitchFamily="34" charset="-122"/>
                </a:rPr>
                <a:t>的分组</a:t>
              </a:r>
              <a:r>
                <a:rPr kumimoji="1" lang="en-US" altLang="zh-CN" sz="1200" b="1" dirty="0">
                  <a:latin typeface="微软雅黑" panose="020B0503020204020204" pitchFamily="34" charset="-122"/>
                  <a:ea typeface="微软雅黑" panose="020B0503020204020204" pitchFamily="34" charset="-122"/>
                </a:rPr>
                <a:t> </a:t>
              </a:r>
            </a:p>
          </p:txBody>
        </p:sp>
        <p:sp>
          <p:nvSpPr>
            <p:cNvPr id="18" name="矩形 17"/>
            <p:cNvSpPr/>
            <p:nvPr/>
          </p:nvSpPr>
          <p:spPr bwMode="auto">
            <a:xfrm flipH="1">
              <a:off x="1619250" y="5656263"/>
              <a:ext cx="2860675" cy="360362"/>
            </a:xfrm>
            <a:prstGeom prst="rect">
              <a:avLst/>
            </a:prstGeom>
            <a:solidFill>
              <a:schemeClr val="accent6">
                <a:lumMod val="60000"/>
                <a:lumOff val="4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sp>
          <p:nvSpPr>
            <p:cNvPr id="19" name="Text Box 48"/>
            <p:cNvSpPr txBox="1">
              <a:spLocks noChangeArrowheads="1"/>
            </p:cNvSpPr>
            <p:nvPr/>
          </p:nvSpPr>
          <p:spPr bwMode="auto">
            <a:xfrm>
              <a:off x="2718581" y="5717837"/>
              <a:ext cx="1136648" cy="2905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IP</a:t>
              </a:r>
              <a:r>
                <a:rPr kumimoji="1" lang="en-US" altLang="zh-CN" sz="1200" b="1" baseline="-25000">
                  <a:latin typeface="微软雅黑" panose="020B0503020204020204" pitchFamily="34" charset="-122"/>
                  <a:ea typeface="微软雅黑" panose="020B0503020204020204" pitchFamily="34" charset="-122"/>
                </a:rPr>
                <a:t>S</a:t>
              </a:r>
              <a:r>
                <a:rPr kumimoji="1" lang="en-US" altLang="zh-CN" sz="1200" b="1">
                  <a:latin typeface="微软雅黑" panose="020B0503020204020204" pitchFamily="34" charset="-122"/>
                  <a:ea typeface="微软雅黑" panose="020B0503020204020204" pitchFamily="34" charset="-122"/>
                </a:rPr>
                <a:t> = UE</a:t>
              </a:r>
            </a:p>
          </p:txBody>
        </p:sp>
        <p:cxnSp>
          <p:nvCxnSpPr>
            <p:cNvPr id="20" name="直接连接符 19"/>
            <p:cNvCxnSpPr/>
            <p:nvPr/>
          </p:nvCxnSpPr>
          <p:spPr>
            <a:xfrm>
              <a:off x="3619500" y="5656263"/>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连接符 20"/>
            <p:cNvCxnSpPr/>
            <p:nvPr/>
          </p:nvCxnSpPr>
          <p:spPr>
            <a:xfrm>
              <a:off x="2773363" y="5656263"/>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Text Box 48"/>
            <p:cNvSpPr txBox="1">
              <a:spLocks noChangeArrowheads="1"/>
            </p:cNvSpPr>
            <p:nvPr/>
          </p:nvSpPr>
          <p:spPr bwMode="auto">
            <a:xfrm>
              <a:off x="3563940" y="5717837"/>
              <a:ext cx="1060450" cy="2905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IP</a:t>
              </a:r>
              <a:r>
                <a:rPr kumimoji="1" lang="en-US" altLang="zh-CN" sz="1200" b="1" baseline="-25000" dirty="0">
                  <a:latin typeface="微软雅黑" panose="020B0503020204020204" pitchFamily="34" charset="-122"/>
                  <a:ea typeface="微软雅黑" panose="020B0503020204020204" pitchFamily="34" charset="-122"/>
                </a:rPr>
                <a:t>D</a:t>
              </a:r>
              <a:r>
                <a:rPr kumimoji="1" lang="en-US" altLang="zh-CN" sz="1200" b="1" dirty="0">
                  <a:latin typeface="微软雅黑" panose="020B0503020204020204" pitchFamily="34" charset="-122"/>
                  <a:ea typeface="微软雅黑" panose="020B0503020204020204" pitchFamily="34" charset="-122"/>
                </a:rPr>
                <a:t> = BD</a:t>
              </a:r>
            </a:p>
          </p:txBody>
        </p:sp>
        <p:sp>
          <p:nvSpPr>
            <p:cNvPr id="23" name="矩形 22"/>
            <p:cNvSpPr/>
            <p:nvPr/>
          </p:nvSpPr>
          <p:spPr bwMode="auto">
            <a:xfrm flipH="1">
              <a:off x="4479925" y="5656263"/>
              <a:ext cx="4040188" cy="360362"/>
            </a:xfrm>
            <a:prstGeom prst="rect">
              <a:avLst/>
            </a:prstGeom>
            <a:solidFill>
              <a:srgbClr val="FFFF99"/>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sp>
          <p:nvSpPr>
            <p:cNvPr id="24" name="Text Box 48"/>
            <p:cNvSpPr txBox="1">
              <a:spLocks noChangeArrowheads="1"/>
            </p:cNvSpPr>
            <p:nvPr/>
          </p:nvSpPr>
          <p:spPr bwMode="auto">
            <a:xfrm>
              <a:off x="4454525" y="5717837"/>
              <a:ext cx="1152525" cy="2905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GTP </a:t>
              </a:r>
              <a:r>
                <a:rPr kumimoji="1" lang="zh-CN" altLang="en-US" sz="1200" b="1" dirty="0">
                  <a:latin typeface="微软雅黑" panose="020B0503020204020204" pitchFamily="34" charset="-122"/>
                  <a:ea typeface="微软雅黑" panose="020B0503020204020204" pitchFamily="34" charset="-122"/>
                </a:rPr>
                <a:t>首部</a:t>
              </a:r>
              <a:endParaRPr kumimoji="1" lang="en-US" altLang="zh-CN" sz="1200" b="1" dirty="0">
                <a:latin typeface="微软雅黑" panose="020B0503020204020204" pitchFamily="34" charset="-122"/>
                <a:ea typeface="微软雅黑" panose="020B0503020204020204" pitchFamily="34" charset="-122"/>
              </a:endParaRPr>
            </a:p>
          </p:txBody>
        </p:sp>
        <p:sp>
          <p:nvSpPr>
            <p:cNvPr id="25" name="Text Box 48"/>
            <p:cNvSpPr txBox="1">
              <a:spLocks noChangeArrowheads="1"/>
            </p:cNvSpPr>
            <p:nvPr/>
          </p:nvSpPr>
          <p:spPr bwMode="auto">
            <a:xfrm>
              <a:off x="5418139" y="5715000"/>
              <a:ext cx="1152525" cy="2905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UDP </a:t>
              </a:r>
              <a:r>
                <a:rPr kumimoji="1" lang="zh-CN" altLang="en-US" sz="1200" b="1">
                  <a:latin typeface="微软雅黑" panose="020B0503020204020204" pitchFamily="34" charset="-122"/>
                  <a:ea typeface="微软雅黑" panose="020B0503020204020204" pitchFamily="34" charset="-122"/>
                </a:rPr>
                <a:t>首部</a:t>
              </a:r>
              <a:endParaRPr kumimoji="1" lang="en-US" altLang="zh-CN" sz="1200" b="1">
                <a:latin typeface="微软雅黑" panose="020B0503020204020204" pitchFamily="34" charset="-122"/>
                <a:ea typeface="微软雅黑" panose="020B0503020204020204" pitchFamily="34" charset="-122"/>
              </a:endParaRPr>
            </a:p>
          </p:txBody>
        </p:sp>
        <p:sp>
          <p:nvSpPr>
            <p:cNvPr id="26" name="Text Box 68"/>
            <p:cNvSpPr txBox="1">
              <a:spLocks noChangeArrowheads="1"/>
            </p:cNvSpPr>
            <p:nvPr/>
          </p:nvSpPr>
          <p:spPr bwMode="auto">
            <a:xfrm>
              <a:off x="170998" y="5549951"/>
              <a:ext cx="1495828" cy="5380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err="1">
                  <a:solidFill>
                    <a:srgbClr val="0000CC"/>
                  </a:solidFill>
                  <a:latin typeface="微软雅黑" panose="020B0503020204020204" pitchFamily="34" charset="-122"/>
                  <a:ea typeface="微软雅黑" panose="020B0503020204020204" pitchFamily="34" charset="-122"/>
                </a:rPr>
                <a:t>eNB</a:t>
              </a:r>
              <a:r>
                <a:rPr kumimoji="1" lang="en-US" altLang="zh-CN" sz="1200" b="1" dirty="0">
                  <a:solidFill>
                    <a:srgbClr val="0000CC"/>
                  </a:solidFill>
                  <a:latin typeface="微软雅黑" panose="020B0503020204020204" pitchFamily="34" charset="-122"/>
                  <a:ea typeface="微软雅黑" panose="020B0503020204020204" pitchFamily="34" charset="-122"/>
                </a:rPr>
                <a:t> </a:t>
              </a:r>
              <a:r>
                <a:rPr kumimoji="1" lang="zh-CN" altLang="en-US" sz="1200" b="1" dirty="0">
                  <a:solidFill>
                    <a:srgbClr val="0000CC"/>
                  </a:solidFill>
                  <a:latin typeface="微软雅黑" panose="020B0503020204020204" pitchFamily="34" charset="-122"/>
                  <a:ea typeface="微软雅黑" panose="020B0503020204020204" pitchFamily="34" charset="-122"/>
                </a:rPr>
                <a:t>→ </a:t>
              </a:r>
              <a:r>
                <a:rPr kumimoji="1" lang="en-US" altLang="zh-CN" sz="1200" b="1" dirty="0">
                  <a:solidFill>
                    <a:srgbClr val="0000CC"/>
                  </a:solidFill>
                  <a:latin typeface="微软雅黑" panose="020B0503020204020204" pitchFamily="34" charset="-122"/>
                  <a:ea typeface="微软雅黑" panose="020B0503020204020204" pitchFamily="34" charset="-122"/>
                </a:rPr>
                <a:t>S-GW</a:t>
              </a:r>
            </a:p>
            <a:p>
              <a:pPr algn="ctr" eaLnBrk="1" hangingPunct="1"/>
              <a:r>
                <a:rPr kumimoji="1" lang="zh-CN" altLang="en-US" sz="1200" b="1" dirty="0">
                  <a:latin typeface="微软雅黑" panose="020B0503020204020204" pitchFamily="34" charset="-122"/>
                  <a:ea typeface="微软雅黑" panose="020B0503020204020204" pitchFamily="34" charset="-122"/>
                </a:rPr>
                <a:t>隧道传送的分组</a:t>
              </a:r>
              <a:endParaRPr kumimoji="1" lang="en-US" altLang="zh-CN" sz="1200" b="1" dirty="0">
                <a:latin typeface="微软雅黑" panose="020B0503020204020204" pitchFamily="34" charset="-122"/>
                <a:ea typeface="微软雅黑" panose="020B0503020204020204" pitchFamily="34" charset="-122"/>
              </a:endParaRPr>
            </a:p>
          </p:txBody>
        </p:sp>
        <p:sp>
          <p:nvSpPr>
            <p:cNvPr id="27" name="Text Box 48"/>
            <p:cNvSpPr txBox="1">
              <a:spLocks noChangeArrowheads="1"/>
            </p:cNvSpPr>
            <p:nvPr/>
          </p:nvSpPr>
          <p:spPr bwMode="auto">
            <a:xfrm>
              <a:off x="6372224" y="5713411"/>
              <a:ext cx="1207739" cy="2905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IP</a:t>
              </a:r>
              <a:r>
                <a:rPr kumimoji="1" lang="en-US" altLang="zh-CN" sz="1200" b="1" baseline="-25000" dirty="0">
                  <a:latin typeface="微软雅黑" panose="020B0503020204020204" pitchFamily="34" charset="-122"/>
                  <a:ea typeface="微软雅黑" panose="020B0503020204020204" pitchFamily="34" charset="-122"/>
                </a:rPr>
                <a:t>S</a:t>
              </a:r>
              <a:r>
                <a:rPr kumimoji="1" lang="en-US" altLang="zh-CN" sz="1200" b="1" dirty="0">
                  <a:latin typeface="微软雅黑" panose="020B0503020204020204" pitchFamily="34" charset="-122"/>
                  <a:ea typeface="微软雅黑" panose="020B0503020204020204" pitchFamily="34" charset="-122"/>
                </a:rPr>
                <a:t> = </a:t>
              </a:r>
              <a:r>
                <a:rPr kumimoji="1" lang="en-US" altLang="zh-CN" sz="1200" b="1" dirty="0" err="1">
                  <a:latin typeface="微软雅黑" panose="020B0503020204020204" pitchFamily="34" charset="-122"/>
                  <a:ea typeface="微软雅黑" panose="020B0503020204020204" pitchFamily="34" charset="-122"/>
                </a:rPr>
                <a:t>eNB</a:t>
              </a:r>
              <a:endParaRPr kumimoji="1" lang="en-US" altLang="zh-CN" sz="1200" b="1" dirty="0">
                <a:latin typeface="微软雅黑" panose="020B0503020204020204" pitchFamily="34" charset="-122"/>
                <a:ea typeface="微软雅黑" panose="020B0503020204020204" pitchFamily="34" charset="-122"/>
              </a:endParaRPr>
            </a:p>
          </p:txBody>
        </p:sp>
        <p:sp>
          <p:nvSpPr>
            <p:cNvPr id="28" name="Text Box 48"/>
            <p:cNvSpPr txBox="1">
              <a:spLocks noChangeArrowheads="1"/>
            </p:cNvSpPr>
            <p:nvPr/>
          </p:nvSpPr>
          <p:spPr bwMode="auto">
            <a:xfrm>
              <a:off x="7369967" y="5711826"/>
              <a:ext cx="1369659" cy="27529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100" b="1" dirty="0">
                  <a:latin typeface="微软雅黑" panose="020B0503020204020204" pitchFamily="34" charset="-122"/>
                  <a:ea typeface="微软雅黑" panose="020B0503020204020204" pitchFamily="34" charset="-122"/>
                </a:rPr>
                <a:t>IP</a:t>
              </a:r>
              <a:r>
                <a:rPr kumimoji="1" lang="en-US" altLang="zh-CN" sz="1100" b="1" baseline="-25000" dirty="0">
                  <a:latin typeface="微软雅黑" panose="020B0503020204020204" pitchFamily="34" charset="-122"/>
                  <a:ea typeface="微软雅黑" panose="020B0503020204020204" pitchFamily="34" charset="-122"/>
                </a:rPr>
                <a:t>D</a:t>
              </a:r>
              <a:r>
                <a:rPr kumimoji="1" lang="en-US" altLang="zh-CN" sz="1100" b="1" dirty="0">
                  <a:latin typeface="微软雅黑" panose="020B0503020204020204" pitchFamily="34" charset="-122"/>
                  <a:ea typeface="微软雅黑" panose="020B0503020204020204" pitchFamily="34" charset="-122"/>
                </a:rPr>
                <a:t> = S-GW</a:t>
              </a:r>
            </a:p>
          </p:txBody>
        </p:sp>
        <p:sp>
          <p:nvSpPr>
            <p:cNvPr id="29" name="Text Box 68"/>
            <p:cNvSpPr txBox="1">
              <a:spLocks noChangeArrowheads="1"/>
            </p:cNvSpPr>
            <p:nvPr/>
          </p:nvSpPr>
          <p:spPr bwMode="auto">
            <a:xfrm>
              <a:off x="7454900" y="5353389"/>
              <a:ext cx="948573" cy="290537"/>
            </a:xfrm>
            <a:prstGeom prst="rect">
              <a:avLst/>
            </a:prstGeom>
            <a:no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目的地址</a:t>
              </a:r>
              <a:endParaRPr kumimoji="1" lang="en-US" altLang="zh-CN" sz="1200" b="1" dirty="0">
                <a:latin typeface="微软雅黑" panose="020B0503020204020204" pitchFamily="34" charset="-122"/>
                <a:ea typeface="微软雅黑" panose="020B0503020204020204" pitchFamily="34" charset="-122"/>
              </a:endParaRPr>
            </a:p>
          </p:txBody>
        </p:sp>
        <p:sp>
          <p:nvSpPr>
            <p:cNvPr id="30" name="Text Box 68"/>
            <p:cNvSpPr txBox="1">
              <a:spLocks noChangeArrowheads="1"/>
            </p:cNvSpPr>
            <p:nvPr/>
          </p:nvSpPr>
          <p:spPr bwMode="auto">
            <a:xfrm>
              <a:off x="6516687" y="5373689"/>
              <a:ext cx="766156" cy="290537"/>
            </a:xfrm>
            <a:prstGeom prst="rect">
              <a:avLst/>
            </a:prstGeom>
            <a:no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a:latin typeface="微软雅黑" panose="020B0503020204020204" pitchFamily="34" charset="-122"/>
                  <a:ea typeface="微软雅黑" panose="020B0503020204020204" pitchFamily="34" charset="-122"/>
                </a:rPr>
                <a:t>源地址</a:t>
              </a:r>
              <a:endParaRPr kumimoji="1" lang="en-US" altLang="zh-CN" sz="1200" b="1">
                <a:latin typeface="微软雅黑" panose="020B0503020204020204" pitchFamily="34" charset="-122"/>
                <a:ea typeface="微软雅黑" panose="020B0503020204020204" pitchFamily="34" charset="-122"/>
              </a:endParaRPr>
            </a:p>
          </p:txBody>
        </p:sp>
        <p:cxnSp>
          <p:nvCxnSpPr>
            <p:cNvPr id="31" name="直接连接符 30"/>
            <p:cNvCxnSpPr/>
            <p:nvPr/>
          </p:nvCxnSpPr>
          <p:spPr>
            <a:xfrm>
              <a:off x="7380288" y="5661025"/>
              <a:ext cx="0" cy="3667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p:cNvCxnSpPr/>
            <p:nvPr/>
          </p:nvCxnSpPr>
          <p:spPr>
            <a:xfrm>
              <a:off x="6376988" y="5649913"/>
              <a:ext cx="0" cy="366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5457825" y="5659438"/>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bwMode="auto">
            <a:xfrm>
              <a:off x="8516938" y="5818188"/>
              <a:ext cx="430212" cy="3175"/>
            </a:xfrm>
            <a:prstGeom prst="line">
              <a:avLst/>
            </a:prstGeom>
            <a:ln w="38100">
              <a:solidFill>
                <a:srgbClr val="CC00CC"/>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35" name="矩形 34"/>
            <p:cNvSpPr/>
            <p:nvPr/>
          </p:nvSpPr>
          <p:spPr bwMode="auto">
            <a:xfrm flipH="1">
              <a:off x="1619250" y="6448425"/>
              <a:ext cx="2855913" cy="358775"/>
            </a:xfrm>
            <a:prstGeom prst="rect">
              <a:avLst/>
            </a:prstGeom>
            <a:solidFill>
              <a:schemeClr val="accent6">
                <a:lumMod val="60000"/>
                <a:lumOff val="4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sp>
          <p:nvSpPr>
            <p:cNvPr id="36" name="Text Box 48"/>
            <p:cNvSpPr txBox="1">
              <a:spLocks noChangeArrowheads="1"/>
            </p:cNvSpPr>
            <p:nvPr/>
          </p:nvSpPr>
          <p:spPr bwMode="auto">
            <a:xfrm>
              <a:off x="2713818" y="6509998"/>
              <a:ext cx="1136648" cy="2905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IP</a:t>
              </a:r>
              <a:r>
                <a:rPr kumimoji="1" lang="en-US" altLang="zh-CN" sz="1200" b="1" baseline="-25000">
                  <a:latin typeface="微软雅黑" panose="020B0503020204020204" pitchFamily="34" charset="-122"/>
                  <a:ea typeface="微软雅黑" panose="020B0503020204020204" pitchFamily="34" charset="-122"/>
                </a:rPr>
                <a:t>S</a:t>
              </a:r>
              <a:r>
                <a:rPr kumimoji="1" lang="en-US" altLang="zh-CN" sz="1200" b="1">
                  <a:latin typeface="微软雅黑" panose="020B0503020204020204" pitchFamily="34" charset="-122"/>
                  <a:ea typeface="微软雅黑" panose="020B0503020204020204" pitchFamily="34" charset="-122"/>
                </a:rPr>
                <a:t> = UE</a:t>
              </a:r>
            </a:p>
          </p:txBody>
        </p:sp>
        <p:cxnSp>
          <p:nvCxnSpPr>
            <p:cNvPr id="37" name="直接连接符 36"/>
            <p:cNvCxnSpPr/>
            <p:nvPr/>
          </p:nvCxnSpPr>
          <p:spPr>
            <a:xfrm>
              <a:off x="3614738" y="6448425"/>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直接连接符 37"/>
            <p:cNvCxnSpPr/>
            <p:nvPr/>
          </p:nvCxnSpPr>
          <p:spPr>
            <a:xfrm>
              <a:off x="2768600" y="6448425"/>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Text Box 48"/>
            <p:cNvSpPr txBox="1">
              <a:spLocks noChangeArrowheads="1"/>
            </p:cNvSpPr>
            <p:nvPr/>
          </p:nvSpPr>
          <p:spPr bwMode="auto">
            <a:xfrm>
              <a:off x="3559173" y="6509999"/>
              <a:ext cx="1060450" cy="2905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IP</a:t>
              </a:r>
              <a:r>
                <a:rPr kumimoji="1" lang="en-US" altLang="zh-CN" sz="1200" b="1" baseline="-25000">
                  <a:latin typeface="微软雅黑" panose="020B0503020204020204" pitchFamily="34" charset="-122"/>
                  <a:ea typeface="微软雅黑" panose="020B0503020204020204" pitchFamily="34" charset="-122"/>
                </a:rPr>
                <a:t>D</a:t>
              </a:r>
              <a:r>
                <a:rPr kumimoji="1" lang="en-US" altLang="zh-CN" sz="1200" b="1">
                  <a:latin typeface="微软雅黑" panose="020B0503020204020204" pitchFamily="34" charset="-122"/>
                  <a:ea typeface="微软雅黑" panose="020B0503020204020204" pitchFamily="34" charset="-122"/>
                </a:rPr>
                <a:t> = BD</a:t>
              </a:r>
            </a:p>
          </p:txBody>
        </p:sp>
        <p:sp>
          <p:nvSpPr>
            <p:cNvPr id="40" name="矩形 39"/>
            <p:cNvSpPr/>
            <p:nvPr/>
          </p:nvSpPr>
          <p:spPr bwMode="auto">
            <a:xfrm flipH="1">
              <a:off x="4475163" y="6448425"/>
              <a:ext cx="4051300" cy="358775"/>
            </a:xfrm>
            <a:prstGeom prst="rect">
              <a:avLst/>
            </a:prstGeom>
            <a:solidFill>
              <a:srgbClr val="00FF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dirty="0">
                <a:latin typeface="微软雅黑" panose="020B0503020204020204" pitchFamily="34" charset="-122"/>
                <a:ea typeface="微软雅黑" panose="020B0503020204020204" pitchFamily="34" charset="-122"/>
              </a:endParaRPr>
            </a:p>
          </p:txBody>
        </p:sp>
        <p:sp>
          <p:nvSpPr>
            <p:cNvPr id="41" name="Text Box 48"/>
            <p:cNvSpPr txBox="1">
              <a:spLocks noChangeArrowheads="1"/>
            </p:cNvSpPr>
            <p:nvPr/>
          </p:nvSpPr>
          <p:spPr bwMode="auto">
            <a:xfrm>
              <a:off x="4449763" y="6509999"/>
              <a:ext cx="1152525" cy="2905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a:latin typeface="微软雅黑" panose="020B0503020204020204" pitchFamily="34" charset="-122"/>
                  <a:ea typeface="微软雅黑" panose="020B0503020204020204" pitchFamily="34" charset="-122"/>
                </a:rPr>
                <a:t>GTP </a:t>
              </a:r>
              <a:r>
                <a:rPr kumimoji="1" lang="zh-CN" altLang="en-US" sz="1200" b="1">
                  <a:latin typeface="微软雅黑" panose="020B0503020204020204" pitchFamily="34" charset="-122"/>
                  <a:ea typeface="微软雅黑" panose="020B0503020204020204" pitchFamily="34" charset="-122"/>
                </a:rPr>
                <a:t>首部</a:t>
              </a:r>
              <a:endParaRPr kumimoji="1" lang="en-US" altLang="zh-CN" sz="1200" b="1">
                <a:latin typeface="微软雅黑" panose="020B0503020204020204" pitchFamily="34" charset="-122"/>
                <a:ea typeface="微软雅黑" panose="020B0503020204020204" pitchFamily="34" charset="-122"/>
              </a:endParaRPr>
            </a:p>
          </p:txBody>
        </p:sp>
        <p:sp>
          <p:nvSpPr>
            <p:cNvPr id="42" name="Text Box 48"/>
            <p:cNvSpPr txBox="1">
              <a:spLocks noChangeArrowheads="1"/>
            </p:cNvSpPr>
            <p:nvPr/>
          </p:nvSpPr>
          <p:spPr bwMode="auto">
            <a:xfrm>
              <a:off x="5413373" y="6508750"/>
              <a:ext cx="1152525" cy="2905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UDP </a:t>
              </a:r>
              <a:r>
                <a:rPr kumimoji="1" lang="zh-CN" altLang="en-US" sz="1200" b="1" dirty="0">
                  <a:latin typeface="微软雅黑" panose="020B0503020204020204" pitchFamily="34" charset="-122"/>
                  <a:ea typeface="微软雅黑" panose="020B0503020204020204" pitchFamily="34" charset="-122"/>
                </a:rPr>
                <a:t>首部</a:t>
              </a:r>
              <a:endParaRPr kumimoji="1" lang="en-US" altLang="zh-CN" sz="1200" b="1" dirty="0">
                <a:latin typeface="微软雅黑" panose="020B0503020204020204" pitchFamily="34" charset="-122"/>
                <a:ea typeface="微软雅黑" panose="020B0503020204020204" pitchFamily="34" charset="-122"/>
              </a:endParaRPr>
            </a:p>
          </p:txBody>
        </p:sp>
        <p:sp>
          <p:nvSpPr>
            <p:cNvPr id="43" name="Text Box 68"/>
            <p:cNvSpPr txBox="1">
              <a:spLocks noChangeArrowheads="1"/>
            </p:cNvSpPr>
            <p:nvPr/>
          </p:nvSpPr>
          <p:spPr bwMode="auto">
            <a:xfrm>
              <a:off x="96890" y="6342118"/>
              <a:ext cx="1569936" cy="5380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dirty="0">
                  <a:solidFill>
                    <a:srgbClr val="0000CC"/>
                  </a:solidFill>
                  <a:latin typeface="微软雅黑" panose="020B0503020204020204" pitchFamily="34" charset="-122"/>
                  <a:ea typeface="微软雅黑" panose="020B0503020204020204" pitchFamily="34" charset="-122"/>
                </a:rPr>
                <a:t>S-GW </a:t>
              </a:r>
              <a:r>
                <a:rPr kumimoji="1" lang="zh-CN" altLang="en-US" sz="1200" b="1" dirty="0">
                  <a:solidFill>
                    <a:srgbClr val="0000CC"/>
                  </a:solidFill>
                  <a:latin typeface="微软雅黑" panose="020B0503020204020204" pitchFamily="34" charset="-122"/>
                  <a:ea typeface="微软雅黑" panose="020B0503020204020204" pitchFamily="34" charset="-122"/>
                </a:rPr>
                <a:t>→ </a:t>
              </a:r>
              <a:r>
                <a:rPr kumimoji="1" lang="en-US" altLang="zh-CN" sz="1200" b="1" dirty="0">
                  <a:solidFill>
                    <a:srgbClr val="0000CC"/>
                  </a:solidFill>
                  <a:latin typeface="微软雅黑" panose="020B0503020204020204" pitchFamily="34" charset="-122"/>
                  <a:ea typeface="微软雅黑" panose="020B0503020204020204" pitchFamily="34" charset="-122"/>
                </a:rPr>
                <a:t>P-GW</a:t>
              </a:r>
            </a:p>
            <a:p>
              <a:pPr algn="ctr" eaLnBrk="1" hangingPunct="1"/>
              <a:r>
                <a:rPr kumimoji="1" lang="zh-CN" altLang="en-US" sz="1200" b="1" dirty="0">
                  <a:latin typeface="微软雅黑" panose="020B0503020204020204" pitchFamily="34" charset="-122"/>
                  <a:ea typeface="微软雅黑" panose="020B0503020204020204" pitchFamily="34" charset="-122"/>
                </a:rPr>
                <a:t>隧道传送的分组</a:t>
              </a:r>
              <a:endParaRPr kumimoji="1" lang="en-US" altLang="zh-CN" sz="1200" b="1" dirty="0">
                <a:latin typeface="微软雅黑" panose="020B0503020204020204" pitchFamily="34" charset="-122"/>
                <a:ea typeface="微软雅黑" panose="020B0503020204020204" pitchFamily="34" charset="-122"/>
              </a:endParaRPr>
            </a:p>
          </p:txBody>
        </p:sp>
        <p:sp>
          <p:nvSpPr>
            <p:cNvPr id="44" name="Text Box 48"/>
            <p:cNvSpPr txBox="1">
              <a:spLocks noChangeArrowheads="1"/>
            </p:cNvSpPr>
            <p:nvPr/>
          </p:nvSpPr>
          <p:spPr bwMode="auto">
            <a:xfrm>
              <a:off x="6308724" y="6505576"/>
              <a:ext cx="1360483" cy="27529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100" b="1" dirty="0">
                  <a:latin typeface="微软雅黑" panose="020B0503020204020204" pitchFamily="34" charset="-122"/>
                  <a:ea typeface="微软雅黑" panose="020B0503020204020204" pitchFamily="34" charset="-122"/>
                </a:rPr>
                <a:t>IP</a:t>
              </a:r>
              <a:r>
                <a:rPr kumimoji="1" lang="en-US" altLang="zh-CN" sz="1100" b="1" baseline="-25000" dirty="0">
                  <a:latin typeface="微软雅黑" panose="020B0503020204020204" pitchFamily="34" charset="-122"/>
                  <a:ea typeface="微软雅黑" panose="020B0503020204020204" pitchFamily="34" charset="-122"/>
                </a:rPr>
                <a:t>S</a:t>
              </a:r>
              <a:r>
                <a:rPr kumimoji="1" lang="en-US" altLang="zh-CN" sz="1100" b="1" dirty="0">
                  <a:latin typeface="微软雅黑" panose="020B0503020204020204" pitchFamily="34" charset="-122"/>
                  <a:ea typeface="微软雅黑" panose="020B0503020204020204" pitchFamily="34" charset="-122"/>
                </a:rPr>
                <a:t> = S-GW</a:t>
              </a:r>
            </a:p>
          </p:txBody>
        </p:sp>
        <p:sp>
          <p:nvSpPr>
            <p:cNvPr id="45" name="Text Box 48"/>
            <p:cNvSpPr txBox="1">
              <a:spLocks noChangeArrowheads="1"/>
            </p:cNvSpPr>
            <p:nvPr/>
          </p:nvSpPr>
          <p:spPr bwMode="auto">
            <a:xfrm>
              <a:off x="7369967" y="6505576"/>
              <a:ext cx="1369659" cy="27529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100" b="1">
                  <a:latin typeface="微软雅黑" panose="020B0503020204020204" pitchFamily="34" charset="-122"/>
                  <a:ea typeface="微软雅黑" panose="020B0503020204020204" pitchFamily="34" charset="-122"/>
                </a:rPr>
                <a:t>IP</a:t>
              </a:r>
              <a:r>
                <a:rPr kumimoji="1" lang="en-US" altLang="zh-CN" sz="1100" b="1" baseline="-25000">
                  <a:latin typeface="微软雅黑" panose="020B0503020204020204" pitchFamily="34" charset="-122"/>
                  <a:ea typeface="微软雅黑" panose="020B0503020204020204" pitchFamily="34" charset="-122"/>
                </a:rPr>
                <a:t>D</a:t>
              </a:r>
              <a:r>
                <a:rPr kumimoji="1" lang="en-US" altLang="zh-CN" sz="1100" b="1">
                  <a:latin typeface="微软雅黑" panose="020B0503020204020204" pitchFamily="34" charset="-122"/>
                  <a:ea typeface="微软雅黑" panose="020B0503020204020204" pitchFamily="34" charset="-122"/>
                </a:rPr>
                <a:t> = P-GW</a:t>
              </a:r>
            </a:p>
          </p:txBody>
        </p:sp>
        <p:sp>
          <p:nvSpPr>
            <p:cNvPr id="46" name="Text Box 68"/>
            <p:cNvSpPr txBox="1">
              <a:spLocks noChangeArrowheads="1"/>
            </p:cNvSpPr>
            <p:nvPr/>
          </p:nvSpPr>
          <p:spPr bwMode="auto">
            <a:xfrm>
              <a:off x="7454901" y="6145550"/>
              <a:ext cx="948573" cy="290537"/>
            </a:xfrm>
            <a:prstGeom prst="rect">
              <a:avLst/>
            </a:prstGeom>
            <a:no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dirty="0">
                  <a:latin typeface="微软雅黑" panose="020B0503020204020204" pitchFamily="34" charset="-122"/>
                  <a:ea typeface="微软雅黑" panose="020B0503020204020204" pitchFamily="34" charset="-122"/>
                </a:rPr>
                <a:t>目的地址</a:t>
              </a:r>
              <a:endParaRPr kumimoji="1" lang="en-US" altLang="zh-CN" sz="1200" b="1" dirty="0">
                <a:latin typeface="微软雅黑" panose="020B0503020204020204" pitchFamily="34" charset="-122"/>
                <a:ea typeface="微软雅黑" panose="020B0503020204020204" pitchFamily="34" charset="-122"/>
              </a:endParaRPr>
            </a:p>
          </p:txBody>
        </p:sp>
        <p:sp>
          <p:nvSpPr>
            <p:cNvPr id="47" name="Text Box 68"/>
            <p:cNvSpPr txBox="1">
              <a:spLocks noChangeArrowheads="1"/>
            </p:cNvSpPr>
            <p:nvPr/>
          </p:nvSpPr>
          <p:spPr bwMode="auto">
            <a:xfrm>
              <a:off x="6511925" y="6165850"/>
              <a:ext cx="766156" cy="290537"/>
            </a:xfrm>
            <a:prstGeom prst="rect">
              <a:avLst/>
            </a:prstGeom>
            <a:no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zh-CN" altLang="en-US" sz="1200" b="1">
                  <a:latin typeface="微软雅黑" panose="020B0503020204020204" pitchFamily="34" charset="-122"/>
                  <a:ea typeface="微软雅黑" panose="020B0503020204020204" pitchFamily="34" charset="-122"/>
                </a:rPr>
                <a:t>源地址</a:t>
              </a:r>
              <a:endParaRPr kumimoji="1" lang="en-US" altLang="zh-CN" sz="1200" b="1">
                <a:latin typeface="微软雅黑" panose="020B0503020204020204" pitchFamily="34" charset="-122"/>
                <a:ea typeface="微软雅黑" panose="020B0503020204020204" pitchFamily="34" charset="-122"/>
              </a:endParaRPr>
            </a:p>
          </p:txBody>
        </p:sp>
        <p:cxnSp>
          <p:nvCxnSpPr>
            <p:cNvPr id="48" name="直接连接符 47"/>
            <p:cNvCxnSpPr/>
            <p:nvPr/>
          </p:nvCxnSpPr>
          <p:spPr>
            <a:xfrm>
              <a:off x="7421563" y="6448425"/>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直接连接符 48"/>
            <p:cNvCxnSpPr/>
            <p:nvPr/>
          </p:nvCxnSpPr>
          <p:spPr>
            <a:xfrm>
              <a:off x="6370638" y="6442075"/>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a:off x="5451475" y="6451600"/>
              <a:ext cx="0" cy="365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bwMode="auto">
            <a:xfrm>
              <a:off x="8524875" y="6616700"/>
              <a:ext cx="430213" cy="3175"/>
            </a:xfrm>
            <a:prstGeom prst="line">
              <a:avLst/>
            </a:prstGeom>
            <a:ln w="38100">
              <a:solidFill>
                <a:srgbClr val="CC00CC"/>
              </a:solidFill>
              <a:headEnd type="none" w="sm" len="lg"/>
              <a:tailEnd type="triangle" w="sm" len="lg"/>
            </a:ln>
          </p:spPr>
          <p:style>
            <a:lnRef idx="1">
              <a:schemeClr val="accent1"/>
            </a:lnRef>
            <a:fillRef idx="0">
              <a:schemeClr val="accent1"/>
            </a:fillRef>
            <a:effectRef idx="0">
              <a:schemeClr val="accent1"/>
            </a:effectRef>
            <a:fontRef idx="minor">
              <a:schemeClr val="tx1"/>
            </a:fontRef>
          </p:style>
        </p:cxnSp>
        <p:sp>
          <p:nvSpPr>
            <p:cNvPr id="52" name="Text Box 564"/>
            <p:cNvSpPr txBox="1">
              <a:spLocks noChangeArrowheads="1"/>
            </p:cNvSpPr>
            <p:nvPr/>
          </p:nvSpPr>
          <p:spPr bwMode="auto">
            <a:xfrm flipH="1">
              <a:off x="-200866" y="4797425"/>
              <a:ext cx="462125" cy="4304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dirty="0">
                  <a:latin typeface="微软雅黑" panose="020B0503020204020204" pitchFamily="34" charset="-122"/>
                  <a:ea typeface="微软雅黑" panose="020B0503020204020204" pitchFamily="34" charset="-122"/>
                  <a:sym typeface="Wingdings" panose="05000000000000000000" pitchFamily="2" charset="2"/>
                </a:rPr>
                <a:t></a:t>
              </a:r>
            </a:p>
          </p:txBody>
        </p:sp>
        <p:sp>
          <p:nvSpPr>
            <p:cNvPr id="53" name="Text Box 562"/>
            <p:cNvSpPr txBox="1">
              <a:spLocks noChangeArrowheads="1"/>
            </p:cNvSpPr>
            <p:nvPr/>
          </p:nvSpPr>
          <p:spPr bwMode="auto">
            <a:xfrm flipH="1">
              <a:off x="-200866" y="5521325"/>
              <a:ext cx="462125" cy="4304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sp>
          <p:nvSpPr>
            <p:cNvPr id="54" name="Text Box 563"/>
            <p:cNvSpPr txBox="1">
              <a:spLocks noChangeArrowheads="1"/>
            </p:cNvSpPr>
            <p:nvPr/>
          </p:nvSpPr>
          <p:spPr bwMode="auto">
            <a:xfrm flipH="1">
              <a:off x="-200866" y="6316661"/>
              <a:ext cx="462125" cy="4304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grpSp>
          <p:nvGrpSpPr>
            <p:cNvPr id="55" name="组合 160"/>
            <p:cNvGrpSpPr>
              <a:grpSpLocks/>
            </p:cNvGrpSpPr>
            <p:nvPr/>
          </p:nvGrpSpPr>
          <p:grpSpPr bwMode="auto">
            <a:xfrm>
              <a:off x="4782617" y="3644900"/>
              <a:ext cx="743353" cy="576263"/>
              <a:chOff x="4782747" y="3501008"/>
              <a:chExt cx="742688" cy="576064"/>
            </a:xfrm>
          </p:grpSpPr>
          <p:sp>
            <p:nvSpPr>
              <p:cNvPr id="56" name="矩形 55"/>
              <p:cNvSpPr/>
              <p:nvPr/>
            </p:nvSpPr>
            <p:spPr>
              <a:xfrm>
                <a:off x="4788024" y="3501008"/>
                <a:ext cx="720080" cy="576064"/>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57" name="Text Box 544"/>
              <p:cNvSpPr txBox="1">
                <a:spLocks noChangeArrowheads="1"/>
              </p:cNvSpPr>
              <p:nvPr/>
            </p:nvSpPr>
            <p:spPr bwMode="auto">
              <a:xfrm>
                <a:off x="4782747" y="3643512"/>
                <a:ext cx="742688" cy="32270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S-GW</a:t>
                </a:r>
                <a:endParaRPr kumimoji="1" lang="zh-CN" altLang="en-US" sz="1200" b="1">
                  <a:latin typeface="微软雅黑" panose="020B0503020204020204" pitchFamily="34" charset="-122"/>
                  <a:ea typeface="微软雅黑" panose="020B0503020204020204" pitchFamily="34" charset="-122"/>
                </a:endParaRPr>
              </a:p>
            </p:txBody>
          </p:sp>
        </p:grpSp>
        <p:grpSp>
          <p:nvGrpSpPr>
            <p:cNvPr id="58" name="组合 161"/>
            <p:cNvGrpSpPr>
              <a:grpSpLocks/>
            </p:cNvGrpSpPr>
            <p:nvPr/>
          </p:nvGrpSpPr>
          <p:grpSpPr bwMode="auto">
            <a:xfrm>
              <a:off x="395288" y="3644900"/>
              <a:ext cx="720725" cy="576263"/>
              <a:chOff x="4788024" y="3501008"/>
              <a:chExt cx="720080" cy="576064"/>
            </a:xfrm>
          </p:grpSpPr>
          <p:sp>
            <p:nvSpPr>
              <p:cNvPr id="59" name="矩形 58"/>
              <p:cNvSpPr/>
              <p:nvPr/>
            </p:nvSpPr>
            <p:spPr>
              <a:xfrm>
                <a:off x="4788024" y="3501008"/>
                <a:ext cx="720080" cy="576064"/>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0" name="Text Box 544"/>
              <p:cNvSpPr txBox="1">
                <a:spLocks noChangeArrowheads="1"/>
              </p:cNvSpPr>
              <p:nvPr/>
            </p:nvSpPr>
            <p:spPr bwMode="auto">
              <a:xfrm>
                <a:off x="4921338" y="3643512"/>
                <a:ext cx="465508" cy="32270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UE</a:t>
                </a:r>
                <a:endParaRPr kumimoji="1" lang="zh-CN" altLang="en-US" sz="1200" b="1">
                  <a:latin typeface="微软雅黑" panose="020B0503020204020204" pitchFamily="34" charset="-122"/>
                  <a:ea typeface="微软雅黑" panose="020B0503020204020204" pitchFamily="34" charset="-122"/>
                </a:endParaRPr>
              </a:p>
            </p:txBody>
          </p:sp>
        </p:grpSp>
        <p:grpSp>
          <p:nvGrpSpPr>
            <p:cNvPr id="61" name="组合 168"/>
            <p:cNvGrpSpPr>
              <a:grpSpLocks/>
            </p:cNvGrpSpPr>
            <p:nvPr/>
          </p:nvGrpSpPr>
          <p:grpSpPr bwMode="auto">
            <a:xfrm>
              <a:off x="6793995" y="3644900"/>
              <a:ext cx="752855" cy="576263"/>
              <a:chOff x="4778001" y="3501008"/>
              <a:chExt cx="752181" cy="576064"/>
            </a:xfrm>
          </p:grpSpPr>
          <p:sp>
            <p:nvSpPr>
              <p:cNvPr id="62" name="矩形 61"/>
              <p:cNvSpPr/>
              <p:nvPr/>
            </p:nvSpPr>
            <p:spPr>
              <a:xfrm>
                <a:off x="4788024" y="3501008"/>
                <a:ext cx="720080" cy="576064"/>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3" name="Text Box 544"/>
              <p:cNvSpPr txBox="1">
                <a:spLocks noChangeArrowheads="1"/>
              </p:cNvSpPr>
              <p:nvPr/>
            </p:nvSpPr>
            <p:spPr bwMode="auto">
              <a:xfrm>
                <a:off x="4778001" y="3643512"/>
                <a:ext cx="752181" cy="32270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P-GW</a:t>
                </a:r>
                <a:endParaRPr kumimoji="1" lang="zh-CN" altLang="en-US" sz="1200" b="1">
                  <a:latin typeface="微软雅黑" panose="020B0503020204020204" pitchFamily="34" charset="-122"/>
                  <a:ea typeface="微软雅黑" panose="020B0503020204020204" pitchFamily="34" charset="-122"/>
                </a:endParaRPr>
              </a:p>
            </p:txBody>
          </p:sp>
        </p:grpSp>
        <p:grpSp>
          <p:nvGrpSpPr>
            <p:cNvPr id="64" name="组合 183"/>
            <p:cNvGrpSpPr>
              <a:grpSpLocks/>
            </p:cNvGrpSpPr>
            <p:nvPr/>
          </p:nvGrpSpPr>
          <p:grpSpPr bwMode="auto">
            <a:xfrm>
              <a:off x="2339975" y="3644900"/>
              <a:ext cx="719138" cy="576263"/>
              <a:chOff x="4788024" y="3501008"/>
              <a:chExt cx="720080" cy="576064"/>
            </a:xfrm>
          </p:grpSpPr>
          <p:sp>
            <p:nvSpPr>
              <p:cNvPr id="65" name="矩形 64"/>
              <p:cNvSpPr/>
              <p:nvPr/>
            </p:nvSpPr>
            <p:spPr>
              <a:xfrm>
                <a:off x="4788024" y="3501008"/>
                <a:ext cx="720080" cy="576064"/>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66" name="Text Box 544"/>
              <p:cNvSpPr txBox="1">
                <a:spLocks noChangeArrowheads="1"/>
              </p:cNvSpPr>
              <p:nvPr/>
            </p:nvSpPr>
            <p:spPr bwMode="auto">
              <a:xfrm>
                <a:off x="4851375" y="3643512"/>
                <a:ext cx="605432" cy="32270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200" b="1">
                    <a:latin typeface="微软雅黑" panose="020B0503020204020204" pitchFamily="34" charset="-122"/>
                    <a:ea typeface="微软雅黑" panose="020B0503020204020204" pitchFamily="34" charset="-122"/>
                  </a:rPr>
                  <a:t>eNB</a:t>
                </a:r>
                <a:endParaRPr kumimoji="1" lang="zh-CN" altLang="en-US" sz="1200" b="1">
                  <a:latin typeface="微软雅黑" panose="020B0503020204020204" pitchFamily="34" charset="-122"/>
                  <a:ea typeface="微软雅黑" panose="020B0503020204020204" pitchFamily="34" charset="-122"/>
                </a:endParaRPr>
              </a:p>
            </p:txBody>
          </p:sp>
        </p:grpSp>
        <p:grpSp>
          <p:nvGrpSpPr>
            <p:cNvPr id="67" name="Group 206"/>
            <p:cNvGrpSpPr>
              <a:grpSpLocks/>
            </p:cNvGrpSpPr>
            <p:nvPr/>
          </p:nvGrpSpPr>
          <p:grpSpPr bwMode="auto">
            <a:xfrm>
              <a:off x="8288338" y="3621088"/>
              <a:ext cx="847725" cy="561975"/>
              <a:chOff x="912" y="768"/>
              <a:chExt cx="2400" cy="1584"/>
            </a:xfrm>
          </p:grpSpPr>
          <p:sp>
            <p:nvSpPr>
              <p:cNvPr id="68" name="Oval 207"/>
              <p:cNvSpPr>
                <a:spLocks noChangeArrowheads="1"/>
              </p:cNvSpPr>
              <p:nvPr/>
            </p:nvSpPr>
            <p:spPr bwMode="auto">
              <a:xfrm>
                <a:off x="1751" y="799"/>
                <a:ext cx="1026" cy="628"/>
              </a:xfrm>
              <a:prstGeom prst="ellipse">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9" name="Oval 208"/>
              <p:cNvSpPr>
                <a:spLocks noChangeArrowheads="1"/>
              </p:cNvSpPr>
              <p:nvPr/>
            </p:nvSpPr>
            <p:spPr bwMode="auto">
              <a:xfrm>
                <a:off x="1172" y="972"/>
                <a:ext cx="781" cy="627"/>
              </a:xfrm>
              <a:prstGeom prst="ellipse">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0" name="Oval 209"/>
              <p:cNvSpPr>
                <a:spLocks noChangeArrowheads="1"/>
              </p:cNvSpPr>
              <p:nvPr/>
            </p:nvSpPr>
            <p:spPr bwMode="auto">
              <a:xfrm>
                <a:off x="926" y="1364"/>
                <a:ext cx="521" cy="502"/>
              </a:xfrm>
              <a:prstGeom prst="ellipse">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1" name="Oval 210"/>
              <p:cNvSpPr>
                <a:spLocks noChangeArrowheads="1"/>
              </p:cNvSpPr>
              <p:nvPr/>
            </p:nvSpPr>
            <p:spPr bwMode="auto">
              <a:xfrm>
                <a:off x="1085" y="1599"/>
                <a:ext cx="796" cy="549"/>
              </a:xfrm>
              <a:prstGeom prst="ellipse">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2" name="Oval 211"/>
              <p:cNvSpPr>
                <a:spLocks noChangeArrowheads="1"/>
              </p:cNvSpPr>
              <p:nvPr/>
            </p:nvSpPr>
            <p:spPr bwMode="auto">
              <a:xfrm>
                <a:off x="1664" y="1693"/>
                <a:ext cx="1200" cy="659"/>
              </a:xfrm>
              <a:prstGeom prst="ellipse">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3" name="Oval 212"/>
              <p:cNvSpPr>
                <a:spLocks noChangeArrowheads="1"/>
              </p:cNvSpPr>
              <p:nvPr/>
            </p:nvSpPr>
            <p:spPr bwMode="auto">
              <a:xfrm>
                <a:off x="2445" y="988"/>
                <a:ext cx="751" cy="486"/>
              </a:xfrm>
              <a:prstGeom prst="ellipse">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4" name="Oval 213"/>
              <p:cNvSpPr>
                <a:spLocks noChangeArrowheads="1"/>
              </p:cNvSpPr>
              <p:nvPr/>
            </p:nvSpPr>
            <p:spPr bwMode="auto">
              <a:xfrm>
                <a:off x="2560" y="1317"/>
                <a:ext cx="752" cy="486"/>
              </a:xfrm>
              <a:prstGeom prst="ellipse">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5" name="Oval 214"/>
              <p:cNvSpPr>
                <a:spLocks noChangeArrowheads="1"/>
              </p:cNvSpPr>
              <p:nvPr/>
            </p:nvSpPr>
            <p:spPr bwMode="auto">
              <a:xfrm>
                <a:off x="2488" y="1427"/>
                <a:ext cx="752" cy="815"/>
              </a:xfrm>
              <a:prstGeom prst="ellipse">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6" name="Oval 215"/>
              <p:cNvSpPr>
                <a:spLocks noChangeArrowheads="1"/>
              </p:cNvSpPr>
              <p:nvPr/>
            </p:nvSpPr>
            <p:spPr bwMode="auto">
              <a:xfrm>
                <a:off x="1360" y="1176"/>
                <a:ext cx="1547" cy="815"/>
              </a:xfrm>
              <a:prstGeom prst="ellipse">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77" name="Group 216"/>
              <p:cNvGrpSpPr>
                <a:grpSpLocks/>
              </p:cNvGrpSpPr>
              <p:nvPr/>
            </p:nvGrpSpPr>
            <p:grpSpPr bwMode="auto">
              <a:xfrm>
                <a:off x="912" y="768"/>
                <a:ext cx="2386" cy="1553"/>
                <a:chOff x="912" y="768"/>
                <a:chExt cx="2386" cy="1553"/>
              </a:xfrm>
            </p:grpSpPr>
            <p:sp>
              <p:nvSpPr>
                <p:cNvPr id="78" name="Oval 217"/>
                <p:cNvSpPr>
                  <a:spLocks noChangeArrowheads="1"/>
                </p:cNvSpPr>
                <p:nvPr/>
              </p:nvSpPr>
              <p:spPr bwMode="auto">
                <a:xfrm>
                  <a:off x="1736" y="768"/>
                  <a:ext cx="1027" cy="627"/>
                </a:xfrm>
                <a:prstGeom prst="ellipse">
                  <a:avLst/>
                </a:prstGeom>
                <a:solidFill>
                  <a:srgbClr val="DDDDDD"/>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9" name="Oval 218"/>
                <p:cNvSpPr>
                  <a:spLocks noChangeArrowheads="1"/>
                </p:cNvSpPr>
                <p:nvPr/>
              </p:nvSpPr>
              <p:spPr bwMode="auto">
                <a:xfrm>
                  <a:off x="1158" y="941"/>
                  <a:ext cx="781" cy="627"/>
                </a:xfrm>
                <a:prstGeom prst="ellipse">
                  <a:avLst/>
                </a:prstGeom>
                <a:solidFill>
                  <a:srgbClr val="DDDDDD"/>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0" name="Oval 219"/>
                <p:cNvSpPr>
                  <a:spLocks noChangeArrowheads="1"/>
                </p:cNvSpPr>
                <p:nvPr/>
              </p:nvSpPr>
              <p:spPr bwMode="auto">
                <a:xfrm>
                  <a:off x="912" y="1333"/>
                  <a:ext cx="520" cy="501"/>
                </a:xfrm>
                <a:prstGeom prst="ellipse">
                  <a:avLst/>
                </a:prstGeom>
                <a:solidFill>
                  <a:srgbClr val="DDDDDD"/>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1" name="Oval 220"/>
                <p:cNvSpPr>
                  <a:spLocks noChangeArrowheads="1"/>
                </p:cNvSpPr>
                <p:nvPr/>
              </p:nvSpPr>
              <p:spPr bwMode="auto">
                <a:xfrm>
                  <a:off x="1071" y="1568"/>
                  <a:ext cx="795" cy="549"/>
                </a:xfrm>
                <a:prstGeom prst="ellipse">
                  <a:avLst/>
                </a:prstGeom>
                <a:solidFill>
                  <a:srgbClr val="DDDDDD"/>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2" name="Oval 221"/>
                <p:cNvSpPr>
                  <a:spLocks noChangeArrowheads="1"/>
                </p:cNvSpPr>
                <p:nvPr/>
              </p:nvSpPr>
              <p:spPr bwMode="auto">
                <a:xfrm>
                  <a:off x="1649" y="1662"/>
                  <a:ext cx="1200" cy="659"/>
                </a:xfrm>
                <a:prstGeom prst="ellipse">
                  <a:avLst/>
                </a:prstGeom>
                <a:solidFill>
                  <a:srgbClr val="DDDDDD"/>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3" name="Oval 222"/>
                <p:cNvSpPr>
                  <a:spLocks noChangeArrowheads="1"/>
                </p:cNvSpPr>
                <p:nvPr/>
              </p:nvSpPr>
              <p:spPr bwMode="auto">
                <a:xfrm>
                  <a:off x="2430" y="956"/>
                  <a:ext cx="752" cy="486"/>
                </a:xfrm>
                <a:prstGeom prst="ellipse">
                  <a:avLst/>
                </a:prstGeom>
                <a:solidFill>
                  <a:srgbClr val="DDDDDD"/>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4" name="Oval 223"/>
                <p:cNvSpPr>
                  <a:spLocks noChangeArrowheads="1"/>
                </p:cNvSpPr>
                <p:nvPr/>
              </p:nvSpPr>
              <p:spPr bwMode="auto">
                <a:xfrm>
                  <a:off x="2546" y="1286"/>
                  <a:ext cx="752" cy="486"/>
                </a:xfrm>
                <a:prstGeom prst="ellipse">
                  <a:avLst/>
                </a:prstGeom>
                <a:solidFill>
                  <a:srgbClr val="DDDDDD"/>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5" name="Oval 224"/>
                <p:cNvSpPr>
                  <a:spLocks noChangeArrowheads="1"/>
                </p:cNvSpPr>
                <p:nvPr/>
              </p:nvSpPr>
              <p:spPr bwMode="auto">
                <a:xfrm>
                  <a:off x="2473" y="1395"/>
                  <a:ext cx="752" cy="816"/>
                </a:xfrm>
                <a:prstGeom prst="ellipse">
                  <a:avLst/>
                </a:prstGeom>
                <a:solidFill>
                  <a:srgbClr val="DDDDDD"/>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6" name="Oval 225"/>
                <p:cNvSpPr>
                  <a:spLocks noChangeArrowheads="1"/>
                </p:cNvSpPr>
                <p:nvPr/>
              </p:nvSpPr>
              <p:spPr bwMode="auto">
                <a:xfrm>
                  <a:off x="1346" y="1144"/>
                  <a:ext cx="1547" cy="816"/>
                </a:xfrm>
                <a:prstGeom prst="ellipse">
                  <a:avLst/>
                </a:prstGeom>
                <a:solidFill>
                  <a:srgbClr val="DDDDDD"/>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sp>
          <p:nvSpPr>
            <p:cNvPr id="87" name="Text Box 426"/>
            <p:cNvSpPr txBox="1">
              <a:spLocks noChangeArrowheads="1"/>
            </p:cNvSpPr>
            <p:nvPr/>
          </p:nvSpPr>
          <p:spPr bwMode="auto">
            <a:xfrm>
              <a:off x="8316913" y="3738563"/>
              <a:ext cx="766156" cy="3228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互联网</a:t>
              </a:r>
            </a:p>
          </p:txBody>
        </p:sp>
        <p:sp>
          <p:nvSpPr>
            <p:cNvPr id="88" name="Text Box 68"/>
            <p:cNvSpPr txBox="1">
              <a:spLocks noChangeArrowheads="1"/>
            </p:cNvSpPr>
            <p:nvPr/>
          </p:nvSpPr>
          <p:spPr bwMode="auto">
            <a:xfrm>
              <a:off x="5518180" y="3419526"/>
              <a:ext cx="1007327" cy="2905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GTP </a:t>
              </a:r>
              <a:r>
                <a:rPr kumimoji="1" lang="zh-CN" altLang="en-US" sz="1200" b="1" dirty="0">
                  <a:latin typeface="微软雅黑" panose="020B0503020204020204" pitchFamily="34" charset="-122"/>
                  <a:ea typeface="微软雅黑" panose="020B0503020204020204" pitchFamily="34" charset="-122"/>
                </a:rPr>
                <a:t>隧道</a:t>
              </a:r>
              <a:endParaRPr kumimoji="1" lang="en-US" altLang="zh-CN" sz="1200" b="1" dirty="0">
                <a:latin typeface="微软雅黑" panose="020B0503020204020204" pitchFamily="34" charset="-122"/>
                <a:ea typeface="微软雅黑" panose="020B0503020204020204" pitchFamily="34" charset="-122"/>
              </a:endParaRPr>
            </a:p>
          </p:txBody>
        </p:sp>
        <p:sp>
          <p:nvSpPr>
            <p:cNvPr id="89" name="Text Box 68"/>
            <p:cNvSpPr txBox="1">
              <a:spLocks noChangeArrowheads="1"/>
            </p:cNvSpPr>
            <p:nvPr/>
          </p:nvSpPr>
          <p:spPr bwMode="auto">
            <a:xfrm>
              <a:off x="3193329" y="3416016"/>
              <a:ext cx="1007327" cy="2905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rPr>
                <a:t>GTP </a:t>
              </a:r>
              <a:r>
                <a:rPr kumimoji="1" lang="zh-CN" altLang="en-US" sz="1200" b="1" dirty="0">
                  <a:latin typeface="微软雅黑" panose="020B0503020204020204" pitchFamily="34" charset="-122"/>
                  <a:ea typeface="微软雅黑" panose="020B0503020204020204" pitchFamily="34" charset="-122"/>
                </a:rPr>
                <a:t>隧道</a:t>
              </a:r>
              <a:endParaRPr kumimoji="1" lang="en-US" altLang="zh-CN" sz="1200" b="1" dirty="0">
                <a:latin typeface="微软雅黑" panose="020B0503020204020204" pitchFamily="34" charset="-122"/>
                <a:ea typeface="微软雅黑" panose="020B0503020204020204" pitchFamily="34" charset="-122"/>
              </a:endParaRPr>
            </a:p>
          </p:txBody>
        </p:sp>
        <p:sp>
          <p:nvSpPr>
            <p:cNvPr id="90" name="Text Box 564"/>
            <p:cNvSpPr txBox="1">
              <a:spLocks noChangeArrowheads="1"/>
            </p:cNvSpPr>
            <p:nvPr/>
          </p:nvSpPr>
          <p:spPr bwMode="auto">
            <a:xfrm flipH="1">
              <a:off x="5894386" y="3603338"/>
              <a:ext cx="462125" cy="4304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sp>
          <p:nvSpPr>
            <p:cNvPr id="91" name="Text Box 564"/>
            <p:cNvSpPr txBox="1">
              <a:spLocks noChangeArrowheads="1"/>
            </p:cNvSpPr>
            <p:nvPr/>
          </p:nvSpPr>
          <p:spPr bwMode="auto">
            <a:xfrm flipH="1">
              <a:off x="3659188" y="3600166"/>
              <a:ext cx="462125" cy="4304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sp>
          <p:nvSpPr>
            <p:cNvPr id="92" name="Text Box 564"/>
            <p:cNvSpPr txBox="1">
              <a:spLocks noChangeArrowheads="1"/>
            </p:cNvSpPr>
            <p:nvPr/>
          </p:nvSpPr>
          <p:spPr bwMode="auto">
            <a:xfrm flipH="1">
              <a:off x="7742239" y="3558888"/>
              <a:ext cx="462125" cy="4304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sp>
          <p:nvSpPr>
            <p:cNvPr id="93" name="Text Box 564"/>
            <p:cNvSpPr txBox="1">
              <a:spLocks noChangeArrowheads="1"/>
            </p:cNvSpPr>
            <p:nvPr/>
          </p:nvSpPr>
          <p:spPr bwMode="auto">
            <a:xfrm flipH="1">
              <a:off x="1485900" y="3577938"/>
              <a:ext cx="462125" cy="4304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sp>
          <p:nvSpPr>
            <p:cNvPr id="94" name="Text Box 562"/>
            <p:cNvSpPr txBox="1">
              <a:spLocks noChangeArrowheads="1"/>
            </p:cNvSpPr>
            <p:nvPr/>
          </p:nvSpPr>
          <p:spPr bwMode="auto">
            <a:xfrm flipH="1">
              <a:off x="4037032" y="3341738"/>
              <a:ext cx="462125" cy="4304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dirty="0">
                  <a:latin typeface="微软雅黑" panose="020B0503020204020204" pitchFamily="34" charset="-122"/>
                  <a:ea typeface="微软雅黑" panose="020B0503020204020204" pitchFamily="34" charset="-122"/>
                  <a:sym typeface="Wingdings" panose="05000000000000000000" pitchFamily="2" charset="2"/>
                </a:rPr>
                <a:t></a:t>
              </a:r>
            </a:p>
          </p:txBody>
        </p:sp>
        <p:sp>
          <p:nvSpPr>
            <p:cNvPr id="95" name="Text Box 563"/>
            <p:cNvSpPr txBox="1">
              <a:spLocks noChangeArrowheads="1"/>
            </p:cNvSpPr>
            <p:nvPr/>
          </p:nvSpPr>
          <p:spPr bwMode="auto">
            <a:xfrm flipH="1">
              <a:off x="6342082" y="3341738"/>
              <a:ext cx="462125" cy="4304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latin typeface="微软雅黑" panose="020B0503020204020204" pitchFamily="34" charset="-122"/>
                  <a:ea typeface="微软雅黑" panose="020B0503020204020204" pitchFamily="34" charset="-122"/>
                  <a:sym typeface="Wingdings" panose="05000000000000000000" pitchFamily="2" charset="2"/>
                </a:rPr>
                <a:t></a:t>
              </a:r>
            </a:p>
          </p:txBody>
        </p:sp>
        <p:cxnSp>
          <p:nvCxnSpPr>
            <p:cNvPr id="96" name="直接连接符 95"/>
            <p:cNvCxnSpPr/>
            <p:nvPr/>
          </p:nvCxnSpPr>
          <p:spPr>
            <a:xfrm>
              <a:off x="1619250" y="4495800"/>
              <a:ext cx="2881313" cy="0"/>
            </a:xfrm>
            <a:prstGeom prst="line">
              <a:avLst/>
            </a:prstGeom>
            <a:ln>
              <a:solidFill>
                <a:schemeClr val="tx1"/>
              </a:solidFill>
              <a:headEnd type="triangle" w="sm" len="lg"/>
              <a:tailEnd type="triangle" w="sm" len="lg"/>
            </a:ln>
          </p:spPr>
          <p:style>
            <a:lnRef idx="1">
              <a:schemeClr val="accent1"/>
            </a:lnRef>
            <a:fillRef idx="0">
              <a:schemeClr val="accent1"/>
            </a:fillRef>
            <a:effectRef idx="0">
              <a:schemeClr val="accent1"/>
            </a:effectRef>
            <a:fontRef idx="minor">
              <a:schemeClr val="tx1"/>
            </a:fontRef>
          </p:style>
        </p:cxnSp>
        <p:sp>
          <p:nvSpPr>
            <p:cNvPr id="97" name="Text Box 68"/>
            <p:cNvSpPr txBox="1">
              <a:spLocks noChangeArrowheads="1"/>
            </p:cNvSpPr>
            <p:nvPr/>
          </p:nvSpPr>
          <p:spPr bwMode="auto">
            <a:xfrm>
              <a:off x="2111377" y="4351338"/>
              <a:ext cx="1723849" cy="290537"/>
            </a:xfrm>
            <a:prstGeom prst="rect">
              <a:avLst/>
            </a:prstGeom>
            <a:solidFill>
              <a:srgbClr val="C3E3F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latin typeface="微软雅黑" panose="020B0503020204020204" pitchFamily="34" charset="-122"/>
                  <a:ea typeface="微软雅黑" panose="020B0503020204020204" pitchFamily="34" charset="-122"/>
                  <a:cs typeface="Times New Roman" panose="02020603050405020304" pitchFamily="18" charset="0"/>
                </a:rPr>
                <a:t>UE </a:t>
              </a:r>
              <a:r>
                <a:rPr kumimoji="1" lang="zh-CN" altLang="en-US" sz="1200" b="1" dirty="0">
                  <a:latin typeface="微软雅黑" panose="020B0503020204020204" pitchFamily="34" charset="-122"/>
                  <a:ea typeface="微软雅黑" panose="020B0503020204020204" pitchFamily="34" charset="-122"/>
                </a:rPr>
                <a:t>发送的 </a:t>
              </a:r>
              <a:r>
                <a:rPr kumimoji="1" lang="en-US" altLang="zh-CN" sz="1200" b="1" dirty="0">
                  <a:latin typeface="微软雅黑" panose="020B0503020204020204" pitchFamily="34" charset="-122"/>
                  <a:ea typeface="微软雅黑" panose="020B0503020204020204" pitchFamily="34" charset="-122"/>
                </a:rPr>
                <a:t>IP </a:t>
              </a:r>
              <a:r>
                <a:rPr kumimoji="1" lang="zh-CN" altLang="en-US" sz="1200" b="1" dirty="0">
                  <a:latin typeface="微软雅黑" panose="020B0503020204020204" pitchFamily="34" charset="-122"/>
                  <a:ea typeface="微软雅黑" panose="020B0503020204020204" pitchFamily="34" charset="-122"/>
                </a:rPr>
                <a:t>分组</a:t>
              </a:r>
              <a:endParaRPr kumimoji="1" lang="en-US" altLang="zh-CN" sz="1200" b="1" dirty="0">
                <a:latin typeface="微软雅黑" panose="020B0503020204020204" pitchFamily="34" charset="-122"/>
                <a:ea typeface="微软雅黑" panose="020B0503020204020204" pitchFamily="34" charset="-122"/>
              </a:endParaRPr>
            </a:p>
          </p:txBody>
        </p:sp>
        <p:cxnSp>
          <p:nvCxnSpPr>
            <p:cNvPr id="98" name="直接连接符 97"/>
            <p:cNvCxnSpPr/>
            <p:nvPr/>
          </p:nvCxnSpPr>
          <p:spPr>
            <a:xfrm flipH="1">
              <a:off x="1619250" y="4457310"/>
              <a:ext cx="3174" cy="471487"/>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a:xfrm flipH="1">
              <a:off x="4476750" y="4445287"/>
              <a:ext cx="1588" cy="471487"/>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00" name="下箭头 99"/>
            <p:cNvSpPr/>
            <p:nvPr/>
          </p:nvSpPr>
          <p:spPr>
            <a:xfrm>
              <a:off x="2961476" y="5478774"/>
              <a:ext cx="183361" cy="221054"/>
            </a:xfrm>
            <a:prstGeom prst="downArrow">
              <a:avLst>
                <a:gd name="adj1" fmla="val 50000"/>
                <a:gd name="adj2" fmla="val 55825"/>
              </a:avLst>
            </a:prstGeom>
            <a:solidFill>
              <a:srgbClr val="0000CC"/>
            </a:solidFill>
            <a:ln w="952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01" name="左大括号 100"/>
            <p:cNvSpPr/>
            <p:nvPr/>
          </p:nvSpPr>
          <p:spPr>
            <a:xfrm rot="16200000">
              <a:off x="2972594" y="3969544"/>
              <a:ext cx="144463" cy="2867025"/>
            </a:xfrm>
            <a:prstGeom prst="leftBrace">
              <a:avLst>
                <a:gd name="adj1" fmla="val 51379"/>
                <a:gd name="adj2" fmla="val 5000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102" name="直接连接符 101"/>
            <p:cNvCxnSpPr/>
            <p:nvPr/>
          </p:nvCxnSpPr>
          <p:spPr bwMode="auto">
            <a:xfrm>
              <a:off x="4954588" y="5579042"/>
              <a:ext cx="0" cy="183356"/>
            </a:xfrm>
            <a:prstGeom prst="line">
              <a:avLst/>
            </a:prstGeom>
            <a:ln w="28575">
              <a:solidFill>
                <a:srgbClr val="C00000"/>
              </a:solidFill>
              <a:headEnd type="none" w="sm" len="lg"/>
              <a:tailEnd type="triangle" w="sm" len="sm"/>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bwMode="auto">
            <a:xfrm>
              <a:off x="4953000" y="6366441"/>
              <a:ext cx="0" cy="183356"/>
            </a:xfrm>
            <a:prstGeom prst="line">
              <a:avLst/>
            </a:prstGeom>
            <a:ln w="28575">
              <a:solidFill>
                <a:srgbClr val="C00000"/>
              </a:solidFill>
              <a:headEnd type="none" w="sm" len="lg"/>
              <a:tailEnd type="triangle" w="sm" len="sm"/>
            </a:ln>
          </p:spPr>
          <p:style>
            <a:lnRef idx="1">
              <a:schemeClr val="accent1"/>
            </a:lnRef>
            <a:fillRef idx="0">
              <a:schemeClr val="accent1"/>
            </a:fillRef>
            <a:effectRef idx="0">
              <a:schemeClr val="accent1"/>
            </a:effectRef>
            <a:fontRef idx="minor">
              <a:schemeClr val="tx1"/>
            </a:fontRef>
          </p:style>
        </p:cxnSp>
        <p:sp>
          <p:nvSpPr>
            <p:cNvPr id="104" name="Text Box 48"/>
            <p:cNvSpPr txBox="1">
              <a:spLocks noChangeArrowheads="1"/>
            </p:cNvSpPr>
            <p:nvPr/>
          </p:nvSpPr>
          <p:spPr bwMode="auto">
            <a:xfrm>
              <a:off x="4621214" y="5354639"/>
              <a:ext cx="720726" cy="290536"/>
            </a:xfrm>
            <a:prstGeom prst="rect">
              <a:avLst/>
            </a:prstGeom>
            <a:noFill/>
            <a:ln>
              <a:noFill/>
            </a:ln>
            <a:extLs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solidFill>
                    <a:srgbClr val="0000CC"/>
                  </a:solidFill>
                  <a:latin typeface="微软雅黑" panose="020B0503020204020204" pitchFamily="34" charset="-122"/>
                  <a:ea typeface="微软雅黑" panose="020B0503020204020204" pitchFamily="34" charset="-122"/>
                </a:rPr>
                <a:t>TEID</a:t>
              </a:r>
              <a:r>
                <a:rPr kumimoji="1" lang="en-US" altLang="zh-CN" sz="1200" b="1" baseline="-25000" dirty="0">
                  <a:solidFill>
                    <a:srgbClr val="0000CC"/>
                  </a:solidFill>
                  <a:latin typeface="微软雅黑" panose="020B0503020204020204" pitchFamily="34" charset="-122"/>
                  <a:ea typeface="微软雅黑" panose="020B0503020204020204" pitchFamily="34" charset="-122"/>
                </a:rPr>
                <a:t>1</a:t>
              </a:r>
            </a:p>
          </p:txBody>
        </p:sp>
        <p:sp>
          <p:nvSpPr>
            <p:cNvPr id="105" name="Text Box 48"/>
            <p:cNvSpPr txBox="1">
              <a:spLocks noChangeArrowheads="1"/>
            </p:cNvSpPr>
            <p:nvPr/>
          </p:nvSpPr>
          <p:spPr bwMode="auto">
            <a:xfrm>
              <a:off x="4621214" y="6145213"/>
              <a:ext cx="720726" cy="290536"/>
            </a:xfrm>
            <a:prstGeom prst="rect">
              <a:avLst/>
            </a:prstGeom>
            <a:noFill/>
            <a:ln>
              <a:noFill/>
            </a:ln>
            <a:extLs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85000"/>
                </a:lnSpc>
              </a:pPr>
              <a:r>
                <a:rPr kumimoji="1" lang="en-US" altLang="zh-CN" sz="1200" b="1" dirty="0">
                  <a:solidFill>
                    <a:srgbClr val="CC00CC"/>
                  </a:solidFill>
                  <a:latin typeface="微软雅黑" panose="020B0503020204020204" pitchFamily="34" charset="-122"/>
                  <a:ea typeface="微软雅黑" panose="020B0503020204020204" pitchFamily="34" charset="-122"/>
                </a:rPr>
                <a:t>TEID</a:t>
              </a:r>
              <a:r>
                <a:rPr kumimoji="1" lang="en-US" altLang="zh-CN" sz="1200" b="1" baseline="-25000" dirty="0">
                  <a:solidFill>
                    <a:srgbClr val="CC00CC"/>
                  </a:solidFill>
                  <a:latin typeface="微软雅黑" panose="020B0503020204020204" pitchFamily="34" charset="-122"/>
                  <a:ea typeface="微软雅黑" panose="020B0503020204020204" pitchFamily="34" charset="-122"/>
                </a:rPr>
                <a:t>2</a:t>
              </a:r>
            </a:p>
          </p:txBody>
        </p:sp>
      </p:grpSp>
    </p:spTree>
    <p:extLst>
      <p:ext uri="{BB962C8B-B14F-4D97-AF65-F5344CB8AC3E}">
        <p14:creationId xmlns="" xmlns:p14="http://schemas.microsoft.com/office/powerpoint/2010/main" val="1370452105"/>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364824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en-US" altLang="zh-CN" sz="2000" b="1" dirty="0" smtClean="0">
                <a:latin typeface="微软雅黑" pitchFamily="34" charset="-122"/>
                <a:ea typeface="微软雅黑" pitchFamily="34" charset="-122"/>
                <a:sym typeface="Wingdings 2" panose="05020102010507070707" pitchFamily="18" charset="2"/>
              </a:rPr>
              <a:t></a:t>
            </a:r>
            <a:r>
              <a:rPr lang="en-US" altLang="zh-CN" sz="2000" b="1" dirty="0" smtClean="0">
                <a:solidFill>
                  <a:srgbClr val="C00000"/>
                </a:solidFill>
                <a:latin typeface="微软雅黑" pitchFamily="34" charset="-122"/>
                <a:ea typeface="微软雅黑" pitchFamily="34" charset="-122"/>
                <a:sym typeface="Wingdings 2" panose="05020102010507070707" pitchFamily="18" charset="2"/>
              </a:rPr>
              <a:t> </a:t>
            </a:r>
            <a:r>
              <a:rPr lang="en-US" altLang="zh-CN" b="1" dirty="0" smtClean="0">
                <a:solidFill>
                  <a:srgbClr val="C00000"/>
                </a:solidFill>
                <a:latin typeface="微软雅黑" pitchFamily="34" charset="-122"/>
                <a:ea typeface="微软雅黑" pitchFamily="34" charset="-122"/>
              </a:rPr>
              <a:t>UE </a:t>
            </a:r>
            <a:r>
              <a:rPr lang="zh-CN" altLang="en-US" b="1" dirty="0" smtClean="0">
                <a:solidFill>
                  <a:srgbClr val="C00000"/>
                </a:solidFill>
                <a:latin typeface="微软雅黑" pitchFamily="34" charset="-122"/>
                <a:ea typeface="微软雅黑" pitchFamily="34" charset="-122"/>
              </a:rPr>
              <a:t>发送的 </a:t>
            </a:r>
            <a:r>
              <a:rPr lang="en-US" altLang="zh-CN" b="1" dirty="0" smtClean="0">
                <a:solidFill>
                  <a:srgbClr val="C00000"/>
                </a:solidFill>
                <a:latin typeface="微软雅黑" pitchFamily="34" charset="-122"/>
                <a:ea typeface="微软雅黑" pitchFamily="34" charset="-122"/>
              </a:rPr>
              <a:t>IP</a:t>
            </a:r>
            <a:r>
              <a:rPr lang="zh-CN" altLang="en-US" b="1" dirty="0" smtClean="0">
                <a:solidFill>
                  <a:srgbClr val="C00000"/>
                </a:solidFill>
                <a:latin typeface="微软雅黑" pitchFamily="34" charset="-122"/>
                <a:ea typeface="微软雅黑" pitchFamily="34" charset="-122"/>
              </a:rPr>
              <a:t>分组：</a:t>
            </a:r>
            <a:endParaRPr lang="en-US" altLang="zh-CN" b="1" dirty="0" smtClean="0">
              <a:solidFill>
                <a:srgbClr val="C00000"/>
              </a:solidFill>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目的地址 </a:t>
            </a:r>
            <a:r>
              <a:rPr lang="en-US" altLang="zh-CN" b="1" dirty="0">
                <a:latin typeface="微软雅黑" pitchFamily="34" charset="-122"/>
                <a:ea typeface="微软雅黑" pitchFamily="34" charset="-122"/>
              </a:rPr>
              <a:t>IP</a:t>
            </a:r>
            <a:r>
              <a:rPr lang="en-US" altLang="zh-CN" b="1" baseline="-25000" dirty="0">
                <a:latin typeface="微软雅黑" pitchFamily="34" charset="-122"/>
                <a:ea typeface="微软雅黑" pitchFamily="34" charset="-122"/>
              </a:rPr>
              <a:t>D</a:t>
            </a:r>
            <a:r>
              <a:rPr lang="en-US" altLang="zh-CN" b="1" dirty="0">
                <a:latin typeface="微软雅黑" pitchFamily="34" charset="-122"/>
                <a:ea typeface="微软雅黑" pitchFamily="34" charset="-122"/>
              </a:rPr>
              <a:t> = BD </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BD </a:t>
            </a:r>
            <a:r>
              <a:rPr lang="zh-CN" altLang="en-US" b="1" dirty="0">
                <a:latin typeface="微软雅黑" pitchFamily="34" charset="-122"/>
                <a:ea typeface="微软雅黑" pitchFamily="34" charset="-122"/>
              </a:rPr>
              <a:t>表示 </a:t>
            </a:r>
            <a:r>
              <a:rPr lang="en-US" altLang="zh-CN" b="1" dirty="0">
                <a:latin typeface="微软雅黑" pitchFamily="34" charset="-122"/>
                <a:ea typeface="微软雅黑" pitchFamily="34" charset="-122"/>
              </a:rPr>
              <a:t>www.baidu.com</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源地址 </a:t>
            </a:r>
            <a:r>
              <a:rPr lang="en-US" altLang="zh-CN" b="1" dirty="0">
                <a:latin typeface="微软雅黑" pitchFamily="34" charset="-122"/>
                <a:ea typeface="微软雅黑" pitchFamily="34" charset="-122"/>
              </a:rPr>
              <a:t>IP</a:t>
            </a:r>
            <a:r>
              <a:rPr lang="en-US" altLang="zh-CN" b="1" baseline="-25000" dirty="0">
                <a:latin typeface="微软雅黑" pitchFamily="34" charset="-122"/>
                <a:ea typeface="微软雅黑" pitchFamily="34" charset="-122"/>
              </a:rPr>
              <a:t>S</a:t>
            </a:r>
            <a:r>
              <a:rPr lang="en-US" altLang="zh-CN" b="1" dirty="0">
                <a:latin typeface="微软雅黑" pitchFamily="34" charset="-122"/>
                <a:ea typeface="微软雅黑" pitchFamily="34" charset="-122"/>
              </a:rPr>
              <a:t> = UE </a:t>
            </a:r>
            <a:r>
              <a:rPr lang="zh-CN" altLang="en-US" b="1" dirty="0">
                <a:latin typeface="微软雅黑" pitchFamily="34" charset="-122"/>
                <a:ea typeface="微软雅黑" pitchFamily="34" charset="-122"/>
              </a:rPr>
              <a:t>（</a:t>
            </a:r>
            <a:r>
              <a:rPr lang="en-US" altLang="zh-CN" b="1" dirty="0">
                <a:latin typeface="微软雅黑" pitchFamily="34" charset="-122"/>
                <a:ea typeface="微软雅黑" pitchFamily="34" charset="-122"/>
              </a:rPr>
              <a:t>UE </a:t>
            </a:r>
            <a:r>
              <a:rPr lang="zh-CN" altLang="en-US" b="1" dirty="0">
                <a:latin typeface="微软雅黑" pitchFamily="34" charset="-122"/>
                <a:ea typeface="微软雅黑" pitchFamily="34" charset="-122"/>
              </a:rPr>
              <a:t>表示 </a:t>
            </a:r>
            <a:r>
              <a:rPr lang="en-US" altLang="zh-CN" b="1" dirty="0">
                <a:latin typeface="微软雅黑" pitchFamily="34" charset="-122"/>
                <a:ea typeface="微软雅黑" pitchFamily="34" charset="-122"/>
              </a:rPr>
              <a:t>UE </a:t>
            </a:r>
            <a:r>
              <a:rPr lang="zh-CN" altLang="en-US" b="1" dirty="0">
                <a:latin typeface="微软雅黑" pitchFamily="34" charset="-122"/>
                <a:ea typeface="微软雅黑" pitchFamily="34" charset="-122"/>
              </a:rPr>
              <a:t>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地址）。</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sz="2000" b="1" dirty="0" smtClean="0">
                <a:latin typeface="微软雅黑" pitchFamily="34" charset="-122"/>
                <a:ea typeface="微软雅黑" pitchFamily="34" charset="-122"/>
                <a:sym typeface="Wingdings 2" panose="05020102010507070707" pitchFamily="18" charset="2"/>
              </a:rPr>
              <a:t> </a:t>
            </a:r>
            <a:r>
              <a:rPr lang="zh-CN" altLang="en-US" b="1" dirty="0" smtClean="0">
                <a:solidFill>
                  <a:srgbClr val="C00000"/>
                </a:solidFill>
                <a:latin typeface="微软雅黑" pitchFamily="34" charset="-122"/>
                <a:ea typeface="微软雅黑" pitchFamily="34" charset="-122"/>
                <a:sym typeface="Wingdings 2" panose="05020102010507070707" pitchFamily="18" charset="2"/>
              </a:rPr>
              <a:t>在 </a:t>
            </a:r>
            <a:r>
              <a:rPr lang="en-US" altLang="zh-CN" b="1" dirty="0" err="1">
                <a:solidFill>
                  <a:srgbClr val="C00000"/>
                </a:solidFill>
                <a:latin typeface="微软雅黑" pitchFamily="34" charset="-122"/>
                <a:ea typeface="微软雅黑" pitchFamily="34" charset="-122"/>
                <a:sym typeface="Wingdings 2" panose="05020102010507070707" pitchFamily="18" charset="2"/>
              </a:rPr>
              <a:t>eNB</a:t>
            </a:r>
            <a:r>
              <a:rPr lang="en-US" altLang="zh-CN" b="1" dirty="0">
                <a:solidFill>
                  <a:srgbClr val="C00000"/>
                </a:solidFill>
                <a:latin typeface="微软雅黑" pitchFamily="34" charset="-122"/>
                <a:ea typeface="微软雅黑" pitchFamily="34" charset="-122"/>
                <a:sym typeface="Wingdings 2" panose="05020102010507070707" pitchFamily="18" charset="2"/>
              </a:rPr>
              <a:t> → S-GW </a:t>
            </a:r>
            <a:r>
              <a:rPr lang="zh-CN" altLang="en-US" b="1" dirty="0">
                <a:solidFill>
                  <a:srgbClr val="C00000"/>
                </a:solidFill>
                <a:latin typeface="微软雅黑" pitchFamily="34" charset="-122"/>
                <a:ea typeface="微软雅黑" pitchFamily="34" charset="-122"/>
                <a:sym typeface="Wingdings 2" panose="05020102010507070707" pitchFamily="18" charset="2"/>
              </a:rPr>
              <a:t>隧道中</a:t>
            </a:r>
            <a:r>
              <a:rPr lang="zh-CN" altLang="en-US" b="1" dirty="0" smtClean="0">
                <a:solidFill>
                  <a:srgbClr val="C00000"/>
                </a:solidFill>
                <a:latin typeface="微软雅黑" pitchFamily="34" charset="-122"/>
                <a:ea typeface="微软雅黑" pitchFamily="34" charset="-122"/>
                <a:sym typeface="Wingdings 2" panose="05020102010507070707" pitchFamily="18" charset="2"/>
              </a:rPr>
              <a:t>传输 </a:t>
            </a:r>
            <a:r>
              <a:rPr lang="en-US" altLang="zh-CN" b="1" dirty="0" smtClean="0">
                <a:solidFill>
                  <a:srgbClr val="C00000"/>
                </a:solidFill>
                <a:latin typeface="微软雅黑" pitchFamily="34" charset="-122"/>
                <a:ea typeface="微软雅黑" pitchFamily="34" charset="-122"/>
                <a:sym typeface="Wingdings 2" panose="05020102010507070707" pitchFamily="18" charset="2"/>
              </a:rPr>
              <a:t>IP </a:t>
            </a:r>
            <a:r>
              <a:rPr lang="zh-CN" altLang="en-US" b="1" dirty="0" smtClean="0">
                <a:solidFill>
                  <a:srgbClr val="C00000"/>
                </a:solidFill>
                <a:latin typeface="微软雅黑" pitchFamily="34" charset="-122"/>
                <a:ea typeface="微软雅黑" pitchFamily="34" charset="-122"/>
                <a:sym typeface="Wingdings 2" panose="05020102010507070707" pitchFamily="18" charset="2"/>
              </a:rPr>
              <a:t>分组</a:t>
            </a:r>
            <a:endParaRPr lang="en-US" altLang="zh-CN" b="1" dirty="0" smtClean="0">
              <a:solidFill>
                <a:srgbClr val="C00000"/>
              </a:solidFill>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基站 </a:t>
            </a:r>
            <a:r>
              <a:rPr lang="en-US" altLang="zh-CN" b="1" dirty="0" err="1">
                <a:latin typeface="微软雅黑" pitchFamily="34" charset="-122"/>
                <a:ea typeface="微软雅黑" pitchFamily="34" charset="-122"/>
              </a:rPr>
              <a:t>eNB</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的 </a:t>
            </a:r>
            <a:r>
              <a:rPr lang="en-US" altLang="zh-CN" b="1" dirty="0">
                <a:latin typeface="微软雅黑" pitchFamily="34" charset="-122"/>
                <a:ea typeface="微软雅黑" pitchFamily="34" charset="-122"/>
              </a:rPr>
              <a:t>PDCP </a:t>
            </a:r>
            <a:r>
              <a:rPr lang="zh-CN" altLang="en-US" b="1" dirty="0">
                <a:latin typeface="微软雅黑" pitchFamily="34" charset="-122"/>
                <a:ea typeface="微软雅黑" pitchFamily="34" charset="-122"/>
              </a:rPr>
              <a:t>把收到的数据解封后，用协议 </a:t>
            </a:r>
            <a:r>
              <a:rPr lang="en-US" altLang="zh-CN" b="1" dirty="0">
                <a:solidFill>
                  <a:srgbClr val="0000CC"/>
                </a:solidFill>
                <a:latin typeface="微软雅黑" pitchFamily="34" charset="-122"/>
                <a:ea typeface="微软雅黑" pitchFamily="34" charset="-122"/>
              </a:rPr>
              <a:t>GTP-U </a:t>
            </a:r>
            <a:r>
              <a:rPr lang="zh-CN" altLang="en-US" b="1" dirty="0">
                <a:solidFill>
                  <a:srgbClr val="0000CC"/>
                </a:solidFill>
                <a:latin typeface="微软雅黑" pitchFamily="34" charset="-122"/>
                <a:ea typeface="微软雅黑" pitchFamily="34" charset="-122"/>
              </a:rPr>
              <a:t>进行封装，</a:t>
            </a:r>
            <a:r>
              <a:rPr lang="zh-CN" altLang="en-US" b="1" dirty="0">
                <a:latin typeface="微软雅黑" pitchFamily="34" charset="-122"/>
                <a:ea typeface="微软雅黑" pitchFamily="34" charset="-122"/>
              </a:rPr>
              <a:t>并把一个 </a:t>
            </a:r>
            <a:r>
              <a:rPr lang="en-US" altLang="zh-CN" b="1" dirty="0">
                <a:latin typeface="微软雅黑" pitchFamily="34" charset="-122"/>
                <a:ea typeface="微软雅黑" pitchFamily="34" charset="-122"/>
              </a:rPr>
              <a:t>GTP </a:t>
            </a:r>
            <a:r>
              <a:rPr lang="zh-CN" altLang="en-US" b="1" dirty="0">
                <a:latin typeface="微软雅黑" pitchFamily="34" charset="-122"/>
                <a:ea typeface="微软雅黑" pitchFamily="34" charset="-122"/>
              </a:rPr>
              <a:t>隧道端点标识符 </a:t>
            </a:r>
            <a:r>
              <a:rPr lang="en-US" altLang="zh-CN" b="1" dirty="0">
                <a:latin typeface="微软雅黑" pitchFamily="34" charset="-122"/>
                <a:ea typeface="微软雅黑" pitchFamily="34" charset="-122"/>
              </a:rPr>
              <a:t>TEID (Tunnel Endpoint Identifier) </a:t>
            </a:r>
            <a:r>
              <a:rPr lang="en-US" altLang="zh-CN" b="1" dirty="0">
                <a:solidFill>
                  <a:srgbClr val="0000CC"/>
                </a:solidFill>
                <a:latin typeface="微软雅黑" pitchFamily="34" charset="-122"/>
                <a:ea typeface="微软雅黑" pitchFamily="34" charset="-122"/>
              </a:rPr>
              <a:t>TEID</a:t>
            </a:r>
            <a:r>
              <a:rPr lang="en-US" altLang="zh-CN" b="1" baseline="-25000" dirty="0">
                <a:solidFill>
                  <a:srgbClr val="0000CC"/>
                </a:solidFill>
                <a:latin typeface="微软雅黑" pitchFamily="34" charset="-122"/>
                <a:ea typeface="微软雅黑" pitchFamily="34" charset="-122"/>
              </a:rPr>
              <a:t>1</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写入到 </a:t>
            </a:r>
            <a:r>
              <a:rPr lang="en-US" altLang="zh-CN" b="1" dirty="0">
                <a:latin typeface="微软雅黑" pitchFamily="34" charset="-122"/>
                <a:ea typeface="微软雅黑" pitchFamily="34" charset="-122"/>
              </a:rPr>
              <a:t>GTP </a:t>
            </a:r>
            <a:r>
              <a:rPr lang="zh-CN" altLang="en-US" b="1" dirty="0">
                <a:latin typeface="微软雅黑" pitchFamily="34" charset="-122"/>
                <a:ea typeface="微软雅黑" pitchFamily="34" charset="-122"/>
              </a:rPr>
              <a:t>首部</a:t>
            </a:r>
            <a:r>
              <a:rPr lang="zh-CN" altLang="en-US" b="1" dirty="0" smtClean="0">
                <a:latin typeface="微软雅黑" pitchFamily="34" charset="-122"/>
                <a:ea typeface="微软雅黑" pitchFamily="34" charset="-122"/>
              </a:rPr>
              <a:t>中。</a:t>
            </a:r>
            <a:endParaRPr lang="en-US" altLang="zh-CN" b="1" dirty="0" smtClean="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在 </a:t>
            </a:r>
            <a:r>
              <a:rPr lang="en-US" altLang="zh-CN" b="1" dirty="0" err="1">
                <a:latin typeface="微软雅黑" pitchFamily="34" charset="-122"/>
                <a:ea typeface="微软雅黑" pitchFamily="34" charset="-122"/>
              </a:rPr>
              <a:t>eNB</a:t>
            </a:r>
            <a:r>
              <a:rPr lang="en-US" altLang="zh-CN" b="1" dirty="0">
                <a:latin typeface="微软雅黑" pitchFamily="34" charset="-122"/>
                <a:ea typeface="微软雅黑" pitchFamily="34" charset="-122"/>
              </a:rPr>
              <a:t> → S-GW </a:t>
            </a:r>
            <a:r>
              <a:rPr lang="zh-CN" altLang="en-US" b="1" dirty="0" smtClean="0">
                <a:latin typeface="微软雅黑" pitchFamily="34" charset="-122"/>
                <a:ea typeface="微软雅黑" pitchFamily="34" charset="-122"/>
              </a:rPr>
              <a:t>隧道</a:t>
            </a:r>
            <a:r>
              <a:rPr lang="zh-CN" altLang="en-US" b="1" dirty="0">
                <a:latin typeface="微软雅黑" pitchFamily="34" charset="-122"/>
                <a:ea typeface="微软雅黑" pitchFamily="34" charset="-122"/>
              </a:rPr>
              <a:t>中</a:t>
            </a:r>
            <a:r>
              <a:rPr lang="zh-CN" altLang="en-US" b="1" dirty="0" smtClean="0">
                <a:latin typeface="微软雅黑" pitchFamily="34" charset="-122"/>
                <a:ea typeface="微软雅黑" pitchFamily="34" charset="-122"/>
              </a:rPr>
              <a:t>传送</a:t>
            </a:r>
            <a:r>
              <a:rPr lang="zh-CN" altLang="en-US" b="1" dirty="0">
                <a:latin typeface="微软雅黑" pitchFamily="34" charset="-122"/>
                <a:ea typeface="微软雅黑" pitchFamily="34" charset="-122"/>
              </a:rPr>
              <a:t>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分组：</a:t>
            </a:r>
            <a:endParaRPr lang="en-US" altLang="zh-CN" b="1" dirty="0">
              <a:latin typeface="微软雅黑" pitchFamily="34" charset="-122"/>
              <a:ea typeface="微软雅黑" pitchFamily="34" charset="-122"/>
            </a:endParaRPr>
          </a:p>
          <a:p>
            <a:pPr marL="1079500" lvl="2" indent="-24765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目的地址 </a:t>
            </a:r>
            <a:r>
              <a:rPr lang="en-US" altLang="zh-CN" b="1" dirty="0">
                <a:latin typeface="微软雅黑" pitchFamily="34" charset="-122"/>
                <a:ea typeface="微软雅黑" pitchFamily="34" charset="-122"/>
              </a:rPr>
              <a:t>IP</a:t>
            </a:r>
            <a:r>
              <a:rPr lang="en-US" altLang="zh-CN" b="1" baseline="-25000" dirty="0">
                <a:latin typeface="微软雅黑" pitchFamily="34" charset="-122"/>
                <a:ea typeface="微软雅黑" pitchFamily="34" charset="-122"/>
              </a:rPr>
              <a:t>D</a:t>
            </a:r>
            <a:r>
              <a:rPr lang="en-US" altLang="zh-CN" b="1" dirty="0">
                <a:latin typeface="微软雅黑" pitchFamily="34" charset="-122"/>
                <a:ea typeface="微软雅黑" pitchFamily="34" charset="-122"/>
              </a:rPr>
              <a:t> = S-GW</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1079500" lvl="2" indent="-24765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源地址</a:t>
            </a:r>
            <a:r>
              <a:rPr lang="en-US" altLang="zh-CN" b="1" dirty="0">
                <a:latin typeface="微软雅黑" pitchFamily="34" charset="-122"/>
                <a:ea typeface="微软雅黑" pitchFamily="34" charset="-122"/>
              </a:rPr>
              <a:t>IP</a:t>
            </a:r>
            <a:r>
              <a:rPr lang="en-US" altLang="zh-CN" b="1" baseline="-25000" dirty="0">
                <a:latin typeface="微软雅黑" pitchFamily="34" charset="-122"/>
                <a:ea typeface="微软雅黑" pitchFamily="34" charset="-122"/>
              </a:rPr>
              <a:t>S</a:t>
            </a:r>
            <a:r>
              <a:rPr lang="en-US" altLang="zh-CN" b="1" dirty="0">
                <a:latin typeface="微软雅黑" pitchFamily="34" charset="-122"/>
                <a:ea typeface="微软雅黑" pitchFamily="34" charset="-122"/>
              </a:rPr>
              <a:t> = </a:t>
            </a:r>
            <a:r>
              <a:rPr lang="en-US" altLang="zh-CN" b="1" dirty="0" err="1">
                <a:latin typeface="微软雅黑" pitchFamily="34" charset="-122"/>
                <a:ea typeface="微软雅黑" pitchFamily="34" charset="-122"/>
              </a:rPr>
              <a:t>eNB</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1944054" y="585623"/>
            <a:ext cx="5242141"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itchFamily="34" charset="-122"/>
                <a:ea typeface="微软雅黑" pitchFamily="34" charset="-122"/>
              </a:rPr>
              <a:t>例：</a:t>
            </a:r>
            <a:r>
              <a:rPr lang="en-US" altLang="zh-CN" sz="2000" b="1" dirty="0" smtClean="0">
                <a:solidFill>
                  <a:schemeClr val="bg1"/>
                </a:solidFill>
                <a:latin typeface="微软雅黑" pitchFamily="34" charset="-122"/>
                <a:ea typeface="微软雅黑" pitchFamily="34" charset="-122"/>
              </a:rPr>
              <a:t>UE </a:t>
            </a:r>
            <a:r>
              <a:rPr lang="zh-CN" altLang="en-US" sz="2000" b="1" dirty="0" smtClean="0">
                <a:solidFill>
                  <a:schemeClr val="bg1"/>
                </a:solidFill>
                <a:latin typeface="微软雅黑" pitchFamily="34" charset="-122"/>
                <a:ea typeface="微软雅黑" pitchFamily="34" charset="-122"/>
              </a:rPr>
              <a:t>访问</a:t>
            </a:r>
            <a:r>
              <a:rPr lang="zh-CN" altLang="en-US" sz="2000" b="1" dirty="0">
                <a:solidFill>
                  <a:schemeClr val="bg1"/>
                </a:solidFill>
                <a:latin typeface="微软雅黑" pitchFamily="34" charset="-122"/>
                <a:ea typeface="微软雅黑" pitchFamily="34" charset="-122"/>
              </a:rPr>
              <a:t>百度网站（</a:t>
            </a:r>
            <a:r>
              <a:rPr lang="en-US" altLang="zh-CN" sz="2000" b="1" dirty="0">
                <a:solidFill>
                  <a:schemeClr val="bg1"/>
                </a:solidFill>
                <a:latin typeface="微软雅黑" pitchFamily="34" charset="-122"/>
                <a:ea typeface="微软雅黑" pitchFamily="34" charset="-122"/>
              </a:rPr>
              <a:t>www.baidu.com</a:t>
            </a:r>
            <a:r>
              <a:rPr lang="zh-CN" altLang="en-US" sz="2000" b="1" dirty="0">
                <a:solidFill>
                  <a:schemeClr val="bg1"/>
                </a:solidFill>
                <a:latin typeface="微软雅黑" pitchFamily="34" charset="-122"/>
                <a:ea typeface="微软雅黑" pitchFamily="34" charset="-122"/>
              </a:rPr>
              <a:t>）</a:t>
            </a:r>
          </a:p>
        </p:txBody>
      </p:sp>
    </p:spTree>
    <p:extLst>
      <p:ext uri="{BB962C8B-B14F-4D97-AF65-F5344CB8AC3E}">
        <p14:creationId xmlns="" xmlns:p14="http://schemas.microsoft.com/office/powerpoint/2010/main" val="3678572373"/>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6" y="977262"/>
            <a:ext cx="8129016" cy="296491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 </a:t>
            </a:r>
            <a:r>
              <a:rPr lang="zh-CN" altLang="en-US" b="1" dirty="0">
                <a:solidFill>
                  <a:srgbClr val="C00000"/>
                </a:solidFill>
                <a:latin typeface="微软雅黑" pitchFamily="34" charset="-122"/>
                <a:ea typeface="微软雅黑" pitchFamily="34" charset="-122"/>
                <a:sym typeface="Wingdings 2" panose="05020102010507070707" pitchFamily="18" charset="2"/>
              </a:rPr>
              <a:t>在 </a:t>
            </a:r>
            <a:r>
              <a:rPr lang="en-US" altLang="zh-CN" b="1" dirty="0">
                <a:solidFill>
                  <a:srgbClr val="C00000"/>
                </a:solidFill>
                <a:latin typeface="微软雅黑" pitchFamily="34" charset="-122"/>
                <a:ea typeface="微软雅黑" pitchFamily="34" charset="-122"/>
                <a:sym typeface="Wingdings 2" panose="05020102010507070707" pitchFamily="18" charset="2"/>
              </a:rPr>
              <a:t>S-GW → P-GW</a:t>
            </a:r>
            <a:r>
              <a:rPr lang="zh-CN" altLang="en-US" b="1" dirty="0">
                <a:solidFill>
                  <a:srgbClr val="C00000"/>
                </a:solidFill>
                <a:latin typeface="微软雅黑" pitchFamily="34" charset="-122"/>
                <a:ea typeface="微软雅黑" pitchFamily="34" charset="-122"/>
                <a:sym typeface="Wingdings 2" panose="05020102010507070707" pitchFamily="18" charset="2"/>
              </a:rPr>
              <a:t> 隧道中传输 </a:t>
            </a:r>
            <a:r>
              <a:rPr lang="en-US" altLang="zh-CN" b="1" dirty="0">
                <a:solidFill>
                  <a:srgbClr val="C00000"/>
                </a:solidFill>
                <a:latin typeface="微软雅黑" pitchFamily="34" charset="-122"/>
                <a:ea typeface="微软雅黑" pitchFamily="34" charset="-122"/>
                <a:sym typeface="Wingdings 2" panose="05020102010507070707" pitchFamily="18" charset="2"/>
              </a:rPr>
              <a:t>IP </a:t>
            </a:r>
            <a:r>
              <a:rPr lang="zh-CN" altLang="en-US" b="1" dirty="0">
                <a:solidFill>
                  <a:srgbClr val="C00000"/>
                </a:solidFill>
                <a:latin typeface="微软雅黑" pitchFamily="34" charset="-122"/>
                <a:ea typeface="微软雅黑" pitchFamily="34" charset="-122"/>
                <a:sym typeface="Wingdings 2" panose="05020102010507070707" pitchFamily="18" charset="2"/>
              </a:rPr>
              <a:t>分组</a:t>
            </a:r>
            <a:endParaRPr lang="en-US" altLang="zh-CN" b="1" dirty="0">
              <a:solidFill>
                <a:srgbClr val="C00000"/>
              </a:solidFill>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rPr>
              <a:t>S-GW </a:t>
            </a:r>
            <a:r>
              <a:rPr lang="zh-CN" altLang="en-US" b="1" dirty="0">
                <a:latin typeface="微软雅黑" pitchFamily="34" charset="-122"/>
                <a:ea typeface="微软雅黑" pitchFamily="34" charset="-122"/>
              </a:rPr>
              <a:t>收到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分组后，用同样的方法解封，并再次用协议 </a:t>
            </a:r>
            <a:r>
              <a:rPr lang="en-US" altLang="zh-CN" b="1" dirty="0">
                <a:solidFill>
                  <a:srgbClr val="0000CC"/>
                </a:solidFill>
                <a:latin typeface="微软雅黑" pitchFamily="34" charset="-122"/>
                <a:ea typeface="微软雅黑" pitchFamily="34" charset="-122"/>
              </a:rPr>
              <a:t>GTP-U </a:t>
            </a:r>
            <a:r>
              <a:rPr lang="zh-CN" altLang="en-US" b="1" dirty="0">
                <a:solidFill>
                  <a:srgbClr val="0000CC"/>
                </a:solidFill>
                <a:latin typeface="微软雅黑" pitchFamily="34" charset="-122"/>
                <a:ea typeface="微软雅黑" pitchFamily="34" charset="-122"/>
              </a:rPr>
              <a:t>进行封装，</a:t>
            </a:r>
            <a:r>
              <a:rPr lang="zh-CN" altLang="en-US" b="1" dirty="0">
                <a:latin typeface="微软雅黑" pitchFamily="34" charset="-122"/>
                <a:ea typeface="微软雅黑" pitchFamily="34" charset="-122"/>
              </a:rPr>
              <a:t>把一个该 </a:t>
            </a:r>
            <a:r>
              <a:rPr lang="en-US" altLang="zh-CN" b="1" dirty="0">
                <a:latin typeface="微软雅黑" pitchFamily="34" charset="-122"/>
                <a:ea typeface="微软雅黑" pitchFamily="34" charset="-122"/>
              </a:rPr>
              <a:t>GTP </a:t>
            </a:r>
            <a:r>
              <a:rPr lang="zh-CN" altLang="en-US" b="1" dirty="0">
                <a:latin typeface="微软雅黑" pitchFamily="34" charset="-122"/>
                <a:ea typeface="微软雅黑" pitchFamily="34" charset="-122"/>
              </a:rPr>
              <a:t>隧道端点标识符 </a:t>
            </a:r>
            <a:r>
              <a:rPr lang="en-US" altLang="zh-CN" b="1" dirty="0">
                <a:solidFill>
                  <a:srgbClr val="0000CC"/>
                </a:solidFill>
                <a:latin typeface="微软雅黑" pitchFamily="34" charset="-122"/>
                <a:ea typeface="微软雅黑" pitchFamily="34" charset="-122"/>
              </a:rPr>
              <a:t>TEID</a:t>
            </a:r>
            <a:r>
              <a:rPr lang="en-US" altLang="zh-CN" b="1" baseline="-25000" dirty="0">
                <a:solidFill>
                  <a:srgbClr val="0000CC"/>
                </a:solidFill>
                <a:latin typeface="微软雅黑" pitchFamily="34" charset="-122"/>
                <a:ea typeface="微软雅黑" pitchFamily="34" charset="-122"/>
              </a:rPr>
              <a:t>2</a:t>
            </a:r>
            <a:r>
              <a:rPr lang="en-US" altLang="zh-CN" b="1" dirty="0">
                <a:latin typeface="微软雅黑" pitchFamily="34" charset="-122"/>
                <a:ea typeface="微软雅黑" pitchFamily="34" charset="-122"/>
              </a:rPr>
              <a:t> </a:t>
            </a:r>
            <a:r>
              <a:rPr lang="zh-CN" altLang="en-US" b="1" dirty="0">
                <a:latin typeface="微软雅黑" pitchFamily="34" charset="-122"/>
                <a:ea typeface="微软雅黑" pitchFamily="34" charset="-122"/>
              </a:rPr>
              <a:t>写入到 </a:t>
            </a:r>
            <a:r>
              <a:rPr lang="en-US" altLang="zh-CN" b="1" dirty="0">
                <a:latin typeface="微软雅黑" pitchFamily="34" charset="-122"/>
                <a:ea typeface="微软雅黑" pitchFamily="34" charset="-122"/>
              </a:rPr>
              <a:t>GTP </a:t>
            </a:r>
            <a:r>
              <a:rPr lang="zh-CN" altLang="en-US" b="1" dirty="0">
                <a:latin typeface="微软雅黑" pitchFamily="34" charset="-122"/>
                <a:ea typeface="微软雅黑" pitchFamily="34" charset="-122"/>
              </a:rPr>
              <a:t>首部中。</a:t>
            </a:r>
            <a:endParaRPr lang="en-US" altLang="zh-CN" b="1" dirty="0">
              <a:latin typeface="微软雅黑" pitchFamily="34" charset="-122"/>
              <a:ea typeface="微软雅黑" pitchFamily="34" charset="-12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rPr>
              <a:t>在 </a:t>
            </a:r>
            <a:r>
              <a:rPr lang="en-US" altLang="zh-CN" b="1" dirty="0">
                <a:latin typeface="微软雅黑" pitchFamily="34" charset="-122"/>
                <a:ea typeface="微软雅黑" pitchFamily="34" charset="-122"/>
              </a:rPr>
              <a:t>S-GW → P-GW </a:t>
            </a:r>
            <a:r>
              <a:rPr lang="zh-CN" altLang="en-US" b="1" dirty="0">
                <a:latin typeface="微软雅黑" pitchFamily="34" charset="-122"/>
                <a:ea typeface="微软雅黑" pitchFamily="34" charset="-122"/>
              </a:rPr>
              <a:t>隧道中传送的 </a:t>
            </a:r>
            <a:r>
              <a:rPr lang="en-US" altLang="zh-CN" b="1" dirty="0">
                <a:latin typeface="微软雅黑" pitchFamily="34" charset="-122"/>
                <a:ea typeface="微软雅黑" pitchFamily="34" charset="-122"/>
              </a:rPr>
              <a:t>IP </a:t>
            </a:r>
            <a:r>
              <a:rPr lang="zh-CN" altLang="en-US" b="1" dirty="0">
                <a:latin typeface="微软雅黑" pitchFamily="34" charset="-122"/>
                <a:ea typeface="微软雅黑" pitchFamily="34" charset="-122"/>
              </a:rPr>
              <a:t>分组：</a:t>
            </a:r>
            <a:endParaRPr lang="en-US" altLang="zh-CN" b="1" dirty="0">
              <a:latin typeface="微软雅黑" pitchFamily="34" charset="-122"/>
              <a:ea typeface="微软雅黑" pitchFamily="34" charset="-122"/>
            </a:endParaRPr>
          </a:p>
          <a:p>
            <a:pPr marL="1079500" lvl="2" indent="-24765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目的地址 </a:t>
            </a:r>
            <a:r>
              <a:rPr lang="en-US" altLang="zh-CN" b="1" dirty="0">
                <a:latin typeface="微软雅黑" pitchFamily="34" charset="-122"/>
                <a:ea typeface="微软雅黑" pitchFamily="34" charset="-122"/>
              </a:rPr>
              <a:t>IP</a:t>
            </a:r>
            <a:r>
              <a:rPr lang="en-US" altLang="zh-CN" b="1" baseline="-25000" dirty="0">
                <a:latin typeface="微软雅黑" pitchFamily="34" charset="-122"/>
                <a:ea typeface="微软雅黑" pitchFamily="34" charset="-122"/>
              </a:rPr>
              <a:t>D</a:t>
            </a:r>
            <a:r>
              <a:rPr lang="en-US" altLang="zh-CN" b="1" dirty="0">
                <a:latin typeface="微软雅黑" pitchFamily="34" charset="-122"/>
                <a:ea typeface="微软雅黑" pitchFamily="34" charset="-122"/>
              </a:rPr>
              <a:t> = P-GW</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1079500" lvl="2" indent="-247650" eaLnBrk="0" hangingPunct="0">
              <a:lnSpc>
                <a:spcPts val="2800"/>
              </a:lnSpc>
              <a:buClr>
                <a:srgbClr val="993300"/>
              </a:buClr>
              <a:buSzPct val="85000"/>
              <a:buFont typeface="Wingdings" panose="05000000000000000000" pitchFamily="2" charset="2"/>
              <a:buChar char="p"/>
            </a:pPr>
            <a:r>
              <a:rPr lang="zh-CN" altLang="en-US" b="1" dirty="0">
                <a:latin typeface="微软雅黑" pitchFamily="34" charset="-122"/>
                <a:ea typeface="微软雅黑" pitchFamily="34" charset="-122"/>
              </a:rPr>
              <a:t>源地址 </a:t>
            </a:r>
            <a:r>
              <a:rPr lang="en-US" altLang="zh-CN" b="1" dirty="0">
                <a:latin typeface="微软雅黑" pitchFamily="34" charset="-122"/>
                <a:ea typeface="微软雅黑" pitchFamily="34" charset="-122"/>
              </a:rPr>
              <a:t>IP</a:t>
            </a:r>
            <a:r>
              <a:rPr lang="en-US" altLang="zh-CN" b="1" baseline="-25000" dirty="0">
                <a:latin typeface="微软雅黑" pitchFamily="34" charset="-122"/>
                <a:ea typeface="微软雅黑" pitchFamily="34" charset="-122"/>
              </a:rPr>
              <a:t>S</a:t>
            </a:r>
            <a:r>
              <a:rPr lang="en-US" altLang="zh-CN" b="1" dirty="0">
                <a:latin typeface="微软雅黑" pitchFamily="34" charset="-122"/>
                <a:ea typeface="微软雅黑" pitchFamily="34" charset="-122"/>
              </a:rPr>
              <a:t> = S-GW</a:t>
            </a:r>
            <a:r>
              <a:rPr lang="zh-CN" altLang="en-US" b="1" dirty="0">
                <a:latin typeface="微软雅黑" pitchFamily="34" charset="-122"/>
                <a:ea typeface="微软雅黑" pitchFamily="34" charset="-122"/>
              </a:rPr>
              <a:t>。</a:t>
            </a:r>
            <a:endParaRPr lang="en-US" altLang="zh-CN" b="1" dirty="0">
              <a:latin typeface="微软雅黑" pitchFamily="34" charset="-122"/>
              <a:ea typeface="微软雅黑" pitchFamily="34" charset="-122"/>
            </a:endParaRPr>
          </a:p>
          <a:p>
            <a:pPr marL="342900" indent="-342900" eaLnBrk="0" hangingPunct="0">
              <a:lnSpc>
                <a:spcPts val="2800"/>
              </a:lnSpc>
              <a:buClr>
                <a:srgbClr val="0070C0"/>
              </a:buClr>
              <a:buFont typeface="Wingdings" pitchFamily="2" charset="2"/>
              <a:buChar char="l"/>
            </a:pPr>
            <a:r>
              <a:rPr lang="zh-CN" altLang="en-US" b="1" dirty="0" smtClean="0">
                <a:latin typeface="微软雅黑" pitchFamily="34" charset="-122"/>
                <a:ea typeface="微软雅黑" pitchFamily="34" charset="-122"/>
                <a:sym typeface="Wingdings 2" panose="05020102010507070707" pitchFamily="18" charset="2"/>
              </a:rPr>
              <a:t>最后</a:t>
            </a:r>
            <a:r>
              <a:rPr lang="zh-CN" altLang="en-US" b="1" dirty="0">
                <a:latin typeface="微软雅黑" pitchFamily="34" charset="-122"/>
                <a:ea typeface="微软雅黑" pitchFamily="34" charset="-122"/>
                <a:sym typeface="Wingdings 2" panose="05020102010507070707" pitchFamily="18" charset="2"/>
              </a:rPr>
              <a:t>，</a:t>
            </a:r>
            <a:r>
              <a:rPr lang="en-US" altLang="zh-CN" b="1" dirty="0" smtClean="0">
                <a:latin typeface="微软雅黑" pitchFamily="34" charset="-122"/>
                <a:ea typeface="微软雅黑" pitchFamily="34" charset="-122"/>
                <a:sym typeface="Wingdings 2" panose="05020102010507070707" pitchFamily="18" charset="2"/>
              </a:rPr>
              <a:t>P-GW </a:t>
            </a:r>
            <a:r>
              <a:rPr lang="zh-CN" altLang="en-US" b="1" dirty="0" smtClean="0">
                <a:latin typeface="微软雅黑" pitchFamily="34" charset="-122"/>
                <a:ea typeface="微软雅黑" pitchFamily="34" charset="-122"/>
                <a:sym typeface="Wingdings 2" panose="05020102010507070707" pitchFamily="18" charset="2"/>
              </a:rPr>
              <a:t>把从 </a:t>
            </a:r>
            <a:r>
              <a:rPr lang="en-US" altLang="zh-CN" b="1" dirty="0" smtClean="0">
                <a:latin typeface="微软雅黑" pitchFamily="34" charset="-122"/>
                <a:ea typeface="微软雅黑" pitchFamily="34" charset="-122"/>
                <a:sym typeface="Wingdings 2" panose="05020102010507070707" pitchFamily="18" charset="2"/>
              </a:rPr>
              <a:t>GTP-U </a:t>
            </a:r>
            <a:r>
              <a:rPr lang="zh-CN" altLang="en-US" b="1" dirty="0" smtClean="0">
                <a:latin typeface="微软雅黑" pitchFamily="34" charset="-122"/>
                <a:ea typeface="微软雅黑" pitchFamily="34" charset="-122"/>
                <a:sym typeface="Wingdings 2" panose="05020102010507070707" pitchFamily="18" charset="2"/>
              </a:rPr>
              <a:t>隧道</a:t>
            </a:r>
            <a:r>
              <a:rPr lang="zh-CN" altLang="en-US" b="1" dirty="0">
                <a:latin typeface="微软雅黑" pitchFamily="34" charset="-122"/>
                <a:ea typeface="微软雅黑" pitchFamily="34" charset="-122"/>
                <a:sym typeface="Wingdings 2" panose="05020102010507070707" pitchFamily="18" charset="2"/>
              </a:rPr>
              <a:t>收到</a:t>
            </a:r>
            <a:r>
              <a:rPr lang="zh-CN" altLang="en-US" b="1" dirty="0" smtClean="0">
                <a:latin typeface="微软雅黑" pitchFamily="34" charset="-122"/>
                <a:ea typeface="微软雅黑" pitchFamily="34" charset="-122"/>
                <a:sym typeface="Wingdings 2" panose="05020102010507070707" pitchFamily="18" charset="2"/>
              </a:rPr>
              <a:t>的 </a:t>
            </a:r>
            <a:r>
              <a:rPr lang="en-US" altLang="zh-CN" b="1" dirty="0" smtClean="0">
                <a:latin typeface="微软雅黑" pitchFamily="34" charset="-122"/>
                <a:ea typeface="微软雅黑" pitchFamily="34" charset="-122"/>
                <a:sym typeface="Wingdings 2" panose="05020102010507070707" pitchFamily="18" charset="2"/>
              </a:rPr>
              <a:t>IP </a:t>
            </a:r>
            <a:r>
              <a:rPr lang="zh-CN" altLang="en-US" b="1" dirty="0" smtClean="0">
                <a:latin typeface="微软雅黑" pitchFamily="34" charset="-122"/>
                <a:ea typeface="微软雅黑" pitchFamily="34" charset="-122"/>
                <a:sym typeface="Wingdings 2" panose="05020102010507070707" pitchFamily="18" charset="2"/>
              </a:rPr>
              <a:t>分组</a:t>
            </a:r>
            <a:r>
              <a:rPr lang="zh-CN" altLang="en-US" b="1" dirty="0">
                <a:latin typeface="微软雅黑" pitchFamily="34" charset="-122"/>
                <a:ea typeface="微软雅黑" pitchFamily="34" charset="-122"/>
                <a:sym typeface="Wingdings 2" panose="05020102010507070707" pitchFamily="18" charset="2"/>
              </a:rPr>
              <a:t>解封，</a:t>
            </a:r>
            <a:r>
              <a:rPr lang="zh-CN" altLang="en-US" b="1" dirty="0" smtClean="0">
                <a:latin typeface="微软雅黑" pitchFamily="34" charset="-122"/>
                <a:ea typeface="微软雅黑" pitchFamily="34" charset="-122"/>
                <a:sym typeface="Wingdings 2" panose="05020102010507070707" pitchFamily="18" charset="2"/>
              </a:rPr>
              <a:t>得到 </a:t>
            </a:r>
            <a:r>
              <a:rPr lang="en-US" altLang="zh-CN" b="1" dirty="0" smtClean="0">
                <a:latin typeface="微软雅黑" pitchFamily="34" charset="-122"/>
                <a:ea typeface="微软雅黑" pitchFamily="34" charset="-122"/>
                <a:sym typeface="Wingdings 2" panose="05020102010507070707" pitchFamily="18" charset="2"/>
              </a:rPr>
              <a:t>UE </a:t>
            </a:r>
            <a:r>
              <a:rPr lang="zh-CN" altLang="en-US" b="1" dirty="0" smtClean="0">
                <a:latin typeface="微软雅黑" pitchFamily="34" charset="-122"/>
                <a:ea typeface="微软雅黑" pitchFamily="34" charset="-122"/>
                <a:sym typeface="Wingdings 2" panose="05020102010507070707" pitchFamily="18" charset="2"/>
              </a:rPr>
              <a:t>发送的 </a:t>
            </a:r>
            <a:r>
              <a:rPr lang="en-US" altLang="zh-CN" b="1" dirty="0" smtClean="0">
                <a:latin typeface="微软雅黑" pitchFamily="34" charset="-122"/>
                <a:ea typeface="微软雅黑" pitchFamily="34" charset="-122"/>
                <a:sym typeface="Wingdings 2" panose="05020102010507070707" pitchFamily="18" charset="2"/>
              </a:rPr>
              <a:t>IP </a:t>
            </a:r>
            <a:r>
              <a:rPr lang="zh-CN" altLang="en-US" b="1" dirty="0" smtClean="0">
                <a:latin typeface="微软雅黑" pitchFamily="34" charset="-122"/>
                <a:ea typeface="微软雅黑" pitchFamily="34" charset="-122"/>
                <a:sym typeface="Wingdings 2" panose="05020102010507070707" pitchFamily="18" charset="2"/>
              </a:rPr>
              <a:t>分组，转发</a:t>
            </a:r>
            <a:r>
              <a:rPr lang="zh-CN" altLang="en-US" b="1" dirty="0">
                <a:latin typeface="微软雅黑" pitchFamily="34" charset="-122"/>
                <a:ea typeface="微软雅黑" pitchFamily="34" charset="-122"/>
                <a:sym typeface="Wingdings 2" panose="05020102010507070707" pitchFamily="18" charset="2"/>
              </a:rPr>
              <a:t>到互联网的百度网站</a:t>
            </a:r>
            <a:r>
              <a:rPr lang="zh-CN" altLang="en-US" b="1" dirty="0" smtClean="0">
                <a:latin typeface="微软雅黑" pitchFamily="34" charset="-122"/>
                <a:ea typeface="微软雅黑" pitchFamily="34" charset="-122"/>
                <a:sym typeface="Wingdings 2" panose="05020102010507070707" pitchFamily="18" charset="2"/>
              </a:rPr>
              <a:t>。</a:t>
            </a:r>
            <a:endParaRPr lang="en-US" altLang="zh-CN" b="1" dirty="0" smtClean="0">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1944054" y="585623"/>
            <a:ext cx="5242141"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itchFamily="34" charset="-122"/>
                <a:ea typeface="微软雅黑" pitchFamily="34" charset="-122"/>
              </a:rPr>
              <a:t>例：</a:t>
            </a:r>
            <a:r>
              <a:rPr lang="en-US" altLang="zh-CN" sz="2000" b="1" dirty="0" smtClean="0">
                <a:solidFill>
                  <a:schemeClr val="bg1"/>
                </a:solidFill>
                <a:latin typeface="微软雅黑" pitchFamily="34" charset="-122"/>
                <a:ea typeface="微软雅黑" pitchFamily="34" charset="-122"/>
              </a:rPr>
              <a:t>UE </a:t>
            </a:r>
            <a:r>
              <a:rPr lang="zh-CN" altLang="en-US" sz="2000" b="1" dirty="0" smtClean="0">
                <a:solidFill>
                  <a:schemeClr val="bg1"/>
                </a:solidFill>
                <a:latin typeface="微软雅黑" pitchFamily="34" charset="-122"/>
                <a:ea typeface="微软雅黑" pitchFamily="34" charset="-122"/>
              </a:rPr>
              <a:t>访问</a:t>
            </a:r>
            <a:r>
              <a:rPr lang="zh-CN" altLang="en-US" sz="2000" b="1" dirty="0">
                <a:solidFill>
                  <a:schemeClr val="bg1"/>
                </a:solidFill>
                <a:latin typeface="微软雅黑" pitchFamily="34" charset="-122"/>
                <a:ea typeface="微软雅黑" pitchFamily="34" charset="-122"/>
              </a:rPr>
              <a:t>百度网站（</a:t>
            </a:r>
            <a:r>
              <a:rPr lang="en-US" altLang="zh-CN" sz="2000" b="1" dirty="0">
                <a:solidFill>
                  <a:schemeClr val="bg1"/>
                </a:solidFill>
                <a:latin typeface="微软雅黑" pitchFamily="34" charset="-122"/>
                <a:ea typeface="微软雅黑" pitchFamily="34" charset="-122"/>
              </a:rPr>
              <a:t>www.baidu.com</a:t>
            </a:r>
            <a:r>
              <a:rPr lang="zh-CN" altLang="en-US" sz="2000" b="1" dirty="0">
                <a:solidFill>
                  <a:schemeClr val="bg1"/>
                </a:solidFill>
                <a:latin typeface="微软雅黑" pitchFamily="34" charset="-122"/>
                <a:ea typeface="微软雅黑" pitchFamily="34" charset="-122"/>
              </a:rPr>
              <a:t>）</a:t>
            </a:r>
          </a:p>
        </p:txBody>
      </p:sp>
    </p:spTree>
    <p:extLst>
      <p:ext uri="{BB962C8B-B14F-4D97-AF65-F5344CB8AC3E}">
        <p14:creationId xmlns="" xmlns:p14="http://schemas.microsoft.com/office/powerpoint/2010/main" val="1317456445"/>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68306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b="1" dirty="0" smtClean="0">
                <a:latin typeface="微软雅黑" pitchFamily="34" charset="-122"/>
                <a:ea typeface="微软雅黑" pitchFamily="34" charset="-122"/>
                <a:sym typeface="Wingdings 2" panose="05020102010507070707" pitchFamily="18" charset="2"/>
              </a:rPr>
              <a:t>在 </a:t>
            </a:r>
            <a:r>
              <a:rPr lang="en-US" altLang="zh-CN" b="1" dirty="0" smtClean="0">
                <a:latin typeface="微软雅黑" pitchFamily="34" charset="-122"/>
                <a:ea typeface="微软雅黑" pitchFamily="34" charset="-122"/>
                <a:sym typeface="Wingdings 2" panose="05020102010507070707" pitchFamily="18" charset="2"/>
              </a:rPr>
              <a:t>UE </a:t>
            </a:r>
            <a:r>
              <a:rPr lang="zh-CN" altLang="en-US" b="1" dirty="0" smtClean="0">
                <a:latin typeface="微软雅黑" pitchFamily="34" charset="-122"/>
                <a:ea typeface="微软雅黑" pitchFamily="34" charset="-122"/>
                <a:sym typeface="Wingdings 2" panose="05020102010507070707" pitchFamily="18" charset="2"/>
              </a:rPr>
              <a:t>漫游时，</a:t>
            </a:r>
            <a:r>
              <a:rPr lang="zh-CN" altLang="en-US" b="1" dirty="0">
                <a:latin typeface="微软雅黑" pitchFamily="34" charset="-122"/>
                <a:ea typeface="微软雅黑" pitchFamily="34" charset="-122"/>
                <a:sym typeface="Wingdings 2" panose="05020102010507070707" pitchFamily="18" charset="2"/>
              </a:rPr>
              <a:t>所关联的基</a:t>
            </a:r>
            <a:r>
              <a:rPr lang="zh-CN" altLang="en-US" b="1" dirty="0" smtClean="0">
                <a:latin typeface="微软雅黑" pitchFamily="34" charset="-122"/>
                <a:ea typeface="微软雅黑" pitchFamily="34" charset="-122"/>
                <a:sym typeface="Wingdings 2" panose="05020102010507070707" pitchFamily="18" charset="2"/>
              </a:rPr>
              <a:t>站 </a:t>
            </a:r>
            <a:r>
              <a:rPr lang="en-US" altLang="zh-CN" b="1" dirty="0" err="1" smtClean="0">
                <a:solidFill>
                  <a:srgbClr val="C00000"/>
                </a:solidFill>
                <a:latin typeface="微软雅黑" pitchFamily="34" charset="-122"/>
                <a:ea typeface="微软雅黑" pitchFamily="34" charset="-122"/>
                <a:sym typeface="Wingdings 2" panose="05020102010507070707" pitchFamily="18" charset="2"/>
              </a:rPr>
              <a:t>eNB</a:t>
            </a:r>
            <a:r>
              <a:rPr lang="en-US" altLang="zh-CN" b="1" dirty="0" smtClean="0">
                <a:solidFill>
                  <a:srgbClr val="C00000"/>
                </a:solidFill>
                <a:latin typeface="微软雅黑" pitchFamily="34" charset="-122"/>
                <a:ea typeface="微软雅黑" pitchFamily="34" charset="-122"/>
                <a:sym typeface="Wingdings 2" panose="05020102010507070707" pitchFamily="18" charset="2"/>
              </a:rPr>
              <a:t> </a:t>
            </a:r>
            <a:r>
              <a:rPr lang="zh-CN" altLang="en-US" b="1" dirty="0" smtClean="0">
                <a:solidFill>
                  <a:srgbClr val="C00000"/>
                </a:solidFill>
                <a:latin typeface="微软雅黑" pitchFamily="34" charset="-122"/>
                <a:ea typeface="微软雅黑" pitchFamily="34" charset="-122"/>
                <a:sym typeface="Wingdings 2" panose="05020102010507070707" pitchFamily="18" charset="2"/>
              </a:rPr>
              <a:t>会</a:t>
            </a:r>
            <a:r>
              <a:rPr lang="zh-CN" altLang="en-US" b="1" dirty="0">
                <a:solidFill>
                  <a:srgbClr val="C00000"/>
                </a:solidFill>
                <a:latin typeface="微软雅黑" pitchFamily="34" charset="-122"/>
                <a:ea typeface="微软雅黑" pitchFamily="34" charset="-122"/>
                <a:sym typeface="Wingdings 2" panose="05020102010507070707" pitchFamily="18" charset="2"/>
              </a:rPr>
              <a:t>经常</a:t>
            </a:r>
            <a:r>
              <a:rPr lang="zh-CN" altLang="en-US" b="1" dirty="0" smtClean="0">
                <a:solidFill>
                  <a:srgbClr val="C00000"/>
                </a:solidFill>
                <a:latin typeface="微软雅黑" pitchFamily="34" charset="-122"/>
                <a:ea typeface="微软雅黑" pitchFamily="34" charset="-122"/>
                <a:sym typeface="Wingdings 2" panose="05020102010507070707" pitchFamily="18" charset="2"/>
              </a:rPr>
              <a:t>改变。</a:t>
            </a:r>
            <a:r>
              <a:rPr lang="zh-CN" altLang="en-US" b="1" dirty="0" smtClean="0">
                <a:latin typeface="微软雅黑" pitchFamily="34" charset="-122"/>
                <a:ea typeface="微软雅黑" pitchFamily="34" charset="-122"/>
                <a:sym typeface="Wingdings 2" panose="05020102010507070707" pitchFamily="18" charset="2"/>
              </a:rPr>
              <a:t>使得 </a:t>
            </a:r>
            <a:r>
              <a:rPr lang="en-US" altLang="zh-CN" b="1" dirty="0" smtClean="0">
                <a:latin typeface="微软雅黑" pitchFamily="34" charset="-122"/>
                <a:ea typeface="微软雅黑" pitchFamily="34" charset="-122"/>
                <a:sym typeface="Wingdings 2" panose="05020102010507070707" pitchFamily="18" charset="2"/>
              </a:rPr>
              <a:t>P-GW/GGSN </a:t>
            </a:r>
            <a:r>
              <a:rPr lang="zh-CN" altLang="en-US" b="1" dirty="0" smtClean="0">
                <a:latin typeface="微软雅黑" pitchFamily="34" charset="-122"/>
                <a:ea typeface="微软雅黑" pitchFamily="34" charset="-122"/>
                <a:sym typeface="Wingdings 2" panose="05020102010507070707" pitchFamily="18" charset="2"/>
              </a:rPr>
              <a:t>和 </a:t>
            </a:r>
            <a:r>
              <a:rPr lang="en-US" altLang="zh-CN" b="1" dirty="0" smtClean="0">
                <a:latin typeface="微软雅黑" pitchFamily="34" charset="-122"/>
                <a:ea typeface="微软雅黑" pitchFamily="34" charset="-122"/>
                <a:sym typeface="Wingdings 2" panose="05020102010507070707" pitchFamily="18" charset="2"/>
              </a:rPr>
              <a:t>S-GW/SGSN</a:t>
            </a:r>
            <a:r>
              <a:rPr lang="zh-CN" altLang="en-US" b="1" dirty="0" smtClean="0">
                <a:latin typeface="微软雅黑" pitchFamily="34" charset="-122"/>
                <a:ea typeface="微软雅黑" pitchFamily="34" charset="-122"/>
                <a:sym typeface="Wingdings 2" panose="05020102010507070707" pitchFamily="18" charset="2"/>
              </a:rPr>
              <a:t> 无法根据 </a:t>
            </a:r>
            <a:r>
              <a:rPr lang="en-US" altLang="zh-CN" b="1" dirty="0" smtClean="0">
                <a:latin typeface="微软雅黑" pitchFamily="34" charset="-122"/>
                <a:ea typeface="微软雅黑" pitchFamily="34" charset="-122"/>
                <a:sym typeface="Wingdings 2" panose="05020102010507070707" pitchFamily="18" charset="2"/>
              </a:rPr>
              <a:t>UE </a:t>
            </a:r>
            <a:r>
              <a:rPr lang="zh-CN" altLang="en-US" b="1" dirty="0" smtClean="0">
                <a:latin typeface="微软雅黑" pitchFamily="34" charset="-122"/>
                <a:ea typeface="微软雅黑" pitchFamily="34" charset="-122"/>
                <a:sym typeface="Wingdings 2" panose="05020102010507070707" pitchFamily="18" charset="2"/>
              </a:rPr>
              <a:t>的 </a:t>
            </a:r>
            <a:r>
              <a:rPr lang="en-US" altLang="zh-CN" b="1" dirty="0" smtClean="0">
                <a:latin typeface="微软雅黑" pitchFamily="34" charset="-122"/>
                <a:ea typeface="微软雅黑" pitchFamily="34" charset="-122"/>
                <a:sym typeface="Wingdings 2" panose="05020102010507070707" pitchFamily="18" charset="2"/>
              </a:rPr>
              <a:t>IP </a:t>
            </a:r>
            <a:r>
              <a:rPr lang="zh-CN" altLang="en-US" b="1" dirty="0" smtClean="0">
                <a:latin typeface="微软雅黑" pitchFamily="34" charset="-122"/>
                <a:ea typeface="微软雅黑" pitchFamily="34" charset="-122"/>
                <a:sym typeface="Wingdings 2" panose="05020102010507070707" pitchFamily="18" charset="2"/>
              </a:rPr>
              <a:t>地址</a:t>
            </a:r>
            <a:r>
              <a:rPr lang="zh-CN" altLang="en-US" b="1" dirty="0">
                <a:latin typeface="微软雅黑" pitchFamily="34" charset="-122"/>
                <a:ea typeface="微软雅黑" pitchFamily="34" charset="-122"/>
                <a:sym typeface="Wingdings 2" panose="05020102010507070707" pitchFamily="18" charset="2"/>
              </a:rPr>
              <a:t>，用传统的路由选择协议，</a:t>
            </a:r>
            <a:r>
              <a:rPr lang="zh-CN" altLang="en-US" b="1" dirty="0" smtClean="0">
                <a:latin typeface="微软雅黑" pitchFamily="34" charset="-122"/>
                <a:ea typeface="微软雅黑" pitchFamily="34" charset="-122"/>
                <a:sym typeface="Wingdings 2" panose="05020102010507070707" pitchFamily="18" charset="2"/>
              </a:rPr>
              <a:t>把 </a:t>
            </a:r>
            <a:r>
              <a:rPr lang="en-US" altLang="zh-CN" b="1" dirty="0" smtClean="0">
                <a:latin typeface="微软雅黑" pitchFamily="34" charset="-122"/>
                <a:ea typeface="微软雅黑" pitchFamily="34" charset="-122"/>
                <a:sym typeface="Wingdings 2" panose="05020102010507070707" pitchFamily="18" charset="2"/>
              </a:rPr>
              <a:t>IP </a:t>
            </a:r>
            <a:r>
              <a:rPr lang="zh-CN" altLang="en-US" b="1" dirty="0" smtClean="0">
                <a:latin typeface="微软雅黑" pitchFamily="34" charset="-122"/>
                <a:ea typeface="微软雅黑" pitchFamily="34" charset="-122"/>
                <a:sym typeface="Wingdings 2" panose="05020102010507070707" pitchFamily="18" charset="2"/>
              </a:rPr>
              <a:t>分组</a:t>
            </a:r>
            <a:r>
              <a:rPr lang="zh-CN" altLang="en-US" b="1" dirty="0">
                <a:latin typeface="微软雅黑" pitchFamily="34" charset="-122"/>
                <a:ea typeface="微软雅黑" pitchFamily="34" charset="-122"/>
                <a:sym typeface="Wingdings 2" panose="05020102010507070707" pitchFamily="18" charset="2"/>
              </a:rPr>
              <a:t>转发</a:t>
            </a:r>
            <a:r>
              <a:rPr lang="zh-CN" altLang="en-US" b="1" dirty="0" smtClean="0">
                <a:latin typeface="微软雅黑" pitchFamily="34" charset="-122"/>
                <a:ea typeface="微软雅黑" pitchFamily="34" charset="-122"/>
                <a:sym typeface="Wingdings 2" panose="05020102010507070707" pitchFamily="18" charset="2"/>
              </a:rPr>
              <a:t>到 </a:t>
            </a:r>
            <a:r>
              <a:rPr lang="en-US" altLang="zh-CN" b="1" dirty="0" smtClean="0">
                <a:latin typeface="微软雅黑" pitchFamily="34" charset="-122"/>
                <a:ea typeface="微软雅黑" pitchFamily="34" charset="-122"/>
                <a:sym typeface="Wingdings 2" panose="05020102010507070707" pitchFamily="18" charset="2"/>
              </a:rPr>
              <a:t>UE</a:t>
            </a:r>
            <a:r>
              <a:rPr lang="zh-CN" altLang="en-US" b="1" dirty="0" smtClean="0">
                <a:latin typeface="微软雅黑" pitchFamily="34" charset="-122"/>
                <a:ea typeface="微软雅黑" pitchFamily="34" charset="-122"/>
                <a:sym typeface="Wingdings 2" panose="05020102010507070707" pitchFamily="18" charset="2"/>
              </a:rPr>
              <a:t>。</a:t>
            </a:r>
            <a:endParaRPr lang="en-US" altLang="zh-CN" b="1" dirty="0">
              <a:latin typeface="微软雅黑" pitchFamily="34" charset="-122"/>
              <a:ea typeface="微软雅黑" pitchFamily="34" charset="-122"/>
              <a:sym typeface="Wingdings 2" panose="05020102010507070707" pitchFamily="18" charset="2"/>
            </a:endParaRPr>
          </a:p>
          <a:p>
            <a:pPr marL="342900" indent="-342900" eaLnBrk="0" hangingPunct="0">
              <a:lnSpc>
                <a:spcPts val="2800"/>
              </a:lnSpc>
              <a:buClr>
                <a:srgbClr val="0070C0"/>
              </a:buClr>
              <a:buFont typeface="Wingdings" pitchFamily="2" charset="2"/>
              <a:buChar char="l"/>
            </a:pPr>
            <a:r>
              <a:rPr lang="zh-CN" altLang="en-US" b="1" dirty="0" smtClean="0">
                <a:latin typeface="微软雅黑" pitchFamily="34" charset="-122"/>
                <a:ea typeface="微软雅黑" pitchFamily="34" charset="-122"/>
                <a:sym typeface="Wingdings 2" panose="05020102010507070707" pitchFamily="18" charset="2"/>
              </a:rPr>
              <a:t>但所有的 </a:t>
            </a:r>
            <a:r>
              <a:rPr lang="en-US" altLang="zh-CN" b="1" dirty="0" err="1" smtClean="0">
                <a:latin typeface="微软雅黑" pitchFamily="34" charset="-122"/>
                <a:ea typeface="微软雅黑" pitchFamily="34" charset="-122"/>
                <a:sym typeface="Wingdings 2" panose="05020102010507070707" pitchFamily="18" charset="2"/>
              </a:rPr>
              <a:t>eNB</a:t>
            </a:r>
            <a:r>
              <a:rPr lang="zh-CN" altLang="en-US" b="1" dirty="0">
                <a:latin typeface="微软雅黑" pitchFamily="34" charset="-122"/>
                <a:ea typeface="微软雅黑" pitchFamily="34" charset="-122"/>
                <a:sym typeface="Wingdings 2" panose="05020102010507070707" pitchFamily="18" charset="2"/>
              </a:rPr>
              <a:t>、</a:t>
            </a:r>
            <a:r>
              <a:rPr lang="en-US" altLang="zh-CN" b="1" dirty="0" smtClean="0">
                <a:latin typeface="微软雅黑" pitchFamily="34" charset="-122"/>
                <a:ea typeface="微软雅黑" pitchFamily="34" charset="-122"/>
                <a:sym typeface="Wingdings 2" panose="05020102010507070707" pitchFamily="18" charset="2"/>
              </a:rPr>
              <a:t>S-GW </a:t>
            </a:r>
            <a:r>
              <a:rPr lang="zh-CN" altLang="en-US" b="1" dirty="0" smtClean="0">
                <a:latin typeface="微软雅黑" pitchFamily="34" charset="-122"/>
                <a:ea typeface="微软雅黑" pitchFamily="34" charset="-122"/>
                <a:sym typeface="Wingdings 2" panose="05020102010507070707" pitchFamily="18" charset="2"/>
              </a:rPr>
              <a:t>和 </a:t>
            </a:r>
            <a:r>
              <a:rPr lang="en-US" altLang="zh-CN" b="1" dirty="0" smtClean="0">
                <a:latin typeface="微软雅黑" pitchFamily="34" charset="-122"/>
                <a:ea typeface="微软雅黑" pitchFamily="34" charset="-122"/>
                <a:sym typeface="Wingdings 2" panose="05020102010507070707" pitchFamily="18" charset="2"/>
              </a:rPr>
              <a:t>P-GW </a:t>
            </a:r>
            <a:r>
              <a:rPr lang="zh-CN" altLang="en-US" b="1" dirty="0" smtClean="0">
                <a:latin typeface="微软雅黑" pitchFamily="34" charset="-122"/>
                <a:ea typeface="微软雅黑" pitchFamily="34" charset="-122"/>
                <a:sym typeface="Wingdings 2" panose="05020102010507070707" pitchFamily="18" charset="2"/>
              </a:rPr>
              <a:t>的</a:t>
            </a:r>
            <a:r>
              <a:rPr lang="zh-CN" altLang="en-US" b="1" dirty="0">
                <a:latin typeface="微软雅黑" pitchFamily="34" charset="-122"/>
                <a:ea typeface="微软雅黑" pitchFamily="34" charset="-122"/>
                <a:sym typeface="Wingdings 2" panose="05020102010507070707" pitchFamily="18" charset="2"/>
              </a:rPr>
              <a:t>地理位置都是</a:t>
            </a:r>
            <a:r>
              <a:rPr lang="zh-CN" altLang="en-US" b="1" dirty="0">
                <a:solidFill>
                  <a:srgbClr val="C00000"/>
                </a:solidFill>
                <a:latin typeface="微软雅黑" pitchFamily="34" charset="-122"/>
                <a:ea typeface="微软雅黑" pitchFamily="34" charset="-122"/>
                <a:sym typeface="Wingdings 2" panose="05020102010507070707" pitchFamily="18" charset="2"/>
              </a:rPr>
              <a:t>固定不变</a:t>
            </a:r>
            <a:r>
              <a:rPr lang="zh-CN" altLang="en-US" b="1" dirty="0">
                <a:latin typeface="微软雅黑" pitchFamily="34" charset="-122"/>
                <a:ea typeface="微软雅黑" pitchFamily="34" charset="-122"/>
                <a:sym typeface="Wingdings 2" panose="05020102010507070707" pitchFamily="18" charset="2"/>
              </a:rPr>
              <a:t>的，因而可以让</a:t>
            </a:r>
            <a:r>
              <a:rPr lang="zh-CN" altLang="en-US" b="1" dirty="0">
                <a:solidFill>
                  <a:srgbClr val="C00000"/>
                </a:solidFill>
                <a:latin typeface="微软雅黑" pitchFamily="34" charset="-122"/>
                <a:ea typeface="微软雅黑" pitchFamily="34" charset="-122"/>
                <a:sym typeface="Wingdings 2" panose="05020102010507070707" pitchFamily="18" charset="2"/>
              </a:rPr>
              <a:t>核心</a:t>
            </a:r>
            <a:r>
              <a:rPr lang="zh-CN" altLang="en-US" b="1" dirty="0" smtClean="0">
                <a:solidFill>
                  <a:srgbClr val="C00000"/>
                </a:solidFill>
                <a:latin typeface="微软雅黑" pitchFamily="34" charset="-122"/>
                <a:ea typeface="微软雅黑" pitchFamily="34" charset="-122"/>
                <a:sym typeface="Wingdings 2" panose="05020102010507070707" pitchFamily="18" charset="2"/>
              </a:rPr>
              <a:t>网 </a:t>
            </a:r>
            <a:r>
              <a:rPr lang="en-US" altLang="zh-CN" b="1" dirty="0" smtClean="0">
                <a:solidFill>
                  <a:srgbClr val="C00000"/>
                </a:solidFill>
                <a:latin typeface="微软雅黑" pitchFamily="34" charset="-122"/>
                <a:ea typeface="微软雅黑" pitchFamily="34" charset="-122"/>
                <a:sym typeface="Wingdings 2" panose="05020102010507070707" pitchFamily="18" charset="2"/>
              </a:rPr>
              <a:t>EPC </a:t>
            </a:r>
            <a:r>
              <a:rPr lang="zh-CN" altLang="en-US" b="1" dirty="0" smtClean="0">
                <a:solidFill>
                  <a:srgbClr val="C00000"/>
                </a:solidFill>
                <a:latin typeface="微软雅黑" pitchFamily="34" charset="-122"/>
                <a:ea typeface="微软雅黑" pitchFamily="34" charset="-122"/>
                <a:sym typeface="Wingdings 2" panose="05020102010507070707" pitchFamily="18" charset="2"/>
              </a:rPr>
              <a:t>只</a:t>
            </a:r>
            <a:r>
              <a:rPr lang="zh-CN" altLang="en-US" b="1" dirty="0">
                <a:solidFill>
                  <a:srgbClr val="C00000"/>
                </a:solidFill>
                <a:latin typeface="微软雅黑" pitchFamily="34" charset="-122"/>
                <a:ea typeface="微软雅黑" pitchFamily="34" charset="-122"/>
                <a:sym typeface="Wingdings 2" panose="05020102010507070707" pitchFamily="18" charset="2"/>
              </a:rPr>
              <a:t>负责</a:t>
            </a:r>
            <a:r>
              <a:rPr lang="zh-CN" altLang="en-US" b="1" dirty="0">
                <a:latin typeface="微软雅黑" pitchFamily="34" charset="-122"/>
                <a:ea typeface="微软雅黑" pitchFamily="34" charset="-122"/>
                <a:sym typeface="Wingdings 2" panose="05020102010507070707" pitchFamily="18" charset="2"/>
              </a:rPr>
              <a:t>核心网</a:t>
            </a:r>
            <a:r>
              <a:rPr lang="zh-CN" altLang="en-US" b="1" dirty="0">
                <a:solidFill>
                  <a:srgbClr val="C00000"/>
                </a:solidFill>
                <a:latin typeface="微软雅黑" pitchFamily="34" charset="-122"/>
                <a:ea typeface="微软雅黑" pitchFamily="34" charset="-122"/>
                <a:sym typeface="Wingdings 2" panose="05020102010507070707" pitchFamily="18" charset="2"/>
              </a:rPr>
              <a:t>内部的路由选择</a:t>
            </a:r>
            <a:r>
              <a:rPr lang="zh-CN" altLang="en-US" b="1" dirty="0" smtClean="0">
                <a:solidFill>
                  <a:srgbClr val="C00000"/>
                </a:solidFill>
                <a:latin typeface="微软雅黑" pitchFamily="34" charset="-122"/>
                <a:ea typeface="微软雅黑" pitchFamily="34" charset="-122"/>
                <a:sym typeface="Wingdings 2" panose="05020102010507070707" pitchFamily="18" charset="2"/>
              </a:rPr>
              <a:t>。</a:t>
            </a:r>
            <a:endParaRPr lang="en-US" altLang="zh-CN" b="1" dirty="0" smtClean="0">
              <a:solidFill>
                <a:srgbClr val="C00000"/>
              </a:solidFill>
              <a:latin typeface="微软雅黑" pitchFamily="34" charset="-122"/>
              <a:ea typeface="微软雅黑" pitchFamily="34" charset="-122"/>
              <a:sym typeface="Wingdings 2" panose="05020102010507070707" pitchFamily="18" charset="2"/>
            </a:endParaRPr>
          </a:p>
          <a:p>
            <a:pPr marL="342900" indent="-342900" eaLnBrk="0" hangingPunct="0">
              <a:lnSpc>
                <a:spcPts val="2800"/>
              </a:lnSpc>
              <a:buClr>
                <a:srgbClr val="0070C0"/>
              </a:buClr>
              <a:buFont typeface="Wingdings" pitchFamily="2" charset="2"/>
              <a:buChar char="l"/>
            </a:pPr>
            <a:r>
              <a:rPr lang="zh-CN" altLang="en-US" b="1" dirty="0" smtClean="0">
                <a:solidFill>
                  <a:srgbClr val="0000CC"/>
                </a:solidFill>
                <a:latin typeface="微软雅黑" pitchFamily="34" charset="-122"/>
                <a:ea typeface="微软雅黑" pitchFamily="34" charset="-122"/>
                <a:sym typeface="Wingdings 2" panose="05020102010507070707" pitchFamily="18" charset="2"/>
              </a:rPr>
              <a:t>采用 </a:t>
            </a:r>
            <a:r>
              <a:rPr lang="en-US" altLang="zh-CN" b="1" dirty="0" smtClean="0">
                <a:solidFill>
                  <a:srgbClr val="0000CC"/>
                </a:solidFill>
                <a:latin typeface="微软雅黑" pitchFamily="34" charset="-122"/>
                <a:ea typeface="微软雅黑" pitchFamily="34" charset="-122"/>
                <a:sym typeface="Wingdings 2" panose="05020102010507070707" pitchFamily="18" charset="2"/>
              </a:rPr>
              <a:t>GTP </a:t>
            </a:r>
            <a:r>
              <a:rPr lang="zh-CN" altLang="en-US" b="1" dirty="0" smtClean="0">
                <a:solidFill>
                  <a:srgbClr val="0000CC"/>
                </a:solidFill>
                <a:latin typeface="微软雅黑" pitchFamily="34" charset="-122"/>
                <a:ea typeface="微软雅黑" pitchFamily="34" charset="-122"/>
                <a:sym typeface="Wingdings 2" panose="05020102010507070707" pitchFamily="18" charset="2"/>
              </a:rPr>
              <a:t>隧道</a:t>
            </a:r>
            <a:r>
              <a:rPr lang="zh-CN" altLang="en-US" b="1" dirty="0">
                <a:solidFill>
                  <a:srgbClr val="0000CC"/>
                </a:solidFill>
                <a:latin typeface="微软雅黑" pitchFamily="34" charset="-122"/>
                <a:ea typeface="微软雅黑" pitchFamily="34" charset="-122"/>
                <a:sym typeface="Wingdings 2" panose="05020102010507070707" pitchFamily="18" charset="2"/>
              </a:rPr>
              <a:t>方式</a:t>
            </a:r>
            <a:r>
              <a:rPr lang="zh-CN" altLang="en-US" b="1" dirty="0" smtClean="0">
                <a:solidFill>
                  <a:srgbClr val="0000CC"/>
                </a:solidFill>
                <a:latin typeface="微软雅黑" pitchFamily="34" charset="-122"/>
                <a:ea typeface="微软雅黑" pitchFamily="34" charset="-122"/>
                <a:sym typeface="Wingdings 2" panose="05020102010507070707" pitchFamily="18" charset="2"/>
              </a:rPr>
              <a:t>，</a:t>
            </a:r>
            <a:r>
              <a:rPr lang="zh-CN" altLang="en-US" b="1" dirty="0">
                <a:latin typeface="微软雅黑" pitchFamily="34" charset="-122"/>
                <a:ea typeface="微软雅黑" pitchFamily="34" charset="-122"/>
                <a:sym typeface="Wingdings 2" panose="05020102010507070707" pitchFamily="18" charset="2"/>
              </a:rPr>
              <a:t>核心网</a:t>
            </a:r>
            <a:r>
              <a:rPr lang="zh-CN" altLang="en-US" b="1" dirty="0" smtClean="0">
                <a:latin typeface="微软雅黑" pitchFamily="34" charset="-122"/>
                <a:ea typeface="微软雅黑" pitchFamily="34" charset="-122"/>
                <a:sym typeface="Wingdings 2" panose="05020102010507070707" pitchFamily="18" charset="2"/>
              </a:rPr>
              <a:t>将 </a:t>
            </a:r>
            <a:r>
              <a:rPr lang="en-US" altLang="zh-CN" b="1" dirty="0" smtClean="0">
                <a:latin typeface="微软雅黑" pitchFamily="34" charset="-122"/>
                <a:ea typeface="微软雅黑" pitchFamily="34" charset="-122"/>
                <a:sym typeface="Wingdings 2" panose="05020102010507070707" pitchFamily="18" charset="2"/>
              </a:rPr>
              <a:t>UE </a:t>
            </a:r>
            <a:r>
              <a:rPr lang="zh-CN" altLang="en-US" b="1" dirty="0" smtClean="0">
                <a:latin typeface="微软雅黑" pitchFamily="34" charset="-122"/>
                <a:ea typeface="微软雅黑" pitchFamily="34" charset="-122"/>
                <a:sym typeface="Wingdings 2" panose="05020102010507070707" pitchFamily="18" charset="2"/>
              </a:rPr>
              <a:t>发送</a:t>
            </a:r>
            <a:r>
              <a:rPr lang="zh-CN" altLang="en-US" b="1" dirty="0">
                <a:latin typeface="微软雅黑" pitchFamily="34" charset="-122"/>
                <a:ea typeface="微软雅黑" pitchFamily="34" charset="-122"/>
                <a:sym typeface="Wingdings 2" panose="05020102010507070707" pitchFamily="18" charset="2"/>
              </a:rPr>
              <a:t>到互联网</a:t>
            </a:r>
            <a:r>
              <a:rPr lang="zh-CN" altLang="en-US" b="1" dirty="0" smtClean="0">
                <a:latin typeface="微软雅黑" pitchFamily="34" charset="-122"/>
                <a:ea typeface="微软雅黑" pitchFamily="34" charset="-122"/>
                <a:sym typeface="Wingdings 2" panose="05020102010507070707" pitchFamily="18" charset="2"/>
              </a:rPr>
              <a:t>的 </a:t>
            </a:r>
            <a:r>
              <a:rPr lang="en-US" altLang="zh-CN" b="1" dirty="0" smtClean="0">
                <a:latin typeface="微软雅黑" pitchFamily="34" charset="-122"/>
                <a:ea typeface="微软雅黑" pitchFamily="34" charset="-122"/>
                <a:sym typeface="Wingdings 2" panose="05020102010507070707" pitchFamily="18" charset="2"/>
              </a:rPr>
              <a:t>IP </a:t>
            </a:r>
            <a:r>
              <a:rPr lang="zh-CN" altLang="en-US" b="1" dirty="0" smtClean="0">
                <a:latin typeface="微软雅黑" pitchFamily="34" charset="-122"/>
                <a:ea typeface="微软雅黑" pitchFamily="34" charset="-122"/>
                <a:sym typeface="Wingdings 2" panose="05020102010507070707" pitchFamily="18" charset="2"/>
              </a:rPr>
              <a:t>分组</a:t>
            </a:r>
            <a:r>
              <a:rPr lang="zh-CN" altLang="en-US" b="1" dirty="0" smtClean="0">
                <a:solidFill>
                  <a:srgbClr val="C00000"/>
                </a:solidFill>
                <a:latin typeface="微软雅黑" pitchFamily="34" charset="-122"/>
                <a:ea typeface="微软雅黑" pitchFamily="34" charset="-122"/>
                <a:sym typeface="Wingdings 2" panose="05020102010507070707" pitchFamily="18" charset="2"/>
              </a:rPr>
              <a:t>封装</a:t>
            </a:r>
            <a:r>
              <a:rPr lang="zh-CN" altLang="en-US" b="1" dirty="0">
                <a:latin typeface="微软雅黑" pitchFamily="34" charset="-122"/>
                <a:ea typeface="微软雅黑" pitchFamily="34" charset="-122"/>
                <a:sym typeface="Wingdings 2" panose="05020102010507070707" pitchFamily="18" charset="2"/>
              </a:rPr>
              <a:t>为新</a:t>
            </a:r>
            <a:r>
              <a:rPr lang="zh-CN" altLang="en-US" b="1" dirty="0" smtClean="0">
                <a:latin typeface="微软雅黑" pitchFamily="34" charset="-122"/>
                <a:ea typeface="微软雅黑" pitchFamily="34" charset="-122"/>
                <a:sym typeface="Wingdings 2" panose="05020102010507070707" pitchFamily="18" charset="2"/>
              </a:rPr>
              <a:t>的 </a:t>
            </a:r>
            <a:r>
              <a:rPr lang="en-US" altLang="zh-CN" b="1" dirty="0" smtClean="0">
                <a:latin typeface="微软雅黑" pitchFamily="34" charset="-122"/>
                <a:ea typeface="微软雅黑" pitchFamily="34" charset="-122"/>
                <a:sym typeface="Wingdings 2" panose="05020102010507070707" pitchFamily="18" charset="2"/>
              </a:rPr>
              <a:t>IP </a:t>
            </a:r>
            <a:r>
              <a:rPr lang="zh-CN" altLang="en-US" b="1" dirty="0" smtClean="0">
                <a:latin typeface="微软雅黑" pitchFamily="34" charset="-122"/>
                <a:ea typeface="微软雅黑" pitchFamily="34" charset="-122"/>
                <a:sym typeface="Wingdings 2" panose="05020102010507070707" pitchFamily="18" charset="2"/>
              </a:rPr>
              <a:t>分组</a:t>
            </a:r>
            <a:r>
              <a:rPr lang="zh-CN" altLang="en-US" b="1" dirty="0">
                <a:latin typeface="微软雅黑" pitchFamily="34" charset="-122"/>
                <a:ea typeface="微软雅黑" pitchFamily="34" charset="-122"/>
                <a:sym typeface="Wingdings 2" panose="05020102010507070707" pitchFamily="18" charset="2"/>
              </a:rPr>
              <a:t>，在隧道中传送</a:t>
            </a:r>
            <a:r>
              <a:rPr lang="zh-CN" altLang="en-US" b="1" dirty="0" smtClean="0">
                <a:latin typeface="微软雅黑" pitchFamily="34" charset="-122"/>
                <a:ea typeface="微软雅黑" pitchFamily="34" charset="-122"/>
                <a:sym typeface="Wingdings 2" panose="05020102010507070707" pitchFamily="18" charset="2"/>
              </a:rPr>
              <a:t>到 </a:t>
            </a:r>
            <a:r>
              <a:rPr lang="en-US" altLang="zh-CN" b="1" dirty="0" smtClean="0">
                <a:latin typeface="微软雅黑" pitchFamily="34" charset="-122"/>
                <a:ea typeface="微软雅黑" pitchFamily="34" charset="-122"/>
                <a:sym typeface="Wingdings 2" panose="05020102010507070707" pitchFamily="18" charset="2"/>
              </a:rPr>
              <a:t>P-GW</a:t>
            </a:r>
            <a:r>
              <a:rPr lang="zh-CN" altLang="en-US" b="1" dirty="0">
                <a:latin typeface="微软雅黑" pitchFamily="34" charset="-122"/>
                <a:ea typeface="微软雅黑" pitchFamily="34" charset="-122"/>
                <a:sym typeface="Wingdings 2" panose="05020102010507070707" pitchFamily="18" charset="2"/>
              </a:rPr>
              <a:t>。以后再</a:t>
            </a:r>
            <a:r>
              <a:rPr lang="zh-CN" altLang="en-US" b="1" dirty="0" smtClean="0">
                <a:latin typeface="微软雅黑" pitchFamily="34" charset="-122"/>
                <a:ea typeface="微软雅黑" pitchFamily="34" charset="-122"/>
                <a:sym typeface="Wingdings 2" panose="05020102010507070707" pitchFamily="18" charset="2"/>
              </a:rPr>
              <a:t>由 </a:t>
            </a:r>
            <a:r>
              <a:rPr lang="en-US" altLang="zh-CN" b="1" dirty="0" smtClean="0">
                <a:latin typeface="微软雅黑" pitchFamily="34" charset="-122"/>
                <a:ea typeface="微软雅黑" pitchFamily="34" charset="-122"/>
                <a:sym typeface="Wingdings 2" panose="05020102010507070707" pitchFamily="18" charset="2"/>
              </a:rPr>
              <a:t>P-GW </a:t>
            </a:r>
            <a:r>
              <a:rPr lang="zh-CN" altLang="en-US" b="1" dirty="0" smtClean="0">
                <a:latin typeface="微软雅黑" pitchFamily="34" charset="-122"/>
                <a:ea typeface="微软雅黑" pitchFamily="34" charset="-122"/>
                <a:sym typeface="Wingdings 2" panose="05020102010507070707" pitchFamily="18" charset="2"/>
              </a:rPr>
              <a:t>转发</a:t>
            </a:r>
            <a:r>
              <a:rPr lang="zh-CN" altLang="en-US" b="1" dirty="0">
                <a:latin typeface="微软雅黑" pitchFamily="34" charset="-122"/>
                <a:ea typeface="微软雅黑" pitchFamily="34" charset="-122"/>
                <a:sym typeface="Wingdings 2" panose="05020102010507070707" pitchFamily="18" charset="2"/>
              </a:rPr>
              <a:t>给互联网中的其他路由器</a:t>
            </a:r>
            <a:r>
              <a:rPr lang="zh-CN" altLang="en-US" b="1" dirty="0" smtClean="0">
                <a:latin typeface="微软雅黑" pitchFamily="34" charset="-122"/>
                <a:ea typeface="微软雅黑" pitchFamily="34" charset="-122"/>
                <a:sym typeface="Wingdings 2" panose="05020102010507070707" pitchFamily="18" charset="2"/>
              </a:rPr>
              <a:t>。同理</a:t>
            </a:r>
            <a:r>
              <a:rPr lang="zh-CN" altLang="en-US" b="1" dirty="0">
                <a:latin typeface="微软雅黑" pitchFamily="34" charset="-122"/>
                <a:ea typeface="微软雅黑" pitchFamily="34" charset="-122"/>
                <a:sym typeface="Wingdings 2" panose="05020102010507070707" pitchFamily="18" charset="2"/>
              </a:rPr>
              <a:t>，从互联网发送</a:t>
            </a:r>
            <a:r>
              <a:rPr lang="zh-CN" altLang="en-US" b="1" dirty="0" smtClean="0">
                <a:latin typeface="微软雅黑" pitchFamily="34" charset="-122"/>
                <a:ea typeface="微软雅黑" pitchFamily="34" charset="-122"/>
                <a:sym typeface="Wingdings 2" panose="05020102010507070707" pitchFamily="18" charset="2"/>
              </a:rPr>
              <a:t>给 </a:t>
            </a:r>
            <a:r>
              <a:rPr lang="en-US" altLang="zh-CN" b="1" dirty="0" smtClean="0">
                <a:latin typeface="微软雅黑" pitchFamily="34" charset="-122"/>
                <a:ea typeface="微软雅黑" pitchFamily="34" charset="-122"/>
                <a:sym typeface="Wingdings 2" panose="05020102010507070707" pitchFamily="18" charset="2"/>
              </a:rPr>
              <a:t>UE </a:t>
            </a:r>
            <a:r>
              <a:rPr lang="zh-CN" altLang="en-US" b="1" dirty="0" smtClean="0">
                <a:latin typeface="微软雅黑" pitchFamily="34" charset="-122"/>
                <a:ea typeface="微软雅黑" pitchFamily="34" charset="-122"/>
                <a:sym typeface="Wingdings 2" panose="05020102010507070707" pitchFamily="18" charset="2"/>
              </a:rPr>
              <a:t>的 </a:t>
            </a:r>
            <a:r>
              <a:rPr lang="en-US" altLang="zh-CN" b="1" dirty="0" smtClean="0">
                <a:latin typeface="微软雅黑" pitchFamily="34" charset="-122"/>
                <a:ea typeface="微软雅黑" pitchFamily="34" charset="-122"/>
                <a:sym typeface="Wingdings 2" panose="05020102010507070707" pitchFamily="18" charset="2"/>
              </a:rPr>
              <a:t>IP </a:t>
            </a:r>
            <a:r>
              <a:rPr lang="zh-CN" altLang="en-US" b="1" dirty="0" smtClean="0">
                <a:latin typeface="微软雅黑" pitchFamily="34" charset="-122"/>
                <a:ea typeface="微软雅黑" pitchFamily="34" charset="-122"/>
                <a:sym typeface="Wingdings 2" panose="05020102010507070707" pitchFamily="18" charset="2"/>
              </a:rPr>
              <a:t>分组</a:t>
            </a:r>
            <a:r>
              <a:rPr lang="zh-CN" altLang="en-US" b="1" dirty="0">
                <a:latin typeface="微软雅黑" pitchFamily="34" charset="-122"/>
                <a:ea typeface="微软雅黑" pitchFamily="34" charset="-122"/>
                <a:sym typeface="Wingdings 2" panose="05020102010507070707" pitchFamily="18" charset="2"/>
              </a:rPr>
              <a:t>，一律先转发</a:t>
            </a:r>
            <a:r>
              <a:rPr lang="zh-CN" altLang="en-US" b="1" dirty="0" smtClean="0">
                <a:latin typeface="微软雅黑" pitchFamily="34" charset="-122"/>
                <a:ea typeface="微软雅黑" pitchFamily="34" charset="-122"/>
                <a:sym typeface="Wingdings 2" panose="05020102010507070707" pitchFamily="18" charset="2"/>
              </a:rPr>
              <a:t>到 </a:t>
            </a:r>
            <a:r>
              <a:rPr lang="en-US" altLang="zh-CN" b="1" dirty="0" smtClean="0">
                <a:latin typeface="微软雅黑" pitchFamily="34" charset="-122"/>
                <a:ea typeface="微软雅黑" pitchFamily="34" charset="-122"/>
                <a:sym typeface="Wingdings 2" panose="05020102010507070707" pitchFamily="18" charset="2"/>
              </a:rPr>
              <a:t>P-GW</a:t>
            </a:r>
            <a:r>
              <a:rPr lang="zh-CN" altLang="en-US" b="1" dirty="0">
                <a:latin typeface="微软雅黑" pitchFamily="34" charset="-122"/>
                <a:ea typeface="微软雅黑" pitchFamily="34" charset="-122"/>
                <a:sym typeface="Wingdings 2" panose="05020102010507070707" pitchFamily="18" charset="2"/>
              </a:rPr>
              <a:t>，</a:t>
            </a:r>
            <a:r>
              <a:rPr lang="zh-CN" altLang="en-US" b="1" dirty="0" smtClean="0">
                <a:latin typeface="微软雅黑" pitchFamily="34" charset="-122"/>
                <a:ea typeface="微软雅黑" pitchFamily="34" charset="-122"/>
                <a:sym typeface="Wingdings 2" panose="05020102010507070707" pitchFamily="18" charset="2"/>
              </a:rPr>
              <a:t>由 </a:t>
            </a:r>
            <a:r>
              <a:rPr lang="en-US" altLang="zh-CN" b="1" dirty="0" smtClean="0">
                <a:latin typeface="微软雅黑" pitchFamily="34" charset="-122"/>
                <a:ea typeface="微软雅黑" pitchFamily="34" charset="-122"/>
                <a:sym typeface="Wingdings 2" panose="05020102010507070707" pitchFamily="18" charset="2"/>
              </a:rPr>
              <a:t>P-GW </a:t>
            </a:r>
            <a:r>
              <a:rPr lang="zh-CN" altLang="en-US" b="1" dirty="0" smtClean="0">
                <a:latin typeface="微软雅黑" pitchFamily="34" charset="-122"/>
                <a:ea typeface="微软雅黑" pitchFamily="34" charset="-122"/>
                <a:sym typeface="Wingdings 2" panose="05020102010507070707" pitchFamily="18" charset="2"/>
              </a:rPr>
              <a:t>负责</a:t>
            </a:r>
            <a:r>
              <a:rPr lang="zh-CN" altLang="en-US" b="1" dirty="0">
                <a:latin typeface="微软雅黑" pitchFamily="34" charset="-122"/>
                <a:ea typeface="微软雅黑" pitchFamily="34" charset="-122"/>
                <a:sym typeface="Wingdings 2" panose="05020102010507070707" pitchFamily="18" charset="2"/>
              </a:rPr>
              <a:t>确定从哪个隧道转发</a:t>
            </a:r>
            <a:r>
              <a:rPr lang="zh-CN" altLang="en-US" b="1" dirty="0" smtClean="0">
                <a:latin typeface="微软雅黑" pitchFamily="34" charset="-122"/>
                <a:ea typeface="微软雅黑" pitchFamily="34" charset="-122"/>
                <a:sym typeface="Wingdings 2" panose="05020102010507070707" pitchFamily="18" charset="2"/>
              </a:rPr>
              <a:t>到 </a:t>
            </a:r>
            <a:r>
              <a:rPr lang="en-US" altLang="zh-CN" b="1" dirty="0" smtClean="0">
                <a:latin typeface="微软雅黑" pitchFamily="34" charset="-122"/>
                <a:ea typeface="微软雅黑" pitchFamily="34" charset="-122"/>
                <a:sym typeface="Wingdings 2" panose="05020102010507070707" pitchFamily="18" charset="2"/>
              </a:rPr>
              <a:t>S-GW </a:t>
            </a:r>
            <a:r>
              <a:rPr lang="zh-CN" altLang="en-US" b="1" dirty="0" smtClean="0">
                <a:latin typeface="微软雅黑" pitchFamily="34" charset="-122"/>
                <a:ea typeface="微软雅黑" pitchFamily="34" charset="-122"/>
                <a:sym typeface="Wingdings 2" panose="05020102010507070707" pitchFamily="18" charset="2"/>
              </a:rPr>
              <a:t>和 </a:t>
            </a:r>
            <a:r>
              <a:rPr lang="en-US" altLang="zh-CN" b="1" dirty="0" err="1" smtClean="0">
                <a:latin typeface="微软雅黑" pitchFamily="34" charset="-122"/>
                <a:ea typeface="微软雅黑" pitchFamily="34" charset="-122"/>
                <a:sym typeface="Wingdings 2" panose="05020102010507070707" pitchFamily="18" charset="2"/>
              </a:rPr>
              <a:t>eNB</a:t>
            </a:r>
            <a:r>
              <a:rPr lang="zh-CN" altLang="en-US" b="1" dirty="0">
                <a:latin typeface="微软雅黑" pitchFamily="34" charset="-122"/>
                <a:ea typeface="微软雅黑" pitchFamily="34" charset="-122"/>
                <a:sym typeface="Wingdings 2" panose="05020102010507070707" pitchFamily="18" charset="2"/>
              </a:rPr>
              <a:t>，最后</a:t>
            </a:r>
            <a:r>
              <a:rPr lang="zh-CN" altLang="en-US" b="1" dirty="0" smtClean="0">
                <a:latin typeface="微软雅黑" pitchFamily="34" charset="-122"/>
                <a:ea typeface="微软雅黑" pitchFamily="34" charset="-122"/>
                <a:sym typeface="Wingdings 2" panose="05020102010507070707" pitchFamily="18" charset="2"/>
              </a:rPr>
              <a:t>再从 </a:t>
            </a:r>
            <a:r>
              <a:rPr lang="en-US" altLang="zh-CN" b="1" dirty="0" err="1" smtClean="0">
                <a:latin typeface="微软雅黑" pitchFamily="34" charset="-122"/>
                <a:ea typeface="微软雅黑" pitchFamily="34" charset="-122"/>
                <a:sym typeface="Wingdings 2" panose="05020102010507070707" pitchFamily="18" charset="2"/>
              </a:rPr>
              <a:t>eNB</a:t>
            </a:r>
            <a:r>
              <a:rPr lang="en-US" altLang="zh-CN" b="1" dirty="0" smtClean="0">
                <a:latin typeface="微软雅黑" pitchFamily="34" charset="-122"/>
                <a:ea typeface="微软雅黑" pitchFamily="34" charset="-122"/>
                <a:sym typeface="Wingdings 2" panose="05020102010507070707" pitchFamily="18" charset="2"/>
              </a:rPr>
              <a:t> </a:t>
            </a:r>
            <a:r>
              <a:rPr lang="zh-CN" altLang="en-US" b="1" dirty="0" smtClean="0">
                <a:latin typeface="微软雅黑" pitchFamily="34" charset="-122"/>
                <a:ea typeface="微软雅黑" pitchFamily="34" charset="-122"/>
                <a:sym typeface="Wingdings 2" panose="05020102010507070707" pitchFamily="18" charset="2"/>
              </a:rPr>
              <a:t>转发</a:t>
            </a:r>
            <a:r>
              <a:rPr lang="zh-CN" altLang="en-US" b="1" dirty="0">
                <a:latin typeface="微软雅黑" pitchFamily="34" charset="-122"/>
                <a:ea typeface="微软雅黑" pitchFamily="34" charset="-122"/>
                <a:sym typeface="Wingdings 2" panose="05020102010507070707" pitchFamily="18" charset="2"/>
              </a:rPr>
              <a:t>到</a:t>
            </a:r>
            <a:r>
              <a:rPr lang="zh-CN" altLang="en-US" b="1" dirty="0" smtClean="0">
                <a:latin typeface="微软雅黑" pitchFamily="34" charset="-122"/>
                <a:ea typeface="微软雅黑" pitchFamily="34" charset="-122"/>
                <a:sym typeface="Wingdings 2" panose="05020102010507070707" pitchFamily="18" charset="2"/>
              </a:rPr>
              <a:t>目的 </a:t>
            </a:r>
            <a:r>
              <a:rPr lang="en-US" altLang="zh-CN" b="1" dirty="0" smtClean="0">
                <a:latin typeface="微软雅黑" pitchFamily="34" charset="-122"/>
                <a:ea typeface="微软雅黑" pitchFamily="34" charset="-122"/>
                <a:sym typeface="Wingdings 2" panose="05020102010507070707" pitchFamily="18" charset="2"/>
              </a:rPr>
              <a:t>UE</a:t>
            </a:r>
            <a:r>
              <a:rPr lang="zh-CN" altLang="en-US" b="1" dirty="0" smtClean="0">
                <a:latin typeface="微软雅黑" pitchFamily="34" charset="-122"/>
                <a:ea typeface="微软雅黑" pitchFamily="34" charset="-122"/>
                <a:sym typeface="Wingdings 2" panose="05020102010507070707" pitchFamily="18" charset="2"/>
              </a:rPr>
              <a:t>。</a:t>
            </a:r>
            <a:endParaRPr lang="zh-CN" altLang="en-US" b="1" dirty="0">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238835" y="585623"/>
            <a:ext cx="2652586"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为何</a:t>
            </a:r>
            <a:r>
              <a:rPr lang="zh-CN" altLang="en-US" sz="2000" b="1" dirty="0" smtClean="0">
                <a:solidFill>
                  <a:schemeClr val="bg1"/>
                </a:solidFill>
                <a:latin typeface="微软雅黑" pitchFamily="34" charset="-122"/>
                <a:ea typeface="微软雅黑" pitchFamily="34" charset="-122"/>
              </a:rPr>
              <a:t>使用 </a:t>
            </a:r>
            <a:r>
              <a:rPr lang="en-US" altLang="zh-CN" sz="2000" b="1" dirty="0" smtClean="0">
                <a:solidFill>
                  <a:schemeClr val="bg1"/>
                </a:solidFill>
                <a:latin typeface="微软雅黑" pitchFamily="34" charset="-122"/>
                <a:ea typeface="微软雅黑" pitchFamily="34" charset="-122"/>
              </a:rPr>
              <a:t>GTP </a:t>
            </a:r>
            <a:r>
              <a:rPr lang="zh-CN" altLang="en-US" sz="2000" b="1" dirty="0" smtClean="0">
                <a:solidFill>
                  <a:schemeClr val="bg1"/>
                </a:solidFill>
                <a:latin typeface="微软雅黑" pitchFamily="34" charset="-122"/>
                <a:ea typeface="微软雅黑" pitchFamily="34" charset="-122"/>
              </a:rPr>
              <a:t>隧道？</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 xmlns:p14="http://schemas.microsoft.com/office/powerpoint/2010/main" val="2853806662"/>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42657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百度服务器并</a:t>
            </a:r>
            <a:r>
              <a:rPr lang="zh-CN" altLang="en-US" sz="2000" b="1" dirty="0" smtClean="0">
                <a:latin typeface="微软雅黑" pitchFamily="34" charset="-122"/>
                <a:ea typeface="微软雅黑" pitchFamily="34" charset="-122"/>
                <a:sym typeface="Wingdings 2" panose="05020102010507070707" pitchFamily="18" charset="2"/>
              </a:rPr>
              <a:t>不知道 </a:t>
            </a:r>
            <a:r>
              <a:rPr lang="en-US" altLang="zh-CN" sz="2000" b="1" dirty="0" smtClean="0">
                <a:latin typeface="微软雅黑" pitchFamily="34" charset="-122"/>
                <a:ea typeface="微软雅黑" pitchFamily="34" charset="-122"/>
                <a:sym typeface="Wingdings 2" panose="05020102010507070707" pitchFamily="18" charset="2"/>
              </a:rPr>
              <a:t>UE </a:t>
            </a:r>
            <a:r>
              <a:rPr lang="zh-CN" altLang="en-US" sz="2000" b="1" dirty="0" smtClean="0">
                <a:latin typeface="微软雅黑" pitchFamily="34" charset="-122"/>
                <a:ea typeface="微软雅黑" pitchFamily="34" charset="-122"/>
                <a:sym typeface="Wingdings 2" panose="05020102010507070707" pitchFamily="18" charset="2"/>
              </a:rPr>
              <a:t>的</a:t>
            </a:r>
            <a:r>
              <a:rPr lang="zh-CN" altLang="en-US" sz="2000" b="1" dirty="0">
                <a:latin typeface="微软雅黑" pitchFamily="34" charset="-122"/>
                <a:ea typeface="微软雅黑" pitchFamily="34" charset="-122"/>
                <a:sym typeface="Wingdings 2" panose="05020102010507070707" pitchFamily="18" charset="2"/>
              </a:rPr>
              <a:t>空口状态，而只</a:t>
            </a:r>
            <a:r>
              <a:rPr lang="zh-CN" altLang="en-US" sz="2000" b="1" dirty="0" smtClean="0">
                <a:latin typeface="微软雅黑" pitchFamily="34" charset="-122"/>
                <a:ea typeface="微软雅黑" pitchFamily="34" charset="-122"/>
                <a:sym typeface="Wingdings 2" panose="05020102010507070707" pitchFamily="18" charset="2"/>
              </a:rPr>
              <a:t>知道 </a:t>
            </a:r>
            <a:r>
              <a:rPr lang="en-US" altLang="zh-CN" sz="2000" b="1" dirty="0" smtClean="0">
                <a:latin typeface="微软雅黑" pitchFamily="34" charset="-122"/>
                <a:ea typeface="微软雅黑" pitchFamily="34" charset="-122"/>
                <a:sym typeface="Wingdings 2" panose="05020102010507070707" pitchFamily="18" charset="2"/>
              </a:rPr>
              <a:t>UE </a:t>
            </a:r>
            <a:r>
              <a:rPr lang="zh-CN" altLang="en-US" sz="2000" b="1" dirty="0" smtClean="0">
                <a:latin typeface="微软雅黑" pitchFamily="34" charset="-122"/>
                <a:ea typeface="微软雅黑" pitchFamily="34" charset="-122"/>
                <a:sym typeface="Wingdings 2" panose="05020102010507070707" pitchFamily="18" charset="2"/>
              </a:rPr>
              <a:t>的 </a:t>
            </a:r>
            <a:r>
              <a:rPr lang="en-US" altLang="zh-CN" sz="2000" b="1" dirty="0" smtClean="0">
                <a:latin typeface="微软雅黑" pitchFamily="34" charset="-122"/>
                <a:ea typeface="微软雅黑" pitchFamily="34" charset="-122"/>
                <a:sym typeface="Wingdings 2" panose="05020102010507070707" pitchFamily="18" charset="2"/>
              </a:rPr>
              <a:t>IP </a:t>
            </a:r>
            <a:r>
              <a:rPr lang="zh-CN" altLang="en-US" sz="2000" b="1" dirty="0" smtClean="0">
                <a:latin typeface="微软雅黑" pitchFamily="34" charset="-122"/>
                <a:ea typeface="微软雅黑" pitchFamily="34" charset="-122"/>
                <a:sym typeface="Wingdings 2" panose="05020102010507070707" pitchFamily="18" charset="2"/>
              </a:rPr>
              <a:t>地址。</a:t>
            </a:r>
            <a:endParaRPr lang="en-US" altLang="zh-CN" sz="2000" b="1" dirty="0" smtClean="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smtClean="0">
                <a:solidFill>
                  <a:srgbClr val="C00000"/>
                </a:solidFill>
                <a:latin typeface="微软雅黑" pitchFamily="34" charset="-122"/>
                <a:ea typeface="微软雅黑" pitchFamily="34" charset="-122"/>
                <a:sym typeface="Wingdings 2" panose="05020102010507070707" pitchFamily="18" charset="2"/>
              </a:rPr>
              <a:t>正常 </a:t>
            </a:r>
            <a:r>
              <a:rPr lang="en-US" altLang="zh-CN" sz="2000" b="1" dirty="0" smtClean="0">
                <a:solidFill>
                  <a:srgbClr val="C00000"/>
                </a:solidFill>
                <a:latin typeface="微软雅黑" pitchFamily="34" charset="-122"/>
                <a:ea typeface="微软雅黑" pitchFamily="34" charset="-122"/>
                <a:sym typeface="Wingdings 2" panose="05020102010507070707" pitchFamily="18" charset="2"/>
              </a:rPr>
              <a:t>IP </a:t>
            </a:r>
            <a:r>
              <a:rPr lang="zh-CN" altLang="en-US" sz="2000" b="1" dirty="0" smtClean="0">
                <a:solidFill>
                  <a:srgbClr val="C00000"/>
                </a:solidFill>
                <a:latin typeface="微软雅黑" pitchFamily="34" charset="-122"/>
                <a:ea typeface="微软雅黑" pitchFamily="34" charset="-122"/>
                <a:sym typeface="Wingdings 2" panose="05020102010507070707" pitchFamily="18" charset="2"/>
              </a:rPr>
              <a:t>分组转发</a:t>
            </a:r>
            <a:endParaRPr lang="en-US" altLang="zh-CN" sz="2000" b="1" dirty="0" smtClean="0">
              <a:solidFill>
                <a:srgbClr val="C00000"/>
              </a:solidFill>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百度服务器以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地址为目的地址，构成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分组发送出去</a:t>
            </a:r>
            <a:r>
              <a:rPr lang="zh-CN" altLang="en-US" b="1" dirty="0" smtClean="0">
                <a:latin typeface="微软雅黑" pitchFamily="34" charset="-122"/>
                <a:ea typeface="微软雅黑" pitchFamily="34" charset="-122"/>
                <a:sym typeface="Wingdings 2" panose="05020102010507070707" pitchFamily="18" charset="2"/>
              </a:rPr>
              <a:t>。</a:t>
            </a:r>
            <a:endParaRPr lang="en-US" altLang="zh-CN" b="1" dirty="0" smtClean="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smtClean="0">
                <a:latin typeface="微软雅黑" pitchFamily="34" charset="-122"/>
                <a:ea typeface="微软雅黑" pitchFamily="34" charset="-122"/>
                <a:sym typeface="Wingdings 2" panose="05020102010507070707" pitchFamily="18" charset="2"/>
              </a:rPr>
              <a:t>互联网</a:t>
            </a:r>
            <a:r>
              <a:rPr lang="zh-CN" altLang="en-US" b="1" dirty="0">
                <a:latin typeface="微软雅黑" pitchFamily="34" charset="-122"/>
                <a:ea typeface="微软雅黑" pitchFamily="34" charset="-122"/>
                <a:sym typeface="Wingdings 2" panose="05020102010507070707" pitchFamily="18" charset="2"/>
              </a:rPr>
              <a:t>中的路由器根据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分组的目的地址，能够找到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所驻留的 </a:t>
            </a:r>
            <a:r>
              <a:rPr lang="en-US" altLang="zh-CN" b="1" dirty="0">
                <a:latin typeface="微软雅黑" pitchFamily="34" charset="-122"/>
                <a:ea typeface="微软雅黑" pitchFamily="34" charset="-122"/>
                <a:sym typeface="Wingdings 2" panose="05020102010507070707" pitchFamily="18" charset="2"/>
              </a:rPr>
              <a:t>P-GW</a:t>
            </a:r>
            <a:r>
              <a:rPr lang="zh-CN" altLang="en-US" b="1" dirty="0">
                <a:latin typeface="微软雅黑" pitchFamily="34" charset="-122"/>
                <a:ea typeface="微软雅黑" pitchFamily="34" charset="-122"/>
                <a:sym typeface="Wingdings 2" panose="05020102010507070707" pitchFamily="18" charset="2"/>
              </a:rPr>
              <a:t>。</a:t>
            </a:r>
            <a:endParaRPr lang="en-US" altLang="zh-CN"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sym typeface="Wingdings 2" panose="05020102010507070707" pitchFamily="18" charset="2"/>
              </a:rPr>
              <a:t>在隧道中转发给 </a:t>
            </a:r>
            <a:r>
              <a:rPr lang="en-US" altLang="zh-CN" sz="2000" b="1" dirty="0" smtClean="0">
                <a:solidFill>
                  <a:srgbClr val="C00000"/>
                </a:solidFill>
                <a:latin typeface="微软雅黑" pitchFamily="34" charset="-122"/>
                <a:ea typeface="微软雅黑" pitchFamily="34" charset="-122"/>
                <a:sym typeface="Wingdings 2" panose="05020102010507070707" pitchFamily="18" charset="2"/>
              </a:rPr>
              <a:t>S-GW</a:t>
            </a: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sym typeface="Wingdings 2" panose="05020102010507070707" pitchFamily="18" charset="2"/>
              </a:rPr>
              <a:t>P-GW </a:t>
            </a:r>
            <a:r>
              <a:rPr lang="zh-CN" altLang="en-US" b="1" dirty="0">
                <a:latin typeface="微软雅黑" pitchFamily="34" charset="-122"/>
                <a:ea typeface="微软雅黑" pitchFamily="34" charset="-122"/>
                <a:sym typeface="Wingdings 2" panose="05020102010507070707" pitchFamily="18" charset="2"/>
              </a:rPr>
              <a:t>通过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的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地址就能通过对应的 </a:t>
            </a:r>
            <a:r>
              <a:rPr lang="en-US" altLang="zh-CN" b="1" dirty="0">
                <a:latin typeface="微软雅黑" pitchFamily="34" charset="-122"/>
                <a:ea typeface="微软雅黑" pitchFamily="34" charset="-122"/>
                <a:sym typeface="Wingdings 2" panose="05020102010507070707" pitchFamily="18" charset="2"/>
              </a:rPr>
              <a:t>GTP-U </a:t>
            </a:r>
            <a:r>
              <a:rPr lang="zh-CN" altLang="en-US" b="1" dirty="0">
                <a:latin typeface="微软雅黑" pitchFamily="34" charset="-122"/>
                <a:ea typeface="微软雅黑" pitchFamily="34" charset="-122"/>
                <a:sym typeface="Wingdings 2" panose="05020102010507070707" pitchFamily="18" charset="2"/>
              </a:rPr>
              <a:t>隧道，把 </a:t>
            </a:r>
            <a:r>
              <a:rPr lang="en-US" altLang="zh-CN" b="1" dirty="0">
                <a:latin typeface="微软雅黑" pitchFamily="34" charset="-122"/>
                <a:ea typeface="微软雅黑" pitchFamily="34" charset="-122"/>
                <a:sym typeface="Wingdings 2" panose="05020102010507070707" pitchFamily="18" charset="2"/>
              </a:rPr>
              <a:t>IP </a:t>
            </a:r>
            <a:r>
              <a:rPr lang="zh-CN" altLang="en-US" b="1" dirty="0">
                <a:latin typeface="微软雅黑" pitchFamily="34" charset="-122"/>
                <a:ea typeface="微软雅黑" pitchFamily="34" charset="-122"/>
                <a:sym typeface="Wingdings 2" panose="05020102010507070707" pitchFamily="18" charset="2"/>
              </a:rPr>
              <a:t>分组封装为 </a:t>
            </a:r>
            <a:r>
              <a:rPr lang="en-US" altLang="zh-CN" b="1" dirty="0">
                <a:latin typeface="微软雅黑" pitchFamily="34" charset="-122"/>
                <a:ea typeface="微软雅黑" pitchFamily="34" charset="-122"/>
                <a:sym typeface="Wingdings 2" panose="05020102010507070707" pitchFamily="18" charset="2"/>
              </a:rPr>
              <a:t>GTP-U </a:t>
            </a:r>
            <a:r>
              <a:rPr lang="zh-CN" altLang="en-US" b="1" dirty="0">
                <a:latin typeface="微软雅黑" pitchFamily="34" charset="-122"/>
                <a:ea typeface="微软雅黑" pitchFamily="34" charset="-122"/>
                <a:sym typeface="Wingdings 2" panose="05020102010507070707" pitchFamily="18" charset="2"/>
              </a:rPr>
              <a:t>分组，在隧道中转发给 </a:t>
            </a:r>
            <a:r>
              <a:rPr lang="en-US" altLang="zh-CN" b="1" dirty="0">
                <a:latin typeface="微软雅黑" pitchFamily="34" charset="-122"/>
                <a:ea typeface="微软雅黑" pitchFamily="34" charset="-122"/>
                <a:sym typeface="Wingdings 2" panose="05020102010507070707" pitchFamily="18" charset="2"/>
              </a:rPr>
              <a:t>S-GW</a:t>
            </a:r>
            <a:r>
              <a:rPr lang="zh-CN" altLang="en-US" b="1" dirty="0">
                <a:latin typeface="微软雅黑" pitchFamily="34" charset="-122"/>
                <a:ea typeface="微软雅黑" pitchFamily="34" charset="-122"/>
                <a:sym typeface="Wingdings 2" panose="05020102010507070707" pitchFamily="18" charset="2"/>
              </a:rPr>
              <a:t>。</a:t>
            </a:r>
            <a:endParaRPr lang="en-US" altLang="zh-CN" b="1" dirty="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endParaRPr lang="en-US" altLang="zh-CN" sz="2000" b="1" dirty="0">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684645" y="585623"/>
            <a:ext cx="3760966"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例：百度服务器</a:t>
            </a:r>
            <a:r>
              <a:rPr lang="zh-CN" altLang="en-US" sz="2000" b="1" dirty="0" smtClean="0">
                <a:solidFill>
                  <a:schemeClr val="bg1"/>
                </a:solidFill>
                <a:latin typeface="微软雅黑" pitchFamily="34" charset="-122"/>
                <a:ea typeface="微软雅黑" pitchFamily="34" charset="-122"/>
              </a:rPr>
              <a:t>向 </a:t>
            </a:r>
            <a:r>
              <a:rPr lang="en-US" altLang="zh-CN" sz="2000" b="1" dirty="0" smtClean="0">
                <a:solidFill>
                  <a:schemeClr val="bg1"/>
                </a:solidFill>
                <a:latin typeface="微软雅黑" pitchFamily="34" charset="-122"/>
                <a:ea typeface="微软雅黑" pitchFamily="34" charset="-122"/>
              </a:rPr>
              <a:t>UE </a:t>
            </a:r>
            <a:r>
              <a:rPr lang="zh-CN" altLang="en-US" sz="2000" b="1" dirty="0" smtClean="0">
                <a:solidFill>
                  <a:schemeClr val="bg1"/>
                </a:solidFill>
                <a:latin typeface="微软雅黑" pitchFamily="34" charset="-122"/>
                <a:ea typeface="微软雅黑" pitchFamily="34" charset="-122"/>
              </a:rPr>
              <a:t>发送数据</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 xmlns:p14="http://schemas.microsoft.com/office/powerpoint/2010/main" val="3957350661"/>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64824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2800"/>
              </a:lnSpc>
              <a:buClr>
                <a:srgbClr val="0070C0"/>
              </a:buClr>
            </a:pPr>
            <a:r>
              <a:rPr lang="en-US" altLang="zh-CN" sz="2000" b="1" dirty="0">
                <a:latin typeface="微软雅黑" pitchFamily="34" charset="-122"/>
                <a:ea typeface="微软雅黑" pitchFamily="34" charset="-122"/>
                <a:sym typeface="Wingdings 2" panose="05020102010507070707" pitchFamily="18" charset="2"/>
              </a:rPr>
              <a:t>S-GW </a:t>
            </a:r>
            <a:r>
              <a:rPr lang="zh-CN" altLang="en-US" sz="2000" b="1" dirty="0" smtClean="0">
                <a:latin typeface="微软雅黑" pitchFamily="34" charset="-122"/>
                <a:ea typeface="微软雅黑" pitchFamily="34" charset="-122"/>
                <a:sym typeface="Wingdings 2" panose="05020102010507070707" pitchFamily="18" charset="2"/>
              </a:rPr>
              <a:t>通过 </a:t>
            </a:r>
            <a:r>
              <a:rPr lang="en-US" altLang="zh-CN" sz="2000" b="1" dirty="0" err="1" smtClean="0">
                <a:latin typeface="微软雅黑" pitchFamily="34" charset="-122"/>
                <a:ea typeface="微软雅黑" pitchFamily="34" charset="-122"/>
                <a:sym typeface="Wingdings 2" panose="05020102010507070707" pitchFamily="18" charset="2"/>
              </a:rPr>
              <a:t>eNB</a:t>
            </a:r>
            <a:r>
              <a:rPr lang="en-US" altLang="zh-CN" sz="2000" b="1" dirty="0" smtClean="0">
                <a:latin typeface="微软雅黑" pitchFamily="34" charset="-122"/>
                <a:ea typeface="微软雅黑" pitchFamily="34" charset="-122"/>
                <a:sym typeface="Wingdings 2" panose="05020102010507070707" pitchFamily="18" charset="2"/>
              </a:rPr>
              <a:t> </a:t>
            </a:r>
            <a:r>
              <a:rPr lang="zh-CN" altLang="en-US" sz="2000" b="1" dirty="0" smtClean="0">
                <a:latin typeface="微软雅黑" pitchFamily="34" charset="-122"/>
                <a:ea typeface="微软雅黑" pitchFamily="34" charset="-122"/>
                <a:sym typeface="Wingdings 2" panose="05020102010507070707" pitchFamily="18" charset="2"/>
              </a:rPr>
              <a:t>向 </a:t>
            </a:r>
            <a:r>
              <a:rPr lang="en-US" altLang="zh-CN" sz="2000" b="1" dirty="0" smtClean="0">
                <a:latin typeface="微软雅黑" pitchFamily="34" charset="-122"/>
                <a:ea typeface="微软雅黑" pitchFamily="34" charset="-122"/>
                <a:sym typeface="Wingdings 2" panose="05020102010507070707" pitchFamily="18" charset="2"/>
              </a:rPr>
              <a:t>UE </a:t>
            </a:r>
            <a:r>
              <a:rPr lang="zh-CN" altLang="en-US" sz="2000" b="1" dirty="0" smtClean="0">
                <a:latin typeface="微软雅黑" pitchFamily="34" charset="-122"/>
                <a:ea typeface="微软雅黑" pitchFamily="34" charset="-122"/>
                <a:sym typeface="Wingdings 2" panose="05020102010507070707" pitchFamily="18" charset="2"/>
              </a:rPr>
              <a:t>转发。</a:t>
            </a:r>
            <a:r>
              <a:rPr lang="zh-CN" altLang="en-US" sz="2000" b="1" dirty="0" smtClean="0">
                <a:solidFill>
                  <a:srgbClr val="0000CC"/>
                </a:solidFill>
                <a:latin typeface="微软雅黑" pitchFamily="34" charset="-122"/>
                <a:ea typeface="微软雅黑" pitchFamily="34" charset="-122"/>
                <a:sym typeface="Wingdings 2" panose="05020102010507070707" pitchFamily="18" charset="2"/>
              </a:rPr>
              <a:t>有</a:t>
            </a:r>
            <a:r>
              <a:rPr lang="zh-CN" altLang="en-US" sz="2000" b="1" dirty="0">
                <a:solidFill>
                  <a:srgbClr val="0000CC"/>
                </a:solidFill>
                <a:latin typeface="微软雅黑" pitchFamily="34" charset="-122"/>
                <a:ea typeface="微软雅黑" pitchFamily="34" charset="-122"/>
                <a:sym typeface="Wingdings 2" panose="05020102010507070707" pitchFamily="18" charset="2"/>
              </a:rPr>
              <a:t>两种情况：</a:t>
            </a:r>
          </a:p>
          <a:p>
            <a:pPr marL="342900" indent="-342900" eaLnBrk="0" hangingPunct="0">
              <a:lnSpc>
                <a:spcPts val="2800"/>
              </a:lnSpc>
              <a:buClr>
                <a:srgbClr val="0070C0"/>
              </a:buClr>
              <a:buFont typeface="Wingdings" pitchFamily="2" charset="2"/>
              <a:buChar char="l"/>
            </a:pPr>
            <a:r>
              <a:rPr lang="en-US" altLang="zh-CN" sz="2000" b="1" dirty="0" smtClean="0">
                <a:solidFill>
                  <a:srgbClr val="C00000"/>
                </a:solidFill>
                <a:latin typeface="微软雅黑" pitchFamily="34" charset="-122"/>
                <a:ea typeface="微软雅黑" pitchFamily="34" charset="-122"/>
                <a:sym typeface="Wingdings 2" panose="05020102010507070707" pitchFamily="18" charset="2"/>
              </a:rPr>
              <a:t>S-GW </a:t>
            </a:r>
            <a:r>
              <a:rPr lang="zh-CN" altLang="en-US" sz="2000" b="1" dirty="0" smtClean="0">
                <a:solidFill>
                  <a:srgbClr val="C00000"/>
                </a:solidFill>
                <a:latin typeface="微软雅黑" pitchFamily="34" charset="-122"/>
                <a:ea typeface="微软雅黑" pitchFamily="34" charset="-122"/>
                <a:sym typeface="Wingdings 2" panose="05020102010507070707" pitchFamily="18" charset="2"/>
              </a:rPr>
              <a:t>和 </a:t>
            </a:r>
            <a:r>
              <a:rPr lang="en-US" altLang="zh-CN" sz="2000" b="1" dirty="0" err="1" smtClean="0">
                <a:solidFill>
                  <a:srgbClr val="C00000"/>
                </a:solidFill>
                <a:latin typeface="微软雅黑" pitchFamily="34" charset="-122"/>
                <a:ea typeface="微软雅黑" pitchFamily="34" charset="-122"/>
                <a:sym typeface="Wingdings 2" panose="05020102010507070707" pitchFamily="18" charset="2"/>
              </a:rPr>
              <a:t>eNB</a:t>
            </a:r>
            <a:r>
              <a:rPr lang="en-US" altLang="zh-CN" sz="2000" b="1" dirty="0" smtClean="0">
                <a:solidFill>
                  <a:srgbClr val="C00000"/>
                </a:solidFill>
                <a:latin typeface="微软雅黑" pitchFamily="34" charset="-122"/>
                <a:ea typeface="微软雅黑" pitchFamily="34" charset="-122"/>
                <a:sym typeface="Wingdings 2" panose="05020102010507070707" pitchFamily="18" charset="2"/>
              </a:rPr>
              <a:t> </a:t>
            </a:r>
            <a:r>
              <a:rPr lang="zh-CN" altLang="en-US" sz="2000" b="1" dirty="0" smtClean="0">
                <a:solidFill>
                  <a:srgbClr val="C00000"/>
                </a:solidFill>
                <a:latin typeface="微软雅黑" pitchFamily="34" charset="-122"/>
                <a:ea typeface="微软雅黑" pitchFamily="34" charset="-122"/>
                <a:sym typeface="Wingdings 2" panose="05020102010507070707" pitchFamily="18" charset="2"/>
              </a:rPr>
              <a:t>之间的 </a:t>
            </a:r>
            <a:r>
              <a:rPr lang="en-US" altLang="zh-CN" sz="2000" b="1" dirty="0" smtClean="0">
                <a:solidFill>
                  <a:srgbClr val="C00000"/>
                </a:solidFill>
                <a:latin typeface="微软雅黑" pitchFamily="34" charset="-122"/>
                <a:ea typeface="微软雅黑" pitchFamily="34" charset="-122"/>
                <a:sym typeface="Wingdings 2" panose="05020102010507070707" pitchFamily="18" charset="2"/>
              </a:rPr>
              <a:t>GTP-U</a:t>
            </a:r>
            <a:r>
              <a:rPr lang="zh-CN" altLang="en-US" sz="2000" b="1" dirty="0">
                <a:solidFill>
                  <a:srgbClr val="C00000"/>
                </a:solidFill>
                <a:latin typeface="微软雅黑" pitchFamily="34" charset="-122"/>
                <a:ea typeface="微软雅黑" pitchFamily="34" charset="-122"/>
                <a:sym typeface="Wingdings 2" panose="05020102010507070707" pitchFamily="18" charset="2"/>
              </a:rPr>
              <a:t>隧道存在。</a:t>
            </a: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sym typeface="Wingdings 2" panose="05020102010507070707" pitchFamily="18" charset="2"/>
              </a:rPr>
              <a:t>S-GW </a:t>
            </a:r>
            <a:r>
              <a:rPr lang="zh-CN" altLang="en-US" b="1" dirty="0">
                <a:latin typeface="微软雅黑" pitchFamily="34" charset="-122"/>
                <a:ea typeface="微软雅黑" pitchFamily="34" charset="-122"/>
                <a:sym typeface="Wingdings 2" panose="05020102010507070707" pitchFamily="18" charset="2"/>
              </a:rPr>
              <a:t>把 </a:t>
            </a:r>
            <a:r>
              <a:rPr lang="en-US" altLang="zh-CN" b="1" dirty="0">
                <a:latin typeface="微软雅黑" pitchFamily="34" charset="-122"/>
                <a:ea typeface="微软雅黑" pitchFamily="34" charset="-122"/>
                <a:sym typeface="Wingdings 2" panose="05020102010507070707" pitchFamily="18" charset="2"/>
              </a:rPr>
              <a:t>GTP-U </a:t>
            </a:r>
            <a:r>
              <a:rPr lang="zh-CN" altLang="en-US" b="1" dirty="0">
                <a:latin typeface="微软雅黑" pitchFamily="34" charset="-122"/>
                <a:ea typeface="微软雅黑" pitchFamily="34" charset="-122"/>
                <a:sym typeface="Wingdings 2" panose="05020102010507070707" pitchFamily="18" charset="2"/>
              </a:rPr>
              <a:t>分组通过隧道发送给 </a:t>
            </a:r>
            <a:r>
              <a:rPr lang="en-US" altLang="zh-CN" b="1" dirty="0" err="1">
                <a:latin typeface="微软雅黑" pitchFamily="34" charset="-122"/>
                <a:ea typeface="微软雅黑" pitchFamily="34" charset="-122"/>
                <a:sym typeface="Wingdings 2" panose="05020102010507070707" pitchFamily="18" charset="2"/>
              </a:rPr>
              <a:t>eNB</a:t>
            </a:r>
            <a:r>
              <a:rPr lang="zh-CN" altLang="en-US" b="1" dirty="0">
                <a:latin typeface="微软雅黑" pitchFamily="34" charset="-122"/>
                <a:ea typeface="微软雅黑" pitchFamily="34" charset="-122"/>
                <a:sym typeface="Wingdings 2" panose="05020102010507070707" pitchFamily="18" charset="2"/>
              </a:rPr>
              <a:t>。</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err="1">
                <a:latin typeface="微软雅黑" pitchFamily="34" charset="-122"/>
                <a:ea typeface="微软雅黑" pitchFamily="34" charset="-122"/>
                <a:sym typeface="Wingdings 2" panose="05020102010507070707" pitchFamily="18" charset="2"/>
              </a:rPr>
              <a:t>eNB</a:t>
            </a:r>
            <a:r>
              <a:rPr lang="en-US" altLang="zh-CN"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把 </a:t>
            </a:r>
            <a:r>
              <a:rPr lang="en-US" altLang="zh-CN" b="1" dirty="0">
                <a:latin typeface="微软雅黑" pitchFamily="34" charset="-122"/>
                <a:ea typeface="微软雅黑" pitchFamily="34" charset="-122"/>
                <a:sym typeface="Wingdings 2" panose="05020102010507070707" pitchFamily="18" charset="2"/>
              </a:rPr>
              <a:t>GTP-U </a:t>
            </a:r>
            <a:r>
              <a:rPr lang="zh-CN" altLang="en-US" b="1" dirty="0">
                <a:latin typeface="微软雅黑" pitchFamily="34" charset="-122"/>
                <a:ea typeface="微软雅黑" pitchFamily="34" charset="-122"/>
                <a:sym typeface="Wingdings 2" panose="05020102010507070707" pitchFamily="18" charset="2"/>
              </a:rPr>
              <a:t>分组解封，在空口链路上采用 </a:t>
            </a:r>
            <a:r>
              <a:rPr lang="en-US" altLang="zh-CN" b="1" dirty="0">
                <a:latin typeface="微软雅黑" pitchFamily="34" charset="-122"/>
                <a:ea typeface="微软雅黑" pitchFamily="34" charset="-122"/>
                <a:sym typeface="Wingdings 2" panose="05020102010507070707" pitchFamily="18" charset="2"/>
              </a:rPr>
              <a:t>PDCP/RLC/MAC/PHY </a:t>
            </a:r>
            <a:r>
              <a:rPr lang="zh-CN" altLang="en-US" b="1" dirty="0">
                <a:latin typeface="微软雅黑" pitchFamily="34" charset="-122"/>
                <a:ea typeface="微软雅黑" pitchFamily="34" charset="-122"/>
                <a:sym typeface="Wingdings 2" panose="05020102010507070707" pitchFamily="18" charset="2"/>
              </a:rPr>
              <a:t>层封装，把数据发送给 </a:t>
            </a:r>
            <a:r>
              <a:rPr lang="en-US" altLang="zh-CN" b="1" dirty="0">
                <a:latin typeface="微软雅黑" pitchFamily="34" charset="-122"/>
                <a:ea typeface="微软雅黑" pitchFamily="34" charset="-122"/>
                <a:sym typeface="Wingdings 2" panose="05020102010507070707" pitchFamily="18" charset="2"/>
              </a:rPr>
              <a:t>UE</a:t>
            </a:r>
            <a:r>
              <a:rPr lang="zh-CN" altLang="en-US" b="1" dirty="0">
                <a:latin typeface="微软雅黑" pitchFamily="34" charset="-122"/>
                <a:ea typeface="微软雅黑" pitchFamily="34" charset="-122"/>
                <a:sym typeface="Wingdings 2" panose="05020102010507070707" pitchFamily="18" charset="2"/>
              </a:rPr>
              <a:t>。</a:t>
            </a:r>
          </a:p>
          <a:p>
            <a:pPr marL="342900" indent="-342900" eaLnBrk="0" hangingPunct="0">
              <a:lnSpc>
                <a:spcPts val="2800"/>
              </a:lnSpc>
              <a:buClr>
                <a:srgbClr val="0070C0"/>
              </a:buClr>
              <a:buFont typeface="Wingdings" pitchFamily="2" charset="2"/>
              <a:buChar char="l"/>
            </a:pPr>
            <a:r>
              <a:rPr lang="en-US" altLang="zh-CN" sz="2000" b="1" dirty="0" smtClean="0">
                <a:solidFill>
                  <a:srgbClr val="C00000"/>
                </a:solidFill>
                <a:latin typeface="微软雅黑" pitchFamily="34" charset="-122"/>
                <a:ea typeface="微软雅黑" pitchFamily="34" charset="-122"/>
                <a:sym typeface="Wingdings 2" panose="05020102010507070707" pitchFamily="18" charset="2"/>
              </a:rPr>
              <a:t>S-GW </a:t>
            </a:r>
            <a:r>
              <a:rPr lang="zh-CN" altLang="en-US" sz="2000" b="1" dirty="0" smtClean="0">
                <a:solidFill>
                  <a:srgbClr val="C00000"/>
                </a:solidFill>
                <a:latin typeface="微软雅黑" pitchFamily="34" charset="-122"/>
                <a:ea typeface="微软雅黑" pitchFamily="34" charset="-122"/>
                <a:sym typeface="Wingdings 2" panose="05020102010507070707" pitchFamily="18" charset="2"/>
              </a:rPr>
              <a:t>和 </a:t>
            </a:r>
            <a:r>
              <a:rPr lang="en-US" altLang="zh-CN" sz="2000" b="1" dirty="0" err="1" smtClean="0">
                <a:solidFill>
                  <a:srgbClr val="C00000"/>
                </a:solidFill>
                <a:latin typeface="微软雅黑" pitchFamily="34" charset="-122"/>
                <a:ea typeface="微软雅黑" pitchFamily="34" charset="-122"/>
                <a:sym typeface="Wingdings 2" panose="05020102010507070707" pitchFamily="18" charset="2"/>
              </a:rPr>
              <a:t>eNB</a:t>
            </a:r>
            <a:r>
              <a:rPr lang="en-US" altLang="zh-CN" sz="2000" b="1" dirty="0" smtClean="0">
                <a:solidFill>
                  <a:srgbClr val="C00000"/>
                </a:solidFill>
                <a:latin typeface="微软雅黑" pitchFamily="34" charset="-122"/>
                <a:ea typeface="微软雅黑" pitchFamily="34" charset="-122"/>
                <a:sym typeface="Wingdings 2" panose="05020102010507070707" pitchFamily="18" charset="2"/>
              </a:rPr>
              <a:t> </a:t>
            </a:r>
            <a:r>
              <a:rPr lang="zh-CN" altLang="en-US" sz="2000" b="1" dirty="0" smtClean="0">
                <a:solidFill>
                  <a:srgbClr val="C00000"/>
                </a:solidFill>
                <a:latin typeface="微软雅黑" pitchFamily="34" charset="-122"/>
                <a:ea typeface="微软雅黑" pitchFamily="34" charset="-122"/>
                <a:sym typeface="Wingdings 2" panose="05020102010507070707" pitchFamily="18" charset="2"/>
              </a:rPr>
              <a:t>之间的 </a:t>
            </a:r>
            <a:r>
              <a:rPr lang="en-US" altLang="zh-CN" sz="2000" b="1" dirty="0" smtClean="0">
                <a:solidFill>
                  <a:srgbClr val="C00000"/>
                </a:solidFill>
                <a:latin typeface="微软雅黑" pitchFamily="34" charset="-122"/>
                <a:ea typeface="微软雅黑" pitchFamily="34" charset="-122"/>
                <a:sym typeface="Wingdings 2" panose="05020102010507070707" pitchFamily="18" charset="2"/>
              </a:rPr>
              <a:t>GTP-U </a:t>
            </a:r>
            <a:r>
              <a:rPr lang="zh-CN" altLang="en-US" sz="2000" b="1" dirty="0" smtClean="0">
                <a:solidFill>
                  <a:srgbClr val="C00000"/>
                </a:solidFill>
                <a:latin typeface="微软雅黑" pitchFamily="34" charset="-122"/>
                <a:ea typeface="微软雅黑" pitchFamily="34" charset="-122"/>
                <a:sym typeface="Wingdings 2" panose="05020102010507070707" pitchFamily="18" charset="2"/>
              </a:rPr>
              <a:t>隧道</a:t>
            </a:r>
            <a:r>
              <a:rPr lang="zh-CN" altLang="en-US" sz="2000" b="1" dirty="0">
                <a:solidFill>
                  <a:srgbClr val="C00000"/>
                </a:solidFill>
                <a:latin typeface="微软雅黑" pitchFamily="34" charset="-122"/>
                <a:ea typeface="微软雅黑" pitchFamily="34" charset="-122"/>
                <a:sym typeface="Wingdings 2" panose="05020102010507070707" pitchFamily="18" charset="2"/>
              </a:rPr>
              <a:t>不存在。</a:t>
            </a:r>
          </a:p>
          <a:p>
            <a:pPr marL="717550" lvl="1" indent="-342900" eaLnBrk="0" hangingPunct="0">
              <a:lnSpc>
                <a:spcPts val="2800"/>
              </a:lnSpc>
              <a:buClr>
                <a:srgbClr val="9900CC"/>
              </a:buClr>
              <a:buSzPct val="85000"/>
              <a:buFont typeface="Wingdings" panose="05000000000000000000" pitchFamily="2" charset="2"/>
              <a:buChar char="u"/>
            </a:pPr>
            <a:r>
              <a:rPr lang="zh-CN" altLang="en-US" b="1" dirty="0" smtClean="0">
                <a:latin typeface="微软雅黑" pitchFamily="34" charset="-122"/>
                <a:ea typeface="微软雅黑" pitchFamily="34" charset="-122"/>
                <a:sym typeface="Wingdings 2" panose="05020102010507070707" pitchFamily="18" charset="2"/>
              </a:rPr>
              <a:t>此时，</a:t>
            </a:r>
            <a:r>
              <a:rPr lang="en-US" altLang="zh-CN" b="1" dirty="0" smtClean="0">
                <a:latin typeface="微软雅黑" pitchFamily="34" charset="-122"/>
                <a:ea typeface="微软雅黑" pitchFamily="34" charset="-122"/>
                <a:sym typeface="Wingdings 2" panose="05020102010507070707" pitchFamily="18" charset="2"/>
              </a:rPr>
              <a:t>UE </a:t>
            </a:r>
            <a:r>
              <a:rPr lang="zh-CN" altLang="en-US" b="1" dirty="0" smtClean="0">
                <a:latin typeface="微软雅黑" pitchFamily="34" charset="-122"/>
                <a:ea typeface="微软雅黑" pitchFamily="34" charset="-122"/>
                <a:sym typeface="Wingdings 2" panose="05020102010507070707" pitchFamily="18" charset="2"/>
              </a:rPr>
              <a:t>处于空口空闲状态。</a:t>
            </a:r>
            <a:endParaRPr lang="en-US" altLang="zh-CN" b="1" dirty="0" smtClean="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smtClean="0">
                <a:latin typeface="微软雅黑" pitchFamily="34" charset="-122"/>
                <a:ea typeface="微软雅黑" pitchFamily="34" charset="-122"/>
                <a:sym typeface="Wingdings 2" panose="05020102010507070707" pitchFamily="18" charset="2"/>
              </a:rPr>
              <a:t>因为 </a:t>
            </a:r>
            <a:r>
              <a:rPr lang="en-US" altLang="zh-CN" b="1" dirty="0" smtClean="0">
                <a:latin typeface="微软雅黑" pitchFamily="34" charset="-122"/>
                <a:ea typeface="微软雅黑" pitchFamily="34" charset="-122"/>
                <a:sym typeface="Wingdings 2" panose="05020102010507070707" pitchFamily="18" charset="2"/>
              </a:rPr>
              <a:t>LTE </a:t>
            </a:r>
            <a:r>
              <a:rPr lang="zh-CN" altLang="en-US" b="1" dirty="0" smtClean="0">
                <a:latin typeface="微软雅黑" pitchFamily="34" charset="-122"/>
                <a:ea typeface="微软雅黑" pitchFamily="34" charset="-122"/>
                <a:sym typeface="Wingdings 2" panose="05020102010507070707" pitchFamily="18" charset="2"/>
              </a:rPr>
              <a:t>中的所有基站 </a:t>
            </a:r>
            <a:r>
              <a:rPr lang="en-US" altLang="zh-CN" b="1" dirty="0" err="1" smtClean="0">
                <a:latin typeface="微软雅黑" pitchFamily="34" charset="-122"/>
                <a:ea typeface="微软雅黑" pitchFamily="34" charset="-122"/>
                <a:sym typeface="Wingdings 2" panose="05020102010507070707" pitchFamily="18" charset="2"/>
              </a:rPr>
              <a:t>eNB</a:t>
            </a:r>
            <a:r>
              <a:rPr lang="en-US" altLang="zh-CN" b="1" dirty="0" smtClean="0">
                <a:latin typeface="微软雅黑" pitchFamily="34" charset="-122"/>
                <a:ea typeface="微软雅黑" pitchFamily="34" charset="-122"/>
                <a:sym typeface="Wingdings 2" panose="05020102010507070707" pitchFamily="18" charset="2"/>
              </a:rPr>
              <a:t> </a:t>
            </a:r>
            <a:r>
              <a:rPr lang="zh-CN" altLang="en-US" b="1" dirty="0" smtClean="0">
                <a:latin typeface="微软雅黑" pitchFamily="34" charset="-122"/>
                <a:ea typeface="微软雅黑" pitchFamily="34" charset="-122"/>
                <a:sym typeface="Wingdings 2" panose="05020102010507070707" pitchFamily="18" charset="2"/>
              </a:rPr>
              <a:t>都不知道 </a:t>
            </a:r>
            <a:r>
              <a:rPr lang="en-US" altLang="zh-CN" b="1" dirty="0" smtClean="0">
                <a:latin typeface="微软雅黑" pitchFamily="34" charset="-122"/>
                <a:ea typeface="微软雅黑" pitchFamily="34" charset="-122"/>
                <a:sym typeface="Wingdings 2" panose="05020102010507070707" pitchFamily="18" charset="2"/>
              </a:rPr>
              <a:t>UE </a:t>
            </a:r>
            <a:r>
              <a:rPr lang="zh-CN" altLang="en-US" b="1" dirty="0" smtClean="0">
                <a:latin typeface="微软雅黑" pitchFamily="34" charset="-122"/>
                <a:ea typeface="微软雅黑" pitchFamily="34" charset="-122"/>
                <a:sym typeface="Wingdings 2" panose="05020102010507070707" pitchFamily="18" charset="2"/>
              </a:rPr>
              <a:t>在什么地方，</a:t>
            </a:r>
            <a:r>
              <a:rPr lang="en-US" altLang="zh-CN" b="1" dirty="0" smtClean="0">
                <a:latin typeface="微软雅黑" pitchFamily="34" charset="-122"/>
                <a:ea typeface="微软雅黑" pitchFamily="34" charset="-122"/>
                <a:sym typeface="Wingdings 2" panose="05020102010507070707" pitchFamily="18" charset="2"/>
              </a:rPr>
              <a:t>S-GW </a:t>
            </a:r>
            <a:r>
              <a:rPr lang="zh-CN" altLang="en-US" b="1" dirty="0" smtClean="0">
                <a:latin typeface="微软雅黑" pitchFamily="34" charset="-122"/>
                <a:ea typeface="微软雅黑" pitchFamily="34" charset="-122"/>
                <a:sym typeface="Wingdings 2" panose="05020102010507070707" pitchFamily="18" charset="2"/>
              </a:rPr>
              <a:t>只好先把收到的 </a:t>
            </a:r>
            <a:r>
              <a:rPr lang="en-US" altLang="zh-CN" b="1" dirty="0" smtClean="0">
                <a:latin typeface="微软雅黑" pitchFamily="34" charset="-122"/>
                <a:ea typeface="微软雅黑" pitchFamily="34" charset="-122"/>
                <a:sym typeface="Wingdings 2" panose="05020102010507070707" pitchFamily="18" charset="2"/>
              </a:rPr>
              <a:t>IP </a:t>
            </a:r>
            <a:r>
              <a:rPr lang="zh-CN" altLang="en-US" b="1" dirty="0" smtClean="0">
                <a:latin typeface="微软雅黑" pitchFamily="34" charset="-122"/>
                <a:ea typeface="微软雅黑" pitchFamily="34" charset="-122"/>
                <a:sym typeface="Wingdings 2" panose="05020102010507070707" pitchFamily="18" charset="2"/>
              </a:rPr>
              <a:t>分组</a:t>
            </a:r>
            <a:r>
              <a:rPr lang="zh-CN" altLang="en-US" b="1" dirty="0" smtClean="0">
                <a:solidFill>
                  <a:srgbClr val="0000CC"/>
                </a:solidFill>
                <a:latin typeface="微软雅黑" pitchFamily="34" charset="-122"/>
                <a:ea typeface="微软雅黑" pitchFamily="34" charset="-122"/>
                <a:sym typeface="Wingdings 2" panose="05020102010507070707" pitchFamily="18" charset="2"/>
              </a:rPr>
              <a:t>暂时缓存，</a:t>
            </a:r>
            <a:r>
              <a:rPr lang="zh-CN" altLang="en-US" b="1" dirty="0" smtClean="0">
                <a:latin typeface="微软雅黑" pitchFamily="34" charset="-122"/>
                <a:ea typeface="微软雅黑" pitchFamily="34" charset="-122"/>
                <a:sym typeface="Wingdings 2" panose="05020102010507070707" pitchFamily="18" charset="2"/>
              </a:rPr>
              <a:t>并触发移动性管理实体 </a:t>
            </a:r>
            <a:r>
              <a:rPr lang="en-US" altLang="zh-CN" b="1" dirty="0" smtClean="0">
                <a:solidFill>
                  <a:srgbClr val="C00000"/>
                </a:solidFill>
                <a:latin typeface="微软雅黑" pitchFamily="34" charset="-122"/>
                <a:ea typeface="微软雅黑" pitchFamily="34" charset="-122"/>
                <a:sym typeface="Wingdings 2" panose="05020102010507070707" pitchFamily="18" charset="2"/>
              </a:rPr>
              <a:t>MME</a:t>
            </a:r>
            <a:r>
              <a:rPr lang="en-US" altLang="zh-CN" b="1" dirty="0" smtClean="0">
                <a:latin typeface="微软雅黑" pitchFamily="34" charset="-122"/>
                <a:ea typeface="微软雅黑" pitchFamily="34" charset="-122"/>
                <a:sym typeface="Wingdings 2" panose="05020102010507070707" pitchFamily="18" charset="2"/>
              </a:rPr>
              <a:t> </a:t>
            </a:r>
            <a:r>
              <a:rPr lang="zh-CN" altLang="en-US" b="1" dirty="0" smtClean="0">
                <a:solidFill>
                  <a:srgbClr val="0000CC"/>
                </a:solidFill>
                <a:latin typeface="微软雅黑" pitchFamily="34" charset="-122"/>
                <a:ea typeface="微软雅黑" pitchFamily="34" charset="-122"/>
                <a:sym typeface="Wingdings 2" panose="05020102010507070707" pitchFamily="18" charset="2"/>
              </a:rPr>
              <a:t>寻呼 </a:t>
            </a:r>
            <a:r>
              <a:rPr lang="en-US" altLang="zh-CN" b="1" dirty="0" smtClean="0">
                <a:latin typeface="微软雅黑" pitchFamily="34" charset="-122"/>
                <a:ea typeface="微软雅黑" pitchFamily="34" charset="-122"/>
                <a:sym typeface="Wingdings 2" panose="05020102010507070707" pitchFamily="18" charset="2"/>
              </a:rPr>
              <a:t>UE</a:t>
            </a:r>
            <a:r>
              <a:rPr lang="zh-CN" altLang="en-US" b="1" dirty="0" smtClean="0">
                <a:latin typeface="微软雅黑" pitchFamily="34" charset="-122"/>
                <a:ea typeface="微软雅黑" pitchFamily="34" charset="-122"/>
                <a:sym typeface="Wingdings 2" panose="05020102010507070707" pitchFamily="18" charset="2"/>
              </a:rPr>
              <a:t>（有时称为唤醒 </a:t>
            </a:r>
            <a:r>
              <a:rPr lang="en-US" altLang="zh-CN" b="1" dirty="0" smtClean="0">
                <a:latin typeface="微软雅黑" pitchFamily="34" charset="-122"/>
                <a:ea typeface="微软雅黑" pitchFamily="34" charset="-122"/>
                <a:sym typeface="Wingdings 2" panose="05020102010507070707" pitchFamily="18" charset="2"/>
              </a:rPr>
              <a:t>UE</a:t>
            </a:r>
            <a:r>
              <a:rPr lang="zh-CN" altLang="en-US" b="1" dirty="0" smtClean="0">
                <a:latin typeface="微软雅黑" pitchFamily="34" charset="-122"/>
                <a:ea typeface="微软雅黑" pitchFamily="34" charset="-122"/>
                <a:sym typeface="Wingdings 2" panose="05020102010507070707" pitchFamily="18" charset="2"/>
              </a:rPr>
              <a:t>）。</a:t>
            </a: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684645" y="585623"/>
            <a:ext cx="3760966"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例：百度服务器</a:t>
            </a:r>
            <a:r>
              <a:rPr lang="zh-CN" altLang="en-US" sz="2000" b="1" dirty="0" smtClean="0">
                <a:solidFill>
                  <a:schemeClr val="bg1"/>
                </a:solidFill>
                <a:latin typeface="微软雅黑" pitchFamily="34" charset="-122"/>
                <a:ea typeface="微软雅黑" pitchFamily="34" charset="-122"/>
              </a:rPr>
              <a:t>向 </a:t>
            </a:r>
            <a:r>
              <a:rPr lang="en-US" altLang="zh-CN" sz="2000" b="1" dirty="0" smtClean="0">
                <a:solidFill>
                  <a:schemeClr val="bg1"/>
                </a:solidFill>
                <a:latin typeface="微软雅黑" pitchFamily="34" charset="-122"/>
                <a:ea typeface="微软雅黑" pitchFamily="34" charset="-122"/>
              </a:rPr>
              <a:t>UE </a:t>
            </a:r>
            <a:r>
              <a:rPr lang="zh-CN" altLang="en-US" sz="2000" b="1" dirty="0" smtClean="0">
                <a:solidFill>
                  <a:schemeClr val="bg1"/>
                </a:solidFill>
                <a:latin typeface="微软雅黑" pitchFamily="34" charset="-122"/>
                <a:ea typeface="微软雅黑" pitchFamily="34" charset="-122"/>
              </a:rPr>
              <a:t>发送数据</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 xmlns:p14="http://schemas.microsoft.com/office/powerpoint/2010/main" val="2289263028"/>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32398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a:solidFill>
                  <a:srgbClr val="0000CC"/>
                </a:solidFill>
                <a:latin typeface="微软雅黑" pitchFamily="34" charset="-122"/>
                <a:ea typeface="微软雅黑" pitchFamily="34" charset="-122"/>
                <a:sym typeface="Wingdings 2" panose="05020102010507070707" pitchFamily="18" charset="2"/>
              </a:rPr>
              <a:t>跟踪区 </a:t>
            </a:r>
            <a:r>
              <a:rPr lang="en-US" altLang="zh-CN" sz="2000" b="1" dirty="0">
                <a:solidFill>
                  <a:srgbClr val="0000CC"/>
                </a:solidFill>
                <a:latin typeface="微软雅黑" pitchFamily="34" charset="-122"/>
                <a:ea typeface="微软雅黑" pitchFamily="34" charset="-122"/>
                <a:sym typeface="Wingdings 2" panose="05020102010507070707" pitchFamily="18" charset="2"/>
              </a:rPr>
              <a:t>TA </a:t>
            </a:r>
            <a:r>
              <a:rPr lang="en-US" altLang="zh-CN" sz="2000" b="1" dirty="0">
                <a:latin typeface="微软雅黑" pitchFamily="34" charset="-122"/>
                <a:ea typeface="微软雅黑" pitchFamily="34" charset="-122"/>
                <a:sym typeface="Wingdings 2" panose="05020102010507070707" pitchFamily="18" charset="2"/>
              </a:rPr>
              <a:t>(Tracking Area)</a:t>
            </a:r>
            <a:endParaRPr lang="en-US" altLang="zh-CN" sz="2000" b="1" dirty="0" smtClean="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整个覆盖范围划分为很多跟踪区 </a:t>
            </a:r>
            <a:r>
              <a:rPr lang="en-US" altLang="zh-CN" b="1" dirty="0">
                <a:latin typeface="微软雅黑" pitchFamily="34" charset="-122"/>
                <a:ea typeface="微软雅黑" pitchFamily="34" charset="-122"/>
                <a:sym typeface="Wingdings 2" panose="05020102010507070707" pitchFamily="18" charset="2"/>
              </a:rPr>
              <a:t>TA</a:t>
            </a:r>
            <a:r>
              <a:rPr lang="zh-CN" altLang="en-US" b="1" dirty="0">
                <a:latin typeface="微软雅黑" pitchFamily="34" charset="-122"/>
                <a:ea typeface="微软雅黑" pitchFamily="34" charset="-122"/>
                <a:sym typeface="Wingdings 2" panose="05020102010507070707" pitchFamily="18" charset="2"/>
              </a:rPr>
              <a:t>，由唯一的跟踪区标识 </a:t>
            </a:r>
            <a:r>
              <a:rPr lang="en-US" altLang="zh-CN" b="1" dirty="0">
                <a:latin typeface="微软雅黑" pitchFamily="34" charset="-122"/>
                <a:ea typeface="微软雅黑" pitchFamily="34" charset="-122"/>
                <a:sym typeface="Wingdings 2" panose="05020102010507070707" pitchFamily="18" charset="2"/>
              </a:rPr>
              <a:t>TAI (Tracking Area Identity) </a:t>
            </a:r>
            <a:r>
              <a:rPr lang="zh-CN" altLang="en-US" b="1" dirty="0">
                <a:latin typeface="微软雅黑" pitchFamily="34" charset="-122"/>
                <a:ea typeface="微软雅黑" pitchFamily="34" charset="-122"/>
                <a:sym typeface="Wingdings 2" panose="05020102010507070707" pitchFamily="18" charset="2"/>
              </a:rPr>
              <a:t>标识。</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smtClean="0">
                <a:latin typeface="微软雅黑" pitchFamily="34" charset="-122"/>
                <a:ea typeface="微软雅黑" pitchFamily="34" charset="-122"/>
                <a:sym typeface="Wingdings 2" panose="05020102010507070707" pitchFamily="18" charset="2"/>
              </a:rPr>
              <a:t>TA </a:t>
            </a:r>
            <a:r>
              <a:rPr lang="zh-CN" altLang="en-US" b="1" dirty="0" smtClean="0">
                <a:latin typeface="微软雅黑" pitchFamily="34" charset="-122"/>
                <a:ea typeface="微软雅黑" pitchFamily="34" charset="-122"/>
                <a:sym typeface="Wingdings 2" panose="05020102010507070707" pitchFamily="18" charset="2"/>
              </a:rPr>
              <a:t>是 </a:t>
            </a:r>
            <a:r>
              <a:rPr lang="en-US" altLang="zh-CN" b="1" dirty="0">
                <a:latin typeface="微软雅黑" pitchFamily="34" charset="-122"/>
                <a:ea typeface="微软雅黑" pitchFamily="34" charset="-122"/>
                <a:sym typeface="Wingdings 2" panose="05020102010507070707" pitchFamily="18" charset="2"/>
              </a:rPr>
              <a:t>LTE </a:t>
            </a:r>
            <a:r>
              <a:rPr lang="zh-CN" altLang="en-US" b="1" dirty="0">
                <a:latin typeface="微软雅黑" pitchFamily="34" charset="-122"/>
                <a:ea typeface="微软雅黑" pitchFamily="34" charset="-122"/>
                <a:sym typeface="Wingdings 2" panose="05020102010507070707" pitchFamily="18" charset="2"/>
              </a:rPr>
              <a:t>系统中</a:t>
            </a:r>
            <a:r>
              <a:rPr lang="zh-CN" altLang="en-US" b="1" dirty="0">
                <a:solidFill>
                  <a:srgbClr val="C00000"/>
                </a:solidFill>
                <a:latin typeface="微软雅黑" pitchFamily="34" charset="-122"/>
                <a:ea typeface="微软雅黑" pitchFamily="34" charset="-122"/>
                <a:sym typeface="Wingdings 2" panose="05020102010507070707" pitchFamily="18" charset="2"/>
              </a:rPr>
              <a:t>位置更新</a:t>
            </a:r>
            <a:r>
              <a:rPr lang="zh-CN" altLang="en-US" b="1" dirty="0">
                <a:latin typeface="微软雅黑" pitchFamily="34" charset="-122"/>
                <a:ea typeface="微软雅黑" pitchFamily="34" charset="-122"/>
                <a:sym typeface="Wingdings 2" panose="05020102010507070707" pitchFamily="18" charset="2"/>
              </a:rPr>
              <a:t>和</a:t>
            </a:r>
            <a:r>
              <a:rPr lang="zh-CN" altLang="en-US" b="1" dirty="0">
                <a:solidFill>
                  <a:srgbClr val="C00000"/>
                </a:solidFill>
                <a:latin typeface="微软雅黑" pitchFamily="34" charset="-122"/>
                <a:ea typeface="微软雅黑" pitchFamily="34" charset="-122"/>
                <a:sym typeface="Wingdings 2" panose="05020102010507070707" pitchFamily="18" charset="2"/>
              </a:rPr>
              <a:t>寻呼</a:t>
            </a:r>
            <a:r>
              <a:rPr lang="zh-CN" altLang="en-US" b="1" dirty="0">
                <a:latin typeface="微软雅黑" pitchFamily="34" charset="-122"/>
                <a:ea typeface="微软雅黑" pitchFamily="34" charset="-122"/>
                <a:sym typeface="Wingdings 2" panose="05020102010507070707" pitchFamily="18" charset="2"/>
              </a:rPr>
              <a:t>的基本单位。</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一个跟踪区 </a:t>
            </a: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可以覆盖多个小区。</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处于待机状态的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必须收听邻近 </a:t>
            </a:r>
            <a:r>
              <a:rPr lang="en-US" altLang="zh-CN" b="1" dirty="0" err="1">
                <a:latin typeface="微软雅黑" pitchFamily="34" charset="-122"/>
                <a:ea typeface="微软雅黑" pitchFamily="34" charset="-122"/>
                <a:sym typeface="Wingdings 2" panose="05020102010507070707" pitchFamily="18" charset="2"/>
              </a:rPr>
              <a:t>eNB</a:t>
            </a:r>
            <a:r>
              <a:rPr lang="en-US" altLang="zh-CN" b="1" dirty="0">
                <a:latin typeface="微软雅黑" pitchFamily="34" charset="-122"/>
                <a:ea typeface="微软雅黑" pitchFamily="34" charset="-122"/>
                <a:sym typeface="Wingdings 2" panose="05020102010507070707" pitchFamily="18" charset="2"/>
              </a:rPr>
              <a:t> </a:t>
            </a:r>
            <a:r>
              <a:rPr lang="zh-CN" altLang="en-US" b="1" dirty="0">
                <a:latin typeface="微软雅黑" pitchFamily="34" charset="-122"/>
                <a:ea typeface="微软雅黑" pitchFamily="34" charset="-122"/>
                <a:sym typeface="Wingdings 2" panose="05020102010507070707" pitchFamily="18" charset="2"/>
              </a:rPr>
              <a:t>的广播，以便知道自己位于哪个 </a:t>
            </a: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中。</a:t>
            </a:r>
            <a:endParaRPr lang="en-US" altLang="zh-CN"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必须</a:t>
            </a:r>
            <a:r>
              <a:rPr lang="zh-CN" altLang="en-US" b="1" dirty="0">
                <a:solidFill>
                  <a:srgbClr val="C00000"/>
                </a:solidFill>
                <a:latin typeface="微软雅黑" pitchFamily="34" charset="-122"/>
                <a:ea typeface="微软雅黑" pitchFamily="34" charset="-122"/>
                <a:sym typeface="Wingdings 2" panose="05020102010507070707" pitchFamily="18" charset="2"/>
              </a:rPr>
              <a:t>周期性</a:t>
            </a:r>
            <a:r>
              <a:rPr lang="zh-CN" altLang="en-US" b="1" dirty="0">
                <a:latin typeface="微软雅黑" pitchFamily="34" charset="-122"/>
                <a:ea typeface="微软雅黑" pitchFamily="34" charset="-122"/>
                <a:sym typeface="Wingdings 2" panose="05020102010507070707" pitchFamily="18" charset="2"/>
              </a:rPr>
              <a:t>向核心网的 </a:t>
            </a:r>
            <a:r>
              <a:rPr lang="en-US" altLang="zh-CN" b="1" dirty="0">
                <a:latin typeface="微软雅黑" pitchFamily="34" charset="-122"/>
                <a:ea typeface="微软雅黑" pitchFamily="34" charset="-122"/>
                <a:sym typeface="Wingdings 2" panose="05020102010507070707" pitchFamily="18" charset="2"/>
              </a:rPr>
              <a:t>MME </a:t>
            </a:r>
            <a:r>
              <a:rPr lang="zh-CN" altLang="en-US" b="1" dirty="0">
                <a:latin typeface="微软雅黑" pitchFamily="34" charset="-122"/>
                <a:ea typeface="微软雅黑" pitchFamily="34" charset="-122"/>
                <a:sym typeface="Wingdings 2" panose="05020102010507070707" pitchFamily="18" charset="2"/>
              </a:rPr>
              <a:t>报告自己的 </a:t>
            </a:r>
            <a:r>
              <a:rPr lang="en-US" altLang="zh-CN" b="1" dirty="0">
                <a:latin typeface="微软雅黑" pitchFamily="34" charset="-122"/>
                <a:ea typeface="微软雅黑" pitchFamily="34" charset="-122"/>
                <a:sym typeface="Wingdings 2" panose="05020102010507070707" pitchFamily="18" charset="2"/>
              </a:rPr>
              <a:t>TAI</a:t>
            </a:r>
            <a:r>
              <a:rPr lang="zh-CN" altLang="en-US" b="1" dirty="0">
                <a:latin typeface="微软雅黑" pitchFamily="34" charset="-122"/>
                <a:ea typeface="微软雅黑" pitchFamily="34" charset="-122"/>
                <a:sym typeface="Wingdings 2" panose="05020102010507070707" pitchFamily="18" charset="2"/>
              </a:rPr>
              <a:t>，以便 </a:t>
            </a:r>
            <a:r>
              <a:rPr lang="en-US" altLang="zh-CN" b="1" dirty="0">
                <a:latin typeface="微软雅黑" pitchFamily="34" charset="-122"/>
                <a:ea typeface="微软雅黑" pitchFamily="34" charset="-122"/>
                <a:sym typeface="Wingdings 2" panose="05020102010507070707" pitchFamily="18" charset="2"/>
              </a:rPr>
              <a:t>MME </a:t>
            </a:r>
            <a:r>
              <a:rPr lang="zh-CN" altLang="en-US" b="1" dirty="0">
                <a:latin typeface="微软雅黑" pitchFamily="34" charset="-122"/>
                <a:ea typeface="微软雅黑" pitchFamily="34" charset="-122"/>
                <a:sym typeface="Wingdings 2" panose="05020102010507070707" pitchFamily="18" charset="2"/>
              </a:rPr>
              <a:t>能够寻呼到自己。</a:t>
            </a:r>
            <a:endParaRPr lang="en-US" altLang="zh-CN" b="1" dirty="0">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629615" y="585623"/>
            <a:ext cx="187102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MME </a:t>
            </a:r>
            <a:r>
              <a:rPr lang="zh-CN" altLang="en-US" sz="2000" b="1" dirty="0">
                <a:solidFill>
                  <a:schemeClr val="bg1"/>
                </a:solidFill>
                <a:latin typeface="微软雅黑" pitchFamily="34" charset="-122"/>
                <a:ea typeface="微软雅黑" pitchFamily="34" charset="-122"/>
              </a:rPr>
              <a:t>寻呼 </a:t>
            </a:r>
            <a:r>
              <a:rPr lang="en-US" altLang="zh-CN" sz="2000" b="1" dirty="0">
                <a:solidFill>
                  <a:schemeClr val="bg1"/>
                </a:solidFill>
                <a:latin typeface="微软雅黑" pitchFamily="34" charset="-122"/>
                <a:ea typeface="微软雅黑" pitchFamily="34" charset="-122"/>
              </a:rPr>
              <a:t>UE</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 xmlns:p14="http://schemas.microsoft.com/office/powerpoint/2010/main" val="2824448391"/>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224676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itchFamily="2" charset="2"/>
              <a:buChar char="l"/>
            </a:pPr>
            <a:r>
              <a:rPr lang="zh-CN" altLang="en-US" sz="2000" b="1" dirty="0">
                <a:solidFill>
                  <a:srgbClr val="0000CC"/>
                </a:solidFill>
                <a:latin typeface="微软雅黑" pitchFamily="34" charset="-122"/>
                <a:ea typeface="微软雅黑" pitchFamily="34" charset="-122"/>
                <a:sym typeface="Wingdings 2" panose="05020102010507070707" pitchFamily="18" charset="2"/>
              </a:rPr>
              <a:t>跟踪区</a:t>
            </a:r>
            <a:r>
              <a:rPr lang="zh-CN" altLang="en-US" sz="2000" b="1" dirty="0" smtClean="0">
                <a:solidFill>
                  <a:srgbClr val="0000CC"/>
                </a:solidFill>
                <a:latin typeface="微软雅黑" pitchFamily="34" charset="-122"/>
                <a:ea typeface="微软雅黑" pitchFamily="34" charset="-122"/>
                <a:sym typeface="Wingdings 2" panose="05020102010507070707" pitchFamily="18" charset="2"/>
              </a:rPr>
              <a:t>列表 </a:t>
            </a:r>
            <a:r>
              <a:rPr lang="en-US" altLang="zh-CN" sz="2000" b="1" dirty="0" smtClean="0">
                <a:solidFill>
                  <a:srgbClr val="0000CC"/>
                </a:solidFill>
                <a:latin typeface="微软雅黑" pitchFamily="34" charset="-122"/>
                <a:ea typeface="微软雅黑" pitchFamily="34" charset="-122"/>
                <a:sym typeface="Wingdings 2" panose="05020102010507070707" pitchFamily="18" charset="2"/>
              </a:rPr>
              <a:t>TAL </a:t>
            </a:r>
            <a:r>
              <a:rPr lang="en-US" altLang="zh-CN" sz="2000" b="1" dirty="0">
                <a:latin typeface="微软雅黑" pitchFamily="34" charset="-122"/>
                <a:ea typeface="微软雅黑" pitchFamily="34" charset="-122"/>
                <a:sym typeface="Wingdings 2" panose="05020102010507070707" pitchFamily="18" charset="2"/>
              </a:rPr>
              <a:t>(Tracking Area List</a:t>
            </a:r>
            <a:r>
              <a:rPr lang="en-US" altLang="zh-CN" sz="2000" b="1" dirty="0" smtClean="0">
                <a:latin typeface="微软雅黑" pitchFamily="34" charset="-122"/>
                <a:ea typeface="微软雅黑" pitchFamily="34" charset="-122"/>
                <a:sym typeface="Wingdings 2" panose="05020102010507070707" pitchFamily="18" charset="2"/>
              </a:rPr>
              <a:t>)</a:t>
            </a:r>
          </a:p>
          <a:p>
            <a:pPr marL="717550" lvl="1" indent="-342900" eaLnBrk="0" hangingPunct="0">
              <a:lnSpc>
                <a:spcPts val="2800"/>
              </a:lnSpc>
              <a:buClr>
                <a:srgbClr val="9900CC"/>
              </a:buClr>
              <a:buSzPct val="85000"/>
              <a:buFont typeface="Wingdings" panose="05000000000000000000" pitchFamily="2" charset="2"/>
              <a:buChar char="u"/>
            </a:pPr>
            <a:r>
              <a:rPr lang="zh-CN" altLang="en-US" b="1" dirty="0">
                <a:latin typeface="微软雅黑" pitchFamily="34" charset="-122"/>
                <a:ea typeface="微软雅黑" pitchFamily="34" charset="-122"/>
                <a:sym typeface="Wingdings 2" panose="05020102010507070707" pitchFamily="18" charset="2"/>
              </a:rPr>
              <a:t>为了避免 </a:t>
            </a:r>
            <a:r>
              <a:rPr lang="en-US" altLang="zh-CN" b="1" dirty="0">
                <a:latin typeface="微软雅黑" pitchFamily="34" charset="-122"/>
                <a:ea typeface="微软雅黑" pitchFamily="34" charset="-122"/>
                <a:sym typeface="Wingdings 2" panose="05020102010507070707" pitchFamily="18" charset="2"/>
              </a:rPr>
              <a:t>UE </a:t>
            </a:r>
            <a:r>
              <a:rPr lang="zh-CN" altLang="en-US" b="1" dirty="0">
                <a:latin typeface="微软雅黑" pitchFamily="34" charset="-122"/>
                <a:ea typeface="微软雅黑" pitchFamily="34" charset="-122"/>
                <a:sym typeface="Wingdings 2" panose="05020102010507070707" pitchFamily="18" charset="2"/>
              </a:rPr>
              <a:t>在 </a:t>
            </a: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区域间频繁切换时造成核心网信令负荷过重，</a:t>
            </a:r>
            <a:r>
              <a:rPr lang="en-US" altLang="zh-CN" b="1" dirty="0">
                <a:latin typeface="微软雅黑" pitchFamily="34" charset="-122"/>
                <a:ea typeface="微软雅黑" pitchFamily="34" charset="-122"/>
                <a:sym typeface="Wingdings 2" panose="05020102010507070707" pitchFamily="18" charset="2"/>
              </a:rPr>
              <a:t>MME </a:t>
            </a:r>
            <a:r>
              <a:rPr lang="zh-CN" altLang="en-US" b="1" dirty="0">
                <a:latin typeface="微软雅黑" pitchFamily="34" charset="-122"/>
                <a:ea typeface="微软雅黑" pitchFamily="34" charset="-122"/>
                <a:sym typeface="Wingdings 2" panose="05020102010507070707" pitchFamily="18" charset="2"/>
              </a:rPr>
              <a:t>把一组（</a:t>
            </a:r>
            <a:r>
              <a:rPr lang="en-US" altLang="zh-CN" b="1" dirty="0">
                <a:latin typeface="微软雅黑" pitchFamily="34" charset="-122"/>
                <a:ea typeface="微软雅黑" pitchFamily="34" charset="-122"/>
                <a:sym typeface="Wingdings 2" panose="05020102010507070707" pitchFamily="18" charset="2"/>
              </a:rPr>
              <a:t>1 ~ 16 </a:t>
            </a:r>
            <a:r>
              <a:rPr lang="zh-CN" altLang="en-US" b="1" dirty="0">
                <a:latin typeface="微软雅黑" pitchFamily="34" charset="-122"/>
                <a:ea typeface="微软雅黑" pitchFamily="34" charset="-122"/>
                <a:sym typeface="Wingdings 2" panose="05020102010507070707" pitchFamily="18" charset="2"/>
              </a:rPr>
              <a:t>个）</a:t>
            </a:r>
            <a:r>
              <a:rPr lang="en-US" altLang="zh-CN" b="1" dirty="0">
                <a:latin typeface="微软雅黑" pitchFamily="34" charset="-122"/>
                <a:ea typeface="微软雅黑" pitchFamily="34" charset="-122"/>
                <a:sym typeface="Wingdings 2" panose="05020102010507070707" pitchFamily="18" charset="2"/>
              </a:rPr>
              <a:t>TA </a:t>
            </a:r>
            <a:r>
              <a:rPr lang="zh-CN" altLang="en-US" b="1" dirty="0">
                <a:latin typeface="微软雅黑" pitchFamily="34" charset="-122"/>
                <a:ea typeface="微软雅黑" pitchFamily="34" charset="-122"/>
                <a:sym typeface="Wingdings 2" panose="05020102010507070707" pitchFamily="18" charset="2"/>
              </a:rPr>
              <a:t>写入一个</a:t>
            </a:r>
            <a:r>
              <a:rPr lang="zh-CN" altLang="en-US" b="1" dirty="0">
                <a:solidFill>
                  <a:srgbClr val="C00000"/>
                </a:solidFill>
                <a:latin typeface="微软雅黑" pitchFamily="34" charset="-122"/>
                <a:ea typeface="微软雅黑" pitchFamily="34" charset="-122"/>
                <a:sym typeface="Wingdings 2" panose="05020102010507070707" pitchFamily="18" charset="2"/>
              </a:rPr>
              <a:t>跟踪区列表 </a:t>
            </a:r>
            <a:r>
              <a:rPr lang="en-US" altLang="zh-CN" b="1" dirty="0">
                <a:solidFill>
                  <a:srgbClr val="C00000"/>
                </a:solidFill>
                <a:latin typeface="微软雅黑" pitchFamily="34" charset="-122"/>
                <a:ea typeface="微软雅黑" pitchFamily="34" charset="-122"/>
                <a:sym typeface="Wingdings 2" panose="05020102010507070707" pitchFamily="18" charset="2"/>
              </a:rPr>
              <a:t>TAL</a:t>
            </a:r>
            <a:r>
              <a:rPr lang="zh-CN" altLang="en-US" b="1" dirty="0" smtClean="0">
                <a:solidFill>
                  <a:srgbClr val="C00000"/>
                </a:solidFill>
                <a:latin typeface="微软雅黑" pitchFamily="34" charset="-122"/>
                <a:ea typeface="微软雅黑" pitchFamily="34" charset="-122"/>
                <a:sym typeface="Wingdings 2" panose="05020102010507070707" pitchFamily="18" charset="2"/>
              </a:rPr>
              <a:t>。</a:t>
            </a:r>
            <a:endParaRPr lang="en-US" altLang="zh-CN" b="1" dirty="0" smtClean="0">
              <a:solidFill>
                <a:srgbClr val="C00000"/>
              </a:solidFill>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smtClean="0">
                <a:latin typeface="微软雅黑" pitchFamily="34" charset="-122"/>
                <a:ea typeface="微软雅黑" pitchFamily="34" charset="-122"/>
                <a:sym typeface="Wingdings 2" panose="05020102010507070707" pitchFamily="18" charset="2"/>
              </a:rPr>
              <a:t>当 </a:t>
            </a:r>
            <a:r>
              <a:rPr lang="en-US" altLang="zh-CN" b="1" dirty="0" smtClean="0">
                <a:latin typeface="微软雅黑" pitchFamily="34" charset="-122"/>
                <a:ea typeface="微软雅黑" pitchFamily="34" charset="-122"/>
                <a:sym typeface="Wingdings 2" panose="05020102010507070707" pitchFamily="18" charset="2"/>
              </a:rPr>
              <a:t>UE </a:t>
            </a:r>
            <a:r>
              <a:rPr lang="zh-CN" altLang="en-US" b="1" dirty="0" smtClean="0">
                <a:latin typeface="微软雅黑" pitchFamily="34" charset="-122"/>
                <a:ea typeface="微软雅黑" pitchFamily="34" charset="-122"/>
                <a:sym typeface="Wingdings 2" panose="05020102010507070707" pitchFamily="18" charset="2"/>
              </a:rPr>
              <a:t>在 </a:t>
            </a:r>
            <a:r>
              <a:rPr lang="en-US" altLang="zh-CN" b="1" dirty="0" smtClean="0">
                <a:latin typeface="微软雅黑" pitchFamily="34" charset="-122"/>
                <a:ea typeface="微软雅黑" pitchFamily="34" charset="-122"/>
                <a:sym typeface="Wingdings 2" panose="05020102010507070707" pitchFamily="18" charset="2"/>
              </a:rPr>
              <a:t>TAL </a:t>
            </a:r>
            <a:r>
              <a:rPr lang="zh-CN" altLang="en-US" b="1" dirty="0" smtClean="0">
                <a:latin typeface="微软雅黑" pitchFamily="34" charset="-122"/>
                <a:ea typeface="微软雅黑" pitchFamily="34" charset="-122"/>
                <a:sym typeface="Wingdings 2" panose="05020102010507070707" pitchFamily="18" charset="2"/>
              </a:rPr>
              <a:t>范围</a:t>
            </a:r>
            <a:r>
              <a:rPr lang="zh-CN" altLang="en-US" b="1" dirty="0">
                <a:latin typeface="微软雅黑" pitchFamily="34" charset="-122"/>
                <a:ea typeface="微软雅黑" pitchFamily="34" charset="-122"/>
                <a:sym typeface="Wingdings 2" panose="05020102010507070707" pitchFamily="18" charset="2"/>
              </a:rPr>
              <a:t>内</a:t>
            </a:r>
            <a:r>
              <a:rPr lang="zh-CN" altLang="en-US" b="1" dirty="0" smtClean="0">
                <a:latin typeface="微软雅黑" pitchFamily="34" charset="-122"/>
                <a:ea typeface="微软雅黑" pitchFamily="34" charset="-122"/>
                <a:sym typeface="Wingdings 2" panose="05020102010507070707" pitchFamily="18" charset="2"/>
              </a:rPr>
              <a:t>跨 </a:t>
            </a:r>
            <a:r>
              <a:rPr lang="en-US" altLang="zh-CN" b="1" dirty="0" smtClean="0">
                <a:latin typeface="微软雅黑" pitchFamily="34" charset="-122"/>
                <a:ea typeface="微软雅黑" pitchFamily="34" charset="-122"/>
                <a:sym typeface="Wingdings 2" panose="05020102010507070707" pitchFamily="18" charset="2"/>
              </a:rPr>
              <a:t>TA </a:t>
            </a:r>
            <a:r>
              <a:rPr lang="zh-CN" altLang="en-US" b="1" dirty="0" smtClean="0">
                <a:latin typeface="微软雅黑" pitchFamily="34" charset="-122"/>
                <a:ea typeface="微软雅黑" pitchFamily="34" charset="-122"/>
                <a:sym typeface="Wingdings 2" panose="05020102010507070707" pitchFamily="18" charset="2"/>
              </a:rPr>
              <a:t>漫游</a:t>
            </a:r>
            <a:r>
              <a:rPr lang="zh-CN" altLang="en-US" b="1" dirty="0">
                <a:latin typeface="微软雅黑" pitchFamily="34" charset="-122"/>
                <a:ea typeface="微软雅黑" pitchFamily="34" charset="-122"/>
                <a:sym typeface="Wingdings 2" panose="05020102010507070707" pitchFamily="18" charset="2"/>
              </a:rPr>
              <a:t>时</a:t>
            </a:r>
            <a:r>
              <a:rPr lang="zh-CN" altLang="en-US" b="1" dirty="0" smtClean="0">
                <a:latin typeface="微软雅黑" pitchFamily="34" charset="-122"/>
                <a:ea typeface="微软雅黑" pitchFamily="34" charset="-122"/>
                <a:sym typeface="Wingdings 2" panose="05020102010507070707" pitchFamily="18" charset="2"/>
              </a:rPr>
              <a:t>，</a:t>
            </a:r>
            <a:r>
              <a:rPr lang="zh-CN" altLang="en-US" b="1" dirty="0" smtClean="0">
                <a:solidFill>
                  <a:srgbClr val="C00000"/>
                </a:solidFill>
                <a:latin typeface="微软雅黑" pitchFamily="34" charset="-122"/>
                <a:ea typeface="微软雅黑" pitchFamily="34" charset="-122"/>
                <a:sym typeface="Wingdings 2" panose="05020102010507070707" pitchFamily="18" charset="2"/>
              </a:rPr>
              <a:t>不必</a:t>
            </a:r>
            <a:r>
              <a:rPr lang="zh-CN" altLang="en-US" b="1" dirty="0" smtClean="0">
                <a:latin typeface="微软雅黑" pitchFamily="34" charset="-122"/>
                <a:ea typeface="微软雅黑" pitchFamily="34" charset="-122"/>
                <a:sym typeface="Wingdings 2" panose="05020102010507070707" pitchFamily="18" charset="2"/>
              </a:rPr>
              <a:t>向 </a:t>
            </a:r>
            <a:r>
              <a:rPr lang="en-US" altLang="zh-CN" b="1" dirty="0" smtClean="0">
                <a:latin typeface="微软雅黑" pitchFamily="34" charset="-122"/>
                <a:ea typeface="微软雅黑" pitchFamily="34" charset="-122"/>
                <a:sym typeface="Wingdings 2" panose="05020102010507070707" pitchFamily="18" charset="2"/>
              </a:rPr>
              <a:t>MME </a:t>
            </a:r>
            <a:r>
              <a:rPr lang="zh-CN" altLang="en-US" b="1" dirty="0" smtClean="0">
                <a:latin typeface="微软雅黑" pitchFamily="34" charset="-122"/>
                <a:ea typeface="微软雅黑" pitchFamily="34" charset="-122"/>
                <a:sym typeface="Wingdings 2" panose="05020102010507070707" pitchFamily="18" charset="2"/>
              </a:rPr>
              <a:t>发送 </a:t>
            </a:r>
            <a:r>
              <a:rPr lang="en-US" altLang="zh-CN" b="1" dirty="0" smtClean="0">
                <a:latin typeface="微软雅黑" pitchFamily="34" charset="-122"/>
                <a:ea typeface="微软雅黑" pitchFamily="34" charset="-122"/>
                <a:sym typeface="Wingdings 2" panose="05020102010507070707" pitchFamily="18" charset="2"/>
              </a:rPr>
              <a:t>TA </a:t>
            </a:r>
            <a:r>
              <a:rPr lang="zh-CN" altLang="en-US" b="1" dirty="0" smtClean="0">
                <a:latin typeface="微软雅黑" pitchFamily="34" charset="-122"/>
                <a:ea typeface="微软雅黑" pitchFamily="34" charset="-122"/>
                <a:sym typeface="Wingdings 2" panose="05020102010507070707" pitchFamily="18" charset="2"/>
              </a:rPr>
              <a:t>更新</a:t>
            </a:r>
            <a:r>
              <a:rPr lang="zh-CN" altLang="en-US" b="1" dirty="0">
                <a:latin typeface="微软雅黑" pitchFamily="34" charset="-122"/>
                <a:ea typeface="微软雅黑" pitchFamily="34" charset="-122"/>
                <a:sym typeface="Wingdings 2" panose="05020102010507070707" pitchFamily="18" charset="2"/>
              </a:rPr>
              <a:t>报文</a:t>
            </a:r>
            <a:r>
              <a:rPr lang="zh-CN" altLang="en-US" b="1" dirty="0" smtClean="0">
                <a:latin typeface="微软雅黑" pitchFamily="34" charset="-122"/>
                <a:ea typeface="微软雅黑" pitchFamily="34" charset="-122"/>
                <a:sym typeface="Wingdings 2" panose="05020102010507070707" pitchFamily="18" charset="2"/>
              </a:rPr>
              <a:t>。</a:t>
            </a:r>
            <a:endParaRPr lang="en-US" altLang="zh-CN" b="1" dirty="0" smtClean="0">
              <a:latin typeface="微软雅黑" pitchFamily="34" charset="-122"/>
              <a:ea typeface="微软雅黑" pitchFamily="34" charset="-122"/>
              <a:sym typeface="Wingdings 2" panose="05020102010507070707" pitchFamily="18" charset="2"/>
            </a:endParaRPr>
          </a:p>
          <a:p>
            <a:pPr marL="717550" lvl="1" indent="-342900" eaLnBrk="0" hangingPunct="0">
              <a:lnSpc>
                <a:spcPts val="2800"/>
              </a:lnSpc>
              <a:buClr>
                <a:srgbClr val="9900CC"/>
              </a:buClr>
              <a:buSzPct val="85000"/>
              <a:buFont typeface="Wingdings" panose="05000000000000000000" pitchFamily="2" charset="2"/>
              <a:buChar char="u"/>
            </a:pPr>
            <a:r>
              <a:rPr lang="zh-CN" altLang="en-US" b="1" dirty="0" smtClean="0">
                <a:latin typeface="微软雅黑" pitchFamily="34" charset="-122"/>
                <a:ea typeface="微软雅黑" pitchFamily="34" charset="-122"/>
                <a:sym typeface="Wingdings 2" panose="05020102010507070707" pitchFamily="18" charset="2"/>
              </a:rPr>
              <a:t>如果这时 </a:t>
            </a:r>
            <a:r>
              <a:rPr lang="en-US" altLang="zh-CN" b="1" dirty="0" smtClean="0">
                <a:latin typeface="微软雅黑" pitchFamily="34" charset="-122"/>
                <a:ea typeface="微软雅黑" pitchFamily="34" charset="-122"/>
                <a:sym typeface="Wingdings 2" panose="05020102010507070707" pitchFamily="18" charset="2"/>
              </a:rPr>
              <a:t>MME </a:t>
            </a:r>
            <a:r>
              <a:rPr lang="zh-CN" altLang="en-US" b="1" dirty="0" smtClean="0">
                <a:latin typeface="微软雅黑" pitchFamily="34" charset="-122"/>
                <a:ea typeface="微软雅黑" pitchFamily="34" charset="-122"/>
                <a:sym typeface="Wingdings 2" panose="05020102010507070707" pitchFamily="18" charset="2"/>
              </a:rPr>
              <a:t>需要</a:t>
            </a:r>
            <a:r>
              <a:rPr lang="zh-CN" altLang="en-US" b="1" dirty="0">
                <a:latin typeface="微软雅黑" pitchFamily="34" charset="-122"/>
                <a:ea typeface="微软雅黑" pitchFamily="34" charset="-122"/>
                <a:sym typeface="Wingdings 2" panose="05020102010507070707" pitchFamily="18" charset="2"/>
              </a:rPr>
              <a:t>寻呼</a:t>
            </a:r>
            <a:r>
              <a:rPr lang="en-US" altLang="zh-CN" b="1" dirty="0">
                <a:latin typeface="微软雅黑" pitchFamily="34" charset="-122"/>
                <a:ea typeface="微软雅黑" pitchFamily="34" charset="-122"/>
                <a:sym typeface="Wingdings 2" panose="05020102010507070707" pitchFamily="18" charset="2"/>
              </a:rPr>
              <a:t>UE</a:t>
            </a:r>
            <a:r>
              <a:rPr lang="zh-CN" altLang="en-US" b="1" dirty="0">
                <a:latin typeface="微软雅黑" pitchFamily="34" charset="-122"/>
                <a:ea typeface="微软雅黑" pitchFamily="34" charset="-122"/>
                <a:sym typeface="Wingdings 2" panose="05020102010507070707" pitchFamily="18" charset="2"/>
              </a:rPr>
              <a:t>，只需在一</a:t>
            </a:r>
            <a:r>
              <a:rPr lang="zh-CN" altLang="en-US" b="1" dirty="0" smtClean="0">
                <a:latin typeface="微软雅黑" pitchFamily="34" charset="-122"/>
                <a:ea typeface="微软雅黑" pitchFamily="34" charset="-122"/>
                <a:sym typeface="Wingdings 2" panose="05020102010507070707" pitchFamily="18" charset="2"/>
              </a:rPr>
              <a:t>个 </a:t>
            </a:r>
            <a:r>
              <a:rPr lang="en-US" altLang="zh-CN" b="1" dirty="0" smtClean="0">
                <a:solidFill>
                  <a:srgbClr val="C00000"/>
                </a:solidFill>
                <a:latin typeface="微软雅黑" pitchFamily="34" charset="-122"/>
                <a:ea typeface="微软雅黑" pitchFamily="34" charset="-122"/>
                <a:sym typeface="Wingdings 2" panose="05020102010507070707" pitchFamily="18" charset="2"/>
              </a:rPr>
              <a:t>TAL </a:t>
            </a:r>
            <a:r>
              <a:rPr lang="zh-CN" altLang="en-US" b="1" dirty="0" smtClean="0">
                <a:solidFill>
                  <a:srgbClr val="C00000"/>
                </a:solidFill>
                <a:latin typeface="微软雅黑" pitchFamily="34" charset="-122"/>
                <a:ea typeface="微软雅黑" pitchFamily="34" charset="-122"/>
                <a:sym typeface="Wingdings 2" panose="05020102010507070707" pitchFamily="18" charset="2"/>
              </a:rPr>
              <a:t>的</a:t>
            </a:r>
            <a:r>
              <a:rPr lang="zh-CN" altLang="en-US" b="1" dirty="0">
                <a:solidFill>
                  <a:srgbClr val="C00000"/>
                </a:solidFill>
                <a:latin typeface="微软雅黑" pitchFamily="34" charset="-122"/>
                <a:ea typeface="微软雅黑" pitchFamily="34" charset="-122"/>
                <a:sym typeface="Wingdings 2" panose="05020102010507070707" pitchFamily="18" charset="2"/>
              </a:rPr>
              <a:t>小范围</a:t>
            </a:r>
            <a:r>
              <a:rPr lang="zh-CN" altLang="en-US" b="1" dirty="0">
                <a:latin typeface="微软雅黑" pitchFamily="34" charset="-122"/>
                <a:ea typeface="微软雅黑" pitchFamily="34" charset="-122"/>
                <a:sym typeface="Wingdings 2" panose="05020102010507070707" pitchFamily="18" charset="2"/>
              </a:rPr>
              <a:t>内进行寻呼。</a:t>
            </a:r>
            <a:endParaRPr lang="en-US" altLang="zh-CN" b="1" dirty="0">
              <a:latin typeface="微软雅黑" pitchFamily="34" charset="-122"/>
              <a:ea typeface="微软雅黑" pitchFamily="34" charset="-122"/>
              <a:sym typeface="Wingdings 2" panose="05020102010507070707" pitchFamily="18" charset="2"/>
            </a:endParaRPr>
          </a:p>
          <a:p>
            <a:pPr marL="342900" indent="-342900" eaLnBrk="0" hangingPunct="0">
              <a:lnSpc>
                <a:spcPts val="2800"/>
              </a:lnSpc>
              <a:buClr>
                <a:srgbClr val="0070C0"/>
              </a:buClr>
              <a:buFont typeface="Wingdings" pitchFamily="2" charset="2"/>
              <a:buChar char="l"/>
            </a:pPr>
            <a:endParaRPr lang="en-US" altLang="zh-CN" sz="2000" b="1" dirty="0">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629615" y="585623"/>
            <a:ext cx="187102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MME </a:t>
            </a:r>
            <a:r>
              <a:rPr lang="zh-CN" altLang="en-US" sz="2000" b="1" dirty="0">
                <a:solidFill>
                  <a:schemeClr val="bg1"/>
                </a:solidFill>
                <a:latin typeface="微软雅黑" pitchFamily="34" charset="-122"/>
                <a:ea typeface="微软雅黑" pitchFamily="34" charset="-122"/>
              </a:rPr>
              <a:t>寻呼 </a:t>
            </a:r>
            <a:r>
              <a:rPr lang="en-US" altLang="zh-CN" sz="2000" b="1" dirty="0">
                <a:solidFill>
                  <a:schemeClr val="bg1"/>
                </a:solidFill>
                <a:latin typeface="微软雅黑" pitchFamily="34" charset="-122"/>
                <a:ea typeface="微软雅黑" pitchFamily="34" charset="-122"/>
              </a:rPr>
              <a:t>UE</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 xmlns:p14="http://schemas.microsoft.com/office/powerpoint/2010/main" val="3443382727"/>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 name="圆角矩形 267"/>
          <p:cNvSpPr/>
          <p:nvPr/>
        </p:nvSpPr>
        <p:spPr>
          <a:xfrm>
            <a:off x="519655" y="1020455"/>
            <a:ext cx="8133857" cy="282002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665506" y="585623"/>
            <a:ext cx="379924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UE </a:t>
            </a:r>
            <a:r>
              <a:rPr lang="zh-CN" altLang="en-US" sz="2000" b="1" dirty="0" smtClean="0">
                <a:solidFill>
                  <a:schemeClr val="bg1"/>
                </a:solidFill>
                <a:latin typeface="微软雅黑" pitchFamily="34" charset="-122"/>
                <a:ea typeface="微软雅黑" pitchFamily="34" charset="-122"/>
              </a:rPr>
              <a:t>跟踪</a:t>
            </a:r>
            <a:r>
              <a:rPr lang="zh-CN" altLang="en-US" sz="2000" b="1" dirty="0">
                <a:solidFill>
                  <a:schemeClr val="bg1"/>
                </a:solidFill>
                <a:latin typeface="微软雅黑" pitchFamily="34" charset="-122"/>
                <a:ea typeface="微软雅黑" pitchFamily="34" charset="-122"/>
              </a:rPr>
              <a:t>区</a:t>
            </a:r>
            <a:r>
              <a:rPr lang="zh-CN" altLang="en-US" sz="2000" b="1" dirty="0" smtClean="0">
                <a:solidFill>
                  <a:schemeClr val="bg1"/>
                </a:solidFill>
                <a:latin typeface="微软雅黑" pitchFamily="34" charset="-122"/>
                <a:ea typeface="微软雅黑" pitchFamily="34" charset="-122"/>
              </a:rPr>
              <a:t>列表 </a:t>
            </a:r>
            <a:r>
              <a:rPr lang="en-US" altLang="zh-CN" sz="2000" b="1" dirty="0" smtClean="0">
                <a:solidFill>
                  <a:schemeClr val="bg1"/>
                </a:solidFill>
                <a:latin typeface="微软雅黑" pitchFamily="34" charset="-122"/>
                <a:ea typeface="微软雅黑" pitchFamily="34" charset="-122"/>
              </a:rPr>
              <a:t>TAL </a:t>
            </a:r>
            <a:r>
              <a:rPr lang="zh-CN" altLang="en-US" sz="2000" b="1" dirty="0" smtClean="0">
                <a:solidFill>
                  <a:schemeClr val="bg1"/>
                </a:solidFill>
                <a:latin typeface="微软雅黑" pitchFamily="34" charset="-122"/>
                <a:ea typeface="微软雅黑" pitchFamily="34" charset="-122"/>
              </a:rPr>
              <a:t>更新</a:t>
            </a:r>
            <a:r>
              <a:rPr lang="zh-CN" altLang="en-US" sz="2000" b="1" dirty="0">
                <a:solidFill>
                  <a:schemeClr val="bg1"/>
                </a:solidFill>
                <a:latin typeface="微软雅黑" pitchFamily="34" charset="-122"/>
                <a:ea typeface="微软雅黑" pitchFamily="34" charset="-122"/>
              </a:rPr>
              <a:t>的过程</a:t>
            </a:r>
          </a:p>
        </p:txBody>
      </p:sp>
      <p:sp>
        <p:nvSpPr>
          <p:cNvPr id="8" name="矩形 7"/>
          <p:cNvSpPr/>
          <p:nvPr/>
        </p:nvSpPr>
        <p:spPr>
          <a:xfrm>
            <a:off x="6768487" y="2056091"/>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矩形 8"/>
          <p:cNvSpPr/>
          <p:nvPr/>
        </p:nvSpPr>
        <p:spPr>
          <a:xfrm>
            <a:off x="5418581" y="2059714"/>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38" name="TextBox 340"/>
          <p:cNvSpPr txBox="1">
            <a:spLocks noChangeArrowheads="1"/>
          </p:cNvSpPr>
          <p:nvPr/>
        </p:nvSpPr>
        <p:spPr bwMode="auto">
          <a:xfrm>
            <a:off x="5419994" y="2056091"/>
            <a:ext cx="578556" cy="90794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p>
          <a:p>
            <a:pPr eaLnBrk="1" hangingPunct="1">
              <a:spcBef>
                <a:spcPts val="600"/>
              </a:spcBef>
            </a:pPr>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endParaRPr lang="zh-CN" altLang="en-US"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52" name="组合 257"/>
          <p:cNvGrpSpPr>
            <a:grpSpLocks/>
          </p:cNvGrpSpPr>
          <p:nvPr/>
        </p:nvGrpSpPr>
        <p:grpSpPr bwMode="auto">
          <a:xfrm>
            <a:off x="5419994" y="2056091"/>
            <a:ext cx="576110" cy="876709"/>
            <a:chOff x="5508625" y="2205038"/>
            <a:chExt cx="1366838" cy="1151954"/>
          </a:xfrm>
        </p:grpSpPr>
        <p:sp>
          <p:nvSpPr>
            <p:cNvPr id="253" name="矩形 252"/>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54" name="直接连接符 253"/>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55" name="右箭头 254"/>
          <p:cNvSpPr/>
          <p:nvPr/>
        </p:nvSpPr>
        <p:spPr>
          <a:xfrm>
            <a:off x="6158133" y="2252461"/>
            <a:ext cx="512568" cy="109891"/>
          </a:xfrm>
          <a:prstGeom prst="rightArrow">
            <a:avLst/>
          </a:prstGeom>
          <a:solidFill>
            <a:srgbClr val="CC00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sp>
        <p:nvSpPr>
          <p:cNvPr id="256" name="TextBox 367"/>
          <p:cNvSpPr txBox="1">
            <a:spLocks noChangeArrowheads="1"/>
          </p:cNvSpPr>
          <p:nvPr/>
        </p:nvSpPr>
        <p:spPr bwMode="auto">
          <a:xfrm>
            <a:off x="6143077" y="2025785"/>
            <a:ext cx="49244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更新</a:t>
            </a:r>
          </a:p>
        </p:txBody>
      </p:sp>
      <p:sp>
        <p:nvSpPr>
          <p:cNvPr id="257" name="Text Box 511"/>
          <p:cNvSpPr txBox="1">
            <a:spLocks noChangeArrowheads="1"/>
          </p:cNvSpPr>
          <p:nvPr/>
        </p:nvSpPr>
        <p:spPr bwMode="auto">
          <a:xfrm>
            <a:off x="5359276" y="1762648"/>
            <a:ext cx="194078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solidFill>
                  <a:srgbClr val="0000CC"/>
                </a:solidFill>
                <a:latin typeface="微软雅黑" panose="020B0503020204020204" pitchFamily="34" charset="-122"/>
                <a:ea typeface="微软雅黑" panose="020B0503020204020204" pitchFamily="34" charset="-122"/>
              </a:rPr>
              <a:t>UE </a:t>
            </a:r>
            <a:r>
              <a:rPr kumimoji="1" lang="zh-CN" altLang="en-US" sz="1400" b="1" dirty="0">
                <a:solidFill>
                  <a:srgbClr val="0000CC"/>
                </a:solidFill>
                <a:latin typeface="微软雅黑" panose="020B0503020204020204" pitchFamily="34" charset="-122"/>
                <a:ea typeface="微软雅黑" panose="020B0503020204020204" pitchFamily="34" charset="-122"/>
              </a:rPr>
              <a:t>的跟踪区列表 </a:t>
            </a:r>
            <a:r>
              <a:rPr kumimoji="1" lang="en-US" altLang="zh-CN" sz="1400" b="1" dirty="0">
                <a:solidFill>
                  <a:srgbClr val="0000CC"/>
                </a:solidFill>
                <a:latin typeface="微软雅黑" panose="020B0503020204020204" pitchFamily="34" charset="-122"/>
                <a:ea typeface="微软雅黑" panose="020B0503020204020204" pitchFamily="34" charset="-122"/>
              </a:rPr>
              <a:t>TAL</a:t>
            </a:r>
            <a:endParaRPr kumimoji="1" lang="zh-CN" altLang="en-US" sz="1400" b="1" dirty="0">
              <a:solidFill>
                <a:srgbClr val="0000CC"/>
              </a:solidFill>
              <a:latin typeface="微软雅黑" panose="020B0503020204020204" pitchFamily="34" charset="-122"/>
              <a:ea typeface="微软雅黑" panose="020B0503020204020204" pitchFamily="34" charset="-122"/>
            </a:endParaRPr>
          </a:p>
        </p:txBody>
      </p:sp>
      <p:sp>
        <p:nvSpPr>
          <p:cNvPr id="258" name="TextBox 253"/>
          <p:cNvSpPr txBox="1">
            <a:spLocks noChangeArrowheads="1"/>
          </p:cNvSpPr>
          <p:nvPr/>
        </p:nvSpPr>
        <p:spPr bwMode="auto">
          <a:xfrm>
            <a:off x="5213837" y="2932801"/>
            <a:ext cx="998328" cy="7073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p:txBody>
      </p:sp>
      <p:sp>
        <p:nvSpPr>
          <p:cNvPr id="259" name="TextBox 256"/>
          <p:cNvSpPr txBox="1">
            <a:spLocks noChangeArrowheads="1"/>
          </p:cNvSpPr>
          <p:nvPr/>
        </p:nvSpPr>
        <p:spPr bwMode="auto">
          <a:xfrm>
            <a:off x="6552447" y="2955745"/>
            <a:ext cx="1153632" cy="2751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400" b="1">
                <a:latin typeface="微软雅黑" panose="020B0503020204020204" pitchFamily="34" charset="-122"/>
                <a:ea typeface="微软雅黑" panose="020B0503020204020204" pitchFamily="34" charset="-122"/>
                <a:sym typeface="Wingdings 2" panose="05020102010507070707" pitchFamily="18" charset="2"/>
              </a:rPr>
              <a:t>在位置时</a:t>
            </a:r>
            <a:endParaRPr lang="zh-CN" altLang="en-US" sz="1400" b="1">
              <a:latin typeface="微软雅黑" panose="020B0503020204020204" pitchFamily="34" charset="-122"/>
              <a:ea typeface="微软雅黑" panose="020B0503020204020204" pitchFamily="34" charset="-122"/>
            </a:endParaRPr>
          </a:p>
        </p:txBody>
      </p:sp>
      <p:sp>
        <p:nvSpPr>
          <p:cNvPr id="260" name="TextBox 340"/>
          <p:cNvSpPr txBox="1">
            <a:spLocks noChangeArrowheads="1"/>
          </p:cNvSpPr>
          <p:nvPr/>
        </p:nvSpPr>
        <p:spPr bwMode="auto">
          <a:xfrm>
            <a:off x="6764252" y="2056091"/>
            <a:ext cx="578556" cy="90794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p>
          <a:p>
            <a:pPr eaLnBrk="1" hangingPunct="1">
              <a:spcBef>
                <a:spcPts val="600"/>
              </a:spcBef>
            </a:pPr>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p>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4</a:t>
            </a:r>
          </a:p>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endParaRPr lang="zh-CN" altLang="en-US"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61" name="组合 260"/>
          <p:cNvGrpSpPr>
            <a:grpSpLocks/>
          </p:cNvGrpSpPr>
          <p:nvPr/>
        </p:nvGrpSpPr>
        <p:grpSpPr bwMode="auto">
          <a:xfrm>
            <a:off x="6764252" y="2056091"/>
            <a:ext cx="576110" cy="876709"/>
            <a:chOff x="5508625" y="2205038"/>
            <a:chExt cx="1366838" cy="1151954"/>
          </a:xfrm>
        </p:grpSpPr>
        <p:sp>
          <p:nvSpPr>
            <p:cNvPr id="262" name="矩形 261"/>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63" name="直接连接符 262"/>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5" name="Text Box 511"/>
          <p:cNvSpPr txBox="1">
            <a:spLocks noChangeArrowheads="1"/>
          </p:cNvSpPr>
          <p:nvPr/>
        </p:nvSpPr>
        <p:spPr bwMode="auto">
          <a:xfrm>
            <a:off x="5002031" y="1118234"/>
            <a:ext cx="2652521"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发送 </a:t>
            </a:r>
            <a:r>
              <a:rPr kumimoji="1" lang="en-US" altLang="zh-CN" sz="1400" b="1" dirty="0">
                <a:latin typeface="微软雅黑" panose="020B0503020204020204" pitchFamily="34" charset="-122"/>
                <a:ea typeface="微软雅黑" panose="020B0503020204020204" pitchFamily="34" charset="-122"/>
              </a:rPr>
              <a:t>TA </a:t>
            </a:r>
            <a:r>
              <a:rPr kumimoji="1" lang="zh-CN" altLang="en-US" sz="1400" b="1" dirty="0">
                <a:latin typeface="微软雅黑" panose="020B0503020204020204" pitchFamily="34" charset="-122"/>
                <a:ea typeface="微软雅黑" panose="020B0503020204020204" pitchFamily="34" charset="-122"/>
              </a:rPr>
              <a:t>更新报文</a:t>
            </a:r>
          </a:p>
        </p:txBody>
      </p:sp>
      <p:sp>
        <p:nvSpPr>
          <p:cNvPr id="267" name="Text Box 511"/>
          <p:cNvSpPr txBox="1">
            <a:spLocks noChangeArrowheads="1"/>
          </p:cNvSpPr>
          <p:nvPr/>
        </p:nvSpPr>
        <p:spPr bwMode="auto">
          <a:xfrm>
            <a:off x="5106464" y="1375831"/>
            <a:ext cx="2591607"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发送更新的 </a:t>
            </a:r>
            <a:r>
              <a:rPr kumimoji="1" lang="en-US" altLang="zh-CN" sz="1400" b="1" dirty="0">
                <a:latin typeface="微软雅黑" panose="020B0503020204020204" pitchFamily="34" charset="-122"/>
                <a:ea typeface="微软雅黑" panose="020B0503020204020204" pitchFamily="34" charset="-122"/>
              </a:rPr>
              <a:t>TAL</a:t>
            </a:r>
            <a:r>
              <a:rPr kumimoji="1" lang="en-US" altLang="zh-CN" sz="1400" b="1" baseline="-25000" dirty="0">
                <a:latin typeface="微软雅黑" panose="020B0503020204020204" pitchFamily="34" charset="-122"/>
                <a:ea typeface="微软雅黑" panose="020B0503020204020204" pitchFamily="34" charset="-122"/>
              </a:rPr>
              <a:t>2</a:t>
            </a:r>
            <a:endParaRPr kumimoji="1" lang="zh-CN" altLang="en-US" sz="1400" b="1" baseline="-25000" dirty="0">
              <a:latin typeface="微软雅黑" panose="020B0503020204020204" pitchFamily="34" charset="-122"/>
              <a:ea typeface="微软雅黑" panose="020B0503020204020204" pitchFamily="34" charset="-122"/>
            </a:endParaRPr>
          </a:p>
        </p:txBody>
      </p:sp>
      <p:sp>
        <p:nvSpPr>
          <p:cNvPr id="228" name="任意多边形 227"/>
          <p:cNvSpPr/>
          <p:nvPr/>
        </p:nvSpPr>
        <p:spPr>
          <a:xfrm>
            <a:off x="3409255" y="1218025"/>
            <a:ext cx="1784813" cy="2370497"/>
          </a:xfrm>
          <a:custGeom>
            <a:avLst/>
            <a:gdLst>
              <a:gd name="connsiteX0" fmla="*/ 0 w 1266548"/>
              <a:gd name="connsiteY0" fmla="*/ 316637 h 1887985"/>
              <a:gd name="connsiteX1" fmla="*/ 183472 w 1266548"/>
              <a:gd name="connsiteY1" fmla="*/ 0 h 1887985"/>
              <a:gd name="connsiteX2" fmla="*/ 541538 w 1266548"/>
              <a:gd name="connsiteY2" fmla="*/ 0 h 1887985"/>
              <a:gd name="connsiteX3" fmla="*/ 719092 w 1266548"/>
              <a:gd name="connsiteY3" fmla="*/ 307759 h 1887985"/>
              <a:gd name="connsiteX4" fmla="*/ 1083076 w 1266548"/>
              <a:gd name="connsiteY4" fmla="*/ 304800 h 1887985"/>
              <a:gd name="connsiteX5" fmla="*/ 1094913 w 1266548"/>
              <a:gd name="connsiteY5" fmla="*/ 334392 h 1887985"/>
              <a:gd name="connsiteX6" fmla="*/ 1100831 w 1266548"/>
              <a:gd name="connsiteY6" fmla="*/ 340311 h 1887985"/>
              <a:gd name="connsiteX7" fmla="*/ 1106750 w 1266548"/>
              <a:gd name="connsiteY7" fmla="*/ 355107 h 1887985"/>
              <a:gd name="connsiteX8" fmla="*/ 1112668 w 1266548"/>
              <a:gd name="connsiteY8" fmla="*/ 366944 h 1887985"/>
              <a:gd name="connsiteX9" fmla="*/ 1266548 w 1266548"/>
              <a:gd name="connsiteY9" fmla="*/ 618478 h 1887985"/>
              <a:gd name="connsiteX10" fmla="*/ 1083076 w 1266548"/>
              <a:gd name="connsiteY10" fmla="*/ 935115 h 1887985"/>
              <a:gd name="connsiteX11" fmla="*/ 1260629 w 1266548"/>
              <a:gd name="connsiteY11" fmla="*/ 1242874 h 1887985"/>
              <a:gd name="connsiteX12" fmla="*/ 1086035 w 1266548"/>
              <a:gd name="connsiteY12" fmla="*/ 1553592 h 1887985"/>
              <a:gd name="connsiteX13" fmla="*/ 719092 w 1266548"/>
              <a:gd name="connsiteY13" fmla="*/ 1559511 h 1887985"/>
              <a:gd name="connsiteX14" fmla="*/ 550416 w 1266548"/>
              <a:gd name="connsiteY14" fmla="*/ 1887985 h 1887985"/>
              <a:gd name="connsiteX15" fmla="*/ 189391 w 1266548"/>
              <a:gd name="connsiteY15" fmla="*/ 1885025 h 1887985"/>
              <a:gd name="connsiteX16" fmla="*/ 2960 w 1266548"/>
              <a:gd name="connsiteY16" fmla="*/ 1580225 h 188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66548" h="1887985">
                <a:moveTo>
                  <a:pt x="0" y="316637"/>
                </a:moveTo>
                <a:lnTo>
                  <a:pt x="183472" y="0"/>
                </a:lnTo>
                <a:lnTo>
                  <a:pt x="541538" y="0"/>
                </a:lnTo>
                <a:lnTo>
                  <a:pt x="719092" y="307759"/>
                </a:lnTo>
                <a:lnTo>
                  <a:pt x="1083076" y="304800"/>
                </a:lnTo>
                <a:cubicBezTo>
                  <a:pt x="1087022" y="314664"/>
                  <a:pt x="1090162" y="324890"/>
                  <a:pt x="1094913" y="334392"/>
                </a:cubicBezTo>
                <a:cubicBezTo>
                  <a:pt x="1096161" y="336887"/>
                  <a:pt x="1099447" y="337889"/>
                  <a:pt x="1100831" y="340311"/>
                </a:cubicBezTo>
                <a:cubicBezTo>
                  <a:pt x="1103466" y="344923"/>
                  <a:pt x="1104593" y="350253"/>
                  <a:pt x="1106750" y="355107"/>
                </a:cubicBezTo>
                <a:cubicBezTo>
                  <a:pt x="1108542" y="359138"/>
                  <a:pt x="1112668" y="366944"/>
                  <a:pt x="1112668" y="366944"/>
                </a:cubicBezTo>
                <a:lnTo>
                  <a:pt x="1266548" y="618478"/>
                </a:lnTo>
                <a:lnTo>
                  <a:pt x="1083076" y="935115"/>
                </a:lnTo>
                <a:lnTo>
                  <a:pt x="1260629" y="1242874"/>
                </a:lnTo>
                <a:lnTo>
                  <a:pt x="1086035" y="1553592"/>
                </a:lnTo>
                <a:lnTo>
                  <a:pt x="719092" y="1559511"/>
                </a:lnTo>
                <a:lnTo>
                  <a:pt x="550416" y="1887985"/>
                </a:lnTo>
                <a:lnTo>
                  <a:pt x="189391" y="1885025"/>
                </a:lnTo>
                <a:lnTo>
                  <a:pt x="2960" y="1580225"/>
                </a:lnTo>
              </a:path>
            </a:pathLst>
          </a:custGeom>
          <a:solidFill>
            <a:srgbClr val="FFCCFF"/>
          </a:solidFill>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7" name="AutoShape 45"/>
          <p:cNvSpPr>
            <a:spLocks noChangeArrowheads="1"/>
          </p:cNvSpPr>
          <p:nvPr/>
        </p:nvSpPr>
        <p:spPr bwMode="auto">
          <a:xfrm>
            <a:off x="1114697" y="1621359"/>
            <a:ext cx="1032199" cy="800631"/>
          </a:xfrm>
          <a:prstGeom prst="hexagon">
            <a:avLst>
              <a:gd name="adj" fmla="val 28876"/>
              <a:gd name="vf" fmla="val 115470"/>
            </a:avLst>
          </a:prstGeom>
          <a:solidFill>
            <a:schemeClr val="bg1"/>
          </a:solidFill>
          <a:ln w="12700">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 name="任意多边形 9"/>
          <p:cNvSpPr/>
          <p:nvPr/>
        </p:nvSpPr>
        <p:spPr>
          <a:xfrm>
            <a:off x="1875785" y="1239762"/>
            <a:ext cx="1793285" cy="1964747"/>
          </a:xfrm>
          <a:custGeom>
            <a:avLst/>
            <a:gdLst>
              <a:gd name="connsiteX0" fmla="*/ 3629 w 1270000"/>
              <a:gd name="connsiteY0" fmla="*/ 312057 h 1563914"/>
              <a:gd name="connsiteX1" fmla="*/ 177800 w 1270000"/>
              <a:gd name="connsiteY1" fmla="*/ 0 h 1563914"/>
              <a:gd name="connsiteX2" fmla="*/ 551543 w 1270000"/>
              <a:gd name="connsiteY2" fmla="*/ 0 h 1563914"/>
              <a:gd name="connsiteX3" fmla="*/ 714829 w 1270000"/>
              <a:gd name="connsiteY3" fmla="*/ 301171 h 1563914"/>
              <a:gd name="connsiteX4" fmla="*/ 1081315 w 1270000"/>
              <a:gd name="connsiteY4" fmla="*/ 297542 h 1563914"/>
              <a:gd name="connsiteX5" fmla="*/ 1262743 w 1270000"/>
              <a:gd name="connsiteY5" fmla="*/ 613228 h 1563914"/>
              <a:gd name="connsiteX6" fmla="*/ 1081315 w 1270000"/>
              <a:gd name="connsiteY6" fmla="*/ 932542 h 1563914"/>
              <a:gd name="connsiteX7" fmla="*/ 1270000 w 1270000"/>
              <a:gd name="connsiteY7" fmla="*/ 1244600 h 1563914"/>
              <a:gd name="connsiteX8" fmla="*/ 1077686 w 1270000"/>
              <a:gd name="connsiteY8" fmla="*/ 1563914 h 1563914"/>
              <a:gd name="connsiteX9" fmla="*/ 722086 w 1270000"/>
              <a:gd name="connsiteY9" fmla="*/ 1563914 h 1563914"/>
              <a:gd name="connsiteX10" fmla="*/ 547915 w 1270000"/>
              <a:gd name="connsiteY10" fmla="*/ 1251857 h 1563914"/>
              <a:gd name="connsiteX11" fmla="*/ 170543 w 1270000"/>
              <a:gd name="connsiteY11" fmla="*/ 1244600 h 1563914"/>
              <a:gd name="connsiteX12" fmla="*/ 0 w 1270000"/>
              <a:gd name="connsiteY12" fmla="*/ 936171 h 1563914"/>
              <a:gd name="connsiteX13" fmla="*/ 192315 w 1270000"/>
              <a:gd name="connsiteY13" fmla="*/ 631371 h 1563914"/>
              <a:gd name="connsiteX14" fmla="*/ 3629 w 1270000"/>
              <a:gd name="connsiteY14" fmla="*/ 312057 h 1563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70000" h="1563914">
                <a:moveTo>
                  <a:pt x="3629" y="312057"/>
                </a:moveTo>
                <a:lnTo>
                  <a:pt x="177800" y="0"/>
                </a:lnTo>
                <a:lnTo>
                  <a:pt x="551543" y="0"/>
                </a:lnTo>
                <a:lnTo>
                  <a:pt x="714829" y="301171"/>
                </a:lnTo>
                <a:lnTo>
                  <a:pt x="1081315" y="297542"/>
                </a:lnTo>
                <a:lnTo>
                  <a:pt x="1262743" y="613228"/>
                </a:lnTo>
                <a:lnTo>
                  <a:pt x="1081315" y="932542"/>
                </a:lnTo>
                <a:lnTo>
                  <a:pt x="1270000" y="1244600"/>
                </a:lnTo>
                <a:lnTo>
                  <a:pt x="1077686" y="1563914"/>
                </a:lnTo>
                <a:lnTo>
                  <a:pt x="722086" y="1563914"/>
                </a:lnTo>
                <a:lnTo>
                  <a:pt x="547915" y="1251857"/>
                </a:lnTo>
                <a:lnTo>
                  <a:pt x="170543" y="1244600"/>
                </a:lnTo>
                <a:lnTo>
                  <a:pt x="0" y="936171"/>
                </a:lnTo>
                <a:lnTo>
                  <a:pt x="192315" y="631371"/>
                </a:lnTo>
                <a:lnTo>
                  <a:pt x="3629" y="312057"/>
                </a:lnTo>
                <a:close/>
              </a:path>
            </a:pathLst>
          </a:custGeom>
          <a:solidFill>
            <a:srgbClr val="99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1" name="任意多边形 10"/>
          <p:cNvSpPr/>
          <p:nvPr/>
        </p:nvSpPr>
        <p:spPr>
          <a:xfrm>
            <a:off x="1133054" y="2426821"/>
            <a:ext cx="1762220" cy="1160493"/>
          </a:xfrm>
          <a:custGeom>
            <a:avLst/>
            <a:gdLst>
              <a:gd name="connsiteX0" fmla="*/ 174171 w 1248228"/>
              <a:gd name="connsiteY0" fmla="*/ 0 h 925286"/>
              <a:gd name="connsiteX1" fmla="*/ 0 w 1248228"/>
              <a:gd name="connsiteY1" fmla="*/ 315686 h 925286"/>
              <a:gd name="connsiteX2" fmla="*/ 181428 w 1248228"/>
              <a:gd name="connsiteY2" fmla="*/ 631372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 fmla="*/ 174171 w 1248228"/>
              <a:gd name="connsiteY0" fmla="*/ 0 h 925286"/>
              <a:gd name="connsiteX1" fmla="*/ 0 w 1248228"/>
              <a:gd name="connsiteY1" fmla="*/ 315686 h 925286"/>
              <a:gd name="connsiteX2" fmla="*/ 200907 w 1248228"/>
              <a:gd name="connsiteY2" fmla="*/ 632530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 fmla="*/ 174171 w 1248228"/>
              <a:gd name="connsiteY0" fmla="*/ 0 h 925286"/>
              <a:gd name="connsiteX1" fmla="*/ 0 w 1248228"/>
              <a:gd name="connsiteY1" fmla="*/ 315686 h 925286"/>
              <a:gd name="connsiteX2" fmla="*/ 200907 w 1248228"/>
              <a:gd name="connsiteY2" fmla="*/ 632530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11907 w 1248228"/>
              <a:gd name="connsiteY8" fmla="*/ 300099 h 925286"/>
              <a:gd name="connsiteX9" fmla="*/ 526142 w 1248228"/>
              <a:gd name="connsiteY9" fmla="*/ 0 h 925286"/>
              <a:gd name="connsiteX10" fmla="*/ 174171 w 1248228"/>
              <a:gd name="connsiteY10" fmla="*/ 0 h 925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228" h="925286">
                <a:moveTo>
                  <a:pt x="174171" y="0"/>
                </a:moveTo>
                <a:lnTo>
                  <a:pt x="0" y="315686"/>
                </a:lnTo>
                <a:lnTo>
                  <a:pt x="200907" y="632530"/>
                </a:lnTo>
                <a:lnTo>
                  <a:pt x="533400" y="627743"/>
                </a:lnTo>
                <a:lnTo>
                  <a:pt x="707571" y="925286"/>
                </a:lnTo>
                <a:lnTo>
                  <a:pt x="1059542" y="925286"/>
                </a:lnTo>
                <a:lnTo>
                  <a:pt x="1248228" y="613229"/>
                </a:lnTo>
                <a:lnTo>
                  <a:pt x="1070428" y="304800"/>
                </a:lnTo>
                <a:lnTo>
                  <a:pt x="711907" y="300099"/>
                </a:lnTo>
                <a:lnTo>
                  <a:pt x="526142" y="0"/>
                </a:lnTo>
                <a:lnTo>
                  <a:pt x="174171" y="0"/>
                </a:lnTo>
                <a:close/>
              </a:path>
            </a:pathLst>
          </a:custGeom>
          <a:solidFill>
            <a:srgbClr val="FF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2" name="Group 215"/>
          <p:cNvGrpSpPr>
            <a:grpSpLocks/>
          </p:cNvGrpSpPr>
          <p:nvPr/>
        </p:nvGrpSpPr>
        <p:grpSpPr bwMode="auto">
          <a:xfrm>
            <a:off x="3100019" y="2489615"/>
            <a:ext cx="132732" cy="351408"/>
            <a:chOff x="4740" y="784"/>
            <a:chExt cx="88" cy="692"/>
          </a:xfrm>
        </p:grpSpPr>
        <p:sp>
          <p:nvSpPr>
            <p:cNvPr id="13"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4" name="Group 217"/>
            <p:cNvGrpSpPr>
              <a:grpSpLocks/>
            </p:cNvGrpSpPr>
            <p:nvPr/>
          </p:nvGrpSpPr>
          <p:grpSpPr bwMode="auto">
            <a:xfrm>
              <a:off x="4740" y="784"/>
              <a:ext cx="88" cy="692"/>
              <a:chOff x="4740" y="784"/>
              <a:chExt cx="88" cy="692"/>
            </a:xfrm>
          </p:grpSpPr>
          <p:sp>
            <p:nvSpPr>
              <p:cNvPr id="15"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9" name="Group 215"/>
          <p:cNvGrpSpPr>
            <a:grpSpLocks/>
          </p:cNvGrpSpPr>
          <p:nvPr/>
        </p:nvGrpSpPr>
        <p:grpSpPr bwMode="auto">
          <a:xfrm>
            <a:off x="3832866" y="1295311"/>
            <a:ext cx="132732" cy="351408"/>
            <a:chOff x="4740" y="784"/>
            <a:chExt cx="88" cy="692"/>
          </a:xfrm>
        </p:grpSpPr>
        <p:sp>
          <p:nvSpPr>
            <p:cNvPr id="30"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31" name="Group 217"/>
            <p:cNvGrpSpPr>
              <a:grpSpLocks/>
            </p:cNvGrpSpPr>
            <p:nvPr/>
          </p:nvGrpSpPr>
          <p:grpSpPr bwMode="auto">
            <a:xfrm>
              <a:off x="4740" y="784"/>
              <a:ext cx="88" cy="692"/>
              <a:chOff x="4740" y="784"/>
              <a:chExt cx="88" cy="692"/>
            </a:xfrm>
          </p:grpSpPr>
          <p:sp>
            <p:nvSpPr>
              <p:cNvPr id="32"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6"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7"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8"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1"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3"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4"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6" name="Group 215"/>
          <p:cNvGrpSpPr>
            <a:grpSpLocks/>
          </p:cNvGrpSpPr>
          <p:nvPr/>
        </p:nvGrpSpPr>
        <p:grpSpPr bwMode="auto">
          <a:xfrm>
            <a:off x="3868166" y="2890535"/>
            <a:ext cx="134144" cy="351408"/>
            <a:chOff x="4740" y="784"/>
            <a:chExt cx="88" cy="692"/>
          </a:xfrm>
        </p:grpSpPr>
        <p:sp>
          <p:nvSpPr>
            <p:cNvPr id="47"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48" name="Group 217"/>
            <p:cNvGrpSpPr>
              <a:grpSpLocks/>
            </p:cNvGrpSpPr>
            <p:nvPr/>
          </p:nvGrpSpPr>
          <p:grpSpPr bwMode="auto">
            <a:xfrm>
              <a:off x="4740" y="784"/>
              <a:ext cx="88" cy="692"/>
              <a:chOff x="4740" y="784"/>
              <a:chExt cx="88" cy="692"/>
            </a:xfrm>
          </p:grpSpPr>
          <p:sp>
            <p:nvSpPr>
              <p:cNvPr id="49"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0"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1"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2"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3"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4"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5"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6"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7"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8"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9"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0"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1"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2"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63" name="Group 215"/>
          <p:cNvGrpSpPr>
            <a:grpSpLocks/>
          </p:cNvGrpSpPr>
          <p:nvPr/>
        </p:nvGrpSpPr>
        <p:grpSpPr bwMode="auto">
          <a:xfrm>
            <a:off x="3828629" y="2080243"/>
            <a:ext cx="132732" cy="352616"/>
            <a:chOff x="4740" y="784"/>
            <a:chExt cx="88" cy="692"/>
          </a:xfrm>
        </p:grpSpPr>
        <p:sp>
          <p:nvSpPr>
            <p:cNvPr id="64"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5" name="Group 217"/>
            <p:cNvGrpSpPr>
              <a:grpSpLocks/>
            </p:cNvGrpSpPr>
            <p:nvPr/>
          </p:nvGrpSpPr>
          <p:grpSpPr bwMode="auto">
            <a:xfrm>
              <a:off x="4740" y="784"/>
              <a:ext cx="88" cy="692"/>
              <a:chOff x="4740" y="784"/>
              <a:chExt cx="88" cy="692"/>
            </a:xfrm>
          </p:grpSpPr>
          <p:sp>
            <p:nvSpPr>
              <p:cNvPr id="66"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7"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8"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0" name="Group 215"/>
          <p:cNvGrpSpPr>
            <a:grpSpLocks/>
          </p:cNvGrpSpPr>
          <p:nvPr/>
        </p:nvGrpSpPr>
        <p:grpSpPr bwMode="auto">
          <a:xfrm>
            <a:off x="4623606" y="1675701"/>
            <a:ext cx="132732" cy="351408"/>
            <a:chOff x="4740" y="784"/>
            <a:chExt cx="88" cy="692"/>
          </a:xfrm>
        </p:grpSpPr>
        <p:sp>
          <p:nvSpPr>
            <p:cNvPr id="81"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82" name="Group 217"/>
            <p:cNvGrpSpPr>
              <a:grpSpLocks/>
            </p:cNvGrpSpPr>
            <p:nvPr/>
          </p:nvGrpSpPr>
          <p:grpSpPr bwMode="auto">
            <a:xfrm>
              <a:off x="4740" y="784"/>
              <a:ext cx="88" cy="692"/>
              <a:chOff x="4740" y="784"/>
              <a:chExt cx="88" cy="692"/>
            </a:xfrm>
          </p:grpSpPr>
          <p:sp>
            <p:nvSpPr>
              <p:cNvPr id="83"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4"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5"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6"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7"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8"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9"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0"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1"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2"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3"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97" name="Group 215"/>
          <p:cNvGrpSpPr>
            <a:grpSpLocks/>
          </p:cNvGrpSpPr>
          <p:nvPr/>
        </p:nvGrpSpPr>
        <p:grpSpPr bwMode="auto">
          <a:xfrm>
            <a:off x="4623606" y="2489615"/>
            <a:ext cx="132732" cy="351408"/>
            <a:chOff x="4740" y="784"/>
            <a:chExt cx="88" cy="692"/>
          </a:xfrm>
        </p:grpSpPr>
        <p:sp>
          <p:nvSpPr>
            <p:cNvPr id="98"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9" name="Group 217"/>
            <p:cNvGrpSpPr>
              <a:grpSpLocks/>
            </p:cNvGrpSpPr>
            <p:nvPr/>
          </p:nvGrpSpPr>
          <p:grpSpPr bwMode="auto">
            <a:xfrm>
              <a:off x="4740" y="784"/>
              <a:ext cx="88" cy="692"/>
              <a:chOff x="4740" y="784"/>
              <a:chExt cx="88" cy="692"/>
            </a:xfrm>
          </p:grpSpPr>
          <p:sp>
            <p:nvSpPr>
              <p:cNvPr id="100"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7"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8"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9"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0"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1"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2"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14" name="Group 215"/>
          <p:cNvGrpSpPr>
            <a:grpSpLocks/>
          </p:cNvGrpSpPr>
          <p:nvPr/>
        </p:nvGrpSpPr>
        <p:grpSpPr bwMode="auto">
          <a:xfrm>
            <a:off x="1545368" y="1697437"/>
            <a:ext cx="132732" cy="352616"/>
            <a:chOff x="4740" y="784"/>
            <a:chExt cx="88" cy="692"/>
          </a:xfrm>
        </p:grpSpPr>
        <p:sp>
          <p:nvSpPr>
            <p:cNvPr id="115"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16" name="Group 217"/>
            <p:cNvGrpSpPr>
              <a:grpSpLocks/>
            </p:cNvGrpSpPr>
            <p:nvPr/>
          </p:nvGrpSpPr>
          <p:grpSpPr bwMode="auto">
            <a:xfrm>
              <a:off x="4740" y="784"/>
              <a:ext cx="88" cy="692"/>
              <a:chOff x="4740" y="784"/>
              <a:chExt cx="88" cy="692"/>
            </a:xfrm>
          </p:grpSpPr>
          <p:sp>
            <p:nvSpPr>
              <p:cNvPr id="117"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8"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9"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0"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1"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2"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3"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4"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5"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6"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7"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8"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9"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0"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31" name="Group 215"/>
          <p:cNvGrpSpPr>
            <a:grpSpLocks/>
          </p:cNvGrpSpPr>
          <p:nvPr/>
        </p:nvGrpSpPr>
        <p:grpSpPr bwMode="auto">
          <a:xfrm>
            <a:off x="2300807" y="1308594"/>
            <a:ext cx="132732" cy="352616"/>
            <a:chOff x="4740" y="784"/>
            <a:chExt cx="88" cy="692"/>
          </a:xfrm>
        </p:grpSpPr>
        <p:sp>
          <p:nvSpPr>
            <p:cNvPr id="132"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33" name="Group 217"/>
            <p:cNvGrpSpPr>
              <a:grpSpLocks/>
            </p:cNvGrpSpPr>
            <p:nvPr/>
          </p:nvGrpSpPr>
          <p:grpSpPr bwMode="auto">
            <a:xfrm>
              <a:off x="4740" y="784"/>
              <a:ext cx="88" cy="692"/>
              <a:chOff x="4740" y="784"/>
              <a:chExt cx="88" cy="692"/>
            </a:xfrm>
          </p:grpSpPr>
          <p:sp>
            <p:nvSpPr>
              <p:cNvPr id="134"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5"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6"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7"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8"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9"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0"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1"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2"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3"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4"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5"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6"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7"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48" name="Group 215"/>
          <p:cNvGrpSpPr>
            <a:grpSpLocks/>
          </p:cNvGrpSpPr>
          <p:nvPr/>
        </p:nvGrpSpPr>
        <p:grpSpPr bwMode="auto">
          <a:xfrm>
            <a:off x="1553840" y="2505314"/>
            <a:ext cx="134143" cy="351408"/>
            <a:chOff x="4740" y="784"/>
            <a:chExt cx="88" cy="692"/>
          </a:xfrm>
        </p:grpSpPr>
        <p:sp>
          <p:nvSpPr>
            <p:cNvPr id="149"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50" name="Group 217"/>
            <p:cNvGrpSpPr>
              <a:grpSpLocks/>
            </p:cNvGrpSpPr>
            <p:nvPr/>
          </p:nvGrpSpPr>
          <p:grpSpPr bwMode="auto">
            <a:xfrm>
              <a:off x="4740" y="784"/>
              <a:ext cx="88" cy="692"/>
              <a:chOff x="4740" y="784"/>
              <a:chExt cx="88" cy="692"/>
            </a:xfrm>
          </p:grpSpPr>
          <p:sp>
            <p:nvSpPr>
              <p:cNvPr id="151"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2"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3"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4"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5"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6"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7"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8"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9"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0"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1"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2"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3"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4"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65" name="Group 215"/>
          <p:cNvGrpSpPr>
            <a:grpSpLocks/>
          </p:cNvGrpSpPr>
          <p:nvPr/>
        </p:nvGrpSpPr>
        <p:grpSpPr bwMode="auto">
          <a:xfrm>
            <a:off x="3092960" y="1681739"/>
            <a:ext cx="134143" cy="351408"/>
            <a:chOff x="4740" y="784"/>
            <a:chExt cx="88" cy="692"/>
          </a:xfrm>
        </p:grpSpPr>
        <p:sp>
          <p:nvSpPr>
            <p:cNvPr id="166"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67" name="Group 217"/>
            <p:cNvGrpSpPr>
              <a:grpSpLocks/>
            </p:cNvGrpSpPr>
            <p:nvPr/>
          </p:nvGrpSpPr>
          <p:grpSpPr bwMode="auto">
            <a:xfrm>
              <a:off x="4740" y="784"/>
              <a:ext cx="88" cy="692"/>
              <a:chOff x="4740" y="784"/>
              <a:chExt cx="88" cy="692"/>
            </a:xfrm>
          </p:grpSpPr>
          <p:sp>
            <p:nvSpPr>
              <p:cNvPr id="168"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9"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0"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1"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2"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5"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1"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82" name="Group 215"/>
          <p:cNvGrpSpPr>
            <a:grpSpLocks/>
          </p:cNvGrpSpPr>
          <p:nvPr/>
        </p:nvGrpSpPr>
        <p:grpSpPr bwMode="auto">
          <a:xfrm>
            <a:off x="2316340" y="2094734"/>
            <a:ext cx="132732" cy="351408"/>
            <a:chOff x="4740" y="784"/>
            <a:chExt cx="88" cy="692"/>
          </a:xfrm>
        </p:grpSpPr>
        <p:sp>
          <p:nvSpPr>
            <p:cNvPr id="183"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84" name="Group 217"/>
            <p:cNvGrpSpPr>
              <a:grpSpLocks/>
            </p:cNvGrpSpPr>
            <p:nvPr/>
          </p:nvGrpSpPr>
          <p:grpSpPr bwMode="auto">
            <a:xfrm>
              <a:off x="4740" y="784"/>
              <a:ext cx="88" cy="692"/>
              <a:chOff x="4740" y="784"/>
              <a:chExt cx="88" cy="692"/>
            </a:xfrm>
          </p:grpSpPr>
          <p:sp>
            <p:nvSpPr>
              <p:cNvPr id="185"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6"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7"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8"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9"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0"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1"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2"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3"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4"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5"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6"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7"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8"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15"/>
          <p:cNvGrpSpPr>
            <a:grpSpLocks/>
          </p:cNvGrpSpPr>
          <p:nvPr/>
        </p:nvGrpSpPr>
        <p:grpSpPr bwMode="auto">
          <a:xfrm>
            <a:off x="2290923" y="2891743"/>
            <a:ext cx="134143" cy="352616"/>
            <a:chOff x="4740" y="784"/>
            <a:chExt cx="88" cy="692"/>
          </a:xfrm>
        </p:grpSpPr>
        <p:sp>
          <p:nvSpPr>
            <p:cNvPr id="200"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1" name="Group 217"/>
            <p:cNvGrpSpPr>
              <a:grpSpLocks/>
            </p:cNvGrpSpPr>
            <p:nvPr/>
          </p:nvGrpSpPr>
          <p:grpSpPr bwMode="auto">
            <a:xfrm>
              <a:off x="4740" y="784"/>
              <a:ext cx="88" cy="692"/>
              <a:chOff x="4740" y="784"/>
              <a:chExt cx="88" cy="692"/>
            </a:xfrm>
          </p:grpSpPr>
          <p:sp>
            <p:nvSpPr>
              <p:cNvPr id="202"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3"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4"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5"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6"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7"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8"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9"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0"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1"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2"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3"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4"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5"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16" name="直接连接符 215"/>
          <p:cNvCxnSpPr/>
          <p:nvPr/>
        </p:nvCxnSpPr>
        <p:spPr>
          <a:xfrm>
            <a:off x="2142659" y="2005373"/>
            <a:ext cx="495625" cy="603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7" name="直接连接符 216"/>
          <p:cNvCxnSpPr/>
          <p:nvPr/>
        </p:nvCxnSpPr>
        <p:spPr>
          <a:xfrm>
            <a:off x="2653816" y="2033147"/>
            <a:ext cx="256990" cy="393674"/>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8" name="直接连接符 217"/>
          <p:cNvCxnSpPr>
            <a:stCxn id="10" idx="3"/>
          </p:cNvCxnSpPr>
          <p:nvPr/>
        </p:nvCxnSpPr>
        <p:spPr>
          <a:xfrm flipH="1">
            <a:off x="2649580" y="1618944"/>
            <a:ext cx="234397"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9" name="直接连接符 218"/>
          <p:cNvCxnSpPr>
            <a:endCxn id="10" idx="6"/>
          </p:cNvCxnSpPr>
          <p:nvPr/>
        </p:nvCxnSpPr>
        <p:spPr>
          <a:xfrm>
            <a:off x="2916454" y="2412330"/>
            <a:ext cx="485740" cy="0"/>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0" name="直接连接符 219"/>
          <p:cNvCxnSpPr>
            <a:stCxn id="10" idx="10"/>
          </p:cNvCxnSpPr>
          <p:nvPr/>
        </p:nvCxnSpPr>
        <p:spPr>
          <a:xfrm flipV="1">
            <a:off x="2649580" y="2430444"/>
            <a:ext cx="255578"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1" name="任意多边形 220"/>
          <p:cNvSpPr/>
          <p:nvPr/>
        </p:nvSpPr>
        <p:spPr>
          <a:xfrm>
            <a:off x="1875785" y="1239762"/>
            <a:ext cx="1794697" cy="1959916"/>
          </a:xfrm>
          <a:custGeom>
            <a:avLst/>
            <a:gdLst>
              <a:gd name="connsiteX0" fmla="*/ 0 w 1272466"/>
              <a:gd name="connsiteY0" fmla="*/ 316637 h 1559511"/>
              <a:gd name="connsiteX1" fmla="*/ 183472 w 1272466"/>
              <a:gd name="connsiteY1" fmla="*/ 0 h 1559511"/>
              <a:gd name="connsiteX2" fmla="*/ 550416 w 1272466"/>
              <a:gd name="connsiteY2" fmla="*/ 5919 h 1559511"/>
              <a:gd name="connsiteX3" fmla="*/ 710214 w 1272466"/>
              <a:gd name="connsiteY3" fmla="*/ 307760 h 1559511"/>
              <a:gd name="connsiteX4" fmla="*/ 1088995 w 1272466"/>
              <a:gd name="connsiteY4" fmla="*/ 301841 h 1559511"/>
              <a:gd name="connsiteX5" fmla="*/ 1269507 w 1272466"/>
              <a:gd name="connsiteY5" fmla="*/ 606641 h 1559511"/>
              <a:gd name="connsiteX6" fmla="*/ 1083076 w 1272466"/>
              <a:gd name="connsiteY6" fmla="*/ 938074 h 1559511"/>
              <a:gd name="connsiteX7" fmla="*/ 1272466 w 1272466"/>
              <a:gd name="connsiteY7" fmla="*/ 1245833 h 1559511"/>
              <a:gd name="connsiteX8" fmla="*/ 1086035 w 1272466"/>
              <a:gd name="connsiteY8" fmla="*/ 1559511 h 1559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2466" h="1559511">
                <a:moveTo>
                  <a:pt x="0" y="316637"/>
                </a:moveTo>
                <a:lnTo>
                  <a:pt x="183472" y="0"/>
                </a:lnTo>
                <a:lnTo>
                  <a:pt x="550416" y="5919"/>
                </a:lnTo>
                <a:lnTo>
                  <a:pt x="710214" y="307760"/>
                </a:lnTo>
                <a:lnTo>
                  <a:pt x="1088995" y="301841"/>
                </a:lnTo>
                <a:lnTo>
                  <a:pt x="1269507" y="606641"/>
                </a:lnTo>
                <a:lnTo>
                  <a:pt x="1083076" y="938074"/>
                </a:lnTo>
                <a:lnTo>
                  <a:pt x="1272466" y="1245833"/>
                </a:lnTo>
                <a:lnTo>
                  <a:pt x="1086035" y="1559511"/>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22" name="任意多边形 221"/>
          <p:cNvSpPr/>
          <p:nvPr/>
        </p:nvSpPr>
        <p:spPr>
          <a:xfrm>
            <a:off x="1878608" y="2421990"/>
            <a:ext cx="1536295" cy="780103"/>
          </a:xfrm>
          <a:custGeom>
            <a:avLst/>
            <a:gdLst>
              <a:gd name="connsiteX0" fmla="*/ 0 w 1088994"/>
              <a:gd name="connsiteY0" fmla="*/ 0 h 621437"/>
              <a:gd name="connsiteX1" fmla="*/ 189390 w 1088994"/>
              <a:gd name="connsiteY1" fmla="*/ 301841 h 621437"/>
              <a:gd name="connsiteX2" fmla="*/ 541537 w 1088994"/>
              <a:gd name="connsiteY2" fmla="*/ 313678 h 621437"/>
              <a:gd name="connsiteX3" fmla="*/ 713172 w 1088994"/>
              <a:gd name="connsiteY3" fmla="*/ 621437 h 621437"/>
              <a:gd name="connsiteX4" fmla="*/ 1088994 w 1088994"/>
              <a:gd name="connsiteY4" fmla="*/ 621437 h 621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994" h="621437">
                <a:moveTo>
                  <a:pt x="0" y="0"/>
                </a:moveTo>
                <a:lnTo>
                  <a:pt x="189390" y="301841"/>
                </a:lnTo>
                <a:lnTo>
                  <a:pt x="541537" y="313678"/>
                </a:lnTo>
                <a:lnTo>
                  <a:pt x="713172" y="621437"/>
                </a:lnTo>
                <a:lnTo>
                  <a:pt x="1088994" y="621437"/>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3" name="直接连接符 222"/>
          <p:cNvCxnSpPr/>
          <p:nvPr/>
        </p:nvCxnSpPr>
        <p:spPr>
          <a:xfrm flipV="1">
            <a:off x="1896965" y="2809626"/>
            <a:ext cx="255579"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4" name="任意多边形 223"/>
          <p:cNvSpPr/>
          <p:nvPr/>
        </p:nvSpPr>
        <p:spPr>
          <a:xfrm>
            <a:off x="1137290" y="2430444"/>
            <a:ext cx="1750924" cy="1162907"/>
          </a:xfrm>
          <a:custGeom>
            <a:avLst/>
            <a:gdLst>
              <a:gd name="connsiteX0" fmla="*/ 171635 w 1242874"/>
              <a:gd name="connsiteY0" fmla="*/ 0 h 926237"/>
              <a:gd name="connsiteX1" fmla="*/ 0 w 1242874"/>
              <a:gd name="connsiteY1" fmla="*/ 316637 h 926237"/>
              <a:gd name="connsiteX2" fmla="*/ 201227 w 1242874"/>
              <a:gd name="connsiteY2" fmla="*/ 630314 h 926237"/>
              <a:gd name="connsiteX3" fmla="*/ 535619 w 1242874"/>
              <a:gd name="connsiteY3" fmla="*/ 627355 h 926237"/>
              <a:gd name="connsiteX4" fmla="*/ 716132 w 1242874"/>
              <a:gd name="connsiteY4" fmla="*/ 923278 h 926237"/>
              <a:gd name="connsiteX5" fmla="*/ 1053483 w 1242874"/>
              <a:gd name="connsiteY5" fmla="*/ 926237 h 926237"/>
              <a:gd name="connsiteX6" fmla="*/ 1242874 w 1242874"/>
              <a:gd name="connsiteY6" fmla="*/ 618478 h 92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2874" h="926237">
                <a:moveTo>
                  <a:pt x="171635" y="0"/>
                </a:moveTo>
                <a:lnTo>
                  <a:pt x="0" y="316637"/>
                </a:lnTo>
                <a:lnTo>
                  <a:pt x="201227" y="630314"/>
                </a:lnTo>
                <a:lnTo>
                  <a:pt x="535619" y="627355"/>
                </a:lnTo>
                <a:lnTo>
                  <a:pt x="716132" y="923278"/>
                </a:lnTo>
                <a:lnTo>
                  <a:pt x="1053483" y="926237"/>
                </a:lnTo>
                <a:lnTo>
                  <a:pt x="1242874" y="618478"/>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5" name="直接连接符 224"/>
          <p:cNvCxnSpPr/>
          <p:nvPr/>
        </p:nvCxnSpPr>
        <p:spPr>
          <a:xfrm>
            <a:off x="3690250" y="1999334"/>
            <a:ext cx="498449" cy="4831"/>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6" name="直接连接符 225"/>
          <p:cNvCxnSpPr/>
          <p:nvPr/>
        </p:nvCxnSpPr>
        <p:spPr>
          <a:xfrm>
            <a:off x="4427332" y="2384555"/>
            <a:ext cx="495625" cy="362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7" name="直接连接符 226"/>
          <p:cNvCxnSpPr/>
          <p:nvPr/>
        </p:nvCxnSpPr>
        <p:spPr>
          <a:xfrm>
            <a:off x="3684602" y="2803588"/>
            <a:ext cx="494213" cy="3623"/>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9" name="直接连接符 228"/>
          <p:cNvCxnSpPr/>
          <p:nvPr/>
        </p:nvCxnSpPr>
        <p:spPr>
          <a:xfrm>
            <a:off x="4170342" y="2004165"/>
            <a:ext cx="256990" cy="39246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0" name="直接连接符 229"/>
          <p:cNvCxnSpPr/>
          <p:nvPr/>
        </p:nvCxnSpPr>
        <p:spPr>
          <a:xfrm flipH="1">
            <a:off x="4188699" y="1622567"/>
            <a:ext cx="237222"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1" name="直接连接符 230"/>
          <p:cNvCxnSpPr/>
          <p:nvPr/>
        </p:nvCxnSpPr>
        <p:spPr>
          <a:xfrm flipV="1">
            <a:off x="4181638" y="2400254"/>
            <a:ext cx="241458" cy="382806"/>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2" name="直接连接符 231"/>
          <p:cNvCxnSpPr/>
          <p:nvPr/>
        </p:nvCxnSpPr>
        <p:spPr>
          <a:xfrm>
            <a:off x="4167517" y="2809626"/>
            <a:ext cx="258403" cy="36710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33" name="TextBox 681"/>
          <p:cNvSpPr txBox="1">
            <a:spLocks noChangeArrowheads="1"/>
          </p:cNvSpPr>
          <p:nvPr/>
        </p:nvSpPr>
        <p:spPr bwMode="auto">
          <a:xfrm>
            <a:off x="1144350" y="1798875"/>
            <a:ext cx="461712" cy="2526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1</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4" name="TextBox 682"/>
          <p:cNvSpPr txBox="1">
            <a:spLocks noChangeArrowheads="1"/>
          </p:cNvSpPr>
          <p:nvPr/>
        </p:nvSpPr>
        <p:spPr bwMode="auto">
          <a:xfrm>
            <a:off x="1542544" y="2952123"/>
            <a:ext cx="512567" cy="2526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2</a:t>
            </a:r>
            <a:endParaRPr lang="zh-CN" altLang="en-US" sz="1400" b="1" baseline="-2500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5" name="TextBox 683"/>
          <p:cNvSpPr txBox="1">
            <a:spLocks noChangeArrowheads="1"/>
          </p:cNvSpPr>
          <p:nvPr/>
        </p:nvSpPr>
        <p:spPr bwMode="auto">
          <a:xfrm>
            <a:off x="2584177" y="2026628"/>
            <a:ext cx="461712" cy="2526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3</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6" name="TextBox 684"/>
          <p:cNvSpPr txBox="1">
            <a:spLocks noChangeArrowheads="1"/>
          </p:cNvSpPr>
          <p:nvPr/>
        </p:nvSpPr>
        <p:spPr bwMode="auto">
          <a:xfrm>
            <a:off x="4063086" y="2003185"/>
            <a:ext cx="461712" cy="2526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4</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7" name="Text Box 511"/>
          <p:cNvSpPr txBox="1">
            <a:spLocks noChangeArrowheads="1"/>
          </p:cNvSpPr>
          <p:nvPr/>
        </p:nvSpPr>
        <p:spPr bwMode="auto">
          <a:xfrm>
            <a:off x="1258260" y="2094550"/>
            <a:ext cx="39305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UE</a:t>
            </a:r>
            <a:endParaRPr kumimoji="1"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240" name="TextBox 342"/>
          <p:cNvSpPr txBox="1">
            <a:spLocks noChangeArrowheads="1"/>
          </p:cNvSpPr>
          <p:nvPr/>
        </p:nvSpPr>
        <p:spPr bwMode="auto">
          <a:xfrm>
            <a:off x="3460090" y="1731250"/>
            <a:ext cx="345019" cy="2779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1" name="TextBox 343"/>
          <p:cNvSpPr txBox="1">
            <a:spLocks noChangeArrowheads="1"/>
          </p:cNvSpPr>
          <p:nvPr/>
        </p:nvSpPr>
        <p:spPr bwMode="auto">
          <a:xfrm>
            <a:off x="2951756" y="2168396"/>
            <a:ext cx="345019" cy="2779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a:solidFill>
                <a:srgbClr val="C00000"/>
              </a:solidFill>
              <a:latin typeface="微软雅黑" panose="020B0503020204020204" pitchFamily="34" charset="-122"/>
              <a:ea typeface="微软雅黑" panose="020B0503020204020204" pitchFamily="34" charset="-122"/>
            </a:endParaRPr>
          </a:p>
        </p:txBody>
      </p:sp>
      <p:grpSp>
        <p:nvGrpSpPr>
          <p:cNvPr id="243" name="Group 389"/>
          <p:cNvGrpSpPr>
            <a:grpSpLocks/>
          </p:cNvGrpSpPr>
          <p:nvPr/>
        </p:nvGrpSpPr>
        <p:grpSpPr bwMode="auto">
          <a:xfrm>
            <a:off x="1532660" y="2023486"/>
            <a:ext cx="182153" cy="317596"/>
            <a:chOff x="4186" y="1736"/>
            <a:chExt cx="229" cy="461"/>
          </a:xfrm>
        </p:grpSpPr>
        <p:pic>
          <p:nvPicPr>
            <p:cNvPr id="244" name="Picture 390" descr="icon-mobile-phone"/>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45" name="Group 391"/>
            <p:cNvGrpSpPr>
              <a:grpSpLocks/>
            </p:cNvGrpSpPr>
            <p:nvPr/>
          </p:nvGrpSpPr>
          <p:grpSpPr bwMode="auto">
            <a:xfrm>
              <a:off x="4186" y="1736"/>
              <a:ext cx="198" cy="79"/>
              <a:chOff x="4513" y="1707"/>
              <a:chExt cx="198" cy="177"/>
            </a:xfrm>
          </p:grpSpPr>
          <p:sp>
            <p:nvSpPr>
              <p:cNvPr id="246"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7"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8"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49" name="直接箭头连接符 248"/>
          <p:cNvCxnSpPr/>
          <p:nvPr/>
        </p:nvCxnSpPr>
        <p:spPr>
          <a:xfrm>
            <a:off x="1799534" y="2314846"/>
            <a:ext cx="152500" cy="45811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0" name="直接箭头连接符 249"/>
          <p:cNvCxnSpPr/>
          <p:nvPr/>
        </p:nvCxnSpPr>
        <p:spPr>
          <a:xfrm flipV="1">
            <a:off x="2025224" y="2350047"/>
            <a:ext cx="1046318" cy="44922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1" name="直接箭头连接符 250"/>
          <p:cNvCxnSpPr/>
          <p:nvPr/>
        </p:nvCxnSpPr>
        <p:spPr>
          <a:xfrm flipV="1">
            <a:off x="3174857" y="1911180"/>
            <a:ext cx="403842" cy="33933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4" name="直接箭头连接符 263"/>
          <p:cNvCxnSpPr>
            <a:endCxn id="265" idx="1"/>
          </p:cNvCxnSpPr>
          <p:nvPr/>
        </p:nvCxnSpPr>
        <p:spPr>
          <a:xfrm flipV="1">
            <a:off x="3676130" y="1272123"/>
            <a:ext cx="1325901" cy="522363"/>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266" name="直接箭头连接符 265"/>
          <p:cNvCxnSpPr>
            <a:stCxn id="267" idx="1"/>
          </p:cNvCxnSpPr>
          <p:nvPr/>
        </p:nvCxnSpPr>
        <p:spPr>
          <a:xfrm flipH="1">
            <a:off x="3710018" y="1529720"/>
            <a:ext cx="1396446" cy="352478"/>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239" name="TextBox 341"/>
          <p:cNvSpPr txBox="1">
            <a:spLocks noChangeArrowheads="1"/>
          </p:cNvSpPr>
          <p:nvPr/>
        </p:nvSpPr>
        <p:spPr bwMode="auto">
          <a:xfrm>
            <a:off x="1639975" y="2121301"/>
            <a:ext cx="345019" cy="2779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2" name="TextBox 344"/>
          <p:cNvSpPr txBox="1">
            <a:spLocks noChangeArrowheads="1"/>
          </p:cNvSpPr>
          <p:nvPr/>
        </p:nvSpPr>
        <p:spPr bwMode="auto">
          <a:xfrm>
            <a:off x="1808243" y="2679719"/>
            <a:ext cx="345019" cy="2779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72" name="矩形 271"/>
          <p:cNvSpPr/>
          <p:nvPr/>
        </p:nvSpPr>
        <p:spPr>
          <a:xfrm>
            <a:off x="1258260" y="3850911"/>
            <a:ext cx="6945214" cy="656590"/>
          </a:xfrm>
          <a:prstGeom prst="rect">
            <a:avLst/>
          </a:prstGeom>
        </p:spPr>
        <p:txBody>
          <a:bodyPr wrap="square">
            <a:spAutoFit/>
          </a:bodyPr>
          <a:lstStyle/>
          <a:p>
            <a:pPr>
              <a:lnSpc>
                <a:spcPts val="2200"/>
              </a:lnSpc>
            </a:pP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在位置</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属于跟踪</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区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600" b="1" kern="500" baseline="-25000" dirty="0" smtClean="0">
                <a:latin typeface="微软雅黑" panose="020B0503020204020204" pitchFamily="34" charset="-122"/>
                <a:ea typeface="微软雅黑" panose="020B0503020204020204" pitchFamily="34" charset="-122"/>
                <a:cs typeface="Times New Roman" panose="02020603050405020304" pitchFamily="18" charset="0"/>
              </a:rPr>
              <a:t>1</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把</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这个位置信息报告</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给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MME</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，然后</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向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发送</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一个跟踪区</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列表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TAL</a:t>
            </a:r>
            <a:r>
              <a:rPr lang="en-US" altLang="zh-CN" sz="1400" b="1" kern="500" baseline="-25000" dirty="0">
                <a:latin typeface="微软雅黑" panose="020B0503020204020204" pitchFamily="34" charset="-122"/>
                <a:ea typeface="微软雅黑" panose="020B0503020204020204" pitchFamily="34" charset="-122"/>
                <a:cs typeface="Times New Roman" panose="02020603050405020304" pitchFamily="18" charset="0"/>
              </a:rPr>
              <a:t>1</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spTree>
    <p:extLst>
      <p:ext uri="{BB962C8B-B14F-4D97-AF65-F5344CB8AC3E}">
        <p14:creationId xmlns="" xmlns:p14="http://schemas.microsoft.com/office/powerpoint/2010/main" val="2117455636"/>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 grpId="0"/>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 name="圆角矩形 267"/>
          <p:cNvSpPr/>
          <p:nvPr/>
        </p:nvSpPr>
        <p:spPr>
          <a:xfrm>
            <a:off x="519655" y="1020455"/>
            <a:ext cx="8133857" cy="282002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665506" y="585623"/>
            <a:ext cx="379924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UE </a:t>
            </a:r>
            <a:r>
              <a:rPr lang="zh-CN" altLang="en-US" sz="2000" b="1" dirty="0" smtClean="0">
                <a:solidFill>
                  <a:schemeClr val="bg1"/>
                </a:solidFill>
                <a:latin typeface="微软雅黑" pitchFamily="34" charset="-122"/>
                <a:ea typeface="微软雅黑" pitchFamily="34" charset="-122"/>
              </a:rPr>
              <a:t>跟踪</a:t>
            </a:r>
            <a:r>
              <a:rPr lang="zh-CN" altLang="en-US" sz="2000" b="1" dirty="0">
                <a:solidFill>
                  <a:schemeClr val="bg1"/>
                </a:solidFill>
                <a:latin typeface="微软雅黑" pitchFamily="34" charset="-122"/>
                <a:ea typeface="微软雅黑" pitchFamily="34" charset="-122"/>
              </a:rPr>
              <a:t>区</a:t>
            </a:r>
            <a:r>
              <a:rPr lang="zh-CN" altLang="en-US" sz="2000" b="1" dirty="0" smtClean="0">
                <a:solidFill>
                  <a:schemeClr val="bg1"/>
                </a:solidFill>
                <a:latin typeface="微软雅黑" pitchFamily="34" charset="-122"/>
                <a:ea typeface="微软雅黑" pitchFamily="34" charset="-122"/>
              </a:rPr>
              <a:t>列表 </a:t>
            </a:r>
            <a:r>
              <a:rPr lang="en-US" altLang="zh-CN" sz="2000" b="1" dirty="0" smtClean="0">
                <a:solidFill>
                  <a:schemeClr val="bg1"/>
                </a:solidFill>
                <a:latin typeface="微软雅黑" pitchFamily="34" charset="-122"/>
                <a:ea typeface="微软雅黑" pitchFamily="34" charset="-122"/>
              </a:rPr>
              <a:t>TAL </a:t>
            </a:r>
            <a:r>
              <a:rPr lang="zh-CN" altLang="en-US" sz="2000" b="1" dirty="0" smtClean="0">
                <a:solidFill>
                  <a:schemeClr val="bg1"/>
                </a:solidFill>
                <a:latin typeface="微软雅黑" pitchFamily="34" charset="-122"/>
                <a:ea typeface="微软雅黑" pitchFamily="34" charset="-122"/>
              </a:rPr>
              <a:t>更新</a:t>
            </a:r>
            <a:r>
              <a:rPr lang="zh-CN" altLang="en-US" sz="2000" b="1" dirty="0">
                <a:solidFill>
                  <a:schemeClr val="bg1"/>
                </a:solidFill>
                <a:latin typeface="微软雅黑" pitchFamily="34" charset="-122"/>
                <a:ea typeface="微软雅黑" pitchFamily="34" charset="-122"/>
              </a:rPr>
              <a:t>的过程</a:t>
            </a:r>
          </a:p>
        </p:txBody>
      </p:sp>
      <p:sp>
        <p:nvSpPr>
          <p:cNvPr id="8" name="矩形 7"/>
          <p:cNvSpPr/>
          <p:nvPr/>
        </p:nvSpPr>
        <p:spPr>
          <a:xfrm>
            <a:off x="6768487" y="2056091"/>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矩形 8"/>
          <p:cNvSpPr/>
          <p:nvPr/>
        </p:nvSpPr>
        <p:spPr>
          <a:xfrm>
            <a:off x="5418581" y="2059714"/>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38" name="TextBox 340"/>
          <p:cNvSpPr txBox="1">
            <a:spLocks noChangeArrowheads="1"/>
          </p:cNvSpPr>
          <p:nvPr/>
        </p:nvSpPr>
        <p:spPr bwMode="auto">
          <a:xfrm>
            <a:off x="5419994" y="2056091"/>
            <a:ext cx="578556" cy="90794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p>
          <a:p>
            <a:pPr eaLnBrk="1" hangingPunct="1">
              <a:spcBef>
                <a:spcPts val="600"/>
              </a:spcBef>
            </a:pPr>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endParaRPr lang="zh-CN" altLang="en-US"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52" name="组合 257"/>
          <p:cNvGrpSpPr>
            <a:grpSpLocks/>
          </p:cNvGrpSpPr>
          <p:nvPr/>
        </p:nvGrpSpPr>
        <p:grpSpPr bwMode="auto">
          <a:xfrm>
            <a:off x="5419994" y="2056091"/>
            <a:ext cx="576110" cy="876709"/>
            <a:chOff x="5508625" y="2205038"/>
            <a:chExt cx="1366838" cy="1151954"/>
          </a:xfrm>
        </p:grpSpPr>
        <p:sp>
          <p:nvSpPr>
            <p:cNvPr id="253" name="矩形 252"/>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54" name="直接连接符 253"/>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55" name="右箭头 254"/>
          <p:cNvSpPr/>
          <p:nvPr/>
        </p:nvSpPr>
        <p:spPr>
          <a:xfrm>
            <a:off x="6158133" y="2252461"/>
            <a:ext cx="512568" cy="109891"/>
          </a:xfrm>
          <a:prstGeom prst="rightArrow">
            <a:avLst/>
          </a:prstGeom>
          <a:solidFill>
            <a:srgbClr val="CC00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sp>
        <p:nvSpPr>
          <p:cNvPr id="256" name="TextBox 367"/>
          <p:cNvSpPr txBox="1">
            <a:spLocks noChangeArrowheads="1"/>
          </p:cNvSpPr>
          <p:nvPr/>
        </p:nvSpPr>
        <p:spPr bwMode="auto">
          <a:xfrm>
            <a:off x="6143077" y="2025785"/>
            <a:ext cx="49244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更新</a:t>
            </a:r>
          </a:p>
        </p:txBody>
      </p:sp>
      <p:sp>
        <p:nvSpPr>
          <p:cNvPr id="257" name="Text Box 511"/>
          <p:cNvSpPr txBox="1">
            <a:spLocks noChangeArrowheads="1"/>
          </p:cNvSpPr>
          <p:nvPr/>
        </p:nvSpPr>
        <p:spPr bwMode="auto">
          <a:xfrm>
            <a:off x="5359276" y="1762648"/>
            <a:ext cx="194078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solidFill>
                  <a:srgbClr val="0000CC"/>
                </a:solidFill>
                <a:latin typeface="微软雅黑" panose="020B0503020204020204" pitchFamily="34" charset="-122"/>
                <a:ea typeface="微软雅黑" panose="020B0503020204020204" pitchFamily="34" charset="-122"/>
              </a:rPr>
              <a:t>UE </a:t>
            </a:r>
            <a:r>
              <a:rPr kumimoji="1" lang="zh-CN" altLang="en-US" sz="1400" b="1" dirty="0">
                <a:solidFill>
                  <a:srgbClr val="0000CC"/>
                </a:solidFill>
                <a:latin typeface="微软雅黑" panose="020B0503020204020204" pitchFamily="34" charset="-122"/>
                <a:ea typeface="微软雅黑" panose="020B0503020204020204" pitchFamily="34" charset="-122"/>
              </a:rPr>
              <a:t>的跟踪区列表 </a:t>
            </a:r>
            <a:r>
              <a:rPr kumimoji="1" lang="en-US" altLang="zh-CN" sz="1400" b="1" dirty="0">
                <a:solidFill>
                  <a:srgbClr val="0000CC"/>
                </a:solidFill>
                <a:latin typeface="微软雅黑" panose="020B0503020204020204" pitchFamily="34" charset="-122"/>
                <a:ea typeface="微软雅黑" panose="020B0503020204020204" pitchFamily="34" charset="-122"/>
              </a:rPr>
              <a:t>TAL</a:t>
            </a:r>
            <a:endParaRPr kumimoji="1" lang="zh-CN" altLang="en-US" sz="1400" b="1" dirty="0">
              <a:solidFill>
                <a:srgbClr val="0000CC"/>
              </a:solidFill>
              <a:latin typeface="微软雅黑" panose="020B0503020204020204" pitchFamily="34" charset="-122"/>
              <a:ea typeface="微软雅黑" panose="020B0503020204020204" pitchFamily="34" charset="-122"/>
            </a:endParaRPr>
          </a:p>
        </p:txBody>
      </p:sp>
      <p:sp>
        <p:nvSpPr>
          <p:cNvPr id="258" name="TextBox 253"/>
          <p:cNvSpPr txBox="1">
            <a:spLocks noChangeArrowheads="1"/>
          </p:cNvSpPr>
          <p:nvPr/>
        </p:nvSpPr>
        <p:spPr bwMode="auto">
          <a:xfrm>
            <a:off x="5213837" y="2932801"/>
            <a:ext cx="998328" cy="7073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p:txBody>
      </p:sp>
      <p:sp>
        <p:nvSpPr>
          <p:cNvPr id="259" name="TextBox 256"/>
          <p:cNvSpPr txBox="1">
            <a:spLocks noChangeArrowheads="1"/>
          </p:cNvSpPr>
          <p:nvPr/>
        </p:nvSpPr>
        <p:spPr bwMode="auto">
          <a:xfrm>
            <a:off x="6552447" y="2955745"/>
            <a:ext cx="1153632" cy="2751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400" b="1">
                <a:latin typeface="微软雅黑" panose="020B0503020204020204" pitchFamily="34" charset="-122"/>
                <a:ea typeface="微软雅黑" panose="020B0503020204020204" pitchFamily="34" charset="-122"/>
                <a:sym typeface="Wingdings 2" panose="05020102010507070707" pitchFamily="18" charset="2"/>
              </a:rPr>
              <a:t>在位置时</a:t>
            </a:r>
            <a:endParaRPr lang="zh-CN" altLang="en-US" sz="1400" b="1">
              <a:latin typeface="微软雅黑" panose="020B0503020204020204" pitchFamily="34" charset="-122"/>
              <a:ea typeface="微软雅黑" panose="020B0503020204020204" pitchFamily="34" charset="-122"/>
            </a:endParaRPr>
          </a:p>
        </p:txBody>
      </p:sp>
      <p:sp>
        <p:nvSpPr>
          <p:cNvPr id="260" name="TextBox 340"/>
          <p:cNvSpPr txBox="1">
            <a:spLocks noChangeArrowheads="1"/>
          </p:cNvSpPr>
          <p:nvPr/>
        </p:nvSpPr>
        <p:spPr bwMode="auto">
          <a:xfrm>
            <a:off x="6764252" y="2056091"/>
            <a:ext cx="578556" cy="90794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p>
          <a:p>
            <a:pPr eaLnBrk="1" hangingPunct="1">
              <a:spcBef>
                <a:spcPts val="600"/>
              </a:spcBef>
            </a:pPr>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p>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4</a:t>
            </a:r>
          </a:p>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endParaRPr lang="zh-CN" altLang="en-US"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61" name="组合 260"/>
          <p:cNvGrpSpPr>
            <a:grpSpLocks/>
          </p:cNvGrpSpPr>
          <p:nvPr/>
        </p:nvGrpSpPr>
        <p:grpSpPr bwMode="auto">
          <a:xfrm>
            <a:off x="6764252" y="2056091"/>
            <a:ext cx="576110" cy="876709"/>
            <a:chOff x="5508625" y="2205038"/>
            <a:chExt cx="1366838" cy="1151954"/>
          </a:xfrm>
        </p:grpSpPr>
        <p:sp>
          <p:nvSpPr>
            <p:cNvPr id="262" name="矩形 261"/>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63" name="直接连接符 262"/>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5" name="Text Box 511"/>
          <p:cNvSpPr txBox="1">
            <a:spLocks noChangeArrowheads="1"/>
          </p:cNvSpPr>
          <p:nvPr/>
        </p:nvSpPr>
        <p:spPr bwMode="auto">
          <a:xfrm>
            <a:off x="5002031" y="1118234"/>
            <a:ext cx="2652521"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发送 </a:t>
            </a:r>
            <a:r>
              <a:rPr kumimoji="1" lang="en-US" altLang="zh-CN" sz="1400" b="1" dirty="0">
                <a:latin typeface="微软雅黑" panose="020B0503020204020204" pitchFamily="34" charset="-122"/>
                <a:ea typeface="微软雅黑" panose="020B0503020204020204" pitchFamily="34" charset="-122"/>
              </a:rPr>
              <a:t>TA </a:t>
            </a:r>
            <a:r>
              <a:rPr kumimoji="1" lang="zh-CN" altLang="en-US" sz="1400" b="1" dirty="0">
                <a:latin typeface="微软雅黑" panose="020B0503020204020204" pitchFamily="34" charset="-122"/>
                <a:ea typeface="微软雅黑" panose="020B0503020204020204" pitchFamily="34" charset="-122"/>
              </a:rPr>
              <a:t>更新报文</a:t>
            </a:r>
          </a:p>
        </p:txBody>
      </p:sp>
      <p:sp>
        <p:nvSpPr>
          <p:cNvPr id="267" name="Text Box 511"/>
          <p:cNvSpPr txBox="1">
            <a:spLocks noChangeArrowheads="1"/>
          </p:cNvSpPr>
          <p:nvPr/>
        </p:nvSpPr>
        <p:spPr bwMode="auto">
          <a:xfrm>
            <a:off x="5106464" y="1375831"/>
            <a:ext cx="2591607"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发送更新的 </a:t>
            </a:r>
            <a:r>
              <a:rPr kumimoji="1" lang="en-US" altLang="zh-CN" sz="1400" b="1" dirty="0">
                <a:latin typeface="微软雅黑" panose="020B0503020204020204" pitchFamily="34" charset="-122"/>
                <a:ea typeface="微软雅黑" panose="020B0503020204020204" pitchFamily="34" charset="-122"/>
              </a:rPr>
              <a:t>TAL</a:t>
            </a:r>
            <a:r>
              <a:rPr kumimoji="1" lang="en-US" altLang="zh-CN" sz="1400" b="1" baseline="-25000" dirty="0">
                <a:latin typeface="微软雅黑" panose="020B0503020204020204" pitchFamily="34" charset="-122"/>
                <a:ea typeface="微软雅黑" panose="020B0503020204020204" pitchFamily="34" charset="-122"/>
              </a:rPr>
              <a:t>2</a:t>
            </a:r>
            <a:endParaRPr kumimoji="1" lang="zh-CN" altLang="en-US" sz="1400" b="1" baseline="-25000" dirty="0">
              <a:latin typeface="微软雅黑" panose="020B0503020204020204" pitchFamily="34" charset="-122"/>
              <a:ea typeface="微软雅黑" panose="020B0503020204020204" pitchFamily="34" charset="-122"/>
            </a:endParaRPr>
          </a:p>
        </p:txBody>
      </p:sp>
      <p:sp>
        <p:nvSpPr>
          <p:cNvPr id="228" name="任意多边形 227"/>
          <p:cNvSpPr/>
          <p:nvPr/>
        </p:nvSpPr>
        <p:spPr>
          <a:xfrm>
            <a:off x="3409255" y="1218025"/>
            <a:ext cx="1784813" cy="2370497"/>
          </a:xfrm>
          <a:custGeom>
            <a:avLst/>
            <a:gdLst>
              <a:gd name="connsiteX0" fmla="*/ 0 w 1266548"/>
              <a:gd name="connsiteY0" fmla="*/ 316637 h 1887985"/>
              <a:gd name="connsiteX1" fmla="*/ 183472 w 1266548"/>
              <a:gd name="connsiteY1" fmla="*/ 0 h 1887985"/>
              <a:gd name="connsiteX2" fmla="*/ 541538 w 1266548"/>
              <a:gd name="connsiteY2" fmla="*/ 0 h 1887985"/>
              <a:gd name="connsiteX3" fmla="*/ 719092 w 1266548"/>
              <a:gd name="connsiteY3" fmla="*/ 307759 h 1887985"/>
              <a:gd name="connsiteX4" fmla="*/ 1083076 w 1266548"/>
              <a:gd name="connsiteY4" fmla="*/ 304800 h 1887985"/>
              <a:gd name="connsiteX5" fmla="*/ 1094913 w 1266548"/>
              <a:gd name="connsiteY5" fmla="*/ 334392 h 1887985"/>
              <a:gd name="connsiteX6" fmla="*/ 1100831 w 1266548"/>
              <a:gd name="connsiteY6" fmla="*/ 340311 h 1887985"/>
              <a:gd name="connsiteX7" fmla="*/ 1106750 w 1266548"/>
              <a:gd name="connsiteY7" fmla="*/ 355107 h 1887985"/>
              <a:gd name="connsiteX8" fmla="*/ 1112668 w 1266548"/>
              <a:gd name="connsiteY8" fmla="*/ 366944 h 1887985"/>
              <a:gd name="connsiteX9" fmla="*/ 1266548 w 1266548"/>
              <a:gd name="connsiteY9" fmla="*/ 618478 h 1887985"/>
              <a:gd name="connsiteX10" fmla="*/ 1083076 w 1266548"/>
              <a:gd name="connsiteY10" fmla="*/ 935115 h 1887985"/>
              <a:gd name="connsiteX11" fmla="*/ 1260629 w 1266548"/>
              <a:gd name="connsiteY11" fmla="*/ 1242874 h 1887985"/>
              <a:gd name="connsiteX12" fmla="*/ 1086035 w 1266548"/>
              <a:gd name="connsiteY12" fmla="*/ 1553592 h 1887985"/>
              <a:gd name="connsiteX13" fmla="*/ 719092 w 1266548"/>
              <a:gd name="connsiteY13" fmla="*/ 1559511 h 1887985"/>
              <a:gd name="connsiteX14" fmla="*/ 550416 w 1266548"/>
              <a:gd name="connsiteY14" fmla="*/ 1887985 h 1887985"/>
              <a:gd name="connsiteX15" fmla="*/ 189391 w 1266548"/>
              <a:gd name="connsiteY15" fmla="*/ 1885025 h 1887985"/>
              <a:gd name="connsiteX16" fmla="*/ 2960 w 1266548"/>
              <a:gd name="connsiteY16" fmla="*/ 1580225 h 188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66548" h="1887985">
                <a:moveTo>
                  <a:pt x="0" y="316637"/>
                </a:moveTo>
                <a:lnTo>
                  <a:pt x="183472" y="0"/>
                </a:lnTo>
                <a:lnTo>
                  <a:pt x="541538" y="0"/>
                </a:lnTo>
                <a:lnTo>
                  <a:pt x="719092" y="307759"/>
                </a:lnTo>
                <a:lnTo>
                  <a:pt x="1083076" y="304800"/>
                </a:lnTo>
                <a:cubicBezTo>
                  <a:pt x="1087022" y="314664"/>
                  <a:pt x="1090162" y="324890"/>
                  <a:pt x="1094913" y="334392"/>
                </a:cubicBezTo>
                <a:cubicBezTo>
                  <a:pt x="1096161" y="336887"/>
                  <a:pt x="1099447" y="337889"/>
                  <a:pt x="1100831" y="340311"/>
                </a:cubicBezTo>
                <a:cubicBezTo>
                  <a:pt x="1103466" y="344923"/>
                  <a:pt x="1104593" y="350253"/>
                  <a:pt x="1106750" y="355107"/>
                </a:cubicBezTo>
                <a:cubicBezTo>
                  <a:pt x="1108542" y="359138"/>
                  <a:pt x="1112668" y="366944"/>
                  <a:pt x="1112668" y="366944"/>
                </a:cubicBezTo>
                <a:lnTo>
                  <a:pt x="1266548" y="618478"/>
                </a:lnTo>
                <a:lnTo>
                  <a:pt x="1083076" y="935115"/>
                </a:lnTo>
                <a:lnTo>
                  <a:pt x="1260629" y="1242874"/>
                </a:lnTo>
                <a:lnTo>
                  <a:pt x="1086035" y="1553592"/>
                </a:lnTo>
                <a:lnTo>
                  <a:pt x="719092" y="1559511"/>
                </a:lnTo>
                <a:lnTo>
                  <a:pt x="550416" y="1887985"/>
                </a:lnTo>
                <a:lnTo>
                  <a:pt x="189391" y="1885025"/>
                </a:lnTo>
                <a:lnTo>
                  <a:pt x="2960" y="1580225"/>
                </a:lnTo>
              </a:path>
            </a:pathLst>
          </a:custGeom>
          <a:solidFill>
            <a:srgbClr val="FFCCFF"/>
          </a:solidFill>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7" name="AutoShape 45"/>
          <p:cNvSpPr>
            <a:spLocks noChangeArrowheads="1"/>
          </p:cNvSpPr>
          <p:nvPr/>
        </p:nvSpPr>
        <p:spPr bwMode="auto">
          <a:xfrm>
            <a:off x="1114697" y="1621359"/>
            <a:ext cx="1032199" cy="800631"/>
          </a:xfrm>
          <a:prstGeom prst="hexagon">
            <a:avLst>
              <a:gd name="adj" fmla="val 28876"/>
              <a:gd name="vf" fmla="val 115470"/>
            </a:avLst>
          </a:prstGeom>
          <a:solidFill>
            <a:schemeClr val="bg1"/>
          </a:solidFill>
          <a:ln w="12700">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 name="任意多边形 9"/>
          <p:cNvSpPr/>
          <p:nvPr/>
        </p:nvSpPr>
        <p:spPr>
          <a:xfrm>
            <a:off x="1875785" y="1239762"/>
            <a:ext cx="1793285" cy="1964747"/>
          </a:xfrm>
          <a:custGeom>
            <a:avLst/>
            <a:gdLst>
              <a:gd name="connsiteX0" fmla="*/ 3629 w 1270000"/>
              <a:gd name="connsiteY0" fmla="*/ 312057 h 1563914"/>
              <a:gd name="connsiteX1" fmla="*/ 177800 w 1270000"/>
              <a:gd name="connsiteY1" fmla="*/ 0 h 1563914"/>
              <a:gd name="connsiteX2" fmla="*/ 551543 w 1270000"/>
              <a:gd name="connsiteY2" fmla="*/ 0 h 1563914"/>
              <a:gd name="connsiteX3" fmla="*/ 714829 w 1270000"/>
              <a:gd name="connsiteY3" fmla="*/ 301171 h 1563914"/>
              <a:gd name="connsiteX4" fmla="*/ 1081315 w 1270000"/>
              <a:gd name="connsiteY4" fmla="*/ 297542 h 1563914"/>
              <a:gd name="connsiteX5" fmla="*/ 1262743 w 1270000"/>
              <a:gd name="connsiteY5" fmla="*/ 613228 h 1563914"/>
              <a:gd name="connsiteX6" fmla="*/ 1081315 w 1270000"/>
              <a:gd name="connsiteY6" fmla="*/ 932542 h 1563914"/>
              <a:gd name="connsiteX7" fmla="*/ 1270000 w 1270000"/>
              <a:gd name="connsiteY7" fmla="*/ 1244600 h 1563914"/>
              <a:gd name="connsiteX8" fmla="*/ 1077686 w 1270000"/>
              <a:gd name="connsiteY8" fmla="*/ 1563914 h 1563914"/>
              <a:gd name="connsiteX9" fmla="*/ 722086 w 1270000"/>
              <a:gd name="connsiteY9" fmla="*/ 1563914 h 1563914"/>
              <a:gd name="connsiteX10" fmla="*/ 547915 w 1270000"/>
              <a:gd name="connsiteY10" fmla="*/ 1251857 h 1563914"/>
              <a:gd name="connsiteX11" fmla="*/ 170543 w 1270000"/>
              <a:gd name="connsiteY11" fmla="*/ 1244600 h 1563914"/>
              <a:gd name="connsiteX12" fmla="*/ 0 w 1270000"/>
              <a:gd name="connsiteY12" fmla="*/ 936171 h 1563914"/>
              <a:gd name="connsiteX13" fmla="*/ 192315 w 1270000"/>
              <a:gd name="connsiteY13" fmla="*/ 631371 h 1563914"/>
              <a:gd name="connsiteX14" fmla="*/ 3629 w 1270000"/>
              <a:gd name="connsiteY14" fmla="*/ 312057 h 1563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70000" h="1563914">
                <a:moveTo>
                  <a:pt x="3629" y="312057"/>
                </a:moveTo>
                <a:lnTo>
                  <a:pt x="177800" y="0"/>
                </a:lnTo>
                <a:lnTo>
                  <a:pt x="551543" y="0"/>
                </a:lnTo>
                <a:lnTo>
                  <a:pt x="714829" y="301171"/>
                </a:lnTo>
                <a:lnTo>
                  <a:pt x="1081315" y="297542"/>
                </a:lnTo>
                <a:lnTo>
                  <a:pt x="1262743" y="613228"/>
                </a:lnTo>
                <a:lnTo>
                  <a:pt x="1081315" y="932542"/>
                </a:lnTo>
                <a:lnTo>
                  <a:pt x="1270000" y="1244600"/>
                </a:lnTo>
                <a:lnTo>
                  <a:pt x="1077686" y="1563914"/>
                </a:lnTo>
                <a:lnTo>
                  <a:pt x="722086" y="1563914"/>
                </a:lnTo>
                <a:lnTo>
                  <a:pt x="547915" y="1251857"/>
                </a:lnTo>
                <a:lnTo>
                  <a:pt x="170543" y="1244600"/>
                </a:lnTo>
                <a:lnTo>
                  <a:pt x="0" y="936171"/>
                </a:lnTo>
                <a:lnTo>
                  <a:pt x="192315" y="631371"/>
                </a:lnTo>
                <a:lnTo>
                  <a:pt x="3629" y="312057"/>
                </a:lnTo>
                <a:close/>
              </a:path>
            </a:pathLst>
          </a:custGeom>
          <a:solidFill>
            <a:srgbClr val="99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1" name="任意多边形 10"/>
          <p:cNvSpPr/>
          <p:nvPr/>
        </p:nvSpPr>
        <p:spPr>
          <a:xfrm>
            <a:off x="1133054" y="2426821"/>
            <a:ext cx="1762220" cy="1160493"/>
          </a:xfrm>
          <a:custGeom>
            <a:avLst/>
            <a:gdLst>
              <a:gd name="connsiteX0" fmla="*/ 174171 w 1248228"/>
              <a:gd name="connsiteY0" fmla="*/ 0 h 925286"/>
              <a:gd name="connsiteX1" fmla="*/ 0 w 1248228"/>
              <a:gd name="connsiteY1" fmla="*/ 315686 h 925286"/>
              <a:gd name="connsiteX2" fmla="*/ 181428 w 1248228"/>
              <a:gd name="connsiteY2" fmla="*/ 631372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 fmla="*/ 174171 w 1248228"/>
              <a:gd name="connsiteY0" fmla="*/ 0 h 925286"/>
              <a:gd name="connsiteX1" fmla="*/ 0 w 1248228"/>
              <a:gd name="connsiteY1" fmla="*/ 315686 h 925286"/>
              <a:gd name="connsiteX2" fmla="*/ 200907 w 1248228"/>
              <a:gd name="connsiteY2" fmla="*/ 632530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 fmla="*/ 174171 w 1248228"/>
              <a:gd name="connsiteY0" fmla="*/ 0 h 925286"/>
              <a:gd name="connsiteX1" fmla="*/ 0 w 1248228"/>
              <a:gd name="connsiteY1" fmla="*/ 315686 h 925286"/>
              <a:gd name="connsiteX2" fmla="*/ 200907 w 1248228"/>
              <a:gd name="connsiteY2" fmla="*/ 632530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11907 w 1248228"/>
              <a:gd name="connsiteY8" fmla="*/ 300099 h 925286"/>
              <a:gd name="connsiteX9" fmla="*/ 526142 w 1248228"/>
              <a:gd name="connsiteY9" fmla="*/ 0 h 925286"/>
              <a:gd name="connsiteX10" fmla="*/ 174171 w 1248228"/>
              <a:gd name="connsiteY10" fmla="*/ 0 h 925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228" h="925286">
                <a:moveTo>
                  <a:pt x="174171" y="0"/>
                </a:moveTo>
                <a:lnTo>
                  <a:pt x="0" y="315686"/>
                </a:lnTo>
                <a:lnTo>
                  <a:pt x="200907" y="632530"/>
                </a:lnTo>
                <a:lnTo>
                  <a:pt x="533400" y="627743"/>
                </a:lnTo>
                <a:lnTo>
                  <a:pt x="707571" y="925286"/>
                </a:lnTo>
                <a:lnTo>
                  <a:pt x="1059542" y="925286"/>
                </a:lnTo>
                <a:lnTo>
                  <a:pt x="1248228" y="613229"/>
                </a:lnTo>
                <a:lnTo>
                  <a:pt x="1070428" y="304800"/>
                </a:lnTo>
                <a:lnTo>
                  <a:pt x="711907" y="300099"/>
                </a:lnTo>
                <a:lnTo>
                  <a:pt x="526142" y="0"/>
                </a:lnTo>
                <a:lnTo>
                  <a:pt x="174171" y="0"/>
                </a:lnTo>
                <a:close/>
              </a:path>
            </a:pathLst>
          </a:custGeom>
          <a:solidFill>
            <a:srgbClr val="FF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2" name="Group 215"/>
          <p:cNvGrpSpPr>
            <a:grpSpLocks/>
          </p:cNvGrpSpPr>
          <p:nvPr/>
        </p:nvGrpSpPr>
        <p:grpSpPr bwMode="auto">
          <a:xfrm>
            <a:off x="3100019" y="2489615"/>
            <a:ext cx="132732" cy="351408"/>
            <a:chOff x="4740" y="784"/>
            <a:chExt cx="88" cy="692"/>
          </a:xfrm>
        </p:grpSpPr>
        <p:sp>
          <p:nvSpPr>
            <p:cNvPr id="13"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4" name="Group 217"/>
            <p:cNvGrpSpPr>
              <a:grpSpLocks/>
            </p:cNvGrpSpPr>
            <p:nvPr/>
          </p:nvGrpSpPr>
          <p:grpSpPr bwMode="auto">
            <a:xfrm>
              <a:off x="4740" y="784"/>
              <a:ext cx="88" cy="692"/>
              <a:chOff x="4740" y="784"/>
              <a:chExt cx="88" cy="692"/>
            </a:xfrm>
          </p:grpSpPr>
          <p:sp>
            <p:nvSpPr>
              <p:cNvPr id="15"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9" name="Group 215"/>
          <p:cNvGrpSpPr>
            <a:grpSpLocks/>
          </p:cNvGrpSpPr>
          <p:nvPr/>
        </p:nvGrpSpPr>
        <p:grpSpPr bwMode="auto">
          <a:xfrm>
            <a:off x="3832866" y="1295311"/>
            <a:ext cx="132732" cy="351408"/>
            <a:chOff x="4740" y="784"/>
            <a:chExt cx="88" cy="692"/>
          </a:xfrm>
        </p:grpSpPr>
        <p:sp>
          <p:nvSpPr>
            <p:cNvPr id="30"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31" name="Group 217"/>
            <p:cNvGrpSpPr>
              <a:grpSpLocks/>
            </p:cNvGrpSpPr>
            <p:nvPr/>
          </p:nvGrpSpPr>
          <p:grpSpPr bwMode="auto">
            <a:xfrm>
              <a:off x="4740" y="784"/>
              <a:ext cx="88" cy="692"/>
              <a:chOff x="4740" y="784"/>
              <a:chExt cx="88" cy="692"/>
            </a:xfrm>
          </p:grpSpPr>
          <p:sp>
            <p:nvSpPr>
              <p:cNvPr id="32"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6"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7"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8"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1"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3"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4"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6" name="Group 215"/>
          <p:cNvGrpSpPr>
            <a:grpSpLocks/>
          </p:cNvGrpSpPr>
          <p:nvPr/>
        </p:nvGrpSpPr>
        <p:grpSpPr bwMode="auto">
          <a:xfrm>
            <a:off x="3868166" y="2890535"/>
            <a:ext cx="134144" cy="351408"/>
            <a:chOff x="4740" y="784"/>
            <a:chExt cx="88" cy="692"/>
          </a:xfrm>
        </p:grpSpPr>
        <p:sp>
          <p:nvSpPr>
            <p:cNvPr id="47"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48" name="Group 217"/>
            <p:cNvGrpSpPr>
              <a:grpSpLocks/>
            </p:cNvGrpSpPr>
            <p:nvPr/>
          </p:nvGrpSpPr>
          <p:grpSpPr bwMode="auto">
            <a:xfrm>
              <a:off x="4740" y="784"/>
              <a:ext cx="88" cy="692"/>
              <a:chOff x="4740" y="784"/>
              <a:chExt cx="88" cy="692"/>
            </a:xfrm>
          </p:grpSpPr>
          <p:sp>
            <p:nvSpPr>
              <p:cNvPr id="49"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0"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1"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2"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3"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4"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5"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6"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7"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8"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9"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0"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1"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2"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63" name="Group 215"/>
          <p:cNvGrpSpPr>
            <a:grpSpLocks/>
          </p:cNvGrpSpPr>
          <p:nvPr/>
        </p:nvGrpSpPr>
        <p:grpSpPr bwMode="auto">
          <a:xfrm>
            <a:off x="3828629" y="2080243"/>
            <a:ext cx="132732" cy="352616"/>
            <a:chOff x="4740" y="784"/>
            <a:chExt cx="88" cy="692"/>
          </a:xfrm>
        </p:grpSpPr>
        <p:sp>
          <p:nvSpPr>
            <p:cNvPr id="64"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5" name="Group 217"/>
            <p:cNvGrpSpPr>
              <a:grpSpLocks/>
            </p:cNvGrpSpPr>
            <p:nvPr/>
          </p:nvGrpSpPr>
          <p:grpSpPr bwMode="auto">
            <a:xfrm>
              <a:off x="4740" y="784"/>
              <a:ext cx="88" cy="692"/>
              <a:chOff x="4740" y="784"/>
              <a:chExt cx="88" cy="692"/>
            </a:xfrm>
          </p:grpSpPr>
          <p:sp>
            <p:nvSpPr>
              <p:cNvPr id="66"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7"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8"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0" name="Group 215"/>
          <p:cNvGrpSpPr>
            <a:grpSpLocks/>
          </p:cNvGrpSpPr>
          <p:nvPr/>
        </p:nvGrpSpPr>
        <p:grpSpPr bwMode="auto">
          <a:xfrm>
            <a:off x="4623606" y="1675701"/>
            <a:ext cx="132732" cy="351408"/>
            <a:chOff x="4740" y="784"/>
            <a:chExt cx="88" cy="692"/>
          </a:xfrm>
        </p:grpSpPr>
        <p:sp>
          <p:nvSpPr>
            <p:cNvPr id="81"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82" name="Group 217"/>
            <p:cNvGrpSpPr>
              <a:grpSpLocks/>
            </p:cNvGrpSpPr>
            <p:nvPr/>
          </p:nvGrpSpPr>
          <p:grpSpPr bwMode="auto">
            <a:xfrm>
              <a:off x="4740" y="784"/>
              <a:ext cx="88" cy="692"/>
              <a:chOff x="4740" y="784"/>
              <a:chExt cx="88" cy="692"/>
            </a:xfrm>
          </p:grpSpPr>
          <p:sp>
            <p:nvSpPr>
              <p:cNvPr id="83"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4"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5"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6"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7"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8"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9"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0"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1"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2"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3"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97" name="Group 215"/>
          <p:cNvGrpSpPr>
            <a:grpSpLocks/>
          </p:cNvGrpSpPr>
          <p:nvPr/>
        </p:nvGrpSpPr>
        <p:grpSpPr bwMode="auto">
          <a:xfrm>
            <a:off x="4623606" y="2489615"/>
            <a:ext cx="132732" cy="351408"/>
            <a:chOff x="4740" y="784"/>
            <a:chExt cx="88" cy="692"/>
          </a:xfrm>
        </p:grpSpPr>
        <p:sp>
          <p:nvSpPr>
            <p:cNvPr id="98"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9" name="Group 217"/>
            <p:cNvGrpSpPr>
              <a:grpSpLocks/>
            </p:cNvGrpSpPr>
            <p:nvPr/>
          </p:nvGrpSpPr>
          <p:grpSpPr bwMode="auto">
            <a:xfrm>
              <a:off x="4740" y="784"/>
              <a:ext cx="88" cy="692"/>
              <a:chOff x="4740" y="784"/>
              <a:chExt cx="88" cy="692"/>
            </a:xfrm>
          </p:grpSpPr>
          <p:sp>
            <p:nvSpPr>
              <p:cNvPr id="100"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7"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8"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9"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0"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1"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2"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14" name="Group 215"/>
          <p:cNvGrpSpPr>
            <a:grpSpLocks/>
          </p:cNvGrpSpPr>
          <p:nvPr/>
        </p:nvGrpSpPr>
        <p:grpSpPr bwMode="auto">
          <a:xfrm>
            <a:off x="1545368" y="1697437"/>
            <a:ext cx="132732" cy="352616"/>
            <a:chOff x="4740" y="784"/>
            <a:chExt cx="88" cy="692"/>
          </a:xfrm>
        </p:grpSpPr>
        <p:sp>
          <p:nvSpPr>
            <p:cNvPr id="115"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16" name="Group 217"/>
            <p:cNvGrpSpPr>
              <a:grpSpLocks/>
            </p:cNvGrpSpPr>
            <p:nvPr/>
          </p:nvGrpSpPr>
          <p:grpSpPr bwMode="auto">
            <a:xfrm>
              <a:off x="4740" y="784"/>
              <a:ext cx="88" cy="692"/>
              <a:chOff x="4740" y="784"/>
              <a:chExt cx="88" cy="692"/>
            </a:xfrm>
          </p:grpSpPr>
          <p:sp>
            <p:nvSpPr>
              <p:cNvPr id="117"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8"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9"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0"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1"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2"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3"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4"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5"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6"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7"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8"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9"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0"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31" name="Group 215"/>
          <p:cNvGrpSpPr>
            <a:grpSpLocks/>
          </p:cNvGrpSpPr>
          <p:nvPr/>
        </p:nvGrpSpPr>
        <p:grpSpPr bwMode="auto">
          <a:xfrm>
            <a:off x="2300807" y="1308594"/>
            <a:ext cx="132732" cy="352616"/>
            <a:chOff x="4740" y="784"/>
            <a:chExt cx="88" cy="692"/>
          </a:xfrm>
        </p:grpSpPr>
        <p:sp>
          <p:nvSpPr>
            <p:cNvPr id="132"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33" name="Group 217"/>
            <p:cNvGrpSpPr>
              <a:grpSpLocks/>
            </p:cNvGrpSpPr>
            <p:nvPr/>
          </p:nvGrpSpPr>
          <p:grpSpPr bwMode="auto">
            <a:xfrm>
              <a:off x="4740" y="784"/>
              <a:ext cx="88" cy="692"/>
              <a:chOff x="4740" y="784"/>
              <a:chExt cx="88" cy="692"/>
            </a:xfrm>
          </p:grpSpPr>
          <p:sp>
            <p:nvSpPr>
              <p:cNvPr id="134"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5"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6"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7"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8"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9"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0"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1"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2"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3"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4"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5"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6"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7"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48" name="Group 215"/>
          <p:cNvGrpSpPr>
            <a:grpSpLocks/>
          </p:cNvGrpSpPr>
          <p:nvPr/>
        </p:nvGrpSpPr>
        <p:grpSpPr bwMode="auto">
          <a:xfrm>
            <a:off x="1553840" y="2505314"/>
            <a:ext cx="134143" cy="351408"/>
            <a:chOff x="4740" y="784"/>
            <a:chExt cx="88" cy="692"/>
          </a:xfrm>
        </p:grpSpPr>
        <p:sp>
          <p:nvSpPr>
            <p:cNvPr id="149"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50" name="Group 217"/>
            <p:cNvGrpSpPr>
              <a:grpSpLocks/>
            </p:cNvGrpSpPr>
            <p:nvPr/>
          </p:nvGrpSpPr>
          <p:grpSpPr bwMode="auto">
            <a:xfrm>
              <a:off x="4740" y="784"/>
              <a:ext cx="88" cy="692"/>
              <a:chOff x="4740" y="784"/>
              <a:chExt cx="88" cy="692"/>
            </a:xfrm>
          </p:grpSpPr>
          <p:sp>
            <p:nvSpPr>
              <p:cNvPr id="151"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2"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3"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4"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5"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6"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7"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8"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9"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0"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1"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2"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3"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4"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65" name="Group 215"/>
          <p:cNvGrpSpPr>
            <a:grpSpLocks/>
          </p:cNvGrpSpPr>
          <p:nvPr/>
        </p:nvGrpSpPr>
        <p:grpSpPr bwMode="auto">
          <a:xfrm>
            <a:off x="3092960" y="1681739"/>
            <a:ext cx="134143" cy="351408"/>
            <a:chOff x="4740" y="784"/>
            <a:chExt cx="88" cy="692"/>
          </a:xfrm>
        </p:grpSpPr>
        <p:sp>
          <p:nvSpPr>
            <p:cNvPr id="166"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67" name="Group 217"/>
            <p:cNvGrpSpPr>
              <a:grpSpLocks/>
            </p:cNvGrpSpPr>
            <p:nvPr/>
          </p:nvGrpSpPr>
          <p:grpSpPr bwMode="auto">
            <a:xfrm>
              <a:off x="4740" y="784"/>
              <a:ext cx="88" cy="692"/>
              <a:chOff x="4740" y="784"/>
              <a:chExt cx="88" cy="692"/>
            </a:xfrm>
          </p:grpSpPr>
          <p:sp>
            <p:nvSpPr>
              <p:cNvPr id="168"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9"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0"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1"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2"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5"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1"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82" name="Group 215"/>
          <p:cNvGrpSpPr>
            <a:grpSpLocks/>
          </p:cNvGrpSpPr>
          <p:nvPr/>
        </p:nvGrpSpPr>
        <p:grpSpPr bwMode="auto">
          <a:xfrm>
            <a:off x="2316340" y="2094734"/>
            <a:ext cx="132732" cy="351408"/>
            <a:chOff x="4740" y="784"/>
            <a:chExt cx="88" cy="692"/>
          </a:xfrm>
        </p:grpSpPr>
        <p:sp>
          <p:nvSpPr>
            <p:cNvPr id="183"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84" name="Group 217"/>
            <p:cNvGrpSpPr>
              <a:grpSpLocks/>
            </p:cNvGrpSpPr>
            <p:nvPr/>
          </p:nvGrpSpPr>
          <p:grpSpPr bwMode="auto">
            <a:xfrm>
              <a:off x="4740" y="784"/>
              <a:ext cx="88" cy="692"/>
              <a:chOff x="4740" y="784"/>
              <a:chExt cx="88" cy="692"/>
            </a:xfrm>
          </p:grpSpPr>
          <p:sp>
            <p:nvSpPr>
              <p:cNvPr id="185"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6"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7"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8"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9"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0"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1"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2"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3"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4"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5"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6"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7"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8"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15"/>
          <p:cNvGrpSpPr>
            <a:grpSpLocks/>
          </p:cNvGrpSpPr>
          <p:nvPr/>
        </p:nvGrpSpPr>
        <p:grpSpPr bwMode="auto">
          <a:xfrm>
            <a:off x="2290923" y="2891743"/>
            <a:ext cx="134143" cy="352616"/>
            <a:chOff x="4740" y="784"/>
            <a:chExt cx="88" cy="692"/>
          </a:xfrm>
        </p:grpSpPr>
        <p:sp>
          <p:nvSpPr>
            <p:cNvPr id="200"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1" name="Group 217"/>
            <p:cNvGrpSpPr>
              <a:grpSpLocks/>
            </p:cNvGrpSpPr>
            <p:nvPr/>
          </p:nvGrpSpPr>
          <p:grpSpPr bwMode="auto">
            <a:xfrm>
              <a:off x="4740" y="784"/>
              <a:ext cx="88" cy="692"/>
              <a:chOff x="4740" y="784"/>
              <a:chExt cx="88" cy="692"/>
            </a:xfrm>
          </p:grpSpPr>
          <p:sp>
            <p:nvSpPr>
              <p:cNvPr id="202"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3"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4"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5"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6"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7"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8"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9"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0"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1"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2"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3"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4"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5"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16" name="直接连接符 215"/>
          <p:cNvCxnSpPr/>
          <p:nvPr/>
        </p:nvCxnSpPr>
        <p:spPr>
          <a:xfrm>
            <a:off x="2142659" y="2005373"/>
            <a:ext cx="495625" cy="603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7" name="直接连接符 216"/>
          <p:cNvCxnSpPr/>
          <p:nvPr/>
        </p:nvCxnSpPr>
        <p:spPr>
          <a:xfrm>
            <a:off x="2653816" y="2033147"/>
            <a:ext cx="256990" cy="393674"/>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8" name="直接连接符 217"/>
          <p:cNvCxnSpPr>
            <a:stCxn id="10" idx="3"/>
          </p:cNvCxnSpPr>
          <p:nvPr/>
        </p:nvCxnSpPr>
        <p:spPr>
          <a:xfrm flipH="1">
            <a:off x="2649580" y="1618944"/>
            <a:ext cx="234397"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9" name="直接连接符 218"/>
          <p:cNvCxnSpPr>
            <a:endCxn id="10" idx="6"/>
          </p:cNvCxnSpPr>
          <p:nvPr/>
        </p:nvCxnSpPr>
        <p:spPr>
          <a:xfrm>
            <a:off x="2916454" y="2412330"/>
            <a:ext cx="485740" cy="0"/>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0" name="直接连接符 219"/>
          <p:cNvCxnSpPr>
            <a:stCxn id="10" idx="10"/>
          </p:cNvCxnSpPr>
          <p:nvPr/>
        </p:nvCxnSpPr>
        <p:spPr>
          <a:xfrm flipV="1">
            <a:off x="2649580" y="2430444"/>
            <a:ext cx="255578"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1" name="任意多边形 220"/>
          <p:cNvSpPr/>
          <p:nvPr/>
        </p:nvSpPr>
        <p:spPr>
          <a:xfrm>
            <a:off x="1875785" y="1239762"/>
            <a:ext cx="1794697" cy="1959916"/>
          </a:xfrm>
          <a:custGeom>
            <a:avLst/>
            <a:gdLst>
              <a:gd name="connsiteX0" fmla="*/ 0 w 1272466"/>
              <a:gd name="connsiteY0" fmla="*/ 316637 h 1559511"/>
              <a:gd name="connsiteX1" fmla="*/ 183472 w 1272466"/>
              <a:gd name="connsiteY1" fmla="*/ 0 h 1559511"/>
              <a:gd name="connsiteX2" fmla="*/ 550416 w 1272466"/>
              <a:gd name="connsiteY2" fmla="*/ 5919 h 1559511"/>
              <a:gd name="connsiteX3" fmla="*/ 710214 w 1272466"/>
              <a:gd name="connsiteY3" fmla="*/ 307760 h 1559511"/>
              <a:gd name="connsiteX4" fmla="*/ 1088995 w 1272466"/>
              <a:gd name="connsiteY4" fmla="*/ 301841 h 1559511"/>
              <a:gd name="connsiteX5" fmla="*/ 1269507 w 1272466"/>
              <a:gd name="connsiteY5" fmla="*/ 606641 h 1559511"/>
              <a:gd name="connsiteX6" fmla="*/ 1083076 w 1272466"/>
              <a:gd name="connsiteY6" fmla="*/ 938074 h 1559511"/>
              <a:gd name="connsiteX7" fmla="*/ 1272466 w 1272466"/>
              <a:gd name="connsiteY7" fmla="*/ 1245833 h 1559511"/>
              <a:gd name="connsiteX8" fmla="*/ 1086035 w 1272466"/>
              <a:gd name="connsiteY8" fmla="*/ 1559511 h 1559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2466" h="1559511">
                <a:moveTo>
                  <a:pt x="0" y="316637"/>
                </a:moveTo>
                <a:lnTo>
                  <a:pt x="183472" y="0"/>
                </a:lnTo>
                <a:lnTo>
                  <a:pt x="550416" y="5919"/>
                </a:lnTo>
                <a:lnTo>
                  <a:pt x="710214" y="307760"/>
                </a:lnTo>
                <a:lnTo>
                  <a:pt x="1088995" y="301841"/>
                </a:lnTo>
                <a:lnTo>
                  <a:pt x="1269507" y="606641"/>
                </a:lnTo>
                <a:lnTo>
                  <a:pt x="1083076" y="938074"/>
                </a:lnTo>
                <a:lnTo>
                  <a:pt x="1272466" y="1245833"/>
                </a:lnTo>
                <a:lnTo>
                  <a:pt x="1086035" y="1559511"/>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22" name="任意多边形 221"/>
          <p:cNvSpPr/>
          <p:nvPr/>
        </p:nvSpPr>
        <p:spPr>
          <a:xfrm>
            <a:off x="1878608" y="2421990"/>
            <a:ext cx="1536295" cy="780103"/>
          </a:xfrm>
          <a:custGeom>
            <a:avLst/>
            <a:gdLst>
              <a:gd name="connsiteX0" fmla="*/ 0 w 1088994"/>
              <a:gd name="connsiteY0" fmla="*/ 0 h 621437"/>
              <a:gd name="connsiteX1" fmla="*/ 189390 w 1088994"/>
              <a:gd name="connsiteY1" fmla="*/ 301841 h 621437"/>
              <a:gd name="connsiteX2" fmla="*/ 541537 w 1088994"/>
              <a:gd name="connsiteY2" fmla="*/ 313678 h 621437"/>
              <a:gd name="connsiteX3" fmla="*/ 713172 w 1088994"/>
              <a:gd name="connsiteY3" fmla="*/ 621437 h 621437"/>
              <a:gd name="connsiteX4" fmla="*/ 1088994 w 1088994"/>
              <a:gd name="connsiteY4" fmla="*/ 621437 h 621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994" h="621437">
                <a:moveTo>
                  <a:pt x="0" y="0"/>
                </a:moveTo>
                <a:lnTo>
                  <a:pt x="189390" y="301841"/>
                </a:lnTo>
                <a:lnTo>
                  <a:pt x="541537" y="313678"/>
                </a:lnTo>
                <a:lnTo>
                  <a:pt x="713172" y="621437"/>
                </a:lnTo>
                <a:lnTo>
                  <a:pt x="1088994" y="621437"/>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3" name="直接连接符 222"/>
          <p:cNvCxnSpPr/>
          <p:nvPr/>
        </p:nvCxnSpPr>
        <p:spPr>
          <a:xfrm flipV="1">
            <a:off x="1896965" y="2809626"/>
            <a:ext cx="255579"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4" name="任意多边形 223"/>
          <p:cNvSpPr/>
          <p:nvPr/>
        </p:nvSpPr>
        <p:spPr>
          <a:xfrm>
            <a:off x="1137290" y="2430444"/>
            <a:ext cx="1750924" cy="1162907"/>
          </a:xfrm>
          <a:custGeom>
            <a:avLst/>
            <a:gdLst>
              <a:gd name="connsiteX0" fmla="*/ 171635 w 1242874"/>
              <a:gd name="connsiteY0" fmla="*/ 0 h 926237"/>
              <a:gd name="connsiteX1" fmla="*/ 0 w 1242874"/>
              <a:gd name="connsiteY1" fmla="*/ 316637 h 926237"/>
              <a:gd name="connsiteX2" fmla="*/ 201227 w 1242874"/>
              <a:gd name="connsiteY2" fmla="*/ 630314 h 926237"/>
              <a:gd name="connsiteX3" fmla="*/ 535619 w 1242874"/>
              <a:gd name="connsiteY3" fmla="*/ 627355 h 926237"/>
              <a:gd name="connsiteX4" fmla="*/ 716132 w 1242874"/>
              <a:gd name="connsiteY4" fmla="*/ 923278 h 926237"/>
              <a:gd name="connsiteX5" fmla="*/ 1053483 w 1242874"/>
              <a:gd name="connsiteY5" fmla="*/ 926237 h 926237"/>
              <a:gd name="connsiteX6" fmla="*/ 1242874 w 1242874"/>
              <a:gd name="connsiteY6" fmla="*/ 618478 h 92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2874" h="926237">
                <a:moveTo>
                  <a:pt x="171635" y="0"/>
                </a:moveTo>
                <a:lnTo>
                  <a:pt x="0" y="316637"/>
                </a:lnTo>
                <a:lnTo>
                  <a:pt x="201227" y="630314"/>
                </a:lnTo>
                <a:lnTo>
                  <a:pt x="535619" y="627355"/>
                </a:lnTo>
                <a:lnTo>
                  <a:pt x="716132" y="923278"/>
                </a:lnTo>
                <a:lnTo>
                  <a:pt x="1053483" y="926237"/>
                </a:lnTo>
                <a:lnTo>
                  <a:pt x="1242874" y="618478"/>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5" name="直接连接符 224"/>
          <p:cNvCxnSpPr/>
          <p:nvPr/>
        </p:nvCxnSpPr>
        <p:spPr>
          <a:xfrm>
            <a:off x="3690250" y="1999334"/>
            <a:ext cx="498449" cy="4831"/>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6" name="直接连接符 225"/>
          <p:cNvCxnSpPr/>
          <p:nvPr/>
        </p:nvCxnSpPr>
        <p:spPr>
          <a:xfrm>
            <a:off x="4427332" y="2384555"/>
            <a:ext cx="495625" cy="362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7" name="直接连接符 226"/>
          <p:cNvCxnSpPr/>
          <p:nvPr/>
        </p:nvCxnSpPr>
        <p:spPr>
          <a:xfrm>
            <a:off x="3684602" y="2803588"/>
            <a:ext cx="494213" cy="3623"/>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9" name="直接连接符 228"/>
          <p:cNvCxnSpPr/>
          <p:nvPr/>
        </p:nvCxnSpPr>
        <p:spPr>
          <a:xfrm>
            <a:off x="4170342" y="2004165"/>
            <a:ext cx="256990" cy="39246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0" name="直接连接符 229"/>
          <p:cNvCxnSpPr/>
          <p:nvPr/>
        </p:nvCxnSpPr>
        <p:spPr>
          <a:xfrm flipH="1">
            <a:off x="4188699" y="1622567"/>
            <a:ext cx="237222"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1" name="直接连接符 230"/>
          <p:cNvCxnSpPr/>
          <p:nvPr/>
        </p:nvCxnSpPr>
        <p:spPr>
          <a:xfrm flipV="1">
            <a:off x="4181638" y="2400254"/>
            <a:ext cx="241458" cy="382806"/>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2" name="直接连接符 231"/>
          <p:cNvCxnSpPr/>
          <p:nvPr/>
        </p:nvCxnSpPr>
        <p:spPr>
          <a:xfrm>
            <a:off x="4167517" y="2809626"/>
            <a:ext cx="258403" cy="36710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33" name="TextBox 681"/>
          <p:cNvSpPr txBox="1">
            <a:spLocks noChangeArrowheads="1"/>
          </p:cNvSpPr>
          <p:nvPr/>
        </p:nvSpPr>
        <p:spPr bwMode="auto">
          <a:xfrm>
            <a:off x="1144350" y="1798875"/>
            <a:ext cx="461712" cy="2526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1</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4" name="TextBox 682"/>
          <p:cNvSpPr txBox="1">
            <a:spLocks noChangeArrowheads="1"/>
          </p:cNvSpPr>
          <p:nvPr/>
        </p:nvSpPr>
        <p:spPr bwMode="auto">
          <a:xfrm>
            <a:off x="1542544" y="2952123"/>
            <a:ext cx="512567" cy="2526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2</a:t>
            </a:r>
            <a:endParaRPr lang="zh-CN" altLang="en-US" sz="1400" b="1" baseline="-2500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5" name="TextBox 683"/>
          <p:cNvSpPr txBox="1">
            <a:spLocks noChangeArrowheads="1"/>
          </p:cNvSpPr>
          <p:nvPr/>
        </p:nvSpPr>
        <p:spPr bwMode="auto">
          <a:xfrm>
            <a:off x="2584177" y="2026628"/>
            <a:ext cx="461712" cy="2526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3</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6" name="TextBox 684"/>
          <p:cNvSpPr txBox="1">
            <a:spLocks noChangeArrowheads="1"/>
          </p:cNvSpPr>
          <p:nvPr/>
        </p:nvSpPr>
        <p:spPr bwMode="auto">
          <a:xfrm>
            <a:off x="4063086" y="2003185"/>
            <a:ext cx="461712" cy="2526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4</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7" name="Text Box 511"/>
          <p:cNvSpPr txBox="1">
            <a:spLocks noChangeArrowheads="1"/>
          </p:cNvSpPr>
          <p:nvPr/>
        </p:nvSpPr>
        <p:spPr bwMode="auto">
          <a:xfrm>
            <a:off x="1258260" y="2094550"/>
            <a:ext cx="39305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UE</a:t>
            </a:r>
            <a:endParaRPr kumimoji="1"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240" name="TextBox 342"/>
          <p:cNvSpPr txBox="1">
            <a:spLocks noChangeArrowheads="1"/>
          </p:cNvSpPr>
          <p:nvPr/>
        </p:nvSpPr>
        <p:spPr bwMode="auto">
          <a:xfrm>
            <a:off x="3460090" y="1731250"/>
            <a:ext cx="345019" cy="2779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1" name="TextBox 343"/>
          <p:cNvSpPr txBox="1">
            <a:spLocks noChangeArrowheads="1"/>
          </p:cNvSpPr>
          <p:nvPr/>
        </p:nvSpPr>
        <p:spPr bwMode="auto">
          <a:xfrm>
            <a:off x="2951756" y="2168396"/>
            <a:ext cx="345019" cy="2779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a:solidFill>
                <a:srgbClr val="C00000"/>
              </a:solidFill>
              <a:latin typeface="微软雅黑" panose="020B0503020204020204" pitchFamily="34" charset="-122"/>
              <a:ea typeface="微软雅黑" panose="020B0503020204020204" pitchFamily="34" charset="-122"/>
            </a:endParaRPr>
          </a:p>
        </p:txBody>
      </p:sp>
      <p:grpSp>
        <p:nvGrpSpPr>
          <p:cNvPr id="243" name="Group 389"/>
          <p:cNvGrpSpPr>
            <a:grpSpLocks/>
          </p:cNvGrpSpPr>
          <p:nvPr/>
        </p:nvGrpSpPr>
        <p:grpSpPr bwMode="auto">
          <a:xfrm>
            <a:off x="1532660" y="2023486"/>
            <a:ext cx="182153" cy="317596"/>
            <a:chOff x="4186" y="1736"/>
            <a:chExt cx="229" cy="461"/>
          </a:xfrm>
        </p:grpSpPr>
        <p:pic>
          <p:nvPicPr>
            <p:cNvPr id="244" name="Picture 390" descr="icon-mobile-phone"/>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45" name="Group 391"/>
            <p:cNvGrpSpPr>
              <a:grpSpLocks/>
            </p:cNvGrpSpPr>
            <p:nvPr/>
          </p:nvGrpSpPr>
          <p:grpSpPr bwMode="auto">
            <a:xfrm>
              <a:off x="4186" y="1736"/>
              <a:ext cx="198" cy="79"/>
              <a:chOff x="4513" y="1707"/>
              <a:chExt cx="198" cy="177"/>
            </a:xfrm>
          </p:grpSpPr>
          <p:sp>
            <p:nvSpPr>
              <p:cNvPr id="246"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7"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8"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49" name="直接箭头连接符 248"/>
          <p:cNvCxnSpPr/>
          <p:nvPr/>
        </p:nvCxnSpPr>
        <p:spPr>
          <a:xfrm>
            <a:off x="1799534" y="2314846"/>
            <a:ext cx="152500" cy="45811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0" name="直接箭头连接符 249"/>
          <p:cNvCxnSpPr/>
          <p:nvPr/>
        </p:nvCxnSpPr>
        <p:spPr>
          <a:xfrm flipV="1">
            <a:off x="2025224" y="2350047"/>
            <a:ext cx="1046318" cy="44922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1" name="直接箭头连接符 250"/>
          <p:cNvCxnSpPr/>
          <p:nvPr/>
        </p:nvCxnSpPr>
        <p:spPr>
          <a:xfrm flipV="1">
            <a:off x="3174857" y="1911180"/>
            <a:ext cx="403842" cy="33933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4" name="直接箭头连接符 263"/>
          <p:cNvCxnSpPr>
            <a:endCxn id="265" idx="1"/>
          </p:cNvCxnSpPr>
          <p:nvPr/>
        </p:nvCxnSpPr>
        <p:spPr>
          <a:xfrm flipV="1">
            <a:off x="3676130" y="1272123"/>
            <a:ext cx="1325901" cy="522363"/>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266" name="直接箭头连接符 265"/>
          <p:cNvCxnSpPr>
            <a:stCxn id="267" idx="1"/>
          </p:cNvCxnSpPr>
          <p:nvPr/>
        </p:nvCxnSpPr>
        <p:spPr>
          <a:xfrm flipH="1">
            <a:off x="3710018" y="1529720"/>
            <a:ext cx="1396446" cy="352478"/>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239" name="TextBox 341"/>
          <p:cNvSpPr txBox="1">
            <a:spLocks noChangeArrowheads="1"/>
          </p:cNvSpPr>
          <p:nvPr/>
        </p:nvSpPr>
        <p:spPr bwMode="auto">
          <a:xfrm>
            <a:off x="1639975" y="2121300"/>
            <a:ext cx="406509" cy="350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2" name="TextBox 344"/>
          <p:cNvSpPr txBox="1">
            <a:spLocks noChangeArrowheads="1"/>
          </p:cNvSpPr>
          <p:nvPr/>
        </p:nvSpPr>
        <p:spPr bwMode="auto">
          <a:xfrm>
            <a:off x="1808243" y="2679719"/>
            <a:ext cx="345019" cy="2779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72" name="矩形 271"/>
          <p:cNvSpPr/>
          <p:nvPr/>
        </p:nvSpPr>
        <p:spPr>
          <a:xfrm>
            <a:off x="1258260" y="3850911"/>
            <a:ext cx="6945214" cy="656590"/>
          </a:xfrm>
          <a:prstGeom prst="rect">
            <a:avLst/>
          </a:prstGeom>
        </p:spPr>
        <p:txBody>
          <a:bodyPr wrap="square">
            <a:spAutoFit/>
          </a:bodyPr>
          <a:lstStyle/>
          <a:p>
            <a:pPr>
              <a:lnSpc>
                <a:spcPts val="2200"/>
              </a:lnSpc>
            </a:pP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当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漫游</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到</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位置 </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和 </a:t>
            </a:r>
            <a:r>
              <a:rPr lang="zh-CN" altLang="en-US" sz="16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时</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，其跟踪区</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列表</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没</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变</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因此不向 </a:t>
            </a:r>
            <a:r>
              <a:rPr lang="en-US" altLang="zh-CN" sz="1600" b="1" kern="500" dirty="0" smtClean="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发送</a:t>
            </a:r>
            <a:r>
              <a:rPr lang="en-US" altLang="zh-CN" sz="1600" b="1" kern="500" dirty="0">
                <a:latin typeface="微软雅黑" panose="020B0503020204020204" pitchFamily="34" charset="-122"/>
                <a:ea typeface="微软雅黑" panose="020B0503020204020204" pitchFamily="34" charset="-122"/>
                <a:cs typeface="Times New Roman" panose="02020603050405020304" pitchFamily="18" charset="0"/>
              </a:rPr>
              <a:t>TA</a:t>
            </a:r>
            <a:r>
              <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rPr>
              <a:t>更新报文</a:t>
            </a:r>
            <a:r>
              <a:rPr lang="zh-CN" altLang="en-US" sz="16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sz="16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spTree>
    <p:extLst>
      <p:ext uri="{BB962C8B-B14F-4D97-AF65-F5344CB8AC3E}">
        <p14:creationId xmlns="" xmlns:p14="http://schemas.microsoft.com/office/powerpoint/2010/main" val="2600205345"/>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42"/>
                                        </p:tgtEl>
                                        <p:attrNameLst>
                                          <p:attrName>style.visibility</p:attrName>
                                        </p:attrNameLst>
                                      </p:cBhvr>
                                      <p:tavLst>
                                        <p:tav tm="0">
                                          <p:val>
                                            <p:strVal val="hidden"/>
                                          </p:val>
                                        </p:tav>
                                        <p:tav tm="50000">
                                          <p:val>
                                            <p:strVal val="visible"/>
                                          </p:val>
                                        </p:tav>
                                      </p:tavLst>
                                    </p:anim>
                                  </p:childTnLst>
                                </p:cTn>
                              </p:par>
                            </p:childTnLst>
                          </p:cTn>
                        </p:par>
                        <p:par>
                          <p:cTn id="7" fill="hold">
                            <p:stCondLst>
                              <p:cond delay="3000"/>
                            </p:stCondLst>
                            <p:childTnLst>
                              <p:par>
                                <p:cTn id="8" presetID="35" presetClass="emph" presetSubtype="0" repeatCount="3000" fill="hold" grpId="0" nodeType="afterEffect">
                                  <p:stCondLst>
                                    <p:cond delay="0"/>
                                  </p:stCondLst>
                                  <p:childTnLst>
                                    <p:anim calcmode="discrete" valueType="str">
                                      <p:cBhvr>
                                        <p:cTn id="9" dur="1000" fill="hold"/>
                                        <p:tgtEl>
                                          <p:spTgt spid="24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1" grpId="0"/>
      <p:bldP spid="242"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 name="圆角矩形 267"/>
          <p:cNvSpPr/>
          <p:nvPr/>
        </p:nvSpPr>
        <p:spPr>
          <a:xfrm>
            <a:off x="519655" y="1020455"/>
            <a:ext cx="8133857" cy="282002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665506" y="585623"/>
            <a:ext cx="379924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UE </a:t>
            </a:r>
            <a:r>
              <a:rPr lang="zh-CN" altLang="en-US" sz="2000" b="1" dirty="0" smtClean="0">
                <a:solidFill>
                  <a:schemeClr val="bg1"/>
                </a:solidFill>
                <a:latin typeface="微软雅黑" pitchFamily="34" charset="-122"/>
                <a:ea typeface="微软雅黑" pitchFamily="34" charset="-122"/>
              </a:rPr>
              <a:t>跟踪</a:t>
            </a:r>
            <a:r>
              <a:rPr lang="zh-CN" altLang="en-US" sz="2000" b="1" dirty="0">
                <a:solidFill>
                  <a:schemeClr val="bg1"/>
                </a:solidFill>
                <a:latin typeface="微软雅黑" pitchFamily="34" charset="-122"/>
                <a:ea typeface="微软雅黑" pitchFamily="34" charset="-122"/>
              </a:rPr>
              <a:t>区</a:t>
            </a:r>
            <a:r>
              <a:rPr lang="zh-CN" altLang="en-US" sz="2000" b="1" dirty="0" smtClean="0">
                <a:solidFill>
                  <a:schemeClr val="bg1"/>
                </a:solidFill>
                <a:latin typeface="微软雅黑" pitchFamily="34" charset="-122"/>
                <a:ea typeface="微软雅黑" pitchFamily="34" charset="-122"/>
              </a:rPr>
              <a:t>列表 </a:t>
            </a:r>
            <a:r>
              <a:rPr lang="en-US" altLang="zh-CN" sz="2000" b="1" dirty="0" smtClean="0">
                <a:solidFill>
                  <a:schemeClr val="bg1"/>
                </a:solidFill>
                <a:latin typeface="微软雅黑" pitchFamily="34" charset="-122"/>
                <a:ea typeface="微软雅黑" pitchFamily="34" charset="-122"/>
              </a:rPr>
              <a:t>TAL </a:t>
            </a:r>
            <a:r>
              <a:rPr lang="zh-CN" altLang="en-US" sz="2000" b="1" dirty="0" smtClean="0">
                <a:solidFill>
                  <a:schemeClr val="bg1"/>
                </a:solidFill>
                <a:latin typeface="微软雅黑" pitchFamily="34" charset="-122"/>
                <a:ea typeface="微软雅黑" pitchFamily="34" charset="-122"/>
              </a:rPr>
              <a:t>更新</a:t>
            </a:r>
            <a:r>
              <a:rPr lang="zh-CN" altLang="en-US" sz="2000" b="1" dirty="0">
                <a:solidFill>
                  <a:schemeClr val="bg1"/>
                </a:solidFill>
                <a:latin typeface="微软雅黑" pitchFamily="34" charset="-122"/>
                <a:ea typeface="微软雅黑" pitchFamily="34" charset="-122"/>
              </a:rPr>
              <a:t>的过程</a:t>
            </a:r>
          </a:p>
        </p:txBody>
      </p:sp>
      <p:sp>
        <p:nvSpPr>
          <p:cNvPr id="8" name="矩形 7"/>
          <p:cNvSpPr/>
          <p:nvPr/>
        </p:nvSpPr>
        <p:spPr>
          <a:xfrm>
            <a:off x="6768487" y="2056091"/>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9" name="矩形 8"/>
          <p:cNvSpPr/>
          <p:nvPr/>
        </p:nvSpPr>
        <p:spPr>
          <a:xfrm>
            <a:off x="5418581" y="2059714"/>
            <a:ext cx="566226" cy="24393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38" name="TextBox 340"/>
          <p:cNvSpPr txBox="1">
            <a:spLocks noChangeArrowheads="1"/>
          </p:cNvSpPr>
          <p:nvPr/>
        </p:nvSpPr>
        <p:spPr bwMode="auto">
          <a:xfrm>
            <a:off x="5419994" y="2056091"/>
            <a:ext cx="578556" cy="90794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p>
          <a:p>
            <a:pPr eaLnBrk="1" hangingPunct="1">
              <a:spcBef>
                <a:spcPts val="600"/>
              </a:spcBef>
            </a:pPr>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1</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p>
          <a:p>
            <a:pPr eaLnBrk="1" hangingPunct="1"/>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dirty="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endParaRPr lang="zh-CN" altLang="en-US" sz="1200" b="1" baseline="-25000"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52" name="组合 257"/>
          <p:cNvGrpSpPr>
            <a:grpSpLocks/>
          </p:cNvGrpSpPr>
          <p:nvPr/>
        </p:nvGrpSpPr>
        <p:grpSpPr bwMode="auto">
          <a:xfrm>
            <a:off x="5419994" y="2056091"/>
            <a:ext cx="576110" cy="876709"/>
            <a:chOff x="5508625" y="2205038"/>
            <a:chExt cx="1366838" cy="1151954"/>
          </a:xfrm>
        </p:grpSpPr>
        <p:sp>
          <p:nvSpPr>
            <p:cNvPr id="253" name="矩形 252"/>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54" name="直接连接符 253"/>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55" name="右箭头 254"/>
          <p:cNvSpPr/>
          <p:nvPr/>
        </p:nvSpPr>
        <p:spPr>
          <a:xfrm>
            <a:off x="6158133" y="2252461"/>
            <a:ext cx="512568" cy="109891"/>
          </a:xfrm>
          <a:prstGeom prst="rightArrow">
            <a:avLst/>
          </a:prstGeom>
          <a:solidFill>
            <a:srgbClr val="CC00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sp>
        <p:nvSpPr>
          <p:cNvPr id="256" name="TextBox 367"/>
          <p:cNvSpPr txBox="1">
            <a:spLocks noChangeArrowheads="1"/>
          </p:cNvSpPr>
          <p:nvPr/>
        </p:nvSpPr>
        <p:spPr bwMode="auto">
          <a:xfrm>
            <a:off x="6143077" y="2025785"/>
            <a:ext cx="49244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dirty="0">
                <a:solidFill>
                  <a:srgbClr val="9900CC"/>
                </a:solidFill>
                <a:latin typeface="微软雅黑" panose="020B0503020204020204" pitchFamily="34" charset="-122"/>
                <a:ea typeface="微软雅黑" panose="020B0503020204020204" pitchFamily="34" charset="-122"/>
              </a:rPr>
              <a:t>更新</a:t>
            </a:r>
          </a:p>
        </p:txBody>
      </p:sp>
      <p:sp>
        <p:nvSpPr>
          <p:cNvPr id="257" name="Text Box 511"/>
          <p:cNvSpPr txBox="1">
            <a:spLocks noChangeArrowheads="1"/>
          </p:cNvSpPr>
          <p:nvPr/>
        </p:nvSpPr>
        <p:spPr bwMode="auto">
          <a:xfrm>
            <a:off x="5359276" y="1762648"/>
            <a:ext cx="194078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solidFill>
                  <a:srgbClr val="0000CC"/>
                </a:solidFill>
                <a:latin typeface="微软雅黑" panose="020B0503020204020204" pitchFamily="34" charset="-122"/>
                <a:ea typeface="微软雅黑" panose="020B0503020204020204" pitchFamily="34" charset="-122"/>
              </a:rPr>
              <a:t>UE </a:t>
            </a:r>
            <a:r>
              <a:rPr kumimoji="1" lang="zh-CN" altLang="en-US" sz="1400" b="1" dirty="0">
                <a:solidFill>
                  <a:srgbClr val="0000CC"/>
                </a:solidFill>
                <a:latin typeface="微软雅黑" panose="020B0503020204020204" pitchFamily="34" charset="-122"/>
                <a:ea typeface="微软雅黑" panose="020B0503020204020204" pitchFamily="34" charset="-122"/>
              </a:rPr>
              <a:t>的跟踪区列表 </a:t>
            </a:r>
            <a:r>
              <a:rPr kumimoji="1" lang="en-US" altLang="zh-CN" sz="1400" b="1" dirty="0">
                <a:solidFill>
                  <a:srgbClr val="0000CC"/>
                </a:solidFill>
                <a:latin typeface="微软雅黑" panose="020B0503020204020204" pitchFamily="34" charset="-122"/>
                <a:ea typeface="微软雅黑" panose="020B0503020204020204" pitchFamily="34" charset="-122"/>
              </a:rPr>
              <a:t>TAL</a:t>
            </a:r>
            <a:endParaRPr kumimoji="1" lang="zh-CN" altLang="en-US" sz="1400" b="1" dirty="0">
              <a:solidFill>
                <a:srgbClr val="0000CC"/>
              </a:solidFill>
              <a:latin typeface="微软雅黑" panose="020B0503020204020204" pitchFamily="34" charset="-122"/>
              <a:ea typeface="微软雅黑" panose="020B0503020204020204" pitchFamily="34" charset="-122"/>
            </a:endParaRPr>
          </a:p>
        </p:txBody>
      </p:sp>
      <p:sp>
        <p:nvSpPr>
          <p:cNvPr id="258" name="TextBox 253"/>
          <p:cNvSpPr txBox="1">
            <a:spLocks noChangeArrowheads="1"/>
          </p:cNvSpPr>
          <p:nvPr/>
        </p:nvSpPr>
        <p:spPr bwMode="auto">
          <a:xfrm>
            <a:off x="5213837" y="2932801"/>
            <a:ext cx="998328" cy="7073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a:p>
            <a:pPr eaLnBrk="1" hangingPunct="1">
              <a:lnSpc>
                <a:spcPts val="2000"/>
              </a:lnSpc>
            </a:pPr>
            <a:r>
              <a:rPr lang="zh-CN" altLang="en-US" sz="1400" b="1" dirty="0">
                <a:latin typeface="微软雅黑" panose="020B0503020204020204" pitchFamily="34" charset="-122"/>
                <a:ea typeface="微软雅黑" panose="020B0503020204020204" pitchFamily="34" charset="-122"/>
                <a:sym typeface="Wingdings 2" panose="05020102010507070707" pitchFamily="18" charset="2"/>
              </a:rPr>
              <a:t>在位置时</a:t>
            </a:r>
            <a:endParaRPr lang="en-US" altLang="zh-CN" sz="1400" b="1" dirty="0">
              <a:latin typeface="微软雅黑" panose="020B0503020204020204" pitchFamily="34" charset="-122"/>
              <a:ea typeface="微软雅黑" panose="020B0503020204020204" pitchFamily="34" charset="-122"/>
              <a:sym typeface="Wingdings 2" panose="05020102010507070707" pitchFamily="18" charset="2"/>
            </a:endParaRPr>
          </a:p>
        </p:txBody>
      </p:sp>
      <p:sp>
        <p:nvSpPr>
          <p:cNvPr id="259" name="TextBox 256"/>
          <p:cNvSpPr txBox="1">
            <a:spLocks noChangeArrowheads="1"/>
          </p:cNvSpPr>
          <p:nvPr/>
        </p:nvSpPr>
        <p:spPr bwMode="auto">
          <a:xfrm>
            <a:off x="6552447" y="2955745"/>
            <a:ext cx="1153632" cy="2751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400" b="1">
                <a:latin typeface="微软雅黑" panose="020B0503020204020204" pitchFamily="34" charset="-122"/>
                <a:ea typeface="微软雅黑" panose="020B0503020204020204" pitchFamily="34" charset="-122"/>
                <a:sym typeface="Wingdings 2" panose="05020102010507070707" pitchFamily="18" charset="2"/>
              </a:rPr>
              <a:t>在位置时</a:t>
            </a:r>
            <a:endParaRPr lang="zh-CN" altLang="en-US" sz="1400" b="1">
              <a:latin typeface="微软雅黑" panose="020B0503020204020204" pitchFamily="34" charset="-122"/>
              <a:ea typeface="微软雅黑" panose="020B0503020204020204" pitchFamily="34" charset="-122"/>
            </a:endParaRPr>
          </a:p>
        </p:txBody>
      </p:sp>
      <p:sp>
        <p:nvSpPr>
          <p:cNvPr id="260" name="TextBox 340"/>
          <p:cNvSpPr txBox="1">
            <a:spLocks noChangeArrowheads="1"/>
          </p:cNvSpPr>
          <p:nvPr/>
        </p:nvSpPr>
        <p:spPr bwMode="auto">
          <a:xfrm>
            <a:off x="6764252" y="2056091"/>
            <a:ext cx="578556" cy="90794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TAL</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2</a:t>
            </a:r>
          </a:p>
          <a:p>
            <a:pPr eaLnBrk="1" hangingPunct="1">
              <a:spcBef>
                <a:spcPts val="600"/>
              </a:spcBef>
            </a:pPr>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3</a:t>
            </a:r>
          </a:p>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TA</a:t>
            </a:r>
            <a:r>
              <a:rPr lang="en-US" altLang="zh-CN" sz="1200" b="1" baseline="-2500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4</a:t>
            </a:r>
          </a:p>
          <a:p>
            <a:pPr eaLnBrk="1" hangingPunct="1"/>
            <a:r>
              <a:rPr lang="en-US" altLang="zh-CN" sz="1200" b="1">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endParaRPr lang="zh-CN" altLang="en-US" sz="1200" b="1" baseline="-2500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261" name="组合 260"/>
          <p:cNvGrpSpPr>
            <a:grpSpLocks/>
          </p:cNvGrpSpPr>
          <p:nvPr/>
        </p:nvGrpSpPr>
        <p:grpSpPr bwMode="auto">
          <a:xfrm>
            <a:off x="6764252" y="2056091"/>
            <a:ext cx="576110" cy="876709"/>
            <a:chOff x="5508625" y="2205038"/>
            <a:chExt cx="1366838" cy="1151954"/>
          </a:xfrm>
        </p:grpSpPr>
        <p:sp>
          <p:nvSpPr>
            <p:cNvPr id="262" name="矩形 261"/>
            <p:cNvSpPr/>
            <p:nvPr/>
          </p:nvSpPr>
          <p:spPr>
            <a:xfrm>
              <a:off x="5508625" y="2205038"/>
              <a:ext cx="1366838" cy="115195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solidFill>
                  <a:srgbClr val="FFFFFF"/>
                </a:solidFill>
                <a:latin typeface="微软雅黑" panose="020B0503020204020204" pitchFamily="34" charset="-122"/>
                <a:ea typeface="微软雅黑" panose="020B0503020204020204" pitchFamily="34" charset="-122"/>
              </a:endParaRPr>
            </a:p>
          </p:txBody>
        </p:sp>
        <p:cxnSp>
          <p:nvCxnSpPr>
            <p:cNvPr id="263" name="直接连接符 262"/>
            <p:cNvCxnSpPr/>
            <p:nvPr/>
          </p:nvCxnSpPr>
          <p:spPr>
            <a:xfrm>
              <a:off x="5508625" y="2535074"/>
              <a:ext cx="13668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5" name="Text Box 511"/>
          <p:cNvSpPr txBox="1">
            <a:spLocks noChangeArrowheads="1"/>
          </p:cNvSpPr>
          <p:nvPr/>
        </p:nvSpPr>
        <p:spPr bwMode="auto">
          <a:xfrm>
            <a:off x="5002031" y="1118234"/>
            <a:ext cx="2652521"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发送 </a:t>
            </a:r>
            <a:r>
              <a:rPr kumimoji="1" lang="en-US" altLang="zh-CN" sz="1400" b="1" dirty="0">
                <a:latin typeface="微软雅黑" panose="020B0503020204020204" pitchFamily="34" charset="-122"/>
                <a:ea typeface="微软雅黑" panose="020B0503020204020204" pitchFamily="34" charset="-122"/>
              </a:rPr>
              <a:t>TA </a:t>
            </a:r>
            <a:r>
              <a:rPr kumimoji="1" lang="zh-CN" altLang="en-US" sz="1400" b="1" dirty="0">
                <a:latin typeface="微软雅黑" panose="020B0503020204020204" pitchFamily="34" charset="-122"/>
                <a:ea typeface="微软雅黑" panose="020B0503020204020204" pitchFamily="34" charset="-122"/>
              </a:rPr>
              <a:t>更新报文</a:t>
            </a:r>
          </a:p>
        </p:txBody>
      </p:sp>
      <p:sp>
        <p:nvSpPr>
          <p:cNvPr id="267" name="Text Box 511"/>
          <p:cNvSpPr txBox="1">
            <a:spLocks noChangeArrowheads="1"/>
          </p:cNvSpPr>
          <p:nvPr/>
        </p:nvSpPr>
        <p:spPr bwMode="auto">
          <a:xfrm>
            <a:off x="5106464" y="1375831"/>
            <a:ext cx="2591607"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MME </a:t>
            </a:r>
            <a:r>
              <a:rPr kumimoji="1" lang="zh-CN" altLang="en-US" sz="1400" b="1" dirty="0">
                <a:latin typeface="微软雅黑" panose="020B0503020204020204" pitchFamily="34" charset="-122"/>
                <a:ea typeface="微软雅黑" panose="020B0503020204020204" pitchFamily="34" charset="-122"/>
              </a:rPr>
              <a:t>向 </a:t>
            </a:r>
            <a:r>
              <a:rPr kumimoji="1" lang="en-US" altLang="zh-CN" sz="1400" b="1" dirty="0">
                <a:latin typeface="微软雅黑" panose="020B0503020204020204" pitchFamily="34" charset="-122"/>
                <a:ea typeface="微软雅黑" panose="020B0503020204020204" pitchFamily="34" charset="-122"/>
              </a:rPr>
              <a:t>UE </a:t>
            </a:r>
            <a:r>
              <a:rPr kumimoji="1" lang="zh-CN" altLang="en-US" sz="1400" b="1" dirty="0">
                <a:latin typeface="微软雅黑" panose="020B0503020204020204" pitchFamily="34" charset="-122"/>
                <a:ea typeface="微软雅黑" panose="020B0503020204020204" pitchFamily="34" charset="-122"/>
              </a:rPr>
              <a:t>发送更新的 </a:t>
            </a:r>
            <a:r>
              <a:rPr kumimoji="1" lang="en-US" altLang="zh-CN" sz="1400" b="1" dirty="0">
                <a:latin typeface="微软雅黑" panose="020B0503020204020204" pitchFamily="34" charset="-122"/>
                <a:ea typeface="微软雅黑" panose="020B0503020204020204" pitchFamily="34" charset="-122"/>
              </a:rPr>
              <a:t>TAL</a:t>
            </a:r>
            <a:r>
              <a:rPr kumimoji="1" lang="en-US" altLang="zh-CN" sz="1400" b="1" baseline="-25000" dirty="0">
                <a:latin typeface="微软雅黑" panose="020B0503020204020204" pitchFamily="34" charset="-122"/>
                <a:ea typeface="微软雅黑" panose="020B0503020204020204" pitchFamily="34" charset="-122"/>
              </a:rPr>
              <a:t>2</a:t>
            </a:r>
            <a:endParaRPr kumimoji="1" lang="zh-CN" altLang="en-US" sz="1400" b="1" baseline="-25000" dirty="0">
              <a:latin typeface="微软雅黑" panose="020B0503020204020204" pitchFamily="34" charset="-122"/>
              <a:ea typeface="微软雅黑" panose="020B0503020204020204" pitchFamily="34" charset="-122"/>
            </a:endParaRPr>
          </a:p>
        </p:txBody>
      </p:sp>
      <p:sp>
        <p:nvSpPr>
          <p:cNvPr id="228" name="任意多边形 227"/>
          <p:cNvSpPr/>
          <p:nvPr/>
        </p:nvSpPr>
        <p:spPr>
          <a:xfrm>
            <a:off x="3409255" y="1218025"/>
            <a:ext cx="1784813" cy="2370497"/>
          </a:xfrm>
          <a:custGeom>
            <a:avLst/>
            <a:gdLst>
              <a:gd name="connsiteX0" fmla="*/ 0 w 1266548"/>
              <a:gd name="connsiteY0" fmla="*/ 316637 h 1887985"/>
              <a:gd name="connsiteX1" fmla="*/ 183472 w 1266548"/>
              <a:gd name="connsiteY1" fmla="*/ 0 h 1887985"/>
              <a:gd name="connsiteX2" fmla="*/ 541538 w 1266548"/>
              <a:gd name="connsiteY2" fmla="*/ 0 h 1887985"/>
              <a:gd name="connsiteX3" fmla="*/ 719092 w 1266548"/>
              <a:gd name="connsiteY3" fmla="*/ 307759 h 1887985"/>
              <a:gd name="connsiteX4" fmla="*/ 1083076 w 1266548"/>
              <a:gd name="connsiteY4" fmla="*/ 304800 h 1887985"/>
              <a:gd name="connsiteX5" fmla="*/ 1094913 w 1266548"/>
              <a:gd name="connsiteY5" fmla="*/ 334392 h 1887985"/>
              <a:gd name="connsiteX6" fmla="*/ 1100831 w 1266548"/>
              <a:gd name="connsiteY6" fmla="*/ 340311 h 1887985"/>
              <a:gd name="connsiteX7" fmla="*/ 1106750 w 1266548"/>
              <a:gd name="connsiteY7" fmla="*/ 355107 h 1887985"/>
              <a:gd name="connsiteX8" fmla="*/ 1112668 w 1266548"/>
              <a:gd name="connsiteY8" fmla="*/ 366944 h 1887985"/>
              <a:gd name="connsiteX9" fmla="*/ 1266548 w 1266548"/>
              <a:gd name="connsiteY9" fmla="*/ 618478 h 1887985"/>
              <a:gd name="connsiteX10" fmla="*/ 1083076 w 1266548"/>
              <a:gd name="connsiteY10" fmla="*/ 935115 h 1887985"/>
              <a:gd name="connsiteX11" fmla="*/ 1260629 w 1266548"/>
              <a:gd name="connsiteY11" fmla="*/ 1242874 h 1887985"/>
              <a:gd name="connsiteX12" fmla="*/ 1086035 w 1266548"/>
              <a:gd name="connsiteY12" fmla="*/ 1553592 h 1887985"/>
              <a:gd name="connsiteX13" fmla="*/ 719092 w 1266548"/>
              <a:gd name="connsiteY13" fmla="*/ 1559511 h 1887985"/>
              <a:gd name="connsiteX14" fmla="*/ 550416 w 1266548"/>
              <a:gd name="connsiteY14" fmla="*/ 1887985 h 1887985"/>
              <a:gd name="connsiteX15" fmla="*/ 189391 w 1266548"/>
              <a:gd name="connsiteY15" fmla="*/ 1885025 h 1887985"/>
              <a:gd name="connsiteX16" fmla="*/ 2960 w 1266548"/>
              <a:gd name="connsiteY16" fmla="*/ 1580225 h 188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66548" h="1887985">
                <a:moveTo>
                  <a:pt x="0" y="316637"/>
                </a:moveTo>
                <a:lnTo>
                  <a:pt x="183472" y="0"/>
                </a:lnTo>
                <a:lnTo>
                  <a:pt x="541538" y="0"/>
                </a:lnTo>
                <a:lnTo>
                  <a:pt x="719092" y="307759"/>
                </a:lnTo>
                <a:lnTo>
                  <a:pt x="1083076" y="304800"/>
                </a:lnTo>
                <a:cubicBezTo>
                  <a:pt x="1087022" y="314664"/>
                  <a:pt x="1090162" y="324890"/>
                  <a:pt x="1094913" y="334392"/>
                </a:cubicBezTo>
                <a:cubicBezTo>
                  <a:pt x="1096161" y="336887"/>
                  <a:pt x="1099447" y="337889"/>
                  <a:pt x="1100831" y="340311"/>
                </a:cubicBezTo>
                <a:cubicBezTo>
                  <a:pt x="1103466" y="344923"/>
                  <a:pt x="1104593" y="350253"/>
                  <a:pt x="1106750" y="355107"/>
                </a:cubicBezTo>
                <a:cubicBezTo>
                  <a:pt x="1108542" y="359138"/>
                  <a:pt x="1112668" y="366944"/>
                  <a:pt x="1112668" y="366944"/>
                </a:cubicBezTo>
                <a:lnTo>
                  <a:pt x="1266548" y="618478"/>
                </a:lnTo>
                <a:lnTo>
                  <a:pt x="1083076" y="935115"/>
                </a:lnTo>
                <a:lnTo>
                  <a:pt x="1260629" y="1242874"/>
                </a:lnTo>
                <a:lnTo>
                  <a:pt x="1086035" y="1553592"/>
                </a:lnTo>
                <a:lnTo>
                  <a:pt x="719092" y="1559511"/>
                </a:lnTo>
                <a:lnTo>
                  <a:pt x="550416" y="1887985"/>
                </a:lnTo>
                <a:lnTo>
                  <a:pt x="189391" y="1885025"/>
                </a:lnTo>
                <a:lnTo>
                  <a:pt x="2960" y="1580225"/>
                </a:lnTo>
              </a:path>
            </a:pathLst>
          </a:custGeom>
          <a:solidFill>
            <a:srgbClr val="FFCCFF"/>
          </a:solidFill>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7" name="AutoShape 45"/>
          <p:cNvSpPr>
            <a:spLocks noChangeArrowheads="1"/>
          </p:cNvSpPr>
          <p:nvPr/>
        </p:nvSpPr>
        <p:spPr bwMode="auto">
          <a:xfrm>
            <a:off x="1114697" y="1621359"/>
            <a:ext cx="1032199" cy="800631"/>
          </a:xfrm>
          <a:prstGeom prst="hexagon">
            <a:avLst>
              <a:gd name="adj" fmla="val 28876"/>
              <a:gd name="vf" fmla="val 115470"/>
            </a:avLst>
          </a:prstGeom>
          <a:solidFill>
            <a:schemeClr val="bg1"/>
          </a:solidFill>
          <a:ln w="12700">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0" name="任意多边形 9"/>
          <p:cNvSpPr/>
          <p:nvPr/>
        </p:nvSpPr>
        <p:spPr>
          <a:xfrm>
            <a:off x="1875785" y="1239762"/>
            <a:ext cx="1793285" cy="1964747"/>
          </a:xfrm>
          <a:custGeom>
            <a:avLst/>
            <a:gdLst>
              <a:gd name="connsiteX0" fmla="*/ 3629 w 1270000"/>
              <a:gd name="connsiteY0" fmla="*/ 312057 h 1563914"/>
              <a:gd name="connsiteX1" fmla="*/ 177800 w 1270000"/>
              <a:gd name="connsiteY1" fmla="*/ 0 h 1563914"/>
              <a:gd name="connsiteX2" fmla="*/ 551543 w 1270000"/>
              <a:gd name="connsiteY2" fmla="*/ 0 h 1563914"/>
              <a:gd name="connsiteX3" fmla="*/ 714829 w 1270000"/>
              <a:gd name="connsiteY3" fmla="*/ 301171 h 1563914"/>
              <a:gd name="connsiteX4" fmla="*/ 1081315 w 1270000"/>
              <a:gd name="connsiteY4" fmla="*/ 297542 h 1563914"/>
              <a:gd name="connsiteX5" fmla="*/ 1262743 w 1270000"/>
              <a:gd name="connsiteY5" fmla="*/ 613228 h 1563914"/>
              <a:gd name="connsiteX6" fmla="*/ 1081315 w 1270000"/>
              <a:gd name="connsiteY6" fmla="*/ 932542 h 1563914"/>
              <a:gd name="connsiteX7" fmla="*/ 1270000 w 1270000"/>
              <a:gd name="connsiteY7" fmla="*/ 1244600 h 1563914"/>
              <a:gd name="connsiteX8" fmla="*/ 1077686 w 1270000"/>
              <a:gd name="connsiteY8" fmla="*/ 1563914 h 1563914"/>
              <a:gd name="connsiteX9" fmla="*/ 722086 w 1270000"/>
              <a:gd name="connsiteY9" fmla="*/ 1563914 h 1563914"/>
              <a:gd name="connsiteX10" fmla="*/ 547915 w 1270000"/>
              <a:gd name="connsiteY10" fmla="*/ 1251857 h 1563914"/>
              <a:gd name="connsiteX11" fmla="*/ 170543 w 1270000"/>
              <a:gd name="connsiteY11" fmla="*/ 1244600 h 1563914"/>
              <a:gd name="connsiteX12" fmla="*/ 0 w 1270000"/>
              <a:gd name="connsiteY12" fmla="*/ 936171 h 1563914"/>
              <a:gd name="connsiteX13" fmla="*/ 192315 w 1270000"/>
              <a:gd name="connsiteY13" fmla="*/ 631371 h 1563914"/>
              <a:gd name="connsiteX14" fmla="*/ 3629 w 1270000"/>
              <a:gd name="connsiteY14" fmla="*/ 312057 h 1563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70000" h="1563914">
                <a:moveTo>
                  <a:pt x="3629" y="312057"/>
                </a:moveTo>
                <a:lnTo>
                  <a:pt x="177800" y="0"/>
                </a:lnTo>
                <a:lnTo>
                  <a:pt x="551543" y="0"/>
                </a:lnTo>
                <a:lnTo>
                  <a:pt x="714829" y="301171"/>
                </a:lnTo>
                <a:lnTo>
                  <a:pt x="1081315" y="297542"/>
                </a:lnTo>
                <a:lnTo>
                  <a:pt x="1262743" y="613228"/>
                </a:lnTo>
                <a:lnTo>
                  <a:pt x="1081315" y="932542"/>
                </a:lnTo>
                <a:lnTo>
                  <a:pt x="1270000" y="1244600"/>
                </a:lnTo>
                <a:lnTo>
                  <a:pt x="1077686" y="1563914"/>
                </a:lnTo>
                <a:lnTo>
                  <a:pt x="722086" y="1563914"/>
                </a:lnTo>
                <a:lnTo>
                  <a:pt x="547915" y="1251857"/>
                </a:lnTo>
                <a:lnTo>
                  <a:pt x="170543" y="1244600"/>
                </a:lnTo>
                <a:lnTo>
                  <a:pt x="0" y="936171"/>
                </a:lnTo>
                <a:lnTo>
                  <a:pt x="192315" y="631371"/>
                </a:lnTo>
                <a:lnTo>
                  <a:pt x="3629" y="312057"/>
                </a:lnTo>
                <a:close/>
              </a:path>
            </a:pathLst>
          </a:custGeom>
          <a:solidFill>
            <a:srgbClr val="99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11" name="任意多边形 10"/>
          <p:cNvSpPr/>
          <p:nvPr/>
        </p:nvSpPr>
        <p:spPr>
          <a:xfrm>
            <a:off x="1133054" y="2426821"/>
            <a:ext cx="1762220" cy="1160493"/>
          </a:xfrm>
          <a:custGeom>
            <a:avLst/>
            <a:gdLst>
              <a:gd name="connsiteX0" fmla="*/ 174171 w 1248228"/>
              <a:gd name="connsiteY0" fmla="*/ 0 h 925286"/>
              <a:gd name="connsiteX1" fmla="*/ 0 w 1248228"/>
              <a:gd name="connsiteY1" fmla="*/ 315686 h 925286"/>
              <a:gd name="connsiteX2" fmla="*/ 181428 w 1248228"/>
              <a:gd name="connsiteY2" fmla="*/ 631372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 fmla="*/ 174171 w 1248228"/>
              <a:gd name="connsiteY0" fmla="*/ 0 h 925286"/>
              <a:gd name="connsiteX1" fmla="*/ 0 w 1248228"/>
              <a:gd name="connsiteY1" fmla="*/ 315686 h 925286"/>
              <a:gd name="connsiteX2" fmla="*/ 200907 w 1248228"/>
              <a:gd name="connsiteY2" fmla="*/ 632530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03942 w 1248228"/>
              <a:gd name="connsiteY8" fmla="*/ 297543 h 925286"/>
              <a:gd name="connsiteX9" fmla="*/ 526142 w 1248228"/>
              <a:gd name="connsiteY9" fmla="*/ 0 h 925286"/>
              <a:gd name="connsiteX10" fmla="*/ 174171 w 1248228"/>
              <a:gd name="connsiteY10" fmla="*/ 0 h 925286"/>
              <a:gd name="connsiteX0" fmla="*/ 174171 w 1248228"/>
              <a:gd name="connsiteY0" fmla="*/ 0 h 925286"/>
              <a:gd name="connsiteX1" fmla="*/ 0 w 1248228"/>
              <a:gd name="connsiteY1" fmla="*/ 315686 h 925286"/>
              <a:gd name="connsiteX2" fmla="*/ 200907 w 1248228"/>
              <a:gd name="connsiteY2" fmla="*/ 632530 h 925286"/>
              <a:gd name="connsiteX3" fmla="*/ 533400 w 1248228"/>
              <a:gd name="connsiteY3" fmla="*/ 627743 h 925286"/>
              <a:gd name="connsiteX4" fmla="*/ 707571 w 1248228"/>
              <a:gd name="connsiteY4" fmla="*/ 925286 h 925286"/>
              <a:gd name="connsiteX5" fmla="*/ 1059542 w 1248228"/>
              <a:gd name="connsiteY5" fmla="*/ 925286 h 925286"/>
              <a:gd name="connsiteX6" fmla="*/ 1248228 w 1248228"/>
              <a:gd name="connsiteY6" fmla="*/ 613229 h 925286"/>
              <a:gd name="connsiteX7" fmla="*/ 1070428 w 1248228"/>
              <a:gd name="connsiteY7" fmla="*/ 304800 h 925286"/>
              <a:gd name="connsiteX8" fmla="*/ 711907 w 1248228"/>
              <a:gd name="connsiteY8" fmla="*/ 300099 h 925286"/>
              <a:gd name="connsiteX9" fmla="*/ 526142 w 1248228"/>
              <a:gd name="connsiteY9" fmla="*/ 0 h 925286"/>
              <a:gd name="connsiteX10" fmla="*/ 174171 w 1248228"/>
              <a:gd name="connsiteY10" fmla="*/ 0 h 925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228" h="925286">
                <a:moveTo>
                  <a:pt x="174171" y="0"/>
                </a:moveTo>
                <a:lnTo>
                  <a:pt x="0" y="315686"/>
                </a:lnTo>
                <a:lnTo>
                  <a:pt x="200907" y="632530"/>
                </a:lnTo>
                <a:lnTo>
                  <a:pt x="533400" y="627743"/>
                </a:lnTo>
                <a:lnTo>
                  <a:pt x="707571" y="925286"/>
                </a:lnTo>
                <a:lnTo>
                  <a:pt x="1059542" y="925286"/>
                </a:lnTo>
                <a:lnTo>
                  <a:pt x="1248228" y="613229"/>
                </a:lnTo>
                <a:lnTo>
                  <a:pt x="1070428" y="304800"/>
                </a:lnTo>
                <a:lnTo>
                  <a:pt x="711907" y="300099"/>
                </a:lnTo>
                <a:lnTo>
                  <a:pt x="526142" y="0"/>
                </a:lnTo>
                <a:lnTo>
                  <a:pt x="174171" y="0"/>
                </a:lnTo>
                <a:close/>
              </a:path>
            </a:pathLst>
          </a:custGeom>
          <a:solidFill>
            <a:srgbClr val="FF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grpSp>
        <p:nvGrpSpPr>
          <p:cNvPr id="12" name="Group 215"/>
          <p:cNvGrpSpPr>
            <a:grpSpLocks/>
          </p:cNvGrpSpPr>
          <p:nvPr/>
        </p:nvGrpSpPr>
        <p:grpSpPr bwMode="auto">
          <a:xfrm>
            <a:off x="3100019" y="2489615"/>
            <a:ext cx="132732" cy="351408"/>
            <a:chOff x="4740" y="784"/>
            <a:chExt cx="88" cy="692"/>
          </a:xfrm>
        </p:grpSpPr>
        <p:sp>
          <p:nvSpPr>
            <p:cNvPr id="13"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4" name="Group 217"/>
            <p:cNvGrpSpPr>
              <a:grpSpLocks/>
            </p:cNvGrpSpPr>
            <p:nvPr/>
          </p:nvGrpSpPr>
          <p:grpSpPr bwMode="auto">
            <a:xfrm>
              <a:off x="4740" y="784"/>
              <a:ext cx="88" cy="692"/>
              <a:chOff x="4740" y="784"/>
              <a:chExt cx="88" cy="692"/>
            </a:xfrm>
          </p:grpSpPr>
          <p:sp>
            <p:nvSpPr>
              <p:cNvPr id="15"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29" name="Group 215"/>
          <p:cNvGrpSpPr>
            <a:grpSpLocks/>
          </p:cNvGrpSpPr>
          <p:nvPr/>
        </p:nvGrpSpPr>
        <p:grpSpPr bwMode="auto">
          <a:xfrm>
            <a:off x="3832866" y="1295311"/>
            <a:ext cx="132732" cy="351408"/>
            <a:chOff x="4740" y="784"/>
            <a:chExt cx="88" cy="692"/>
          </a:xfrm>
        </p:grpSpPr>
        <p:sp>
          <p:nvSpPr>
            <p:cNvPr id="30"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31" name="Group 217"/>
            <p:cNvGrpSpPr>
              <a:grpSpLocks/>
            </p:cNvGrpSpPr>
            <p:nvPr/>
          </p:nvGrpSpPr>
          <p:grpSpPr bwMode="auto">
            <a:xfrm>
              <a:off x="4740" y="784"/>
              <a:ext cx="88" cy="692"/>
              <a:chOff x="4740" y="784"/>
              <a:chExt cx="88" cy="692"/>
            </a:xfrm>
          </p:grpSpPr>
          <p:sp>
            <p:nvSpPr>
              <p:cNvPr id="32"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6"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7"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8"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1"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3"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4"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46" name="Group 215"/>
          <p:cNvGrpSpPr>
            <a:grpSpLocks/>
          </p:cNvGrpSpPr>
          <p:nvPr/>
        </p:nvGrpSpPr>
        <p:grpSpPr bwMode="auto">
          <a:xfrm>
            <a:off x="3868166" y="2890535"/>
            <a:ext cx="134144" cy="351408"/>
            <a:chOff x="4740" y="784"/>
            <a:chExt cx="88" cy="692"/>
          </a:xfrm>
        </p:grpSpPr>
        <p:sp>
          <p:nvSpPr>
            <p:cNvPr id="47"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48" name="Group 217"/>
            <p:cNvGrpSpPr>
              <a:grpSpLocks/>
            </p:cNvGrpSpPr>
            <p:nvPr/>
          </p:nvGrpSpPr>
          <p:grpSpPr bwMode="auto">
            <a:xfrm>
              <a:off x="4740" y="784"/>
              <a:ext cx="88" cy="692"/>
              <a:chOff x="4740" y="784"/>
              <a:chExt cx="88" cy="692"/>
            </a:xfrm>
          </p:grpSpPr>
          <p:sp>
            <p:nvSpPr>
              <p:cNvPr id="49"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0"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1"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2"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3"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4"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5"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6"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7"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8"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9"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0"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1"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2"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63" name="Group 215"/>
          <p:cNvGrpSpPr>
            <a:grpSpLocks/>
          </p:cNvGrpSpPr>
          <p:nvPr/>
        </p:nvGrpSpPr>
        <p:grpSpPr bwMode="auto">
          <a:xfrm>
            <a:off x="3828629" y="2080243"/>
            <a:ext cx="132732" cy="352616"/>
            <a:chOff x="4740" y="784"/>
            <a:chExt cx="88" cy="692"/>
          </a:xfrm>
        </p:grpSpPr>
        <p:sp>
          <p:nvSpPr>
            <p:cNvPr id="64"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65" name="Group 217"/>
            <p:cNvGrpSpPr>
              <a:grpSpLocks/>
            </p:cNvGrpSpPr>
            <p:nvPr/>
          </p:nvGrpSpPr>
          <p:grpSpPr bwMode="auto">
            <a:xfrm>
              <a:off x="4740" y="784"/>
              <a:ext cx="88" cy="692"/>
              <a:chOff x="4740" y="784"/>
              <a:chExt cx="88" cy="692"/>
            </a:xfrm>
          </p:grpSpPr>
          <p:sp>
            <p:nvSpPr>
              <p:cNvPr id="66"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7"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8"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8"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80" name="Group 215"/>
          <p:cNvGrpSpPr>
            <a:grpSpLocks/>
          </p:cNvGrpSpPr>
          <p:nvPr/>
        </p:nvGrpSpPr>
        <p:grpSpPr bwMode="auto">
          <a:xfrm>
            <a:off x="4623606" y="1675701"/>
            <a:ext cx="132732" cy="351408"/>
            <a:chOff x="4740" y="784"/>
            <a:chExt cx="88" cy="692"/>
          </a:xfrm>
        </p:grpSpPr>
        <p:sp>
          <p:nvSpPr>
            <p:cNvPr id="81"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82" name="Group 217"/>
            <p:cNvGrpSpPr>
              <a:grpSpLocks/>
            </p:cNvGrpSpPr>
            <p:nvPr/>
          </p:nvGrpSpPr>
          <p:grpSpPr bwMode="auto">
            <a:xfrm>
              <a:off x="4740" y="784"/>
              <a:ext cx="88" cy="692"/>
              <a:chOff x="4740" y="784"/>
              <a:chExt cx="88" cy="692"/>
            </a:xfrm>
          </p:grpSpPr>
          <p:sp>
            <p:nvSpPr>
              <p:cNvPr id="83"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4"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5"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6"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7"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8"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9"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0"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1"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2"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3"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5"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6"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97" name="Group 215"/>
          <p:cNvGrpSpPr>
            <a:grpSpLocks/>
          </p:cNvGrpSpPr>
          <p:nvPr/>
        </p:nvGrpSpPr>
        <p:grpSpPr bwMode="auto">
          <a:xfrm>
            <a:off x="4623606" y="2489615"/>
            <a:ext cx="132732" cy="351408"/>
            <a:chOff x="4740" y="784"/>
            <a:chExt cx="88" cy="692"/>
          </a:xfrm>
        </p:grpSpPr>
        <p:sp>
          <p:nvSpPr>
            <p:cNvPr id="98"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99" name="Group 217"/>
            <p:cNvGrpSpPr>
              <a:grpSpLocks/>
            </p:cNvGrpSpPr>
            <p:nvPr/>
          </p:nvGrpSpPr>
          <p:grpSpPr bwMode="auto">
            <a:xfrm>
              <a:off x="4740" y="784"/>
              <a:ext cx="88" cy="692"/>
              <a:chOff x="4740" y="784"/>
              <a:chExt cx="88" cy="692"/>
            </a:xfrm>
          </p:grpSpPr>
          <p:sp>
            <p:nvSpPr>
              <p:cNvPr id="100"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7"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8"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9"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0"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1"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2"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14" name="Group 215"/>
          <p:cNvGrpSpPr>
            <a:grpSpLocks/>
          </p:cNvGrpSpPr>
          <p:nvPr/>
        </p:nvGrpSpPr>
        <p:grpSpPr bwMode="auto">
          <a:xfrm>
            <a:off x="1545368" y="1697437"/>
            <a:ext cx="132732" cy="352616"/>
            <a:chOff x="4740" y="784"/>
            <a:chExt cx="88" cy="692"/>
          </a:xfrm>
        </p:grpSpPr>
        <p:sp>
          <p:nvSpPr>
            <p:cNvPr id="115"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16" name="Group 217"/>
            <p:cNvGrpSpPr>
              <a:grpSpLocks/>
            </p:cNvGrpSpPr>
            <p:nvPr/>
          </p:nvGrpSpPr>
          <p:grpSpPr bwMode="auto">
            <a:xfrm>
              <a:off x="4740" y="784"/>
              <a:ext cx="88" cy="692"/>
              <a:chOff x="4740" y="784"/>
              <a:chExt cx="88" cy="692"/>
            </a:xfrm>
          </p:grpSpPr>
          <p:sp>
            <p:nvSpPr>
              <p:cNvPr id="117"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8"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9"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0"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1"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2"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3"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4"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5"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6"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7"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8"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9"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0"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31" name="Group 215"/>
          <p:cNvGrpSpPr>
            <a:grpSpLocks/>
          </p:cNvGrpSpPr>
          <p:nvPr/>
        </p:nvGrpSpPr>
        <p:grpSpPr bwMode="auto">
          <a:xfrm>
            <a:off x="2300807" y="1308594"/>
            <a:ext cx="132732" cy="352616"/>
            <a:chOff x="4740" y="784"/>
            <a:chExt cx="88" cy="692"/>
          </a:xfrm>
        </p:grpSpPr>
        <p:sp>
          <p:nvSpPr>
            <p:cNvPr id="132"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33" name="Group 217"/>
            <p:cNvGrpSpPr>
              <a:grpSpLocks/>
            </p:cNvGrpSpPr>
            <p:nvPr/>
          </p:nvGrpSpPr>
          <p:grpSpPr bwMode="auto">
            <a:xfrm>
              <a:off x="4740" y="784"/>
              <a:ext cx="88" cy="692"/>
              <a:chOff x="4740" y="784"/>
              <a:chExt cx="88" cy="692"/>
            </a:xfrm>
          </p:grpSpPr>
          <p:sp>
            <p:nvSpPr>
              <p:cNvPr id="134"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5"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6"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7"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8"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9"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0"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1"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2"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3"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4"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5"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6"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7"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48" name="Group 215"/>
          <p:cNvGrpSpPr>
            <a:grpSpLocks/>
          </p:cNvGrpSpPr>
          <p:nvPr/>
        </p:nvGrpSpPr>
        <p:grpSpPr bwMode="auto">
          <a:xfrm>
            <a:off x="1553840" y="2505314"/>
            <a:ext cx="134143" cy="351408"/>
            <a:chOff x="4740" y="784"/>
            <a:chExt cx="88" cy="692"/>
          </a:xfrm>
        </p:grpSpPr>
        <p:sp>
          <p:nvSpPr>
            <p:cNvPr id="149"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50" name="Group 217"/>
            <p:cNvGrpSpPr>
              <a:grpSpLocks/>
            </p:cNvGrpSpPr>
            <p:nvPr/>
          </p:nvGrpSpPr>
          <p:grpSpPr bwMode="auto">
            <a:xfrm>
              <a:off x="4740" y="784"/>
              <a:ext cx="88" cy="692"/>
              <a:chOff x="4740" y="784"/>
              <a:chExt cx="88" cy="692"/>
            </a:xfrm>
          </p:grpSpPr>
          <p:sp>
            <p:nvSpPr>
              <p:cNvPr id="151"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2"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3"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4"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5"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6"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7"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8"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9"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0"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1"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2"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3"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4"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65" name="Group 215"/>
          <p:cNvGrpSpPr>
            <a:grpSpLocks/>
          </p:cNvGrpSpPr>
          <p:nvPr/>
        </p:nvGrpSpPr>
        <p:grpSpPr bwMode="auto">
          <a:xfrm>
            <a:off x="3092960" y="1681739"/>
            <a:ext cx="134143" cy="351408"/>
            <a:chOff x="4740" y="784"/>
            <a:chExt cx="88" cy="692"/>
          </a:xfrm>
        </p:grpSpPr>
        <p:sp>
          <p:nvSpPr>
            <p:cNvPr id="166"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67" name="Group 217"/>
            <p:cNvGrpSpPr>
              <a:grpSpLocks/>
            </p:cNvGrpSpPr>
            <p:nvPr/>
          </p:nvGrpSpPr>
          <p:grpSpPr bwMode="auto">
            <a:xfrm>
              <a:off x="4740" y="784"/>
              <a:ext cx="88" cy="692"/>
              <a:chOff x="4740" y="784"/>
              <a:chExt cx="88" cy="692"/>
            </a:xfrm>
          </p:grpSpPr>
          <p:sp>
            <p:nvSpPr>
              <p:cNvPr id="168"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9"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0"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1"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2"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3"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4"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5"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6"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7"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8"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9"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0"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1"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82" name="Group 215"/>
          <p:cNvGrpSpPr>
            <a:grpSpLocks/>
          </p:cNvGrpSpPr>
          <p:nvPr/>
        </p:nvGrpSpPr>
        <p:grpSpPr bwMode="auto">
          <a:xfrm>
            <a:off x="2316340" y="2094734"/>
            <a:ext cx="132732" cy="351408"/>
            <a:chOff x="4740" y="784"/>
            <a:chExt cx="88" cy="692"/>
          </a:xfrm>
        </p:grpSpPr>
        <p:sp>
          <p:nvSpPr>
            <p:cNvPr id="183"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84" name="Group 217"/>
            <p:cNvGrpSpPr>
              <a:grpSpLocks/>
            </p:cNvGrpSpPr>
            <p:nvPr/>
          </p:nvGrpSpPr>
          <p:grpSpPr bwMode="auto">
            <a:xfrm>
              <a:off x="4740" y="784"/>
              <a:ext cx="88" cy="692"/>
              <a:chOff x="4740" y="784"/>
              <a:chExt cx="88" cy="692"/>
            </a:xfrm>
          </p:grpSpPr>
          <p:sp>
            <p:nvSpPr>
              <p:cNvPr id="185"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6"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7"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8"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9"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0"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1"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2"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3"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4"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5"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6"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7"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8"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grpSp>
        <p:nvGrpSpPr>
          <p:cNvPr id="199" name="Group 215"/>
          <p:cNvGrpSpPr>
            <a:grpSpLocks/>
          </p:cNvGrpSpPr>
          <p:nvPr/>
        </p:nvGrpSpPr>
        <p:grpSpPr bwMode="auto">
          <a:xfrm>
            <a:off x="2290923" y="2891743"/>
            <a:ext cx="134143" cy="352616"/>
            <a:chOff x="4740" y="784"/>
            <a:chExt cx="88" cy="692"/>
          </a:xfrm>
        </p:grpSpPr>
        <p:sp>
          <p:nvSpPr>
            <p:cNvPr id="200" name="Line 216"/>
            <p:cNvSpPr>
              <a:spLocks noChangeShapeType="1"/>
            </p:cNvSpPr>
            <p:nvPr/>
          </p:nvSpPr>
          <p:spPr bwMode="auto">
            <a:xfrm>
              <a:off x="4771" y="1032"/>
              <a:ext cx="29"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01" name="Group 217"/>
            <p:cNvGrpSpPr>
              <a:grpSpLocks/>
            </p:cNvGrpSpPr>
            <p:nvPr/>
          </p:nvGrpSpPr>
          <p:grpSpPr bwMode="auto">
            <a:xfrm>
              <a:off x="4740" y="784"/>
              <a:ext cx="88" cy="692"/>
              <a:chOff x="4740" y="784"/>
              <a:chExt cx="88" cy="692"/>
            </a:xfrm>
          </p:grpSpPr>
          <p:sp>
            <p:nvSpPr>
              <p:cNvPr id="202" name="Line 218"/>
              <p:cNvSpPr>
                <a:spLocks noChangeShapeType="1"/>
              </p:cNvSpPr>
              <p:nvPr/>
            </p:nvSpPr>
            <p:spPr bwMode="auto">
              <a:xfrm flipV="1">
                <a:off x="4785" y="793"/>
                <a:ext cx="1" cy="13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3" name="Line 219"/>
              <p:cNvSpPr>
                <a:spLocks noChangeShapeType="1"/>
              </p:cNvSpPr>
              <p:nvPr/>
            </p:nvSpPr>
            <p:spPr bwMode="auto">
              <a:xfrm flipV="1">
                <a:off x="4740"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4" name="Line 220"/>
              <p:cNvSpPr>
                <a:spLocks noChangeShapeType="1"/>
              </p:cNvSpPr>
              <p:nvPr/>
            </p:nvSpPr>
            <p:spPr bwMode="auto">
              <a:xfrm>
                <a:off x="4793" y="929"/>
                <a:ext cx="35" cy="5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5" name="Line 221"/>
              <p:cNvSpPr>
                <a:spLocks noChangeShapeType="1"/>
              </p:cNvSpPr>
              <p:nvPr/>
            </p:nvSpPr>
            <p:spPr bwMode="auto">
              <a:xfrm>
                <a:off x="4743" y="1461"/>
                <a:ext cx="84"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6" name="Line 222"/>
              <p:cNvSpPr>
                <a:spLocks noChangeShapeType="1"/>
              </p:cNvSpPr>
              <p:nvPr/>
            </p:nvSpPr>
            <p:spPr bwMode="auto">
              <a:xfrm>
                <a:off x="4753" y="1312"/>
                <a:ext cx="6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7" name="Line 223"/>
              <p:cNvSpPr>
                <a:spLocks noChangeShapeType="1"/>
              </p:cNvSpPr>
              <p:nvPr/>
            </p:nvSpPr>
            <p:spPr bwMode="auto">
              <a:xfrm>
                <a:off x="4752" y="1314"/>
                <a:ext cx="73" cy="15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8" name="Line 224"/>
              <p:cNvSpPr>
                <a:spLocks noChangeShapeType="1"/>
              </p:cNvSpPr>
              <p:nvPr/>
            </p:nvSpPr>
            <p:spPr bwMode="auto">
              <a:xfrm flipH="1">
                <a:off x="4745" y="1313"/>
                <a:ext cx="73" cy="149"/>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9" name="Line 225"/>
              <p:cNvSpPr>
                <a:spLocks noChangeShapeType="1"/>
              </p:cNvSpPr>
              <p:nvPr/>
            </p:nvSpPr>
            <p:spPr bwMode="auto">
              <a:xfrm>
                <a:off x="4762" y="1167"/>
                <a:ext cx="46" cy="1"/>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0" name="Line 226"/>
              <p:cNvSpPr>
                <a:spLocks noChangeShapeType="1"/>
              </p:cNvSpPr>
              <p:nvPr/>
            </p:nvSpPr>
            <p:spPr bwMode="auto">
              <a:xfrm>
                <a:off x="4761" y="1166"/>
                <a:ext cx="54" cy="147"/>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1" name="Line 227"/>
              <p:cNvSpPr>
                <a:spLocks noChangeShapeType="1"/>
              </p:cNvSpPr>
              <p:nvPr/>
            </p:nvSpPr>
            <p:spPr bwMode="auto">
              <a:xfrm flipV="1">
                <a:off x="4750" y="1166"/>
                <a:ext cx="57" cy="145"/>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2" name="Line 228"/>
              <p:cNvSpPr>
                <a:spLocks noChangeShapeType="1"/>
              </p:cNvSpPr>
              <p:nvPr/>
            </p:nvSpPr>
            <p:spPr bwMode="auto">
              <a:xfrm>
                <a:off x="4768" y="1032"/>
                <a:ext cx="41" cy="13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3" name="Line 229"/>
              <p:cNvSpPr>
                <a:spLocks noChangeShapeType="1"/>
              </p:cNvSpPr>
              <p:nvPr/>
            </p:nvSpPr>
            <p:spPr bwMode="auto">
              <a:xfrm flipV="1">
                <a:off x="4759" y="1031"/>
                <a:ext cx="39" cy="138"/>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4" name="Line 230"/>
              <p:cNvSpPr>
                <a:spLocks noChangeShapeType="1"/>
              </p:cNvSpPr>
              <p:nvPr/>
            </p:nvSpPr>
            <p:spPr bwMode="auto">
              <a:xfrm flipV="1">
                <a:off x="4766" y="930"/>
                <a:ext cx="27" cy="106"/>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5" name="Oval 231"/>
              <p:cNvSpPr>
                <a:spLocks noChangeArrowheads="1"/>
              </p:cNvSpPr>
              <p:nvPr/>
            </p:nvSpPr>
            <p:spPr bwMode="auto">
              <a:xfrm>
                <a:off x="4774" y="784"/>
                <a:ext cx="22" cy="16"/>
              </a:xfrm>
              <a:prstGeom prst="ellipse">
                <a:avLst/>
              </a:prstGeom>
              <a:solidFill>
                <a:srgbClr val="C0C0C0"/>
              </a:solidFill>
              <a:ln w="6350">
                <a:solidFill>
                  <a:schemeClr val="tx1"/>
                </a:solidFill>
                <a:round/>
                <a:headEnd/>
                <a:tailEnd/>
              </a:ln>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16" name="直接连接符 215"/>
          <p:cNvCxnSpPr/>
          <p:nvPr/>
        </p:nvCxnSpPr>
        <p:spPr>
          <a:xfrm>
            <a:off x="2142659" y="2005373"/>
            <a:ext cx="495625" cy="603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7" name="直接连接符 216"/>
          <p:cNvCxnSpPr/>
          <p:nvPr/>
        </p:nvCxnSpPr>
        <p:spPr>
          <a:xfrm>
            <a:off x="2653816" y="2033147"/>
            <a:ext cx="256990" cy="393674"/>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8" name="直接连接符 217"/>
          <p:cNvCxnSpPr>
            <a:stCxn id="10" idx="3"/>
          </p:cNvCxnSpPr>
          <p:nvPr/>
        </p:nvCxnSpPr>
        <p:spPr>
          <a:xfrm flipH="1">
            <a:off x="2649580" y="1618944"/>
            <a:ext cx="234397"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9" name="直接连接符 218"/>
          <p:cNvCxnSpPr>
            <a:endCxn id="10" idx="6"/>
          </p:cNvCxnSpPr>
          <p:nvPr/>
        </p:nvCxnSpPr>
        <p:spPr>
          <a:xfrm>
            <a:off x="2916454" y="2412330"/>
            <a:ext cx="485740" cy="0"/>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0" name="直接连接符 219"/>
          <p:cNvCxnSpPr>
            <a:stCxn id="10" idx="10"/>
          </p:cNvCxnSpPr>
          <p:nvPr/>
        </p:nvCxnSpPr>
        <p:spPr>
          <a:xfrm flipV="1">
            <a:off x="2649580" y="2430444"/>
            <a:ext cx="255578"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1" name="任意多边形 220"/>
          <p:cNvSpPr/>
          <p:nvPr/>
        </p:nvSpPr>
        <p:spPr>
          <a:xfrm>
            <a:off x="1875785" y="1239762"/>
            <a:ext cx="1794697" cy="1959916"/>
          </a:xfrm>
          <a:custGeom>
            <a:avLst/>
            <a:gdLst>
              <a:gd name="connsiteX0" fmla="*/ 0 w 1272466"/>
              <a:gd name="connsiteY0" fmla="*/ 316637 h 1559511"/>
              <a:gd name="connsiteX1" fmla="*/ 183472 w 1272466"/>
              <a:gd name="connsiteY1" fmla="*/ 0 h 1559511"/>
              <a:gd name="connsiteX2" fmla="*/ 550416 w 1272466"/>
              <a:gd name="connsiteY2" fmla="*/ 5919 h 1559511"/>
              <a:gd name="connsiteX3" fmla="*/ 710214 w 1272466"/>
              <a:gd name="connsiteY3" fmla="*/ 307760 h 1559511"/>
              <a:gd name="connsiteX4" fmla="*/ 1088995 w 1272466"/>
              <a:gd name="connsiteY4" fmla="*/ 301841 h 1559511"/>
              <a:gd name="connsiteX5" fmla="*/ 1269507 w 1272466"/>
              <a:gd name="connsiteY5" fmla="*/ 606641 h 1559511"/>
              <a:gd name="connsiteX6" fmla="*/ 1083076 w 1272466"/>
              <a:gd name="connsiteY6" fmla="*/ 938074 h 1559511"/>
              <a:gd name="connsiteX7" fmla="*/ 1272466 w 1272466"/>
              <a:gd name="connsiteY7" fmla="*/ 1245833 h 1559511"/>
              <a:gd name="connsiteX8" fmla="*/ 1086035 w 1272466"/>
              <a:gd name="connsiteY8" fmla="*/ 1559511 h 1559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2466" h="1559511">
                <a:moveTo>
                  <a:pt x="0" y="316637"/>
                </a:moveTo>
                <a:lnTo>
                  <a:pt x="183472" y="0"/>
                </a:lnTo>
                <a:lnTo>
                  <a:pt x="550416" y="5919"/>
                </a:lnTo>
                <a:lnTo>
                  <a:pt x="710214" y="307760"/>
                </a:lnTo>
                <a:lnTo>
                  <a:pt x="1088995" y="301841"/>
                </a:lnTo>
                <a:lnTo>
                  <a:pt x="1269507" y="606641"/>
                </a:lnTo>
                <a:lnTo>
                  <a:pt x="1083076" y="938074"/>
                </a:lnTo>
                <a:lnTo>
                  <a:pt x="1272466" y="1245833"/>
                </a:lnTo>
                <a:lnTo>
                  <a:pt x="1086035" y="1559511"/>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sp>
        <p:nvSpPr>
          <p:cNvPr id="222" name="任意多边形 221"/>
          <p:cNvSpPr/>
          <p:nvPr/>
        </p:nvSpPr>
        <p:spPr>
          <a:xfrm>
            <a:off x="1878608" y="2421990"/>
            <a:ext cx="1536295" cy="780103"/>
          </a:xfrm>
          <a:custGeom>
            <a:avLst/>
            <a:gdLst>
              <a:gd name="connsiteX0" fmla="*/ 0 w 1088994"/>
              <a:gd name="connsiteY0" fmla="*/ 0 h 621437"/>
              <a:gd name="connsiteX1" fmla="*/ 189390 w 1088994"/>
              <a:gd name="connsiteY1" fmla="*/ 301841 h 621437"/>
              <a:gd name="connsiteX2" fmla="*/ 541537 w 1088994"/>
              <a:gd name="connsiteY2" fmla="*/ 313678 h 621437"/>
              <a:gd name="connsiteX3" fmla="*/ 713172 w 1088994"/>
              <a:gd name="connsiteY3" fmla="*/ 621437 h 621437"/>
              <a:gd name="connsiteX4" fmla="*/ 1088994 w 1088994"/>
              <a:gd name="connsiteY4" fmla="*/ 621437 h 621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994" h="621437">
                <a:moveTo>
                  <a:pt x="0" y="0"/>
                </a:moveTo>
                <a:lnTo>
                  <a:pt x="189390" y="301841"/>
                </a:lnTo>
                <a:lnTo>
                  <a:pt x="541537" y="313678"/>
                </a:lnTo>
                <a:lnTo>
                  <a:pt x="713172" y="621437"/>
                </a:lnTo>
                <a:lnTo>
                  <a:pt x="1088994" y="621437"/>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3" name="直接连接符 222"/>
          <p:cNvCxnSpPr/>
          <p:nvPr/>
        </p:nvCxnSpPr>
        <p:spPr>
          <a:xfrm flipV="1">
            <a:off x="1896965" y="2809626"/>
            <a:ext cx="255579" cy="382805"/>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4" name="任意多边形 223"/>
          <p:cNvSpPr/>
          <p:nvPr/>
        </p:nvSpPr>
        <p:spPr>
          <a:xfrm>
            <a:off x="1137290" y="2430444"/>
            <a:ext cx="1750924" cy="1162907"/>
          </a:xfrm>
          <a:custGeom>
            <a:avLst/>
            <a:gdLst>
              <a:gd name="connsiteX0" fmla="*/ 171635 w 1242874"/>
              <a:gd name="connsiteY0" fmla="*/ 0 h 926237"/>
              <a:gd name="connsiteX1" fmla="*/ 0 w 1242874"/>
              <a:gd name="connsiteY1" fmla="*/ 316637 h 926237"/>
              <a:gd name="connsiteX2" fmla="*/ 201227 w 1242874"/>
              <a:gd name="connsiteY2" fmla="*/ 630314 h 926237"/>
              <a:gd name="connsiteX3" fmla="*/ 535619 w 1242874"/>
              <a:gd name="connsiteY3" fmla="*/ 627355 h 926237"/>
              <a:gd name="connsiteX4" fmla="*/ 716132 w 1242874"/>
              <a:gd name="connsiteY4" fmla="*/ 923278 h 926237"/>
              <a:gd name="connsiteX5" fmla="*/ 1053483 w 1242874"/>
              <a:gd name="connsiteY5" fmla="*/ 926237 h 926237"/>
              <a:gd name="connsiteX6" fmla="*/ 1242874 w 1242874"/>
              <a:gd name="connsiteY6" fmla="*/ 618478 h 92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2874" h="926237">
                <a:moveTo>
                  <a:pt x="171635" y="0"/>
                </a:moveTo>
                <a:lnTo>
                  <a:pt x="0" y="316637"/>
                </a:lnTo>
                <a:lnTo>
                  <a:pt x="201227" y="630314"/>
                </a:lnTo>
                <a:lnTo>
                  <a:pt x="535619" y="627355"/>
                </a:lnTo>
                <a:lnTo>
                  <a:pt x="716132" y="923278"/>
                </a:lnTo>
                <a:lnTo>
                  <a:pt x="1053483" y="926237"/>
                </a:lnTo>
                <a:lnTo>
                  <a:pt x="1242874" y="618478"/>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sz="1400" b="1">
              <a:latin typeface="微软雅黑" panose="020B0503020204020204" pitchFamily="34" charset="-122"/>
              <a:ea typeface="微软雅黑" panose="020B0503020204020204" pitchFamily="34" charset="-122"/>
            </a:endParaRPr>
          </a:p>
        </p:txBody>
      </p:sp>
      <p:cxnSp>
        <p:nvCxnSpPr>
          <p:cNvPr id="225" name="直接连接符 224"/>
          <p:cNvCxnSpPr/>
          <p:nvPr/>
        </p:nvCxnSpPr>
        <p:spPr>
          <a:xfrm>
            <a:off x="3690250" y="1999334"/>
            <a:ext cx="498449" cy="4831"/>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6" name="直接连接符 225"/>
          <p:cNvCxnSpPr/>
          <p:nvPr/>
        </p:nvCxnSpPr>
        <p:spPr>
          <a:xfrm>
            <a:off x="4427332" y="2384555"/>
            <a:ext cx="495625" cy="362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7" name="直接连接符 226"/>
          <p:cNvCxnSpPr/>
          <p:nvPr/>
        </p:nvCxnSpPr>
        <p:spPr>
          <a:xfrm>
            <a:off x="3684602" y="2803588"/>
            <a:ext cx="494213" cy="3623"/>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9" name="直接连接符 228"/>
          <p:cNvCxnSpPr/>
          <p:nvPr/>
        </p:nvCxnSpPr>
        <p:spPr>
          <a:xfrm>
            <a:off x="4170342" y="2004165"/>
            <a:ext cx="256990" cy="39246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0" name="直接连接符 229"/>
          <p:cNvCxnSpPr/>
          <p:nvPr/>
        </p:nvCxnSpPr>
        <p:spPr>
          <a:xfrm flipH="1">
            <a:off x="4188699" y="1622567"/>
            <a:ext cx="237222" cy="379182"/>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1" name="直接连接符 230"/>
          <p:cNvCxnSpPr/>
          <p:nvPr/>
        </p:nvCxnSpPr>
        <p:spPr>
          <a:xfrm flipV="1">
            <a:off x="4181638" y="2400254"/>
            <a:ext cx="241458" cy="382806"/>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32" name="直接连接符 231"/>
          <p:cNvCxnSpPr/>
          <p:nvPr/>
        </p:nvCxnSpPr>
        <p:spPr>
          <a:xfrm>
            <a:off x="4167517" y="2809626"/>
            <a:ext cx="258403" cy="367107"/>
          </a:xfrm>
          <a:prstGeom prst="line">
            <a:avLst/>
          </a:prstGeom>
          <a:ln w="63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33" name="TextBox 681"/>
          <p:cNvSpPr txBox="1">
            <a:spLocks noChangeArrowheads="1"/>
          </p:cNvSpPr>
          <p:nvPr/>
        </p:nvSpPr>
        <p:spPr bwMode="auto">
          <a:xfrm>
            <a:off x="1144350" y="1798875"/>
            <a:ext cx="461712" cy="2526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1</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4" name="TextBox 682"/>
          <p:cNvSpPr txBox="1">
            <a:spLocks noChangeArrowheads="1"/>
          </p:cNvSpPr>
          <p:nvPr/>
        </p:nvSpPr>
        <p:spPr bwMode="auto">
          <a:xfrm>
            <a:off x="1542544" y="2952123"/>
            <a:ext cx="512567" cy="2526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2</a:t>
            </a:r>
            <a:endParaRPr lang="zh-CN" altLang="en-US" sz="1400" b="1" baseline="-2500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5" name="TextBox 683"/>
          <p:cNvSpPr txBox="1">
            <a:spLocks noChangeArrowheads="1"/>
          </p:cNvSpPr>
          <p:nvPr/>
        </p:nvSpPr>
        <p:spPr bwMode="auto">
          <a:xfrm>
            <a:off x="2584177" y="2026628"/>
            <a:ext cx="461712" cy="2526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3</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6" name="TextBox 684"/>
          <p:cNvSpPr txBox="1">
            <a:spLocks noChangeArrowheads="1"/>
          </p:cNvSpPr>
          <p:nvPr/>
        </p:nvSpPr>
        <p:spPr bwMode="auto">
          <a:xfrm>
            <a:off x="4063086" y="2003185"/>
            <a:ext cx="461712" cy="2526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1400" b="1"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rPr>
              <a:t>4</a:t>
            </a:r>
            <a:endParaRPr lang="zh-CN" altLang="en-US" sz="1400" b="1" baseline="-25000" dirty="0">
              <a:solidFill>
                <a:srgbClr val="0000CC"/>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237" name="Text Box 511"/>
          <p:cNvSpPr txBox="1">
            <a:spLocks noChangeArrowheads="1"/>
          </p:cNvSpPr>
          <p:nvPr/>
        </p:nvSpPr>
        <p:spPr bwMode="auto">
          <a:xfrm>
            <a:off x="1258260" y="2094550"/>
            <a:ext cx="39305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200" b="1" dirty="0">
                <a:solidFill>
                  <a:srgbClr val="C00000"/>
                </a:solidFill>
                <a:latin typeface="微软雅黑" panose="020B0503020204020204" pitchFamily="34" charset="-122"/>
                <a:ea typeface="微软雅黑" panose="020B0503020204020204" pitchFamily="34" charset="-122"/>
              </a:rPr>
              <a:t>UE</a:t>
            </a:r>
            <a:endParaRPr kumimoji="1"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240" name="TextBox 342"/>
          <p:cNvSpPr txBox="1">
            <a:spLocks noChangeArrowheads="1"/>
          </p:cNvSpPr>
          <p:nvPr/>
        </p:nvSpPr>
        <p:spPr bwMode="auto">
          <a:xfrm>
            <a:off x="3460090" y="1731250"/>
            <a:ext cx="345019" cy="2779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1" name="TextBox 343"/>
          <p:cNvSpPr txBox="1">
            <a:spLocks noChangeArrowheads="1"/>
          </p:cNvSpPr>
          <p:nvPr/>
        </p:nvSpPr>
        <p:spPr bwMode="auto">
          <a:xfrm>
            <a:off x="2951756" y="2168396"/>
            <a:ext cx="345019" cy="2779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a:solidFill>
                <a:srgbClr val="C00000"/>
              </a:solidFill>
              <a:latin typeface="微软雅黑" panose="020B0503020204020204" pitchFamily="34" charset="-122"/>
              <a:ea typeface="微软雅黑" panose="020B0503020204020204" pitchFamily="34" charset="-122"/>
            </a:endParaRPr>
          </a:p>
        </p:txBody>
      </p:sp>
      <p:grpSp>
        <p:nvGrpSpPr>
          <p:cNvPr id="243" name="Group 389"/>
          <p:cNvGrpSpPr>
            <a:grpSpLocks/>
          </p:cNvGrpSpPr>
          <p:nvPr/>
        </p:nvGrpSpPr>
        <p:grpSpPr bwMode="auto">
          <a:xfrm>
            <a:off x="1532660" y="2023486"/>
            <a:ext cx="182153" cy="317596"/>
            <a:chOff x="4186" y="1736"/>
            <a:chExt cx="229" cy="461"/>
          </a:xfrm>
        </p:grpSpPr>
        <p:pic>
          <p:nvPicPr>
            <p:cNvPr id="244" name="Picture 390" descr="icon-mobile-phone"/>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flipH="1">
              <a:off x="4258" y="1834"/>
              <a:ext cx="157" cy="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45" name="Group 391"/>
            <p:cNvGrpSpPr>
              <a:grpSpLocks/>
            </p:cNvGrpSpPr>
            <p:nvPr/>
          </p:nvGrpSpPr>
          <p:grpSpPr bwMode="auto">
            <a:xfrm>
              <a:off x="4186" y="1736"/>
              <a:ext cx="198" cy="79"/>
              <a:chOff x="4513" y="1707"/>
              <a:chExt cx="198" cy="177"/>
            </a:xfrm>
          </p:grpSpPr>
          <p:sp>
            <p:nvSpPr>
              <p:cNvPr id="246" name="AutoShape 392"/>
              <p:cNvSpPr>
                <a:spLocks noChangeArrowheads="1"/>
              </p:cNvSpPr>
              <p:nvPr/>
            </p:nvSpPr>
            <p:spPr bwMode="auto">
              <a:xfrm rot="16200000" flipH="1">
                <a:off x="4546" y="1674"/>
                <a:ext cx="132" cy="198"/>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7" name="AutoShape 393"/>
              <p:cNvSpPr>
                <a:spLocks noChangeArrowheads="1"/>
              </p:cNvSpPr>
              <p:nvPr/>
            </p:nvSpPr>
            <p:spPr bwMode="auto">
              <a:xfrm rot="16200000" flipH="1">
                <a:off x="4570" y="1756"/>
                <a:ext cx="83" cy="132"/>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8" name="AutoShape 394"/>
              <p:cNvSpPr>
                <a:spLocks noChangeArrowheads="1"/>
              </p:cNvSpPr>
              <p:nvPr/>
            </p:nvSpPr>
            <p:spPr bwMode="auto">
              <a:xfrm rot="16200000" flipH="1">
                <a:off x="4591" y="1830"/>
                <a:ext cx="42" cy="66"/>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400" b="1">
                  <a:latin typeface="微软雅黑" panose="020B0503020204020204" pitchFamily="34" charset="-122"/>
                  <a:ea typeface="微软雅黑" panose="020B0503020204020204" pitchFamily="34" charset="-122"/>
                </a:endParaRPr>
              </a:p>
            </p:txBody>
          </p:sp>
        </p:grpSp>
      </p:grpSp>
      <p:cxnSp>
        <p:nvCxnSpPr>
          <p:cNvPr id="249" name="直接箭头连接符 248"/>
          <p:cNvCxnSpPr/>
          <p:nvPr/>
        </p:nvCxnSpPr>
        <p:spPr>
          <a:xfrm>
            <a:off x="1799534" y="2314846"/>
            <a:ext cx="152500" cy="45811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0" name="直接箭头连接符 249"/>
          <p:cNvCxnSpPr/>
          <p:nvPr/>
        </p:nvCxnSpPr>
        <p:spPr>
          <a:xfrm flipV="1">
            <a:off x="2025224" y="2350047"/>
            <a:ext cx="1046318" cy="44922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51" name="直接箭头连接符 250"/>
          <p:cNvCxnSpPr/>
          <p:nvPr/>
        </p:nvCxnSpPr>
        <p:spPr>
          <a:xfrm flipV="1">
            <a:off x="3174857" y="1911180"/>
            <a:ext cx="403842" cy="33933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4" name="直接箭头连接符 263"/>
          <p:cNvCxnSpPr>
            <a:endCxn id="265" idx="1"/>
          </p:cNvCxnSpPr>
          <p:nvPr/>
        </p:nvCxnSpPr>
        <p:spPr>
          <a:xfrm flipV="1">
            <a:off x="3676130" y="1272123"/>
            <a:ext cx="1325901" cy="522363"/>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cxnSp>
        <p:nvCxnSpPr>
          <p:cNvPr id="266" name="直接箭头连接符 265"/>
          <p:cNvCxnSpPr>
            <a:stCxn id="267" idx="1"/>
          </p:cNvCxnSpPr>
          <p:nvPr/>
        </p:nvCxnSpPr>
        <p:spPr>
          <a:xfrm flipH="1">
            <a:off x="3710018" y="1529720"/>
            <a:ext cx="1396446" cy="352478"/>
          </a:xfrm>
          <a:prstGeom prst="straightConnector1">
            <a:avLst/>
          </a:prstGeom>
          <a:ln>
            <a:solidFill>
              <a:schemeClr val="tx1"/>
            </a:solidFill>
            <a:prstDash val="dash"/>
            <a:headEnd type="none" w="med" len="med"/>
            <a:tailEnd type="triangle" w="sm" len="lg"/>
          </a:ln>
        </p:spPr>
        <p:style>
          <a:lnRef idx="1">
            <a:schemeClr val="accent1"/>
          </a:lnRef>
          <a:fillRef idx="0">
            <a:schemeClr val="accent1"/>
          </a:fillRef>
          <a:effectRef idx="0">
            <a:schemeClr val="accent1"/>
          </a:effectRef>
          <a:fontRef idx="minor">
            <a:schemeClr val="tx1"/>
          </a:fontRef>
        </p:style>
      </p:cxnSp>
      <p:sp>
        <p:nvSpPr>
          <p:cNvPr id="239" name="TextBox 341"/>
          <p:cNvSpPr txBox="1">
            <a:spLocks noChangeArrowheads="1"/>
          </p:cNvSpPr>
          <p:nvPr/>
        </p:nvSpPr>
        <p:spPr bwMode="auto">
          <a:xfrm>
            <a:off x="1639975" y="2121301"/>
            <a:ext cx="345019" cy="2779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42" name="TextBox 344"/>
          <p:cNvSpPr txBox="1">
            <a:spLocks noChangeArrowheads="1"/>
          </p:cNvSpPr>
          <p:nvPr/>
        </p:nvSpPr>
        <p:spPr bwMode="auto">
          <a:xfrm>
            <a:off x="1808243" y="2679719"/>
            <a:ext cx="345019" cy="2779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sym typeface="Wingdings 2" panose="05020102010507070707" pitchFamily="18" charset="2"/>
              </a:rPr>
              <a:t></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272" name="矩形 271"/>
          <p:cNvSpPr/>
          <p:nvPr/>
        </p:nvSpPr>
        <p:spPr>
          <a:xfrm>
            <a:off x="868048" y="3781807"/>
            <a:ext cx="7785464" cy="938719"/>
          </a:xfrm>
          <a:prstGeom prst="rect">
            <a:avLst/>
          </a:prstGeom>
        </p:spPr>
        <p:txBody>
          <a:bodyPr wrap="square">
            <a:spAutoFit/>
          </a:bodyPr>
          <a:lstStyle/>
          <a:p>
            <a:pPr>
              <a:lnSpc>
                <a:spcPts val="2200"/>
              </a:lnSpc>
            </a:pP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当 </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漫游</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到</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位置 </a:t>
            </a:r>
            <a:r>
              <a:rPr lang="zh-CN" altLang="en-US" sz="1500" b="1" kern="500" dirty="0" smtClean="0">
                <a:solidFill>
                  <a:srgbClr val="C00000"/>
                </a:solidFill>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sym typeface="Wingdings 2" panose="05020102010507070707" pitchFamily="18" charset="2"/>
              </a:rPr>
              <a:t> </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时，发现 </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500" b="1" kern="500" baseline="-25000" dirty="0" smtClean="0">
                <a:latin typeface="微软雅黑" panose="020B0503020204020204" pitchFamily="34" charset="-122"/>
                <a:ea typeface="微软雅黑" panose="020B0503020204020204" pitchFamily="34" charset="-122"/>
                <a:cs typeface="Times New Roman" panose="02020603050405020304" pitchFamily="18" charset="0"/>
              </a:rPr>
              <a:t>4</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不在</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自己的跟踪区</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列表 </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TAL</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1</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中</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因此向 </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发送 </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TA </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更新报文，</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把</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更新</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的 </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TAL</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2</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发送给 </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UE</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。只要 </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UE </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在 </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TAL</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2</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内</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漫游（即</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在 </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3</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和 </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TA</a:t>
            </a:r>
            <a:r>
              <a:rPr lang="en-US" altLang="zh-CN" sz="1500" b="1" kern="500" baseline="-25000" dirty="0">
                <a:latin typeface="微软雅黑" panose="020B0503020204020204" pitchFamily="34" charset="-122"/>
                <a:ea typeface="微软雅黑" panose="020B0503020204020204" pitchFamily="34" charset="-122"/>
                <a:cs typeface="Times New Roman" panose="02020603050405020304" pitchFamily="18" charset="0"/>
              </a:rPr>
              <a:t>4</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 </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范围</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中），就可以不</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向 </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MME </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发送 </a:t>
            </a:r>
            <a:r>
              <a:rPr lang="en-US" altLang="zh-CN" sz="1500" b="1" kern="500" dirty="0" smtClean="0">
                <a:latin typeface="微软雅黑" panose="020B0503020204020204" pitchFamily="34" charset="-122"/>
                <a:ea typeface="微软雅黑" panose="020B0503020204020204" pitchFamily="34" charset="-122"/>
                <a:cs typeface="Times New Roman" panose="02020603050405020304" pitchFamily="18" charset="0"/>
              </a:rPr>
              <a:t>TA </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更新</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报文</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，减小</a:t>
            </a:r>
            <a:r>
              <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rPr>
              <a:t>了对核心网的信令压力</a:t>
            </a:r>
            <a:r>
              <a:rPr lang="zh-CN" altLang="en-US" sz="1500" b="1" kern="500" dirty="0" smtClean="0">
                <a:latin typeface="微软雅黑" panose="020B0503020204020204" pitchFamily="34" charset="-122"/>
                <a:ea typeface="微软雅黑" panose="020B0503020204020204" pitchFamily="34" charset="-122"/>
                <a:cs typeface="Times New Roman" panose="02020603050405020304" pitchFamily="18" charset="0"/>
              </a:rPr>
              <a:t>。</a:t>
            </a:r>
            <a:endParaRPr lang="zh-CN" altLang="en-US" sz="1500" b="1" kern="500" dirty="0">
              <a:latin typeface="微软雅黑" panose="020B0503020204020204" pitchFamily="34" charset="-122"/>
              <a:ea typeface="微软雅黑" panose="020B0503020204020204" pitchFamily="34" charset="-122"/>
              <a:cs typeface="Times New Roman" panose="02020603050405020304" pitchFamily="18" charset="0"/>
            </a:endParaRPr>
          </a:p>
        </p:txBody>
      </p:sp>
    </p:spTree>
    <p:extLst>
      <p:ext uri="{BB962C8B-B14F-4D97-AF65-F5344CB8AC3E}">
        <p14:creationId xmlns="" xmlns:p14="http://schemas.microsoft.com/office/powerpoint/2010/main" val="712312750"/>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4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 grpId="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17009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sz="2000" b="1" dirty="0" smtClean="0">
                <a:latin typeface="微软雅黑" pitchFamily="34" charset="-122"/>
                <a:ea typeface="微软雅黑" pitchFamily="34" charset="-122"/>
                <a:sym typeface="Wingdings 2" panose="05020102010507070707" pitchFamily="18" charset="2"/>
              </a:rPr>
              <a:t>MME </a:t>
            </a:r>
            <a:r>
              <a:rPr lang="zh-CN" altLang="en-US" sz="2000" b="1" dirty="0" smtClean="0">
                <a:latin typeface="微软雅黑" pitchFamily="34" charset="-122"/>
                <a:ea typeface="微软雅黑" pitchFamily="34" charset="-122"/>
                <a:sym typeface="Wingdings 2" panose="05020102010507070707" pitchFamily="18" charset="2"/>
              </a:rPr>
              <a:t>对 </a:t>
            </a:r>
            <a:r>
              <a:rPr lang="en-US" altLang="zh-CN" sz="2000" b="1" dirty="0" smtClean="0">
                <a:latin typeface="微软雅黑" pitchFamily="34" charset="-122"/>
                <a:ea typeface="微软雅黑" pitchFamily="34" charset="-122"/>
                <a:sym typeface="Wingdings 2" panose="05020102010507070707" pitchFamily="18" charset="2"/>
              </a:rPr>
              <a:t>UE </a:t>
            </a:r>
            <a:r>
              <a:rPr lang="zh-CN" altLang="en-US" sz="2000" b="1" dirty="0" smtClean="0">
                <a:latin typeface="微软雅黑" pitchFamily="34" charset="-122"/>
                <a:ea typeface="微软雅黑" pitchFamily="34" charset="-122"/>
                <a:sym typeface="Wingdings 2" panose="05020102010507070707" pitchFamily="18" charset="2"/>
              </a:rPr>
              <a:t>进行</a:t>
            </a:r>
            <a:r>
              <a:rPr lang="zh-CN" altLang="en-US" sz="2000" b="1" dirty="0">
                <a:latin typeface="微软雅黑" pitchFamily="34" charset="-122"/>
                <a:ea typeface="微软雅黑" pitchFamily="34" charset="-122"/>
                <a:sym typeface="Wingdings 2" panose="05020102010507070707" pitchFamily="18" charset="2"/>
              </a:rPr>
              <a:t>寻呼时，不必在</a:t>
            </a:r>
            <a:r>
              <a:rPr lang="zh-CN" altLang="en-US" sz="2000" b="1" dirty="0" smtClean="0">
                <a:latin typeface="微软雅黑" pitchFamily="34" charset="-122"/>
                <a:ea typeface="微软雅黑" pitchFamily="34" charset="-122"/>
                <a:sym typeface="Wingdings 2" panose="05020102010507070707" pitchFamily="18" charset="2"/>
              </a:rPr>
              <a:t>整个 </a:t>
            </a:r>
            <a:r>
              <a:rPr lang="en-US" altLang="zh-CN" sz="2000" b="1" dirty="0" smtClean="0">
                <a:latin typeface="微软雅黑" pitchFamily="34" charset="-122"/>
                <a:ea typeface="微软雅黑" pitchFamily="34" charset="-122"/>
                <a:sym typeface="Wingdings 2" panose="05020102010507070707" pitchFamily="18" charset="2"/>
              </a:rPr>
              <a:t>LTE </a:t>
            </a:r>
            <a:r>
              <a:rPr lang="zh-CN" altLang="en-US" sz="2000" b="1" dirty="0" smtClean="0">
                <a:latin typeface="微软雅黑" pitchFamily="34" charset="-122"/>
                <a:ea typeface="微软雅黑" pitchFamily="34" charset="-122"/>
                <a:sym typeface="Wingdings 2" panose="05020102010507070707" pitchFamily="18" charset="2"/>
              </a:rPr>
              <a:t>网络</a:t>
            </a:r>
            <a:r>
              <a:rPr lang="zh-CN" altLang="en-US" sz="2000" b="1" dirty="0">
                <a:latin typeface="微软雅黑" pitchFamily="34" charset="-122"/>
                <a:ea typeface="微软雅黑" pitchFamily="34" charset="-122"/>
                <a:sym typeface="Wingdings 2" panose="05020102010507070707" pitchFamily="18" charset="2"/>
              </a:rPr>
              <a:t>范围内广播，而只需</a:t>
            </a:r>
            <a:r>
              <a:rPr lang="zh-CN" altLang="en-US" sz="2000" b="1" dirty="0" smtClean="0">
                <a:latin typeface="微软雅黑" pitchFamily="34" charset="-122"/>
                <a:ea typeface="微软雅黑" pitchFamily="34" charset="-122"/>
                <a:sym typeface="Wingdings 2" panose="05020102010507070707" pitchFamily="18" charset="2"/>
              </a:rPr>
              <a:t>向 </a:t>
            </a:r>
            <a:r>
              <a:rPr lang="en-US" altLang="zh-CN" sz="2000" b="1" dirty="0" smtClean="0">
                <a:latin typeface="微软雅黑" pitchFamily="34" charset="-122"/>
                <a:ea typeface="微软雅黑" pitchFamily="34" charset="-122"/>
                <a:sym typeface="Wingdings 2" panose="05020102010507070707" pitchFamily="18" charset="2"/>
              </a:rPr>
              <a:t>UE </a:t>
            </a:r>
            <a:r>
              <a:rPr lang="zh-CN" altLang="en-US" sz="2000" b="1" dirty="0" smtClean="0">
                <a:latin typeface="微软雅黑" pitchFamily="34" charset="-122"/>
                <a:ea typeface="微软雅黑" pitchFamily="34" charset="-122"/>
                <a:sym typeface="Wingdings 2" panose="05020102010507070707" pitchFamily="18" charset="2"/>
              </a:rPr>
              <a:t>所在</a:t>
            </a:r>
            <a:r>
              <a:rPr lang="zh-CN" altLang="en-US" sz="2000" b="1" dirty="0">
                <a:latin typeface="微软雅黑" pitchFamily="34" charset="-122"/>
                <a:ea typeface="微软雅黑" pitchFamily="34" charset="-122"/>
                <a:sym typeface="Wingdings 2" panose="05020102010507070707" pitchFamily="18" charset="2"/>
              </a:rPr>
              <a:t>的跟踪区</a:t>
            </a:r>
            <a:r>
              <a:rPr lang="zh-CN" altLang="en-US" sz="2000" b="1" dirty="0" smtClean="0">
                <a:latin typeface="微软雅黑" pitchFamily="34" charset="-122"/>
                <a:ea typeface="微软雅黑" pitchFamily="34" charset="-122"/>
                <a:sym typeface="Wingdings 2" panose="05020102010507070707" pitchFamily="18" charset="2"/>
              </a:rPr>
              <a:t>列表 </a:t>
            </a:r>
            <a:r>
              <a:rPr lang="en-US" altLang="zh-CN" sz="2000" b="1" dirty="0" smtClean="0">
                <a:latin typeface="微软雅黑" pitchFamily="34" charset="-122"/>
                <a:ea typeface="微软雅黑" pitchFamily="34" charset="-122"/>
                <a:sym typeface="Wingdings 2" panose="05020102010507070707" pitchFamily="18" charset="2"/>
              </a:rPr>
              <a:t>TAL </a:t>
            </a:r>
            <a:r>
              <a:rPr lang="zh-CN" altLang="en-US" sz="2000" b="1" dirty="0" smtClean="0">
                <a:latin typeface="微软雅黑" pitchFamily="34" charset="-122"/>
                <a:ea typeface="微软雅黑" pitchFamily="34" charset="-122"/>
                <a:sym typeface="Wingdings 2" panose="05020102010507070707" pitchFamily="18" charset="2"/>
              </a:rPr>
              <a:t>内</a:t>
            </a:r>
            <a:r>
              <a:rPr lang="zh-CN" altLang="en-US" sz="2000" b="1" dirty="0">
                <a:latin typeface="微软雅黑" pitchFamily="34" charset="-122"/>
                <a:ea typeface="微软雅黑" pitchFamily="34" charset="-122"/>
                <a:sym typeface="Wingdings 2" panose="05020102010507070707" pitchFamily="18" charset="2"/>
              </a:rPr>
              <a:t>数量不太多的基</a:t>
            </a:r>
            <a:r>
              <a:rPr lang="zh-CN" altLang="en-US" sz="2000" b="1" dirty="0" smtClean="0">
                <a:latin typeface="微软雅黑" pitchFamily="34" charset="-122"/>
                <a:ea typeface="微软雅黑" pitchFamily="34" charset="-122"/>
                <a:sym typeface="Wingdings 2" panose="05020102010507070707" pitchFamily="18" charset="2"/>
              </a:rPr>
              <a:t>站 </a:t>
            </a:r>
            <a:r>
              <a:rPr lang="en-US" altLang="zh-CN" sz="2000" b="1" dirty="0" err="1" smtClean="0">
                <a:latin typeface="微软雅黑" pitchFamily="34" charset="-122"/>
                <a:ea typeface="微软雅黑" pitchFamily="34" charset="-122"/>
                <a:sym typeface="Wingdings 2" panose="05020102010507070707" pitchFamily="18" charset="2"/>
              </a:rPr>
              <a:t>eNB</a:t>
            </a:r>
            <a:r>
              <a:rPr lang="en-US" altLang="zh-CN" sz="2000" b="1" dirty="0" smtClean="0">
                <a:latin typeface="微软雅黑" pitchFamily="34" charset="-122"/>
                <a:ea typeface="微软雅黑" pitchFamily="34" charset="-122"/>
                <a:sym typeface="Wingdings 2" panose="05020102010507070707" pitchFamily="18" charset="2"/>
              </a:rPr>
              <a:t> </a:t>
            </a:r>
            <a:r>
              <a:rPr lang="zh-CN" altLang="en-US" sz="2000" b="1" dirty="0" smtClean="0">
                <a:latin typeface="微软雅黑" pitchFamily="34" charset="-122"/>
                <a:ea typeface="微软雅黑" pitchFamily="34" charset="-122"/>
                <a:sym typeface="Wingdings 2" panose="05020102010507070707" pitchFamily="18" charset="2"/>
              </a:rPr>
              <a:t>发送</a:t>
            </a:r>
            <a:r>
              <a:rPr lang="zh-CN" altLang="en-US" sz="2000" b="1" dirty="0">
                <a:latin typeface="微软雅黑" pitchFamily="34" charset="-122"/>
                <a:ea typeface="微软雅黑" pitchFamily="34" charset="-122"/>
                <a:sym typeface="Wingdings 2" panose="05020102010507070707" pitchFamily="18" charset="2"/>
              </a:rPr>
              <a:t>寻呼报文</a:t>
            </a:r>
            <a:r>
              <a:rPr lang="zh-CN" altLang="en-US" sz="2000" b="1" dirty="0" smtClean="0">
                <a:latin typeface="微软雅黑" pitchFamily="34" charset="-122"/>
                <a:ea typeface="微软雅黑" pitchFamily="34" charset="-122"/>
                <a:sym typeface="Wingdings 2" panose="05020102010507070707" pitchFamily="18" charset="2"/>
              </a:rPr>
              <a:t>。</a:t>
            </a:r>
            <a:endParaRPr lang="en-US" altLang="zh-CN" sz="2000" b="1" dirty="0" smtClean="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smtClean="0">
                <a:latin typeface="微软雅黑" pitchFamily="34" charset="-122"/>
                <a:ea typeface="微软雅黑" pitchFamily="34" charset="-122"/>
                <a:sym typeface="Wingdings 2" panose="05020102010507070707" pitchFamily="18" charset="2"/>
              </a:rPr>
              <a:t>当</a:t>
            </a:r>
            <a:r>
              <a:rPr lang="zh-CN" altLang="en-US" sz="2000" b="1" dirty="0">
                <a:latin typeface="微软雅黑" pitchFamily="34" charset="-122"/>
                <a:ea typeface="微软雅黑" pitchFamily="34" charset="-122"/>
                <a:sym typeface="Wingdings 2" panose="05020102010507070707" pitchFamily="18" charset="2"/>
              </a:rPr>
              <a:t>某个基</a:t>
            </a:r>
            <a:r>
              <a:rPr lang="zh-CN" altLang="en-US" sz="2000" b="1" dirty="0" smtClean="0">
                <a:latin typeface="微软雅黑" pitchFamily="34" charset="-122"/>
                <a:ea typeface="微软雅黑" pitchFamily="34" charset="-122"/>
                <a:sym typeface="Wingdings 2" panose="05020102010507070707" pitchFamily="18" charset="2"/>
              </a:rPr>
              <a:t>站 </a:t>
            </a:r>
            <a:r>
              <a:rPr lang="en-US" altLang="zh-CN" sz="2000" b="1" dirty="0" err="1" smtClean="0">
                <a:latin typeface="微软雅黑" pitchFamily="34" charset="-122"/>
                <a:ea typeface="微软雅黑" pitchFamily="34" charset="-122"/>
                <a:sym typeface="Wingdings 2" panose="05020102010507070707" pitchFamily="18" charset="2"/>
              </a:rPr>
              <a:t>eNB</a:t>
            </a:r>
            <a:r>
              <a:rPr lang="en-US" altLang="zh-CN" sz="2000" b="1" dirty="0" smtClean="0">
                <a:latin typeface="微软雅黑" pitchFamily="34" charset="-122"/>
                <a:ea typeface="微软雅黑" pitchFamily="34" charset="-122"/>
                <a:sym typeface="Wingdings 2" panose="05020102010507070707" pitchFamily="18" charset="2"/>
              </a:rPr>
              <a:t> </a:t>
            </a:r>
            <a:r>
              <a:rPr lang="zh-CN" altLang="en-US" sz="2000" b="1" dirty="0" smtClean="0">
                <a:latin typeface="微软雅黑" pitchFamily="34" charset="-122"/>
                <a:ea typeface="微软雅黑" pitchFamily="34" charset="-122"/>
                <a:sym typeface="Wingdings 2" panose="05020102010507070707" pitchFamily="18" charset="2"/>
              </a:rPr>
              <a:t>寻呼到 </a:t>
            </a:r>
            <a:r>
              <a:rPr lang="en-US" altLang="zh-CN" sz="2000" b="1" dirty="0" smtClean="0">
                <a:latin typeface="微软雅黑" pitchFamily="34" charset="-122"/>
                <a:ea typeface="微软雅黑" pitchFamily="34" charset="-122"/>
                <a:sym typeface="Wingdings 2" panose="05020102010507070707" pitchFamily="18" charset="2"/>
              </a:rPr>
              <a:t>UE </a:t>
            </a:r>
            <a:r>
              <a:rPr lang="zh-CN" altLang="en-US" sz="2000" b="1" dirty="0" smtClean="0">
                <a:latin typeface="微软雅黑" pitchFamily="34" charset="-122"/>
                <a:ea typeface="微软雅黑" pitchFamily="34" charset="-122"/>
                <a:sym typeface="Wingdings 2" panose="05020102010507070707" pitchFamily="18" charset="2"/>
              </a:rPr>
              <a:t>后</a:t>
            </a:r>
            <a:r>
              <a:rPr lang="zh-CN" altLang="en-US" sz="2000" b="1" dirty="0">
                <a:latin typeface="微软雅黑" pitchFamily="34" charset="-122"/>
                <a:ea typeface="微软雅黑" pitchFamily="34" charset="-122"/>
                <a:sym typeface="Wingdings 2" panose="05020102010507070707" pitchFamily="18" charset="2"/>
              </a:rPr>
              <a:t>，</a:t>
            </a:r>
            <a:r>
              <a:rPr lang="en-US" altLang="zh-CN" sz="2000" b="1" dirty="0" smtClean="0">
                <a:latin typeface="微软雅黑" pitchFamily="34" charset="-122"/>
                <a:ea typeface="微软雅黑" pitchFamily="34" charset="-122"/>
                <a:sym typeface="Wingdings 2" panose="05020102010507070707" pitchFamily="18" charset="2"/>
              </a:rPr>
              <a:t>UE </a:t>
            </a:r>
            <a:r>
              <a:rPr lang="zh-CN" altLang="en-US" sz="2000" b="1" dirty="0" smtClean="0">
                <a:latin typeface="微软雅黑" pitchFamily="34" charset="-122"/>
                <a:ea typeface="微软雅黑" pitchFamily="34" charset="-122"/>
                <a:sym typeface="Wingdings 2" panose="05020102010507070707" pitchFamily="18" charset="2"/>
              </a:rPr>
              <a:t>就</a:t>
            </a:r>
            <a:r>
              <a:rPr lang="zh-CN" altLang="en-US" sz="2000" b="1" dirty="0">
                <a:latin typeface="微软雅黑" pitchFamily="34" charset="-122"/>
                <a:ea typeface="微软雅黑" pitchFamily="34" charset="-122"/>
                <a:sym typeface="Wingdings 2" panose="05020102010507070707" pitchFamily="18" charset="2"/>
              </a:rPr>
              <a:t>在小区响应寻呼，</a:t>
            </a:r>
            <a:r>
              <a:rPr lang="zh-CN" altLang="en-US" sz="2000" b="1" dirty="0" smtClean="0">
                <a:latin typeface="微软雅黑" pitchFamily="34" charset="-122"/>
                <a:ea typeface="微软雅黑" pitchFamily="34" charset="-122"/>
                <a:sym typeface="Wingdings 2" panose="05020102010507070707" pitchFamily="18" charset="2"/>
              </a:rPr>
              <a:t>触发 </a:t>
            </a:r>
            <a:r>
              <a:rPr lang="en-US" altLang="zh-CN" sz="2000" b="1" dirty="0" err="1" smtClean="0">
                <a:latin typeface="微软雅黑" pitchFamily="34" charset="-122"/>
                <a:ea typeface="微软雅黑" pitchFamily="34" charset="-122"/>
                <a:sym typeface="Wingdings 2" panose="05020102010507070707" pitchFamily="18" charset="2"/>
              </a:rPr>
              <a:t>eNB</a:t>
            </a:r>
            <a:r>
              <a:rPr lang="en-US" altLang="zh-CN" sz="2000" b="1" dirty="0" smtClean="0">
                <a:latin typeface="微软雅黑" pitchFamily="34" charset="-122"/>
                <a:ea typeface="微软雅黑" pitchFamily="34" charset="-122"/>
                <a:sym typeface="Wingdings 2" panose="05020102010507070707" pitchFamily="18" charset="2"/>
              </a:rPr>
              <a:t> </a:t>
            </a:r>
            <a:r>
              <a:rPr lang="zh-CN" altLang="en-US" sz="2000" b="1" dirty="0" smtClean="0">
                <a:solidFill>
                  <a:srgbClr val="C00000"/>
                </a:solidFill>
                <a:latin typeface="微软雅黑" pitchFamily="34" charset="-122"/>
                <a:ea typeface="微软雅黑" pitchFamily="34" charset="-122"/>
                <a:sym typeface="Wingdings 2" panose="05020102010507070707" pitchFamily="18" charset="2"/>
              </a:rPr>
              <a:t>建立</a:t>
            </a:r>
            <a:r>
              <a:rPr lang="zh-CN" altLang="en-US" sz="2000" b="1" dirty="0" smtClean="0">
                <a:latin typeface="微软雅黑" pitchFamily="34" charset="-122"/>
                <a:ea typeface="微软雅黑" pitchFamily="34" charset="-122"/>
                <a:sym typeface="Wingdings 2" panose="05020102010507070707" pitchFamily="18" charset="2"/>
              </a:rPr>
              <a:t>与 </a:t>
            </a:r>
            <a:r>
              <a:rPr lang="en-US" altLang="zh-CN" sz="2000" b="1" dirty="0" smtClean="0">
                <a:latin typeface="微软雅黑" pitchFamily="34" charset="-122"/>
                <a:ea typeface="微软雅黑" pitchFamily="34" charset="-122"/>
                <a:sym typeface="Wingdings 2" panose="05020102010507070707" pitchFamily="18" charset="2"/>
              </a:rPr>
              <a:t>S-GW </a:t>
            </a:r>
            <a:r>
              <a:rPr lang="zh-CN" altLang="en-US" sz="2000" b="1" dirty="0" smtClean="0">
                <a:latin typeface="微软雅黑" pitchFamily="34" charset="-122"/>
                <a:ea typeface="微软雅黑" pitchFamily="34" charset="-122"/>
                <a:sym typeface="Wingdings 2" panose="05020102010507070707" pitchFamily="18" charset="2"/>
              </a:rPr>
              <a:t>之间的 </a:t>
            </a:r>
            <a:r>
              <a:rPr lang="en-US" altLang="zh-CN" sz="2000" b="1" dirty="0" smtClean="0">
                <a:latin typeface="微软雅黑" pitchFamily="34" charset="-122"/>
                <a:ea typeface="微软雅黑" pitchFamily="34" charset="-122"/>
                <a:sym typeface="Wingdings 2" panose="05020102010507070707" pitchFamily="18" charset="2"/>
              </a:rPr>
              <a:t>GTP-U </a:t>
            </a:r>
            <a:r>
              <a:rPr lang="zh-CN" altLang="en-US" sz="2000" b="1" dirty="0" smtClean="0">
                <a:latin typeface="微软雅黑" pitchFamily="34" charset="-122"/>
                <a:ea typeface="微软雅黑" pitchFamily="34" charset="-122"/>
                <a:sym typeface="Wingdings 2" panose="05020102010507070707" pitchFamily="18" charset="2"/>
              </a:rPr>
              <a:t>隧道。</a:t>
            </a:r>
            <a:endParaRPr lang="en-US" altLang="zh-CN" sz="2000" b="1" dirty="0" smtClean="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smtClean="0">
                <a:latin typeface="微软雅黑" pitchFamily="34" charset="-122"/>
                <a:ea typeface="微软雅黑" pitchFamily="34" charset="-122"/>
                <a:sym typeface="Wingdings 2" panose="05020102010507070707" pitchFamily="18" charset="2"/>
              </a:rPr>
              <a:t>之后</a:t>
            </a:r>
            <a:r>
              <a:rPr lang="zh-CN" altLang="en-US" sz="2000" b="1" dirty="0">
                <a:latin typeface="微软雅黑" pitchFamily="34" charset="-122"/>
                <a:ea typeface="微软雅黑" pitchFamily="34" charset="-122"/>
                <a:sym typeface="Wingdings 2" panose="05020102010507070707" pitchFamily="18" charset="2"/>
              </a:rPr>
              <a:t>，</a:t>
            </a:r>
            <a:r>
              <a:rPr lang="en-US" altLang="zh-CN" sz="2000" b="1" dirty="0" smtClean="0">
                <a:latin typeface="微软雅黑" pitchFamily="34" charset="-122"/>
                <a:ea typeface="微软雅黑" pitchFamily="34" charset="-122"/>
                <a:sym typeface="Wingdings 2" panose="05020102010507070707" pitchFamily="18" charset="2"/>
              </a:rPr>
              <a:t>S-GW </a:t>
            </a:r>
            <a:r>
              <a:rPr lang="zh-CN" altLang="en-US" sz="2000" b="1" dirty="0" smtClean="0">
                <a:latin typeface="微软雅黑" pitchFamily="34" charset="-122"/>
                <a:ea typeface="微软雅黑" pitchFamily="34" charset="-122"/>
                <a:sym typeface="Wingdings 2" panose="05020102010507070707" pitchFamily="18" charset="2"/>
              </a:rPr>
              <a:t>把</a:t>
            </a:r>
            <a:r>
              <a:rPr lang="zh-CN" altLang="en-US" sz="2000" b="1" dirty="0">
                <a:latin typeface="微软雅黑" pitchFamily="34" charset="-122"/>
                <a:ea typeface="微软雅黑" pitchFamily="34" charset="-122"/>
                <a:sym typeface="Wingdings 2" panose="05020102010507070707" pitchFamily="18" charset="2"/>
              </a:rPr>
              <a:t>刚才缓存</a:t>
            </a:r>
            <a:r>
              <a:rPr lang="zh-CN" altLang="en-US" sz="2000" b="1" dirty="0" smtClean="0">
                <a:latin typeface="微软雅黑" pitchFamily="34" charset="-122"/>
                <a:ea typeface="微软雅黑" pitchFamily="34" charset="-122"/>
                <a:sym typeface="Wingdings 2" panose="05020102010507070707" pitchFamily="18" charset="2"/>
              </a:rPr>
              <a:t>的 </a:t>
            </a:r>
            <a:r>
              <a:rPr lang="en-US" altLang="zh-CN" sz="2000" b="1" dirty="0" smtClean="0">
                <a:latin typeface="微软雅黑" pitchFamily="34" charset="-122"/>
                <a:ea typeface="微软雅黑" pitchFamily="34" charset="-122"/>
                <a:sym typeface="Wingdings 2" panose="05020102010507070707" pitchFamily="18" charset="2"/>
              </a:rPr>
              <a:t>IP </a:t>
            </a:r>
            <a:r>
              <a:rPr lang="zh-CN" altLang="en-US" sz="2000" b="1" dirty="0" smtClean="0">
                <a:latin typeface="微软雅黑" pitchFamily="34" charset="-122"/>
                <a:ea typeface="微软雅黑" pitchFamily="34" charset="-122"/>
                <a:sym typeface="Wingdings 2" panose="05020102010507070707" pitchFamily="18" charset="2"/>
              </a:rPr>
              <a:t>分组</a:t>
            </a:r>
            <a:r>
              <a:rPr lang="zh-CN" altLang="en-US" sz="2000" b="1" dirty="0">
                <a:solidFill>
                  <a:srgbClr val="C00000"/>
                </a:solidFill>
                <a:latin typeface="微软雅黑" pitchFamily="34" charset="-122"/>
                <a:ea typeface="微软雅黑" pitchFamily="34" charset="-122"/>
                <a:sym typeface="Wingdings 2" panose="05020102010507070707" pitchFamily="18" charset="2"/>
              </a:rPr>
              <a:t>转发</a:t>
            </a:r>
            <a:r>
              <a:rPr lang="zh-CN" altLang="en-US" sz="2000" b="1" dirty="0" smtClean="0">
                <a:latin typeface="微软雅黑" pitchFamily="34" charset="-122"/>
                <a:ea typeface="微软雅黑" pitchFamily="34" charset="-122"/>
                <a:sym typeface="Wingdings 2" panose="05020102010507070707" pitchFamily="18" charset="2"/>
              </a:rPr>
              <a:t>给 </a:t>
            </a:r>
            <a:r>
              <a:rPr lang="en-US" altLang="zh-CN" sz="2000" b="1" dirty="0" err="1" smtClean="0">
                <a:latin typeface="微软雅黑" pitchFamily="34" charset="-122"/>
                <a:ea typeface="微软雅黑" pitchFamily="34" charset="-122"/>
                <a:sym typeface="Wingdings 2" panose="05020102010507070707" pitchFamily="18" charset="2"/>
              </a:rPr>
              <a:t>eNB</a:t>
            </a:r>
            <a:r>
              <a:rPr lang="zh-CN" altLang="en-US" sz="2000" b="1" dirty="0">
                <a:latin typeface="微软雅黑" pitchFamily="34" charset="-122"/>
                <a:ea typeface="微软雅黑" pitchFamily="34" charset="-122"/>
                <a:sym typeface="Wingdings 2" panose="05020102010507070707" pitchFamily="18" charset="2"/>
              </a:rPr>
              <a:t>，</a:t>
            </a:r>
            <a:r>
              <a:rPr lang="zh-CN" altLang="en-US" sz="2000" b="1" dirty="0">
                <a:solidFill>
                  <a:srgbClr val="C00000"/>
                </a:solidFill>
                <a:latin typeface="微软雅黑" pitchFamily="34" charset="-122"/>
                <a:ea typeface="微软雅黑" pitchFamily="34" charset="-122"/>
                <a:sym typeface="Wingdings 2" panose="05020102010507070707" pitchFamily="18" charset="2"/>
              </a:rPr>
              <a:t>再转发</a:t>
            </a:r>
            <a:r>
              <a:rPr lang="zh-CN" altLang="en-US" sz="2000" b="1" dirty="0" smtClean="0">
                <a:latin typeface="微软雅黑" pitchFamily="34" charset="-122"/>
                <a:ea typeface="微软雅黑" pitchFamily="34" charset="-122"/>
                <a:sym typeface="Wingdings 2" panose="05020102010507070707" pitchFamily="18" charset="2"/>
              </a:rPr>
              <a:t>给 </a:t>
            </a:r>
            <a:r>
              <a:rPr lang="en-US" altLang="zh-CN" sz="2000" b="1" dirty="0" smtClean="0">
                <a:latin typeface="微软雅黑" pitchFamily="34" charset="-122"/>
                <a:ea typeface="微软雅黑" pitchFamily="34" charset="-122"/>
                <a:sym typeface="Wingdings 2" panose="05020102010507070707" pitchFamily="18" charset="2"/>
              </a:rPr>
              <a:t>UE</a:t>
            </a:r>
            <a:r>
              <a:rPr lang="zh-CN" altLang="en-US" sz="2000" b="1" dirty="0" smtClean="0">
                <a:latin typeface="微软雅黑" pitchFamily="34" charset="-122"/>
                <a:ea typeface="微软雅黑" pitchFamily="34" charset="-122"/>
                <a:sym typeface="Wingdings 2" panose="05020102010507070707" pitchFamily="18" charset="2"/>
              </a:rPr>
              <a:t>。</a:t>
            </a:r>
            <a:endParaRPr lang="en-US" altLang="zh-CN" sz="2000" b="1" dirty="0" smtClean="0">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由于分组交换流量的突发性，同时为了节省无线空口资源，</a:t>
            </a:r>
            <a:r>
              <a:rPr lang="en-US" altLang="zh-CN" sz="2000" b="1" dirty="0" smtClean="0">
                <a:latin typeface="微软雅黑" pitchFamily="34" charset="-122"/>
                <a:ea typeface="微软雅黑" pitchFamily="34" charset="-122"/>
                <a:sym typeface="Wingdings 2" panose="05020102010507070707" pitchFamily="18" charset="2"/>
              </a:rPr>
              <a:t>UE </a:t>
            </a:r>
            <a:r>
              <a:rPr lang="zh-CN" altLang="en-US" sz="2000" b="1" dirty="0" smtClean="0">
                <a:latin typeface="微软雅黑" pitchFamily="34" charset="-122"/>
                <a:ea typeface="微软雅黑" pitchFamily="34" charset="-122"/>
                <a:sym typeface="Wingdings 2" panose="05020102010507070707" pitchFamily="18" charset="2"/>
              </a:rPr>
              <a:t>经常</a:t>
            </a:r>
            <a:r>
              <a:rPr lang="zh-CN" altLang="en-US" sz="2000" b="1" dirty="0">
                <a:latin typeface="微软雅黑" pitchFamily="34" charset="-122"/>
                <a:ea typeface="微软雅黑" pitchFamily="34" charset="-122"/>
                <a:sym typeface="Wingdings 2" panose="05020102010507070707" pitchFamily="18" charset="2"/>
              </a:rPr>
              <a:t>会处于空闲状态，因此可能会发生频繁的寻呼。</a:t>
            </a:r>
            <a:endParaRPr lang="en-US" altLang="zh-CN" sz="2000" b="1" dirty="0">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629615" y="585623"/>
            <a:ext cx="187102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itchFamily="34" charset="-122"/>
                <a:ea typeface="微软雅黑" pitchFamily="34" charset="-122"/>
              </a:rPr>
              <a:t>MME </a:t>
            </a:r>
            <a:r>
              <a:rPr lang="zh-CN" altLang="en-US" sz="2000" b="1" dirty="0">
                <a:solidFill>
                  <a:schemeClr val="bg1"/>
                </a:solidFill>
                <a:latin typeface="微软雅黑" pitchFamily="34" charset="-122"/>
                <a:ea typeface="微软雅黑" pitchFamily="34" charset="-122"/>
              </a:rPr>
              <a:t>寻呼 </a:t>
            </a:r>
            <a:r>
              <a:rPr lang="en-US" altLang="zh-CN" sz="2000" b="1" dirty="0">
                <a:solidFill>
                  <a:schemeClr val="bg1"/>
                </a:solidFill>
                <a:latin typeface="微软雅黑" pitchFamily="34" charset="-122"/>
                <a:ea typeface="微软雅黑" pitchFamily="34" charset="-122"/>
              </a:rPr>
              <a:t>UE</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 xmlns:p14="http://schemas.microsoft.com/office/powerpoint/2010/main" val="120308988"/>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337528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en-US" altLang="zh-CN" sz="2000" b="1" dirty="0" smtClean="0">
                <a:latin typeface="微软雅黑" pitchFamily="34" charset="-122"/>
                <a:ea typeface="微软雅黑" pitchFamily="34" charset="-122"/>
                <a:sym typeface="Wingdings 2" panose="05020102010507070707" pitchFamily="18" charset="2"/>
              </a:rPr>
              <a:t>UE </a:t>
            </a:r>
            <a:r>
              <a:rPr lang="zh-CN" altLang="en-US" sz="2000" b="1" dirty="0" smtClean="0">
                <a:latin typeface="微软雅黑" pitchFamily="34" charset="-122"/>
                <a:ea typeface="微软雅黑" pitchFamily="34" charset="-122"/>
                <a:sym typeface="Wingdings 2" panose="05020102010507070707" pitchFamily="18" charset="2"/>
              </a:rPr>
              <a:t>在</a:t>
            </a:r>
            <a:r>
              <a:rPr lang="zh-CN" altLang="en-US" sz="2000" b="1" dirty="0">
                <a:latin typeface="微软雅黑" pitchFamily="34" charset="-122"/>
                <a:ea typeface="微软雅黑" pitchFamily="34" charset="-122"/>
                <a:sym typeface="Wingdings 2" panose="05020102010507070707" pitchFamily="18" charset="2"/>
              </a:rPr>
              <a:t>漫游中不断测量小区</a:t>
            </a:r>
            <a:r>
              <a:rPr lang="zh-CN" altLang="en-US" sz="2000" b="1" dirty="0">
                <a:solidFill>
                  <a:srgbClr val="C00000"/>
                </a:solidFill>
                <a:latin typeface="微软雅黑" pitchFamily="34" charset="-122"/>
                <a:ea typeface="微软雅黑" pitchFamily="34" charset="-122"/>
                <a:sym typeface="Wingdings 2" panose="05020102010507070707" pitchFamily="18" charset="2"/>
              </a:rPr>
              <a:t>导频信号强度，</a:t>
            </a:r>
            <a:r>
              <a:rPr lang="zh-CN" altLang="en-US" sz="2000" b="1" dirty="0">
                <a:latin typeface="微软雅黑" pitchFamily="34" charset="-122"/>
                <a:ea typeface="微软雅黑" pitchFamily="34" charset="-122"/>
                <a:sym typeface="Wingdings 2" panose="05020102010507070707" pitchFamily="18" charset="2"/>
              </a:rPr>
              <a:t>并将测量结果上报给基</a:t>
            </a:r>
            <a:r>
              <a:rPr lang="zh-CN" altLang="en-US" sz="2000" b="1" dirty="0" smtClean="0">
                <a:latin typeface="微软雅黑" pitchFamily="34" charset="-122"/>
                <a:ea typeface="微软雅黑" pitchFamily="34" charset="-122"/>
                <a:sym typeface="Wingdings 2" panose="05020102010507070707" pitchFamily="18" charset="2"/>
              </a:rPr>
              <a:t>站 </a:t>
            </a:r>
            <a:r>
              <a:rPr lang="en-US" altLang="zh-CN" sz="2000" b="1" dirty="0" err="1" smtClean="0">
                <a:latin typeface="微软雅黑" pitchFamily="34" charset="-122"/>
                <a:ea typeface="微软雅黑" pitchFamily="34" charset="-122"/>
                <a:sym typeface="Wingdings 2" panose="05020102010507070707" pitchFamily="18" charset="2"/>
              </a:rPr>
              <a:t>eNB</a:t>
            </a:r>
            <a:r>
              <a:rPr lang="zh-CN" altLang="en-US" sz="2000" b="1" dirty="0" smtClean="0">
                <a:latin typeface="微软雅黑" pitchFamily="34" charset="-122"/>
                <a:ea typeface="微软雅黑" pitchFamily="34" charset="-122"/>
                <a:sym typeface="Wingdings 2" panose="05020102010507070707" pitchFamily="18" charset="2"/>
              </a:rPr>
              <a:t>。</a:t>
            </a:r>
            <a:endParaRPr lang="en-US" altLang="zh-CN" sz="2000" b="1" dirty="0" smtClean="0">
              <a:latin typeface="微软雅黑" pitchFamily="34" charset="-122"/>
              <a:ea typeface="微软雅黑" pitchFamily="34" charset="-122"/>
              <a:sym typeface="Wingdings 2" panose="05020102010507070707" pitchFamily="18" charset="2"/>
            </a:endParaRPr>
          </a:p>
          <a:p>
            <a:pPr marL="342900" indent="-342900" eaLnBrk="0" hangingPunct="0">
              <a:lnSpc>
                <a:spcPts val="3200"/>
              </a:lnSpc>
              <a:buClr>
                <a:srgbClr val="0070C0"/>
              </a:buClr>
              <a:buFont typeface="Wingdings" pitchFamily="2" charset="2"/>
              <a:buChar char="l"/>
            </a:pPr>
            <a:r>
              <a:rPr lang="zh-CN" altLang="en-US" sz="2000" b="1" dirty="0" smtClean="0">
                <a:latin typeface="微软雅黑" pitchFamily="34" charset="-122"/>
                <a:ea typeface="微软雅黑" pitchFamily="34" charset="-122"/>
                <a:sym typeface="Wingdings 2" panose="05020102010507070707" pitchFamily="18" charset="2"/>
              </a:rPr>
              <a:t>若 </a:t>
            </a:r>
            <a:r>
              <a:rPr lang="en-US" altLang="zh-CN" sz="2000" b="1" dirty="0" err="1" smtClean="0">
                <a:latin typeface="微软雅黑" pitchFamily="34" charset="-122"/>
                <a:ea typeface="微软雅黑" pitchFamily="34" charset="-122"/>
                <a:sym typeface="Wingdings 2" panose="05020102010507070707" pitchFamily="18" charset="2"/>
              </a:rPr>
              <a:t>eNB</a:t>
            </a:r>
            <a:r>
              <a:rPr lang="en-US" altLang="zh-CN" sz="2000" b="1" dirty="0" smtClean="0">
                <a:latin typeface="微软雅黑" pitchFamily="34" charset="-122"/>
                <a:ea typeface="微软雅黑" pitchFamily="34" charset="-122"/>
                <a:sym typeface="Wingdings 2" panose="05020102010507070707" pitchFamily="18" charset="2"/>
              </a:rPr>
              <a:t> </a:t>
            </a:r>
            <a:r>
              <a:rPr lang="zh-CN" altLang="en-US" sz="2000" b="1" dirty="0" smtClean="0">
                <a:latin typeface="微软雅黑" pitchFamily="34" charset="-122"/>
                <a:ea typeface="微软雅黑" pitchFamily="34" charset="-122"/>
                <a:sym typeface="Wingdings 2" panose="05020102010507070707" pitchFamily="18" charset="2"/>
              </a:rPr>
              <a:t>发现</a:t>
            </a:r>
            <a:r>
              <a:rPr lang="zh-CN" altLang="en-US" sz="2000" b="1" dirty="0">
                <a:latin typeface="微软雅黑" pitchFamily="34" charset="-122"/>
                <a:ea typeface="微软雅黑" pitchFamily="34" charset="-122"/>
                <a:sym typeface="Wingdings 2" panose="05020102010507070707" pitchFamily="18" charset="2"/>
              </a:rPr>
              <a:t>有更合适的小区，会</a:t>
            </a:r>
            <a:r>
              <a:rPr lang="zh-CN" altLang="en-US" sz="2000" b="1" dirty="0" smtClean="0">
                <a:latin typeface="微软雅黑" pitchFamily="34" charset="-122"/>
                <a:ea typeface="微软雅黑" pitchFamily="34" charset="-122"/>
                <a:sym typeface="Wingdings 2" panose="05020102010507070707" pitchFamily="18" charset="2"/>
              </a:rPr>
              <a:t>触发 </a:t>
            </a:r>
            <a:r>
              <a:rPr lang="en-US" altLang="zh-CN" sz="2000" b="1" dirty="0" smtClean="0">
                <a:latin typeface="微软雅黑" pitchFamily="34" charset="-122"/>
                <a:ea typeface="微软雅黑" pitchFamily="34" charset="-122"/>
                <a:sym typeface="Wingdings 2" panose="05020102010507070707" pitchFamily="18" charset="2"/>
              </a:rPr>
              <a:t>UE </a:t>
            </a:r>
            <a:r>
              <a:rPr lang="zh-CN" altLang="en-US" sz="2000" b="1" dirty="0" smtClean="0">
                <a:latin typeface="微软雅黑" pitchFamily="34" charset="-122"/>
                <a:ea typeface="微软雅黑" pitchFamily="34" charset="-122"/>
                <a:sym typeface="Wingdings 2" panose="05020102010507070707" pitchFamily="18" charset="2"/>
              </a:rPr>
              <a:t>进行</a:t>
            </a:r>
            <a:r>
              <a:rPr lang="zh-CN" altLang="en-US" sz="2000" b="1" dirty="0">
                <a:solidFill>
                  <a:srgbClr val="C00000"/>
                </a:solidFill>
                <a:latin typeface="微软雅黑" pitchFamily="34" charset="-122"/>
                <a:ea typeface="微软雅黑" pitchFamily="34" charset="-122"/>
                <a:sym typeface="Wingdings 2" panose="05020102010507070707" pitchFamily="18" charset="2"/>
              </a:rPr>
              <a:t>切换</a:t>
            </a:r>
            <a:r>
              <a:rPr lang="zh-CN" altLang="en-US" sz="2000" b="1" dirty="0">
                <a:latin typeface="微软雅黑" pitchFamily="34" charset="-122"/>
                <a:ea typeface="微软雅黑" pitchFamily="34" charset="-122"/>
                <a:sym typeface="Wingdings 2" panose="05020102010507070707" pitchFamily="18" charset="2"/>
              </a:rPr>
              <a:t>，并在新小区</a:t>
            </a:r>
            <a:r>
              <a:rPr lang="zh-CN" altLang="en-US" sz="2000" b="1" dirty="0">
                <a:solidFill>
                  <a:srgbClr val="C00000"/>
                </a:solidFill>
                <a:latin typeface="微软雅黑" pitchFamily="34" charset="-122"/>
                <a:ea typeface="微软雅黑" pitchFamily="34" charset="-122"/>
                <a:sym typeface="Wingdings 2" panose="05020102010507070707" pitchFamily="18" charset="2"/>
              </a:rPr>
              <a:t>建立</a:t>
            </a:r>
            <a:r>
              <a:rPr lang="zh-CN" altLang="en-US" sz="2000" b="1" dirty="0">
                <a:latin typeface="微软雅黑" pitchFamily="34" charset="-122"/>
                <a:ea typeface="微软雅黑" pitchFamily="34" charset="-122"/>
                <a:sym typeface="Wingdings 2" panose="05020102010507070707" pitchFamily="18" charset="2"/>
              </a:rPr>
              <a:t>空口</a:t>
            </a:r>
            <a:r>
              <a:rPr lang="zh-CN" altLang="en-US" sz="2000" b="1" dirty="0" smtClean="0">
                <a:latin typeface="微软雅黑" pitchFamily="34" charset="-122"/>
                <a:ea typeface="微软雅黑" pitchFamily="34" charset="-122"/>
                <a:sym typeface="Wingdings 2" panose="05020102010507070707" pitchFamily="18" charset="2"/>
              </a:rPr>
              <a:t>链路，</a:t>
            </a:r>
            <a:r>
              <a:rPr lang="zh-CN" altLang="en-US" sz="2000" b="1" dirty="0" smtClean="0">
                <a:solidFill>
                  <a:srgbClr val="C00000"/>
                </a:solidFill>
                <a:latin typeface="微软雅黑" pitchFamily="34" charset="-122"/>
                <a:ea typeface="微软雅黑" pitchFamily="34" charset="-122"/>
                <a:sym typeface="Wingdings 2" panose="05020102010507070707" pitchFamily="18" charset="2"/>
              </a:rPr>
              <a:t>释放</a:t>
            </a:r>
            <a:r>
              <a:rPr lang="zh-CN" altLang="en-US" sz="2000" b="1" dirty="0">
                <a:latin typeface="微软雅黑" pitchFamily="34" charset="-122"/>
                <a:ea typeface="微软雅黑" pitchFamily="34" charset="-122"/>
                <a:sym typeface="Wingdings 2" panose="05020102010507070707" pitchFamily="18" charset="2"/>
              </a:rPr>
              <a:t>旧小区的空口链路，同时也</a:t>
            </a:r>
            <a:r>
              <a:rPr lang="zh-CN" altLang="en-US" sz="2000" b="1" dirty="0" smtClean="0">
                <a:latin typeface="微软雅黑" pitchFamily="34" charset="-122"/>
                <a:ea typeface="微软雅黑" pitchFamily="34" charset="-122"/>
                <a:sym typeface="Wingdings 2" panose="05020102010507070707" pitchFamily="18" charset="2"/>
              </a:rPr>
              <a:t>把 </a:t>
            </a:r>
            <a:r>
              <a:rPr lang="en-US" altLang="zh-CN" sz="2000" b="1" dirty="0" err="1" smtClean="0">
                <a:latin typeface="微软雅黑" pitchFamily="34" charset="-122"/>
                <a:ea typeface="微软雅黑" pitchFamily="34" charset="-122"/>
                <a:sym typeface="Wingdings 2" panose="05020102010507070707" pitchFamily="18" charset="2"/>
              </a:rPr>
              <a:t>eNB</a:t>
            </a:r>
            <a:r>
              <a:rPr lang="en-US" altLang="zh-CN" sz="2000" b="1" dirty="0" smtClean="0">
                <a:latin typeface="微软雅黑" pitchFamily="34" charset="-122"/>
                <a:ea typeface="微软雅黑" pitchFamily="34" charset="-122"/>
                <a:sym typeface="Wingdings 2" panose="05020102010507070707" pitchFamily="18" charset="2"/>
              </a:rPr>
              <a:t> </a:t>
            </a:r>
            <a:r>
              <a:rPr lang="zh-CN" altLang="en-US" sz="2000" b="1" dirty="0" smtClean="0">
                <a:latin typeface="微软雅黑" pitchFamily="34" charset="-122"/>
                <a:ea typeface="微软雅黑" pitchFamily="34" charset="-122"/>
                <a:sym typeface="Wingdings 2" panose="05020102010507070707" pitchFamily="18" charset="2"/>
              </a:rPr>
              <a:t>和 </a:t>
            </a:r>
            <a:r>
              <a:rPr lang="en-US" altLang="zh-CN" sz="2000" b="1" dirty="0" smtClean="0">
                <a:latin typeface="微软雅黑" pitchFamily="34" charset="-122"/>
                <a:ea typeface="微软雅黑" pitchFamily="34" charset="-122"/>
                <a:sym typeface="Wingdings 2" panose="05020102010507070707" pitchFamily="18" charset="2"/>
              </a:rPr>
              <a:t>S-GW </a:t>
            </a:r>
            <a:r>
              <a:rPr lang="zh-CN" altLang="en-US" sz="2000" b="1" dirty="0" smtClean="0">
                <a:latin typeface="微软雅黑" pitchFamily="34" charset="-122"/>
                <a:ea typeface="微软雅黑" pitchFamily="34" charset="-122"/>
                <a:sym typeface="Wingdings 2" panose="05020102010507070707" pitchFamily="18" charset="2"/>
              </a:rPr>
              <a:t>之间的 </a:t>
            </a:r>
            <a:r>
              <a:rPr lang="en-US" altLang="zh-CN" sz="2000" b="1" dirty="0" smtClean="0">
                <a:latin typeface="微软雅黑" pitchFamily="34" charset="-122"/>
                <a:ea typeface="微软雅黑" pitchFamily="34" charset="-122"/>
                <a:sym typeface="Wingdings 2" panose="05020102010507070707" pitchFamily="18" charset="2"/>
              </a:rPr>
              <a:t>GTP-U</a:t>
            </a:r>
            <a:r>
              <a:rPr lang="zh-CN" altLang="en-US" sz="2000" b="1" dirty="0">
                <a:latin typeface="微软雅黑" pitchFamily="34" charset="-122"/>
                <a:ea typeface="微软雅黑" pitchFamily="34" charset="-122"/>
                <a:sym typeface="Wingdings 2" panose="05020102010507070707" pitchFamily="18" charset="2"/>
              </a:rPr>
              <a:t>隧道从旧小区</a:t>
            </a:r>
            <a:r>
              <a:rPr lang="zh-CN" altLang="en-US" sz="2000" b="1" dirty="0">
                <a:solidFill>
                  <a:srgbClr val="C00000"/>
                </a:solidFill>
                <a:latin typeface="微软雅黑" pitchFamily="34" charset="-122"/>
                <a:ea typeface="微软雅黑" pitchFamily="34" charset="-122"/>
                <a:sym typeface="Wingdings 2" panose="05020102010507070707" pitchFamily="18" charset="2"/>
              </a:rPr>
              <a:t>切换</a:t>
            </a:r>
            <a:r>
              <a:rPr lang="zh-CN" altLang="en-US" sz="2000" b="1" dirty="0">
                <a:latin typeface="微软雅黑" pitchFamily="34" charset="-122"/>
                <a:ea typeface="微软雅黑" pitchFamily="34" charset="-122"/>
                <a:sym typeface="Wingdings 2" panose="05020102010507070707" pitchFamily="18" charset="2"/>
              </a:rPr>
              <a:t>到新小区</a:t>
            </a:r>
            <a:r>
              <a:rPr lang="zh-CN" altLang="en-US" sz="2000" b="1" dirty="0" smtClean="0">
                <a:latin typeface="微软雅黑" pitchFamily="34" charset="-122"/>
                <a:ea typeface="微软雅黑" pitchFamily="34" charset="-122"/>
                <a:sym typeface="Wingdings 2" panose="05020102010507070707" pitchFamily="18" charset="2"/>
              </a:rPr>
              <a:t>。</a:t>
            </a:r>
            <a:endParaRPr lang="en-US" altLang="zh-CN" sz="2000" b="1" dirty="0" smtClean="0">
              <a:latin typeface="微软雅黑" pitchFamily="34" charset="-122"/>
              <a:ea typeface="微软雅黑" pitchFamily="34" charset="-122"/>
              <a:sym typeface="Wingdings 2" panose="05020102010507070707" pitchFamily="18" charset="2"/>
            </a:endParaRPr>
          </a:p>
          <a:p>
            <a:pPr marL="342900" indent="-342900" eaLnBrk="0" hangingPunct="0">
              <a:lnSpc>
                <a:spcPts val="3200"/>
              </a:lnSpc>
              <a:buClr>
                <a:srgbClr val="0070C0"/>
              </a:buClr>
              <a:buFont typeface="Wingdings" pitchFamily="2" charset="2"/>
              <a:buChar char="l"/>
            </a:pPr>
            <a:r>
              <a:rPr lang="zh-CN" altLang="en-US" sz="2000" b="1" dirty="0" smtClean="0">
                <a:latin typeface="微软雅黑" pitchFamily="34" charset="-122"/>
                <a:ea typeface="微软雅黑" pitchFamily="34" charset="-122"/>
                <a:sym typeface="Wingdings 2" panose="05020102010507070707" pitchFamily="18" charset="2"/>
              </a:rPr>
              <a:t>由于 </a:t>
            </a:r>
            <a:r>
              <a:rPr lang="en-US" altLang="zh-CN" sz="2000" b="1" dirty="0" smtClean="0">
                <a:latin typeface="微软雅黑" pitchFamily="34" charset="-122"/>
                <a:ea typeface="微软雅黑" pitchFamily="34" charset="-122"/>
                <a:sym typeface="Wingdings 2" panose="05020102010507070707" pitchFamily="18" charset="2"/>
              </a:rPr>
              <a:t>S-GW </a:t>
            </a:r>
            <a:r>
              <a:rPr lang="zh-CN" altLang="en-US" sz="2000" b="1" dirty="0" smtClean="0">
                <a:latin typeface="微软雅黑" pitchFamily="34" charset="-122"/>
                <a:ea typeface="微软雅黑" pitchFamily="34" charset="-122"/>
                <a:sym typeface="Wingdings 2" panose="05020102010507070707" pitchFamily="18" charset="2"/>
              </a:rPr>
              <a:t>覆盖</a:t>
            </a:r>
            <a:r>
              <a:rPr lang="zh-CN" altLang="en-US" sz="2000" b="1" dirty="0">
                <a:latin typeface="微软雅黑" pitchFamily="34" charset="-122"/>
                <a:ea typeface="微软雅黑" pitchFamily="34" charset="-122"/>
                <a:sym typeface="Wingdings 2" panose="05020102010507070707" pitchFamily="18" charset="2"/>
              </a:rPr>
              <a:t>范围很大，</a:t>
            </a:r>
            <a:r>
              <a:rPr lang="zh-CN" altLang="en-US" sz="2000" b="1" dirty="0" smtClean="0">
                <a:latin typeface="微软雅黑" pitchFamily="34" charset="-122"/>
                <a:ea typeface="微软雅黑" pitchFamily="34" charset="-122"/>
                <a:sym typeface="Wingdings 2" panose="05020102010507070707" pitchFamily="18" charset="2"/>
              </a:rPr>
              <a:t>通常 </a:t>
            </a:r>
            <a:r>
              <a:rPr lang="en-US" altLang="zh-CN" sz="2000" b="1" dirty="0" smtClean="0">
                <a:latin typeface="微软雅黑" pitchFamily="34" charset="-122"/>
                <a:ea typeface="微软雅黑" pitchFamily="34" charset="-122"/>
                <a:sym typeface="Wingdings 2" panose="05020102010507070707" pitchFamily="18" charset="2"/>
              </a:rPr>
              <a:t>S-GW </a:t>
            </a:r>
            <a:r>
              <a:rPr lang="zh-CN" altLang="en-US" sz="2000" b="1" dirty="0" smtClean="0">
                <a:latin typeface="微软雅黑" pitchFamily="34" charset="-122"/>
                <a:ea typeface="微软雅黑" pitchFamily="34" charset="-122"/>
                <a:sym typeface="Wingdings 2" panose="05020102010507070707" pitchFamily="18" charset="2"/>
              </a:rPr>
              <a:t>和 </a:t>
            </a:r>
            <a:r>
              <a:rPr lang="en-US" altLang="zh-CN" sz="2000" b="1" dirty="0" smtClean="0">
                <a:latin typeface="微软雅黑" pitchFamily="34" charset="-122"/>
                <a:ea typeface="微软雅黑" pitchFamily="34" charset="-122"/>
                <a:sym typeface="Wingdings 2" panose="05020102010507070707" pitchFamily="18" charset="2"/>
              </a:rPr>
              <a:t>P-GW </a:t>
            </a:r>
            <a:r>
              <a:rPr lang="zh-CN" altLang="en-US" sz="2000" b="1" dirty="0" smtClean="0">
                <a:latin typeface="微软雅黑" pitchFamily="34" charset="-122"/>
                <a:ea typeface="微软雅黑" pitchFamily="34" charset="-122"/>
                <a:sym typeface="Wingdings 2" panose="05020102010507070707" pitchFamily="18" charset="2"/>
              </a:rPr>
              <a:t>之间的 </a:t>
            </a:r>
            <a:r>
              <a:rPr lang="en-US" altLang="zh-CN" sz="2000" b="1" dirty="0" smtClean="0">
                <a:latin typeface="微软雅黑" pitchFamily="34" charset="-122"/>
                <a:ea typeface="微软雅黑" pitchFamily="34" charset="-122"/>
                <a:sym typeface="Wingdings 2" panose="05020102010507070707" pitchFamily="18" charset="2"/>
              </a:rPr>
              <a:t>GTP-U </a:t>
            </a:r>
            <a:r>
              <a:rPr lang="zh-CN" altLang="en-US" sz="2000" b="1" dirty="0" smtClean="0">
                <a:latin typeface="微软雅黑" pitchFamily="34" charset="-122"/>
                <a:ea typeface="微软雅黑" pitchFamily="34" charset="-122"/>
                <a:sym typeface="Wingdings 2" panose="05020102010507070707" pitchFamily="18" charset="2"/>
              </a:rPr>
              <a:t>隧道</a:t>
            </a:r>
            <a:r>
              <a:rPr lang="zh-CN" altLang="en-US" sz="2000" b="1" dirty="0">
                <a:latin typeface="微软雅黑" pitchFamily="34" charset="-122"/>
                <a:ea typeface="微软雅黑" pitchFamily="34" charset="-122"/>
                <a:sym typeface="Wingdings 2" panose="05020102010507070707" pitchFamily="18" charset="2"/>
              </a:rPr>
              <a:t>并不会重新建立</a:t>
            </a:r>
            <a:r>
              <a:rPr lang="zh-CN" altLang="en-US" sz="2000" b="1" dirty="0" smtClean="0">
                <a:latin typeface="微软雅黑" pitchFamily="34" charset="-122"/>
                <a:ea typeface="微软雅黑" pitchFamily="34" charset="-122"/>
                <a:sym typeface="Wingdings 2" panose="05020102010507070707" pitchFamily="18" charset="2"/>
              </a:rPr>
              <a:t>。</a:t>
            </a:r>
            <a:endParaRPr lang="en-US" altLang="zh-CN" sz="2000" b="1" dirty="0" smtClean="0">
              <a:latin typeface="微软雅黑" pitchFamily="34" charset="-122"/>
              <a:ea typeface="微软雅黑" pitchFamily="34" charset="-122"/>
              <a:sym typeface="Wingdings 2" panose="05020102010507070707" pitchFamily="18" charset="2"/>
            </a:endParaRPr>
          </a:p>
          <a:p>
            <a:pPr marL="342900" indent="-342900" eaLnBrk="0" hangingPunct="0">
              <a:lnSpc>
                <a:spcPts val="3200"/>
              </a:lnSpc>
              <a:buClr>
                <a:srgbClr val="0070C0"/>
              </a:buClr>
              <a:buFont typeface="Wingdings" pitchFamily="2" charset="2"/>
              <a:buChar char="l"/>
            </a:pPr>
            <a:r>
              <a:rPr lang="zh-CN" altLang="en-US" sz="2000" b="1" dirty="0" smtClean="0">
                <a:solidFill>
                  <a:srgbClr val="0000CC"/>
                </a:solidFill>
                <a:latin typeface="微软雅黑" pitchFamily="34" charset="-122"/>
                <a:ea typeface="微软雅黑" pitchFamily="34" charset="-122"/>
                <a:sym typeface="Wingdings 2" panose="05020102010507070707" pitchFamily="18" charset="2"/>
              </a:rPr>
              <a:t>在</a:t>
            </a:r>
            <a:r>
              <a:rPr lang="zh-CN" altLang="en-US" sz="2000" b="1" dirty="0">
                <a:solidFill>
                  <a:srgbClr val="0000CC"/>
                </a:solidFill>
                <a:latin typeface="微软雅黑" pitchFamily="34" charset="-122"/>
                <a:ea typeface="微软雅黑" pitchFamily="34" charset="-122"/>
                <a:sym typeface="Wingdings 2" panose="05020102010507070707" pitchFamily="18" charset="2"/>
              </a:rPr>
              <a:t>切换过程中，数据通信不会中断。</a:t>
            </a:r>
            <a:endParaRPr lang="en-US" altLang="zh-CN" sz="2000" b="1" dirty="0">
              <a:solidFill>
                <a:srgbClr val="0000CC"/>
              </a:solidFill>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2210155" y="585623"/>
            <a:ext cx="4709944"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UE </a:t>
            </a:r>
            <a:r>
              <a:rPr lang="zh-CN" altLang="en-US" sz="2000" b="1" dirty="0" smtClean="0">
                <a:solidFill>
                  <a:schemeClr val="bg1"/>
                </a:solidFill>
                <a:latin typeface="微软雅黑" pitchFamily="34" charset="-122"/>
                <a:ea typeface="微软雅黑" pitchFamily="34" charset="-122"/>
              </a:rPr>
              <a:t>在</a:t>
            </a:r>
            <a:r>
              <a:rPr lang="zh-CN" altLang="en-US" sz="2000" b="1" dirty="0">
                <a:solidFill>
                  <a:schemeClr val="bg1"/>
                </a:solidFill>
                <a:latin typeface="微软雅黑" pitchFamily="34" charset="-122"/>
                <a:ea typeface="微软雅黑" pitchFamily="34" charset="-122"/>
              </a:rPr>
              <a:t>空口链路已建立的情况下进行漫游</a:t>
            </a:r>
          </a:p>
        </p:txBody>
      </p:sp>
    </p:spTree>
    <p:extLst>
      <p:ext uri="{BB962C8B-B14F-4D97-AF65-F5344CB8AC3E}">
        <p14:creationId xmlns="" xmlns:p14="http://schemas.microsoft.com/office/powerpoint/2010/main" val="2430646114"/>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77262"/>
            <a:ext cx="8129017" cy="204158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sym typeface="Wingdings 2" panose="05020102010507070707" pitchFamily="18" charset="2"/>
              </a:rPr>
              <a:t>不难看出，从一</a:t>
            </a:r>
            <a:r>
              <a:rPr lang="zh-CN" altLang="en-US" sz="2000" b="1" dirty="0" smtClean="0">
                <a:latin typeface="微软雅黑" pitchFamily="34" charset="-122"/>
                <a:ea typeface="微软雅黑" pitchFamily="34" charset="-122"/>
                <a:sym typeface="Wingdings 2" panose="05020102010507070707" pitchFamily="18" charset="2"/>
              </a:rPr>
              <a:t>个 </a:t>
            </a:r>
            <a:r>
              <a:rPr lang="en-US" altLang="zh-CN" sz="2000" b="1" dirty="0" smtClean="0">
                <a:latin typeface="微软雅黑" pitchFamily="34" charset="-122"/>
                <a:ea typeface="微软雅黑" pitchFamily="34" charset="-122"/>
                <a:sym typeface="Wingdings 2" panose="05020102010507070707" pitchFamily="18" charset="2"/>
              </a:rPr>
              <a:t>UE </a:t>
            </a:r>
            <a:r>
              <a:rPr lang="zh-CN" altLang="en-US" sz="2000" b="1" dirty="0" smtClean="0">
                <a:latin typeface="微软雅黑" pitchFamily="34" charset="-122"/>
                <a:ea typeface="微软雅黑" pitchFamily="34" charset="-122"/>
                <a:sym typeface="Wingdings 2" panose="05020102010507070707" pitchFamily="18" charset="2"/>
              </a:rPr>
              <a:t>发送</a:t>
            </a:r>
            <a:r>
              <a:rPr lang="zh-CN" altLang="en-US" sz="2000" b="1" dirty="0">
                <a:latin typeface="微软雅黑" pitchFamily="34" charset="-122"/>
                <a:ea typeface="微软雅黑" pitchFamily="34" charset="-122"/>
                <a:sym typeface="Wingdings 2" panose="05020102010507070707" pitchFamily="18" charset="2"/>
              </a:rPr>
              <a:t>到百度服务器的</a:t>
            </a:r>
            <a:r>
              <a:rPr lang="zh-CN" altLang="en-US" sz="2000" b="1" dirty="0" smtClean="0">
                <a:solidFill>
                  <a:srgbClr val="C00000"/>
                </a:solidFill>
                <a:latin typeface="微软雅黑" pitchFamily="34" charset="-122"/>
                <a:ea typeface="微软雅黑" pitchFamily="34" charset="-122"/>
                <a:sym typeface="Wingdings 2" panose="05020102010507070707" pitchFamily="18" charset="2"/>
              </a:rPr>
              <a:t>往返 </a:t>
            </a:r>
            <a:r>
              <a:rPr lang="en-US" altLang="zh-CN" sz="2000" b="1" dirty="0" smtClean="0">
                <a:solidFill>
                  <a:srgbClr val="C00000"/>
                </a:solidFill>
                <a:latin typeface="微软雅黑" pitchFamily="34" charset="-122"/>
                <a:ea typeface="微软雅黑" pitchFamily="34" charset="-122"/>
                <a:sym typeface="Wingdings 2" panose="05020102010507070707" pitchFamily="18" charset="2"/>
              </a:rPr>
              <a:t>IP </a:t>
            </a:r>
            <a:r>
              <a:rPr lang="zh-CN" altLang="en-US" sz="2000" b="1" dirty="0" smtClean="0">
                <a:solidFill>
                  <a:srgbClr val="C00000"/>
                </a:solidFill>
                <a:latin typeface="微软雅黑" pitchFamily="34" charset="-122"/>
                <a:ea typeface="微软雅黑" pitchFamily="34" charset="-122"/>
                <a:sym typeface="Wingdings 2" panose="05020102010507070707" pitchFamily="18" charset="2"/>
              </a:rPr>
              <a:t>分组</a:t>
            </a:r>
            <a:r>
              <a:rPr lang="zh-CN" altLang="en-US" sz="2000" b="1" dirty="0" smtClean="0">
                <a:latin typeface="微软雅黑" pitchFamily="34" charset="-122"/>
                <a:ea typeface="微软雅黑" pitchFamily="34" charset="-122"/>
                <a:sym typeface="Wingdings 2" panose="05020102010507070707" pitchFamily="18" charset="2"/>
              </a:rPr>
              <a:t>共通过 </a:t>
            </a:r>
            <a:r>
              <a:rPr lang="en-US" altLang="zh-CN" sz="2000" b="1" dirty="0" smtClean="0">
                <a:solidFill>
                  <a:srgbClr val="C00000"/>
                </a:solidFill>
                <a:latin typeface="微软雅黑" pitchFamily="34" charset="-122"/>
                <a:ea typeface="微软雅黑" pitchFamily="34" charset="-122"/>
                <a:sym typeface="Wingdings 2" panose="05020102010507070707" pitchFamily="18" charset="2"/>
              </a:rPr>
              <a:t>4 </a:t>
            </a:r>
            <a:r>
              <a:rPr lang="zh-CN" altLang="en-US" sz="2000" b="1" dirty="0" smtClean="0">
                <a:solidFill>
                  <a:srgbClr val="C00000"/>
                </a:solidFill>
                <a:latin typeface="微软雅黑" pitchFamily="34" charset="-122"/>
                <a:ea typeface="微软雅黑" pitchFamily="34" charset="-122"/>
                <a:sym typeface="Wingdings 2" panose="05020102010507070707" pitchFamily="18" charset="2"/>
              </a:rPr>
              <a:t>段隧道，</a:t>
            </a:r>
            <a:r>
              <a:rPr lang="zh-CN" altLang="en-US" sz="2000" b="1" dirty="0" smtClean="0">
                <a:latin typeface="微软雅黑" pitchFamily="34" charset="-122"/>
                <a:ea typeface="微软雅黑" pitchFamily="34" charset="-122"/>
                <a:sym typeface="Wingdings 2" panose="05020102010507070707" pitchFamily="18" charset="2"/>
              </a:rPr>
              <a:t>一共</a:t>
            </a:r>
            <a:r>
              <a:rPr lang="zh-CN" altLang="en-US" sz="2000" b="1" dirty="0">
                <a:latin typeface="微软雅黑" pitchFamily="34" charset="-122"/>
                <a:ea typeface="微软雅黑" pitchFamily="34" charset="-122"/>
                <a:sym typeface="Wingdings 2" panose="05020102010507070707" pitchFamily="18" charset="2"/>
              </a:rPr>
              <a:t>要在 </a:t>
            </a:r>
            <a:r>
              <a:rPr lang="en-US" altLang="zh-CN" sz="2000" b="1" dirty="0">
                <a:latin typeface="微软雅黑" pitchFamily="34" charset="-122"/>
                <a:ea typeface="微软雅黑" pitchFamily="34" charset="-122"/>
                <a:sym typeface="Wingdings 2" panose="05020102010507070707" pitchFamily="18" charset="2"/>
              </a:rPr>
              <a:t>GTP </a:t>
            </a:r>
            <a:r>
              <a:rPr lang="zh-CN" altLang="en-US" sz="2000" b="1" dirty="0">
                <a:latin typeface="微软雅黑" pitchFamily="34" charset="-122"/>
                <a:ea typeface="微软雅黑" pitchFamily="34" charset="-122"/>
                <a:sym typeface="Wingdings 2" panose="05020102010507070707" pitchFamily="18" charset="2"/>
              </a:rPr>
              <a:t>首部中使用 </a:t>
            </a:r>
            <a:r>
              <a:rPr lang="en-US" altLang="zh-CN" sz="2000" b="1" dirty="0">
                <a:solidFill>
                  <a:srgbClr val="C00000"/>
                </a:solidFill>
                <a:latin typeface="微软雅黑" pitchFamily="34" charset="-122"/>
                <a:ea typeface="微软雅黑" pitchFamily="34" charset="-122"/>
                <a:sym typeface="Wingdings 2" panose="05020102010507070707" pitchFamily="18" charset="2"/>
              </a:rPr>
              <a:t>4 </a:t>
            </a:r>
            <a:r>
              <a:rPr lang="zh-CN" altLang="en-US" sz="2000" b="1" dirty="0">
                <a:solidFill>
                  <a:srgbClr val="C00000"/>
                </a:solidFill>
                <a:latin typeface="微软雅黑" pitchFamily="34" charset="-122"/>
                <a:ea typeface="微软雅黑" pitchFamily="34" charset="-122"/>
                <a:sym typeface="Wingdings 2" panose="05020102010507070707" pitchFamily="18" charset="2"/>
              </a:rPr>
              <a:t>个</a:t>
            </a:r>
            <a:r>
              <a:rPr lang="zh-CN" altLang="en-US" sz="2000" b="1" dirty="0">
                <a:latin typeface="微软雅黑" pitchFamily="34" charset="-122"/>
                <a:ea typeface="微软雅黑" pitchFamily="34" charset="-122"/>
                <a:sym typeface="Wingdings 2" panose="05020102010507070707" pitchFamily="18" charset="2"/>
              </a:rPr>
              <a:t>不同的 </a:t>
            </a:r>
            <a:r>
              <a:rPr lang="en-US" altLang="zh-CN" sz="2000" b="1" dirty="0">
                <a:latin typeface="微软雅黑" pitchFamily="34" charset="-122"/>
                <a:ea typeface="微软雅黑" pitchFamily="34" charset="-122"/>
                <a:sym typeface="Wingdings 2" panose="05020102010507070707" pitchFamily="18" charset="2"/>
              </a:rPr>
              <a:t>GTP </a:t>
            </a:r>
            <a:r>
              <a:rPr lang="zh-CN" altLang="en-US" sz="2000" b="1" dirty="0">
                <a:latin typeface="微软雅黑" pitchFamily="34" charset="-122"/>
                <a:ea typeface="微软雅黑" pitchFamily="34" charset="-122"/>
                <a:sym typeface="Wingdings 2" panose="05020102010507070707" pitchFamily="18" charset="2"/>
              </a:rPr>
              <a:t>隧道端点标识符 </a:t>
            </a:r>
            <a:r>
              <a:rPr lang="en-US" altLang="zh-CN" sz="2000" b="1" dirty="0" smtClean="0">
                <a:latin typeface="微软雅黑" pitchFamily="34" charset="-122"/>
                <a:ea typeface="微软雅黑" pitchFamily="34" charset="-122"/>
                <a:sym typeface="Wingdings 2" panose="05020102010507070707" pitchFamily="18" charset="2"/>
              </a:rPr>
              <a:t>TEID</a:t>
            </a:r>
            <a:r>
              <a:rPr lang="zh-CN" altLang="en-US" sz="2000" b="1" dirty="0" smtClean="0">
                <a:latin typeface="微软雅黑" pitchFamily="34" charset="-122"/>
                <a:ea typeface="微软雅黑" pitchFamily="34" charset="-122"/>
                <a:sym typeface="Wingdings 2" panose="05020102010507070707" pitchFamily="18" charset="2"/>
              </a:rPr>
              <a:t>：</a:t>
            </a:r>
            <a:endParaRPr lang="en-US" altLang="zh-CN" sz="2000"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sym typeface="Wingdings 2" panose="05020102010507070707" pitchFamily="18" charset="2"/>
              </a:rPr>
              <a:t>两个上行隧道。</a:t>
            </a:r>
            <a:endParaRPr lang="en-US" altLang="zh-CN" sz="2000" b="1" dirty="0">
              <a:latin typeface="微软雅黑" pitchFamily="34" charset="-122"/>
              <a:ea typeface="微软雅黑" pitchFamily="34" charset="-122"/>
              <a:sym typeface="Wingdings 2" panose="05020102010507070707" pitchFamily="18" charset="2"/>
            </a:endParaRPr>
          </a:p>
          <a:p>
            <a:pPr marL="717550" lvl="1" indent="-342900" eaLnBrk="0" hangingPunct="0">
              <a:lnSpc>
                <a:spcPts val="3000"/>
              </a:lnSpc>
              <a:buClr>
                <a:srgbClr val="9900CC"/>
              </a:buClr>
              <a:buSzPct val="85000"/>
              <a:buFont typeface="Wingdings" panose="05000000000000000000" pitchFamily="2" charset="2"/>
              <a:buChar char="u"/>
            </a:pPr>
            <a:r>
              <a:rPr lang="zh-CN" altLang="en-US" sz="2000" b="1" dirty="0">
                <a:latin typeface="微软雅黑" pitchFamily="34" charset="-122"/>
                <a:ea typeface="微软雅黑" pitchFamily="34" charset="-122"/>
                <a:sym typeface="Wingdings 2" panose="05020102010507070707" pitchFamily="18" charset="2"/>
              </a:rPr>
              <a:t>两个下行隧道。</a:t>
            </a:r>
            <a:endParaRPr lang="en-US" altLang="zh-CN" sz="2000" b="1" dirty="0">
              <a:latin typeface="微软雅黑" pitchFamily="34" charset="-122"/>
              <a:ea typeface="微软雅黑" pitchFamily="34" charset="-122"/>
              <a:sym typeface="Wingdings 2" panose="05020102010507070707" pitchFamily="18" charset="2"/>
            </a:endParaRPr>
          </a:p>
        </p:txBody>
      </p:sp>
      <p:sp>
        <p:nvSpPr>
          <p:cNvPr id="5" name="AutoShape 5"/>
          <p:cNvSpPr>
            <a:spLocks noChangeArrowheads="1"/>
          </p:cNvSpPr>
          <p:nvPr/>
        </p:nvSpPr>
        <p:spPr bwMode="auto">
          <a:xfrm>
            <a:off x="511897" y="618834"/>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 name="Rectangle 6"/>
          <p:cNvSpPr>
            <a:spLocks noChangeArrowheads="1"/>
          </p:cNvSpPr>
          <p:nvPr/>
        </p:nvSpPr>
        <p:spPr bwMode="auto">
          <a:xfrm>
            <a:off x="3364319" y="585623"/>
            <a:ext cx="2401619"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itchFamily="34" charset="-122"/>
                <a:ea typeface="微软雅黑" pitchFamily="34" charset="-122"/>
              </a:rPr>
              <a:t>UE </a:t>
            </a:r>
            <a:r>
              <a:rPr lang="zh-CN" altLang="en-US" sz="2000" b="1" dirty="0" smtClean="0">
                <a:solidFill>
                  <a:schemeClr val="bg1"/>
                </a:solidFill>
                <a:latin typeface="微软雅黑" pitchFamily="34" charset="-122"/>
                <a:ea typeface="微软雅黑" pitchFamily="34" charset="-122"/>
              </a:rPr>
              <a:t>与互联网的通信</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 xmlns:p14="http://schemas.microsoft.com/office/powerpoint/2010/main" val="1919077559"/>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33717"/>
            <a:ext cx="8129017" cy="337528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itchFamily="2" charset="2"/>
              <a:buChar char="l"/>
            </a:pPr>
            <a:r>
              <a:rPr lang="en-US" altLang="zh-CN" sz="2000" b="1" dirty="0">
                <a:solidFill>
                  <a:srgbClr val="C00000"/>
                </a:solidFill>
                <a:latin typeface="微软雅黑" pitchFamily="34" charset="-122"/>
                <a:ea typeface="微软雅黑" pitchFamily="34" charset="-122"/>
                <a:sym typeface="Wingdings 2" panose="05020102010507070707" pitchFamily="18" charset="2"/>
              </a:rPr>
              <a:t>IEEE </a:t>
            </a:r>
            <a:r>
              <a:rPr lang="en-US" altLang="zh-CN" sz="2000" b="1" dirty="0" smtClean="0">
                <a:solidFill>
                  <a:srgbClr val="C00000"/>
                </a:solidFill>
                <a:latin typeface="微软雅黑" pitchFamily="34" charset="-122"/>
                <a:ea typeface="微软雅黑" pitchFamily="34" charset="-122"/>
                <a:sym typeface="Wingdings 2" panose="05020102010507070707" pitchFamily="18" charset="2"/>
              </a:rPr>
              <a:t>802.16 </a:t>
            </a:r>
            <a:r>
              <a:rPr lang="zh-CN" altLang="en-US" sz="2000" b="1" dirty="0" smtClean="0">
                <a:solidFill>
                  <a:srgbClr val="C00000"/>
                </a:solidFill>
                <a:latin typeface="微软雅黑" pitchFamily="34" charset="-122"/>
                <a:ea typeface="微软雅黑" pitchFamily="34" charset="-122"/>
                <a:sym typeface="Wingdings 2" panose="05020102010507070707" pitchFamily="18" charset="2"/>
              </a:rPr>
              <a:t>标准：</a:t>
            </a:r>
            <a:r>
              <a:rPr lang="zh-CN" altLang="en-US" sz="2000" b="1" dirty="0">
                <a:latin typeface="微软雅黑" pitchFamily="34" charset="-122"/>
                <a:ea typeface="微软雅黑" pitchFamily="34" charset="-122"/>
                <a:sym typeface="Wingdings 2" panose="05020102010507070707" pitchFamily="18" charset="2"/>
              </a:rPr>
              <a:t>全球微波接入的</a:t>
            </a:r>
            <a:r>
              <a:rPr lang="zh-CN" altLang="en-US" sz="2000" b="1" dirty="0" smtClean="0">
                <a:latin typeface="微软雅黑" pitchFamily="34" charset="-122"/>
                <a:ea typeface="微软雅黑" pitchFamily="34" charset="-122"/>
                <a:sym typeface="Wingdings 2" panose="05020102010507070707" pitchFamily="18" charset="2"/>
              </a:rPr>
              <a:t>互操作性 </a:t>
            </a:r>
            <a:r>
              <a:rPr lang="en-US" altLang="zh-CN" sz="2000" b="1" dirty="0" smtClean="0">
                <a:latin typeface="微软雅黑" pitchFamily="34" charset="-122"/>
                <a:ea typeface="微软雅黑" pitchFamily="34" charset="-122"/>
                <a:sym typeface="Wingdings 2" panose="05020102010507070707" pitchFamily="18" charset="2"/>
              </a:rPr>
              <a:t>WiMAX (</a:t>
            </a:r>
            <a:r>
              <a:rPr lang="en-US" altLang="zh-CN" sz="2000" b="1" dirty="0">
                <a:latin typeface="微软雅黑" pitchFamily="34" charset="-122"/>
                <a:ea typeface="微软雅黑" pitchFamily="34" charset="-122"/>
                <a:sym typeface="Wingdings 2" panose="05020102010507070707" pitchFamily="18" charset="2"/>
              </a:rPr>
              <a:t>Worldwide Interoperability for Microwave Access</a:t>
            </a:r>
            <a:r>
              <a:rPr lang="en-US" altLang="zh-CN" sz="2000" b="1" dirty="0" smtClean="0">
                <a:latin typeface="微软雅黑" pitchFamily="34" charset="-122"/>
                <a:ea typeface="微软雅黑" pitchFamily="34" charset="-122"/>
                <a:sym typeface="Wingdings 2" panose="05020102010507070707" pitchFamily="18" charset="2"/>
              </a:rPr>
              <a:t>) </a:t>
            </a:r>
            <a:r>
              <a:rPr lang="zh-CN" altLang="en-US" sz="2000" b="1" dirty="0" smtClean="0">
                <a:latin typeface="微软雅黑" pitchFamily="34" charset="-122"/>
                <a:ea typeface="微软雅黑" pitchFamily="34" charset="-122"/>
                <a:sym typeface="Wingdings 2" panose="05020102010507070707" pitchFamily="18" charset="2"/>
              </a:rPr>
              <a:t>标准，</a:t>
            </a:r>
            <a:endParaRPr lang="en-US" altLang="zh-CN" sz="2000" b="1" dirty="0" smtClean="0">
              <a:latin typeface="微软雅黑" pitchFamily="34" charset="-122"/>
              <a:ea typeface="微软雅黑" pitchFamily="34" charset="-122"/>
              <a:sym typeface="Wingdings 2" panose="05020102010507070707" pitchFamily="18" charset="2"/>
            </a:endParaRPr>
          </a:p>
          <a:p>
            <a:pPr marL="342900" indent="-342900" eaLnBrk="0" hangingPunct="0">
              <a:lnSpc>
                <a:spcPts val="3200"/>
              </a:lnSpc>
              <a:buClr>
                <a:srgbClr val="0070C0"/>
              </a:buClr>
              <a:buFont typeface="Wingdings" pitchFamily="2" charset="2"/>
              <a:buChar char="l"/>
            </a:pPr>
            <a:r>
              <a:rPr lang="en-US" altLang="zh-CN" sz="2000" b="1" dirty="0" smtClean="0">
                <a:latin typeface="微软雅黑" pitchFamily="34" charset="-122"/>
                <a:ea typeface="微软雅黑" pitchFamily="34" charset="-122"/>
                <a:sym typeface="Wingdings 2" panose="05020102010507070707" pitchFamily="18" charset="2"/>
              </a:rPr>
              <a:t>2011 </a:t>
            </a:r>
            <a:r>
              <a:rPr lang="zh-CN" altLang="en-US" sz="2000" b="1" dirty="0" smtClean="0">
                <a:latin typeface="微软雅黑" pitchFamily="34" charset="-122"/>
                <a:ea typeface="微软雅黑" pitchFamily="34" charset="-122"/>
                <a:sym typeface="Wingdings 2" panose="05020102010507070707" pitchFamily="18" charset="2"/>
              </a:rPr>
              <a:t>年，</a:t>
            </a:r>
            <a:r>
              <a:rPr lang="en-US" altLang="zh-CN" sz="2000" b="1" dirty="0" smtClean="0">
                <a:solidFill>
                  <a:srgbClr val="C00000"/>
                </a:solidFill>
                <a:latin typeface="微软雅黑" pitchFamily="34" charset="-122"/>
                <a:ea typeface="微软雅黑" pitchFamily="34" charset="-122"/>
                <a:sym typeface="Wingdings 2" panose="05020102010507070707" pitchFamily="18" charset="2"/>
              </a:rPr>
              <a:t>3GPP R10</a:t>
            </a:r>
            <a:r>
              <a:rPr lang="zh-CN" altLang="en-US" sz="2000" b="1" dirty="0" smtClean="0">
                <a:solidFill>
                  <a:srgbClr val="C00000"/>
                </a:solidFill>
                <a:latin typeface="微软雅黑" pitchFamily="34" charset="-122"/>
                <a:ea typeface="微软雅黑" pitchFamily="34" charset="-122"/>
                <a:sym typeface="Wingdings 2" panose="05020102010507070707" pitchFamily="18" charset="2"/>
              </a:rPr>
              <a:t>：</a:t>
            </a:r>
            <a:r>
              <a:rPr lang="en-US" altLang="zh-CN" sz="2000" b="1" dirty="0" smtClean="0">
                <a:solidFill>
                  <a:srgbClr val="C00000"/>
                </a:solidFill>
                <a:latin typeface="微软雅黑" pitchFamily="34" charset="-122"/>
                <a:ea typeface="微软雅黑" pitchFamily="34" charset="-122"/>
                <a:sym typeface="Wingdings 2" panose="05020102010507070707" pitchFamily="18" charset="2"/>
              </a:rPr>
              <a:t>LTE-Advanced</a:t>
            </a:r>
            <a:r>
              <a:rPr lang="zh-CN" altLang="en-US" sz="2000" b="1" dirty="0">
                <a:latin typeface="微软雅黑" pitchFamily="34" charset="-122"/>
                <a:ea typeface="微软雅黑" pitchFamily="34" charset="-122"/>
                <a:sym typeface="Wingdings 2" panose="05020102010507070707" pitchFamily="18" charset="2"/>
              </a:rPr>
              <a:t>，简称为</a:t>
            </a:r>
            <a:r>
              <a:rPr lang="en-US" altLang="zh-CN" sz="2000" b="1" dirty="0">
                <a:latin typeface="微软雅黑" pitchFamily="34" charset="-122"/>
                <a:ea typeface="微软雅黑" pitchFamily="34" charset="-122"/>
                <a:sym typeface="Wingdings 2" panose="05020102010507070707" pitchFamily="18" charset="2"/>
              </a:rPr>
              <a:t>LTE-A</a:t>
            </a:r>
            <a:r>
              <a:rPr lang="zh-CN" altLang="en-US" sz="2000" b="1" dirty="0">
                <a:latin typeface="微软雅黑" pitchFamily="34" charset="-122"/>
                <a:ea typeface="微软雅黑" pitchFamily="34" charset="-122"/>
                <a:sym typeface="Wingdings 2" panose="05020102010507070707" pitchFamily="18" charset="2"/>
              </a:rPr>
              <a:t>，达到了</a:t>
            </a:r>
            <a:r>
              <a:rPr lang="en-US" altLang="zh-CN" sz="2000" b="1" dirty="0" smtClean="0">
                <a:latin typeface="微软雅黑" pitchFamily="34" charset="-122"/>
                <a:ea typeface="微软雅黑" pitchFamily="34" charset="-122"/>
                <a:sym typeface="Wingdings 2" panose="05020102010507070707" pitchFamily="18" charset="2"/>
              </a:rPr>
              <a:t>ITU-R </a:t>
            </a:r>
            <a:r>
              <a:rPr lang="zh-CN" altLang="en-US" sz="2000" b="1" dirty="0" smtClean="0">
                <a:latin typeface="微软雅黑" pitchFamily="34" charset="-122"/>
                <a:ea typeface="微软雅黑" pitchFamily="34" charset="-122"/>
                <a:sym typeface="Wingdings 2" panose="05020102010507070707" pitchFamily="18" charset="2"/>
              </a:rPr>
              <a:t>制订的 </a:t>
            </a:r>
            <a:r>
              <a:rPr lang="en-US" altLang="zh-CN" sz="2000" b="1" dirty="0" smtClean="0">
                <a:latin typeface="微软雅黑" pitchFamily="34" charset="-122"/>
                <a:ea typeface="微软雅黑" pitchFamily="34" charset="-122"/>
                <a:sym typeface="Wingdings 2" panose="05020102010507070707" pitchFamily="18" charset="2"/>
              </a:rPr>
              <a:t>4G </a:t>
            </a:r>
            <a:r>
              <a:rPr lang="zh-CN" altLang="en-US" sz="2000" b="1" dirty="0" smtClean="0">
                <a:latin typeface="微软雅黑" pitchFamily="34" charset="-122"/>
                <a:ea typeface="微软雅黑" pitchFamily="34" charset="-122"/>
                <a:sym typeface="Wingdings 2" panose="05020102010507070707" pitchFamily="18" charset="2"/>
              </a:rPr>
              <a:t>标准。</a:t>
            </a:r>
            <a:endParaRPr lang="en-US" altLang="zh-CN" sz="2000" b="1" dirty="0" smtClean="0">
              <a:latin typeface="微软雅黑" pitchFamily="34" charset="-122"/>
              <a:ea typeface="微软雅黑" pitchFamily="34" charset="-122"/>
              <a:sym typeface="Wingdings 2" panose="05020102010507070707" pitchFamily="18" charset="2"/>
            </a:endParaRPr>
          </a:p>
          <a:p>
            <a:pPr marL="342900" indent="-342900" eaLnBrk="0" hangingPunct="0">
              <a:lnSpc>
                <a:spcPts val="3200"/>
              </a:lnSpc>
              <a:buClr>
                <a:srgbClr val="0070C0"/>
              </a:buClr>
              <a:buFont typeface="Wingdings" pitchFamily="2" charset="2"/>
              <a:buChar char="l"/>
            </a:pPr>
            <a:r>
              <a:rPr lang="en-US" altLang="zh-CN" sz="2000" b="1" dirty="0" smtClean="0">
                <a:latin typeface="微软雅黑" pitchFamily="34" charset="-122"/>
                <a:ea typeface="微软雅黑" pitchFamily="34" charset="-122"/>
                <a:sym typeface="Wingdings 2" panose="05020102010507070707" pitchFamily="18" charset="2"/>
              </a:rPr>
              <a:t>2015 </a:t>
            </a:r>
            <a:r>
              <a:rPr lang="zh-CN" altLang="en-US" sz="2000" b="1" dirty="0" smtClean="0">
                <a:latin typeface="微软雅黑" pitchFamily="34" charset="-122"/>
                <a:ea typeface="微软雅黑" pitchFamily="34" charset="-122"/>
                <a:sym typeface="Wingdings 2" panose="05020102010507070707" pitchFamily="18" charset="2"/>
              </a:rPr>
              <a:t>年，</a:t>
            </a:r>
            <a:r>
              <a:rPr lang="en-US" altLang="zh-CN" sz="2000" b="1" dirty="0" smtClean="0">
                <a:solidFill>
                  <a:srgbClr val="C00000"/>
                </a:solidFill>
                <a:latin typeface="微软雅黑" pitchFamily="34" charset="-122"/>
                <a:ea typeface="微软雅黑" pitchFamily="34" charset="-122"/>
                <a:sym typeface="Wingdings 2" panose="05020102010507070707" pitchFamily="18" charset="2"/>
              </a:rPr>
              <a:t>3GPP R13</a:t>
            </a:r>
            <a:r>
              <a:rPr lang="zh-CN" altLang="en-US" sz="2000" b="1" dirty="0" smtClean="0">
                <a:solidFill>
                  <a:srgbClr val="C00000"/>
                </a:solidFill>
                <a:latin typeface="微软雅黑" pitchFamily="34" charset="-122"/>
                <a:ea typeface="微软雅黑" pitchFamily="34" charset="-122"/>
                <a:sym typeface="Wingdings 2" panose="05020102010507070707" pitchFamily="18" charset="2"/>
              </a:rPr>
              <a:t>：</a:t>
            </a:r>
            <a:r>
              <a:rPr lang="en-US" altLang="zh-CN" sz="2000" b="1" dirty="0" smtClean="0">
                <a:solidFill>
                  <a:srgbClr val="C00000"/>
                </a:solidFill>
                <a:latin typeface="微软雅黑" pitchFamily="34" charset="-122"/>
                <a:ea typeface="微软雅黑" pitchFamily="34" charset="-122"/>
                <a:sym typeface="Wingdings 2" panose="05020102010507070707" pitchFamily="18" charset="2"/>
              </a:rPr>
              <a:t>LTE-A </a:t>
            </a:r>
            <a:r>
              <a:rPr lang="en-US" altLang="zh-CN" sz="2000" b="1" dirty="0">
                <a:solidFill>
                  <a:srgbClr val="C00000"/>
                </a:solidFill>
                <a:latin typeface="微软雅黑" pitchFamily="34" charset="-122"/>
                <a:ea typeface="微软雅黑" pitchFamily="34" charset="-122"/>
                <a:sym typeface="Wingdings 2" panose="05020102010507070707" pitchFamily="18" charset="2"/>
              </a:rPr>
              <a:t>Pro</a:t>
            </a:r>
            <a:r>
              <a:rPr lang="zh-CN" altLang="en-US" sz="2000" b="1" dirty="0">
                <a:latin typeface="微软雅黑" pitchFamily="34" charset="-122"/>
                <a:ea typeface="微软雅黑" pitchFamily="34" charset="-122"/>
                <a:sym typeface="Wingdings 2" panose="05020102010507070707" pitchFamily="18" charset="2"/>
              </a:rPr>
              <a:t>，吞吐量超过</a:t>
            </a:r>
            <a:r>
              <a:rPr lang="zh-CN" altLang="en-US" sz="2000" b="1" dirty="0" smtClean="0">
                <a:latin typeface="微软雅黑" pitchFamily="34" charset="-122"/>
                <a:ea typeface="微软雅黑" pitchFamily="34" charset="-122"/>
                <a:sym typeface="Wingdings 2" panose="05020102010507070707" pitchFamily="18" charset="2"/>
              </a:rPr>
              <a:t>了 </a:t>
            </a:r>
            <a:r>
              <a:rPr lang="en-US" altLang="zh-CN" sz="2000" b="1" dirty="0" smtClean="0">
                <a:latin typeface="微软雅黑" pitchFamily="34" charset="-122"/>
                <a:ea typeface="微软雅黑" pitchFamily="34" charset="-122"/>
                <a:sym typeface="Wingdings 2" panose="05020102010507070707" pitchFamily="18" charset="2"/>
              </a:rPr>
              <a:t>3 </a:t>
            </a:r>
            <a:r>
              <a:rPr lang="en-US" altLang="zh-CN" sz="2000" b="1" dirty="0" err="1">
                <a:latin typeface="微软雅黑" pitchFamily="34" charset="-122"/>
                <a:ea typeface="微软雅黑" pitchFamily="34" charset="-122"/>
                <a:sym typeface="Wingdings 2" panose="05020102010507070707" pitchFamily="18" charset="2"/>
              </a:rPr>
              <a:t>Gbit</a:t>
            </a:r>
            <a:r>
              <a:rPr lang="en-US" altLang="zh-CN" sz="2000" b="1" dirty="0">
                <a:latin typeface="微软雅黑" pitchFamily="34" charset="-122"/>
                <a:ea typeface="微软雅黑" pitchFamily="34" charset="-122"/>
                <a:sym typeface="Wingdings 2" panose="05020102010507070707" pitchFamily="18" charset="2"/>
              </a:rPr>
              <a:t>/s</a:t>
            </a:r>
            <a:r>
              <a:rPr lang="zh-CN" altLang="en-US" sz="2000" b="1" dirty="0">
                <a:latin typeface="微软雅黑" pitchFamily="34" charset="-122"/>
                <a:ea typeface="微软雅黑" pitchFamily="34" charset="-122"/>
                <a:sym typeface="Wingdings 2" panose="05020102010507070707" pitchFamily="18" charset="2"/>
              </a:rPr>
              <a:t>，俗称</a:t>
            </a:r>
            <a:r>
              <a:rPr lang="en-US" altLang="zh-CN" sz="2000" b="1" dirty="0">
                <a:solidFill>
                  <a:srgbClr val="C00000"/>
                </a:solidFill>
                <a:latin typeface="微软雅黑" pitchFamily="34" charset="-122"/>
                <a:ea typeface="微软雅黑" pitchFamily="34" charset="-122"/>
                <a:sym typeface="Wingdings 2" panose="05020102010507070707" pitchFamily="18" charset="2"/>
              </a:rPr>
              <a:t>4.5G</a:t>
            </a:r>
            <a:r>
              <a:rPr lang="zh-CN" altLang="en-US" sz="2000" b="1" dirty="0">
                <a:latin typeface="微软雅黑" pitchFamily="34" charset="-122"/>
                <a:ea typeface="微软雅黑" pitchFamily="34" charset="-122"/>
                <a:sym typeface="Wingdings 2" panose="05020102010507070707" pitchFamily="18" charset="2"/>
              </a:rPr>
              <a:t>，表示已经</a:t>
            </a:r>
            <a:r>
              <a:rPr lang="zh-CN" altLang="en-US" sz="2000" b="1" dirty="0" smtClean="0">
                <a:latin typeface="微软雅黑" pitchFamily="34" charset="-122"/>
                <a:ea typeface="微软雅黑" pitchFamily="34" charset="-122"/>
                <a:sym typeface="Wingdings 2" panose="05020102010507070707" pitchFamily="18" charset="2"/>
              </a:rPr>
              <a:t>超过 </a:t>
            </a:r>
            <a:r>
              <a:rPr lang="en-US" altLang="zh-CN" sz="2000" b="1" dirty="0" smtClean="0">
                <a:latin typeface="微软雅黑" pitchFamily="34" charset="-122"/>
                <a:ea typeface="微软雅黑" pitchFamily="34" charset="-122"/>
                <a:sym typeface="Wingdings 2" panose="05020102010507070707" pitchFamily="18" charset="2"/>
              </a:rPr>
              <a:t>4G </a:t>
            </a:r>
            <a:r>
              <a:rPr lang="zh-CN" altLang="en-US" sz="2000" b="1" dirty="0" smtClean="0">
                <a:latin typeface="微软雅黑" pitchFamily="34" charset="-122"/>
                <a:ea typeface="微软雅黑" pitchFamily="34" charset="-122"/>
                <a:sym typeface="Wingdings 2" panose="05020102010507070707" pitchFamily="18" charset="2"/>
              </a:rPr>
              <a:t>的</a:t>
            </a:r>
            <a:r>
              <a:rPr lang="zh-CN" altLang="en-US" sz="2000" b="1" dirty="0">
                <a:latin typeface="微软雅黑" pitchFamily="34" charset="-122"/>
                <a:ea typeface="微软雅黑" pitchFamily="34" charset="-122"/>
                <a:sym typeface="Wingdings 2" panose="05020102010507070707" pitchFamily="18" charset="2"/>
              </a:rPr>
              <a:t>水平了。</a:t>
            </a:r>
          </a:p>
          <a:p>
            <a:pPr marL="342900" indent="-342900" eaLnBrk="0" hangingPunct="0">
              <a:lnSpc>
                <a:spcPts val="3200"/>
              </a:lnSpc>
              <a:buClr>
                <a:srgbClr val="0070C0"/>
              </a:buClr>
              <a:buFont typeface="Wingdings" pitchFamily="2" charset="2"/>
              <a:buChar char="l"/>
            </a:pPr>
            <a:r>
              <a:rPr lang="zh-CN" altLang="en-US" sz="2000" b="1" dirty="0" smtClean="0">
                <a:latin typeface="微软雅黑" pitchFamily="34" charset="-122"/>
                <a:ea typeface="微软雅黑" pitchFamily="34" charset="-122"/>
                <a:sym typeface="Wingdings 2" panose="05020102010507070707" pitchFamily="18" charset="2"/>
              </a:rPr>
              <a:t>从 </a:t>
            </a:r>
            <a:r>
              <a:rPr lang="en-US" altLang="zh-CN" sz="2000" b="1" dirty="0" smtClean="0">
                <a:latin typeface="微软雅黑" pitchFamily="34" charset="-122"/>
                <a:ea typeface="微软雅黑" pitchFamily="34" charset="-122"/>
                <a:sym typeface="Wingdings 2" panose="05020102010507070707" pitchFamily="18" charset="2"/>
              </a:rPr>
              <a:t>2017 </a:t>
            </a:r>
            <a:r>
              <a:rPr lang="zh-CN" altLang="en-US" sz="2000" b="1" dirty="0" smtClean="0">
                <a:latin typeface="微软雅黑" pitchFamily="34" charset="-122"/>
                <a:ea typeface="微软雅黑" pitchFamily="34" charset="-122"/>
                <a:sym typeface="Wingdings 2" panose="05020102010507070707" pitchFamily="18" charset="2"/>
              </a:rPr>
              <a:t>年第 </a:t>
            </a:r>
            <a:r>
              <a:rPr lang="en-US" altLang="zh-CN" sz="2000" b="1" dirty="0" smtClean="0">
                <a:latin typeface="微软雅黑" pitchFamily="34" charset="-122"/>
                <a:ea typeface="微软雅黑" pitchFamily="34" charset="-122"/>
                <a:sym typeface="Wingdings 2" panose="05020102010507070707" pitchFamily="18" charset="2"/>
              </a:rPr>
              <a:t>4 </a:t>
            </a:r>
            <a:r>
              <a:rPr lang="zh-CN" altLang="en-US" sz="2000" b="1" dirty="0" smtClean="0">
                <a:latin typeface="微软雅黑" pitchFamily="34" charset="-122"/>
                <a:ea typeface="微软雅黑" pitchFamily="34" charset="-122"/>
                <a:sym typeface="Wingdings 2" panose="05020102010507070707" pitchFamily="18" charset="2"/>
              </a:rPr>
              <a:t>季度</a:t>
            </a:r>
            <a:r>
              <a:rPr lang="zh-CN" altLang="en-US" sz="2000" b="1" dirty="0">
                <a:latin typeface="微软雅黑" pitchFamily="34" charset="-122"/>
                <a:ea typeface="微软雅黑" pitchFamily="34" charset="-122"/>
                <a:sym typeface="Wingdings 2" panose="05020102010507070707" pitchFamily="18" charset="2"/>
              </a:rPr>
              <a:t>开始，</a:t>
            </a:r>
            <a:r>
              <a:rPr lang="en-US" altLang="zh-CN" sz="2000" b="1" dirty="0" smtClean="0">
                <a:latin typeface="微软雅黑" pitchFamily="34" charset="-122"/>
                <a:ea typeface="微软雅黑" pitchFamily="34" charset="-122"/>
                <a:sym typeface="Wingdings 2" panose="05020102010507070707" pitchFamily="18" charset="2"/>
              </a:rPr>
              <a:t>3GPP </a:t>
            </a:r>
            <a:r>
              <a:rPr lang="zh-CN" altLang="en-US" sz="2000" b="1" dirty="0" smtClean="0">
                <a:latin typeface="微软雅黑" pitchFamily="34" charset="-122"/>
                <a:ea typeface="微软雅黑" pitchFamily="34" charset="-122"/>
                <a:sym typeface="Wingdings 2" panose="05020102010507070707" pitchFamily="18" charset="2"/>
              </a:rPr>
              <a:t>又</a:t>
            </a:r>
            <a:r>
              <a:rPr lang="zh-CN" altLang="en-US" sz="2000" b="1" dirty="0">
                <a:latin typeface="微软雅黑" pitchFamily="34" charset="-122"/>
                <a:ea typeface="微软雅黑" pitchFamily="34" charset="-122"/>
                <a:sym typeface="Wingdings 2" panose="05020102010507070707" pitchFamily="18" charset="2"/>
              </a:rPr>
              <a:t>陆续</a:t>
            </a:r>
            <a:r>
              <a:rPr lang="zh-CN" altLang="en-US" sz="2000" b="1" dirty="0" smtClean="0">
                <a:latin typeface="微软雅黑" pitchFamily="34" charset="-122"/>
                <a:ea typeface="微软雅黑" pitchFamily="34" charset="-122"/>
                <a:sym typeface="Wingdings 2" panose="05020102010507070707" pitchFamily="18" charset="2"/>
              </a:rPr>
              <a:t>发布 </a:t>
            </a:r>
            <a:r>
              <a:rPr lang="en-US" altLang="zh-CN" sz="2000" b="1" dirty="0" smtClean="0">
                <a:solidFill>
                  <a:srgbClr val="C00000"/>
                </a:solidFill>
                <a:latin typeface="微软雅黑" pitchFamily="34" charset="-122"/>
                <a:ea typeface="微软雅黑" pitchFamily="34" charset="-122"/>
                <a:sym typeface="Wingdings 2" panose="05020102010507070707" pitchFamily="18" charset="2"/>
              </a:rPr>
              <a:t>R15/16</a:t>
            </a:r>
            <a:r>
              <a:rPr lang="en-US" altLang="zh-CN" sz="2000" b="1" dirty="0" smtClean="0">
                <a:latin typeface="微软雅黑" pitchFamily="34" charset="-122"/>
                <a:ea typeface="微软雅黑" pitchFamily="34" charset="-122"/>
                <a:sym typeface="Wingdings 2" panose="05020102010507070707" pitchFamily="18" charset="2"/>
              </a:rPr>
              <a:t> </a:t>
            </a:r>
            <a:r>
              <a:rPr lang="zh-CN" altLang="en-US" sz="2000" b="1" dirty="0" smtClean="0">
                <a:latin typeface="微软雅黑" pitchFamily="34" charset="-122"/>
                <a:ea typeface="微软雅黑" pitchFamily="34" charset="-122"/>
                <a:sym typeface="Wingdings 2" panose="05020102010507070707" pitchFamily="18" charset="2"/>
              </a:rPr>
              <a:t>等</a:t>
            </a:r>
            <a:r>
              <a:rPr lang="zh-CN" altLang="en-US" sz="2000" b="1" dirty="0" smtClean="0">
                <a:solidFill>
                  <a:srgbClr val="0000CC"/>
                </a:solidFill>
                <a:latin typeface="微软雅黑" pitchFamily="34" charset="-122"/>
                <a:ea typeface="微软雅黑" pitchFamily="34" charset="-122"/>
                <a:sym typeface="Wingdings 2" panose="05020102010507070707" pitchFamily="18" charset="2"/>
              </a:rPr>
              <a:t>第 </a:t>
            </a:r>
            <a:r>
              <a:rPr lang="en-US" altLang="zh-CN" sz="2000" b="1" dirty="0" smtClean="0">
                <a:solidFill>
                  <a:srgbClr val="0000CC"/>
                </a:solidFill>
                <a:latin typeface="微软雅黑" pitchFamily="34" charset="-122"/>
                <a:ea typeface="微软雅黑" pitchFamily="34" charset="-122"/>
                <a:sym typeface="Wingdings 2" panose="05020102010507070707" pitchFamily="18" charset="2"/>
              </a:rPr>
              <a:t>5 </a:t>
            </a:r>
            <a:r>
              <a:rPr lang="zh-CN" altLang="en-US" sz="2000" b="1" dirty="0" smtClean="0">
                <a:solidFill>
                  <a:srgbClr val="0000CC"/>
                </a:solidFill>
                <a:latin typeface="微软雅黑" pitchFamily="34" charset="-122"/>
                <a:ea typeface="微软雅黑" pitchFamily="34" charset="-122"/>
                <a:sym typeface="Wingdings 2" panose="05020102010507070707" pitchFamily="18" charset="2"/>
              </a:rPr>
              <a:t>代</a:t>
            </a:r>
            <a:r>
              <a:rPr lang="zh-CN" altLang="en-US" sz="2000" b="1" dirty="0">
                <a:latin typeface="微软雅黑" pitchFamily="34" charset="-122"/>
                <a:ea typeface="微软雅黑" pitchFamily="34" charset="-122"/>
                <a:sym typeface="Wingdings 2" panose="05020102010507070707" pitchFamily="18" charset="2"/>
              </a:rPr>
              <a:t>蜂窝移动通信</a:t>
            </a:r>
            <a:r>
              <a:rPr lang="zh-CN" altLang="en-US" sz="2000" b="1" dirty="0" smtClean="0">
                <a:latin typeface="微软雅黑" pitchFamily="34" charset="-122"/>
                <a:ea typeface="微软雅黑" pitchFamily="34" charset="-122"/>
                <a:sym typeface="Wingdings 2" panose="05020102010507070707" pitchFamily="18" charset="2"/>
              </a:rPr>
              <a:t>系统 </a:t>
            </a:r>
            <a:r>
              <a:rPr lang="en-US" altLang="zh-CN" sz="2000" b="1" dirty="0" smtClean="0">
                <a:solidFill>
                  <a:srgbClr val="C00000"/>
                </a:solidFill>
                <a:latin typeface="微软雅黑" pitchFamily="34" charset="-122"/>
                <a:ea typeface="微软雅黑" pitchFamily="34" charset="-122"/>
                <a:sym typeface="Wingdings 2" panose="05020102010507070707" pitchFamily="18" charset="2"/>
              </a:rPr>
              <a:t>5G</a:t>
            </a:r>
            <a:r>
              <a:rPr lang="en-US" altLang="zh-CN" sz="2000" b="1" dirty="0" smtClean="0">
                <a:latin typeface="微软雅黑" pitchFamily="34" charset="-122"/>
                <a:ea typeface="微软雅黑" pitchFamily="34" charset="-122"/>
                <a:sym typeface="Wingdings 2" panose="05020102010507070707" pitchFamily="18" charset="2"/>
              </a:rPr>
              <a:t> </a:t>
            </a:r>
            <a:r>
              <a:rPr lang="zh-CN" altLang="en-US" sz="2000" b="1" dirty="0" smtClean="0">
                <a:latin typeface="微软雅黑" pitchFamily="34" charset="-122"/>
                <a:ea typeface="微软雅黑" pitchFamily="34" charset="-122"/>
                <a:sym typeface="Wingdings 2" panose="05020102010507070707" pitchFamily="18" charset="2"/>
              </a:rPr>
              <a:t>标准</a:t>
            </a:r>
            <a:r>
              <a:rPr lang="zh-CN" altLang="en-US" sz="2000" b="1" dirty="0">
                <a:latin typeface="微软雅黑" pitchFamily="34" charset="-122"/>
                <a:ea typeface="微软雅黑" pitchFamily="34" charset="-122"/>
                <a:sym typeface="Wingdings 2" panose="05020102010507070707" pitchFamily="18" charset="2"/>
              </a:rPr>
              <a:t>的</a:t>
            </a:r>
            <a:r>
              <a:rPr lang="zh-CN" altLang="en-US" sz="2000" b="1" dirty="0" smtClean="0">
                <a:latin typeface="微软雅黑" pitchFamily="34" charset="-122"/>
                <a:ea typeface="微软雅黑" pitchFamily="34" charset="-122"/>
                <a:sym typeface="Wingdings 2" panose="05020102010507070707" pitchFamily="18" charset="2"/>
              </a:rPr>
              <a:t>版本。</a:t>
            </a:r>
            <a:endParaRPr lang="en-US" altLang="zh-CN" sz="2000" b="1" dirty="0" smtClean="0">
              <a:latin typeface="微软雅黑" pitchFamily="34" charset="-122"/>
              <a:ea typeface="微软雅黑" pitchFamily="34" charset="-122"/>
              <a:sym typeface="Wingdings 2" panose="05020102010507070707" pitchFamily="18" charset="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2744662"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zh-CN" altLang="en-US" sz="2000" b="1" dirty="0">
                <a:latin typeface="微软雅黑" pitchFamily="34" charset="-122"/>
                <a:ea typeface="微软雅黑" pitchFamily="34" charset="-122"/>
              </a:rPr>
              <a:t>其他 </a:t>
            </a:r>
            <a:r>
              <a:rPr lang="en-US" altLang="zh-CN" sz="2000" b="1" dirty="0">
                <a:latin typeface="微软雅黑" pitchFamily="34" charset="-122"/>
                <a:ea typeface="微软雅黑" pitchFamily="34" charset="-122"/>
              </a:rPr>
              <a:t>4G </a:t>
            </a:r>
            <a:r>
              <a:rPr lang="zh-CN" altLang="en-US" sz="2000" b="1" dirty="0">
                <a:latin typeface="微软雅黑" pitchFamily="34" charset="-122"/>
                <a:ea typeface="微软雅黑" pitchFamily="34" charset="-122"/>
              </a:rPr>
              <a:t>无线网络技术</a:t>
            </a:r>
          </a:p>
        </p:txBody>
      </p:sp>
    </p:spTree>
    <p:extLst>
      <p:ext uri="{BB962C8B-B14F-4D97-AF65-F5344CB8AC3E}">
        <p14:creationId xmlns="" xmlns:p14="http://schemas.microsoft.com/office/powerpoint/2010/main" val="2758673638"/>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9"/>
          <p:cNvSpPr>
            <a:spLocks noChangeArrowheads="1"/>
          </p:cNvSpPr>
          <p:nvPr/>
        </p:nvSpPr>
        <p:spPr bwMode="auto">
          <a:xfrm>
            <a:off x="2697502" y="124633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4" name="Rectangle 10"/>
          <p:cNvSpPr>
            <a:spLocks noChangeArrowheads="1"/>
          </p:cNvSpPr>
          <p:nvPr/>
        </p:nvSpPr>
        <p:spPr bwMode="auto">
          <a:xfrm>
            <a:off x="2697502" y="1852762"/>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 xmlns:a14="http://schemas.microsoft.com/office/drawing/2010/main" w="9525" algn="ctr">
                <a:solidFill>
                  <a:srgbClr val="000000"/>
                </a:solidFill>
                <a:miter lim="1000000"/>
                <a:headEnd/>
                <a:tailEnd/>
              </a14:hiddenLine>
            </a:ext>
          </a:extLst>
        </p:spPr>
        <p:txBody>
          <a:bodyPr anchor="ctr"/>
          <a:lstStyle/>
          <a:p>
            <a:pPr algn="ctr" eaLnBrk="0" hangingPunct="0"/>
            <a:endParaRPr lang="fr-FR">
              <a:solidFill>
                <a:srgbClr val="FFFFFF"/>
              </a:solidFill>
              <a:latin typeface="宋体" charset="-122"/>
            </a:endParaRPr>
          </a:p>
        </p:txBody>
      </p:sp>
      <p:sp>
        <p:nvSpPr>
          <p:cNvPr id="15" name="Rectangle 27"/>
          <p:cNvSpPr>
            <a:spLocks noChangeArrowheads="1"/>
          </p:cNvSpPr>
          <p:nvPr/>
        </p:nvSpPr>
        <p:spPr bwMode="auto">
          <a:xfrm>
            <a:off x="708097" y="1246337"/>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charset="-122"/>
            </a:endParaRPr>
          </a:p>
        </p:txBody>
      </p:sp>
      <p:sp>
        <p:nvSpPr>
          <p:cNvPr id="16" name="Rectangle 29"/>
          <p:cNvSpPr>
            <a:spLocks noChangeArrowheads="1"/>
          </p:cNvSpPr>
          <p:nvPr/>
        </p:nvSpPr>
        <p:spPr bwMode="auto">
          <a:xfrm>
            <a:off x="716986" y="1341269"/>
            <a:ext cx="1627651" cy="707886"/>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smtClean="0">
                <a:solidFill>
                  <a:srgbClr val="FFFF00"/>
                </a:solidFill>
                <a:latin typeface="微软雅黑" pitchFamily="34" charset="-122"/>
                <a:ea typeface="微软雅黑" pitchFamily="34" charset="-122"/>
              </a:rPr>
              <a:t>9.4</a:t>
            </a:r>
          </a:p>
          <a:p>
            <a:pPr eaLnBrk="0" hangingPunct="0"/>
            <a:r>
              <a:rPr lang="zh-CN" altLang="en-US" sz="2000" b="1" dirty="0" smtClean="0">
                <a:solidFill>
                  <a:schemeClr val="bg1"/>
                </a:solidFill>
                <a:latin typeface="微软雅黑" pitchFamily="34" charset="-122"/>
                <a:ea typeface="微软雅黑" pitchFamily="34" charset="-122"/>
              </a:rPr>
              <a:t>移动 </a:t>
            </a:r>
            <a:r>
              <a:rPr lang="en-US" altLang="zh-CN" sz="2000" b="1" dirty="0" smtClean="0">
                <a:solidFill>
                  <a:schemeClr val="bg1"/>
                </a:solidFill>
                <a:latin typeface="微软雅黑" pitchFamily="34" charset="-122"/>
                <a:ea typeface="微软雅黑" pitchFamily="34" charset="-122"/>
              </a:rPr>
              <a:t>IP</a:t>
            </a:r>
            <a:endParaRPr lang="zh-CN" altLang="fr-FR" sz="2000" b="1" dirty="0">
              <a:solidFill>
                <a:schemeClr val="bg1"/>
              </a:solidFill>
              <a:latin typeface="微软雅黑" pitchFamily="34" charset="-122"/>
              <a:ea typeface="微软雅黑" pitchFamily="34" charset="-122"/>
            </a:endParaRPr>
          </a:p>
        </p:txBody>
      </p:sp>
      <p:sp>
        <p:nvSpPr>
          <p:cNvPr id="17" name="Line 16"/>
          <p:cNvSpPr>
            <a:spLocks noChangeShapeType="1"/>
          </p:cNvSpPr>
          <p:nvPr/>
        </p:nvSpPr>
        <p:spPr bwMode="auto">
          <a:xfrm>
            <a:off x="3705565" y="1174899"/>
            <a:ext cx="0" cy="1893041"/>
          </a:xfrm>
          <a:prstGeom prst="line">
            <a:avLst/>
          </a:prstGeom>
          <a:noFill/>
          <a:ln w="28575" algn="ctr">
            <a:solidFill>
              <a:srgbClr val="FFFFFF"/>
            </a:solidFill>
            <a:round/>
            <a:headEnd/>
            <a:tailEnd/>
          </a:ln>
          <a:extLst>
            <a:ext uri="{909E8E84-426E-40DD-AFC4-6F175D3DCCD1}">
              <a14:hiddenFill xmlns="" xmlns:a14="http://schemas.microsoft.com/office/drawing/2010/main">
                <a:noFill/>
              </a14:hiddenFill>
            </a:ext>
          </a:extLst>
        </p:spPr>
        <p:txBody>
          <a:bodyPr/>
          <a:lstStyle/>
          <a:p>
            <a:endParaRPr lang="zh-CN" altLang="en-US"/>
          </a:p>
        </p:txBody>
      </p:sp>
      <p:sp>
        <p:nvSpPr>
          <p:cNvPr id="18" name="Rectangle 8"/>
          <p:cNvSpPr>
            <a:spLocks noChangeArrowheads="1"/>
          </p:cNvSpPr>
          <p:nvPr/>
        </p:nvSpPr>
        <p:spPr bwMode="auto">
          <a:xfrm>
            <a:off x="2768941" y="992337"/>
            <a:ext cx="5703888" cy="13234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200000"/>
              </a:lnSpc>
            </a:pPr>
            <a:r>
              <a:rPr lang="en-US" altLang="zh-CN" sz="2000" b="1" dirty="0" smtClean="0">
                <a:solidFill>
                  <a:schemeClr val="bg1"/>
                </a:solidFill>
                <a:latin typeface="微软雅黑" pitchFamily="34" charset="-122"/>
                <a:ea typeface="微软雅黑" pitchFamily="34" charset="-122"/>
              </a:rPr>
              <a:t>9.4.1  	                               </a:t>
            </a:r>
            <a:r>
              <a:rPr lang="zh-CN" altLang="en-US" sz="2000" b="1" dirty="0" smtClean="0">
                <a:solidFill>
                  <a:schemeClr val="bg1"/>
                </a:solidFill>
                <a:latin typeface="微软雅黑" pitchFamily="34" charset="-122"/>
                <a:ea typeface="微软雅黑" pitchFamily="34" charset="-122"/>
              </a:rPr>
              <a:t>移动 </a:t>
            </a:r>
            <a:r>
              <a:rPr lang="en-US" altLang="zh-CN" sz="2000" b="1" dirty="0" smtClean="0">
                <a:solidFill>
                  <a:schemeClr val="bg1"/>
                </a:solidFill>
                <a:latin typeface="微软雅黑" pitchFamily="34" charset="-122"/>
                <a:ea typeface="微软雅黑" pitchFamily="34" charset="-122"/>
              </a:rPr>
              <a:t>IP </a:t>
            </a:r>
            <a:r>
              <a:rPr lang="zh-CN" altLang="en-US" sz="2000" b="1" dirty="0" smtClean="0">
                <a:solidFill>
                  <a:schemeClr val="bg1"/>
                </a:solidFill>
                <a:latin typeface="微软雅黑" pitchFamily="34" charset="-122"/>
                <a:ea typeface="微软雅黑" pitchFamily="34" charset="-122"/>
              </a:rPr>
              <a:t>的</a:t>
            </a:r>
            <a:r>
              <a:rPr lang="zh-CN" altLang="en-US" sz="2000" b="1" dirty="0">
                <a:solidFill>
                  <a:schemeClr val="bg1"/>
                </a:solidFill>
                <a:latin typeface="微软雅黑" pitchFamily="34" charset="-122"/>
                <a:ea typeface="微软雅黑" pitchFamily="34" charset="-122"/>
              </a:rPr>
              <a:t>基本概念</a:t>
            </a:r>
          </a:p>
          <a:p>
            <a:pPr eaLnBrk="0" hangingPunct="0">
              <a:lnSpc>
                <a:spcPct val="200000"/>
              </a:lnSpc>
            </a:pPr>
            <a:r>
              <a:rPr lang="en-US" altLang="zh-CN" sz="2000" b="1" dirty="0" smtClean="0">
                <a:solidFill>
                  <a:schemeClr val="bg1"/>
                </a:solidFill>
                <a:latin typeface="微软雅黑" pitchFamily="34" charset="-122"/>
                <a:ea typeface="微软雅黑" pitchFamily="34" charset="-122"/>
              </a:rPr>
              <a:t>9.4.2  		        </a:t>
            </a:r>
            <a:r>
              <a:rPr lang="zh-CN" altLang="en-US" sz="2000" b="1" dirty="0" smtClean="0">
                <a:solidFill>
                  <a:schemeClr val="bg1"/>
                </a:solidFill>
                <a:latin typeface="微软雅黑" pitchFamily="34" charset="-122"/>
                <a:ea typeface="微软雅黑" pitchFamily="34" charset="-122"/>
              </a:rPr>
              <a:t>移动</a:t>
            </a:r>
            <a:r>
              <a:rPr lang="zh-CN" altLang="en-US" sz="2000" b="1" dirty="0">
                <a:solidFill>
                  <a:schemeClr val="bg1"/>
                </a:solidFill>
                <a:latin typeface="微软雅黑" pitchFamily="34" charset="-122"/>
                <a:ea typeface="微软雅黑" pitchFamily="34" charset="-122"/>
              </a:rPr>
              <a:t>网络对高层协议的</a:t>
            </a:r>
            <a:r>
              <a:rPr lang="zh-CN" altLang="en-US" sz="2000" b="1" dirty="0" smtClean="0">
                <a:solidFill>
                  <a:schemeClr val="bg1"/>
                </a:solidFill>
                <a:latin typeface="微软雅黑" pitchFamily="34" charset="-122"/>
                <a:ea typeface="微软雅黑" pitchFamily="34" charset="-122"/>
              </a:rPr>
              <a:t>影响</a:t>
            </a:r>
            <a:endParaRPr lang="zh-CN" altLang="en-US" sz="2000" b="1" dirty="0">
              <a:solidFill>
                <a:schemeClr val="bg1"/>
              </a:solidFill>
              <a:latin typeface="微软雅黑" pitchFamily="34" charset="-122"/>
              <a:ea typeface="微软雅黑" pitchFamily="34" charset="-122"/>
            </a:endParaRPr>
          </a:p>
        </p:txBody>
      </p:sp>
    </p:spTree>
    <p:extLst>
      <p:ext uri="{BB962C8B-B14F-4D97-AF65-F5344CB8AC3E}">
        <p14:creationId xmlns="" xmlns:p14="http://schemas.microsoft.com/office/powerpoint/2010/main" val="31561294"/>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9915"/>
            <a:ext cx="8129016" cy="422275"/>
          </a:xfrm>
          <a:prstGeom prst="roundRect">
            <a:avLst>
              <a:gd name="adj" fmla="val 16667"/>
            </a:avLst>
          </a:prstGeom>
          <a:solidFill>
            <a:srgbClr val="0089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2745615" y="594451"/>
            <a:ext cx="3661580"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smtClean="0">
                <a:solidFill>
                  <a:schemeClr val="bg1"/>
                </a:solidFill>
                <a:latin typeface="微软雅黑" pitchFamily="34" charset="-122"/>
                <a:ea typeface="微软雅黑" pitchFamily="34" charset="-122"/>
              </a:rPr>
              <a:t>9.4.1 </a:t>
            </a:r>
            <a:r>
              <a:rPr lang="zh-CN" altLang="en-US" sz="2400" b="1" dirty="0" smtClean="0">
                <a:solidFill>
                  <a:schemeClr val="bg1"/>
                </a:solidFill>
                <a:latin typeface="微软雅黑" pitchFamily="34" charset="-122"/>
                <a:ea typeface="微软雅黑" pitchFamily="34" charset="-122"/>
              </a:rPr>
              <a:t>移动 </a:t>
            </a:r>
            <a:r>
              <a:rPr lang="en-US" altLang="zh-CN" sz="2400" b="1" dirty="0" smtClean="0">
                <a:solidFill>
                  <a:schemeClr val="bg1"/>
                </a:solidFill>
                <a:latin typeface="微软雅黑" pitchFamily="34" charset="-122"/>
                <a:ea typeface="微软雅黑" pitchFamily="34" charset="-122"/>
              </a:rPr>
              <a:t>IP </a:t>
            </a:r>
            <a:r>
              <a:rPr lang="zh-CN" altLang="en-US" sz="2400" b="1" dirty="0" smtClean="0">
                <a:solidFill>
                  <a:schemeClr val="bg1"/>
                </a:solidFill>
                <a:latin typeface="微软雅黑" pitchFamily="34" charset="-122"/>
                <a:ea typeface="微软雅黑" pitchFamily="34" charset="-122"/>
              </a:rPr>
              <a:t>的</a:t>
            </a:r>
            <a:r>
              <a:rPr lang="zh-CN" altLang="en-US" sz="2400" b="1" dirty="0">
                <a:solidFill>
                  <a:schemeClr val="bg1"/>
                </a:solidFill>
                <a:latin typeface="微软雅黑" pitchFamily="34" charset="-122"/>
                <a:ea typeface="微软雅黑" pitchFamily="34" charset="-122"/>
              </a:rPr>
              <a:t>基本概念</a:t>
            </a:r>
          </a:p>
        </p:txBody>
      </p:sp>
      <p:sp>
        <p:nvSpPr>
          <p:cNvPr id="4" name="Rectangle 46"/>
          <p:cNvSpPr>
            <a:spLocks noChangeArrowheads="1"/>
          </p:cNvSpPr>
          <p:nvPr/>
        </p:nvSpPr>
        <p:spPr bwMode="auto">
          <a:xfrm>
            <a:off x="511896" y="1042920"/>
            <a:ext cx="8129016" cy="355481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传统</a:t>
            </a:r>
            <a:r>
              <a:rPr lang="zh-CN" altLang="en-US" sz="2000" b="1" dirty="0" smtClean="0">
                <a:latin typeface="微软雅黑" pitchFamily="34" charset="-122"/>
                <a:ea typeface="微软雅黑" pitchFamily="34" charset="-122"/>
              </a:rPr>
              <a:t>计算机</a:t>
            </a:r>
            <a:r>
              <a:rPr lang="zh-CN" altLang="en-US" sz="2000" b="1" dirty="0">
                <a:latin typeface="微软雅黑" pitchFamily="34" charset="-122"/>
                <a:ea typeface="微软雅黑" pitchFamily="34" charset="-122"/>
              </a:rPr>
              <a:t>的位置都是固定不变的</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a:latin typeface="微软雅黑" pitchFamily="34" charset="-122"/>
                <a:ea typeface="微软雅黑" pitchFamily="34" charset="-122"/>
              </a:rPr>
              <a:t>便携式笔记本</a:t>
            </a:r>
            <a:r>
              <a:rPr lang="zh-CN" altLang="en-US" sz="2000" b="1" dirty="0" smtClean="0">
                <a:latin typeface="微软雅黑" pitchFamily="34" charset="-122"/>
                <a:ea typeface="微软雅黑" pitchFamily="34" charset="-122"/>
              </a:rPr>
              <a:t>电脑允许用户</a:t>
            </a:r>
            <a:r>
              <a:rPr lang="zh-CN" altLang="en-US" sz="2000" b="1" dirty="0">
                <a:latin typeface="微软雅黑" pitchFamily="34" charset="-122"/>
                <a:ea typeface="微软雅黑" pitchFamily="34" charset="-122"/>
              </a:rPr>
              <a:t>在不同地点</a:t>
            </a:r>
            <a:r>
              <a:rPr lang="zh-CN" altLang="en-US" sz="2000" b="1" dirty="0" smtClean="0">
                <a:latin typeface="微软雅黑" pitchFamily="34" charset="-122"/>
                <a:ea typeface="微软雅黑" pitchFamily="34" charset="-122"/>
              </a:rPr>
              <a:t>上网，使用不同的 </a:t>
            </a:r>
            <a:r>
              <a:rPr lang="en-US" altLang="zh-CN" sz="2000" b="1" dirty="0" smtClean="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地址，不是</a:t>
            </a:r>
            <a:r>
              <a:rPr lang="zh-CN" altLang="en-US" sz="2000" b="1" dirty="0" smtClean="0">
                <a:latin typeface="微软雅黑" pitchFamily="34" charset="-122"/>
                <a:ea typeface="微软雅黑" pitchFamily="34" charset="-122"/>
              </a:rPr>
              <a:t>移动 </a:t>
            </a:r>
            <a:r>
              <a:rPr lang="en-US" altLang="zh-CN" sz="2000" b="1" dirty="0" smtClean="0">
                <a:latin typeface="微软雅黑" pitchFamily="34" charset="-122"/>
                <a:ea typeface="微软雅黑" pitchFamily="34" charset="-122"/>
              </a:rPr>
              <a:t>IP</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smtClean="0">
                <a:latin typeface="微软雅黑" pitchFamily="34" charset="-122"/>
                <a:ea typeface="微软雅黑" pitchFamily="34" charset="-122"/>
              </a:rPr>
              <a:t>在</a:t>
            </a:r>
            <a:r>
              <a:rPr lang="zh-CN" altLang="en-US" sz="2000" b="1" dirty="0">
                <a:latin typeface="微软雅黑" pitchFamily="34" charset="-122"/>
                <a:ea typeface="微软雅黑" pitchFamily="34" charset="-122"/>
              </a:rPr>
              <a:t>移动中浏览网页</a:t>
            </a:r>
            <a:r>
              <a:rPr lang="zh-CN" altLang="en-US" sz="2000" b="1" dirty="0" smtClean="0">
                <a:latin typeface="微软雅黑" pitchFamily="34" charset="-122"/>
                <a:ea typeface="微软雅黑" pitchFamily="34" charset="-122"/>
              </a:rPr>
              <a:t>，若要在</a:t>
            </a:r>
            <a:r>
              <a:rPr lang="zh-CN" altLang="en-US" sz="2000" b="1" dirty="0">
                <a:latin typeface="微软雅黑" pitchFamily="34" charset="-122"/>
                <a:ea typeface="微软雅黑" pitchFamily="34" charset="-122"/>
              </a:rPr>
              <a:t>移动中</a:t>
            </a:r>
            <a:r>
              <a:rPr lang="zh-CN" altLang="en-US" sz="2000" b="1" dirty="0" smtClean="0">
                <a:latin typeface="微软雅黑" pitchFamily="34" charset="-122"/>
                <a:ea typeface="微软雅黑" pitchFamily="34" charset="-122"/>
              </a:rPr>
              <a:t>的 </a:t>
            </a:r>
            <a:r>
              <a:rPr lang="en-US" altLang="zh-CN" sz="2000" b="1" dirty="0" smtClean="0">
                <a:latin typeface="微软雅黑" pitchFamily="34" charset="-122"/>
                <a:ea typeface="微软雅黑" pitchFamily="34" charset="-122"/>
              </a:rPr>
              <a:t>TCP </a:t>
            </a:r>
            <a:r>
              <a:rPr lang="zh-CN" altLang="en-US" sz="2000" b="1" dirty="0" smtClean="0">
                <a:latin typeface="微软雅黑" pitchFamily="34" charset="-122"/>
                <a:ea typeface="微软雅黑" pitchFamily="34" charset="-122"/>
              </a:rPr>
              <a:t>连接</a:t>
            </a:r>
            <a:r>
              <a:rPr lang="zh-CN" altLang="en-US" sz="2000" b="1" dirty="0">
                <a:latin typeface="微软雅黑" pitchFamily="34" charset="-122"/>
                <a:ea typeface="微软雅黑" pitchFamily="34" charset="-122"/>
              </a:rPr>
              <a:t>不中断，就必须使移动站</a:t>
            </a:r>
            <a:r>
              <a:rPr lang="zh-CN" altLang="en-US" sz="2000" b="1" dirty="0" smtClean="0">
                <a:latin typeface="微软雅黑" pitchFamily="34" charset="-122"/>
                <a:ea typeface="微软雅黑" pitchFamily="34" charset="-122"/>
              </a:rPr>
              <a:t>的 </a:t>
            </a:r>
            <a:r>
              <a:rPr lang="en-US" altLang="zh-CN" sz="2000" b="1" dirty="0" smtClean="0">
                <a:solidFill>
                  <a:srgbClr val="0000CC"/>
                </a:solidFill>
                <a:latin typeface="微软雅黑" pitchFamily="34" charset="-122"/>
                <a:ea typeface="微软雅黑" pitchFamily="34" charset="-122"/>
              </a:rPr>
              <a:t>IP </a:t>
            </a:r>
            <a:r>
              <a:rPr lang="zh-CN" altLang="en-US" sz="2000" b="1" dirty="0" smtClean="0">
                <a:solidFill>
                  <a:srgbClr val="0000CC"/>
                </a:solidFill>
                <a:latin typeface="微软雅黑" pitchFamily="34" charset="-122"/>
                <a:ea typeface="微软雅黑" pitchFamily="34" charset="-122"/>
              </a:rPr>
              <a:t>地址</a:t>
            </a:r>
            <a:r>
              <a:rPr lang="zh-CN" altLang="en-US" sz="2000" b="1" dirty="0">
                <a:latin typeface="微软雅黑" pitchFamily="34" charset="-122"/>
                <a:ea typeface="微软雅黑" pitchFamily="34" charset="-122"/>
              </a:rPr>
              <a:t>在移动中</a:t>
            </a:r>
            <a:r>
              <a:rPr lang="zh-CN" altLang="en-US" sz="2000" b="1" dirty="0">
                <a:solidFill>
                  <a:srgbClr val="0000CC"/>
                </a:solidFill>
                <a:latin typeface="微软雅黑" pitchFamily="34" charset="-122"/>
                <a:ea typeface="微软雅黑" pitchFamily="34" charset="-122"/>
              </a:rPr>
              <a:t>保持不变</a:t>
            </a:r>
            <a:r>
              <a:rPr lang="zh-CN" altLang="en-US" sz="2000" b="1" dirty="0" smtClean="0">
                <a:solidFill>
                  <a:srgbClr val="0000CC"/>
                </a:solidFill>
                <a:latin typeface="微软雅黑" pitchFamily="34" charset="-122"/>
                <a:ea typeface="微软雅黑" pitchFamily="34" charset="-122"/>
              </a:rPr>
              <a:t>。</a:t>
            </a:r>
            <a:endParaRPr lang="en-US" altLang="zh-CN" sz="2000" b="1" dirty="0" smtClean="0">
              <a:solidFill>
                <a:srgbClr val="0000CC"/>
              </a:solidFill>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en-US" altLang="zh-CN" sz="2000" b="1" dirty="0">
                <a:latin typeface="微软雅黑" pitchFamily="34" charset="-122"/>
                <a:ea typeface="微软雅黑" pitchFamily="34" charset="-122"/>
              </a:rPr>
              <a:t>LTE </a:t>
            </a:r>
            <a:r>
              <a:rPr lang="zh-CN" altLang="en-US" sz="2000" b="1" dirty="0" smtClean="0">
                <a:latin typeface="微软雅黑" pitchFamily="34" charset="-122"/>
                <a:ea typeface="微软雅黑" pitchFamily="34" charset="-122"/>
              </a:rPr>
              <a:t>中手机可以在漫游（移动）中保持与互联网的通信。</a:t>
            </a:r>
            <a:endParaRPr lang="en-US" altLang="zh-CN" sz="2000" b="1" dirty="0" smtClean="0">
              <a:latin typeface="微软雅黑" pitchFamily="34" charset="-122"/>
              <a:ea typeface="微软雅黑" pitchFamily="34" charset="-122"/>
            </a:endParaRPr>
          </a:p>
          <a:p>
            <a:pPr marL="342900" indent="-342900" eaLnBrk="0" hangingPunct="0">
              <a:lnSpc>
                <a:spcPts val="3000"/>
              </a:lnSpc>
              <a:buClr>
                <a:srgbClr val="0070C0"/>
              </a:buClr>
              <a:buFont typeface="Wingdings" pitchFamily="2" charset="2"/>
              <a:buChar char="l"/>
            </a:pPr>
            <a:r>
              <a:rPr lang="zh-CN" altLang="en-US" sz="2000" b="1" dirty="0" smtClean="0">
                <a:solidFill>
                  <a:srgbClr val="C00000"/>
                </a:solidFill>
                <a:latin typeface="微软雅黑" pitchFamily="34" charset="-122"/>
                <a:ea typeface="微软雅黑" pitchFamily="34" charset="-122"/>
              </a:rPr>
              <a:t>移动 </a:t>
            </a:r>
            <a:r>
              <a:rPr lang="en-US" altLang="zh-CN" sz="2000" b="1" dirty="0">
                <a:solidFill>
                  <a:srgbClr val="C00000"/>
                </a:solidFill>
                <a:latin typeface="微软雅黑" pitchFamily="34" charset="-122"/>
                <a:ea typeface="微软雅黑" pitchFamily="34" charset="-122"/>
              </a:rPr>
              <a:t>IP (Mobile IP) </a:t>
            </a:r>
            <a:r>
              <a:rPr lang="zh-CN" altLang="en-US" sz="2000" b="1" dirty="0">
                <a:solidFill>
                  <a:srgbClr val="C00000"/>
                </a:solidFill>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由 </a:t>
            </a:r>
            <a:r>
              <a:rPr lang="en-US" altLang="zh-CN" sz="2000" b="1" dirty="0">
                <a:latin typeface="微软雅黑" pitchFamily="34" charset="-122"/>
                <a:ea typeface="微软雅黑" pitchFamily="34" charset="-122"/>
              </a:rPr>
              <a:t>IETF </a:t>
            </a:r>
            <a:r>
              <a:rPr lang="zh-CN" altLang="en-US" sz="2000" b="1" dirty="0">
                <a:latin typeface="微软雅黑" pitchFamily="34" charset="-122"/>
                <a:ea typeface="微软雅黑" pitchFamily="34" charset="-122"/>
              </a:rPr>
              <a:t>开发的一种技术，允许计算机移动到外地时，仍然保留其原来的 </a:t>
            </a:r>
            <a:r>
              <a:rPr lang="en-US" altLang="zh-CN" sz="2000" b="1" dirty="0">
                <a:latin typeface="微软雅黑" pitchFamily="34" charset="-122"/>
                <a:ea typeface="微软雅黑" pitchFamily="34" charset="-122"/>
              </a:rPr>
              <a:t>IP </a:t>
            </a:r>
            <a:r>
              <a:rPr lang="zh-CN" altLang="en-US" sz="2000" b="1" dirty="0">
                <a:latin typeface="微软雅黑" pitchFamily="34" charset="-122"/>
                <a:ea typeface="微软雅黑" pitchFamily="34" charset="-122"/>
              </a:rPr>
              <a:t>地址。</a:t>
            </a:r>
          </a:p>
          <a:p>
            <a:pPr marL="342900" indent="-342900" eaLnBrk="0" hangingPunct="0">
              <a:lnSpc>
                <a:spcPts val="3000"/>
              </a:lnSpc>
              <a:buClr>
                <a:srgbClr val="0070C0"/>
              </a:buClr>
              <a:buFont typeface="Wingdings" pitchFamily="2" charset="2"/>
              <a:buChar char="l"/>
            </a:pPr>
            <a:r>
              <a:rPr lang="zh-CN" altLang="en-US" sz="2000" b="1" dirty="0">
                <a:solidFill>
                  <a:srgbClr val="C00000"/>
                </a:solidFill>
                <a:latin typeface="微软雅黑" pitchFamily="34" charset="-122"/>
                <a:ea typeface="微软雅黑" pitchFamily="34" charset="-122"/>
              </a:rPr>
              <a:t>移动 </a:t>
            </a:r>
            <a:r>
              <a:rPr lang="en-US" altLang="zh-CN" sz="2000" b="1" dirty="0">
                <a:solidFill>
                  <a:srgbClr val="C00000"/>
                </a:solidFill>
                <a:latin typeface="微软雅黑" pitchFamily="34" charset="-122"/>
                <a:ea typeface="微软雅黑" pitchFamily="34" charset="-122"/>
              </a:rPr>
              <a:t>IP </a:t>
            </a:r>
            <a:r>
              <a:rPr lang="zh-CN" altLang="en-US" sz="2000" b="1" dirty="0">
                <a:solidFill>
                  <a:srgbClr val="C00000"/>
                </a:solidFill>
                <a:latin typeface="微软雅黑" pitchFamily="34" charset="-122"/>
                <a:ea typeface="微软雅黑" pitchFamily="34" charset="-122"/>
              </a:rPr>
              <a:t>要解决的问题：</a:t>
            </a:r>
            <a:r>
              <a:rPr lang="zh-CN" altLang="en-US" sz="2000" b="1" dirty="0">
                <a:latin typeface="微软雅黑" pitchFamily="34" charset="-122"/>
                <a:ea typeface="微软雅黑" pitchFamily="34" charset="-122"/>
              </a:rPr>
              <a:t>使用户的移动性对上层的网络应用透明。 </a:t>
            </a:r>
          </a:p>
        </p:txBody>
      </p:sp>
    </p:spTree>
    <p:extLst>
      <p:ext uri="{BB962C8B-B14F-4D97-AF65-F5344CB8AC3E}">
        <p14:creationId xmlns="" xmlns:p14="http://schemas.microsoft.com/office/powerpoint/2010/main" val="322277088"/>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54535"/>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Line 5"/>
          <p:cNvSpPr>
            <a:spLocks noChangeShapeType="1"/>
          </p:cNvSpPr>
          <p:nvPr/>
        </p:nvSpPr>
        <p:spPr bwMode="auto">
          <a:xfrm>
            <a:off x="2552700" y="1981034"/>
            <a:ext cx="3098801" cy="12828"/>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5" name="Cloud"/>
          <p:cNvSpPr>
            <a:spLocks noChangeAspect="1" noEditPoints="1" noChangeArrowheads="1"/>
          </p:cNvSpPr>
          <p:nvPr/>
        </p:nvSpPr>
        <p:spPr bwMode="auto">
          <a:xfrm>
            <a:off x="3542371" y="1419791"/>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09475" y="621675"/>
            <a:ext cx="8129015"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4" name="Rectangle 6"/>
          <p:cNvSpPr>
            <a:spLocks noChangeArrowheads="1"/>
          </p:cNvSpPr>
          <p:nvPr/>
        </p:nvSpPr>
        <p:spPr bwMode="auto">
          <a:xfrm>
            <a:off x="3145913" y="598585"/>
            <a:ext cx="2871299"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移动 </a:t>
            </a:r>
            <a:r>
              <a:rPr lang="en-US" altLang="zh-CN" sz="2000" b="1" dirty="0">
                <a:solidFill>
                  <a:schemeClr val="bg1"/>
                </a:solidFill>
                <a:ea typeface="微软雅黑" pitchFamily="34" charset="-122"/>
              </a:rPr>
              <a:t>IP </a:t>
            </a:r>
            <a:r>
              <a:rPr lang="zh-CN" altLang="en-US" sz="2000" b="1" dirty="0">
                <a:solidFill>
                  <a:schemeClr val="bg1"/>
                </a:solidFill>
                <a:ea typeface="微软雅黑" pitchFamily="34" charset="-122"/>
              </a:rPr>
              <a:t>使用的基本概念 </a:t>
            </a:r>
          </a:p>
        </p:txBody>
      </p:sp>
      <p:sp>
        <p:nvSpPr>
          <p:cNvPr id="5" name="矩形 4"/>
          <p:cNvSpPr/>
          <p:nvPr/>
        </p:nvSpPr>
        <p:spPr>
          <a:xfrm>
            <a:off x="804804" y="2924706"/>
            <a:ext cx="7737886" cy="1631216"/>
          </a:xfrm>
          <a:prstGeom prst="rect">
            <a:avLst/>
          </a:prstGeom>
          <a:noFill/>
          <a:ln>
            <a:noFill/>
          </a:ln>
        </p:spPr>
        <p:txBody>
          <a:bodyPr wrap="square">
            <a:spAutoFit/>
          </a:bodyPr>
          <a:lstStyle/>
          <a:p>
            <a:pPr>
              <a:lnSpc>
                <a:spcPts val="2400"/>
              </a:lnSpc>
            </a:pPr>
            <a:r>
              <a:rPr lang="zh-CN" altLang="en-US" sz="1600" b="1" dirty="0" smtClean="0">
                <a:latin typeface="微软雅黑" pitchFamily="34" charset="-122"/>
                <a:ea typeface="微软雅黑" pitchFamily="34" charset="-122"/>
              </a:rPr>
              <a:t>移动站 </a:t>
            </a:r>
            <a:r>
              <a:rPr lang="en-US" altLang="zh-CN" sz="1600" b="1" dirty="0" smtClean="0">
                <a:latin typeface="微软雅黑" pitchFamily="34" charset="-122"/>
                <a:ea typeface="微软雅黑" pitchFamily="34" charset="-122"/>
              </a:rPr>
              <a:t>A </a:t>
            </a:r>
            <a:r>
              <a:rPr lang="zh-CN" altLang="en-US" sz="1600" b="1" dirty="0" smtClean="0">
                <a:latin typeface="微软雅黑" pitchFamily="34" charset="-122"/>
                <a:ea typeface="微软雅黑" pitchFamily="34" charset="-122"/>
              </a:rPr>
              <a:t>必须</a:t>
            </a:r>
            <a:r>
              <a:rPr lang="zh-CN" altLang="en-US" sz="1600" b="1" dirty="0">
                <a:latin typeface="微软雅黑" pitchFamily="34" charset="-122"/>
                <a:ea typeface="微软雅黑" pitchFamily="34" charset="-122"/>
              </a:rPr>
              <a:t>有一个原始地址，即</a:t>
            </a:r>
            <a:r>
              <a:rPr lang="zh-CN" altLang="en-US" sz="1600" b="1" dirty="0">
                <a:solidFill>
                  <a:srgbClr val="0000FF"/>
                </a:solidFill>
                <a:latin typeface="微软雅黑" pitchFamily="34" charset="-122"/>
                <a:ea typeface="微软雅黑" pitchFamily="34" charset="-122"/>
              </a:rPr>
              <a:t>永久地址</a:t>
            </a:r>
            <a:r>
              <a:rPr lang="zh-CN" altLang="en-US" sz="1600" b="1" dirty="0">
                <a:latin typeface="微软雅黑" pitchFamily="34" charset="-122"/>
                <a:ea typeface="微软雅黑" pitchFamily="34" charset="-122"/>
              </a:rPr>
              <a:t>，或</a:t>
            </a:r>
            <a:r>
              <a:rPr lang="zh-CN" altLang="en-US" sz="1600" b="1" dirty="0">
                <a:solidFill>
                  <a:srgbClr val="0000CC"/>
                </a:solidFill>
                <a:latin typeface="微软雅黑" pitchFamily="34" charset="-122"/>
                <a:ea typeface="微软雅黑" pitchFamily="34" charset="-122"/>
              </a:rPr>
              <a:t>归属</a:t>
            </a:r>
            <a:r>
              <a:rPr lang="zh-CN" altLang="en-US" sz="1600" b="1" dirty="0" smtClean="0">
                <a:solidFill>
                  <a:srgbClr val="0000CC"/>
                </a:solidFill>
                <a:latin typeface="微软雅黑" pitchFamily="34" charset="-122"/>
                <a:ea typeface="微软雅黑" pitchFamily="34" charset="-122"/>
              </a:rPr>
              <a:t>地址 </a:t>
            </a:r>
            <a:r>
              <a:rPr lang="en-US" altLang="zh-CN" sz="1600" b="1" dirty="0" smtClean="0">
                <a:latin typeface="微软雅黑" pitchFamily="34" charset="-122"/>
                <a:ea typeface="微软雅黑" pitchFamily="34" charset="-122"/>
              </a:rPr>
              <a:t>(</a:t>
            </a:r>
            <a:r>
              <a:rPr lang="en-US" altLang="zh-CN" sz="1600" b="1" dirty="0">
                <a:latin typeface="微软雅黑" pitchFamily="34" charset="-122"/>
                <a:ea typeface="微软雅黑" pitchFamily="34" charset="-122"/>
              </a:rPr>
              <a:t>home address)</a:t>
            </a:r>
            <a:r>
              <a:rPr lang="zh-CN" altLang="en-US" sz="1600" b="1" dirty="0">
                <a:latin typeface="微软雅黑" pitchFamily="34" charset="-122"/>
                <a:ea typeface="微软雅黑" pitchFamily="34" charset="-122"/>
              </a:rPr>
              <a:t>。移动站原始连接到的网络叫做</a:t>
            </a:r>
            <a:r>
              <a:rPr lang="zh-CN" altLang="en-US" sz="1600" b="1" dirty="0">
                <a:solidFill>
                  <a:srgbClr val="0000FF"/>
                </a:solidFill>
                <a:latin typeface="微软雅黑" pitchFamily="34" charset="-122"/>
                <a:ea typeface="微软雅黑" pitchFamily="34" charset="-122"/>
              </a:rPr>
              <a:t>归属</a:t>
            </a:r>
            <a:r>
              <a:rPr lang="zh-CN" altLang="en-US" sz="1600" b="1" dirty="0" smtClean="0">
                <a:solidFill>
                  <a:srgbClr val="0000FF"/>
                </a:solidFill>
                <a:latin typeface="微软雅黑" pitchFamily="34" charset="-122"/>
                <a:ea typeface="微软雅黑" pitchFamily="34" charset="-122"/>
              </a:rPr>
              <a:t>网络 </a:t>
            </a:r>
            <a:r>
              <a:rPr lang="en-US" altLang="zh-CN" sz="1600" b="1" dirty="0" smtClean="0">
                <a:latin typeface="微软雅黑" pitchFamily="34" charset="-122"/>
                <a:ea typeface="微软雅黑" pitchFamily="34" charset="-122"/>
              </a:rPr>
              <a:t>(</a:t>
            </a:r>
            <a:r>
              <a:rPr lang="en-US" altLang="zh-CN" sz="1600" b="1" dirty="0">
                <a:latin typeface="微软雅黑" pitchFamily="34" charset="-122"/>
                <a:ea typeface="微软雅黑" pitchFamily="34" charset="-122"/>
              </a:rPr>
              <a:t>home network)</a:t>
            </a:r>
            <a:r>
              <a:rPr lang="zh-CN" altLang="en-US" sz="1600" b="1" dirty="0">
                <a:latin typeface="微软雅黑" pitchFamily="34" charset="-122"/>
                <a:ea typeface="微软雅黑" pitchFamily="34" charset="-122"/>
              </a:rPr>
              <a:t>。</a:t>
            </a:r>
            <a:r>
              <a:rPr lang="zh-CN" altLang="en-US" sz="1600" b="1" dirty="0">
                <a:solidFill>
                  <a:srgbClr val="C00000"/>
                </a:solidFill>
                <a:latin typeface="微软雅黑" pitchFamily="34" charset="-122"/>
                <a:ea typeface="微软雅黑" pitchFamily="34" charset="-122"/>
              </a:rPr>
              <a:t>永久地址和归属网络的关联是不变</a:t>
            </a:r>
            <a:r>
              <a:rPr lang="zh-CN" altLang="en-US" sz="1600" b="1" dirty="0" smtClean="0">
                <a:solidFill>
                  <a:srgbClr val="C00000"/>
                </a:solidFill>
                <a:latin typeface="微软雅黑" pitchFamily="34" charset="-122"/>
                <a:ea typeface="微软雅黑" pitchFamily="34" charset="-122"/>
              </a:rPr>
              <a:t>的。</a:t>
            </a:r>
            <a:r>
              <a:rPr lang="zh-CN" altLang="en-US" sz="1600" b="1" dirty="0" smtClean="0">
                <a:solidFill>
                  <a:srgbClr val="0000CC"/>
                </a:solidFill>
                <a:latin typeface="微软雅黑" pitchFamily="34" charset="-122"/>
                <a:ea typeface="微软雅黑" pitchFamily="34" charset="-122"/>
              </a:rPr>
              <a:t>归属代理 </a:t>
            </a:r>
            <a:r>
              <a:rPr lang="en-US" altLang="zh-CN" sz="1600" b="1" dirty="0" smtClean="0">
                <a:latin typeface="微软雅黑" pitchFamily="34" charset="-122"/>
                <a:ea typeface="微软雅黑" pitchFamily="34" charset="-122"/>
              </a:rPr>
              <a:t>(</a:t>
            </a:r>
            <a:r>
              <a:rPr lang="en-US" altLang="zh-CN" sz="1600" b="1" dirty="0">
                <a:latin typeface="微软雅黑" pitchFamily="34" charset="-122"/>
                <a:ea typeface="微软雅黑" pitchFamily="34" charset="-122"/>
              </a:rPr>
              <a:t>home agent</a:t>
            </a:r>
            <a:r>
              <a:rPr lang="en-US" altLang="zh-CN" sz="1600" b="1" dirty="0" smtClean="0">
                <a:latin typeface="微软雅黑" pitchFamily="34" charset="-122"/>
                <a:ea typeface="微软雅黑" pitchFamily="34" charset="-122"/>
              </a:rPr>
              <a:t>) </a:t>
            </a:r>
            <a:r>
              <a:rPr lang="zh-CN" altLang="en-US" sz="1600" b="1" dirty="0" smtClean="0">
                <a:latin typeface="微软雅黑" pitchFamily="34" charset="-122"/>
                <a:ea typeface="微软雅黑" pitchFamily="34" charset="-122"/>
              </a:rPr>
              <a:t>让</a:t>
            </a:r>
            <a:r>
              <a:rPr lang="zh-CN" altLang="en-US" sz="1600" b="1" dirty="0">
                <a:latin typeface="微软雅黑" pitchFamily="34" charset="-122"/>
                <a:ea typeface="微软雅黑" pitchFamily="34" charset="-122"/>
              </a:rPr>
              <a:t>地址的改变对互联网的其余</a:t>
            </a:r>
            <a:r>
              <a:rPr lang="zh-CN" altLang="en-US" sz="1600" b="1" dirty="0" smtClean="0">
                <a:latin typeface="微软雅黑" pitchFamily="34" charset="-122"/>
                <a:ea typeface="微软雅黑" pitchFamily="34" charset="-122"/>
              </a:rPr>
              <a:t>部分透明，它通常</a:t>
            </a:r>
            <a:r>
              <a:rPr lang="zh-CN" altLang="en-US" sz="1600" b="1" dirty="0">
                <a:latin typeface="微软雅黑" pitchFamily="34" charset="-122"/>
                <a:ea typeface="微软雅黑" pitchFamily="34" charset="-122"/>
              </a:rPr>
              <a:t>就是连接在归属网络上的路由器</a:t>
            </a:r>
            <a:r>
              <a:rPr lang="zh-CN" altLang="en-US" sz="1600" b="1" dirty="0" smtClean="0">
                <a:latin typeface="微软雅黑" pitchFamily="34" charset="-122"/>
                <a:ea typeface="微软雅黑" pitchFamily="34" charset="-122"/>
              </a:rPr>
              <a:t>，代理功能在</a:t>
            </a:r>
            <a:r>
              <a:rPr lang="zh-CN" altLang="en-US" sz="1600" b="1" dirty="0">
                <a:solidFill>
                  <a:srgbClr val="0000CC"/>
                </a:solidFill>
                <a:latin typeface="微软雅黑" pitchFamily="34" charset="-122"/>
                <a:ea typeface="微软雅黑" pitchFamily="34" charset="-122"/>
              </a:rPr>
              <a:t>应用层</a:t>
            </a:r>
            <a:r>
              <a:rPr lang="zh-CN" altLang="en-US" sz="1600" b="1" dirty="0" smtClean="0">
                <a:latin typeface="微软雅黑" pitchFamily="34" charset="-122"/>
                <a:ea typeface="微软雅黑" pitchFamily="34" charset="-122"/>
              </a:rPr>
              <a:t>完成。</a:t>
            </a:r>
            <a:r>
              <a:rPr lang="zh-CN" altLang="en-US" sz="1600" b="1" dirty="0">
                <a:latin typeface="微软雅黑" pitchFamily="34" charset="-122"/>
                <a:ea typeface="微软雅黑" pitchFamily="34" charset="-122"/>
              </a:rPr>
              <a:t>归属代理既是路由器，也是主机</a:t>
            </a:r>
            <a:r>
              <a:rPr lang="zh-CN" altLang="en-US" sz="1600" b="1" dirty="0" smtClean="0">
                <a:latin typeface="微软雅黑" pitchFamily="34" charset="-122"/>
                <a:ea typeface="微软雅黑" pitchFamily="34" charset="-122"/>
              </a:rPr>
              <a:t>。</a:t>
            </a:r>
            <a:endParaRPr lang="zh-CN" altLang="en-US" sz="1600" b="1" dirty="0">
              <a:latin typeface="微软雅黑" pitchFamily="34" charset="-122"/>
              <a:ea typeface="微软雅黑" pitchFamily="34" charset="-122"/>
            </a:endParaRPr>
          </a:p>
        </p:txBody>
      </p:sp>
      <p:sp>
        <p:nvSpPr>
          <p:cNvPr id="18" name="Text Box 113"/>
          <p:cNvSpPr txBox="1">
            <a:spLocks noChangeArrowheads="1"/>
          </p:cNvSpPr>
          <p:nvPr/>
        </p:nvSpPr>
        <p:spPr bwMode="auto">
          <a:xfrm>
            <a:off x="5463161" y="2506079"/>
            <a:ext cx="899606"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19" name="Text Box 143"/>
          <p:cNvSpPr txBox="1">
            <a:spLocks noChangeArrowheads="1"/>
          </p:cNvSpPr>
          <p:nvPr/>
        </p:nvSpPr>
        <p:spPr bwMode="auto">
          <a:xfrm flipH="1">
            <a:off x="6735672" y="2070888"/>
            <a:ext cx="322524"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24" name="Cloud"/>
          <p:cNvSpPr>
            <a:spLocks noChangeAspect="1" noEditPoints="1" noChangeArrowheads="1"/>
          </p:cNvSpPr>
          <p:nvPr/>
        </p:nvSpPr>
        <p:spPr bwMode="auto">
          <a:xfrm>
            <a:off x="1195056" y="1258989"/>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25" name="Text Box 91"/>
          <p:cNvSpPr txBox="1">
            <a:spLocks noChangeArrowheads="1"/>
          </p:cNvSpPr>
          <p:nvPr/>
        </p:nvSpPr>
        <p:spPr bwMode="auto">
          <a:xfrm>
            <a:off x="1323105" y="1445218"/>
            <a:ext cx="808235"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26" name="Line 94"/>
          <p:cNvSpPr>
            <a:spLocks noChangeShapeType="1"/>
          </p:cNvSpPr>
          <p:nvPr/>
        </p:nvSpPr>
        <p:spPr bwMode="auto">
          <a:xfrm>
            <a:off x="2166379" y="1564063"/>
            <a:ext cx="3432" cy="18293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7" name="Text Box 96"/>
          <p:cNvSpPr txBox="1">
            <a:spLocks noChangeArrowheads="1"/>
          </p:cNvSpPr>
          <p:nvPr/>
        </p:nvSpPr>
        <p:spPr bwMode="auto">
          <a:xfrm>
            <a:off x="1261408" y="1100992"/>
            <a:ext cx="171232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  </a:t>
            </a:r>
            <a:r>
              <a:rPr kumimoji="1" lang="en-US" altLang="zh-CN" sz="1100" b="1" dirty="0">
                <a:latin typeface="微软雅黑" panose="020B0503020204020204" pitchFamily="34" charset="-122"/>
                <a:ea typeface="微软雅黑" panose="020B0503020204020204" pitchFamily="34" charset="-122"/>
              </a:rPr>
              <a:t>131.8.0.0/16</a:t>
            </a:r>
          </a:p>
        </p:txBody>
      </p:sp>
      <p:sp>
        <p:nvSpPr>
          <p:cNvPr id="28" name="Text Box 99"/>
          <p:cNvSpPr txBox="1">
            <a:spLocks noChangeArrowheads="1"/>
          </p:cNvSpPr>
          <p:nvPr/>
        </p:nvSpPr>
        <p:spPr bwMode="auto">
          <a:xfrm>
            <a:off x="1498304" y="1819406"/>
            <a:ext cx="748923"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29" name="Line 116"/>
          <p:cNvSpPr>
            <a:spLocks noChangeShapeType="1"/>
          </p:cNvSpPr>
          <p:nvPr/>
        </p:nvSpPr>
        <p:spPr bwMode="auto">
          <a:xfrm rot="16200000" flipV="1">
            <a:off x="2209274" y="1318900"/>
            <a:ext cx="0" cy="856190"/>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1" name="Line 128"/>
          <p:cNvSpPr>
            <a:spLocks noChangeShapeType="1"/>
          </p:cNvSpPr>
          <p:nvPr/>
        </p:nvSpPr>
        <p:spPr bwMode="auto">
          <a:xfrm>
            <a:off x="2325949" y="1746996"/>
            <a:ext cx="3432" cy="18293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2" name="Picture 129"/>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2169811" y="1926760"/>
            <a:ext cx="324288" cy="13620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44" name="Text Box 147"/>
          <p:cNvSpPr txBox="1">
            <a:spLocks noChangeArrowheads="1"/>
          </p:cNvSpPr>
          <p:nvPr/>
        </p:nvSpPr>
        <p:spPr bwMode="auto">
          <a:xfrm>
            <a:off x="2190224" y="1378653"/>
            <a:ext cx="171232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45" name="Cloud"/>
          <p:cNvSpPr>
            <a:spLocks noChangeAspect="1" noEditPoints="1" noChangeArrowheads="1"/>
          </p:cNvSpPr>
          <p:nvPr/>
        </p:nvSpPr>
        <p:spPr bwMode="auto">
          <a:xfrm>
            <a:off x="5491783" y="1316516"/>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47" name="Line 90"/>
          <p:cNvSpPr>
            <a:spLocks noChangeShapeType="1"/>
          </p:cNvSpPr>
          <p:nvPr/>
        </p:nvSpPr>
        <p:spPr bwMode="auto">
          <a:xfrm flipH="1">
            <a:off x="6054970" y="1568024"/>
            <a:ext cx="0" cy="17897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95"/>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5575401" y="1926760"/>
            <a:ext cx="324288" cy="13620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49" name="Text Box 97"/>
          <p:cNvSpPr txBox="1">
            <a:spLocks noChangeArrowheads="1"/>
          </p:cNvSpPr>
          <p:nvPr/>
        </p:nvSpPr>
        <p:spPr bwMode="auto">
          <a:xfrm>
            <a:off x="5486176" y="1100992"/>
            <a:ext cx="153920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15.0.0.0/8</a:t>
            </a:r>
          </a:p>
        </p:txBody>
      </p:sp>
      <p:sp>
        <p:nvSpPr>
          <p:cNvPr id="50" name="Text Box 98"/>
          <p:cNvSpPr txBox="1">
            <a:spLocks noChangeArrowheads="1"/>
          </p:cNvSpPr>
          <p:nvPr/>
        </p:nvSpPr>
        <p:spPr bwMode="auto">
          <a:xfrm>
            <a:off x="5263371" y="2021765"/>
            <a:ext cx="748923"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52" name="Line 130"/>
          <p:cNvSpPr>
            <a:spLocks noChangeShapeType="1"/>
          </p:cNvSpPr>
          <p:nvPr/>
        </p:nvSpPr>
        <p:spPr bwMode="auto">
          <a:xfrm rot="16200000" flipV="1">
            <a:off x="6016364" y="1318900"/>
            <a:ext cx="0" cy="856190"/>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4" name="Line 142"/>
          <p:cNvSpPr>
            <a:spLocks noChangeShapeType="1"/>
          </p:cNvSpPr>
          <p:nvPr/>
        </p:nvSpPr>
        <p:spPr bwMode="auto">
          <a:xfrm flipH="1">
            <a:off x="5743550" y="1746996"/>
            <a:ext cx="0" cy="17897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6" name="Text Box 148"/>
          <p:cNvSpPr txBox="1">
            <a:spLocks noChangeArrowheads="1"/>
          </p:cNvSpPr>
          <p:nvPr/>
        </p:nvSpPr>
        <p:spPr bwMode="auto">
          <a:xfrm>
            <a:off x="5718150" y="1404053"/>
            <a:ext cx="300082"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57" name="Text Box 149"/>
          <p:cNvSpPr txBox="1">
            <a:spLocks noChangeArrowheads="1"/>
          </p:cNvSpPr>
          <p:nvPr/>
        </p:nvSpPr>
        <p:spPr bwMode="auto">
          <a:xfrm>
            <a:off x="6099581" y="1396699"/>
            <a:ext cx="171232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58" name="AutoShape 150"/>
          <p:cNvSpPr>
            <a:spLocks noChangeArrowheads="1"/>
          </p:cNvSpPr>
          <p:nvPr/>
        </p:nvSpPr>
        <p:spPr bwMode="auto">
          <a:xfrm>
            <a:off x="6018405" y="1924605"/>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a:ex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p>
        </p:txBody>
      </p:sp>
      <p:sp>
        <p:nvSpPr>
          <p:cNvPr id="51" name="Line 112"/>
          <p:cNvSpPr>
            <a:spLocks noChangeShapeType="1"/>
          </p:cNvSpPr>
          <p:nvPr/>
        </p:nvSpPr>
        <p:spPr bwMode="auto">
          <a:xfrm flipV="1">
            <a:off x="5743550" y="1661398"/>
            <a:ext cx="224480" cy="301789"/>
          </a:xfrm>
          <a:prstGeom prst="line">
            <a:avLst/>
          </a:prstGeom>
          <a:noFill/>
          <a:ln w="38100">
            <a:solidFill>
              <a:srgbClr val="FF00FF"/>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Freeform 114"/>
          <p:cNvSpPr>
            <a:spLocks/>
          </p:cNvSpPr>
          <p:nvPr/>
        </p:nvSpPr>
        <p:spPr bwMode="auto">
          <a:xfrm>
            <a:off x="2494100" y="1649598"/>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92"/>
          <p:cNvSpPr>
            <a:spLocks noChangeShapeType="1"/>
          </p:cNvSpPr>
          <p:nvPr/>
        </p:nvSpPr>
        <p:spPr bwMode="auto">
          <a:xfrm>
            <a:off x="2283388" y="1608411"/>
            <a:ext cx="3301874" cy="0"/>
          </a:xfrm>
          <a:prstGeom prst="line">
            <a:avLst/>
          </a:prstGeom>
          <a:noFill/>
          <a:ln w="38100">
            <a:solidFill>
              <a:srgbClr val="FF00FF"/>
            </a:solidFill>
            <a:prstDash val="sysDot"/>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111"/>
          <p:cNvSpPr>
            <a:spLocks noChangeShapeType="1"/>
          </p:cNvSpPr>
          <p:nvPr/>
        </p:nvSpPr>
        <p:spPr bwMode="auto">
          <a:xfrm flipH="1" flipV="1">
            <a:off x="2494098" y="2028289"/>
            <a:ext cx="3761679" cy="503190"/>
          </a:xfrm>
          <a:prstGeom prst="line">
            <a:avLst/>
          </a:prstGeom>
          <a:noFill/>
          <a:ln w="38100">
            <a:solidFill>
              <a:srgbClr val="FF00FF"/>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Freeform 115"/>
          <p:cNvSpPr>
            <a:spLocks/>
          </p:cNvSpPr>
          <p:nvPr/>
        </p:nvSpPr>
        <p:spPr bwMode="auto">
          <a:xfrm>
            <a:off x="6223967" y="1639295"/>
            <a:ext cx="1098283" cy="893912"/>
          </a:xfrm>
          <a:custGeom>
            <a:avLst/>
            <a:gdLst>
              <a:gd name="T0" fmla="*/ 0 w 612"/>
              <a:gd name="T1" fmla="*/ 0 h 1257"/>
              <a:gd name="T2" fmla="*/ 385 w 612"/>
              <a:gd name="T3" fmla="*/ 119 h 1257"/>
              <a:gd name="T4" fmla="*/ 578 w 612"/>
              <a:gd name="T5" fmla="*/ 351 h 1257"/>
              <a:gd name="T6" fmla="*/ 590 w 612"/>
              <a:gd name="T7" fmla="*/ 663 h 1257"/>
              <a:gd name="T8" fmla="*/ 500 w 612"/>
              <a:gd name="T9" fmla="*/ 909 h 1257"/>
              <a:gd name="T10" fmla="*/ 326 w 612"/>
              <a:gd name="T11" fmla="*/ 1257 h 1257"/>
              <a:gd name="connsiteX0" fmla="*/ 0 w 9830"/>
              <a:gd name="connsiteY0" fmla="*/ 0 h 9235"/>
              <a:gd name="connsiteX1" fmla="*/ 6291 w 9830"/>
              <a:gd name="connsiteY1" fmla="*/ 947 h 9235"/>
              <a:gd name="connsiteX2" fmla="*/ 9444 w 9830"/>
              <a:gd name="connsiteY2" fmla="*/ 2792 h 9235"/>
              <a:gd name="connsiteX3" fmla="*/ 9641 w 9830"/>
              <a:gd name="connsiteY3" fmla="*/ 5274 h 9235"/>
              <a:gd name="connsiteX4" fmla="*/ 8170 w 9830"/>
              <a:gd name="connsiteY4" fmla="*/ 7232 h 9235"/>
              <a:gd name="connsiteX5" fmla="*/ 3096 w 9830"/>
              <a:gd name="connsiteY5" fmla="*/ 9235 h 9235"/>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9724"/>
              <a:gd name="connsiteX1" fmla="*/ 6400 w 10063"/>
              <a:gd name="connsiteY1" fmla="*/ 1025 h 9724"/>
              <a:gd name="connsiteX2" fmla="*/ 9607 w 10063"/>
              <a:gd name="connsiteY2" fmla="*/ 3023 h 9724"/>
              <a:gd name="connsiteX3" fmla="*/ 9808 w 10063"/>
              <a:gd name="connsiteY3" fmla="*/ 5711 h 9724"/>
              <a:gd name="connsiteX4" fmla="*/ 7380 w 10063"/>
              <a:gd name="connsiteY4" fmla="*/ 8384 h 9724"/>
              <a:gd name="connsiteX5" fmla="*/ 2859 w 10063"/>
              <a:gd name="connsiteY5" fmla="*/ 9724 h 9724"/>
              <a:gd name="connsiteX0" fmla="*/ 0 w 10000"/>
              <a:gd name="connsiteY0" fmla="*/ 0 h 10000"/>
              <a:gd name="connsiteX1" fmla="*/ 6360 w 10000"/>
              <a:gd name="connsiteY1" fmla="*/ 1054 h 10000"/>
              <a:gd name="connsiteX2" fmla="*/ 9547 w 10000"/>
              <a:gd name="connsiteY2" fmla="*/ 3109 h 10000"/>
              <a:gd name="connsiteX3" fmla="*/ 9747 w 10000"/>
              <a:gd name="connsiteY3" fmla="*/ 5873 h 10000"/>
              <a:gd name="connsiteX4" fmla="*/ 7334 w 10000"/>
              <a:gd name="connsiteY4" fmla="*/ 8622 h 10000"/>
              <a:gd name="connsiteX5" fmla="*/ 2841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0" y="0"/>
                </a:moveTo>
                <a:cubicBezTo>
                  <a:pt x="1090" y="177"/>
                  <a:pt x="4774" y="540"/>
                  <a:pt x="6360" y="1054"/>
                </a:cubicBezTo>
                <a:cubicBezTo>
                  <a:pt x="7945" y="1568"/>
                  <a:pt x="8986" y="2303"/>
                  <a:pt x="9547" y="3109"/>
                </a:cubicBezTo>
                <a:cubicBezTo>
                  <a:pt x="10109" y="3915"/>
                  <a:pt x="10115" y="4954"/>
                  <a:pt x="9747" y="5873"/>
                </a:cubicBezTo>
                <a:cubicBezTo>
                  <a:pt x="9378" y="6792"/>
                  <a:pt x="8485" y="7934"/>
                  <a:pt x="7334" y="8622"/>
                </a:cubicBezTo>
                <a:cubicBezTo>
                  <a:pt x="6183" y="9310"/>
                  <a:pt x="3782" y="9930"/>
                  <a:pt x="2841" y="10000"/>
                </a:cubicBezTo>
              </a:path>
            </a:pathLst>
          </a:custGeom>
          <a:noFill/>
          <a:ln w="38100" cmpd="sng">
            <a:solidFill>
              <a:srgbClr val="FF00FF"/>
            </a:solidFill>
            <a:round/>
            <a:headEnd type="non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Text Box 93"/>
          <p:cNvSpPr txBox="1">
            <a:spLocks noChangeArrowheads="1"/>
          </p:cNvSpPr>
          <p:nvPr/>
        </p:nvSpPr>
        <p:spPr bwMode="auto">
          <a:xfrm>
            <a:off x="3921050" y="1811031"/>
            <a:ext cx="646331"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167" name="组合 166"/>
          <p:cNvGrpSpPr/>
          <p:nvPr/>
        </p:nvGrpSpPr>
        <p:grpSpPr>
          <a:xfrm>
            <a:off x="6238223" y="2351876"/>
            <a:ext cx="309983" cy="332183"/>
            <a:chOff x="2565534" y="4101618"/>
            <a:chExt cx="360485" cy="386301"/>
          </a:xfrm>
        </p:grpSpPr>
        <p:sp>
          <p:nvSpPr>
            <p:cNvPr id="168"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69" name="Group 424"/>
            <p:cNvGrpSpPr>
              <a:grpSpLocks/>
            </p:cNvGrpSpPr>
            <p:nvPr/>
          </p:nvGrpSpPr>
          <p:grpSpPr bwMode="auto">
            <a:xfrm>
              <a:off x="2565534" y="4101618"/>
              <a:ext cx="360485" cy="119330"/>
              <a:chOff x="748" y="2251"/>
              <a:chExt cx="306" cy="90"/>
            </a:xfrm>
          </p:grpSpPr>
          <p:sp>
            <p:nvSpPr>
              <p:cNvPr id="171"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2"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3"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4"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5"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6"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70" name="Picture 200" descr="jisuanji"/>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 xmlns:a14="http://schemas.microsoft.com/office/drawing/2010/main">
                  <a:solidFill>
                    <a:srgbClr val="FFFFFF"/>
                  </a:solidFill>
                </a14:hiddenFill>
              </a:ext>
            </a:extLst>
          </p:spPr>
        </p:pic>
      </p:grpSp>
      <p:grpSp>
        <p:nvGrpSpPr>
          <p:cNvPr id="73" name="组合 72"/>
          <p:cNvGrpSpPr/>
          <p:nvPr/>
        </p:nvGrpSpPr>
        <p:grpSpPr>
          <a:xfrm>
            <a:off x="1877866" y="1351352"/>
            <a:ext cx="528586" cy="356119"/>
            <a:chOff x="4406004" y="4260453"/>
            <a:chExt cx="558674" cy="429804"/>
          </a:xfrm>
        </p:grpSpPr>
        <p:grpSp>
          <p:nvGrpSpPr>
            <p:cNvPr id="74" name="Group 460"/>
            <p:cNvGrpSpPr>
              <a:grpSpLocks/>
            </p:cNvGrpSpPr>
            <p:nvPr/>
          </p:nvGrpSpPr>
          <p:grpSpPr bwMode="auto">
            <a:xfrm>
              <a:off x="4543772" y="4322623"/>
              <a:ext cx="420906" cy="367634"/>
              <a:chOff x="657" y="1570"/>
              <a:chExt cx="318" cy="318"/>
            </a:xfrm>
          </p:grpSpPr>
          <p:sp>
            <p:nvSpPr>
              <p:cNvPr id="82"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83"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75" name="Group 463"/>
            <p:cNvGrpSpPr>
              <a:grpSpLocks/>
            </p:cNvGrpSpPr>
            <p:nvPr/>
          </p:nvGrpSpPr>
          <p:grpSpPr bwMode="auto">
            <a:xfrm>
              <a:off x="4406004" y="4260453"/>
              <a:ext cx="405022" cy="119404"/>
              <a:chOff x="748" y="2251"/>
              <a:chExt cx="306" cy="90"/>
            </a:xfrm>
            <a:solidFill>
              <a:srgbClr val="0066FF"/>
            </a:solidFill>
          </p:grpSpPr>
          <p:sp>
            <p:nvSpPr>
              <p:cNvPr id="76"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7"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8"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9"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0"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1"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84" name="组合 83"/>
          <p:cNvGrpSpPr/>
          <p:nvPr/>
        </p:nvGrpSpPr>
        <p:grpSpPr>
          <a:xfrm>
            <a:off x="5797409" y="1351352"/>
            <a:ext cx="528586" cy="356119"/>
            <a:chOff x="4406004" y="4260453"/>
            <a:chExt cx="558674" cy="429804"/>
          </a:xfrm>
        </p:grpSpPr>
        <p:grpSp>
          <p:nvGrpSpPr>
            <p:cNvPr id="85" name="Group 460"/>
            <p:cNvGrpSpPr>
              <a:grpSpLocks/>
            </p:cNvGrpSpPr>
            <p:nvPr/>
          </p:nvGrpSpPr>
          <p:grpSpPr bwMode="auto">
            <a:xfrm>
              <a:off x="4543772" y="4322623"/>
              <a:ext cx="420906" cy="367634"/>
              <a:chOff x="657" y="1570"/>
              <a:chExt cx="318" cy="318"/>
            </a:xfrm>
          </p:grpSpPr>
          <p:sp>
            <p:nvSpPr>
              <p:cNvPr id="9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94"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86" name="Group 463"/>
            <p:cNvGrpSpPr>
              <a:grpSpLocks/>
            </p:cNvGrpSpPr>
            <p:nvPr/>
          </p:nvGrpSpPr>
          <p:grpSpPr bwMode="auto">
            <a:xfrm>
              <a:off x="4406004" y="4260453"/>
              <a:ext cx="405022" cy="119404"/>
              <a:chOff x="748" y="2251"/>
              <a:chExt cx="306" cy="90"/>
            </a:xfrm>
            <a:solidFill>
              <a:srgbClr val="0066FF"/>
            </a:solidFill>
          </p:grpSpPr>
          <p:sp>
            <p:nvSpPr>
              <p:cNvPr id="8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146"/>
          <p:cNvSpPr txBox="1">
            <a:spLocks noChangeArrowheads="1"/>
          </p:cNvSpPr>
          <p:nvPr/>
        </p:nvSpPr>
        <p:spPr bwMode="auto">
          <a:xfrm flipH="1">
            <a:off x="4895447" y="2146863"/>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43" name="Text Box 144"/>
          <p:cNvSpPr txBox="1">
            <a:spLocks noChangeArrowheads="1"/>
          </p:cNvSpPr>
          <p:nvPr/>
        </p:nvSpPr>
        <p:spPr bwMode="auto">
          <a:xfrm flipH="1">
            <a:off x="2777069" y="1572132"/>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55" name="Text Box 145"/>
          <p:cNvSpPr txBox="1">
            <a:spLocks noChangeArrowheads="1"/>
          </p:cNvSpPr>
          <p:nvPr/>
        </p:nvSpPr>
        <p:spPr bwMode="auto">
          <a:xfrm flipH="1">
            <a:off x="5789011" y="1713574"/>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68" name="Text Box 145"/>
          <p:cNvSpPr txBox="1">
            <a:spLocks noChangeArrowheads="1"/>
          </p:cNvSpPr>
          <p:nvPr/>
        </p:nvSpPr>
        <p:spPr bwMode="auto">
          <a:xfrm flipH="1">
            <a:off x="7285719" y="1865974"/>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smtClean="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itchFamily="2" charset="2"/>
            </a:endParaRPr>
          </a:p>
        </p:txBody>
      </p:sp>
    </p:spTree>
    <p:extLst>
      <p:ext uri="{BB962C8B-B14F-4D97-AF65-F5344CB8AC3E}">
        <p14:creationId xmlns="" xmlns:p14="http://schemas.microsoft.com/office/powerpoint/2010/main" val="1632128304"/>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54535"/>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Line 5"/>
          <p:cNvSpPr>
            <a:spLocks noChangeShapeType="1"/>
          </p:cNvSpPr>
          <p:nvPr/>
        </p:nvSpPr>
        <p:spPr bwMode="auto">
          <a:xfrm>
            <a:off x="2552700" y="1981034"/>
            <a:ext cx="3098801" cy="12828"/>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5" name="Cloud"/>
          <p:cNvSpPr>
            <a:spLocks noChangeAspect="1" noEditPoints="1" noChangeArrowheads="1"/>
          </p:cNvSpPr>
          <p:nvPr/>
        </p:nvSpPr>
        <p:spPr bwMode="auto">
          <a:xfrm>
            <a:off x="3542371" y="1419791"/>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09475" y="621675"/>
            <a:ext cx="8129015"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4" name="Rectangle 6"/>
          <p:cNvSpPr>
            <a:spLocks noChangeArrowheads="1"/>
          </p:cNvSpPr>
          <p:nvPr/>
        </p:nvSpPr>
        <p:spPr bwMode="auto">
          <a:xfrm>
            <a:off x="3145913" y="598585"/>
            <a:ext cx="2871299"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移动 </a:t>
            </a:r>
            <a:r>
              <a:rPr lang="en-US" altLang="zh-CN" sz="2000" b="1" dirty="0">
                <a:solidFill>
                  <a:schemeClr val="bg1"/>
                </a:solidFill>
                <a:ea typeface="微软雅黑" pitchFamily="34" charset="-122"/>
              </a:rPr>
              <a:t>IP </a:t>
            </a:r>
            <a:r>
              <a:rPr lang="zh-CN" altLang="en-US" sz="2000" b="1" dirty="0">
                <a:solidFill>
                  <a:schemeClr val="bg1"/>
                </a:solidFill>
                <a:ea typeface="微软雅黑" pitchFamily="34" charset="-122"/>
              </a:rPr>
              <a:t>使用的基本概念 </a:t>
            </a:r>
          </a:p>
        </p:txBody>
      </p:sp>
      <p:sp>
        <p:nvSpPr>
          <p:cNvPr id="5" name="矩形 4"/>
          <p:cNvSpPr/>
          <p:nvPr/>
        </p:nvSpPr>
        <p:spPr>
          <a:xfrm>
            <a:off x="804804" y="2924706"/>
            <a:ext cx="7737886" cy="1323439"/>
          </a:xfrm>
          <a:prstGeom prst="rect">
            <a:avLst/>
          </a:prstGeom>
          <a:noFill/>
          <a:ln>
            <a:noFill/>
          </a:ln>
        </p:spPr>
        <p:txBody>
          <a:bodyPr wrap="square">
            <a:spAutoFit/>
          </a:bodyPr>
          <a:lstStyle/>
          <a:p>
            <a:pPr>
              <a:lnSpc>
                <a:spcPts val="2400"/>
              </a:lnSpc>
            </a:pPr>
            <a:r>
              <a:rPr lang="zh-CN" altLang="en-US" sz="1600" b="1" dirty="0">
                <a:latin typeface="微软雅黑" pitchFamily="34" charset="-122"/>
                <a:ea typeface="微软雅黑" pitchFamily="34" charset="-122"/>
              </a:rPr>
              <a:t>当移动站 </a:t>
            </a:r>
            <a:r>
              <a:rPr lang="en-US" altLang="zh-CN" sz="1600" b="1" dirty="0">
                <a:latin typeface="微软雅黑" pitchFamily="34" charset="-122"/>
                <a:ea typeface="微软雅黑" pitchFamily="34" charset="-122"/>
              </a:rPr>
              <a:t>A </a:t>
            </a:r>
            <a:r>
              <a:rPr lang="zh-CN" altLang="en-US" sz="1600" b="1" dirty="0">
                <a:latin typeface="微软雅黑" pitchFamily="34" charset="-122"/>
                <a:ea typeface="微软雅黑" pitchFamily="34" charset="-122"/>
              </a:rPr>
              <a:t>移动到另一个地点，接入的网络称为</a:t>
            </a:r>
            <a:r>
              <a:rPr lang="zh-CN" altLang="en-US" sz="1600" b="1" dirty="0">
                <a:solidFill>
                  <a:srgbClr val="0000CC"/>
                </a:solidFill>
                <a:latin typeface="微软雅黑" pitchFamily="34" charset="-122"/>
                <a:ea typeface="微软雅黑" pitchFamily="34" charset="-122"/>
              </a:rPr>
              <a:t>被访</a:t>
            </a:r>
            <a:r>
              <a:rPr lang="zh-CN" altLang="en-US" sz="1600" b="1" dirty="0" smtClean="0">
                <a:solidFill>
                  <a:srgbClr val="0000CC"/>
                </a:solidFill>
                <a:latin typeface="微软雅黑" pitchFamily="34" charset="-122"/>
                <a:ea typeface="微软雅黑" pitchFamily="34" charset="-122"/>
              </a:rPr>
              <a:t>网络 </a:t>
            </a:r>
            <a:r>
              <a:rPr lang="en-US" altLang="zh-CN" sz="1600" b="1" dirty="0" smtClean="0">
                <a:latin typeface="微软雅黑" pitchFamily="34" charset="-122"/>
                <a:ea typeface="微软雅黑" pitchFamily="34" charset="-122"/>
              </a:rPr>
              <a:t>(</a:t>
            </a:r>
            <a:r>
              <a:rPr lang="en-US" altLang="zh-CN" sz="1600" b="1" dirty="0">
                <a:latin typeface="微软雅黑" pitchFamily="34" charset="-122"/>
                <a:ea typeface="微软雅黑" pitchFamily="34" charset="-122"/>
              </a:rPr>
              <a:t>visited network)</a:t>
            </a:r>
            <a:r>
              <a:rPr lang="zh-CN" altLang="en-US" sz="1600" b="1" dirty="0">
                <a:latin typeface="微软雅黑" pitchFamily="34" charset="-122"/>
                <a:ea typeface="微软雅黑" pitchFamily="34" charset="-122"/>
              </a:rPr>
              <a:t>或</a:t>
            </a:r>
            <a:r>
              <a:rPr lang="zh-CN" altLang="en-US" sz="1600" b="1" dirty="0">
                <a:solidFill>
                  <a:srgbClr val="0000CC"/>
                </a:solidFill>
                <a:latin typeface="微软雅黑" pitchFamily="34" charset="-122"/>
                <a:ea typeface="微软雅黑" pitchFamily="34" charset="-122"/>
              </a:rPr>
              <a:t>外地</a:t>
            </a:r>
            <a:r>
              <a:rPr lang="zh-CN" altLang="en-US" sz="1600" b="1" dirty="0" smtClean="0">
                <a:solidFill>
                  <a:srgbClr val="0000CC"/>
                </a:solidFill>
                <a:latin typeface="微软雅黑" pitchFamily="34" charset="-122"/>
                <a:ea typeface="微软雅黑" pitchFamily="34" charset="-122"/>
              </a:rPr>
              <a:t>网络 </a:t>
            </a:r>
            <a:r>
              <a:rPr lang="en-US" altLang="zh-CN" sz="1600" b="1" dirty="0" smtClean="0">
                <a:latin typeface="微软雅黑" pitchFamily="34" charset="-122"/>
                <a:ea typeface="微软雅黑" pitchFamily="34" charset="-122"/>
              </a:rPr>
              <a:t>(</a:t>
            </a:r>
            <a:r>
              <a:rPr lang="en-US" altLang="zh-CN" sz="1600" b="1" dirty="0">
                <a:latin typeface="微软雅黑" pitchFamily="34" charset="-122"/>
                <a:ea typeface="微软雅黑" pitchFamily="34" charset="-122"/>
              </a:rPr>
              <a:t>foreign network)</a:t>
            </a:r>
            <a:r>
              <a:rPr lang="zh-CN" altLang="en-US" sz="1600" b="1" dirty="0">
                <a:latin typeface="微软雅黑" pitchFamily="34" charset="-122"/>
                <a:ea typeface="微软雅黑" pitchFamily="34" charset="-122"/>
              </a:rPr>
              <a:t>。被访网络中使用的代理叫做</a:t>
            </a:r>
            <a:r>
              <a:rPr lang="zh-CN" altLang="en-US" sz="1600" b="1" dirty="0">
                <a:solidFill>
                  <a:srgbClr val="0000CC"/>
                </a:solidFill>
                <a:latin typeface="微软雅黑" pitchFamily="34" charset="-122"/>
                <a:ea typeface="微软雅黑" pitchFamily="34" charset="-122"/>
              </a:rPr>
              <a:t>外地</a:t>
            </a:r>
            <a:r>
              <a:rPr lang="zh-CN" altLang="en-US" sz="1600" b="1" dirty="0" smtClean="0">
                <a:solidFill>
                  <a:srgbClr val="0000CC"/>
                </a:solidFill>
                <a:latin typeface="微软雅黑" pitchFamily="34" charset="-122"/>
                <a:ea typeface="微软雅黑" pitchFamily="34" charset="-122"/>
              </a:rPr>
              <a:t>代理 </a:t>
            </a:r>
            <a:r>
              <a:rPr lang="en-US" altLang="zh-CN" sz="1600" b="1" dirty="0" smtClean="0">
                <a:latin typeface="微软雅黑" pitchFamily="34" charset="-122"/>
                <a:ea typeface="微软雅黑" pitchFamily="34" charset="-122"/>
              </a:rPr>
              <a:t>(</a:t>
            </a:r>
            <a:r>
              <a:rPr lang="en-US" altLang="zh-CN" sz="1600" b="1" dirty="0">
                <a:latin typeface="微软雅黑" pitchFamily="34" charset="-122"/>
                <a:ea typeface="微软雅黑" pitchFamily="34" charset="-122"/>
              </a:rPr>
              <a:t>foreign agent</a:t>
            </a:r>
            <a:r>
              <a:rPr lang="en-US" altLang="zh-CN" sz="1600" b="1" dirty="0" smtClean="0">
                <a:latin typeface="微软雅黑" pitchFamily="34" charset="-122"/>
                <a:ea typeface="微软雅黑" pitchFamily="34" charset="-122"/>
              </a:rPr>
              <a:t>)</a:t>
            </a:r>
            <a:r>
              <a:rPr lang="zh-CN" altLang="en-US" sz="1600" b="1" dirty="0" smtClean="0">
                <a:latin typeface="微软雅黑" pitchFamily="34" charset="-122"/>
                <a:ea typeface="微软雅黑" pitchFamily="34" charset="-122"/>
              </a:rPr>
              <a:t>，它</a:t>
            </a:r>
            <a:r>
              <a:rPr lang="zh-CN" altLang="en-US" sz="1600" b="1" dirty="0">
                <a:latin typeface="微软雅黑" pitchFamily="34" charset="-122"/>
                <a:ea typeface="微软雅黑" pitchFamily="34" charset="-122"/>
              </a:rPr>
              <a:t>通常就是连接在被访网络上的</a:t>
            </a:r>
            <a:r>
              <a:rPr lang="zh-CN" altLang="en-US" sz="1600" b="1" dirty="0" smtClean="0">
                <a:latin typeface="微软雅黑" pitchFamily="34" charset="-122"/>
                <a:ea typeface="微软雅黑" pitchFamily="34" charset="-122"/>
              </a:rPr>
              <a:t>路由器。为移动站 </a:t>
            </a:r>
            <a:r>
              <a:rPr lang="en-US" altLang="zh-CN" sz="1600" b="1" dirty="0" smtClean="0">
                <a:latin typeface="微软雅黑" pitchFamily="34" charset="-122"/>
                <a:ea typeface="微软雅黑" pitchFamily="34" charset="-122"/>
              </a:rPr>
              <a:t>A </a:t>
            </a:r>
            <a:r>
              <a:rPr lang="zh-CN" altLang="en-US" sz="1600" b="1" dirty="0" smtClean="0">
                <a:solidFill>
                  <a:srgbClr val="C00000"/>
                </a:solidFill>
                <a:latin typeface="微软雅黑" pitchFamily="34" charset="-122"/>
                <a:ea typeface="微软雅黑" pitchFamily="34" charset="-122"/>
              </a:rPr>
              <a:t>在</a:t>
            </a:r>
            <a:r>
              <a:rPr lang="zh-CN" altLang="en-US" sz="1600" b="1" dirty="0">
                <a:solidFill>
                  <a:srgbClr val="C00000"/>
                </a:solidFill>
                <a:latin typeface="微软雅黑" pitchFamily="34" charset="-122"/>
                <a:ea typeface="微软雅黑" pitchFamily="34" charset="-122"/>
              </a:rPr>
              <a:t>被访网络中</a:t>
            </a:r>
            <a:r>
              <a:rPr lang="zh-CN" altLang="en-US" sz="1600" b="1" dirty="0">
                <a:latin typeface="微软雅黑" pitchFamily="34" charset="-122"/>
                <a:ea typeface="微软雅黑" pitchFamily="34" charset="-122"/>
              </a:rPr>
              <a:t>创建的</a:t>
            </a:r>
            <a:r>
              <a:rPr lang="zh-CN" altLang="en-US" sz="1600" b="1" dirty="0">
                <a:solidFill>
                  <a:srgbClr val="C00000"/>
                </a:solidFill>
                <a:latin typeface="微软雅黑" pitchFamily="34" charset="-122"/>
                <a:ea typeface="微软雅黑" pitchFamily="34" charset="-122"/>
              </a:rPr>
              <a:t>临时地址</a:t>
            </a:r>
            <a:r>
              <a:rPr lang="zh-CN" altLang="en-US" sz="1600" b="1" dirty="0">
                <a:latin typeface="微软雅黑" pitchFamily="34" charset="-122"/>
                <a:ea typeface="微软雅黑" pitchFamily="34" charset="-122"/>
              </a:rPr>
              <a:t>叫做</a:t>
            </a:r>
            <a:r>
              <a:rPr lang="zh-CN" altLang="en-US" sz="1600" b="1" dirty="0">
                <a:solidFill>
                  <a:srgbClr val="0000CC"/>
                </a:solidFill>
                <a:latin typeface="微软雅黑" pitchFamily="34" charset="-122"/>
                <a:ea typeface="微软雅黑" pitchFamily="34" charset="-122"/>
              </a:rPr>
              <a:t>转交</a:t>
            </a:r>
            <a:r>
              <a:rPr lang="zh-CN" altLang="en-US" sz="1600" b="1" dirty="0" smtClean="0">
                <a:solidFill>
                  <a:srgbClr val="0000CC"/>
                </a:solidFill>
                <a:latin typeface="微软雅黑" pitchFamily="34" charset="-122"/>
                <a:ea typeface="微软雅黑" pitchFamily="34" charset="-122"/>
              </a:rPr>
              <a:t>地址</a:t>
            </a:r>
            <a:r>
              <a:rPr lang="zh-CN" altLang="en-US" sz="1600" b="1" dirty="0" smtClean="0">
                <a:latin typeface="微软雅黑" pitchFamily="34" charset="-122"/>
                <a:ea typeface="微软雅黑" pitchFamily="34" charset="-122"/>
              </a:rPr>
              <a:t> </a:t>
            </a:r>
            <a:r>
              <a:rPr lang="en-US" altLang="zh-CN" sz="1600" b="1" dirty="0" smtClean="0">
                <a:latin typeface="微软雅黑" pitchFamily="34" charset="-122"/>
                <a:ea typeface="微软雅黑" pitchFamily="34" charset="-122"/>
              </a:rPr>
              <a:t>(</a:t>
            </a:r>
            <a:r>
              <a:rPr lang="en-US" altLang="zh-CN" sz="1600" b="1" dirty="0">
                <a:latin typeface="微软雅黑" pitchFamily="34" charset="-122"/>
                <a:ea typeface="微软雅黑" pitchFamily="34" charset="-122"/>
              </a:rPr>
              <a:t>care-of address)</a:t>
            </a:r>
            <a:r>
              <a:rPr lang="zh-CN" altLang="en-US" sz="1600" b="1" dirty="0" smtClean="0">
                <a:latin typeface="微软雅黑" pitchFamily="34" charset="-122"/>
                <a:ea typeface="微软雅黑" pitchFamily="34" charset="-122"/>
              </a:rPr>
              <a:t>。</a:t>
            </a:r>
            <a:endParaRPr lang="zh-CN" altLang="en-US" sz="1600" b="1" dirty="0">
              <a:latin typeface="微软雅黑" pitchFamily="34" charset="-122"/>
              <a:ea typeface="微软雅黑" pitchFamily="34" charset="-122"/>
            </a:endParaRPr>
          </a:p>
        </p:txBody>
      </p:sp>
      <p:sp>
        <p:nvSpPr>
          <p:cNvPr id="18" name="Text Box 113"/>
          <p:cNvSpPr txBox="1">
            <a:spLocks noChangeArrowheads="1"/>
          </p:cNvSpPr>
          <p:nvPr/>
        </p:nvSpPr>
        <p:spPr bwMode="auto">
          <a:xfrm>
            <a:off x="5463161" y="2506079"/>
            <a:ext cx="899606"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19" name="Text Box 143"/>
          <p:cNvSpPr txBox="1">
            <a:spLocks noChangeArrowheads="1"/>
          </p:cNvSpPr>
          <p:nvPr/>
        </p:nvSpPr>
        <p:spPr bwMode="auto">
          <a:xfrm flipH="1">
            <a:off x="6735672" y="2070888"/>
            <a:ext cx="322524"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24" name="Cloud"/>
          <p:cNvSpPr>
            <a:spLocks noChangeAspect="1" noEditPoints="1" noChangeArrowheads="1"/>
          </p:cNvSpPr>
          <p:nvPr/>
        </p:nvSpPr>
        <p:spPr bwMode="auto">
          <a:xfrm>
            <a:off x="1195056" y="1258989"/>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25" name="Text Box 91"/>
          <p:cNvSpPr txBox="1">
            <a:spLocks noChangeArrowheads="1"/>
          </p:cNvSpPr>
          <p:nvPr/>
        </p:nvSpPr>
        <p:spPr bwMode="auto">
          <a:xfrm>
            <a:off x="1323105" y="1445218"/>
            <a:ext cx="808235"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26" name="Line 94"/>
          <p:cNvSpPr>
            <a:spLocks noChangeShapeType="1"/>
          </p:cNvSpPr>
          <p:nvPr/>
        </p:nvSpPr>
        <p:spPr bwMode="auto">
          <a:xfrm>
            <a:off x="2166379" y="1564063"/>
            <a:ext cx="3432" cy="18293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7" name="Text Box 96"/>
          <p:cNvSpPr txBox="1">
            <a:spLocks noChangeArrowheads="1"/>
          </p:cNvSpPr>
          <p:nvPr/>
        </p:nvSpPr>
        <p:spPr bwMode="auto">
          <a:xfrm>
            <a:off x="1261408" y="1100992"/>
            <a:ext cx="171232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  </a:t>
            </a:r>
            <a:r>
              <a:rPr kumimoji="1" lang="en-US" altLang="zh-CN" sz="1100" b="1" dirty="0">
                <a:latin typeface="微软雅黑" panose="020B0503020204020204" pitchFamily="34" charset="-122"/>
                <a:ea typeface="微软雅黑" panose="020B0503020204020204" pitchFamily="34" charset="-122"/>
              </a:rPr>
              <a:t>131.8.0.0/16</a:t>
            </a:r>
          </a:p>
        </p:txBody>
      </p:sp>
      <p:sp>
        <p:nvSpPr>
          <p:cNvPr id="28" name="Text Box 99"/>
          <p:cNvSpPr txBox="1">
            <a:spLocks noChangeArrowheads="1"/>
          </p:cNvSpPr>
          <p:nvPr/>
        </p:nvSpPr>
        <p:spPr bwMode="auto">
          <a:xfrm>
            <a:off x="1498304" y="1819406"/>
            <a:ext cx="748923"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29" name="Line 116"/>
          <p:cNvSpPr>
            <a:spLocks noChangeShapeType="1"/>
          </p:cNvSpPr>
          <p:nvPr/>
        </p:nvSpPr>
        <p:spPr bwMode="auto">
          <a:xfrm rot="16200000" flipV="1">
            <a:off x="2209274" y="1318900"/>
            <a:ext cx="0" cy="856190"/>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1" name="Line 128"/>
          <p:cNvSpPr>
            <a:spLocks noChangeShapeType="1"/>
          </p:cNvSpPr>
          <p:nvPr/>
        </p:nvSpPr>
        <p:spPr bwMode="auto">
          <a:xfrm>
            <a:off x="2325949" y="1746996"/>
            <a:ext cx="3432" cy="18293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2" name="Picture 129"/>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2169811" y="1926760"/>
            <a:ext cx="324288" cy="13620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44" name="Text Box 147"/>
          <p:cNvSpPr txBox="1">
            <a:spLocks noChangeArrowheads="1"/>
          </p:cNvSpPr>
          <p:nvPr/>
        </p:nvSpPr>
        <p:spPr bwMode="auto">
          <a:xfrm>
            <a:off x="2190224" y="1378653"/>
            <a:ext cx="171232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45" name="Cloud"/>
          <p:cNvSpPr>
            <a:spLocks noChangeAspect="1" noEditPoints="1" noChangeArrowheads="1"/>
          </p:cNvSpPr>
          <p:nvPr/>
        </p:nvSpPr>
        <p:spPr bwMode="auto">
          <a:xfrm>
            <a:off x="5491783" y="1316516"/>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47" name="Line 90"/>
          <p:cNvSpPr>
            <a:spLocks noChangeShapeType="1"/>
          </p:cNvSpPr>
          <p:nvPr/>
        </p:nvSpPr>
        <p:spPr bwMode="auto">
          <a:xfrm flipH="1">
            <a:off x="6054970" y="1568024"/>
            <a:ext cx="0" cy="17897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95"/>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5575401" y="1926760"/>
            <a:ext cx="324288" cy="13620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49" name="Text Box 97"/>
          <p:cNvSpPr txBox="1">
            <a:spLocks noChangeArrowheads="1"/>
          </p:cNvSpPr>
          <p:nvPr/>
        </p:nvSpPr>
        <p:spPr bwMode="auto">
          <a:xfrm>
            <a:off x="5486176" y="1100992"/>
            <a:ext cx="153920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15.0.0.0/8</a:t>
            </a:r>
          </a:p>
        </p:txBody>
      </p:sp>
      <p:sp>
        <p:nvSpPr>
          <p:cNvPr id="50" name="Text Box 98"/>
          <p:cNvSpPr txBox="1">
            <a:spLocks noChangeArrowheads="1"/>
          </p:cNvSpPr>
          <p:nvPr/>
        </p:nvSpPr>
        <p:spPr bwMode="auto">
          <a:xfrm>
            <a:off x="5263371" y="2021765"/>
            <a:ext cx="748923"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52" name="Line 130"/>
          <p:cNvSpPr>
            <a:spLocks noChangeShapeType="1"/>
          </p:cNvSpPr>
          <p:nvPr/>
        </p:nvSpPr>
        <p:spPr bwMode="auto">
          <a:xfrm rot="16200000" flipV="1">
            <a:off x="6016364" y="1318900"/>
            <a:ext cx="0" cy="856190"/>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4" name="Line 142"/>
          <p:cNvSpPr>
            <a:spLocks noChangeShapeType="1"/>
          </p:cNvSpPr>
          <p:nvPr/>
        </p:nvSpPr>
        <p:spPr bwMode="auto">
          <a:xfrm flipH="1">
            <a:off x="5743550" y="1746996"/>
            <a:ext cx="0" cy="17897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6" name="Text Box 148"/>
          <p:cNvSpPr txBox="1">
            <a:spLocks noChangeArrowheads="1"/>
          </p:cNvSpPr>
          <p:nvPr/>
        </p:nvSpPr>
        <p:spPr bwMode="auto">
          <a:xfrm>
            <a:off x="5718150" y="1404053"/>
            <a:ext cx="300082"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57" name="Text Box 149"/>
          <p:cNvSpPr txBox="1">
            <a:spLocks noChangeArrowheads="1"/>
          </p:cNvSpPr>
          <p:nvPr/>
        </p:nvSpPr>
        <p:spPr bwMode="auto">
          <a:xfrm>
            <a:off x="6099581" y="1396699"/>
            <a:ext cx="171232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58" name="AutoShape 150"/>
          <p:cNvSpPr>
            <a:spLocks noChangeArrowheads="1"/>
          </p:cNvSpPr>
          <p:nvPr/>
        </p:nvSpPr>
        <p:spPr bwMode="auto">
          <a:xfrm>
            <a:off x="6018405" y="1924605"/>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a:ex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p>
        </p:txBody>
      </p:sp>
      <p:sp>
        <p:nvSpPr>
          <p:cNvPr id="51" name="Line 112"/>
          <p:cNvSpPr>
            <a:spLocks noChangeShapeType="1"/>
          </p:cNvSpPr>
          <p:nvPr/>
        </p:nvSpPr>
        <p:spPr bwMode="auto">
          <a:xfrm flipV="1">
            <a:off x="5743550" y="1661398"/>
            <a:ext cx="224480" cy="301789"/>
          </a:xfrm>
          <a:prstGeom prst="line">
            <a:avLst/>
          </a:prstGeom>
          <a:noFill/>
          <a:ln w="38100">
            <a:solidFill>
              <a:srgbClr val="FF00FF"/>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9" name="Freeform 114"/>
          <p:cNvSpPr>
            <a:spLocks/>
          </p:cNvSpPr>
          <p:nvPr/>
        </p:nvSpPr>
        <p:spPr bwMode="auto">
          <a:xfrm>
            <a:off x="2494100" y="1649598"/>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92"/>
          <p:cNvSpPr>
            <a:spLocks noChangeShapeType="1"/>
          </p:cNvSpPr>
          <p:nvPr/>
        </p:nvSpPr>
        <p:spPr bwMode="auto">
          <a:xfrm>
            <a:off x="2283388" y="1608411"/>
            <a:ext cx="3301874" cy="0"/>
          </a:xfrm>
          <a:prstGeom prst="line">
            <a:avLst/>
          </a:prstGeom>
          <a:noFill/>
          <a:ln w="38100">
            <a:solidFill>
              <a:srgbClr val="FF00FF"/>
            </a:solidFill>
            <a:prstDash val="sysDot"/>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111"/>
          <p:cNvSpPr>
            <a:spLocks noChangeShapeType="1"/>
          </p:cNvSpPr>
          <p:nvPr/>
        </p:nvSpPr>
        <p:spPr bwMode="auto">
          <a:xfrm flipH="1" flipV="1">
            <a:off x="2494098" y="2028289"/>
            <a:ext cx="3761679" cy="503190"/>
          </a:xfrm>
          <a:prstGeom prst="line">
            <a:avLst/>
          </a:prstGeom>
          <a:noFill/>
          <a:ln w="38100">
            <a:solidFill>
              <a:srgbClr val="FF00FF"/>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Freeform 115"/>
          <p:cNvSpPr>
            <a:spLocks/>
          </p:cNvSpPr>
          <p:nvPr/>
        </p:nvSpPr>
        <p:spPr bwMode="auto">
          <a:xfrm>
            <a:off x="6223967" y="1639295"/>
            <a:ext cx="1098283" cy="893912"/>
          </a:xfrm>
          <a:custGeom>
            <a:avLst/>
            <a:gdLst>
              <a:gd name="T0" fmla="*/ 0 w 612"/>
              <a:gd name="T1" fmla="*/ 0 h 1257"/>
              <a:gd name="T2" fmla="*/ 385 w 612"/>
              <a:gd name="T3" fmla="*/ 119 h 1257"/>
              <a:gd name="T4" fmla="*/ 578 w 612"/>
              <a:gd name="T5" fmla="*/ 351 h 1257"/>
              <a:gd name="T6" fmla="*/ 590 w 612"/>
              <a:gd name="T7" fmla="*/ 663 h 1257"/>
              <a:gd name="T8" fmla="*/ 500 w 612"/>
              <a:gd name="T9" fmla="*/ 909 h 1257"/>
              <a:gd name="T10" fmla="*/ 326 w 612"/>
              <a:gd name="T11" fmla="*/ 1257 h 1257"/>
              <a:gd name="connsiteX0" fmla="*/ 0 w 9830"/>
              <a:gd name="connsiteY0" fmla="*/ 0 h 9235"/>
              <a:gd name="connsiteX1" fmla="*/ 6291 w 9830"/>
              <a:gd name="connsiteY1" fmla="*/ 947 h 9235"/>
              <a:gd name="connsiteX2" fmla="*/ 9444 w 9830"/>
              <a:gd name="connsiteY2" fmla="*/ 2792 h 9235"/>
              <a:gd name="connsiteX3" fmla="*/ 9641 w 9830"/>
              <a:gd name="connsiteY3" fmla="*/ 5274 h 9235"/>
              <a:gd name="connsiteX4" fmla="*/ 8170 w 9830"/>
              <a:gd name="connsiteY4" fmla="*/ 7232 h 9235"/>
              <a:gd name="connsiteX5" fmla="*/ 3096 w 9830"/>
              <a:gd name="connsiteY5" fmla="*/ 9235 h 9235"/>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9724"/>
              <a:gd name="connsiteX1" fmla="*/ 6400 w 10063"/>
              <a:gd name="connsiteY1" fmla="*/ 1025 h 9724"/>
              <a:gd name="connsiteX2" fmla="*/ 9607 w 10063"/>
              <a:gd name="connsiteY2" fmla="*/ 3023 h 9724"/>
              <a:gd name="connsiteX3" fmla="*/ 9808 w 10063"/>
              <a:gd name="connsiteY3" fmla="*/ 5711 h 9724"/>
              <a:gd name="connsiteX4" fmla="*/ 7380 w 10063"/>
              <a:gd name="connsiteY4" fmla="*/ 8384 h 9724"/>
              <a:gd name="connsiteX5" fmla="*/ 2859 w 10063"/>
              <a:gd name="connsiteY5" fmla="*/ 9724 h 9724"/>
              <a:gd name="connsiteX0" fmla="*/ 0 w 10000"/>
              <a:gd name="connsiteY0" fmla="*/ 0 h 10000"/>
              <a:gd name="connsiteX1" fmla="*/ 6360 w 10000"/>
              <a:gd name="connsiteY1" fmla="*/ 1054 h 10000"/>
              <a:gd name="connsiteX2" fmla="*/ 9547 w 10000"/>
              <a:gd name="connsiteY2" fmla="*/ 3109 h 10000"/>
              <a:gd name="connsiteX3" fmla="*/ 9747 w 10000"/>
              <a:gd name="connsiteY3" fmla="*/ 5873 h 10000"/>
              <a:gd name="connsiteX4" fmla="*/ 7334 w 10000"/>
              <a:gd name="connsiteY4" fmla="*/ 8622 h 10000"/>
              <a:gd name="connsiteX5" fmla="*/ 2841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0" y="0"/>
                </a:moveTo>
                <a:cubicBezTo>
                  <a:pt x="1090" y="177"/>
                  <a:pt x="4774" y="540"/>
                  <a:pt x="6360" y="1054"/>
                </a:cubicBezTo>
                <a:cubicBezTo>
                  <a:pt x="7945" y="1568"/>
                  <a:pt x="8986" y="2303"/>
                  <a:pt x="9547" y="3109"/>
                </a:cubicBezTo>
                <a:cubicBezTo>
                  <a:pt x="10109" y="3915"/>
                  <a:pt x="10115" y="4954"/>
                  <a:pt x="9747" y="5873"/>
                </a:cubicBezTo>
                <a:cubicBezTo>
                  <a:pt x="9378" y="6792"/>
                  <a:pt x="8485" y="7934"/>
                  <a:pt x="7334" y="8622"/>
                </a:cubicBezTo>
                <a:cubicBezTo>
                  <a:pt x="6183" y="9310"/>
                  <a:pt x="3782" y="9930"/>
                  <a:pt x="2841" y="10000"/>
                </a:cubicBezTo>
              </a:path>
            </a:pathLst>
          </a:custGeom>
          <a:noFill/>
          <a:ln w="38100" cmpd="sng">
            <a:solidFill>
              <a:srgbClr val="FF00FF"/>
            </a:solidFill>
            <a:round/>
            <a:headEnd type="non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6" name="Text Box 93"/>
          <p:cNvSpPr txBox="1">
            <a:spLocks noChangeArrowheads="1"/>
          </p:cNvSpPr>
          <p:nvPr/>
        </p:nvSpPr>
        <p:spPr bwMode="auto">
          <a:xfrm>
            <a:off x="3921050" y="1811031"/>
            <a:ext cx="646331"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167" name="组合 166"/>
          <p:cNvGrpSpPr/>
          <p:nvPr/>
        </p:nvGrpSpPr>
        <p:grpSpPr>
          <a:xfrm>
            <a:off x="6238223" y="2351876"/>
            <a:ext cx="309983" cy="332183"/>
            <a:chOff x="2565534" y="4101618"/>
            <a:chExt cx="360485" cy="386301"/>
          </a:xfrm>
        </p:grpSpPr>
        <p:sp>
          <p:nvSpPr>
            <p:cNvPr id="168"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69" name="Group 424"/>
            <p:cNvGrpSpPr>
              <a:grpSpLocks/>
            </p:cNvGrpSpPr>
            <p:nvPr/>
          </p:nvGrpSpPr>
          <p:grpSpPr bwMode="auto">
            <a:xfrm>
              <a:off x="2565534" y="4101618"/>
              <a:ext cx="360485" cy="119330"/>
              <a:chOff x="748" y="2251"/>
              <a:chExt cx="306" cy="90"/>
            </a:xfrm>
          </p:grpSpPr>
          <p:sp>
            <p:nvSpPr>
              <p:cNvPr id="171"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2"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3"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4"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5"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76"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70" name="Picture 200" descr="jisuanji"/>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 xmlns:a14="http://schemas.microsoft.com/office/drawing/2010/main">
                  <a:solidFill>
                    <a:srgbClr val="FFFFFF"/>
                  </a:solidFill>
                </a14:hiddenFill>
              </a:ext>
            </a:extLst>
          </p:spPr>
        </p:pic>
      </p:grpSp>
      <p:grpSp>
        <p:nvGrpSpPr>
          <p:cNvPr id="73" name="组合 72"/>
          <p:cNvGrpSpPr/>
          <p:nvPr/>
        </p:nvGrpSpPr>
        <p:grpSpPr>
          <a:xfrm>
            <a:off x="1877866" y="1351352"/>
            <a:ext cx="528586" cy="356119"/>
            <a:chOff x="4406004" y="4260453"/>
            <a:chExt cx="558674" cy="429804"/>
          </a:xfrm>
        </p:grpSpPr>
        <p:grpSp>
          <p:nvGrpSpPr>
            <p:cNvPr id="74" name="Group 460"/>
            <p:cNvGrpSpPr>
              <a:grpSpLocks/>
            </p:cNvGrpSpPr>
            <p:nvPr/>
          </p:nvGrpSpPr>
          <p:grpSpPr bwMode="auto">
            <a:xfrm>
              <a:off x="4543772" y="4322623"/>
              <a:ext cx="420906" cy="367634"/>
              <a:chOff x="657" y="1570"/>
              <a:chExt cx="318" cy="318"/>
            </a:xfrm>
          </p:grpSpPr>
          <p:sp>
            <p:nvSpPr>
              <p:cNvPr id="82"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83"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75" name="Group 463"/>
            <p:cNvGrpSpPr>
              <a:grpSpLocks/>
            </p:cNvGrpSpPr>
            <p:nvPr/>
          </p:nvGrpSpPr>
          <p:grpSpPr bwMode="auto">
            <a:xfrm>
              <a:off x="4406004" y="4260453"/>
              <a:ext cx="405022" cy="119404"/>
              <a:chOff x="748" y="2251"/>
              <a:chExt cx="306" cy="90"/>
            </a:xfrm>
            <a:solidFill>
              <a:srgbClr val="0066FF"/>
            </a:solidFill>
          </p:grpSpPr>
          <p:sp>
            <p:nvSpPr>
              <p:cNvPr id="76"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7"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8"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79"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0"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1"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84" name="组合 83"/>
          <p:cNvGrpSpPr/>
          <p:nvPr/>
        </p:nvGrpSpPr>
        <p:grpSpPr>
          <a:xfrm>
            <a:off x="5797409" y="1351352"/>
            <a:ext cx="528586" cy="356119"/>
            <a:chOff x="4406004" y="4260453"/>
            <a:chExt cx="558674" cy="429804"/>
          </a:xfrm>
        </p:grpSpPr>
        <p:grpSp>
          <p:nvGrpSpPr>
            <p:cNvPr id="85" name="Group 460"/>
            <p:cNvGrpSpPr>
              <a:grpSpLocks/>
            </p:cNvGrpSpPr>
            <p:nvPr/>
          </p:nvGrpSpPr>
          <p:grpSpPr bwMode="auto">
            <a:xfrm>
              <a:off x="4543772" y="4322623"/>
              <a:ext cx="420906" cy="367634"/>
              <a:chOff x="657" y="1570"/>
              <a:chExt cx="318" cy="318"/>
            </a:xfrm>
          </p:grpSpPr>
          <p:sp>
            <p:nvSpPr>
              <p:cNvPr id="9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94"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86" name="Group 463"/>
            <p:cNvGrpSpPr>
              <a:grpSpLocks/>
            </p:cNvGrpSpPr>
            <p:nvPr/>
          </p:nvGrpSpPr>
          <p:grpSpPr bwMode="auto">
            <a:xfrm>
              <a:off x="4406004" y="4260453"/>
              <a:ext cx="405022" cy="119404"/>
              <a:chOff x="748" y="2251"/>
              <a:chExt cx="306" cy="90"/>
            </a:xfrm>
            <a:solidFill>
              <a:srgbClr val="0066FF"/>
            </a:solidFill>
          </p:grpSpPr>
          <p:sp>
            <p:nvSpPr>
              <p:cNvPr id="8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8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9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146"/>
          <p:cNvSpPr txBox="1">
            <a:spLocks noChangeArrowheads="1"/>
          </p:cNvSpPr>
          <p:nvPr/>
        </p:nvSpPr>
        <p:spPr bwMode="auto">
          <a:xfrm flipH="1">
            <a:off x="4895447" y="2146863"/>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43" name="Text Box 144"/>
          <p:cNvSpPr txBox="1">
            <a:spLocks noChangeArrowheads="1"/>
          </p:cNvSpPr>
          <p:nvPr/>
        </p:nvSpPr>
        <p:spPr bwMode="auto">
          <a:xfrm flipH="1">
            <a:off x="2777069" y="1572132"/>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55" name="Text Box 145"/>
          <p:cNvSpPr txBox="1">
            <a:spLocks noChangeArrowheads="1"/>
          </p:cNvSpPr>
          <p:nvPr/>
        </p:nvSpPr>
        <p:spPr bwMode="auto">
          <a:xfrm flipH="1">
            <a:off x="5789011" y="1713574"/>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sp>
        <p:nvSpPr>
          <p:cNvPr id="68" name="Text Box 145"/>
          <p:cNvSpPr txBox="1">
            <a:spLocks noChangeArrowheads="1"/>
          </p:cNvSpPr>
          <p:nvPr/>
        </p:nvSpPr>
        <p:spPr bwMode="auto">
          <a:xfrm flipH="1">
            <a:off x="7285719" y="1865974"/>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smtClean="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itchFamily="2" charset="2"/>
            </a:endParaRPr>
          </a:p>
        </p:txBody>
      </p:sp>
    </p:spTree>
    <p:extLst>
      <p:ext uri="{BB962C8B-B14F-4D97-AF65-F5344CB8AC3E}">
        <p14:creationId xmlns="" xmlns:p14="http://schemas.microsoft.com/office/powerpoint/2010/main" val="4126965476"/>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33717"/>
            <a:ext cx="8309888" cy="355481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itchFamily="2" charset="2"/>
              <a:buChar char="l"/>
            </a:pPr>
            <a:r>
              <a:rPr lang="en-US" altLang="zh-CN" b="1" dirty="0" smtClean="0">
                <a:latin typeface="微软雅黑" pitchFamily="34" charset="-122"/>
                <a:ea typeface="微软雅黑" pitchFamily="34" charset="-122"/>
                <a:sym typeface="Wingdings 2" panose="05020102010507070707" pitchFamily="18" charset="2"/>
              </a:rPr>
              <a:t>1</a:t>
            </a:r>
            <a:r>
              <a:rPr lang="zh-CN" altLang="en-US" b="1" dirty="0" smtClean="0">
                <a:latin typeface="微软雅黑" pitchFamily="34" charset="-122"/>
                <a:ea typeface="微软雅黑" pitchFamily="34" charset="-122"/>
                <a:sym typeface="Wingdings 2" panose="05020102010507070707" pitchFamily="18" charset="2"/>
              </a:rPr>
              <a:t>，</a:t>
            </a:r>
            <a:r>
              <a:rPr lang="zh-CN" altLang="en-US" b="1" dirty="0" smtClean="0">
                <a:solidFill>
                  <a:srgbClr val="C00000"/>
                </a:solidFill>
                <a:latin typeface="微软雅黑" pitchFamily="34" charset="-122"/>
                <a:ea typeface="微软雅黑" pitchFamily="34" charset="-122"/>
                <a:sym typeface="Wingdings 2" panose="05020102010507070707" pitchFamily="18" charset="2"/>
              </a:rPr>
              <a:t>转交</a:t>
            </a:r>
            <a:r>
              <a:rPr lang="zh-CN" altLang="en-US" b="1" dirty="0">
                <a:solidFill>
                  <a:srgbClr val="C00000"/>
                </a:solidFill>
                <a:latin typeface="微软雅黑" pitchFamily="34" charset="-122"/>
                <a:ea typeface="微软雅黑" pitchFamily="34" charset="-122"/>
                <a:sym typeface="Wingdings 2" panose="05020102010507070707" pitchFamily="18" charset="2"/>
              </a:rPr>
              <a:t>地址</a:t>
            </a:r>
            <a:r>
              <a:rPr lang="zh-CN" altLang="en-US" b="1" dirty="0">
                <a:latin typeface="微软雅黑" pitchFamily="34" charset="-122"/>
                <a:ea typeface="微软雅黑" pitchFamily="34" charset="-122"/>
                <a:sym typeface="Wingdings 2" panose="05020102010507070707" pitchFamily="18" charset="2"/>
              </a:rPr>
              <a:t>是供移动站、归属代理以及外地代理使用的，</a:t>
            </a:r>
            <a:r>
              <a:rPr lang="zh-CN" altLang="en-US" b="1" dirty="0">
                <a:solidFill>
                  <a:srgbClr val="0000CC"/>
                </a:solidFill>
                <a:latin typeface="微软雅黑" pitchFamily="34" charset="-122"/>
                <a:ea typeface="微软雅黑" pitchFamily="34" charset="-122"/>
                <a:sym typeface="Wingdings 2" panose="05020102010507070707" pitchFamily="18" charset="2"/>
              </a:rPr>
              <a:t>各种应用程序都</a:t>
            </a:r>
            <a:r>
              <a:rPr lang="zh-CN" altLang="en-US" b="1" dirty="0">
                <a:solidFill>
                  <a:srgbClr val="C00000"/>
                </a:solidFill>
                <a:latin typeface="微软雅黑" pitchFamily="34" charset="-122"/>
                <a:ea typeface="微软雅黑" pitchFamily="34" charset="-122"/>
                <a:sym typeface="Wingdings 2" panose="05020102010507070707" pitchFamily="18" charset="2"/>
              </a:rPr>
              <a:t>不使用</a:t>
            </a:r>
            <a:r>
              <a:rPr lang="zh-CN" altLang="en-US" b="1" dirty="0">
                <a:solidFill>
                  <a:srgbClr val="0000CC"/>
                </a:solidFill>
                <a:latin typeface="微软雅黑" pitchFamily="34" charset="-122"/>
                <a:ea typeface="微软雅黑" pitchFamily="34" charset="-122"/>
                <a:sym typeface="Wingdings 2" panose="05020102010507070707" pitchFamily="18" charset="2"/>
              </a:rPr>
              <a:t>这种转交</a:t>
            </a:r>
            <a:r>
              <a:rPr lang="zh-CN" altLang="en-US" b="1" dirty="0" smtClean="0">
                <a:solidFill>
                  <a:srgbClr val="0000CC"/>
                </a:solidFill>
                <a:latin typeface="微软雅黑" pitchFamily="34" charset="-122"/>
                <a:ea typeface="微软雅黑" pitchFamily="34" charset="-122"/>
                <a:sym typeface="Wingdings 2" panose="05020102010507070707" pitchFamily="18" charset="2"/>
              </a:rPr>
              <a:t>地址。</a:t>
            </a:r>
            <a:endParaRPr lang="en-US" altLang="zh-CN" b="1" dirty="0" smtClean="0">
              <a:solidFill>
                <a:srgbClr val="0000CC"/>
              </a:solidFill>
              <a:latin typeface="微软雅黑" pitchFamily="34" charset="-122"/>
              <a:ea typeface="微软雅黑" pitchFamily="34" charset="-122"/>
              <a:sym typeface="Wingdings 2" panose="05020102010507070707" pitchFamily="18" charset="2"/>
            </a:endParaRPr>
          </a:p>
          <a:p>
            <a:pPr marL="342900" indent="-342900" eaLnBrk="0" hangingPunct="0">
              <a:lnSpc>
                <a:spcPts val="3000"/>
              </a:lnSpc>
              <a:buClr>
                <a:srgbClr val="0070C0"/>
              </a:buClr>
              <a:buFont typeface="Wingdings" pitchFamily="2" charset="2"/>
              <a:buChar char="l"/>
            </a:pPr>
            <a:r>
              <a:rPr lang="en-US" altLang="zh-CN" b="1" dirty="0" smtClean="0">
                <a:latin typeface="微软雅黑" pitchFamily="34" charset="-122"/>
                <a:ea typeface="微软雅黑" pitchFamily="34" charset="-122"/>
                <a:sym typeface="Wingdings 2" panose="05020102010507070707" pitchFamily="18" charset="2"/>
              </a:rPr>
              <a:t>2</a:t>
            </a:r>
            <a:r>
              <a:rPr lang="zh-CN" altLang="en-US" b="1" dirty="0" smtClean="0">
                <a:latin typeface="微软雅黑" pitchFamily="34" charset="-122"/>
                <a:ea typeface="微软雅黑" pitchFamily="34" charset="-122"/>
                <a:sym typeface="Wingdings 2" panose="05020102010507070707" pitchFamily="18" charset="2"/>
              </a:rPr>
              <a:t>，</a:t>
            </a:r>
            <a:r>
              <a:rPr lang="zh-CN" altLang="en-US" b="1" dirty="0" smtClean="0">
                <a:solidFill>
                  <a:srgbClr val="C00000"/>
                </a:solidFill>
                <a:latin typeface="微软雅黑" pitchFamily="34" charset="-122"/>
                <a:ea typeface="微软雅黑" pitchFamily="34" charset="-122"/>
                <a:sym typeface="Wingdings 2" panose="05020102010507070707" pitchFamily="18" charset="2"/>
              </a:rPr>
              <a:t>转交</a:t>
            </a:r>
            <a:r>
              <a:rPr lang="zh-CN" altLang="en-US" b="1" dirty="0">
                <a:solidFill>
                  <a:srgbClr val="C00000"/>
                </a:solidFill>
                <a:latin typeface="微软雅黑" pitchFamily="34" charset="-122"/>
                <a:ea typeface="微软雅黑" pitchFamily="34" charset="-122"/>
                <a:sym typeface="Wingdings 2" panose="05020102010507070707" pitchFamily="18" charset="2"/>
              </a:rPr>
              <a:t>地址</a:t>
            </a:r>
            <a:r>
              <a:rPr lang="zh-CN" altLang="en-US" b="1" dirty="0">
                <a:latin typeface="微软雅黑" pitchFamily="34" charset="-122"/>
                <a:ea typeface="微软雅黑" pitchFamily="34" charset="-122"/>
                <a:sym typeface="Wingdings 2" panose="05020102010507070707" pitchFamily="18" charset="2"/>
              </a:rPr>
              <a:t>在互联网中</a:t>
            </a:r>
            <a:r>
              <a:rPr lang="zh-CN" altLang="en-US" b="1" dirty="0" smtClean="0">
                <a:latin typeface="微软雅黑" pitchFamily="34" charset="-122"/>
                <a:ea typeface="微软雅黑" pitchFamily="34" charset="-122"/>
                <a:sym typeface="Wingdings 2" panose="05020102010507070707" pitchFamily="18" charset="2"/>
              </a:rPr>
              <a:t>并</a:t>
            </a:r>
            <a:r>
              <a:rPr lang="zh-CN" altLang="en-US" b="1" dirty="0" smtClean="0">
                <a:solidFill>
                  <a:srgbClr val="C00000"/>
                </a:solidFill>
                <a:latin typeface="微软雅黑" pitchFamily="34" charset="-122"/>
                <a:ea typeface="微软雅黑" pitchFamily="34" charset="-122"/>
                <a:sym typeface="Wingdings 2" panose="05020102010507070707" pitchFamily="18" charset="2"/>
              </a:rPr>
              <a:t>不唯一。</a:t>
            </a:r>
            <a:r>
              <a:rPr lang="zh-CN" altLang="en-US" b="1" dirty="0" smtClean="0">
                <a:latin typeface="微软雅黑" pitchFamily="34" charset="-122"/>
                <a:ea typeface="微软雅黑" pitchFamily="34" charset="-122"/>
                <a:sym typeface="Wingdings 2" panose="05020102010507070707" pitchFamily="18" charset="2"/>
              </a:rPr>
              <a:t>外地</a:t>
            </a:r>
            <a:r>
              <a:rPr lang="zh-CN" altLang="en-US" b="1" dirty="0">
                <a:latin typeface="微软雅黑" pitchFamily="34" charset="-122"/>
                <a:ea typeface="微软雅黑" pitchFamily="34" charset="-122"/>
                <a:sym typeface="Wingdings 2" panose="05020102010507070707" pitchFamily="18" charset="2"/>
              </a:rPr>
              <a:t>代理可以给好几个移动站指派同样的转交地址，甚至把自己</a:t>
            </a:r>
            <a:r>
              <a:rPr lang="zh-CN" altLang="en-US" b="1" dirty="0" smtClean="0">
                <a:latin typeface="微软雅黑" pitchFamily="34" charset="-122"/>
                <a:ea typeface="微软雅黑" pitchFamily="34" charset="-122"/>
                <a:sym typeface="Wingdings 2" panose="05020102010507070707" pitchFamily="18" charset="2"/>
              </a:rPr>
              <a:t>的 </a:t>
            </a:r>
            <a:r>
              <a:rPr lang="en-US" altLang="zh-CN" b="1" dirty="0" smtClean="0">
                <a:latin typeface="微软雅黑" pitchFamily="34" charset="-122"/>
                <a:ea typeface="微软雅黑" pitchFamily="34" charset="-122"/>
                <a:sym typeface="Wingdings 2" panose="05020102010507070707" pitchFamily="18" charset="2"/>
              </a:rPr>
              <a:t>IP </a:t>
            </a:r>
            <a:r>
              <a:rPr lang="zh-CN" altLang="en-US" b="1" dirty="0" smtClean="0">
                <a:latin typeface="微软雅黑" pitchFamily="34" charset="-122"/>
                <a:ea typeface="微软雅黑" pitchFamily="34" charset="-122"/>
                <a:sym typeface="Wingdings 2" panose="05020102010507070707" pitchFamily="18" charset="2"/>
              </a:rPr>
              <a:t>地址</a:t>
            </a:r>
            <a:r>
              <a:rPr lang="zh-CN" altLang="en-US" b="1" dirty="0">
                <a:latin typeface="微软雅黑" pitchFamily="34" charset="-122"/>
                <a:ea typeface="微软雅黑" pitchFamily="34" charset="-122"/>
                <a:sym typeface="Wingdings 2" panose="05020102010507070707" pitchFamily="18" charset="2"/>
              </a:rPr>
              <a:t>指派为移动站的转交地址。</a:t>
            </a:r>
            <a:r>
              <a:rPr lang="zh-CN" altLang="en-US" b="1" dirty="0" smtClean="0">
                <a:latin typeface="微软雅黑" pitchFamily="34" charset="-122"/>
                <a:ea typeface="微软雅黑" pitchFamily="34" charset="-122"/>
                <a:sym typeface="Wingdings 2" panose="05020102010507070707" pitchFamily="18" charset="2"/>
              </a:rPr>
              <a:t>这样并不</a:t>
            </a:r>
            <a:r>
              <a:rPr lang="zh-CN" altLang="en-US" b="1" dirty="0">
                <a:latin typeface="微软雅黑" pitchFamily="34" charset="-122"/>
                <a:ea typeface="微软雅黑" pitchFamily="34" charset="-122"/>
                <a:sym typeface="Wingdings 2" panose="05020102010507070707" pitchFamily="18" charset="2"/>
              </a:rPr>
              <a:t>会引起</a:t>
            </a:r>
            <a:r>
              <a:rPr lang="zh-CN" altLang="en-US" b="1" dirty="0" smtClean="0">
                <a:latin typeface="微软雅黑" pitchFamily="34" charset="-122"/>
                <a:ea typeface="微软雅黑" pitchFamily="34" charset="-122"/>
                <a:sym typeface="Wingdings 2" panose="05020102010507070707" pitchFamily="18" charset="2"/>
              </a:rPr>
              <a:t>混乱，因为</a:t>
            </a:r>
            <a:r>
              <a:rPr lang="zh-CN" altLang="en-US" b="1" dirty="0">
                <a:latin typeface="微软雅黑" pitchFamily="34" charset="-122"/>
                <a:ea typeface="微软雅黑" pitchFamily="34" charset="-122"/>
                <a:sym typeface="Wingdings 2" panose="05020102010507070707" pitchFamily="18" charset="2"/>
              </a:rPr>
              <a:t>当</a:t>
            </a:r>
            <a:r>
              <a:rPr lang="zh-CN" altLang="en-US" b="1" dirty="0">
                <a:solidFill>
                  <a:srgbClr val="0000CC"/>
                </a:solidFill>
                <a:latin typeface="微软雅黑" pitchFamily="34" charset="-122"/>
                <a:ea typeface="微软雅黑" pitchFamily="34" charset="-122"/>
                <a:sym typeface="Wingdings 2" panose="05020102010507070707" pitchFamily="18" charset="2"/>
              </a:rPr>
              <a:t>外地代理</a:t>
            </a:r>
            <a:r>
              <a:rPr lang="zh-CN" altLang="en-US" b="1" dirty="0">
                <a:latin typeface="微软雅黑" pitchFamily="34" charset="-122"/>
                <a:ea typeface="微软雅黑" pitchFamily="34" charset="-122"/>
                <a:sym typeface="Wingdings 2" panose="05020102010507070707" pitchFamily="18" charset="2"/>
              </a:rPr>
              <a:t>要向连接在</a:t>
            </a:r>
            <a:r>
              <a:rPr lang="zh-CN" altLang="en-US" b="1" dirty="0">
                <a:solidFill>
                  <a:srgbClr val="0000CC"/>
                </a:solidFill>
                <a:latin typeface="微软雅黑" pitchFamily="34" charset="-122"/>
                <a:ea typeface="微软雅黑" pitchFamily="34" charset="-122"/>
                <a:sym typeface="Wingdings 2" panose="05020102010507070707" pitchFamily="18" charset="2"/>
              </a:rPr>
              <a:t>被访网络上的移动站</a:t>
            </a:r>
            <a:r>
              <a:rPr lang="zh-CN" altLang="en-US" b="1" dirty="0">
                <a:latin typeface="微软雅黑" pitchFamily="34" charset="-122"/>
                <a:ea typeface="微软雅黑" pitchFamily="34" charset="-122"/>
                <a:sym typeface="Wingdings 2" panose="05020102010507070707" pitchFamily="18" charset="2"/>
              </a:rPr>
              <a:t>发送数据报时</a:t>
            </a:r>
            <a:r>
              <a:rPr lang="zh-CN" altLang="en-US" b="1" dirty="0" smtClean="0">
                <a:latin typeface="微软雅黑" pitchFamily="34" charset="-122"/>
                <a:ea typeface="微软雅黑" pitchFamily="34" charset="-122"/>
                <a:sym typeface="Wingdings 2" panose="05020102010507070707" pitchFamily="18" charset="2"/>
              </a:rPr>
              <a:t>，</a:t>
            </a:r>
            <a:r>
              <a:rPr lang="zh-CN" altLang="en-US" b="1" dirty="0" smtClean="0">
                <a:solidFill>
                  <a:srgbClr val="0000CC"/>
                </a:solidFill>
                <a:latin typeface="微软雅黑" pitchFamily="34" charset="-122"/>
                <a:ea typeface="微软雅黑" pitchFamily="34" charset="-122"/>
                <a:sym typeface="Wingdings 2" panose="05020102010507070707" pitchFamily="18" charset="2"/>
              </a:rPr>
              <a:t>直接</a:t>
            </a:r>
            <a:r>
              <a:rPr lang="zh-CN" altLang="en-US" b="1" dirty="0">
                <a:solidFill>
                  <a:srgbClr val="0000CC"/>
                </a:solidFill>
                <a:latin typeface="微软雅黑" pitchFamily="34" charset="-122"/>
                <a:ea typeface="微软雅黑" pitchFamily="34" charset="-122"/>
                <a:sym typeface="Wingdings 2" panose="05020102010507070707" pitchFamily="18" charset="2"/>
              </a:rPr>
              <a:t>使用这个移动站</a:t>
            </a:r>
            <a:r>
              <a:rPr lang="zh-CN" altLang="en-US" b="1" dirty="0" smtClean="0">
                <a:solidFill>
                  <a:srgbClr val="0000CC"/>
                </a:solidFill>
                <a:latin typeface="微软雅黑" pitchFamily="34" charset="-122"/>
                <a:ea typeface="微软雅黑" pitchFamily="34" charset="-122"/>
                <a:sym typeface="Wingdings 2" panose="05020102010507070707" pitchFamily="18" charset="2"/>
              </a:rPr>
              <a:t>的 </a:t>
            </a:r>
            <a:r>
              <a:rPr lang="en-US" altLang="zh-CN" b="1" dirty="0" smtClean="0">
                <a:solidFill>
                  <a:srgbClr val="0000CC"/>
                </a:solidFill>
                <a:latin typeface="微软雅黑" pitchFamily="34" charset="-122"/>
                <a:ea typeface="微软雅黑" pitchFamily="34" charset="-122"/>
                <a:sym typeface="Wingdings 2" panose="05020102010507070707" pitchFamily="18" charset="2"/>
              </a:rPr>
              <a:t>MAC </a:t>
            </a:r>
            <a:r>
              <a:rPr lang="zh-CN" altLang="en-US" b="1" dirty="0" smtClean="0">
                <a:solidFill>
                  <a:srgbClr val="0000CC"/>
                </a:solidFill>
                <a:latin typeface="微软雅黑" pitchFamily="34" charset="-122"/>
                <a:ea typeface="微软雅黑" pitchFamily="34" charset="-122"/>
                <a:sym typeface="Wingdings 2" panose="05020102010507070707" pitchFamily="18" charset="2"/>
              </a:rPr>
              <a:t>地址</a:t>
            </a:r>
            <a:r>
              <a:rPr lang="zh-CN" altLang="en-US" b="1" dirty="0">
                <a:latin typeface="微软雅黑" pitchFamily="34" charset="-122"/>
                <a:ea typeface="微软雅黑" pitchFamily="34" charset="-122"/>
                <a:sym typeface="Wingdings 2" panose="05020102010507070707" pitchFamily="18" charset="2"/>
              </a:rPr>
              <a:t>（当移动站首次和外地代理通信时，外地代理就记录下这个移动站</a:t>
            </a:r>
            <a:r>
              <a:rPr lang="zh-CN" altLang="en-US" b="1" dirty="0" smtClean="0">
                <a:latin typeface="微软雅黑" pitchFamily="34" charset="-122"/>
                <a:ea typeface="微软雅黑" pitchFamily="34" charset="-122"/>
                <a:sym typeface="Wingdings 2" panose="05020102010507070707" pitchFamily="18" charset="2"/>
              </a:rPr>
              <a:t>的 </a:t>
            </a:r>
            <a:r>
              <a:rPr lang="en-US" altLang="zh-CN" b="1" dirty="0" smtClean="0">
                <a:latin typeface="微软雅黑" pitchFamily="34" charset="-122"/>
                <a:ea typeface="微软雅黑" pitchFamily="34" charset="-122"/>
                <a:sym typeface="Wingdings 2" panose="05020102010507070707" pitchFamily="18" charset="2"/>
              </a:rPr>
              <a:t>MAC </a:t>
            </a:r>
            <a:r>
              <a:rPr lang="zh-CN" altLang="en-US" b="1" dirty="0" smtClean="0">
                <a:latin typeface="微软雅黑" pitchFamily="34" charset="-122"/>
                <a:ea typeface="微软雅黑" pitchFamily="34" charset="-122"/>
                <a:sym typeface="Wingdings 2" panose="05020102010507070707" pitchFamily="18" charset="2"/>
              </a:rPr>
              <a:t>地址</a:t>
            </a:r>
            <a:r>
              <a:rPr lang="zh-CN" altLang="en-US" b="1" dirty="0">
                <a:latin typeface="微软雅黑" pitchFamily="34" charset="-122"/>
                <a:ea typeface="微软雅黑" pitchFamily="34" charset="-122"/>
                <a:sym typeface="Wingdings 2" panose="05020102010507070707" pitchFamily="18" charset="2"/>
              </a:rPr>
              <a:t>）。</a:t>
            </a:r>
          </a:p>
          <a:p>
            <a:pPr marL="342900" indent="-342900" eaLnBrk="0" hangingPunct="0">
              <a:lnSpc>
                <a:spcPts val="3000"/>
              </a:lnSpc>
              <a:buClr>
                <a:srgbClr val="0070C0"/>
              </a:buClr>
              <a:buFont typeface="Wingdings" pitchFamily="2" charset="2"/>
              <a:buChar char="l"/>
            </a:pPr>
            <a:r>
              <a:rPr lang="zh-CN" altLang="en-US" b="1" dirty="0">
                <a:latin typeface="微软雅黑" pitchFamily="34" charset="-122"/>
                <a:ea typeface="微软雅黑" pitchFamily="34" charset="-122"/>
                <a:sym typeface="Wingdings 2" panose="05020102010507070707" pitchFamily="18" charset="2"/>
              </a:rPr>
              <a:t>有时，</a:t>
            </a:r>
            <a:r>
              <a:rPr lang="zh-CN" altLang="en-US" b="1" dirty="0">
                <a:solidFill>
                  <a:srgbClr val="0000CC"/>
                </a:solidFill>
                <a:latin typeface="微软雅黑" pitchFamily="34" charset="-122"/>
                <a:ea typeface="微软雅黑" pitchFamily="34" charset="-122"/>
                <a:sym typeface="Wingdings 2" panose="05020102010507070707" pitchFamily="18" charset="2"/>
              </a:rPr>
              <a:t>移动站本身也可以充当外地代理，</a:t>
            </a:r>
            <a:r>
              <a:rPr lang="zh-CN" altLang="en-US" b="1" dirty="0">
                <a:latin typeface="微软雅黑" pitchFamily="34" charset="-122"/>
                <a:ea typeface="微软雅黑" pitchFamily="34" charset="-122"/>
                <a:sym typeface="Wingdings 2" panose="05020102010507070707" pitchFamily="18" charset="2"/>
              </a:rPr>
              <a:t>即移动站和外地代理是同一个设备。这时的转交地址叫做</a:t>
            </a:r>
            <a:r>
              <a:rPr lang="zh-CN" altLang="en-US" b="1" dirty="0">
                <a:solidFill>
                  <a:srgbClr val="C00000"/>
                </a:solidFill>
                <a:latin typeface="微软雅黑" pitchFamily="34" charset="-122"/>
                <a:ea typeface="微软雅黑" pitchFamily="34" charset="-122"/>
                <a:sym typeface="Wingdings 2" panose="05020102010507070707" pitchFamily="18" charset="2"/>
              </a:rPr>
              <a:t>同址转交地址</a:t>
            </a:r>
            <a:r>
              <a:rPr lang="en-US" altLang="zh-CN" b="1" dirty="0">
                <a:latin typeface="微软雅黑" pitchFamily="34" charset="-122"/>
                <a:ea typeface="微软雅黑" pitchFamily="34" charset="-122"/>
                <a:sym typeface="Wingdings 2" panose="05020102010507070707" pitchFamily="18" charset="2"/>
              </a:rPr>
              <a:t>(co-located care-of address)</a:t>
            </a:r>
            <a:r>
              <a:rPr lang="zh-CN" altLang="en-US" b="1" dirty="0" smtClean="0">
                <a:latin typeface="微软雅黑" pitchFamily="34" charset="-122"/>
                <a:ea typeface="微软雅黑" pitchFamily="34" charset="-122"/>
                <a:sym typeface="Wingdings 2" panose="05020102010507070707" pitchFamily="18" charset="2"/>
              </a:rPr>
              <a:t>。</a:t>
            </a:r>
            <a:endParaRPr lang="en-US" altLang="zh-CN" b="1" dirty="0" smtClean="0">
              <a:latin typeface="微软雅黑" pitchFamily="34" charset="-122"/>
              <a:ea typeface="微软雅黑" pitchFamily="34" charset="-122"/>
              <a:sym typeface="Wingdings 2" panose="05020102010507070707" pitchFamily="18" charset="2"/>
            </a:endParaRPr>
          </a:p>
        </p:txBody>
      </p:sp>
      <p:sp>
        <p:nvSpPr>
          <p:cNvPr id="7" name="AutoShape 5"/>
          <p:cNvSpPr>
            <a:spLocks noChangeArrowheads="1"/>
          </p:cNvSpPr>
          <p:nvPr/>
        </p:nvSpPr>
        <p:spPr bwMode="auto">
          <a:xfrm>
            <a:off x="517853" y="617582"/>
            <a:ext cx="8133857" cy="309562"/>
          </a:xfrm>
          <a:prstGeom prst="roundRect">
            <a:avLst>
              <a:gd name="adj" fmla="val 16667"/>
            </a:avLst>
          </a:prstGeom>
          <a:solidFill>
            <a:srgbClr val="ABEBD7"/>
          </a:solidFill>
          <a:ln>
            <a:noFill/>
          </a:ln>
          <a:effectLst/>
          <a:extLst>
            <a:ext uri="{91240B29-F687-4F45-9708-019B960494DF}">
              <a14:hiddenLine xmlns="" xmlns:a14="http://schemas.microsoft.com/office/drawing/2010/main" w="9525">
                <a:solidFill>
                  <a:srgbClr val="000000"/>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矩形 4"/>
          <p:cNvSpPr>
            <a:spLocks noChangeArrowheads="1"/>
          </p:cNvSpPr>
          <p:nvPr/>
        </p:nvSpPr>
        <p:spPr bwMode="auto">
          <a:xfrm>
            <a:off x="635844" y="567754"/>
            <a:ext cx="954107"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r>
              <a:rPr lang="zh-CN" altLang="en-US" sz="2000" b="1" dirty="0" smtClean="0">
                <a:latin typeface="微软雅黑" pitchFamily="34" charset="-122"/>
                <a:ea typeface="微软雅黑" pitchFamily="34" charset="-122"/>
              </a:rPr>
              <a:t>注意：</a:t>
            </a:r>
            <a:endParaRPr lang="zh-CN" altLang="en-US" sz="2000" b="1" dirty="0">
              <a:latin typeface="微软雅黑" pitchFamily="34" charset="-122"/>
              <a:ea typeface="微软雅黑" pitchFamily="34" charset="-122"/>
            </a:endParaRPr>
          </a:p>
        </p:txBody>
      </p:sp>
    </p:spTree>
    <p:extLst>
      <p:ext uri="{BB962C8B-B14F-4D97-AF65-F5344CB8AC3E}">
        <p14:creationId xmlns="" xmlns:p14="http://schemas.microsoft.com/office/powerpoint/2010/main" val="3284474210"/>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1897" y="622385"/>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2094795" y="589174"/>
            <a:ext cx="496321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通信</a:t>
            </a:r>
            <a:r>
              <a:rPr lang="zh-CN" altLang="en-US" sz="2000" b="1" dirty="0" smtClean="0">
                <a:solidFill>
                  <a:schemeClr val="bg1"/>
                </a:solidFill>
                <a:latin typeface="微软雅黑" pitchFamily="34" charset="-122"/>
                <a:ea typeface="微软雅黑" pitchFamily="34" charset="-122"/>
              </a:rPr>
              <a:t>者 </a:t>
            </a:r>
            <a:r>
              <a:rPr lang="en-US" altLang="zh-CN" sz="2000" b="1" dirty="0" smtClean="0">
                <a:solidFill>
                  <a:schemeClr val="bg1"/>
                </a:solidFill>
                <a:latin typeface="微软雅黑" pitchFamily="34" charset="-122"/>
                <a:ea typeface="微软雅黑" pitchFamily="34" charset="-122"/>
              </a:rPr>
              <a:t>B </a:t>
            </a:r>
            <a:r>
              <a:rPr lang="zh-CN" altLang="en-US" sz="2000" b="1" dirty="0" smtClean="0">
                <a:solidFill>
                  <a:schemeClr val="bg1"/>
                </a:solidFill>
                <a:latin typeface="微软雅黑" pitchFamily="34" charset="-122"/>
                <a:ea typeface="微软雅黑" pitchFamily="34" charset="-122"/>
              </a:rPr>
              <a:t>和移动站 </a:t>
            </a:r>
            <a:r>
              <a:rPr lang="en-US" altLang="zh-CN" sz="2000" b="1" dirty="0" smtClean="0">
                <a:solidFill>
                  <a:schemeClr val="bg1"/>
                </a:solidFill>
                <a:latin typeface="微软雅黑" pitchFamily="34" charset="-122"/>
                <a:ea typeface="微软雅黑" pitchFamily="34" charset="-122"/>
              </a:rPr>
              <a:t>A </a:t>
            </a:r>
            <a:r>
              <a:rPr lang="zh-CN" altLang="en-US" sz="2000" b="1" dirty="0" smtClean="0">
                <a:solidFill>
                  <a:schemeClr val="bg1"/>
                </a:solidFill>
                <a:latin typeface="微软雅黑" pitchFamily="34" charset="-122"/>
                <a:ea typeface="微软雅黑" pitchFamily="34" charset="-122"/>
              </a:rPr>
              <a:t>通信</a:t>
            </a:r>
            <a:r>
              <a:rPr lang="zh-CN" altLang="en-US" sz="2000" b="1" dirty="0">
                <a:solidFill>
                  <a:schemeClr val="bg1"/>
                </a:solidFill>
                <a:latin typeface="微软雅黑" pitchFamily="34" charset="-122"/>
                <a:ea typeface="微软雅黑" pitchFamily="34" charset="-122"/>
              </a:rPr>
              <a:t>的四个</a:t>
            </a:r>
            <a:r>
              <a:rPr lang="zh-CN" altLang="en-US" sz="2000" b="1" dirty="0" smtClean="0">
                <a:solidFill>
                  <a:schemeClr val="bg1"/>
                </a:solidFill>
                <a:latin typeface="微软雅黑" pitchFamily="34" charset="-122"/>
                <a:ea typeface="微软雅黑" pitchFamily="34" charset="-122"/>
              </a:rPr>
              <a:t>重要步骤</a:t>
            </a:r>
            <a:endParaRPr lang="zh-CN" altLang="en-US" sz="2000" b="1" dirty="0">
              <a:solidFill>
                <a:schemeClr val="bg1"/>
              </a:solidFill>
              <a:latin typeface="微软雅黑" pitchFamily="34" charset="-122"/>
              <a:ea typeface="微软雅黑" pitchFamily="34" charset="-122"/>
            </a:endParaRPr>
          </a:p>
        </p:txBody>
      </p:sp>
      <p:sp>
        <p:nvSpPr>
          <p:cNvPr id="5" name="圆角矩形 4"/>
          <p:cNvSpPr/>
          <p:nvPr/>
        </p:nvSpPr>
        <p:spPr>
          <a:xfrm>
            <a:off x="509474" y="1019699"/>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Line 5"/>
          <p:cNvSpPr>
            <a:spLocks noChangeShapeType="1"/>
          </p:cNvSpPr>
          <p:nvPr/>
        </p:nvSpPr>
        <p:spPr bwMode="auto">
          <a:xfrm>
            <a:off x="2552700" y="1946198"/>
            <a:ext cx="3098801" cy="12828"/>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 name="Cloud"/>
          <p:cNvSpPr>
            <a:spLocks noChangeAspect="1" noEditPoints="1" noChangeArrowheads="1"/>
          </p:cNvSpPr>
          <p:nvPr/>
        </p:nvSpPr>
        <p:spPr bwMode="auto">
          <a:xfrm>
            <a:off x="3542371" y="1384955"/>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8" name="矩形 7"/>
          <p:cNvSpPr/>
          <p:nvPr/>
        </p:nvSpPr>
        <p:spPr>
          <a:xfrm>
            <a:off x="626451" y="2870757"/>
            <a:ext cx="7895059" cy="759182"/>
          </a:xfrm>
          <a:prstGeom prst="rect">
            <a:avLst/>
          </a:prstGeom>
          <a:noFill/>
          <a:ln>
            <a:noFill/>
          </a:ln>
        </p:spPr>
        <p:txBody>
          <a:bodyPr wrap="square">
            <a:spAutoFit/>
          </a:bodyPr>
          <a:lstStyle/>
          <a:p>
            <a:pPr>
              <a:lnSpc>
                <a:spcPts val="2600"/>
              </a:lnSpc>
            </a:pPr>
            <a:r>
              <a:rPr lang="zh-CN" altLang="en-US" b="1" dirty="0" smtClean="0">
                <a:latin typeface="微软雅黑" pitchFamily="34" charset="-122"/>
                <a:ea typeface="微软雅黑" pitchFamily="34" charset="-122"/>
                <a:sym typeface="Wingdings 2" panose="05020102010507070707" pitchFamily="18" charset="2"/>
              </a:rPr>
              <a:t> </a:t>
            </a:r>
            <a:r>
              <a:rPr lang="en-US" altLang="zh-CN" b="1" dirty="0" smtClean="0">
                <a:latin typeface="微软雅黑" pitchFamily="34" charset="-122"/>
                <a:ea typeface="微软雅黑" pitchFamily="34" charset="-122"/>
              </a:rPr>
              <a:t>B </a:t>
            </a:r>
            <a:r>
              <a:rPr lang="zh-CN" altLang="en-US" b="1" dirty="0" smtClean="0">
                <a:latin typeface="微软雅黑" pitchFamily="34" charset="-122"/>
                <a:ea typeface="微软雅黑" pitchFamily="34" charset="-122"/>
              </a:rPr>
              <a:t>发送给 </a:t>
            </a:r>
            <a:r>
              <a:rPr lang="en-US" altLang="zh-CN" b="1" dirty="0" smtClean="0">
                <a:latin typeface="微软雅黑" pitchFamily="34" charset="-122"/>
                <a:ea typeface="微软雅黑" pitchFamily="34" charset="-122"/>
              </a:rPr>
              <a:t>A </a:t>
            </a:r>
            <a:r>
              <a:rPr lang="zh-CN" altLang="en-US" b="1" dirty="0" smtClean="0">
                <a:latin typeface="微软雅黑" pitchFamily="34" charset="-122"/>
                <a:ea typeface="微软雅黑" pitchFamily="34" charset="-122"/>
              </a:rPr>
              <a:t>的</a:t>
            </a:r>
            <a:r>
              <a:rPr lang="zh-CN" altLang="en-US" b="1" dirty="0">
                <a:latin typeface="微软雅黑" pitchFamily="34" charset="-122"/>
                <a:ea typeface="微软雅黑" pitchFamily="34" charset="-122"/>
              </a:rPr>
              <a:t>数据报的目的地址是：</a:t>
            </a:r>
            <a:r>
              <a:rPr lang="en-US" altLang="zh-CN" b="1" dirty="0">
                <a:latin typeface="微软雅黑" pitchFamily="34" charset="-122"/>
                <a:ea typeface="微软雅黑" pitchFamily="34" charset="-122"/>
              </a:rPr>
              <a:t>131.8.6.7</a:t>
            </a:r>
            <a:r>
              <a:rPr lang="zh-CN" altLang="en-US" b="1" dirty="0">
                <a:latin typeface="微软雅黑" pitchFamily="34" charset="-122"/>
                <a:ea typeface="微软雅黑" pitchFamily="34" charset="-122"/>
              </a:rPr>
              <a:t>。此数据报</a:t>
            </a:r>
            <a:r>
              <a:rPr lang="zh-CN" altLang="en-US" b="1" dirty="0" smtClean="0">
                <a:latin typeface="微软雅黑" pitchFamily="34" charset="-122"/>
                <a:ea typeface="微软雅黑" pitchFamily="34" charset="-122"/>
              </a:rPr>
              <a:t>被 </a:t>
            </a:r>
            <a:r>
              <a:rPr lang="en-US" altLang="zh-CN" b="1" dirty="0" smtClean="0">
                <a:latin typeface="微软雅黑" pitchFamily="34" charset="-122"/>
                <a:ea typeface="微软雅黑" pitchFamily="34" charset="-122"/>
              </a:rPr>
              <a:t>A </a:t>
            </a:r>
            <a:r>
              <a:rPr lang="zh-CN" altLang="en-US" b="1" dirty="0" smtClean="0">
                <a:latin typeface="微软雅黑" pitchFamily="34" charset="-122"/>
                <a:ea typeface="微软雅黑" pitchFamily="34" charset="-122"/>
              </a:rPr>
              <a:t>的</a:t>
            </a:r>
            <a:r>
              <a:rPr lang="zh-CN" altLang="en-US" b="1" dirty="0">
                <a:solidFill>
                  <a:srgbClr val="0000CC"/>
                </a:solidFill>
                <a:latin typeface="微软雅黑" pitchFamily="34" charset="-122"/>
                <a:ea typeface="微软雅黑" pitchFamily="34" charset="-122"/>
              </a:rPr>
              <a:t>归属代理</a:t>
            </a:r>
            <a:r>
              <a:rPr lang="zh-CN" altLang="en-US" b="1" dirty="0" smtClean="0">
                <a:solidFill>
                  <a:srgbClr val="0000CC"/>
                </a:solidFill>
                <a:latin typeface="微软雅黑" pitchFamily="34" charset="-122"/>
                <a:ea typeface="微软雅黑" pitchFamily="34" charset="-122"/>
              </a:rPr>
              <a:t>截获</a:t>
            </a:r>
            <a:r>
              <a:rPr lang="zh-CN" altLang="en-US" b="1" dirty="0" smtClean="0">
                <a:latin typeface="微软雅黑" pitchFamily="34" charset="-122"/>
                <a:ea typeface="微软雅黑" pitchFamily="34" charset="-122"/>
              </a:rPr>
              <a:t>（</a:t>
            </a:r>
            <a:r>
              <a:rPr lang="zh-CN" altLang="en-US" b="1" dirty="0">
                <a:latin typeface="微软雅黑" pitchFamily="34" charset="-122"/>
                <a:ea typeface="微软雅黑" pitchFamily="34" charset="-122"/>
              </a:rPr>
              <a:t>只有</a:t>
            </a:r>
            <a:r>
              <a:rPr lang="zh-CN" altLang="en-US" b="1" dirty="0" smtClean="0">
                <a:latin typeface="微软雅黑" pitchFamily="34" charset="-122"/>
                <a:ea typeface="微软雅黑" pitchFamily="34" charset="-122"/>
              </a:rPr>
              <a:t>当 </a:t>
            </a:r>
            <a:r>
              <a:rPr lang="en-US" altLang="zh-CN" b="1" dirty="0" smtClean="0">
                <a:latin typeface="微软雅黑" pitchFamily="34" charset="-122"/>
                <a:ea typeface="微软雅黑" pitchFamily="34" charset="-122"/>
              </a:rPr>
              <a:t>A </a:t>
            </a:r>
            <a:r>
              <a:rPr lang="zh-CN" altLang="en-US" b="1" dirty="0" smtClean="0">
                <a:latin typeface="微软雅黑" pitchFamily="34" charset="-122"/>
                <a:ea typeface="微软雅黑" pitchFamily="34" charset="-122"/>
              </a:rPr>
              <a:t>离开</a:t>
            </a:r>
            <a:r>
              <a:rPr lang="zh-CN" altLang="en-US" b="1" dirty="0">
                <a:latin typeface="微软雅黑" pitchFamily="34" charset="-122"/>
                <a:ea typeface="微软雅黑" pitchFamily="34" charset="-122"/>
              </a:rPr>
              <a:t>归属网络时，归属代理才能截获</a:t>
            </a:r>
            <a:r>
              <a:rPr lang="zh-CN" altLang="en-US" b="1" dirty="0" smtClean="0">
                <a:latin typeface="微软雅黑" pitchFamily="34" charset="-122"/>
                <a:ea typeface="微软雅黑" pitchFamily="34" charset="-122"/>
              </a:rPr>
              <a:t>发给 </a:t>
            </a:r>
            <a:r>
              <a:rPr lang="en-US" altLang="zh-CN" b="1" dirty="0" smtClean="0">
                <a:latin typeface="微软雅黑" pitchFamily="34" charset="-122"/>
                <a:ea typeface="微软雅黑" pitchFamily="34" charset="-122"/>
              </a:rPr>
              <a:t>A </a:t>
            </a:r>
            <a:r>
              <a:rPr lang="zh-CN" altLang="en-US" b="1" dirty="0" smtClean="0">
                <a:latin typeface="微软雅黑" pitchFamily="34" charset="-122"/>
                <a:ea typeface="微软雅黑" pitchFamily="34" charset="-122"/>
              </a:rPr>
              <a:t>的</a:t>
            </a:r>
            <a:r>
              <a:rPr lang="zh-CN" altLang="en-US" b="1" dirty="0">
                <a:latin typeface="微软雅黑" pitchFamily="34" charset="-122"/>
                <a:ea typeface="微软雅黑" pitchFamily="34" charset="-122"/>
              </a:rPr>
              <a:t>数据报）</a:t>
            </a:r>
            <a:r>
              <a:rPr lang="zh-CN" altLang="en-US" b="1" dirty="0" smtClean="0">
                <a:latin typeface="微软雅黑" pitchFamily="34" charset="-122"/>
                <a:ea typeface="微软雅黑" pitchFamily="34" charset="-122"/>
              </a:rPr>
              <a:t>。</a:t>
            </a:r>
            <a:endParaRPr lang="zh-CN" altLang="en-US" b="1" dirty="0">
              <a:latin typeface="微软雅黑" pitchFamily="34" charset="-122"/>
              <a:ea typeface="微软雅黑" pitchFamily="34" charset="-122"/>
            </a:endParaRPr>
          </a:p>
        </p:txBody>
      </p:sp>
      <p:sp>
        <p:nvSpPr>
          <p:cNvPr id="9" name="Text Box 113"/>
          <p:cNvSpPr txBox="1">
            <a:spLocks noChangeArrowheads="1"/>
          </p:cNvSpPr>
          <p:nvPr/>
        </p:nvSpPr>
        <p:spPr bwMode="auto">
          <a:xfrm>
            <a:off x="5463161" y="2471243"/>
            <a:ext cx="899606"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10" name="Text Box 143"/>
          <p:cNvSpPr txBox="1">
            <a:spLocks noChangeArrowheads="1"/>
          </p:cNvSpPr>
          <p:nvPr/>
        </p:nvSpPr>
        <p:spPr bwMode="auto">
          <a:xfrm flipH="1">
            <a:off x="6735672" y="2036052"/>
            <a:ext cx="322524"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11" name="Cloud"/>
          <p:cNvSpPr>
            <a:spLocks noChangeAspect="1" noEditPoints="1" noChangeArrowheads="1"/>
          </p:cNvSpPr>
          <p:nvPr/>
        </p:nvSpPr>
        <p:spPr bwMode="auto">
          <a:xfrm>
            <a:off x="1195056" y="1224153"/>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12" name="Text Box 91"/>
          <p:cNvSpPr txBox="1">
            <a:spLocks noChangeArrowheads="1"/>
          </p:cNvSpPr>
          <p:nvPr/>
        </p:nvSpPr>
        <p:spPr bwMode="auto">
          <a:xfrm>
            <a:off x="1323105" y="1410382"/>
            <a:ext cx="808235"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13" name="Line 94"/>
          <p:cNvSpPr>
            <a:spLocks noChangeShapeType="1"/>
          </p:cNvSpPr>
          <p:nvPr/>
        </p:nvSpPr>
        <p:spPr bwMode="auto">
          <a:xfrm>
            <a:off x="2166379" y="1529227"/>
            <a:ext cx="3432" cy="18293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 name="Text Box 96"/>
          <p:cNvSpPr txBox="1">
            <a:spLocks noChangeArrowheads="1"/>
          </p:cNvSpPr>
          <p:nvPr/>
        </p:nvSpPr>
        <p:spPr bwMode="auto">
          <a:xfrm>
            <a:off x="1261408" y="1066156"/>
            <a:ext cx="171232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  </a:t>
            </a:r>
            <a:r>
              <a:rPr kumimoji="1" lang="en-US" altLang="zh-CN" sz="1100" b="1" dirty="0">
                <a:latin typeface="微软雅黑" panose="020B0503020204020204" pitchFamily="34" charset="-122"/>
                <a:ea typeface="微软雅黑" panose="020B0503020204020204" pitchFamily="34" charset="-122"/>
              </a:rPr>
              <a:t>131.8.0.0/16</a:t>
            </a:r>
          </a:p>
        </p:txBody>
      </p:sp>
      <p:sp>
        <p:nvSpPr>
          <p:cNvPr id="15" name="Text Box 99"/>
          <p:cNvSpPr txBox="1">
            <a:spLocks noChangeArrowheads="1"/>
          </p:cNvSpPr>
          <p:nvPr/>
        </p:nvSpPr>
        <p:spPr bwMode="auto">
          <a:xfrm>
            <a:off x="1498304" y="1784570"/>
            <a:ext cx="748923"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6" name="Line 116"/>
          <p:cNvSpPr>
            <a:spLocks noChangeShapeType="1"/>
          </p:cNvSpPr>
          <p:nvPr/>
        </p:nvSpPr>
        <p:spPr bwMode="auto">
          <a:xfrm rot="16200000" flipV="1">
            <a:off x="2209274" y="1284064"/>
            <a:ext cx="0" cy="856190"/>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 name="Line 128"/>
          <p:cNvSpPr>
            <a:spLocks noChangeShapeType="1"/>
          </p:cNvSpPr>
          <p:nvPr/>
        </p:nvSpPr>
        <p:spPr bwMode="auto">
          <a:xfrm>
            <a:off x="2325949" y="1712160"/>
            <a:ext cx="3432" cy="18293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8" name="Picture 129"/>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2169811" y="1891924"/>
            <a:ext cx="324288" cy="13620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19" name="Text Box 147"/>
          <p:cNvSpPr txBox="1">
            <a:spLocks noChangeArrowheads="1"/>
          </p:cNvSpPr>
          <p:nvPr/>
        </p:nvSpPr>
        <p:spPr bwMode="auto">
          <a:xfrm>
            <a:off x="2190224" y="1343817"/>
            <a:ext cx="171232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20" name="Cloud"/>
          <p:cNvSpPr>
            <a:spLocks noChangeAspect="1" noEditPoints="1" noChangeArrowheads="1"/>
          </p:cNvSpPr>
          <p:nvPr/>
        </p:nvSpPr>
        <p:spPr bwMode="auto">
          <a:xfrm>
            <a:off x="5491783" y="1281680"/>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21" name="Line 90"/>
          <p:cNvSpPr>
            <a:spLocks noChangeShapeType="1"/>
          </p:cNvSpPr>
          <p:nvPr/>
        </p:nvSpPr>
        <p:spPr bwMode="auto">
          <a:xfrm flipH="1">
            <a:off x="6054970" y="1533188"/>
            <a:ext cx="0" cy="17897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22" name="Picture 95"/>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5575401" y="1891924"/>
            <a:ext cx="324288" cy="13620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23" name="Text Box 97"/>
          <p:cNvSpPr txBox="1">
            <a:spLocks noChangeArrowheads="1"/>
          </p:cNvSpPr>
          <p:nvPr/>
        </p:nvSpPr>
        <p:spPr bwMode="auto">
          <a:xfrm>
            <a:off x="5486176" y="1066156"/>
            <a:ext cx="153920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15.0.0.0/8</a:t>
            </a:r>
          </a:p>
        </p:txBody>
      </p:sp>
      <p:sp>
        <p:nvSpPr>
          <p:cNvPr id="24" name="Text Box 98"/>
          <p:cNvSpPr txBox="1">
            <a:spLocks noChangeArrowheads="1"/>
          </p:cNvSpPr>
          <p:nvPr/>
        </p:nvSpPr>
        <p:spPr bwMode="auto">
          <a:xfrm>
            <a:off x="5263371" y="1986929"/>
            <a:ext cx="748923"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25" name="Line 130"/>
          <p:cNvSpPr>
            <a:spLocks noChangeShapeType="1"/>
          </p:cNvSpPr>
          <p:nvPr/>
        </p:nvSpPr>
        <p:spPr bwMode="auto">
          <a:xfrm rot="16200000" flipV="1">
            <a:off x="6016364" y="1284064"/>
            <a:ext cx="0" cy="856190"/>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6" name="Line 142"/>
          <p:cNvSpPr>
            <a:spLocks noChangeShapeType="1"/>
          </p:cNvSpPr>
          <p:nvPr/>
        </p:nvSpPr>
        <p:spPr bwMode="auto">
          <a:xfrm flipH="1">
            <a:off x="5743550" y="1712160"/>
            <a:ext cx="0" cy="17897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7" name="Text Box 148"/>
          <p:cNvSpPr txBox="1">
            <a:spLocks noChangeArrowheads="1"/>
          </p:cNvSpPr>
          <p:nvPr/>
        </p:nvSpPr>
        <p:spPr bwMode="auto">
          <a:xfrm>
            <a:off x="5718150" y="1369217"/>
            <a:ext cx="300082"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28" name="Text Box 149"/>
          <p:cNvSpPr txBox="1">
            <a:spLocks noChangeArrowheads="1"/>
          </p:cNvSpPr>
          <p:nvPr/>
        </p:nvSpPr>
        <p:spPr bwMode="auto">
          <a:xfrm>
            <a:off x="6099581" y="1361863"/>
            <a:ext cx="171232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29" name="AutoShape 150"/>
          <p:cNvSpPr>
            <a:spLocks noChangeArrowheads="1"/>
          </p:cNvSpPr>
          <p:nvPr/>
        </p:nvSpPr>
        <p:spPr bwMode="auto">
          <a:xfrm>
            <a:off x="6018405" y="1889769"/>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a:ex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p>
        </p:txBody>
      </p:sp>
      <p:sp>
        <p:nvSpPr>
          <p:cNvPr id="32" name="Line 92"/>
          <p:cNvSpPr>
            <a:spLocks noChangeShapeType="1"/>
          </p:cNvSpPr>
          <p:nvPr/>
        </p:nvSpPr>
        <p:spPr bwMode="auto">
          <a:xfrm>
            <a:off x="2283388" y="1573575"/>
            <a:ext cx="3301874" cy="0"/>
          </a:xfrm>
          <a:prstGeom prst="line">
            <a:avLst/>
          </a:prstGeom>
          <a:noFill/>
          <a:ln w="38100">
            <a:solidFill>
              <a:srgbClr val="000099"/>
            </a:solidFill>
            <a:prstDash val="sysDot"/>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5" name="Text Box 93"/>
          <p:cNvSpPr txBox="1">
            <a:spLocks noChangeArrowheads="1"/>
          </p:cNvSpPr>
          <p:nvPr/>
        </p:nvSpPr>
        <p:spPr bwMode="auto">
          <a:xfrm>
            <a:off x="3921050" y="1776195"/>
            <a:ext cx="646331"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36" name="组合 35"/>
          <p:cNvGrpSpPr/>
          <p:nvPr/>
        </p:nvGrpSpPr>
        <p:grpSpPr>
          <a:xfrm>
            <a:off x="6238223" y="2317040"/>
            <a:ext cx="309983" cy="332183"/>
            <a:chOff x="2565534" y="4101618"/>
            <a:chExt cx="360485" cy="386301"/>
          </a:xfrm>
        </p:grpSpPr>
        <p:sp>
          <p:nvSpPr>
            <p:cNvPr id="37"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38" name="Group 424"/>
            <p:cNvGrpSpPr>
              <a:grpSpLocks/>
            </p:cNvGrpSpPr>
            <p:nvPr/>
          </p:nvGrpSpPr>
          <p:grpSpPr bwMode="auto">
            <a:xfrm>
              <a:off x="2565534" y="4101618"/>
              <a:ext cx="360485" cy="119330"/>
              <a:chOff x="748" y="2251"/>
              <a:chExt cx="306" cy="90"/>
            </a:xfrm>
          </p:grpSpPr>
          <p:sp>
            <p:nvSpPr>
              <p:cNvPr id="40"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1"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2"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3"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4"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45"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39" name="Picture 200" descr="jisuanji"/>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 xmlns:a14="http://schemas.microsoft.com/office/drawing/2010/main">
                  <a:solidFill>
                    <a:srgbClr val="FFFFFF"/>
                  </a:solidFill>
                </a14:hiddenFill>
              </a:ext>
            </a:extLst>
          </p:spPr>
        </p:pic>
      </p:grpSp>
      <p:grpSp>
        <p:nvGrpSpPr>
          <p:cNvPr id="46" name="组合 45"/>
          <p:cNvGrpSpPr/>
          <p:nvPr/>
        </p:nvGrpSpPr>
        <p:grpSpPr>
          <a:xfrm>
            <a:off x="1877866" y="1316516"/>
            <a:ext cx="528586" cy="356119"/>
            <a:chOff x="4406004" y="4260453"/>
            <a:chExt cx="558674" cy="429804"/>
          </a:xfrm>
        </p:grpSpPr>
        <p:grpSp>
          <p:nvGrpSpPr>
            <p:cNvPr id="47" name="Group 460"/>
            <p:cNvGrpSpPr>
              <a:grpSpLocks/>
            </p:cNvGrpSpPr>
            <p:nvPr/>
          </p:nvGrpSpPr>
          <p:grpSpPr bwMode="auto">
            <a:xfrm>
              <a:off x="4543772" y="4322623"/>
              <a:ext cx="420906" cy="367634"/>
              <a:chOff x="657" y="1570"/>
              <a:chExt cx="318" cy="318"/>
            </a:xfrm>
          </p:grpSpPr>
          <p:sp>
            <p:nvSpPr>
              <p:cNvPr id="5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56"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48" name="Group 463"/>
            <p:cNvGrpSpPr>
              <a:grpSpLocks/>
            </p:cNvGrpSpPr>
            <p:nvPr/>
          </p:nvGrpSpPr>
          <p:grpSpPr bwMode="auto">
            <a:xfrm>
              <a:off x="4406004" y="4260453"/>
              <a:ext cx="405022" cy="119404"/>
              <a:chOff x="748" y="2251"/>
              <a:chExt cx="306" cy="90"/>
            </a:xfrm>
            <a:solidFill>
              <a:srgbClr val="0066FF"/>
            </a:solidFill>
          </p:grpSpPr>
          <p:sp>
            <p:nvSpPr>
              <p:cNvPr id="4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5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5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5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5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5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57" name="组合 56"/>
          <p:cNvGrpSpPr/>
          <p:nvPr/>
        </p:nvGrpSpPr>
        <p:grpSpPr>
          <a:xfrm>
            <a:off x="5797409" y="1316516"/>
            <a:ext cx="528586" cy="356119"/>
            <a:chOff x="4406004" y="4260453"/>
            <a:chExt cx="558674" cy="429804"/>
          </a:xfrm>
        </p:grpSpPr>
        <p:grpSp>
          <p:nvGrpSpPr>
            <p:cNvPr id="58" name="Group 460"/>
            <p:cNvGrpSpPr>
              <a:grpSpLocks/>
            </p:cNvGrpSpPr>
            <p:nvPr/>
          </p:nvGrpSpPr>
          <p:grpSpPr bwMode="auto">
            <a:xfrm>
              <a:off x="4543772" y="4322623"/>
              <a:ext cx="420906" cy="367634"/>
              <a:chOff x="657" y="1570"/>
              <a:chExt cx="318" cy="318"/>
            </a:xfrm>
          </p:grpSpPr>
          <p:sp>
            <p:nvSpPr>
              <p:cNvPr id="66"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67"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59" name="Group 463"/>
            <p:cNvGrpSpPr>
              <a:grpSpLocks/>
            </p:cNvGrpSpPr>
            <p:nvPr/>
          </p:nvGrpSpPr>
          <p:grpSpPr bwMode="auto">
            <a:xfrm>
              <a:off x="4406004" y="4260453"/>
              <a:ext cx="405022" cy="119404"/>
              <a:chOff x="748" y="2251"/>
              <a:chExt cx="306" cy="90"/>
            </a:xfrm>
            <a:solidFill>
              <a:srgbClr val="0066FF"/>
            </a:solidFill>
          </p:grpSpPr>
          <p:sp>
            <p:nvSpPr>
              <p:cNvPr id="6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4"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65"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72" name="组合 71"/>
          <p:cNvGrpSpPr/>
          <p:nvPr/>
        </p:nvGrpSpPr>
        <p:grpSpPr>
          <a:xfrm>
            <a:off x="2494098" y="1993453"/>
            <a:ext cx="3761679" cy="571185"/>
            <a:chOff x="2494098" y="1993453"/>
            <a:chExt cx="3761679" cy="571185"/>
          </a:xfrm>
        </p:grpSpPr>
        <p:sp>
          <p:nvSpPr>
            <p:cNvPr id="33" name="Line 111"/>
            <p:cNvSpPr>
              <a:spLocks noChangeShapeType="1"/>
            </p:cNvSpPr>
            <p:nvPr/>
          </p:nvSpPr>
          <p:spPr bwMode="auto">
            <a:xfrm flipH="1" flipV="1">
              <a:off x="2494098" y="1993453"/>
              <a:ext cx="3761679" cy="503190"/>
            </a:xfrm>
            <a:prstGeom prst="line">
              <a:avLst/>
            </a:prstGeom>
            <a:noFill/>
            <a:ln w="38100">
              <a:solidFill>
                <a:srgbClr val="FF00FF"/>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Text Box 146"/>
            <p:cNvSpPr txBox="1">
              <a:spLocks noChangeArrowheads="1"/>
            </p:cNvSpPr>
            <p:nvPr/>
          </p:nvSpPr>
          <p:spPr bwMode="auto">
            <a:xfrm flipH="1">
              <a:off x="5758328" y="2226084"/>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spTree>
    <p:extLst>
      <p:ext uri="{BB962C8B-B14F-4D97-AF65-F5344CB8AC3E}">
        <p14:creationId xmlns="" xmlns:p14="http://schemas.microsoft.com/office/powerpoint/2010/main" val="51076102"/>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72"/>
                                        </p:tgtEl>
                                        <p:attrNameLst>
                                          <p:attrName>style.visibility</p:attrName>
                                        </p:attrNameLst>
                                      </p:cBhvr>
                                      <p:to>
                                        <p:strVal val="visible"/>
                                      </p:to>
                                    </p:set>
                                    <p:animEffect transition="in" filter="wipe(right)">
                                      <p:cBhvr>
                                        <p:cTn id="7" dur="1000"/>
                                        <p:tgtEl>
                                          <p:spTgt spid="72"/>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1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1897" y="622385"/>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2094795" y="589174"/>
            <a:ext cx="496321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通信</a:t>
            </a:r>
            <a:r>
              <a:rPr lang="zh-CN" altLang="en-US" sz="2000" b="1" dirty="0" smtClean="0">
                <a:solidFill>
                  <a:schemeClr val="bg1"/>
                </a:solidFill>
                <a:latin typeface="微软雅黑" pitchFamily="34" charset="-122"/>
                <a:ea typeface="微软雅黑" pitchFamily="34" charset="-122"/>
              </a:rPr>
              <a:t>者 </a:t>
            </a:r>
            <a:r>
              <a:rPr lang="en-US" altLang="zh-CN" sz="2000" b="1" dirty="0" smtClean="0">
                <a:solidFill>
                  <a:schemeClr val="bg1"/>
                </a:solidFill>
                <a:latin typeface="微软雅黑" pitchFamily="34" charset="-122"/>
                <a:ea typeface="微软雅黑" pitchFamily="34" charset="-122"/>
              </a:rPr>
              <a:t>B </a:t>
            </a:r>
            <a:r>
              <a:rPr lang="zh-CN" altLang="en-US" sz="2000" b="1" dirty="0" smtClean="0">
                <a:solidFill>
                  <a:schemeClr val="bg1"/>
                </a:solidFill>
                <a:latin typeface="微软雅黑" pitchFamily="34" charset="-122"/>
                <a:ea typeface="微软雅黑" pitchFamily="34" charset="-122"/>
              </a:rPr>
              <a:t>和移动站 </a:t>
            </a:r>
            <a:r>
              <a:rPr lang="en-US" altLang="zh-CN" sz="2000" b="1" dirty="0" smtClean="0">
                <a:solidFill>
                  <a:schemeClr val="bg1"/>
                </a:solidFill>
                <a:latin typeface="微软雅黑" pitchFamily="34" charset="-122"/>
                <a:ea typeface="微软雅黑" pitchFamily="34" charset="-122"/>
              </a:rPr>
              <a:t>A </a:t>
            </a:r>
            <a:r>
              <a:rPr lang="zh-CN" altLang="en-US" sz="2000" b="1" dirty="0" smtClean="0">
                <a:solidFill>
                  <a:schemeClr val="bg1"/>
                </a:solidFill>
                <a:latin typeface="微软雅黑" pitchFamily="34" charset="-122"/>
                <a:ea typeface="微软雅黑" pitchFamily="34" charset="-122"/>
              </a:rPr>
              <a:t>通信</a:t>
            </a:r>
            <a:r>
              <a:rPr lang="zh-CN" altLang="en-US" sz="2000" b="1" dirty="0">
                <a:solidFill>
                  <a:schemeClr val="bg1"/>
                </a:solidFill>
                <a:latin typeface="微软雅黑" pitchFamily="34" charset="-122"/>
                <a:ea typeface="微软雅黑" pitchFamily="34" charset="-122"/>
              </a:rPr>
              <a:t>的四个</a:t>
            </a:r>
            <a:r>
              <a:rPr lang="zh-CN" altLang="en-US" sz="2000" b="1" dirty="0" smtClean="0">
                <a:solidFill>
                  <a:schemeClr val="bg1"/>
                </a:solidFill>
                <a:latin typeface="微软雅黑" pitchFamily="34" charset="-122"/>
                <a:ea typeface="微软雅黑" pitchFamily="34" charset="-122"/>
              </a:rPr>
              <a:t>重要步骤</a:t>
            </a:r>
            <a:endParaRPr lang="zh-CN" altLang="en-US" sz="2000" b="1" dirty="0">
              <a:solidFill>
                <a:schemeClr val="bg1"/>
              </a:solidFill>
              <a:latin typeface="微软雅黑" pitchFamily="34" charset="-122"/>
              <a:ea typeface="微软雅黑" pitchFamily="34" charset="-122"/>
            </a:endParaRPr>
          </a:p>
        </p:txBody>
      </p:sp>
      <p:sp>
        <p:nvSpPr>
          <p:cNvPr id="8" name="矩形 7"/>
          <p:cNvSpPr/>
          <p:nvPr/>
        </p:nvSpPr>
        <p:spPr>
          <a:xfrm>
            <a:off x="626451" y="2870757"/>
            <a:ext cx="7895059" cy="1092607"/>
          </a:xfrm>
          <a:prstGeom prst="rect">
            <a:avLst/>
          </a:prstGeom>
          <a:noFill/>
          <a:ln>
            <a:noFill/>
          </a:ln>
        </p:spPr>
        <p:txBody>
          <a:bodyPr wrap="square">
            <a:spAutoFit/>
          </a:bodyPr>
          <a:lstStyle/>
          <a:p>
            <a:pPr>
              <a:lnSpc>
                <a:spcPts val="2600"/>
              </a:lnSpc>
            </a:pPr>
            <a:r>
              <a:rPr lang="zh-CN" altLang="en-US" b="1" dirty="0" smtClean="0">
                <a:latin typeface="微软雅黑" pitchFamily="34" charset="-122"/>
                <a:ea typeface="微软雅黑" pitchFamily="34" charset="-122"/>
                <a:sym typeface="Wingdings 2" panose="05020102010507070707" pitchFamily="18" charset="2"/>
              </a:rPr>
              <a:t> </a:t>
            </a:r>
            <a:r>
              <a:rPr lang="zh-CN" altLang="en-US" b="1" dirty="0" smtClean="0">
                <a:latin typeface="微软雅黑" pitchFamily="34" charset="-122"/>
                <a:ea typeface="微软雅黑" pitchFamily="34" charset="-122"/>
              </a:rPr>
              <a:t>归属</a:t>
            </a:r>
            <a:r>
              <a:rPr lang="zh-CN" altLang="en-US" b="1" dirty="0">
                <a:latin typeface="微软雅黑" pitchFamily="34" charset="-122"/>
                <a:ea typeface="微软雅黑" pitchFamily="34" charset="-122"/>
              </a:rPr>
              <a:t>代理</a:t>
            </a:r>
            <a:r>
              <a:rPr lang="zh-CN" altLang="en-US" b="1" dirty="0" smtClean="0">
                <a:latin typeface="微软雅黑" pitchFamily="34" charset="-122"/>
                <a:ea typeface="微软雅黑" pitchFamily="34" charset="-122"/>
              </a:rPr>
              <a:t>把 </a:t>
            </a:r>
            <a:r>
              <a:rPr lang="en-US" altLang="zh-CN" b="1" dirty="0" smtClean="0">
                <a:latin typeface="微软雅黑" pitchFamily="34" charset="-122"/>
                <a:ea typeface="微软雅黑" pitchFamily="34" charset="-122"/>
              </a:rPr>
              <a:t>B </a:t>
            </a:r>
            <a:r>
              <a:rPr lang="zh-CN" altLang="en-US" b="1" dirty="0" smtClean="0">
                <a:latin typeface="微软雅黑" pitchFamily="34" charset="-122"/>
                <a:ea typeface="微软雅黑" pitchFamily="34" charset="-122"/>
              </a:rPr>
              <a:t>发</a:t>
            </a:r>
            <a:r>
              <a:rPr lang="zh-CN" altLang="en-US" b="1" dirty="0">
                <a:latin typeface="微软雅黑" pitchFamily="34" charset="-122"/>
                <a:ea typeface="微软雅黑" pitchFamily="34" charset="-122"/>
              </a:rPr>
              <a:t>来的数据报进行</a:t>
            </a:r>
            <a:r>
              <a:rPr lang="zh-CN" altLang="en-US" b="1" dirty="0">
                <a:solidFill>
                  <a:srgbClr val="0000CC"/>
                </a:solidFill>
                <a:latin typeface="微软雅黑" pitchFamily="34" charset="-122"/>
                <a:ea typeface="微软雅黑" pitchFamily="34" charset="-122"/>
              </a:rPr>
              <a:t>再封装，</a:t>
            </a:r>
            <a:r>
              <a:rPr lang="zh-CN" altLang="en-US" b="1" dirty="0">
                <a:latin typeface="微软雅黑" pitchFamily="34" charset="-122"/>
                <a:ea typeface="微软雅黑" pitchFamily="34" charset="-122"/>
              </a:rPr>
              <a:t>新的数据报的目的地址是：</a:t>
            </a:r>
            <a:r>
              <a:rPr lang="en-US" altLang="zh-CN" b="1" dirty="0">
                <a:latin typeface="微软雅黑" pitchFamily="34" charset="-122"/>
                <a:ea typeface="微软雅黑" pitchFamily="34" charset="-122"/>
              </a:rPr>
              <a:t>15.5.6.7</a:t>
            </a:r>
            <a:r>
              <a:rPr lang="zh-CN" altLang="en-US" b="1" dirty="0">
                <a:latin typeface="微软雅黑" pitchFamily="34" charset="-122"/>
                <a:ea typeface="微软雅黑" pitchFamily="34" charset="-122"/>
              </a:rPr>
              <a:t>，</a:t>
            </a:r>
            <a:r>
              <a:rPr lang="zh-CN" altLang="en-US" b="1" dirty="0" smtClean="0">
                <a:latin typeface="微软雅黑" pitchFamily="34" charset="-122"/>
                <a:ea typeface="微软雅黑" pitchFamily="34" charset="-122"/>
              </a:rPr>
              <a:t>就是 </a:t>
            </a:r>
            <a:r>
              <a:rPr lang="en-US" altLang="zh-CN" b="1" dirty="0" smtClean="0">
                <a:latin typeface="微软雅黑" pitchFamily="34" charset="-122"/>
                <a:ea typeface="微软雅黑" pitchFamily="34" charset="-122"/>
              </a:rPr>
              <a:t>A </a:t>
            </a:r>
            <a:r>
              <a:rPr lang="zh-CN" altLang="en-US" b="1" dirty="0" smtClean="0">
                <a:latin typeface="微软雅黑" pitchFamily="34" charset="-122"/>
                <a:ea typeface="微软雅黑" pitchFamily="34" charset="-122"/>
              </a:rPr>
              <a:t>现在</a:t>
            </a:r>
            <a:r>
              <a:rPr lang="zh-CN" altLang="en-US" b="1" dirty="0">
                <a:latin typeface="微软雅黑" pitchFamily="34" charset="-122"/>
                <a:ea typeface="微软雅黑" pitchFamily="34" charset="-122"/>
              </a:rPr>
              <a:t>的转交地址</a:t>
            </a:r>
            <a:r>
              <a:rPr lang="zh-CN" altLang="en-US" b="1" dirty="0" smtClean="0">
                <a:latin typeface="微软雅黑" pitchFamily="34" charset="-122"/>
                <a:ea typeface="微软雅黑" pitchFamily="34" charset="-122"/>
              </a:rPr>
              <a:t>。</a:t>
            </a:r>
            <a:r>
              <a:rPr lang="zh-CN" altLang="en-US" b="1" dirty="0">
                <a:latin typeface="微软雅黑" pitchFamily="34" charset="-122"/>
                <a:ea typeface="微软雅黑" pitchFamily="34" charset="-122"/>
              </a:rPr>
              <a:t>使用</a:t>
            </a:r>
            <a:r>
              <a:rPr lang="zh-CN" altLang="en-US" b="1" dirty="0" smtClean="0">
                <a:solidFill>
                  <a:srgbClr val="0000CC"/>
                </a:solidFill>
                <a:latin typeface="微软雅黑" pitchFamily="34" charset="-122"/>
                <a:ea typeface="微软雅黑" pitchFamily="34" charset="-122"/>
              </a:rPr>
              <a:t>隧道</a:t>
            </a:r>
            <a:r>
              <a:rPr lang="zh-CN" altLang="en-US" b="1" dirty="0">
                <a:solidFill>
                  <a:srgbClr val="0000CC"/>
                </a:solidFill>
                <a:latin typeface="微软雅黑" pitchFamily="34" charset="-122"/>
                <a:ea typeface="微软雅黑" pitchFamily="34" charset="-122"/>
              </a:rPr>
              <a:t>技术</a:t>
            </a:r>
            <a:r>
              <a:rPr lang="zh-CN" altLang="en-US" b="1" dirty="0" smtClean="0">
                <a:latin typeface="微软雅黑" pitchFamily="34" charset="-122"/>
                <a:ea typeface="微软雅黑" pitchFamily="34" charset="-122"/>
              </a:rPr>
              <a:t>或 </a:t>
            </a:r>
            <a:r>
              <a:rPr lang="en-US" altLang="zh-CN" b="1" dirty="0" smtClean="0">
                <a:solidFill>
                  <a:srgbClr val="0000CC"/>
                </a:solidFill>
                <a:latin typeface="微软雅黑" pitchFamily="34" charset="-122"/>
                <a:ea typeface="微软雅黑" pitchFamily="34" charset="-122"/>
              </a:rPr>
              <a:t>IP-in-IP</a:t>
            </a:r>
            <a:r>
              <a:rPr lang="en-US" altLang="zh-CN" b="1" dirty="0" smtClean="0">
                <a:latin typeface="微软雅黑" pitchFamily="34" charset="-122"/>
                <a:ea typeface="微软雅黑" pitchFamily="34" charset="-122"/>
              </a:rPr>
              <a:t> </a:t>
            </a:r>
            <a:r>
              <a:rPr lang="zh-CN" altLang="en-US" b="1" dirty="0" smtClean="0">
                <a:latin typeface="微软雅黑" pitchFamily="34" charset="-122"/>
                <a:ea typeface="微软雅黑" pitchFamily="34" charset="-122"/>
              </a:rPr>
              <a:t>将新</a:t>
            </a:r>
            <a:r>
              <a:rPr lang="zh-CN" altLang="en-US" b="1" dirty="0">
                <a:latin typeface="微软雅黑" pitchFamily="34" charset="-122"/>
                <a:ea typeface="微软雅黑" pitchFamily="34" charset="-122"/>
              </a:rPr>
              <a:t>封装的</a:t>
            </a:r>
            <a:r>
              <a:rPr lang="zh-CN" altLang="en-US" b="1" dirty="0" smtClean="0">
                <a:latin typeface="微软雅黑" pitchFamily="34" charset="-122"/>
                <a:ea typeface="微软雅黑" pitchFamily="34" charset="-122"/>
              </a:rPr>
              <a:t>数据报发送</a:t>
            </a:r>
            <a:r>
              <a:rPr lang="zh-CN" altLang="en-US" b="1" dirty="0">
                <a:latin typeface="微软雅黑" pitchFamily="34" charset="-122"/>
                <a:ea typeface="微软雅黑" pitchFamily="34" charset="-122"/>
              </a:rPr>
              <a:t>到被访网络的</a:t>
            </a:r>
            <a:r>
              <a:rPr lang="zh-CN" altLang="en-US" b="1" dirty="0">
                <a:solidFill>
                  <a:srgbClr val="0000CC"/>
                </a:solidFill>
                <a:latin typeface="微软雅黑" pitchFamily="34" charset="-122"/>
                <a:ea typeface="微软雅黑" pitchFamily="34" charset="-122"/>
              </a:rPr>
              <a:t>外地代理</a:t>
            </a:r>
            <a:r>
              <a:rPr lang="zh-CN" altLang="en-US" b="1" dirty="0" smtClean="0">
                <a:solidFill>
                  <a:srgbClr val="0000CC"/>
                </a:solidFill>
                <a:latin typeface="微软雅黑" pitchFamily="34" charset="-122"/>
                <a:ea typeface="微软雅黑" pitchFamily="34" charset="-122"/>
              </a:rPr>
              <a:t>。</a:t>
            </a:r>
            <a:endParaRPr lang="zh-CN" altLang="en-US" b="1" dirty="0">
              <a:solidFill>
                <a:srgbClr val="0000CC"/>
              </a:solidFill>
              <a:latin typeface="微软雅黑" pitchFamily="34" charset="-122"/>
              <a:ea typeface="微软雅黑" pitchFamily="34" charset="-122"/>
            </a:endParaRPr>
          </a:p>
        </p:txBody>
      </p:sp>
      <p:sp>
        <p:nvSpPr>
          <p:cNvPr id="72" name="圆角矩形 71"/>
          <p:cNvSpPr/>
          <p:nvPr/>
        </p:nvSpPr>
        <p:spPr>
          <a:xfrm>
            <a:off x="509474" y="1019699"/>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Line 5"/>
          <p:cNvSpPr>
            <a:spLocks noChangeShapeType="1"/>
          </p:cNvSpPr>
          <p:nvPr/>
        </p:nvSpPr>
        <p:spPr bwMode="auto">
          <a:xfrm>
            <a:off x="2552700" y="1946198"/>
            <a:ext cx="3098801" cy="12828"/>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4" name="Cloud"/>
          <p:cNvSpPr>
            <a:spLocks noChangeAspect="1" noEditPoints="1" noChangeArrowheads="1"/>
          </p:cNvSpPr>
          <p:nvPr/>
        </p:nvSpPr>
        <p:spPr bwMode="auto">
          <a:xfrm>
            <a:off x="3542371" y="1384955"/>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75" name="Text Box 113"/>
          <p:cNvSpPr txBox="1">
            <a:spLocks noChangeArrowheads="1"/>
          </p:cNvSpPr>
          <p:nvPr/>
        </p:nvSpPr>
        <p:spPr bwMode="auto">
          <a:xfrm>
            <a:off x="5463161" y="2471243"/>
            <a:ext cx="899606"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76" name="Text Box 143"/>
          <p:cNvSpPr txBox="1">
            <a:spLocks noChangeArrowheads="1"/>
          </p:cNvSpPr>
          <p:nvPr/>
        </p:nvSpPr>
        <p:spPr bwMode="auto">
          <a:xfrm flipH="1">
            <a:off x="6735672" y="2036052"/>
            <a:ext cx="322524"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77" name="Cloud"/>
          <p:cNvSpPr>
            <a:spLocks noChangeAspect="1" noEditPoints="1" noChangeArrowheads="1"/>
          </p:cNvSpPr>
          <p:nvPr/>
        </p:nvSpPr>
        <p:spPr bwMode="auto">
          <a:xfrm>
            <a:off x="1195056" y="1224153"/>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78" name="Text Box 91"/>
          <p:cNvSpPr txBox="1">
            <a:spLocks noChangeArrowheads="1"/>
          </p:cNvSpPr>
          <p:nvPr/>
        </p:nvSpPr>
        <p:spPr bwMode="auto">
          <a:xfrm>
            <a:off x="1323105" y="1410382"/>
            <a:ext cx="808235"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79" name="Line 94"/>
          <p:cNvSpPr>
            <a:spLocks noChangeShapeType="1"/>
          </p:cNvSpPr>
          <p:nvPr/>
        </p:nvSpPr>
        <p:spPr bwMode="auto">
          <a:xfrm>
            <a:off x="2166379" y="1529227"/>
            <a:ext cx="3432" cy="18293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0" name="Text Box 96"/>
          <p:cNvSpPr txBox="1">
            <a:spLocks noChangeArrowheads="1"/>
          </p:cNvSpPr>
          <p:nvPr/>
        </p:nvSpPr>
        <p:spPr bwMode="auto">
          <a:xfrm>
            <a:off x="1261408" y="1066156"/>
            <a:ext cx="171232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  </a:t>
            </a:r>
            <a:r>
              <a:rPr kumimoji="1" lang="en-US" altLang="zh-CN" sz="1100" b="1" dirty="0">
                <a:latin typeface="微软雅黑" panose="020B0503020204020204" pitchFamily="34" charset="-122"/>
                <a:ea typeface="微软雅黑" panose="020B0503020204020204" pitchFamily="34" charset="-122"/>
              </a:rPr>
              <a:t>131.8.0.0/16</a:t>
            </a:r>
          </a:p>
        </p:txBody>
      </p:sp>
      <p:sp>
        <p:nvSpPr>
          <p:cNvPr id="81" name="Text Box 99"/>
          <p:cNvSpPr txBox="1">
            <a:spLocks noChangeArrowheads="1"/>
          </p:cNvSpPr>
          <p:nvPr/>
        </p:nvSpPr>
        <p:spPr bwMode="auto">
          <a:xfrm>
            <a:off x="1498304" y="1784570"/>
            <a:ext cx="748923"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82" name="Line 116"/>
          <p:cNvSpPr>
            <a:spLocks noChangeShapeType="1"/>
          </p:cNvSpPr>
          <p:nvPr/>
        </p:nvSpPr>
        <p:spPr bwMode="auto">
          <a:xfrm rot="16200000" flipV="1">
            <a:off x="2209274" y="1284064"/>
            <a:ext cx="0" cy="856190"/>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28"/>
          <p:cNvSpPr>
            <a:spLocks noChangeShapeType="1"/>
          </p:cNvSpPr>
          <p:nvPr/>
        </p:nvSpPr>
        <p:spPr bwMode="auto">
          <a:xfrm>
            <a:off x="2325949" y="1712160"/>
            <a:ext cx="3432" cy="18293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4" name="Picture 129"/>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2169811" y="1891924"/>
            <a:ext cx="324288" cy="13620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85" name="Text Box 147"/>
          <p:cNvSpPr txBox="1">
            <a:spLocks noChangeArrowheads="1"/>
          </p:cNvSpPr>
          <p:nvPr/>
        </p:nvSpPr>
        <p:spPr bwMode="auto">
          <a:xfrm>
            <a:off x="2190224" y="1343817"/>
            <a:ext cx="171232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86" name="Cloud"/>
          <p:cNvSpPr>
            <a:spLocks noChangeAspect="1" noEditPoints="1" noChangeArrowheads="1"/>
          </p:cNvSpPr>
          <p:nvPr/>
        </p:nvSpPr>
        <p:spPr bwMode="auto">
          <a:xfrm>
            <a:off x="5491783" y="1281680"/>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87" name="Line 90"/>
          <p:cNvSpPr>
            <a:spLocks noChangeShapeType="1"/>
          </p:cNvSpPr>
          <p:nvPr/>
        </p:nvSpPr>
        <p:spPr bwMode="auto">
          <a:xfrm flipH="1">
            <a:off x="6054970" y="1533188"/>
            <a:ext cx="0" cy="17897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8" name="Picture 95"/>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5575401" y="1891924"/>
            <a:ext cx="324288" cy="13620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89" name="Text Box 97"/>
          <p:cNvSpPr txBox="1">
            <a:spLocks noChangeArrowheads="1"/>
          </p:cNvSpPr>
          <p:nvPr/>
        </p:nvSpPr>
        <p:spPr bwMode="auto">
          <a:xfrm>
            <a:off x="5486176" y="1066156"/>
            <a:ext cx="153920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15.0.0.0/8</a:t>
            </a:r>
          </a:p>
        </p:txBody>
      </p:sp>
      <p:sp>
        <p:nvSpPr>
          <p:cNvPr id="90" name="Text Box 98"/>
          <p:cNvSpPr txBox="1">
            <a:spLocks noChangeArrowheads="1"/>
          </p:cNvSpPr>
          <p:nvPr/>
        </p:nvSpPr>
        <p:spPr bwMode="auto">
          <a:xfrm>
            <a:off x="5263371" y="1986929"/>
            <a:ext cx="748923"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91" name="Line 130"/>
          <p:cNvSpPr>
            <a:spLocks noChangeShapeType="1"/>
          </p:cNvSpPr>
          <p:nvPr/>
        </p:nvSpPr>
        <p:spPr bwMode="auto">
          <a:xfrm rot="16200000" flipV="1">
            <a:off x="6016364" y="1284064"/>
            <a:ext cx="0" cy="856190"/>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2" name="Line 142"/>
          <p:cNvSpPr>
            <a:spLocks noChangeShapeType="1"/>
          </p:cNvSpPr>
          <p:nvPr/>
        </p:nvSpPr>
        <p:spPr bwMode="auto">
          <a:xfrm flipH="1">
            <a:off x="5743550" y="1712160"/>
            <a:ext cx="0" cy="17897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3" name="Text Box 148"/>
          <p:cNvSpPr txBox="1">
            <a:spLocks noChangeArrowheads="1"/>
          </p:cNvSpPr>
          <p:nvPr/>
        </p:nvSpPr>
        <p:spPr bwMode="auto">
          <a:xfrm>
            <a:off x="5718150" y="1369217"/>
            <a:ext cx="300082"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94" name="Text Box 149"/>
          <p:cNvSpPr txBox="1">
            <a:spLocks noChangeArrowheads="1"/>
          </p:cNvSpPr>
          <p:nvPr/>
        </p:nvSpPr>
        <p:spPr bwMode="auto">
          <a:xfrm>
            <a:off x="6099581" y="1361863"/>
            <a:ext cx="171232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95" name="AutoShape 150"/>
          <p:cNvSpPr>
            <a:spLocks noChangeArrowheads="1"/>
          </p:cNvSpPr>
          <p:nvPr/>
        </p:nvSpPr>
        <p:spPr bwMode="auto">
          <a:xfrm>
            <a:off x="6018405" y="1889769"/>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a:extLst/>
        </p:spPr>
        <p:txBody>
          <a:bodyPr/>
          <a:lstStyle/>
          <a:p>
            <a:pPr algn="ctr">
              <a:lnSpc>
                <a:spcPct val="85000"/>
              </a:lnSpc>
            </a:pP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96" name="Line 92"/>
          <p:cNvSpPr>
            <a:spLocks noChangeShapeType="1"/>
          </p:cNvSpPr>
          <p:nvPr/>
        </p:nvSpPr>
        <p:spPr bwMode="auto">
          <a:xfrm>
            <a:off x="2283388" y="1573575"/>
            <a:ext cx="3301874" cy="0"/>
          </a:xfrm>
          <a:prstGeom prst="line">
            <a:avLst/>
          </a:prstGeom>
          <a:noFill/>
          <a:ln w="38100">
            <a:solidFill>
              <a:srgbClr val="000099"/>
            </a:solidFill>
            <a:prstDash val="sysDot"/>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Text Box 93"/>
          <p:cNvSpPr txBox="1">
            <a:spLocks noChangeArrowheads="1"/>
          </p:cNvSpPr>
          <p:nvPr/>
        </p:nvSpPr>
        <p:spPr bwMode="auto">
          <a:xfrm>
            <a:off x="3921050" y="1776195"/>
            <a:ext cx="646331"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98" name="组合 97"/>
          <p:cNvGrpSpPr/>
          <p:nvPr/>
        </p:nvGrpSpPr>
        <p:grpSpPr>
          <a:xfrm>
            <a:off x="6238223" y="2317040"/>
            <a:ext cx="309983" cy="332183"/>
            <a:chOff x="2565534" y="4101618"/>
            <a:chExt cx="360485" cy="386301"/>
          </a:xfrm>
        </p:grpSpPr>
        <p:sp>
          <p:nvSpPr>
            <p:cNvPr id="99"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00" name="Group 424"/>
            <p:cNvGrpSpPr>
              <a:grpSpLocks/>
            </p:cNvGrpSpPr>
            <p:nvPr/>
          </p:nvGrpSpPr>
          <p:grpSpPr bwMode="auto">
            <a:xfrm>
              <a:off x="2565534" y="4101618"/>
              <a:ext cx="360485" cy="119330"/>
              <a:chOff x="748" y="2251"/>
              <a:chExt cx="306" cy="90"/>
            </a:xfrm>
          </p:grpSpPr>
          <p:sp>
            <p:nvSpPr>
              <p:cNvPr id="102"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3"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4"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5"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6"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7"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01" name="Picture 200" descr="jisuanji"/>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 xmlns:a14="http://schemas.microsoft.com/office/drawing/2010/main">
                  <a:solidFill>
                    <a:srgbClr val="FFFFFF"/>
                  </a:solidFill>
                </a14:hiddenFill>
              </a:ext>
            </a:extLst>
          </p:spPr>
        </p:pic>
      </p:grpSp>
      <p:grpSp>
        <p:nvGrpSpPr>
          <p:cNvPr id="108" name="组合 107"/>
          <p:cNvGrpSpPr/>
          <p:nvPr/>
        </p:nvGrpSpPr>
        <p:grpSpPr>
          <a:xfrm>
            <a:off x="1877866" y="1316516"/>
            <a:ext cx="528586" cy="356119"/>
            <a:chOff x="4406004" y="4260453"/>
            <a:chExt cx="558674" cy="429804"/>
          </a:xfrm>
        </p:grpSpPr>
        <p:grpSp>
          <p:nvGrpSpPr>
            <p:cNvPr id="109" name="Group 460"/>
            <p:cNvGrpSpPr>
              <a:grpSpLocks/>
            </p:cNvGrpSpPr>
            <p:nvPr/>
          </p:nvGrpSpPr>
          <p:grpSpPr bwMode="auto">
            <a:xfrm>
              <a:off x="4543772" y="4322623"/>
              <a:ext cx="420906" cy="367634"/>
              <a:chOff x="657" y="1570"/>
              <a:chExt cx="318" cy="318"/>
            </a:xfrm>
          </p:grpSpPr>
          <p:sp>
            <p:nvSpPr>
              <p:cNvPr id="11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18"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10" name="Group 463"/>
            <p:cNvGrpSpPr>
              <a:grpSpLocks/>
            </p:cNvGrpSpPr>
            <p:nvPr/>
          </p:nvGrpSpPr>
          <p:grpSpPr bwMode="auto">
            <a:xfrm>
              <a:off x="4406004" y="4260453"/>
              <a:ext cx="405022" cy="119404"/>
              <a:chOff x="748" y="2251"/>
              <a:chExt cx="306" cy="90"/>
            </a:xfrm>
            <a:solidFill>
              <a:srgbClr val="0066FF"/>
            </a:solidFill>
          </p:grpSpPr>
          <p:sp>
            <p:nvSpPr>
              <p:cNvPr id="11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19" name="组合 118"/>
          <p:cNvGrpSpPr/>
          <p:nvPr/>
        </p:nvGrpSpPr>
        <p:grpSpPr>
          <a:xfrm>
            <a:off x="5797409" y="1316516"/>
            <a:ext cx="528586" cy="356119"/>
            <a:chOff x="4406004" y="4260453"/>
            <a:chExt cx="558674" cy="429804"/>
          </a:xfrm>
        </p:grpSpPr>
        <p:grpSp>
          <p:nvGrpSpPr>
            <p:cNvPr id="120" name="Group 460"/>
            <p:cNvGrpSpPr>
              <a:grpSpLocks/>
            </p:cNvGrpSpPr>
            <p:nvPr/>
          </p:nvGrpSpPr>
          <p:grpSpPr bwMode="auto">
            <a:xfrm>
              <a:off x="4543772" y="4322623"/>
              <a:ext cx="420906" cy="367634"/>
              <a:chOff x="657" y="1570"/>
              <a:chExt cx="318" cy="318"/>
            </a:xfrm>
          </p:grpSpPr>
          <p:sp>
            <p:nvSpPr>
              <p:cNvPr id="12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9"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21" name="Group 463"/>
            <p:cNvGrpSpPr>
              <a:grpSpLocks/>
            </p:cNvGrpSpPr>
            <p:nvPr/>
          </p:nvGrpSpPr>
          <p:grpSpPr bwMode="auto">
            <a:xfrm>
              <a:off x="4406004" y="4260453"/>
              <a:ext cx="405022" cy="119404"/>
              <a:chOff x="748" y="2251"/>
              <a:chExt cx="306" cy="90"/>
            </a:xfrm>
            <a:solidFill>
              <a:srgbClr val="0066FF"/>
            </a:solidFill>
          </p:grpSpPr>
          <p:sp>
            <p:nvSpPr>
              <p:cNvPr id="12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30" name="组合 129"/>
          <p:cNvGrpSpPr/>
          <p:nvPr/>
        </p:nvGrpSpPr>
        <p:grpSpPr>
          <a:xfrm>
            <a:off x="2494098" y="1993453"/>
            <a:ext cx="3761679" cy="571185"/>
            <a:chOff x="2494098" y="1993453"/>
            <a:chExt cx="3761679" cy="571185"/>
          </a:xfrm>
        </p:grpSpPr>
        <p:sp>
          <p:nvSpPr>
            <p:cNvPr id="131" name="Line 111"/>
            <p:cNvSpPr>
              <a:spLocks noChangeShapeType="1"/>
            </p:cNvSpPr>
            <p:nvPr/>
          </p:nvSpPr>
          <p:spPr bwMode="auto">
            <a:xfrm flipH="1" flipV="1">
              <a:off x="2494098" y="1993453"/>
              <a:ext cx="3761679" cy="503190"/>
            </a:xfrm>
            <a:prstGeom prst="line">
              <a:avLst/>
            </a:prstGeom>
            <a:noFill/>
            <a:ln w="38100">
              <a:solidFill>
                <a:srgbClr val="FF00FF"/>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2" name="Text Box 146"/>
            <p:cNvSpPr txBox="1">
              <a:spLocks noChangeArrowheads="1"/>
            </p:cNvSpPr>
            <p:nvPr/>
          </p:nvSpPr>
          <p:spPr bwMode="auto">
            <a:xfrm flipH="1">
              <a:off x="5758328" y="2226084"/>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33" name="组合 132"/>
          <p:cNvGrpSpPr/>
          <p:nvPr/>
        </p:nvGrpSpPr>
        <p:grpSpPr>
          <a:xfrm>
            <a:off x="2494100" y="1572084"/>
            <a:ext cx="3103098" cy="348671"/>
            <a:chOff x="2494100" y="1572084"/>
            <a:chExt cx="3103098" cy="348671"/>
          </a:xfrm>
        </p:grpSpPr>
        <p:sp>
          <p:nvSpPr>
            <p:cNvPr id="134" name="Freeform 114"/>
            <p:cNvSpPr>
              <a:spLocks/>
            </p:cNvSpPr>
            <p:nvPr/>
          </p:nvSpPr>
          <p:spPr bwMode="auto">
            <a:xfrm>
              <a:off x="2494100" y="1614762"/>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5" name="Text Box 144"/>
            <p:cNvSpPr txBox="1">
              <a:spLocks noChangeArrowheads="1"/>
            </p:cNvSpPr>
            <p:nvPr/>
          </p:nvSpPr>
          <p:spPr bwMode="auto">
            <a:xfrm flipH="1">
              <a:off x="2594672" y="1572084"/>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sp>
        <p:nvSpPr>
          <p:cNvPr id="2" name="矩形 1"/>
          <p:cNvSpPr/>
          <p:nvPr/>
        </p:nvSpPr>
        <p:spPr>
          <a:xfrm>
            <a:off x="5926385" y="1893877"/>
            <a:ext cx="1127183" cy="406265"/>
          </a:xfrm>
          <a:prstGeom prst="rect">
            <a:avLst/>
          </a:prstGeom>
        </p:spPr>
        <p:txBody>
          <a:bodyPr wrap="square">
            <a:spAutoFit/>
          </a:bodyPr>
          <a:lstStyle/>
          <a:p>
            <a:pPr algn="ctr">
              <a:lnSpc>
                <a:spcPct val="85000"/>
              </a:lnSpc>
            </a:pPr>
            <a:r>
              <a:rPr kumimoji="1" lang="zh-CN" altLang="en-US" sz="1200" b="1" dirty="0">
                <a:solidFill>
                  <a:schemeClr val="bg1"/>
                </a:solidFill>
                <a:latin typeface="微软雅黑" panose="020B0503020204020204" pitchFamily="34" charset="-122"/>
                <a:ea typeface="微软雅黑" panose="020B0503020204020204" pitchFamily="34" charset="-122"/>
              </a:rPr>
              <a:t>转交地址 </a:t>
            </a:r>
            <a:r>
              <a:rPr kumimoji="1" lang="en-US" altLang="zh-CN" sz="1200" b="1" dirty="0">
                <a:solidFill>
                  <a:schemeClr val="bg1"/>
                </a:solidFill>
                <a:latin typeface="微软雅黑" panose="020B0503020204020204" pitchFamily="34" charset="-122"/>
                <a:ea typeface="微软雅黑" panose="020B0503020204020204" pitchFamily="34" charset="-122"/>
              </a:rPr>
              <a:t>15.5.6.7/8</a:t>
            </a:r>
          </a:p>
        </p:txBody>
      </p:sp>
    </p:spTree>
    <p:extLst>
      <p:ext uri="{BB962C8B-B14F-4D97-AF65-F5344CB8AC3E}">
        <p14:creationId xmlns="" xmlns:p14="http://schemas.microsoft.com/office/powerpoint/2010/main" val="1737410198"/>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33"/>
                                        </p:tgtEl>
                                        <p:attrNameLst>
                                          <p:attrName>style.visibility</p:attrName>
                                        </p:attrNameLst>
                                      </p:cBhvr>
                                      <p:to>
                                        <p:strVal val="visible"/>
                                      </p:to>
                                    </p:set>
                                    <p:animEffect transition="in" filter="wipe(left)">
                                      <p:cBhvr>
                                        <p:cTn id="7" dur="1000"/>
                                        <p:tgtEl>
                                          <p:spTgt spid="133"/>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1897" y="622385"/>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2094795" y="589174"/>
            <a:ext cx="496321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通信</a:t>
            </a:r>
            <a:r>
              <a:rPr lang="zh-CN" altLang="en-US" sz="2000" b="1" dirty="0" smtClean="0">
                <a:solidFill>
                  <a:schemeClr val="bg1"/>
                </a:solidFill>
                <a:latin typeface="微软雅黑" pitchFamily="34" charset="-122"/>
                <a:ea typeface="微软雅黑" pitchFamily="34" charset="-122"/>
              </a:rPr>
              <a:t>者 </a:t>
            </a:r>
            <a:r>
              <a:rPr lang="en-US" altLang="zh-CN" sz="2000" b="1" dirty="0" smtClean="0">
                <a:solidFill>
                  <a:schemeClr val="bg1"/>
                </a:solidFill>
                <a:latin typeface="微软雅黑" pitchFamily="34" charset="-122"/>
                <a:ea typeface="微软雅黑" pitchFamily="34" charset="-122"/>
              </a:rPr>
              <a:t>B </a:t>
            </a:r>
            <a:r>
              <a:rPr lang="zh-CN" altLang="en-US" sz="2000" b="1" dirty="0" smtClean="0">
                <a:solidFill>
                  <a:schemeClr val="bg1"/>
                </a:solidFill>
                <a:latin typeface="微软雅黑" pitchFamily="34" charset="-122"/>
                <a:ea typeface="微软雅黑" pitchFamily="34" charset="-122"/>
              </a:rPr>
              <a:t>和移动站 </a:t>
            </a:r>
            <a:r>
              <a:rPr lang="en-US" altLang="zh-CN" sz="2000" b="1" dirty="0" smtClean="0">
                <a:solidFill>
                  <a:schemeClr val="bg1"/>
                </a:solidFill>
                <a:latin typeface="微软雅黑" pitchFamily="34" charset="-122"/>
                <a:ea typeface="微软雅黑" pitchFamily="34" charset="-122"/>
              </a:rPr>
              <a:t>A </a:t>
            </a:r>
            <a:r>
              <a:rPr lang="zh-CN" altLang="en-US" sz="2000" b="1" dirty="0" smtClean="0">
                <a:solidFill>
                  <a:schemeClr val="bg1"/>
                </a:solidFill>
                <a:latin typeface="微软雅黑" pitchFamily="34" charset="-122"/>
                <a:ea typeface="微软雅黑" pitchFamily="34" charset="-122"/>
              </a:rPr>
              <a:t>通信</a:t>
            </a:r>
            <a:r>
              <a:rPr lang="zh-CN" altLang="en-US" sz="2000" b="1" dirty="0">
                <a:solidFill>
                  <a:schemeClr val="bg1"/>
                </a:solidFill>
                <a:latin typeface="微软雅黑" pitchFamily="34" charset="-122"/>
                <a:ea typeface="微软雅黑" pitchFamily="34" charset="-122"/>
              </a:rPr>
              <a:t>的四个</a:t>
            </a:r>
            <a:r>
              <a:rPr lang="zh-CN" altLang="en-US" sz="2000" b="1" dirty="0" smtClean="0">
                <a:solidFill>
                  <a:schemeClr val="bg1"/>
                </a:solidFill>
                <a:latin typeface="微软雅黑" pitchFamily="34" charset="-122"/>
                <a:ea typeface="微软雅黑" pitchFamily="34" charset="-122"/>
              </a:rPr>
              <a:t>重要步骤</a:t>
            </a:r>
            <a:endParaRPr lang="zh-CN" altLang="en-US" sz="2000" b="1" dirty="0">
              <a:solidFill>
                <a:schemeClr val="bg1"/>
              </a:solidFill>
              <a:latin typeface="微软雅黑" pitchFamily="34" charset="-122"/>
              <a:ea typeface="微软雅黑" pitchFamily="34" charset="-122"/>
            </a:endParaRPr>
          </a:p>
        </p:txBody>
      </p:sp>
      <p:sp>
        <p:nvSpPr>
          <p:cNvPr id="8" name="矩形 7"/>
          <p:cNvSpPr/>
          <p:nvPr/>
        </p:nvSpPr>
        <p:spPr>
          <a:xfrm>
            <a:off x="626451" y="2870757"/>
            <a:ext cx="7895059" cy="1092607"/>
          </a:xfrm>
          <a:prstGeom prst="rect">
            <a:avLst/>
          </a:prstGeom>
          <a:noFill/>
          <a:ln>
            <a:noFill/>
          </a:ln>
        </p:spPr>
        <p:txBody>
          <a:bodyPr wrap="square">
            <a:spAutoFit/>
          </a:bodyPr>
          <a:lstStyle/>
          <a:p>
            <a:pPr>
              <a:lnSpc>
                <a:spcPts val="2600"/>
              </a:lnSpc>
            </a:pPr>
            <a:r>
              <a:rPr lang="zh-CN" altLang="en-US" b="1" dirty="0" smtClean="0">
                <a:latin typeface="微软雅黑" pitchFamily="34" charset="-122"/>
                <a:ea typeface="微软雅黑" pitchFamily="34" charset="-122"/>
                <a:sym typeface="Wingdings 2" panose="05020102010507070707" pitchFamily="18" charset="2"/>
              </a:rPr>
              <a:t> 被</a:t>
            </a:r>
            <a:r>
              <a:rPr lang="zh-CN" altLang="en-US" b="1" dirty="0">
                <a:latin typeface="微软雅黑" pitchFamily="34" charset="-122"/>
                <a:ea typeface="微软雅黑" pitchFamily="34" charset="-122"/>
                <a:sym typeface="Wingdings 2" panose="05020102010507070707" pitchFamily="18" charset="2"/>
              </a:rPr>
              <a:t>访网络中的</a:t>
            </a:r>
            <a:r>
              <a:rPr lang="zh-CN" altLang="en-US" b="1" dirty="0">
                <a:solidFill>
                  <a:srgbClr val="0000CC"/>
                </a:solidFill>
                <a:latin typeface="微软雅黑" pitchFamily="34" charset="-122"/>
                <a:ea typeface="微软雅黑" pitchFamily="34" charset="-122"/>
                <a:sym typeface="Wingdings 2" panose="05020102010507070707" pitchFamily="18" charset="2"/>
              </a:rPr>
              <a:t>外地代理</a:t>
            </a:r>
            <a:r>
              <a:rPr lang="zh-CN" altLang="en-US" b="1" dirty="0">
                <a:latin typeface="微软雅黑" pitchFamily="34" charset="-122"/>
                <a:ea typeface="微软雅黑" pitchFamily="34" charset="-122"/>
                <a:sym typeface="Wingdings 2" panose="05020102010507070707" pitchFamily="18" charset="2"/>
              </a:rPr>
              <a:t>把收到的封装的数据报进行</a:t>
            </a:r>
            <a:r>
              <a:rPr lang="zh-CN" altLang="en-US" b="1" dirty="0">
                <a:solidFill>
                  <a:srgbClr val="0000CC"/>
                </a:solidFill>
                <a:latin typeface="微软雅黑" pitchFamily="34" charset="-122"/>
                <a:ea typeface="微软雅黑" pitchFamily="34" charset="-122"/>
                <a:sym typeface="Wingdings 2" panose="05020102010507070707" pitchFamily="18" charset="2"/>
              </a:rPr>
              <a:t>拆封，</a:t>
            </a:r>
            <a:r>
              <a:rPr lang="zh-CN" altLang="en-US" b="1" dirty="0" smtClean="0">
                <a:latin typeface="微软雅黑" pitchFamily="34" charset="-122"/>
                <a:ea typeface="微软雅黑" pitchFamily="34" charset="-122"/>
                <a:sym typeface="Wingdings 2" panose="05020102010507070707" pitchFamily="18" charset="2"/>
              </a:rPr>
              <a:t>取出 </a:t>
            </a:r>
            <a:r>
              <a:rPr lang="en-US" altLang="zh-CN" b="1" dirty="0" smtClean="0">
                <a:latin typeface="微软雅黑" pitchFamily="34" charset="-122"/>
                <a:ea typeface="微软雅黑" pitchFamily="34" charset="-122"/>
                <a:sym typeface="Wingdings 2" panose="05020102010507070707" pitchFamily="18" charset="2"/>
              </a:rPr>
              <a:t>B </a:t>
            </a:r>
            <a:r>
              <a:rPr lang="zh-CN" altLang="en-US" b="1" dirty="0" smtClean="0">
                <a:latin typeface="微软雅黑" pitchFamily="34" charset="-122"/>
                <a:ea typeface="微软雅黑" pitchFamily="34" charset="-122"/>
                <a:sym typeface="Wingdings 2" panose="05020102010507070707" pitchFamily="18" charset="2"/>
              </a:rPr>
              <a:t>发送</a:t>
            </a:r>
            <a:r>
              <a:rPr lang="zh-CN" altLang="en-US" b="1" dirty="0">
                <a:latin typeface="微软雅黑" pitchFamily="34" charset="-122"/>
                <a:ea typeface="微软雅黑" pitchFamily="34" charset="-122"/>
                <a:sym typeface="Wingdings 2" panose="05020102010507070707" pitchFamily="18" charset="2"/>
              </a:rPr>
              <a:t>的原始数据报，然后</a:t>
            </a:r>
            <a:r>
              <a:rPr lang="zh-CN" altLang="en-US" b="1" dirty="0">
                <a:solidFill>
                  <a:srgbClr val="0000CC"/>
                </a:solidFill>
                <a:latin typeface="微软雅黑" pitchFamily="34" charset="-122"/>
                <a:ea typeface="微软雅黑" pitchFamily="34" charset="-122"/>
                <a:sym typeface="Wingdings 2" panose="05020102010507070707" pitchFamily="18" charset="2"/>
              </a:rPr>
              <a:t>转发</a:t>
            </a:r>
            <a:r>
              <a:rPr lang="zh-CN" altLang="en-US" b="1" dirty="0">
                <a:latin typeface="微软雅黑" pitchFamily="34" charset="-122"/>
                <a:ea typeface="微软雅黑" pitchFamily="34" charset="-122"/>
                <a:sym typeface="Wingdings 2" panose="05020102010507070707" pitchFamily="18" charset="2"/>
              </a:rPr>
              <a:t>给</a:t>
            </a:r>
            <a:r>
              <a:rPr lang="zh-CN" altLang="en-US" b="1" dirty="0" smtClean="0">
                <a:latin typeface="微软雅黑" pitchFamily="34" charset="-122"/>
                <a:ea typeface="微软雅黑" pitchFamily="34" charset="-122"/>
                <a:sym typeface="Wingdings 2" panose="05020102010507070707" pitchFamily="18" charset="2"/>
              </a:rPr>
              <a:t>移动站 </a:t>
            </a:r>
            <a:r>
              <a:rPr lang="en-US" altLang="zh-CN" b="1" dirty="0" smtClean="0">
                <a:latin typeface="微软雅黑" pitchFamily="34" charset="-122"/>
                <a:ea typeface="微软雅黑" pitchFamily="34" charset="-122"/>
                <a:sym typeface="Wingdings 2" panose="05020102010507070707" pitchFamily="18" charset="2"/>
              </a:rPr>
              <a:t>A</a:t>
            </a:r>
            <a:r>
              <a:rPr lang="zh-CN" altLang="en-US" b="1" dirty="0">
                <a:latin typeface="微软雅黑" pitchFamily="34" charset="-122"/>
                <a:ea typeface="微软雅黑" pitchFamily="34" charset="-122"/>
                <a:sym typeface="Wingdings 2" panose="05020102010507070707" pitchFamily="18" charset="2"/>
              </a:rPr>
              <a:t>。这个数据报的目的地址是：</a:t>
            </a:r>
            <a:r>
              <a:rPr lang="en-US" altLang="zh-CN" b="1" dirty="0">
                <a:latin typeface="微软雅黑" pitchFamily="34" charset="-122"/>
                <a:ea typeface="微软雅黑" pitchFamily="34" charset="-122"/>
                <a:sym typeface="Wingdings 2" panose="05020102010507070707" pitchFamily="18" charset="2"/>
              </a:rPr>
              <a:t>131.8.6.7</a:t>
            </a:r>
            <a:r>
              <a:rPr lang="zh-CN" altLang="en-US" b="1" dirty="0">
                <a:latin typeface="微软雅黑" pitchFamily="34" charset="-122"/>
                <a:ea typeface="微软雅黑" pitchFamily="34" charset="-122"/>
                <a:sym typeface="Wingdings 2" panose="05020102010507070707" pitchFamily="18" charset="2"/>
              </a:rPr>
              <a:t>，</a:t>
            </a:r>
            <a:r>
              <a:rPr lang="zh-CN" altLang="en-US" b="1" dirty="0" smtClean="0">
                <a:latin typeface="微软雅黑" pitchFamily="34" charset="-122"/>
                <a:ea typeface="微软雅黑" pitchFamily="34" charset="-122"/>
                <a:sym typeface="Wingdings 2" panose="05020102010507070707" pitchFamily="18" charset="2"/>
              </a:rPr>
              <a:t>就是 </a:t>
            </a:r>
            <a:r>
              <a:rPr lang="en-US" altLang="zh-CN" b="1" dirty="0" smtClean="0">
                <a:latin typeface="微软雅黑" pitchFamily="34" charset="-122"/>
                <a:ea typeface="微软雅黑" pitchFamily="34" charset="-122"/>
                <a:sym typeface="Wingdings 2" panose="05020102010507070707" pitchFamily="18" charset="2"/>
              </a:rPr>
              <a:t>A </a:t>
            </a:r>
            <a:r>
              <a:rPr lang="zh-CN" altLang="en-US" b="1" dirty="0" smtClean="0">
                <a:latin typeface="微软雅黑" pitchFamily="34" charset="-122"/>
                <a:ea typeface="微软雅黑" pitchFamily="34" charset="-122"/>
                <a:sym typeface="Wingdings 2" panose="05020102010507070707" pitchFamily="18" charset="2"/>
              </a:rPr>
              <a:t>的</a:t>
            </a:r>
            <a:r>
              <a:rPr lang="zh-CN" altLang="en-US" b="1" dirty="0">
                <a:latin typeface="微软雅黑" pitchFamily="34" charset="-122"/>
                <a:ea typeface="微软雅黑" pitchFamily="34" charset="-122"/>
                <a:sym typeface="Wingdings 2" panose="05020102010507070707" pitchFamily="18" charset="2"/>
              </a:rPr>
              <a:t>永久地址。</a:t>
            </a:r>
            <a:r>
              <a:rPr lang="en-US" altLang="zh-CN" b="1" dirty="0" smtClean="0">
                <a:latin typeface="微软雅黑" pitchFamily="34" charset="-122"/>
                <a:ea typeface="微软雅黑" pitchFamily="34" charset="-122"/>
                <a:sym typeface="Wingdings 2" panose="05020102010507070707" pitchFamily="18" charset="2"/>
              </a:rPr>
              <a:t>A </a:t>
            </a:r>
            <a:r>
              <a:rPr lang="zh-CN" altLang="en-US" b="1" dirty="0" smtClean="0">
                <a:latin typeface="微软雅黑" pitchFamily="34" charset="-122"/>
                <a:ea typeface="微软雅黑" pitchFamily="34" charset="-122"/>
                <a:sym typeface="Wingdings 2" panose="05020102010507070707" pitchFamily="18" charset="2"/>
              </a:rPr>
              <a:t>收到 </a:t>
            </a:r>
            <a:r>
              <a:rPr lang="en-US" altLang="zh-CN" b="1" dirty="0" smtClean="0">
                <a:latin typeface="微软雅黑" pitchFamily="34" charset="-122"/>
                <a:ea typeface="微软雅黑" pitchFamily="34" charset="-122"/>
                <a:sym typeface="Wingdings 2" panose="05020102010507070707" pitchFamily="18" charset="2"/>
              </a:rPr>
              <a:t>B </a:t>
            </a:r>
            <a:r>
              <a:rPr lang="zh-CN" altLang="en-US" b="1" dirty="0" smtClean="0">
                <a:latin typeface="微软雅黑" pitchFamily="34" charset="-122"/>
                <a:ea typeface="微软雅黑" pitchFamily="34" charset="-122"/>
                <a:sym typeface="Wingdings 2" panose="05020102010507070707" pitchFamily="18" charset="2"/>
              </a:rPr>
              <a:t>发送</a:t>
            </a:r>
            <a:r>
              <a:rPr lang="zh-CN" altLang="en-US" b="1" dirty="0">
                <a:latin typeface="微软雅黑" pitchFamily="34" charset="-122"/>
                <a:ea typeface="微软雅黑" pitchFamily="34" charset="-122"/>
                <a:sym typeface="Wingdings 2" panose="05020102010507070707" pitchFamily="18" charset="2"/>
              </a:rPr>
              <a:t>的原始数据报后，也得到</a:t>
            </a:r>
            <a:r>
              <a:rPr lang="zh-CN" altLang="en-US" b="1" dirty="0" smtClean="0">
                <a:latin typeface="微软雅黑" pitchFamily="34" charset="-122"/>
                <a:ea typeface="微软雅黑" pitchFamily="34" charset="-122"/>
                <a:sym typeface="Wingdings 2" panose="05020102010507070707" pitchFamily="18" charset="2"/>
              </a:rPr>
              <a:t>了 </a:t>
            </a:r>
            <a:r>
              <a:rPr lang="en-US" altLang="zh-CN" b="1" dirty="0" smtClean="0">
                <a:solidFill>
                  <a:srgbClr val="0000CC"/>
                </a:solidFill>
                <a:latin typeface="微软雅黑" pitchFamily="34" charset="-122"/>
                <a:ea typeface="微软雅黑" pitchFamily="34" charset="-122"/>
                <a:sym typeface="Wingdings 2" panose="05020102010507070707" pitchFamily="18" charset="2"/>
              </a:rPr>
              <a:t>B </a:t>
            </a:r>
            <a:r>
              <a:rPr lang="zh-CN" altLang="en-US" b="1" dirty="0" smtClean="0">
                <a:solidFill>
                  <a:srgbClr val="0000CC"/>
                </a:solidFill>
                <a:latin typeface="微软雅黑" pitchFamily="34" charset="-122"/>
                <a:ea typeface="微软雅黑" pitchFamily="34" charset="-122"/>
                <a:sym typeface="Wingdings 2" panose="05020102010507070707" pitchFamily="18" charset="2"/>
              </a:rPr>
              <a:t>的</a:t>
            </a:r>
            <a:r>
              <a:rPr lang="en-US" altLang="zh-CN" b="1" dirty="0">
                <a:solidFill>
                  <a:srgbClr val="0000CC"/>
                </a:solidFill>
                <a:latin typeface="微软雅黑" pitchFamily="34" charset="-122"/>
                <a:ea typeface="微软雅黑" pitchFamily="34" charset="-122"/>
                <a:sym typeface="Wingdings 2" panose="05020102010507070707" pitchFamily="18" charset="2"/>
              </a:rPr>
              <a:t>IP</a:t>
            </a:r>
            <a:r>
              <a:rPr lang="zh-CN" altLang="en-US" b="1" dirty="0">
                <a:solidFill>
                  <a:srgbClr val="0000CC"/>
                </a:solidFill>
                <a:latin typeface="微软雅黑" pitchFamily="34" charset="-122"/>
                <a:ea typeface="微软雅黑" pitchFamily="34" charset="-122"/>
                <a:sym typeface="Wingdings 2" panose="05020102010507070707" pitchFamily="18" charset="2"/>
              </a:rPr>
              <a:t>地址</a:t>
            </a:r>
            <a:r>
              <a:rPr lang="zh-CN" altLang="en-US" b="1" dirty="0" smtClean="0">
                <a:solidFill>
                  <a:srgbClr val="0000CC"/>
                </a:solidFill>
                <a:latin typeface="微软雅黑" pitchFamily="34" charset="-122"/>
                <a:ea typeface="微软雅黑" pitchFamily="34" charset="-122"/>
                <a:sym typeface="Wingdings 2" panose="05020102010507070707" pitchFamily="18" charset="2"/>
              </a:rPr>
              <a:t>。</a:t>
            </a:r>
            <a:endParaRPr lang="zh-CN" altLang="en-US" b="1" dirty="0">
              <a:solidFill>
                <a:srgbClr val="0000CC"/>
              </a:solidFill>
              <a:latin typeface="微软雅黑" pitchFamily="34" charset="-122"/>
              <a:ea typeface="微软雅黑" pitchFamily="34" charset="-122"/>
            </a:endParaRPr>
          </a:p>
        </p:txBody>
      </p:sp>
      <p:sp>
        <p:nvSpPr>
          <p:cNvPr id="72" name="圆角矩形 71"/>
          <p:cNvSpPr/>
          <p:nvPr/>
        </p:nvSpPr>
        <p:spPr>
          <a:xfrm>
            <a:off x="509474" y="1019699"/>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Line 5"/>
          <p:cNvSpPr>
            <a:spLocks noChangeShapeType="1"/>
          </p:cNvSpPr>
          <p:nvPr/>
        </p:nvSpPr>
        <p:spPr bwMode="auto">
          <a:xfrm>
            <a:off x="2552700" y="1946198"/>
            <a:ext cx="3098801" cy="12828"/>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4" name="Cloud"/>
          <p:cNvSpPr>
            <a:spLocks noChangeAspect="1" noEditPoints="1" noChangeArrowheads="1"/>
          </p:cNvSpPr>
          <p:nvPr/>
        </p:nvSpPr>
        <p:spPr bwMode="auto">
          <a:xfrm>
            <a:off x="3542371" y="1384955"/>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75" name="Text Box 113"/>
          <p:cNvSpPr txBox="1">
            <a:spLocks noChangeArrowheads="1"/>
          </p:cNvSpPr>
          <p:nvPr/>
        </p:nvSpPr>
        <p:spPr bwMode="auto">
          <a:xfrm>
            <a:off x="5463161" y="2471243"/>
            <a:ext cx="899606"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76" name="Text Box 143"/>
          <p:cNvSpPr txBox="1">
            <a:spLocks noChangeArrowheads="1"/>
          </p:cNvSpPr>
          <p:nvPr/>
        </p:nvSpPr>
        <p:spPr bwMode="auto">
          <a:xfrm flipH="1">
            <a:off x="6735672" y="2036052"/>
            <a:ext cx="322524"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77" name="Cloud"/>
          <p:cNvSpPr>
            <a:spLocks noChangeAspect="1" noEditPoints="1" noChangeArrowheads="1"/>
          </p:cNvSpPr>
          <p:nvPr/>
        </p:nvSpPr>
        <p:spPr bwMode="auto">
          <a:xfrm>
            <a:off x="1195056" y="1224153"/>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78" name="Text Box 91"/>
          <p:cNvSpPr txBox="1">
            <a:spLocks noChangeArrowheads="1"/>
          </p:cNvSpPr>
          <p:nvPr/>
        </p:nvSpPr>
        <p:spPr bwMode="auto">
          <a:xfrm>
            <a:off x="1323105" y="1410382"/>
            <a:ext cx="808235"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79" name="Line 94"/>
          <p:cNvSpPr>
            <a:spLocks noChangeShapeType="1"/>
          </p:cNvSpPr>
          <p:nvPr/>
        </p:nvSpPr>
        <p:spPr bwMode="auto">
          <a:xfrm>
            <a:off x="2166379" y="1529227"/>
            <a:ext cx="3432" cy="18293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0" name="Text Box 96"/>
          <p:cNvSpPr txBox="1">
            <a:spLocks noChangeArrowheads="1"/>
          </p:cNvSpPr>
          <p:nvPr/>
        </p:nvSpPr>
        <p:spPr bwMode="auto">
          <a:xfrm>
            <a:off x="1261408" y="1066156"/>
            <a:ext cx="171232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  </a:t>
            </a:r>
            <a:r>
              <a:rPr kumimoji="1" lang="en-US" altLang="zh-CN" sz="1100" b="1" dirty="0">
                <a:latin typeface="微软雅黑" panose="020B0503020204020204" pitchFamily="34" charset="-122"/>
                <a:ea typeface="微软雅黑" panose="020B0503020204020204" pitchFamily="34" charset="-122"/>
              </a:rPr>
              <a:t>131.8.0.0/16</a:t>
            </a:r>
          </a:p>
        </p:txBody>
      </p:sp>
      <p:sp>
        <p:nvSpPr>
          <p:cNvPr id="81" name="Text Box 99"/>
          <p:cNvSpPr txBox="1">
            <a:spLocks noChangeArrowheads="1"/>
          </p:cNvSpPr>
          <p:nvPr/>
        </p:nvSpPr>
        <p:spPr bwMode="auto">
          <a:xfrm>
            <a:off x="1498304" y="1784570"/>
            <a:ext cx="748923"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82" name="Line 116"/>
          <p:cNvSpPr>
            <a:spLocks noChangeShapeType="1"/>
          </p:cNvSpPr>
          <p:nvPr/>
        </p:nvSpPr>
        <p:spPr bwMode="auto">
          <a:xfrm rot="16200000" flipV="1">
            <a:off x="2209274" y="1284064"/>
            <a:ext cx="0" cy="856190"/>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28"/>
          <p:cNvSpPr>
            <a:spLocks noChangeShapeType="1"/>
          </p:cNvSpPr>
          <p:nvPr/>
        </p:nvSpPr>
        <p:spPr bwMode="auto">
          <a:xfrm>
            <a:off x="2325949" y="1712160"/>
            <a:ext cx="3432" cy="18293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4" name="Picture 129"/>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2169811" y="1891924"/>
            <a:ext cx="324288" cy="13620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85" name="Text Box 147"/>
          <p:cNvSpPr txBox="1">
            <a:spLocks noChangeArrowheads="1"/>
          </p:cNvSpPr>
          <p:nvPr/>
        </p:nvSpPr>
        <p:spPr bwMode="auto">
          <a:xfrm>
            <a:off x="2190224" y="1343817"/>
            <a:ext cx="171232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86" name="Cloud"/>
          <p:cNvSpPr>
            <a:spLocks noChangeAspect="1" noEditPoints="1" noChangeArrowheads="1"/>
          </p:cNvSpPr>
          <p:nvPr/>
        </p:nvSpPr>
        <p:spPr bwMode="auto">
          <a:xfrm>
            <a:off x="5491783" y="1281680"/>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87" name="Line 90"/>
          <p:cNvSpPr>
            <a:spLocks noChangeShapeType="1"/>
          </p:cNvSpPr>
          <p:nvPr/>
        </p:nvSpPr>
        <p:spPr bwMode="auto">
          <a:xfrm flipH="1">
            <a:off x="6054970" y="1533188"/>
            <a:ext cx="0" cy="17897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8" name="Picture 95"/>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5575401" y="1891924"/>
            <a:ext cx="324288" cy="13620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89" name="Text Box 97"/>
          <p:cNvSpPr txBox="1">
            <a:spLocks noChangeArrowheads="1"/>
          </p:cNvSpPr>
          <p:nvPr/>
        </p:nvSpPr>
        <p:spPr bwMode="auto">
          <a:xfrm>
            <a:off x="5486176" y="1066156"/>
            <a:ext cx="153920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15.0.0.0/8</a:t>
            </a:r>
          </a:p>
        </p:txBody>
      </p:sp>
      <p:sp>
        <p:nvSpPr>
          <p:cNvPr id="90" name="Text Box 98"/>
          <p:cNvSpPr txBox="1">
            <a:spLocks noChangeArrowheads="1"/>
          </p:cNvSpPr>
          <p:nvPr/>
        </p:nvSpPr>
        <p:spPr bwMode="auto">
          <a:xfrm>
            <a:off x="5263371" y="1986929"/>
            <a:ext cx="748923"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91" name="Line 130"/>
          <p:cNvSpPr>
            <a:spLocks noChangeShapeType="1"/>
          </p:cNvSpPr>
          <p:nvPr/>
        </p:nvSpPr>
        <p:spPr bwMode="auto">
          <a:xfrm rot="16200000" flipV="1">
            <a:off x="6016364" y="1284064"/>
            <a:ext cx="0" cy="856190"/>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2" name="Line 142"/>
          <p:cNvSpPr>
            <a:spLocks noChangeShapeType="1"/>
          </p:cNvSpPr>
          <p:nvPr/>
        </p:nvSpPr>
        <p:spPr bwMode="auto">
          <a:xfrm flipH="1">
            <a:off x="5743550" y="1712160"/>
            <a:ext cx="0" cy="17897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3" name="Text Box 148"/>
          <p:cNvSpPr txBox="1">
            <a:spLocks noChangeArrowheads="1"/>
          </p:cNvSpPr>
          <p:nvPr/>
        </p:nvSpPr>
        <p:spPr bwMode="auto">
          <a:xfrm>
            <a:off x="5718150" y="1369217"/>
            <a:ext cx="300082"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94" name="Text Box 149"/>
          <p:cNvSpPr txBox="1">
            <a:spLocks noChangeArrowheads="1"/>
          </p:cNvSpPr>
          <p:nvPr/>
        </p:nvSpPr>
        <p:spPr bwMode="auto">
          <a:xfrm>
            <a:off x="6099581" y="1361863"/>
            <a:ext cx="171232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95" name="AutoShape 150"/>
          <p:cNvSpPr>
            <a:spLocks noChangeArrowheads="1"/>
          </p:cNvSpPr>
          <p:nvPr/>
        </p:nvSpPr>
        <p:spPr bwMode="auto">
          <a:xfrm>
            <a:off x="6018405" y="1889769"/>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a:ex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p>
        </p:txBody>
      </p:sp>
      <p:sp>
        <p:nvSpPr>
          <p:cNvPr id="96" name="Line 92"/>
          <p:cNvSpPr>
            <a:spLocks noChangeShapeType="1"/>
          </p:cNvSpPr>
          <p:nvPr/>
        </p:nvSpPr>
        <p:spPr bwMode="auto">
          <a:xfrm>
            <a:off x="2283388" y="1573575"/>
            <a:ext cx="3301874" cy="0"/>
          </a:xfrm>
          <a:prstGeom prst="line">
            <a:avLst/>
          </a:prstGeom>
          <a:noFill/>
          <a:ln w="38100">
            <a:solidFill>
              <a:srgbClr val="000099"/>
            </a:solidFill>
            <a:prstDash val="sysDot"/>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Text Box 93"/>
          <p:cNvSpPr txBox="1">
            <a:spLocks noChangeArrowheads="1"/>
          </p:cNvSpPr>
          <p:nvPr/>
        </p:nvSpPr>
        <p:spPr bwMode="auto">
          <a:xfrm>
            <a:off x="3921050" y="1776195"/>
            <a:ext cx="646331"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98" name="组合 97"/>
          <p:cNvGrpSpPr/>
          <p:nvPr/>
        </p:nvGrpSpPr>
        <p:grpSpPr>
          <a:xfrm>
            <a:off x="6238223" y="2317040"/>
            <a:ext cx="309983" cy="332183"/>
            <a:chOff x="2565534" y="4101618"/>
            <a:chExt cx="360485" cy="386301"/>
          </a:xfrm>
        </p:grpSpPr>
        <p:sp>
          <p:nvSpPr>
            <p:cNvPr id="99"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00" name="Group 424"/>
            <p:cNvGrpSpPr>
              <a:grpSpLocks/>
            </p:cNvGrpSpPr>
            <p:nvPr/>
          </p:nvGrpSpPr>
          <p:grpSpPr bwMode="auto">
            <a:xfrm>
              <a:off x="2565534" y="4101618"/>
              <a:ext cx="360485" cy="119330"/>
              <a:chOff x="748" y="2251"/>
              <a:chExt cx="306" cy="90"/>
            </a:xfrm>
          </p:grpSpPr>
          <p:sp>
            <p:nvSpPr>
              <p:cNvPr id="102"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3"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4"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5"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6"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7"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01" name="Picture 200" descr="jisuanji"/>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 xmlns:a14="http://schemas.microsoft.com/office/drawing/2010/main">
                  <a:solidFill>
                    <a:srgbClr val="FFFFFF"/>
                  </a:solidFill>
                </a14:hiddenFill>
              </a:ext>
            </a:extLst>
          </p:spPr>
        </p:pic>
      </p:grpSp>
      <p:grpSp>
        <p:nvGrpSpPr>
          <p:cNvPr id="108" name="组合 107"/>
          <p:cNvGrpSpPr/>
          <p:nvPr/>
        </p:nvGrpSpPr>
        <p:grpSpPr>
          <a:xfrm>
            <a:off x="1877866" y="1316516"/>
            <a:ext cx="528586" cy="356119"/>
            <a:chOff x="4406004" y="4260453"/>
            <a:chExt cx="558674" cy="429804"/>
          </a:xfrm>
        </p:grpSpPr>
        <p:grpSp>
          <p:nvGrpSpPr>
            <p:cNvPr id="109" name="Group 460"/>
            <p:cNvGrpSpPr>
              <a:grpSpLocks/>
            </p:cNvGrpSpPr>
            <p:nvPr/>
          </p:nvGrpSpPr>
          <p:grpSpPr bwMode="auto">
            <a:xfrm>
              <a:off x="4543772" y="4322623"/>
              <a:ext cx="420906" cy="367634"/>
              <a:chOff x="657" y="1570"/>
              <a:chExt cx="318" cy="318"/>
            </a:xfrm>
          </p:grpSpPr>
          <p:sp>
            <p:nvSpPr>
              <p:cNvPr id="11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18"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10" name="Group 463"/>
            <p:cNvGrpSpPr>
              <a:grpSpLocks/>
            </p:cNvGrpSpPr>
            <p:nvPr/>
          </p:nvGrpSpPr>
          <p:grpSpPr bwMode="auto">
            <a:xfrm>
              <a:off x="4406004" y="4260453"/>
              <a:ext cx="405022" cy="119404"/>
              <a:chOff x="748" y="2251"/>
              <a:chExt cx="306" cy="90"/>
            </a:xfrm>
            <a:solidFill>
              <a:srgbClr val="0066FF"/>
            </a:solidFill>
          </p:grpSpPr>
          <p:sp>
            <p:nvSpPr>
              <p:cNvPr id="11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19" name="组合 118"/>
          <p:cNvGrpSpPr/>
          <p:nvPr/>
        </p:nvGrpSpPr>
        <p:grpSpPr>
          <a:xfrm>
            <a:off x="5797409" y="1316516"/>
            <a:ext cx="528586" cy="356119"/>
            <a:chOff x="4406004" y="4260453"/>
            <a:chExt cx="558674" cy="429804"/>
          </a:xfrm>
        </p:grpSpPr>
        <p:grpSp>
          <p:nvGrpSpPr>
            <p:cNvPr id="120" name="Group 460"/>
            <p:cNvGrpSpPr>
              <a:grpSpLocks/>
            </p:cNvGrpSpPr>
            <p:nvPr/>
          </p:nvGrpSpPr>
          <p:grpSpPr bwMode="auto">
            <a:xfrm>
              <a:off x="4543772" y="4322623"/>
              <a:ext cx="420906" cy="367634"/>
              <a:chOff x="657" y="1570"/>
              <a:chExt cx="318" cy="318"/>
            </a:xfrm>
          </p:grpSpPr>
          <p:sp>
            <p:nvSpPr>
              <p:cNvPr id="12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9"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21" name="Group 463"/>
            <p:cNvGrpSpPr>
              <a:grpSpLocks/>
            </p:cNvGrpSpPr>
            <p:nvPr/>
          </p:nvGrpSpPr>
          <p:grpSpPr bwMode="auto">
            <a:xfrm>
              <a:off x="4406004" y="4260453"/>
              <a:ext cx="405022" cy="119404"/>
              <a:chOff x="748" y="2251"/>
              <a:chExt cx="306" cy="90"/>
            </a:xfrm>
            <a:solidFill>
              <a:srgbClr val="0066FF"/>
            </a:solidFill>
          </p:grpSpPr>
          <p:sp>
            <p:nvSpPr>
              <p:cNvPr id="12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30" name="组合 129"/>
          <p:cNvGrpSpPr/>
          <p:nvPr/>
        </p:nvGrpSpPr>
        <p:grpSpPr>
          <a:xfrm>
            <a:off x="2494098" y="1993453"/>
            <a:ext cx="3761679" cy="571185"/>
            <a:chOff x="2494098" y="1993453"/>
            <a:chExt cx="3761679" cy="571185"/>
          </a:xfrm>
        </p:grpSpPr>
        <p:sp>
          <p:nvSpPr>
            <p:cNvPr id="131" name="Line 111"/>
            <p:cNvSpPr>
              <a:spLocks noChangeShapeType="1"/>
            </p:cNvSpPr>
            <p:nvPr/>
          </p:nvSpPr>
          <p:spPr bwMode="auto">
            <a:xfrm flipH="1" flipV="1">
              <a:off x="2494098" y="1993453"/>
              <a:ext cx="3761679" cy="503190"/>
            </a:xfrm>
            <a:prstGeom prst="line">
              <a:avLst/>
            </a:prstGeom>
            <a:noFill/>
            <a:ln w="38100">
              <a:solidFill>
                <a:srgbClr val="FF00FF"/>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2" name="Text Box 146"/>
            <p:cNvSpPr txBox="1">
              <a:spLocks noChangeArrowheads="1"/>
            </p:cNvSpPr>
            <p:nvPr/>
          </p:nvSpPr>
          <p:spPr bwMode="auto">
            <a:xfrm flipH="1">
              <a:off x="5758328" y="2226084"/>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33" name="组合 132"/>
          <p:cNvGrpSpPr/>
          <p:nvPr/>
        </p:nvGrpSpPr>
        <p:grpSpPr>
          <a:xfrm>
            <a:off x="2494100" y="1572084"/>
            <a:ext cx="3103098" cy="348671"/>
            <a:chOff x="2494100" y="1572084"/>
            <a:chExt cx="3103098" cy="348671"/>
          </a:xfrm>
        </p:grpSpPr>
        <p:sp>
          <p:nvSpPr>
            <p:cNvPr id="134" name="Freeform 114"/>
            <p:cNvSpPr>
              <a:spLocks/>
            </p:cNvSpPr>
            <p:nvPr/>
          </p:nvSpPr>
          <p:spPr bwMode="auto">
            <a:xfrm>
              <a:off x="2494100" y="1614762"/>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5" name="Text Box 144"/>
            <p:cNvSpPr txBox="1">
              <a:spLocks noChangeArrowheads="1"/>
            </p:cNvSpPr>
            <p:nvPr/>
          </p:nvSpPr>
          <p:spPr bwMode="auto">
            <a:xfrm flipH="1">
              <a:off x="2594672" y="1572084"/>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36" name="组合 135"/>
          <p:cNvGrpSpPr/>
          <p:nvPr/>
        </p:nvGrpSpPr>
        <p:grpSpPr>
          <a:xfrm>
            <a:off x="5743550" y="1626562"/>
            <a:ext cx="387289" cy="389534"/>
            <a:chOff x="5743550" y="1626562"/>
            <a:chExt cx="387289" cy="389534"/>
          </a:xfrm>
        </p:grpSpPr>
        <p:sp>
          <p:nvSpPr>
            <p:cNvPr id="137" name="Line 112"/>
            <p:cNvSpPr>
              <a:spLocks noChangeShapeType="1"/>
            </p:cNvSpPr>
            <p:nvPr/>
          </p:nvSpPr>
          <p:spPr bwMode="auto">
            <a:xfrm flipV="1">
              <a:off x="5743550" y="1626562"/>
              <a:ext cx="224480" cy="301789"/>
            </a:xfrm>
            <a:prstGeom prst="line">
              <a:avLst/>
            </a:prstGeom>
            <a:noFill/>
            <a:ln w="38100">
              <a:solidFill>
                <a:srgbClr val="FF00FF"/>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8" name="Text Box 145"/>
            <p:cNvSpPr txBox="1">
              <a:spLocks noChangeArrowheads="1"/>
            </p:cNvSpPr>
            <p:nvPr/>
          </p:nvSpPr>
          <p:spPr bwMode="auto">
            <a:xfrm flipH="1">
              <a:off x="5763431" y="1677542"/>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spTree>
    <p:extLst>
      <p:ext uri="{BB962C8B-B14F-4D97-AF65-F5344CB8AC3E}">
        <p14:creationId xmlns="" xmlns:p14="http://schemas.microsoft.com/office/powerpoint/2010/main" val="1807797867"/>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136"/>
                                        </p:tgtEl>
                                        <p:attrNameLst>
                                          <p:attrName>style.visibility</p:attrName>
                                        </p:attrNameLst>
                                      </p:cBhvr>
                                      <p:to>
                                        <p:strVal val="visible"/>
                                      </p:to>
                                    </p:set>
                                    <p:animEffect transition="in" filter="wipe(down)">
                                      <p:cBhvr>
                                        <p:cTn id="7" dur="2000"/>
                                        <p:tgtEl>
                                          <p:spTgt spid="136"/>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9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11897" y="622385"/>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2094795" y="589174"/>
            <a:ext cx="496321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通信</a:t>
            </a:r>
            <a:r>
              <a:rPr lang="zh-CN" altLang="en-US" sz="2000" b="1" dirty="0" smtClean="0">
                <a:solidFill>
                  <a:schemeClr val="bg1"/>
                </a:solidFill>
                <a:latin typeface="微软雅黑" pitchFamily="34" charset="-122"/>
                <a:ea typeface="微软雅黑" pitchFamily="34" charset="-122"/>
              </a:rPr>
              <a:t>者 </a:t>
            </a:r>
            <a:r>
              <a:rPr lang="en-US" altLang="zh-CN" sz="2000" b="1" dirty="0" smtClean="0">
                <a:solidFill>
                  <a:schemeClr val="bg1"/>
                </a:solidFill>
                <a:latin typeface="微软雅黑" pitchFamily="34" charset="-122"/>
                <a:ea typeface="微软雅黑" pitchFamily="34" charset="-122"/>
              </a:rPr>
              <a:t>B </a:t>
            </a:r>
            <a:r>
              <a:rPr lang="zh-CN" altLang="en-US" sz="2000" b="1" dirty="0" smtClean="0">
                <a:solidFill>
                  <a:schemeClr val="bg1"/>
                </a:solidFill>
                <a:latin typeface="微软雅黑" pitchFamily="34" charset="-122"/>
                <a:ea typeface="微软雅黑" pitchFamily="34" charset="-122"/>
              </a:rPr>
              <a:t>和移动站 </a:t>
            </a:r>
            <a:r>
              <a:rPr lang="en-US" altLang="zh-CN" sz="2000" b="1" dirty="0" smtClean="0">
                <a:solidFill>
                  <a:schemeClr val="bg1"/>
                </a:solidFill>
                <a:latin typeface="微软雅黑" pitchFamily="34" charset="-122"/>
                <a:ea typeface="微软雅黑" pitchFamily="34" charset="-122"/>
              </a:rPr>
              <a:t>A </a:t>
            </a:r>
            <a:r>
              <a:rPr lang="zh-CN" altLang="en-US" sz="2000" b="1" dirty="0" smtClean="0">
                <a:solidFill>
                  <a:schemeClr val="bg1"/>
                </a:solidFill>
                <a:latin typeface="微软雅黑" pitchFamily="34" charset="-122"/>
                <a:ea typeface="微软雅黑" pitchFamily="34" charset="-122"/>
              </a:rPr>
              <a:t>通信</a:t>
            </a:r>
            <a:r>
              <a:rPr lang="zh-CN" altLang="en-US" sz="2000" b="1" dirty="0">
                <a:solidFill>
                  <a:schemeClr val="bg1"/>
                </a:solidFill>
                <a:latin typeface="微软雅黑" pitchFamily="34" charset="-122"/>
                <a:ea typeface="微软雅黑" pitchFamily="34" charset="-122"/>
              </a:rPr>
              <a:t>的四个</a:t>
            </a:r>
            <a:r>
              <a:rPr lang="zh-CN" altLang="en-US" sz="2000" b="1" dirty="0" smtClean="0">
                <a:solidFill>
                  <a:schemeClr val="bg1"/>
                </a:solidFill>
                <a:latin typeface="微软雅黑" pitchFamily="34" charset="-122"/>
                <a:ea typeface="微软雅黑" pitchFamily="34" charset="-122"/>
              </a:rPr>
              <a:t>重要步骤</a:t>
            </a:r>
            <a:endParaRPr lang="zh-CN" altLang="en-US" sz="2000" b="1" dirty="0">
              <a:solidFill>
                <a:schemeClr val="bg1"/>
              </a:solidFill>
              <a:latin typeface="微软雅黑" pitchFamily="34" charset="-122"/>
              <a:ea typeface="微软雅黑" pitchFamily="34" charset="-122"/>
            </a:endParaRPr>
          </a:p>
        </p:txBody>
      </p:sp>
      <p:sp>
        <p:nvSpPr>
          <p:cNvPr id="8" name="矩形 7"/>
          <p:cNvSpPr/>
          <p:nvPr/>
        </p:nvSpPr>
        <p:spPr>
          <a:xfrm>
            <a:off x="626451" y="2870757"/>
            <a:ext cx="7895059" cy="1092607"/>
          </a:xfrm>
          <a:prstGeom prst="rect">
            <a:avLst/>
          </a:prstGeom>
          <a:noFill/>
          <a:ln>
            <a:noFill/>
          </a:ln>
        </p:spPr>
        <p:txBody>
          <a:bodyPr wrap="square">
            <a:spAutoFit/>
          </a:bodyPr>
          <a:lstStyle/>
          <a:p>
            <a:pPr>
              <a:lnSpc>
                <a:spcPts val="2600"/>
              </a:lnSpc>
            </a:pPr>
            <a:r>
              <a:rPr lang="zh-CN" altLang="en-US" b="1" dirty="0" smtClean="0">
                <a:latin typeface="微软雅黑" pitchFamily="34" charset="-122"/>
                <a:ea typeface="微软雅黑" pitchFamily="34" charset="-122"/>
                <a:sym typeface="Wingdings 2" panose="05020102010507070707" pitchFamily="18" charset="2"/>
              </a:rPr>
              <a:t> 如果现在 </a:t>
            </a:r>
            <a:r>
              <a:rPr lang="en-US" altLang="zh-CN" b="1" dirty="0" smtClean="0">
                <a:latin typeface="微软雅黑" pitchFamily="34" charset="-122"/>
                <a:ea typeface="微软雅黑" pitchFamily="34" charset="-122"/>
                <a:sym typeface="Wingdings 2" panose="05020102010507070707" pitchFamily="18" charset="2"/>
              </a:rPr>
              <a:t>A </a:t>
            </a:r>
            <a:r>
              <a:rPr lang="zh-CN" altLang="en-US" b="1" dirty="0" smtClean="0">
                <a:latin typeface="微软雅黑" pitchFamily="34" charset="-122"/>
                <a:ea typeface="微软雅黑" pitchFamily="34" charset="-122"/>
                <a:sym typeface="Wingdings 2" panose="05020102010507070707" pitchFamily="18" charset="2"/>
              </a:rPr>
              <a:t>要向 </a:t>
            </a:r>
            <a:r>
              <a:rPr lang="en-US" altLang="zh-CN" b="1" dirty="0" smtClean="0">
                <a:latin typeface="微软雅黑" pitchFamily="34" charset="-122"/>
                <a:ea typeface="微软雅黑" pitchFamily="34" charset="-122"/>
                <a:sym typeface="Wingdings 2" panose="05020102010507070707" pitchFamily="18" charset="2"/>
              </a:rPr>
              <a:t>B </a:t>
            </a:r>
            <a:r>
              <a:rPr lang="zh-CN" altLang="en-US" b="1" dirty="0" smtClean="0">
                <a:latin typeface="微软雅黑" pitchFamily="34" charset="-122"/>
                <a:ea typeface="微软雅黑" pitchFamily="34" charset="-122"/>
                <a:sym typeface="Wingdings 2" panose="05020102010507070707" pitchFamily="18" charset="2"/>
              </a:rPr>
              <a:t>发送</a:t>
            </a:r>
            <a:r>
              <a:rPr lang="zh-CN" altLang="en-US" b="1" dirty="0">
                <a:latin typeface="微软雅黑" pitchFamily="34" charset="-122"/>
                <a:ea typeface="微软雅黑" pitchFamily="34" charset="-122"/>
                <a:sym typeface="Wingdings 2" panose="05020102010507070707" pitchFamily="18" charset="2"/>
              </a:rPr>
              <a:t>数据报</a:t>
            </a:r>
            <a:r>
              <a:rPr lang="zh-CN" altLang="en-US" b="1" dirty="0" smtClean="0">
                <a:latin typeface="微软雅黑" pitchFamily="34" charset="-122"/>
                <a:ea typeface="微软雅黑" pitchFamily="34" charset="-122"/>
                <a:sym typeface="Wingdings 2" panose="05020102010507070707" pitchFamily="18" charset="2"/>
              </a:rPr>
              <a:t>，</a:t>
            </a:r>
            <a:r>
              <a:rPr lang="en-US" altLang="zh-CN" b="1" dirty="0" smtClean="0">
                <a:latin typeface="微软雅黑" pitchFamily="34" charset="-122"/>
                <a:ea typeface="微软雅黑" pitchFamily="34" charset="-122"/>
                <a:sym typeface="Wingdings 2" panose="05020102010507070707" pitchFamily="18" charset="2"/>
              </a:rPr>
              <a:t>A </a:t>
            </a:r>
            <a:r>
              <a:rPr lang="zh-CN" altLang="en-US" b="1" dirty="0" smtClean="0">
                <a:latin typeface="微软雅黑" pitchFamily="34" charset="-122"/>
                <a:ea typeface="微软雅黑" pitchFamily="34" charset="-122"/>
                <a:sym typeface="Wingdings 2" panose="05020102010507070707" pitchFamily="18" charset="2"/>
              </a:rPr>
              <a:t>仍然</a:t>
            </a:r>
            <a:r>
              <a:rPr lang="zh-CN" altLang="en-US" b="1" dirty="0">
                <a:latin typeface="微软雅黑" pitchFamily="34" charset="-122"/>
                <a:ea typeface="微软雅黑" pitchFamily="34" charset="-122"/>
                <a:sym typeface="Wingdings 2" panose="05020102010507070707" pitchFamily="18" charset="2"/>
              </a:rPr>
              <a:t>使用自己的永久地址作为数据报的源地址，</a:t>
            </a:r>
            <a:r>
              <a:rPr lang="zh-CN" altLang="en-US" b="1" dirty="0" smtClean="0">
                <a:latin typeface="微软雅黑" pitchFamily="34" charset="-122"/>
                <a:ea typeface="微软雅黑" pitchFamily="34" charset="-122"/>
                <a:sym typeface="Wingdings 2" panose="05020102010507070707" pitchFamily="18" charset="2"/>
              </a:rPr>
              <a:t>用 </a:t>
            </a:r>
            <a:r>
              <a:rPr lang="en-US" altLang="zh-CN" b="1" dirty="0" smtClean="0">
                <a:latin typeface="微软雅黑" pitchFamily="34" charset="-122"/>
                <a:ea typeface="微软雅黑" pitchFamily="34" charset="-122"/>
                <a:sym typeface="Wingdings 2" panose="05020102010507070707" pitchFamily="18" charset="2"/>
              </a:rPr>
              <a:t>B </a:t>
            </a:r>
            <a:r>
              <a:rPr lang="zh-CN" altLang="en-US" b="1" dirty="0" smtClean="0">
                <a:latin typeface="微软雅黑" pitchFamily="34" charset="-122"/>
                <a:ea typeface="微软雅黑" pitchFamily="34" charset="-122"/>
                <a:sym typeface="Wingdings 2" panose="05020102010507070707" pitchFamily="18" charset="2"/>
              </a:rPr>
              <a:t>的 </a:t>
            </a:r>
            <a:r>
              <a:rPr lang="en-US" altLang="zh-CN" b="1" dirty="0" smtClean="0">
                <a:latin typeface="微软雅黑" pitchFamily="34" charset="-122"/>
                <a:ea typeface="微软雅黑" pitchFamily="34" charset="-122"/>
                <a:sym typeface="Wingdings 2" panose="05020102010507070707" pitchFamily="18" charset="2"/>
              </a:rPr>
              <a:t>IP </a:t>
            </a:r>
            <a:r>
              <a:rPr lang="zh-CN" altLang="en-US" b="1" dirty="0" smtClean="0">
                <a:latin typeface="微软雅黑" pitchFamily="34" charset="-122"/>
                <a:ea typeface="微软雅黑" pitchFamily="34" charset="-122"/>
                <a:sym typeface="Wingdings 2" panose="05020102010507070707" pitchFamily="18" charset="2"/>
              </a:rPr>
              <a:t>地址</a:t>
            </a:r>
            <a:r>
              <a:rPr lang="zh-CN" altLang="en-US" b="1" dirty="0">
                <a:latin typeface="微软雅黑" pitchFamily="34" charset="-122"/>
                <a:ea typeface="微软雅黑" pitchFamily="34" charset="-122"/>
                <a:sym typeface="Wingdings 2" panose="05020102010507070707" pitchFamily="18" charset="2"/>
              </a:rPr>
              <a:t>作为数据报的目的地址。这个数据报显然没有必要在</a:t>
            </a:r>
            <a:r>
              <a:rPr lang="zh-CN" altLang="en-US" b="1" dirty="0" smtClean="0">
                <a:latin typeface="微软雅黑" pitchFamily="34" charset="-122"/>
                <a:ea typeface="微软雅黑" pitchFamily="34" charset="-122"/>
                <a:sym typeface="Wingdings 2" panose="05020102010507070707" pitchFamily="18" charset="2"/>
              </a:rPr>
              <a:t>通过 </a:t>
            </a:r>
            <a:r>
              <a:rPr lang="en-US" altLang="zh-CN" b="1" dirty="0" smtClean="0">
                <a:latin typeface="微软雅黑" pitchFamily="34" charset="-122"/>
                <a:ea typeface="微软雅黑" pitchFamily="34" charset="-122"/>
                <a:sym typeface="Wingdings 2" panose="05020102010507070707" pitchFamily="18" charset="2"/>
              </a:rPr>
              <a:t>A </a:t>
            </a:r>
            <a:r>
              <a:rPr lang="zh-CN" altLang="en-US" b="1" dirty="0" smtClean="0">
                <a:latin typeface="微软雅黑" pitchFamily="34" charset="-122"/>
                <a:ea typeface="微软雅黑" pitchFamily="34" charset="-122"/>
                <a:sym typeface="Wingdings 2" panose="05020102010507070707" pitchFamily="18" charset="2"/>
              </a:rPr>
              <a:t>的</a:t>
            </a:r>
            <a:r>
              <a:rPr lang="zh-CN" altLang="en-US" b="1" dirty="0">
                <a:latin typeface="微软雅黑" pitchFamily="34" charset="-122"/>
                <a:ea typeface="微软雅黑" pitchFamily="34" charset="-122"/>
                <a:sym typeface="Wingdings 2" panose="05020102010507070707" pitchFamily="18" charset="2"/>
              </a:rPr>
              <a:t>归属代理进行转发了</a:t>
            </a:r>
            <a:r>
              <a:rPr lang="zh-CN" altLang="en-US" b="1" dirty="0" smtClean="0">
                <a:latin typeface="微软雅黑" pitchFamily="34" charset="-122"/>
                <a:ea typeface="微软雅黑" pitchFamily="34" charset="-122"/>
                <a:sym typeface="Wingdings 2" panose="05020102010507070707" pitchFamily="18" charset="2"/>
              </a:rPr>
              <a:t>。</a:t>
            </a:r>
            <a:endParaRPr lang="zh-CN" altLang="en-US" b="1" dirty="0">
              <a:solidFill>
                <a:srgbClr val="0000CC"/>
              </a:solidFill>
              <a:latin typeface="微软雅黑" pitchFamily="34" charset="-122"/>
              <a:ea typeface="微软雅黑" pitchFamily="34" charset="-122"/>
            </a:endParaRPr>
          </a:p>
        </p:txBody>
      </p:sp>
      <p:sp>
        <p:nvSpPr>
          <p:cNvPr id="72" name="圆角矩形 71"/>
          <p:cNvSpPr/>
          <p:nvPr/>
        </p:nvSpPr>
        <p:spPr>
          <a:xfrm>
            <a:off x="509474" y="1019699"/>
            <a:ext cx="8129015" cy="185412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Line 5"/>
          <p:cNvSpPr>
            <a:spLocks noChangeShapeType="1"/>
          </p:cNvSpPr>
          <p:nvPr/>
        </p:nvSpPr>
        <p:spPr bwMode="auto">
          <a:xfrm>
            <a:off x="2552700" y="1946198"/>
            <a:ext cx="3098801" cy="12828"/>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4" name="Cloud"/>
          <p:cNvSpPr>
            <a:spLocks noChangeAspect="1" noEditPoints="1" noChangeArrowheads="1"/>
          </p:cNvSpPr>
          <p:nvPr/>
        </p:nvSpPr>
        <p:spPr bwMode="auto">
          <a:xfrm>
            <a:off x="3542371" y="1384955"/>
            <a:ext cx="1403690" cy="1097735"/>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75" name="Text Box 113"/>
          <p:cNvSpPr txBox="1">
            <a:spLocks noChangeArrowheads="1"/>
          </p:cNvSpPr>
          <p:nvPr/>
        </p:nvSpPr>
        <p:spPr bwMode="auto">
          <a:xfrm>
            <a:off x="5463161" y="2471243"/>
            <a:ext cx="899606"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400" b="1" dirty="0">
                <a:latin typeface="微软雅黑" panose="020B0503020204020204" pitchFamily="34" charset="-122"/>
                <a:ea typeface="微软雅黑" panose="020B0503020204020204" pitchFamily="34" charset="-122"/>
              </a:rPr>
              <a:t>通信者 </a:t>
            </a:r>
            <a:r>
              <a:rPr kumimoji="1" lang="en-US" altLang="zh-CN" sz="1400" b="1" dirty="0">
                <a:latin typeface="微软雅黑" panose="020B0503020204020204" pitchFamily="34" charset="-122"/>
                <a:ea typeface="微软雅黑" panose="020B0503020204020204" pitchFamily="34" charset="-122"/>
              </a:rPr>
              <a:t>B</a:t>
            </a:r>
          </a:p>
        </p:txBody>
      </p:sp>
      <p:sp>
        <p:nvSpPr>
          <p:cNvPr id="76" name="Text Box 143"/>
          <p:cNvSpPr txBox="1">
            <a:spLocks noChangeArrowheads="1"/>
          </p:cNvSpPr>
          <p:nvPr/>
        </p:nvSpPr>
        <p:spPr bwMode="auto">
          <a:xfrm flipH="1">
            <a:off x="6735672" y="2036052"/>
            <a:ext cx="322524"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sym typeface="Wingdings" pitchFamily="2" charset="2"/>
              </a:rPr>
              <a:t></a:t>
            </a:r>
          </a:p>
        </p:txBody>
      </p:sp>
      <p:sp>
        <p:nvSpPr>
          <p:cNvPr id="77" name="Cloud"/>
          <p:cNvSpPr>
            <a:spLocks noChangeAspect="1" noEditPoints="1" noChangeArrowheads="1"/>
          </p:cNvSpPr>
          <p:nvPr/>
        </p:nvSpPr>
        <p:spPr bwMode="auto">
          <a:xfrm>
            <a:off x="1195056" y="1224153"/>
            <a:ext cx="1694764" cy="107612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78" name="Text Box 91"/>
          <p:cNvSpPr txBox="1">
            <a:spLocks noChangeArrowheads="1"/>
          </p:cNvSpPr>
          <p:nvPr/>
        </p:nvSpPr>
        <p:spPr bwMode="auto">
          <a:xfrm>
            <a:off x="1323105" y="1410382"/>
            <a:ext cx="808235"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移动站 </a:t>
            </a:r>
            <a:r>
              <a:rPr kumimoji="1" lang="en-US" altLang="zh-CN" sz="1200" b="1" dirty="0">
                <a:latin typeface="微软雅黑" panose="020B0503020204020204" pitchFamily="34" charset="-122"/>
                <a:ea typeface="微软雅黑" panose="020B0503020204020204" pitchFamily="34" charset="-122"/>
              </a:rPr>
              <a:t>A</a:t>
            </a:r>
          </a:p>
        </p:txBody>
      </p:sp>
      <p:sp>
        <p:nvSpPr>
          <p:cNvPr id="79" name="Line 94"/>
          <p:cNvSpPr>
            <a:spLocks noChangeShapeType="1"/>
          </p:cNvSpPr>
          <p:nvPr/>
        </p:nvSpPr>
        <p:spPr bwMode="auto">
          <a:xfrm>
            <a:off x="2166379" y="1529227"/>
            <a:ext cx="3432" cy="18293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0" name="Text Box 96"/>
          <p:cNvSpPr txBox="1">
            <a:spLocks noChangeArrowheads="1"/>
          </p:cNvSpPr>
          <p:nvPr/>
        </p:nvSpPr>
        <p:spPr bwMode="auto">
          <a:xfrm>
            <a:off x="1261408" y="1066156"/>
            <a:ext cx="171232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  </a:t>
            </a:r>
            <a:r>
              <a:rPr kumimoji="1" lang="en-US" altLang="zh-CN" sz="1100" b="1" dirty="0">
                <a:latin typeface="微软雅黑" panose="020B0503020204020204" pitchFamily="34" charset="-122"/>
                <a:ea typeface="微软雅黑" panose="020B0503020204020204" pitchFamily="34" charset="-122"/>
              </a:rPr>
              <a:t>131.8.0.0/16</a:t>
            </a:r>
          </a:p>
        </p:txBody>
      </p:sp>
      <p:sp>
        <p:nvSpPr>
          <p:cNvPr id="81" name="Text Box 99"/>
          <p:cNvSpPr txBox="1">
            <a:spLocks noChangeArrowheads="1"/>
          </p:cNvSpPr>
          <p:nvPr/>
        </p:nvSpPr>
        <p:spPr bwMode="auto">
          <a:xfrm>
            <a:off x="1498304" y="1784570"/>
            <a:ext cx="748923"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82" name="Line 116"/>
          <p:cNvSpPr>
            <a:spLocks noChangeShapeType="1"/>
          </p:cNvSpPr>
          <p:nvPr/>
        </p:nvSpPr>
        <p:spPr bwMode="auto">
          <a:xfrm rot="16200000" flipV="1">
            <a:off x="2209274" y="1284064"/>
            <a:ext cx="0" cy="856190"/>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28"/>
          <p:cNvSpPr>
            <a:spLocks noChangeShapeType="1"/>
          </p:cNvSpPr>
          <p:nvPr/>
        </p:nvSpPr>
        <p:spPr bwMode="auto">
          <a:xfrm>
            <a:off x="2325949" y="1712160"/>
            <a:ext cx="3432" cy="18293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4" name="Picture 129"/>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2169811" y="1891924"/>
            <a:ext cx="324288" cy="13620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85" name="Text Box 147"/>
          <p:cNvSpPr txBox="1">
            <a:spLocks noChangeArrowheads="1"/>
          </p:cNvSpPr>
          <p:nvPr/>
        </p:nvSpPr>
        <p:spPr bwMode="auto">
          <a:xfrm>
            <a:off x="2190224" y="1343817"/>
            <a:ext cx="171232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86" name="Cloud"/>
          <p:cNvSpPr>
            <a:spLocks noChangeAspect="1" noEditPoints="1" noChangeArrowheads="1"/>
          </p:cNvSpPr>
          <p:nvPr/>
        </p:nvSpPr>
        <p:spPr bwMode="auto">
          <a:xfrm>
            <a:off x="5491783" y="1281680"/>
            <a:ext cx="1463962" cy="86930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200">
              <a:latin typeface="微软雅黑" panose="020B0503020204020204" pitchFamily="34" charset="-122"/>
              <a:ea typeface="微软雅黑" panose="020B0503020204020204" pitchFamily="34" charset="-122"/>
            </a:endParaRPr>
          </a:p>
        </p:txBody>
      </p:sp>
      <p:sp>
        <p:nvSpPr>
          <p:cNvPr id="87" name="Line 90"/>
          <p:cNvSpPr>
            <a:spLocks noChangeShapeType="1"/>
          </p:cNvSpPr>
          <p:nvPr/>
        </p:nvSpPr>
        <p:spPr bwMode="auto">
          <a:xfrm flipH="1">
            <a:off x="6054970" y="1533188"/>
            <a:ext cx="0" cy="17897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88" name="Picture 95"/>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5575401" y="1891924"/>
            <a:ext cx="324288" cy="13620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89" name="Text Box 97"/>
          <p:cNvSpPr txBox="1">
            <a:spLocks noChangeArrowheads="1"/>
          </p:cNvSpPr>
          <p:nvPr/>
        </p:nvSpPr>
        <p:spPr bwMode="auto">
          <a:xfrm>
            <a:off x="5486176" y="1066156"/>
            <a:ext cx="153920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15.0.0.0/8</a:t>
            </a:r>
          </a:p>
        </p:txBody>
      </p:sp>
      <p:sp>
        <p:nvSpPr>
          <p:cNvPr id="90" name="Text Box 98"/>
          <p:cNvSpPr txBox="1">
            <a:spLocks noChangeArrowheads="1"/>
          </p:cNvSpPr>
          <p:nvPr/>
        </p:nvSpPr>
        <p:spPr bwMode="auto">
          <a:xfrm>
            <a:off x="5263371" y="1986929"/>
            <a:ext cx="748923"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外地代理</a:t>
            </a:r>
          </a:p>
        </p:txBody>
      </p:sp>
      <p:sp>
        <p:nvSpPr>
          <p:cNvPr id="91" name="Line 130"/>
          <p:cNvSpPr>
            <a:spLocks noChangeShapeType="1"/>
          </p:cNvSpPr>
          <p:nvPr/>
        </p:nvSpPr>
        <p:spPr bwMode="auto">
          <a:xfrm rot="16200000" flipV="1">
            <a:off x="6016364" y="1284064"/>
            <a:ext cx="0" cy="856190"/>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2" name="Line 142"/>
          <p:cNvSpPr>
            <a:spLocks noChangeShapeType="1"/>
          </p:cNvSpPr>
          <p:nvPr/>
        </p:nvSpPr>
        <p:spPr bwMode="auto">
          <a:xfrm flipH="1">
            <a:off x="5743550" y="1712160"/>
            <a:ext cx="0" cy="17897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3" name="Text Box 148"/>
          <p:cNvSpPr txBox="1">
            <a:spLocks noChangeArrowheads="1"/>
          </p:cNvSpPr>
          <p:nvPr/>
        </p:nvSpPr>
        <p:spPr bwMode="auto">
          <a:xfrm>
            <a:off x="5718150" y="1369217"/>
            <a:ext cx="300082"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latin typeface="微软雅黑" panose="020B0503020204020204" pitchFamily="34" charset="-122"/>
                <a:ea typeface="微软雅黑" panose="020B0503020204020204" pitchFamily="34" charset="-122"/>
              </a:rPr>
              <a:t>A</a:t>
            </a:r>
          </a:p>
        </p:txBody>
      </p:sp>
      <p:sp>
        <p:nvSpPr>
          <p:cNvPr id="94" name="Text Box 149"/>
          <p:cNvSpPr txBox="1">
            <a:spLocks noChangeArrowheads="1"/>
          </p:cNvSpPr>
          <p:nvPr/>
        </p:nvSpPr>
        <p:spPr bwMode="auto">
          <a:xfrm>
            <a:off x="6099581" y="1361863"/>
            <a:ext cx="1712328"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永久地址  </a:t>
            </a:r>
            <a:r>
              <a:rPr kumimoji="1" lang="en-US" altLang="zh-CN" sz="1100" b="1" dirty="0">
                <a:latin typeface="微软雅黑" panose="020B0503020204020204" pitchFamily="34" charset="-122"/>
                <a:ea typeface="微软雅黑" panose="020B0503020204020204" pitchFamily="34" charset="-122"/>
              </a:rPr>
              <a:t>131.8.6.7/16</a:t>
            </a:r>
          </a:p>
        </p:txBody>
      </p:sp>
      <p:sp>
        <p:nvSpPr>
          <p:cNvPr id="95" name="AutoShape 150"/>
          <p:cNvSpPr>
            <a:spLocks noChangeArrowheads="1"/>
          </p:cNvSpPr>
          <p:nvPr/>
        </p:nvSpPr>
        <p:spPr bwMode="auto">
          <a:xfrm>
            <a:off x="6018405" y="1889769"/>
            <a:ext cx="937340" cy="385182"/>
          </a:xfrm>
          <a:prstGeom prst="wedgeRoundRectCallout">
            <a:avLst>
              <a:gd name="adj1" fmla="val -76443"/>
              <a:gd name="adj2" fmla="val -40800"/>
              <a:gd name="adj3" fmla="val 16667"/>
            </a:avLst>
          </a:prstGeom>
          <a:solidFill>
            <a:srgbClr val="0000FF"/>
          </a:solidFill>
          <a:ln w="9525">
            <a:noFill/>
            <a:miter lim="800000"/>
            <a:headEnd/>
            <a:tailEnd/>
          </a:ln>
          <a:effectLst/>
          <a:extLst/>
        </p:spPr>
        <p:txBody>
          <a:bodyPr/>
          <a:lstStyle/>
          <a:p>
            <a:pPr algn="ctr">
              <a:lnSpc>
                <a:spcPct val="85000"/>
              </a:lnSpc>
            </a:pPr>
            <a:r>
              <a:rPr kumimoji="1" lang="zh-CN" altLang="en-US" sz="1100" b="1" dirty="0">
                <a:solidFill>
                  <a:schemeClr val="bg1"/>
                </a:solidFill>
                <a:latin typeface="微软雅黑" panose="020B0503020204020204" pitchFamily="34" charset="-122"/>
                <a:ea typeface="微软雅黑" panose="020B0503020204020204" pitchFamily="34" charset="-122"/>
              </a:rPr>
              <a:t>转交地址 </a:t>
            </a:r>
            <a:r>
              <a:rPr kumimoji="1" lang="en-US" altLang="zh-CN" sz="1100" b="1" dirty="0">
                <a:solidFill>
                  <a:schemeClr val="bg1"/>
                </a:solidFill>
                <a:latin typeface="微软雅黑" panose="020B0503020204020204" pitchFamily="34" charset="-122"/>
                <a:ea typeface="微软雅黑" panose="020B0503020204020204" pitchFamily="34" charset="-122"/>
              </a:rPr>
              <a:t>15.5.6.7/8</a:t>
            </a:r>
          </a:p>
        </p:txBody>
      </p:sp>
      <p:sp>
        <p:nvSpPr>
          <p:cNvPr id="96" name="Line 92"/>
          <p:cNvSpPr>
            <a:spLocks noChangeShapeType="1"/>
          </p:cNvSpPr>
          <p:nvPr/>
        </p:nvSpPr>
        <p:spPr bwMode="auto">
          <a:xfrm>
            <a:off x="2283388" y="1573575"/>
            <a:ext cx="3301874" cy="0"/>
          </a:xfrm>
          <a:prstGeom prst="line">
            <a:avLst/>
          </a:prstGeom>
          <a:noFill/>
          <a:ln w="38100">
            <a:solidFill>
              <a:srgbClr val="000099"/>
            </a:solidFill>
            <a:prstDash val="sysDot"/>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7" name="Text Box 93"/>
          <p:cNvSpPr txBox="1">
            <a:spLocks noChangeArrowheads="1"/>
          </p:cNvSpPr>
          <p:nvPr/>
        </p:nvSpPr>
        <p:spPr bwMode="auto">
          <a:xfrm>
            <a:off x="3921050" y="1776195"/>
            <a:ext cx="646331"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广域网</a:t>
            </a:r>
          </a:p>
        </p:txBody>
      </p:sp>
      <p:grpSp>
        <p:nvGrpSpPr>
          <p:cNvPr id="98" name="组合 97"/>
          <p:cNvGrpSpPr/>
          <p:nvPr/>
        </p:nvGrpSpPr>
        <p:grpSpPr>
          <a:xfrm>
            <a:off x="6238223" y="2317040"/>
            <a:ext cx="309983" cy="332183"/>
            <a:chOff x="2565534" y="4101618"/>
            <a:chExt cx="360485" cy="386301"/>
          </a:xfrm>
        </p:grpSpPr>
        <p:sp>
          <p:nvSpPr>
            <p:cNvPr id="99" name="Line 313"/>
            <p:cNvSpPr>
              <a:spLocks noChangeShapeType="1"/>
            </p:cNvSpPr>
            <p:nvPr/>
          </p:nvSpPr>
          <p:spPr bwMode="auto">
            <a:xfrm flipH="1">
              <a:off x="2740460" y="4161316"/>
              <a:ext cx="0" cy="90118"/>
            </a:xfrm>
            <a:prstGeom prst="line">
              <a:avLst/>
            </a:prstGeom>
            <a:noFill/>
            <a:ln w="19050">
              <a:solidFill>
                <a:schemeClr val="tx1">
                  <a:lumMod val="95000"/>
                  <a:lumOff val="5000"/>
                </a:schemeClr>
              </a:solidFill>
              <a:round/>
              <a:headEnd/>
              <a:tailEnd/>
            </a:ln>
            <a:extLst>
              <a:ext uri="{909E8E84-426E-40DD-AFC4-6F175D3DCCD1}">
                <a14:hiddenFill xmlns="" xmlns:a14="http://schemas.microsoft.com/office/drawing/2010/main">
                  <a:noFill/>
                </a14:hiddenFill>
              </a:ext>
            </a:extLst>
          </p:spPr>
          <p:txBody>
            <a:bodyPr/>
            <a:lstStyle/>
            <a:p>
              <a:endParaRPr lang="zh-CN" altLang="en-US" sz="1200" b="1">
                <a:latin typeface="微软雅黑" pitchFamily="34" charset="-122"/>
                <a:ea typeface="微软雅黑" pitchFamily="34" charset="-122"/>
              </a:endParaRPr>
            </a:p>
          </p:txBody>
        </p:sp>
        <p:grpSp>
          <p:nvGrpSpPr>
            <p:cNvPr id="100" name="Group 424"/>
            <p:cNvGrpSpPr>
              <a:grpSpLocks/>
            </p:cNvGrpSpPr>
            <p:nvPr/>
          </p:nvGrpSpPr>
          <p:grpSpPr bwMode="auto">
            <a:xfrm>
              <a:off x="2565534" y="4101618"/>
              <a:ext cx="360485" cy="119330"/>
              <a:chOff x="748" y="2251"/>
              <a:chExt cx="306" cy="90"/>
            </a:xfrm>
          </p:grpSpPr>
          <p:sp>
            <p:nvSpPr>
              <p:cNvPr id="102" name="AutoShape 317"/>
              <p:cNvSpPr>
                <a:spLocks noChangeArrowheads="1"/>
              </p:cNvSpPr>
              <p:nvPr/>
            </p:nvSpPr>
            <p:spPr bwMode="auto">
              <a:xfrm>
                <a:off x="748"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3" name="AutoShape 318"/>
              <p:cNvSpPr>
                <a:spLocks noChangeArrowheads="1"/>
              </p:cNvSpPr>
              <p:nvPr/>
            </p:nvSpPr>
            <p:spPr bwMode="auto">
              <a:xfrm flipH="1">
                <a:off x="943" y="2251"/>
                <a:ext cx="111" cy="90"/>
              </a:xfrm>
              <a:prstGeom prst="moon">
                <a:avLst>
                  <a:gd name="adj" fmla="val 18444"/>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4" name="AutoShape 319"/>
              <p:cNvSpPr>
                <a:spLocks noChangeArrowheads="1"/>
              </p:cNvSpPr>
              <p:nvPr/>
            </p:nvSpPr>
            <p:spPr bwMode="auto">
              <a:xfrm flipH="1">
                <a:off x="922"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5" name="AutoShape 320"/>
              <p:cNvSpPr>
                <a:spLocks noChangeArrowheads="1"/>
              </p:cNvSpPr>
              <p:nvPr/>
            </p:nvSpPr>
            <p:spPr bwMode="auto">
              <a:xfrm>
                <a:off x="806" y="2266"/>
                <a:ext cx="70" cy="60"/>
              </a:xfrm>
              <a:prstGeom prst="moon">
                <a:avLst>
                  <a:gd name="adj" fmla="val 1834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6" name="AutoShape 321"/>
              <p:cNvSpPr>
                <a:spLocks noChangeArrowheads="1"/>
              </p:cNvSpPr>
              <p:nvPr/>
            </p:nvSpPr>
            <p:spPr bwMode="auto">
              <a:xfrm flipH="1">
                <a:off x="905"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sp>
            <p:nvSpPr>
              <p:cNvPr id="107" name="AutoShape 322"/>
              <p:cNvSpPr>
                <a:spLocks noChangeArrowheads="1"/>
              </p:cNvSpPr>
              <p:nvPr/>
            </p:nvSpPr>
            <p:spPr bwMode="auto">
              <a:xfrm>
                <a:off x="857" y="2281"/>
                <a:ext cx="35" cy="30"/>
              </a:xfrm>
              <a:prstGeom prst="moon">
                <a:avLst>
                  <a:gd name="adj" fmla="val 41907"/>
                </a:avLst>
              </a:prstGeom>
              <a:solidFill>
                <a:srgbClr val="80808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zh-CN" altLang="en-US" sz="1200" b="1">
                  <a:latin typeface="微软雅黑" pitchFamily="34" charset="-122"/>
                  <a:ea typeface="微软雅黑" pitchFamily="34" charset="-122"/>
                </a:endParaRPr>
              </a:p>
            </p:txBody>
          </p:sp>
        </p:grpSp>
        <p:pic>
          <p:nvPicPr>
            <p:cNvPr id="101" name="Picture 200" descr="jisuanji"/>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2614969" y="4231217"/>
              <a:ext cx="256702" cy="256702"/>
            </a:xfrm>
            <a:prstGeom prst="rect">
              <a:avLst/>
            </a:prstGeom>
            <a:noFill/>
            <a:extLst>
              <a:ext uri="{909E8E84-426E-40DD-AFC4-6F175D3DCCD1}">
                <a14:hiddenFill xmlns="" xmlns:a14="http://schemas.microsoft.com/office/drawing/2010/main">
                  <a:solidFill>
                    <a:srgbClr val="FFFFFF"/>
                  </a:solidFill>
                </a14:hiddenFill>
              </a:ext>
            </a:extLst>
          </p:spPr>
        </p:pic>
      </p:grpSp>
      <p:grpSp>
        <p:nvGrpSpPr>
          <p:cNvPr id="108" name="组合 107"/>
          <p:cNvGrpSpPr/>
          <p:nvPr/>
        </p:nvGrpSpPr>
        <p:grpSpPr>
          <a:xfrm>
            <a:off x="1877866" y="1316516"/>
            <a:ext cx="528586" cy="356119"/>
            <a:chOff x="4406004" y="4260453"/>
            <a:chExt cx="558674" cy="429804"/>
          </a:xfrm>
        </p:grpSpPr>
        <p:grpSp>
          <p:nvGrpSpPr>
            <p:cNvPr id="109" name="Group 460"/>
            <p:cNvGrpSpPr>
              <a:grpSpLocks/>
            </p:cNvGrpSpPr>
            <p:nvPr/>
          </p:nvGrpSpPr>
          <p:grpSpPr bwMode="auto">
            <a:xfrm>
              <a:off x="4543772" y="4322623"/>
              <a:ext cx="420906" cy="367634"/>
              <a:chOff x="657" y="1570"/>
              <a:chExt cx="318" cy="318"/>
            </a:xfrm>
          </p:grpSpPr>
          <p:sp>
            <p:nvSpPr>
              <p:cNvPr id="11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18"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10" name="Group 463"/>
            <p:cNvGrpSpPr>
              <a:grpSpLocks/>
            </p:cNvGrpSpPr>
            <p:nvPr/>
          </p:nvGrpSpPr>
          <p:grpSpPr bwMode="auto">
            <a:xfrm>
              <a:off x="4406004" y="4260453"/>
              <a:ext cx="405022" cy="119404"/>
              <a:chOff x="748" y="2251"/>
              <a:chExt cx="306" cy="90"/>
            </a:xfrm>
            <a:solidFill>
              <a:srgbClr val="0066FF"/>
            </a:solidFill>
          </p:grpSpPr>
          <p:sp>
            <p:nvSpPr>
              <p:cNvPr id="11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1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19" name="组合 118"/>
          <p:cNvGrpSpPr/>
          <p:nvPr/>
        </p:nvGrpSpPr>
        <p:grpSpPr>
          <a:xfrm>
            <a:off x="5797409" y="1316516"/>
            <a:ext cx="528586" cy="356119"/>
            <a:chOff x="4406004" y="4260453"/>
            <a:chExt cx="558674" cy="429804"/>
          </a:xfrm>
        </p:grpSpPr>
        <p:grpSp>
          <p:nvGrpSpPr>
            <p:cNvPr id="120" name="Group 460"/>
            <p:cNvGrpSpPr>
              <a:grpSpLocks/>
            </p:cNvGrpSpPr>
            <p:nvPr/>
          </p:nvGrpSpPr>
          <p:grpSpPr bwMode="auto">
            <a:xfrm>
              <a:off x="4543772" y="4322623"/>
              <a:ext cx="420906" cy="367634"/>
              <a:chOff x="657" y="1570"/>
              <a:chExt cx="318" cy="318"/>
            </a:xfrm>
          </p:grpSpPr>
          <p:sp>
            <p:nvSpPr>
              <p:cNvPr id="128"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9"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21" name="Group 463"/>
            <p:cNvGrpSpPr>
              <a:grpSpLocks/>
            </p:cNvGrpSpPr>
            <p:nvPr/>
          </p:nvGrpSpPr>
          <p:grpSpPr bwMode="auto">
            <a:xfrm>
              <a:off x="4406004" y="4260453"/>
              <a:ext cx="405022" cy="119404"/>
              <a:chOff x="748" y="2251"/>
              <a:chExt cx="306" cy="90"/>
            </a:xfrm>
            <a:solidFill>
              <a:srgbClr val="0066FF"/>
            </a:solidFill>
          </p:grpSpPr>
          <p:sp>
            <p:nvSpPr>
              <p:cNvPr id="122"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3"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4"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5"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6"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7"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nvGrpSpPr>
          <p:cNvPr id="130" name="组合 129"/>
          <p:cNvGrpSpPr/>
          <p:nvPr/>
        </p:nvGrpSpPr>
        <p:grpSpPr>
          <a:xfrm>
            <a:off x="2494098" y="1993453"/>
            <a:ext cx="3761679" cy="571185"/>
            <a:chOff x="2494098" y="1993453"/>
            <a:chExt cx="3761679" cy="571185"/>
          </a:xfrm>
        </p:grpSpPr>
        <p:sp>
          <p:nvSpPr>
            <p:cNvPr id="131" name="Line 111"/>
            <p:cNvSpPr>
              <a:spLocks noChangeShapeType="1"/>
            </p:cNvSpPr>
            <p:nvPr/>
          </p:nvSpPr>
          <p:spPr bwMode="auto">
            <a:xfrm flipH="1" flipV="1">
              <a:off x="2494098" y="1993453"/>
              <a:ext cx="3761679" cy="503190"/>
            </a:xfrm>
            <a:prstGeom prst="line">
              <a:avLst/>
            </a:prstGeom>
            <a:noFill/>
            <a:ln w="38100">
              <a:solidFill>
                <a:srgbClr val="FF00FF"/>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2" name="Text Box 146"/>
            <p:cNvSpPr txBox="1">
              <a:spLocks noChangeArrowheads="1"/>
            </p:cNvSpPr>
            <p:nvPr/>
          </p:nvSpPr>
          <p:spPr bwMode="auto">
            <a:xfrm flipH="1">
              <a:off x="5758328" y="2226084"/>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33" name="组合 132"/>
          <p:cNvGrpSpPr/>
          <p:nvPr/>
        </p:nvGrpSpPr>
        <p:grpSpPr>
          <a:xfrm>
            <a:off x="2494100" y="1572084"/>
            <a:ext cx="3103098" cy="348671"/>
            <a:chOff x="2494100" y="1572084"/>
            <a:chExt cx="3103098" cy="348671"/>
          </a:xfrm>
        </p:grpSpPr>
        <p:sp>
          <p:nvSpPr>
            <p:cNvPr id="134" name="Freeform 114"/>
            <p:cNvSpPr>
              <a:spLocks/>
            </p:cNvSpPr>
            <p:nvPr/>
          </p:nvSpPr>
          <p:spPr bwMode="auto">
            <a:xfrm>
              <a:off x="2494100" y="1614762"/>
              <a:ext cx="3103098" cy="305993"/>
            </a:xfrm>
            <a:custGeom>
              <a:avLst/>
              <a:gdLst>
                <a:gd name="T0" fmla="*/ 0 w 2178"/>
                <a:gd name="T1" fmla="*/ 317 h 341"/>
                <a:gd name="T2" fmla="*/ 408 w 2178"/>
                <a:gd name="T3" fmla="*/ 125 h 341"/>
                <a:gd name="T4" fmla="*/ 870 w 2178"/>
                <a:gd name="T5" fmla="*/ 17 h 341"/>
                <a:gd name="T6" fmla="*/ 1428 w 2178"/>
                <a:gd name="T7" fmla="*/ 23 h 341"/>
                <a:gd name="T8" fmla="*/ 1824 w 2178"/>
                <a:gd name="T9" fmla="*/ 137 h 341"/>
                <a:gd name="T10" fmla="*/ 2112 w 2178"/>
                <a:gd name="T11" fmla="*/ 299 h 341"/>
                <a:gd name="T12" fmla="*/ 2178 w 2178"/>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2178" h="341">
                  <a:moveTo>
                    <a:pt x="0" y="317"/>
                  </a:moveTo>
                  <a:cubicBezTo>
                    <a:pt x="68" y="285"/>
                    <a:pt x="263" y="175"/>
                    <a:pt x="408" y="125"/>
                  </a:cubicBezTo>
                  <a:cubicBezTo>
                    <a:pt x="553" y="75"/>
                    <a:pt x="700" y="34"/>
                    <a:pt x="870" y="17"/>
                  </a:cubicBezTo>
                  <a:cubicBezTo>
                    <a:pt x="1040" y="0"/>
                    <a:pt x="1269" y="3"/>
                    <a:pt x="1428" y="23"/>
                  </a:cubicBezTo>
                  <a:cubicBezTo>
                    <a:pt x="1587" y="43"/>
                    <a:pt x="1710" y="91"/>
                    <a:pt x="1824" y="137"/>
                  </a:cubicBezTo>
                  <a:cubicBezTo>
                    <a:pt x="1938" y="183"/>
                    <a:pt x="2053" y="265"/>
                    <a:pt x="2112" y="299"/>
                  </a:cubicBezTo>
                  <a:cubicBezTo>
                    <a:pt x="2171" y="333"/>
                    <a:pt x="2164" y="332"/>
                    <a:pt x="2178" y="341"/>
                  </a:cubicBezTo>
                </a:path>
              </a:pathLst>
            </a:custGeom>
            <a:noFill/>
            <a:ln w="38100" cmpd="sng">
              <a:solidFill>
                <a:srgbClr val="FF00FF"/>
              </a:solidFill>
              <a:round/>
              <a:headEnd type="non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5" name="Text Box 144"/>
            <p:cNvSpPr txBox="1">
              <a:spLocks noChangeArrowheads="1"/>
            </p:cNvSpPr>
            <p:nvPr/>
          </p:nvSpPr>
          <p:spPr bwMode="auto">
            <a:xfrm flipH="1">
              <a:off x="2594672" y="1572084"/>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36" name="组合 135"/>
          <p:cNvGrpSpPr/>
          <p:nvPr/>
        </p:nvGrpSpPr>
        <p:grpSpPr>
          <a:xfrm>
            <a:off x="5743550" y="1626562"/>
            <a:ext cx="387289" cy="389534"/>
            <a:chOff x="5743550" y="1626562"/>
            <a:chExt cx="387289" cy="389534"/>
          </a:xfrm>
        </p:grpSpPr>
        <p:sp>
          <p:nvSpPr>
            <p:cNvPr id="137" name="Line 112"/>
            <p:cNvSpPr>
              <a:spLocks noChangeShapeType="1"/>
            </p:cNvSpPr>
            <p:nvPr/>
          </p:nvSpPr>
          <p:spPr bwMode="auto">
            <a:xfrm flipV="1">
              <a:off x="5743550" y="1626562"/>
              <a:ext cx="224480" cy="301789"/>
            </a:xfrm>
            <a:prstGeom prst="line">
              <a:avLst/>
            </a:prstGeom>
            <a:noFill/>
            <a:ln w="38100">
              <a:solidFill>
                <a:srgbClr val="FF00FF"/>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38" name="Text Box 145"/>
            <p:cNvSpPr txBox="1">
              <a:spLocks noChangeArrowheads="1"/>
            </p:cNvSpPr>
            <p:nvPr/>
          </p:nvSpPr>
          <p:spPr bwMode="auto">
            <a:xfrm flipH="1">
              <a:off x="5763431" y="1677542"/>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39" name="组合 138"/>
          <p:cNvGrpSpPr/>
          <p:nvPr/>
        </p:nvGrpSpPr>
        <p:grpSpPr>
          <a:xfrm>
            <a:off x="6223967" y="1509126"/>
            <a:ext cx="1098283" cy="989245"/>
            <a:chOff x="6223967" y="1509126"/>
            <a:chExt cx="1098283" cy="989245"/>
          </a:xfrm>
        </p:grpSpPr>
        <p:sp>
          <p:nvSpPr>
            <p:cNvPr id="140" name="Freeform 115"/>
            <p:cNvSpPr>
              <a:spLocks/>
            </p:cNvSpPr>
            <p:nvPr/>
          </p:nvSpPr>
          <p:spPr bwMode="auto">
            <a:xfrm>
              <a:off x="6223967" y="1604459"/>
              <a:ext cx="1098283" cy="893912"/>
            </a:xfrm>
            <a:custGeom>
              <a:avLst/>
              <a:gdLst>
                <a:gd name="T0" fmla="*/ 0 w 612"/>
                <a:gd name="T1" fmla="*/ 0 h 1257"/>
                <a:gd name="T2" fmla="*/ 385 w 612"/>
                <a:gd name="T3" fmla="*/ 119 h 1257"/>
                <a:gd name="T4" fmla="*/ 578 w 612"/>
                <a:gd name="T5" fmla="*/ 351 h 1257"/>
                <a:gd name="T6" fmla="*/ 590 w 612"/>
                <a:gd name="T7" fmla="*/ 663 h 1257"/>
                <a:gd name="T8" fmla="*/ 500 w 612"/>
                <a:gd name="T9" fmla="*/ 909 h 1257"/>
                <a:gd name="T10" fmla="*/ 326 w 612"/>
                <a:gd name="T11" fmla="*/ 1257 h 1257"/>
                <a:gd name="connsiteX0" fmla="*/ 0 w 9830"/>
                <a:gd name="connsiteY0" fmla="*/ 0 h 9235"/>
                <a:gd name="connsiteX1" fmla="*/ 6291 w 9830"/>
                <a:gd name="connsiteY1" fmla="*/ 947 h 9235"/>
                <a:gd name="connsiteX2" fmla="*/ 9444 w 9830"/>
                <a:gd name="connsiteY2" fmla="*/ 2792 h 9235"/>
                <a:gd name="connsiteX3" fmla="*/ 9641 w 9830"/>
                <a:gd name="connsiteY3" fmla="*/ 5274 h 9235"/>
                <a:gd name="connsiteX4" fmla="*/ 8170 w 9830"/>
                <a:gd name="connsiteY4" fmla="*/ 7232 h 9235"/>
                <a:gd name="connsiteX5" fmla="*/ 3096 w 9830"/>
                <a:gd name="connsiteY5" fmla="*/ 9235 h 9235"/>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10000"/>
                <a:gd name="connsiteX1" fmla="*/ 6400 w 10063"/>
                <a:gd name="connsiteY1" fmla="*/ 1025 h 10000"/>
                <a:gd name="connsiteX2" fmla="*/ 9607 w 10063"/>
                <a:gd name="connsiteY2" fmla="*/ 3023 h 10000"/>
                <a:gd name="connsiteX3" fmla="*/ 9808 w 10063"/>
                <a:gd name="connsiteY3" fmla="*/ 5711 h 10000"/>
                <a:gd name="connsiteX4" fmla="*/ 7380 w 10063"/>
                <a:gd name="connsiteY4" fmla="*/ 8384 h 10000"/>
                <a:gd name="connsiteX5" fmla="*/ 3150 w 10063"/>
                <a:gd name="connsiteY5" fmla="*/ 10000 h 10000"/>
                <a:gd name="connsiteX0" fmla="*/ 0 w 10063"/>
                <a:gd name="connsiteY0" fmla="*/ 0 h 9724"/>
                <a:gd name="connsiteX1" fmla="*/ 6400 w 10063"/>
                <a:gd name="connsiteY1" fmla="*/ 1025 h 9724"/>
                <a:gd name="connsiteX2" fmla="*/ 9607 w 10063"/>
                <a:gd name="connsiteY2" fmla="*/ 3023 h 9724"/>
                <a:gd name="connsiteX3" fmla="*/ 9808 w 10063"/>
                <a:gd name="connsiteY3" fmla="*/ 5711 h 9724"/>
                <a:gd name="connsiteX4" fmla="*/ 7380 w 10063"/>
                <a:gd name="connsiteY4" fmla="*/ 8384 h 9724"/>
                <a:gd name="connsiteX5" fmla="*/ 2859 w 10063"/>
                <a:gd name="connsiteY5" fmla="*/ 9724 h 9724"/>
                <a:gd name="connsiteX0" fmla="*/ 0 w 10000"/>
                <a:gd name="connsiteY0" fmla="*/ 0 h 10000"/>
                <a:gd name="connsiteX1" fmla="*/ 6360 w 10000"/>
                <a:gd name="connsiteY1" fmla="*/ 1054 h 10000"/>
                <a:gd name="connsiteX2" fmla="*/ 9547 w 10000"/>
                <a:gd name="connsiteY2" fmla="*/ 3109 h 10000"/>
                <a:gd name="connsiteX3" fmla="*/ 9747 w 10000"/>
                <a:gd name="connsiteY3" fmla="*/ 5873 h 10000"/>
                <a:gd name="connsiteX4" fmla="*/ 7334 w 10000"/>
                <a:gd name="connsiteY4" fmla="*/ 8622 h 10000"/>
                <a:gd name="connsiteX5" fmla="*/ 2841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0" y="0"/>
                  </a:moveTo>
                  <a:cubicBezTo>
                    <a:pt x="1090" y="177"/>
                    <a:pt x="4774" y="540"/>
                    <a:pt x="6360" y="1054"/>
                  </a:cubicBezTo>
                  <a:cubicBezTo>
                    <a:pt x="7945" y="1568"/>
                    <a:pt x="8986" y="2303"/>
                    <a:pt x="9547" y="3109"/>
                  </a:cubicBezTo>
                  <a:cubicBezTo>
                    <a:pt x="10109" y="3915"/>
                    <a:pt x="10115" y="4954"/>
                    <a:pt x="9747" y="5873"/>
                  </a:cubicBezTo>
                  <a:cubicBezTo>
                    <a:pt x="9378" y="6792"/>
                    <a:pt x="8485" y="7934"/>
                    <a:pt x="7334" y="8622"/>
                  </a:cubicBezTo>
                  <a:cubicBezTo>
                    <a:pt x="6183" y="9310"/>
                    <a:pt x="3782" y="9930"/>
                    <a:pt x="2841" y="10000"/>
                  </a:cubicBezTo>
                </a:path>
              </a:pathLst>
            </a:custGeom>
            <a:noFill/>
            <a:ln w="38100" cmpd="sng">
              <a:solidFill>
                <a:srgbClr val="FF00FF"/>
              </a:solidFill>
              <a:round/>
              <a:headEnd type="non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1" name="Text Box 145"/>
            <p:cNvSpPr txBox="1">
              <a:spLocks noChangeArrowheads="1"/>
            </p:cNvSpPr>
            <p:nvPr/>
          </p:nvSpPr>
          <p:spPr bwMode="auto">
            <a:xfrm flipH="1">
              <a:off x="6892993" y="1509126"/>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smtClean="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itchFamily="2" charset="2"/>
              </a:endParaRPr>
            </a:p>
          </p:txBody>
        </p:sp>
      </p:grpSp>
    </p:spTree>
    <p:extLst>
      <p:ext uri="{BB962C8B-B14F-4D97-AF65-F5344CB8AC3E}">
        <p14:creationId xmlns="" xmlns:p14="http://schemas.microsoft.com/office/powerpoint/2010/main" val="2624837607"/>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139"/>
                                        </p:tgtEl>
                                        <p:attrNameLst>
                                          <p:attrName>style.visibility</p:attrName>
                                        </p:attrNameLst>
                                      </p:cBhvr>
                                      <p:to>
                                        <p:strVal val="visible"/>
                                      </p:to>
                                    </p:set>
                                    <p:animEffect transition="in" filter="wipe(up)">
                                      <p:cBhvr>
                                        <p:cTn id="7" dur="1000"/>
                                        <p:tgtEl>
                                          <p:spTgt spid="1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984627"/>
            <a:ext cx="8129015" cy="178510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9900CC"/>
              </a:buClr>
              <a:buFont typeface="+mj-lt"/>
              <a:buAutoNum type="arabicPeriod"/>
            </a:pPr>
            <a:r>
              <a:rPr lang="zh-CN" altLang="en-US" sz="2000" b="1" dirty="0" smtClean="0">
                <a:latin typeface="微软雅黑" pitchFamily="34" charset="-122"/>
                <a:ea typeface="微软雅黑" pitchFamily="34" charset="-122"/>
              </a:rPr>
              <a:t>移动站</a:t>
            </a:r>
            <a:r>
              <a:rPr lang="zh-CN" altLang="en-US" sz="2000" b="1" dirty="0">
                <a:latin typeface="微软雅黑" pitchFamily="34" charset="-122"/>
                <a:ea typeface="微软雅黑" pitchFamily="34" charset="-122"/>
              </a:rPr>
              <a:t>到外地代理的</a:t>
            </a:r>
            <a:r>
              <a:rPr lang="zh-CN" altLang="en-US" sz="2000" b="1" dirty="0" smtClean="0">
                <a:latin typeface="微软雅黑" pitchFamily="34" charset="-122"/>
                <a:ea typeface="微软雅黑" pitchFamily="34" charset="-122"/>
              </a:rPr>
              <a:t>协议。</a:t>
            </a:r>
            <a:endParaRPr lang="zh-CN" altLang="en-US" sz="2000" b="1" dirty="0">
              <a:latin typeface="微软雅黑" pitchFamily="34" charset="-122"/>
              <a:ea typeface="微软雅黑" pitchFamily="34" charset="-122"/>
            </a:endParaRPr>
          </a:p>
          <a:p>
            <a:pPr marL="342900" indent="-342900" eaLnBrk="0" hangingPunct="0">
              <a:lnSpc>
                <a:spcPts val="3300"/>
              </a:lnSpc>
              <a:buClr>
                <a:srgbClr val="9900CC"/>
              </a:buClr>
              <a:buFont typeface="+mj-lt"/>
              <a:buAutoNum type="arabicPeriod"/>
            </a:pPr>
            <a:r>
              <a:rPr lang="zh-CN" altLang="en-US" sz="2000" b="1" dirty="0" smtClean="0">
                <a:latin typeface="微软雅黑" pitchFamily="34" charset="-122"/>
                <a:ea typeface="微软雅黑" pitchFamily="34" charset="-122"/>
              </a:rPr>
              <a:t>外地</a:t>
            </a:r>
            <a:r>
              <a:rPr lang="zh-CN" altLang="en-US" sz="2000" b="1" dirty="0">
                <a:latin typeface="微软雅黑" pitchFamily="34" charset="-122"/>
                <a:ea typeface="微软雅黑" pitchFamily="34" charset="-122"/>
              </a:rPr>
              <a:t>代理到归属代理的登记协议。</a:t>
            </a:r>
          </a:p>
          <a:p>
            <a:pPr marL="342900" indent="-342900" eaLnBrk="0" hangingPunct="0">
              <a:lnSpc>
                <a:spcPts val="3300"/>
              </a:lnSpc>
              <a:buClr>
                <a:srgbClr val="9900CC"/>
              </a:buClr>
              <a:buFont typeface="+mj-lt"/>
              <a:buAutoNum type="arabicPeriod"/>
            </a:pPr>
            <a:r>
              <a:rPr lang="zh-CN" altLang="en-US" sz="2000" b="1" dirty="0" smtClean="0">
                <a:latin typeface="微软雅黑" pitchFamily="34" charset="-122"/>
                <a:ea typeface="微软雅黑" pitchFamily="34" charset="-122"/>
              </a:rPr>
              <a:t>归属</a:t>
            </a:r>
            <a:r>
              <a:rPr lang="zh-CN" altLang="en-US" sz="2000" b="1" dirty="0">
                <a:latin typeface="微软雅黑" pitchFamily="34" charset="-122"/>
                <a:ea typeface="微软雅黑" pitchFamily="34" charset="-122"/>
              </a:rPr>
              <a:t>代理数据报封装协议。</a:t>
            </a:r>
          </a:p>
          <a:p>
            <a:pPr marL="342900" indent="-342900" eaLnBrk="0" hangingPunct="0">
              <a:lnSpc>
                <a:spcPts val="3300"/>
              </a:lnSpc>
              <a:buClr>
                <a:srgbClr val="9900CC"/>
              </a:buClr>
              <a:buFont typeface="+mj-lt"/>
              <a:buAutoNum type="arabicPeriod"/>
            </a:pPr>
            <a:r>
              <a:rPr lang="zh-CN" altLang="en-US" sz="2000" b="1" dirty="0" smtClean="0">
                <a:latin typeface="微软雅黑" pitchFamily="34" charset="-122"/>
                <a:ea typeface="微软雅黑" pitchFamily="34" charset="-122"/>
              </a:rPr>
              <a:t>外地</a:t>
            </a:r>
            <a:r>
              <a:rPr lang="zh-CN" altLang="en-US" sz="2000" b="1" dirty="0">
                <a:latin typeface="微软雅黑" pitchFamily="34" charset="-122"/>
                <a:ea typeface="微软雅黑" pitchFamily="34" charset="-122"/>
              </a:rPr>
              <a:t>代理拆封协议。</a:t>
            </a:r>
          </a:p>
        </p:txBody>
      </p:sp>
      <p:sp>
        <p:nvSpPr>
          <p:cNvPr id="3" name="AutoShape 5"/>
          <p:cNvSpPr>
            <a:spLocks noChangeArrowheads="1"/>
          </p:cNvSpPr>
          <p:nvPr/>
        </p:nvSpPr>
        <p:spPr bwMode="auto">
          <a:xfrm>
            <a:off x="511897" y="620341"/>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201668" y="587130"/>
            <a:ext cx="2749471"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itchFamily="34" charset="-122"/>
                <a:ea typeface="微软雅黑" pitchFamily="34" charset="-122"/>
              </a:rPr>
              <a:t>网络层应增加的新功能</a:t>
            </a:r>
          </a:p>
        </p:txBody>
      </p:sp>
    </p:spTree>
    <p:extLst>
      <p:ext uri="{BB962C8B-B14F-4D97-AF65-F5344CB8AC3E}">
        <p14:creationId xmlns="" xmlns:p14="http://schemas.microsoft.com/office/powerpoint/2010/main" val="82302030"/>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985586"/>
            <a:ext cx="8129015" cy="159607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C00000"/>
                </a:solidFill>
                <a:latin typeface="微软雅黑" pitchFamily="34" charset="-122"/>
                <a:ea typeface="微软雅黑" pitchFamily="34" charset="-122"/>
              </a:rPr>
              <a:t>间接路由选择：</a:t>
            </a:r>
            <a:r>
              <a:rPr lang="zh-CN" altLang="en-US" sz="2000" b="1" dirty="0">
                <a:latin typeface="微软雅黑" pitchFamily="34" charset="-122"/>
                <a:ea typeface="微软雅黑" pitchFamily="34" charset="-122"/>
              </a:rPr>
              <a:t>把数据报发往移动站的归属网络，由</a:t>
            </a:r>
            <a:r>
              <a:rPr lang="zh-CN" altLang="en-US" sz="2000" b="1" dirty="0">
                <a:solidFill>
                  <a:srgbClr val="0000CC"/>
                </a:solidFill>
                <a:latin typeface="微软雅黑" pitchFamily="34" charset="-122"/>
                <a:ea typeface="微软雅黑" pitchFamily="34" charset="-122"/>
              </a:rPr>
              <a:t>归属代理</a:t>
            </a:r>
            <a:r>
              <a:rPr lang="zh-CN" altLang="en-US" sz="2000" b="1" dirty="0">
                <a:latin typeface="微软雅黑" pitchFamily="34" charset="-122"/>
                <a:ea typeface="微软雅黑" pitchFamily="34" charset="-122"/>
              </a:rPr>
              <a:t>完成以后的</a:t>
            </a:r>
            <a:r>
              <a:rPr lang="zh-CN" altLang="en-US" sz="2000" b="1" dirty="0">
                <a:solidFill>
                  <a:srgbClr val="0000CC"/>
                </a:solidFill>
                <a:latin typeface="微软雅黑" pitchFamily="34" charset="-122"/>
                <a:ea typeface="微软雅黑" pitchFamily="34" charset="-122"/>
              </a:rPr>
              <a:t>寻址</a:t>
            </a:r>
            <a:r>
              <a:rPr lang="zh-CN" altLang="en-US" sz="2000" b="1" dirty="0">
                <a:latin typeface="微软雅黑" pitchFamily="34" charset="-122"/>
                <a:ea typeface="微软雅黑" pitchFamily="34" charset="-122"/>
              </a:rPr>
              <a:t>工作，进而完成数据报</a:t>
            </a:r>
            <a:r>
              <a:rPr lang="zh-CN" altLang="en-US" sz="2000" b="1" dirty="0">
                <a:solidFill>
                  <a:srgbClr val="0000CC"/>
                </a:solidFill>
                <a:latin typeface="微软雅黑" pitchFamily="34" charset="-122"/>
                <a:ea typeface="微软雅黑" pitchFamily="34" charset="-122"/>
              </a:rPr>
              <a:t>转发</a:t>
            </a:r>
            <a:r>
              <a:rPr lang="zh-CN" altLang="en-US" sz="2000" b="1" dirty="0">
                <a:latin typeface="微软雅黑" pitchFamily="34" charset="-122"/>
                <a:ea typeface="微软雅黑" pitchFamily="34" charset="-122"/>
              </a:rPr>
              <a:t>的方式。</a:t>
            </a:r>
          </a:p>
          <a:p>
            <a:pPr marL="342900" indent="-342900" eaLnBrk="0" hangingPunct="0">
              <a:lnSpc>
                <a:spcPts val="3000"/>
              </a:lnSpc>
              <a:buClr>
                <a:srgbClr val="0070C0"/>
              </a:buClr>
              <a:buFont typeface="Wingdings" panose="05000000000000000000" pitchFamily="2" charset="2"/>
              <a:buChar char="l"/>
            </a:pPr>
            <a:r>
              <a:rPr lang="zh-CN" altLang="en-US" sz="2000" b="1" dirty="0" smtClean="0">
                <a:solidFill>
                  <a:srgbClr val="C00000"/>
                </a:solidFill>
                <a:latin typeface="微软雅黑" pitchFamily="34" charset="-122"/>
                <a:ea typeface="微软雅黑" pitchFamily="34" charset="-122"/>
              </a:rPr>
              <a:t>问题：</a:t>
            </a:r>
            <a:r>
              <a:rPr lang="zh-CN" altLang="en-US" sz="2000" b="1" dirty="0" smtClean="0">
                <a:latin typeface="微软雅黑" pitchFamily="34" charset="-122"/>
                <a:ea typeface="微软雅黑" pitchFamily="34" charset="-122"/>
              </a:rPr>
              <a:t>可能</a:t>
            </a:r>
            <a:r>
              <a:rPr lang="zh-CN" altLang="en-US" sz="2000" b="1" dirty="0">
                <a:latin typeface="微软雅黑" pitchFamily="34" charset="-122"/>
                <a:ea typeface="微软雅黑" pitchFamily="34" charset="-122"/>
              </a:rPr>
              <a:t>会引起数据报转发的</a:t>
            </a:r>
            <a:r>
              <a:rPr lang="zh-CN" altLang="en-US" sz="2000" b="1" dirty="0">
                <a:solidFill>
                  <a:srgbClr val="C00000"/>
                </a:solidFill>
                <a:latin typeface="微软雅黑" pitchFamily="34" charset="-122"/>
                <a:ea typeface="微软雅黑" pitchFamily="34" charset="-122"/>
              </a:rPr>
              <a:t>低效</a:t>
            </a:r>
            <a:r>
              <a:rPr lang="zh-CN" altLang="en-US" sz="2000" b="1" dirty="0" smtClean="0">
                <a:solidFill>
                  <a:srgbClr val="C00000"/>
                </a:solidFill>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即</a:t>
            </a:r>
            <a:r>
              <a:rPr lang="zh-CN" altLang="en-US" sz="2000" b="1" dirty="0" smtClean="0">
                <a:solidFill>
                  <a:srgbClr val="C00000"/>
                </a:solidFill>
                <a:latin typeface="微软雅黑" pitchFamily="34" charset="-122"/>
                <a:ea typeface="微软雅黑" pitchFamily="34" charset="-122"/>
              </a:rPr>
              <a:t>三角形</a:t>
            </a:r>
            <a:r>
              <a:rPr lang="zh-CN" altLang="en-US" sz="2000" b="1" dirty="0">
                <a:solidFill>
                  <a:srgbClr val="C00000"/>
                </a:solidFill>
                <a:latin typeface="微软雅黑" pitchFamily="34" charset="-122"/>
                <a:ea typeface="微软雅黑" pitchFamily="34" charset="-122"/>
              </a:rPr>
              <a:t>路由选择问题</a:t>
            </a:r>
            <a:r>
              <a:rPr lang="en-US" altLang="zh-CN" sz="2000" b="1" dirty="0">
                <a:latin typeface="微软雅黑" pitchFamily="34" charset="-122"/>
                <a:ea typeface="微软雅黑" pitchFamily="34" charset="-122"/>
              </a:rPr>
              <a:t>(triangle routing problem)</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p:txBody>
      </p:sp>
      <p:sp>
        <p:nvSpPr>
          <p:cNvPr id="3" name="AutoShape 5"/>
          <p:cNvSpPr>
            <a:spLocks noChangeArrowheads="1"/>
          </p:cNvSpPr>
          <p:nvPr/>
        </p:nvSpPr>
        <p:spPr bwMode="auto">
          <a:xfrm>
            <a:off x="511897" y="621300"/>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329908" y="588089"/>
            <a:ext cx="249299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itchFamily="34" charset="-122"/>
                <a:ea typeface="微软雅黑" pitchFamily="34" charset="-122"/>
              </a:rPr>
              <a:t>三角形</a:t>
            </a:r>
            <a:r>
              <a:rPr lang="zh-CN" altLang="en-US" sz="2000" b="1" dirty="0">
                <a:solidFill>
                  <a:schemeClr val="bg1"/>
                </a:solidFill>
                <a:latin typeface="微软雅黑" pitchFamily="34" charset="-122"/>
                <a:ea typeface="微软雅黑" pitchFamily="34" charset="-122"/>
              </a:rPr>
              <a:t>路由选择问题</a:t>
            </a:r>
          </a:p>
        </p:txBody>
      </p:sp>
      <p:sp>
        <p:nvSpPr>
          <p:cNvPr id="5" name="矩形 4"/>
          <p:cNvSpPr/>
          <p:nvPr/>
        </p:nvSpPr>
        <p:spPr>
          <a:xfrm>
            <a:off x="951000" y="2565893"/>
            <a:ext cx="7376159" cy="1759456"/>
          </a:xfrm>
          <a:prstGeom prst="rect">
            <a:avLst/>
          </a:prstGeom>
        </p:spPr>
        <p:style>
          <a:lnRef idx="1">
            <a:schemeClr val="accent5"/>
          </a:lnRef>
          <a:fillRef idx="2">
            <a:schemeClr val="accent5"/>
          </a:fillRef>
          <a:effectRef idx="1">
            <a:schemeClr val="accent5"/>
          </a:effectRef>
          <a:fontRef idx="minor">
            <a:schemeClr val="dk1"/>
          </a:fontRef>
        </p:style>
        <p:txBody>
          <a:bodyPr wrap="square">
            <a:spAutoFit/>
          </a:bodyPr>
          <a:lstStyle/>
          <a:p>
            <a:pPr>
              <a:lnSpc>
                <a:spcPts val="2600"/>
              </a:lnSpc>
            </a:pPr>
            <a:r>
              <a:rPr lang="zh-CN" altLang="en-US" b="1" dirty="0">
                <a:latin typeface="微软雅黑" panose="020B0503020204020204" pitchFamily="34" charset="-122"/>
                <a:ea typeface="微软雅黑" panose="020B0503020204020204" pitchFamily="34" charset="-122"/>
              </a:rPr>
              <a:t>本来</a:t>
            </a:r>
            <a:r>
              <a:rPr lang="zh-CN" altLang="en-US" b="1" dirty="0" smtClean="0">
                <a:latin typeface="微软雅黑" panose="020B0503020204020204" pitchFamily="34" charset="-122"/>
                <a:ea typeface="微软雅黑" panose="020B0503020204020204" pitchFamily="34" charset="-122"/>
              </a:rPr>
              <a:t>在 </a:t>
            </a:r>
            <a:r>
              <a:rPr lang="en-US" altLang="zh-CN" b="1" dirty="0" smtClean="0">
                <a:latin typeface="微软雅黑" panose="020B0503020204020204" pitchFamily="34" charset="-122"/>
                <a:ea typeface="微软雅黑" panose="020B0503020204020204" pitchFamily="34" charset="-122"/>
              </a:rPr>
              <a:t>B </a:t>
            </a:r>
            <a:r>
              <a:rPr lang="zh-CN" altLang="en-US" b="1" dirty="0" smtClean="0">
                <a:latin typeface="微软雅黑" panose="020B0503020204020204" pitchFamily="34" charset="-122"/>
                <a:ea typeface="微软雅黑" panose="020B0503020204020204" pitchFamily="34" charset="-122"/>
              </a:rPr>
              <a:t>和 </a:t>
            </a:r>
            <a:r>
              <a:rPr lang="en-US" altLang="zh-CN" b="1" dirty="0" smtClean="0">
                <a:latin typeface="微软雅黑" panose="020B0503020204020204" pitchFamily="34" charset="-122"/>
                <a:ea typeface="微软雅黑" panose="020B0503020204020204" pitchFamily="34" charset="-122"/>
              </a:rPr>
              <a:t>A </a:t>
            </a:r>
            <a:r>
              <a:rPr lang="zh-CN" altLang="en-US" b="1" dirty="0" smtClean="0">
                <a:latin typeface="微软雅黑" panose="020B0503020204020204" pitchFamily="34" charset="-122"/>
                <a:ea typeface="微软雅黑" panose="020B0503020204020204" pitchFamily="34" charset="-122"/>
              </a:rPr>
              <a:t>之间</a:t>
            </a:r>
            <a:r>
              <a:rPr lang="zh-CN" altLang="en-US" b="1" dirty="0">
                <a:latin typeface="微软雅黑" panose="020B0503020204020204" pitchFamily="34" charset="-122"/>
                <a:ea typeface="微软雅黑" panose="020B0503020204020204" pitchFamily="34" charset="-122"/>
              </a:rPr>
              <a:t>可能有一条更有效的路由，但现在要走另外</a:t>
            </a:r>
            <a:r>
              <a:rPr lang="zh-CN" altLang="en-US" b="1" dirty="0">
                <a:solidFill>
                  <a:srgbClr val="0000CC"/>
                </a:solidFill>
                <a:latin typeface="微软雅黑" panose="020B0503020204020204" pitchFamily="34" charset="-122"/>
                <a:ea typeface="微软雅黑" panose="020B0503020204020204" pitchFamily="34" charset="-122"/>
              </a:rPr>
              <a:t>两条路：</a:t>
            </a:r>
            <a:r>
              <a:rPr lang="zh-CN" altLang="en-US" b="1" dirty="0">
                <a:latin typeface="微软雅黑" panose="020B0503020204020204" pitchFamily="34" charset="-122"/>
                <a:ea typeface="微软雅黑" panose="020B0503020204020204" pitchFamily="34" charset="-122"/>
              </a:rPr>
              <a:t>先要把数据报</a:t>
            </a:r>
            <a:r>
              <a:rPr lang="zh-CN" altLang="en-US" b="1" dirty="0" smtClean="0">
                <a:latin typeface="微软雅黑" panose="020B0503020204020204" pitchFamily="34" charset="-122"/>
                <a:ea typeface="微软雅黑" panose="020B0503020204020204" pitchFamily="34" charset="-122"/>
              </a:rPr>
              <a:t>从 </a:t>
            </a:r>
            <a:r>
              <a:rPr lang="en-US" altLang="zh-CN" b="1" dirty="0" smtClean="0">
                <a:latin typeface="微软雅黑" panose="020B0503020204020204" pitchFamily="34" charset="-122"/>
                <a:ea typeface="微软雅黑" panose="020B0503020204020204" pitchFamily="34" charset="-122"/>
              </a:rPr>
              <a:t>B </a:t>
            </a:r>
            <a:r>
              <a:rPr lang="zh-CN" altLang="en-US" b="1" dirty="0" smtClean="0">
                <a:latin typeface="微软雅黑" panose="020B0503020204020204" pitchFamily="34" charset="-122"/>
                <a:ea typeface="微软雅黑" panose="020B0503020204020204" pitchFamily="34" charset="-122"/>
              </a:rPr>
              <a:t>发送到 </a:t>
            </a:r>
            <a:r>
              <a:rPr lang="en-US" altLang="zh-CN" b="1" dirty="0" smtClean="0">
                <a:latin typeface="微软雅黑" panose="020B0503020204020204" pitchFamily="34" charset="-122"/>
                <a:ea typeface="微软雅黑" panose="020B0503020204020204" pitchFamily="34" charset="-122"/>
              </a:rPr>
              <a:t>A </a:t>
            </a:r>
            <a:r>
              <a:rPr lang="zh-CN" altLang="en-US" b="1" dirty="0" smtClean="0">
                <a:latin typeface="微软雅黑" panose="020B0503020204020204" pitchFamily="34" charset="-122"/>
                <a:ea typeface="微软雅黑" panose="020B0503020204020204" pitchFamily="34" charset="-122"/>
              </a:rPr>
              <a:t>的</a:t>
            </a:r>
            <a:r>
              <a:rPr lang="zh-CN" altLang="en-US" b="1" dirty="0">
                <a:latin typeface="微软雅黑" panose="020B0503020204020204" pitchFamily="34" charset="-122"/>
                <a:ea typeface="微软雅黑" panose="020B0503020204020204" pitchFamily="34" charset="-122"/>
              </a:rPr>
              <a:t>归属代理，然后再转发给漫游到被访网络</a:t>
            </a:r>
            <a:r>
              <a:rPr lang="zh-CN" altLang="en-US" b="1" dirty="0" smtClean="0">
                <a:latin typeface="微软雅黑" panose="020B0503020204020204" pitchFamily="34" charset="-122"/>
                <a:ea typeface="微软雅黑" panose="020B0503020204020204" pitchFamily="34" charset="-122"/>
              </a:rPr>
              <a:t>的 </a:t>
            </a:r>
            <a:r>
              <a:rPr lang="en-US" altLang="zh-CN" b="1" dirty="0" smtClean="0">
                <a:latin typeface="微软雅黑" panose="020B0503020204020204" pitchFamily="34" charset="-122"/>
                <a:ea typeface="微软雅黑" panose="020B0503020204020204" pitchFamily="34" charset="-122"/>
              </a:rPr>
              <a:t>A</a:t>
            </a:r>
            <a:r>
              <a:rPr lang="zh-CN" altLang="en-US" b="1" dirty="0" smtClean="0">
                <a:latin typeface="微软雅黑" panose="020B0503020204020204" pitchFamily="34" charset="-122"/>
                <a:ea typeface="微软雅黑" panose="020B0503020204020204" pitchFamily="34" charset="-122"/>
              </a:rPr>
              <a:t>。</a:t>
            </a:r>
            <a:endParaRPr lang="en-US" altLang="zh-CN" b="1" dirty="0" smtClean="0">
              <a:latin typeface="微软雅黑" panose="020B0503020204020204" pitchFamily="34" charset="-122"/>
              <a:ea typeface="微软雅黑" panose="020B0503020204020204" pitchFamily="34" charset="-122"/>
            </a:endParaRPr>
          </a:p>
          <a:p>
            <a:pPr>
              <a:lnSpc>
                <a:spcPts val="2600"/>
              </a:lnSpc>
            </a:pPr>
            <a:r>
              <a:rPr lang="zh-CN" altLang="en-US" b="1" dirty="0" smtClean="0">
                <a:solidFill>
                  <a:srgbClr val="C00000"/>
                </a:solidFill>
                <a:latin typeface="微软雅黑" panose="020B0503020204020204" pitchFamily="34" charset="-122"/>
                <a:ea typeface="微软雅黑" panose="020B0503020204020204" pitchFamily="34" charset="-122"/>
              </a:rPr>
              <a:t>如果 </a:t>
            </a:r>
            <a:r>
              <a:rPr lang="en-US" altLang="zh-CN" b="1" dirty="0" smtClean="0">
                <a:solidFill>
                  <a:srgbClr val="C00000"/>
                </a:solidFill>
                <a:latin typeface="微软雅黑" panose="020B0503020204020204" pitchFamily="34" charset="-122"/>
                <a:ea typeface="微软雅黑" panose="020B0503020204020204" pitchFamily="34" charset="-122"/>
              </a:rPr>
              <a:t>B </a:t>
            </a:r>
            <a:r>
              <a:rPr lang="zh-CN" altLang="en-US" b="1" dirty="0" smtClean="0">
                <a:solidFill>
                  <a:srgbClr val="C00000"/>
                </a:solidFill>
                <a:latin typeface="微软雅黑" panose="020B0503020204020204" pitchFamily="34" charset="-122"/>
                <a:ea typeface="微软雅黑" panose="020B0503020204020204" pitchFamily="34" charset="-122"/>
              </a:rPr>
              <a:t>所在</a:t>
            </a:r>
            <a:r>
              <a:rPr lang="zh-CN" altLang="en-US" b="1" dirty="0">
                <a:solidFill>
                  <a:srgbClr val="C00000"/>
                </a:solidFill>
                <a:latin typeface="微软雅黑" panose="020B0503020204020204" pitchFamily="34" charset="-122"/>
                <a:ea typeface="微软雅黑" panose="020B0503020204020204" pitchFamily="34" charset="-122"/>
              </a:rPr>
              <a:t>的网络</a:t>
            </a:r>
            <a:r>
              <a:rPr lang="zh-CN" altLang="en-US" b="1" dirty="0" smtClean="0">
                <a:solidFill>
                  <a:srgbClr val="C00000"/>
                </a:solidFill>
                <a:latin typeface="微软雅黑" panose="020B0503020204020204" pitchFamily="34" charset="-122"/>
                <a:ea typeface="微软雅黑" panose="020B0503020204020204" pitchFamily="34" charset="-122"/>
              </a:rPr>
              <a:t>就是 </a:t>
            </a:r>
            <a:r>
              <a:rPr lang="en-US" altLang="zh-CN" b="1" dirty="0" smtClean="0">
                <a:solidFill>
                  <a:srgbClr val="C00000"/>
                </a:solidFill>
                <a:latin typeface="微软雅黑" panose="020B0503020204020204" pitchFamily="34" charset="-122"/>
                <a:ea typeface="微软雅黑" panose="020B0503020204020204" pitchFamily="34" charset="-122"/>
              </a:rPr>
              <a:t>A </a:t>
            </a:r>
            <a:r>
              <a:rPr lang="zh-CN" altLang="en-US" b="1" dirty="0" smtClean="0">
                <a:solidFill>
                  <a:srgbClr val="C00000"/>
                </a:solidFill>
                <a:latin typeface="微软雅黑" panose="020B0503020204020204" pitchFamily="34" charset="-122"/>
                <a:ea typeface="微软雅黑" panose="020B0503020204020204" pitchFamily="34" charset="-122"/>
              </a:rPr>
              <a:t>到达</a:t>
            </a:r>
            <a:r>
              <a:rPr lang="zh-CN" altLang="en-US" b="1" dirty="0">
                <a:solidFill>
                  <a:srgbClr val="C00000"/>
                </a:solidFill>
                <a:latin typeface="微软雅黑" panose="020B0503020204020204" pitchFamily="34" charset="-122"/>
                <a:ea typeface="微软雅黑" panose="020B0503020204020204" pitchFamily="34" charset="-122"/>
              </a:rPr>
              <a:t>的被访</a:t>
            </a:r>
            <a:r>
              <a:rPr lang="zh-CN" altLang="en-US" b="1" dirty="0" smtClean="0">
                <a:solidFill>
                  <a:srgbClr val="C00000"/>
                </a:solidFill>
                <a:latin typeface="微软雅黑" panose="020B0503020204020204" pitchFamily="34" charset="-122"/>
                <a:ea typeface="微软雅黑" panose="020B0503020204020204" pitchFamily="34" charset="-122"/>
              </a:rPr>
              <a:t>网络</a:t>
            </a:r>
            <a:r>
              <a:rPr lang="zh-CN" altLang="en-US" b="1" dirty="0">
                <a:solidFill>
                  <a:srgbClr val="C00000"/>
                </a:solidFill>
                <a:latin typeface="微软雅黑" panose="020B0503020204020204" pitchFamily="34" charset="-122"/>
                <a:ea typeface="微软雅黑" panose="020B0503020204020204" pitchFamily="34" charset="-122"/>
              </a:rPr>
              <a:t>呢</a:t>
            </a:r>
            <a:r>
              <a:rPr lang="zh-CN" altLang="en-US" b="1" dirty="0" smtClean="0">
                <a:solidFill>
                  <a:srgbClr val="C00000"/>
                </a:solidFill>
                <a:latin typeface="微软雅黑" panose="020B0503020204020204" pitchFamily="34" charset="-122"/>
                <a:ea typeface="微软雅黑" panose="020B0503020204020204" pitchFamily="34" charset="-122"/>
              </a:rPr>
              <a:t>？</a:t>
            </a:r>
            <a:endParaRPr lang="en-US" altLang="zh-CN" b="1" dirty="0" smtClean="0">
              <a:solidFill>
                <a:srgbClr val="C00000"/>
              </a:solidFill>
              <a:latin typeface="微软雅黑" panose="020B0503020204020204" pitchFamily="34" charset="-122"/>
              <a:ea typeface="微软雅黑" panose="020B0503020204020204" pitchFamily="34" charset="-122"/>
            </a:endParaRPr>
          </a:p>
          <a:p>
            <a:pPr>
              <a:lnSpc>
                <a:spcPts val="2600"/>
              </a:lnSpc>
            </a:pPr>
            <a:r>
              <a:rPr lang="zh-CN" altLang="en-US" b="1" dirty="0" smtClean="0">
                <a:solidFill>
                  <a:srgbClr val="0000CC"/>
                </a:solidFill>
                <a:latin typeface="微软雅黑" panose="020B0503020204020204" pitchFamily="34" charset="-122"/>
                <a:ea typeface="微软雅黑" panose="020B0503020204020204" pitchFamily="34" charset="-122"/>
              </a:rPr>
              <a:t>直接交付即可，</a:t>
            </a:r>
            <a:r>
              <a:rPr lang="zh-CN" altLang="en-US" b="1" dirty="0">
                <a:solidFill>
                  <a:srgbClr val="0000CC"/>
                </a:solidFill>
                <a:latin typeface="微软雅黑" panose="020B0503020204020204" pitchFamily="34" charset="-122"/>
                <a:ea typeface="微软雅黑" panose="020B0503020204020204" pitchFamily="34" charset="-122"/>
              </a:rPr>
              <a:t>根本不需要使用路由器。</a:t>
            </a:r>
          </a:p>
        </p:txBody>
      </p:sp>
    </p:spTree>
    <p:extLst>
      <p:ext uri="{BB962C8B-B14F-4D97-AF65-F5344CB8AC3E}">
        <p14:creationId xmlns="" xmlns:p14="http://schemas.microsoft.com/office/powerpoint/2010/main" val="3943977748"/>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bg/>
                                          </p:spTgt>
                                        </p:tgtEl>
                                        <p:attrNameLst>
                                          <p:attrName>style.visibility</p:attrName>
                                        </p:attrNameLst>
                                      </p:cBhvr>
                                      <p:to>
                                        <p:strVal val="visible"/>
                                      </p:to>
                                    </p:set>
                                    <p:animEffect transition="in" filter="fade">
                                      <p:cBhvr>
                                        <p:cTn id="7" dur="1000"/>
                                        <p:tgtEl>
                                          <p:spTgt spid="5">
                                            <p:bg/>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xEl>
                                              <p:pRg st="0" end="0"/>
                                            </p:txEl>
                                          </p:spTgt>
                                        </p:tgtEl>
                                        <p:attrNameLst>
                                          <p:attrName>style.visibility</p:attrName>
                                        </p:attrNameLst>
                                      </p:cBhvr>
                                      <p:to>
                                        <p:strVal val="visible"/>
                                      </p:to>
                                    </p:set>
                                    <p:animEffect transition="in" filter="fade">
                                      <p:cBhvr>
                                        <p:cTn id="10" dur="1000"/>
                                        <p:tgtEl>
                                          <p:spTgt spid="5">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
                                            <p:txEl>
                                              <p:pRg st="1" end="1"/>
                                            </p:txEl>
                                          </p:spTgt>
                                        </p:tgtEl>
                                        <p:attrNameLst>
                                          <p:attrName>style.visibility</p:attrName>
                                        </p:attrNameLst>
                                      </p:cBhvr>
                                      <p:to>
                                        <p:strVal val="visible"/>
                                      </p:to>
                                    </p:set>
                                    <p:animEffect transition="in" filter="fade">
                                      <p:cBhvr>
                                        <p:cTn id="15" dur="1000"/>
                                        <p:tgtEl>
                                          <p:spTgt spid="5">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5">
                                            <p:txEl>
                                              <p:pRg st="2" end="2"/>
                                            </p:txEl>
                                          </p:spTgt>
                                        </p:tgtEl>
                                        <p:attrNameLst>
                                          <p:attrName>style.visibility</p:attrName>
                                        </p:attrNameLst>
                                      </p:cBhvr>
                                      <p:to>
                                        <p:strVal val="visible"/>
                                      </p:to>
                                    </p:set>
                                    <p:animEffect transition="in" filter="fade">
                                      <p:cBhvr>
                                        <p:cTn id="20" dur="1000"/>
                                        <p:tgtEl>
                                          <p:spTgt spid="5">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animBg="1"/>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4" name="Rectangle 6"/>
          <p:cNvSpPr>
            <a:spLocks noChangeArrowheads="1"/>
          </p:cNvSpPr>
          <p:nvPr/>
        </p:nvSpPr>
        <p:spPr bwMode="auto">
          <a:xfrm>
            <a:off x="2301565" y="598587"/>
            <a:ext cx="4544835"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向移动站发送数据报</a:t>
            </a:r>
          </a:p>
        </p:txBody>
      </p:sp>
      <p:sp>
        <p:nvSpPr>
          <p:cNvPr id="5" name="矩形 4"/>
          <p:cNvSpPr/>
          <p:nvPr/>
        </p:nvSpPr>
        <p:spPr>
          <a:xfrm>
            <a:off x="966651" y="3161212"/>
            <a:ext cx="7245532" cy="1220847"/>
          </a:xfrm>
          <a:prstGeom prst="rect">
            <a:avLst/>
          </a:prstGeom>
          <a:noFill/>
          <a:ln>
            <a:noFill/>
          </a:ln>
        </p:spPr>
        <p:txBody>
          <a:bodyPr wrap="square">
            <a:spAutoFit/>
          </a:bodyPr>
          <a:lstStyle/>
          <a:p>
            <a:pPr>
              <a:lnSpc>
                <a:spcPts val="2200"/>
              </a:lnSpc>
            </a:pPr>
            <a:r>
              <a:rPr lang="zh-CN" altLang="en-US" sz="1600" b="1" dirty="0">
                <a:latin typeface="微软雅黑" pitchFamily="34" charset="-122"/>
                <a:ea typeface="微软雅黑" pitchFamily="34" charset="-122"/>
              </a:rPr>
              <a:t>让通信</a:t>
            </a:r>
            <a:r>
              <a:rPr lang="zh-CN" altLang="en-US" sz="1600" b="1" dirty="0" smtClean="0">
                <a:latin typeface="微软雅黑" pitchFamily="34" charset="-122"/>
                <a:ea typeface="微软雅黑" pitchFamily="34" charset="-122"/>
              </a:rPr>
              <a:t>者 </a:t>
            </a:r>
            <a:r>
              <a:rPr lang="en-US" altLang="zh-CN" sz="1600" b="1" dirty="0" smtClean="0">
                <a:latin typeface="微软雅黑" pitchFamily="34" charset="-122"/>
                <a:ea typeface="微软雅黑" pitchFamily="34" charset="-122"/>
              </a:rPr>
              <a:t>B </a:t>
            </a:r>
            <a:r>
              <a:rPr lang="zh-CN" altLang="en-US" sz="1600" b="1" dirty="0" smtClean="0">
                <a:latin typeface="微软雅黑" pitchFamily="34" charset="-122"/>
                <a:ea typeface="微软雅黑" pitchFamily="34" charset="-122"/>
              </a:rPr>
              <a:t>创建</a:t>
            </a:r>
            <a:r>
              <a:rPr lang="zh-CN" altLang="en-US" sz="1600" b="1" dirty="0">
                <a:latin typeface="微软雅黑" pitchFamily="34" charset="-122"/>
                <a:ea typeface="微软雅黑" pitchFamily="34" charset="-122"/>
              </a:rPr>
              <a:t>一个</a:t>
            </a:r>
            <a:r>
              <a:rPr lang="zh-CN" altLang="en-US" sz="1600" b="1" dirty="0">
                <a:solidFill>
                  <a:srgbClr val="C00000"/>
                </a:solidFill>
                <a:latin typeface="微软雅黑" pitchFamily="34" charset="-122"/>
                <a:ea typeface="微软雅黑" pitchFamily="34" charset="-122"/>
              </a:rPr>
              <a:t>通信者</a:t>
            </a:r>
            <a:r>
              <a:rPr lang="zh-CN" altLang="en-US" sz="1600" b="1" dirty="0" smtClean="0">
                <a:solidFill>
                  <a:srgbClr val="C00000"/>
                </a:solidFill>
                <a:latin typeface="微软雅黑" pitchFamily="34" charset="-122"/>
                <a:ea typeface="微软雅黑" pitchFamily="34" charset="-122"/>
              </a:rPr>
              <a:t>代理 </a:t>
            </a:r>
            <a:r>
              <a:rPr lang="en-US" altLang="zh-CN" sz="1600" b="1" dirty="0" smtClean="0">
                <a:latin typeface="微软雅黑" pitchFamily="34" charset="-122"/>
                <a:ea typeface="微软雅黑" pitchFamily="34" charset="-122"/>
              </a:rPr>
              <a:t>(</a:t>
            </a:r>
            <a:r>
              <a:rPr lang="en-US" altLang="zh-CN" sz="1600" b="1" dirty="0">
                <a:latin typeface="微软雅黑" pitchFamily="34" charset="-122"/>
                <a:ea typeface="微软雅黑" pitchFamily="34" charset="-122"/>
              </a:rPr>
              <a:t>correspondent agent)</a:t>
            </a:r>
            <a:r>
              <a:rPr lang="zh-CN" altLang="en-US" sz="1600" b="1" dirty="0">
                <a:latin typeface="微软雅黑" pitchFamily="34" charset="-122"/>
                <a:ea typeface="微软雅黑" pitchFamily="34" charset="-122"/>
              </a:rPr>
              <a:t>，</a:t>
            </a:r>
            <a:r>
              <a:rPr lang="zh-CN" altLang="en-US" sz="1600" b="1" dirty="0" smtClean="0">
                <a:latin typeface="微软雅黑" pitchFamily="34" charset="-122"/>
                <a:ea typeface="微软雅黑" pitchFamily="34" charset="-122"/>
              </a:rPr>
              <a:t>让通信</a:t>
            </a:r>
            <a:r>
              <a:rPr lang="zh-CN" altLang="en-US" sz="1600" b="1" dirty="0">
                <a:latin typeface="微软雅黑" pitchFamily="34" charset="-122"/>
                <a:ea typeface="微软雅黑" pitchFamily="34" charset="-122"/>
              </a:rPr>
              <a:t>者代理向</a:t>
            </a:r>
            <a:r>
              <a:rPr lang="zh-CN" altLang="en-US" sz="1600" b="1" dirty="0">
                <a:solidFill>
                  <a:srgbClr val="0000CC"/>
                </a:solidFill>
                <a:latin typeface="微软雅黑" pitchFamily="34" charset="-122"/>
                <a:ea typeface="微软雅黑" pitchFamily="34" charset="-122"/>
              </a:rPr>
              <a:t>归属代理</a:t>
            </a:r>
            <a:r>
              <a:rPr lang="zh-CN" altLang="en-US" sz="1600" b="1" dirty="0">
                <a:solidFill>
                  <a:srgbClr val="C00000"/>
                </a:solidFill>
                <a:latin typeface="微软雅黑" pitchFamily="34" charset="-122"/>
                <a:ea typeface="微软雅黑" pitchFamily="34" charset="-122"/>
              </a:rPr>
              <a:t>询问</a:t>
            </a:r>
            <a:r>
              <a:rPr lang="zh-CN" altLang="en-US" sz="1600" b="1" dirty="0">
                <a:latin typeface="微软雅黑" pitchFamily="34" charset="-122"/>
                <a:ea typeface="微软雅黑" pitchFamily="34" charset="-122"/>
              </a:rPr>
              <a:t>到移动站在被访网络的</a:t>
            </a:r>
            <a:r>
              <a:rPr lang="zh-CN" altLang="en-US" sz="1600" b="1" dirty="0">
                <a:solidFill>
                  <a:srgbClr val="0000CC"/>
                </a:solidFill>
                <a:latin typeface="微软雅黑" pitchFamily="34" charset="-122"/>
                <a:ea typeface="微软雅黑" pitchFamily="34" charset="-122"/>
              </a:rPr>
              <a:t>转交地址。</a:t>
            </a:r>
            <a:r>
              <a:rPr lang="zh-CN" altLang="en-US" sz="1600" b="1" dirty="0">
                <a:latin typeface="微软雅黑" pitchFamily="34" charset="-122"/>
                <a:ea typeface="微软雅黑" pitchFamily="34" charset="-122"/>
              </a:rPr>
              <a:t>然后由通信者代理把数据报用</a:t>
            </a:r>
            <a:r>
              <a:rPr lang="zh-CN" altLang="en-US" sz="1600" b="1" dirty="0">
                <a:solidFill>
                  <a:srgbClr val="C00000"/>
                </a:solidFill>
                <a:latin typeface="微软雅黑" pitchFamily="34" charset="-122"/>
                <a:ea typeface="微软雅黑" pitchFamily="34" charset="-122"/>
              </a:rPr>
              <a:t>隧道技术</a:t>
            </a:r>
            <a:r>
              <a:rPr lang="zh-CN" altLang="en-US" sz="1600" b="1" dirty="0">
                <a:latin typeface="微软雅黑" pitchFamily="34" charset="-122"/>
                <a:ea typeface="微软雅黑" pitchFamily="34" charset="-122"/>
              </a:rPr>
              <a:t>发送到被访网络的</a:t>
            </a:r>
            <a:r>
              <a:rPr lang="zh-CN" altLang="en-US" sz="1600" b="1" dirty="0">
                <a:solidFill>
                  <a:srgbClr val="0000CC"/>
                </a:solidFill>
                <a:latin typeface="微软雅黑" pitchFamily="34" charset="-122"/>
                <a:ea typeface="微软雅黑" pitchFamily="34" charset="-122"/>
              </a:rPr>
              <a:t>外地代理，</a:t>
            </a:r>
            <a:r>
              <a:rPr lang="zh-CN" altLang="en-US" sz="1600" b="1" dirty="0">
                <a:latin typeface="微软雅黑" pitchFamily="34" charset="-122"/>
                <a:ea typeface="微软雅黑" pitchFamily="34" charset="-122"/>
              </a:rPr>
              <a:t>最后再由这个外地代理拆封，把数据报转发给移动站</a:t>
            </a:r>
            <a:r>
              <a:rPr lang="zh-CN" altLang="en-US" sz="1600" b="1" dirty="0" smtClean="0">
                <a:latin typeface="微软雅黑" pitchFamily="34" charset="-122"/>
                <a:ea typeface="微软雅黑" pitchFamily="34" charset="-122"/>
              </a:rPr>
              <a:t>。</a:t>
            </a:r>
            <a:endParaRPr lang="zh-CN" altLang="en-US" sz="1600" b="1" dirty="0">
              <a:latin typeface="微软雅黑" pitchFamily="34" charset="-122"/>
              <a:ea typeface="微软雅黑" pitchFamily="34" charset="-122"/>
            </a:endParaRPr>
          </a:p>
        </p:txBody>
      </p:sp>
      <p:sp>
        <p:nvSpPr>
          <p:cNvPr id="100"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01"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2"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103" name="Picture 144"/>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104"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105"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06"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107" name="组合 106"/>
          <p:cNvGrpSpPr/>
          <p:nvPr/>
        </p:nvGrpSpPr>
        <p:grpSpPr>
          <a:xfrm>
            <a:off x="1812942" y="1105129"/>
            <a:ext cx="1524445" cy="1036309"/>
            <a:chOff x="1812942" y="1105129"/>
            <a:chExt cx="1524445" cy="1036309"/>
          </a:xfrm>
        </p:grpSpPr>
        <p:sp>
          <p:nvSpPr>
            <p:cNvPr id="10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09"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13"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14"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11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16"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17" name="Picture 126"/>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grpSp>
          <p:nvGrpSpPr>
            <p:cNvPr id="118" name="组合 117"/>
            <p:cNvGrpSpPr/>
            <p:nvPr/>
          </p:nvGrpSpPr>
          <p:grpSpPr>
            <a:xfrm>
              <a:off x="2527029" y="1360798"/>
              <a:ext cx="424510" cy="296144"/>
              <a:chOff x="4406004" y="4260453"/>
              <a:chExt cx="558674" cy="429804"/>
            </a:xfrm>
          </p:grpSpPr>
          <p:grpSp>
            <p:nvGrpSpPr>
              <p:cNvPr id="119" name="Group 460"/>
              <p:cNvGrpSpPr>
                <a:grpSpLocks/>
              </p:cNvGrpSpPr>
              <p:nvPr/>
            </p:nvGrpSpPr>
            <p:grpSpPr bwMode="auto">
              <a:xfrm>
                <a:off x="4543772" y="4322623"/>
                <a:ext cx="420906" cy="367634"/>
                <a:chOff x="657" y="1570"/>
                <a:chExt cx="318" cy="318"/>
              </a:xfrm>
            </p:grpSpPr>
            <p:sp>
              <p:nvSpPr>
                <p:cNvPr id="12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28" name="Picture 462" descr="laptop copy"/>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20" name="Group 463"/>
              <p:cNvGrpSpPr>
                <a:grpSpLocks/>
              </p:cNvGrpSpPr>
              <p:nvPr/>
            </p:nvGrpSpPr>
            <p:grpSpPr bwMode="auto">
              <a:xfrm>
                <a:off x="4406004" y="4260453"/>
                <a:ext cx="405022" cy="119404"/>
                <a:chOff x="748" y="2251"/>
                <a:chExt cx="306" cy="90"/>
              </a:xfrm>
              <a:solidFill>
                <a:srgbClr val="0066FF"/>
              </a:solidFill>
            </p:grpSpPr>
            <p:sp>
              <p:nvSpPr>
                <p:cNvPr id="12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2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129" name="组合 128"/>
          <p:cNvGrpSpPr/>
          <p:nvPr/>
        </p:nvGrpSpPr>
        <p:grpSpPr>
          <a:xfrm>
            <a:off x="5169053" y="1105766"/>
            <a:ext cx="1356746" cy="982674"/>
            <a:chOff x="5169053" y="1105766"/>
            <a:chExt cx="1356746" cy="982674"/>
          </a:xfrm>
        </p:grpSpPr>
        <p:sp>
          <p:nvSpPr>
            <p:cNvPr id="130"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1"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32" name="Picture 95"/>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133"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134"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35"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36"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37" name="组合 136"/>
            <p:cNvGrpSpPr/>
            <p:nvPr/>
          </p:nvGrpSpPr>
          <p:grpSpPr>
            <a:xfrm>
              <a:off x="5565692" y="1317271"/>
              <a:ext cx="424510" cy="296144"/>
              <a:chOff x="4406004" y="4260453"/>
              <a:chExt cx="558674" cy="429804"/>
            </a:xfrm>
          </p:grpSpPr>
          <p:grpSp>
            <p:nvGrpSpPr>
              <p:cNvPr id="138" name="Group 460"/>
              <p:cNvGrpSpPr>
                <a:grpSpLocks/>
              </p:cNvGrpSpPr>
              <p:nvPr/>
            </p:nvGrpSpPr>
            <p:grpSpPr bwMode="auto">
              <a:xfrm>
                <a:off x="4543772" y="4322623"/>
                <a:ext cx="420906" cy="367634"/>
                <a:chOff x="657" y="1570"/>
                <a:chExt cx="318" cy="318"/>
              </a:xfrm>
            </p:grpSpPr>
            <p:sp>
              <p:nvSpPr>
                <p:cNvPr id="15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6" name="Picture 462" descr="laptop copy"/>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39" name="Group 463"/>
              <p:cNvGrpSpPr>
                <a:grpSpLocks/>
              </p:cNvGrpSpPr>
              <p:nvPr/>
            </p:nvGrpSpPr>
            <p:grpSpPr bwMode="auto">
              <a:xfrm>
                <a:off x="4406004" y="4260453"/>
                <a:ext cx="405022" cy="119404"/>
                <a:chOff x="748" y="2251"/>
                <a:chExt cx="306" cy="90"/>
              </a:xfrm>
              <a:solidFill>
                <a:srgbClr val="0066FF"/>
              </a:solidFill>
            </p:grpSpPr>
            <p:sp>
              <p:nvSpPr>
                <p:cNvPr id="140"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1"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2"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3"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157" name="组合 156"/>
          <p:cNvGrpSpPr/>
          <p:nvPr/>
        </p:nvGrpSpPr>
        <p:grpSpPr>
          <a:xfrm>
            <a:off x="5842731" y="1759566"/>
            <a:ext cx="1794687" cy="1042396"/>
            <a:chOff x="5842731" y="1759566"/>
            <a:chExt cx="1794687" cy="1042396"/>
          </a:xfrm>
        </p:grpSpPr>
        <p:sp>
          <p:nvSpPr>
            <p:cNvPr id="158"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59"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60" name="Picture 175"/>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16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2"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3"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197"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98" name="组合 197"/>
            <p:cNvGrpSpPr/>
            <p:nvPr/>
          </p:nvGrpSpPr>
          <p:grpSpPr>
            <a:xfrm>
              <a:off x="6802182" y="2064362"/>
              <a:ext cx="424510" cy="296144"/>
              <a:chOff x="4406004" y="4260453"/>
              <a:chExt cx="558674" cy="429804"/>
            </a:xfrm>
          </p:grpSpPr>
          <p:grpSp>
            <p:nvGrpSpPr>
              <p:cNvPr id="199" name="Group 460"/>
              <p:cNvGrpSpPr>
                <a:grpSpLocks/>
              </p:cNvGrpSpPr>
              <p:nvPr/>
            </p:nvGrpSpPr>
            <p:grpSpPr bwMode="auto">
              <a:xfrm>
                <a:off x="4543772" y="4322623"/>
                <a:ext cx="420906" cy="367634"/>
                <a:chOff x="657" y="1570"/>
                <a:chExt cx="318" cy="318"/>
              </a:xfrm>
            </p:grpSpPr>
            <p:sp>
              <p:nvSpPr>
                <p:cNvPr id="207"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08" name="Picture 462" descr="laptop copy"/>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00" name="Group 463"/>
              <p:cNvGrpSpPr>
                <a:grpSpLocks/>
              </p:cNvGrpSpPr>
              <p:nvPr/>
            </p:nvGrpSpPr>
            <p:grpSpPr bwMode="auto">
              <a:xfrm>
                <a:off x="4406004" y="4260453"/>
                <a:ext cx="405022" cy="119404"/>
                <a:chOff x="748" y="2251"/>
                <a:chExt cx="306" cy="90"/>
              </a:xfrm>
              <a:solidFill>
                <a:srgbClr val="0066FF"/>
              </a:solidFill>
            </p:grpSpPr>
            <p:sp>
              <p:nvSpPr>
                <p:cNvPr id="201"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2"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3"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4"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5"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06"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09" name="组合 208"/>
          <p:cNvGrpSpPr/>
          <p:nvPr/>
        </p:nvGrpSpPr>
        <p:grpSpPr>
          <a:xfrm>
            <a:off x="5910665" y="1585668"/>
            <a:ext cx="910539" cy="603000"/>
            <a:chOff x="5927347" y="1585668"/>
            <a:chExt cx="910539" cy="603000"/>
          </a:xfrm>
        </p:grpSpPr>
        <p:sp>
          <p:nvSpPr>
            <p:cNvPr id="210" name="Line 191"/>
            <p:cNvSpPr>
              <a:spLocks noChangeShapeType="1"/>
            </p:cNvSpPr>
            <p:nvPr/>
          </p:nvSpPr>
          <p:spPr bwMode="auto">
            <a:xfrm>
              <a:off x="5927347" y="1610728"/>
              <a:ext cx="910539" cy="577940"/>
            </a:xfrm>
            <a:prstGeom prst="line">
              <a:avLst/>
            </a:prstGeom>
            <a:noFill/>
            <a:ln w="38100">
              <a:solidFill>
                <a:srgbClr val="C00000"/>
              </a:solidFill>
              <a:prstDash val="sysDot"/>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1" name="Text Box 140"/>
            <p:cNvSpPr txBox="1">
              <a:spLocks noChangeArrowheads="1"/>
            </p:cNvSpPr>
            <p:nvPr/>
          </p:nvSpPr>
          <p:spPr bwMode="auto">
            <a:xfrm flipH="1">
              <a:off x="6174902" y="1585668"/>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12" name="组合 211"/>
          <p:cNvGrpSpPr/>
          <p:nvPr/>
        </p:nvGrpSpPr>
        <p:grpSpPr>
          <a:xfrm>
            <a:off x="4203306" y="1956921"/>
            <a:ext cx="1064151" cy="631387"/>
            <a:chOff x="4203306" y="1956921"/>
            <a:chExt cx="1064151" cy="631387"/>
          </a:xfrm>
        </p:grpSpPr>
        <p:sp>
          <p:nvSpPr>
            <p:cNvPr id="213"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4"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15" name="组合 214"/>
          <p:cNvGrpSpPr/>
          <p:nvPr/>
        </p:nvGrpSpPr>
        <p:grpSpPr>
          <a:xfrm>
            <a:off x="3100063" y="1956921"/>
            <a:ext cx="787907" cy="581071"/>
            <a:chOff x="3100063" y="1956921"/>
            <a:chExt cx="787907" cy="581071"/>
          </a:xfrm>
        </p:grpSpPr>
        <p:sp>
          <p:nvSpPr>
            <p:cNvPr id="216"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7"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18" name="组合 217"/>
          <p:cNvGrpSpPr/>
          <p:nvPr/>
        </p:nvGrpSpPr>
        <p:grpSpPr>
          <a:xfrm>
            <a:off x="5487060" y="1602019"/>
            <a:ext cx="383825" cy="384087"/>
            <a:chOff x="5503742" y="1602019"/>
            <a:chExt cx="383825" cy="384087"/>
          </a:xfrm>
        </p:grpSpPr>
        <p:sp>
          <p:nvSpPr>
            <p:cNvPr id="219" name="Line 199"/>
            <p:cNvSpPr>
              <a:spLocks noChangeShapeType="1"/>
            </p:cNvSpPr>
            <p:nvPr/>
          </p:nvSpPr>
          <p:spPr bwMode="auto">
            <a:xfrm flipV="1">
              <a:off x="5503742" y="1602019"/>
              <a:ext cx="236285" cy="258175"/>
            </a:xfrm>
            <a:prstGeom prst="line">
              <a:avLst/>
            </a:prstGeom>
            <a:noFill/>
            <a:ln w="19050">
              <a:solidFill>
                <a:srgbClr val="FF00FF"/>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0"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21" name="组合 220"/>
          <p:cNvGrpSpPr/>
          <p:nvPr/>
        </p:nvGrpSpPr>
        <p:grpSpPr>
          <a:xfrm>
            <a:off x="6470747" y="2169014"/>
            <a:ext cx="458331" cy="405583"/>
            <a:chOff x="6504679" y="2187129"/>
            <a:chExt cx="458331" cy="405583"/>
          </a:xfrm>
        </p:grpSpPr>
        <p:sp>
          <p:nvSpPr>
            <p:cNvPr id="222" name="Line 193"/>
            <p:cNvSpPr>
              <a:spLocks noChangeShapeType="1"/>
            </p:cNvSpPr>
            <p:nvPr/>
          </p:nvSpPr>
          <p:spPr bwMode="auto">
            <a:xfrm rot="10800000" flipV="1">
              <a:off x="6504679" y="2334537"/>
              <a:ext cx="433479" cy="258175"/>
            </a:xfrm>
            <a:prstGeom prst="line">
              <a:avLst/>
            </a:prstGeom>
            <a:noFill/>
            <a:ln w="38100">
              <a:solidFill>
                <a:srgbClr val="FF00FF"/>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3" name="Text Box 198"/>
            <p:cNvSpPr txBox="1">
              <a:spLocks noChangeArrowheads="1"/>
            </p:cNvSpPr>
            <p:nvPr/>
          </p:nvSpPr>
          <p:spPr bwMode="auto">
            <a:xfrm flipH="1">
              <a:off x="6595602" y="2187129"/>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24" name="组合 223"/>
          <p:cNvGrpSpPr/>
          <p:nvPr/>
        </p:nvGrpSpPr>
        <p:grpSpPr>
          <a:xfrm>
            <a:off x="5542833" y="1956921"/>
            <a:ext cx="710643" cy="635080"/>
            <a:chOff x="5542833" y="1956921"/>
            <a:chExt cx="710643" cy="635080"/>
          </a:xfrm>
        </p:grpSpPr>
        <p:sp>
          <p:nvSpPr>
            <p:cNvPr id="225" name="Line 194"/>
            <p:cNvSpPr>
              <a:spLocks noChangeShapeType="1"/>
            </p:cNvSpPr>
            <p:nvPr/>
          </p:nvSpPr>
          <p:spPr bwMode="auto">
            <a:xfrm flipH="1" flipV="1">
              <a:off x="5542833" y="1956921"/>
              <a:ext cx="686470" cy="635080"/>
            </a:xfrm>
            <a:prstGeom prst="line">
              <a:avLst/>
            </a:prstGeom>
            <a:noFill/>
            <a:ln w="38100">
              <a:solidFill>
                <a:srgbClr val="FF00FF"/>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6" name="Text Box 200"/>
            <p:cNvSpPr txBox="1">
              <a:spLocks noChangeArrowheads="1"/>
            </p:cNvSpPr>
            <p:nvPr/>
          </p:nvSpPr>
          <p:spPr bwMode="auto">
            <a:xfrm flipH="1">
              <a:off x="5886068" y="2164373"/>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27" name="组合 226"/>
          <p:cNvGrpSpPr/>
          <p:nvPr/>
        </p:nvGrpSpPr>
        <p:grpSpPr>
          <a:xfrm>
            <a:off x="5350468" y="1960422"/>
            <a:ext cx="1676767" cy="781658"/>
            <a:chOff x="5350468" y="1960422"/>
            <a:chExt cx="1676767" cy="781658"/>
          </a:xfrm>
        </p:grpSpPr>
        <p:sp>
          <p:nvSpPr>
            <p:cNvPr id="228" name="Freeform 195"/>
            <p:cNvSpPr>
              <a:spLocks/>
            </p:cNvSpPr>
            <p:nvPr/>
          </p:nvSpPr>
          <p:spPr bwMode="auto">
            <a:xfrm>
              <a:off x="5395711" y="1960422"/>
              <a:ext cx="1631524" cy="781658"/>
            </a:xfrm>
            <a:custGeom>
              <a:avLst/>
              <a:gdLst>
                <a:gd name="T0" fmla="*/ 0 w 1371"/>
                <a:gd name="T1" fmla="*/ 0 h 1135"/>
                <a:gd name="T2" fmla="*/ 129 w 1371"/>
                <a:gd name="T3" fmla="*/ 445 h 1135"/>
                <a:gd name="T4" fmla="*/ 255 w 1371"/>
                <a:gd name="T5" fmla="*/ 775 h 1135"/>
                <a:gd name="T6" fmla="*/ 483 w 1371"/>
                <a:gd name="T7" fmla="*/ 1093 h 1135"/>
                <a:gd name="T8" fmla="*/ 897 w 1371"/>
                <a:gd name="T9" fmla="*/ 1027 h 1135"/>
                <a:gd name="T10" fmla="*/ 1371 w 1371"/>
                <a:gd name="T11" fmla="*/ 649 h 1135"/>
                <a:gd name="connsiteX0" fmla="*/ 0 w 9640"/>
                <a:gd name="connsiteY0" fmla="*/ 0 h 9127"/>
                <a:gd name="connsiteX1" fmla="*/ 581 w 9640"/>
                <a:gd name="connsiteY1" fmla="*/ 3258 h 9127"/>
                <a:gd name="connsiteX2" fmla="*/ 1500 w 9640"/>
                <a:gd name="connsiteY2" fmla="*/ 6165 h 9127"/>
                <a:gd name="connsiteX3" fmla="*/ 3163 w 9640"/>
                <a:gd name="connsiteY3" fmla="*/ 8967 h 9127"/>
                <a:gd name="connsiteX4" fmla="*/ 6183 w 9640"/>
                <a:gd name="connsiteY4" fmla="*/ 8385 h 9127"/>
                <a:gd name="connsiteX5" fmla="*/ 9640 w 9640"/>
                <a:gd name="connsiteY5" fmla="*/ 5055 h 9127"/>
                <a:gd name="connsiteX0" fmla="*/ 0 w 8944"/>
                <a:gd name="connsiteY0" fmla="*/ 0 h 10000"/>
                <a:gd name="connsiteX1" fmla="*/ 603 w 8944"/>
                <a:gd name="connsiteY1" fmla="*/ 3570 h 10000"/>
                <a:gd name="connsiteX2" fmla="*/ 1556 w 8944"/>
                <a:gd name="connsiteY2" fmla="*/ 6755 h 10000"/>
                <a:gd name="connsiteX3" fmla="*/ 3281 w 8944"/>
                <a:gd name="connsiteY3" fmla="*/ 9825 h 10000"/>
                <a:gd name="connsiteX4" fmla="*/ 6414 w 8944"/>
                <a:gd name="connsiteY4" fmla="*/ 9187 h 10000"/>
                <a:gd name="connsiteX5" fmla="*/ 8944 w 8944"/>
                <a:gd name="connsiteY5" fmla="*/ 4998 h 10000"/>
                <a:gd name="connsiteX0" fmla="*/ 0 w 10000"/>
                <a:gd name="connsiteY0" fmla="*/ 0 h 10000"/>
                <a:gd name="connsiteX1" fmla="*/ 674 w 10000"/>
                <a:gd name="connsiteY1" fmla="*/ 3570 h 10000"/>
                <a:gd name="connsiteX2" fmla="*/ 1740 w 10000"/>
                <a:gd name="connsiteY2" fmla="*/ 6755 h 10000"/>
                <a:gd name="connsiteX3" fmla="*/ 3668 w 10000"/>
                <a:gd name="connsiteY3" fmla="*/ 9825 h 10000"/>
                <a:gd name="connsiteX4" fmla="*/ 7171 w 10000"/>
                <a:gd name="connsiteY4" fmla="*/ 9187 h 10000"/>
                <a:gd name="connsiteX5" fmla="*/ 10000 w 10000"/>
                <a:gd name="connsiteY5" fmla="*/ 4998 h 10000"/>
                <a:gd name="connsiteX0" fmla="*/ 0 w 10000"/>
                <a:gd name="connsiteY0" fmla="*/ 0 h 9656"/>
                <a:gd name="connsiteX1" fmla="*/ 674 w 10000"/>
                <a:gd name="connsiteY1" fmla="*/ 3570 h 9656"/>
                <a:gd name="connsiteX2" fmla="*/ 1740 w 10000"/>
                <a:gd name="connsiteY2" fmla="*/ 6755 h 9656"/>
                <a:gd name="connsiteX3" fmla="*/ 4376 w 10000"/>
                <a:gd name="connsiteY3" fmla="*/ 9284 h 9656"/>
                <a:gd name="connsiteX4" fmla="*/ 7171 w 10000"/>
                <a:gd name="connsiteY4" fmla="*/ 9187 h 9656"/>
                <a:gd name="connsiteX5" fmla="*/ 10000 w 10000"/>
                <a:gd name="connsiteY5" fmla="*/ 4998 h 9656"/>
                <a:gd name="connsiteX0" fmla="*/ 0 w 10000"/>
                <a:gd name="connsiteY0" fmla="*/ 0 h 9984"/>
                <a:gd name="connsiteX1" fmla="*/ 674 w 10000"/>
                <a:gd name="connsiteY1" fmla="*/ 3697 h 9984"/>
                <a:gd name="connsiteX2" fmla="*/ 2684 w 10000"/>
                <a:gd name="connsiteY2" fmla="*/ 7276 h 9984"/>
                <a:gd name="connsiteX3" fmla="*/ 4376 w 10000"/>
                <a:gd name="connsiteY3" fmla="*/ 9615 h 9984"/>
                <a:gd name="connsiteX4" fmla="*/ 7171 w 10000"/>
                <a:gd name="connsiteY4" fmla="*/ 9514 h 9984"/>
                <a:gd name="connsiteX5" fmla="*/ 10000 w 10000"/>
                <a:gd name="connsiteY5" fmla="*/ 5176 h 9984"/>
                <a:gd name="connsiteX0" fmla="*/ 0 w 10000"/>
                <a:gd name="connsiteY0" fmla="*/ 0 h 9960"/>
                <a:gd name="connsiteX1" fmla="*/ 674 w 10000"/>
                <a:gd name="connsiteY1" fmla="*/ 3703 h 9960"/>
                <a:gd name="connsiteX2" fmla="*/ 2763 w 10000"/>
                <a:gd name="connsiteY2" fmla="*/ 7990 h 9960"/>
                <a:gd name="connsiteX3" fmla="*/ 4376 w 10000"/>
                <a:gd name="connsiteY3" fmla="*/ 9630 h 9960"/>
                <a:gd name="connsiteX4" fmla="*/ 7171 w 10000"/>
                <a:gd name="connsiteY4" fmla="*/ 9529 h 9960"/>
                <a:gd name="connsiteX5" fmla="*/ 10000 w 10000"/>
                <a:gd name="connsiteY5" fmla="*/ 5184 h 9960"/>
                <a:gd name="connsiteX0" fmla="*/ 0 w 10000"/>
                <a:gd name="connsiteY0" fmla="*/ 0 h 10000"/>
                <a:gd name="connsiteX1" fmla="*/ 1028 w 10000"/>
                <a:gd name="connsiteY1" fmla="*/ 4000 h 10000"/>
                <a:gd name="connsiteX2" fmla="*/ 2763 w 10000"/>
                <a:gd name="connsiteY2" fmla="*/ 8022 h 10000"/>
                <a:gd name="connsiteX3" fmla="*/ 4376 w 10000"/>
                <a:gd name="connsiteY3" fmla="*/ 9669 h 10000"/>
                <a:gd name="connsiteX4" fmla="*/ 7171 w 10000"/>
                <a:gd name="connsiteY4" fmla="*/ 9567 h 10000"/>
                <a:gd name="connsiteX5" fmla="*/ 10000 w 10000"/>
                <a:gd name="connsiteY5" fmla="*/ 5205 h 10000"/>
                <a:gd name="connsiteX0" fmla="*/ 0 w 10000"/>
                <a:gd name="connsiteY0" fmla="*/ 0 h 10039"/>
                <a:gd name="connsiteX1" fmla="*/ 1028 w 10000"/>
                <a:gd name="connsiteY1" fmla="*/ 4000 h 10039"/>
                <a:gd name="connsiteX2" fmla="*/ 2488 w 10000"/>
                <a:gd name="connsiteY2" fmla="*/ 7317 h 10039"/>
                <a:gd name="connsiteX3" fmla="*/ 4376 w 10000"/>
                <a:gd name="connsiteY3" fmla="*/ 9669 h 10039"/>
                <a:gd name="connsiteX4" fmla="*/ 7171 w 10000"/>
                <a:gd name="connsiteY4" fmla="*/ 9567 h 10039"/>
                <a:gd name="connsiteX5" fmla="*/ 10000 w 10000"/>
                <a:gd name="connsiteY5" fmla="*/ 5205 h 10039"/>
                <a:gd name="connsiteX0" fmla="*/ 0 w 10000"/>
                <a:gd name="connsiteY0" fmla="*/ 0 h 9881"/>
                <a:gd name="connsiteX1" fmla="*/ 1028 w 10000"/>
                <a:gd name="connsiteY1" fmla="*/ 4000 h 9881"/>
                <a:gd name="connsiteX2" fmla="*/ 2488 w 10000"/>
                <a:gd name="connsiteY2" fmla="*/ 7317 h 9881"/>
                <a:gd name="connsiteX3" fmla="*/ 4337 w 10000"/>
                <a:gd name="connsiteY3" fmla="*/ 9176 h 9881"/>
                <a:gd name="connsiteX4" fmla="*/ 7171 w 10000"/>
                <a:gd name="connsiteY4" fmla="*/ 9567 h 9881"/>
                <a:gd name="connsiteX5" fmla="*/ 10000 w 10000"/>
                <a:gd name="connsiteY5" fmla="*/ 5205 h 9881"/>
                <a:gd name="connsiteX0" fmla="*/ 0 w 10000"/>
                <a:gd name="connsiteY0" fmla="*/ 0 h 10046"/>
                <a:gd name="connsiteX1" fmla="*/ 1028 w 10000"/>
                <a:gd name="connsiteY1" fmla="*/ 4048 h 10046"/>
                <a:gd name="connsiteX2" fmla="*/ 2488 w 10000"/>
                <a:gd name="connsiteY2" fmla="*/ 7405 h 10046"/>
                <a:gd name="connsiteX3" fmla="*/ 4337 w 10000"/>
                <a:gd name="connsiteY3" fmla="*/ 9287 h 10046"/>
                <a:gd name="connsiteX4" fmla="*/ 7171 w 10000"/>
                <a:gd name="connsiteY4" fmla="*/ 9682 h 10046"/>
                <a:gd name="connsiteX5" fmla="*/ 10000 w 10000"/>
                <a:gd name="connsiteY5" fmla="*/ 5268 h 10046"/>
                <a:gd name="connsiteX0" fmla="*/ 0 w 10000"/>
                <a:gd name="connsiteY0" fmla="*/ 0 h 9856"/>
                <a:gd name="connsiteX1" fmla="*/ 1028 w 10000"/>
                <a:gd name="connsiteY1" fmla="*/ 4048 h 9856"/>
                <a:gd name="connsiteX2" fmla="*/ 2488 w 10000"/>
                <a:gd name="connsiteY2" fmla="*/ 7405 h 9856"/>
                <a:gd name="connsiteX3" fmla="*/ 4337 w 10000"/>
                <a:gd name="connsiteY3" fmla="*/ 9287 h 9856"/>
                <a:gd name="connsiteX4" fmla="*/ 7171 w 10000"/>
                <a:gd name="connsiteY4" fmla="*/ 9682 h 9856"/>
                <a:gd name="connsiteX5" fmla="*/ 10000 w 10000"/>
                <a:gd name="connsiteY5" fmla="*/ 5268 h 9856"/>
                <a:gd name="connsiteX0" fmla="*/ 0 w 10000"/>
                <a:gd name="connsiteY0" fmla="*/ 0 h 9933"/>
                <a:gd name="connsiteX1" fmla="*/ 1028 w 10000"/>
                <a:gd name="connsiteY1" fmla="*/ 4107 h 9933"/>
                <a:gd name="connsiteX2" fmla="*/ 2488 w 10000"/>
                <a:gd name="connsiteY2" fmla="*/ 7513 h 9933"/>
                <a:gd name="connsiteX3" fmla="*/ 4337 w 10000"/>
                <a:gd name="connsiteY3" fmla="*/ 9423 h 9933"/>
                <a:gd name="connsiteX4" fmla="*/ 7171 w 10000"/>
                <a:gd name="connsiteY4" fmla="*/ 9823 h 9933"/>
                <a:gd name="connsiteX5" fmla="*/ 10000 w 10000"/>
                <a:gd name="connsiteY5" fmla="*/ 5345 h 9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9933">
                  <a:moveTo>
                    <a:pt x="0" y="0"/>
                  </a:moveTo>
                  <a:cubicBezTo>
                    <a:pt x="178" y="763"/>
                    <a:pt x="613" y="2855"/>
                    <a:pt x="1028" y="4107"/>
                  </a:cubicBezTo>
                  <a:cubicBezTo>
                    <a:pt x="1443" y="5359"/>
                    <a:pt x="1937" y="6627"/>
                    <a:pt x="2488" y="7513"/>
                  </a:cubicBezTo>
                  <a:cubicBezTo>
                    <a:pt x="3039" y="8400"/>
                    <a:pt x="3910" y="9184"/>
                    <a:pt x="4337" y="9423"/>
                  </a:cubicBezTo>
                  <a:cubicBezTo>
                    <a:pt x="4764" y="9662"/>
                    <a:pt x="5919" y="10153"/>
                    <a:pt x="7171" y="9823"/>
                  </a:cubicBezTo>
                  <a:cubicBezTo>
                    <a:pt x="8423" y="9494"/>
                    <a:pt x="9478" y="7100"/>
                    <a:pt x="10000" y="5345"/>
                  </a:cubicBezTo>
                </a:path>
              </a:pathLst>
            </a:custGeom>
            <a:noFill/>
            <a:ln w="38100" cmpd="sng">
              <a:solidFill>
                <a:srgbClr val="FF00FF"/>
              </a:solidFill>
              <a:round/>
              <a:headEnd type="non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9" name="Text Box 201"/>
            <p:cNvSpPr txBox="1">
              <a:spLocks noChangeArrowheads="1"/>
            </p:cNvSpPr>
            <p:nvPr/>
          </p:nvSpPr>
          <p:spPr bwMode="auto">
            <a:xfrm flipH="1">
              <a:off x="5350468" y="2207653"/>
              <a:ext cx="315803"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30" name="组合 229"/>
          <p:cNvGrpSpPr/>
          <p:nvPr/>
        </p:nvGrpSpPr>
        <p:grpSpPr>
          <a:xfrm>
            <a:off x="3268827" y="2424345"/>
            <a:ext cx="424510" cy="296144"/>
            <a:chOff x="4406004" y="4260453"/>
            <a:chExt cx="558674" cy="429804"/>
          </a:xfrm>
        </p:grpSpPr>
        <p:grpSp>
          <p:nvGrpSpPr>
            <p:cNvPr id="231" name="Group 460"/>
            <p:cNvGrpSpPr>
              <a:grpSpLocks/>
            </p:cNvGrpSpPr>
            <p:nvPr/>
          </p:nvGrpSpPr>
          <p:grpSpPr bwMode="auto">
            <a:xfrm>
              <a:off x="4543772" y="4322623"/>
              <a:ext cx="420906" cy="367634"/>
              <a:chOff x="657" y="1570"/>
              <a:chExt cx="318" cy="318"/>
            </a:xfrm>
          </p:grpSpPr>
          <p:sp>
            <p:nvSpPr>
              <p:cNvPr id="239"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240" name="Picture 462" descr="laptop copy"/>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32" name="Group 463"/>
            <p:cNvGrpSpPr>
              <a:grpSpLocks/>
            </p:cNvGrpSpPr>
            <p:nvPr/>
          </p:nvGrpSpPr>
          <p:grpSpPr bwMode="auto">
            <a:xfrm>
              <a:off x="4406004" y="4260453"/>
              <a:ext cx="405022" cy="119404"/>
              <a:chOff x="748" y="2251"/>
              <a:chExt cx="306" cy="90"/>
            </a:xfrm>
            <a:solidFill>
              <a:srgbClr val="0066FF"/>
            </a:solidFill>
          </p:grpSpPr>
          <p:sp>
            <p:nvSpPr>
              <p:cNvPr id="233"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34"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35"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36"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37"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238"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41"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smtClean="0">
                <a:solidFill>
                  <a:srgbClr val="0000CC"/>
                </a:solidFill>
                <a:latin typeface="微软雅黑" panose="020B0503020204020204" pitchFamily="34" charset="-122"/>
                <a:ea typeface="微软雅黑" panose="020B0503020204020204" pitchFamily="34" charset="-122"/>
              </a:rPr>
              <a:t>锚外地</a:t>
            </a:r>
            <a:r>
              <a:rPr kumimoji="1" lang="zh-CN" altLang="en-US" sz="1100" b="1" dirty="0">
                <a:solidFill>
                  <a:srgbClr val="0000CC"/>
                </a:solidFill>
                <a:latin typeface="微软雅黑" panose="020B0503020204020204" pitchFamily="34" charset="-122"/>
                <a:ea typeface="微软雅黑" panose="020B0503020204020204" pitchFamily="34" charset="-122"/>
              </a:rPr>
              <a:t>代理</a:t>
            </a:r>
          </a:p>
        </p:txBody>
      </p:sp>
      <p:sp>
        <p:nvSpPr>
          <p:cNvPr id="242"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243"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 xmlns:p14="http://schemas.microsoft.com/office/powerpoint/2010/main" val="3223839657"/>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6"/>
          <p:cNvSpPr>
            <a:spLocks noChangeArrowheads="1"/>
          </p:cNvSpPr>
          <p:nvPr/>
        </p:nvSpPr>
        <p:spPr bwMode="auto">
          <a:xfrm>
            <a:off x="511897" y="985586"/>
            <a:ext cx="8129015" cy="1631216"/>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itchFamily="34" charset="-122"/>
                <a:ea typeface="微软雅黑" pitchFamily="34" charset="-122"/>
              </a:rPr>
              <a:t>如何</a:t>
            </a:r>
            <a:r>
              <a:rPr lang="zh-CN" altLang="en-US" sz="2000" b="1" dirty="0" smtClean="0">
                <a:latin typeface="微软雅黑" pitchFamily="34" charset="-122"/>
                <a:ea typeface="微软雅黑" pitchFamily="34" charset="-122"/>
              </a:rPr>
              <a:t>使</a:t>
            </a:r>
            <a:r>
              <a:rPr lang="zh-CN" altLang="en-US" sz="2000" b="1" dirty="0">
                <a:latin typeface="微软雅黑" pitchFamily="34" charset="-122"/>
                <a:ea typeface="微软雅黑" pitchFamily="34" charset="-122"/>
              </a:rPr>
              <a:t>通信者代理向移动站的归属代理</a:t>
            </a:r>
            <a:r>
              <a:rPr lang="zh-CN" altLang="en-US" sz="2000" b="1" dirty="0" smtClean="0">
                <a:solidFill>
                  <a:srgbClr val="C00000"/>
                </a:solidFill>
                <a:latin typeface="微软雅黑" pitchFamily="34" charset="-122"/>
                <a:ea typeface="微软雅黑" pitchFamily="34" charset="-122"/>
              </a:rPr>
              <a:t>查询到</a:t>
            </a:r>
            <a:r>
              <a:rPr lang="zh-CN" altLang="en-US" sz="2000" b="1" dirty="0" smtClean="0">
                <a:latin typeface="微软雅黑" pitchFamily="34" charset="-122"/>
                <a:ea typeface="微软雅黑" pitchFamily="34" charset="-122"/>
              </a:rPr>
              <a:t>移动站</a:t>
            </a:r>
            <a:r>
              <a:rPr lang="zh-CN" altLang="en-US" sz="2000" b="1" dirty="0">
                <a:latin typeface="微软雅黑" pitchFamily="34" charset="-122"/>
                <a:ea typeface="微软雅黑" pitchFamily="34" charset="-122"/>
              </a:rPr>
              <a:t>的转交</a:t>
            </a:r>
            <a:r>
              <a:rPr lang="zh-CN" altLang="en-US" sz="2000" b="1" dirty="0" smtClean="0">
                <a:latin typeface="微软雅黑" pitchFamily="34" charset="-122"/>
                <a:ea typeface="微软雅黑" pitchFamily="34" charset="-122"/>
              </a:rPr>
              <a:t>地址？</a:t>
            </a:r>
            <a:endParaRPr lang="en-US" altLang="zh-CN" sz="2000" b="1" dirty="0" smtClean="0">
              <a:latin typeface="微软雅黑" pitchFamily="34" charset="-122"/>
              <a:ea typeface="微软雅黑" pitchFamily="34" charset="-122"/>
            </a:endParaRPr>
          </a:p>
          <a:p>
            <a:pPr marL="342900" indent="-342900" eaLnBrk="0" hangingPunct="0">
              <a:lnSpc>
                <a:spcPts val="3000"/>
              </a:lnSpc>
              <a:buClr>
                <a:srgbClr val="0070C0"/>
              </a:buClr>
              <a:buFont typeface="Wingdings" panose="05000000000000000000" pitchFamily="2" charset="2"/>
              <a:buChar char="l"/>
            </a:pPr>
            <a:endParaRPr lang="en-US" altLang="zh-CN" sz="2000" b="1" dirty="0" smtClean="0">
              <a:latin typeface="微软雅黑" pitchFamily="34" charset="-122"/>
              <a:ea typeface="微软雅黑" pitchFamily="34" charset="-122"/>
            </a:endParaRPr>
          </a:p>
          <a:p>
            <a:pPr marL="342900" indent="-342900" eaLnBrk="0" hangingPunct="0">
              <a:lnSpc>
                <a:spcPts val="3000"/>
              </a:lnSpc>
              <a:buClr>
                <a:srgbClr val="0070C0"/>
              </a:buClr>
              <a:buFont typeface="Wingdings" panose="05000000000000000000" pitchFamily="2" charset="2"/>
              <a:buChar char="l"/>
            </a:pPr>
            <a:endParaRPr lang="en-US" altLang="zh-CN" sz="2000" b="1" dirty="0" smtClean="0">
              <a:latin typeface="微软雅黑" pitchFamily="34" charset="-122"/>
              <a:ea typeface="微软雅黑"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latin typeface="微软雅黑" pitchFamily="34" charset="-122"/>
                <a:ea typeface="微软雅黑" pitchFamily="34" charset="-122"/>
              </a:rPr>
              <a:t>当</a:t>
            </a:r>
            <a:r>
              <a:rPr lang="zh-CN" altLang="en-US" sz="2000" b="1" dirty="0">
                <a:latin typeface="微软雅黑" pitchFamily="34" charset="-122"/>
                <a:ea typeface="微软雅黑" pitchFamily="34" charset="-122"/>
              </a:rPr>
              <a:t>移动站</a:t>
            </a:r>
            <a:r>
              <a:rPr lang="zh-CN" altLang="en-US" sz="2000" b="1" dirty="0">
                <a:solidFill>
                  <a:srgbClr val="C00000"/>
                </a:solidFill>
                <a:latin typeface="微软雅黑" pitchFamily="34" charset="-122"/>
                <a:ea typeface="微软雅黑" pitchFamily="34" charset="-122"/>
              </a:rPr>
              <a:t>再移动</a:t>
            </a:r>
            <a:r>
              <a:rPr lang="zh-CN" altLang="en-US" sz="2000" b="1" dirty="0">
                <a:latin typeface="微软雅黑" pitchFamily="34" charset="-122"/>
                <a:ea typeface="微软雅黑" pitchFamily="34" charset="-122"/>
              </a:rPr>
              <a:t>到其他网络时，怎样得到移动站的位置信息</a:t>
            </a:r>
            <a:r>
              <a:rPr lang="zh-CN" altLang="en-US" sz="2000" b="1" dirty="0" smtClean="0">
                <a:latin typeface="微软雅黑" pitchFamily="34" charset="-122"/>
                <a:ea typeface="微软雅黑" pitchFamily="34" charset="-122"/>
              </a:rPr>
              <a:t>？</a:t>
            </a:r>
            <a:endParaRPr lang="en-US" altLang="zh-CN" sz="2000" b="1" dirty="0">
              <a:latin typeface="微软雅黑" pitchFamily="34" charset="-122"/>
              <a:ea typeface="微软雅黑" pitchFamily="34" charset="-122"/>
            </a:endParaRPr>
          </a:p>
        </p:txBody>
      </p:sp>
      <p:sp>
        <p:nvSpPr>
          <p:cNvPr id="3" name="AutoShape 5"/>
          <p:cNvSpPr>
            <a:spLocks noChangeArrowheads="1"/>
          </p:cNvSpPr>
          <p:nvPr/>
        </p:nvSpPr>
        <p:spPr bwMode="auto">
          <a:xfrm>
            <a:off x="511897" y="621300"/>
            <a:ext cx="8129015" cy="353930"/>
          </a:xfrm>
          <a:prstGeom prst="roundRect">
            <a:avLst>
              <a:gd name="adj" fmla="val 16667"/>
            </a:avLst>
          </a:prstGeom>
          <a:solidFill>
            <a:srgbClr val="00B05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 name="Rectangle 6"/>
          <p:cNvSpPr>
            <a:spLocks noChangeArrowheads="1"/>
          </p:cNvSpPr>
          <p:nvPr/>
        </p:nvSpPr>
        <p:spPr bwMode="auto">
          <a:xfrm>
            <a:off x="3298649" y="588089"/>
            <a:ext cx="2555508"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smtClean="0">
                <a:solidFill>
                  <a:schemeClr val="bg1"/>
                </a:solidFill>
                <a:latin typeface="微软雅黑" pitchFamily="34" charset="-122"/>
                <a:ea typeface="微软雅黑" pitchFamily="34" charset="-122"/>
              </a:rPr>
              <a:t>需要解决的两</a:t>
            </a:r>
            <a:r>
              <a:rPr lang="zh-CN" altLang="en-US" sz="2000" b="1">
                <a:solidFill>
                  <a:schemeClr val="bg1"/>
                </a:solidFill>
                <a:latin typeface="微软雅黑" pitchFamily="34" charset="-122"/>
                <a:ea typeface="微软雅黑" pitchFamily="34" charset="-122"/>
              </a:rPr>
              <a:t>个</a:t>
            </a:r>
            <a:r>
              <a:rPr lang="zh-CN" altLang="en-US" sz="2000" b="1" smtClean="0">
                <a:solidFill>
                  <a:schemeClr val="bg1"/>
                </a:solidFill>
                <a:latin typeface="微软雅黑" pitchFamily="34" charset="-122"/>
                <a:ea typeface="微软雅黑" pitchFamily="34" charset="-122"/>
              </a:rPr>
              <a:t>问题</a:t>
            </a:r>
            <a:endParaRPr lang="zh-CN" altLang="en-US" sz="2000" b="1" dirty="0">
              <a:solidFill>
                <a:schemeClr val="bg1"/>
              </a:solidFill>
              <a:latin typeface="微软雅黑" pitchFamily="34" charset="-122"/>
              <a:ea typeface="微软雅黑" pitchFamily="34" charset="-122"/>
            </a:endParaRPr>
          </a:p>
        </p:txBody>
      </p:sp>
      <p:sp>
        <p:nvSpPr>
          <p:cNvPr id="6" name="矩形 5"/>
          <p:cNvSpPr/>
          <p:nvPr/>
        </p:nvSpPr>
        <p:spPr>
          <a:xfrm>
            <a:off x="1230595" y="1485841"/>
            <a:ext cx="6917103" cy="477054"/>
          </a:xfrm>
          <a:prstGeom prst="rect">
            <a:avLst/>
          </a:prstGeom>
        </p:spPr>
        <p:style>
          <a:lnRef idx="1">
            <a:schemeClr val="accent5"/>
          </a:lnRef>
          <a:fillRef idx="2">
            <a:schemeClr val="accent5"/>
          </a:fillRef>
          <a:effectRef idx="1">
            <a:schemeClr val="accent5"/>
          </a:effectRef>
          <a:fontRef idx="minor">
            <a:schemeClr val="dk1"/>
          </a:fontRef>
        </p:style>
        <p:txBody>
          <a:bodyPr wrap="square" anchor="ctr">
            <a:spAutoFit/>
          </a:bodyPr>
          <a:lstStyle/>
          <a:p>
            <a:pPr algn="ctr">
              <a:lnSpc>
                <a:spcPts val="3000"/>
              </a:lnSpc>
            </a:pPr>
            <a:r>
              <a:rPr lang="zh-CN" altLang="en-US" b="1" dirty="0">
                <a:latin typeface="微软雅黑" panose="020B0503020204020204" pitchFamily="34" charset="-122"/>
                <a:ea typeface="微软雅黑" panose="020B0503020204020204" pitchFamily="34" charset="-122"/>
              </a:rPr>
              <a:t>增加一</a:t>
            </a:r>
            <a:r>
              <a:rPr lang="zh-CN" altLang="en-US" b="1" dirty="0" smtClean="0">
                <a:latin typeface="微软雅黑" panose="020B0503020204020204" pitchFamily="34" charset="-122"/>
                <a:ea typeface="微软雅黑" panose="020B0503020204020204" pitchFamily="34" charset="-122"/>
              </a:rPr>
              <a:t>个</a:t>
            </a:r>
            <a:r>
              <a:rPr lang="zh-CN" altLang="en-US" b="1" dirty="0" smtClean="0">
                <a:solidFill>
                  <a:srgbClr val="0000CC"/>
                </a:solidFill>
                <a:latin typeface="微软雅黑" panose="020B0503020204020204" pitchFamily="34" charset="-122"/>
                <a:ea typeface="微软雅黑" panose="020B0503020204020204" pitchFamily="34" charset="-122"/>
              </a:rPr>
              <a:t>移动</a:t>
            </a:r>
            <a:r>
              <a:rPr lang="zh-CN" altLang="en-US" b="1" dirty="0">
                <a:solidFill>
                  <a:srgbClr val="0000CC"/>
                </a:solidFill>
                <a:latin typeface="微软雅黑" panose="020B0503020204020204" pitchFamily="34" charset="-122"/>
                <a:ea typeface="微软雅黑" panose="020B0503020204020204" pitchFamily="34" charset="-122"/>
              </a:rPr>
              <a:t>用户定位</a:t>
            </a:r>
            <a:r>
              <a:rPr lang="zh-CN" altLang="en-US" b="1" dirty="0" smtClean="0">
                <a:solidFill>
                  <a:srgbClr val="0000CC"/>
                </a:solidFill>
                <a:latin typeface="微软雅黑" panose="020B0503020204020204" pitchFamily="34" charset="-122"/>
                <a:ea typeface="微软雅黑" panose="020B0503020204020204" pitchFamily="34" charset="-122"/>
              </a:rPr>
              <a:t>协议 </a:t>
            </a:r>
            <a:r>
              <a:rPr lang="en-US" altLang="zh-CN" b="1" dirty="0" smtClean="0">
                <a:latin typeface="微软雅黑" panose="020B0503020204020204" pitchFamily="34" charset="-122"/>
                <a:ea typeface="微软雅黑" panose="020B0503020204020204" pitchFamily="34" charset="-122"/>
              </a:rPr>
              <a:t>(</a:t>
            </a:r>
            <a:r>
              <a:rPr lang="en-US" altLang="zh-CN" b="1" dirty="0">
                <a:latin typeface="微软雅黑" panose="020B0503020204020204" pitchFamily="34" charset="-122"/>
                <a:ea typeface="微软雅黑" panose="020B0503020204020204" pitchFamily="34" charset="-122"/>
              </a:rPr>
              <a:t>mobile-user location protocol)</a:t>
            </a:r>
            <a:endParaRPr lang="zh-CN" altLang="en-US" b="1" dirty="0">
              <a:latin typeface="微软雅黑" panose="020B0503020204020204" pitchFamily="34" charset="-122"/>
              <a:ea typeface="微软雅黑" panose="020B0503020204020204" pitchFamily="34" charset="-122"/>
            </a:endParaRPr>
          </a:p>
        </p:txBody>
      </p:sp>
      <p:sp>
        <p:nvSpPr>
          <p:cNvPr id="7" name="矩形 6"/>
          <p:cNvSpPr/>
          <p:nvPr/>
        </p:nvSpPr>
        <p:spPr>
          <a:xfrm>
            <a:off x="1230595" y="2616802"/>
            <a:ext cx="6917103" cy="477054"/>
          </a:xfrm>
          <a:prstGeom prst="rect">
            <a:avLst/>
          </a:prstGeom>
        </p:spPr>
        <p:style>
          <a:lnRef idx="1">
            <a:schemeClr val="accent5"/>
          </a:lnRef>
          <a:fillRef idx="2">
            <a:schemeClr val="accent5"/>
          </a:fillRef>
          <a:effectRef idx="1">
            <a:schemeClr val="accent5"/>
          </a:effectRef>
          <a:fontRef idx="minor">
            <a:schemeClr val="dk1"/>
          </a:fontRef>
        </p:style>
        <p:txBody>
          <a:bodyPr wrap="square" anchor="ctr">
            <a:spAutoFit/>
          </a:bodyPr>
          <a:lstStyle/>
          <a:p>
            <a:pPr algn="ctr">
              <a:lnSpc>
                <a:spcPts val="3000"/>
              </a:lnSpc>
            </a:pPr>
            <a:r>
              <a:rPr lang="zh-CN" altLang="en-US" b="1" dirty="0">
                <a:latin typeface="微软雅黑" panose="020B0503020204020204" pitchFamily="34" charset="-122"/>
                <a:ea typeface="微软雅黑" panose="020B0503020204020204" pitchFamily="34" charset="-122"/>
              </a:rPr>
              <a:t>使用</a:t>
            </a:r>
            <a:r>
              <a:rPr lang="zh-CN" altLang="en-US" b="1" dirty="0" smtClean="0">
                <a:solidFill>
                  <a:srgbClr val="0000CC"/>
                </a:solidFill>
                <a:latin typeface="微软雅黑" panose="020B0503020204020204" pitchFamily="34" charset="-122"/>
                <a:ea typeface="微软雅黑" panose="020B0503020204020204" pitchFamily="34" charset="-122"/>
              </a:rPr>
              <a:t>锚</a:t>
            </a:r>
            <a:r>
              <a:rPr lang="zh-CN" altLang="en-US" b="1" dirty="0">
                <a:solidFill>
                  <a:srgbClr val="0000CC"/>
                </a:solidFill>
                <a:latin typeface="微软雅黑" panose="020B0503020204020204" pitchFamily="34" charset="-122"/>
                <a:ea typeface="微软雅黑" panose="020B0503020204020204" pitchFamily="34" charset="-122"/>
              </a:rPr>
              <a:t>外地</a:t>
            </a:r>
            <a:r>
              <a:rPr lang="zh-CN" altLang="en-US" b="1" dirty="0" smtClean="0">
                <a:solidFill>
                  <a:srgbClr val="0000CC"/>
                </a:solidFill>
                <a:latin typeface="微软雅黑" panose="020B0503020204020204" pitchFamily="34" charset="-122"/>
                <a:ea typeface="微软雅黑" panose="020B0503020204020204" pitchFamily="34" charset="-122"/>
              </a:rPr>
              <a:t>代理 </a:t>
            </a:r>
            <a:r>
              <a:rPr lang="en-US" altLang="zh-CN" b="1" dirty="0" smtClean="0">
                <a:latin typeface="微软雅黑" panose="020B0503020204020204" pitchFamily="34" charset="-122"/>
                <a:ea typeface="微软雅黑" panose="020B0503020204020204" pitchFamily="34" charset="-122"/>
              </a:rPr>
              <a:t>(</a:t>
            </a:r>
            <a:r>
              <a:rPr lang="en-US" altLang="zh-CN" b="1" dirty="0">
                <a:latin typeface="微软雅黑" panose="020B0503020204020204" pitchFamily="34" charset="-122"/>
                <a:ea typeface="微软雅黑" panose="020B0503020204020204" pitchFamily="34" charset="-122"/>
              </a:rPr>
              <a:t>anchor foreign agent</a:t>
            </a:r>
            <a:r>
              <a:rPr lang="en-US" altLang="zh-CN" b="1" dirty="0" smtClean="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spTree>
    <p:extLst>
      <p:ext uri="{BB962C8B-B14F-4D97-AF65-F5344CB8AC3E}">
        <p14:creationId xmlns="" xmlns:p14="http://schemas.microsoft.com/office/powerpoint/2010/main" val="3119982968"/>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a:t>
            </a:r>
            <a:r>
              <a:rPr lang="zh-CN" altLang="en-US" sz="2000" b="1" dirty="0" smtClean="0">
                <a:solidFill>
                  <a:schemeClr val="bg1"/>
                </a:solidFill>
                <a:ea typeface="微软雅黑" pitchFamily="34" charset="-122"/>
              </a:rPr>
              <a:t>数据报的重要步骤</a:t>
            </a:r>
            <a:endParaRPr lang="zh-CN" altLang="en-US" sz="2000" b="1" dirty="0">
              <a:solidFill>
                <a:schemeClr val="bg1"/>
              </a:solidFill>
              <a:ea typeface="微软雅黑" pitchFamily="34" charset="-122"/>
            </a:endParaRPr>
          </a:p>
        </p:txBody>
      </p:sp>
      <p:sp>
        <p:nvSpPr>
          <p:cNvPr id="5" name="矩形 4"/>
          <p:cNvSpPr/>
          <p:nvPr/>
        </p:nvSpPr>
        <p:spPr>
          <a:xfrm>
            <a:off x="966651" y="3161212"/>
            <a:ext cx="7245532" cy="1092607"/>
          </a:xfrm>
          <a:prstGeom prst="rect">
            <a:avLst/>
          </a:prstGeom>
          <a:noFill/>
          <a:ln>
            <a:noFill/>
          </a:ln>
        </p:spPr>
        <p:txBody>
          <a:bodyPr wrap="square">
            <a:spAutoFit/>
          </a:bodyPr>
          <a:lstStyle/>
          <a:p>
            <a:pPr>
              <a:lnSpc>
                <a:spcPts val="2600"/>
              </a:lnSpc>
            </a:pPr>
            <a:r>
              <a:rPr lang="en-US" altLang="zh-CN" sz="2000" b="1" dirty="0" smtClean="0">
                <a:latin typeface="微软雅黑" pitchFamily="34" charset="-122"/>
                <a:ea typeface="微软雅黑" pitchFamily="34" charset="-122"/>
                <a:sym typeface="Wingdings 2" panose="05020102010507070707" pitchFamily="18" charset="2"/>
              </a:rPr>
              <a:t> </a:t>
            </a:r>
            <a:r>
              <a:rPr lang="en-US" altLang="zh-CN" b="1" dirty="0" smtClean="0">
                <a:latin typeface="微软雅黑" pitchFamily="34" charset="-122"/>
                <a:ea typeface="微软雅黑" pitchFamily="34" charset="-122"/>
              </a:rPr>
              <a:t>B </a:t>
            </a:r>
            <a:r>
              <a:rPr lang="zh-CN" altLang="en-US" b="1" dirty="0" smtClean="0">
                <a:latin typeface="微软雅黑" pitchFamily="34" charset="-122"/>
                <a:ea typeface="微软雅黑" pitchFamily="34" charset="-122"/>
              </a:rPr>
              <a:t>的</a:t>
            </a:r>
            <a:r>
              <a:rPr lang="zh-CN" altLang="en-US" b="1" dirty="0">
                <a:latin typeface="微软雅黑" pitchFamily="34" charset="-122"/>
                <a:ea typeface="微软雅黑" pitchFamily="34" charset="-122"/>
              </a:rPr>
              <a:t>通信者代理从</a:t>
            </a:r>
            <a:r>
              <a:rPr lang="zh-CN" altLang="en-US" b="1" dirty="0" smtClean="0">
                <a:latin typeface="微软雅黑" pitchFamily="34" charset="-122"/>
                <a:ea typeface="微软雅黑" pitchFamily="34" charset="-122"/>
              </a:rPr>
              <a:t>移动站 </a:t>
            </a:r>
            <a:r>
              <a:rPr lang="en-US" altLang="zh-CN" b="1" dirty="0" smtClean="0">
                <a:latin typeface="微软雅黑" pitchFamily="34" charset="-122"/>
                <a:ea typeface="微软雅黑" pitchFamily="34" charset="-122"/>
              </a:rPr>
              <a:t>A </a:t>
            </a:r>
            <a:r>
              <a:rPr lang="zh-CN" altLang="en-US" b="1" dirty="0" smtClean="0">
                <a:latin typeface="微软雅黑" pitchFamily="34" charset="-122"/>
                <a:ea typeface="微软雅黑" pitchFamily="34" charset="-122"/>
              </a:rPr>
              <a:t>的</a:t>
            </a:r>
            <a:r>
              <a:rPr lang="zh-CN" altLang="en-US" b="1" dirty="0">
                <a:latin typeface="微软雅黑" pitchFamily="34" charset="-122"/>
                <a:ea typeface="微软雅黑" pitchFamily="34" charset="-122"/>
              </a:rPr>
              <a:t>归属代理</a:t>
            </a:r>
            <a:r>
              <a:rPr lang="zh-CN" altLang="en-US" b="1" dirty="0" smtClean="0">
                <a:latin typeface="微软雅黑" pitchFamily="34" charset="-122"/>
                <a:ea typeface="微软雅黑" pitchFamily="34" charset="-122"/>
              </a:rPr>
              <a:t>得到 </a:t>
            </a:r>
            <a:r>
              <a:rPr lang="en-US" altLang="zh-CN" b="1" dirty="0" smtClean="0">
                <a:latin typeface="微软雅黑" pitchFamily="34" charset="-122"/>
                <a:ea typeface="微软雅黑" pitchFamily="34" charset="-122"/>
              </a:rPr>
              <a:t>A </a:t>
            </a:r>
            <a:r>
              <a:rPr lang="zh-CN" altLang="en-US" b="1" dirty="0" smtClean="0">
                <a:latin typeface="微软雅黑" pitchFamily="34" charset="-122"/>
                <a:ea typeface="微软雅黑" pitchFamily="34" charset="-122"/>
              </a:rPr>
              <a:t>所</a:t>
            </a:r>
            <a:r>
              <a:rPr lang="zh-CN" altLang="en-US" b="1" dirty="0">
                <a:latin typeface="微软雅黑" pitchFamily="34" charset="-122"/>
                <a:ea typeface="微软雅黑" pitchFamily="34" charset="-122"/>
              </a:rPr>
              <a:t>漫游到的被访</a:t>
            </a:r>
            <a:r>
              <a:rPr lang="zh-CN" altLang="en-US" b="1" dirty="0" smtClean="0">
                <a:latin typeface="微软雅黑" pitchFamily="34" charset="-122"/>
                <a:ea typeface="微软雅黑" pitchFamily="34" charset="-122"/>
              </a:rPr>
              <a:t>网络 </a:t>
            </a:r>
            <a:r>
              <a:rPr lang="en-US" altLang="zh-CN" b="1" dirty="0" smtClean="0">
                <a:latin typeface="微软雅黑" pitchFamily="34" charset="-122"/>
                <a:ea typeface="微软雅黑" pitchFamily="34" charset="-122"/>
              </a:rPr>
              <a:t>N</a:t>
            </a:r>
            <a:r>
              <a:rPr lang="en-US" altLang="zh-CN" b="1" baseline="-25000" dirty="0" smtClean="0">
                <a:latin typeface="微软雅黑" pitchFamily="34" charset="-122"/>
                <a:ea typeface="微软雅黑" pitchFamily="34" charset="-122"/>
              </a:rPr>
              <a:t>1</a:t>
            </a:r>
            <a:r>
              <a:rPr lang="en-US" altLang="zh-CN" b="1" dirty="0" smtClean="0">
                <a:latin typeface="微软雅黑" pitchFamily="34" charset="-122"/>
                <a:ea typeface="微软雅黑" pitchFamily="34" charset="-122"/>
              </a:rPr>
              <a:t> </a:t>
            </a:r>
            <a:r>
              <a:rPr lang="zh-CN" altLang="en-US" b="1" dirty="0" smtClean="0">
                <a:latin typeface="微软雅黑" pitchFamily="34" charset="-122"/>
                <a:ea typeface="微软雅黑" pitchFamily="34" charset="-122"/>
              </a:rPr>
              <a:t>的</a:t>
            </a:r>
            <a:r>
              <a:rPr lang="zh-CN" altLang="en-US" b="1" dirty="0">
                <a:latin typeface="微软雅黑" pitchFamily="34" charset="-122"/>
                <a:ea typeface="微软雅黑" pitchFamily="34" charset="-122"/>
              </a:rPr>
              <a:t>外地代理</a:t>
            </a:r>
            <a:r>
              <a:rPr lang="zh-CN" altLang="en-US" b="1" dirty="0" smtClean="0">
                <a:latin typeface="微软雅黑" pitchFamily="34" charset="-122"/>
                <a:ea typeface="微软雅黑" pitchFamily="34" charset="-122"/>
              </a:rPr>
              <a:t>。把</a:t>
            </a:r>
            <a:r>
              <a:rPr lang="zh-CN" altLang="en-US" b="1" dirty="0">
                <a:latin typeface="微软雅黑" pitchFamily="34" charset="-122"/>
                <a:ea typeface="微软雅黑" pitchFamily="34" charset="-122"/>
              </a:rPr>
              <a:t>移动站</a:t>
            </a:r>
            <a:r>
              <a:rPr lang="zh-CN" altLang="en-US" b="1" dirty="0">
                <a:solidFill>
                  <a:srgbClr val="C00000"/>
                </a:solidFill>
                <a:latin typeface="微软雅黑" pitchFamily="34" charset="-122"/>
                <a:ea typeface="微软雅黑" pitchFamily="34" charset="-122"/>
              </a:rPr>
              <a:t>首次漫游</a:t>
            </a:r>
            <a:r>
              <a:rPr lang="zh-CN" altLang="en-US" b="1" dirty="0">
                <a:latin typeface="微软雅黑" pitchFamily="34" charset="-122"/>
                <a:ea typeface="微软雅黑" pitchFamily="34" charset="-122"/>
              </a:rPr>
              <a:t>到的被访网络的外地代理称为</a:t>
            </a:r>
            <a:r>
              <a:rPr lang="zh-CN" altLang="en-US" b="1" dirty="0">
                <a:solidFill>
                  <a:srgbClr val="0000CC"/>
                </a:solidFill>
                <a:latin typeface="微软雅黑" pitchFamily="34" charset="-122"/>
                <a:ea typeface="微软雅黑" pitchFamily="34" charset="-122"/>
              </a:rPr>
              <a:t>锚外地</a:t>
            </a:r>
            <a:r>
              <a:rPr lang="zh-CN" altLang="en-US" b="1" dirty="0" smtClean="0">
                <a:solidFill>
                  <a:srgbClr val="0000CC"/>
                </a:solidFill>
                <a:latin typeface="微软雅黑" pitchFamily="34" charset="-122"/>
                <a:ea typeface="微软雅黑" pitchFamily="34" charset="-122"/>
              </a:rPr>
              <a:t>代理 </a:t>
            </a:r>
            <a:r>
              <a:rPr lang="en-US" altLang="zh-CN" b="1" dirty="0" smtClean="0">
                <a:latin typeface="微软雅黑" pitchFamily="34" charset="-122"/>
                <a:ea typeface="微软雅黑" pitchFamily="34" charset="-122"/>
              </a:rPr>
              <a:t>(</a:t>
            </a:r>
            <a:r>
              <a:rPr lang="en-US" altLang="zh-CN" b="1" dirty="0">
                <a:latin typeface="微软雅黑" pitchFamily="34" charset="-122"/>
                <a:ea typeface="微软雅黑" pitchFamily="34" charset="-122"/>
              </a:rPr>
              <a:t>anchor foreign agent)</a:t>
            </a:r>
            <a:r>
              <a:rPr lang="zh-CN" altLang="en-US" b="1" dirty="0" smtClean="0">
                <a:latin typeface="微软雅黑" pitchFamily="34" charset="-122"/>
                <a:ea typeface="微软雅黑" pitchFamily="34" charset="-122"/>
              </a:rPr>
              <a:t>。</a:t>
            </a:r>
            <a:endParaRPr lang="zh-CN" altLang="en-US" b="1" dirty="0">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smtClean="0">
                <a:solidFill>
                  <a:srgbClr val="0000CC"/>
                </a:solidFill>
                <a:latin typeface="微软雅黑" panose="020B0503020204020204" pitchFamily="34" charset="-122"/>
                <a:ea typeface="微软雅黑" panose="020B0503020204020204" pitchFamily="34" charset="-122"/>
              </a:rPr>
              <a:t>锚外地</a:t>
            </a:r>
            <a:r>
              <a:rPr kumimoji="1" lang="zh-CN" altLang="en-US" sz="1100" b="1" dirty="0">
                <a:solidFill>
                  <a:srgbClr val="0000CC"/>
                </a:solidFill>
                <a:latin typeface="微软雅黑" panose="020B0503020204020204" pitchFamily="34" charset="-122"/>
                <a:ea typeface="微软雅黑" panose="020B0503020204020204" pitchFamily="34" charset="-122"/>
              </a:rPr>
              <a:t>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 xmlns:p14="http://schemas.microsoft.com/office/powerpoint/2010/main" val="43311066"/>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right)">
                                      <p:cBhvr>
                                        <p:cTn id="7" dur="1000"/>
                                        <p:tgtEl>
                                          <p:spTgt spid="6"/>
                                        </p:tgtEl>
                                      </p:cBhvr>
                                    </p:animEffect>
                                  </p:childTnLst>
                                </p:cTn>
                              </p:par>
                            </p:childTnLst>
                          </p:cTn>
                        </p:par>
                        <p:par>
                          <p:cTn id="8" fill="hold">
                            <p:stCondLst>
                              <p:cond delay="1000"/>
                            </p:stCondLst>
                            <p:childTnLst>
                              <p:par>
                                <p:cTn id="9" presetID="35" presetClass="emph" presetSubtype="0" repeatCount="3000" fill="hold" grpId="0" nodeType="afterEffect">
                                  <p:stCondLst>
                                    <p:cond delay="0"/>
                                  </p:stCondLst>
                                  <p:childTnLst>
                                    <p:anim calcmode="discrete" valueType="str">
                                      <p:cBhvr>
                                        <p:cTn id="10" dur="1000" fill="hold"/>
                                        <p:tgtEl>
                                          <p:spTgt spid="21"/>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0"/>
                                  </p:stCondLst>
                                  <p:childTnLst>
                                    <p:anim calcmode="discrete" valueType="str">
                                      <p:cBhvr>
                                        <p:cTn id="12" dur="1000" fill="hold"/>
                                        <p:tgtEl>
                                          <p:spTgt spid="2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a:t>
            </a:r>
            <a:r>
              <a:rPr lang="zh-CN" altLang="en-US" sz="2000" b="1" dirty="0" smtClean="0">
                <a:solidFill>
                  <a:schemeClr val="bg1"/>
                </a:solidFill>
                <a:ea typeface="微软雅黑" pitchFamily="34" charset="-122"/>
              </a:rPr>
              <a:t>数据报的重要步骤</a:t>
            </a:r>
            <a:endParaRPr lang="zh-CN" altLang="en-US" sz="2000" b="1" dirty="0">
              <a:solidFill>
                <a:schemeClr val="bg1"/>
              </a:solidFill>
              <a:ea typeface="微软雅黑" pitchFamily="34" charset="-122"/>
            </a:endParaRPr>
          </a:p>
        </p:txBody>
      </p:sp>
      <p:sp>
        <p:nvSpPr>
          <p:cNvPr id="5" name="矩形 4"/>
          <p:cNvSpPr/>
          <p:nvPr/>
        </p:nvSpPr>
        <p:spPr>
          <a:xfrm>
            <a:off x="966651" y="3161212"/>
            <a:ext cx="7550332" cy="425758"/>
          </a:xfrm>
          <a:prstGeom prst="rect">
            <a:avLst/>
          </a:prstGeom>
          <a:noFill/>
          <a:ln>
            <a:noFill/>
          </a:ln>
        </p:spPr>
        <p:txBody>
          <a:bodyPr wrap="square">
            <a:spAutoFit/>
          </a:bodyPr>
          <a:lstStyle/>
          <a:p>
            <a:pPr>
              <a:lnSpc>
                <a:spcPts val="2600"/>
              </a:lnSpc>
            </a:pPr>
            <a:r>
              <a:rPr lang="en-US" altLang="zh-CN" sz="2000" b="1" dirty="0" smtClean="0">
                <a:latin typeface="微软雅黑" pitchFamily="34" charset="-122"/>
                <a:ea typeface="微软雅黑" pitchFamily="34" charset="-122"/>
                <a:sym typeface="Wingdings 2" panose="05020102010507070707" pitchFamily="18" charset="2"/>
              </a:rPr>
              <a:t> </a:t>
            </a:r>
            <a:r>
              <a:rPr lang="zh-CN" altLang="en-US" b="1" dirty="0" smtClean="0">
                <a:latin typeface="微软雅黑" pitchFamily="34" charset="-122"/>
                <a:ea typeface="微软雅黑" pitchFamily="34" charset="-122"/>
                <a:sym typeface="Wingdings 2" panose="05020102010507070707" pitchFamily="18" charset="2"/>
              </a:rPr>
              <a:t>通信</a:t>
            </a:r>
            <a:r>
              <a:rPr lang="zh-CN" altLang="en-US" b="1" dirty="0">
                <a:latin typeface="微软雅黑" pitchFamily="34" charset="-122"/>
                <a:ea typeface="微软雅黑" pitchFamily="34" charset="-122"/>
                <a:sym typeface="Wingdings 2" panose="05020102010507070707" pitchFamily="18" charset="2"/>
              </a:rPr>
              <a:t>者代理</a:t>
            </a:r>
            <a:r>
              <a:rPr lang="zh-CN" altLang="en-US" b="1" dirty="0" smtClean="0">
                <a:latin typeface="微软雅黑" pitchFamily="34" charset="-122"/>
                <a:ea typeface="微软雅黑" pitchFamily="34" charset="-122"/>
                <a:sym typeface="Wingdings 2" panose="05020102010507070707" pitchFamily="18" charset="2"/>
              </a:rPr>
              <a:t>把 </a:t>
            </a:r>
            <a:r>
              <a:rPr lang="en-US" altLang="zh-CN" b="1" dirty="0" smtClean="0">
                <a:latin typeface="微软雅黑" pitchFamily="34" charset="-122"/>
                <a:ea typeface="微软雅黑" pitchFamily="34" charset="-122"/>
                <a:sym typeface="Wingdings 2" panose="05020102010507070707" pitchFamily="18" charset="2"/>
              </a:rPr>
              <a:t>B </a:t>
            </a:r>
            <a:r>
              <a:rPr lang="zh-CN" altLang="en-US" b="1" dirty="0" smtClean="0">
                <a:latin typeface="微软雅黑" pitchFamily="34" charset="-122"/>
                <a:ea typeface="微软雅黑" pitchFamily="34" charset="-122"/>
                <a:sym typeface="Wingdings 2" panose="05020102010507070707" pitchFamily="18" charset="2"/>
              </a:rPr>
              <a:t>发给 </a:t>
            </a:r>
            <a:r>
              <a:rPr lang="en-US" altLang="zh-CN" b="1" dirty="0" smtClean="0">
                <a:latin typeface="微软雅黑" pitchFamily="34" charset="-122"/>
                <a:ea typeface="微软雅黑" pitchFamily="34" charset="-122"/>
                <a:sym typeface="Wingdings 2" panose="05020102010507070707" pitchFamily="18" charset="2"/>
              </a:rPr>
              <a:t>A </a:t>
            </a:r>
            <a:r>
              <a:rPr lang="zh-CN" altLang="en-US" b="1" dirty="0" smtClean="0">
                <a:latin typeface="微软雅黑" pitchFamily="34" charset="-122"/>
                <a:ea typeface="微软雅黑" pitchFamily="34" charset="-122"/>
                <a:sym typeface="Wingdings 2" panose="05020102010507070707" pitchFamily="18" charset="2"/>
              </a:rPr>
              <a:t>的</a:t>
            </a:r>
            <a:r>
              <a:rPr lang="zh-CN" altLang="en-US" b="1" dirty="0">
                <a:latin typeface="微软雅黑" pitchFamily="34" charset="-122"/>
                <a:ea typeface="微软雅黑" pitchFamily="34" charset="-122"/>
                <a:sym typeface="Wingdings 2" panose="05020102010507070707" pitchFamily="18" charset="2"/>
              </a:rPr>
              <a:t>数据报再封装后，发送</a:t>
            </a:r>
            <a:r>
              <a:rPr lang="zh-CN" altLang="en-US" b="1" dirty="0" smtClean="0">
                <a:latin typeface="微软雅黑" pitchFamily="34" charset="-122"/>
                <a:ea typeface="微软雅黑" pitchFamily="34" charset="-122"/>
                <a:sym typeface="Wingdings 2" panose="05020102010507070707" pitchFamily="18" charset="2"/>
              </a:rPr>
              <a:t>到 </a:t>
            </a:r>
            <a:r>
              <a:rPr lang="en-US" altLang="zh-CN" b="1" dirty="0" smtClean="0">
                <a:latin typeface="微软雅黑" pitchFamily="34" charset="-122"/>
                <a:ea typeface="微软雅黑" pitchFamily="34" charset="-122"/>
                <a:sym typeface="Wingdings 2" panose="05020102010507070707" pitchFamily="18" charset="2"/>
              </a:rPr>
              <a:t>A </a:t>
            </a:r>
            <a:r>
              <a:rPr lang="zh-CN" altLang="en-US" b="1" dirty="0" smtClean="0">
                <a:latin typeface="微软雅黑" pitchFamily="34" charset="-122"/>
                <a:ea typeface="微软雅黑" pitchFamily="34" charset="-122"/>
                <a:sym typeface="Wingdings 2" panose="05020102010507070707" pitchFamily="18" charset="2"/>
              </a:rPr>
              <a:t>的</a:t>
            </a:r>
            <a:r>
              <a:rPr lang="zh-CN" altLang="en-US" b="1" dirty="0">
                <a:solidFill>
                  <a:srgbClr val="0000CC"/>
                </a:solidFill>
                <a:latin typeface="微软雅黑" pitchFamily="34" charset="-122"/>
                <a:ea typeface="微软雅黑" pitchFamily="34" charset="-122"/>
                <a:sym typeface="Wingdings 2" panose="05020102010507070707" pitchFamily="18" charset="2"/>
              </a:rPr>
              <a:t>锚外地代理</a:t>
            </a:r>
            <a:r>
              <a:rPr lang="zh-CN" altLang="en-US" b="1" dirty="0" smtClean="0">
                <a:solidFill>
                  <a:srgbClr val="0000CC"/>
                </a:solidFill>
                <a:latin typeface="微软雅黑" pitchFamily="34" charset="-122"/>
                <a:ea typeface="微软雅黑" pitchFamily="34" charset="-122"/>
                <a:sym typeface="Wingdings 2" panose="05020102010507070707" pitchFamily="18" charset="2"/>
              </a:rPr>
              <a:t>。</a:t>
            </a:r>
            <a:endParaRPr lang="zh-CN" altLang="en-US" b="1" dirty="0">
              <a:solidFill>
                <a:srgbClr val="0000CC"/>
              </a:solidFill>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smtClean="0">
                <a:solidFill>
                  <a:srgbClr val="0000CC"/>
                </a:solidFill>
                <a:latin typeface="微软雅黑" panose="020B0503020204020204" pitchFamily="34" charset="-122"/>
                <a:ea typeface="微软雅黑" panose="020B0503020204020204" pitchFamily="34" charset="-122"/>
              </a:rPr>
              <a:t>锚外地</a:t>
            </a:r>
            <a:r>
              <a:rPr kumimoji="1" lang="zh-CN" altLang="en-US" sz="1100" b="1" dirty="0">
                <a:solidFill>
                  <a:srgbClr val="0000CC"/>
                </a:solidFill>
                <a:latin typeface="微软雅黑" panose="020B0503020204020204" pitchFamily="34" charset="-122"/>
                <a:ea typeface="微软雅黑" panose="020B0503020204020204" pitchFamily="34" charset="-122"/>
              </a:rPr>
              <a:t>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 xmlns:p14="http://schemas.microsoft.com/office/powerpoint/2010/main" val="4207639967"/>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1000"/>
                                        <p:tgtEl>
                                          <p:spTgt spid="7"/>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2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a:t>
            </a:r>
            <a:r>
              <a:rPr lang="zh-CN" altLang="en-US" sz="2000" b="1" dirty="0" smtClean="0">
                <a:solidFill>
                  <a:schemeClr val="bg1"/>
                </a:solidFill>
                <a:ea typeface="微软雅黑" pitchFamily="34" charset="-122"/>
              </a:rPr>
              <a:t>数据报的重要步骤</a:t>
            </a:r>
            <a:endParaRPr lang="zh-CN" altLang="en-US" sz="2000" b="1" dirty="0">
              <a:solidFill>
                <a:schemeClr val="bg1"/>
              </a:solidFill>
              <a:ea typeface="微软雅黑" pitchFamily="34" charset="-122"/>
            </a:endParaRPr>
          </a:p>
        </p:txBody>
      </p:sp>
      <p:sp>
        <p:nvSpPr>
          <p:cNvPr id="5" name="矩形 4"/>
          <p:cNvSpPr/>
          <p:nvPr/>
        </p:nvSpPr>
        <p:spPr>
          <a:xfrm>
            <a:off x="966651" y="3161212"/>
            <a:ext cx="7245532" cy="425758"/>
          </a:xfrm>
          <a:prstGeom prst="rect">
            <a:avLst/>
          </a:prstGeom>
          <a:noFill/>
          <a:ln>
            <a:noFill/>
          </a:ln>
        </p:spPr>
        <p:txBody>
          <a:bodyPr wrap="square">
            <a:spAutoFit/>
          </a:bodyPr>
          <a:lstStyle/>
          <a:p>
            <a:pPr>
              <a:lnSpc>
                <a:spcPts val="2600"/>
              </a:lnSpc>
            </a:pPr>
            <a:r>
              <a:rPr lang="en-US" altLang="zh-CN" sz="2000" b="1" dirty="0" smtClean="0">
                <a:latin typeface="微软雅黑" pitchFamily="34" charset="-122"/>
                <a:ea typeface="微软雅黑" pitchFamily="34" charset="-122"/>
                <a:sym typeface="Wingdings 2" panose="05020102010507070707" pitchFamily="18" charset="2"/>
              </a:rPr>
              <a:t> </a:t>
            </a:r>
            <a:r>
              <a:rPr lang="zh-CN" altLang="en-US" b="1" dirty="0" smtClean="0">
                <a:latin typeface="微软雅黑" pitchFamily="34" charset="-122"/>
                <a:ea typeface="微软雅黑" pitchFamily="34" charset="-122"/>
                <a:sym typeface="Wingdings 2" panose="05020102010507070707" pitchFamily="18" charset="2"/>
              </a:rPr>
              <a:t>锚</a:t>
            </a:r>
            <a:r>
              <a:rPr lang="zh-CN" altLang="en-US" b="1" dirty="0">
                <a:latin typeface="微软雅黑" pitchFamily="34" charset="-122"/>
                <a:ea typeface="微软雅黑" pitchFamily="34" charset="-122"/>
                <a:sym typeface="Wingdings 2" panose="05020102010507070707" pitchFamily="18" charset="2"/>
              </a:rPr>
              <a:t>外地代理把拆封后的数据报发送</a:t>
            </a:r>
            <a:r>
              <a:rPr lang="zh-CN" altLang="en-US" b="1" dirty="0" smtClean="0">
                <a:latin typeface="微软雅黑" pitchFamily="34" charset="-122"/>
                <a:ea typeface="微软雅黑" pitchFamily="34" charset="-122"/>
                <a:sym typeface="Wingdings 2" panose="05020102010507070707" pitchFamily="18" charset="2"/>
              </a:rPr>
              <a:t>给 </a:t>
            </a:r>
            <a:r>
              <a:rPr lang="en-US" altLang="zh-CN" b="1" dirty="0" smtClean="0">
                <a:latin typeface="微软雅黑" pitchFamily="34" charset="-122"/>
                <a:ea typeface="微软雅黑" pitchFamily="34" charset="-122"/>
                <a:sym typeface="Wingdings 2" panose="05020102010507070707" pitchFamily="18" charset="2"/>
              </a:rPr>
              <a:t>A</a:t>
            </a:r>
            <a:r>
              <a:rPr lang="zh-CN" altLang="en-US" b="1" dirty="0" smtClean="0">
                <a:latin typeface="微软雅黑" pitchFamily="34" charset="-122"/>
                <a:ea typeface="微软雅黑" pitchFamily="34" charset="-122"/>
                <a:sym typeface="Wingdings 2" panose="05020102010507070707" pitchFamily="18" charset="2"/>
              </a:rPr>
              <a:t>。</a:t>
            </a:r>
            <a:endParaRPr lang="zh-CN" altLang="en-US" b="1" dirty="0">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8" name="组合 7"/>
          <p:cNvGrpSpPr/>
          <p:nvPr/>
        </p:nvGrpSpPr>
        <p:grpSpPr>
          <a:xfrm>
            <a:off x="5487060" y="1602019"/>
            <a:ext cx="383825" cy="384087"/>
            <a:chOff x="5503742" y="1602019"/>
            <a:chExt cx="383825" cy="384087"/>
          </a:xfrm>
        </p:grpSpPr>
        <p:sp>
          <p:nvSpPr>
            <p:cNvPr id="93" name="Line 199"/>
            <p:cNvSpPr>
              <a:spLocks noChangeShapeType="1"/>
            </p:cNvSpPr>
            <p:nvPr/>
          </p:nvSpPr>
          <p:spPr bwMode="auto">
            <a:xfrm flipV="1">
              <a:off x="5503742" y="1602019"/>
              <a:ext cx="236285" cy="258175"/>
            </a:xfrm>
            <a:prstGeom prst="line">
              <a:avLst/>
            </a:prstGeom>
            <a:noFill/>
            <a:ln w="19050">
              <a:solidFill>
                <a:srgbClr val="FF00FF"/>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smtClean="0">
                <a:solidFill>
                  <a:srgbClr val="0000CC"/>
                </a:solidFill>
                <a:latin typeface="微软雅黑" panose="020B0503020204020204" pitchFamily="34" charset="-122"/>
                <a:ea typeface="微软雅黑" panose="020B0503020204020204" pitchFamily="34" charset="-122"/>
              </a:rPr>
              <a:t>锚外地</a:t>
            </a:r>
            <a:r>
              <a:rPr kumimoji="1" lang="zh-CN" altLang="en-US" sz="1100" b="1" dirty="0">
                <a:solidFill>
                  <a:srgbClr val="0000CC"/>
                </a:solidFill>
                <a:latin typeface="微软雅黑" panose="020B0503020204020204" pitchFamily="34" charset="-122"/>
                <a:ea typeface="微软雅黑" panose="020B0503020204020204" pitchFamily="34" charset="-122"/>
              </a:rPr>
              <a:t>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 xmlns:p14="http://schemas.microsoft.com/office/powerpoint/2010/main" val="891791961"/>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a:t>
            </a:r>
            <a:r>
              <a:rPr lang="zh-CN" altLang="en-US" sz="2000" b="1" dirty="0" smtClean="0">
                <a:solidFill>
                  <a:schemeClr val="bg1"/>
                </a:solidFill>
                <a:ea typeface="微软雅黑" pitchFamily="34" charset="-122"/>
              </a:rPr>
              <a:t>数据报的重要步骤</a:t>
            </a:r>
            <a:endParaRPr lang="zh-CN" altLang="en-US" sz="2000" b="1" dirty="0">
              <a:solidFill>
                <a:schemeClr val="bg1"/>
              </a:solidFill>
              <a:ea typeface="微软雅黑" pitchFamily="34" charset="-122"/>
            </a:endParaRPr>
          </a:p>
        </p:txBody>
      </p:sp>
      <p:sp>
        <p:nvSpPr>
          <p:cNvPr id="5" name="矩形 4"/>
          <p:cNvSpPr/>
          <p:nvPr/>
        </p:nvSpPr>
        <p:spPr>
          <a:xfrm>
            <a:off x="966651" y="3161212"/>
            <a:ext cx="7245532" cy="425758"/>
          </a:xfrm>
          <a:prstGeom prst="rect">
            <a:avLst/>
          </a:prstGeom>
          <a:noFill/>
          <a:ln>
            <a:noFill/>
          </a:ln>
        </p:spPr>
        <p:txBody>
          <a:bodyPr wrap="square">
            <a:spAutoFit/>
          </a:bodyPr>
          <a:lstStyle/>
          <a:p>
            <a:pPr>
              <a:lnSpc>
                <a:spcPts val="2600"/>
              </a:lnSpc>
            </a:pPr>
            <a:r>
              <a:rPr lang="en-US" altLang="zh-CN" sz="2000" b="1" dirty="0" smtClean="0">
                <a:latin typeface="微软雅黑" pitchFamily="34" charset="-122"/>
                <a:ea typeface="微软雅黑" pitchFamily="34" charset="-122"/>
                <a:sym typeface="Wingdings 2" panose="05020102010507070707" pitchFamily="18" charset="2"/>
              </a:rPr>
              <a:t> </a:t>
            </a:r>
            <a:r>
              <a:rPr lang="en-US" altLang="zh-CN" b="1" dirty="0" smtClean="0">
                <a:latin typeface="微软雅黑" pitchFamily="34" charset="-122"/>
                <a:ea typeface="微软雅黑" pitchFamily="34" charset="-122"/>
                <a:sym typeface="Wingdings 2" panose="05020102010507070707" pitchFamily="18" charset="2"/>
              </a:rPr>
              <a:t>A </a:t>
            </a:r>
            <a:r>
              <a:rPr lang="zh-CN" altLang="en-US" b="1" dirty="0" smtClean="0">
                <a:solidFill>
                  <a:srgbClr val="0000CC"/>
                </a:solidFill>
                <a:latin typeface="微软雅黑" pitchFamily="34" charset="-122"/>
                <a:ea typeface="微软雅黑" pitchFamily="34" charset="-122"/>
                <a:sym typeface="Wingdings 2" panose="05020102010507070707" pitchFamily="18" charset="2"/>
              </a:rPr>
              <a:t>移动</a:t>
            </a:r>
            <a:r>
              <a:rPr lang="zh-CN" altLang="en-US" b="1" dirty="0">
                <a:latin typeface="微软雅黑" pitchFamily="34" charset="-122"/>
                <a:ea typeface="微软雅黑" pitchFamily="34" charset="-122"/>
                <a:sym typeface="Wingdings 2" panose="05020102010507070707" pitchFamily="18" charset="2"/>
              </a:rPr>
              <a:t>到另一个被访</a:t>
            </a:r>
            <a:r>
              <a:rPr lang="zh-CN" altLang="en-US" b="1" dirty="0" smtClean="0">
                <a:latin typeface="微软雅黑" pitchFamily="34" charset="-122"/>
                <a:ea typeface="微软雅黑" pitchFamily="34" charset="-122"/>
                <a:sym typeface="Wingdings 2" panose="05020102010507070707" pitchFamily="18" charset="2"/>
              </a:rPr>
              <a:t>网络 </a:t>
            </a:r>
            <a:r>
              <a:rPr lang="en-US" altLang="zh-CN" b="1" dirty="0" smtClean="0">
                <a:latin typeface="微软雅黑" pitchFamily="34" charset="-122"/>
                <a:ea typeface="微软雅黑" pitchFamily="34" charset="-122"/>
                <a:sym typeface="Wingdings 2" panose="05020102010507070707" pitchFamily="18" charset="2"/>
              </a:rPr>
              <a:t>N</a:t>
            </a:r>
            <a:r>
              <a:rPr lang="en-US" altLang="zh-CN" b="1" baseline="-25000" dirty="0" smtClean="0">
                <a:latin typeface="微软雅黑" pitchFamily="34" charset="-122"/>
                <a:ea typeface="微软雅黑" pitchFamily="34" charset="-122"/>
                <a:sym typeface="Wingdings 2" panose="05020102010507070707" pitchFamily="18" charset="2"/>
              </a:rPr>
              <a:t>2</a:t>
            </a:r>
            <a:r>
              <a:rPr lang="en-US" altLang="zh-CN" b="1" dirty="0" smtClean="0">
                <a:latin typeface="微软雅黑" pitchFamily="34" charset="-122"/>
                <a:ea typeface="微软雅黑" pitchFamily="34" charset="-122"/>
                <a:sym typeface="Wingdings 2" panose="05020102010507070707" pitchFamily="18" charset="2"/>
              </a:rPr>
              <a:t> </a:t>
            </a:r>
            <a:r>
              <a:rPr lang="zh-CN" altLang="en-US" b="1" dirty="0" smtClean="0">
                <a:latin typeface="微软雅黑" pitchFamily="34" charset="-122"/>
                <a:ea typeface="微软雅黑" pitchFamily="34" charset="-122"/>
                <a:sym typeface="Wingdings 2" panose="05020102010507070707" pitchFamily="18" charset="2"/>
              </a:rPr>
              <a:t>。</a:t>
            </a:r>
            <a:endParaRPr lang="zh-CN" altLang="en-US" sz="1600" b="1" dirty="0">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23" name="组合 22"/>
          <p:cNvGrpSpPr/>
          <p:nvPr/>
        </p:nvGrpSpPr>
        <p:grpSpPr>
          <a:xfrm>
            <a:off x="5842731" y="1970750"/>
            <a:ext cx="1488503" cy="831212"/>
            <a:chOff x="5842731" y="1970750"/>
            <a:chExt cx="1488503" cy="831212"/>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9" name="组合 8"/>
          <p:cNvGrpSpPr/>
          <p:nvPr/>
        </p:nvGrpSpPr>
        <p:grpSpPr>
          <a:xfrm>
            <a:off x="5910665" y="1585668"/>
            <a:ext cx="910539" cy="603000"/>
            <a:chOff x="5927347" y="1585668"/>
            <a:chExt cx="910539" cy="603000"/>
          </a:xfrm>
        </p:grpSpPr>
        <p:sp>
          <p:nvSpPr>
            <p:cNvPr id="85" name="Line 191"/>
            <p:cNvSpPr>
              <a:spLocks noChangeShapeType="1"/>
            </p:cNvSpPr>
            <p:nvPr/>
          </p:nvSpPr>
          <p:spPr bwMode="auto">
            <a:xfrm>
              <a:off x="5927347" y="1610728"/>
              <a:ext cx="910539" cy="577940"/>
            </a:xfrm>
            <a:prstGeom prst="line">
              <a:avLst/>
            </a:prstGeom>
            <a:noFill/>
            <a:ln w="38100">
              <a:solidFill>
                <a:srgbClr val="C00000"/>
              </a:solidFill>
              <a:prstDash val="sysDot"/>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 name="Text Box 140"/>
            <p:cNvSpPr txBox="1">
              <a:spLocks noChangeArrowheads="1"/>
            </p:cNvSpPr>
            <p:nvPr/>
          </p:nvSpPr>
          <p:spPr bwMode="auto">
            <a:xfrm flipH="1">
              <a:off x="6174902" y="1585668"/>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8" name="组合 7"/>
          <p:cNvGrpSpPr/>
          <p:nvPr/>
        </p:nvGrpSpPr>
        <p:grpSpPr>
          <a:xfrm>
            <a:off x="5487060" y="1602019"/>
            <a:ext cx="383825" cy="384087"/>
            <a:chOff x="5503742" y="1602019"/>
            <a:chExt cx="383825" cy="384087"/>
          </a:xfrm>
        </p:grpSpPr>
        <p:sp>
          <p:nvSpPr>
            <p:cNvPr id="93" name="Line 199"/>
            <p:cNvSpPr>
              <a:spLocks noChangeShapeType="1"/>
            </p:cNvSpPr>
            <p:nvPr/>
          </p:nvSpPr>
          <p:spPr bwMode="auto">
            <a:xfrm flipV="1">
              <a:off x="5503742" y="1602019"/>
              <a:ext cx="236285" cy="258175"/>
            </a:xfrm>
            <a:prstGeom prst="line">
              <a:avLst/>
            </a:prstGeom>
            <a:noFill/>
            <a:ln w="19050">
              <a:solidFill>
                <a:srgbClr val="FF00FF"/>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smtClean="0">
                <a:solidFill>
                  <a:srgbClr val="0000CC"/>
                </a:solidFill>
                <a:latin typeface="微软雅黑" panose="020B0503020204020204" pitchFamily="34" charset="-122"/>
                <a:ea typeface="微软雅黑" panose="020B0503020204020204" pitchFamily="34" charset="-122"/>
              </a:rPr>
              <a:t>锚外地</a:t>
            </a:r>
            <a:r>
              <a:rPr kumimoji="1" lang="zh-CN" altLang="en-US" sz="1100" b="1" dirty="0">
                <a:solidFill>
                  <a:srgbClr val="0000CC"/>
                </a:solidFill>
                <a:latin typeface="微软雅黑" panose="020B0503020204020204" pitchFamily="34" charset="-122"/>
                <a:ea typeface="微软雅黑" panose="020B0503020204020204" pitchFamily="34" charset="-122"/>
              </a:rPr>
              <a:t>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 xmlns:p14="http://schemas.microsoft.com/office/powerpoint/2010/main" val="3031318195"/>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left)">
                                      <p:cBhvr>
                                        <p:cTn id="7" dur="1000"/>
                                        <p:tgtEl>
                                          <p:spTgt spid="9"/>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8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a:t>
            </a:r>
            <a:r>
              <a:rPr lang="zh-CN" altLang="en-US" sz="2000" b="1" dirty="0" smtClean="0">
                <a:solidFill>
                  <a:schemeClr val="bg1"/>
                </a:solidFill>
                <a:ea typeface="微软雅黑" pitchFamily="34" charset="-122"/>
              </a:rPr>
              <a:t>数据报的重要步骤</a:t>
            </a:r>
            <a:endParaRPr lang="zh-CN" altLang="en-US" sz="2000" b="1" dirty="0">
              <a:solidFill>
                <a:schemeClr val="bg1"/>
              </a:solidFill>
              <a:ea typeface="微软雅黑" pitchFamily="34" charset="-122"/>
            </a:endParaRPr>
          </a:p>
        </p:txBody>
      </p:sp>
      <p:sp>
        <p:nvSpPr>
          <p:cNvPr id="5" name="矩形 4"/>
          <p:cNvSpPr/>
          <p:nvPr/>
        </p:nvSpPr>
        <p:spPr>
          <a:xfrm>
            <a:off x="966651" y="3161212"/>
            <a:ext cx="7245532" cy="425758"/>
          </a:xfrm>
          <a:prstGeom prst="rect">
            <a:avLst/>
          </a:prstGeom>
          <a:noFill/>
          <a:ln>
            <a:noFill/>
          </a:ln>
        </p:spPr>
        <p:txBody>
          <a:bodyPr wrap="square">
            <a:spAutoFit/>
          </a:bodyPr>
          <a:lstStyle/>
          <a:p>
            <a:pPr>
              <a:lnSpc>
                <a:spcPts val="2600"/>
              </a:lnSpc>
            </a:pPr>
            <a:r>
              <a:rPr lang="en-US" altLang="zh-CN" sz="2000" b="1" dirty="0" smtClean="0">
                <a:latin typeface="微软雅黑" pitchFamily="34" charset="-122"/>
                <a:ea typeface="微软雅黑" pitchFamily="34" charset="-122"/>
                <a:sym typeface="Wingdings 2" panose="05020102010507070707" pitchFamily="18" charset="2"/>
              </a:rPr>
              <a:t> </a:t>
            </a:r>
            <a:r>
              <a:rPr lang="en-US" altLang="zh-CN" b="1" dirty="0" smtClean="0">
                <a:latin typeface="微软雅黑" pitchFamily="34" charset="-122"/>
                <a:ea typeface="微软雅黑" pitchFamily="34" charset="-122"/>
                <a:sym typeface="Wingdings 2" panose="05020102010507070707" pitchFamily="18" charset="2"/>
              </a:rPr>
              <a:t>A </a:t>
            </a:r>
            <a:r>
              <a:rPr lang="zh-CN" altLang="en-US" b="1" dirty="0" smtClean="0">
                <a:latin typeface="微软雅黑" pitchFamily="34" charset="-122"/>
                <a:ea typeface="微软雅黑" pitchFamily="34" charset="-122"/>
                <a:sym typeface="Wingdings 2" panose="05020102010507070707" pitchFamily="18" charset="2"/>
              </a:rPr>
              <a:t>向</a:t>
            </a:r>
            <a:r>
              <a:rPr lang="zh-CN" altLang="en-US" b="1" dirty="0">
                <a:latin typeface="微软雅黑" pitchFamily="34" charset="-122"/>
                <a:ea typeface="微软雅黑" pitchFamily="34" charset="-122"/>
                <a:sym typeface="Wingdings 2" panose="05020102010507070707" pitchFamily="18" charset="2"/>
              </a:rPr>
              <a:t>被访</a:t>
            </a:r>
            <a:r>
              <a:rPr lang="zh-CN" altLang="en-US" b="1" dirty="0" smtClean="0">
                <a:latin typeface="微软雅黑" pitchFamily="34" charset="-122"/>
                <a:ea typeface="微软雅黑" pitchFamily="34" charset="-122"/>
                <a:sym typeface="Wingdings 2" panose="05020102010507070707" pitchFamily="18" charset="2"/>
              </a:rPr>
              <a:t>网络 </a:t>
            </a:r>
            <a:r>
              <a:rPr lang="en-US" altLang="zh-CN" b="1" dirty="0" smtClean="0">
                <a:latin typeface="微软雅黑" pitchFamily="34" charset="-122"/>
                <a:ea typeface="微软雅黑" pitchFamily="34" charset="-122"/>
                <a:sym typeface="Wingdings 2" panose="05020102010507070707" pitchFamily="18" charset="2"/>
              </a:rPr>
              <a:t>N</a:t>
            </a:r>
            <a:r>
              <a:rPr lang="en-US" altLang="zh-CN" b="1" baseline="-25000" dirty="0" smtClean="0">
                <a:latin typeface="微软雅黑" pitchFamily="34" charset="-122"/>
                <a:ea typeface="微软雅黑" pitchFamily="34" charset="-122"/>
                <a:sym typeface="Wingdings 2" panose="05020102010507070707" pitchFamily="18" charset="2"/>
              </a:rPr>
              <a:t>2</a:t>
            </a:r>
            <a:r>
              <a:rPr lang="en-US" altLang="zh-CN" b="1" dirty="0" smtClean="0">
                <a:latin typeface="微软雅黑" pitchFamily="34" charset="-122"/>
                <a:ea typeface="微软雅黑" pitchFamily="34" charset="-122"/>
                <a:sym typeface="Wingdings 2" panose="05020102010507070707" pitchFamily="18" charset="2"/>
              </a:rPr>
              <a:t> </a:t>
            </a:r>
            <a:r>
              <a:rPr lang="zh-CN" altLang="en-US" b="1" dirty="0" smtClean="0">
                <a:latin typeface="微软雅黑" pitchFamily="34" charset="-122"/>
                <a:ea typeface="微软雅黑" pitchFamily="34" charset="-122"/>
                <a:sym typeface="Wingdings 2" panose="05020102010507070707" pitchFamily="18" charset="2"/>
              </a:rPr>
              <a:t>的</a:t>
            </a:r>
            <a:r>
              <a:rPr lang="zh-CN" altLang="en-US" b="1" dirty="0">
                <a:solidFill>
                  <a:srgbClr val="0000CC"/>
                </a:solidFill>
                <a:latin typeface="微软雅黑" pitchFamily="34" charset="-122"/>
                <a:ea typeface="微软雅黑" pitchFamily="34" charset="-122"/>
                <a:sym typeface="Wingdings 2" panose="05020102010507070707" pitchFamily="18" charset="2"/>
              </a:rPr>
              <a:t>新外地代理</a:t>
            </a:r>
            <a:r>
              <a:rPr lang="zh-CN" altLang="en-US" b="1" dirty="0">
                <a:latin typeface="微软雅黑" pitchFamily="34" charset="-122"/>
                <a:ea typeface="微软雅黑" pitchFamily="34" charset="-122"/>
                <a:sym typeface="Wingdings 2" panose="05020102010507070707" pitchFamily="18" charset="2"/>
              </a:rPr>
              <a:t>登记。</a:t>
            </a:r>
            <a:endParaRPr lang="zh-CN" altLang="en-US" b="1" dirty="0">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9" name="组合 8"/>
          <p:cNvGrpSpPr/>
          <p:nvPr/>
        </p:nvGrpSpPr>
        <p:grpSpPr>
          <a:xfrm>
            <a:off x="5910665" y="1585668"/>
            <a:ext cx="910539" cy="603000"/>
            <a:chOff x="5927347" y="1585668"/>
            <a:chExt cx="910539" cy="603000"/>
          </a:xfrm>
        </p:grpSpPr>
        <p:sp>
          <p:nvSpPr>
            <p:cNvPr id="85" name="Line 191"/>
            <p:cNvSpPr>
              <a:spLocks noChangeShapeType="1"/>
            </p:cNvSpPr>
            <p:nvPr/>
          </p:nvSpPr>
          <p:spPr bwMode="auto">
            <a:xfrm>
              <a:off x="5927347" y="1610728"/>
              <a:ext cx="910539" cy="577940"/>
            </a:xfrm>
            <a:prstGeom prst="line">
              <a:avLst/>
            </a:prstGeom>
            <a:noFill/>
            <a:ln w="38100">
              <a:solidFill>
                <a:srgbClr val="C00000"/>
              </a:solidFill>
              <a:prstDash val="sysDot"/>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 name="Text Box 140"/>
            <p:cNvSpPr txBox="1">
              <a:spLocks noChangeArrowheads="1"/>
            </p:cNvSpPr>
            <p:nvPr/>
          </p:nvSpPr>
          <p:spPr bwMode="auto">
            <a:xfrm flipH="1">
              <a:off x="6174902" y="1585668"/>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8" name="组合 7"/>
          <p:cNvGrpSpPr/>
          <p:nvPr/>
        </p:nvGrpSpPr>
        <p:grpSpPr>
          <a:xfrm>
            <a:off x="5487060" y="1602019"/>
            <a:ext cx="383825" cy="384087"/>
            <a:chOff x="5503742" y="1602019"/>
            <a:chExt cx="383825" cy="384087"/>
          </a:xfrm>
        </p:grpSpPr>
        <p:sp>
          <p:nvSpPr>
            <p:cNvPr id="93" name="Line 199"/>
            <p:cNvSpPr>
              <a:spLocks noChangeShapeType="1"/>
            </p:cNvSpPr>
            <p:nvPr/>
          </p:nvSpPr>
          <p:spPr bwMode="auto">
            <a:xfrm flipV="1">
              <a:off x="5503742" y="1602019"/>
              <a:ext cx="236285" cy="258175"/>
            </a:xfrm>
            <a:prstGeom prst="line">
              <a:avLst/>
            </a:prstGeom>
            <a:noFill/>
            <a:ln w="19050">
              <a:solidFill>
                <a:srgbClr val="FF00FF"/>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0" name="组合 9"/>
          <p:cNvGrpSpPr/>
          <p:nvPr/>
        </p:nvGrpSpPr>
        <p:grpSpPr>
          <a:xfrm>
            <a:off x="6470747" y="2169014"/>
            <a:ext cx="458331" cy="405583"/>
            <a:chOff x="6504679" y="2187129"/>
            <a:chExt cx="458331" cy="405583"/>
          </a:xfrm>
        </p:grpSpPr>
        <p:sp>
          <p:nvSpPr>
            <p:cNvPr id="87" name="Line 193"/>
            <p:cNvSpPr>
              <a:spLocks noChangeShapeType="1"/>
            </p:cNvSpPr>
            <p:nvPr/>
          </p:nvSpPr>
          <p:spPr bwMode="auto">
            <a:xfrm rot="10800000" flipV="1">
              <a:off x="6504679" y="2334537"/>
              <a:ext cx="433479" cy="258175"/>
            </a:xfrm>
            <a:prstGeom prst="line">
              <a:avLst/>
            </a:prstGeom>
            <a:noFill/>
            <a:ln w="38100">
              <a:solidFill>
                <a:srgbClr val="FF00FF"/>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Text Box 198"/>
            <p:cNvSpPr txBox="1">
              <a:spLocks noChangeArrowheads="1"/>
            </p:cNvSpPr>
            <p:nvPr/>
          </p:nvSpPr>
          <p:spPr bwMode="auto">
            <a:xfrm flipH="1">
              <a:off x="6595602" y="2187129"/>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smtClean="0">
                <a:solidFill>
                  <a:srgbClr val="0000CC"/>
                </a:solidFill>
                <a:latin typeface="微软雅黑" panose="020B0503020204020204" pitchFamily="34" charset="-122"/>
                <a:ea typeface="微软雅黑" panose="020B0503020204020204" pitchFamily="34" charset="-122"/>
              </a:rPr>
              <a:t>锚外地</a:t>
            </a:r>
            <a:r>
              <a:rPr kumimoji="1" lang="zh-CN" altLang="en-US" sz="1100" b="1" dirty="0">
                <a:solidFill>
                  <a:srgbClr val="0000CC"/>
                </a:solidFill>
                <a:latin typeface="微软雅黑" panose="020B0503020204020204" pitchFamily="34" charset="-122"/>
                <a:ea typeface="微软雅黑" panose="020B0503020204020204" pitchFamily="34" charset="-122"/>
              </a:rPr>
              <a:t>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 xmlns:p14="http://schemas.microsoft.com/office/powerpoint/2010/main" val="359740759"/>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right)">
                                      <p:cBhvr>
                                        <p:cTn id="7" dur="1000"/>
                                        <p:tgtEl>
                                          <p:spTgt spid="10"/>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7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a:t>
            </a:r>
            <a:r>
              <a:rPr lang="zh-CN" altLang="en-US" sz="2000" b="1" dirty="0" smtClean="0">
                <a:solidFill>
                  <a:schemeClr val="bg1"/>
                </a:solidFill>
                <a:ea typeface="微软雅黑" pitchFamily="34" charset="-122"/>
              </a:rPr>
              <a:t>数据报的重要步骤</a:t>
            </a:r>
            <a:endParaRPr lang="zh-CN" altLang="en-US" sz="2000" b="1" dirty="0">
              <a:solidFill>
                <a:schemeClr val="bg1"/>
              </a:solidFill>
              <a:ea typeface="微软雅黑" pitchFamily="34" charset="-122"/>
            </a:endParaRPr>
          </a:p>
        </p:txBody>
      </p:sp>
      <p:sp>
        <p:nvSpPr>
          <p:cNvPr id="5" name="矩形 4"/>
          <p:cNvSpPr/>
          <p:nvPr/>
        </p:nvSpPr>
        <p:spPr>
          <a:xfrm>
            <a:off x="966651" y="3161212"/>
            <a:ext cx="7245532" cy="403893"/>
          </a:xfrm>
          <a:prstGeom prst="rect">
            <a:avLst/>
          </a:prstGeom>
          <a:noFill/>
          <a:ln>
            <a:noFill/>
          </a:ln>
        </p:spPr>
        <p:txBody>
          <a:bodyPr wrap="square">
            <a:spAutoFit/>
          </a:bodyPr>
          <a:lstStyle/>
          <a:p>
            <a:pPr>
              <a:lnSpc>
                <a:spcPts val="2600"/>
              </a:lnSpc>
            </a:pPr>
            <a:r>
              <a:rPr lang="en-US" altLang="zh-CN" sz="2000" b="1" dirty="0" smtClean="0">
                <a:latin typeface="微软雅黑" pitchFamily="34" charset="-122"/>
                <a:ea typeface="微软雅黑" pitchFamily="34" charset="-122"/>
                <a:sym typeface="Wingdings 2" panose="05020102010507070707" pitchFamily="18" charset="2"/>
              </a:rPr>
              <a:t> </a:t>
            </a:r>
            <a:r>
              <a:rPr lang="zh-CN" altLang="en-US" b="1" dirty="0" smtClean="0">
                <a:latin typeface="微软雅黑" pitchFamily="34" charset="-122"/>
                <a:ea typeface="微软雅黑" pitchFamily="34" charset="-122"/>
                <a:sym typeface="Wingdings 2" panose="05020102010507070707" pitchFamily="18" charset="2"/>
              </a:rPr>
              <a:t>新</a:t>
            </a:r>
            <a:r>
              <a:rPr lang="zh-CN" altLang="en-US" b="1" dirty="0">
                <a:latin typeface="微软雅黑" pitchFamily="34" charset="-122"/>
                <a:ea typeface="微软雅黑" pitchFamily="34" charset="-122"/>
                <a:sym typeface="Wingdings 2" panose="05020102010507070707" pitchFamily="18" charset="2"/>
              </a:rPr>
              <a:t>外地代理</a:t>
            </a:r>
            <a:r>
              <a:rPr lang="zh-CN" altLang="en-US" b="1" dirty="0" smtClean="0">
                <a:latin typeface="微软雅黑" pitchFamily="34" charset="-122"/>
                <a:ea typeface="微软雅黑" pitchFamily="34" charset="-122"/>
                <a:sym typeface="Wingdings 2" panose="05020102010507070707" pitchFamily="18" charset="2"/>
              </a:rPr>
              <a:t>把 </a:t>
            </a:r>
            <a:r>
              <a:rPr lang="en-US" altLang="zh-CN" b="1" dirty="0" smtClean="0">
                <a:latin typeface="微软雅黑" pitchFamily="34" charset="-122"/>
                <a:ea typeface="微软雅黑" pitchFamily="34" charset="-122"/>
                <a:sym typeface="Wingdings 2" panose="05020102010507070707" pitchFamily="18" charset="2"/>
              </a:rPr>
              <a:t>A </a:t>
            </a:r>
            <a:r>
              <a:rPr lang="zh-CN" altLang="en-US" b="1" dirty="0" smtClean="0">
                <a:latin typeface="微软雅黑" pitchFamily="34" charset="-122"/>
                <a:ea typeface="微软雅黑" pitchFamily="34" charset="-122"/>
                <a:sym typeface="Wingdings 2" panose="05020102010507070707" pitchFamily="18" charset="2"/>
              </a:rPr>
              <a:t>的</a:t>
            </a:r>
            <a:r>
              <a:rPr lang="zh-CN" altLang="en-US" b="1" dirty="0">
                <a:latin typeface="微软雅黑" pitchFamily="34" charset="-122"/>
                <a:ea typeface="微软雅黑" pitchFamily="34" charset="-122"/>
                <a:sym typeface="Wingdings 2" panose="05020102010507070707" pitchFamily="18" charset="2"/>
              </a:rPr>
              <a:t>新转交地址告诉</a:t>
            </a:r>
            <a:r>
              <a:rPr lang="zh-CN" altLang="en-US" b="1" dirty="0">
                <a:solidFill>
                  <a:srgbClr val="0000CC"/>
                </a:solidFill>
                <a:latin typeface="微软雅黑" pitchFamily="34" charset="-122"/>
                <a:ea typeface="微软雅黑" pitchFamily="34" charset="-122"/>
                <a:sym typeface="Wingdings 2" panose="05020102010507070707" pitchFamily="18" charset="2"/>
              </a:rPr>
              <a:t>锚外地代理</a:t>
            </a:r>
            <a:r>
              <a:rPr lang="zh-CN" altLang="en-US" b="1" dirty="0" smtClean="0">
                <a:solidFill>
                  <a:srgbClr val="0000CC"/>
                </a:solidFill>
                <a:latin typeface="微软雅黑" pitchFamily="34" charset="-122"/>
                <a:ea typeface="微软雅黑" pitchFamily="34" charset="-122"/>
                <a:sym typeface="Wingdings 2" panose="05020102010507070707" pitchFamily="18" charset="2"/>
              </a:rPr>
              <a:t>。</a:t>
            </a:r>
            <a:endParaRPr lang="zh-CN" altLang="en-US" b="1" dirty="0">
              <a:solidFill>
                <a:srgbClr val="0000CC"/>
              </a:solidFill>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9" name="组合 8"/>
          <p:cNvGrpSpPr/>
          <p:nvPr/>
        </p:nvGrpSpPr>
        <p:grpSpPr>
          <a:xfrm>
            <a:off x="5910665" y="1585668"/>
            <a:ext cx="910539" cy="603000"/>
            <a:chOff x="5927347" y="1585668"/>
            <a:chExt cx="910539" cy="603000"/>
          </a:xfrm>
        </p:grpSpPr>
        <p:sp>
          <p:nvSpPr>
            <p:cNvPr id="85" name="Line 191"/>
            <p:cNvSpPr>
              <a:spLocks noChangeShapeType="1"/>
            </p:cNvSpPr>
            <p:nvPr/>
          </p:nvSpPr>
          <p:spPr bwMode="auto">
            <a:xfrm>
              <a:off x="5927347" y="1610728"/>
              <a:ext cx="910539" cy="577940"/>
            </a:xfrm>
            <a:prstGeom prst="line">
              <a:avLst/>
            </a:prstGeom>
            <a:noFill/>
            <a:ln w="38100">
              <a:solidFill>
                <a:srgbClr val="C00000"/>
              </a:solidFill>
              <a:prstDash val="sysDot"/>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 name="Text Box 140"/>
            <p:cNvSpPr txBox="1">
              <a:spLocks noChangeArrowheads="1"/>
            </p:cNvSpPr>
            <p:nvPr/>
          </p:nvSpPr>
          <p:spPr bwMode="auto">
            <a:xfrm flipH="1">
              <a:off x="6174902" y="1585668"/>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8" name="组合 7"/>
          <p:cNvGrpSpPr/>
          <p:nvPr/>
        </p:nvGrpSpPr>
        <p:grpSpPr>
          <a:xfrm>
            <a:off x="5487060" y="1602019"/>
            <a:ext cx="383825" cy="384087"/>
            <a:chOff x="5503742" y="1602019"/>
            <a:chExt cx="383825" cy="384087"/>
          </a:xfrm>
        </p:grpSpPr>
        <p:sp>
          <p:nvSpPr>
            <p:cNvPr id="93" name="Line 199"/>
            <p:cNvSpPr>
              <a:spLocks noChangeShapeType="1"/>
            </p:cNvSpPr>
            <p:nvPr/>
          </p:nvSpPr>
          <p:spPr bwMode="auto">
            <a:xfrm flipV="1">
              <a:off x="5503742" y="1602019"/>
              <a:ext cx="236285" cy="258175"/>
            </a:xfrm>
            <a:prstGeom prst="line">
              <a:avLst/>
            </a:prstGeom>
            <a:noFill/>
            <a:ln w="19050">
              <a:solidFill>
                <a:srgbClr val="FF00FF"/>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0" name="组合 9"/>
          <p:cNvGrpSpPr/>
          <p:nvPr/>
        </p:nvGrpSpPr>
        <p:grpSpPr>
          <a:xfrm>
            <a:off x="6470747" y="2169014"/>
            <a:ext cx="458331" cy="405583"/>
            <a:chOff x="6504679" y="2187129"/>
            <a:chExt cx="458331" cy="405583"/>
          </a:xfrm>
        </p:grpSpPr>
        <p:sp>
          <p:nvSpPr>
            <p:cNvPr id="87" name="Line 193"/>
            <p:cNvSpPr>
              <a:spLocks noChangeShapeType="1"/>
            </p:cNvSpPr>
            <p:nvPr/>
          </p:nvSpPr>
          <p:spPr bwMode="auto">
            <a:xfrm rot="10800000" flipV="1">
              <a:off x="6504679" y="2334537"/>
              <a:ext cx="433479" cy="258175"/>
            </a:xfrm>
            <a:prstGeom prst="line">
              <a:avLst/>
            </a:prstGeom>
            <a:noFill/>
            <a:ln w="38100">
              <a:solidFill>
                <a:srgbClr val="FF00FF"/>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Text Box 198"/>
            <p:cNvSpPr txBox="1">
              <a:spLocks noChangeArrowheads="1"/>
            </p:cNvSpPr>
            <p:nvPr/>
          </p:nvSpPr>
          <p:spPr bwMode="auto">
            <a:xfrm flipH="1">
              <a:off x="6595602" y="2187129"/>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1" name="组合 10"/>
          <p:cNvGrpSpPr/>
          <p:nvPr/>
        </p:nvGrpSpPr>
        <p:grpSpPr>
          <a:xfrm>
            <a:off x="5542833" y="1956921"/>
            <a:ext cx="710643" cy="635080"/>
            <a:chOff x="5542833" y="1956921"/>
            <a:chExt cx="710643" cy="635080"/>
          </a:xfrm>
        </p:grpSpPr>
        <p:sp>
          <p:nvSpPr>
            <p:cNvPr id="88" name="Line 194"/>
            <p:cNvSpPr>
              <a:spLocks noChangeShapeType="1"/>
            </p:cNvSpPr>
            <p:nvPr/>
          </p:nvSpPr>
          <p:spPr bwMode="auto">
            <a:xfrm flipH="1" flipV="1">
              <a:off x="5542833" y="1956921"/>
              <a:ext cx="686470" cy="635080"/>
            </a:xfrm>
            <a:prstGeom prst="line">
              <a:avLst/>
            </a:prstGeom>
            <a:noFill/>
            <a:ln w="38100">
              <a:solidFill>
                <a:srgbClr val="FF00FF"/>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Text Box 200"/>
            <p:cNvSpPr txBox="1">
              <a:spLocks noChangeArrowheads="1"/>
            </p:cNvSpPr>
            <p:nvPr/>
          </p:nvSpPr>
          <p:spPr bwMode="auto">
            <a:xfrm flipH="1">
              <a:off x="5886068" y="2164373"/>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smtClean="0">
                <a:solidFill>
                  <a:srgbClr val="0000CC"/>
                </a:solidFill>
                <a:latin typeface="微软雅黑" panose="020B0503020204020204" pitchFamily="34" charset="-122"/>
                <a:ea typeface="微软雅黑" panose="020B0503020204020204" pitchFamily="34" charset="-122"/>
              </a:rPr>
              <a:t>锚外地</a:t>
            </a:r>
            <a:r>
              <a:rPr kumimoji="1" lang="zh-CN" altLang="en-US" sz="1100" b="1" dirty="0">
                <a:solidFill>
                  <a:srgbClr val="0000CC"/>
                </a:solidFill>
                <a:latin typeface="微软雅黑" panose="020B0503020204020204" pitchFamily="34" charset="-122"/>
                <a:ea typeface="微软雅黑" panose="020B0503020204020204" pitchFamily="34" charset="-122"/>
              </a:rPr>
              <a:t>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Tree>
    <p:extLst>
      <p:ext uri="{BB962C8B-B14F-4D97-AF65-F5344CB8AC3E}">
        <p14:creationId xmlns="" xmlns:p14="http://schemas.microsoft.com/office/powerpoint/2010/main" val="3825964919"/>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down)">
                                      <p:cBhvr>
                                        <p:cTn id="7" dur="1000"/>
                                        <p:tgtEl>
                                          <p:spTgt spid="11"/>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2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09474" y="1021077"/>
            <a:ext cx="8129015" cy="2131426"/>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4" name="Rectangle 6"/>
          <p:cNvSpPr>
            <a:spLocks noChangeArrowheads="1"/>
          </p:cNvSpPr>
          <p:nvPr/>
        </p:nvSpPr>
        <p:spPr bwMode="auto">
          <a:xfrm>
            <a:off x="1660367" y="598587"/>
            <a:ext cx="5827236"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a:t>
            </a:r>
            <a:r>
              <a:rPr lang="zh-CN" altLang="en-US" sz="2000" b="1" dirty="0">
                <a:solidFill>
                  <a:srgbClr val="FFFF00"/>
                </a:solidFill>
                <a:ea typeface="微软雅黑" pitchFamily="34" charset="-122"/>
              </a:rPr>
              <a:t>直接路由选择</a:t>
            </a:r>
            <a:r>
              <a:rPr lang="zh-CN" altLang="en-US" sz="2000" b="1" dirty="0">
                <a:solidFill>
                  <a:schemeClr val="bg1"/>
                </a:solidFill>
                <a:ea typeface="微软雅黑" pitchFamily="34" charset="-122"/>
              </a:rPr>
              <a:t>向移动站发送</a:t>
            </a:r>
            <a:r>
              <a:rPr lang="zh-CN" altLang="en-US" sz="2000" b="1" dirty="0" smtClean="0">
                <a:solidFill>
                  <a:schemeClr val="bg1"/>
                </a:solidFill>
                <a:ea typeface="微软雅黑" pitchFamily="34" charset="-122"/>
              </a:rPr>
              <a:t>数据报的重要步骤</a:t>
            </a:r>
            <a:endParaRPr lang="zh-CN" altLang="en-US" sz="2000" b="1" dirty="0">
              <a:solidFill>
                <a:schemeClr val="bg1"/>
              </a:solidFill>
              <a:ea typeface="微软雅黑" pitchFamily="34" charset="-122"/>
            </a:endParaRPr>
          </a:p>
        </p:txBody>
      </p:sp>
      <p:sp>
        <p:nvSpPr>
          <p:cNvPr id="5" name="矩形 4"/>
          <p:cNvSpPr/>
          <p:nvPr/>
        </p:nvSpPr>
        <p:spPr>
          <a:xfrm>
            <a:off x="966651" y="3161212"/>
            <a:ext cx="7245532" cy="1092607"/>
          </a:xfrm>
          <a:prstGeom prst="rect">
            <a:avLst/>
          </a:prstGeom>
          <a:noFill/>
          <a:ln>
            <a:noFill/>
          </a:ln>
        </p:spPr>
        <p:txBody>
          <a:bodyPr wrap="square">
            <a:spAutoFit/>
          </a:bodyPr>
          <a:lstStyle/>
          <a:p>
            <a:pPr>
              <a:lnSpc>
                <a:spcPts val="2600"/>
              </a:lnSpc>
            </a:pPr>
            <a:r>
              <a:rPr lang="en-US" altLang="zh-CN" sz="2000" b="1" dirty="0" smtClean="0">
                <a:latin typeface="微软雅黑" pitchFamily="34" charset="-122"/>
                <a:ea typeface="微软雅黑" pitchFamily="34" charset="-122"/>
                <a:sym typeface="Wingdings 2" panose="05020102010507070707" pitchFamily="18" charset="2"/>
              </a:rPr>
              <a:t> </a:t>
            </a:r>
            <a:r>
              <a:rPr lang="zh-CN" altLang="en-US" b="1" dirty="0" smtClean="0">
                <a:latin typeface="微软雅黑" pitchFamily="34" charset="-122"/>
                <a:ea typeface="微软雅黑" pitchFamily="34" charset="-122"/>
                <a:sym typeface="Wingdings 2" panose="05020102010507070707" pitchFamily="18" charset="2"/>
              </a:rPr>
              <a:t>锚</a:t>
            </a:r>
            <a:r>
              <a:rPr lang="zh-CN" altLang="en-US" b="1" dirty="0">
                <a:latin typeface="微软雅黑" pitchFamily="34" charset="-122"/>
                <a:ea typeface="微软雅黑" pitchFamily="34" charset="-122"/>
                <a:sym typeface="Wingdings 2" panose="05020102010507070707" pitchFamily="18" charset="2"/>
              </a:rPr>
              <a:t>外地代理收到</a:t>
            </a:r>
            <a:r>
              <a:rPr lang="zh-CN" altLang="en-US" b="1" dirty="0" smtClean="0">
                <a:latin typeface="微软雅黑" pitchFamily="34" charset="-122"/>
                <a:ea typeface="微软雅黑" pitchFamily="34" charset="-122"/>
                <a:sym typeface="Wingdings 2" panose="05020102010507070707" pitchFamily="18" charset="2"/>
              </a:rPr>
              <a:t>发给 </a:t>
            </a:r>
            <a:r>
              <a:rPr lang="en-US" altLang="zh-CN" b="1" dirty="0" smtClean="0">
                <a:latin typeface="微软雅黑" pitchFamily="34" charset="-122"/>
                <a:ea typeface="微软雅黑" pitchFamily="34" charset="-122"/>
                <a:sym typeface="Wingdings 2" panose="05020102010507070707" pitchFamily="18" charset="2"/>
              </a:rPr>
              <a:t>A </a:t>
            </a:r>
            <a:r>
              <a:rPr lang="zh-CN" altLang="en-US" b="1" dirty="0" smtClean="0">
                <a:latin typeface="微软雅黑" pitchFamily="34" charset="-122"/>
                <a:ea typeface="微软雅黑" pitchFamily="34" charset="-122"/>
                <a:sym typeface="Wingdings 2" panose="05020102010507070707" pitchFamily="18" charset="2"/>
              </a:rPr>
              <a:t>的</a:t>
            </a:r>
            <a:r>
              <a:rPr lang="zh-CN" altLang="en-US" b="1" dirty="0">
                <a:latin typeface="微软雅黑" pitchFamily="34" charset="-122"/>
                <a:ea typeface="微软雅黑" pitchFamily="34" charset="-122"/>
                <a:sym typeface="Wingdings 2" panose="05020102010507070707" pitchFamily="18" charset="2"/>
              </a:rPr>
              <a:t>封装数据报后</a:t>
            </a:r>
            <a:r>
              <a:rPr lang="zh-CN" altLang="en-US" b="1" dirty="0" smtClean="0">
                <a:latin typeface="微软雅黑" pitchFamily="34" charset="-122"/>
                <a:ea typeface="微软雅黑" pitchFamily="34" charset="-122"/>
                <a:sym typeface="Wingdings 2" panose="05020102010507070707" pitchFamily="18" charset="2"/>
              </a:rPr>
              <a:t>，用 </a:t>
            </a:r>
            <a:r>
              <a:rPr lang="en-US" altLang="zh-CN" b="1" dirty="0" smtClean="0">
                <a:latin typeface="微软雅黑" pitchFamily="34" charset="-122"/>
                <a:ea typeface="微软雅黑" pitchFamily="34" charset="-122"/>
                <a:sym typeface="Wingdings 2" panose="05020102010507070707" pitchFamily="18" charset="2"/>
              </a:rPr>
              <a:t>A </a:t>
            </a:r>
            <a:r>
              <a:rPr lang="zh-CN" altLang="en-US" b="1" dirty="0" smtClean="0">
                <a:latin typeface="微软雅黑" pitchFamily="34" charset="-122"/>
                <a:ea typeface="微软雅黑" pitchFamily="34" charset="-122"/>
                <a:sym typeface="Wingdings 2" panose="05020102010507070707" pitchFamily="18" charset="2"/>
              </a:rPr>
              <a:t>的</a:t>
            </a:r>
            <a:r>
              <a:rPr lang="zh-CN" altLang="en-US" b="1" dirty="0">
                <a:latin typeface="微软雅黑" pitchFamily="34" charset="-122"/>
                <a:ea typeface="微软雅黑" pitchFamily="34" charset="-122"/>
                <a:sym typeface="Wingdings 2" panose="05020102010507070707" pitchFamily="18" charset="2"/>
              </a:rPr>
              <a:t>新转交地址对数据报进行再封装，然后发送给被访</a:t>
            </a:r>
            <a:r>
              <a:rPr lang="zh-CN" altLang="en-US" b="1" dirty="0" smtClean="0">
                <a:latin typeface="微软雅黑" pitchFamily="34" charset="-122"/>
                <a:ea typeface="微软雅黑" pitchFamily="34" charset="-122"/>
                <a:sym typeface="Wingdings 2" panose="05020102010507070707" pitchFamily="18" charset="2"/>
              </a:rPr>
              <a:t>网络 </a:t>
            </a:r>
            <a:r>
              <a:rPr lang="en-US" altLang="zh-CN" b="1" dirty="0" smtClean="0">
                <a:latin typeface="微软雅黑" pitchFamily="34" charset="-122"/>
                <a:ea typeface="微软雅黑" pitchFamily="34" charset="-122"/>
                <a:sym typeface="Wingdings 2" panose="05020102010507070707" pitchFamily="18" charset="2"/>
              </a:rPr>
              <a:t>N</a:t>
            </a:r>
            <a:r>
              <a:rPr lang="en-US" altLang="zh-CN" b="1" baseline="-25000" dirty="0" smtClean="0">
                <a:latin typeface="微软雅黑" pitchFamily="34" charset="-122"/>
                <a:ea typeface="微软雅黑" pitchFamily="34" charset="-122"/>
                <a:sym typeface="Wingdings 2" panose="05020102010507070707" pitchFamily="18" charset="2"/>
              </a:rPr>
              <a:t>2</a:t>
            </a:r>
            <a:r>
              <a:rPr lang="en-US" altLang="zh-CN" b="1" dirty="0" smtClean="0">
                <a:latin typeface="微软雅黑" pitchFamily="34" charset="-122"/>
                <a:ea typeface="微软雅黑" pitchFamily="34" charset="-122"/>
                <a:sym typeface="Wingdings 2" panose="05020102010507070707" pitchFamily="18" charset="2"/>
              </a:rPr>
              <a:t> </a:t>
            </a:r>
            <a:r>
              <a:rPr lang="zh-CN" altLang="en-US" b="1" dirty="0" smtClean="0">
                <a:latin typeface="微软雅黑" pitchFamily="34" charset="-122"/>
                <a:ea typeface="微软雅黑" pitchFamily="34" charset="-122"/>
                <a:sym typeface="Wingdings 2" panose="05020102010507070707" pitchFamily="18" charset="2"/>
              </a:rPr>
              <a:t>上</a:t>
            </a:r>
            <a:r>
              <a:rPr lang="zh-CN" altLang="en-US" b="1" dirty="0">
                <a:latin typeface="微软雅黑" pitchFamily="34" charset="-122"/>
                <a:ea typeface="微软雅黑" pitchFamily="34" charset="-122"/>
                <a:sym typeface="Wingdings 2" panose="05020102010507070707" pitchFamily="18" charset="2"/>
              </a:rPr>
              <a:t>的</a:t>
            </a:r>
            <a:r>
              <a:rPr lang="zh-CN" altLang="en-US" b="1" dirty="0">
                <a:solidFill>
                  <a:srgbClr val="0000CC"/>
                </a:solidFill>
                <a:latin typeface="微软雅黑" pitchFamily="34" charset="-122"/>
                <a:ea typeface="微软雅黑" pitchFamily="34" charset="-122"/>
                <a:sym typeface="Wingdings 2" panose="05020102010507070707" pitchFamily="18" charset="2"/>
              </a:rPr>
              <a:t>新外地</a:t>
            </a:r>
            <a:r>
              <a:rPr lang="zh-CN" altLang="en-US" b="1" dirty="0" smtClean="0">
                <a:solidFill>
                  <a:srgbClr val="0000CC"/>
                </a:solidFill>
                <a:latin typeface="微软雅黑" pitchFamily="34" charset="-122"/>
                <a:ea typeface="微软雅黑" pitchFamily="34" charset="-122"/>
                <a:sym typeface="Wingdings 2" panose="05020102010507070707" pitchFamily="18" charset="2"/>
              </a:rPr>
              <a:t>代理</a:t>
            </a:r>
            <a:r>
              <a:rPr lang="zh-CN" altLang="en-US" b="1" dirty="0">
                <a:solidFill>
                  <a:srgbClr val="0000CC"/>
                </a:solidFill>
                <a:latin typeface="微软雅黑" pitchFamily="34" charset="-122"/>
                <a:ea typeface="微软雅黑" pitchFamily="34" charset="-122"/>
                <a:sym typeface="Wingdings 2" panose="05020102010507070707" pitchFamily="18" charset="2"/>
              </a:rPr>
              <a:t>，</a:t>
            </a:r>
            <a:r>
              <a:rPr lang="zh-CN" altLang="en-US" b="1" dirty="0" smtClean="0">
                <a:latin typeface="微软雅黑" pitchFamily="34" charset="-122"/>
                <a:ea typeface="微软雅黑" pitchFamily="34" charset="-122"/>
                <a:sym typeface="Wingdings 2" panose="05020102010507070707" pitchFamily="18" charset="2"/>
              </a:rPr>
              <a:t>拆封</a:t>
            </a:r>
            <a:r>
              <a:rPr lang="zh-CN" altLang="en-US" b="1" dirty="0">
                <a:latin typeface="微软雅黑" pitchFamily="34" charset="-122"/>
                <a:ea typeface="微软雅黑" pitchFamily="34" charset="-122"/>
                <a:sym typeface="Wingdings 2" panose="05020102010507070707" pitchFamily="18" charset="2"/>
              </a:rPr>
              <a:t>后转发给</a:t>
            </a:r>
            <a:r>
              <a:rPr lang="zh-CN" altLang="en-US" b="1" dirty="0" smtClean="0">
                <a:latin typeface="微软雅黑" pitchFamily="34" charset="-122"/>
                <a:ea typeface="微软雅黑" pitchFamily="34" charset="-122"/>
                <a:sym typeface="Wingdings 2" panose="05020102010507070707" pitchFamily="18" charset="2"/>
              </a:rPr>
              <a:t>移动站 </a:t>
            </a:r>
            <a:r>
              <a:rPr lang="en-US" altLang="zh-CN" b="1" dirty="0" smtClean="0">
                <a:latin typeface="微软雅黑" pitchFamily="34" charset="-122"/>
                <a:ea typeface="微软雅黑" pitchFamily="34" charset="-122"/>
                <a:sym typeface="Wingdings 2" panose="05020102010507070707" pitchFamily="18" charset="2"/>
              </a:rPr>
              <a:t>A</a:t>
            </a:r>
            <a:r>
              <a:rPr lang="zh-CN" altLang="en-US" b="1" dirty="0">
                <a:latin typeface="微软雅黑" pitchFamily="34" charset="-122"/>
                <a:ea typeface="微软雅黑" pitchFamily="34" charset="-122"/>
                <a:sym typeface="Wingdings 2" panose="05020102010507070707" pitchFamily="18" charset="2"/>
              </a:rPr>
              <a:t>。</a:t>
            </a:r>
            <a:endParaRPr lang="zh-CN" altLang="en-US" b="1" dirty="0">
              <a:latin typeface="微软雅黑" pitchFamily="34" charset="-122"/>
              <a:ea typeface="微软雅黑" pitchFamily="34" charset="-122"/>
            </a:endParaRPr>
          </a:p>
        </p:txBody>
      </p:sp>
      <p:sp>
        <p:nvSpPr>
          <p:cNvPr id="97" name="Cloud"/>
          <p:cNvSpPr>
            <a:spLocks noChangeAspect="1" noEditPoints="1" noChangeArrowheads="1"/>
          </p:cNvSpPr>
          <p:nvPr/>
        </p:nvSpPr>
        <p:spPr bwMode="auto">
          <a:xfrm>
            <a:off x="3569749" y="1311987"/>
            <a:ext cx="1354927" cy="93981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chemeClr val="bg1"/>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rot="16200000" flipV="1">
            <a:off x="3740776" y="2350343"/>
            <a:ext cx="0" cy="504742"/>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112"/>
          <p:cNvSpPr txBox="1">
            <a:spLocks noChangeArrowheads="1"/>
          </p:cNvSpPr>
          <p:nvPr/>
        </p:nvSpPr>
        <p:spPr bwMode="auto">
          <a:xfrm>
            <a:off x="2645685" y="2492337"/>
            <a:ext cx="798616"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zh-CN" altLang="en-US" sz="1200" b="1" dirty="0">
                <a:solidFill>
                  <a:srgbClr val="0000CC"/>
                </a:solidFill>
                <a:latin typeface="微软雅黑" panose="020B0503020204020204" pitchFamily="34" charset="-122"/>
                <a:ea typeface="微软雅黑" panose="020B0503020204020204" pitchFamily="34" charset="-122"/>
              </a:rPr>
              <a:t>通信者 </a:t>
            </a:r>
            <a:r>
              <a:rPr kumimoji="1" lang="en-US" altLang="zh-CN" sz="1200" b="1" dirty="0">
                <a:solidFill>
                  <a:srgbClr val="0000CC"/>
                </a:solidFill>
                <a:latin typeface="微软雅黑" panose="020B0503020204020204" pitchFamily="34" charset="-122"/>
                <a:ea typeface="微软雅黑" panose="020B0503020204020204" pitchFamily="34" charset="-122"/>
              </a:rPr>
              <a:t>B</a:t>
            </a:r>
          </a:p>
        </p:txBody>
      </p:sp>
      <p:pic>
        <p:nvPicPr>
          <p:cNvPr id="66" name="Picture 144"/>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3875005" y="2537991"/>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67" name="Text Box 145"/>
          <p:cNvSpPr txBox="1">
            <a:spLocks noChangeArrowheads="1"/>
          </p:cNvSpPr>
          <p:nvPr/>
        </p:nvSpPr>
        <p:spPr bwMode="auto">
          <a:xfrm>
            <a:off x="3600686" y="2608031"/>
            <a:ext cx="877213"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ctr"/>
            <a:r>
              <a:rPr kumimoji="1" lang="zh-CN" altLang="en-US" sz="1200" b="1" dirty="0">
                <a:solidFill>
                  <a:srgbClr val="C00000"/>
                </a:solidFill>
                <a:latin typeface="微软雅黑" panose="020B0503020204020204" pitchFamily="34" charset="-122"/>
                <a:ea typeface="微软雅黑" panose="020B0503020204020204" pitchFamily="34" charset="-122"/>
              </a:rPr>
              <a:t>通信者</a:t>
            </a:r>
          </a:p>
          <a:p>
            <a:pPr algn="ctr"/>
            <a:r>
              <a:rPr kumimoji="1" lang="zh-CN" altLang="en-US" sz="1200" b="1" dirty="0">
                <a:solidFill>
                  <a:srgbClr val="C00000"/>
                </a:solidFill>
                <a:latin typeface="微软雅黑" panose="020B0503020204020204" pitchFamily="34" charset="-122"/>
                <a:ea typeface="微软雅黑" panose="020B0503020204020204" pitchFamily="34" charset="-122"/>
              </a:rPr>
              <a:t>代理</a:t>
            </a:r>
          </a:p>
        </p:txBody>
      </p:sp>
      <p:sp>
        <p:nvSpPr>
          <p:cNvPr id="70" name="Text Box 176"/>
          <p:cNvSpPr txBox="1">
            <a:spLocks noChangeArrowheads="1"/>
          </p:cNvSpPr>
          <p:nvPr/>
        </p:nvSpPr>
        <p:spPr bwMode="auto">
          <a:xfrm>
            <a:off x="5918639" y="2771288"/>
            <a:ext cx="954107"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latin typeface="微软雅黑" panose="020B0503020204020204" pitchFamily="34" charset="-122"/>
                <a:ea typeface="微软雅黑" panose="020B0503020204020204" pitchFamily="34" charset="-122"/>
              </a:rPr>
              <a:t>新外地代理</a:t>
            </a:r>
          </a:p>
        </p:txBody>
      </p:sp>
      <p:sp>
        <p:nvSpPr>
          <p:cNvPr id="110" name="Text Box 93"/>
          <p:cNvSpPr txBox="1">
            <a:spLocks noChangeArrowheads="1"/>
          </p:cNvSpPr>
          <p:nvPr/>
        </p:nvSpPr>
        <p:spPr bwMode="auto">
          <a:xfrm>
            <a:off x="3913066" y="1642434"/>
            <a:ext cx="723275"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400" b="1" dirty="0">
                <a:latin typeface="微软雅黑" panose="020B0503020204020204" pitchFamily="34" charset="-122"/>
                <a:ea typeface="微软雅黑" panose="020B0503020204020204" pitchFamily="34" charset="-122"/>
              </a:rPr>
              <a:t>广域网</a:t>
            </a:r>
          </a:p>
        </p:txBody>
      </p:sp>
      <p:grpSp>
        <p:nvGrpSpPr>
          <p:cNvPr id="24" name="组合 23"/>
          <p:cNvGrpSpPr/>
          <p:nvPr/>
        </p:nvGrpSpPr>
        <p:grpSpPr>
          <a:xfrm>
            <a:off x="1812942" y="1105129"/>
            <a:ext cx="1524445" cy="1036309"/>
            <a:chOff x="1812942" y="1105129"/>
            <a:chExt cx="1524445" cy="1036309"/>
          </a:xfrm>
        </p:grpSpPr>
        <p:sp>
          <p:nvSpPr>
            <p:cNvPr id="98" name="Cloud"/>
            <p:cNvSpPr>
              <a:spLocks noChangeAspect="1" noEditPoints="1" noChangeArrowheads="1"/>
            </p:cNvSpPr>
            <p:nvPr/>
          </p:nvSpPr>
          <p:spPr bwMode="auto">
            <a:xfrm>
              <a:off x="1910263" y="1298816"/>
              <a:ext cx="1427124" cy="84262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99FFCC"/>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4" name="Text Box 91"/>
            <p:cNvSpPr txBox="1">
              <a:spLocks noChangeArrowheads="1"/>
            </p:cNvSpPr>
            <p:nvPr/>
          </p:nvSpPr>
          <p:spPr bwMode="auto">
            <a:xfrm>
              <a:off x="1812942" y="1404413"/>
              <a:ext cx="808235"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200" b="1" dirty="0">
                  <a:solidFill>
                    <a:srgbClr val="0000CC"/>
                  </a:solidFill>
                  <a:latin typeface="微软雅黑" panose="020B0503020204020204" pitchFamily="34" charset="-122"/>
                  <a:ea typeface="微软雅黑" panose="020B0503020204020204" pitchFamily="34" charset="-122"/>
                </a:rPr>
                <a:t>移动站 </a:t>
              </a:r>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sp>
          <p:nvSpPr>
            <p:cNvPr id="16" name="Line 94"/>
            <p:cNvSpPr>
              <a:spLocks noChangeShapeType="1"/>
            </p:cNvSpPr>
            <p:nvPr/>
          </p:nvSpPr>
          <p:spPr bwMode="auto">
            <a:xfrm>
              <a:off x="2781252" y="1534453"/>
              <a:ext cx="3474" cy="164293"/>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Text Box 96"/>
            <p:cNvSpPr txBox="1">
              <a:spLocks noChangeArrowheads="1"/>
            </p:cNvSpPr>
            <p:nvPr/>
          </p:nvSpPr>
          <p:spPr bwMode="auto">
            <a:xfrm>
              <a:off x="2262121" y="1105129"/>
              <a:ext cx="757038"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归属网络</a:t>
              </a:r>
            </a:p>
          </p:txBody>
        </p:sp>
        <p:sp>
          <p:nvSpPr>
            <p:cNvPr id="35" name="Line 113"/>
            <p:cNvSpPr>
              <a:spLocks noChangeShapeType="1"/>
            </p:cNvSpPr>
            <p:nvPr/>
          </p:nvSpPr>
          <p:spPr bwMode="auto">
            <a:xfrm rot="16200000" flipV="1">
              <a:off x="2824686" y="1265266"/>
              <a:ext cx="0" cy="86695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5"/>
            <p:cNvSpPr>
              <a:spLocks noChangeShapeType="1"/>
            </p:cNvSpPr>
            <p:nvPr/>
          </p:nvSpPr>
          <p:spPr bwMode="auto">
            <a:xfrm>
              <a:off x="2942829" y="1698746"/>
              <a:ext cx="3474" cy="164293"/>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48" name="Picture 126"/>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2784727" y="1860193"/>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grpSp>
          <p:nvGrpSpPr>
            <p:cNvPr id="96" name="组合 95"/>
            <p:cNvGrpSpPr/>
            <p:nvPr/>
          </p:nvGrpSpPr>
          <p:grpSpPr>
            <a:xfrm>
              <a:off x="2527029" y="1360798"/>
              <a:ext cx="424510" cy="296144"/>
              <a:chOff x="4406004" y="4260453"/>
              <a:chExt cx="558674" cy="429804"/>
            </a:xfrm>
          </p:grpSpPr>
          <p:grpSp>
            <p:nvGrpSpPr>
              <p:cNvPr id="99" name="Group 460"/>
              <p:cNvGrpSpPr>
                <a:grpSpLocks/>
              </p:cNvGrpSpPr>
              <p:nvPr/>
            </p:nvGrpSpPr>
            <p:grpSpPr bwMode="auto">
              <a:xfrm>
                <a:off x="4543772" y="4322623"/>
                <a:ext cx="420906" cy="367634"/>
                <a:chOff x="657" y="1570"/>
                <a:chExt cx="318" cy="318"/>
              </a:xfrm>
            </p:grpSpPr>
            <p:sp>
              <p:nvSpPr>
                <p:cNvPr id="151"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52" name="Picture 462" descr="laptop copy"/>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44" name="Group 463"/>
              <p:cNvGrpSpPr>
                <a:grpSpLocks/>
              </p:cNvGrpSpPr>
              <p:nvPr/>
            </p:nvGrpSpPr>
            <p:grpSpPr bwMode="auto">
              <a:xfrm>
                <a:off x="4406004" y="4260453"/>
                <a:ext cx="405022" cy="119404"/>
                <a:chOff x="748" y="2251"/>
                <a:chExt cx="306" cy="90"/>
              </a:xfrm>
              <a:solidFill>
                <a:srgbClr val="0066FF"/>
              </a:solidFill>
            </p:grpSpPr>
            <p:sp>
              <p:nvSpPr>
                <p:cNvPr id="145"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6"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7"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8"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49"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50"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5" name="组合 24"/>
          <p:cNvGrpSpPr/>
          <p:nvPr/>
        </p:nvGrpSpPr>
        <p:grpSpPr>
          <a:xfrm>
            <a:off x="5169053" y="1105766"/>
            <a:ext cx="1356746" cy="982674"/>
            <a:chOff x="5169053" y="1105766"/>
            <a:chExt cx="1356746" cy="982674"/>
          </a:xfrm>
        </p:grpSpPr>
        <p:sp>
          <p:nvSpPr>
            <p:cNvPr id="111" name="Cloud"/>
            <p:cNvSpPr>
              <a:spLocks noChangeAspect="1" noEditPoints="1" noChangeArrowheads="1"/>
            </p:cNvSpPr>
            <p:nvPr/>
          </p:nvSpPr>
          <p:spPr bwMode="auto">
            <a:xfrm>
              <a:off x="5169053" y="1287371"/>
              <a:ext cx="1356746" cy="801069"/>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FF99"/>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13" name="Line 90"/>
            <p:cNvSpPr>
              <a:spLocks noChangeShapeType="1"/>
            </p:cNvSpPr>
            <p:nvPr/>
          </p:nvSpPr>
          <p:spPr bwMode="auto">
            <a:xfrm flipH="1">
              <a:off x="5779987" y="1538008"/>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17" name="Picture 95"/>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5294387" y="1860193"/>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19" name="Text Box 97"/>
            <p:cNvSpPr txBox="1">
              <a:spLocks noChangeArrowheads="1"/>
            </p:cNvSpPr>
            <p:nvPr/>
          </p:nvSpPr>
          <p:spPr bwMode="auto">
            <a:xfrm>
              <a:off x="5452544" y="1105766"/>
              <a:ext cx="979029"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1</a:t>
              </a:r>
            </a:p>
          </p:txBody>
        </p:sp>
        <p:sp>
          <p:nvSpPr>
            <p:cNvPr id="49" name="Line 127"/>
            <p:cNvSpPr>
              <a:spLocks noChangeShapeType="1"/>
            </p:cNvSpPr>
            <p:nvPr/>
          </p:nvSpPr>
          <p:spPr bwMode="auto">
            <a:xfrm rot="16200000" flipV="1">
              <a:off x="5740895" y="1265266"/>
              <a:ext cx="0" cy="86695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Line 139"/>
            <p:cNvSpPr>
              <a:spLocks noChangeShapeType="1"/>
            </p:cNvSpPr>
            <p:nvPr/>
          </p:nvSpPr>
          <p:spPr bwMode="auto">
            <a:xfrm flipH="1">
              <a:off x="5464651" y="1698746"/>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5" name="Text Box 143"/>
            <p:cNvSpPr txBox="1">
              <a:spLocks noChangeArrowheads="1"/>
            </p:cNvSpPr>
            <p:nvPr/>
          </p:nvSpPr>
          <p:spPr bwMode="auto">
            <a:xfrm>
              <a:off x="5440814" y="1358954"/>
              <a:ext cx="300082" cy="2769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200" b="1" dirty="0">
                  <a:solidFill>
                    <a:srgbClr val="0000CC"/>
                  </a:solidFill>
                  <a:latin typeface="微软雅黑" panose="020B0503020204020204" pitchFamily="34" charset="-122"/>
                  <a:ea typeface="微软雅黑" panose="020B0503020204020204" pitchFamily="34" charset="-122"/>
                </a:rPr>
                <a:t>A</a:t>
              </a:r>
            </a:p>
          </p:txBody>
        </p:sp>
        <p:grpSp>
          <p:nvGrpSpPr>
            <p:cNvPr id="164" name="组合 163"/>
            <p:cNvGrpSpPr/>
            <p:nvPr/>
          </p:nvGrpSpPr>
          <p:grpSpPr>
            <a:xfrm>
              <a:off x="5565692" y="1317271"/>
              <a:ext cx="424510" cy="296144"/>
              <a:chOff x="4406004" y="4260453"/>
              <a:chExt cx="558674" cy="429804"/>
            </a:xfrm>
          </p:grpSpPr>
          <p:grpSp>
            <p:nvGrpSpPr>
              <p:cNvPr id="165" name="Group 460"/>
              <p:cNvGrpSpPr>
                <a:grpSpLocks/>
              </p:cNvGrpSpPr>
              <p:nvPr/>
            </p:nvGrpSpPr>
            <p:grpSpPr bwMode="auto">
              <a:xfrm>
                <a:off x="4543772" y="4322623"/>
                <a:ext cx="420906" cy="367634"/>
                <a:chOff x="657" y="1570"/>
                <a:chExt cx="318" cy="318"/>
              </a:xfrm>
            </p:grpSpPr>
            <p:sp>
              <p:nvSpPr>
                <p:cNvPr id="173"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74" name="Picture 462" descr="laptop copy"/>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66" name="Group 463"/>
              <p:cNvGrpSpPr>
                <a:grpSpLocks/>
              </p:cNvGrpSpPr>
              <p:nvPr/>
            </p:nvGrpSpPr>
            <p:grpSpPr bwMode="auto">
              <a:xfrm>
                <a:off x="4406004" y="4260453"/>
                <a:ext cx="405022" cy="119404"/>
                <a:chOff x="748" y="2251"/>
                <a:chExt cx="306" cy="90"/>
              </a:xfrm>
              <a:solidFill>
                <a:srgbClr val="0066FF"/>
              </a:solidFill>
            </p:grpSpPr>
            <p:sp>
              <p:nvSpPr>
                <p:cNvPr id="167"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8"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69"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0"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1"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2"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26" name="组合 25"/>
          <p:cNvGrpSpPr/>
          <p:nvPr/>
        </p:nvGrpSpPr>
        <p:grpSpPr>
          <a:xfrm>
            <a:off x="5842731" y="1759566"/>
            <a:ext cx="1794687" cy="1042396"/>
            <a:chOff x="5842731" y="1759566"/>
            <a:chExt cx="1794687" cy="1042396"/>
          </a:xfrm>
        </p:grpSpPr>
        <p:sp>
          <p:nvSpPr>
            <p:cNvPr id="112" name="Cloud"/>
            <p:cNvSpPr>
              <a:spLocks noChangeAspect="1" noEditPoints="1" noChangeArrowheads="1"/>
            </p:cNvSpPr>
            <p:nvPr/>
          </p:nvSpPr>
          <p:spPr bwMode="auto">
            <a:xfrm>
              <a:off x="5842731" y="1970750"/>
              <a:ext cx="1488503" cy="831212"/>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solidFill>
              <a:srgbClr val="FFCCFF"/>
            </a:solidFill>
            <a:ln w="6350">
              <a:solidFill>
                <a:srgbClr val="000000"/>
              </a:solidFill>
              <a:miter lim="800000"/>
              <a:headEnd/>
              <a:tailEnd/>
            </a:ln>
            <a:effectLst/>
          </p:spPr>
          <p:txBody>
            <a:bodyPr vert="horz" wrap="square" lIns="91440" tIns="45720" rIns="91440" bIns="45720" numCol="1" anchor="t" anchorCtr="0" compatLnSpc="1">
              <a:prstTxWarp prst="textNoShape">
                <a:avLst/>
              </a:prstTxWarp>
            </a:bodyPr>
            <a:lstStyle/>
            <a:p>
              <a:endParaRPr lang="zh-CN" altLang="en-US" sz="1100">
                <a:latin typeface="微软雅黑" panose="020B0503020204020204" pitchFamily="34" charset="-122"/>
                <a:ea typeface="微软雅黑" panose="020B0503020204020204" pitchFamily="34" charset="-122"/>
              </a:endParaRPr>
            </a:p>
          </p:txBody>
        </p:sp>
        <p:sp>
          <p:nvSpPr>
            <p:cNvPr id="68" name="Line 174"/>
            <p:cNvSpPr>
              <a:spLocks noChangeShapeType="1"/>
            </p:cNvSpPr>
            <p:nvPr/>
          </p:nvSpPr>
          <p:spPr bwMode="auto">
            <a:xfrm flipH="1">
              <a:off x="7016341" y="2270527"/>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pic>
          <p:nvPicPr>
            <p:cNvPr id="69" name="Picture 175"/>
            <p:cNvPicPr>
              <a:picLocks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6216272" y="2592712"/>
              <a:ext cx="328367" cy="122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12699">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tx1"/>
                    </a:outerShdw>
                  </a:effectLst>
                </a14:hiddenEffects>
              </a:ext>
            </a:extLst>
          </p:spPr>
        </p:pic>
        <p:sp>
          <p:nvSpPr>
            <p:cNvPr id="71" name="Line 177"/>
            <p:cNvSpPr>
              <a:spLocks noChangeShapeType="1"/>
            </p:cNvSpPr>
            <p:nvPr/>
          </p:nvSpPr>
          <p:spPr bwMode="auto">
            <a:xfrm rot="16200000" flipV="1">
              <a:off x="6662782" y="1997784"/>
              <a:ext cx="0" cy="86695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83" name="Line 189"/>
            <p:cNvSpPr>
              <a:spLocks noChangeShapeType="1"/>
            </p:cNvSpPr>
            <p:nvPr/>
          </p:nvSpPr>
          <p:spPr bwMode="auto">
            <a:xfrm flipH="1">
              <a:off x="6386537" y="2431264"/>
              <a:ext cx="0" cy="160737"/>
            </a:xfrm>
            <a:prstGeom prst="line">
              <a:avLst/>
            </a:prstGeom>
            <a:noFill/>
            <a:ln w="19050">
              <a:solidFill>
                <a:srgbClr val="0000FF"/>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0" name="Text Box 196"/>
            <p:cNvSpPr txBox="1">
              <a:spLocks noChangeArrowheads="1"/>
            </p:cNvSpPr>
            <p:nvPr/>
          </p:nvSpPr>
          <p:spPr bwMode="auto">
            <a:xfrm>
              <a:off x="7037623" y="2126114"/>
              <a:ext cx="290464"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100" b="1" dirty="0">
                  <a:solidFill>
                    <a:srgbClr val="0000CC"/>
                  </a:solidFill>
                  <a:latin typeface="微软雅黑" panose="020B0503020204020204" pitchFamily="34" charset="-122"/>
                  <a:ea typeface="微软雅黑" panose="020B0503020204020204" pitchFamily="34" charset="-122"/>
                </a:rPr>
                <a:t>A</a:t>
              </a:r>
            </a:p>
          </p:txBody>
        </p:sp>
        <p:sp>
          <p:nvSpPr>
            <p:cNvPr id="84" name="Text Box 190"/>
            <p:cNvSpPr txBox="1">
              <a:spLocks noChangeArrowheads="1"/>
            </p:cNvSpPr>
            <p:nvPr/>
          </p:nvSpPr>
          <p:spPr bwMode="auto">
            <a:xfrm>
              <a:off x="6658389" y="1759566"/>
              <a:ext cx="979029"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被访网络 </a:t>
              </a:r>
              <a:r>
                <a:rPr kumimoji="1" lang="en-US" altLang="zh-CN" sz="1100" b="1" dirty="0">
                  <a:latin typeface="微软雅黑" panose="020B0503020204020204" pitchFamily="34" charset="-122"/>
                  <a:ea typeface="微软雅黑" panose="020B0503020204020204" pitchFamily="34" charset="-122"/>
                </a:rPr>
                <a:t>N</a:t>
              </a:r>
              <a:r>
                <a:rPr kumimoji="1" lang="en-US" altLang="zh-CN" sz="1100" b="1" baseline="-25000" dirty="0">
                  <a:latin typeface="微软雅黑" panose="020B0503020204020204" pitchFamily="34" charset="-122"/>
                  <a:ea typeface="微软雅黑" panose="020B0503020204020204" pitchFamily="34" charset="-122"/>
                </a:rPr>
                <a:t>2</a:t>
              </a:r>
            </a:p>
          </p:txBody>
        </p:sp>
        <p:grpSp>
          <p:nvGrpSpPr>
            <p:cNvPr id="175" name="组合 174"/>
            <p:cNvGrpSpPr/>
            <p:nvPr/>
          </p:nvGrpSpPr>
          <p:grpSpPr>
            <a:xfrm>
              <a:off x="6802182" y="2064362"/>
              <a:ext cx="424510" cy="296144"/>
              <a:chOff x="4406004" y="4260453"/>
              <a:chExt cx="558674" cy="429804"/>
            </a:xfrm>
          </p:grpSpPr>
          <p:grpSp>
            <p:nvGrpSpPr>
              <p:cNvPr id="176" name="Group 460"/>
              <p:cNvGrpSpPr>
                <a:grpSpLocks/>
              </p:cNvGrpSpPr>
              <p:nvPr/>
            </p:nvGrpSpPr>
            <p:grpSpPr bwMode="auto">
              <a:xfrm>
                <a:off x="4543772" y="4322623"/>
                <a:ext cx="420906" cy="367634"/>
                <a:chOff x="657" y="1570"/>
                <a:chExt cx="318" cy="318"/>
              </a:xfrm>
            </p:grpSpPr>
            <p:sp>
              <p:nvSpPr>
                <p:cNvPr id="184"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85" name="Picture 462" descr="laptop copy"/>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77" name="Group 463"/>
              <p:cNvGrpSpPr>
                <a:grpSpLocks/>
              </p:cNvGrpSpPr>
              <p:nvPr/>
            </p:nvGrpSpPr>
            <p:grpSpPr bwMode="auto">
              <a:xfrm>
                <a:off x="4406004" y="4260453"/>
                <a:ext cx="405022" cy="119404"/>
                <a:chOff x="748" y="2251"/>
                <a:chExt cx="306" cy="90"/>
              </a:xfrm>
              <a:solidFill>
                <a:srgbClr val="0066FF"/>
              </a:solidFill>
            </p:grpSpPr>
            <p:sp>
              <p:nvSpPr>
                <p:cNvPr id="178"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79"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0"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1"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2"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83"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grpSp>
      <p:grpSp>
        <p:nvGrpSpPr>
          <p:cNvPr id="9" name="组合 8"/>
          <p:cNvGrpSpPr/>
          <p:nvPr/>
        </p:nvGrpSpPr>
        <p:grpSpPr>
          <a:xfrm>
            <a:off x="5910665" y="1585668"/>
            <a:ext cx="910539" cy="603000"/>
            <a:chOff x="5927347" y="1585668"/>
            <a:chExt cx="910539" cy="603000"/>
          </a:xfrm>
        </p:grpSpPr>
        <p:sp>
          <p:nvSpPr>
            <p:cNvPr id="85" name="Line 191"/>
            <p:cNvSpPr>
              <a:spLocks noChangeShapeType="1"/>
            </p:cNvSpPr>
            <p:nvPr/>
          </p:nvSpPr>
          <p:spPr bwMode="auto">
            <a:xfrm>
              <a:off x="5927347" y="1610728"/>
              <a:ext cx="910539" cy="577940"/>
            </a:xfrm>
            <a:prstGeom prst="line">
              <a:avLst/>
            </a:prstGeom>
            <a:noFill/>
            <a:ln w="38100">
              <a:solidFill>
                <a:srgbClr val="C00000"/>
              </a:solidFill>
              <a:prstDash val="sysDot"/>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2" name="Text Box 140"/>
            <p:cNvSpPr txBox="1">
              <a:spLocks noChangeArrowheads="1"/>
            </p:cNvSpPr>
            <p:nvPr/>
          </p:nvSpPr>
          <p:spPr bwMode="auto">
            <a:xfrm flipH="1">
              <a:off x="6174902" y="1585668"/>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7" name="组合 6"/>
          <p:cNvGrpSpPr/>
          <p:nvPr/>
        </p:nvGrpSpPr>
        <p:grpSpPr>
          <a:xfrm>
            <a:off x="4203306" y="1956921"/>
            <a:ext cx="1064151" cy="631387"/>
            <a:chOff x="4203306" y="1956921"/>
            <a:chExt cx="1064151" cy="631387"/>
          </a:xfrm>
        </p:grpSpPr>
        <p:sp>
          <p:nvSpPr>
            <p:cNvPr id="86" name="Line 192"/>
            <p:cNvSpPr>
              <a:spLocks noChangeShapeType="1"/>
            </p:cNvSpPr>
            <p:nvPr/>
          </p:nvSpPr>
          <p:spPr bwMode="auto">
            <a:xfrm flipV="1">
              <a:off x="4203306" y="1956921"/>
              <a:ext cx="1064151" cy="581783"/>
            </a:xfrm>
            <a:prstGeom prst="line">
              <a:avLst/>
            </a:prstGeom>
            <a:noFill/>
            <a:ln w="38100">
              <a:solidFill>
                <a:srgbClr val="FF00FF"/>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Text Box 141"/>
            <p:cNvSpPr txBox="1">
              <a:spLocks noChangeArrowheads="1"/>
            </p:cNvSpPr>
            <p:nvPr/>
          </p:nvSpPr>
          <p:spPr bwMode="auto">
            <a:xfrm flipH="1">
              <a:off x="4433171" y="2249754"/>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6" name="组合 5"/>
          <p:cNvGrpSpPr/>
          <p:nvPr/>
        </p:nvGrpSpPr>
        <p:grpSpPr>
          <a:xfrm>
            <a:off x="3100063" y="1956921"/>
            <a:ext cx="787907" cy="581071"/>
            <a:chOff x="3100063" y="1956921"/>
            <a:chExt cx="787907" cy="581071"/>
          </a:xfrm>
        </p:grpSpPr>
        <p:sp>
          <p:nvSpPr>
            <p:cNvPr id="33" name="Line 111"/>
            <p:cNvSpPr>
              <a:spLocks noChangeShapeType="1"/>
            </p:cNvSpPr>
            <p:nvPr/>
          </p:nvSpPr>
          <p:spPr bwMode="auto">
            <a:xfrm flipH="1" flipV="1">
              <a:off x="3100063" y="1956921"/>
              <a:ext cx="787907" cy="581071"/>
            </a:xfrm>
            <a:prstGeom prst="line">
              <a:avLst/>
            </a:prstGeom>
            <a:noFill/>
            <a:ln w="19050">
              <a:solidFill>
                <a:srgbClr val="FF00FF"/>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Text Box 142"/>
            <p:cNvSpPr txBox="1">
              <a:spLocks noChangeArrowheads="1"/>
            </p:cNvSpPr>
            <p:nvPr/>
          </p:nvSpPr>
          <p:spPr bwMode="auto">
            <a:xfrm flipH="1">
              <a:off x="3366152" y="2015074"/>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8" name="组合 7"/>
          <p:cNvGrpSpPr/>
          <p:nvPr/>
        </p:nvGrpSpPr>
        <p:grpSpPr>
          <a:xfrm>
            <a:off x="5487060" y="1602019"/>
            <a:ext cx="383825" cy="384087"/>
            <a:chOff x="5503742" y="1602019"/>
            <a:chExt cx="383825" cy="384087"/>
          </a:xfrm>
        </p:grpSpPr>
        <p:sp>
          <p:nvSpPr>
            <p:cNvPr id="93" name="Line 199"/>
            <p:cNvSpPr>
              <a:spLocks noChangeShapeType="1"/>
            </p:cNvSpPr>
            <p:nvPr/>
          </p:nvSpPr>
          <p:spPr bwMode="auto">
            <a:xfrm flipV="1">
              <a:off x="5503742" y="1602019"/>
              <a:ext cx="236285" cy="258175"/>
            </a:xfrm>
            <a:prstGeom prst="line">
              <a:avLst/>
            </a:prstGeom>
            <a:noFill/>
            <a:ln w="19050">
              <a:solidFill>
                <a:srgbClr val="FF00FF"/>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Text Box 197"/>
            <p:cNvSpPr txBox="1">
              <a:spLocks noChangeArrowheads="1"/>
            </p:cNvSpPr>
            <p:nvPr/>
          </p:nvSpPr>
          <p:spPr bwMode="auto">
            <a:xfrm flipH="1">
              <a:off x="5520159" y="1647552"/>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0" name="组合 9"/>
          <p:cNvGrpSpPr/>
          <p:nvPr/>
        </p:nvGrpSpPr>
        <p:grpSpPr>
          <a:xfrm>
            <a:off x="6470747" y="2169014"/>
            <a:ext cx="458331" cy="405583"/>
            <a:chOff x="6504679" y="2187129"/>
            <a:chExt cx="458331" cy="405583"/>
          </a:xfrm>
        </p:grpSpPr>
        <p:sp>
          <p:nvSpPr>
            <p:cNvPr id="87" name="Line 193"/>
            <p:cNvSpPr>
              <a:spLocks noChangeShapeType="1"/>
            </p:cNvSpPr>
            <p:nvPr/>
          </p:nvSpPr>
          <p:spPr bwMode="auto">
            <a:xfrm rot="10800000" flipV="1">
              <a:off x="6504679" y="2334537"/>
              <a:ext cx="433479" cy="258175"/>
            </a:xfrm>
            <a:prstGeom prst="line">
              <a:avLst/>
            </a:prstGeom>
            <a:noFill/>
            <a:ln w="38100">
              <a:solidFill>
                <a:srgbClr val="FF00FF"/>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2" name="Text Box 198"/>
            <p:cNvSpPr txBox="1">
              <a:spLocks noChangeArrowheads="1"/>
            </p:cNvSpPr>
            <p:nvPr/>
          </p:nvSpPr>
          <p:spPr bwMode="auto">
            <a:xfrm flipH="1">
              <a:off x="6595602" y="2187129"/>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1" name="组合 10"/>
          <p:cNvGrpSpPr/>
          <p:nvPr/>
        </p:nvGrpSpPr>
        <p:grpSpPr>
          <a:xfrm>
            <a:off x="5542833" y="1956921"/>
            <a:ext cx="710643" cy="635080"/>
            <a:chOff x="5542833" y="1956921"/>
            <a:chExt cx="710643" cy="635080"/>
          </a:xfrm>
        </p:grpSpPr>
        <p:sp>
          <p:nvSpPr>
            <p:cNvPr id="88" name="Line 194"/>
            <p:cNvSpPr>
              <a:spLocks noChangeShapeType="1"/>
            </p:cNvSpPr>
            <p:nvPr/>
          </p:nvSpPr>
          <p:spPr bwMode="auto">
            <a:xfrm flipH="1" flipV="1">
              <a:off x="5542833" y="1956921"/>
              <a:ext cx="686470" cy="635080"/>
            </a:xfrm>
            <a:prstGeom prst="line">
              <a:avLst/>
            </a:prstGeom>
            <a:noFill/>
            <a:ln w="38100">
              <a:solidFill>
                <a:srgbClr val="FF00FF"/>
              </a:solidFill>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Text Box 200"/>
            <p:cNvSpPr txBox="1">
              <a:spLocks noChangeArrowheads="1"/>
            </p:cNvSpPr>
            <p:nvPr/>
          </p:nvSpPr>
          <p:spPr bwMode="auto">
            <a:xfrm flipH="1">
              <a:off x="5886068" y="2164373"/>
              <a:ext cx="367408"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22" name="组合 21"/>
          <p:cNvGrpSpPr/>
          <p:nvPr/>
        </p:nvGrpSpPr>
        <p:grpSpPr>
          <a:xfrm>
            <a:off x="5350468" y="1960422"/>
            <a:ext cx="1676767" cy="781658"/>
            <a:chOff x="5350468" y="1960422"/>
            <a:chExt cx="1676767" cy="781658"/>
          </a:xfrm>
        </p:grpSpPr>
        <p:sp>
          <p:nvSpPr>
            <p:cNvPr id="89" name="Freeform 195"/>
            <p:cNvSpPr>
              <a:spLocks/>
            </p:cNvSpPr>
            <p:nvPr/>
          </p:nvSpPr>
          <p:spPr bwMode="auto">
            <a:xfrm>
              <a:off x="5395711" y="1960422"/>
              <a:ext cx="1631524" cy="781658"/>
            </a:xfrm>
            <a:custGeom>
              <a:avLst/>
              <a:gdLst>
                <a:gd name="T0" fmla="*/ 0 w 1371"/>
                <a:gd name="T1" fmla="*/ 0 h 1135"/>
                <a:gd name="T2" fmla="*/ 129 w 1371"/>
                <a:gd name="T3" fmla="*/ 445 h 1135"/>
                <a:gd name="T4" fmla="*/ 255 w 1371"/>
                <a:gd name="T5" fmla="*/ 775 h 1135"/>
                <a:gd name="T6" fmla="*/ 483 w 1371"/>
                <a:gd name="T7" fmla="*/ 1093 h 1135"/>
                <a:gd name="T8" fmla="*/ 897 w 1371"/>
                <a:gd name="T9" fmla="*/ 1027 h 1135"/>
                <a:gd name="T10" fmla="*/ 1371 w 1371"/>
                <a:gd name="T11" fmla="*/ 649 h 1135"/>
                <a:gd name="connsiteX0" fmla="*/ 0 w 9640"/>
                <a:gd name="connsiteY0" fmla="*/ 0 h 9127"/>
                <a:gd name="connsiteX1" fmla="*/ 581 w 9640"/>
                <a:gd name="connsiteY1" fmla="*/ 3258 h 9127"/>
                <a:gd name="connsiteX2" fmla="*/ 1500 w 9640"/>
                <a:gd name="connsiteY2" fmla="*/ 6165 h 9127"/>
                <a:gd name="connsiteX3" fmla="*/ 3163 w 9640"/>
                <a:gd name="connsiteY3" fmla="*/ 8967 h 9127"/>
                <a:gd name="connsiteX4" fmla="*/ 6183 w 9640"/>
                <a:gd name="connsiteY4" fmla="*/ 8385 h 9127"/>
                <a:gd name="connsiteX5" fmla="*/ 9640 w 9640"/>
                <a:gd name="connsiteY5" fmla="*/ 5055 h 9127"/>
                <a:gd name="connsiteX0" fmla="*/ 0 w 8944"/>
                <a:gd name="connsiteY0" fmla="*/ 0 h 10000"/>
                <a:gd name="connsiteX1" fmla="*/ 603 w 8944"/>
                <a:gd name="connsiteY1" fmla="*/ 3570 h 10000"/>
                <a:gd name="connsiteX2" fmla="*/ 1556 w 8944"/>
                <a:gd name="connsiteY2" fmla="*/ 6755 h 10000"/>
                <a:gd name="connsiteX3" fmla="*/ 3281 w 8944"/>
                <a:gd name="connsiteY3" fmla="*/ 9825 h 10000"/>
                <a:gd name="connsiteX4" fmla="*/ 6414 w 8944"/>
                <a:gd name="connsiteY4" fmla="*/ 9187 h 10000"/>
                <a:gd name="connsiteX5" fmla="*/ 8944 w 8944"/>
                <a:gd name="connsiteY5" fmla="*/ 4998 h 10000"/>
                <a:gd name="connsiteX0" fmla="*/ 0 w 10000"/>
                <a:gd name="connsiteY0" fmla="*/ 0 h 10000"/>
                <a:gd name="connsiteX1" fmla="*/ 674 w 10000"/>
                <a:gd name="connsiteY1" fmla="*/ 3570 h 10000"/>
                <a:gd name="connsiteX2" fmla="*/ 1740 w 10000"/>
                <a:gd name="connsiteY2" fmla="*/ 6755 h 10000"/>
                <a:gd name="connsiteX3" fmla="*/ 3668 w 10000"/>
                <a:gd name="connsiteY3" fmla="*/ 9825 h 10000"/>
                <a:gd name="connsiteX4" fmla="*/ 7171 w 10000"/>
                <a:gd name="connsiteY4" fmla="*/ 9187 h 10000"/>
                <a:gd name="connsiteX5" fmla="*/ 10000 w 10000"/>
                <a:gd name="connsiteY5" fmla="*/ 4998 h 10000"/>
                <a:gd name="connsiteX0" fmla="*/ 0 w 10000"/>
                <a:gd name="connsiteY0" fmla="*/ 0 h 9656"/>
                <a:gd name="connsiteX1" fmla="*/ 674 w 10000"/>
                <a:gd name="connsiteY1" fmla="*/ 3570 h 9656"/>
                <a:gd name="connsiteX2" fmla="*/ 1740 w 10000"/>
                <a:gd name="connsiteY2" fmla="*/ 6755 h 9656"/>
                <a:gd name="connsiteX3" fmla="*/ 4376 w 10000"/>
                <a:gd name="connsiteY3" fmla="*/ 9284 h 9656"/>
                <a:gd name="connsiteX4" fmla="*/ 7171 w 10000"/>
                <a:gd name="connsiteY4" fmla="*/ 9187 h 9656"/>
                <a:gd name="connsiteX5" fmla="*/ 10000 w 10000"/>
                <a:gd name="connsiteY5" fmla="*/ 4998 h 9656"/>
                <a:gd name="connsiteX0" fmla="*/ 0 w 10000"/>
                <a:gd name="connsiteY0" fmla="*/ 0 h 9984"/>
                <a:gd name="connsiteX1" fmla="*/ 674 w 10000"/>
                <a:gd name="connsiteY1" fmla="*/ 3697 h 9984"/>
                <a:gd name="connsiteX2" fmla="*/ 2684 w 10000"/>
                <a:gd name="connsiteY2" fmla="*/ 7276 h 9984"/>
                <a:gd name="connsiteX3" fmla="*/ 4376 w 10000"/>
                <a:gd name="connsiteY3" fmla="*/ 9615 h 9984"/>
                <a:gd name="connsiteX4" fmla="*/ 7171 w 10000"/>
                <a:gd name="connsiteY4" fmla="*/ 9514 h 9984"/>
                <a:gd name="connsiteX5" fmla="*/ 10000 w 10000"/>
                <a:gd name="connsiteY5" fmla="*/ 5176 h 9984"/>
                <a:gd name="connsiteX0" fmla="*/ 0 w 10000"/>
                <a:gd name="connsiteY0" fmla="*/ 0 h 9960"/>
                <a:gd name="connsiteX1" fmla="*/ 674 w 10000"/>
                <a:gd name="connsiteY1" fmla="*/ 3703 h 9960"/>
                <a:gd name="connsiteX2" fmla="*/ 2763 w 10000"/>
                <a:gd name="connsiteY2" fmla="*/ 7990 h 9960"/>
                <a:gd name="connsiteX3" fmla="*/ 4376 w 10000"/>
                <a:gd name="connsiteY3" fmla="*/ 9630 h 9960"/>
                <a:gd name="connsiteX4" fmla="*/ 7171 w 10000"/>
                <a:gd name="connsiteY4" fmla="*/ 9529 h 9960"/>
                <a:gd name="connsiteX5" fmla="*/ 10000 w 10000"/>
                <a:gd name="connsiteY5" fmla="*/ 5184 h 9960"/>
                <a:gd name="connsiteX0" fmla="*/ 0 w 10000"/>
                <a:gd name="connsiteY0" fmla="*/ 0 h 10000"/>
                <a:gd name="connsiteX1" fmla="*/ 1028 w 10000"/>
                <a:gd name="connsiteY1" fmla="*/ 4000 h 10000"/>
                <a:gd name="connsiteX2" fmla="*/ 2763 w 10000"/>
                <a:gd name="connsiteY2" fmla="*/ 8022 h 10000"/>
                <a:gd name="connsiteX3" fmla="*/ 4376 w 10000"/>
                <a:gd name="connsiteY3" fmla="*/ 9669 h 10000"/>
                <a:gd name="connsiteX4" fmla="*/ 7171 w 10000"/>
                <a:gd name="connsiteY4" fmla="*/ 9567 h 10000"/>
                <a:gd name="connsiteX5" fmla="*/ 10000 w 10000"/>
                <a:gd name="connsiteY5" fmla="*/ 5205 h 10000"/>
                <a:gd name="connsiteX0" fmla="*/ 0 w 10000"/>
                <a:gd name="connsiteY0" fmla="*/ 0 h 10039"/>
                <a:gd name="connsiteX1" fmla="*/ 1028 w 10000"/>
                <a:gd name="connsiteY1" fmla="*/ 4000 h 10039"/>
                <a:gd name="connsiteX2" fmla="*/ 2488 w 10000"/>
                <a:gd name="connsiteY2" fmla="*/ 7317 h 10039"/>
                <a:gd name="connsiteX3" fmla="*/ 4376 w 10000"/>
                <a:gd name="connsiteY3" fmla="*/ 9669 h 10039"/>
                <a:gd name="connsiteX4" fmla="*/ 7171 w 10000"/>
                <a:gd name="connsiteY4" fmla="*/ 9567 h 10039"/>
                <a:gd name="connsiteX5" fmla="*/ 10000 w 10000"/>
                <a:gd name="connsiteY5" fmla="*/ 5205 h 10039"/>
                <a:gd name="connsiteX0" fmla="*/ 0 w 10000"/>
                <a:gd name="connsiteY0" fmla="*/ 0 h 9881"/>
                <a:gd name="connsiteX1" fmla="*/ 1028 w 10000"/>
                <a:gd name="connsiteY1" fmla="*/ 4000 h 9881"/>
                <a:gd name="connsiteX2" fmla="*/ 2488 w 10000"/>
                <a:gd name="connsiteY2" fmla="*/ 7317 h 9881"/>
                <a:gd name="connsiteX3" fmla="*/ 4337 w 10000"/>
                <a:gd name="connsiteY3" fmla="*/ 9176 h 9881"/>
                <a:gd name="connsiteX4" fmla="*/ 7171 w 10000"/>
                <a:gd name="connsiteY4" fmla="*/ 9567 h 9881"/>
                <a:gd name="connsiteX5" fmla="*/ 10000 w 10000"/>
                <a:gd name="connsiteY5" fmla="*/ 5205 h 9881"/>
                <a:gd name="connsiteX0" fmla="*/ 0 w 10000"/>
                <a:gd name="connsiteY0" fmla="*/ 0 h 10046"/>
                <a:gd name="connsiteX1" fmla="*/ 1028 w 10000"/>
                <a:gd name="connsiteY1" fmla="*/ 4048 h 10046"/>
                <a:gd name="connsiteX2" fmla="*/ 2488 w 10000"/>
                <a:gd name="connsiteY2" fmla="*/ 7405 h 10046"/>
                <a:gd name="connsiteX3" fmla="*/ 4337 w 10000"/>
                <a:gd name="connsiteY3" fmla="*/ 9287 h 10046"/>
                <a:gd name="connsiteX4" fmla="*/ 7171 w 10000"/>
                <a:gd name="connsiteY4" fmla="*/ 9682 h 10046"/>
                <a:gd name="connsiteX5" fmla="*/ 10000 w 10000"/>
                <a:gd name="connsiteY5" fmla="*/ 5268 h 10046"/>
                <a:gd name="connsiteX0" fmla="*/ 0 w 10000"/>
                <a:gd name="connsiteY0" fmla="*/ 0 h 9856"/>
                <a:gd name="connsiteX1" fmla="*/ 1028 w 10000"/>
                <a:gd name="connsiteY1" fmla="*/ 4048 h 9856"/>
                <a:gd name="connsiteX2" fmla="*/ 2488 w 10000"/>
                <a:gd name="connsiteY2" fmla="*/ 7405 h 9856"/>
                <a:gd name="connsiteX3" fmla="*/ 4337 w 10000"/>
                <a:gd name="connsiteY3" fmla="*/ 9287 h 9856"/>
                <a:gd name="connsiteX4" fmla="*/ 7171 w 10000"/>
                <a:gd name="connsiteY4" fmla="*/ 9682 h 9856"/>
                <a:gd name="connsiteX5" fmla="*/ 10000 w 10000"/>
                <a:gd name="connsiteY5" fmla="*/ 5268 h 9856"/>
                <a:gd name="connsiteX0" fmla="*/ 0 w 10000"/>
                <a:gd name="connsiteY0" fmla="*/ 0 h 9933"/>
                <a:gd name="connsiteX1" fmla="*/ 1028 w 10000"/>
                <a:gd name="connsiteY1" fmla="*/ 4107 h 9933"/>
                <a:gd name="connsiteX2" fmla="*/ 2488 w 10000"/>
                <a:gd name="connsiteY2" fmla="*/ 7513 h 9933"/>
                <a:gd name="connsiteX3" fmla="*/ 4337 w 10000"/>
                <a:gd name="connsiteY3" fmla="*/ 9423 h 9933"/>
                <a:gd name="connsiteX4" fmla="*/ 7171 w 10000"/>
                <a:gd name="connsiteY4" fmla="*/ 9823 h 9933"/>
                <a:gd name="connsiteX5" fmla="*/ 10000 w 10000"/>
                <a:gd name="connsiteY5" fmla="*/ 5345 h 9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9933">
                  <a:moveTo>
                    <a:pt x="0" y="0"/>
                  </a:moveTo>
                  <a:cubicBezTo>
                    <a:pt x="178" y="763"/>
                    <a:pt x="613" y="2855"/>
                    <a:pt x="1028" y="4107"/>
                  </a:cubicBezTo>
                  <a:cubicBezTo>
                    <a:pt x="1443" y="5359"/>
                    <a:pt x="1937" y="6627"/>
                    <a:pt x="2488" y="7513"/>
                  </a:cubicBezTo>
                  <a:cubicBezTo>
                    <a:pt x="3039" y="8400"/>
                    <a:pt x="3910" y="9184"/>
                    <a:pt x="4337" y="9423"/>
                  </a:cubicBezTo>
                  <a:cubicBezTo>
                    <a:pt x="4764" y="9662"/>
                    <a:pt x="5919" y="10153"/>
                    <a:pt x="7171" y="9823"/>
                  </a:cubicBezTo>
                  <a:cubicBezTo>
                    <a:pt x="8423" y="9494"/>
                    <a:pt x="9478" y="7100"/>
                    <a:pt x="10000" y="5345"/>
                  </a:cubicBezTo>
                </a:path>
              </a:pathLst>
            </a:custGeom>
            <a:noFill/>
            <a:ln w="38100" cmpd="sng">
              <a:solidFill>
                <a:srgbClr val="FF00FF"/>
              </a:solidFill>
              <a:round/>
              <a:headEnd type="none" w="med" len="me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5" name="Text Box 201"/>
            <p:cNvSpPr txBox="1">
              <a:spLocks noChangeArrowheads="1"/>
            </p:cNvSpPr>
            <p:nvPr/>
          </p:nvSpPr>
          <p:spPr bwMode="auto">
            <a:xfrm flipH="1">
              <a:off x="5350468" y="2207653"/>
              <a:ext cx="315803"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r>
                <a:rPr kumimoji="1" lang="en-US" altLang="zh-CN" sz="1600" b="1" dirty="0">
                  <a:latin typeface="微软雅黑" panose="020B0503020204020204" pitchFamily="34" charset="-122"/>
                  <a:ea typeface="微软雅黑" panose="020B0503020204020204" pitchFamily="34" charset="-122"/>
                  <a:sym typeface="Wingdings" pitchFamily="2" charset="2"/>
                </a:rPr>
                <a:t></a:t>
              </a:r>
            </a:p>
          </p:txBody>
        </p:sp>
      </p:grpSp>
      <p:grpSp>
        <p:nvGrpSpPr>
          <p:cNvPr id="186" name="组合 185"/>
          <p:cNvGrpSpPr/>
          <p:nvPr/>
        </p:nvGrpSpPr>
        <p:grpSpPr>
          <a:xfrm>
            <a:off x="3268827" y="2424345"/>
            <a:ext cx="424510" cy="296144"/>
            <a:chOff x="4406004" y="4260453"/>
            <a:chExt cx="558674" cy="429804"/>
          </a:xfrm>
        </p:grpSpPr>
        <p:grpSp>
          <p:nvGrpSpPr>
            <p:cNvPr id="187" name="Group 460"/>
            <p:cNvGrpSpPr>
              <a:grpSpLocks/>
            </p:cNvGrpSpPr>
            <p:nvPr/>
          </p:nvGrpSpPr>
          <p:grpSpPr bwMode="auto">
            <a:xfrm>
              <a:off x="4543772" y="4322623"/>
              <a:ext cx="420906" cy="367634"/>
              <a:chOff x="657" y="1570"/>
              <a:chExt cx="318" cy="318"/>
            </a:xfrm>
          </p:grpSpPr>
          <p:sp>
            <p:nvSpPr>
              <p:cNvPr id="195" name="Line 461"/>
              <p:cNvSpPr>
                <a:spLocks noChangeShapeType="1"/>
              </p:cNvSpPr>
              <p:nvPr/>
            </p:nvSpPr>
            <p:spPr bwMode="auto">
              <a:xfrm flipH="1">
                <a:off x="703" y="1570"/>
                <a:ext cx="0" cy="78"/>
              </a:xfrm>
              <a:prstGeom prst="line">
                <a:avLst/>
              </a:prstGeom>
              <a:noFill/>
              <a:ln w="28575">
                <a:solidFill>
                  <a:schemeClr val="tx1"/>
                </a:solidFill>
                <a:round/>
                <a:headEnd/>
                <a:tailEnd/>
              </a:ln>
              <a:extLst>
                <a:ext uri="{909E8E84-426E-40DD-AFC4-6F175D3DCCD1}">
                  <a14:hiddenFill xmlns="" xmlns:a14="http://schemas.microsoft.com/office/drawing/2010/main">
                    <a:noFill/>
                  </a14:hiddenFill>
                </a:ext>
              </a:extLst>
            </p:spPr>
            <p:txBody>
              <a:bodyPr/>
              <a:lstStyle/>
              <a:p>
                <a:endParaRPr lang="zh-CN" altLang="en-US" b="1">
                  <a:latin typeface="微软雅黑" panose="020B0503020204020204" pitchFamily="34" charset="-122"/>
                  <a:ea typeface="微软雅黑" panose="020B0503020204020204" pitchFamily="34" charset="-122"/>
                </a:endParaRPr>
              </a:p>
            </p:txBody>
          </p:sp>
          <p:pic>
            <p:nvPicPr>
              <p:cNvPr id="196" name="Picture 462" descr="laptop copy"/>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657" y="1622"/>
                <a:ext cx="318" cy="2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88" name="Group 463"/>
            <p:cNvGrpSpPr>
              <a:grpSpLocks/>
            </p:cNvGrpSpPr>
            <p:nvPr/>
          </p:nvGrpSpPr>
          <p:grpSpPr bwMode="auto">
            <a:xfrm>
              <a:off x="4406004" y="4260453"/>
              <a:ext cx="405022" cy="119404"/>
              <a:chOff x="748" y="2251"/>
              <a:chExt cx="306" cy="90"/>
            </a:xfrm>
            <a:solidFill>
              <a:srgbClr val="0066FF"/>
            </a:solidFill>
          </p:grpSpPr>
          <p:sp>
            <p:nvSpPr>
              <p:cNvPr id="189" name="AutoShape 464"/>
              <p:cNvSpPr>
                <a:spLocks noChangeArrowheads="1"/>
              </p:cNvSpPr>
              <p:nvPr/>
            </p:nvSpPr>
            <p:spPr bwMode="auto">
              <a:xfrm>
                <a:off x="748"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0" name="AutoShape 465"/>
              <p:cNvSpPr>
                <a:spLocks noChangeArrowheads="1"/>
              </p:cNvSpPr>
              <p:nvPr/>
            </p:nvSpPr>
            <p:spPr bwMode="auto">
              <a:xfrm flipH="1">
                <a:off x="943" y="2251"/>
                <a:ext cx="111" cy="90"/>
              </a:xfrm>
              <a:prstGeom prst="moon">
                <a:avLst>
                  <a:gd name="adj" fmla="val 18444"/>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1" name="AutoShape 466"/>
              <p:cNvSpPr>
                <a:spLocks noChangeArrowheads="1"/>
              </p:cNvSpPr>
              <p:nvPr/>
            </p:nvSpPr>
            <p:spPr bwMode="auto">
              <a:xfrm flipH="1">
                <a:off x="922"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2" name="AutoShape 467"/>
              <p:cNvSpPr>
                <a:spLocks noChangeArrowheads="1"/>
              </p:cNvSpPr>
              <p:nvPr/>
            </p:nvSpPr>
            <p:spPr bwMode="auto">
              <a:xfrm>
                <a:off x="806" y="2266"/>
                <a:ext cx="70" cy="60"/>
              </a:xfrm>
              <a:prstGeom prst="moon">
                <a:avLst>
                  <a:gd name="adj" fmla="val 1834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3" name="AutoShape 468"/>
              <p:cNvSpPr>
                <a:spLocks noChangeArrowheads="1"/>
              </p:cNvSpPr>
              <p:nvPr/>
            </p:nvSpPr>
            <p:spPr bwMode="auto">
              <a:xfrm flipH="1">
                <a:off x="905"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sp>
            <p:nvSpPr>
              <p:cNvPr id="194" name="AutoShape 469"/>
              <p:cNvSpPr>
                <a:spLocks noChangeArrowheads="1"/>
              </p:cNvSpPr>
              <p:nvPr/>
            </p:nvSpPr>
            <p:spPr bwMode="auto">
              <a:xfrm>
                <a:off x="857" y="2281"/>
                <a:ext cx="35" cy="30"/>
              </a:xfrm>
              <a:prstGeom prst="moon">
                <a:avLst>
                  <a:gd name="adj" fmla="val 41907"/>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800" b="1">
                  <a:latin typeface="微软雅黑" panose="020B0503020204020204" pitchFamily="34" charset="-122"/>
                  <a:ea typeface="微软雅黑" panose="020B0503020204020204" pitchFamily="34" charset="-122"/>
                </a:endParaRPr>
              </a:p>
            </p:txBody>
          </p:sp>
        </p:grpSp>
      </p:grpSp>
      <p:sp>
        <p:nvSpPr>
          <p:cNvPr id="20" name="Text Box 98"/>
          <p:cNvSpPr txBox="1">
            <a:spLocks noChangeArrowheads="1"/>
          </p:cNvSpPr>
          <p:nvPr/>
        </p:nvSpPr>
        <p:spPr bwMode="auto">
          <a:xfrm>
            <a:off x="5537861" y="1838655"/>
            <a:ext cx="889987" cy="2616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smtClean="0">
                <a:solidFill>
                  <a:srgbClr val="0000CC"/>
                </a:solidFill>
                <a:latin typeface="微软雅黑" panose="020B0503020204020204" pitchFamily="34" charset="-122"/>
                <a:ea typeface="微软雅黑" panose="020B0503020204020204" pitchFamily="34" charset="-122"/>
              </a:rPr>
              <a:t>锚外地</a:t>
            </a:r>
            <a:r>
              <a:rPr kumimoji="1" lang="zh-CN" altLang="en-US" sz="1100" b="1" dirty="0">
                <a:solidFill>
                  <a:srgbClr val="0000CC"/>
                </a:solidFill>
                <a:latin typeface="微软雅黑" panose="020B0503020204020204" pitchFamily="34" charset="-122"/>
                <a:ea typeface="微软雅黑" panose="020B0503020204020204" pitchFamily="34" charset="-122"/>
              </a:rPr>
              <a:t>代理</a:t>
            </a:r>
          </a:p>
        </p:txBody>
      </p:sp>
      <p:sp>
        <p:nvSpPr>
          <p:cNvPr id="21" name="Text Box 99"/>
          <p:cNvSpPr txBox="1">
            <a:spLocks noChangeArrowheads="1"/>
          </p:cNvSpPr>
          <p:nvPr/>
        </p:nvSpPr>
        <p:spPr bwMode="auto">
          <a:xfrm>
            <a:off x="2093339" y="1787998"/>
            <a:ext cx="757038" cy="23455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r>
              <a:rPr kumimoji="1" lang="zh-CN" altLang="en-US" sz="1100" b="1" dirty="0">
                <a:latin typeface="微软雅黑" panose="020B0503020204020204" pitchFamily="34" charset="-122"/>
                <a:ea typeface="微软雅黑" panose="020B0503020204020204" pitchFamily="34" charset="-122"/>
              </a:rPr>
              <a:t>归属代理</a:t>
            </a:r>
          </a:p>
        </p:txBody>
      </p:sp>
      <p:sp>
        <p:nvSpPr>
          <p:cNvPr id="15" name="Line 92"/>
          <p:cNvSpPr>
            <a:spLocks noChangeShapeType="1"/>
          </p:cNvSpPr>
          <p:nvPr/>
        </p:nvSpPr>
        <p:spPr bwMode="auto">
          <a:xfrm>
            <a:off x="2902869" y="1581400"/>
            <a:ext cx="2793723" cy="4268"/>
          </a:xfrm>
          <a:prstGeom prst="line">
            <a:avLst/>
          </a:prstGeom>
          <a:noFill/>
          <a:ln w="38100">
            <a:solidFill>
              <a:srgbClr val="000099"/>
            </a:solidFill>
            <a:prstDash val="sysDot"/>
            <a:round/>
            <a:headEnd/>
            <a:tailEnd type="triangle" w="sm"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3" name="矩形 22"/>
          <p:cNvSpPr/>
          <p:nvPr/>
        </p:nvSpPr>
        <p:spPr>
          <a:xfrm>
            <a:off x="844732" y="4218983"/>
            <a:ext cx="7297783" cy="369332"/>
          </a:xfrm>
          <a:prstGeom prst="rect">
            <a:avLst/>
          </a:prstGeom>
        </p:spPr>
        <p:style>
          <a:lnRef idx="1">
            <a:schemeClr val="accent6"/>
          </a:lnRef>
          <a:fillRef idx="2">
            <a:schemeClr val="accent6"/>
          </a:fillRef>
          <a:effectRef idx="1">
            <a:schemeClr val="accent6"/>
          </a:effectRef>
          <a:fontRef idx="minor">
            <a:schemeClr val="dk1"/>
          </a:fontRef>
        </p:style>
        <p:txBody>
          <a:bodyPr wrap="square">
            <a:spAutoFit/>
          </a:bodyPr>
          <a:lstStyle/>
          <a:p>
            <a:pPr algn="ctr"/>
            <a:r>
              <a:rPr lang="zh-CN" altLang="en-US" b="1" dirty="0" smtClean="0">
                <a:latin typeface="微软雅黑" panose="020B0503020204020204" pitchFamily="34" charset="-122"/>
                <a:ea typeface="微软雅黑" panose="020B0503020204020204" pitchFamily="34" charset="-122"/>
              </a:rPr>
              <a:t>如果 </a:t>
            </a:r>
            <a:r>
              <a:rPr lang="en-US" altLang="zh-CN" b="1" dirty="0" smtClean="0">
                <a:latin typeface="微软雅黑" panose="020B0503020204020204" pitchFamily="34" charset="-122"/>
                <a:ea typeface="微软雅黑" panose="020B0503020204020204" pitchFamily="34" charset="-122"/>
              </a:rPr>
              <a:t>A </a:t>
            </a:r>
            <a:r>
              <a:rPr lang="zh-CN" altLang="en-US" b="1" dirty="0" smtClean="0">
                <a:latin typeface="微软雅黑" panose="020B0503020204020204" pitchFamily="34" charset="-122"/>
                <a:ea typeface="微软雅黑" panose="020B0503020204020204" pitchFamily="34" charset="-122"/>
              </a:rPr>
              <a:t>再</a:t>
            </a:r>
            <a:r>
              <a:rPr lang="zh-CN" altLang="en-US" b="1" dirty="0">
                <a:latin typeface="微软雅黑" panose="020B0503020204020204" pitchFamily="34" charset="-122"/>
                <a:ea typeface="微软雅黑" panose="020B0503020204020204" pitchFamily="34" charset="-122"/>
              </a:rPr>
              <a:t>漫游到另一个网络</a:t>
            </a:r>
            <a:r>
              <a:rPr lang="zh-CN" altLang="en-US" b="1" dirty="0" smtClean="0">
                <a:latin typeface="微软雅黑" panose="020B0503020204020204" pitchFamily="34" charset="-122"/>
                <a:ea typeface="微软雅黑" panose="020B0503020204020204" pitchFamily="34" charset="-122"/>
              </a:rPr>
              <a:t>，也是通过锚</a:t>
            </a:r>
            <a:r>
              <a:rPr lang="zh-CN" altLang="en-US" b="1" dirty="0">
                <a:latin typeface="微软雅黑" panose="020B0503020204020204" pitchFamily="34" charset="-122"/>
                <a:ea typeface="微软雅黑" panose="020B0503020204020204" pitchFamily="34" charset="-122"/>
              </a:rPr>
              <a:t>外地</a:t>
            </a:r>
            <a:r>
              <a:rPr lang="zh-CN" altLang="en-US" b="1" dirty="0" smtClean="0">
                <a:latin typeface="微软雅黑" panose="020B0503020204020204" pitchFamily="34" charset="-122"/>
                <a:ea typeface="微软雅黑" panose="020B0503020204020204" pitchFamily="34" charset="-122"/>
              </a:rPr>
              <a:t>代理转发给 </a:t>
            </a:r>
            <a:r>
              <a:rPr lang="en-US" altLang="zh-CN" b="1" dirty="0" smtClean="0">
                <a:latin typeface="微软雅黑" panose="020B0503020204020204" pitchFamily="34" charset="-122"/>
                <a:ea typeface="微软雅黑" panose="020B0503020204020204" pitchFamily="34" charset="-122"/>
              </a:rPr>
              <a:t>A </a:t>
            </a:r>
            <a:r>
              <a:rPr lang="zh-CN" altLang="en-US" b="1" dirty="0" smtClean="0">
                <a:latin typeface="微软雅黑" panose="020B0503020204020204" pitchFamily="34" charset="-122"/>
                <a:ea typeface="微软雅黑" panose="020B0503020204020204" pitchFamily="34" charset="-122"/>
              </a:rPr>
              <a:t>的数据报。</a:t>
            </a:r>
            <a:endParaRPr lang="zh-CN" altLang="en-US" b="1" dirty="0">
              <a:latin typeface="微软雅黑" panose="020B0503020204020204" pitchFamily="34" charset="-122"/>
              <a:ea typeface="微软雅黑" panose="020B0503020204020204" pitchFamily="34" charset="-122"/>
            </a:endParaRPr>
          </a:p>
        </p:txBody>
      </p:sp>
    </p:spTree>
    <p:extLst>
      <p:ext uri="{BB962C8B-B14F-4D97-AF65-F5344CB8AC3E}">
        <p14:creationId xmlns="" xmlns:p14="http://schemas.microsoft.com/office/powerpoint/2010/main" val="1411271357"/>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wipe(left)">
                                      <p:cBhvr>
                                        <p:cTn id="7" dur="1000"/>
                                        <p:tgtEl>
                                          <p:spTgt spid="22"/>
                                        </p:tgtEl>
                                      </p:cBhvr>
                                    </p:animEffect>
                                  </p:childTnLst>
                                </p:cTn>
                              </p:par>
                              <p:par>
                                <p:cTn id="8" presetID="35" presetClass="emph" presetSubtype="0" repeatCount="3000" fill="hold" grpId="0" nodeType="withEffect">
                                  <p:stCondLst>
                                    <p:cond delay="0"/>
                                  </p:stCondLst>
                                  <p:childTnLst>
                                    <p:anim calcmode="discrete" valueType="str">
                                      <p:cBhvr>
                                        <p:cTn id="9" dur="1000" fill="hold"/>
                                        <p:tgtEl>
                                          <p:spTgt spid="70"/>
                                        </p:tgtEl>
                                        <p:attrNameLst>
                                          <p:attrName>style.visibility</p:attrName>
                                        </p:attrNameLst>
                                      </p:cBhvr>
                                      <p:tavLst>
                                        <p:tav tm="0">
                                          <p:val>
                                            <p:strVal val="hidden"/>
                                          </p:val>
                                        </p:tav>
                                        <p:tav tm="50000">
                                          <p:val>
                                            <p:strVal val="visible"/>
                                          </p:val>
                                        </p:tav>
                                      </p:tavLst>
                                    </p:anim>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grpId="0" nodeType="clickEffect">
                                  <p:stCondLst>
                                    <p:cond delay="0"/>
                                  </p:stCondLst>
                                  <p:childTnLst>
                                    <p:set>
                                      <p:cBhvr>
                                        <p:cTn id="13" dur="1" fill="hold">
                                          <p:stCondLst>
                                            <p:cond delay="0"/>
                                          </p:stCondLst>
                                        </p:cTn>
                                        <p:tgtEl>
                                          <p:spTgt spid="23"/>
                                        </p:tgtEl>
                                        <p:attrNameLst>
                                          <p:attrName>style.visibility</p:attrName>
                                        </p:attrNameLst>
                                      </p:cBhvr>
                                      <p:to>
                                        <p:strVal val="visible"/>
                                      </p:to>
                                    </p:set>
                                    <p:animEffect transition="in" filter="fade">
                                      <p:cBhvr>
                                        <p:cTn id="14"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P spid="23" grpId="0" animBg="1"/>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12"/>
          <p:cNvSpPr>
            <a:spLocks noChangeArrowheads="1"/>
          </p:cNvSpPr>
          <p:nvPr/>
        </p:nvSpPr>
        <p:spPr bwMode="auto">
          <a:xfrm>
            <a:off x="511896" y="619915"/>
            <a:ext cx="8129016" cy="422275"/>
          </a:xfrm>
          <a:prstGeom prst="roundRect">
            <a:avLst>
              <a:gd name="adj" fmla="val 16667"/>
            </a:avLst>
          </a:prstGeom>
          <a:solidFill>
            <a:srgbClr val="0089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zh-CN" altLang="en-US"/>
          </a:p>
        </p:txBody>
      </p:sp>
      <p:sp>
        <p:nvSpPr>
          <p:cNvPr id="3" name="Rectangle 13"/>
          <p:cNvSpPr>
            <a:spLocks noChangeArrowheads="1"/>
          </p:cNvSpPr>
          <p:nvPr/>
        </p:nvSpPr>
        <p:spPr bwMode="auto">
          <a:xfrm>
            <a:off x="2219830" y="594451"/>
            <a:ext cx="4713149" cy="4616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smtClean="0">
                <a:solidFill>
                  <a:schemeClr val="bg1"/>
                </a:solidFill>
                <a:latin typeface="微软雅黑" pitchFamily="34" charset="-122"/>
                <a:ea typeface="微软雅黑" pitchFamily="34" charset="-122"/>
              </a:rPr>
              <a:t>9.4.2 </a:t>
            </a:r>
            <a:r>
              <a:rPr lang="zh-CN" altLang="en-US" sz="2400" b="1" dirty="0" smtClean="0">
                <a:solidFill>
                  <a:schemeClr val="bg1"/>
                </a:solidFill>
                <a:latin typeface="微软雅黑" pitchFamily="34" charset="-122"/>
                <a:ea typeface="微软雅黑" pitchFamily="34" charset="-122"/>
              </a:rPr>
              <a:t>移动</a:t>
            </a:r>
            <a:r>
              <a:rPr lang="zh-CN" altLang="en-US" sz="2400" b="1" dirty="0">
                <a:solidFill>
                  <a:schemeClr val="bg1"/>
                </a:solidFill>
                <a:latin typeface="微软雅黑" pitchFamily="34" charset="-122"/>
                <a:ea typeface="微软雅黑" pitchFamily="34" charset="-122"/>
              </a:rPr>
              <a:t>网络对高层协议的影响</a:t>
            </a:r>
          </a:p>
        </p:txBody>
      </p:sp>
      <p:sp>
        <p:nvSpPr>
          <p:cNvPr id="4" name="Rectangle 46"/>
          <p:cNvSpPr>
            <a:spLocks noChangeArrowheads="1"/>
          </p:cNvSpPr>
          <p:nvPr/>
        </p:nvSpPr>
        <p:spPr bwMode="auto">
          <a:xfrm>
            <a:off x="511896" y="1042920"/>
            <a:ext cx="8129016" cy="209288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itchFamily="2" charset="2"/>
              <a:buChar char="l"/>
            </a:pPr>
            <a:r>
              <a:rPr lang="zh-CN" altLang="en-US" sz="2000" b="1" dirty="0">
                <a:latin typeface="微软雅黑" pitchFamily="34" charset="-122"/>
                <a:ea typeface="微软雅黑" pitchFamily="34" charset="-122"/>
              </a:rPr>
              <a:t>漫游时，会经常更换移动用户到无线网络的</a:t>
            </a:r>
            <a:r>
              <a:rPr lang="zh-CN" altLang="en-US" sz="2000" b="1" dirty="0" smtClean="0">
                <a:latin typeface="微软雅黑" pitchFamily="34" charset="-122"/>
                <a:ea typeface="微软雅黑" pitchFamily="34" charset="-122"/>
              </a:rPr>
              <a:t>连接点</a:t>
            </a:r>
            <a:r>
              <a:rPr lang="zh-CN" altLang="en-US" sz="2000" b="1" dirty="0">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网络连接</a:t>
            </a:r>
            <a:r>
              <a:rPr lang="zh-CN" altLang="en-US" sz="2000" b="1" dirty="0">
                <a:latin typeface="微软雅黑" pitchFamily="34" charset="-122"/>
                <a:ea typeface="微软雅黑" pitchFamily="34" charset="-122"/>
              </a:rPr>
              <a:t>就会发生很短时间的中断</a:t>
            </a:r>
            <a:r>
              <a:rPr lang="zh-CN" altLang="en-US" sz="2000" b="1" dirty="0" smtClean="0">
                <a:latin typeface="微软雅黑" pitchFamily="34" charset="-122"/>
                <a:ea typeface="微软雅黑" pitchFamily="34" charset="-122"/>
              </a:rPr>
              <a:t>。这种</a:t>
            </a:r>
            <a:r>
              <a:rPr lang="zh-CN" altLang="en-US" sz="2000" b="1" dirty="0">
                <a:latin typeface="微软雅黑" pitchFamily="34" charset="-122"/>
                <a:ea typeface="微软雅黑" pitchFamily="34" charset="-122"/>
              </a:rPr>
              <a:t>情况对高层协议有没有影响呢</a:t>
            </a:r>
            <a:r>
              <a:rPr lang="zh-CN" altLang="en-US" sz="2000" b="1" dirty="0" smtClean="0">
                <a:latin typeface="微软雅黑" pitchFamily="34" charset="-122"/>
                <a:ea typeface="微软雅黑" pitchFamily="34" charset="-122"/>
              </a:rPr>
              <a:t>？</a:t>
            </a:r>
            <a:endParaRPr lang="en-US" altLang="zh-CN" sz="2000" b="1" dirty="0" smtClean="0">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报文段会</a:t>
            </a:r>
            <a:r>
              <a:rPr lang="zh-CN" altLang="en-US" sz="2000" b="1" dirty="0" smtClean="0">
                <a:latin typeface="微软雅黑" pitchFamily="34" charset="-122"/>
                <a:ea typeface="微软雅黑" pitchFamily="34" charset="-122"/>
              </a:rPr>
              <a:t>丢失  </a:t>
            </a:r>
            <a:r>
              <a:rPr lang="zh-CN" altLang="en-US" sz="2800" b="1" dirty="0" smtClean="0">
                <a:solidFill>
                  <a:srgbClr val="C00000"/>
                </a:solidFill>
                <a:latin typeface="微软雅黑" pitchFamily="34" charset="-122"/>
                <a:ea typeface="微软雅黑" pitchFamily="34" charset="-122"/>
                <a:sym typeface="Wingdings 3" panose="05040102010807070707" pitchFamily="18" charset="2"/>
              </a:rPr>
              <a:t></a:t>
            </a:r>
            <a:endParaRPr lang="en-US" altLang="zh-CN" sz="2800" b="1" dirty="0">
              <a:solidFill>
                <a:srgbClr val="C00000"/>
              </a:solidFill>
              <a:latin typeface="微软雅黑" pitchFamily="34" charset="-122"/>
              <a:ea typeface="微软雅黑" pitchFamily="34" charset="-122"/>
            </a:endParaRPr>
          </a:p>
          <a:p>
            <a:pPr marL="717550" lvl="1" indent="-342900" eaLnBrk="0" hangingPunct="0">
              <a:lnSpc>
                <a:spcPts val="3000"/>
              </a:lnSpc>
              <a:buClr>
                <a:srgbClr val="9900CC"/>
              </a:buClr>
              <a:buSzPct val="85000"/>
              <a:buFont typeface="Wingdings" panose="05000000000000000000" pitchFamily="2" charset="2"/>
              <a:buChar char="u"/>
            </a:pP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拥塞控制就会采取措施，减小其拥塞窗口，使 </a:t>
            </a:r>
            <a:r>
              <a:rPr lang="en-US" altLang="zh-CN" sz="2000" b="1" dirty="0">
                <a:latin typeface="微软雅黑" pitchFamily="34" charset="-122"/>
                <a:ea typeface="微软雅黑" pitchFamily="34" charset="-122"/>
              </a:rPr>
              <a:t>TCP </a:t>
            </a:r>
            <a:r>
              <a:rPr lang="zh-CN" altLang="en-US" sz="2000" b="1" dirty="0">
                <a:latin typeface="微软雅黑" pitchFamily="34" charset="-122"/>
                <a:ea typeface="微软雅黑" pitchFamily="34" charset="-122"/>
              </a:rPr>
              <a:t>发送方的报文段发送速率降低。</a:t>
            </a:r>
            <a:endParaRPr lang="en-US" altLang="zh-CN" sz="2000" b="1" dirty="0">
              <a:latin typeface="微软雅黑" pitchFamily="34" charset="-122"/>
              <a:ea typeface="微软雅黑" pitchFamily="34" charset="-122"/>
            </a:endParaRPr>
          </a:p>
        </p:txBody>
      </p:sp>
    </p:spTree>
    <p:extLst>
      <p:ext uri="{BB962C8B-B14F-4D97-AF65-F5344CB8AC3E}">
        <p14:creationId xmlns="" xmlns:p14="http://schemas.microsoft.com/office/powerpoint/2010/main" val="3488066397"/>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6"/>
          <p:cNvSpPr>
            <a:spLocks noChangeArrowheads="1"/>
          </p:cNvSpPr>
          <p:nvPr/>
        </p:nvSpPr>
        <p:spPr bwMode="auto">
          <a:xfrm>
            <a:off x="511895" y="981957"/>
            <a:ext cx="8222801" cy="337528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10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marL="357188" indent="-357188" eaLnBrk="0" hangingPunct="0">
              <a:lnSpc>
                <a:spcPts val="3200"/>
              </a:lnSpc>
              <a:buClr>
                <a:srgbClr val="9900CC"/>
              </a:buClr>
              <a:buFont typeface="+mj-lt"/>
              <a:buAutoNum type="arabicPeriod"/>
            </a:pPr>
            <a:r>
              <a:rPr lang="zh-CN" altLang="en-US" sz="2000" b="1" dirty="0" smtClean="0">
                <a:solidFill>
                  <a:srgbClr val="C00000"/>
                </a:solidFill>
                <a:latin typeface="微软雅黑" pitchFamily="34" charset="-122"/>
                <a:ea typeface="微软雅黑" pitchFamily="34" charset="-122"/>
              </a:rPr>
              <a:t>本地</a:t>
            </a:r>
            <a:r>
              <a:rPr lang="zh-CN" altLang="en-US" sz="2000" b="1" dirty="0">
                <a:solidFill>
                  <a:srgbClr val="C00000"/>
                </a:solidFill>
                <a:latin typeface="微软雅黑" pitchFamily="34" charset="-122"/>
                <a:ea typeface="微软雅黑" pitchFamily="34" charset="-122"/>
              </a:rPr>
              <a:t>恢复</a:t>
            </a:r>
            <a:r>
              <a:rPr lang="zh-CN" altLang="en-US" sz="2000" b="1" dirty="0" smtClean="0">
                <a:solidFill>
                  <a:srgbClr val="C00000"/>
                </a:solidFill>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差错</a:t>
            </a:r>
            <a:r>
              <a:rPr lang="zh-CN" altLang="en-US" sz="2000" b="1" dirty="0">
                <a:latin typeface="微软雅黑" pitchFamily="34" charset="-122"/>
                <a:ea typeface="微软雅黑" pitchFamily="34" charset="-122"/>
              </a:rPr>
              <a:t>出现</a:t>
            </a:r>
            <a:r>
              <a:rPr lang="zh-CN" altLang="en-US" sz="2000" b="1" dirty="0" smtClean="0">
                <a:latin typeface="微软雅黑" pitchFamily="34" charset="-122"/>
                <a:ea typeface="微软雅黑" pitchFamily="34" charset="-122"/>
              </a:rPr>
              <a:t>在</a:t>
            </a:r>
            <a:r>
              <a:rPr lang="zh-CN" altLang="en-US" sz="2000" b="1" dirty="0">
                <a:latin typeface="微软雅黑" pitchFamily="34" charset="-122"/>
                <a:ea typeface="微软雅黑" pitchFamily="34" charset="-122"/>
              </a:rPr>
              <a:t>什么</a:t>
            </a:r>
            <a:r>
              <a:rPr lang="zh-CN" altLang="en-US" sz="2000" b="1" dirty="0" smtClean="0">
                <a:latin typeface="微软雅黑" pitchFamily="34" charset="-122"/>
                <a:ea typeface="微软雅黑" pitchFamily="34" charset="-122"/>
              </a:rPr>
              <a:t>地方，</a:t>
            </a:r>
            <a:r>
              <a:rPr lang="zh-CN" altLang="en-US" sz="2000" b="1" dirty="0">
                <a:latin typeface="微软雅黑" pitchFamily="34" charset="-122"/>
                <a:ea typeface="微软雅黑" pitchFamily="34" charset="-122"/>
              </a:rPr>
              <a:t>就在什么地方改正。例如，在无线局域网中使用的自动请求</a:t>
            </a:r>
            <a:r>
              <a:rPr lang="zh-CN" altLang="en-US" sz="2000" b="1" dirty="0" smtClean="0">
                <a:latin typeface="微软雅黑" pitchFamily="34" charset="-122"/>
                <a:ea typeface="微软雅黑" pitchFamily="34" charset="-122"/>
              </a:rPr>
              <a:t>重传 </a:t>
            </a:r>
            <a:r>
              <a:rPr lang="en-US" altLang="zh-CN" sz="2000" b="1" dirty="0" smtClean="0">
                <a:latin typeface="微软雅黑" pitchFamily="34" charset="-122"/>
                <a:ea typeface="微软雅黑" pitchFamily="34" charset="-122"/>
              </a:rPr>
              <a:t>ARQ </a:t>
            </a:r>
            <a:r>
              <a:rPr lang="zh-CN" altLang="en-US" sz="2000" b="1" dirty="0" smtClean="0">
                <a:latin typeface="微软雅黑" pitchFamily="34" charset="-122"/>
                <a:ea typeface="微软雅黑" pitchFamily="34" charset="-122"/>
              </a:rPr>
              <a:t>协议</a:t>
            </a:r>
            <a:r>
              <a:rPr lang="zh-CN" altLang="en-US" sz="2000" b="1" dirty="0">
                <a:latin typeface="微软雅黑" pitchFamily="34" charset="-122"/>
                <a:ea typeface="微软雅黑" pitchFamily="34" charset="-122"/>
              </a:rPr>
              <a:t>就属于本地恢复措施。</a:t>
            </a:r>
          </a:p>
          <a:p>
            <a:pPr marL="357188" indent="-357188" eaLnBrk="0" hangingPunct="0">
              <a:lnSpc>
                <a:spcPts val="3200"/>
              </a:lnSpc>
              <a:buClr>
                <a:srgbClr val="9900CC"/>
              </a:buClr>
              <a:buFont typeface="+mj-lt"/>
              <a:buAutoNum type="arabicPeriod"/>
            </a:pPr>
            <a:r>
              <a:rPr lang="zh-CN" altLang="en-US" sz="2000" b="1" dirty="0" smtClean="0">
                <a:solidFill>
                  <a:srgbClr val="C00000"/>
                </a:solidFill>
                <a:latin typeface="微软雅黑" pitchFamily="34" charset="-122"/>
                <a:ea typeface="微软雅黑" pitchFamily="34" charset="-122"/>
              </a:rPr>
              <a:t>让 </a:t>
            </a:r>
            <a:r>
              <a:rPr lang="en-US" altLang="zh-CN" sz="2000" b="1" dirty="0" smtClean="0">
                <a:solidFill>
                  <a:srgbClr val="C00000"/>
                </a:solidFill>
                <a:latin typeface="微软雅黑" pitchFamily="34" charset="-122"/>
                <a:ea typeface="微软雅黑" pitchFamily="34" charset="-122"/>
              </a:rPr>
              <a:t>TCP </a:t>
            </a:r>
            <a:r>
              <a:rPr lang="zh-CN" altLang="en-US" sz="2000" b="1" dirty="0" smtClean="0">
                <a:solidFill>
                  <a:srgbClr val="C00000"/>
                </a:solidFill>
                <a:latin typeface="微软雅黑" pitchFamily="34" charset="-122"/>
                <a:ea typeface="微软雅黑" pitchFamily="34" charset="-122"/>
              </a:rPr>
              <a:t>发送</a:t>
            </a:r>
            <a:r>
              <a:rPr lang="zh-CN" altLang="en-US" sz="2000" b="1" dirty="0">
                <a:solidFill>
                  <a:srgbClr val="C00000"/>
                </a:solidFill>
                <a:latin typeface="微软雅黑" pitchFamily="34" charset="-122"/>
                <a:ea typeface="微软雅黑" pitchFamily="34" charset="-122"/>
              </a:rPr>
              <a:t>方知道什么地方使用了无线链路</a:t>
            </a:r>
            <a:r>
              <a:rPr lang="zh-CN" altLang="en-US" sz="2000" b="1" dirty="0" smtClean="0">
                <a:solidFill>
                  <a:srgbClr val="C00000"/>
                </a:solidFill>
                <a:latin typeface="微软雅黑" pitchFamily="34" charset="-122"/>
                <a:ea typeface="微软雅黑" pitchFamily="34" charset="-122"/>
              </a:rPr>
              <a:t>。</a:t>
            </a:r>
            <a:r>
              <a:rPr lang="zh-CN" altLang="en-US" sz="2000" b="1" dirty="0" smtClean="0">
                <a:latin typeface="微软雅黑" pitchFamily="34" charset="-122"/>
                <a:ea typeface="微软雅黑" pitchFamily="34" charset="-122"/>
              </a:rPr>
              <a:t>仅在有线</a:t>
            </a:r>
            <a:r>
              <a:rPr lang="zh-CN" altLang="en-US" sz="2000" b="1" dirty="0">
                <a:latin typeface="微软雅黑" pitchFamily="34" charset="-122"/>
                <a:ea typeface="微软雅黑" pitchFamily="34" charset="-122"/>
              </a:rPr>
              <a:t>网络部分发生了</a:t>
            </a:r>
            <a:r>
              <a:rPr lang="zh-CN" altLang="en-US" sz="2000" b="1" dirty="0" smtClean="0">
                <a:latin typeface="微软雅黑" pitchFamily="34" charset="-122"/>
                <a:ea typeface="微软雅黑" pitchFamily="34" charset="-122"/>
              </a:rPr>
              <a:t>拥塞，</a:t>
            </a:r>
            <a:r>
              <a:rPr lang="en-US" altLang="zh-CN" sz="2000" b="1" dirty="0" smtClean="0">
                <a:latin typeface="微软雅黑" pitchFamily="34" charset="-122"/>
                <a:ea typeface="微软雅黑" pitchFamily="34" charset="-122"/>
              </a:rPr>
              <a:t>TCP </a:t>
            </a:r>
            <a:r>
              <a:rPr lang="zh-CN" altLang="en-US" sz="2000" b="1" dirty="0" smtClean="0">
                <a:latin typeface="微软雅黑" pitchFamily="34" charset="-122"/>
                <a:ea typeface="微软雅黑" pitchFamily="34" charset="-122"/>
              </a:rPr>
              <a:t>才</a:t>
            </a:r>
            <a:r>
              <a:rPr lang="zh-CN" altLang="en-US" sz="2000" b="1" dirty="0">
                <a:latin typeface="微软雅黑" pitchFamily="34" charset="-122"/>
                <a:ea typeface="微软雅黑" pitchFamily="34" charset="-122"/>
              </a:rPr>
              <a:t>采用拥塞控制的策略</a:t>
            </a:r>
            <a:r>
              <a:rPr lang="zh-CN" altLang="en-US" sz="2000" b="1" dirty="0" smtClean="0">
                <a:latin typeface="微软雅黑" pitchFamily="34" charset="-122"/>
                <a:ea typeface="微软雅黑" pitchFamily="34" charset="-122"/>
              </a:rPr>
              <a:t>。但要区分</a:t>
            </a:r>
            <a:r>
              <a:rPr lang="zh-CN" altLang="en-US" sz="2000" b="1" dirty="0">
                <a:latin typeface="微软雅黑" pitchFamily="34" charset="-122"/>
                <a:ea typeface="微软雅黑" pitchFamily="34" charset="-122"/>
              </a:rPr>
              <a:t>是在有线网段还是无线网段出现报文段丢失，则还需要一些特殊的技术。</a:t>
            </a:r>
          </a:p>
          <a:p>
            <a:pPr marL="357188" indent="-357188" eaLnBrk="0" hangingPunct="0">
              <a:lnSpc>
                <a:spcPts val="3200"/>
              </a:lnSpc>
              <a:buClr>
                <a:srgbClr val="9900CC"/>
              </a:buClr>
              <a:buFont typeface="+mj-lt"/>
              <a:buAutoNum type="arabicPeriod"/>
            </a:pPr>
            <a:r>
              <a:rPr lang="zh-CN" altLang="en-US" sz="2000" b="1" dirty="0" smtClean="0">
                <a:solidFill>
                  <a:srgbClr val="C00000"/>
                </a:solidFill>
                <a:latin typeface="微软雅黑" pitchFamily="34" charset="-122"/>
                <a:ea typeface="微软雅黑" pitchFamily="34" charset="-122"/>
              </a:rPr>
              <a:t>把</a:t>
            </a:r>
            <a:r>
              <a:rPr lang="zh-CN" altLang="en-US" sz="2000" b="1" dirty="0">
                <a:solidFill>
                  <a:srgbClr val="C00000"/>
                </a:solidFill>
                <a:latin typeface="微软雅黑" pitchFamily="34" charset="-122"/>
                <a:ea typeface="微软雅黑" pitchFamily="34" charset="-122"/>
              </a:rPr>
              <a:t>含有移动用户的端到</a:t>
            </a:r>
            <a:r>
              <a:rPr lang="zh-CN" altLang="en-US" sz="2000" b="1" dirty="0" smtClean="0">
                <a:solidFill>
                  <a:srgbClr val="C00000"/>
                </a:solidFill>
                <a:latin typeface="微软雅黑" pitchFamily="34" charset="-122"/>
                <a:ea typeface="微软雅黑" pitchFamily="34" charset="-122"/>
              </a:rPr>
              <a:t>端 </a:t>
            </a:r>
            <a:r>
              <a:rPr lang="en-US" altLang="zh-CN" sz="2000" b="1" dirty="0" smtClean="0">
                <a:solidFill>
                  <a:srgbClr val="C00000"/>
                </a:solidFill>
                <a:latin typeface="微软雅黑" pitchFamily="34" charset="-122"/>
                <a:ea typeface="微软雅黑" pitchFamily="34" charset="-122"/>
              </a:rPr>
              <a:t>TCP </a:t>
            </a:r>
            <a:r>
              <a:rPr lang="zh-CN" altLang="en-US" sz="2000" b="1" dirty="0" smtClean="0">
                <a:solidFill>
                  <a:srgbClr val="C00000"/>
                </a:solidFill>
                <a:latin typeface="微软雅黑" pitchFamily="34" charset="-122"/>
                <a:ea typeface="微软雅黑" pitchFamily="34" charset="-122"/>
              </a:rPr>
              <a:t>连接</a:t>
            </a:r>
            <a:r>
              <a:rPr lang="zh-CN" altLang="en-US" sz="2000" b="1" dirty="0">
                <a:solidFill>
                  <a:srgbClr val="C00000"/>
                </a:solidFill>
                <a:latin typeface="微软雅黑" pitchFamily="34" charset="-122"/>
                <a:ea typeface="微软雅黑" pitchFamily="34" charset="-122"/>
              </a:rPr>
              <a:t>拆成两个互相串接</a:t>
            </a:r>
            <a:r>
              <a:rPr lang="zh-CN" altLang="en-US" sz="2000" b="1" dirty="0" smtClean="0">
                <a:solidFill>
                  <a:srgbClr val="C00000"/>
                </a:solidFill>
                <a:latin typeface="微软雅黑" pitchFamily="34" charset="-122"/>
                <a:ea typeface="微软雅黑" pitchFamily="34" charset="-122"/>
              </a:rPr>
              <a:t>的 </a:t>
            </a:r>
            <a:r>
              <a:rPr lang="en-US" altLang="zh-CN" sz="2000" b="1" dirty="0" smtClean="0">
                <a:solidFill>
                  <a:srgbClr val="C00000"/>
                </a:solidFill>
                <a:latin typeface="微软雅黑" pitchFamily="34" charset="-122"/>
                <a:ea typeface="微软雅黑" pitchFamily="34" charset="-122"/>
              </a:rPr>
              <a:t>TCP </a:t>
            </a:r>
            <a:r>
              <a:rPr lang="zh-CN" altLang="en-US" sz="2000" b="1" dirty="0" smtClean="0">
                <a:solidFill>
                  <a:srgbClr val="C00000"/>
                </a:solidFill>
                <a:latin typeface="微软雅黑" pitchFamily="34" charset="-122"/>
                <a:ea typeface="微软雅黑" pitchFamily="34" charset="-122"/>
              </a:rPr>
              <a:t>连接</a:t>
            </a:r>
            <a:r>
              <a:rPr lang="zh-CN" altLang="en-US" sz="2000" b="1" dirty="0">
                <a:solidFill>
                  <a:srgbClr val="C00000"/>
                </a:solidFill>
                <a:latin typeface="微软雅黑" pitchFamily="34" charset="-122"/>
                <a:ea typeface="微软雅黑" pitchFamily="34" charset="-122"/>
              </a:rPr>
              <a:t>。</a:t>
            </a:r>
            <a:r>
              <a:rPr lang="zh-CN" altLang="en-US" sz="2000" b="1" dirty="0">
                <a:latin typeface="微软雅黑" pitchFamily="34" charset="-122"/>
                <a:ea typeface="微软雅黑" pitchFamily="34" charset="-122"/>
              </a:rPr>
              <a:t>从移动用户到无线接入点是一</a:t>
            </a:r>
            <a:r>
              <a:rPr lang="zh-CN" altLang="en-US" sz="2000" b="1" dirty="0" smtClean="0">
                <a:latin typeface="微软雅黑" pitchFamily="34" charset="-122"/>
                <a:ea typeface="微软雅黑" pitchFamily="34" charset="-122"/>
              </a:rPr>
              <a:t>个 </a:t>
            </a:r>
            <a:r>
              <a:rPr lang="en-US" altLang="zh-CN" sz="2000" b="1" dirty="0" smtClean="0">
                <a:latin typeface="微软雅黑" pitchFamily="34" charset="-122"/>
                <a:ea typeface="微软雅黑" pitchFamily="34" charset="-122"/>
              </a:rPr>
              <a:t>TCP </a:t>
            </a:r>
            <a:r>
              <a:rPr lang="zh-CN" altLang="en-US" sz="2000" b="1" dirty="0" smtClean="0">
                <a:latin typeface="微软雅黑" pitchFamily="34" charset="-122"/>
                <a:ea typeface="微软雅黑" pitchFamily="34" charset="-122"/>
              </a:rPr>
              <a:t>连接（无线</a:t>
            </a:r>
            <a:r>
              <a:rPr lang="zh-CN" altLang="en-US" sz="2000" b="1" dirty="0">
                <a:latin typeface="微软雅黑" pitchFamily="34" charset="-122"/>
                <a:ea typeface="微软雅黑" pitchFamily="34" charset="-122"/>
              </a:rPr>
              <a:t>信道），而剩下的使用有线网段连接的部分则是另一</a:t>
            </a:r>
            <a:r>
              <a:rPr lang="zh-CN" altLang="en-US" sz="2000" b="1" dirty="0" smtClean="0">
                <a:latin typeface="微软雅黑" pitchFamily="34" charset="-122"/>
                <a:ea typeface="微软雅黑" pitchFamily="34" charset="-122"/>
              </a:rPr>
              <a:t>个 </a:t>
            </a:r>
            <a:r>
              <a:rPr lang="en-US" altLang="zh-CN" sz="2000" b="1" dirty="0" smtClean="0">
                <a:latin typeface="微软雅黑" pitchFamily="34" charset="-122"/>
                <a:ea typeface="微软雅黑" pitchFamily="34" charset="-122"/>
              </a:rPr>
              <a:t>TCP </a:t>
            </a:r>
            <a:r>
              <a:rPr lang="zh-CN" altLang="en-US" sz="2000" b="1" dirty="0" smtClean="0">
                <a:latin typeface="微软雅黑" pitchFamily="34" charset="-122"/>
                <a:ea typeface="微软雅黑" pitchFamily="34" charset="-122"/>
              </a:rPr>
              <a:t>连接。</a:t>
            </a:r>
            <a:endParaRPr lang="en-US" altLang="zh-CN" sz="2000" b="1" dirty="0">
              <a:latin typeface="微软雅黑" pitchFamily="34" charset="-122"/>
              <a:ea typeface="微软雅黑" pitchFamily="34" charset="-122"/>
            </a:endParaRPr>
          </a:p>
        </p:txBody>
      </p:sp>
      <p:sp>
        <p:nvSpPr>
          <p:cNvPr id="5" name="AutoShape 5"/>
          <p:cNvSpPr>
            <a:spLocks noChangeArrowheads="1"/>
          </p:cNvSpPr>
          <p:nvPr/>
        </p:nvSpPr>
        <p:spPr bwMode="auto">
          <a:xfrm>
            <a:off x="509475" y="621677"/>
            <a:ext cx="8129015" cy="353930"/>
          </a:xfrm>
          <a:prstGeom prst="roundRect">
            <a:avLst>
              <a:gd name="adj" fmla="val 16667"/>
            </a:avLst>
          </a:prstGeom>
          <a:solidFill>
            <a:srgbClr val="00B050"/>
          </a:solidFill>
          <a:ln>
            <a:noFill/>
          </a:ln>
          <a:effectLst/>
          <a:extLst/>
        </p:spPr>
        <p:txBody>
          <a:bodyPr wrap="none" anchor="ctr"/>
          <a:lstStyle/>
          <a:p>
            <a:endParaRPr lang="zh-CN" altLang="en-US"/>
          </a:p>
        </p:txBody>
      </p:sp>
      <p:sp>
        <p:nvSpPr>
          <p:cNvPr id="6" name="Rectangle 6"/>
          <p:cNvSpPr>
            <a:spLocks noChangeArrowheads="1"/>
          </p:cNvSpPr>
          <p:nvPr/>
        </p:nvSpPr>
        <p:spPr bwMode="auto">
          <a:xfrm>
            <a:off x="3199248" y="598587"/>
            <a:ext cx="2749471"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a:solidFill>
                  <a:schemeClr val="bg1"/>
                </a:solidFill>
                <a:ea typeface="微软雅黑" pitchFamily="34" charset="-122"/>
              </a:rPr>
              <a:t>使用三种</a:t>
            </a:r>
            <a:r>
              <a:rPr lang="zh-CN" altLang="en-US" sz="2000" b="1" dirty="0" smtClean="0">
                <a:solidFill>
                  <a:schemeClr val="bg1"/>
                </a:solidFill>
                <a:ea typeface="微软雅黑" pitchFamily="34" charset="-122"/>
              </a:rPr>
              <a:t>方法处理问题</a:t>
            </a:r>
            <a:endParaRPr lang="zh-CN" altLang="en-US" sz="2000" b="1" dirty="0">
              <a:solidFill>
                <a:schemeClr val="bg1"/>
              </a:solidFill>
              <a:ea typeface="微软雅黑" pitchFamily="34" charset="-122"/>
            </a:endParaRPr>
          </a:p>
        </p:txBody>
      </p:sp>
    </p:spTree>
    <p:extLst>
      <p:ext uri="{BB962C8B-B14F-4D97-AF65-F5344CB8AC3E}">
        <p14:creationId xmlns="" xmlns:p14="http://schemas.microsoft.com/office/powerpoint/2010/main" val="2019320789"/>
      </p:ext>
    </p:extLst>
  </p:cSld>
  <p:clrMapOvr>
    <a:masterClrMapping/>
  </p:clrMapOvr>
  <mc:AlternateContent xmlns:mc="http://schemas.openxmlformats.org/markup-compatibility/2006">
    <mc:Choice xmlns=""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theme/theme1.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6462</TotalTime>
  <Words>14512</Words>
  <Application>Microsoft Office PowerPoint</Application>
  <PresentationFormat>全屏显示(16:9)</PresentationFormat>
  <Paragraphs>2731</Paragraphs>
  <Slides>162</Slides>
  <Notes>51</Notes>
  <HiddenSlides>0</HiddenSlides>
  <MMClips>0</MMClips>
  <ScaleCrop>false</ScaleCrop>
  <HeadingPairs>
    <vt:vector size="8" baseType="variant">
      <vt:variant>
        <vt:lpstr>已用的字体</vt:lpstr>
      </vt:variant>
      <vt:variant>
        <vt:i4>8</vt:i4>
      </vt:variant>
      <vt:variant>
        <vt:lpstr>主题</vt:lpstr>
      </vt:variant>
      <vt:variant>
        <vt:i4>1</vt:i4>
      </vt:variant>
      <vt:variant>
        <vt:lpstr>嵌入 OLE 服务器</vt:lpstr>
      </vt:variant>
      <vt:variant>
        <vt:i4>3</vt:i4>
      </vt:variant>
      <vt:variant>
        <vt:lpstr>幻灯片标题</vt:lpstr>
      </vt:variant>
      <vt:variant>
        <vt:i4>162</vt:i4>
      </vt:variant>
    </vt:vector>
  </HeadingPairs>
  <TitlesOfParts>
    <vt:vector size="174" baseType="lpstr">
      <vt:lpstr>Arial</vt:lpstr>
      <vt:lpstr>宋体</vt:lpstr>
      <vt:lpstr>微软雅黑</vt:lpstr>
      <vt:lpstr>Calibri</vt:lpstr>
      <vt:lpstr>Wingdings</vt:lpstr>
      <vt:lpstr>Times New Roman</vt:lpstr>
      <vt:lpstr>Wingdings 2</vt:lpstr>
      <vt:lpstr>Wingdings 3</vt:lpstr>
      <vt:lpstr>Office 主题​​</vt:lpstr>
      <vt:lpstr>VISIO</vt:lpstr>
      <vt:lpstr>Microsoft ClipArt Gallery</vt:lpstr>
      <vt:lpstr>Visio</vt:lpstr>
      <vt:lpstr>幻灯片 1</vt:lpstr>
      <vt:lpstr>幻灯片 2</vt:lpstr>
      <vt:lpstr>幻灯片 3</vt:lpstr>
      <vt:lpstr>幻灯片 4</vt:lpstr>
      <vt:lpstr>幻灯片 5</vt:lpstr>
      <vt:lpstr>幻灯片 6</vt:lpstr>
      <vt:lpstr>幻灯片 7</vt:lpstr>
      <vt:lpstr>幻灯片 8</vt:lpstr>
      <vt:lpstr>幻灯片 9</vt:lpstr>
      <vt:lpstr>幻灯片 10</vt:lpstr>
      <vt:lpstr>幻灯片 11</vt:lpstr>
      <vt:lpstr>幻灯片 12</vt:lpstr>
      <vt:lpstr>幻灯片 13</vt:lpstr>
      <vt:lpstr>幻灯片 14</vt:lpstr>
      <vt:lpstr>幻灯片 15</vt:lpstr>
      <vt:lpstr>幻灯片 16</vt:lpstr>
      <vt:lpstr>幻灯片 17</vt:lpstr>
      <vt:lpstr>幻灯片 18</vt:lpstr>
      <vt:lpstr>幻灯片 19</vt:lpstr>
      <vt:lpstr>幻灯片 20</vt:lpstr>
      <vt:lpstr>幻灯片 21</vt:lpstr>
      <vt:lpstr>幻灯片 22</vt:lpstr>
      <vt:lpstr>幻灯片 23</vt:lpstr>
      <vt:lpstr>幻灯片 24</vt:lpstr>
      <vt:lpstr>幻灯片 25</vt:lpstr>
      <vt:lpstr>幻灯片 26</vt:lpstr>
      <vt:lpstr>幻灯片 27</vt:lpstr>
      <vt:lpstr>幻灯片 28</vt:lpstr>
      <vt:lpstr>幻灯片 29</vt:lpstr>
      <vt:lpstr>幻灯片 30</vt:lpstr>
      <vt:lpstr>幻灯片 31</vt:lpstr>
      <vt:lpstr>幻灯片 32</vt:lpstr>
      <vt:lpstr>幻灯片 33</vt:lpstr>
      <vt:lpstr>幻灯片 34</vt:lpstr>
      <vt:lpstr>幻灯片 35</vt:lpstr>
      <vt:lpstr>幻灯片 36</vt:lpstr>
      <vt:lpstr>幻灯片 37</vt:lpstr>
      <vt:lpstr>幻灯片 38</vt:lpstr>
      <vt:lpstr>幻灯片 39</vt:lpstr>
      <vt:lpstr>幻灯片 40</vt:lpstr>
      <vt:lpstr>幻灯片 41</vt:lpstr>
      <vt:lpstr>幻灯片 42</vt:lpstr>
      <vt:lpstr>幻灯片 43</vt:lpstr>
      <vt:lpstr>幻灯片 44</vt:lpstr>
      <vt:lpstr>幻灯片 45</vt:lpstr>
      <vt:lpstr>幻灯片 46</vt:lpstr>
      <vt:lpstr>幻灯片 47</vt:lpstr>
      <vt:lpstr>幻灯片 48</vt:lpstr>
      <vt:lpstr>幻灯片 49</vt:lpstr>
      <vt:lpstr>幻灯片 50</vt:lpstr>
      <vt:lpstr>幻灯片 51</vt:lpstr>
      <vt:lpstr>幻灯片 52</vt:lpstr>
      <vt:lpstr>幻灯片 53</vt:lpstr>
      <vt:lpstr>幻灯片 54</vt:lpstr>
      <vt:lpstr>幻灯片 55</vt:lpstr>
      <vt:lpstr>幻灯片 56</vt:lpstr>
      <vt:lpstr>幻灯片 57</vt:lpstr>
      <vt:lpstr>幻灯片 58</vt:lpstr>
      <vt:lpstr>幻灯片 59</vt:lpstr>
      <vt:lpstr>幻灯片 60</vt:lpstr>
      <vt:lpstr>幻灯片 61</vt:lpstr>
      <vt:lpstr>幻灯片 62</vt:lpstr>
      <vt:lpstr>幻灯片 63</vt:lpstr>
      <vt:lpstr>幻灯片 64</vt:lpstr>
      <vt:lpstr>幻灯片 65</vt:lpstr>
      <vt:lpstr>幻灯片 66</vt:lpstr>
      <vt:lpstr>幻灯片 67</vt:lpstr>
      <vt:lpstr>幻灯片 68</vt:lpstr>
      <vt:lpstr>幻灯片 69</vt:lpstr>
      <vt:lpstr>幻灯片 70</vt:lpstr>
      <vt:lpstr>幻灯片 71</vt:lpstr>
      <vt:lpstr>幻灯片 72</vt:lpstr>
      <vt:lpstr>幻灯片 73</vt:lpstr>
      <vt:lpstr>幻灯片 74</vt:lpstr>
      <vt:lpstr>幻灯片 75</vt:lpstr>
      <vt:lpstr>幻灯片 76</vt:lpstr>
      <vt:lpstr>幻灯片 77</vt:lpstr>
      <vt:lpstr>幻灯片 78</vt:lpstr>
      <vt:lpstr>幻灯片 79</vt:lpstr>
      <vt:lpstr>幻灯片 80</vt:lpstr>
      <vt:lpstr>幻灯片 81</vt:lpstr>
      <vt:lpstr>幻灯片 82</vt:lpstr>
      <vt:lpstr>幻灯片 83</vt:lpstr>
      <vt:lpstr>幻灯片 84</vt:lpstr>
      <vt:lpstr>幻灯片 85</vt:lpstr>
      <vt:lpstr>幻灯片 86</vt:lpstr>
      <vt:lpstr>幻灯片 87</vt:lpstr>
      <vt:lpstr>幻灯片 88</vt:lpstr>
      <vt:lpstr>幻灯片 89</vt:lpstr>
      <vt:lpstr>幻灯片 90</vt:lpstr>
      <vt:lpstr>幻灯片 91</vt:lpstr>
      <vt:lpstr>幻灯片 92</vt:lpstr>
      <vt:lpstr>幻灯片 93</vt:lpstr>
      <vt:lpstr>幻灯片 94</vt:lpstr>
      <vt:lpstr>幻灯片 95</vt:lpstr>
      <vt:lpstr>幻灯片 96</vt:lpstr>
      <vt:lpstr>幻灯片 97</vt:lpstr>
      <vt:lpstr>幻灯片 98</vt:lpstr>
      <vt:lpstr>幻灯片 99</vt:lpstr>
      <vt:lpstr>幻灯片 100</vt:lpstr>
      <vt:lpstr>幻灯片 101</vt:lpstr>
      <vt:lpstr>幻灯片 102</vt:lpstr>
      <vt:lpstr>幻灯片 103</vt:lpstr>
      <vt:lpstr>幻灯片 104</vt:lpstr>
      <vt:lpstr>幻灯片 105</vt:lpstr>
      <vt:lpstr>幻灯片 106</vt:lpstr>
      <vt:lpstr>幻灯片 107</vt:lpstr>
      <vt:lpstr>幻灯片 108</vt:lpstr>
      <vt:lpstr>幻灯片 109</vt:lpstr>
      <vt:lpstr>幻灯片 110</vt:lpstr>
      <vt:lpstr>幻灯片 111</vt:lpstr>
      <vt:lpstr>幻灯片 112</vt:lpstr>
      <vt:lpstr>幻灯片 113</vt:lpstr>
      <vt:lpstr>幻灯片 114</vt:lpstr>
      <vt:lpstr>幻灯片 115</vt:lpstr>
      <vt:lpstr>幻灯片 116</vt:lpstr>
      <vt:lpstr>幻灯片 117</vt:lpstr>
      <vt:lpstr>幻灯片 118</vt:lpstr>
      <vt:lpstr>幻灯片 119</vt:lpstr>
      <vt:lpstr>幻灯片 120</vt:lpstr>
      <vt:lpstr>幻灯片 121</vt:lpstr>
      <vt:lpstr>幻灯片 122</vt:lpstr>
      <vt:lpstr>幻灯片 123</vt:lpstr>
      <vt:lpstr>幻灯片 124</vt:lpstr>
      <vt:lpstr>幻灯片 125</vt:lpstr>
      <vt:lpstr>幻灯片 126</vt:lpstr>
      <vt:lpstr>幻灯片 127</vt:lpstr>
      <vt:lpstr>幻灯片 128</vt:lpstr>
      <vt:lpstr>幻灯片 129</vt:lpstr>
      <vt:lpstr>幻灯片 130</vt:lpstr>
      <vt:lpstr>幻灯片 131</vt:lpstr>
      <vt:lpstr>幻灯片 132</vt:lpstr>
      <vt:lpstr>幻灯片 133</vt:lpstr>
      <vt:lpstr>幻灯片 134</vt:lpstr>
      <vt:lpstr>幻灯片 135</vt:lpstr>
      <vt:lpstr>幻灯片 136</vt:lpstr>
      <vt:lpstr>幻灯片 137</vt:lpstr>
      <vt:lpstr>幻灯片 138</vt:lpstr>
      <vt:lpstr>幻灯片 139</vt:lpstr>
      <vt:lpstr>幻灯片 140</vt:lpstr>
      <vt:lpstr>幻灯片 141</vt:lpstr>
      <vt:lpstr>幻灯片 142</vt:lpstr>
      <vt:lpstr>幻灯片 143</vt:lpstr>
      <vt:lpstr>幻灯片 144</vt:lpstr>
      <vt:lpstr>幻灯片 145</vt:lpstr>
      <vt:lpstr>幻灯片 146</vt:lpstr>
      <vt:lpstr>幻灯片 147</vt:lpstr>
      <vt:lpstr>幻灯片 148</vt:lpstr>
      <vt:lpstr>幻灯片 149</vt:lpstr>
      <vt:lpstr>幻灯片 150</vt:lpstr>
      <vt:lpstr>幻灯片 151</vt:lpstr>
      <vt:lpstr>幻灯片 152</vt:lpstr>
      <vt:lpstr>幻灯片 153</vt:lpstr>
      <vt:lpstr>幻灯片 154</vt:lpstr>
      <vt:lpstr>幻灯片 155</vt:lpstr>
      <vt:lpstr>幻灯片 156</vt:lpstr>
      <vt:lpstr>幻灯片 157</vt:lpstr>
      <vt:lpstr>幻灯片 158</vt:lpstr>
      <vt:lpstr>幻灯片 159</vt:lpstr>
      <vt:lpstr>幻灯片 160</vt:lpstr>
      <vt:lpstr>幻灯片 161</vt:lpstr>
      <vt:lpstr>幻灯片 162</vt:lpstr>
    </vt:vector>
  </TitlesOfParts>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某同学</dc:creator>
  <cp:lastModifiedBy>某同学</cp:lastModifiedBy>
  <cp:revision>658</cp:revision>
  <dcterms:created xsi:type="dcterms:W3CDTF">2018-07-18T08:51:30Z</dcterms:created>
  <dcterms:modified xsi:type="dcterms:W3CDTF">2021-11-08T10:06:26Z</dcterms:modified>
</cp:coreProperties>
</file>