
<file path=[Content_Types].xml><?xml version="1.0" encoding="utf-8"?>
<Types xmlns="http://schemas.openxmlformats.org/package/2006/content-types">
  <Default Extension="bin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7" r:id="rId1"/>
    <p:sldMasterId id="2147483665" r:id="rId2"/>
    <p:sldMasterId id="2147483690" r:id="rId3"/>
  </p:sldMasterIdLst>
  <p:notesMasterIdLst>
    <p:notesMasterId r:id="rId14"/>
  </p:notesMasterIdLst>
  <p:sldIdLst>
    <p:sldId id="427" r:id="rId4"/>
    <p:sldId id="804" r:id="rId5"/>
    <p:sldId id="801" r:id="rId6"/>
    <p:sldId id="805" r:id="rId7"/>
    <p:sldId id="800" r:id="rId8"/>
    <p:sldId id="806" r:id="rId9"/>
    <p:sldId id="799" r:id="rId10"/>
    <p:sldId id="802" r:id="rId11"/>
    <p:sldId id="798" r:id="rId12"/>
    <p:sldId id="803" r:id="rId13"/>
  </p:sldIdLst>
  <p:sldSz cx="9144000" cy="6858000" type="screen4x3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CC"/>
    <a:srgbClr val="800000"/>
    <a:srgbClr val="CC3300"/>
    <a:srgbClr val="003300"/>
    <a:srgbClr val="3D41D1"/>
    <a:srgbClr val="3366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548" autoAdjust="0"/>
  </p:normalViewPr>
  <p:slideViewPr>
    <p:cSldViewPr snapToGrid="0">
      <p:cViewPr varScale="1">
        <p:scale>
          <a:sx n="77" d="100"/>
          <a:sy n="77" d="100"/>
        </p:scale>
        <p:origin x="-10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7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CN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CN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zh-CN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C5CDA40-B155-4F68-BF56-EB2E860787E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511951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24175"/>
            <a:ext cx="6400800" cy="12255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请使用艺术字做标题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549275"/>
            <a:ext cx="5903912" cy="431800"/>
          </a:xfrm>
        </p:spPr>
        <p:txBody>
          <a:bodyPr/>
          <a:lstStyle>
            <a:lvl1pPr>
              <a:defRPr sz="2800">
                <a:solidFill>
                  <a:srgbClr val="9900CC"/>
                </a:solidFill>
              </a:defRPr>
            </a:lvl1pPr>
          </a:lstStyle>
          <a:p>
            <a:pPr lvl="0"/>
            <a:r>
              <a:rPr lang="zh-CN" altLang="en-US" noProof="0" smtClean="0"/>
              <a:t>微机原理及接口技术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78094" y="6505149"/>
            <a:ext cx="7810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285DE477-4510-47CB-952F-D84D2091B927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38862870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  <p:bldP spid="49155" grpId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313" y="981075"/>
            <a:ext cx="8229600" cy="490697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9F8885-04C0-4B35-9FC3-BE13BADB3149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9528699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73EDFD0-2DF5-4831-86EC-3FD2BAB22381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50307320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9313" y="981075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2CD4EF4-7429-4F05-A8E1-E4A0D75683F4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95350562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B8A6BE-52C4-4578-BF1A-89921473D44A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598493711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3AE47B-9566-4EFA-A822-89C1C6836D1B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70294442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97E343-76DE-4E4F-A447-E3B201C11D06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00280779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3817F64-4E0E-49E3-B845-83B48CFD4FA0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2082193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6AB524-C550-444A-B0A9-B0F19564F872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072418789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9C1AFC0-0FB3-4D71-A3B3-731130F901A2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41753641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9055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93CD95-4BD3-4B60-B8A1-D4A0D895DC95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8614790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3663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001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7746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902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408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3094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3919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70602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5261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768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04376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6382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24175"/>
            <a:ext cx="6400800" cy="122555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CN" altLang="en-US" noProof="0" smtClean="0"/>
              <a:t>请使用艺术字做标题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4213" y="549275"/>
            <a:ext cx="5903912" cy="431800"/>
          </a:xfrm>
        </p:spPr>
        <p:txBody>
          <a:bodyPr/>
          <a:lstStyle>
            <a:lvl1pPr>
              <a:defRPr sz="2800">
                <a:solidFill>
                  <a:srgbClr val="9900CC"/>
                </a:solidFill>
              </a:defRPr>
            </a:lvl1pPr>
          </a:lstStyle>
          <a:p>
            <a:pPr lvl="0"/>
            <a:r>
              <a:rPr lang="zh-CN" altLang="en-US" noProof="0" smtClean="0"/>
              <a:t>微机原理及接口技术</a:t>
            </a:r>
          </a:p>
        </p:txBody>
      </p:sp>
    </p:spTree>
    <p:extLst>
      <p:ext uri="{BB962C8B-B14F-4D97-AF65-F5344CB8AC3E}">
        <p14:creationId xmlns:p14="http://schemas.microsoft.com/office/powerpoint/2010/main" val="1283270590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5" grpId="0"/>
      <p:bldP spid="49155" grpId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313" y="981075"/>
            <a:ext cx="8229600" cy="490697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5595674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533541647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68313" y="981075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9313" y="981075"/>
            <a:ext cx="4038600" cy="5184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010361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750499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215994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0948358"/>
      </p:ext>
    </p:extLst>
  </p:cSld>
  <p:clrMapOvr>
    <a:masterClrMapping/>
  </p:clrMapOvr>
  <p:transition>
    <p:random/>
    <p:sndAc>
      <p:stSnd>
        <p:snd r:embed="rId1" name="camera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48017966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860485958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88289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59055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59055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564520"/>
      </p:ext>
    </p:extLst>
  </p:cSld>
  <p:clrMapOvr>
    <a:masterClrMapping/>
  </p:clrMapOvr>
  <p:transition>
    <p:random/>
    <p:sndAc>
      <p:stSnd>
        <p:snd r:embed="rId1" name="camer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bin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slide" Target="../slides/slide7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audio" Target="../media/audio1.bin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1075"/>
            <a:ext cx="82296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微机原理及接口技术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588950" y="10043"/>
            <a:ext cx="3559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                   微机原理及接口技术</a:t>
            </a:r>
          </a:p>
        </p:txBody>
      </p:sp>
      <p:pic>
        <p:nvPicPr>
          <p:cNvPr id="48134" name="Picture 6" descr="LINE036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" y="533859"/>
            <a:ext cx="925509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LINE03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" y="6371394"/>
            <a:ext cx="914400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9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78094" y="6505149"/>
            <a:ext cx="7810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285DE477-4510-47CB-952F-D84D2091B927}" type="slidenum">
              <a:rPr lang="en-US" altLang="zh-CN" smtClean="0"/>
              <a:pPr/>
              <a:t>‹#›</a:t>
            </a:fld>
            <a:endParaRPr lang="en-US" altLang="zh-CN" dirty="0"/>
          </a:p>
        </p:txBody>
      </p:sp>
      <p:pic>
        <p:nvPicPr>
          <p:cNvPr id="11" name="Picture 8" descr="ji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" y="70792"/>
            <a:ext cx="1511300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AutoShape 11">
            <a:hlinkClick r:id="rId16" action="ppaction://hlinksldjump" highlightClick="1"/>
          </p:cNvPr>
          <p:cNvSpPr>
            <a:spLocks noChangeArrowheads="1"/>
          </p:cNvSpPr>
          <p:nvPr userDrawn="1"/>
        </p:nvSpPr>
        <p:spPr bwMode="auto">
          <a:xfrm>
            <a:off x="6939795" y="6460613"/>
            <a:ext cx="431800" cy="360363"/>
          </a:xfrm>
          <a:prstGeom prst="actionButtonHome">
            <a:avLst/>
          </a:prstGeom>
          <a:solidFill>
            <a:srgbClr val="3399FF"/>
          </a:solidFill>
          <a:ln w="12700">
            <a:solidFill>
              <a:srgbClr val="99FF99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7" name="AutoShape 12">
            <a:hlinkClick r:id="" action="ppaction://hlinkshowjump?jump=previousslide" highlightClick="1"/>
          </p:cNvPr>
          <p:cNvSpPr>
            <a:spLocks noChangeArrowheads="1"/>
          </p:cNvSpPr>
          <p:nvPr userDrawn="1"/>
        </p:nvSpPr>
        <p:spPr bwMode="auto">
          <a:xfrm>
            <a:off x="7371595" y="6460614"/>
            <a:ext cx="360363" cy="360363"/>
          </a:xfrm>
          <a:prstGeom prst="actionButtonBackPrevious">
            <a:avLst/>
          </a:prstGeom>
          <a:solidFill>
            <a:srgbClr val="3399FF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AutoShape 1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7735436" y="6463081"/>
            <a:ext cx="360363" cy="360363"/>
          </a:xfrm>
          <a:prstGeom prst="actionButtonForwardNext">
            <a:avLst/>
          </a:prstGeom>
          <a:solidFill>
            <a:srgbClr val="3399FF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9803" y="6460613"/>
            <a:ext cx="360362" cy="360362"/>
          </a:xfrm>
          <a:prstGeom prst="rect">
            <a:avLst/>
          </a:prstGeom>
          <a:solidFill>
            <a:srgbClr val="3399FF"/>
          </a:solidFill>
          <a:ln w="12700">
            <a:solidFill>
              <a:srgbClr val="99FF99"/>
            </a:solidFill>
            <a:miter lim="800000"/>
            <a:headEnd type="none" w="sm" len="sm"/>
            <a:tailEnd type="none" w="sm" len="sm"/>
          </a:ln>
          <a:effectLst/>
        </p:spPr>
      </p:pic>
      <p:pic>
        <p:nvPicPr>
          <p:cNvPr id="13" name="Picture 9" descr="Return">
            <a:hlinkClick r:id="" action="ppaction://hlinkshowjump?jump=lastslideviewed"/>
          </p:cNvPr>
          <p:cNvPicPr preferRelativeResize="0">
            <a:picLocks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803" y="6488971"/>
            <a:ext cx="323850" cy="32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581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ransition>
    <p:random/>
    <p:sndAc>
      <p:stSnd>
        <p:snd r:embed="rId1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1800" b="1">
          <a:solidFill>
            <a:srgbClr val="CC33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9pPr>
    </p:titleStyle>
    <p:bodyStyle>
      <a:lvl1pPr marL="342900" indent="-342900" algn="just" rtl="0" fontAlgn="base">
        <a:spcBef>
          <a:spcPct val="20000"/>
        </a:spcBef>
        <a:spcAft>
          <a:spcPct val="0"/>
        </a:spcAft>
        <a:buBlip>
          <a:blip r:embed="rId19"/>
        </a:buBlip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0" fontAlgn="base">
        <a:spcBef>
          <a:spcPct val="20000"/>
        </a:spcBef>
        <a:spcAft>
          <a:spcPct val="0"/>
        </a:spcAft>
        <a:buBlip>
          <a:blip r:embed="rId20"/>
        </a:buBlip>
        <a:defRPr sz="2800" b="1">
          <a:solidFill>
            <a:schemeClr val="tx1"/>
          </a:solidFill>
          <a:latin typeface="+mn-lt"/>
          <a:ea typeface="+mj-ea"/>
        </a:defRPr>
      </a:lvl2pPr>
      <a:lvl3pPr marL="1143000" indent="-228600" algn="just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j-ea"/>
        </a:defRPr>
      </a:lvl3pPr>
      <a:lvl4pPr marL="1600200" indent="-228600" algn="just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j-ea"/>
        </a:defRPr>
      </a:lvl4pPr>
      <a:lvl5pPr marL="20574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46629B-367B-4413-B9F1-37AC74693CDA}" type="datetimeFigureOut">
              <a:rPr lang="zh-CN" altLang="en-US" smtClean="0"/>
              <a:pPr/>
              <a:t>2018/12/10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EB3C8-96DC-4474-A17B-88CA8B64513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154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8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981075"/>
            <a:ext cx="8229600" cy="51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微机原理及接口技术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5588950" y="10043"/>
            <a:ext cx="355932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                   微机原理及接口技术</a:t>
            </a:r>
          </a:p>
        </p:txBody>
      </p:sp>
      <p:pic>
        <p:nvPicPr>
          <p:cNvPr id="48134" name="Picture 6" descr="LINE036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" y="533859"/>
            <a:ext cx="9255094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35" name="Picture 7" descr="LINE03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" y="6371394"/>
            <a:ext cx="9144000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jin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1" y="70792"/>
            <a:ext cx="1511300" cy="41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13">
            <a:hlinkClick r:id="" action="ppaction://hlinkshowjump?jump=nextslide" highlightClick="1"/>
          </p:cNvPr>
          <p:cNvSpPr>
            <a:spLocks noChangeArrowheads="1"/>
          </p:cNvSpPr>
          <p:nvPr userDrawn="1"/>
        </p:nvSpPr>
        <p:spPr bwMode="auto">
          <a:xfrm>
            <a:off x="7899558" y="6463081"/>
            <a:ext cx="360363" cy="360363"/>
          </a:xfrm>
          <a:prstGeom prst="actionButtonForwardNext">
            <a:avLst/>
          </a:prstGeom>
          <a:solidFill>
            <a:srgbClr val="3399FF"/>
          </a:solidFill>
          <a:ln w="9525">
            <a:solidFill>
              <a:srgbClr val="99FF99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smtClean="0">
              <a:solidFill>
                <a:sysClr val="windowText" lastClr="000000"/>
              </a:solidFill>
            </a:endParaRPr>
          </a:p>
        </p:txBody>
      </p:sp>
      <p:pic>
        <p:nvPicPr>
          <p:cNvPr id="9" name="Picture 9" descr="Return">
            <a:hlinkClick r:id="" action="ppaction://hlinkshowjump?jump=lastslideviewed"/>
          </p:cNvPr>
          <p:cNvPicPr preferRelativeResize="0">
            <a:picLocks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367" y="6463081"/>
            <a:ext cx="346131" cy="36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320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>
    <p:random/>
    <p:sndAc>
      <p:stSnd>
        <p:snd r:embed="rId13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8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3" grpId="0"/>
    </p:bld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1800" b="1">
          <a:solidFill>
            <a:srgbClr val="CC3300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CC3300"/>
          </a:solidFill>
          <a:latin typeface="Arial" charset="0"/>
          <a:ea typeface="宋体" pitchFamily="2" charset="-122"/>
        </a:defRPr>
      </a:lvl9pPr>
    </p:titleStyle>
    <p:bodyStyle>
      <a:lvl1pPr marL="342900" indent="-342900" algn="just" rtl="0" fontAlgn="base">
        <a:spcBef>
          <a:spcPct val="20000"/>
        </a:spcBef>
        <a:spcAft>
          <a:spcPct val="0"/>
        </a:spcAft>
        <a:buBlip>
          <a:blip r:embed="rId17"/>
        </a:buBlip>
        <a:defRPr sz="3200" b="1">
          <a:solidFill>
            <a:schemeClr val="accent2"/>
          </a:solidFill>
          <a:latin typeface="+mn-lt"/>
          <a:ea typeface="+mn-ea"/>
          <a:cs typeface="+mn-cs"/>
        </a:defRPr>
      </a:lvl1pPr>
      <a:lvl2pPr marL="742950" indent="-285750" algn="just" rtl="0" fontAlgn="base">
        <a:spcBef>
          <a:spcPct val="20000"/>
        </a:spcBef>
        <a:spcAft>
          <a:spcPct val="0"/>
        </a:spcAft>
        <a:buBlip>
          <a:blip r:embed="rId18"/>
        </a:buBlip>
        <a:defRPr sz="2800" b="1">
          <a:solidFill>
            <a:schemeClr val="tx1"/>
          </a:solidFill>
          <a:latin typeface="+mn-lt"/>
          <a:ea typeface="+mj-ea"/>
        </a:defRPr>
      </a:lvl2pPr>
      <a:lvl3pPr marL="1143000" indent="-228600" algn="just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j-ea"/>
        </a:defRPr>
      </a:lvl3pPr>
      <a:lvl4pPr marL="1600200" indent="-228600" algn="just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j-ea"/>
        </a:defRPr>
      </a:lvl4pPr>
      <a:lvl5pPr marL="20574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5pPr>
      <a:lvl6pPr marL="25146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6pPr>
      <a:lvl7pPr marL="29718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7pPr>
      <a:lvl8pPr marL="34290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8pPr>
      <a:lvl9pPr marL="3886200" indent="-228600" algn="just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j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468313" y="1819275"/>
            <a:ext cx="82296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800" b="1">
                <a:solidFill>
                  <a:srgbClr val="CC3300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CC3300"/>
                </a:solidFill>
                <a:latin typeface="Arial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6600" dirty="0" smtClean="0">
                <a:ea typeface="隶书" pitchFamily="49" charset="-122"/>
              </a:rPr>
              <a:t/>
            </a:r>
            <a:br>
              <a:rPr lang="en-US" altLang="zh-CN" sz="6600" dirty="0" smtClean="0">
                <a:ea typeface="隶书" pitchFamily="49" charset="-122"/>
              </a:rPr>
            </a:br>
            <a:r>
              <a:rPr lang="zh-CN" altLang="en-US" sz="6600" dirty="0" smtClean="0">
                <a:ea typeface="隶书" pitchFamily="49" charset="-122"/>
              </a:rPr>
              <a:t>单片微机原理</a:t>
            </a:r>
            <a:br>
              <a:rPr lang="zh-CN" altLang="en-US" sz="6600" dirty="0" smtClean="0">
                <a:ea typeface="隶书" pitchFamily="49" charset="-122"/>
              </a:rPr>
            </a:br>
            <a:r>
              <a:rPr lang="zh-CN" altLang="en-US" sz="6600" dirty="0" smtClean="0">
                <a:ea typeface="隶书" pitchFamily="49" charset="-122"/>
              </a:rPr>
              <a:t>及应用</a:t>
            </a:r>
            <a:endParaRPr lang="zh-CN" altLang="en-US" sz="6600" dirty="0">
              <a:ea typeface="隶书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9751674"/>
      </p:ext>
    </p:extLst>
  </p:cSld>
  <p:clrMapOvr>
    <a:masterClrMapping/>
  </p:clrMapOvr>
  <p:transition>
    <p:random/>
    <p:sndAc>
      <p:stSnd>
        <p:snd r:embed="rId2" name="camera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61286" y="10043"/>
            <a:ext cx="6886989" cy="504825"/>
          </a:xfrm>
        </p:spPr>
        <p:txBody>
          <a:bodyPr/>
          <a:lstStyle/>
          <a:p>
            <a:r>
              <a:rPr lang="zh-CN" altLang="en-US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整门课程重点：执行</a:t>
            </a:r>
            <a:r>
              <a:rPr lang="en-US" altLang="zh-CN" sz="20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MOVX</a:t>
            </a:r>
            <a:r>
              <a:rPr lang="zh-CN" altLang="en-US" sz="200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类指令的时序</a:t>
            </a:r>
            <a:r>
              <a:rPr lang="zh-CN" altLang="en-US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图，及两条指令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" y="862957"/>
            <a:ext cx="8924925" cy="3919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内容占位符 2"/>
          <p:cNvSpPr txBox="1">
            <a:spLocks/>
          </p:cNvSpPr>
          <p:nvPr/>
        </p:nvSpPr>
        <p:spPr>
          <a:xfrm>
            <a:off x="457199" y="4868993"/>
            <a:ext cx="8229600" cy="1717159"/>
          </a:xfrm>
          <a:prstGeom prst="rect">
            <a:avLst/>
          </a:prstGeom>
        </p:spPr>
        <p:txBody>
          <a:bodyPr/>
          <a:lstStyle>
            <a:lvl1pPr marL="342900" indent="-342900" algn="just" rtl="0" fontAlgn="base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3200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742950" indent="-285750" algn="just" rtl="0" fontAlgn="base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800" b="1">
                <a:solidFill>
                  <a:schemeClr val="tx1"/>
                </a:solidFill>
                <a:latin typeface="+mn-lt"/>
                <a:ea typeface="+mj-ea"/>
              </a:defRPr>
            </a:lvl2pPr>
            <a:lvl3pPr marL="1143000" indent="-228600" algn="just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j-ea"/>
              </a:defRPr>
            </a:lvl3pPr>
            <a:lvl4pPr marL="1600200" indent="-228600" algn="just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j-ea"/>
              </a:defRPr>
            </a:lvl4pPr>
            <a:lvl5pPr marL="2057400" indent="-228600" algn="just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j-ea"/>
              </a:defRPr>
            </a:lvl5pPr>
            <a:lvl6pPr marL="2514600" indent="-228600" algn="just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j-ea"/>
              </a:defRPr>
            </a:lvl6pPr>
            <a:lvl7pPr marL="2971800" indent="-228600" algn="just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j-ea"/>
              </a:defRPr>
            </a:lvl7pPr>
            <a:lvl8pPr marL="3429000" indent="-228600" algn="just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j-ea"/>
              </a:defRPr>
            </a:lvl8pPr>
            <a:lvl9pPr marL="3886200" indent="-228600" algn="just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j-ea"/>
              </a:defRPr>
            </a:lvl9pPr>
          </a:lstStyle>
          <a:p>
            <a:pPr marL="0" indent="0">
              <a:buNone/>
            </a:pPr>
            <a:r>
              <a:rPr lang="zh-CN" altLang="zh-CN" sz="2400" kern="1050" dirty="0">
                <a:ea typeface="黑体"/>
                <a:cs typeface="Times New Roman"/>
              </a:rPr>
              <a:t>外部数据存储器</a:t>
            </a:r>
            <a:r>
              <a:rPr lang="en-US" altLang="zh-CN" sz="2400" kern="1050" dirty="0">
                <a:ea typeface="黑体"/>
                <a:cs typeface="Times New Roman"/>
              </a:rPr>
              <a:t>RAM</a:t>
            </a:r>
            <a:r>
              <a:rPr lang="zh-CN" altLang="zh-CN" sz="2400" kern="1050" dirty="0">
                <a:ea typeface="黑体"/>
                <a:cs typeface="Times New Roman"/>
              </a:rPr>
              <a:t>或</a:t>
            </a:r>
            <a:r>
              <a:rPr lang="en-US" altLang="zh-CN" sz="2400" kern="1050" dirty="0">
                <a:ea typeface="黑体"/>
                <a:cs typeface="Times New Roman"/>
              </a:rPr>
              <a:t> I/O</a:t>
            </a:r>
            <a:r>
              <a:rPr lang="zh-CN" altLang="zh-CN" sz="2400" kern="1050" dirty="0">
                <a:ea typeface="黑体"/>
                <a:cs typeface="Times New Roman"/>
              </a:rPr>
              <a:t>口的传送指令</a:t>
            </a:r>
          </a:p>
          <a:p>
            <a:pPr marL="0" indent="0">
              <a:buFontTx/>
              <a:buNone/>
            </a:pPr>
            <a:r>
              <a:rPr lang="en-US" altLang="zh-CN" sz="2400" dirty="0" smtClean="0">
                <a:ea typeface="宋体" charset="-122"/>
              </a:rPr>
              <a:t>MOVX  @DPTR</a:t>
            </a:r>
            <a:r>
              <a:rPr lang="zh-CN" altLang="en-US" sz="2400" dirty="0" smtClean="0">
                <a:ea typeface="宋体" charset="-122"/>
              </a:rPr>
              <a:t>，</a:t>
            </a:r>
            <a:r>
              <a:rPr lang="en-US" altLang="zh-CN" sz="2400" dirty="0" smtClean="0">
                <a:ea typeface="宋体" charset="-122"/>
              </a:rPr>
              <a:t>A</a:t>
            </a:r>
            <a:endParaRPr lang="en-US" sz="2400" dirty="0" smtClean="0">
              <a:solidFill>
                <a:srgbClr val="333399"/>
              </a:solidFill>
              <a:ea typeface="宋体" charset="-122"/>
            </a:endParaRPr>
          </a:p>
          <a:p>
            <a:pPr marL="0" indent="0">
              <a:buFontTx/>
              <a:buNone/>
            </a:pPr>
            <a:r>
              <a:rPr lang="en-US" altLang="zh-CN" sz="2400" dirty="0" smtClean="0">
                <a:ea typeface="宋体" charset="-122"/>
              </a:rPr>
              <a:t>MOVX	  A</a:t>
            </a:r>
            <a:r>
              <a:rPr lang="zh-CN" altLang="en-US" sz="2400" dirty="0" smtClean="0"/>
              <a:t>，</a:t>
            </a:r>
            <a:r>
              <a:rPr lang="en-US" altLang="zh-CN" sz="2400" dirty="0" smtClean="0">
                <a:ea typeface="宋体" charset="-122"/>
              </a:rPr>
              <a:t>@DPTR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466298"/>
      </p:ext>
    </p:extLst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2</a:t>
            </a:r>
            <a:r>
              <a:rPr lang="zh-CN" altLang="en-US" dirty="0" smtClean="0"/>
              <a:t>章   </a:t>
            </a:r>
            <a:r>
              <a:rPr lang="en-US" altLang="zh-CN" dirty="0" smtClean="0"/>
              <a:t>2.1</a:t>
            </a:r>
          </a:p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    除</a:t>
            </a:r>
            <a:r>
              <a:rPr lang="en-US" altLang="zh-CN" dirty="0" smtClean="0"/>
              <a:t>3-8</a:t>
            </a:r>
            <a:r>
              <a:rPr lang="zh-CN" altLang="en-US" dirty="0" smtClean="0"/>
              <a:t>以外的全部内容</a:t>
            </a:r>
            <a:endParaRPr lang="en-US" altLang="zh-CN" dirty="0" smtClean="0"/>
          </a:p>
          <a:p>
            <a:pPr marL="0" indent="0">
              <a:buNone/>
            </a:pPr>
            <a:endParaRPr lang="zh-CN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478" y="2500999"/>
            <a:ext cx="6944125" cy="3912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44" y="1059677"/>
            <a:ext cx="8897756" cy="524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43430"/>
      </p:ext>
    </p:extLst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1812" y="495301"/>
            <a:ext cx="8383587" cy="5994400"/>
          </a:xfrm>
        </p:spPr>
        <p:txBody>
          <a:bodyPr/>
          <a:lstStyle/>
          <a:p>
            <a:r>
              <a:rPr lang="zh-CN" altLang="en-US" sz="2400" dirty="0" smtClean="0"/>
              <a:t>第</a:t>
            </a:r>
            <a:r>
              <a:rPr lang="en-US" altLang="zh-CN" sz="2400" dirty="0" smtClean="0"/>
              <a:t>4</a:t>
            </a:r>
            <a:r>
              <a:rPr lang="zh-CN" altLang="en-US" sz="2400" dirty="0" smtClean="0"/>
              <a:t>章：</a:t>
            </a:r>
            <a:endParaRPr lang="en-US" altLang="zh-CN" sz="2400" dirty="0" smtClean="0"/>
          </a:p>
          <a:p>
            <a:pPr>
              <a:buFont typeface="Arial" pitchFamily="34" charset="0"/>
              <a:buChar char="•"/>
            </a:pPr>
            <a:r>
              <a:rPr lang="en-US" altLang="zh-CN" sz="2400" dirty="0" smtClean="0"/>
              <a:t>   7</a:t>
            </a:r>
            <a:r>
              <a:rPr lang="zh-CN" altLang="en-US" sz="2400" dirty="0" smtClean="0"/>
              <a:t>种寻址方式</a:t>
            </a:r>
            <a:endParaRPr lang="en-US" altLang="zh-CN" sz="2400" dirty="0" smtClean="0"/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rgbClr val="0000FF"/>
                </a:solidFill>
              </a:rPr>
              <a:t>按指令空间属性来分</a:t>
            </a:r>
            <a:r>
              <a:rPr lang="zh-CN" altLang="en-US" sz="1400" dirty="0" smtClean="0"/>
              <a:t>，</a:t>
            </a:r>
            <a:r>
              <a:rPr lang="en-US" altLang="zh-CN" sz="1400" dirty="0" smtClean="0"/>
              <a:t>51</a:t>
            </a:r>
            <a:r>
              <a:rPr lang="zh-CN" altLang="en-US" sz="1400" dirty="0" smtClean="0"/>
              <a:t>系列单片机的指令可分为如下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种：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  <a:tabLst>
                <a:tab pos="266700" algn="l"/>
              </a:tabLst>
            </a:pPr>
            <a:r>
              <a:rPr lang="zh-CN" altLang="en-US" sz="1400" dirty="0" smtClean="0"/>
              <a:t>      （</a:t>
            </a:r>
            <a:r>
              <a:rPr lang="en-US" altLang="zh-CN" sz="1400" dirty="0" smtClean="0"/>
              <a:t>1</a:t>
            </a:r>
            <a:r>
              <a:rPr lang="zh-CN" altLang="en-US" sz="1400" dirty="0" smtClean="0"/>
              <a:t>）单字节指令（</a:t>
            </a:r>
            <a:r>
              <a:rPr lang="en-US" altLang="zh-CN" sz="1400" dirty="0" smtClean="0"/>
              <a:t>49</a:t>
            </a:r>
            <a:r>
              <a:rPr lang="zh-CN" altLang="en-US" sz="1400" dirty="0" smtClean="0"/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  <a:tabLst>
                <a:tab pos="266700" algn="l"/>
              </a:tabLst>
            </a:pPr>
            <a:r>
              <a:rPr lang="zh-CN" altLang="en-US" sz="1400" dirty="0" smtClean="0"/>
              <a:t>      （</a:t>
            </a:r>
            <a:r>
              <a:rPr lang="en-US" altLang="zh-CN" sz="1400" dirty="0" smtClean="0"/>
              <a:t>2</a:t>
            </a:r>
            <a:r>
              <a:rPr lang="zh-CN" altLang="en-US" sz="1400" dirty="0" smtClean="0"/>
              <a:t>）双字节指令（</a:t>
            </a:r>
            <a:r>
              <a:rPr lang="en-US" altLang="zh-CN" sz="1400" dirty="0" smtClean="0"/>
              <a:t>45</a:t>
            </a:r>
            <a:r>
              <a:rPr lang="zh-CN" altLang="en-US" sz="1400" dirty="0" smtClean="0"/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  <a:tabLst>
                <a:tab pos="266700" algn="l"/>
              </a:tabLst>
            </a:pPr>
            <a:r>
              <a:rPr lang="zh-CN" altLang="en-US" sz="1400" dirty="0" smtClean="0"/>
              <a:t>      （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）三字节指令（</a:t>
            </a:r>
            <a:r>
              <a:rPr lang="en-US" altLang="zh-CN" sz="1400" dirty="0" smtClean="0"/>
              <a:t>17</a:t>
            </a:r>
            <a:r>
              <a:rPr lang="zh-CN" altLang="en-US" sz="1400" dirty="0" smtClean="0"/>
              <a:t>条）。</a:t>
            </a:r>
            <a:endParaRPr lang="en-US" altLang="zh-CN" sz="1400" dirty="0" smtClean="0"/>
          </a:p>
          <a:p>
            <a:pPr lvl="0" algn="l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rgbClr val="0000FF"/>
                </a:solidFill>
              </a:rPr>
              <a:t>按时间属性来分，</a:t>
            </a:r>
            <a:r>
              <a:rPr lang="en-US" altLang="zh-CN" sz="1400" dirty="0" smtClean="0">
                <a:solidFill>
                  <a:srgbClr val="0000FF"/>
                </a:solidFill>
              </a:rPr>
              <a:t>51</a:t>
            </a:r>
            <a:r>
              <a:rPr lang="zh-CN" altLang="en-US" sz="1400" dirty="0" smtClean="0">
                <a:solidFill>
                  <a:srgbClr val="0000FF"/>
                </a:solidFill>
              </a:rPr>
              <a:t>系列单片机的指令也可分为</a:t>
            </a:r>
            <a:r>
              <a:rPr lang="en-US" altLang="zh-CN" sz="1400" dirty="0" smtClean="0">
                <a:solidFill>
                  <a:srgbClr val="0000FF"/>
                </a:solidFill>
              </a:rPr>
              <a:t>3</a:t>
            </a:r>
            <a:r>
              <a:rPr lang="zh-CN" altLang="en-US" sz="1400" dirty="0" smtClean="0">
                <a:solidFill>
                  <a:srgbClr val="0000FF"/>
                </a:solidFill>
              </a:rPr>
              <a:t>种：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1</a:t>
            </a:r>
            <a:r>
              <a:rPr lang="zh-CN" altLang="en-US" sz="1400" dirty="0" smtClean="0">
                <a:solidFill>
                  <a:srgbClr val="0000FF"/>
                </a:solidFill>
              </a:rPr>
              <a:t>）</a:t>
            </a:r>
            <a:r>
              <a:rPr lang="en-US" altLang="zh-CN" sz="1400" dirty="0" smtClean="0">
                <a:solidFill>
                  <a:srgbClr val="0000FF"/>
                </a:solidFill>
              </a:rPr>
              <a:t>1</a:t>
            </a:r>
            <a:r>
              <a:rPr lang="zh-CN" altLang="en-US" sz="1400" dirty="0" smtClean="0">
                <a:solidFill>
                  <a:srgbClr val="0000FF"/>
                </a:solidFill>
              </a:rPr>
              <a:t>个机器周期指令（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64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2</a:t>
            </a:r>
            <a:r>
              <a:rPr lang="zh-CN" altLang="en-US" sz="1400" dirty="0" smtClean="0">
                <a:solidFill>
                  <a:srgbClr val="0000FF"/>
                </a:solidFill>
              </a:rPr>
              <a:t>）</a:t>
            </a:r>
            <a:r>
              <a:rPr lang="en-US" altLang="zh-CN" sz="1400" dirty="0" smtClean="0">
                <a:solidFill>
                  <a:srgbClr val="0000FF"/>
                </a:solidFill>
              </a:rPr>
              <a:t>2</a:t>
            </a:r>
            <a:r>
              <a:rPr lang="zh-CN" altLang="en-US" sz="1400" dirty="0" smtClean="0">
                <a:solidFill>
                  <a:srgbClr val="0000FF"/>
                </a:solidFill>
              </a:rPr>
              <a:t>个机器周期指令（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45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lvl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3</a:t>
            </a:r>
            <a:r>
              <a:rPr lang="zh-CN" altLang="en-US" sz="1400" dirty="0" smtClean="0">
                <a:solidFill>
                  <a:srgbClr val="0000FF"/>
                </a:solidFill>
              </a:rPr>
              <a:t>）</a:t>
            </a:r>
            <a:r>
              <a:rPr lang="en-US" altLang="zh-CN" sz="1400" dirty="0" smtClean="0">
                <a:solidFill>
                  <a:srgbClr val="0000FF"/>
                </a:solidFill>
              </a:rPr>
              <a:t>4</a:t>
            </a:r>
            <a:r>
              <a:rPr lang="zh-CN" altLang="en-US" sz="1400" dirty="0" smtClean="0">
                <a:solidFill>
                  <a:srgbClr val="0000FF"/>
                </a:solidFill>
              </a:rPr>
              <a:t>个机器周期（</a:t>
            </a:r>
            <a:r>
              <a:rPr lang="en-US" altLang="zh-CN" sz="1400" dirty="0" smtClean="0">
                <a:solidFill>
                  <a:srgbClr val="0000FF"/>
                </a:solidFill>
              </a:rPr>
              <a:t>2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  <a:endParaRPr lang="en-US" altLang="zh-CN" sz="1400" dirty="0" smtClean="0">
              <a:solidFill>
                <a:srgbClr val="0000FF"/>
              </a:solidFill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zh-CN" altLang="en-US" sz="1400" dirty="0" smtClean="0">
                <a:solidFill>
                  <a:srgbClr val="0000FF"/>
                </a:solidFill>
              </a:rPr>
              <a:t>按功能属性，</a:t>
            </a:r>
            <a:r>
              <a:rPr lang="en-US" altLang="zh-CN" sz="1400" dirty="0" smtClean="0">
                <a:solidFill>
                  <a:srgbClr val="0000FF"/>
                </a:solidFill>
              </a:rPr>
              <a:t>51</a:t>
            </a:r>
            <a:r>
              <a:rPr lang="zh-CN" altLang="en-US" sz="1400" dirty="0" smtClean="0">
                <a:solidFill>
                  <a:srgbClr val="0000FF"/>
                </a:solidFill>
              </a:rPr>
              <a:t>系列单片机的指令可分为</a:t>
            </a:r>
            <a:r>
              <a:rPr lang="en-US" altLang="zh-CN" sz="1400" dirty="0" smtClean="0">
                <a:solidFill>
                  <a:srgbClr val="0000FF"/>
                </a:solidFill>
              </a:rPr>
              <a:t>5</a:t>
            </a:r>
            <a:r>
              <a:rPr lang="zh-CN" altLang="en-US" sz="1400" dirty="0" smtClean="0">
                <a:solidFill>
                  <a:srgbClr val="0000FF"/>
                </a:solidFill>
              </a:rPr>
              <a:t>类：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1</a:t>
            </a:r>
            <a:r>
              <a:rPr lang="zh-CN" altLang="en-US" sz="1400" dirty="0" smtClean="0">
                <a:solidFill>
                  <a:srgbClr val="0000FF"/>
                </a:solidFill>
              </a:rPr>
              <a:t>）数据传送指令（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29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2</a:t>
            </a:r>
            <a:r>
              <a:rPr lang="zh-CN" altLang="en-US" sz="1400" dirty="0" smtClean="0">
                <a:solidFill>
                  <a:srgbClr val="0000FF"/>
                </a:solidFill>
              </a:rPr>
              <a:t>）算术运算指令（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24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3</a:t>
            </a:r>
            <a:r>
              <a:rPr lang="zh-CN" altLang="en-US" sz="1400" dirty="0" smtClean="0">
                <a:solidFill>
                  <a:srgbClr val="0000FF"/>
                </a:solidFill>
              </a:rPr>
              <a:t>）逻辑运算指令（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24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4</a:t>
            </a:r>
            <a:r>
              <a:rPr lang="zh-CN" altLang="en-US" sz="1400" dirty="0" smtClean="0">
                <a:solidFill>
                  <a:srgbClr val="0000FF"/>
                </a:solidFill>
              </a:rPr>
              <a:t>）控制转移指令（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17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400" dirty="0" smtClean="0">
                <a:solidFill>
                  <a:srgbClr val="0000FF"/>
                </a:solidFill>
              </a:rPr>
              <a:t>      （</a:t>
            </a:r>
            <a:r>
              <a:rPr lang="en-US" altLang="zh-CN" sz="1400" dirty="0" smtClean="0">
                <a:solidFill>
                  <a:srgbClr val="0000FF"/>
                </a:solidFill>
              </a:rPr>
              <a:t>5</a:t>
            </a:r>
            <a:r>
              <a:rPr lang="zh-CN" altLang="en-US" sz="1400" dirty="0" smtClean="0">
                <a:solidFill>
                  <a:srgbClr val="0000FF"/>
                </a:solidFill>
              </a:rPr>
              <a:t>）位操作指令（</a:t>
            </a:r>
            <a:r>
              <a:rPr lang="en-US" altLang="zh-CN" sz="1400" dirty="0" smtClean="0">
                <a:solidFill>
                  <a:srgbClr val="0000FF"/>
                </a:solidFill>
              </a:rPr>
              <a:t>17</a:t>
            </a:r>
            <a:r>
              <a:rPr lang="zh-CN" altLang="en-US" sz="1400" dirty="0" smtClean="0">
                <a:solidFill>
                  <a:srgbClr val="0000FF"/>
                </a:solidFill>
              </a:rPr>
              <a:t>条）。</a:t>
            </a:r>
          </a:p>
          <a:p>
            <a:pPr lvl="0" algn="l">
              <a:lnSpc>
                <a:spcPct val="150000"/>
              </a:lnSpc>
              <a:buNone/>
            </a:pPr>
            <a:endParaRPr lang="zh-CN" altLang="en-US" dirty="0"/>
          </a:p>
        </p:txBody>
      </p:sp>
    </p:spTree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期中测试的题目</a:t>
            </a:r>
            <a:endParaRPr lang="en-US" altLang="zh-CN" smtClean="0">
              <a:solidFill>
                <a:srgbClr val="333399"/>
              </a:solidFill>
            </a:endParaRPr>
          </a:p>
          <a:p>
            <a:pPr marL="0" lvl="0" indent="0">
              <a:buNone/>
            </a:pPr>
            <a:endParaRPr lang="en-US" altLang="zh-CN" smtClean="0">
              <a:solidFill>
                <a:srgbClr val="333399"/>
              </a:solidFill>
            </a:endParaRP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习题</a:t>
            </a:r>
            <a:r>
              <a:rPr lang="en-US" altLang="zh-CN" dirty="0" smtClean="0">
                <a:solidFill>
                  <a:srgbClr val="333399"/>
                </a:solidFill>
              </a:rPr>
              <a:t>4.24   4.25</a:t>
            </a: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例</a:t>
            </a:r>
            <a:r>
              <a:rPr lang="en-US" altLang="zh-CN" dirty="0" smtClean="0">
                <a:solidFill>
                  <a:srgbClr val="333399"/>
                </a:solidFill>
              </a:rPr>
              <a:t>5-6</a:t>
            </a: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例</a:t>
            </a:r>
            <a:r>
              <a:rPr lang="en-US" altLang="zh-CN" dirty="0" smtClean="0">
                <a:solidFill>
                  <a:srgbClr val="333399"/>
                </a:solidFill>
              </a:rPr>
              <a:t>5-9</a:t>
            </a: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例</a:t>
            </a:r>
            <a:r>
              <a:rPr lang="en-US" altLang="zh-CN" dirty="0" smtClean="0">
                <a:solidFill>
                  <a:srgbClr val="333399"/>
                </a:solidFill>
              </a:rPr>
              <a:t>5-10</a:t>
            </a: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习题</a:t>
            </a:r>
            <a:r>
              <a:rPr lang="en-US" altLang="zh-CN" dirty="0">
                <a:solidFill>
                  <a:srgbClr val="333399"/>
                </a:solidFill>
              </a:rPr>
              <a:t>5-4  </a:t>
            </a:r>
            <a:r>
              <a:rPr lang="zh-CN" altLang="en-US" dirty="0">
                <a:solidFill>
                  <a:srgbClr val="333399"/>
                </a:solidFill>
              </a:rPr>
              <a:t>双字节加法程序</a:t>
            </a:r>
            <a:endParaRPr lang="en-US" altLang="zh-CN" dirty="0">
              <a:solidFill>
                <a:srgbClr val="333399"/>
              </a:solidFill>
            </a:endParaRPr>
          </a:p>
          <a:p>
            <a:pPr lvl="0"/>
            <a:r>
              <a:rPr lang="zh-CN" altLang="en-US" dirty="0">
                <a:solidFill>
                  <a:srgbClr val="333399"/>
                </a:solidFill>
              </a:rPr>
              <a:t>习题</a:t>
            </a:r>
            <a:r>
              <a:rPr lang="en-US" altLang="zh-CN" dirty="0">
                <a:solidFill>
                  <a:srgbClr val="333399"/>
                </a:solidFill>
              </a:rPr>
              <a:t>5-5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823127"/>
      </p:ext>
    </p:extLst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17512" y="777875"/>
            <a:ext cx="8358187" cy="5686425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第</a:t>
            </a:r>
            <a:r>
              <a:rPr lang="en-US" altLang="zh-CN" dirty="0" smtClean="0"/>
              <a:t>8</a:t>
            </a:r>
            <a:r>
              <a:rPr lang="zh-CN" altLang="en-US" dirty="0" smtClean="0"/>
              <a:t>章：图</a:t>
            </a:r>
            <a:r>
              <a:rPr lang="en-US" altLang="zh-CN" dirty="0" smtClean="0"/>
              <a:t>8-7   </a:t>
            </a:r>
            <a:r>
              <a:rPr lang="zh-CN" altLang="en-US" dirty="0" smtClean="0"/>
              <a:t>表</a:t>
            </a:r>
            <a:r>
              <a:rPr lang="en-US" altLang="zh-CN" dirty="0" smtClean="0"/>
              <a:t>8-2</a:t>
            </a:r>
          </a:p>
          <a:p>
            <a:pPr marL="0" indent="0">
              <a:buNone/>
            </a:pPr>
            <a:r>
              <a:rPr lang="zh-CN" altLang="en-US" dirty="0"/>
              <a:t>理解透堆栈的工作机制。</a:t>
            </a:r>
            <a:endParaRPr lang="en-US" altLang="zh-CN" dirty="0" smtClean="0"/>
          </a:p>
          <a:p>
            <a:r>
              <a:rPr lang="zh-CN" altLang="en-US" dirty="0" smtClean="0"/>
              <a:t>例</a:t>
            </a:r>
            <a:r>
              <a:rPr lang="en-US" altLang="zh-CN" dirty="0" smtClean="0"/>
              <a:t>8-3</a:t>
            </a:r>
            <a:r>
              <a:rPr lang="zh-CN" altLang="en-US" dirty="0" smtClean="0"/>
              <a:t>，例</a:t>
            </a:r>
            <a:r>
              <a:rPr lang="en-US" altLang="zh-CN" dirty="0" smtClean="0"/>
              <a:t>8-4</a:t>
            </a:r>
          </a:p>
          <a:p>
            <a:pPr marL="0" indent="0">
              <a:buNone/>
            </a:pPr>
            <a:r>
              <a:rPr lang="zh-CN" altLang="en-US" dirty="0" smtClean="0"/>
              <a:t>第</a:t>
            </a:r>
            <a:r>
              <a:rPr lang="en-US" altLang="zh-CN" dirty="0" smtClean="0"/>
              <a:t>9</a:t>
            </a:r>
            <a:r>
              <a:rPr lang="zh-CN" altLang="en-US" dirty="0" smtClean="0"/>
              <a:t>章</a:t>
            </a:r>
            <a:endParaRPr lang="en-US" altLang="zh-CN" dirty="0" smtClean="0"/>
          </a:p>
          <a:p>
            <a:r>
              <a:rPr lang="zh-CN" altLang="en-US" dirty="0" smtClean="0"/>
              <a:t>例</a:t>
            </a:r>
            <a:r>
              <a:rPr lang="en-US" altLang="zh-CN" dirty="0" smtClean="0"/>
              <a:t>9-1:</a:t>
            </a:r>
            <a:r>
              <a:rPr lang="zh-CN" altLang="en-US" dirty="0" smtClean="0"/>
              <a:t>定时器三种工作方式下计数初值计算、初始化、中断服务程序编写。</a:t>
            </a:r>
            <a:endParaRPr lang="en-US" altLang="zh-CN" dirty="0" smtClean="0"/>
          </a:p>
          <a:p>
            <a:r>
              <a:rPr lang="zh-CN" altLang="en-US" dirty="0"/>
              <a:t>例</a:t>
            </a:r>
            <a:r>
              <a:rPr lang="en-US" altLang="zh-CN" dirty="0" smtClean="0"/>
              <a:t>9-2</a:t>
            </a:r>
          </a:p>
          <a:p>
            <a:r>
              <a:rPr lang="zh-CN" altLang="en-US" dirty="0" smtClean="0"/>
              <a:t>例</a:t>
            </a:r>
            <a:r>
              <a:rPr lang="en-US" altLang="zh-CN" dirty="0" smtClean="0"/>
              <a:t>9-3</a:t>
            </a:r>
          </a:p>
          <a:p>
            <a:endParaRPr lang="en-US" altLang="zh-CN" dirty="0" smtClean="0"/>
          </a:p>
        </p:txBody>
      </p:sp>
    </p:spTree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>
                <a:solidFill>
                  <a:srgbClr val="333399"/>
                </a:solidFill>
              </a:rPr>
              <a:t>例</a:t>
            </a:r>
            <a:r>
              <a:rPr lang="en-US" altLang="zh-CN" dirty="0">
                <a:solidFill>
                  <a:srgbClr val="333399"/>
                </a:solidFill>
              </a:rPr>
              <a:t>10-4 </a:t>
            </a:r>
            <a:r>
              <a:rPr lang="zh-CN" altLang="en-US" dirty="0" smtClean="0">
                <a:solidFill>
                  <a:srgbClr val="333399"/>
                </a:solidFill>
              </a:rPr>
              <a:t>，</a:t>
            </a:r>
            <a:r>
              <a:rPr lang="en-US" altLang="zh-CN" dirty="0" smtClean="0">
                <a:solidFill>
                  <a:srgbClr val="333399"/>
                </a:solidFill>
              </a:rPr>
              <a:t>10-5</a:t>
            </a:r>
          </a:p>
          <a:p>
            <a:pPr lvl="0"/>
            <a:r>
              <a:rPr lang="zh-CN" altLang="en-US" dirty="0" smtClean="0">
                <a:solidFill>
                  <a:srgbClr val="333399"/>
                </a:solidFill>
              </a:rPr>
              <a:t>会</a:t>
            </a:r>
            <a:r>
              <a:rPr lang="zh-CN" altLang="en-US" dirty="0">
                <a:solidFill>
                  <a:srgbClr val="333399"/>
                </a:solidFill>
              </a:rPr>
              <a:t>根据波特率计算定时器初值，会初始化串口及中断，读懂例题程序。</a:t>
            </a:r>
            <a:endParaRPr lang="en-US" altLang="zh-CN" dirty="0">
              <a:solidFill>
                <a:srgbClr val="333399"/>
              </a:solidFill>
            </a:endParaRPr>
          </a:p>
          <a:p>
            <a:pPr lvl="0"/>
            <a:endParaRPr lang="en-US" altLang="zh-CN" dirty="0">
              <a:solidFill>
                <a:srgbClr val="333399"/>
              </a:solidFill>
            </a:endParaRPr>
          </a:p>
          <a:p>
            <a:pPr lvl="0"/>
            <a:r>
              <a:rPr lang="zh-CN" altLang="en-US" dirty="0">
                <a:solidFill>
                  <a:srgbClr val="333399"/>
                </a:solidFill>
              </a:rPr>
              <a:t>例</a:t>
            </a:r>
            <a:r>
              <a:rPr lang="en-US" altLang="zh-CN" dirty="0">
                <a:solidFill>
                  <a:srgbClr val="333399"/>
                </a:solidFill>
              </a:rPr>
              <a:t>11-4</a:t>
            </a:r>
          </a:p>
          <a:p>
            <a:pPr lvl="0">
              <a:buNone/>
            </a:pPr>
            <a:r>
              <a:rPr lang="zh-CN" altLang="en-US" dirty="0">
                <a:solidFill>
                  <a:srgbClr val="333399"/>
                </a:solidFill>
              </a:rPr>
              <a:t>数据存储器接口电路设计，地址分析</a:t>
            </a:r>
            <a:r>
              <a:rPr lang="zh-CN" altLang="en-US" dirty="0" smtClean="0">
                <a:solidFill>
                  <a:srgbClr val="333399"/>
                </a:solidFill>
              </a:rPr>
              <a:t>。</a:t>
            </a:r>
            <a:endParaRPr lang="en-US" altLang="zh-CN" dirty="0" smtClean="0">
              <a:solidFill>
                <a:srgbClr val="333399"/>
              </a:solidFill>
            </a:endParaRPr>
          </a:p>
          <a:p>
            <a:pPr>
              <a:buNone/>
            </a:pPr>
            <a:r>
              <a:rPr lang="en-US" altLang="zh-CN" dirty="0">
                <a:solidFill>
                  <a:srgbClr val="333399"/>
                </a:solidFill>
              </a:rPr>
              <a:t>[</a:t>
            </a:r>
            <a:r>
              <a:rPr lang="zh-CN" altLang="en-US" dirty="0" smtClean="0">
                <a:solidFill>
                  <a:srgbClr val="333399"/>
                </a:solidFill>
              </a:rPr>
              <a:t>例</a:t>
            </a:r>
            <a:r>
              <a:rPr lang="en-US" altLang="zh-CN" dirty="0" smtClean="0">
                <a:solidFill>
                  <a:srgbClr val="333399"/>
                </a:solidFill>
              </a:rPr>
              <a:t>11-7]  </a:t>
            </a:r>
            <a:r>
              <a:rPr lang="en-US" altLang="zh-CN" dirty="0">
                <a:solidFill>
                  <a:srgbClr val="333399"/>
                </a:solidFill>
              </a:rPr>
              <a:t>[</a:t>
            </a:r>
            <a:r>
              <a:rPr lang="zh-CN" altLang="en-US" dirty="0" smtClean="0">
                <a:solidFill>
                  <a:srgbClr val="333399"/>
                </a:solidFill>
              </a:rPr>
              <a:t>例</a:t>
            </a:r>
            <a:r>
              <a:rPr lang="en-US" altLang="zh-CN" dirty="0" smtClean="0">
                <a:solidFill>
                  <a:srgbClr val="333399"/>
                </a:solidFill>
              </a:rPr>
              <a:t>11-8]     </a:t>
            </a:r>
            <a:r>
              <a:rPr lang="zh-CN" altLang="en-US" dirty="0" smtClean="0">
                <a:solidFill>
                  <a:srgbClr val="333399"/>
                </a:solidFill>
              </a:rPr>
              <a:t>习题</a:t>
            </a:r>
            <a:r>
              <a:rPr lang="en-US" altLang="zh-CN" dirty="0" smtClean="0">
                <a:solidFill>
                  <a:srgbClr val="333399"/>
                </a:solidFill>
              </a:rPr>
              <a:t>11.12  </a:t>
            </a:r>
            <a:endParaRPr lang="zh-CN" altLang="en-US" dirty="0">
              <a:solidFill>
                <a:srgbClr val="333399"/>
              </a:solidFill>
            </a:endParaRPr>
          </a:p>
          <a:p>
            <a:pPr lvl="0">
              <a:buNone/>
            </a:pPr>
            <a:endParaRPr lang="zh-CN" altLang="en-US" dirty="0">
              <a:solidFill>
                <a:srgbClr val="333399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667880"/>
      </p:ext>
    </p:extLst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04812" y="714375"/>
            <a:ext cx="8459787" cy="5521325"/>
          </a:xfrm>
        </p:spPr>
        <p:txBody>
          <a:bodyPr/>
          <a:lstStyle/>
          <a:p>
            <a:pPr>
              <a:buNone/>
            </a:pPr>
            <a:r>
              <a:rPr lang="zh-CN" altLang="en-US" dirty="0" smtClean="0"/>
              <a:t>例</a:t>
            </a:r>
            <a:r>
              <a:rPr lang="en-US" altLang="zh-CN" dirty="0" smtClean="0"/>
              <a:t>12-2    </a:t>
            </a:r>
            <a:r>
              <a:rPr lang="zh-CN" altLang="en-US" dirty="0" smtClean="0"/>
              <a:t>例</a:t>
            </a:r>
            <a:r>
              <a:rPr lang="en-US" altLang="zh-CN" dirty="0" smtClean="0"/>
              <a:t>12-3   </a:t>
            </a:r>
            <a:r>
              <a:rPr lang="zh-CN" altLang="en-US" dirty="0" smtClean="0"/>
              <a:t>例</a:t>
            </a:r>
            <a:r>
              <a:rPr lang="en-US" altLang="zh-CN" dirty="0" smtClean="0"/>
              <a:t>12-4</a:t>
            </a:r>
          </a:p>
          <a:p>
            <a:pPr>
              <a:buNone/>
            </a:pPr>
            <a:r>
              <a:rPr lang="en-US" altLang="zh-CN" dirty="0" smtClean="0"/>
              <a:t>82C55</a:t>
            </a:r>
            <a:r>
              <a:rPr lang="zh-CN" altLang="en-US" dirty="0" smtClean="0"/>
              <a:t>与单片机的接口电路设计、地址分析、初始化、</a:t>
            </a:r>
            <a:r>
              <a:rPr lang="en-US" altLang="zh-CN" dirty="0" smtClean="0"/>
              <a:t>C</a:t>
            </a:r>
            <a:r>
              <a:rPr lang="zh-CN" altLang="en-US" dirty="0" smtClean="0"/>
              <a:t>口的按位置位</a:t>
            </a:r>
            <a:r>
              <a:rPr lang="en-US" altLang="zh-CN" dirty="0" smtClean="0"/>
              <a:t>\</a:t>
            </a:r>
            <a:r>
              <a:rPr lang="zh-CN" altLang="en-US" dirty="0" smtClean="0"/>
              <a:t>复位、端口读写编程。</a:t>
            </a:r>
            <a:r>
              <a:rPr lang="en-US" altLang="zh-CN" dirty="0" smtClean="0"/>
              <a:t>(82c55</a:t>
            </a:r>
            <a:r>
              <a:rPr lang="zh-CN" altLang="en-US" dirty="0" smtClean="0"/>
              <a:t>掌握方式</a:t>
            </a:r>
            <a:r>
              <a:rPr lang="en-US" altLang="zh-CN" dirty="0" smtClean="0"/>
              <a:t>0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>
              <a:buNone/>
            </a:pPr>
            <a:endParaRPr lang="en-US" altLang="zh-CN" dirty="0" smtClean="0"/>
          </a:p>
          <a:p>
            <a:pPr>
              <a:buNone/>
            </a:pPr>
            <a:r>
              <a:rPr lang="zh-CN" altLang="en-US" dirty="0" smtClean="0"/>
              <a:t>第</a:t>
            </a:r>
            <a:r>
              <a:rPr lang="en-US" altLang="zh-CN" dirty="0" smtClean="0"/>
              <a:t>13</a:t>
            </a:r>
            <a:r>
              <a:rPr lang="zh-CN" altLang="en-US" dirty="0" smtClean="0"/>
              <a:t>章：</a:t>
            </a:r>
            <a:r>
              <a:rPr lang="en-US" altLang="zh-CN" dirty="0" smtClean="0"/>
              <a:t>LED</a:t>
            </a:r>
            <a:r>
              <a:rPr lang="zh-CN" altLang="en-US" dirty="0" smtClean="0"/>
              <a:t>动态显示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</a:t>
            </a:r>
            <a:r>
              <a:rPr lang="zh-CN" altLang="en-US" dirty="0" smtClean="0"/>
              <a:t>例</a:t>
            </a:r>
            <a:r>
              <a:rPr lang="en-US" altLang="zh-CN" dirty="0" smtClean="0"/>
              <a:t>13-1</a:t>
            </a:r>
          </a:p>
          <a:p>
            <a:pPr>
              <a:buNone/>
            </a:pPr>
            <a:r>
              <a:rPr lang="zh-CN" altLang="en-US" dirty="0" smtClean="0"/>
              <a:t>例</a:t>
            </a:r>
            <a:r>
              <a:rPr lang="en-US" altLang="zh-CN" dirty="0" smtClean="0"/>
              <a:t>14-1</a:t>
            </a:r>
            <a:r>
              <a:rPr lang="zh-CN" altLang="en-US" dirty="0" smtClean="0"/>
              <a:t>：</a:t>
            </a:r>
            <a:r>
              <a:rPr lang="en-US" altLang="zh-CN" dirty="0" smtClean="0"/>
              <a:t>DAC0832</a:t>
            </a:r>
            <a:r>
              <a:rPr lang="zh-CN" altLang="en-US" dirty="0" smtClean="0"/>
              <a:t>作波形发生器</a:t>
            </a:r>
            <a:endParaRPr lang="en-US" altLang="zh-CN" dirty="0" smtClean="0"/>
          </a:p>
          <a:p>
            <a:pPr>
              <a:buNone/>
            </a:pPr>
            <a:r>
              <a:rPr lang="en-US" altLang="zh-CN" dirty="0" smtClean="0"/>
              <a:t>           </a:t>
            </a:r>
            <a:r>
              <a:rPr lang="zh-CN" altLang="en-US" dirty="0" smtClean="0"/>
              <a:t>单缓冲方式，地址分析、编程产生锯齿波、三角波</a:t>
            </a:r>
            <a:endParaRPr lang="zh-CN" altLang="en-US" dirty="0"/>
          </a:p>
        </p:txBody>
      </p:sp>
    </p:spTree>
  </p:cSld>
  <p:clrMapOvr>
    <a:masterClrMapping/>
  </p:clrMapOvr>
  <p:transition>
    <p:random/>
    <p:sndAc>
      <p:stSnd>
        <p:snd r:embed="rId2" name="camera.wav"/>
      </p:stSnd>
    </p:sndAc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zh-CN" altLang="en-US" dirty="0">
                <a:hlinkClick r:id="" action="ppaction://hlinkshowjump?jump=nextslide"/>
              </a:rPr>
              <a:t>图</a:t>
            </a:r>
            <a:r>
              <a:rPr lang="en-US" altLang="zh-CN" dirty="0">
                <a:hlinkClick r:id="" action="ppaction://hlinkshowjump?jump=nextslide"/>
              </a:rPr>
              <a:t>14-7</a:t>
            </a:r>
            <a:r>
              <a:rPr lang="zh-CN" altLang="en-US" dirty="0"/>
              <a:t>：</a:t>
            </a:r>
            <a:r>
              <a:rPr lang="en-US" altLang="zh-CN" dirty="0"/>
              <a:t>AT89S51</a:t>
            </a:r>
            <a:r>
              <a:rPr lang="zh-CN" altLang="en-US" dirty="0"/>
              <a:t>单片机和</a:t>
            </a:r>
            <a:r>
              <a:rPr lang="en-US" altLang="zh-CN" dirty="0"/>
              <a:t>DAC0832</a:t>
            </a:r>
            <a:r>
              <a:rPr lang="zh-CN" altLang="en-US" dirty="0"/>
              <a:t>在双缓冲方式下的连接、地址分析及编程。</a:t>
            </a:r>
            <a:endParaRPr lang="en-US" altLang="zh-CN" dirty="0"/>
          </a:p>
          <a:p>
            <a:pPr>
              <a:lnSpc>
                <a:spcPct val="150000"/>
              </a:lnSpc>
              <a:buNone/>
            </a:pPr>
            <a:r>
              <a:rPr lang="zh-CN" altLang="en-US" dirty="0"/>
              <a:t>例</a:t>
            </a:r>
            <a:r>
              <a:rPr lang="en-US" altLang="zh-CN" dirty="0"/>
              <a:t>14-2</a:t>
            </a:r>
            <a:r>
              <a:rPr lang="zh-CN" altLang="en-US" dirty="0"/>
              <a:t>：图</a:t>
            </a:r>
            <a:r>
              <a:rPr lang="en-US" altLang="zh-CN" dirty="0"/>
              <a:t>14-17    ADC0809</a:t>
            </a:r>
            <a:r>
              <a:rPr lang="zh-CN" altLang="en-US" dirty="0"/>
              <a:t>与</a:t>
            </a:r>
            <a:r>
              <a:rPr lang="en-US" altLang="zh-CN" dirty="0"/>
              <a:t>AT89S51</a:t>
            </a:r>
            <a:r>
              <a:rPr lang="zh-CN" altLang="en-US" dirty="0"/>
              <a:t>的接口电路，地址分析，及编程（</a:t>
            </a:r>
            <a:r>
              <a:rPr lang="en-US" altLang="zh-CN" dirty="0"/>
              <a:t>IN0~IN7</a:t>
            </a:r>
            <a:r>
              <a:rPr lang="zh-CN" altLang="en-US" dirty="0"/>
              <a:t>依次采样并存储采样结果）</a:t>
            </a:r>
          </a:p>
          <a:p>
            <a:pPr>
              <a:lnSpc>
                <a:spcPct val="150000"/>
              </a:lnSpc>
            </a:pPr>
            <a:endParaRPr lang="en-US" altLang="zh-CN" sz="2400" dirty="0" smtClean="0">
              <a:solidFill>
                <a:srgbClr val="333399"/>
              </a:solidFill>
            </a:endParaRPr>
          </a:p>
          <a:p>
            <a:pPr marL="0" indent="0">
              <a:buNone/>
            </a:pPr>
            <a:endParaRPr lang="en-US" altLang="zh-CN" sz="2400" dirty="0" smtClean="0">
              <a:solidFill>
                <a:srgbClr val="333399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0995"/>
      </p:ext>
    </p:extLst>
  </p:cSld>
  <p:clrMapOvr>
    <a:masterClrMapping/>
  </p:clrMapOvr>
  <p:transition>
    <p:random/>
    <p:sndAc>
      <p:stSnd>
        <p:snd r:embed="rId2" name="camera.wav"/>
      </p:stSnd>
    </p:sndAc>
  </p:transition>
</p:sld>
</file>

<file path=ppt/theme/theme1.xml><?xml version="1.0" encoding="utf-8"?>
<a:theme xmlns:a="http://schemas.openxmlformats.org/drawingml/2006/main" name="1_015">
  <a:themeElements>
    <a:clrScheme name="0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5">
      <a:majorFont>
        <a:latin typeface="Arial"/>
        <a:ea typeface="宋体"/>
        <a:cs typeface=""/>
      </a:majorFont>
      <a:minorFont>
        <a:latin typeface="Arial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0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015">
  <a:themeElements>
    <a:clrScheme name="0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015">
      <a:majorFont>
        <a:latin typeface="Arial"/>
        <a:ea typeface="宋体"/>
        <a:cs typeface=""/>
      </a:majorFont>
      <a:minorFont>
        <a:latin typeface="Arial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>
            <a:alpha val="5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宋体" pitchFamily="2" charset="-122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>
    <a:extraClrScheme>
      <a:clrScheme name="0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015</Template>
  <TotalTime>12822</TotalTime>
  <Words>461</Words>
  <Application>Microsoft Office PowerPoint</Application>
  <PresentationFormat>全屏显示(4:3)</PresentationFormat>
  <Paragraphs>54</Paragraphs>
  <Slides>10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10</vt:i4>
      </vt:variant>
    </vt:vector>
  </HeadingPairs>
  <TitlesOfParts>
    <vt:vector size="13" baseType="lpstr">
      <vt:lpstr>1_015</vt:lpstr>
      <vt:lpstr>自定义设计方案</vt:lpstr>
      <vt:lpstr>2_015</vt:lpstr>
      <vt:lpstr>PowerPoint 演示文稿</vt:lpstr>
      <vt:lpstr>整门课程重点：执行MOVX类指令的时序图，及两条指令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微型计算机基础</dc:title>
  <dc:creator>某同学</dc:creator>
  <cp:keywords>chxu</cp:keywords>
  <cp:lastModifiedBy>某同学</cp:lastModifiedBy>
  <cp:revision>272</cp:revision>
  <dcterms:created xsi:type="dcterms:W3CDTF">2003-02-28T01:05:04Z</dcterms:created>
  <dcterms:modified xsi:type="dcterms:W3CDTF">2018-12-10T14:00:13Z</dcterms:modified>
</cp:coreProperties>
</file>