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7"/>
  </p:notesMasterIdLst>
  <p:sldIdLst>
    <p:sldId id="309" r:id="rId2"/>
    <p:sldId id="410" r:id="rId3"/>
    <p:sldId id="338" r:id="rId4"/>
    <p:sldId id="411" r:id="rId5"/>
    <p:sldId id="409" r:id="rId6"/>
    <p:sldId id="415" r:id="rId7"/>
    <p:sldId id="421" r:id="rId8"/>
    <p:sldId id="416" r:id="rId9"/>
    <p:sldId id="417" r:id="rId10"/>
    <p:sldId id="418" r:id="rId11"/>
    <p:sldId id="420" r:id="rId12"/>
    <p:sldId id="422" r:id="rId13"/>
    <p:sldId id="423" r:id="rId14"/>
    <p:sldId id="424" r:id="rId15"/>
    <p:sldId id="425" r:id="rId16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00000"/>
    <a:srgbClr val="CC3300"/>
    <a:srgbClr val="003300"/>
    <a:srgbClr val="3D41D1"/>
    <a:srgbClr val="3366FF"/>
    <a:srgbClr val="66006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1" autoAdjust="0"/>
    <p:restoredTop sz="94673" autoAdjust="0"/>
  </p:normalViewPr>
  <p:slideViewPr>
    <p:cSldViewPr snapToGrid="0">
      <p:cViewPr varScale="1">
        <p:scale>
          <a:sx n="64" d="100"/>
          <a:sy n="64" d="100"/>
        </p:scale>
        <p:origin x="-1300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5CDA40-B155-4F68-BF56-EB2E860787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1195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619005" y="6498895"/>
            <a:ext cx="781050" cy="276225"/>
          </a:xfrm>
        </p:spPr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619005" y="6498895"/>
            <a:ext cx="781050" cy="276225"/>
          </a:xfrm>
        </p:spPr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43168752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3EDFD0-2DF5-4831-86EC-3FD2BAB22381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1779784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D4EF4-7429-4F05-A8E1-E4A0D75683F4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4362177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B8A6BE-52C4-4578-BF1A-89921473D44A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2626676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8682126" y="6489931"/>
            <a:ext cx="781050" cy="276225"/>
          </a:xfrm>
        </p:spPr>
        <p:txBody>
          <a:bodyPr/>
          <a:lstStyle>
            <a:lvl1pPr>
              <a:defRPr/>
            </a:lvl1pPr>
          </a:lstStyle>
          <a:p>
            <a:fld id="{7A3AE47B-9566-4EFA-A822-89C1C6836D1B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6910533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7E343-76DE-4E4F-A447-E3B201C11D06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128113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817F64-4E0E-49E3-B845-83B48CFD4FA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9909292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6AB524-C550-444A-B0A9-B0F19564F87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137649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C1AFC0-0FB3-4D71-A3B3-731130F901A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813374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93CD95-4BD3-4B60-B8A1-D4A0D895DC95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182241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" Target="../slides/slide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59907" y="6498862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1">
            <a:hlinkClick r:id="rId16" action="ppaction://hlinksldjump" highlightClick="1"/>
            <a:hlinkHover r:id="" action="ppaction://hlinkshowjump?jump=nextslide"/>
          </p:cNvPr>
          <p:cNvSpPr>
            <a:spLocks noChangeArrowheads="1"/>
          </p:cNvSpPr>
          <p:nvPr userDrawn="1"/>
        </p:nvSpPr>
        <p:spPr bwMode="auto">
          <a:xfrm>
            <a:off x="7121847" y="6459124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535717" y="6460614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899558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1" kern="1200" dirty="0" smtClean="0">
                <a:solidFill>
                  <a:srgbClr val="00B0F0"/>
                </a:solidFill>
                <a:latin typeface="Arial" charset="0"/>
                <a:ea typeface="隶书" pitchFamily="49" charset="-122"/>
                <a:cs typeface="+mn-cs"/>
              </a:rPr>
              <a:t>华东交通大学徐春辉制作</a:t>
            </a:r>
            <a:endParaRPr lang="en-US" altLang="zh-CN" sz="1800" b="1" kern="1200" dirty="0">
              <a:solidFill>
                <a:srgbClr val="CC3300"/>
              </a:solidFill>
              <a:latin typeface="Arial" charset="0"/>
              <a:ea typeface="隶书" pitchFamily="49" charset="-122"/>
              <a:cs typeface="+mn-cs"/>
            </a:endParaRPr>
          </a:p>
        </p:txBody>
      </p:sp>
      <p:pic>
        <p:nvPicPr>
          <p:cNvPr id="12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312" y="6435043"/>
            <a:ext cx="404595" cy="40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8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19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slide" Target="slide12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xyac.cn/company/guolu.asp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bmg.com.cn/company/tiantantongda/1intro/index.asp?id=1409" TargetMode="External"/><Relationship Id="rId11" Type="http://schemas.openxmlformats.org/officeDocument/2006/relationships/image" Target="../media/image16.jpeg"/><Relationship Id="rId5" Type="http://schemas.openxmlformats.org/officeDocument/2006/relationships/image" Target="../media/image13.jpeg"/><Relationship Id="rId10" Type="http://schemas.openxmlformats.org/officeDocument/2006/relationships/hyperlink" Target="http://nano.instonline.com/ProductFile/Html/CN/2006/3/13/cb759e67-fde2-4b41-9a9d-efe947275b7b.html" TargetMode="External"/><Relationship Id="rId4" Type="http://schemas.openxmlformats.org/officeDocument/2006/relationships/image" Target="../media/image12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A11C4-42C2-45DA-9E65-8D548604E8EA}" type="slidenum">
              <a:rPr lang="en-US" altLang="zh-CN" smtClean="0"/>
              <a:pPr/>
              <a:t>1</a:t>
            </a:fld>
            <a:endParaRPr lang="en-US" altLang="zh-CN" dirty="0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1819275"/>
            <a:ext cx="8229600" cy="504825"/>
          </a:xfrm>
        </p:spPr>
        <p:txBody>
          <a:bodyPr/>
          <a:lstStyle/>
          <a:p>
            <a:pPr algn="ctr"/>
            <a:r>
              <a:rPr lang="en-US" altLang="zh-CN" sz="6600" dirty="0">
                <a:ea typeface="隶书" pitchFamily="49" charset="-122"/>
              </a:rPr>
              <a:t/>
            </a:r>
            <a:br>
              <a:rPr lang="en-US" altLang="zh-CN" sz="6600" dirty="0">
                <a:ea typeface="隶书" pitchFamily="49" charset="-122"/>
              </a:rPr>
            </a:br>
            <a:r>
              <a:rPr lang="zh-CN" altLang="en-US" sz="6600" dirty="0">
                <a:ea typeface="隶书" pitchFamily="49" charset="-122"/>
              </a:rPr>
              <a:t>单片</a:t>
            </a:r>
            <a:r>
              <a:rPr lang="zh-CN" altLang="en-US" sz="6600" dirty="0" smtClean="0">
                <a:ea typeface="隶书" pitchFamily="49" charset="-122"/>
              </a:rPr>
              <a:t>微</a:t>
            </a:r>
            <a:r>
              <a:rPr lang="zh-CN" altLang="en-US" sz="6600" dirty="0" smtClean="0">
                <a:ea typeface="隶书" pitchFamily="49" charset="-122"/>
              </a:rPr>
              <a:t>型计算</a:t>
            </a:r>
            <a:r>
              <a:rPr lang="zh-CN" altLang="en-US" sz="6600" dirty="0" smtClean="0">
                <a:ea typeface="隶书" pitchFamily="49" charset="-122"/>
              </a:rPr>
              <a:t>机</a:t>
            </a:r>
            <a:r>
              <a:rPr lang="en-US" altLang="zh-CN" sz="6600" dirty="0" smtClean="0">
                <a:ea typeface="隶书" pitchFamily="49" charset="-122"/>
              </a:rPr>
              <a:t/>
            </a:r>
            <a:br>
              <a:rPr lang="en-US" altLang="zh-CN" sz="6600" dirty="0" smtClean="0">
                <a:ea typeface="隶书" pitchFamily="49" charset="-122"/>
              </a:rPr>
            </a:br>
            <a:r>
              <a:rPr lang="zh-CN" altLang="en-US" sz="6600" dirty="0" smtClean="0">
                <a:ea typeface="隶书" pitchFamily="49" charset="-122"/>
              </a:rPr>
              <a:t>原理及</a:t>
            </a:r>
            <a:r>
              <a:rPr lang="zh-CN" altLang="en-US" sz="6600" dirty="0" smtClean="0">
                <a:ea typeface="隶书" pitchFamily="49" charset="-122"/>
              </a:rPr>
              <a:t>应用</a:t>
            </a:r>
            <a:endParaRPr lang="zh-CN" altLang="en-US" sz="6600" dirty="0">
              <a:ea typeface="隶书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43200" y="4232366"/>
            <a:ext cx="374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电子工业出版社</a:t>
            </a:r>
          </a:p>
          <a:p>
            <a:r>
              <a:rPr lang="en-US" altLang="zh-CN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月</a:t>
            </a:r>
            <a:endParaRPr lang="zh-CN" altLang="en-US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269875">
              <a:spcBef>
                <a:spcPts val="600"/>
              </a:spcBef>
              <a:spcAft>
                <a:spcPts val="0"/>
              </a:spcAft>
              <a:tabLst>
                <a:tab pos="2556510" algn="r"/>
              </a:tabLst>
            </a:pPr>
            <a:r>
              <a:rPr lang="en-US" altLang="zh-CN" sz="1600" kern="1000" dirty="0" smtClean="0">
                <a:solidFill>
                  <a:srgbClr val="333399"/>
                </a:solidFill>
                <a:ea typeface="黑体"/>
                <a:cs typeface="+mn-cs"/>
              </a:rPr>
              <a:t>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286327" y="612339"/>
            <a:ext cx="885767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第</a:t>
            </a:r>
            <a:r>
              <a:rPr lang="en-US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1</a:t>
            </a:r>
            <a:r>
              <a:rPr lang="zh-CN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章</a:t>
            </a:r>
            <a:r>
              <a:rPr lang="en-US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  </a:t>
            </a:r>
            <a:r>
              <a:rPr lang="zh-CN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绪论</a:t>
            </a:r>
            <a:endParaRPr lang="en-US" altLang="zh-CN" sz="28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 marL="720000">
              <a:lnSpc>
                <a:spcPct val="150000"/>
              </a:lnSpc>
            </a:pPr>
            <a:endParaRPr lang="zh-CN" altLang="zh-CN" sz="2800" b="1" dirty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 marL="720000" algn="l"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  <a:hlinkClick r:id="rId3" action="ppaction://hlinksldjump"/>
              </a:rPr>
              <a:t>1.1  </a:t>
            </a:r>
            <a:r>
              <a:rPr lang="zh-CN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  <a:hlinkClick r:id="rId3" action="ppaction://hlinksldjump"/>
              </a:rPr>
              <a:t>计算机的诞生、发展及基本</a:t>
            </a:r>
            <a:r>
              <a:rPr lang="zh-CN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3" action="ppaction://hlinksldjump"/>
              </a:rPr>
              <a:t>结构</a:t>
            </a:r>
            <a:endParaRPr lang="zh-CN" altLang="zh-CN" sz="28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 marL="720000"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4" action="ppaction://hlinksldjump"/>
              </a:rPr>
              <a:t>1.2  </a:t>
            </a:r>
            <a:r>
              <a:rPr lang="zh-CN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4" action="ppaction://hlinksldjump"/>
              </a:rPr>
              <a:t>计算机类型划分</a:t>
            </a:r>
            <a:endParaRPr lang="zh-CN" altLang="zh-CN" sz="28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 marL="720000"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5" action="ppaction://hlinksldjump"/>
              </a:rPr>
              <a:t>1.3  </a:t>
            </a:r>
            <a:r>
              <a:rPr lang="zh-CN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  <a:hlinkClick r:id="rId5" action="ppaction://hlinksldjump"/>
              </a:rPr>
              <a:t>嵌入式计算机的类别及应用</a:t>
            </a:r>
            <a:r>
              <a:rPr lang="zh-CN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5" action="ppaction://hlinksldjump"/>
              </a:rPr>
              <a:t>特点</a:t>
            </a:r>
            <a:endParaRPr lang="zh-CN" altLang="zh-CN" sz="2800" b="1" dirty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 marL="720000" algn="l"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  <a:hlinkClick r:id="rId6" action="ppaction://hlinksldjump"/>
              </a:rPr>
              <a:t>1.4  </a:t>
            </a:r>
            <a:r>
              <a:rPr lang="zh-CN" altLang="zh-CN" sz="2800" b="1" dirty="0">
                <a:solidFill>
                  <a:schemeClr val="accent2"/>
                </a:solidFill>
                <a:latin typeface="宋体" pitchFamily="2" charset="-122"/>
                <a:ea typeface="+mj-ea"/>
                <a:hlinkClick r:id="rId6" action="ppaction://hlinksldjump"/>
              </a:rPr>
              <a:t>单片微型计算机应用系统</a:t>
            </a:r>
            <a:r>
              <a:rPr lang="zh-CN" altLang="zh-CN" sz="2800" b="1" dirty="0" smtClean="0">
                <a:solidFill>
                  <a:schemeClr val="accent2"/>
                </a:solidFill>
                <a:latin typeface="宋体" pitchFamily="2" charset="-122"/>
                <a:ea typeface="+mj-ea"/>
                <a:hlinkClick r:id="rId6" action="ppaction://hlinksldjump"/>
              </a:rPr>
              <a:t>举例</a:t>
            </a:r>
            <a:endParaRPr lang="en-US" altLang="zh-CN" sz="2800" b="1" dirty="0">
              <a:solidFill>
                <a:schemeClr val="accent2"/>
              </a:solidFill>
              <a:latin typeface="宋体" pitchFamily="2" charset="-122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2092676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258ECD-5179-40E9-8026-DD2095AAE27E}" type="slidenum">
              <a:rPr lang="en-US" altLang="zh-CN" smtClean="0"/>
              <a:pPr/>
              <a:t>3</a:t>
            </a:fld>
            <a:endParaRPr lang="en-US" altLang="zh-CN" dirty="0"/>
          </a:p>
        </p:txBody>
      </p:sp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1600" kern="1000" dirty="0">
                <a:solidFill>
                  <a:srgbClr val="333399"/>
                </a:solidFill>
                <a:ea typeface="黑体"/>
              </a:rPr>
              <a:t> </a:t>
            </a:r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                   </a:t>
            </a:r>
            <a:endParaRPr lang="zh-CN" altLang="en-US" sz="4000" b="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57745"/>
            <a:ext cx="8229600" cy="4530307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dirty="0" smtClean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1800" dirty="0" smtClean="0"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sz="1800" dirty="0">
              <a:latin typeface="楷体_GB2312" pitchFamily="49" charset="-122"/>
              <a:ea typeface="楷体_GB2312" pitchFamily="49" charset="-122"/>
            </a:endParaRPr>
          </a:p>
          <a:p>
            <a:pPr>
              <a:buFontTx/>
              <a:buNone/>
            </a:pPr>
            <a:endParaRPr lang="en-US" altLang="zh-CN" dirty="0">
              <a:latin typeface="楷体_GB2312" pitchFamily="49" charset="-122"/>
              <a:ea typeface="楷体_GB2312" pitchFamily="49" charset="-122"/>
            </a:endParaRPr>
          </a:p>
          <a:p>
            <a:pPr>
              <a:buFontTx/>
              <a:buNone/>
            </a:pPr>
            <a:endParaRPr lang="en-US" altLang="zh-CN" dirty="0"/>
          </a:p>
          <a:p>
            <a:pPr>
              <a:buFontTx/>
              <a:buNone/>
            </a:pPr>
            <a:endParaRPr lang="en-US" altLang="zh-CN" dirty="0"/>
          </a:p>
        </p:txBody>
      </p:sp>
      <p:sp>
        <p:nvSpPr>
          <p:cNvPr id="2" name="矩形 1"/>
          <p:cNvSpPr/>
          <p:nvPr/>
        </p:nvSpPr>
        <p:spPr>
          <a:xfrm>
            <a:off x="574178" y="771359"/>
            <a:ext cx="511389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0" dirty="0">
                <a:solidFill>
                  <a:srgbClr val="333399"/>
                </a:solidFill>
                <a:ea typeface="黑体"/>
              </a:rPr>
              <a:t>1.1  </a:t>
            </a:r>
            <a:r>
              <a:rPr lang="zh-CN" altLang="zh-CN" sz="2400" b="1" kern="1000" dirty="0">
                <a:solidFill>
                  <a:srgbClr val="333399"/>
                </a:solidFill>
                <a:ea typeface="黑体"/>
              </a:rPr>
              <a:t>计算机的诞生、发展及基本</a:t>
            </a:r>
            <a:r>
              <a:rPr lang="zh-CN" altLang="zh-CN" sz="2400" b="1" kern="1000" dirty="0" smtClean="0">
                <a:solidFill>
                  <a:srgbClr val="333399"/>
                </a:solidFill>
                <a:ea typeface="黑体"/>
              </a:rPr>
              <a:t>结构</a:t>
            </a:r>
            <a:endParaRPr lang="en-US" altLang="zh-CN" sz="2400" b="1" kern="1000" dirty="0" smtClean="0">
              <a:solidFill>
                <a:srgbClr val="333399"/>
              </a:solidFill>
              <a:ea typeface="黑体"/>
            </a:endParaRPr>
          </a:p>
          <a:p>
            <a:r>
              <a:rPr lang="zh-CN" altLang="en-US" sz="3200" b="1" kern="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b="1" kern="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第一台通用数字电子计算机</a:t>
            </a:r>
            <a:r>
              <a:rPr lang="en-US" altLang="zh-CN" b="1" kern="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</a:rPr>
              <a:t>ENIAC </a:t>
            </a:r>
            <a:endParaRPr lang="en-US" altLang="zh-CN" b="1" kern="0" dirty="0" smtClean="0">
              <a:solidFill>
                <a:srgbClr val="3333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3475" y="5319701"/>
            <a:ext cx="4991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标志性事件，具划时代意义</a:t>
            </a:r>
          </a:p>
        </p:txBody>
      </p:sp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27" y="2156567"/>
            <a:ext cx="4572000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5564909" y="2065581"/>
            <a:ext cx="4572000" cy="30839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占地面积</a:t>
            </a: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170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平方米</a:t>
            </a:r>
          </a:p>
          <a:p>
            <a:pPr algn="l">
              <a:lnSpc>
                <a:spcPct val="120000"/>
              </a:lnSpc>
            </a:pP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重达</a:t>
            </a: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30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吨</a:t>
            </a:r>
          </a:p>
          <a:p>
            <a:pPr algn="l">
              <a:lnSpc>
                <a:spcPct val="120000"/>
              </a:lnSpc>
            </a:pP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耗电量</a:t>
            </a: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150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千瓦</a:t>
            </a:r>
          </a:p>
          <a:p>
            <a:pPr algn="l">
              <a:lnSpc>
                <a:spcPct val="120000"/>
              </a:lnSpc>
            </a:pP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造价</a:t>
            </a: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48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万美元</a:t>
            </a:r>
          </a:p>
          <a:p>
            <a:pPr algn="l">
              <a:lnSpc>
                <a:spcPct val="120000"/>
              </a:lnSpc>
            </a:pP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使用</a:t>
            </a: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18000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多个电子管</a:t>
            </a:r>
          </a:p>
          <a:p>
            <a:pPr algn="l">
              <a:lnSpc>
                <a:spcPct val="120000"/>
              </a:lnSpc>
            </a:pP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70000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多个电阻</a:t>
            </a:r>
          </a:p>
          <a:p>
            <a:pPr algn="l">
              <a:lnSpc>
                <a:spcPct val="120000"/>
              </a:lnSpc>
            </a:pP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10000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多个电容</a:t>
            </a:r>
          </a:p>
          <a:p>
            <a:pPr algn="l">
              <a:lnSpc>
                <a:spcPct val="120000"/>
              </a:lnSpc>
            </a:pP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1500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多个继电器</a:t>
            </a:r>
          </a:p>
          <a:p>
            <a:pPr algn="l">
              <a:lnSpc>
                <a:spcPct val="120000"/>
              </a:lnSpc>
            </a:pPr>
            <a:r>
              <a:rPr kumimoji="1" lang="en-US" altLang="zh-CN" b="1" dirty="0">
                <a:solidFill>
                  <a:schemeClr val="accent2"/>
                </a:solidFill>
                <a:latin typeface="Times New Roman" pitchFamily="18" charset="0"/>
              </a:rPr>
              <a:t>6000</a:t>
            </a:r>
            <a:r>
              <a:rPr kumimoji="1" lang="zh-CN" altLang="en-US" b="1" dirty="0">
                <a:solidFill>
                  <a:schemeClr val="accent2"/>
                </a:solidFill>
                <a:latin typeface="Times New Roman" pitchFamily="18" charset="0"/>
              </a:rPr>
              <a:t>多个开关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6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8635999" y="6499556"/>
            <a:ext cx="781050" cy="276225"/>
          </a:xfrm>
        </p:spPr>
        <p:txBody>
          <a:bodyPr/>
          <a:lstStyle/>
          <a:p>
            <a:fld id="{7A3AE47B-9566-4EFA-A822-89C1C6836D1B}" type="slidenum">
              <a:rPr lang="en-US" altLang="zh-CN" smtClean="0"/>
              <a:pPr/>
              <a:t>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651386" y="685861"/>
            <a:ext cx="32784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kern="1000" dirty="0">
                <a:solidFill>
                  <a:srgbClr val="333399"/>
                </a:solidFill>
                <a:latin typeface="+mj-lt"/>
                <a:ea typeface="黑体"/>
                <a:cs typeface="+mj-cs"/>
              </a:rPr>
              <a:t>计算机的基本组成结构</a:t>
            </a:r>
            <a:endParaRPr lang="zh-CN" altLang="zh-CN" sz="2400" b="1" kern="1000" dirty="0">
              <a:solidFill>
                <a:srgbClr val="333399"/>
              </a:solidFill>
              <a:latin typeface="+mj-lt"/>
              <a:ea typeface="黑体"/>
              <a:cs typeface="+mj-cs"/>
            </a:endParaRPr>
          </a:p>
        </p:txBody>
      </p:sp>
      <p:sp>
        <p:nvSpPr>
          <p:cNvPr id="5" name="Rectangle 9"/>
          <p:cNvSpPr txBox="1">
            <a:spLocks noChangeArrowheads="1"/>
          </p:cNvSpPr>
          <p:nvPr/>
        </p:nvSpPr>
        <p:spPr bwMode="gray">
          <a:xfrm>
            <a:off x="539750" y="1844675"/>
            <a:ext cx="8245475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hlink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Blip>
                <a:blip r:embed="rId4"/>
              </a:buBlip>
            </a:pPr>
            <a:endParaRPr lang="zh-CN" altLang="en-US" dirty="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graphicFrame>
        <p:nvGraphicFramePr>
          <p:cNvPr id="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191863"/>
              </p:ext>
            </p:extLst>
          </p:nvPr>
        </p:nvGraphicFramePr>
        <p:xfrm>
          <a:off x="1508484" y="1844675"/>
          <a:ext cx="6408737" cy="239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63" name="Visio" r:id="rId5" imgW="3646939" imgH="1363687" progId="Visio.Drawing.11">
                  <p:embed/>
                </p:oleObj>
              </mc:Choice>
              <mc:Fallback>
                <p:oleObj name="Visio" r:id="rId5" imgW="3646939" imgH="1363687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8484" y="1844675"/>
                        <a:ext cx="6408737" cy="239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8"/>
          <p:cNvSpPr/>
          <p:nvPr/>
        </p:nvSpPr>
        <p:spPr>
          <a:xfrm>
            <a:off x="789708" y="4639071"/>
            <a:ext cx="78462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90000"/>
              </a:lnSpc>
            </a:pPr>
            <a:r>
              <a:rPr lang="zh-CN" altLang="en-US" sz="2000" b="1" kern="1000" dirty="0">
                <a:solidFill>
                  <a:srgbClr val="333399"/>
                </a:solidFill>
                <a:latin typeface="Arial"/>
                <a:ea typeface="黑体"/>
              </a:rPr>
              <a:t>依据冯</a:t>
            </a:r>
            <a:r>
              <a:rPr lang="en-US" altLang="zh-CN" sz="2000" b="1" kern="1000" dirty="0">
                <a:solidFill>
                  <a:srgbClr val="333399"/>
                </a:solidFill>
                <a:latin typeface="Arial"/>
                <a:ea typeface="黑体"/>
              </a:rPr>
              <a:t>·</a:t>
            </a:r>
            <a:r>
              <a:rPr lang="zh-CN" altLang="en-US" sz="2000" b="1" kern="1000" dirty="0">
                <a:solidFill>
                  <a:srgbClr val="333399"/>
                </a:solidFill>
                <a:latin typeface="Arial"/>
                <a:ea typeface="黑体"/>
              </a:rPr>
              <a:t>诺依曼提出的“程序存储”和“二进制运算”的思想构建</a:t>
            </a:r>
          </a:p>
        </p:txBody>
      </p:sp>
    </p:spTree>
    <p:extLst>
      <p:ext uri="{BB962C8B-B14F-4D97-AF65-F5344CB8AC3E}">
        <p14:creationId xmlns:p14="http://schemas.microsoft.com/office/powerpoint/2010/main" val="2264843895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92364" y="769050"/>
            <a:ext cx="438727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0" lvl="0"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1.2  </a:t>
            </a:r>
            <a:r>
              <a:rPr lang="zh-CN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计算机类型划分</a:t>
            </a:r>
          </a:p>
        </p:txBody>
      </p:sp>
      <p:sp>
        <p:nvSpPr>
          <p:cNvPr id="5" name="矩形 4"/>
          <p:cNvSpPr/>
          <p:nvPr/>
        </p:nvSpPr>
        <p:spPr>
          <a:xfrm>
            <a:off x="92364" y="1528557"/>
            <a:ext cx="752763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按照用途划分出</a:t>
            </a:r>
            <a:r>
              <a:rPr lang="en-US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——</a:t>
            </a:r>
            <a:r>
              <a:rPr lang="zh-CN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通用计算机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和</a:t>
            </a:r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嵌入式计算机系统</a:t>
            </a:r>
          </a:p>
          <a:p>
            <a:endParaRPr lang="zh-CN" altLang="zh-CN" b="1" dirty="0"/>
          </a:p>
        </p:txBody>
      </p:sp>
      <p:sp>
        <p:nvSpPr>
          <p:cNvPr id="7" name="矩形 6"/>
          <p:cNvSpPr/>
          <p:nvPr/>
        </p:nvSpPr>
        <p:spPr>
          <a:xfrm>
            <a:off x="783402" y="2000762"/>
            <a:ext cx="58801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通用计算机</a:t>
            </a:r>
            <a:r>
              <a:rPr lang="zh-CN" altLang="en-US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的典型：</a:t>
            </a:r>
            <a:r>
              <a:rPr lang="zh-CN" altLang="en-US" dirty="0"/>
              <a:t>个人计算机</a:t>
            </a:r>
            <a:r>
              <a:rPr lang="zh-CN" altLang="en-US" dirty="0">
                <a:solidFill>
                  <a:srgbClr val="FF3300"/>
                </a:solidFill>
              </a:rPr>
              <a:t>（</a:t>
            </a:r>
            <a:r>
              <a:rPr lang="en-US" altLang="zh-CN" dirty="0">
                <a:solidFill>
                  <a:srgbClr val="FF3300"/>
                </a:solidFill>
              </a:rPr>
              <a:t>P</a:t>
            </a:r>
            <a:r>
              <a:rPr lang="en-US" altLang="zh-CN" dirty="0"/>
              <a:t>ersonal</a:t>
            </a:r>
            <a:r>
              <a:rPr lang="en-US" altLang="zh-CN" dirty="0">
                <a:solidFill>
                  <a:srgbClr val="FF3300"/>
                </a:solidFill>
              </a:rPr>
              <a:t> C</a:t>
            </a:r>
            <a:r>
              <a:rPr lang="en-US" altLang="zh-CN" dirty="0"/>
              <a:t>omputer</a:t>
            </a:r>
            <a:r>
              <a:rPr lang="zh-CN" altLang="en-US" dirty="0"/>
              <a:t>）</a:t>
            </a:r>
          </a:p>
          <a:p>
            <a:endParaRPr lang="zh-CN" altLang="en-US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75959" y="2628179"/>
            <a:ext cx="8505825" cy="620713"/>
          </a:xfrm>
          <a:prstGeom prst="rect">
            <a:avLst/>
          </a:prstGeom>
        </p:spPr>
        <p:txBody>
          <a:bodyPr/>
          <a:lstStyle>
            <a:lvl1pPr marL="342900" indent="-342900" algn="just" rtl="0" fontAlgn="base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3200" b="1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rtl="0" fontAlgn="base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800" b="1">
                <a:solidFill>
                  <a:schemeClr val="tx1"/>
                </a:solidFill>
                <a:latin typeface="+mn-lt"/>
                <a:ea typeface="+mj-ea"/>
              </a:defRPr>
            </a:lvl2pPr>
            <a:lvl3pPr marL="1143000" indent="-228600" algn="just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j-ea"/>
              </a:defRPr>
            </a:lvl3pPr>
            <a:lvl4pPr marL="1600200" indent="-228600" algn="just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j-ea"/>
              </a:defRPr>
            </a:lvl4pPr>
            <a:lvl5pPr marL="2057400" indent="-228600" algn="just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j-ea"/>
              </a:defRPr>
            </a:lvl5pPr>
            <a:lvl6pPr marL="2514600" indent="-228600" algn="just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j-ea"/>
              </a:defRPr>
            </a:lvl6pPr>
            <a:lvl7pPr marL="2971800" indent="-228600" algn="just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j-ea"/>
              </a:defRPr>
            </a:lvl7pPr>
            <a:lvl8pPr marL="3429000" indent="-228600" algn="just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j-ea"/>
              </a:defRPr>
            </a:lvl8pPr>
            <a:lvl9pPr marL="3886200" indent="-228600" algn="just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j-ea"/>
              </a:defRPr>
            </a:lvl9pPr>
          </a:lstStyle>
          <a:p>
            <a:pPr marL="803275" indent="-720725">
              <a:buFontTx/>
              <a:buNone/>
            </a:pPr>
            <a:endParaRPr lang="zh-CN" altLang="en-US" sz="2800" dirty="0" smtClean="0"/>
          </a:p>
        </p:txBody>
      </p:sp>
      <p:pic>
        <p:nvPicPr>
          <p:cNvPr id="9" name="Picture 3" descr="240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3" y="2465604"/>
            <a:ext cx="2174875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d410_side_131x14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568" y="2726747"/>
            <a:ext cx="133985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15"/>
          <p:cNvGrpSpPr>
            <a:grpSpLocks/>
          </p:cNvGrpSpPr>
          <p:nvPr/>
        </p:nvGrpSpPr>
        <p:grpSpPr bwMode="auto">
          <a:xfrm>
            <a:off x="-922916" y="4323126"/>
            <a:ext cx="10334626" cy="1766888"/>
            <a:chOff x="-750" y="2352"/>
            <a:chExt cx="6510" cy="1113"/>
          </a:xfrm>
        </p:grpSpPr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-750" y="2352"/>
              <a:ext cx="651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CPU+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存储器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主板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显卡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声卡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网卡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显示器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鼠标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+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 pitchFamily="34" charset="0"/>
                </a:rPr>
                <a:t>键盘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</a:rPr>
                <a:t>…</a:t>
              </a:r>
              <a:endPara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 pitchFamily="34" charset="0"/>
              </a:endParaRPr>
            </a:p>
          </p:txBody>
        </p:sp>
        <p:grpSp>
          <p:nvGrpSpPr>
            <p:cNvPr id="23" name="Group 13"/>
            <p:cNvGrpSpPr>
              <a:grpSpLocks/>
            </p:cNvGrpSpPr>
            <p:nvPr/>
          </p:nvGrpSpPr>
          <p:grpSpPr bwMode="auto">
            <a:xfrm>
              <a:off x="490" y="2609"/>
              <a:ext cx="3949" cy="561"/>
              <a:chOff x="472" y="2879"/>
              <a:chExt cx="3949" cy="561"/>
            </a:xfrm>
          </p:grpSpPr>
          <p:sp>
            <p:nvSpPr>
              <p:cNvPr id="25" name="AutoShape 6"/>
              <p:cNvSpPr>
                <a:spLocks/>
              </p:cNvSpPr>
              <p:nvPr/>
            </p:nvSpPr>
            <p:spPr bwMode="auto">
              <a:xfrm rot="-5400000">
                <a:off x="993" y="2376"/>
                <a:ext cx="227" cy="1270"/>
              </a:xfrm>
              <a:prstGeom prst="leftBrace">
                <a:avLst>
                  <a:gd name="adj1" fmla="val 46623"/>
                  <a:gd name="adj2" fmla="val 50000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AutoShape 7"/>
              <p:cNvSpPr>
                <a:spLocks/>
              </p:cNvSpPr>
              <p:nvPr/>
            </p:nvSpPr>
            <p:spPr bwMode="auto">
              <a:xfrm rot="16200000">
                <a:off x="2295" y="2501"/>
                <a:ext cx="227" cy="989"/>
              </a:xfrm>
              <a:prstGeom prst="leftBrace">
                <a:avLst>
                  <a:gd name="adj1" fmla="val 46623"/>
                  <a:gd name="adj2" fmla="val 50000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AutoShape 8"/>
              <p:cNvSpPr>
                <a:spLocks/>
              </p:cNvSpPr>
              <p:nvPr/>
            </p:nvSpPr>
            <p:spPr bwMode="auto">
              <a:xfrm rot="16200000">
                <a:off x="3672" y="2358"/>
                <a:ext cx="227" cy="1270"/>
              </a:xfrm>
              <a:prstGeom prst="leftBrace">
                <a:avLst>
                  <a:gd name="adj1" fmla="val 46623"/>
                  <a:gd name="adj2" fmla="val 50000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" name="Text Box 9"/>
              <p:cNvSpPr txBox="1">
                <a:spLocks noChangeArrowheads="1"/>
              </p:cNvSpPr>
              <p:nvPr/>
            </p:nvSpPr>
            <p:spPr bwMode="auto">
              <a:xfrm>
                <a:off x="552" y="3149"/>
                <a:ext cx="12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zh-CN" alt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3300"/>
                    </a:solidFill>
                    <a:effectLst/>
                    <a:uLnTx/>
                    <a:uFillTx/>
                    <a:latin typeface="Times New Roman" pitchFamily="18" charset="0"/>
                    <a:ea typeface="宋体" pitchFamily="2" charset="-122"/>
                  </a:rPr>
                  <a:t>基本功能部件</a:t>
                </a:r>
              </a:p>
            </p:txBody>
          </p:sp>
          <p:sp>
            <p:nvSpPr>
              <p:cNvPr id="29" name="Text Box 10"/>
              <p:cNvSpPr txBox="1">
                <a:spLocks noChangeArrowheads="1"/>
              </p:cNvSpPr>
              <p:nvPr/>
            </p:nvSpPr>
            <p:spPr bwMode="auto">
              <a:xfrm>
                <a:off x="1989" y="3152"/>
                <a:ext cx="93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zh-CN" alt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  <a:ea typeface="宋体" pitchFamily="2" charset="-122"/>
                  </a:rPr>
                  <a:t>接口部件</a:t>
                </a:r>
              </a:p>
            </p:txBody>
          </p:sp>
          <p:sp>
            <p:nvSpPr>
              <p:cNvPr id="30" name="Text Box 11"/>
              <p:cNvSpPr txBox="1">
                <a:spLocks noChangeArrowheads="1"/>
              </p:cNvSpPr>
              <p:nvPr/>
            </p:nvSpPr>
            <p:spPr bwMode="auto">
              <a:xfrm>
                <a:off x="3308" y="3152"/>
                <a:ext cx="94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zh-CN" altLang="en-US" sz="2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  <a:ea typeface="宋体" pitchFamily="2" charset="-122"/>
                  </a:rPr>
                  <a:t>外部设备</a:t>
                </a:r>
              </a:p>
            </p:txBody>
          </p:sp>
        </p:grpSp>
        <p:sp>
          <p:nvSpPr>
            <p:cNvPr id="24" name="Rectangle 14"/>
            <p:cNvSpPr>
              <a:spLocks noChangeArrowheads="1"/>
            </p:cNvSpPr>
            <p:nvPr/>
          </p:nvSpPr>
          <p:spPr bwMode="auto">
            <a:xfrm>
              <a:off x="525" y="3232"/>
              <a:ext cx="252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kern="0" dirty="0" smtClean="0">
                  <a:solidFill>
                    <a:sysClr val="windowText" lastClr="000000"/>
                  </a:solidFill>
                </a:rPr>
                <a:t>以操作系统为系统软件</a:t>
              </a:r>
              <a:r>
                <a:rPr lang="en-US" altLang="zh-CN" kern="0" dirty="0" smtClean="0">
                  <a:solidFill>
                    <a:sysClr val="windowText" lastClr="000000"/>
                  </a:solidFill>
                </a:rPr>
                <a:t>+</a:t>
              </a:r>
              <a:r>
                <a:rPr lang="zh-CN" altLang="en-US" kern="0" dirty="0" smtClean="0">
                  <a:solidFill>
                    <a:sysClr val="windowText" lastClr="000000"/>
                  </a:solidFill>
                </a:rPr>
                <a:t>各种工具软件</a:t>
              </a: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82544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722313"/>
            <a:ext cx="8916988" cy="2647950"/>
          </a:xfrm>
        </p:spPr>
        <p:txBody>
          <a:bodyPr/>
          <a:lstStyle/>
          <a:p>
            <a:pPr marL="571500" indent="-571500" eaLnBrk="1" hangingPunct="1">
              <a:buFontTx/>
              <a:buNone/>
            </a:pPr>
            <a:r>
              <a:rPr lang="en-US" altLang="zh-CN" sz="2600" dirty="0" smtClean="0"/>
              <a:t>       </a:t>
            </a:r>
            <a:r>
              <a:rPr lang="zh-CN" altLang="en-US" sz="3000" b="1" dirty="0" smtClean="0"/>
              <a:t>嵌入式计算机系统：</a:t>
            </a:r>
          </a:p>
          <a:p>
            <a:pPr marL="750888" lvl="1" indent="0" eaLnBrk="1" hangingPunct="1">
              <a:buFontTx/>
              <a:buNone/>
            </a:pPr>
            <a:r>
              <a:rPr lang="zh-CN" altLang="en-US" sz="3000" dirty="0" smtClean="0">
                <a:solidFill>
                  <a:srgbClr val="FF3300"/>
                </a:solidFill>
              </a:rPr>
              <a:t>        </a:t>
            </a:r>
            <a:r>
              <a:rPr lang="zh-CN" altLang="en-US" sz="3000" dirty="0" smtClean="0"/>
              <a:t>（</a:t>
            </a:r>
            <a:r>
              <a:rPr lang="en-US" altLang="zh-CN" sz="3000" dirty="0" smtClean="0">
                <a:solidFill>
                  <a:srgbClr val="FF3300"/>
                </a:solidFill>
              </a:rPr>
              <a:t>E</a:t>
            </a:r>
            <a:r>
              <a:rPr lang="en-US" altLang="zh-CN" sz="3000" dirty="0" smtClean="0"/>
              <a:t>mbedded</a:t>
            </a:r>
            <a:r>
              <a:rPr lang="en-US" altLang="zh-CN" sz="3000" dirty="0" smtClean="0">
                <a:solidFill>
                  <a:srgbClr val="FF3300"/>
                </a:solidFill>
              </a:rPr>
              <a:t> C</a:t>
            </a:r>
            <a:r>
              <a:rPr lang="en-US" altLang="zh-CN" sz="3000" dirty="0" smtClean="0"/>
              <a:t>omputer</a:t>
            </a:r>
            <a:r>
              <a:rPr lang="en-US" altLang="zh-CN" sz="3000" dirty="0" smtClean="0">
                <a:solidFill>
                  <a:srgbClr val="FF3300"/>
                </a:solidFill>
              </a:rPr>
              <a:t> S</a:t>
            </a:r>
            <a:r>
              <a:rPr lang="en-US" altLang="zh-CN" sz="3000" dirty="0" smtClean="0"/>
              <a:t>ystem</a:t>
            </a:r>
            <a:r>
              <a:rPr lang="zh-CN" altLang="en-US" sz="3000" dirty="0" smtClean="0"/>
              <a:t>）</a:t>
            </a:r>
          </a:p>
          <a:p>
            <a:pPr marL="750888" lvl="1" indent="0"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smtClean="0">
                <a:solidFill>
                  <a:srgbClr val="FF3300"/>
                </a:solidFill>
              </a:rPr>
              <a:t>ECS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能嵌入到对象体系中，以实现对象体系智能化为目的的一类</a:t>
            </a:r>
            <a:r>
              <a:rPr lang="zh-CN" altLang="en-US" b="1" dirty="0" smtClean="0">
                <a:solidFill>
                  <a:srgbClr val="FF3300"/>
                </a:solidFill>
              </a:rPr>
              <a:t>专用计算机系统</a:t>
            </a:r>
            <a:endParaRPr lang="zh-CN" altLang="en-US" dirty="0" smtClean="0"/>
          </a:p>
        </p:txBody>
      </p:sp>
      <p:sp>
        <p:nvSpPr>
          <p:cNvPr id="38916" name="Rectangle 2"/>
          <p:cNvSpPr>
            <a:spLocks noChangeArrowheads="1"/>
          </p:cNvSpPr>
          <p:nvPr/>
        </p:nvSpPr>
        <p:spPr bwMode="auto">
          <a:xfrm>
            <a:off x="0" y="3538538"/>
            <a:ext cx="86661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750888" lvl="1">
              <a:spcBef>
                <a:spcPct val="50000"/>
              </a:spcBef>
            </a:pPr>
            <a:r>
              <a:rPr lang="zh-CN" altLang="en-US" sz="2800" dirty="0" smtClean="0"/>
              <a:t>技术要求：必须满足对象体系的物理、电气和环境</a:t>
            </a:r>
            <a:r>
              <a:rPr lang="zh-CN" altLang="en-US" sz="2800" dirty="0"/>
              <a:t>以及产品成本等要求 </a:t>
            </a:r>
          </a:p>
          <a:p>
            <a:pPr marL="750888" lvl="1">
              <a:spcBef>
                <a:spcPct val="50000"/>
              </a:spcBef>
            </a:pPr>
            <a:r>
              <a:rPr lang="zh-CN" altLang="en-US" sz="2800" dirty="0"/>
              <a:t>发展方向</a:t>
            </a:r>
            <a:r>
              <a:rPr lang="en-US" altLang="zh-CN" sz="2800" dirty="0"/>
              <a:t>: </a:t>
            </a:r>
            <a:r>
              <a:rPr lang="zh-CN" altLang="en-US" sz="2800" dirty="0"/>
              <a:t>与对象系统密切相关的</a:t>
            </a:r>
            <a:r>
              <a:rPr lang="zh-CN" altLang="en-US" sz="2800" b="1" dirty="0">
                <a:solidFill>
                  <a:srgbClr val="FF3300"/>
                </a:solidFill>
              </a:rPr>
              <a:t>嵌入性能</a:t>
            </a:r>
            <a:r>
              <a:rPr lang="zh-CN" altLang="en-US" sz="2800" dirty="0"/>
              <a:t>、</a:t>
            </a:r>
            <a:r>
              <a:rPr lang="zh-CN" altLang="en-US" sz="2800" b="1" dirty="0">
                <a:solidFill>
                  <a:srgbClr val="FF3300"/>
                </a:solidFill>
              </a:rPr>
              <a:t>控制能力</a:t>
            </a:r>
            <a:r>
              <a:rPr lang="zh-CN" altLang="en-US" sz="2800" dirty="0"/>
              <a:t>与</a:t>
            </a:r>
            <a:r>
              <a:rPr lang="zh-CN" altLang="en-US" sz="2800" b="1" dirty="0">
                <a:solidFill>
                  <a:srgbClr val="FF3300"/>
                </a:solidFill>
              </a:rPr>
              <a:t>控制可靠性</a:t>
            </a:r>
            <a:r>
              <a:rPr lang="zh-CN" altLang="en-US" sz="2800" dirty="0"/>
              <a:t> </a:t>
            </a:r>
          </a:p>
        </p:txBody>
      </p:sp>
      <p:sp>
        <p:nvSpPr>
          <p:cNvPr id="37907" name="Rectangle 2"/>
          <p:cNvSpPr>
            <a:spLocks noChangeArrowheads="1"/>
          </p:cNvSpPr>
          <p:nvPr/>
        </p:nvSpPr>
        <p:spPr bwMode="auto">
          <a:xfrm>
            <a:off x="6271491" y="191770"/>
            <a:ext cx="28725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     </a:t>
            </a:r>
            <a:endParaRPr lang="zh-CN" altLang="en-US" sz="1600" dirty="0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666163" y="6488609"/>
            <a:ext cx="781050" cy="276225"/>
          </a:xfrm>
        </p:spPr>
        <p:txBody>
          <a:bodyPr/>
          <a:lstStyle/>
          <a:p>
            <a:fld id="{339F8885-04C0-4B35-9FC3-BE13BADB3149}" type="slidenum">
              <a:rPr lang="en-US" altLang="zh-CN" smtClean="0"/>
              <a:pPr/>
              <a:t>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8798407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518160" y="866894"/>
            <a:ext cx="75708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0"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1.3  </a:t>
            </a:r>
            <a:r>
              <a:rPr lang="zh-CN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嵌入式计算机的类别及应用特点</a:t>
            </a:r>
            <a:endParaRPr lang="zh-CN" altLang="en-US" sz="28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3044" y="1605558"/>
            <a:ext cx="6675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1.3.2  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嵌入式计算机系统可分成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4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类，分别是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：</a:t>
            </a:r>
            <a:endParaRPr lang="en-US" altLang="zh-CN" sz="2000" b="1" dirty="0" smtClean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7680" y="2151728"/>
            <a:ext cx="70214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嵌入式微处理器（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Micro Processor Unit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，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MPU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）</a:t>
            </a:r>
            <a:endParaRPr lang="en-US" altLang="zh-CN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  <a:p>
            <a:pPr lvl="0" algn="l"/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嵌入式微控制器（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Micro Controller Unit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，</a:t>
            </a:r>
            <a:r>
              <a:rPr lang="en-US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MCU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又称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单片机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）</a:t>
            </a:r>
            <a:endParaRPr lang="en-US" altLang="zh-CN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  <a:p>
            <a:pPr lvl="0" algn="l"/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DSP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处理器（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Digital Signal Processor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，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DSP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）</a:t>
            </a:r>
            <a:endParaRPr lang="en-US" altLang="zh-CN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  <a:p>
            <a:pPr lvl="0" algn="l"/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嵌入式片上系统（</a:t>
            </a:r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System on Chip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，</a:t>
            </a:r>
            <a:r>
              <a:rPr lang="en-US" altLang="zh-CN" sz="2000" b="1" dirty="0" err="1">
                <a:solidFill>
                  <a:srgbClr val="333399"/>
                </a:solidFill>
                <a:latin typeface="宋体" pitchFamily="2" charset="-122"/>
                <a:ea typeface="宋体"/>
              </a:rPr>
              <a:t>SoC</a:t>
            </a:r>
            <a:r>
              <a:rPr lang="zh-CN" altLang="en-US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）。</a:t>
            </a:r>
          </a:p>
        </p:txBody>
      </p:sp>
      <p:sp>
        <p:nvSpPr>
          <p:cNvPr id="7" name="矩形 6"/>
          <p:cNvSpPr/>
          <p:nvPr/>
        </p:nvSpPr>
        <p:spPr>
          <a:xfrm>
            <a:off x="182880" y="3613666"/>
            <a:ext cx="45138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1.3.2  </a:t>
            </a:r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嵌入式计算机系统的应用特点</a:t>
            </a:r>
          </a:p>
        </p:txBody>
      </p:sp>
      <p:sp>
        <p:nvSpPr>
          <p:cNvPr id="8" name="矩形 7"/>
          <p:cNvSpPr/>
          <p:nvPr/>
        </p:nvSpPr>
        <p:spPr>
          <a:xfrm>
            <a:off x="640080" y="4295894"/>
            <a:ext cx="37978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必须对计算机系统进行</a:t>
            </a:r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二次开发</a:t>
            </a:r>
            <a:endParaRPr lang="zh-CN" altLang="en-US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0149177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684213" y="1547813"/>
            <a:ext cx="7829550" cy="822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kumimoji="0" lang="en-US" altLang="zh-CN" dirty="0">
                <a:latin typeface="Verdana" pitchFamily="34" charset="0"/>
              </a:rPr>
              <a:t>PC→ </a:t>
            </a:r>
            <a:r>
              <a:rPr kumimoji="0" lang="zh-CN" altLang="en-US" dirty="0">
                <a:latin typeface="Verdana" pitchFamily="34" charset="0"/>
              </a:rPr>
              <a:t>电气加固、机械加固，并配置各种接口板卡 → </a:t>
            </a:r>
            <a:r>
              <a:rPr kumimoji="0" lang="en-US" altLang="zh-CN" dirty="0">
                <a:latin typeface="Verdana" pitchFamily="34" charset="0"/>
              </a:rPr>
              <a:t>IPC</a:t>
            </a:r>
            <a:r>
              <a:rPr kumimoji="0" lang="zh-CN" altLang="en-US" dirty="0">
                <a:latin typeface="Verdana" pitchFamily="34" charset="0"/>
              </a:rPr>
              <a:t>（工控机）→ 嵌入到</a:t>
            </a:r>
            <a:r>
              <a:rPr kumimoji="0" lang="zh-CN" altLang="en-US" b="1" dirty="0">
                <a:solidFill>
                  <a:srgbClr val="FF3300"/>
                </a:solidFill>
                <a:latin typeface="Verdana" pitchFamily="34" charset="0"/>
              </a:rPr>
              <a:t>大型对象系统</a:t>
            </a:r>
            <a:r>
              <a:rPr kumimoji="0" lang="zh-CN" altLang="en-US" dirty="0">
                <a:latin typeface="Verdana" pitchFamily="34" charset="0"/>
              </a:rPr>
              <a:t>中（实现智能化）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47782" y="1335558"/>
            <a:ext cx="638160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50000"/>
              </a:lnSpc>
            </a:pPr>
            <a:r>
              <a:rPr kumimoji="0" lang="zh-CN" altLang="en-US" dirty="0">
                <a:latin typeface="Verdana" pitchFamily="34" charset="0"/>
              </a:rPr>
              <a:t>工业计算机（</a:t>
            </a:r>
            <a:r>
              <a:rPr kumimoji="0" lang="en-US" altLang="zh-CN" dirty="0">
                <a:solidFill>
                  <a:srgbClr val="FF3300"/>
                </a:solidFill>
                <a:latin typeface="Verdana" pitchFamily="34" charset="0"/>
              </a:rPr>
              <a:t>I</a:t>
            </a:r>
            <a:r>
              <a:rPr kumimoji="0" lang="en-US" altLang="zh-CN" dirty="0">
                <a:latin typeface="Verdana" pitchFamily="34" charset="0"/>
              </a:rPr>
              <a:t>ndustrial </a:t>
            </a:r>
            <a:r>
              <a:rPr kumimoji="0" lang="en-US" altLang="zh-CN" dirty="0">
                <a:solidFill>
                  <a:srgbClr val="FF3300"/>
                </a:solidFill>
                <a:latin typeface="Verdana" pitchFamily="34" charset="0"/>
              </a:rPr>
              <a:t>P</a:t>
            </a:r>
            <a:r>
              <a:rPr kumimoji="0" lang="en-US" altLang="zh-CN" dirty="0">
                <a:latin typeface="Verdana" pitchFamily="34" charset="0"/>
              </a:rPr>
              <a:t>ersonal </a:t>
            </a:r>
            <a:r>
              <a:rPr kumimoji="0" lang="en-US" altLang="zh-CN" dirty="0">
                <a:solidFill>
                  <a:srgbClr val="FF3300"/>
                </a:solidFill>
                <a:latin typeface="Verdana" pitchFamily="34" charset="0"/>
              </a:rPr>
              <a:t>C</a:t>
            </a:r>
            <a:r>
              <a:rPr kumimoji="0" lang="en-US" altLang="zh-CN" dirty="0">
                <a:latin typeface="Verdana" pitchFamily="34" charset="0"/>
              </a:rPr>
              <a:t>omputer</a:t>
            </a:r>
            <a:r>
              <a:rPr kumimoji="0" lang="zh-CN" altLang="en-US" dirty="0">
                <a:latin typeface="Verdana" pitchFamily="34" charset="0"/>
              </a:rPr>
              <a:t>） 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77057" y="2575215"/>
            <a:ext cx="8099425" cy="3500437"/>
            <a:chOff x="307" y="1661"/>
            <a:chExt cx="5102" cy="2205"/>
          </a:xfrm>
        </p:grpSpPr>
        <p:pic>
          <p:nvPicPr>
            <p:cNvPr id="38917" name="Picture 4" descr="compactpci"/>
            <p:cNvPicPr>
              <a:picLocks noChangeAspect="1" noChangeArrowheads="1"/>
            </p:cNvPicPr>
            <p:nvPr/>
          </p:nvPicPr>
          <p:blipFill>
            <a:blip r:embed="rId3">
              <a:lum bright="-12000"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1661"/>
              <a:ext cx="1701" cy="956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918" name="Picture 5" descr="Amb-610"/>
            <p:cNvPicPr>
              <a:picLocks noChangeAspect="1" noChangeArrowheads="1"/>
            </p:cNvPicPr>
            <p:nvPr/>
          </p:nvPicPr>
          <p:blipFill>
            <a:blip r:embed="rId4" cstate="print">
              <a:lum bright="-12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" y="1661"/>
              <a:ext cx="1644" cy="956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919" name="Rectangle 6"/>
            <p:cNvSpPr>
              <a:spLocks noChangeArrowheads="1"/>
            </p:cNvSpPr>
            <p:nvPr/>
          </p:nvSpPr>
          <p:spPr bwMode="auto">
            <a:xfrm>
              <a:off x="307" y="3674"/>
              <a:ext cx="504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0" lang="en-US" altLang="zh-CN" sz="1400">
                  <a:latin typeface="Verdana" pitchFamily="34" charset="0"/>
                </a:rPr>
                <a:t>         </a:t>
              </a:r>
              <a:r>
                <a:rPr kumimoji="0" lang="zh-CN" altLang="en-US" sz="1400">
                  <a:latin typeface="Verdana" pitchFamily="34" charset="0"/>
                </a:rPr>
                <a:t>船舶驾驶室集中控制台                 自动配料控制系统                    电站锅炉控制系统</a:t>
              </a:r>
            </a:p>
          </p:txBody>
        </p:sp>
        <p:pic>
          <p:nvPicPr>
            <p:cNvPr id="38920" name="Picture 8" descr="未标题-2"/>
            <p:cNvPicPr>
              <a:picLocks noChangeAspect="1" noChangeArrowheads="1"/>
            </p:cNvPicPr>
            <p:nvPr/>
          </p:nvPicPr>
          <p:blipFill>
            <a:blip r:embed="rId5">
              <a:lum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1" b="7436"/>
            <a:stretch>
              <a:fillRect/>
            </a:stretch>
          </p:blipFill>
          <p:spPr bwMode="auto">
            <a:xfrm>
              <a:off x="420" y="2625"/>
              <a:ext cx="1644" cy="1007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921" name="Picture 9" descr="2005112391522866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lum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2618"/>
              <a:ext cx="1701" cy="1014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922" name="Picture 10" descr="guolu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lum contrast="5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5" y="2625"/>
              <a:ext cx="1644" cy="1021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923" name="Picture 11" descr="2006_3_13_11_47_56_320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lum bright="18000" contrast="3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68" t="20329" b="4581"/>
            <a:stretch>
              <a:fillRect/>
            </a:stretch>
          </p:blipFill>
          <p:spPr bwMode="auto">
            <a:xfrm>
              <a:off x="3765" y="1661"/>
              <a:ext cx="1644" cy="964"/>
            </a:xfrm>
            <a:prstGeom prst="rect">
              <a:avLst/>
            </a:prstGeom>
            <a:noFill/>
            <a:ln w="19050" algn="ctr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939" name="Rectangle 2"/>
          <p:cNvSpPr>
            <a:spLocks noChangeArrowheads="1"/>
          </p:cNvSpPr>
          <p:nvPr/>
        </p:nvSpPr>
        <p:spPr bwMode="auto">
          <a:xfrm>
            <a:off x="6529387" y="0"/>
            <a:ext cx="2614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</a:t>
            </a:r>
            <a:endParaRPr lang="zh-CN" alt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378690" y="683491"/>
            <a:ext cx="4045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形形色色的</a:t>
            </a:r>
            <a:r>
              <a:rPr lang="zh-CN" altLang="zh-CN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嵌入式计算机应用</a:t>
            </a:r>
            <a:r>
              <a:rPr lang="zh-CN" altLang="en-US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系统：</a:t>
            </a:r>
            <a:endParaRPr lang="zh-CN" altLang="en-US" dirty="0"/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753475" y="6498235"/>
            <a:ext cx="781050" cy="276225"/>
          </a:xfrm>
        </p:spPr>
        <p:txBody>
          <a:bodyPr/>
          <a:lstStyle/>
          <a:p>
            <a:fld id="{339F8885-04C0-4B35-9FC3-BE13BADB3149}" type="slidenum">
              <a:rPr lang="en-US" altLang="zh-CN" smtClean="0"/>
              <a:pPr/>
              <a:t>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0712361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951038"/>
            <a:ext cx="2700337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3886200"/>
            <a:ext cx="1473200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539750" y="1080185"/>
            <a:ext cx="78295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kumimoji="0" lang="zh-CN" altLang="en-US" dirty="0">
                <a:latin typeface="Verdana" pitchFamily="34" charset="0"/>
              </a:rPr>
              <a:t>众多</a:t>
            </a:r>
            <a:r>
              <a:rPr kumimoji="0" lang="zh-CN" altLang="en-US" b="1" dirty="0">
                <a:solidFill>
                  <a:srgbClr val="FF3300"/>
                </a:solidFill>
                <a:latin typeface="Verdana" pitchFamily="34" charset="0"/>
              </a:rPr>
              <a:t>小型对象系统</a:t>
            </a:r>
            <a:r>
              <a:rPr kumimoji="0" lang="zh-CN" altLang="en-US" dirty="0">
                <a:latin typeface="Verdana" pitchFamily="34" charset="0"/>
              </a:rPr>
              <a:t>（如家电、仪器、工控单元</a:t>
            </a:r>
            <a:r>
              <a:rPr kumimoji="0" lang="en-US" altLang="zh-CN" dirty="0"/>
              <a:t>…</a:t>
            </a:r>
            <a:r>
              <a:rPr kumimoji="0" lang="zh-CN" altLang="en-US" dirty="0">
                <a:latin typeface="Verdana" pitchFamily="34" charset="0"/>
              </a:rPr>
              <a:t>）无法使用</a:t>
            </a:r>
            <a:r>
              <a:rPr kumimoji="0" lang="en-US" altLang="zh-CN" dirty="0">
                <a:latin typeface="Verdana" pitchFamily="34" charset="0"/>
              </a:rPr>
              <a:t>IPC→ </a:t>
            </a:r>
            <a:r>
              <a:rPr kumimoji="0" lang="zh-CN" altLang="en-US" dirty="0">
                <a:latin typeface="Verdana" pitchFamily="34" charset="0"/>
              </a:rPr>
              <a:t>需要发展一类特殊的嵌入式计算机系统</a:t>
            </a:r>
            <a:r>
              <a:rPr kumimoji="0" lang="en-US" altLang="zh-CN" dirty="0">
                <a:latin typeface="Verdana" pitchFamily="34" charset="0"/>
              </a:rPr>
              <a:t>→</a:t>
            </a:r>
            <a:r>
              <a:rPr kumimoji="0" lang="zh-CN" altLang="en-US" b="1" dirty="0">
                <a:solidFill>
                  <a:srgbClr val="FF3300"/>
                </a:solidFill>
                <a:latin typeface="Verdana" pitchFamily="34" charset="0"/>
              </a:rPr>
              <a:t>单片机</a:t>
            </a:r>
          </a:p>
        </p:txBody>
      </p:sp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4" r="11885"/>
          <a:stretch>
            <a:fillRect/>
          </a:stretch>
        </p:blipFill>
        <p:spPr bwMode="auto">
          <a:xfrm>
            <a:off x="809625" y="1997075"/>
            <a:ext cx="1517650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650" y="4149815"/>
            <a:ext cx="2663825" cy="1749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9" b="9094"/>
          <a:stretch>
            <a:fillRect/>
          </a:stretch>
        </p:blipFill>
        <p:spPr bwMode="auto">
          <a:xfrm>
            <a:off x="6088063" y="2041525"/>
            <a:ext cx="2098675" cy="1601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3932238"/>
            <a:ext cx="2293937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8335" y="2085975"/>
            <a:ext cx="104664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61" name="Rectangle 2"/>
          <p:cNvSpPr>
            <a:spLocks noChangeArrowheads="1"/>
          </p:cNvSpPr>
          <p:nvPr/>
        </p:nvSpPr>
        <p:spPr bwMode="auto">
          <a:xfrm>
            <a:off x="6529387" y="49213"/>
            <a:ext cx="2614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   </a:t>
            </a:r>
            <a:endParaRPr lang="zh-CN" altLang="en-US" sz="1600" dirty="0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674729" y="6498235"/>
            <a:ext cx="781050" cy="276225"/>
          </a:xfrm>
        </p:spPr>
        <p:txBody>
          <a:bodyPr/>
          <a:lstStyle/>
          <a:p>
            <a:fld id="{339F8885-04C0-4B35-9FC3-BE13BADB3149}" type="slidenum">
              <a:rPr lang="en-US" altLang="zh-CN" smtClean="0"/>
              <a:pPr/>
              <a:t>9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798424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827088" y="908050"/>
            <a:ext cx="68405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b="1" dirty="0">
                <a:latin typeface="Verdana" pitchFamily="34" charset="0"/>
              </a:rPr>
              <a:t>单片计算机</a:t>
            </a:r>
            <a:r>
              <a:rPr kumimoji="0" lang="zh-CN" altLang="en-US" sz="1800" dirty="0">
                <a:latin typeface="Verdana" pitchFamily="34" charset="0"/>
              </a:rPr>
              <a:t>（</a:t>
            </a:r>
            <a:r>
              <a:rPr kumimoji="0" lang="en-US" altLang="zh-CN" sz="1800" dirty="0">
                <a:solidFill>
                  <a:srgbClr val="FF3300"/>
                </a:solidFill>
                <a:latin typeface="Verdana" pitchFamily="34" charset="0"/>
              </a:rPr>
              <a:t>S</a:t>
            </a:r>
            <a:r>
              <a:rPr kumimoji="0" lang="en-US" altLang="zh-CN" sz="1800" dirty="0">
                <a:latin typeface="Verdana" pitchFamily="34" charset="0"/>
              </a:rPr>
              <a:t>ingle </a:t>
            </a:r>
            <a:r>
              <a:rPr kumimoji="0" lang="en-US" altLang="zh-CN" sz="1800" dirty="0">
                <a:solidFill>
                  <a:srgbClr val="FF3300"/>
                </a:solidFill>
                <a:latin typeface="Verdana" pitchFamily="34" charset="0"/>
              </a:rPr>
              <a:t>C</a:t>
            </a:r>
            <a:r>
              <a:rPr kumimoji="0" lang="en-US" altLang="zh-CN" sz="1800" dirty="0">
                <a:latin typeface="Verdana" pitchFamily="34" charset="0"/>
              </a:rPr>
              <a:t>hip </a:t>
            </a:r>
            <a:r>
              <a:rPr kumimoji="0" lang="en-US" altLang="zh-CN" sz="1800" dirty="0">
                <a:solidFill>
                  <a:srgbClr val="FF3300"/>
                </a:solidFill>
                <a:latin typeface="Verdana" pitchFamily="34" charset="0"/>
              </a:rPr>
              <a:t>M</a:t>
            </a:r>
            <a:r>
              <a:rPr kumimoji="0" lang="en-US" altLang="zh-CN" sz="1800" dirty="0">
                <a:latin typeface="Verdana" pitchFamily="34" charset="0"/>
              </a:rPr>
              <a:t>icrocomputer</a:t>
            </a:r>
            <a:r>
              <a:rPr kumimoji="0" lang="zh-CN" altLang="en-US" sz="1800" dirty="0">
                <a:latin typeface="Verdana" pitchFamily="34" charset="0"/>
              </a:rPr>
              <a:t>）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792163" y="1493838"/>
            <a:ext cx="77851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n-US" altLang="zh-CN" dirty="0">
                <a:latin typeface="Verdana" pitchFamily="34" charset="0"/>
              </a:rPr>
              <a:t>SCM</a:t>
            </a:r>
            <a:r>
              <a:rPr kumimoji="0" lang="en-US" altLang="zh-CN" dirty="0">
                <a:latin typeface="Arial" charset="0"/>
              </a:rPr>
              <a:t>——</a:t>
            </a:r>
            <a:r>
              <a:rPr kumimoji="0" lang="zh-CN" altLang="en-US" dirty="0">
                <a:latin typeface="Verdana" pitchFamily="34" charset="0"/>
              </a:rPr>
              <a:t>将通用微计算机</a:t>
            </a:r>
            <a:r>
              <a:rPr kumimoji="0" lang="zh-CN" altLang="en-US" b="1" dirty="0">
                <a:solidFill>
                  <a:srgbClr val="FF3300"/>
                </a:solidFill>
                <a:latin typeface="Verdana" pitchFamily="34" charset="0"/>
              </a:rPr>
              <a:t>基本功能部件</a:t>
            </a:r>
            <a:r>
              <a:rPr kumimoji="0" lang="zh-CN" altLang="en-US" dirty="0">
                <a:latin typeface="Verdana" pitchFamily="34" charset="0"/>
              </a:rPr>
              <a:t>集成在</a:t>
            </a:r>
            <a:r>
              <a:rPr kumimoji="0" lang="zh-CN" altLang="en-US" b="1" dirty="0">
                <a:solidFill>
                  <a:srgbClr val="FF3300"/>
                </a:solidFill>
                <a:latin typeface="Verdana" pitchFamily="34" charset="0"/>
              </a:rPr>
              <a:t>一块芯片</a:t>
            </a:r>
            <a:r>
              <a:rPr kumimoji="0" lang="zh-CN" altLang="en-US" dirty="0">
                <a:latin typeface="Verdana" pitchFamily="34" charset="0"/>
              </a:rPr>
              <a:t>上构成的一种专用微计算机系统</a:t>
            </a: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900113" y="5661025"/>
            <a:ext cx="77406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901700" indent="-901700"/>
            <a:r>
              <a:rPr kumimoji="0" lang="zh-CN" altLang="en-US">
                <a:latin typeface="Verdana" pitchFamily="34" charset="0"/>
              </a:rPr>
              <a:t>应用：</a:t>
            </a:r>
            <a:r>
              <a:rPr kumimoji="0" lang="en-US" altLang="zh-CN">
                <a:latin typeface="Verdana" pitchFamily="34" charset="0"/>
              </a:rPr>
              <a:t>SCM</a:t>
            </a:r>
            <a:r>
              <a:rPr kumimoji="0" lang="zh-CN" altLang="en-US">
                <a:latin typeface="Verdana" pitchFamily="34" charset="0"/>
              </a:rPr>
              <a:t>硬件</a:t>
            </a:r>
            <a:r>
              <a:rPr kumimoji="0" lang="en-US" altLang="zh-CN">
                <a:latin typeface="Verdana" pitchFamily="34" charset="0"/>
              </a:rPr>
              <a:t>+SCM</a:t>
            </a:r>
            <a:r>
              <a:rPr kumimoji="0" lang="zh-CN" altLang="en-US">
                <a:latin typeface="Verdana" pitchFamily="34" charset="0"/>
              </a:rPr>
              <a:t>软件</a:t>
            </a:r>
            <a:r>
              <a:rPr kumimoji="0" lang="en-US" altLang="zh-CN">
                <a:latin typeface="Verdana" pitchFamily="34" charset="0"/>
              </a:rPr>
              <a:t>+</a:t>
            </a:r>
            <a:r>
              <a:rPr kumimoji="0" lang="zh-CN" altLang="en-US">
                <a:latin typeface="Verdana" pitchFamily="34" charset="0"/>
              </a:rPr>
              <a:t>少量外围电路→</a:t>
            </a:r>
            <a:r>
              <a:rPr kumimoji="0" lang="zh-CN" altLang="en-US" b="1">
                <a:solidFill>
                  <a:srgbClr val="FF3300"/>
                </a:solidFill>
                <a:latin typeface="Verdana" pitchFamily="34" charset="0"/>
              </a:rPr>
              <a:t>嵌入式微机系统</a:t>
            </a:r>
            <a:r>
              <a:rPr kumimoji="0" lang="en-US" altLang="zh-CN">
                <a:latin typeface="Verdana" pitchFamily="34" charset="0"/>
              </a:rPr>
              <a:t>+</a:t>
            </a:r>
            <a:r>
              <a:rPr kumimoji="0" lang="zh-CN" altLang="en-US">
                <a:latin typeface="Verdana" pitchFamily="34" charset="0"/>
              </a:rPr>
              <a:t>被控对象</a:t>
            </a:r>
            <a:r>
              <a:rPr kumimoji="0" lang="zh-CN" altLang="en-US"/>
              <a:t>→</a:t>
            </a:r>
            <a:r>
              <a:rPr kumimoji="0" lang="zh-CN" altLang="en-US">
                <a:latin typeface="Verdana" pitchFamily="34" charset="0"/>
              </a:rPr>
              <a:t>微电脑控制产品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150938" y="2484438"/>
            <a:ext cx="7156450" cy="3059112"/>
            <a:chOff x="725" y="1565"/>
            <a:chExt cx="4508" cy="1927"/>
          </a:xfrm>
        </p:grpSpPr>
        <p:pic>
          <p:nvPicPr>
            <p:cNvPr id="40966" name="Picture 4" descr="单片机插图01-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" y="1565"/>
              <a:ext cx="2778" cy="1909"/>
            </a:xfrm>
            <a:prstGeom prst="rect">
              <a:avLst/>
            </a:prstGeom>
            <a:noFill/>
            <a:ln w="15875">
              <a:solidFill>
                <a:srgbClr val="FF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0967" name="Group 6"/>
            <p:cNvGrpSpPr>
              <a:grpSpLocks/>
            </p:cNvGrpSpPr>
            <p:nvPr/>
          </p:nvGrpSpPr>
          <p:grpSpPr bwMode="auto">
            <a:xfrm>
              <a:off x="3560" y="1565"/>
              <a:ext cx="1673" cy="1927"/>
              <a:chOff x="3645" y="1565"/>
              <a:chExt cx="1673" cy="1927"/>
            </a:xfrm>
          </p:grpSpPr>
          <p:pic>
            <p:nvPicPr>
              <p:cNvPr id="40968" name="Picture 7"/>
              <p:cNvPicPr>
                <a:picLocks noChangeAspect="1" noChangeArrowheads="1"/>
              </p:cNvPicPr>
              <p:nvPr/>
            </p:nvPicPr>
            <p:blipFill>
              <a:blip r:embed="rId4">
                <a:lum bright="12000" contrast="4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5" y="1565"/>
                <a:ext cx="1673" cy="192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969" name="Picture 8" descr="DSC07328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5" y="1565"/>
                <a:ext cx="1673" cy="9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0985" name="Rectangle 2"/>
          <p:cNvSpPr>
            <a:spLocks noChangeArrowheads="1"/>
          </p:cNvSpPr>
          <p:nvPr/>
        </p:nvSpPr>
        <p:spPr bwMode="auto">
          <a:xfrm>
            <a:off x="6586248" y="117909"/>
            <a:ext cx="2614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 kern="1000" dirty="0" smtClean="0">
                <a:solidFill>
                  <a:srgbClr val="333399"/>
                </a:solidFill>
                <a:ea typeface="黑体"/>
              </a:rPr>
              <a:t>                     </a:t>
            </a:r>
            <a:endParaRPr lang="zh-CN" altLang="en-US" sz="1600" dirty="0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753475" y="6483350"/>
            <a:ext cx="781050" cy="276225"/>
          </a:xfrm>
        </p:spPr>
        <p:txBody>
          <a:bodyPr/>
          <a:lstStyle/>
          <a:p>
            <a:fld id="{339F8885-04C0-4B35-9FC3-BE13BADB3149}" type="slidenum">
              <a:rPr lang="en-US" altLang="zh-CN" smtClean="0"/>
              <a:pPr/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7453113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8885-04C0-4B35-9FC3-BE13BADB3149}" type="slidenum">
              <a:rPr lang="en-US" altLang="zh-CN" smtClean="0"/>
              <a:pPr/>
              <a:t>11</a:t>
            </a:fld>
            <a:endParaRPr lang="en-US" altLang="zh-CN" dirty="0"/>
          </a:p>
        </p:txBody>
      </p:sp>
      <p:pic>
        <p:nvPicPr>
          <p:cNvPr id="267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6678" y="1286702"/>
            <a:ext cx="6434790" cy="4905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201782" y="732043"/>
            <a:ext cx="3438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汽车电控系统中的单片机</a:t>
            </a:r>
            <a:r>
              <a:rPr lang="zh-CN" altLang="zh-CN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应用</a:t>
            </a:r>
            <a:r>
              <a:rPr lang="zh-CN" altLang="en-US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7593482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67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432746" y="760214"/>
            <a:ext cx="5779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1.4  </a:t>
            </a:r>
            <a:r>
              <a:rPr lang="zh-CN" altLang="zh-CN" sz="28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单片微型计算机应用系统举例</a:t>
            </a:r>
          </a:p>
        </p:txBody>
      </p:sp>
      <p:sp>
        <p:nvSpPr>
          <p:cNvPr id="5" name="矩形 4"/>
          <p:cNvSpPr/>
          <p:nvPr/>
        </p:nvSpPr>
        <p:spPr>
          <a:xfrm>
            <a:off x="1326208" y="1439522"/>
            <a:ext cx="14750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电加热锅炉</a:t>
            </a:r>
            <a:endParaRPr lang="zh-CN" altLang="en-US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134755"/>
            <a:ext cx="6400800" cy="391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0548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437615" y="759752"/>
            <a:ext cx="35397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电加热锅炉单片机</a:t>
            </a:r>
            <a:r>
              <a:rPr lang="zh-CN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控制系统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：</a:t>
            </a:r>
            <a:endParaRPr lang="zh-CN" altLang="en-US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857" y="1884278"/>
            <a:ext cx="4920808" cy="274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3622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15145" y="624352"/>
            <a:ext cx="43140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电加热锅炉单片机控制程序</a:t>
            </a:r>
            <a:r>
              <a:rPr lang="zh-CN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流程图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：</a:t>
            </a:r>
            <a:endParaRPr lang="zh-CN" altLang="zh-CN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361" y="1193739"/>
            <a:ext cx="3442747" cy="502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76090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0" dirty="0" smtClean="0">
                <a:solidFill>
                  <a:srgbClr val="333399"/>
                </a:solidFill>
                <a:ea typeface="黑体"/>
              </a:rPr>
              <a:t>                                 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262659" y="1036720"/>
            <a:ext cx="40559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333399"/>
                </a:solidFill>
                <a:latin typeface="宋体" pitchFamily="2" charset="-122"/>
                <a:ea typeface="宋体"/>
              </a:rPr>
              <a:t>单片机应用系统开发装置</a:t>
            </a:r>
            <a:r>
              <a:rPr lang="zh-CN" altLang="zh-CN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示意图</a:t>
            </a:r>
            <a:r>
              <a:rPr lang="zh-CN" altLang="en-US" sz="2000" b="1" dirty="0" smtClean="0">
                <a:solidFill>
                  <a:srgbClr val="333399"/>
                </a:solidFill>
                <a:latin typeface="宋体" pitchFamily="2" charset="-122"/>
                <a:ea typeface="宋体"/>
              </a:rPr>
              <a:t>：</a:t>
            </a:r>
            <a:endParaRPr lang="zh-CN" altLang="en-US" sz="2000" b="1" dirty="0">
              <a:solidFill>
                <a:srgbClr val="333399"/>
              </a:solidFill>
              <a:latin typeface="宋体" pitchFamily="2" charset="-122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72" y="2275216"/>
            <a:ext cx="5990667" cy="176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5858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5875</TotalTime>
  <Words>505</Words>
  <Application>Microsoft Office PowerPoint</Application>
  <PresentationFormat>全屏显示(4:3)</PresentationFormat>
  <Paragraphs>89</Paragraphs>
  <Slides>15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015</vt:lpstr>
      <vt:lpstr>Visio</vt:lpstr>
      <vt:lpstr> 单片微型计算机 原理及应用</vt:lpstr>
      <vt:lpstr>                              </vt:lpstr>
      <vt:lpstr>                                        </vt:lpstr>
      <vt:lpstr>                                      </vt:lpstr>
      <vt:lpstr>                                 </vt:lpstr>
      <vt:lpstr>PowerPoint 演示文稿</vt:lpstr>
      <vt:lpstr>                                 </vt:lpstr>
      <vt:lpstr>PowerPoint 演示文稿</vt:lpstr>
      <vt:lpstr>PowerPoint 演示文稿</vt:lpstr>
      <vt:lpstr>PowerPoint 演示文稿</vt:lpstr>
      <vt:lpstr>                                 </vt:lpstr>
      <vt:lpstr>                                 </vt:lpstr>
      <vt:lpstr>                                 </vt:lpstr>
      <vt:lpstr>                                 </vt:lpstr>
      <vt:lpstr>                        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单片微机原理及应用课件</dc:title>
  <dc:subject>第1章 绪论</dc:subject>
  <dc:creator>某同学</dc:creator>
  <cp:keywords>chxu</cp:keywords>
  <dc:description/>
  <cp:lastModifiedBy>某同学</cp:lastModifiedBy>
  <cp:revision>388</cp:revision>
  <dcterms:created xsi:type="dcterms:W3CDTF">2003-02-28T01:05:04Z</dcterms:created>
  <dcterms:modified xsi:type="dcterms:W3CDTF">2017-11-27T01:07:32Z</dcterms:modified>
</cp:coreProperties>
</file>