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  <p:sldMasterId id="2147483665" r:id="rId2"/>
    <p:sldMasterId id="2147483690" r:id="rId3"/>
  </p:sldMasterIdLst>
  <p:notesMasterIdLst>
    <p:notesMasterId r:id="rId111"/>
  </p:notesMasterIdLst>
  <p:sldIdLst>
    <p:sldId id="427" r:id="rId4"/>
    <p:sldId id="428" r:id="rId5"/>
    <p:sldId id="429" r:id="rId6"/>
    <p:sldId id="430" r:id="rId7"/>
    <p:sldId id="650" r:id="rId8"/>
    <p:sldId id="729" r:id="rId9"/>
    <p:sldId id="651" r:id="rId10"/>
    <p:sldId id="652" r:id="rId11"/>
    <p:sldId id="653" r:id="rId12"/>
    <p:sldId id="654" r:id="rId13"/>
    <p:sldId id="655" r:id="rId14"/>
    <p:sldId id="656" r:id="rId15"/>
    <p:sldId id="657" r:id="rId16"/>
    <p:sldId id="658" r:id="rId17"/>
    <p:sldId id="659" r:id="rId18"/>
    <p:sldId id="661" r:id="rId19"/>
    <p:sldId id="662" r:id="rId20"/>
    <p:sldId id="663" r:id="rId21"/>
    <p:sldId id="664" r:id="rId22"/>
    <p:sldId id="665" r:id="rId23"/>
    <p:sldId id="660" r:id="rId24"/>
    <p:sldId id="666" r:id="rId25"/>
    <p:sldId id="667" r:id="rId26"/>
    <p:sldId id="668" r:id="rId27"/>
    <p:sldId id="559" r:id="rId28"/>
    <p:sldId id="560" r:id="rId29"/>
    <p:sldId id="561" r:id="rId30"/>
    <p:sldId id="562" r:id="rId31"/>
    <p:sldId id="674" r:id="rId32"/>
    <p:sldId id="675" r:id="rId33"/>
    <p:sldId id="563" r:id="rId34"/>
    <p:sldId id="676" r:id="rId35"/>
    <p:sldId id="565" r:id="rId36"/>
    <p:sldId id="566" r:id="rId37"/>
    <p:sldId id="567" r:id="rId38"/>
    <p:sldId id="568" r:id="rId39"/>
    <p:sldId id="730" r:id="rId40"/>
    <p:sldId id="569" r:id="rId41"/>
    <p:sldId id="570" r:id="rId42"/>
    <p:sldId id="573" r:id="rId43"/>
    <p:sldId id="574" r:id="rId44"/>
    <p:sldId id="578" r:id="rId45"/>
    <p:sldId id="731" r:id="rId46"/>
    <p:sldId id="579" r:id="rId47"/>
    <p:sldId id="580" r:id="rId48"/>
    <p:sldId id="677" r:id="rId49"/>
    <p:sldId id="678" r:id="rId50"/>
    <p:sldId id="581" r:id="rId51"/>
    <p:sldId id="582" r:id="rId52"/>
    <p:sldId id="583" r:id="rId53"/>
    <p:sldId id="732" r:id="rId54"/>
    <p:sldId id="584" r:id="rId55"/>
    <p:sldId id="585" r:id="rId56"/>
    <p:sldId id="586" r:id="rId57"/>
    <p:sldId id="733" r:id="rId58"/>
    <p:sldId id="587" r:id="rId59"/>
    <p:sldId id="679" r:id="rId60"/>
    <p:sldId id="590" r:id="rId61"/>
    <p:sldId id="734" r:id="rId62"/>
    <p:sldId id="680" r:id="rId63"/>
    <p:sldId id="695" r:id="rId64"/>
    <p:sldId id="696" r:id="rId65"/>
    <p:sldId id="681" r:id="rId66"/>
    <p:sldId id="682" r:id="rId67"/>
    <p:sldId id="683" r:id="rId68"/>
    <p:sldId id="684" r:id="rId69"/>
    <p:sldId id="697" r:id="rId70"/>
    <p:sldId id="698" r:id="rId71"/>
    <p:sldId id="699" r:id="rId72"/>
    <p:sldId id="700" r:id="rId73"/>
    <p:sldId id="690" r:id="rId74"/>
    <p:sldId id="691" r:id="rId75"/>
    <p:sldId id="692" r:id="rId76"/>
    <p:sldId id="693" r:id="rId77"/>
    <p:sldId id="694" r:id="rId78"/>
    <p:sldId id="685" r:id="rId79"/>
    <p:sldId id="686" r:id="rId80"/>
    <p:sldId id="687" r:id="rId81"/>
    <p:sldId id="688" r:id="rId82"/>
    <p:sldId id="689" r:id="rId83"/>
    <p:sldId id="735" r:id="rId84"/>
    <p:sldId id="736" r:id="rId85"/>
    <p:sldId id="737" r:id="rId86"/>
    <p:sldId id="739" r:id="rId87"/>
    <p:sldId id="740" r:id="rId88"/>
    <p:sldId id="741" r:id="rId89"/>
    <p:sldId id="742" r:id="rId90"/>
    <p:sldId id="743" r:id="rId91"/>
    <p:sldId id="744" r:id="rId92"/>
    <p:sldId id="745" r:id="rId93"/>
    <p:sldId id="748" r:id="rId94"/>
    <p:sldId id="747" r:id="rId95"/>
    <p:sldId id="749" r:id="rId96"/>
    <p:sldId id="750" r:id="rId97"/>
    <p:sldId id="751" r:id="rId98"/>
    <p:sldId id="752" r:id="rId99"/>
    <p:sldId id="594" r:id="rId100"/>
    <p:sldId id="595" r:id="rId101"/>
    <p:sldId id="746" r:id="rId102"/>
    <p:sldId id="597" r:id="rId103"/>
    <p:sldId id="598" r:id="rId104"/>
    <p:sldId id="599" r:id="rId105"/>
    <p:sldId id="640" r:id="rId106"/>
    <p:sldId id="641" r:id="rId107"/>
    <p:sldId id="642" r:id="rId108"/>
    <p:sldId id="643" r:id="rId109"/>
    <p:sldId id="649" r:id="rId11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D41D1"/>
    <a:srgbClr val="CC3300"/>
    <a:srgbClr val="800000"/>
    <a:srgbClr val="003300"/>
    <a:srgbClr val="3366FF"/>
    <a:srgbClr val="660066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73" autoAdjust="0"/>
    <p:restoredTop sz="94581" autoAdjust="0"/>
  </p:normalViewPr>
  <p:slideViewPr>
    <p:cSldViewPr snapToGrid="0">
      <p:cViewPr varScale="1">
        <p:scale>
          <a:sx n="64" d="100"/>
          <a:sy n="64" d="100"/>
        </p:scale>
        <p:origin x="-1288" y="-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7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112" Type="http://schemas.openxmlformats.org/officeDocument/2006/relationships/presProps" Target="presProps.xml"/><Relationship Id="rId16" Type="http://schemas.openxmlformats.org/officeDocument/2006/relationships/slide" Target="slides/slide13.xml"/><Relationship Id="rId107" Type="http://schemas.openxmlformats.org/officeDocument/2006/relationships/slide" Target="slides/slide104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102" Type="http://schemas.openxmlformats.org/officeDocument/2006/relationships/slide" Target="slides/slide99.xml"/><Relationship Id="rId5" Type="http://schemas.openxmlformats.org/officeDocument/2006/relationships/slide" Target="slides/slide2.xml"/><Relationship Id="rId90" Type="http://schemas.openxmlformats.org/officeDocument/2006/relationships/slide" Target="slides/slide87.xml"/><Relationship Id="rId95" Type="http://schemas.openxmlformats.org/officeDocument/2006/relationships/slide" Target="slides/slide92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113" Type="http://schemas.openxmlformats.org/officeDocument/2006/relationships/viewProps" Target="viewProps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59" Type="http://schemas.openxmlformats.org/officeDocument/2006/relationships/slide" Target="slides/slide56.xml"/><Relationship Id="rId103" Type="http://schemas.openxmlformats.org/officeDocument/2006/relationships/slide" Target="slides/slide100.xml"/><Relationship Id="rId108" Type="http://schemas.openxmlformats.org/officeDocument/2006/relationships/slide" Target="slides/slide105.xml"/><Relationship Id="rId54" Type="http://schemas.openxmlformats.org/officeDocument/2006/relationships/slide" Target="slides/slide51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91" Type="http://schemas.openxmlformats.org/officeDocument/2006/relationships/slide" Target="slides/slide88.xml"/><Relationship Id="rId96" Type="http://schemas.openxmlformats.org/officeDocument/2006/relationships/slide" Target="slides/slide9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6" Type="http://schemas.openxmlformats.org/officeDocument/2006/relationships/slide" Target="slides/slide103.xml"/><Relationship Id="rId114" Type="http://schemas.openxmlformats.org/officeDocument/2006/relationships/theme" Target="theme/theme1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slide" Target="slides/slide91.xml"/><Relationship Id="rId99" Type="http://schemas.openxmlformats.org/officeDocument/2006/relationships/slide" Target="slides/slide96.xml"/><Relationship Id="rId101" Type="http://schemas.openxmlformats.org/officeDocument/2006/relationships/slide" Target="slides/slide9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109" Type="http://schemas.openxmlformats.org/officeDocument/2006/relationships/slide" Target="slides/slide10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97" Type="http://schemas.openxmlformats.org/officeDocument/2006/relationships/slide" Target="slides/slide94.xml"/><Relationship Id="rId104" Type="http://schemas.openxmlformats.org/officeDocument/2006/relationships/slide" Target="slides/slide101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87" Type="http://schemas.openxmlformats.org/officeDocument/2006/relationships/slide" Target="slides/slide84.xml"/><Relationship Id="rId110" Type="http://schemas.openxmlformats.org/officeDocument/2006/relationships/slide" Target="slides/slide107.xml"/><Relationship Id="rId115" Type="http://schemas.openxmlformats.org/officeDocument/2006/relationships/tableStyles" Target="tableStyles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56" Type="http://schemas.openxmlformats.org/officeDocument/2006/relationships/slide" Target="slides/slide53.xml"/><Relationship Id="rId77" Type="http://schemas.openxmlformats.org/officeDocument/2006/relationships/slide" Target="slides/slide74.xml"/><Relationship Id="rId100" Type="http://schemas.openxmlformats.org/officeDocument/2006/relationships/slide" Target="slides/slide97.xml"/><Relationship Id="rId105" Type="http://schemas.openxmlformats.org/officeDocument/2006/relationships/slide" Target="slides/slide102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93" Type="http://schemas.openxmlformats.org/officeDocument/2006/relationships/slide" Target="slides/slide90.xml"/><Relationship Id="rId98" Type="http://schemas.openxmlformats.org/officeDocument/2006/relationships/slide" Target="slides/slide95.xml"/><Relationship Id="rId3" Type="http://schemas.openxmlformats.org/officeDocument/2006/relationships/slideMaster" Target="slideMasters/slideMaster3.xml"/><Relationship Id="rId25" Type="http://schemas.openxmlformats.org/officeDocument/2006/relationships/slide" Target="slides/slide22.xml"/><Relationship Id="rId46" Type="http://schemas.openxmlformats.org/officeDocument/2006/relationships/slide" Target="slides/slide43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62" Type="http://schemas.openxmlformats.org/officeDocument/2006/relationships/slide" Target="slides/slide59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111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fld id="{3633A995-0DD0-4A9C-B188-C1DBFE2F8DF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125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幻灯片图像占位符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47106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en-US" smtClean="0">
              <a:ea typeface="宋体" charset="-122"/>
            </a:endParaRPr>
          </a:p>
        </p:txBody>
      </p:sp>
      <p:sp>
        <p:nvSpPr>
          <p:cNvPr id="47107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A13FFF1-7704-4C83-A5D3-6ABC076F063C}" type="slidenum">
              <a:rPr lang="en-US" altLang="zh-CN" smtClean="0">
                <a:ea typeface="宋体" charset="-122"/>
              </a:rPr>
              <a:pPr/>
              <a:t>7</a:t>
            </a:fld>
            <a:endParaRPr lang="en-US" altLang="zh-CN" dirty="0" smtClean="0">
              <a:ea typeface="宋体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幻灯片图像占位符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9394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en-US" smtClean="0">
              <a:ea typeface="宋体" charset="-122"/>
            </a:endParaRPr>
          </a:p>
        </p:txBody>
      </p:sp>
      <p:sp>
        <p:nvSpPr>
          <p:cNvPr id="59395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E306FBE-3762-41F9-8088-187D335DA1F9}" type="slidenum">
              <a:rPr lang="en-US" altLang="zh-CN" smtClean="0">
                <a:ea typeface="宋体" charset="-122"/>
              </a:rPr>
              <a:pPr/>
              <a:t>18</a:t>
            </a:fld>
            <a:endParaRPr lang="en-US" altLang="zh-CN" dirty="0" smtClean="0">
              <a:ea typeface="宋体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33A995-0DD0-4A9C-B188-C1DBFE2F8DF4}" type="slidenum">
              <a:rPr lang="en-US" altLang="zh-CN" smtClean="0"/>
              <a:pPr>
                <a:defRPr/>
              </a:pPr>
              <a:t>66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621484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97" name="幻灯片图像占位符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11298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en-US" dirty="0" smtClean="0">
              <a:ea typeface="宋体" charset="-122"/>
            </a:endParaRPr>
          </a:p>
        </p:txBody>
      </p:sp>
      <p:sp>
        <p:nvSpPr>
          <p:cNvPr id="311299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688B51A-B1F7-4345-82C4-2F7A0D81B87C}" type="slidenum">
              <a:rPr lang="en-US" altLang="zh-CN" smtClean="0">
                <a:ea typeface="宋体" charset="-122"/>
              </a:rPr>
              <a:pPr/>
              <a:t>71</a:t>
            </a:fld>
            <a:endParaRPr lang="en-US" altLang="zh-CN" smtClean="0">
              <a:ea typeface="宋体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33A995-0DD0-4A9C-B188-C1DBFE2F8DF4}" type="slidenum">
              <a:rPr lang="en-US" altLang="zh-CN" smtClean="0"/>
              <a:pPr>
                <a:defRPr/>
              </a:pPr>
              <a:t>84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581408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33A995-0DD0-4A9C-B188-C1DBFE2F8DF4}" type="slidenum">
              <a:rPr lang="en-US" altLang="zh-CN" smtClean="0"/>
              <a:pPr>
                <a:defRPr/>
              </a:pPr>
              <a:t>95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35926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slide" Target="../slides/slide4.xml"/><Relationship Id="rId4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" Target="../slides/slide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LINE03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63" y="533400"/>
            <a:ext cx="9255125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LINE03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63" y="6370638"/>
            <a:ext cx="9144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ji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563" y="71438"/>
            <a:ext cx="1511300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AutoShape 11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0550" y="6461125"/>
            <a:ext cx="431800" cy="360363"/>
          </a:xfrm>
          <a:prstGeom prst="actionButtonHome">
            <a:avLst/>
          </a:prstGeom>
          <a:solidFill>
            <a:srgbClr val="3399FF"/>
          </a:solidFill>
          <a:ln w="12700">
            <a:solidFill>
              <a:srgbClr val="99FF99"/>
            </a:solidFill>
            <a:miter lim="800000"/>
            <a:headEnd type="none" w="sm" len="sm"/>
            <a:tailEnd type="none" w="sm" len="sm"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ea typeface="宋体" pitchFamily="2" charset="-122"/>
            </a:endParaRPr>
          </a:p>
        </p:txBody>
      </p:sp>
      <p:sp>
        <p:nvSpPr>
          <p:cNvPr id="8" name="AutoShape 12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7372350" y="6461125"/>
            <a:ext cx="360363" cy="360363"/>
          </a:xfrm>
          <a:prstGeom prst="actionButtonBackPrevious">
            <a:avLst/>
          </a:prstGeom>
          <a:solidFill>
            <a:srgbClr val="3399FF"/>
          </a:solidFill>
          <a:ln w="9525">
            <a:solidFill>
              <a:srgbClr val="99FF99"/>
            </a:solidFill>
            <a:miter lim="800000"/>
            <a:headEnd/>
            <a:tailEnd/>
          </a:ln>
          <a:effectLst/>
          <a:extLst/>
        </p:spPr>
        <p:txBody>
          <a:bodyPr wrap="none" lIns="92075" tIns="46038" rIns="92075" bIns="4603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ea typeface="宋体" pitchFamily="2" charset="-122"/>
            </a:endParaRPr>
          </a:p>
        </p:txBody>
      </p:sp>
      <p:sp>
        <p:nvSpPr>
          <p:cNvPr id="9" name="AutoShape 1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35888" y="6462713"/>
            <a:ext cx="360362" cy="360362"/>
          </a:xfrm>
          <a:prstGeom prst="actionButtonForwardNext">
            <a:avLst/>
          </a:prstGeom>
          <a:solidFill>
            <a:srgbClr val="3399FF"/>
          </a:solidFill>
          <a:ln w="9525">
            <a:solidFill>
              <a:srgbClr val="99FF99"/>
            </a:solidFill>
            <a:miter lim="800000"/>
            <a:headEnd/>
            <a:tailEnd/>
          </a:ln>
          <a:effectLst/>
          <a:extLst/>
        </p:spPr>
        <p:txBody>
          <a:bodyPr wrap="none" lIns="92075" tIns="46038" rIns="92075" bIns="4603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ea typeface="宋体" pitchFamily="2" charset="-122"/>
            </a:endParaRPr>
          </a:p>
        </p:txBody>
      </p:sp>
      <p:sp>
        <p:nvSpPr>
          <p:cNvPr id="10" name="矩形 1"/>
          <p:cNvSpPr/>
          <p:nvPr/>
        </p:nvSpPr>
        <p:spPr>
          <a:xfrm>
            <a:off x="3073400" y="6477000"/>
            <a:ext cx="2741613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b="1" dirty="0">
                <a:solidFill>
                  <a:srgbClr val="00B0F0"/>
                </a:solidFill>
                <a:ea typeface="隶书" pitchFamily="49" charset="-122"/>
              </a:rPr>
              <a:t>华东交通大学徐春辉制作</a:t>
            </a:r>
            <a:endParaRPr lang="en-US" altLang="zh-CN" b="1" dirty="0">
              <a:solidFill>
                <a:srgbClr val="CC3300"/>
              </a:solidFill>
              <a:ea typeface="隶书" pitchFamily="49" charset="-122"/>
            </a:endParaRPr>
          </a:p>
        </p:txBody>
      </p:sp>
      <p:pic>
        <p:nvPicPr>
          <p:cNvPr id="11" name="图片 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29588" y="6461125"/>
            <a:ext cx="360362" cy="360363"/>
          </a:xfrm>
          <a:prstGeom prst="rect">
            <a:avLst/>
          </a:prstGeom>
          <a:solidFill>
            <a:srgbClr val="3399FF"/>
          </a:solidFill>
          <a:ln w="12700">
            <a:solidFill>
              <a:srgbClr val="99FF99"/>
            </a:solidFill>
            <a:miter lim="800000"/>
            <a:headEnd type="none" w="sm" len="sm"/>
            <a:tailEnd type="none" w="sm" len="sm"/>
          </a:ln>
        </p:spPr>
      </p:pic>
      <p:pic>
        <p:nvPicPr>
          <p:cNvPr id="12" name="Picture 9" descr="Return">
            <a:hlinkClick r:id="" action="ppaction://hlinkshowjump?jump=lastslideviewed"/>
          </p:cNvPr>
          <p:cNvPicPr preferRelativeResize="0"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29588" y="6489700"/>
            <a:ext cx="3238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24175"/>
            <a:ext cx="6400800" cy="12255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请使用艺术字做标题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4213" y="549275"/>
            <a:ext cx="5903912" cy="431800"/>
          </a:xfrm>
        </p:spPr>
        <p:txBody>
          <a:bodyPr/>
          <a:lstStyle>
            <a:lvl1pPr>
              <a:defRPr sz="2800">
                <a:solidFill>
                  <a:srgbClr val="9900CC"/>
                </a:solidFill>
              </a:defRPr>
            </a:lvl1pPr>
          </a:lstStyle>
          <a:p>
            <a:pPr lvl="0"/>
            <a:r>
              <a:rPr lang="zh-CN" altLang="en-US" noProof="0" smtClean="0"/>
              <a:t>微机原理及接口技术</a:t>
            </a:r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algn="l">
              <a:defRPr sz="1200" smtClean="0"/>
            </a:lvl1pPr>
          </a:lstStyle>
          <a:p>
            <a:pPr>
              <a:defRPr/>
            </a:pPr>
            <a:fld id="{4868E408-3D85-4DC6-BE01-DB5A5575A1D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autoUpdateAnimBg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8313" y="981075"/>
            <a:ext cx="8229600" cy="490697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312D1A-AC03-4AF7-90BD-E620A17C5ED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DE5AEA-9C4C-476E-A535-B5560B0CB6A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981075"/>
            <a:ext cx="4038600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9313" y="981075"/>
            <a:ext cx="4038600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60DB4B-4247-4BBC-A3C5-DD20ECF90B4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E3C0AF-F733-4C67-8567-04285465023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2261A1-74EA-4EAE-A309-0B0BD37F6EB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52D6F3-2E50-4266-A4B4-9EF0A6135F8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89609-FE0B-4BB0-8EF6-E19779922F0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5DD1D-BD75-459E-B58B-5DFC8060E5E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AC0501-E90B-45E4-ADA5-CFA4366E36D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40513" y="260350"/>
            <a:ext cx="2057400" cy="59055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260350"/>
            <a:ext cx="6019800" cy="59055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103493-DC0C-4D90-9F3E-6443A6DB64F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LINE0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3" y="533400"/>
            <a:ext cx="9255125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 descr="LINE0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3" y="6370638"/>
            <a:ext cx="9144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ji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563" y="71438"/>
            <a:ext cx="1511300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AutoShape 11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0550" y="6461125"/>
            <a:ext cx="431800" cy="360363"/>
          </a:xfrm>
          <a:prstGeom prst="actionButtonHome">
            <a:avLst/>
          </a:prstGeom>
          <a:solidFill>
            <a:srgbClr val="3399FF"/>
          </a:solidFill>
          <a:ln w="12700">
            <a:solidFill>
              <a:srgbClr val="99FF99"/>
            </a:solidFill>
            <a:miter lim="800000"/>
            <a:headEnd type="none" w="sm" len="sm"/>
            <a:tailEnd type="none" w="sm" len="sm"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ea typeface="宋体" pitchFamily="2" charset="-122"/>
            </a:endParaRPr>
          </a:p>
        </p:txBody>
      </p:sp>
      <p:sp>
        <p:nvSpPr>
          <p:cNvPr id="7" name="AutoShape 12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7372350" y="6461125"/>
            <a:ext cx="360363" cy="360363"/>
          </a:xfrm>
          <a:prstGeom prst="actionButtonBackPrevious">
            <a:avLst/>
          </a:prstGeom>
          <a:solidFill>
            <a:srgbClr val="3399FF"/>
          </a:solidFill>
          <a:ln w="9525">
            <a:solidFill>
              <a:srgbClr val="99FF99"/>
            </a:solidFill>
            <a:miter lim="800000"/>
            <a:headEnd/>
            <a:tailEnd/>
          </a:ln>
          <a:effectLst/>
          <a:extLst/>
        </p:spPr>
        <p:txBody>
          <a:bodyPr wrap="none" lIns="92075" tIns="46038" rIns="92075" bIns="4603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ea typeface="宋体" pitchFamily="2" charset="-122"/>
            </a:endParaRPr>
          </a:p>
        </p:txBody>
      </p:sp>
      <p:sp>
        <p:nvSpPr>
          <p:cNvPr id="8" name="AutoShape 1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35888" y="6462713"/>
            <a:ext cx="360362" cy="360362"/>
          </a:xfrm>
          <a:prstGeom prst="actionButtonForwardNext">
            <a:avLst/>
          </a:prstGeom>
          <a:solidFill>
            <a:srgbClr val="3399FF"/>
          </a:solidFill>
          <a:ln w="9525">
            <a:solidFill>
              <a:srgbClr val="99FF99"/>
            </a:solidFill>
            <a:miter lim="800000"/>
            <a:headEnd/>
            <a:tailEnd/>
          </a:ln>
          <a:effectLst/>
          <a:extLst/>
        </p:spPr>
        <p:txBody>
          <a:bodyPr wrap="none" lIns="92075" tIns="46038" rIns="92075" bIns="4603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ea typeface="宋体" pitchFamily="2" charset="-122"/>
            </a:endParaRPr>
          </a:p>
        </p:txBody>
      </p:sp>
      <p:sp>
        <p:nvSpPr>
          <p:cNvPr id="9" name="矩形 1"/>
          <p:cNvSpPr/>
          <p:nvPr/>
        </p:nvSpPr>
        <p:spPr>
          <a:xfrm>
            <a:off x="3073400" y="6477000"/>
            <a:ext cx="2741613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b="1" dirty="0">
                <a:solidFill>
                  <a:srgbClr val="00B0F0"/>
                </a:solidFill>
                <a:ea typeface="隶书" pitchFamily="49" charset="-122"/>
              </a:rPr>
              <a:t>华东交通大学徐春辉制作</a:t>
            </a:r>
            <a:endParaRPr lang="en-US" altLang="zh-CN" b="1" dirty="0">
              <a:solidFill>
                <a:srgbClr val="CC3300"/>
              </a:solidFill>
              <a:ea typeface="隶书" pitchFamily="49" charset="-122"/>
            </a:endParaRPr>
          </a:p>
        </p:txBody>
      </p:sp>
      <p:pic>
        <p:nvPicPr>
          <p:cNvPr id="10" name="图片 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29588" y="6461125"/>
            <a:ext cx="360362" cy="360363"/>
          </a:xfrm>
          <a:prstGeom prst="rect">
            <a:avLst/>
          </a:prstGeom>
          <a:solidFill>
            <a:srgbClr val="3399FF"/>
          </a:solidFill>
          <a:ln w="12700">
            <a:solidFill>
              <a:srgbClr val="99FF99"/>
            </a:solidFill>
            <a:miter lim="800000"/>
            <a:headEnd type="none" w="sm" len="sm"/>
            <a:tailEnd type="none" w="sm" len="sm"/>
          </a:ln>
        </p:spPr>
      </p:pic>
      <p:pic>
        <p:nvPicPr>
          <p:cNvPr id="11" name="Picture 9" descr="Return">
            <a:hlinkClick r:id="" action="ppaction://hlinkshowjump?jump=lastslideviewed"/>
          </p:cNvPr>
          <p:cNvPicPr preferRelativeResize="0"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29588" y="6489700"/>
            <a:ext cx="3238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>
            <a:lvl1pPr indent="342900">
              <a:buNone/>
              <a:defRPr sz="2400"/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2" name="Rectangle 2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3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799597-BFBB-427F-AD55-55E05091E08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14" name="Rectangle 16"/>
          <p:cNvSpPr>
            <a:spLocks noGrp="1" noChangeArrowheads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宋体" pitchFamily="2" charset="-122"/>
              </a:defRPr>
            </a:lvl1pPr>
          </a:lstStyle>
          <a:p>
            <a:pPr>
              <a:defRPr/>
            </a:pPr>
            <a:fld id="{B918D88A-0040-4DD3-B685-846303B3B529}" type="datetime1">
              <a:rPr lang="zh-CN" altLang="en-US"/>
              <a:pPr>
                <a:defRPr/>
              </a:pPr>
              <a:t>2017/11/28</a:t>
            </a:fld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74535E-7947-47DC-8A31-8C14BABE0554}" type="datetimeFigureOut">
              <a:rPr lang="zh-CN" altLang="en-US"/>
              <a:pPr>
                <a:defRPr/>
              </a:pPr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01F113-5BFE-4686-9733-FE22FD39689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5F9731-742F-424A-A045-6C45EE4DFFE3}" type="datetimeFigureOut">
              <a:rPr lang="zh-CN" altLang="en-US"/>
              <a:pPr>
                <a:defRPr/>
              </a:pPr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16D40-679A-4F72-B88B-507664E14FB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389CC4-14E4-4F61-A251-6057718FF2A5}" type="datetimeFigureOut">
              <a:rPr lang="zh-CN" altLang="en-US"/>
              <a:pPr>
                <a:defRPr/>
              </a:pPr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4966D-F111-499A-A100-90A8E5D1C51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7729E-809A-4EC4-82A0-C9BF803CF1D1}" type="datetimeFigureOut">
              <a:rPr lang="zh-CN" altLang="en-US"/>
              <a:pPr>
                <a:defRPr/>
              </a:pPr>
              <a:t>2017/11/28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C169A-B0F9-4C74-8378-4647E079559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FC5E1-B1BB-4403-93E7-4532B96540FD}" type="datetimeFigureOut">
              <a:rPr lang="zh-CN" altLang="en-US"/>
              <a:pPr>
                <a:defRPr/>
              </a:pPr>
              <a:t>2017/11/28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CCA6D-4FB2-4A31-BEFA-8B8495CD4C1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0584D3-326C-4824-9354-FA19749188E0}" type="datetimeFigureOut">
              <a:rPr lang="zh-CN" altLang="en-US"/>
              <a:pPr>
                <a:defRPr/>
              </a:pPr>
              <a:t>2017/11/28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F55296-CA4A-42F6-8912-087DA2AA363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DA9316-EBD3-4037-AE1D-FFCA7DAA98F0}" type="datetimeFigureOut">
              <a:rPr lang="zh-CN" altLang="en-US"/>
              <a:pPr>
                <a:defRPr/>
              </a:pPr>
              <a:t>2017/11/28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EF4A8-FD17-4DC1-95EE-74F64AEB53F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35390-CA0A-498C-85B1-45B910C5827A}" type="datetimeFigureOut">
              <a:rPr lang="zh-CN" altLang="en-US"/>
              <a:pPr>
                <a:defRPr/>
              </a:pPr>
              <a:t>2017/11/28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6D706-3136-472E-8398-4038B7B8AA7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64676-8DBB-4CBB-8FA3-9DAEF5387257}" type="datetimeFigureOut">
              <a:rPr lang="zh-CN" altLang="en-US"/>
              <a:pPr>
                <a:defRPr/>
              </a:pPr>
              <a:t>2017/11/28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AFFBD-4AEB-4C21-B14E-095E66B5F4B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9276A5-D10C-4DCE-83AA-72846F32B6EC}" type="datetimeFigureOut">
              <a:rPr lang="zh-CN" altLang="en-US"/>
              <a:pPr>
                <a:defRPr/>
              </a:pPr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862EF-2F9E-4BA9-85F9-B3E35BB538B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D3085-5743-4FE5-8C02-BE1CDE04CF81}" type="datetimeFigureOut">
              <a:rPr lang="zh-CN" altLang="en-US"/>
              <a:pPr>
                <a:defRPr/>
              </a:pPr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4A00F-E8E5-4502-B730-BAE317CC55B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F3866-FCA8-403D-A570-B31917E5D209}" type="datetimeFigureOut">
              <a:rPr lang="zh-CN" altLang="en-US"/>
              <a:pPr>
                <a:defRPr/>
              </a:pPr>
              <a:t>2017/11/28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F0492-1439-44E4-8E8E-CAE7941BB90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LINE03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63" y="533400"/>
            <a:ext cx="9255125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LINE03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63" y="6370638"/>
            <a:ext cx="9144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ji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563" y="71438"/>
            <a:ext cx="1511300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AutoShape 1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899400" y="6462713"/>
            <a:ext cx="360363" cy="360362"/>
          </a:xfrm>
          <a:prstGeom prst="actionButtonForwardNext">
            <a:avLst/>
          </a:prstGeom>
          <a:solidFill>
            <a:srgbClr val="3399FF"/>
          </a:solidFill>
          <a:ln w="9525">
            <a:solidFill>
              <a:srgbClr val="99FF99"/>
            </a:solidFill>
            <a:miter lim="800000"/>
            <a:headEnd/>
            <a:tailEnd/>
          </a:ln>
          <a:effectLst/>
          <a:extLst/>
        </p:spPr>
        <p:txBody>
          <a:bodyPr wrap="none" lIns="92075" tIns="46038" rIns="92075" bIns="4603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ea typeface="宋体" pitchFamily="2" charset="-122"/>
            </a:endParaRPr>
          </a:p>
        </p:txBody>
      </p:sp>
      <p:sp>
        <p:nvSpPr>
          <p:cNvPr id="8" name="矩形 1"/>
          <p:cNvSpPr/>
          <p:nvPr/>
        </p:nvSpPr>
        <p:spPr>
          <a:xfrm>
            <a:off x="3073400" y="6477000"/>
            <a:ext cx="2741613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b="1" dirty="0">
                <a:solidFill>
                  <a:srgbClr val="00B0F0"/>
                </a:solidFill>
                <a:ea typeface="隶书" pitchFamily="49" charset="-122"/>
              </a:rPr>
              <a:t>华东交通大学徐春辉制作</a:t>
            </a:r>
            <a:endParaRPr lang="en-US" altLang="zh-CN" b="1" dirty="0">
              <a:solidFill>
                <a:srgbClr val="CC3300"/>
              </a:solidFill>
              <a:ea typeface="隶书" pitchFamily="49" charset="-122"/>
            </a:endParaRPr>
          </a:p>
        </p:txBody>
      </p:sp>
      <p:pic>
        <p:nvPicPr>
          <p:cNvPr id="9" name="Picture 9" descr="Return">
            <a:hlinkClick r:id="" action="ppaction://hlinkshowjump?jump=lastslideviewed"/>
          </p:cNvPr>
          <p:cNvPicPr preferRelativeResize="0"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83575" y="6462713"/>
            <a:ext cx="346075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24175"/>
            <a:ext cx="6400800" cy="12255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请使用艺术字做标题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4213" y="549275"/>
            <a:ext cx="5903912" cy="431800"/>
          </a:xfrm>
        </p:spPr>
        <p:txBody>
          <a:bodyPr/>
          <a:lstStyle>
            <a:lvl1pPr>
              <a:defRPr sz="2800">
                <a:solidFill>
                  <a:srgbClr val="9900CC"/>
                </a:solidFill>
              </a:defRPr>
            </a:lvl1pPr>
          </a:lstStyle>
          <a:p>
            <a:pPr lvl="0"/>
            <a:r>
              <a:rPr lang="zh-CN" altLang="en-US" noProof="0" smtClean="0"/>
              <a:t>微机原理及接口技术</a:t>
            </a:r>
          </a:p>
        </p:txBody>
      </p:sp>
    </p:spTree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autoUpdateAnimBg="0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8313" y="981075"/>
            <a:ext cx="8229600" cy="490697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981075"/>
            <a:ext cx="4038600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9313" y="981075"/>
            <a:ext cx="4038600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40513" y="260350"/>
            <a:ext cx="2057400" cy="59055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260350"/>
            <a:ext cx="6019800" cy="59055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6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" Target="../slides/slide4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20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audio" Target="../media/audio1.wav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26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981075"/>
            <a:ext cx="8229600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微机原理及接口技术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5589588" y="9525"/>
            <a:ext cx="355917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                   微机原理及接口技术</a:t>
            </a:r>
          </a:p>
        </p:txBody>
      </p:sp>
      <p:pic>
        <p:nvPicPr>
          <p:cNvPr id="1028" name="Picture 6" descr="LINE036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763" y="533400"/>
            <a:ext cx="9255125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7" descr="LINE036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763" y="6370638"/>
            <a:ext cx="9144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78838" y="6505575"/>
            <a:ext cx="781050" cy="2762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ea typeface="宋体" pitchFamily="2" charset="-122"/>
              </a:defRPr>
            </a:lvl1pPr>
          </a:lstStyle>
          <a:p>
            <a:pPr>
              <a:defRPr/>
            </a:pPr>
            <a:fld id="{48A271CD-A42A-40DE-B1B9-EE506822DD95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  <p:pic>
        <p:nvPicPr>
          <p:cNvPr id="1031" name="Picture 8" descr="jin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55563" y="71438"/>
            <a:ext cx="1511300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AutoShape 11">
            <a:hlinkClick r:id="rId1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0550" y="6461125"/>
            <a:ext cx="431800" cy="360363"/>
          </a:xfrm>
          <a:prstGeom prst="actionButtonHome">
            <a:avLst/>
          </a:prstGeom>
          <a:solidFill>
            <a:srgbClr val="3399FF"/>
          </a:solidFill>
          <a:ln w="12700">
            <a:solidFill>
              <a:srgbClr val="99FF99"/>
            </a:solidFill>
            <a:miter lim="800000"/>
            <a:headEnd type="none" w="sm" len="sm"/>
            <a:tailEnd type="none" w="sm" len="sm"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ea typeface="宋体" pitchFamily="2" charset="-122"/>
            </a:endParaRPr>
          </a:p>
        </p:txBody>
      </p:sp>
      <p:sp>
        <p:nvSpPr>
          <p:cNvPr id="17" name="AutoShape 12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7372350" y="6461125"/>
            <a:ext cx="360363" cy="360363"/>
          </a:xfrm>
          <a:prstGeom prst="actionButtonBackPrevious">
            <a:avLst/>
          </a:prstGeom>
          <a:solidFill>
            <a:srgbClr val="3399FF"/>
          </a:solidFill>
          <a:ln w="9525">
            <a:solidFill>
              <a:srgbClr val="99FF99"/>
            </a:solidFill>
            <a:miter lim="800000"/>
            <a:headEnd/>
            <a:tailEnd/>
          </a:ln>
          <a:effectLst/>
          <a:extLst/>
        </p:spPr>
        <p:txBody>
          <a:bodyPr wrap="none" lIns="92075" tIns="46038" rIns="92075" bIns="4603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ea typeface="宋体" pitchFamily="2" charset="-122"/>
            </a:endParaRPr>
          </a:p>
        </p:txBody>
      </p:sp>
      <p:sp>
        <p:nvSpPr>
          <p:cNvPr id="18" name="AutoShape 1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35888" y="6462713"/>
            <a:ext cx="360362" cy="360362"/>
          </a:xfrm>
          <a:prstGeom prst="actionButtonForwardNext">
            <a:avLst/>
          </a:prstGeom>
          <a:solidFill>
            <a:srgbClr val="3399FF"/>
          </a:solidFill>
          <a:ln w="9525">
            <a:solidFill>
              <a:srgbClr val="99FF99"/>
            </a:solidFill>
            <a:miter lim="800000"/>
            <a:headEnd/>
            <a:tailEnd/>
          </a:ln>
          <a:effectLst/>
          <a:extLst/>
        </p:spPr>
        <p:txBody>
          <a:bodyPr wrap="none" lIns="92075" tIns="46038" rIns="92075" bIns="4603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ea typeface="宋体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073400" y="6477000"/>
            <a:ext cx="2741613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b="1" dirty="0">
                <a:solidFill>
                  <a:srgbClr val="00B0F0"/>
                </a:solidFill>
                <a:ea typeface="隶书" pitchFamily="49" charset="-122"/>
              </a:rPr>
              <a:t>华东交通大学徐春辉制作</a:t>
            </a:r>
            <a:endParaRPr lang="en-US" altLang="zh-CN" b="1" dirty="0">
              <a:solidFill>
                <a:srgbClr val="CC3300"/>
              </a:solidFill>
              <a:ea typeface="隶书" pitchFamily="49" charset="-122"/>
            </a:endParaRPr>
          </a:p>
        </p:txBody>
      </p:sp>
      <p:pic>
        <p:nvPicPr>
          <p:cNvPr id="1036" name="图片 2"/>
          <p:cNvPicPr>
            <a:picLocks noChangeAspect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8129588" y="6461125"/>
            <a:ext cx="360362" cy="360363"/>
          </a:xfrm>
          <a:prstGeom prst="rect">
            <a:avLst/>
          </a:prstGeom>
          <a:solidFill>
            <a:srgbClr val="3399FF"/>
          </a:solidFill>
          <a:ln w="12700">
            <a:solidFill>
              <a:srgbClr val="99FF99"/>
            </a:solidFill>
            <a:miter lim="800000"/>
            <a:headEnd type="none" w="sm" len="sm"/>
            <a:tailEnd type="none" w="sm" len="sm"/>
          </a:ln>
        </p:spPr>
      </p:pic>
      <p:pic>
        <p:nvPicPr>
          <p:cNvPr id="1037" name="Picture 9" descr="Return">
            <a:hlinkClick r:id="" action="ppaction://hlinkshowjump?jump=lastslideviewed"/>
          </p:cNvPr>
          <p:cNvPicPr preferRelativeResize="0">
            <a:picLocks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8129588" y="6489700"/>
            <a:ext cx="3238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03" r:id="rId2"/>
    <p:sldLayoutId id="2147483702" r:id="rId3"/>
    <p:sldLayoutId id="2147483701" r:id="rId4"/>
    <p:sldLayoutId id="2147483700" r:id="rId5"/>
    <p:sldLayoutId id="2147483699" r:id="rId6"/>
    <p:sldLayoutId id="2147483698" r:id="rId7"/>
    <p:sldLayoutId id="2147483697" r:id="rId8"/>
    <p:sldLayoutId id="2147483696" r:id="rId9"/>
    <p:sldLayoutId id="2147483695" r:id="rId10"/>
    <p:sldLayoutId id="2147483694" r:id="rId11"/>
    <p:sldLayoutId id="2147483727" r:id="rId12"/>
  </p:sldLayoutIdLst>
  <p:transition>
    <p:random/>
    <p:sndAc>
      <p:stSnd>
        <p:snd r:embed="rId14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</p:bld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b="1">
          <a:solidFill>
            <a:srgbClr val="CC33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b="1">
          <a:solidFill>
            <a:srgbClr val="CC3300"/>
          </a:solidFill>
          <a:latin typeface="Arial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b="1">
          <a:solidFill>
            <a:srgbClr val="CC3300"/>
          </a:solidFill>
          <a:latin typeface="Arial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b="1">
          <a:solidFill>
            <a:srgbClr val="CC3300"/>
          </a:solidFill>
          <a:latin typeface="Arial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b="1">
          <a:solidFill>
            <a:srgbClr val="CC3300"/>
          </a:solidFill>
          <a:latin typeface="Arial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9pPr>
    </p:titleStyle>
    <p:bodyStyle>
      <a:lvl1pPr marL="342900" indent="-342900" algn="just" rtl="0" eaLnBrk="0" fontAlgn="base" hangingPunct="0">
        <a:spcBef>
          <a:spcPct val="20000"/>
        </a:spcBef>
        <a:spcAft>
          <a:spcPct val="0"/>
        </a:spcAft>
        <a:buBlip>
          <a:blip r:embed="rId20"/>
        </a:buBlip>
        <a:defRPr sz="3200" b="1">
          <a:solidFill>
            <a:schemeClr val="accent2"/>
          </a:solidFill>
          <a:latin typeface="+mn-lt"/>
          <a:ea typeface="+mn-ea"/>
          <a:cs typeface="幼圆"/>
        </a:defRPr>
      </a:lvl1pPr>
      <a:lvl2pPr marL="742950" indent="-285750" algn="just" rtl="0" eaLnBrk="0" fontAlgn="base" hangingPunct="0">
        <a:spcBef>
          <a:spcPct val="20000"/>
        </a:spcBef>
        <a:spcAft>
          <a:spcPct val="0"/>
        </a:spcAft>
        <a:buBlip>
          <a:blip r:embed="rId21"/>
        </a:buBlip>
        <a:defRPr sz="2800" b="1">
          <a:solidFill>
            <a:schemeClr val="tx1"/>
          </a:solidFill>
          <a:latin typeface="+mn-lt"/>
          <a:ea typeface="+mj-ea"/>
          <a:cs typeface="幼圆"/>
        </a:defRPr>
      </a:lvl2pPr>
      <a:lvl3pPr marL="1143000" indent="-228600" algn="just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j-ea"/>
          <a:cs typeface="幼圆"/>
        </a:defRPr>
      </a:lvl3pPr>
      <a:lvl4pPr marL="1600200" indent="-228600" algn="just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j-ea"/>
          <a:cs typeface="幼圆"/>
        </a:defRPr>
      </a:lvl4pPr>
      <a:lvl5pPr marL="2057400" indent="-228600" algn="just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  <a:cs typeface="幼圆"/>
        </a:defRPr>
      </a:lvl5pPr>
      <a:lvl6pPr marL="25146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6pPr>
      <a:lvl7pPr marL="29718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7pPr>
      <a:lvl8pPr marL="34290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8pPr>
      <a:lvl9pPr marL="38862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4339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5C6969A4-4165-49E3-8FBB-E5F5193ED060}" type="datetimeFigureOut">
              <a:rPr lang="zh-CN" altLang="en-US"/>
              <a:pPr>
                <a:defRPr/>
              </a:pPr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B26F231E-C59F-4462-AE84-300EDC11AD8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4" r:id="rId2"/>
    <p:sldLayoutId id="2147483713" r:id="rId3"/>
    <p:sldLayoutId id="2147483712" r:id="rId4"/>
    <p:sldLayoutId id="2147483711" r:id="rId5"/>
    <p:sldLayoutId id="2147483710" r:id="rId6"/>
    <p:sldLayoutId id="2147483709" r:id="rId7"/>
    <p:sldLayoutId id="2147483708" r:id="rId8"/>
    <p:sldLayoutId id="2147483707" r:id="rId9"/>
    <p:sldLayoutId id="2147483706" r:id="rId10"/>
    <p:sldLayoutId id="2147483705" r:id="rId11"/>
    <p:sldLayoutId id="2147483704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981075"/>
            <a:ext cx="8229600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微机原理及接口技术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5589588" y="9525"/>
            <a:ext cx="355917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                   微机原理及接口技术</a:t>
            </a:r>
          </a:p>
        </p:txBody>
      </p:sp>
      <p:pic>
        <p:nvPicPr>
          <p:cNvPr id="27652" name="Picture 6" descr="LINE036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763" y="533400"/>
            <a:ext cx="9255125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7" descr="LINE036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763" y="6370638"/>
            <a:ext cx="9144000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8" descr="ji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5563" y="71438"/>
            <a:ext cx="1511300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AutoShape 1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899400" y="6462713"/>
            <a:ext cx="360363" cy="360362"/>
          </a:xfrm>
          <a:prstGeom prst="actionButtonForwardNext">
            <a:avLst/>
          </a:prstGeom>
          <a:solidFill>
            <a:srgbClr val="3399FF"/>
          </a:solidFill>
          <a:ln w="9525">
            <a:solidFill>
              <a:srgbClr val="99FF99"/>
            </a:solidFill>
            <a:miter lim="800000"/>
            <a:headEnd/>
            <a:tailEnd/>
          </a:ln>
          <a:effectLst/>
          <a:extLst/>
        </p:spPr>
        <p:txBody>
          <a:bodyPr wrap="none" lIns="92075" tIns="46038" rIns="92075" bIns="4603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ea typeface="宋体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073400" y="6477000"/>
            <a:ext cx="2741613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b="1" dirty="0">
                <a:solidFill>
                  <a:srgbClr val="00B0F0"/>
                </a:solidFill>
                <a:ea typeface="隶书" pitchFamily="49" charset="-122"/>
              </a:rPr>
              <a:t>华东交通大学徐春辉制作</a:t>
            </a:r>
            <a:endParaRPr lang="en-US" altLang="zh-CN" b="1" dirty="0">
              <a:solidFill>
                <a:srgbClr val="CC3300"/>
              </a:solidFill>
              <a:ea typeface="隶书" pitchFamily="49" charset="-122"/>
            </a:endParaRPr>
          </a:p>
        </p:txBody>
      </p:sp>
      <p:pic>
        <p:nvPicPr>
          <p:cNvPr id="27657" name="Picture 9" descr="Return">
            <a:hlinkClick r:id="" action="ppaction://hlinkshowjump?jump=lastslideviewed"/>
          </p:cNvPr>
          <p:cNvPicPr preferRelativeResize="0">
            <a:picLocks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8283575" y="6462713"/>
            <a:ext cx="346075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5" r:id="rId2"/>
    <p:sldLayoutId id="2147483724" r:id="rId3"/>
    <p:sldLayoutId id="2147483723" r:id="rId4"/>
    <p:sldLayoutId id="2147483722" r:id="rId5"/>
    <p:sldLayoutId id="2147483721" r:id="rId6"/>
    <p:sldLayoutId id="2147483720" r:id="rId7"/>
    <p:sldLayoutId id="2147483719" r:id="rId8"/>
    <p:sldLayoutId id="2147483718" r:id="rId9"/>
    <p:sldLayoutId id="2147483717" r:id="rId10"/>
    <p:sldLayoutId id="2147483716" r:id="rId11"/>
  </p:sldLayoutIdLst>
  <p:transition>
    <p:random/>
    <p:sndAc>
      <p:stSnd>
        <p:snd r:embed="rId1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</p:bld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b="1">
          <a:solidFill>
            <a:srgbClr val="CC33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b="1">
          <a:solidFill>
            <a:srgbClr val="CC3300"/>
          </a:solidFill>
          <a:latin typeface="Arial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b="1">
          <a:solidFill>
            <a:srgbClr val="CC3300"/>
          </a:solidFill>
          <a:latin typeface="Arial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b="1">
          <a:solidFill>
            <a:srgbClr val="CC3300"/>
          </a:solidFill>
          <a:latin typeface="Arial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b="1">
          <a:solidFill>
            <a:srgbClr val="CC3300"/>
          </a:solidFill>
          <a:latin typeface="Arial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9pPr>
    </p:titleStyle>
    <p:bodyStyle>
      <a:lvl1pPr marL="342900" indent="-342900" algn="just" rtl="0" eaLnBrk="0" fontAlgn="base" hangingPunct="0">
        <a:spcBef>
          <a:spcPct val="20000"/>
        </a:spcBef>
        <a:spcAft>
          <a:spcPct val="0"/>
        </a:spcAft>
        <a:buBlip>
          <a:blip r:embed="rId17"/>
        </a:buBlip>
        <a:defRPr sz="3200" b="1">
          <a:solidFill>
            <a:schemeClr val="accent2"/>
          </a:solidFill>
          <a:latin typeface="+mn-lt"/>
          <a:ea typeface="+mn-ea"/>
          <a:cs typeface="幼圆"/>
        </a:defRPr>
      </a:lvl1pPr>
      <a:lvl2pPr marL="742950" indent="-285750" algn="just" rtl="0" eaLnBrk="0" fontAlgn="base" hangingPunct="0">
        <a:spcBef>
          <a:spcPct val="20000"/>
        </a:spcBef>
        <a:spcAft>
          <a:spcPct val="0"/>
        </a:spcAft>
        <a:buBlip>
          <a:blip r:embed="rId18"/>
        </a:buBlip>
        <a:defRPr sz="2800" b="1">
          <a:solidFill>
            <a:schemeClr val="tx1"/>
          </a:solidFill>
          <a:latin typeface="+mn-lt"/>
          <a:ea typeface="+mj-ea"/>
          <a:cs typeface="幼圆"/>
        </a:defRPr>
      </a:lvl2pPr>
      <a:lvl3pPr marL="1143000" indent="-228600" algn="just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j-ea"/>
          <a:cs typeface="幼圆"/>
        </a:defRPr>
      </a:lvl3pPr>
      <a:lvl4pPr marL="1600200" indent="-228600" algn="just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j-ea"/>
          <a:cs typeface="幼圆"/>
        </a:defRPr>
      </a:lvl4pPr>
      <a:lvl5pPr marL="2057400" indent="-228600" algn="just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  <a:cs typeface="幼圆"/>
        </a:defRPr>
      </a:lvl5pPr>
      <a:lvl6pPr marL="25146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6pPr>
      <a:lvl7pPr marL="29718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7pPr>
      <a:lvl8pPr marL="34290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8pPr>
      <a:lvl9pPr marL="38862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0.xml"/><Relationship Id="rId6" Type="http://schemas.openxmlformats.org/officeDocument/2006/relationships/slide" Target="slide103.xml"/><Relationship Id="rId5" Type="http://schemas.openxmlformats.org/officeDocument/2006/relationships/slide" Target="slide97.xml"/><Relationship Id="rId4" Type="http://schemas.openxmlformats.org/officeDocument/2006/relationships/slide" Target="slide2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6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image" Target="../media/image17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" Target="slide28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39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41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audio" Target="../media/audio1.wav"/><Relationship Id="rId7" Type="http://schemas.openxmlformats.org/officeDocument/2006/relationships/image" Target="../media/image26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25.wmf"/><Relationship Id="rId4" Type="http://schemas.openxmlformats.org/officeDocument/2006/relationships/oleObject" Target="../embeddings/oleObject3.bin"/><Relationship Id="rId9" Type="http://schemas.openxmlformats.org/officeDocument/2006/relationships/image" Target="../media/image27.wmf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" Target="slide49.xml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3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32.wmf"/><Relationship Id="rId4" Type="http://schemas.openxmlformats.org/officeDocument/2006/relationships/oleObject" Target="../embeddings/oleObject6.bin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3" Type="http://schemas.openxmlformats.org/officeDocument/2006/relationships/audio" Target="../media/audio1.wav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36.wmf"/><Relationship Id="rId10" Type="http://schemas.openxmlformats.org/officeDocument/2006/relationships/oleObject" Target="../embeddings/oleObject13.bin"/><Relationship Id="rId4" Type="http://schemas.openxmlformats.org/officeDocument/2006/relationships/oleObject" Target="../embeddings/oleObject8.bin"/><Relationship Id="rId9" Type="http://schemas.openxmlformats.org/officeDocument/2006/relationships/oleObject" Target="../embeddings/oleObject12.bin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audio" Target="../media/audio1.wav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36.wmf"/><Relationship Id="rId4" Type="http://schemas.openxmlformats.org/officeDocument/2006/relationships/oleObject" Target="../embeddings/oleObject14.bin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slide" Target="slide7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7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" Target="slide7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39.wmf"/><Relationship Id="rId4" Type="http://schemas.openxmlformats.org/officeDocument/2006/relationships/oleObject" Target="../embeddings/oleObject18.bin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slide" Target="slide106.xml"/><Relationship Id="rId2" Type="http://schemas.openxmlformats.org/officeDocument/2006/relationships/slide" Target="slide105.xml"/><Relationship Id="rId1" Type="http://schemas.openxmlformats.org/officeDocument/2006/relationships/slideLayout" Target="../slideLayouts/slideLayout1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40962" name="Rectangle 5"/>
          <p:cNvSpPr txBox="1">
            <a:spLocks noChangeArrowheads="1"/>
          </p:cNvSpPr>
          <p:nvPr/>
        </p:nvSpPr>
        <p:spPr bwMode="auto">
          <a:xfrm>
            <a:off x="468313" y="1819275"/>
            <a:ext cx="82296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altLang="zh-CN" sz="6600" b="1" dirty="0">
                <a:solidFill>
                  <a:srgbClr val="CC3300"/>
                </a:solidFill>
                <a:ea typeface="隶书"/>
                <a:cs typeface="隶书"/>
              </a:rPr>
              <a:t/>
            </a:r>
            <a:br>
              <a:rPr lang="en-US" altLang="zh-CN" sz="6600" b="1" dirty="0">
                <a:solidFill>
                  <a:srgbClr val="CC3300"/>
                </a:solidFill>
                <a:ea typeface="隶书"/>
                <a:cs typeface="隶书"/>
              </a:rPr>
            </a:br>
            <a:r>
              <a:rPr lang="zh-CN" altLang="en-US" sz="6600" b="1">
                <a:solidFill>
                  <a:srgbClr val="CC3300"/>
                </a:solidFill>
                <a:ea typeface="隶书"/>
                <a:cs typeface="隶书"/>
              </a:rPr>
              <a:t>单片微型计算机</a:t>
            </a:r>
          </a:p>
          <a:p>
            <a:pPr algn="ctr"/>
            <a:r>
              <a:rPr lang="zh-CN" altLang="en-US" sz="6600" b="1">
                <a:solidFill>
                  <a:srgbClr val="CC3300"/>
                </a:solidFill>
                <a:ea typeface="隶书"/>
                <a:cs typeface="隶书"/>
              </a:rPr>
              <a:t>原理及应用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743200" y="4232275"/>
            <a:ext cx="3744913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CC3300"/>
                </a:solidFill>
                <a:ea typeface="隶书"/>
                <a:cs typeface="隶书"/>
              </a:rPr>
              <a:t>电子工业出版社</a:t>
            </a:r>
          </a:p>
          <a:p>
            <a:pPr algn="ctr"/>
            <a:r>
              <a:rPr lang="en-US" altLang="zh-CN" sz="2400" b="1" dirty="0">
                <a:solidFill>
                  <a:srgbClr val="CC3300"/>
                </a:solidFill>
                <a:ea typeface="隶书"/>
                <a:cs typeface="隶书"/>
              </a:rPr>
              <a:t>2017</a:t>
            </a:r>
            <a:r>
              <a:rPr lang="zh-CN" altLang="en-US" sz="2400" b="1" dirty="0" smtClean="0">
                <a:solidFill>
                  <a:srgbClr val="CC3300"/>
                </a:solidFill>
                <a:ea typeface="隶书"/>
                <a:cs typeface="隶书"/>
              </a:rPr>
              <a:t>年</a:t>
            </a:r>
            <a:r>
              <a:rPr lang="en-US" altLang="zh-CN" sz="2400" b="1" dirty="0">
                <a:solidFill>
                  <a:srgbClr val="CC3300"/>
                </a:solidFill>
                <a:ea typeface="隶书"/>
                <a:cs typeface="隶书"/>
              </a:rPr>
              <a:t>8</a:t>
            </a:r>
            <a:r>
              <a:rPr lang="zh-CN" altLang="en-US" sz="2400" b="1" dirty="0" smtClean="0">
                <a:solidFill>
                  <a:srgbClr val="CC3300"/>
                </a:solidFill>
                <a:ea typeface="隶书"/>
                <a:cs typeface="隶书"/>
              </a:rPr>
              <a:t>月</a:t>
            </a:r>
            <a:endParaRPr lang="zh-CN" altLang="en-US" sz="2400" b="1" dirty="0">
              <a:solidFill>
                <a:srgbClr val="CC3300"/>
              </a:solidFill>
              <a:ea typeface="隶书"/>
              <a:cs typeface="隶书"/>
            </a:endParaRP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" name="矩形 2"/>
          <p:cNvSpPr/>
          <p:nvPr/>
        </p:nvSpPr>
        <p:spPr>
          <a:xfrm>
            <a:off x="1686509" y="2190750"/>
            <a:ext cx="5591594" cy="17947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000" b="1" dirty="0">
                <a:solidFill>
                  <a:schemeClr val="accent2"/>
                </a:solidFill>
                <a:latin typeface="宋体" charset="-122"/>
              </a:rPr>
              <a:t>第</a:t>
            </a:r>
            <a:r>
              <a:rPr lang="en-US" altLang="zh-CN" sz="4000" b="1" dirty="0">
                <a:solidFill>
                  <a:schemeClr val="accent2"/>
                </a:solidFill>
                <a:latin typeface="宋体" charset="-122"/>
              </a:rPr>
              <a:t>10</a:t>
            </a:r>
            <a:r>
              <a:rPr lang="zh-CN" altLang="en-US" sz="4000" b="1" dirty="0">
                <a:solidFill>
                  <a:schemeClr val="accent2"/>
                </a:solidFill>
                <a:latin typeface="宋体" charset="-122"/>
              </a:rPr>
              <a:t>章 </a:t>
            </a:r>
            <a:r>
              <a:rPr lang="en-US" altLang="zh-CN" sz="4000" b="1" dirty="0">
                <a:solidFill>
                  <a:schemeClr val="accent2"/>
                </a:solidFill>
                <a:latin typeface="宋体" charset="-122"/>
              </a:rPr>
              <a:t>51</a:t>
            </a:r>
            <a:r>
              <a:rPr lang="zh-CN" altLang="en-US" sz="4000" b="1" dirty="0">
                <a:solidFill>
                  <a:schemeClr val="accent2"/>
                </a:solidFill>
                <a:latin typeface="宋体" charset="-122"/>
              </a:rPr>
              <a:t>系列单片机</a:t>
            </a:r>
            <a:r>
              <a:rPr lang="zh-CN" altLang="en-US" sz="4000" b="1" dirty="0" smtClean="0">
                <a:solidFill>
                  <a:schemeClr val="accent2"/>
                </a:solidFill>
                <a:latin typeface="宋体" charset="-122"/>
              </a:rPr>
              <a:t>的</a:t>
            </a:r>
            <a:endParaRPr lang="en-US" altLang="zh-CN" sz="4000" b="1" dirty="0" smtClean="0">
              <a:solidFill>
                <a:schemeClr val="accent2"/>
              </a:solidFill>
              <a:latin typeface="宋体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4000" b="1" dirty="0" smtClean="0">
                <a:solidFill>
                  <a:schemeClr val="accent2"/>
                </a:solidFill>
                <a:latin typeface="宋体" charset="-122"/>
              </a:rPr>
              <a:t>串行</a:t>
            </a:r>
            <a:r>
              <a:rPr lang="zh-CN" altLang="en-US" sz="4000" b="1" dirty="0">
                <a:solidFill>
                  <a:schemeClr val="accent2"/>
                </a:solidFill>
                <a:latin typeface="宋体" charset="-122"/>
              </a:rPr>
              <a:t>接口及其应用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" name="矩形 2"/>
          <p:cNvSpPr/>
          <p:nvPr/>
        </p:nvSpPr>
        <p:spPr>
          <a:xfrm>
            <a:off x="0" y="612775"/>
            <a:ext cx="9144000" cy="37861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000" b="1" dirty="0">
                <a:solidFill>
                  <a:srgbClr val="FF0000"/>
                </a:solidFill>
                <a:latin typeface="黑体" pitchFamily="2" charset="-122"/>
                <a:ea typeface="宋体" pitchFamily="2" charset="-122"/>
              </a:rPr>
              <a:t>    内容提要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000" kern="1000" dirty="0">
                <a:latin typeface="Times New Roman"/>
                <a:ea typeface="宋体"/>
                <a:cs typeface="Times New Roman"/>
              </a:rPr>
              <a:t>        本章介绍串行通信的基础知识，重点介绍</a:t>
            </a:r>
            <a:r>
              <a:rPr lang="en-US" altLang="zh-CN" sz="2000" kern="1000" dirty="0">
                <a:latin typeface="Times New Roman"/>
                <a:ea typeface="宋体"/>
                <a:cs typeface="Times New Roman"/>
              </a:rPr>
              <a:t>AT89S51</a:t>
            </a:r>
            <a:r>
              <a:rPr lang="zh-CN" altLang="en-US" sz="2000" kern="1000" dirty="0">
                <a:latin typeface="Times New Roman"/>
                <a:ea typeface="宋体"/>
                <a:cs typeface="Times New Roman"/>
              </a:rPr>
              <a:t>单片机串行口的结构、工作原理及应用。</a:t>
            </a:r>
            <a:r>
              <a:rPr lang="zh-CN" altLang="en-US" sz="2000" b="1" dirty="0">
                <a:solidFill>
                  <a:srgbClr val="FF0000"/>
                </a:solidFill>
                <a:latin typeface="黑体" pitchFamily="2" charset="-122"/>
                <a:ea typeface="宋体" pitchFamily="2" charset="-122"/>
              </a:rPr>
              <a:t>    </a:t>
            </a:r>
            <a:endParaRPr lang="en-US" altLang="zh-CN" sz="2000" b="1" dirty="0">
              <a:solidFill>
                <a:srgbClr val="FF0000"/>
              </a:solidFill>
              <a:latin typeface="黑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000" b="1" dirty="0">
                <a:solidFill>
                  <a:srgbClr val="FF0000"/>
                </a:solidFill>
                <a:latin typeface="黑体" pitchFamily="2" charset="-122"/>
                <a:ea typeface="宋体" pitchFamily="2" charset="-122"/>
              </a:rPr>
              <a:t>    </a:t>
            </a:r>
            <a:r>
              <a:rPr lang="zh-CN" altLang="en-US" sz="2000" b="1" dirty="0">
                <a:solidFill>
                  <a:srgbClr val="FF0000"/>
                </a:solidFill>
                <a:latin typeface="黑体" pitchFamily="2" charset="-122"/>
                <a:ea typeface="宋体" pitchFamily="2" charset="-122"/>
              </a:rPr>
              <a:t>学习要点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000" dirty="0">
                <a:ea typeface="宋体" pitchFamily="2" charset="-122"/>
              </a:rPr>
              <a:t>      了解串行通信的基础知识，理解数据帧格式和波特率在异步通信中的重要性。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000" dirty="0">
                <a:ea typeface="宋体" pitchFamily="2" charset="-122"/>
              </a:rPr>
              <a:t>  了解</a:t>
            </a:r>
            <a:r>
              <a:rPr lang="en-US" altLang="zh-CN" sz="2000" dirty="0">
                <a:ea typeface="宋体" pitchFamily="2" charset="-122"/>
              </a:rPr>
              <a:t>AT89S51</a:t>
            </a:r>
            <a:r>
              <a:rPr lang="zh-CN" altLang="en-US" sz="2000" dirty="0">
                <a:ea typeface="宋体" pitchFamily="2" charset="-122"/>
              </a:rPr>
              <a:t>单片机串行口的结构及工作原理。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000" dirty="0">
                <a:ea typeface="宋体" pitchFamily="2" charset="-122"/>
              </a:rPr>
              <a:t>  掌握</a:t>
            </a:r>
            <a:r>
              <a:rPr lang="en-US" altLang="zh-CN" sz="2000" dirty="0">
                <a:ea typeface="宋体" pitchFamily="2" charset="-122"/>
              </a:rPr>
              <a:t>AT89S51</a:t>
            </a:r>
            <a:r>
              <a:rPr lang="zh-CN" altLang="en-US" sz="2000" dirty="0">
                <a:ea typeface="宋体" pitchFamily="2" charset="-122"/>
              </a:rPr>
              <a:t>单片机串行口的使用方法。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000" dirty="0">
                <a:ea typeface="宋体" pitchFamily="2" charset="-122"/>
              </a:rPr>
              <a:t>  建立起计算机串行通信应用的概念。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" name="矩形 2"/>
          <p:cNvSpPr/>
          <p:nvPr/>
        </p:nvSpPr>
        <p:spPr>
          <a:xfrm>
            <a:off x="1651000" y="1798638"/>
            <a:ext cx="8255000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400" b="1" dirty="0">
                <a:solidFill>
                  <a:schemeClr val="accent6"/>
                </a:solidFill>
                <a:ea typeface="宋体" pitchFamily="2" charset="-122"/>
                <a:hlinkClick r:id="rId3" action="ppaction://hlinksldjump"/>
              </a:rPr>
              <a:t>10.1  </a:t>
            </a:r>
            <a:r>
              <a:rPr lang="zh-CN" altLang="en-US" sz="2400" b="1" dirty="0">
                <a:solidFill>
                  <a:schemeClr val="accent6"/>
                </a:solidFill>
                <a:ea typeface="宋体" pitchFamily="2" charset="-122"/>
                <a:hlinkClick r:id="rId3" action="ppaction://hlinksldjump"/>
              </a:rPr>
              <a:t>计算机串行通信基础</a:t>
            </a:r>
            <a:endParaRPr lang="en-US" altLang="zh-CN" sz="2400" b="1" dirty="0">
              <a:solidFill>
                <a:schemeClr val="accent6"/>
              </a:solidFill>
              <a:ea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b="1" dirty="0">
                <a:solidFill>
                  <a:schemeClr val="accent6"/>
                </a:solidFill>
                <a:ea typeface="宋体" pitchFamily="2" charset="-122"/>
                <a:hlinkClick r:id="rId4" action="ppaction://hlinksldjump"/>
              </a:rPr>
              <a:t>10.2  AT89S51</a:t>
            </a:r>
            <a:r>
              <a:rPr lang="zh-CN" altLang="en-US" sz="2400" b="1" dirty="0">
                <a:solidFill>
                  <a:schemeClr val="accent6"/>
                </a:solidFill>
                <a:ea typeface="宋体" pitchFamily="2" charset="-122"/>
                <a:hlinkClick r:id="rId4" action="ppaction://hlinksldjump"/>
              </a:rPr>
              <a:t>单片机串行口的结构及工作原理</a:t>
            </a:r>
            <a:endParaRPr lang="zh-CN" altLang="en-US" sz="2400" b="1" dirty="0">
              <a:solidFill>
                <a:schemeClr val="accent6"/>
              </a:solidFill>
              <a:ea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b="1" dirty="0">
                <a:solidFill>
                  <a:schemeClr val="accent6"/>
                </a:solidFill>
                <a:ea typeface="宋体" pitchFamily="2" charset="-122"/>
                <a:hlinkClick r:id="rId5" action="ppaction://hlinksldjump"/>
              </a:rPr>
              <a:t>10.4  </a:t>
            </a:r>
            <a:r>
              <a:rPr lang="zh-CN" altLang="en-US" sz="2400" b="1" dirty="0">
                <a:solidFill>
                  <a:schemeClr val="accent6"/>
                </a:solidFill>
                <a:ea typeface="宋体" pitchFamily="2" charset="-122"/>
                <a:hlinkClick r:id="rId5" action="ppaction://hlinksldjump"/>
              </a:rPr>
              <a:t>单片机的多机通信</a:t>
            </a:r>
            <a:endParaRPr lang="zh-CN" altLang="en-US" sz="2400" b="1" dirty="0">
              <a:solidFill>
                <a:schemeClr val="accent6"/>
              </a:solidFill>
              <a:ea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b="1" dirty="0">
                <a:solidFill>
                  <a:schemeClr val="accent6"/>
                </a:solidFill>
                <a:ea typeface="宋体" pitchFamily="2" charset="-122"/>
                <a:hlinkClick r:id="rId6" action="ppaction://hlinksldjump"/>
              </a:rPr>
              <a:t>10.5  </a:t>
            </a:r>
            <a:r>
              <a:rPr lang="zh-CN" altLang="en-US" sz="2400" b="1" dirty="0">
                <a:solidFill>
                  <a:schemeClr val="accent6"/>
                </a:solidFill>
                <a:ea typeface="宋体" pitchFamily="2" charset="-122"/>
                <a:hlinkClick r:id="rId6" action="ppaction://hlinksldjump"/>
              </a:rPr>
              <a:t>单片机与</a:t>
            </a:r>
            <a:r>
              <a:rPr lang="en-US" altLang="zh-CN" sz="2400" b="1" dirty="0">
                <a:solidFill>
                  <a:schemeClr val="accent6"/>
                </a:solidFill>
                <a:ea typeface="宋体" pitchFamily="2" charset="-122"/>
                <a:hlinkClick r:id="rId6" action="ppaction://hlinksldjump"/>
              </a:rPr>
              <a:t>PC</a:t>
            </a:r>
            <a:r>
              <a:rPr lang="zh-CN" altLang="en-US" sz="2400" b="1" dirty="0">
                <a:solidFill>
                  <a:schemeClr val="accent6"/>
                </a:solidFill>
                <a:ea typeface="宋体" pitchFamily="2" charset="-122"/>
                <a:hlinkClick r:id="rId6" action="ppaction://hlinksldjump"/>
              </a:rPr>
              <a:t>机间的串行通信</a:t>
            </a:r>
            <a:endParaRPr lang="zh-CN" altLang="en-US" sz="2400" b="1" dirty="0">
              <a:solidFill>
                <a:schemeClr val="accent6"/>
              </a:solidFill>
              <a:ea typeface="宋体" pitchFamily="2" charset="-122"/>
            </a:endParaRPr>
          </a:p>
        </p:txBody>
      </p:sp>
      <p:sp>
        <p:nvSpPr>
          <p:cNvPr id="44035" name="矩形 3"/>
          <p:cNvSpPr>
            <a:spLocks noChangeArrowheads="1"/>
          </p:cNvSpPr>
          <p:nvPr/>
        </p:nvSpPr>
        <p:spPr bwMode="auto">
          <a:xfrm>
            <a:off x="3073400" y="844550"/>
            <a:ext cx="2982913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indent="266700">
              <a:lnSpc>
                <a:spcPct val="150000"/>
              </a:lnSpc>
              <a:tabLst>
                <a:tab pos="6115050" algn="r"/>
                <a:tab pos="6134100" algn="r"/>
              </a:tabLst>
            </a:pP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10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章  目  录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45058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5516C33-F980-47CD-B407-F77B84844B86}" type="slidenum">
              <a:rPr lang="en-US" altLang="zh-CN">
                <a:ea typeface="宋体" charset="-122"/>
              </a:rPr>
              <a:pPr/>
              <a:t>5</a:t>
            </a:fld>
            <a:endParaRPr lang="en-US" altLang="zh-CN" dirty="0">
              <a:ea typeface="宋体" charset="-122"/>
            </a:endParaRPr>
          </a:p>
        </p:txBody>
      </p:sp>
      <p:sp>
        <p:nvSpPr>
          <p:cNvPr id="45059" name="矩形 3"/>
          <p:cNvSpPr>
            <a:spLocks noChangeArrowheads="1"/>
          </p:cNvSpPr>
          <p:nvPr/>
        </p:nvSpPr>
        <p:spPr bwMode="auto">
          <a:xfrm>
            <a:off x="0" y="630238"/>
            <a:ext cx="9144000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10.1  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计算机串行通信基础</a:t>
            </a:r>
          </a:p>
          <a:p>
            <a:pPr>
              <a:lnSpc>
                <a:spcPct val="150000"/>
              </a:lnSpc>
            </a:pPr>
            <a:r>
              <a:rPr lang="zh-CN" altLang="en-US" sz="2400" dirty="0"/>
              <a:t>        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0" y="1260620"/>
            <a:ext cx="91440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rgbClr val="000000"/>
                </a:solidFill>
              </a:rPr>
              <a:t>       </a:t>
            </a:r>
            <a:r>
              <a:rPr lang="en-US" altLang="zh-CN" sz="2400" b="1" dirty="0">
                <a:solidFill>
                  <a:srgbClr val="9900CC"/>
                </a:solidFill>
                <a:latin typeface="黑体" pitchFamily="2" charset="-122"/>
                <a:ea typeface="黑体" pitchFamily="2" charset="-122"/>
              </a:rPr>
              <a:t>10.1.1  </a:t>
            </a:r>
            <a:r>
              <a:rPr lang="zh-CN" altLang="en-US" sz="2400" b="1" dirty="0">
                <a:solidFill>
                  <a:srgbClr val="9900CC"/>
                </a:solidFill>
                <a:latin typeface="黑体" pitchFamily="2" charset="-122"/>
                <a:ea typeface="黑体" pitchFamily="2" charset="-122"/>
              </a:rPr>
              <a:t>计算机通信方式的分类</a:t>
            </a:r>
            <a:endParaRPr lang="en-US" altLang="zh-CN" sz="2400" b="1" dirty="0">
              <a:solidFill>
                <a:srgbClr val="9900CC"/>
              </a:solidFill>
              <a:latin typeface="黑体" pitchFamily="2" charset="-122"/>
              <a:ea typeface="黑体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kern="1000" dirty="0" smtClean="0">
                <a:latin typeface="Times New Roman"/>
                <a:ea typeface="宋体"/>
                <a:cs typeface="Times New Roman"/>
              </a:rPr>
              <a:t>        </a:t>
            </a:r>
            <a:r>
              <a:rPr lang="zh-CN" altLang="zh-CN" sz="2400" kern="1000" dirty="0" smtClean="0">
                <a:latin typeface="Times New Roman"/>
                <a:ea typeface="宋体"/>
                <a:cs typeface="Times New Roman"/>
              </a:rPr>
              <a:t>通信</a:t>
            </a:r>
            <a:r>
              <a:rPr lang="zh-CN" altLang="zh-CN" sz="2400" kern="1000" dirty="0">
                <a:latin typeface="Times New Roman"/>
                <a:ea typeface="宋体"/>
                <a:cs typeface="Times New Roman"/>
              </a:rPr>
              <a:t>是指信息的交换。</a:t>
            </a:r>
            <a:r>
              <a:rPr lang="zh-CN" altLang="en-US" sz="2400" dirty="0" smtClean="0">
                <a:solidFill>
                  <a:srgbClr val="000000"/>
                </a:solidFill>
              </a:rPr>
              <a:t>计算机</a:t>
            </a:r>
            <a:r>
              <a:rPr lang="zh-CN" altLang="en-US" sz="2400" dirty="0">
                <a:solidFill>
                  <a:srgbClr val="000000"/>
                </a:solidFill>
              </a:rPr>
              <a:t>通信的基本方式可分为</a:t>
            </a:r>
            <a:r>
              <a:rPr lang="zh-CN" altLang="en-US" sz="2400" b="1" dirty="0">
                <a:solidFill>
                  <a:srgbClr val="0000FF"/>
                </a:solidFill>
              </a:rPr>
              <a:t>并行通信</a:t>
            </a:r>
            <a:r>
              <a:rPr lang="zh-CN" altLang="en-US" sz="2400" dirty="0">
                <a:solidFill>
                  <a:srgbClr val="000000"/>
                </a:solidFill>
              </a:rPr>
              <a:t>和</a:t>
            </a:r>
            <a:r>
              <a:rPr lang="zh-CN" altLang="en-US" sz="2400" b="1" dirty="0">
                <a:solidFill>
                  <a:srgbClr val="0000FF"/>
                </a:solidFill>
              </a:rPr>
              <a:t>串行通信</a:t>
            </a:r>
            <a:r>
              <a:rPr lang="zh-CN" altLang="en-US" sz="2400" dirty="0">
                <a:solidFill>
                  <a:srgbClr val="000000"/>
                </a:solidFill>
              </a:rPr>
              <a:t>两种。</a:t>
            </a:r>
          </a:p>
        </p:txBody>
      </p:sp>
      <p:sp>
        <p:nvSpPr>
          <p:cNvPr id="2" name="矩形 1"/>
          <p:cNvSpPr/>
          <p:nvPr/>
        </p:nvSpPr>
        <p:spPr>
          <a:xfrm>
            <a:off x="762757" y="3009601"/>
            <a:ext cx="19030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rgbClr val="0000FF"/>
                </a:solidFill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</a:rPr>
              <a:t>．并行通信</a:t>
            </a:r>
          </a:p>
        </p:txBody>
      </p:sp>
      <p:pic>
        <p:nvPicPr>
          <p:cNvPr id="289794" name="Picture 2" descr="T10-1改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756" y="3524872"/>
            <a:ext cx="6626335" cy="2341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550516" y="5941381"/>
            <a:ext cx="84882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002060"/>
                </a:solidFill>
              </a:rPr>
              <a:t>并行通信的特点：传送控制简单、速度快，但传输线较多，远距离传输成本太高。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89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6" grpId="0"/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261A1-74EA-4EAE-A309-0B0BD37F6EB0}" type="slidenum">
              <a:rPr lang="en-US" altLang="zh-CN" smtClean="0"/>
              <a:pPr>
                <a:defRPr/>
              </a:pPr>
              <a:t>6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526379" y="999775"/>
            <a:ext cx="21614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55905" algn="just">
              <a:spcBef>
                <a:spcPts val="600"/>
              </a:spcBef>
              <a:spcAft>
                <a:spcPts val="600"/>
              </a:spcAft>
            </a:pPr>
            <a:r>
              <a:rPr lang="en-US" altLang="zh-CN" sz="2400" b="1" dirty="0">
                <a:solidFill>
                  <a:srgbClr val="0000FF"/>
                </a:solidFill>
              </a:rPr>
              <a:t>2</a:t>
            </a:r>
            <a:r>
              <a:rPr lang="zh-CN" altLang="zh-CN" sz="2400" b="1" dirty="0">
                <a:solidFill>
                  <a:srgbClr val="0000FF"/>
                </a:solidFill>
              </a:rPr>
              <a:t>．串行通信</a:t>
            </a:r>
          </a:p>
        </p:txBody>
      </p:sp>
      <p:pic>
        <p:nvPicPr>
          <p:cNvPr id="290818" name="Picture 2" descr="10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636" y="1573645"/>
            <a:ext cx="7047346" cy="2618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923636" y="4984955"/>
            <a:ext cx="78601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5905">
              <a:spcAft>
                <a:spcPts val="0"/>
              </a:spcAft>
            </a:pPr>
            <a:r>
              <a:rPr lang="zh-CN" altLang="zh-CN" b="1" dirty="0" smtClean="0">
                <a:solidFill>
                  <a:srgbClr val="002060"/>
                </a:solidFill>
              </a:rPr>
              <a:t>串行</a:t>
            </a:r>
            <a:r>
              <a:rPr lang="zh-CN" altLang="zh-CN" b="1" dirty="0">
                <a:solidFill>
                  <a:srgbClr val="002060"/>
                </a:solidFill>
              </a:rPr>
              <a:t>通信的特点：传送控制复杂、速度较慢，但传输线少，可以利用现有的电话线作为传输介质，大大降低了传输线路的成本，特别是当数据位数较多和远距离数据传送时，这一优点更加突出。</a:t>
            </a:r>
          </a:p>
        </p:txBody>
      </p:sp>
    </p:spTree>
    <p:extLst>
      <p:ext uri="{BB962C8B-B14F-4D97-AF65-F5344CB8AC3E}">
        <p14:creationId xmlns:p14="http://schemas.microsoft.com/office/powerpoint/2010/main" val="3612284980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46082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31B6130-E391-4A69-B1A9-B18D43F74870}" type="slidenum">
              <a:rPr lang="en-US" altLang="zh-CN">
                <a:ea typeface="宋体" charset="-122"/>
              </a:rPr>
              <a:pPr/>
              <a:t>7</a:t>
            </a:fld>
            <a:endParaRPr lang="en-US" altLang="zh-CN" dirty="0">
              <a:ea typeface="宋体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0" y="1490663"/>
            <a:ext cx="914400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/>
              <a:t>        按照串行数据的同步方式，串行通信可以分为</a:t>
            </a:r>
            <a:r>
              <a:rPr lang="zh-CN" altLang="en-US" sz="2400" b="1">
                <a:solidFill>
                  <a:srgbClr val="0000FF"/>
                </a:solidFill>
              </a:rPr>
              <a:t>同步通信</a:t>
            </a:r>
            <a:r>
              <a:rPr lang="zh-CN" altLang="en-US" sz="2400"/>
              <a:t>和</a:t>
            </a:r>
            <a:r>
              <a:rPr lang="zh-CN" altLang="en-US" sz="2400" b="1">
                <a:solidFill>
                  <a:srgbClr val="0000FF"/>
                </a:solidFill>
              </a:rPr>
              <a:t>异步通信两类</a:t>
            </a:r>
            <a:r>
              <a:rPr lang="zh-CN" altLang="en-US" sz="2400"/>
              <a:t>。同步通信是靠识别同步字符来实现数据的发送和接收的通信方式，而异步通信则是一种利用字符的再同步技术的通信方式。</a:t>
            </a:r>
          </a:p>
        </p:txBody>
      </p:sp>
      <p:sp>
        <p:nvSpPr>
          <p:cNvPr id="5" name="矩形 4"/>
          <p:cNvSpPr/>
          <p:nvPr/>
        </p:nvSpPr>
        <p:spPr>
          <a:xfrm>
            <a:off x="0" y="738188"/>
            <a:ext cx="91440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400" b="1" dirty="0">
                <a:solidFill>
                  <a:srgbClr val="9900CC"/>
                </a:solidFill>
                <a:latin typeface="Arial"/>
                <a:ea typeface="宋体"/>
                <a:cs typeface="+mj-cs"/>
              </a:rPr>
              <a:t>        </a:t>
            </a:r>
            <a:r>
              <a:rPr lang="en-US" altLang="zh-CN" sz="2400" b="1" dirty="0" smtClean="0">
                <a:solidFill>
                  <a:srgbClr val="9900CC"/>
                </a:solidFill>
                <a:latin typeface="Arial"/>
                <a:ea typeface="宋体"/>
                <a:cs typeface="+mj-cs"/>
              </a:rPr>
              <a:t>10.1.2  </a:t>
            </a:r>
            <a:r>
              <a:rPr lang="zh-CN" altLang="en-US" sz="2400" b="1" dirty="0">
                <a:solidFill>
                  <a:srgbClr val="9900CC"/>
                </a:solidFill>
                <a:latin typeface="Arial"/>
                <a:ea typeface="宋体"/>
                <a:cs typeface="+mj-cs"/>
              </a:rPr>
              <a:t>串行通信的分类</a:t>
            </a:r>
          </a:p>
        </p:txBody>
      </p:sp>
    </p:spTree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48130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9A4AAE4-275F-4168-96C2-CFCFAD5B720C}" type="slidenum">
              <a:rPr lang="en-US" altLang="zh-CN">
                <a:ea typeface="宋体" charset="-122"/>
              </a:rPr>
              <a:pPr/>
              <a:t>8</a:t>
            </a:fld>
            <a:endParaRPr lang="en-US" altLang="zh-CN" dirty="0">
              <a:ea typeface="宋体" charset="-122"/>
            </a:endParaRPr>
          </a:p>
        </p:txBody>
      </p:sp>
      <p:sp>
        <p:nvSpPr>
          <p:cNvPr id="48131" name="矩形 3"/>
          <p:cNvSpPr>
            <a:spLocks noChangeArrowheads="1"/>
          </p:cNvSpPr>
          <p:nvPr/>
        </p:nvSpPr>
        <p:spPr bwMode="auto">
          <a:xfrm>
            <a:off x="0" y="590550"/>
            <a:ext cx="92329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/>
              <a:t>        </a:t>
            </a:r>
            <a:r>
              <a:rPr lang="en-US" altLang="zh-CN" sz="2400" b="1" dirty="0">
                <a:solidFill>
                  <a:srgbClr val="0000FF"/>
                </a:solidFill>
              </a:rPr>
              <a:t>1</a:t>
            </a:r>
            <a:r>
              <a:rPr lang="zh-CN" altLang="en-US" sz="2400" b="1">
                <a:solidFill>
                  <a:srgbClr val="0000FF"/>
                </a:solidFill>
              </a:rPr>
              <a:t>．异步通信</a:t>
            </a:r>
            <a:r>
              <a:rPr lang="zh-CN" altLang="en-US" sz="2400"/>
              <a:t>（</a:t>
            </a:r>
            <a:r>
              <a:rPr lang="en-US" altLang="zh-CN" sz="2400" dirty="0"/>
              <a:t>Asynchronous Communication</a:t>
            </a:r>
            <a:r>
              <a:rPr lang="zh-CN" altLang="en-US" sz="2400"/>
              <a:t>）</a:t>
            </a:r>
          </a:p>
          <a:p>
            <a:pPr>
              <a:lnSpc>
                <a:spcPct val="150000"/>
              </a:lnSpc>
            </a:pPr>
            <a:r>
              <a:rPr lang="zh-CN" altLang="en-US" sz="2400"/>
              <a:t>        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0" y="1212850"/>
            <a:ext cx="914400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</a:rPr>
              <a:t>        在异步通信中，数据通常</a:t>
            </a:r>
            <a:r>
              <a:rPr lang="zh-CN" altLang="en-US" sz="2400" b="1">
                <a:solidFill>
                  <a:srgbClr val="0000FF"/>
                </a:solidFill>
              </a:rPr>
              <a:t>以字符（或字节）为单位组成字符帧传送</a:t>
            </a:r>
            <a:r>
              <a:rPr lang="zh-CN" altLang="en-US" sz="2400">
                <a:solidFill>
                  <a:srgbClr val="000000"/>
                </a:solidFill>
              </a:rPr>
              <a:t>。字符帧由发送端</a:t>
            </a:r>
            <a:r>
              <a:rPr lang="zh-CN" altLang="en-US" sz="2400" b="1">
                <a:solidFill>
                  <a:srgbClr val="333399"/>
                </a:solidFill>
                <a:ea typeface="幼圆"/>
                <a:cs typeface="幼圆"/>
              </a:rPr>
              <a:t>逐帧发送</a:t>
            </a:r>
            <a:r>
              <a:rPr lang="zh-CN" altLang="en-US" sz="2400">
                <a:solidFill>
                  <a:srgbClr val="000000"/>
                </a:solidFill>
              </a:rPr>
              <a:t>，通过传输线由接收设备</a:t>
            </a:r>
            <a:r>
              <a:rPr lang="zh-CN" altLang="en-US" sz="2400" b="1">
                <a:solidFill>
                  <a:srgbClr val="333399"/>
                </a:solidFill>
                <a:ea typeface="幼圆"/>
                <a:cs typeface="幼圆"/>
              </a:rPr>
              <a:t>逐帧接收</a:t>
            </a:r>
            <a:r>
              <a:rPr lang="zh-CN" altLang="en-US" sz="2400">
                <a:solidFill>
                  <a:srgbClr val="000000"/>
                </a:solidFill>
              </a:rPr>
              <a:t>。发送端和接收端由</a:t>
            </a:r>
            <a:r>
              <a:rPr lang="zh-CN" altLang="en-US" sz="2400" b="1">
                <a:solidFill>
                  <a:srgbClr val="333399"/>
                </a:solidFill>
                <a:ea typeface="幼圆"/>
                <a:cs typeface="幼圆"/>
              </a:rPr>
              <a:t>各自的时钟</a:t>
            </a:r>
            <a:r>
              <a:rPr lang="zh-CN" altLang="en-US" sz="2400">
                <a:solidFill>
                  <a:srgbClr val="000000"/>
                </a:solidFill>
              </a:rPr>
              <a:t>来控制数据的发送和接收，这</a:t>
            </a:r>
            <a:r>
              <a:rPr lang="zh-CN" altLang="en-US" sz="2400" b="1">
                <a:solidFill>
                  <a:srgbClr val="CC3300"/>
                </a:solidFill>
              </a:rPr>
              <a:t>两个时钟源</a:t>
            </a:r>
            <a:r>
              <a:rPr lang="zh-CN" altLang="en-US" sz="2400">
                <a:solidFill>
                  <a:srgbClr val="000000"/>
                </a:solidFill>
              </a:rPr>
              <a:t>彼此独立，</a:t>
            </a:r>
            <a:r>
              <a:rPr lang="zh-CN" altLang="en-US" sz="2400" b="1">
                <a:solidFill>
                  <a:srgbClr val="333399"/>
                </a:solidFill>
                <a:ea typeface="幼圆"/>
                <a:cs typeface="幼圆"/>
              </a:rPr>
              <a:t>互不同步</a:t>
            </a:r>
            <a:r>
              <a:rPr lang="zh-CN" altLang="en-US" sz="2400">
                <a:solidFill>
                  <a:srgbClr val="000000"/>
                </a:solidFill>
              </a:rPr>
              <a:t>。</a:t>
            </a:r>
          </a:p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</a:rPr>
              <a:t>        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0" y="3429000"/>
            <a:ext cx="914400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333399"/>
                </a:solidFill>
                <a:ea typeface="幼圆"/>
                <a:cs typeface="幼圆"/>
              </a:rPr>
              <a:t>        异步传送的特点</a:t>
            </a:r>
            <a:r>
              <a:rPr lang="zh-CN" altLang="en-US" sz="2400">
                <a:solidFill>
                  <a:srgbClr val="000000"/>
                </a:solidFill>
              </a:rPr>
              <a:t>是数据在线路上的传送是不连续的，在线路上数据是以一个字（或称字符）为单位来传送的。异步传送时，各个字符</a:t>
            </a:r>
            <a:r>
              <a:rPr lang="zh-CN" altLang="en-US" sz="2400" b="1">
                <a:solidFill>
                  <a:srgbClr val="333399"/>
                </a:solidFill>
                <a:ea typeface="幼圆"/>
                <a:cs typeface="幼圆"/>
              </a:rPr>
              <a:t>可以是</a:t>
            </a:r>
            <a:r>
              <a:rPr lang="zh-CN" altLang="en-US" sz="2400">
                <a:solidFill>
                  <a:srgbClr val="000000"/>
                </a:solidFill>
              </a:rPr>
              <a:t>连续传送的，</a:t>
            </a:r>
            <a:r>
              <a:rPr lang="zh-CN" altLang="en-US" sz="2400" b="1">
                <a:solidFill>
                  <a:srgbClr val="333399"/>
                </a:solidFill>
                <a:ea typeface="幼圆"/>
                <a:cs typeface="幼圆"/>
              </a:rPr>
              <a:t>也可以是</a:t>
            </a:r>
            <a:r>
              <a:rPr lang="zh-CN" altLang="en-US" sz="2400">
                <a:solidFill>
                  <a:srgbClr val="000000"/>
                </a:solidFill>
              </a:rPr>
              <a:t>间断传送的，这完全由发送方根据需要来决定。另外，在异步传送时，同步时钟脉冲并不传送到接收方，即双方各用自己的时钟源来控制发送和接收。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49154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AD380EC-F764-446C-BF5A-8F7110D3633C}" type="slidenum">
              <a:rPr lang="en-US" altLang="zh-CN">
                <a:ea typeface="宋体" charset="-122"/>
              </a:rPr>
              <a:pPr/>
              <a:t>9</a:t>
            </a:fld>
            <a:endParaRPr lang="en-US" altLang="zh-CN" dirty="0">
              <a:ea typeface="宋体" charset="-122"/>
            </a:endParaRPr>
          </a:p>
        </p:txBody>
      </p:sp>
      <p:sp>
        <p:nvSpPr>
          <p:cNvPr id="49155" name="矩形 3"/>
          <p:cNvSpPr>
            <a:spLocks noChangeArrowheads="1"/>
          </p:cNvSpPr>
          <p:nvPr/>
        </p:nvSpPr>
        <p:spPr bwMode="auto">
          <a:xfrm>
            <a:off x="0" y="563563"/>
            <a:ext cx="914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</a:rPr>
              <a:t>        </a:t>
            </a:r>
            <a:r>
              <a:rPr lang="zh-CN" altLang="en-US" sz="2400" b="1">
                <a:solidFill>
                  <a:srgbClr val="CC3300"/>
                </a:solidFill>
              </a:rPr>
              <a:t>发送端和接收端究竟依靠什么来协调数据的发送和接收呢？</a:t>
            </a:r>
            <a:endParaRPr lang="en-US" altLang="zh-CN" sz="2400" b="1" dirty="0">
              <a:solidFill>
                <a:srgbClr val="CC33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</a:rPr>
              <a:t>        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0" y="1125538"/>
            <a:ext cx="92217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</a:rPr>
              <a:t>        接收端怎么会知道发送端何时开始发送和何时结束发送呢？</a:t>
            </a:r>
            <a:endParaRPr lang="en-US" altLang="zh-CN" sz="2400" dirty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</a:rPr>
              <a:t>        </a:t>
            </a: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0" y="1725613"/>
            <a:ext cx="9144000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</a:rPr>
              <a:t>        这是</a:t>
            </a:r>
            <a:r>
              <a:rPr lang="zh-CN" altLang="en-US" sz="2400" b="1">
                <a:solidFill>
                  <a:srgbClr val="CC3300"/>
                </a:solidFill>
              </a:rPr>
              <a:t>由字符帧格式规定的</a:t>
            </a:r>
            <a:r>
              <a:rPr lang="zh-CN" altLang="en-US" sz="2400">
                <a:solidFill>
                  <a:srgbClr val="000000"/>
                </a:solidFill>
              </a:rPr>
              <a:t>。平时发送线为高电平（逻辑“</a:t>
            </a:r>
            <a:r>
              <a:rPr lang="en-US" altLang="zh-CN" sz="2400" dirty="0">
                <a:solidFill>
                  <a:srgbClr val="000000"/>
                </a:solidFill>
              </a:rPr>
              <a:t>1”</a:t>
            </a:r>
            <a:r>
              <a:rPr lang="zh-CN" altLang="en-US" sz="2400">
                <a:solidFill>
                  <a:srgbClr val="000000"/>
                </a:solidFill>
              </a:rPr>
              <a:t>），每当接收端检测到传输线上发送过来的低电平逻辑“</a:t>
            </a:r>
            <a:r>
              <a:rPr lang="en-US" altLang="zh-CN" sz="2400" dirty="0">
                <a:solidFill>
                  <a:srgbClr val="000000"/>
                </a:solidFill>
              </a:rPr>
              <a:t>0”</a:t>
            </a:r>
            <a:r>
              <a:rPr lang="zh-CN" altLang="en-US" sz="2400">
                <a:solidFill>
                  <a:srgbClr val="000000"/>
                </a:solidFill>
              </a:rPr>
              <a:t>（字符帧中的起始位）时，就知道发送端已开始发送，每当接收端接收到字符帧中的停止位时，就知道一帧字符信息已发送完毕。</a:t>
            </a:r>
          </a:p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</a:rPr>
              <a:t>           </a:t>
            </a: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38100" y="4078288"/>
            <a:ext cx="9105900" cy="168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</a:rPr>
              <a:t>        可见在这种状况下，</a:t>
            </a:r>
            <a:r>
              <a:rPr lang="zh-CN" altLang="en-US" sz="2400" b="1">
                <a:solidFill>
                  <a:srgbClr val="333399"/>
                </a:solidFill>
                <a:ea typeface="幼圆"/>
                <a:cs typeface="幼圆"/>
              </a:rPr>
              <a:t>要能够进行数据的正确传送</a:t>
            </a:r>
            <a:r>
              <a:rPr lang="zh-CN" altLang="en-US" sz="2400">
                <a:solidFill>
                  <a:srgbClr val="000000"/>
                </a:solidFill>
              </a:rPr>
              <a:t>，</a:t>
            </a:r>
            <a:endParaRPr lang="en-US" altLang="zh-CN" sz="2400" dirty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00FF"/>
                </a:solidFill>
              </a:rPr>
              <a:t>有两件事情是必须事先在通信的双方约定好</a:t>
            </a:r>
            <a:r>
              <a:rPr lang="zh-CN" altLang="en-US" sz="2400">
                <a:solidFill>
                  <a:srgbClr val="000000"/>
                </a:solidFill>
              </a:rPr>
              <a:t>的，这就是所传送数据的组织格式和传送数据的速率，也即</a:t>
            </a:r>
            <a:r>
              <a:rPr lang="zh-CN" altLang="en-US" sz="2400" b="1">
                <a:solidFill>
                  <a:srgbClr val="FF0000"/>
                </a:solidFill>
              </a:rPr>
              <a:t>字符帧的格式</a:t>
            </a:r>
            <a:r>
              <a:rPr lang="zh-CN" altLang="en-US" sz="2400">
                <a:solidFill>
                  <a:srgbClr val="000000"/>
                </a:solidFill>
              </a:rPr>
              <a:t>和</a:t>
            </a:r>
            <a:r>
              <a:rPr lang="zh-CN" altLang="en-US" sz="2400" b="1">
                <a:solidFill>
                  <a:srgbClr val="FF0000"/>
                </a:solidFill>
              </a:rPr>
              <a:t>波特率</a:t>
            </a:r>
            <a:r>
              <a:rPr lang="zh-CN" altLang="en-US" sz="2400">
                <a:solidFill>
                  <a:srgbClr val="000000"/>
                </a:solidFill>
              </a:rPr>
              <a:t>。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50178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ECC6770-E507-4E0A-89DD-367F72C6D89E}" type="slidenum">
              <a:rPr lang="en-US" altLang="zh-CN">
                <a:ea typeface="宋体" charset="-122"/>
              </a:rPr>
              <a:pPr/>
              <a:t>10</a:t>
            </a:fld>
            <a:endParaRPr lang="en-US" altLang="zh-CN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628650"/>
            <a:ext cx="9144000" cy="56324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      </a:t>
            </a:r>
            <a:r>
              <a:rPr lang="zh-CN" altLang="en-US" sz="2400" b="1" dirty="0">
                <a:solidFill>
                  <a:srgbClr val="0000FF"/>
                </a:solidFill>
                <a:ea typeface="宋体" pitchFamily="2" charset="-122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ea typeface="宋体" pitchFamily="2" charset="-122"/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  <a:ea typeface="宋体" pitchFamily="2" charset="-122"/>
              </a:rPr>
              <a:t>）字符帧格式</a:t>
            </a:r>
            <a:endParaRPr lang="en-US" altLang="zh-CN" sz="2400" b="1" dirty="0">
              <a:solidFill>
                <a:srgbClr val="0000FF"/>
              </a:solidFill>
              <a:ea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        </a:t>
            </a:r>
            <a:r>
              <a:rPr lang="zh-CN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字符帧</a:t>
            </a:r>
            <a:r>
              <a:rPr lang="zh-CN" altLang="zh-CN" sz="2400" dirty="0">
                <a:ea typeface="宋体" pitchFamily="2" charset="-122"/>
              </a:rPr>
              <a:t>也称为数据帧，</a:t>
            </a:r>
            <a:r>
              <a:rPr lang="zh-CN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由起始位、数据位、奇偶校验位和停止位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4</a:t>
            </a:r>
            <a:r>
              <a:rPr lang="zh-CN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部分组成</a:t>
            </a:r>
            <a:r>
              <a:rPr lang="zh-CN" altLang="zh-CN" sz="2400" dirty="0">
                <a:ea typeface="宋体" pitchFamily="2" charset="-122"/>
              </a:rPr>
              <a:t>，如</a:t>
            </a:r>
            <a:r>
              <a:rPr lang="zh-CN" altLang="zh-CN" sz="2400" dirty="0">
                <a:ea typeface="宋体" pitchFamily="2" charset="-122"/>
                <a:hlinkClick r:id="" action="ppaction://hlinkshowjump?jump=nextslide"/>
              </a:rPr>
              <a:t>图</a:t>
            </a:r>
            <a:r>
              <a:rPr lang="en-US" altLang="zh-CN" sz="2400" dirty="0" smtClean="0">
                <a:ea typeface="宋体" pitchFamily="2" charset="-122"/>
                <a:hlinkClick r:id="" action="ppaction://hlinkshowjump?jump=nextslide"/>
              </a:rPr>
              <a:t>10-3</a:t>
            </a:r>
            <a:r>
              <a:rPr lang="zh-CN" altLang="zh-CN" sz="2400" dirty="0" smtClean="0">
                <a:ea typeface="宋体" pitchFamily="2" charset="-122"/>
              </a:rPr>
              <a:t>所</a:t>
            </a:r>
            <a:r>
              <a:rPr lang="zh-CN" altLang="zh-CN" sz="2400" dirty="0">
                <a:ea typeface="宋体" pitchFamily="2" charset="-122"/>
              </a:rPr>
              <a:t>示。</a:t>
            </a:r>
            <a:endParaRPr lang="en-US" altLang="zh-CN" sz="2400" dirty="0">
              <a:ea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        </a:t>
            </a:r>
            <a:r>
              <a:rPr lang="zh-CN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① 起始位</a:t>
            </a:r>
            <a:r>
              <a:rPr lang="zh-CN" altLang="zh-CN" sz="2400" dirty="0">
                <a:ea typeface="宋体" pitchFamily="2" charset="-122"/>
              </a:rPr>
              <a:t>：位于字符帧开头，只占</a:t>
            </a:r>
            <a:r>
              <a:rPr lang="en-US" altLang="zh-CN" sz="2400" dirty="0">
                <a:ea typeface="宋体" pitchFamily="2" charset="-122"/>
              </a:rPr>
              <a:t>1</a:t>
            </a:r>
            <a:r>
              <a:rPr lang="zh-CN" altLang="zh-CN" sz="2400" dirty="0">
                <a:ea typeface="宋体" pitchFamily="2" charset="-122"/>
              </a:rPr>
              <a:t>位，始终为逻辑</a:t>
            </a:r>
            <a:r>
              <a:rPr lang="en-US" altLang="zh-CN" sz="2400" dirty="0">
                <a:ea typeface="宋体" pitchFamily="2" charset="-122"/>
              </a:rPr>
              <a:t>0</a:t>
            </a:r>
            <a:r>
              <a:rPr lang="zh-CN" altLang="zh-CN" sz="2400" dirty="0">
                <a:ea typeface="宋体" pitchFamily="2" charset="-122"/>
              </a:rPr>
              <a:t>低电平，用于向接收设备表示发送端开始发送一帧信息。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zh-CN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② 数据位</a:t>
            </a:r>
            <a:r>
              <a:rPr lang="zh-CN" altLang="zh-CN" sz="2400" dirty="0">
                <a:ea typeface="宋体" pitchFamily="2" charset="-122"/>
              </a:rPr>
              <a:t>：紧跟起始位之后，用户根据情况可取</a:t>
            </a:r>
            <a:r>
              <a:rPr lang="en-US" altLang="zh-CN" sz="2400" dirty="0">
                <a:ea typeface="宋体" pitchFamily="2" charset="-122"/>
              </a:rPr>
              <a:t>5</a:t>
            </a:r>
            <a:r>
              <a:rPr lang="zh-CN" altLang="zh-CN" sz="2400" dirty="0">
                <a:ea typeface="宋体" pitchFamily="2" charset="-122"/>
              </a:rPr>
              <a:t>位、</a:t>
            </a:r>
            <a:r>
              <a:rPr lang="en-US" altLang="zh-CN" sz="2400" dirty="0">
                <a:ea typeface="宋体" pitchFamily="2" charset="-122"/>
              </a:rPr>
              <a:t>6</a:t>
            </a:r>
            <a:r>
              <a:rPr lang="zh-CN" altLang="zh-CN" sz="2400" dirty="0">
                <a:ea typeface="宋体" pitchFamily="2" charset="-122"/>
              </a:rPr>
              <a:t>位、</a:t>
            </a:r>
            <a:r>
              <a:rPr lang="en-US" altLang="zh-CN" sz="2400" dirty="0">
                <a:ea typeface="宋体" pitchFamily="2" charset="-122"/>
              </a:rPr>
              <a:t>7</a:t>
            </a:r>
            <a:r>
              <a:rPr lang="zh-CN" altLang="zh-CN" sz="2400" dirty="0">
                <a:ea typeface="宋体" pitchFamily="2" charset="-122"/>
              </a:rPr>
              <a:t>位或</a:t>
            </a:r>
            <a:r>
              <a:rPr lang="en-US" altLang="zh-CN" sz="2400" dirty="0">
                <a:ea typeface="宋体" pitchFamily="2" charset="-122"/>
              </a:rPr>
              <a:t>8</a:t>
            </a:r>
            <a:r>
              <a:rPr lang="zh-CN" altLang="zh-CN" sz="2400" dirty="0">
                <a:ea typeface="宋体" pitchFamily="2" charset="-122"/>
              </a:rPr>
              <a:t>位，低位在前高位在后。若所传数据为</a:t>
            </a:r>
            <a:r>
              <a:rPr lang="en-US" altLang="zh-CN" sz="2400" dirty="0">
                <a:ea typeface="宋体" pitchFamily="2" charset="-122"/>
              </a:rPr>
              <a:t>ASCII</a:t>
            </a:r>
            <a:r>
              <a:rPr lang="zh-CN" altLang="zh-CN" sz="2400" dirty="0">
                <a:ea typeface="宋体" pitchFamily="2" charset="-122"/>
              </a:rPr>
              <a:t>码字符，则常取</a:t>
            </a:r>
            <a:r>
              <a:rPr lang="en-US" altLang="zh-CN" sz="2400" dirty="0">
                <a:ea typeface="宋体" pitchFamily="2" charset="-122"/>
              </a:rPr>
              <a:t>7</a:t>
            </a:r>
            <a:r>
              <a:rPr lang="zh-CN" altLang="zh-CN" sz="2400" dirty="0">
                <a:ea typeface="宋体" pitchFamily="2" charset="-122"/>
              </a:rPr>
              <a:t>位。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zh-CN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③ 奇偶校验位</a:t>
            </a:r>
            <a:r>
              <a:rPr lang="zh-CN" altLang="zh-CN" sz="2400" dirty="0">
                <a:ea typeface="宋体" pitchFamily="2" charset="-122"/>
              </a:rPr>
              <a:t>：位于数据位后，仅占</a:t>
            </a:r>
            <a:r>
              <a:rPr lang="en-US" altLang="zh-CN" sz="2400" dirty="0">
                <a:ea typeface="宋体" pitchFamily="2" charset="-122"/>
              </a:rPr>
              <a:t>1</a:t>
            </a:r>
            <a:r>
              <a:rPr lang="zh-CN" altLang="zh-CN" sz="2400" dirty="0">
                <a:ea typeface="宋体" pitchFamily="2" charset="-122"/>
              </a:rPr>
              <a:t>位，用于表征串行通信中是采用奇校验还是采用偶校验，由用户根据需要决定。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51202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5A9B080-6605-4174-B360-CD6A7FDC8522}" type="slidenum">
              <a:rPr lang="en-US" altLang="zh-CN">
                <a:ea typeface="宋体" charset="-122"/>
              </a:rPr>
              <a:pPr/>
              <a:t>11</a:t>
            </a:fld>
            <a:endParaRPr lang="en-US" altLang="zh-CN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646113"/>
            <a:ext cx="9144000" cy="39703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        </a:t>
            </a:r>
            <a:r>
              <a:rPr lang="zh-CN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④ 停止位</a:t>
            </a:r>
            <a:r>
              <a:rPr lang="zh-CN" altLang="zh-CN" sz="2400" dirty="0">
                <a:solidFill>
                  <a:srgbClr val="000000"/>
                </a:solidFill>
                <a:ea typeface="宋体" pitchFamily="2" charset="-122"/>
              </a:rPr>
              <a:t>：位于字符帧末尾，为逻辑“</a:t>
            </a: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1</a:t>
            </a:r>
            <a:r>
              <a:rPr lang="zh-CN" altLang="zh-CN" sz="2400" dirty="0">
                <a:solidFill>
                  <a:srgbClr val="000000"/>
                </a:solidFill>
                <a:ea typeface="宋体" pitchFamily="2" charset="-122"/>
              </a:rPr>
              <a:t>”高电平，通常可取</a:t>
            </a: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1</a:t>
            </a:r>
            <a:r>
              <a:rPr lang="zh-CN" altLang="zh-CN" sz="2400" dirty="0">
                <a:solidFill>
                  <a:srgbClr val="000000"/>
                </a:solidFill>
                <a:ea typeface="宋体" pitchFamily="2" charset="-122"/>
              </a:rPr>
              <a:t>位、</a:t>
            </a: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1.5</a:t>
            </a:r>
            <a:r>
              <a:rPr lang="zh-CN" altLang="zh-CN" sz="2400" dirty="0">
                <a:solidFill>
                  <a:srgbClr val="000000"/>
                </a:solidFill>
                <a:ea typeface="宋体" pitchFamily="2" charset="-122"/>
              </a:rPr>
              <a:t>位或</a:t>
            </a: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2</a:t>
            </a:r>
            <a:r>
              <a:rPr lang="zh-CN" altLang="zh-CN" sz="2400" dirty="0">
                <a:solidFill>
                  <a:srgbClr val="000000"/>
                </a:solidFill>
                <a:ea typeface="宋体" pitchFamily="2" charset="-122"/>
              </a:rPr>
              <a:t>位，用于向接收端表示一帧字符信息已发送完毕，也为发送下一帧字符做准备。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        </a:t>
            </a:r>
            <a:r>
              <a:rPr lang="zh-CN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⑤ 空闲位</a:t>
            </a:r>
            <a:r>
              <a:rPr lang="zh-CN" altLang="zh-CN" sz="2400" dirty="0">
                <a:solidFill>
                  <a:srgbClr val="000000"/>
                </a:solidFill>
                <a:ea typeface="宋体" pitchFamily="2" charset="-122"/>
              </a:rPr>
              <a:t>：位于两字符帧之间，为逻辑“</a:t>
            </a: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1</a:t>
            </a:r>
            <a:r>
              <a:rPr lang="zh-CN" altLang="zh-CN" sz="2400" dirty="0">
                <a:solidFill>
                  <a:srgbClr val="000000"/>
                </a:solidFill>
                <a:ea typeface="宋体" pitchFamily="2" charset="-122"/>
              </a:rPr>
              <a:t>”高电平。在串行通信中。发送端逐帧发送信息，接收端逐帧接收信息。两相邻字符帧之间可以无空闲位，也可以有若干空闲位，由用户根据需要决定。</a:t>
            </a:r>
          </a:p>
          <a:p>
            <a:pPr>
              <a:lnSpc>
                <a:spcPct val="150000"/>
              </a:lnSpc>
              <a:defRPr/>
            </a:pPr>
            <a:endParaRPr lang="zh-CN" altLang="en-US" sz="2400" dirty="0">
              <a:solidFill>
                <a:srgbClr val="000000"/>
              </a:solidFill>
              <a:ea typeface="宋体" pitchFamily="2" charset="-122"/>
            </a:endParaRPr>
          </a:p>
        </p:txBody>
      </p:sp>
      <p:pic>
        <p:nvPicPr>
          <p:cNvPr id="51204" name="图片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8275" y="4016375"/>
            <a:ext cx="8823325" cy="1897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矩形 1"/>
          <p:cNvSpPr/>
          <p:nvPr/>
        </p:nvSpPr>
        <p:spPr>
          <a:xfrm>
            <a:off x="2979256" y="6003236"/>
            <a:ext cx="31854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图</a:t>
            </a:r>
            <a:r>
              <a:rPr lang="en-US" altLang="zh-CN" dirty="0" smtClean="0"/>
              <a:t>10-3</a:t>
            </a:r>
            <a:r>
              <a:rPr lang="zh-CN" altLang="zh-CN" kern="1000" dirty="0">
                <a:latin typeface="Times New Roman"/>
                <a:ea typeface="宋体"/>
                <a:cs typeface="Times New Roman"/>
              </a:rPr>
              <a:t>异步通信的字符帧格式</a:t>
            </a:r>
            <a:endParaRPr lang="zh-CN" altLang="en-US" dirty="0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52226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2FD8744-6A6E-4242-BFB1-05B0C9D84F30}" type="slidenum">
              <a:rPr lang="en-US" altLang="zh-CN">
                <a:ea typeface="宋体" charset="-122"/>
              </a:rPr>
              <a:pPr/>
              <a:t>12</a:t>
            </a:fld>
            <a:endParaRPr lang="en-US" altLang="zh-CN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679450"/>
            <a:ext cx="9144000" cy="56324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ea typeface="宋体" pitchFamily="2" charset="-122"/>
              </a:rPr>
              <a:t>      （</a:t>
            </a:r>
            <a:r>
              <a:rPr lang="en-US" altLang="zh-CN" sz="2400" b="1" dirty="0">
                <a:solidFill>
                  <a:srgbClr val="0000FF"/>
                </a:solidFill>
                <a:ea typeface="宋体" pitchFamily="2" charset="-122"/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ea typeface="宋体" pitchFamily="2" charset="-122"/>
              </a:rPr>
              <a:t>）波特率（</a:t>
            </a:r>
            <a:r>
              <a:rPr lang="en-US" altLang="zh-CN" sz="2400" b="1" dirty="0">
                <a:solidFill>
                  <a:srgbClr val="0000FF"/>
                </a:solidFill>
                <a:ea typeface="宋体" pitchFamily="2" charset="-122"/>
              </a:rPr>
              <a:t>baud rate</a:t>
            </a:r>
            <a:r>
              <a:rPr lang="zh-CN" altLang="en-US" sz="2400" b="1" dirty="0">
                <a:solidFill>
                  <a:srgbClr val="0000FF"/>
                </a:solidFill>
                <a:ea typeface="宋体" pitchFamily="2" charset="-122"/>
              </a:rPr>
              <a:t>）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ea typeface="宋体" pitchFamily="2" charset="-122"/>
              </a:rPr>
              <a:t>        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波特率定义为每秒钟传送二进制数码的位数</a:t>
            </a:r>
            <a:r>
              <a:rPr lang="zh-CN" altLang="en-US" sz="2400" dirty="0">
                <a:ea typeface="宋体" pitchFamily="2" charset="-122"/>
              </a:rPr>
              <a:t>（亦称比特数），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单位是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bps</a:t>
            </a:r>
            <a:r>
              <a:rPr lang="zh-CN" altLang="en-US" sz="2400" dirty="0">
                <a:ea typeface="宋体" pitchFamily="2" charset="-122"/>
              </a:rPr>
              <a:t>（</a:t>
            </a:r>
            <a:r>
              <a:rPr lang="en-US" altLang="zh-CN" sz="2400" dirty="0">
                <a:ea typeface="宋体" pitchFamily="2" charset="-122"/>
              </a:rPr>
              <a:t>bit per second</a:t>
            </a:r>
            <a:r>
              <a:rPr lang="zh-CN" altLang="en-US" sz="2400" dirty="0">
                <a:ea typeface="宋体" pitchFamily="2" charset="-122"/>
              </a:rPr>
              <a:t>）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或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b/s</a:t>
            </a:r>
            <a:r>
              <a:rPr lang="zh-CN" altLang="en-US" sz="2400" dirty="0">
                <a:ea typeface="宋体" pitchFamily="2" charset="-122"/>
              </a:rPr>
              <a:t>。</a:t>
            </a:r>
            <a:endParaRPr lang="en-US" altLang="zh-CN" sz="2400" dirty="0">
              <a:ea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波特率是串行通信的重要指标，用于表征数据传输的速度</a:t>
            </a:r>
            <a:r>
              <a:rPr lang="zh-CN" altLang="en-US" sz="2400" dirty="0">
                <a:ea typeface="宋体" pitchFamily="2" charset="-122"/>
              </a:rPr>
              <a:t>。</a:t>
            </a:r>
            <a:endParaRPr lang="en-US" altLang="zh-CN" sz="2400" dirty="0">
              <a:ea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zh-CN" altLang="en-US" sz="2400" dirty="0">
                <a:ea typeface="宋体" pitchFamily="2" charset="-122"/>
              </a:rPr>
              <a:t>波特率越高，数据传输速度越快，相应地每一位数据在线路上保持的时间就越短。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ea typeface="宋体" pitchFamily="2" charset="-122"/>
              </a:rPr>
              <a:t>        通常，异步通信的波特率在</a:t>
            </a:r>
            <a:r>
              <a:rPr lang="en-US" altLang="zh-CN" sz="2400" dirty="0">
                <a:ea typeface="宋体" pitchFamily="2" charset="-122"/>
              </a:rPr>
              <a:t>50</a:t>
            </a:r>
            <a:r>
              <a:rPr lang="zh-CN" altLang="en-US" sz="2400" dirty="0">
                <a:ea typeface="宋体" pitchFamily="2" charset="-122"/>
              </a:rPr>
              <a:t>～</a:t>
            </a:r>
            <a:r>
              <a:rPr lang="en-US" altLang="zh-CN" sz="2400" dirty="0">
                <a:ea typeface="宋体" pitchFamily="2" charset="-122"/>
              </a:rPr>
              <a:t>9600bps</a:t>
            </a:r>
            <a:r>
              <a:rPr lang="zh-CN" altLang="en-US" sz="2400" dirty="0">
                <a:ea typeface="宋体" pitchFamily="2" charset="-122"/>
              </a:rPr>
              <a:t>之间。波特率不同于发送时钟和接收时钟，常是时钟频率的</a:t>
            </a:r>
            <a:r>
              <a:rPr lang="en-US" altLang="zh-CN" sz="2400" dirty="0">
                <a:ea typeface="宋体" pitchFamily="2" charset="-122"/>
              </a:rPr>
              <a:t>1/16</a:t>
            </a:r>
            <a:r>
              <a:rPr lang="zh-CN" altLang="en-US" sz="2400" dirty="0">
                <a:ea typeface="宋体" pitchFamily="2" charset="-122"/>
              </a:rPr>
              <a:t>或</a:t>
            </a:r>
            <a:r>
              <a:rPr lang="en-US" altLang="zh-CN" sz="2400" dirty="0">
                <a:ea typeface="宋体" pitchFamily="2" charset="-122"/>
              </a:rPr>
              <a:t>l/64</a:t>
            </a:r>
            <a:r>
              <a:rPr lang="zh-CN" altLang="en-US" dirty="0">
                <a:ea typeface="宋体" pitchFamily="2" charset="-122"/>
              </a:rPr>
              <a:t>。</a:t>
            </a:r>
            <a:endParaRPr lang="en-US" altLang="zh-CN" dirty="0">
              <a:ea typeface="宋体" pitchFamily="2" charset="-122"/>
            </a:endParaRPr>
          </a:p>
          <a:p>
            <a:pPr>
              <a:defRPr/>
            </a:pPr>
            <a:r>
              <a:rPr lang="zh-CN" altLang="en-US" sz="2400" dirty="0">
                <a:ea typeface="宋体" pitchFamily="2" charset="-122"/>
              </a:rPr>
              <a:t>        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异步通信的优点</a:t>
            </a:r>
            <a:r>
              <a:rPr lang="zh-CN" altLang="en-US" sz="2400" dirty="0">
                <a:ea typeface="宋体" pitchFamily="2" charset="-122"/>
              </a:rPr>
              <a:t>是不需要传送同步脉冲，故所需设备简单。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缺点是</a:t>
            </a:r>
            <a:r>
              <a:rPr lang="zh-CN" altLang="en-US" sz="2400" dirty="0">
                <a:ea typeface="宋体" pitchFamily="2" charset="-122"/>
              </a:rPr>
              <a:t>字符帧中因包含有起始位和停止位而降低了有效数据的传输速率。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53250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FA67D5F-1FAD-4596-B87B-8102E60FE88C}" type="slidenum">
              <a:rPr lang="en-US" altLang="zh-CN">
                <a:ea typeface="宋体" charset="-122"/>
              </a:rPr>
              <a:pPr/>
              <a:t>13</a:t>
            </a:fld>
            <a:endParaRPr lang="en-US" altLang="zh-CN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603250"/>
            <a:ext cx="9144000" cy="34163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400" b="1" dirty="0">
                <a:solidFill>
                  <a:srgbClr val="0000FF"/>
                </a:solidFill>
                <a:ea typeface="宋体" pitchFamily="2" charset="-122"/>
              </a:rPr>
              <a:t>        2</a:t>
            </a:r>
            <a:r>
              <a:rPr lang="zh-CN" altLang="en-US" sz="2400" b="1" dirty="0">
                <a:solidFill>
                  <a:srgbClr val="0000FF"/>
                </a:solidFill>
                <a:ea typeface="宋体" pitchFamily="2" charset="-122"/>
              </a:rPr>
              <a:t>．同步通信（</a:t>
            </a:r>
            <a:r>
              <a:rPr lang="en-US" altLang="zh-CN" sz="2400" b="1" dirty="0">
                <a:solidFill>
                  <a:srgbClr val="0000FF"/>
                </a:solidFill>
                <a:ea typeface="宋体" pitchFamily="2" charset="-122"/>
              </a:rPr>
              <a:t>Synchronous Communication</a:t>
            </a:r>
            <a:r>
              <a:rPr lang="zh-CN" altLang="en-US" sz="2400" b="1" dirty="0">
                <a:solidFill>
                  <a:srgbClr val="0000FF"/>
                </a:solidFill>
                <a:ea typeface="宋体" pitchFamily="2" charset="-122"/>
              </a:rPr>
              <a:t>）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ea typeface="宋体" pitchFamily="2" charset="-122"/>
              </a:rPr>
              <a:t>        同步通信是一种连续串行传送数据的通信方式，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一次通信只传送一帧信息</a:t>
            </a:r>
            <a:r>
              <a:rPr lang="zh-CN" altLang="en-US" sz="2400" dirty="0">
                <a:ea typeface="宋体" pitchFamily="2" charset="-122"/>
              </a:rPr>
              <a:t>。这里的信息帧和异步通信中的字符帧不同，通常含有若干数据字符，如图</a:t>
            </a:r>
            <a:r>
              <a:rPr lang="en-US" altLang="zh-CN" sz="2400" dirty="0" smtClean="0">
                <a:ea typeface="宋体" pitchFamily="2" charset="-122"/>
              </a:rPr>
              <a:t>10-4</a:t>
            </a:r>
            <a:r>
              <a:rPr lang="zh-CN" altLang="en-US" sz="2400" dirty="0" smtClean="0">
                <a:ea typeface="宋体" pitchFamily="2" charset="-122"/>
              </a:rPr>
              <a:t>所</a:t>
            </a:r>
            <a:r>
              <a:rPr lang="zh-CN" altLang="en-US" sz="2400" dirty="0">
                <a:ea typeface="宋体" pitchFamily="2" charset="-122"/>
              </a:rPr>
              <a:t>示。</a:t>
            </a:r>
            <a:endParaRPr lang="en-US" altLang="zh-CN" sz="2400" dirty="0">
              <a:ea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zh-CN" altLang="en-US" sz="2400" dirty="0">
                <a:ea typeface="宋体" pitchFamily="2" charset="-122"/>
              </a:rPr>
              <a:t>它们均由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同步字符、数据字符和校验字符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CRC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（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Cyclic Redundancy Check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，循环冗余校验）三部分组成。</a:t>
            </a:r>
          </a:p>
        </p:txBody>
      </p:sp>
      <p:pic>
        <p:nvPicPr>
          <p:cNvPr id="5325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08025" y="4019550"/>
            <a:ext cx="10560050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3" name="矩形 4"/>
          <p:cNvSpPr>
            <a:spLocks noChangeArrowheads="1"/>
          </p:cNvSpPr>
          <p:nvPr/>
        </p:nvSpPr>
        <p:spPr bwMode="auto">
          <a:xfrm>
            <a:off x="2915136" y="6051550"/>
            <a:ext cx="33137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dirty="0"/>
              <a:t>图</a:t>
            </a:r>
            <a:r>
              <a:rPr lang="en-US" altLang="zh-CN" dirty="0" smtClean="0"/>
              <a:t>10-4  </a:t>
            </a:r>
            <a:r>
              <a:rPr lang="zh-CN" altLang="en-US" dirty="0"/>
              <a:t>同步通信数据传送格式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54274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C4C8650-9DCA-408C-804A-AD15D08469DB}" type="slidenum">
              <a:rPr lang="en-US" altLang="zh-CN">
                <a:ea typeface="宋体" charset="-122"/>
              </a:rPr>
              <a:pPr/>
              <a:t>14</a:t>
            </a:fld>
            <a:endParaRPr lang="en-US" altLang="zh-CN" dirty="0">
              <a:ea typeface="宋体" charset="-122"/>
            </a:endParaRPr>
          </a:p>
        </p:txBody>
      </p:sp>
      <p:sp>
        <p:nvSpPr>
          <p:cNvPr id="54275" name="矩形 3"/>
          <p:cNvSpPr>
            <a:spLocks noChangeArrowheads="1"/>
          </p:cNvSpPr>
          <p:nvPr/>
        </p:nvSpPr>
        <p:spPr bwMode="auto">
          <a:xfrm>
            <a:off x="0" y="641350"/>
            <a:ext cx="91440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</a:rPr>
              <a:t>        同步通信的数据传输速率较高，通常可达</a:t>
            </a:r>
            <a:r>
              <a:rPr lang="en-US" altLang="zh-CN" sz="2400" dirty="0">
                <a:solidFill>
                  <a:srgbClr val="000000"/>
                </a:solidFill>
              </a:rPr>
              <a:t>56Mbps</a:t>
            </a:r>
            <a:r>
              <a:rPr lang="zh-CN" altLang="en-US" sz="2400">
                <a:solidFill>
                  <a:srgbClr val="000000"/>
                </a:solidFill>
              </a:rPr>
              <a:t>或更高。同步通信的缺点是要求发送时钟和接收时钟保持严格同步，故发送时钟除应和发送波特率保持一致外，还要求把它同时传送到接收端去。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55298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5BB62DF-BC15-43D6-B8CB-A3FFE523E7B2}" type="slidenum">
              <a:rPr lang="en-US" altLang="zh-CN">
                <a:ea typeface="宋体" charset="-122"/>
              </a:rPr>
              <a:pPr/>
              <a:t>15</a:t>
            </a:fld>
            <a:endParaRPr lang="en-US" altLang="zh-CN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679450"/>
            <a:ext cx="9144000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en-US" altLang="zh-CN" sz="2400" b="1" dirty="0" smtClean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10.1.3  </a:t>
            </a:r>
            <a:r>
              <a:rPr lang="zh-CN" altLang="en-US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串行通信的制式</a:t>
            </a:r>
            <a:endParaRPr lang="en-US" altLang="zh-CN" sz="2400" b="1" dirty="0">
              <a:solidFill>
                <a:srgbClr val="9900CC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ea typeface="宋体" pitchFamily="2" charset="-122"/>
              </a:rPr>
              <a:t>        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按照数据传送方向</a:t>
            </a:r>
            <a:r>
              <a:rPr lang="zh-CN" altLang="en-US" sz="2400" dirty="0">
                <a:ea typeface="宋体" pitchFamily="2" charset="-122"/>
              </a:rPr>
              <a:t>，串行通信可分为</a:t>
            </a:r>
            <a:r>
              <a:rPr lang="zh-CN" altLang="en-US" sz="2400" b="1" dirty="0">
                <a:solidFill>
                  <a:srgbClr val="0000FF"/>
                </a:solidFill>
                <a:ea typeface="宋体" pitchFamily="2" charset="-122"/>
              </a:rPr>
              <a:t>单工、半双工和全双工三种制式</a:t>
            </a:r>
            <a:r>
              <a:rPr lang="zh-CN" altLang="en-US" sz="2400" dirty="0">
                <a:ea typeface="宋体" pitchFamily="2" charset="-122"/>
              </a:rPr>
              <a:t>，如下图所示</a:t>
            </a:r>
          </a:p>
        </p:txBody>
      </p:sp>
      <p:pic>
        <p:nvPicPr>
          <p:cNvPr id="55300" name="图片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2760663"/>
            <a:ext cx="7226300" cy="354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56322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CBE9B24-54DB-44F9-82F6-73656A95C241}" type="slidenum">
              <a:rPr lang="en-US" altLang="zh-CN">
                <a:ea typeface="宋体" charset="-122"/>
              </a:rPr>
              <a:pPr/>
              <a:t>16</a:t>
            </a:fld>
            <a:endParaRPr lang="en-US" altLang="zh-CN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614363"/>
            <a:ext cx="9144000" cy="50784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en-US" altLang="zh-CN" sz="2400" b="1" dirty="0" smtClean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10.1.4  </a:t>
            </a:r>
            <a:r>
              <a:rPr lang="zh-CN" altLang="en-US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串行通信中的调制与解调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ea typeface="宋体" pitchFamily="2" charset="-122"/>
              </a:rPr>
              <a:t>        在进行远程数据通信时，通信线路往往是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借用现有的公用电话网或其他通信网络</a:t>
            </a:r>
            <a:r>
              <a:rPr lang="zh-CN" altLang="en-US" sz="2400" dirty="0">
                <a:ea typeface="宋体" pitchFamily="2" charset="-122"/>
              </a:rPr>
              <a:t>。在计算机中，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数据信号电平通常是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TTL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型的</a:t>
            </a:r>
            <a:r>
              <a:rPr lang="zh-CN" altLang="en-US" sz="2400" dirty="0">
                <a:ea typeface="宋体" pitchFamily="2" charset="-122"/>
              </a:rPr>
              <a:t>，即大于等于</a:t>
            </a:r>
            <a:r>
              <a:rPr lang="en-US" altLang="zh-CN" sz="2400" dirty="0">
                <a:ea typeface="宋体" pitchFamily="2" charset="-122"/>
              </a:rPr>
              <a:t>2.4V</a:t>
            </a:r>
            <a:r>
              <a:rPr lang="zh-CN" altLang="en-US" sz="2400" dirty="0">
                <a:ea typeface="宋体" pitchFamily="2" charset="-122"/>
              </a:rPr>
              <a:t>表示逻辑“</a:t>
            </a:r>
            <a:r>
              <a:rPr lang="en-US" altLang="zh-CN" sz="2400" dirty="0">
                <a:ea typeface="宋体" pitchFamily="2" charset="-122"/>
              </a:rPr>
              <a:t>1”</a:t>
            </a:r>
            <a:r>
              <a:rPr lang="zh-CN" altLang="en-US" sz="2400" dirty="0">
                <a:ea typeface="宋体" pitchFamily="2" charset="-122"/>
              </a:rPr>
              <a:t>，小于等于</a:t>
            </a:r>
            <a:r>
              <a:rPr lang="en-US" altLang="zh-CN" sz="2400" dirty="0">
                <a:ea typeface="宋体" pitchFamily="2" charset="-122"/>
              </a:rPr>
              <a:t>0.5V</a:t>
            </a:r>
            <a:r>
              <a:rPr lang="zh-CN" altLang="en-US" sz="2400" dirty="0">
                <a:ea typeface="宋体" pitchFamily="2" charset="-122"/>
              </a:rPr>
              <a:t>表示逻辑“</a:t>
            </a:r>
            <a:r>
              <a:rPr lang="en-US" altLang="zh-CN" sz="2400" dirty="0">
                <a:ea typeface="宋体" pitchFamily="2" charset="-122"/>
              </a:rPr>
              <a:t>0”</a:t>
            </a:r>
            <a:r>
              <a:rPr lang="zh-CN" altLang="en-US" sz="2400" dirty="0">
                <a:ea typeface="宋体" pitchFamily="2" charset="-122"/>
              </a:rPr>
              <a:t>。因此，这种信号用于远距离传输，必然会因为</a:t>
            </a:r>
            <a:r>
              <a:rPr lang="zh-CN" altLang="en-US" sz="2400" b="1" dirty="0">
                <a:solidFill>
                  <a:srgbClr val="0000FF"/>
                </a:solidFill>
                <a:ea typeface="宋体" pitchFamily="2" charset="-122"/>
              </a:rPr>
              <a:t>衰减和畸变致使信号传送到接收端后无法辨认</a:t>
            </a:r>
            <a:r>
              <a:rPr lang="zh-CN" altLang="en-US" sz="2400" dirty="0">
                <a:ea typeface="宋体" pitchFamily="2" charset="-122"/>
              </a:rPr>
              <a:t>。另外，通信网传输线路的带宽限制也使之不适合直接传输二进制数据。</a:t>
            </a:r>
            <a:endParaRPr lang="en-US" altLang="zh-CN" sz="2400" dirty="0">
              <a:ea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解决这个问题的方法是</a:t>
            </a:r>
            <a:r>
              <a:rPr lang="zh-CN" altLang="en-US" sz="2400" dirty="0">
                <a:ea typeface="宋体" pitchFamily="2" charset="-122"/>
              </a:rPr>
              <a:t>改变信号传输形式，即用调制和解调的方法。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57346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095AED3-44FE-4E8B-9F48-9C41EB22B3A0}" type="slidenum">
              <a:rPr lang="en-US" altLang="zh-CN">
                <a:ea typeface="宋体" charset="-122"/>
              </a:rPr>
              <a:pPr/>
              <a:t>17</a:t>
            </a:fld>
            <a:endParaRPr lang="en-US" altLang="zh-CN" dirty="0">
              <a:ea typeface="宋体" charset="-122"/>
            </a:endParaRPr>
          </a:p>
        </p:txBody>
      </p:sp>
      <p:pic>
        <p:nvPicPr>
          <p:cNvPr id="57347" name="图片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5" y="1508125"/>
            <a:ext cx="8580438" cy="302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58370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1E7E8C8-0A45-40A6-AF93-C89DA8C7B124}" type="slidenum">
              <a:rPr lang="en-US" altLang="zh-CN">
                <a:ea typeface="宋体" charset="-122"/>
              </a:rPr>
              <a:pPr/>
              <a:t>18</a:t>
            </a:fld>
            <a:endParaRPr lang="en-US" altLang="zh-CN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682625"/>
            <a:ext cx="9144000" cy="45243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en-US" altLang="zh-CN" sz="2400" b="1" dirty="0" smtClean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10.1.5  </a:t>
            </a:r>
            <a:r>
              <a:rPr lang="zh-CN" altLang="en-US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串行通信的校验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ea typeface="宋体" pitchFamily="2" charset="-122"/>
              </a:rPr>
              <a:t>        串行通信的目的不只是传送数据信息，更重要的是应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确保准确无误地传送</a:t>
            </a:r>
            <a:r>
              <a:rPr lang="zh-CN" altLang="en-US" sz="2400" dirty="0">
                <a:ea typeface="宋体" pitchFamily="2" charset="-122"/>
              </a:rPr>
              <a:t>。常用差错校验方法有奇偶校验、累加和校验及循环冗余码校验等。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en-US" altLang="zh-CN" sz="2400" b="1" dirty="0">
                <a:solidFill>
                  <a:srgbClr val="0000FF"/>
                </a:solidFill>
                <a:ea typeface="宋体" pitchFamily="2" charset="-122"/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  <a:ea typeface="宋体" pitchFamily="2" charset="-122"/>
              </a:rPr>
              <a:t>．奇偶校验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ea typeface="宋体" pitchFamily="2" charset="-122"/>
              </a:rPr>
              <a:t>        奇偶校验的特点是按字符校验，即在发送每个字符数据之后都附加一位奇偶校验位（</a:t>
            </a:r>
            <a:r>
              <a:rPr lang="en-US" altLang="zh-CN" sz="2400" dirty="0">
                <a:ea typeface="宋体" pitchFamily="2" charset="-122"/>
              </a:rPr>
              <a:t>1</a:t>
            </a:r>
            <a:r>
              <a:rPr lang="zh-CN" altLang="en-US" sz="2400" dirty="0">
                <a:ea typeface="宋体" pitchFamily="2" charset="-122"/>
              </a:rPr>
              <a:t>或</a:t>
            </a:r>
            <a:r>
              <a:rPr lang="en-US" altLang="zh-CN" sz="2400" dirty="0">
                <a:ea typeface="宋体" pitchFamily="2" charset="-122"/>
              </a:rPr>
              <a:t>0</a:t>
            </a:r>
            <a:r>
              <a:rPr lang="zh-CN" altLang="en-US" sz="2400" dirty="0">
                <a:ea typeface="宋体" pitchFamily="2" charset="-122"/>
              </a:rPr>
              <a:t>），当设置为奇校验时，数据中</a:t>
            </a:r>
            <a:r>
              <a:rPr lang="en-US" altLang="zh-CN" sz="2400" dirty="0">
                <a:ea typeface="宋体" pitchFamily="2" charset="-122"/>
              </a:rPr>
              <a:t>1</a:t>
            </a:r>
            <a:r>
              <a:rPr lang="zh-CN" altLang="en-US" sz="2400" dirty="0">
                <a:ea typeface="宋体" pitchFamily="2" charset="-122"/>
              </a:rPr>
              <a:t>的个数与校验位</a:t>
            </a:r>
            <a:r>
              <a:rPr lang="en-US" altLang="zh-CN" sz="2400" dirty="0">
                <a:ea typeface="宋体" pitchFamily="2" charset="-122"/>
              </a:rPr>
              <a:t>1</a:t>
            </a:r>
            <a:r>
              <a:rPr lang="zh-CN" altLang="en-US" sz="2400" dirty="0">
                <a:ea typeface="宋体" pitchFamily="2" charset="-122"/>
              </a:rPr>
              <a:t>的个数之和应为奇数；反之则为偶校验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。</a:t>
            </a:r>
          </a:p>
        </p:txBody>
      </p:sp>
    </p:spTree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60418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ECC51CA-393B-4A5F-B136-55A1F94E5AD0}" type="slidenum">
              <a:rPr lang="en-US" altLang="zh-CN">
                <a:ea typeface="宋体" charset="-122"/>
              </a:rPr>
              <a:pPr/>
              <a:t>19</a:t>
            </a:fld>
            <a:endParaRPr lang="en-US" altLang="zh-CN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655638"/>
            <a:ext cx="9144000" cy="39703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        </a:t>
            </a:r>
            <a:r>
              <a:rPr lang="en-US" altLang="zh-CN" sz="2400" b="1" dirty="0">
                <a:solidFill>
                  <a:srgbClr val="0000FF"/>
                </a:solidFill>
                <a:ea typeface="宋体" pitchFamily="2" charset="-122"/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ea typeface="宋体" pitchFamily="2" charset="-122"/>
              </a:rPr>
              <a:t>．累加和校验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        累加和校验是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指发送方将所发送的数据块求和</a:t>
            </a: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，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并将“校验和”附加到数据块末尾</a:t>
            </a: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。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接收方接收数据时也是先对接收到的数据块求和，再将所得结果与发送方的“校验和”</a:t>
            </a:r>
            <a:r>
              <a:rPr lang="zh-CN" altLang="en-US" sz="2400" b="1" u="sng" dirty="0">
                <a:solidFill>
                  <a:schemeClr val="accent2"/>
                </a:solidFill>
                <a:latin typeface="+mn-lt"/>
                <a:ea typeface="+mn-ea"/>
              </a:rPr>
              <a:t>进行比较</a:t>
            </a: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，若两者相同，表示传送正确，若不同则表示传送出了差错。</a:t>
            </a:r>
            <a:endParaRPr lang="en-US" altLang="zh-CN" sz="2400" dirty="0">
              <a:solidFill>
                <a:srgbClr val="000000"/>
              </a:solidFill>
              <a:ea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      </a:t>
            </a: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“校验和”的加法运算可用逻辑加，也可用算术加。累加和校验的缺点是无法检验出字节或位序的错误。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61442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F7C382F-BFCA-46B7-8180-3B873D56398D}" type="slidenum">
              <a:rPr lang="en-US" altLang="zh-CN">
                <a:ea typeface="宋体" charset="-122"/>
              </a:rPr>
              <a:pPr/>
              <a:t>20</a:t>
            </a:fld>
            <a:endParaRPr lang="en-US" altLang="zh-CN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681038"/>
            <a:ext cx="9144000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         </a:t>
            </a:r>
            <a:r>
              <a:rPr lang="en-US" altLang="zh-CN" sz="2400" b="1" dirty="0">
                <a:solidFill>
                  <a:srgbClr val="0000FF"/>
                </a:solidFill>
                <a:ea typeface="宋体" pitchFamily="2" charset="-122"/>
              </a:rPr>
              <a:t>3</a:t>
            </a:r>
            <a:r>
              <a:rPr lang="zh-CN" altLang="en-US" sz="2400" b="1" dirty="0">
                <a:solidFill>
                  <a:srgbClr val="0000FF"/>
                </a:solidFill>
                <a:ea typeface="宋体" pitchFamily="2" charset="-122"/>
              </a:rPr>
              <a:t>．循环冗余码校验（</a:t>
            </a:r>
            <a:r>
              <a:rPr lang="en-US" altLang="zh-CN" sz="2400" b="1" dirty="0">
                <a:solidFill>
                  <a:srgbClr val="0000FF"/>
                </a:solidFill>
                <a:ea typeface="宋体" pitchFamily="2" charset="-122"/>
              </a:rPr>
              <a:t>CRC</a:t>
            </a:r>
            <a:r>
              <a:rPr lang="zh-CN" altLang="en-US" sz="2400" b="1" dirty="0">
                <a:solidFill>
                  <a:srgbClr val="0000FF"/>
                </a:solidFill>
                <a:ea typeface="宋体" pitchFamily="2" charset="-122"/>
              </a:rPr>
              <a:t>）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        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循环冗余码校验的基本原理</a:t>
            </a: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是将一个数据块视为一个位数很长的二进制数，然后用一个特定的数去除它，将余数作为校验码附在数据块之后一起发送。接收端收到该数据块和校验码后，进行同样的运算来校验传送是否出错。</a:t>
            </a:r>
            <a:endParaRPr lang="zh-CN" altLang="en-US" dirty="0">
              <a:ea typeface="宋体" pitchFamily="2" charset="-122"/>
            </a:endParaRP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62466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B4F3EBF-CF9D-45F8-AE94-D47C96069477}" type="slidenum">
              <a:rPr lang="en-US" altLang="zh-CN">
                <a:ea typeface="宋体" charset="-122"/>
              </a:rPr>
              <a:pPr/>
              <a:t>21</a:t>
            </a:fld>
            <a:endParaRPr lang="en-US" altLang="zh-CN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625475"/>
            <a:ext cx="9055100" cy="12017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en-US" altLang="zh-CN" sz="2400" b="1" dirty="0" smtClean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10.1.6  </a:t>
            </a:r>
            <a:r>
              <a:rPr lang="zh-CN" altLang="en-US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串行通信中串行</a:t>
            </a:r>
            <a:r>
              <a:rPr lang="en-US" altLang="zh-CN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I/O</a:t>
            </a:r>
            <a:r>
              <a:rPr lang="zh-CN" altLang="en-US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数据的实现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ea typeface="宋体" pitchFamily="2" charset="-122"/>
              </a:rPr>
              <a:t>        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0" y="1225550"/>
            <a:ext cx="918845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</a:rPr>
              <a:t>        在计算机系统或计算机终端内部，数据以并行的方式存储或传送，而串行通信中的数据是逐位依次传送的。因而，在串行通信中，发送端必须把并行数据变成串行数据才能在线路上传送，接收端接收到的串行数据又需要变换成并行数据才可以送给终端。</a:t>
            </a:r>
            <a:endParaRPr lang="en-US" altLang="zh-CN" sz="2400" dirty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</a:rPr>
              <a:t>        </a:t>
            </a: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0" y="3903663"/>
            <a:ext cx="91662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>
                <a:solidFill>
                  <a:srgbClr val="000000"/>
                </a:solidFill>
              </a:rPr>
              <a:t>        数据的这种</a:t>
            </a:r>
            <a:r>
              <a:rPr lang="zh-CN" altLang="en-US" sz="2400" b="1">
                <a:solidFill>
                  <a:srgbClr val="333399"/>
                </a:solidFill>
                <a:ea typeface="幼圆"/>
                <a:cs typeface="幼圆"/>
              </a:rPr>
              <a:t>并</a:t>
            </a:r>
            <a:r>
              <a:rPr lang="zh-CN" altLang="en-US" sz="2400" b="1">
                <a:solidFill>
                  <a:srgbClr val="0000FF"/>
                </a:solidFill>
              </a:rPr>
              <a:t>串变换通常是由硬件来实现的，但也可以用软件方法实现</a:t>
            </a:r>
            <a:r>
              <a:rPr lang="zh-CN" altLang="en-US" sz="2400">
                <a:solidFill>
                  <a:srgbClr val="000000"/>
                </a:solidFill>
              </a:rPr>
              <a:t>。</a:t>
            </a:r>
            <a:endParaRPr lang="zh-CN" altLang="en-U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63490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D7A027E-3717-4072-A132-A63A61660677}" type="slidenum">
              <a:rPr lang="en-US" altLang="zh-CN">
                <a:ea typeface="宋体" charset="-122"/>
              </a:rPr>
              <a:pPr/>
              <a:t>22</a:t>
            </a:fld>
            <a:endParaRPr lang="en-US" altLang="zh-CN" dirty="0">
              <a:ea typeface="宋体" charset="-122"/>
            </a:endParaRPr>
          </a:p>
        </p:txBody>
      </p:sp>
      <p:sp>
        <p:nvSpPr>
          <p:cNvPr id="63491" name="矩形 3"/>
          <p:cNvSpPr>
            <a:spLocks noChangeArrowheads="1"/>
          </p:cNvSpPr>
          <p:nvPr/>
        </p:nvSpPr>
        <p:spPr bwMode="auto">
          <a:xfrm>
            <a:off x="0" y="593725"/>
            <a:ext cx="9144000" cy="452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/>
              <a:t>        </a:t>
            </a:r>
            <a:r>
              <a:rPr lang="en-US" altLang="zh-CN" sz="2400" b="1" dirty="0">
                <a:solidFill>
                  <a:srgbClr val="0000FF"/>
                </a:solidFill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</a:rPr>
              <a:t>．串行</a:t>
            </a:r>
            <a:r>
              <a:rPr lang="en-US" altLang="zh-CN" sz="2400" b="1" dirty="0">
                <a:solidFill>
                  <a:srgbClr val="0000FF"/>
                </a:solidFill>
              </a:rPr>
              <a:t>I/O</a:t>
            </a:r>
            <a:r>
              <a:rPr lang="zh-CN" altLang="en-US" sz="2400" b="1" dirty="0">
                <a:solidFill>
                  <a:srgbClr val="0000FF"/>
                </a:solidFill>
              </a:rPr>
              <a:t>数据的软件实现</a:t>
            </a:r>
          </a:p>
          <a:p>
            <a:pPr>
              <a:lnSpc>
                <a:spcPct val="150000"/>
              </a:lnSpc>
            </a:pPr>
            <a:r>
              <a:rPr lang="en-US" altLang="zh-CN" sz="2400" dirty="0"/>
              <a:t>        </a:t>
            </a:r>
            <a:r>
              <a:rPr lang="en-US" altLang="zh-CN" sz="2400" dirty="0">
                <a:solidFill>
                  <a:srgbClr val="FF0000"/>
                </a:solidFill>
                <a:ea typeface="宋体" pitchFamily="2" charset="-122"/>
              </a:rPr>
              <a:t>【</a:t>
            </a:r>
            <a:r>
              <a:rPr lang="zh-CN" altLang="en-US" sz="2400" dirty="0">
                <a:solidFill>
                  <a:srgbClr val="FF0000"/>
                </a:solidFill>
                <a:ea typeface="宋体" pitchFamily="2" charset="-122"/>
              </a:rPr>
              <a:t>例</a:t>
            </a:r>
            <a:r>
              <a:rPr lang="en-US" altLang="zh-CN" sz="2400" dirty="0">
                <a:solidFill>
                  <a:srgbClr val="FF0000"/>
                </a:solidFill>
                <a:ea typeface="宋体" pitchFamily="2" charset="-122"/>
              </a:rPr>
              <a:t>10-1】 </a:t>
            </a:r>
            <a:r>
              <a:rPr lang="zh-CN" altLang="en-US" sz="2400" dirty="0"/>
              <a:t>设内部</a:t>
            </a:r>
            <a:r>
              <a:rPr lang="en-US" altLang="zh-CN" sz="2400" dirty="0"/>
              <a:t>RAM</a:t>
            </a:r>
            <a:r>
              <a:rPr lang="zh-CN" altLang="en-US" sz="2400" dirty="0"/>
              <a:t>以</a:t>
            </a:r>
            <a:r>
              <a:rPr lang="en-US" altLang="zh-CN" sz="2400" dirty="0"/>
              <a:t>30H</a:t>
            </a:r>
            <a:r>
              <a:rPr lang="zh-CN" altLang="en-US" sz="2400" dirty="0"/>
              <a:t>为起始地址有一数据块，数据块长度在</a:t>
            </a:r>
            <a:r>
              <a:rPr lang="en-US" altLang="zh-CN" sz="2400" dirty="0"/>
              <a:t>LEN</a:t>
            </a:r>
            <a:r>
              <a:rPr lang="zh-CN" altLang="en-US" sz="2400" dirty="0"/>
              <a:t>单元中，数据块中每一数的低</a:t>
            </a:r>
            <a:r>
              <a:rPr lang="en-US" altLang="zh-CN" sz="2400" dirty="0"/>
              <a:t>7</a:t>
            </a:r>
            <a:r>
              <a:rPr lang="zh-CN" altLang="en-US" sz="2400" dirty="0"/>
              <a:t>位为字符的</a:t>
            </a:r>
            <a:r>
              <a:rPr lang="en-US" altLang="zh-CN" sz="2400" dirty="0"/>
              <a:t>ASCII</a:t>
            </a:r>
            <a:r>
              <a:rPr lang="zh-CN" altLang="en-US" sz="2400" dirty="0"/>
              <a:t>码，最高位为奇校验位（假设已由程序设置好），请编写能在</a:t>
            </a:r>
            <a:r>
              <a:rPr lang="en-US" altLang="zh-CN" sz="2400" dirty="0"/>
              <a:t>AT89S51</a:t>
            </a:r>
            <a:r>
              <a:rPr lang="zh-CN" altLang="en-US" sz="2400" dirty="0"/>
              <a:t>的</a:t>
            </a:r>
            <a:r>
              <a:rPr lang="en-US" altLang="zh-CN" sz="2400" dirty="0"/>
              <a:t>P1.0</a:t>
            </a:r>
            <a:r>
              <a:rPr lang="zh-CN" altLang="en-US" sz="2400" dirty="0"/>
              <a:t>引脚上串行输出字符帧的程序。要求字符帧长度为</a:t>
            </a:r>
            <a:r>
              <a:rPr lang="en-US" altLang="zh-CN" sz="2400" dirty="0"/>
              <a:t>11</a:t>
            </a:r>
            <a:r>
              <a:rPr lang="zh-CN" altLang="en-US" sz="2400" dirty="0"/>
              <a:t>位，</a:t>
            </a:r>
            <a:r>
              <a:rPr lang="en-US" altLang="zh-CN" sz="2400" dirty="0"/>
              <a:t>1</a:t>
            </a:r>
            <a:r>
              <a:rPr lang="zh-CN" altLang="en-US" sz="2400" dirty="0"/>
              <a:t>位起始位，</a:t>
            </a:r>
            <a:r>
              <a:rPr lang="en-US" altLang="zh-CN" sz="2400" dirty="0"/>
              <a:t>7</a:t>
            </a:r>
            <a:r>
              <a:rPr lang="zh-CN" altLang="en-US" sz="2400" dirty="0"/>
              <a:t>位字符位，</a:t>
            </a:r>
            <a:r>
              <a:rPr lang="en-US" altLang="zh-CN" sz="2400" dirty="0"/>
              <a:t>1</a:t>
            </a:r>
            <a:r>
              <a:rPr lang="zh-CN" altLang="en-US" sz="2400" dirty="0"/>
              <a:t>位奇校验位和</a:t>
            </a:r>
            <a:r>
              <a:rPr lang="en-US" altLang="zh-CN" sz="2400" dirty="0"/>
              <a:t>2</a:t>
            </a:r>
            <a:r>
              <a:rPr lang="zh-CN" altLang="en-US" sz="2400" dirty="0"/>
              <a:t>位停止位。</a:t>
            </a: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00FF"/>
                </a:solidFill>
              </a:rPr>
              <a:t>        解：</a:t>
            </a:r>
            <a:r>
              <a:rPr lang="zh-CN" altLang="en-US" sz="2400" dirty="0"/>
              <a:t>本程序采用双重循环，外循环控制发送字符的个数，内循环控制字符帧的位数。相应参考程序如下：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64514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E5FBE5A-F45E-4DC0-A297-890BDF5E666E}" type="slidenum">
              <a:rPr lang="en-US" altLang="zh-CN">
                <a:ea typeface="宋体" charset="-122"/>
              </a:rPr>
              <a:pPr/>
              <a:t>23</a:t>
            </a:fld>
            <a:endParaRPr lang="en-US" altLang="zh-CN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508000"/>
            <a:ext cx="9156700" cy="63087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000" dirty="0">
                <a:ea typeface="宋体" pitchFamily="2" charset="-122"/>
              </a:rPr>
              <a:t>	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ORG   1000H</a:t>
            </a:r>
          </a:p>
          <a:p>
            <a:pPr>
              <a:defRPr/>
            </a:pP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SOUT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：	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MOV   R0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#30H     </a:t>
            </a:r>
            <a:r>
              <a:rPr lang="en-US" altLang="zh-CN" sz="2000" dirty="0">
                <a:ea typeface="宋体" pitchFamily="2" charset="-122"/>
              </a:rPr>
              <a:t>	</a:t>
            </a:r>
            <a:r>
              <a:rPr lang="zh-CN" altLang="en-US" sz="2000" dirty="0">
                <a:ea typeface="宋体" pitchFamily="2" charset="-122"/>
              </a:rPr>
              <a:t>；数据块起始地址送</a:t>
            </a:r>
            <a:r>
              <a:rPr lang="en-US" altLang="zh-CN" sz="2000" dirty="0">
                <a:ea typeface="宋体" pitchFamily="2" charset="-122"/>
              </a:rPr>
              <a:t>R0</a:t>
            </a:r>
          </a:p>
          <a:p>
            <a:pPr>
              <a:defRPr/>
            </a:pP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NEXT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：	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MOV   R2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#0BH     </a:t>
            </a:r>
            <a:r>
              <a:rPr lang="en-US" altLang="zh-CN" sz="2000" dirty="0">
                <a:ea typeface="宋体" pitchFamily="2" charset="-122"/>
              </a:rPr>
              <a:t>	</a:t>
            </a:r>
            <a:r>
              <a:rPr lang="zh-CN" altLang="en-US" sz="2000" dirty="0">
                <a:ea typeface="宋体" pitchFamily="2" charset="-122"/>
              </a:rPr>
              <a:t>；字符帧长度送</a:t>
            </a:r>
            <a:r>
              <a:rPr lang="en-US" altLang="zh-CN" sz="2000" dirty="0">
                <a:ea typeface="宋体" pitchFamily="2" charset="-122"/>
              </a:rPr>
              <a:t>R2	   </a:t>
            </a:r>
          </a:p>
          <a:p>
            <a:pPr>
              <a:defRPr/>
            </a:pPr>
            <a:r>
              <a:rPr lang="en-US" altLang="zh-CN" sz="2000" dirty="0">
                <a:ea typeface="宋体" pitchFamily="2" charset="-122"/>
              </a:rPr>
              <a:t>  	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CLR    C             </a:t>
            </a:r>
            <a:r>
              <a:rPr lang="en-US" altLang="zh-CN" sz="2000" dirty="0">
                <a:ea typeface="宋体" pitchFamily="2" charset="-122"/>
              </a:rPr>
              <a:t>	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</a:t>
            </a:r>
            <a:r>
              <a:rPr lang="zh-CN" altLang="en-US" sz="2000" dirty="0">
                <a:ea typeface="宋体" pitchFamily="2" charset="-122"/>
              </a:rPr>
              <a:t>；清</a:t>
            </a:r>
            <a:r>
              <a:rPr lang="en-US" altLang="zh-CN" sz="2000" dirty="0">
                <a:ea typeface="宋体" pitchFamily="2" charset="-122"/>
              </a:rPr>
              <a:t>Cy</a:t>
            </a:r>
          </a:p>
          <a:p>
            <a:pPr>
              <a:defRPr/>
            </a:pPr>
            <a:r>
              <a:rPr lang="en-US" altLang="zh-CN" sz="2000" dirty="0">
                <a:ea typeface="宋体" pitchFamily="2" charset="-122"/>
              </a:rPr>
              <a:t> 	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MOV   A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@R0        </a:t>
            </a:r>
            <a:r>
              <a:rPr lang="en-US" altLang="zh-CN" sz="2000" dirty="0">
                <a:ea typeface="宋体" pitchFamily="2" charset="-122"/>
              </a:rPr>
              <a:t>	</a:t>
            </a:r>
            <a:r>
              <a:rPr lang="zh-CN" altLang="en-US" sz="2000" dirty="0">
                <a:ea typeface="宋体" pitchFamily="2" charset="-122"/>
              </a:rPr>
              <a:t>；发送数据送</a:t>
            </a:r>
            <a:r>
              <a:rPr lang="en-US" altLang="zh-CN" sz="2000" dirty="0">
                <a:ea typeface="宋体" pitchFamily="2" charset="-122"/>
              </a:rPr>
              <a:t>A </a:t>
            </a:r>
          </a:p>
          <a:p>
            <a:pPr>
              <a:defRPr/>
            </a:pPr>
            <a:r>
              <a:rPr lang="en-US" altLang="zh-CN" sz="2000" dirty="0">
                <a:ea typeface="宋体" pitchFamily="2" charset="-122"/>
              </a:rPr>
              <a:t> 	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RLC    A               </a:t>
            </a:r>
            <a:r>
              <a:rPr lang="en-US" altLang="zh-CN" sz="2000" dirty="0">
                <a:ea typeface="宋体" pitchFamily="2" charset="-122"/>
              </a:rPr>
              <a:t>	</a:t>
            </a:r>
            <a:r>
              <a:rPr lang="zh-CN" altLang="en-US" sz="2000" dirty="0">
                <a:ea typeface="宋体" pitchFamily="2" charset="-122"/>
              </a:rPr>
              <a:t>；起始位送</a:t>
            </a:r>
            <a:r>
              <a:rPr lang="en-US" altLang="zh-CN" sz="2000" dirty="0">
                <a:ea typeface="宋体" pitchFamily="2" charset="-122"/>
              </a:rPr>
              <a:t>ACC.0 </a:t>
            </a:r>
          </a:p>
          <a:p>
            <a:pPr>
              <a:defRPr/>
            </a:pPr>
            <a:r>
              <a:rPr lang="en-US" altLang="zh-CN" sz="2000" dirty="0">
                <a:ea typeface="宋体" pitchFamily="2" charset="-122"/>
              </a:rPr>
              <a:t>     	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INC     R0           </a:t>
            </a:r>
            <a:r>
              <a:rPr lang="en-US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</a:t>
            </a:r>
            <a:r>
              <a:rPr lang="en-US" altLang="zh-CN" sz="2000" dirty="0">
                <a:ea typeface="宋体" pitchFamily="2" charset="-122"/>
              </a:rPr>
              <a:t>	</a:t>
            </a:r>
            <a:r>
              <a:rPr lang="zh-CN" altLang="en-US" sz="2000" dirty="0">
                <a:ea typeface="宋体" pitchFamily="2" charset="-122"/>
              </a:rPr>
              <a:t>；数据块指针</a:t>
            </a:r>
            <a:r>
              <a:rPr lang="en-US" altLang="zh-CN" sz="2000" dirty="0">
                <a:ea typeface="宋体" pitchFamily="2" charset="-122"/>
              </a:rPr>
              <a:t>R0</a:t>
            </a:r>
            <a:r>
              <a:rPr lang="zh-CN" altLang="en-US" sz="2000" dirty="0">
                <a:ea typeface="宋体" pitchFamily="2" charset="-122"/>
              </a:rPr>
              <a:t>加</a:t>
            </a:r>
            <a:r>
              <a:rPr lang="en-US" altLang="zh-CN" sz="2000" dirty="0">
                <a:ea typeface="宋体" pitchFamily="2" charset="-122"/>
              </a:rPr>
              <a:t>1 </a:t>
            </a:r>
          </a:p>
          <a:p>
            <a:pPr>
              <a:defRPr/>
            </a:pP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LOOP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：	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MOV   R1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        </a:t>
            </a:r>
            <a:r>
              <a:rPr lang="en-US" altLang="zh-CN" sz="2000" dirty="0">
                <a:ea typeface="宋体" pitchFamily="2" charset="-122"/>
              </a:rPr>
              <a:t>	</a:t>
            </a:r>
            <a:r>
              <a:rPr lang="zh-CN" altLang="en-US" sz="2000" dirty="0">
                <a:ea typeface="宋体" pitchFamily="2" charset="-122"/>
              </a:rPr>
              <a:t>；发送字符暂存</a:t>
            </a:r>
            <a:r>
              <a:rPr lang="en-US" altLang="zh-CN" sz="2000" dirty="0">
                <a:ea typeface="宋体" pitchFamily="2" charset="-122"/>
              </a:rPr>
              <a:t>R1 </a:t>
            </a:r>
          </a:p>
          <a:p>
            <a:pPr>
              <a:defRPr/>
            </a:pPr>
            <a:r>
              <a:rPr lang="en-US" altLang="zh-CN" sz="2000" dirty="0">
                <a:ea typeface="宋体" pitchFamily="2" charset="-122"/>
              </a:rPr>
              <a:t> 	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ANL    A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#01H     	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；屏蔽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中高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7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位</a:t>
            </a:r>
          </a:p>
          <a:p>
            <a:pPr>
              <a:defRPr/>
            </a:pP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		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ANL    P1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#0FEH    </a:t>
            </a:r>
            <a:r>
              <a:rPr lang="en-US" altLang="zh-CN" sz="2000" dirty="0">
                <a:ea typeface="宋体" pitchFamily="2" charset="-122"/>
              </a:rPr>
              <a:t>	</a:t>
            </a:r>
            <a:r>
              <a:rPr lang="zh-CN" altLang="en-US" sz="2000" dirty="0">
                <a:ea typeface="宋体" pitchFamily="2" charset="-122"/>
              </a:rPr>
              <a:t>；清除</a:t>
            </a:r>
            <a:r>
              <a:rPr lang="en-US" altLang="zh-CN" sz="2000" dirty="0">
                <a:ea typeface="宋体" pitchFamily="2" charset="-122"/>
              </a:rPr>
              <a:t>P1.0 </a:t>
            </a:r>
          </a:p>
          <a:p>
            <a:pPr>
              <a:defRPr/>
            </a:pPr>
            <a:r>
              <a:rPr lang="en-US" altLang="zh-CN" sz="2000" dirty="0">
                <a:ea typeface="宋体" pitchFamily="2" charset="-122"/>
              </a:rPr>
              <a:t> 	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ORL    P1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       </a:t>
            </a:r>
            <a:r>
              <a:rPr lang="en-US" altLang="zh-CN" sz="2000" dirty="0">
                <a:ea typeface="宋体" pitchFamily="2" charset="-122"/>
              </a:rPr>
              <a:t>	</a:t>
            </a:r>
            <a:r>
              <a:rPr lang="zh-CN" altLang="en-US" sz="2000" dirty="0">
                <a:ea typeface="宋体" pitchFamily="2" charset="-122"/>
              </a:rPr>
              <a:t>；在</a:t>
            </a:r>
            <a:r>
              <a:rPr lang="en-US" altLang="zh-CN" sz="2000" dirty="0">
                <a:ea typeface="宋体" pitchFamily="2" charset="-122"/>
              </a:rPr>
              <a:t>P1.0</a:t>
            </a:r>
            <a:r>
              <a:rPr lang="zh-CN" altLang="en-US" sz="2000" dirty="0">
                <a:ea typeface="宋体" pitchFamily="2" charset="-122"/>
              </a:rPr>
              <a:t>上输出串行数据</a:t>
            </a:r>
          </a:p>
          <a:p>
            <a:pPr>
              <a:defRPr/>
            </a:pPr>
            <a:r>
              <a:rPr lang="zh-CN" altLang="en-US" sz="2000" dirty="0">
                <a:ea typeface="宋体" pitchFamily="2" charset="-122"/>
              </a:rPr>
              <a:t> 	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MOV   A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R1        </a:t>
            </a:r>
            <a:r>
              <a:rPr lang="en-US" altLang="zh-CN" sz="2000" dirty="0">
                <a:ea typeface="宋体" pitchFamily="2" charset="-122"/>
              </a:rPr>
              <a:t>	</a:t>
            </a:r>
            <a:r>
              <a:rPr lang="zh-CN" altLang="en-US" sz="2000" dirty="0">
                <a:ea typeface="宋体" pitchFamily="2" charset="-122"/>
              </a:rPr>
              <a:t>；恢复</a:t>
            </a:r>
            <a:r>
              <a:rPr lang="en-US" altLang="zh-CN" sz="2000" dirty="0">
                <a:ea typeface="宋体" pitchFamily="2" charset="-122"/>
              </a:rPr>
              <a:t>A</a:t>
            </a:r>
            <a:r>
              <a:rPr lang="zh-CN" altLang="en-US" sz="2000" dirty="0">
                <a:ea typeface="宋体" pitchFamily="2" charset="-122"/>
              </a:rPr>
              <a:t>中的值</a:t>
            </a:r>
          </a:p>
          <a:p>
            <a:pPr>
              <a:defRPr/>
            </a:pP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		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ACALL DELAY     	</a:t>
            </a:r>
            <a:r>
              <a:rPr lang="zh-CN" altLang="en-US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；调用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延时程序</a:t>
            </a:r>
          </a:p>
          <a:p>
            <a:pPr>
              <a:defRPr/>
            </a:pP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		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RRC   A           		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；准备输出下一位</a:t>
            </a:r>
          </a:p>
          <a:p>
            <a:pPr>
              <a:defRPr/>
            </a:pP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		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SETB  C          		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；在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Cy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中形成停止位</a:t>
            </a:r>
          </a:p>
          <a:p>
            <a:pPr>
              <a:defRPr/>
            </a:pP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		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DJNZ  R2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LOOP    	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；若一帧未发完，则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LOOP </a:t>
            </a:r>
          </a:p>
          <a:p>
            <a:pPr>
              <a:defRPr/>
            </a:pP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		DJNZ  LEN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NEXT   	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；若所有字符未发完，则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NEXT </a:t>
            </a:r>
          </a:p>
          <a:p>
            <a:pPr>
              <a:defRPr/>
            </a:pP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		RET             		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；若所有字符已发完，则返回</a:t>
            </a:r>
          </a:p>
          <a:p>
            <a:pPr>
              <a:defRPr/>
            </a:pP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DELAY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： 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…            </a:t>
            </a:r>
            <a:r>
              <a:rPr lang="en-US" altLang="zh-CN" sz="2000" dirty="0">
                <a:ea typeface="宋体" pitchFamily="2" charset="-122"/>
              </a:rPr>
              <a:t>	                          </a:t>
            </a:r>
            <a:r>
              <a:rPr lang="zh-CN" altLang="en-US" sz="2000" dirty="0">
                <a:ea typeface="宋体" pitchFamily="2" charset="-122"/>
              </a:rPr>
              <a:t>；延时子程序</a:t>
            </a:r>
          </a:p>
          <a:p>
            <a:pPr>
              <a:defRPr/>
            </a:pPr>
            <a:r>
              <a:rPr lang="zh-CN" altLang="en-US" sz="2000" dirty="0">
                <a:ea typeface="宋体" pitchFamily="2" charset="-122"/>
              </a:rPr>
              <a:t> 		</a:t>
            </a:r>
            <a:endParaRPr lang="en-US" altLang="zh-CN" sz="2000" dirty="0">
              <a:ea typeface="宋体" pitchFamily="2" charset="-122"/>
            </a:endParaRP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65538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77810A9-9831-4BFA-BE81-98D97A01CBE1}" type="slidenum">
              <a:rPr lang="en-US" altLang="zh-CN">
                <a:ea typeface="宋体" charset="-122"/>
              </a:rPr>
              <a:pPr/>
              <a:t>24</a:t>
            </a:fld>
            <a:endParaRPr lang="en-US" altLang="zh-CN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601663"/>
            <a:ext cx="9144000" cy="39703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en-US" altLang="zh-CN" sz="2400" b="1" dirty="0">
                <a:solidFill>
                  <a:srgbClr val="0000FF"/>
                </a:solidFill>
                <a:ea typeface="宋体" pitchFamily="2" charset="-122"/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ea typeface="宋体" pitchFamily="2" charset="-122"/>
              </a:rPr>
              <a:t>．串行</a:t>
            </a:r>
            <a:r>
              <a:rPr lang="en-US" altLang="zh-CN" sz="2400" b="1" dirty="0">
                <a:solidFill>
                  <a:srgbClr val="0000FF"/>
                </a:solidFill>
                <a:ea typeface="宋体" pitchFamily="2" charset="-122"/>
              </a:rPr>
              <a:t>I/O</a:t>
            </a:r>
            <a:r>
              <a:rPr lang="zh-CN" altLang="en-US" sz="2400" b="1" dirty="0">
                <a:solidFill>
                  <a:srgbClr val="0000FF"/>
                </a:solidFill>
                <a:ea typeface="宋体" pitchFamily="2" charset="-122"/>
              </a:rPr>
              <a:t>数据的硬件实现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ea typeface="宋体" pitchFamily="2" charset="-122"/>
              </a:rPr>
              <a:t>        数据的串并转换通常都是使用硬件手段</a:t>
            </a:r>
            <a:r>
              <a:rPr lang="en-US" altLang="zh-CN" sz="2400" dirty="0">
                <a:ea typeface="宋体" pitchFamily="2" charset="-122"/>
              </a:rPr>
              <a:t>——</a:t>
            </a:r>
            <a:r>
              <a:rPr lang="zh-CN" altLang="en-US" sz="2400" dirty="0">
                <a:ea typeface="宋体" pitchFamily="2" charset="-122"/>
              </a:rPr>
              <a:t>用一种称为</a:t>
            </a:r>
            <a:r>
              <a:rPr lang="zh-CN" altLang="en-US" sz="2400" b="1" dirty="0">
                <a:solidFill>
                  <a:srgbClr val="0000FF"/>
                </a:solidFill>
                <a:ea typeface="宋体" pitchFamily="2" charset="-122"/>
              </a:rPr>
              <a:t>通用异步接收器</a:t>
            </a:r>
            <a:r>
              <a:rPr lang="en-US" altLang="zh-CN" sz="2400" b="1" dirty="0">
                <a:solidFill>
                  <a:srgbClr val="0000FF"/>
                </a:solidFill>
                <a:ea typeface="宋体" pitchFamily="2" charset="-122"/>
              </a:rPr>
              <a:t>/</a:t>
            </a:r>
            <a:r>
              <a:rPr lang="zh-CN" altLang="en-US" sz="2400" b="1" dirty="0">
                <a:solidFill>
                  <a:srgbClr val="0000FF"/>
                </a:solidFill>
                <a:ea typeface="宋体" pitchFamily="2" charset="-122"/>
              </a:rPr>
              <a:t>发送器</a:t>
            </a:r>
            <a:r>
              <a:rPr lang="zh-CN" altLang="en-US" sz="2400" dirty="0">
                <a:ea typeface="宋体" pitchFamily="2" charset="-122"/>
              </a:rPr>
              <a:t>（</a:t>
            </a:r>
            <a:r>
              <a:rPr lang="en-US" altLang="zh-CN" sz="2400" dirty="0">
                <a:ea typeface="宋体" pitchFamily="2" charset="-122"/>
              </a:rPr>
              <a:t>Universal Asynchronous Receiver/Transmitter</a:t>
            </a:r>
            <a:r>
              <a:rPr lang="zh-CN" altLang="en-US" sz="2400" dirty="0">
                <a:ea typeface="宋体" pitchFamily="2" charset="-122"/>
              </a:rPr>
              <a:t>，</a:t>
            </a:r>
            <a:r>
              <a:rPr lang="en-US" altLang="zh-CN" sz="2400" b="1" dirty="0">
                <a:solidFill>
                  <a:srgbClr val="0000FF"/>
                </a:solidFill>
                <a:ea typeface="宋体" pitchFamily="2" charset="-122"/>
              </a:rPr>
              <a:t>UART</a:t>
            </a:r>
            <a:r>
              <a:rPr lang="zh-CN" altLang="en-US" sz="2400" dirty="0">
                <a:ea typeface="宋体" pitchFamily="2" charset="-122"/>
              </a:rPr>
              <a:t>）的芯片来实现的。</a:t>
            </a:r>
            <a:endParaRPr lang="en-US" altLang="zh-CN" sz="2400" dirty="0">
              <a:ea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</a:rPr>
              <a:t>UART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</a:rPr>
              <a:t>由三部分组成：接收部分、发送部分和控制部分</a:t>
            </a:r>
            <a:r>
              <a:rPr lang="zh-CN" altLang="en-US" sz="2400" dirty="0">
                <a:ea typeface="宋体" pitchFamily="2" charset="-122"/>
              </a:rPr>
              <a:t>。</a:t>
            </a:r>
            <a:endParaRPr lang="en-US" altLang="zh-CN" sz="2400" dirty="0">
              <a:ea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zh-CN" altLang="en-US" sz="2400" dirty="0">
                <a:ea typeface="宋体" pitchFamily="2" charset="-122"/>
              </a:rPr>
              <a:t>它既能进行并行到串行的转换，又能进行串行到并行的转换。同时，接收和发送都具有双缓冲结构。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6DB0614-24F7-44D1-9FA1-715C2ECE03A0}" type="slidenum">
              <a:rPr lang="zh-CN" altLang="en-US" smtClean="0">
                <a:ea typeface="宋体" charset="-122"/>
              </a:rPr>
              <a:pPr/>
              <a:t>25</a:t>
            </a:fld>
            <a:endParaRPr lang="en-US" altLang="zh-CN" dirty="0" smtClean="0">
              <a:ea typeface="宋体" charset="-122"/>
            </a:endParaRPr>
          </a:p>
        </p:txBody>
      </p:sp>
      <p:sp>
        <p:nvSpPr>
          <p:cNvPr id="13314" name="内容占位符 1"/>
          <p:cNvSpPr>
            <a:spLocks noGrp="1"/>
          </p:cNvSpPr>
          <p:nvPr>
            <p:ph/>
          </p:nvPr>
        </p:nvSpPr>
        <p:spPr>
          <a:xfrm>
            <a:off x="0" y="2814638"/>
            <a:ext cx="9144000" cy="5410200"/>
          </a:xfrm>
        </p:spPr>
        <p:txBody>
          <a:bodyPr/>
          <a:lstStyle/>
          <a:p>
            <a:pPr eaLnBrk="1" hangingPunct="1">
              <a:lnSpc>
                <a:spcPct val="133000"/>
              </a:lnSpc>
              <a:defRPr/>
            </a:pPr>
            <a:r>
              <a:rPr lang="en-US" altLang="zh-CN" dirty="0" smtClean="0">
                <a:solidFill>
                  <a:srgbClr val="0000FF"/>
                </a:solidFill>
                <a:cs typeface="+mn-cs"/>
              </a:rPr>
              <a:t>1</a:t>
            </a:r>
            <a:r>
              <a:rPr lang="zh-CN" altLang="en-US" dirty="0">
                <a:solidFill>
                  <a:srgbClr val="0000FF"/>
                </a:solidFill>
                <a:cs typeface="+mn-cs"/>
              </a:rPr>
              <a:t>．串行数据缓冲器（</a:t>
            </a:r>
            <a:r>
              <a:rPr lang="en-US" altLang="zh-CN" dirty="0">
                <a:solidFill>
                  <a:srgbClr val="0000FF"/>
                </a:solidFill>
                <a:cs typeface="+mn-cs"/>
              </a:rPr>
              <a:t>SBUF</a:t>
            </a:r>
            <a:r>
              <a:rPr lang="zh-CN" altLang="en-US" dirty="0">
                <a:solidFill>
                  <a:srgbClr val="0000FF"/>
                </a:solidFill>
                <a:cs typeface="+mn-cs"/>
              </a:rPr>
              <a:t>）</a:t>
            </a:r>
            <a:endParaRPr lang="en-US" altLang="zh-CN" dirty="0" smtClean="0">
              <a:solidFill>
                <a:srgbClr val="0000FF"/>
              </a:solidFill>
              <a:cs typeface="+mn-cs"/>
            </a:endParaRP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en-US" altLang="zh-CN" dirty="0">
                <a:cs typeface="+mn-cs"/>
              </a:rPr>
              <a:t> </a:t>
            </a:r>
            <a:r>
              <a:rPr lang="en-US" altLang="zh-CN" dirty="0" smtClean="0">
                <a:cs typeface="+mn-cs"/>
              </a:rPr>
              <a:t>       </a:t>
            </a:r>
            <a:r>
              <a:rPr lang="zh-CN" altLang="en-US" dirty="0" smtClean="0">
                <a:cs typeface="+mn-cs"/>
              </a:rPr>
              <a:t>有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两个物理上独立</a:t>
            </a:r>
            <a:r>
              <a:rPr lang="zh-CN" altLang="en-US" dirty="0" smtClean="0">
                <a:cs typeface="+mn-cs"/>
              </a:rPr>
              <a:t>的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接收、发送缓冲器</a:t>
            </a:r>
            <a:r>
              <a:rPr lang="en-US" altLang="zh-CN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SBUF</a:t>
            </a:r>
            <a:r>
              <a:rPr lang="zh-CN" altLang="en-US" dirty="0" smtClean="0">
                <a:cs typeface="+mn-cs"/>
              </a:rPr>
              <a:t>（属于特殊功能寄存器），可同时发送、接收数据。</a:t>
            </a: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dirty="0" smtClean="0">
                <a:solidFill>
                  <a:srgbClr val="FF3300"/>
                </a:solidFill>
                <a:cs typeface="+mn-cs"/>
              </a:rPr>
              <a:t>        发送缓冲器</a:t>
            </a:r>
            <a:r>
              <a:rPr lang="zh-CN" altLang="en-US" dirty="0" smtClean="0">
                <a:cs typeface="+mn-cs"/>
              </a:rPr>
              <a:t>只能写入不能读出</a:t>
            </a: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dirty="0" smtClean="0">
                <a:solidFill>
                  <a:srgbClr val="FF3300"/>
                </a:solidFill>
                <a:cs typeface="+mn-cs"/>
              </a:rPr>
              <a:t>        接收缓冲器</a:t>
            </a:r>
            <a:r>
              <a:rPr lang="zh-CN" altLang="en-US" dirty="0" smtClean="0">
                <a:cs typeface="+mn-cs"/>
              </a:rPr>
              <a:t>只能读出不能写入</a:t>
            </a: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dirty="0" smtClean="0">
                <a:cs typeface="+mn-cs"/>
              </a:rPr>
              <a:t>        两个缓冲器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共用一个特殊功能寄存器字节地址</a:t>
            </a:r>
            <a:r>
              <a:rPr lang="zh-CN" altLang="en-US" dirty="0" smtClean="0">
                <a:cs typeface="+mn-cs"/>
              </a:rPr>
              <a:t>（</a:t>
            </a:r>
            <a:r>
              <a:rPr lang="en-US" altLang="zh-CN" dirty="0" smtClean="0">
                <a:ea typeface="宋体" pitchFamily="2" charset="-122"/>
                <a:cs typeface="+mn-cs"/>
              </a:rPr>
              <a:t>99H</a:t>
            </a:r>
            <a:r>
              <a:rPr lang="zh-CN" altLang="en-US" dirty="0" smtClean="0">
                <a:cs typeface="+mn-cs"/>
              </a:rPr>
              <a:t>）。</a:t>
            </a:r>
            <a:endParaRPr lang="en-US" altLang="zh-CN" dirty="0" smtClean="0">
              <a:cs typeface="+mn-cs"/>
            </a:endParaRP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endParaRPr lang="zh-CN" altLang="en-US" dirty="0" smtClean="0">
              <a:cs typeface="+mn-cs"/>
            </a:endParaRPr>
          </a:p>
        </p:txBody>
      </p:sp>
      <p:sp>
        <p:nvSpPr>
          <p:cNvPr id="66563" name="灯片编号占位符 2"/>
          <p:cNvSpPr txBox="1">
            <a:spLocks noGrp="1"/>
          </p:cNvSpPr>
          <p:nvPr/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endParaRPr lang="en-US" altLang="zh-CN" sz="1200" dirty="0">
              <a:latin typeface="Arial Black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635000"/>
            <a:ext cx="9144000" cy="6651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342900" algn="ctr">
              <a:lnSpc>
                <a:spcPct val="133000"/>
              </a:lnSpc>
              <a:spcBef>
                <a:spcPct val="20000"/>
              </a:spcBef>
              <a:defRPr/>
            </a:pPr>
            <a:r>
              <a:rPr lang="en-US" altLang="zh-CN" sz="2800" b="1" kern="0" dirty="0">
                <a:solidFill>
                  <a:srgbClr val="FF0000"/>
                </a:solidFill>
                <a:latin typeface="Arial"/>
                <a:ea typeface="幼圆"/>
              </a:rPr>
              <a:t>10.2  AT89S51</a:t>
            </a:r>
            <a:r>
              <a:rPr lang="zh-CN" altLang="en-US" sz="2800" b="1" kern="0" dirty="0">
                <a:solidFill>
                  <a:srgbClr val="FF0000"/>
                </a:solidFill>
                <a:latin typeface="Arial"/>
                <a:ea typeface="幼圆"/>
              </a:rPr>
              <a:t>单片机串行口的结构及工作原理</a:t>
            </a:r>
            <a:endParaRPr lang="en-US" altLang="zh-CN" sz="2800" b="1" kern="0" dirty="0">
              <a:solidFill>
                <a:srgbClr val="FF0000"/>
              </a:solidFill>
              <a:latin typeface="Arial"/>
              <a:ea typeface="幼圆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1328738"/>
            <a:ext cx="3759200" cy="5826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342900" algn="just">
              <a:lnSpc>
                <a:spcPct val="133000"/>
              </a:lnSpc>
              <a:spcBef>
                <a:spcPct val="20000"/>
              </a:spcBef>
              <a:defRPr/>
            </a:pPr>
            <a:r>
              <a:rPr lang="en-US" altLang="zh-CN" sz="2400" b="1" dirty="0">
                <a:solidFill>
                  <a:srgbClr val="9900CC"/>
                </a:solidFill>
                <a:latin typeface="Arial"/>
                <a:ea typeface="宋体"/>
                <a:cs typeface="+mj-cs"/>
              </a:rPr>
              <a:t>10.2.1  </a:t>
            </a:r>
            <a:r>
              <a:rPr lang="zh-CN" altLang="en-US" sz="2400" b="1" dirty="0">
                <a:solidFill>
                  <a:srgbClr val="9900CC"/>
                </a:solidFill>
                <a:latin typeface="Arial"/>
                <a:ea typeface="宋体"/>
                <a:cs typeface="+mj-cs"/>
              </a:rPr>
              <a:t>串行口的结构</a:t>
            </a:r>
          </a:p>
        </p:txBody>
      </p:sp>
      <p:sp>
        <p:nvSpPr>
          <p:cNvPr id="4" name="矩形 3"/>
          <p:cNvSpPr/>
          <p:nvPr/>
        </p:nvSpPr>
        <p:spPr>
          <a:xfrm>
            <a:off x="0" y="2020888"/>
            <a:ext cx="5018088" cy="58261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342900" algn="just">
              <a:lnSpc>
                <a:spcPct val="133000"/>
              </a:lnSpc>
              <a:spcBef>
                <a:spcPct val="20000"/>
              </a:spcBef>
              <a:defRPr/>
            </a:pP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内部结构如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  <a:hlinkClick r:id="rId2" action="ppaction://hlinksldjump"/>
              </a:rPr>
              <a:t>图</a:t>
            </a:r>
            <a:r>
              <a:rPr lang="en-US" altLang="zh-CN" sz="2400" b="1" kern="0" dirty="0" smtClean="0">
                <a:solidFill>
                  <a:srgbClr val="3333CC"/>
                </a:solidFill>
                <a:latin typeface="Arial"/>
                <a:ea typeface="宋体" pitchFamily="2" charset="-122"/>
                <a:hlinkClick r:id="rId2" action="ppaction://hlinksldjump"/>
              </a:rPr>
              <a:t>10-7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宋体" pitchFamily="2" charset="-122"/>
              </a:rPr>
              <a:t>所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示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uild="p"/>
      <p:bldP spid="3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F06E160-8904-4D7B-A5F2-1990EB10E24E}" type="slidenum">
              <a:rPr lang="zh-CN" altLang="en-US" smtClean="0">
                <a:ea typeface="宋体" charset="-122"/>
              </a:rPr>
              <a:pPr/>
              <a:t>26</a:t>
            </a:fld>
            <a:endParaRPr lang="en-US" altLang="zh-CN" dirty="0" smtClean="0">
              <a:ea typeface="宋体" charset="-122"/>
            </a:endParaRPr>
          </a:p>
        </p:txBody>
      </p:sp>
      <p:sp>
        <p:nvSpPr>
          <p:cNvPr id="14338" name="内容占位符 1"/>
          <p:cNvSpPr>
            <a:spLocks noGrp="1"/>
          </p:cNvSpPr>
          <p:nvPr>
            <p:ph/>
          </p:nvPr>
        </p:nvSpPr>
        <p:spPr>
          <a:xfrm>
            <a:off x="0" y="457200"/>
            <a:ext cx="9144000" cy="6076950"/>
          </a:xfrm>
        </p:spPr>
        <p:txBody>
          <a:bodyPr/>
          <a:lstStyle/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en-US" altLang="zh-CN" dirty="0" smtClean="0">
                <a:cs typeface="+mn-cs"/>
              </a:rPr>
              <a:t>        </a:t>
            </a:r>
            <a:r>
              <a:rPr lang="en-US" altLang="zh-CN" dirty="0">
                <a:solidFill>
                  <a:srgbClr val="0000FF"/>
                </a:solidFill>
                <a:cs typeface="+mn-cs"/>
              </a:rPr>
              <a:t>2</a:t>
            </a:r>
            <a:r>
              <a:rPr lang="zh-CN" altLang="en-US" dirty="0">
                <a:solidFill>
                  <a:srgbClr val="0000FF"/>
                </a:solidFill>
                <a:cs typeface="+mn-cs"/>
              </a:rPr>
              <a:t>．波特率发生器</a:t>
            </a: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dirty="0" smtClean="0">
                <a:cs typeface="+mn-cs"/>
              </a:rPr>
              <a:t>        波特率</a:t>
            </a:r>
            <a:r>
              <a:rPr lang="zh-CN" altLang="en-US" dirty="0">
                <a:cs typeface="+mn-cs"/>
              </a:rPr>
              <a:t>发生器由定时器</a:t>
            </a:r>
            <a:r>
              <a:rPr lang="en-US" altLang="zh-CN" dirty="0">
                <a:cs typeface="+mn-cs"/>
              </a:rPr>
              <a:t>T1</a:t>
            </a:r>
            <a:r>
              <a:rPr lang="zh-CN" altLang="en-US" dirty="0">
                <a:cs typeface="+mn-cs"/>
              </a:rPr>
              <a:t>、时钟信号及分频电路组成，用于提供串行通信中所需要的定时</a:t>
            </a:r>
            <a:r>
              <a:rPr lang="zh-CN" altLang="en-US" dirty="0" smtClean="0">
                <a:cs typeface="+mn-cs"/>
              </a:rPr>
              <a:t>信号</a:t>
            </a:r>
            <a:r>
              <a:rPr lang="zh-CN" altLang="en-US" dirty="0">
                <a:cs typeface="+mn-cs"/>
              </a:rPr>
              <a:t>。</a:t>
            </a:r>
            <a:endParaRPr lang="en-US" altLang="zh-CN" dirty="0" smtClean="0">
              <a:cs typeface="+mn-cs"/>
            </a:endParaRPr>
          </a:p>
          <a:p>
            <a:pPr eaLnBrk="1" hangingPunct="1"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defRPr/>
            </a:pPr>
            <a:r>
              <a:rPr lang="en-US" altLang="zh-CN" dirty="0" smtClean="0">
                <a:cs typeface="+mn-cs"/>
              </a:rPr>
              <a:t>		    </a:t>
            </a:r>
          </a:p>
          <a:p>
            <a:pPr eaLnBrk="1" hangingPunct="1">
              <a:defRPr/>
            </a:pPr>
            <a:endParaRPr lang="en-US" altLang="zh-CN" sz="2000" dirty="0">
              <a:solidFill>
                <a:srgbClr val="FF3300"/>
              </a:solidFill>
              <a:cs typeface="+mn-cs"/>
            </a:endParaRPr>
          </a:p>
        </p:txBody>
      </p:sp>
      <p:pic>
        <p:nvPicPr>
          <p:cNvPr id="67587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32278" y="2251075"/>
            <a:ext cx="6023906" cy="378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8" name="矩形 1"/>
          <p:cNvSpPr>
            <a:spLocks noChangeArrowheads="1"/>
          </p:cNvSpPr>
          <p:nvPr/>
        </p:nvSpPr>
        <p:spPr bwMode="auto">
          <a:xfrm>
            <a:off x="3047866" y="6034088"/>
            <a:ext cx="26212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dirty="0"/>
              <a:t>图</a:t>
            </a:r>
            <a:r>
              <a:rPr lang="en-US" altLang="zh-CN" dirty="0" smtClean="0"/>
              <a:t>10-7  </a:t>
            </a:r>
            <a:r>
              <a:rPr lang="zh-CN" altLang="en-US" dirty="0"/>
              <a:t>串行口结构框图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8606527-DE11-4020-A09A-3CB1DC8AC042}" type="slidenum">
              <a:rPr lang="zh-CN" altLang="en-US" smtClean="0">
                <a:ea typeface="宋体" charset="-122"/>
              </a:rPr>
              <a:pPr/>
              <a:t>27</a:t>
            </a:fld>
            <a:endParaRPr lang="en-US" altLang="zh-CN" dirty="0" smtClean="0">
              <a:ea typeface="宋体" charset="-122"/>
            </a:endParaRPr>
          </a:p>
        </p:txBody>
      </p:sp>
      <p:sp>
        <p:nvSpPr>
          <p:cNvPr id="15362" name="内容占位符 1"/>
          <p:cNvSpPr>
            <a:spLocks noGrp="1"/>
          </p:cNvSpPr>
          <p:nvPr>
            <p:ph/>
          </p:nvPr>
        </p:nvSpPr>
        <p:spPr>
          <a:xfrm>
            <a:off x="0" y="457200"/>
            <a:ext cx="9321800" cy="5410200"/>
          </a:xfrm>
        </p:spPr>
        <p:txBody>
          <a:bodyPr/>
          <a:lstStyle/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en-US" altLang="zh-CN" dirty="0">
                <a:solidFill>
                  <a:srgbClr val="FF0000"/>
                </a:solidFill>
                <a:ea typeface="宋体" pitchFamily="2" charset="-122"/>
                <a:cs typeface="+mn-cs"/>
              </a:rPr>
              <a:t> </a:t>
            </a:r>
            <a:r>
              <a:rPr lang="en-US" altLang="zh-CN" dirty="0" smtClean="0">
                <a:solidFill>
                  <a:srgbClr val="FF0000"/>
                </a:solidFill>
                <a:ea typeface="宋体" pitchFamily="2" charset="-122"/>
                <a:cs typeface="+mn-cs"/>
              </a:rPr>
              <a:t>       </a:t>
            </a:r>
            <a:r>
              <a:rPr lang="en-US" altLang="zh-CN" dirty="0">
                <a:solidFill>
                  <a:srgbClr val="0000FF"/>
                </a:solidFill>
                <a:cs typeface="+mn-cs"/>
              </a:rPr>
              <a:t>3</a:t>
            </a:r>
            <a:r>
              <a:rPr lang="zh-CN" altLang="en-US" dirty="0">
                <a:solidFill>
                  <a:srgbClr val="0000FF"/>
                </a:solidFill>
                <a:cs typeface="+mn-cs"/>
              </a:rPr>
              <a:t>．控制寄存器</a:t>
            </a: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dirty="0" smtClean="0">
                <a:solidFill>
                  <a:srgbClr val="FF0000"/>
                </a:solidFill>
                <a:ea typeface="宋体" pitchFamily="2" charset="-122"/>
                <a:cs typeface="+mn-cs"/>
              </a:rPr>
              <a:t>        控制</a:t>
            </a:r>
            <a:r>
              <a:rPr lang="zh-CN" altLang="en-US" dirty="0">
                <a:solidFill>
                  <a:srgbClr val="FF0000"/>
                </a:solidFill>
                <a:ea typeface="宋体" pitchFamily="2" charset="-122"/>
                <a:cs typeface="+mn-cs"/>
              </a:rPr>
              <a:t>寄存器共有两个：特殊功能寄存器</a:t>
            </a:r>
            <a:r>
              <a:rPr lang="en-US" altLang="zh-CN" dirty="0">
                <a:solidFill>
                  <a:srgbClr val="FF0000"/>
                </a:solidFill>
                <a:ea typeface="宋体" pitchFamily="2" charset="-122"/>
                <a:cs typeface="+mn-cs"/>
              </a:rPr>
              <a:t>SCON</a:t>
            </a:r>
            <a:r>
              <a:rPr lang="zh-CN" altLang="en-US" dirty="0">
                <a:solidFill>
                  <a:srgbClr val="FF0000"/>
                </a:solidFill>
                <a:ea typeface="宋体" pitchFamily="2" charset="-122"/>
                <a:cs typeface="+mn-cs"/>
              </a:rPr>
              <a:t>和</a:t>
            </a:r>
            <a:r>
              <a:rPr lang="en-US" altLang="zh-CN" dirty="0">
                <a:solidFill>
                  <a:srgbClr val="FF0000"/>
                </a:solidFill>
                <a:ea typeface="宋体" pitchFamily="2" charset="-122"/>
                <a:cs typeface="+mn-cs"/>
              </a:rPr>
              <a:t>PCON</a:t>
            </a:r>
            <a:r>
              <a:rPr lang="zh-CN" altLang="en-US" dirty="0" smtClean="0">
                <a:solidFill>
                  <a:srgbClr val="FF0000"/>
                </a:solidFill>
                <a:ea typeface="宋体" pitchFamily="2" charset="-122"/>
                <a:cs typeface="+mn-cs"/>
              </a:rPr>
              <a:t>。</a:t>
            </a:r>
            <a:endParaRPr lang="en-US" altLang="zh-CN" dirty="0" smtClean="0">
              <a:solidFill>
                <a:srgbClr val="FF0000"/>
              </a:solidFill>
              <a:ea typeface="宋体" pitchFamily="2" charset="-122"/>
              <a:cs typeface="+mn-cs"/>
            </a:endParaRP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dirty="0" smtClean="0">
                <a:solidFill>
                  <a:srgbClr val="FF0000"/>
                </a:solidFill>
                <a:ea typeface="宋体" pitchFamily="2" charset="-122"/>
                <a:cs typeface="+mn-cs"/>
              </a:rPr>
              <a:t>      </a:t>
            </a:r>
            <a:r>
              <a:rPr lang="zh-CN" altLang="en-US" dirty="0">
                <a:solidFill>
                  <a:srgbClr val="0000FF"/>
                </a:solidFill>
                <a:cs typeface="+mn-cs"/>
              </a:rPr>
              <a:t>（</a:t>
            </a:r>
            <a:r>
              <a:rPr lang="en-US" altLang="zh-CN" dirty="0">
                <a:solidFill>
                  <a:srgbClr val="0000FF"/>
                </a:solidFill>
                <a:cs typeface="+mn-cs"/>
              </a:rPr>
              <a:t>1</a:t>
            </a:r>
            <a:r>
              <a:rPr lang="zh-CN" altLang="en-US" dirty="0">
                <a:solidFill>
                  <a:srgbClr val="0000FF"/>
                </a:solidFill>
                <a:cs typeface="+mn-cs"/>
              </a:rPr>
              <a:t>）串行口控制寄存器</a:t>
            </a:r>
            <a:r>
              <a:rPr lang="en-US" altLang="zh-CN" dirty="0">
                <a:solidFill>
                  <a:srgbClr val="0000FF"/>
                </a:solidFill>
                <a:cs typeface="+mn-cs"/>
              </a:rPr>
              <a:t>SCON</a:t>
            </a: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dirty="0" smtClean="0">
                <a:solidFill>
                  <a:srgbClr val="FF0000"/>
                </a:solidFill>
                <a:ea typeface="宋体" pitchFamily="2" charset="-122"/>
                <a:cs typeface="+mn-cs"/>
              </a:rPr>
              <a:t>        </a:t>
            </a:r>
            <a:r>
              <a:rPr lang="zh-CN" altLang="en-US" dirty="0">
                <a:solidFill>
                  <a:srgbClr val="3333CC"/>
                </a:solidFill>
                <a:cs typeface="+mn-cs"/>
              </a:rPr>
              <a:t>字节地址</a:t>
            </a:r>
            <a:r>
              <a:rPr lang="en-US" altLang="zh-CN" dirty="0">
                <a:solidFill>
                  <a:srgbClr val="3333CC"/>
                </a:solidFill>
                <a:cs typeface="+mn-cs"/>
              </a:rPr>
              <a:t>98H</a:t>
            </a:r>
            <a:r>
              <a:rPr lang="zh-CN" altLang="en-US" dirty="0">
                <a:solidFill>
                  <a:srgbClr val="3333CC"/>
                </a:solidFill>
                <a:cs typeface="+mn-cs"/>
              </a:rPr>
              <a:t>，可位寻址，位地址为</a:t>
            </a:r>
            <a:r>
              <a:rPr lang="en-US" altLang="zh-CN" dirty="0" smtClean="0">
                <a:solidFill>
                  <a:srgbClr val="3333CC"/>
                </a:solidFill>
                <a:cs typeface="+mn-cs"/>
              </a:rPr>
              <a:t>98H</a:t>
            </a:r>
            <a:r>
              <a:rPr lang="en-US" altLang="zh-CN" dirty="0">
                <a:solidFill>
                  <a:srgbClr val="3333CC"/>
                </a:solidFill>
                <a:cs typeface="+mn-cs"/>
              </a:rPr>
              <a:t>~</a:t>
            </a:r>
            <a:r>
              <a:rPr lang="en-US" altLang="zh-CN" dirty="0" smtClean="0">
                <a:solidFill>
                  <a:srgbClr val="3333CC"/>
                </a:solidFill>
                <a:cs typeface="+mn-cs"/>
              </a:rPr>
              <a:t>9FH</a:t>
            </a:r>
            <a:r>
              <a:rPr lang="zh-CN" altLang="en-US" dirty="0">
                <a:solidFill>
                  <a:srgbClr val="3333CC"/>
                </a:solidFill>
                <a:cs typeface="+mn-cs"/>
              </a:rPr>
              <a:t>。格式如下所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示</a:t>
            </a:r>
            <a:endParaRPr lang="zh-CN" altLang="en-US" dirty="0">
              <a:solidFill>
                <a:srgbClr val="3333CC"/>
              </a:solidFill>
              <a:cs typeface="+mn-cs"/>
            </a:endParaRP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endParaRPr lang="zh-CN" altLang="en-US" dirty="0">
              <a:solidFill>
                <a:srgbClr val="FF0000"/>
              </a:solidFill>
              <a:ea typeface="宋体" pitchFamily="2" charset="-122"/>
              <a:cs typeface="+mn-cs"/>
            </a:endParaRP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endParaRPr lang="zh-CN" altLang="en-US" dirty="0" smtClean="0">
              <a:solidFill>
                <a:srgbClr val="FF0000"/>
              </a:solidFill>
              <a:cs typeface="+mn-cs"/>
            </a:endParaRP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endParaRPr lang="en-US" altLang="zh-CN" dirty="0" smtClean="0">
              <a:cs typeface="+mn-cs"/>
            </a:endParaRP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en-US" altLang="zh-CN" dirty="0" smtClean="0">
                <a:cs typeface="+mn-cs"/>
              </a:rPr>
              <a:t>	</a:t>
            </a:r>
            <a:endParaRPr lang="zh-CN" altLang="en-US" dirty="0" smtClean="0"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zh-CN" altLang="en-US" dirty="0" smtClean="0"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zh-CN" altLang="en-US" dirty="0" smtClean="0">
              <a:cs typeface="+mn-cs"/>
            </a:endParaRPr>
          </a:p>
        </p:txBody>
      </p:sp>
      <p:pic>
        <p:nvPicPr>
          <p:cNvPr id="68611" name="Picture 11" descr="7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5" y="2870200"/>
            <a:ext cx="8497888" cy="153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017D900-5837-4697-86E0-049C12C417D4}" type="slidenum">
              <a:rPr lang="zh-CN" altLang="en-US" smtClean="0">
                <a:ea typeface="宋体" charset="-122"/>
              </a:rPr>
              <a:pPr/>
              <a:t>28</a:t>
            </a:fld>
            <a:endParaRPr lang="en-US" altLang="zh-CN" dirty="0" smtClean="0">
              <a:ea typeface="宋体" charset="-122"/>
            </a:endParaRPr>
          </a:p>
        </p:txBody>
      </p:sp>
      <p:sp>
        <p:nvSpPr>
          <p:cNvPr id="16386" name="内容占位符 1"/>
          <p:cNvSpPr>
            <a:spLocks noGrp="1"/>
          </p:cNvSpPr>
          <p:nvPr>
            <p:ph/>
          </p:nvPr>
        </p:nvSpPr>
        <p:spPr>
          <a:xfrm>
            <a:off x="0" y="457200"/>
            <a:ext cx="9144000" cy="5410200"/>
          </a:xfrm>
        </p:spPr>
        <p:txBody>
          <a:bodyPr/>
          <a:lstStyle/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endParaRPr lang="en-US" altLang="zh-CN" dirty="0">
              <a:solidFill>
                <a:srgbClr val="0000FF"/>
              </a:solidFill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en-US" altLang="zh-CN" dirty="0" smtClean="0">
              <a:cs typeface="+mn-cs"/>
            </a:endParaRP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endParaRPr lang="en-US" altLang="zh-CN" dirty="0" smtClean="0">
              <a:solidFill>
                <a:srgbClr val="3333CC"/>
              </a:solidFill>
              <a:latin typeface="黑体" pitchFamily="49" charset="-122"/>
              <a:cs typeface="+mn-cs"/>
            </a:endParaRPr>
          </a:p>
        </p:txBody>
      </p:sp>
      <p:pic>
        <p:nvPicPr>
          <p:cNvPr id="6963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0650" y="2155825"/>
            <a:ext cx="9467850" cy="470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矩形 1"/>
          <p:cNvSpPr/>
          <p:nvPr/>
        </p:nvSpPr>
        <p:spPr>
          <a:xfrm>
            <a:off x="41275" y="442913"/>
            <a:ext cx="9144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en-US" altLang="zh-CN" sz="2400" b="1" dirty="0">
                <a:solidFill>
                  <a:srgbClr val="0000FF"/>
                </a:solidFill>
                <a:latin typeface="+mn-lt"/>
                <a:ea typeface="+mn-ea"/>
              </a:rPr>
              <a:t>SCON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中各位的功能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。</a:t>
            </a: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       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①  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pitchFamily="2" charset="-122"/>
              </a:rPr>
              <a:t>SM0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、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pitchFamily="2" charset="-122"/>
              </a:rPr>
              <a:t>SM1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——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串行口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pitchFamily="2" charset="-122"/>
              </a:rPr>
              <a:t>4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种工作方式选择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位</a:t>
            </a: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        SM0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、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SM1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两位编码所对应的</a:t>
            </a:r>
            <a:r>
              <a:rPr lang="en-US" altLang="zh-CN" sz="2400" b="1" kern="0" dirty="0">
                <a:solidFill>
                  <a:srgbClr val="3333CC"/>
                </a:solidFill>
                <a:latin typeface="黑体" pitchFamily="49" charset="-122"/>
                <a:ea typeface="幼圆"/>
              </a:rPr>
              <a:t>4</a:t>
            </a:r>
            <a:r>
              <a:rPr lang="zh-CN" altLang="en-US" sz="2400" b="1" kern="0" dirty="0">
                <a:solidFill>
                  <a:srgbClr val="3333CC"/>
                </a:solidFill>
                <a:latin typeface="黑体" pitchFamily="49" charset="-122"/>
                <a:ea typeface="幼圆"/>
              </a:rPr>
              <a:t>种工作</a:t>
            </a:r>
            <a:r>
              <a:rPr lang="zh-CN" altLang="en-US" sz="2400" b="1" kern="0" dirty="0" smtClean="0">
                <a:solidFill>
                  <a:srgbClr val="3333CC"/>
                </a:solidFill>
                <a:latin typeface="黑体" pitchFamily="49" charset="-122"/>
                <a:ea typeface="幼圆"/>
              </a:rPr>
              <a:t>方式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如下表所示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。</a:t>
            </a:r>
            <a:endParaRPr lang="zh-CN" altLang="en-US" sz="2400" b="1" kern="0" dirty="0">
              <a:solidFill>
                <a:srgbClr val="333399"/>
              </a:solidFill>
              <a:latin typeface="Arial"/>
              <a:ea typeface="幼圆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70658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BCE0F4E-59CF-4B60-A773-F4EE64974A0F}" type="slidenum">
              <a:rPr lang="en-US" altLang="zh-CN">
                <a:ea typeface="宋体" charset="-122"/>
              </a:rPr>
              <a:pPr/>
              <a:t>29</a:t>
            </a:fld>
            <a:endParaRPr lang="en-US" altLang="zh-CN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615950"/>
            <a:ext cx="9055100" cy="45243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en-US" altLang="zh-CN" sz="2400" b="1" kern="0" dirty="0">
                <a:solidFill>
                  <a:srgbClr val="3333CC"/>
                </a:solidFill>
                <a:latin typeface="黑体" pitchFamily="49" charset="-122"/>
                <a:ea typeface="幼圆"/>
              </a:rPr>
              <a:t>     </a:t>
            </a:r>
            <a:r>
              <a:rPr lang="zh-CN" altLang="en-US" sz="2400" b="1" kern="0" dirty="0">
                <a:solidFill>
                  <a:srgbClr val="3333CC"/>
                </a:solidFill>
                <a:latin typeface="黑体" pitchFamily="49" charset="-122"/>
                <a:ea typeface="幼圆"/>
              </a:rPr>
              <a:t>② </a:t>
            </a:r>
            <a:r>
              <a:rPr lang="en-US" altLang="zh-CN" sz="2400" b="1" kern="0" dirty="0">
                <a:solidFill>
                  <a:srgbClr val="3333CC"/>
                </a:solidFill>
                <a:latin typeface="黑体" pitchFamily="49" charset="-122"/>
                <a:ea typeface="幼圆"/>
              </a:rPr>
              <a:t>SM2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——</a:t>
            </a:r>
            <a:r>
              <a:rPr lang="zh-CN" altLang="en-US" sz="2400" b="1" kern="0" dirty="0">
                <a:solidFill>
                  <a:srgbClr val="3333CC"/>
                </a:solidFill>
                <a:latin typeface="黑体" pitchFamily="49" charset="-122"/>
                <a:ea typeface="幼圆"/>
              </a:rPr>
              <a:t>多机通信控制位</a:t>
            </a: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        多机通信是在方式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2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和方式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3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下进行。当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串口以方式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pitchFamily="2" charset="-122"/>
              </a:rPr>
              <a:t>2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或方式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pitchFamily="2" charset="-122"/>
              </a:rPr>
              <a:t>3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接收时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endParaRPr lang="en-US" altLang="zh-CN" sz="2400" b="1" kern="0" dirty="0">
              <a:solidFill>
                <a:srgbClr val="333399"/>
              </a:solidFill>
              <a:latin typeface="Arial"/>
              <a:ea typeface="幼圆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        </a:t>
            </a:r>
            <a:r>
              <a:rPr lang="zh-CN" altLang="en-US" sz="2400" b="1" kern="0" dirty="0">
                <a:solidFill>
                  <a:srgbClr val="3333CC"/>
                </a:solidFill>
                <a:latin typeface="黑体" pitchFamily="49" charset="-122"/>
                <a:ea typeface="幼圆"/>
              </a:rPr>
              <a:t>如果</a:t>
            </a:r>
            <a:r>
              <a:rPr lang="en-US" altLang="zh-CN" sz="2400" b="1" kern="0" dirty="0">
                <a:solidFill>
                  <a:srgbClr val="3333CC"/>
                </a:solidFill>
                <a:latin typeface="黑体" pitchFamily="49" charset="-122"/>
                <a:ea typeface="幼圆"/>
              </a:rPr>
              <a:t>SM2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幼圆"/>
              </a:rPr>
              <a:t> </a:t>
            </a:r>
            <a:r>
              <a:rPr lang="en-US" altLang="zh-CN" sz="2400" b="1" kern="0" dirty="0">
                <a:solidFill>
                  <a:srgbClr val="3333CC"/>
                </a:solidFill>
                <a:latin typeface="黑体" pitchFamily="49" charset="-122"/>
                <a:ea typeface="幼圆"/>
              </a:rPr>
              <a:t>=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幼圆"/>
              </a:rPr>
              <a:t> </a:t>
            </a:r>
            <a:r>
              <a:rPr lang="en-US" altLang="zh-CN" sz="2400" b="1" kern="0" dirty="0">
                <a:solidFill>
                  <a:srgbClr val="3333CC"/>
                </a:solidFill>
                <a:latin typeface="黑体" pitchFamily="49" charset="-122"/>
                <a:ea typeface="幼圆"/>
              </a:rPr>
              <a:t>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，则只有当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接收到的第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pitchFamily="2" charset="-122"/>
              </a:rPr>
              <a:t>9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位数据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（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RB8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）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为“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pitchFamily="2" charset="-122"/>
              </a:rPr>
              <a:t>1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”时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，才使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RI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置“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”，产生中断请求，并将接收到的前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8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位数据送入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SBUF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。</a:t>
            </a: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        当</a:t>
            </a:r>
            <a:r>
              <a:rPr lang="zh-CN" altLang="en-US" sz="2400" b="1" kern="0" dirty="0">
                <a:solidFill>
                  <a:srgbClr val="3333CC"/>
                </a:solidFill>
                <a:latin typeface="黑体" pitchFamily="49" charset="-122"/>
                <a:ea typeface="幼圆"/>
              </a:rPr>
              <a:t>接收到的第</a:t>
            </a:r>
            <a:r>
              <a:rPr lang="en-US" altLang="zh-CN" sz="2400" b="1" kern="0" dirty="0">
                <a:solidFill>
                  <a:srgbClr val="3333CC"/>
                </a:solidFill>
                <a:latin typeface="黑体" pitchFamily="49" charset="-122"/>
                <a:ea typeface="幼圆"/>
              </a:rPr>
              <a:t>9</a:t>
            </a:r>
            <a:r>
              <a:rPr lang="zh-CN" altLang="en-US" sz="2400" b="1" kern="0" dirty="0">
                <a:solidFill>
                  <a:srgbClr val="3333CC"/>
                </a:solidFill>
                <a:latin typeface="黑体" pitchFamily="49" charset="-122"/>
                <a:ea typeface="幼圆"/>
              </a:rPr>
              <a:t>位数据</a:t>
            </a:r>
            <a:r>
              <a:rPr lang="zh-CN" altLang="en-US" sz="2400" b="1" kern="0" dirty="0">
                <a:solidFill>
                  <a:srgbClr val="333399"/>
                </a:solidFill>
                <a:latin typeface="黑体" pitchFamily="49" charset="-122"/>
                <a:ea typeface="幼圆"/>
              </a:rPr>
              <a:t>（</a:t>
            </a:r>
            <a:r>
              <a:rPr lang="en-US" altLang="zh-CN" sz="2400" b="1" kern="0" dirty="0">
                <a:solidFill>
                  <a:srgbClr val="333399"/>
                </a:solidFill>
                <a:latin typeface="黑体" pitchFamily="49" charset="-122"/>
                <a:ea typeface="幼圆"/>
              </a:rPr>
              <a:t>RB8</a:t>
            </a:r>
            <a:r>
              <a:rPr lang="zh-CN" altLang="en-US" sz="2400" b="1" kern="0" dirty="0">
                <a:solidFill>
                  <a:srgbClr val="333399"/>
                </a:solidFill>
                <a:latin typeface="黑体" pitchFamily="49" charset="-122"/>
                <a:ea typeface="幼圆"/>
              </a:rPr>
              <a:t>）</a:t>
            </a:r>
            <a:r>
              <a:rPr lang="zh-CN" altLang="en-US" sz="2400" b="1" kern="0" dirty="0">
                <a:solidFill>
                  <a:srgbClr val="3333CC"/>
                </a:solidFill>
                <a:latin typeface="黑体" pitchFamily="49" charset="-122"/>
                <a:ea typeface="幼圆"/>
              </a:rPr>
              <a:t>为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“</a:t>
            </a:r>
            <a:r>
              <a:rPr lang="en-US" altLang="zh-CN" sz="2400" b="1" kern="0" dirty="0">
                <a:solidFill>
                  <a:srgbClr val="3333CC"/>
                </a:solidFill>
                <a:latin typeface="黑体" pitchFamily="49" charset="-122"/>
                <a:ea typeface="幼圆"/>
              </a:rPr>
              <a:t>0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”</a:t>
            </a:r>
            <a:r>
              <a:rPr lang="zh-CN" altLang="en-US" sz="2400" b="1" kern="0" dirty="0">
                <a:solidFill>
                  <a:srgbClr val="3333CC"/>
                </a:solidFill>
                <a:latin typeface="黑体" pitchFamily="49" charset="-122"/>
                <a:ea typeface="幼圆"/>
              </a:rPr>
              <a:t>时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，则将接收到的前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8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位数据丢弃。</a:t>
            </a:r>
            <a:endParaRPr lang="en-US" altLang="zh-CN" sz="2400" b="1" kern="0" dirty="0">
              <a:solidFill>
                <a:srgbClr val="333399"/>
              </a:solidFill>
              <a:latin typeface="Arial"/>
              <a:ea typeface="幼圆"/>
            </a:endParaRP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71682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61F11D8-FCDC-4E90-BFB7-2344BB421D67}" type="slidenum">
              <a:rPr lang="en-US" altLang="zh-CN">
                <a:ea typeface="宋体" charset="-122"/>
              </a:rPr>
              <a:pPr/>
              <a:t>30</a:t>
            </a:fld>
            <a:endParaRPr lang="en-US" altLang="zh-CN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623888"/>
            <a:ext cx="9144000" cy="34163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        当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pitchFamily="2" charset="-122"/>
              </a:rPr>
              <a:t>SM2 = 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时，则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不论第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pitchFamily="2" charset="-122"/>
              </a:rPr>
              <a:t>9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位数据是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pitchFamily="2" charset="-122"/>
              </a:rPr>
              <a:t>1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还是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pitchFamily="2" charset="-122"/>
              </a:rPr>
              <a:t>0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，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都将前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8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位数据送入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SBUF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中，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并使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pitchFamily="2" charset="-122"/>
              </a:rPr>
              <a:t>RI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置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pitchFamily="2" charset="-122"/>
              </a:rPr>
              <a:t>1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，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产生中断请求。</a:t>
            </a:r>
            <a:endParaRPr lang="en-US" altLang="zh-CN" sz="2400" b="1" kern="0" dirty="0">
              <a:solidFill>
                <a:srgbClr val="333399"/>
              </a:solidFill>
              <a:latin typeface="Arial"/>
              <a:ea typeface="幼圆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        在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方式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pitchFamily="2" charset="-122"/>
              </a:rPr>
              <a:t>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时，如果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SM2 = 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，则只有收到有效的停止位时才会激活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RI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。</a:t>
            </a: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        在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方式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pitchFamily="2" charset="-122"/>
              </a:rPr>
              <a:t>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时，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SM2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必须为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。</a:t>
            </a: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endParaRPr lang="zh-CN" altLang="en-US" sz="2400" b="1" kern="0" dirty="0">
              <a:solidFill>
                <a:srgbClr val="3333CC"/>
              </a:solidFill>
              <a:latin typeface="黑体" pitchFamily="49" charset="-122"/>
              <a:ea typeface="幼圆"/>
            </a:endParaRP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129A77B-FD3E-4FBD-83CC-1CF3F34A1C5A}" type="slidenum">
              <a:rPr lang="zh-CN" altLang="en-US" smtClean="0">
                <a:ea typeface="宋体" charset="-122"/>
              </a:rPr>
              <a:pPr/>
              <a:t>31</a:t>
            </a:fld>
            <a:endParaRPr lang="en-US" altLang="zh-CN" dirty="0" smtClean="0">
              <a:ea typeface="宋体" charset="-122"/>
            </a:endParaRPr>
          </a:p>
        </p:txBody>
      </p:sp>
      <p:sp>
        <p:nvSpPr>
          <p:cNvPr id="72706" name="内容占位符 1"/>
          <p:cNvSpPr>
            <a:spLocks noGrp="1"/>
          </p:cNvSpPr>
          <p:nvPr>
            <p:ph/>
          </p:nvPr>
        </p:nvSpPr>
        <p:spPr>
          <a:xfrm>
            <a:off x="468313" y="620713"/>
            <a:ext cx="8229600" cy="5410200"/>
          </a:xfrm>
        </p:spPr>
        <p:txBody>
          <a:bodyPr/>
          <a:lstStyle/>
          <a:p>
            <a:pPr eaLnBrk="1" hangingPunct="1">
              <a:lnSpc>
                <a:spcPct val="130000"/>
              </a:lnSpc>
            </a:pPr>
            <a:r>
              <a:rPr lang="zh-CN" altLang="en-US" smtClean="0">
                <a:solidFill>
                  <a:srgbClr val="3333CC"/>
                </a:solidFill>
              </a:rPr>
              <a:t>③  </a:t>
            </a:r>
            <a:r>
              <a:rPr lang="en-US" altLang="zh-CN" dirty="0" smtClean="0">
                <a:solidFill>
                  <a:srgbClr val="3333CC"/>
                </a:solidFill>
                <a:ea typeface="宋体" charset="-122"/>
              </a:rPr>
              <a:t>REN</a:t>
            </a:r>
            <a:r>
              <a:rPr lang="en-US" altLang="zh-CN" dirty="0" smtClean="0"/>
              <a:t>——</a:t>
            </a:r>
            <a:r>
              <a:rPr lang="zh-CN" altLang="en-US" smtClean="0"/>
              <a:t>允许串行接收位。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mtClean="0"/>
              <a:t>由软件置“</a:t>
            </a:r>
            <a:r>
              <a:rPr lang="en-US" altLang="zh-CN" dirty="0" smtClean="0">
                <a:ea typeface="宋体" charset="-122"/>
              </a:rPr>
              <a:t>1</a:t>
            </a:r>
            <a:r>
              <a:rPr lang="zh-CN" altLang="en-US" smtClean="0"/>
              <a:t>”或清“</a:t>
            </a:r>
            <a:r>
              <a:rPr lang="en-US" altLang="zh-CN" dirty="0" smtClean="0">
                <a:ea typeface="宋体" charset="-122"/>
              </a:rPr>
              <a:t>0</a:t>
            </a:r>
            <a:r>
              <a:rPr lang="zh-CN" altLang="en-US" smtClean="0"/>
              <a:t>”。</a:t>
            </a:r>
          </a:p>
          <a:p>
            <a:pPr eaLnBrk="1" hangingPunct="1">
              <a:lnSpc>
                <a:spcPct val="130000"/>
              </a:lnSpc>
            </a:pPr>
            <a:r>
              <a:rPr lang="en-US" altLang="zh-CN" dirty="0" smtClean="0">
                <a:solidFill>
                  <a:srgbClr val="3333CC"/>
                </a:solidFill>
                <a:ea typeface="宋体" charset="-122"/>
              </a:rPr>
              <a:t>REN=1</a:t>
            </a:r>
            <a:r>
              <a:rPr lang="zh-CN" altLang="en-US" smtClean="0"/>
              <a:t>，</a:t>
            </a:r>
            <a:r>
              <a:rPr lang="zh-CN" altLang="en-US" smtClean="0">
                <a:solidFill>
                  <a:srgbClr val="FF3300"/>
                </a:solidFill>
              </a:rPr>
              <a:t>允许</a:t>
            </a:r>
            <a:r>
              <a:rPr lang="zh-CN" altLang="en-US" smtClean="0"/>
              <a:t>串行口接收数据。</a:t>
            </a:r>
          </a:p>
          <a:p>
            <a:pPr eaLnBrk="1" hangingPunct="1">
              <a:lnSpc>
                <a:spcPct val="130000"/>
              </a:lnSpc>
            </a:pPr>
            <a:r>
              <a:rPr lang="en-US" altLang="zh-CN" dirty="0" smtClean="0">
                <a:solidFill>
                  <a:srgbClr val="3333CC"/>
                </a:solidFill>
                <a:ea typeface="宋体" charset="-122"/>
              </a:rPr>
              <a:t>REN=0</a:t>
            </a:r>
            <a:r>
              <a:rPr lang="zh-CN" altLang="en-US" smtClean="0"/>
              <a:t>，</a:t>
            </a:r>
            <a:r>
              <a:rPr lang="zh-CN" altLang="en-US" smtClean="0">
                <a:solidFill>
                  <a:srgbClr val="FF3300"/>
                </a:solidFill>
              </a:rPr>
              <a:t>禁止</a:t>
            </a:r>
            <a:r>
              <a:rPr lang="zh-CN" altLang="en-US" smtClean="0"/>
              <a:t>串行口接收数据。</a:t>
            </a:r>
          </a:p>
          <a:p>
            <a:pPr eaLnBrk="1" hangingPunct="1">
              <a:lnSpc>
                <a:spcPct val="130000"/>
              </a:lnSpc>
            </a:pPr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73730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E4768F4-1C66-4532-A309-28B25042C678}" type="slidenum">
              <a:rPr lang="en-US" altLang="zh-CN">
                <a:ea typeface="宋体" charset="-122"/>
              </a:rPr>
              <a:pPr/>
              <a:t>32</a:t>
            </a:fld>
            <a:endParaRPr lang="en-US" altLang="zh-CN" dirty="0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1069975"/>
            <a:ext cx="9144000" cy="41560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342900" algn="just">
              <a:lnSpc>
                <a:spcPct val="130000"/>
              </a:lnSpc>
              <a:spcBef>
                <a:spcPct val="20000"/>
              </a:spcBef>
              <a:defRPr/>
            </a:pP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 ④ 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pitchFamily="2" charset="-122"/>
              </a:rPr>
              <a:t>TB8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幼圆"/>
              </a:rPr>
              <a:t>——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发送的第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pitchFamily="2" charset="-122"/>
              </a:rPr>
              <a:t>9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位数据</a:t>
            </a:r>
          </a:p>
          <a:p>
            <a:pPr marL="342900" indent="342900" algn="just">
              <a:lnSpc>
                <a:spcPct val="130000"/>
              </a:lnSpc>
              <a:spcBef>
                <a:spcPct val="20000"/>
              </a:spcBef>
              <a:defRPr/>
            </a:pP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方式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2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和方式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3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TB8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是要发送的第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9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位数据，其值由软件置“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”或清“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”。在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双机串行通信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时，一般作为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奇偶校验位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使用；在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多机串行通信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中用来表示主机发送的是地址帧还是数据帧，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TB8=1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为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地址帧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TB8=0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为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数据帧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。</a:t>
            </a:r>
          </a:p>
          <a:p>
            <a:pPr marL="342900" indent="342900" algn="just">
              <a:lnSpc>
                <a:spcPct val="130000"/>
              </a:lnSpc>
              <a:spcBef>
                <a:spcPct val="20000"/>
              </a:spcBef>
              <a:defRPr/>
            </a:pP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 ⑤ 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pitchFamily="2" charset="-122"/>
              </a:rPr>
              <a:t>RB8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幼圆"/>
              </a:rPr>
              <a:t>——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接收的第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pitchFamily="2" charset="-122"/>
              </a:rPr>
              <a:t>9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位数据</a:t>
            </a:r>
            <a:endParaRPr lang="zh-CN" altLang="en-US" sz="2400" b="1" kern="0" dirty="0">
              <a:solidFill>
                <a:srgbClr val="333399"/>
              </a:solidFill>
              <a:latin typeface="Arial"/>
              <a:ea typeface="幼圆"/>
            </a:endParaRPr>
          </a:p>
          <a:p>
            <a:pPr marL="342900" indent="342900" algn="just">
              <a:lnSpc>
                <a:spcPct val="130000"/>
              </a:lnSpc>
              <a:spcBef>
                <a:spcPct val="20000"/>
              </a:spcBef>
              <a:defRPr/>
            </a:pP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方式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幼圆"/>
              </a:rPr>
              <a:t>2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和方式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幼圆"/>
              </a:rPr>
              <a:t>3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RB8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存放接收到的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第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pitchFamily="2" charset="-122"/>
              </a:rPr>
              <a:t>9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位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数据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。在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方式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pitchFamily="2" charset="-122"/>
              </a:rPr>
              <a:t>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，如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SM2 = 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RB8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是接收到的停止位。在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方式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幼圆"/>
              </a:rPr>
              <a:t>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，不使用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RB8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。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灯片编号占位符 4"/>
          <p:cNvSpPr>
            <a:spLocks noGrp="1"/>
          </p:cNvSpPr>
          <p:nvPr>
            <p:ph type="sldNum" sz="quarter" idx="10"/>
          </p:nvPr>
        </p:nvSpPr>
        <p:spPr>
          <a:xfrm>
            <a:off x="8555038" y="6507163"/>
            <a:ext cx="2133600" cy="45720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388825F-BA95-42BF-8DDF-B5C162799209}" type="slidenum">
              <a:rPr lang="zh-CN" altLang="en-US">
                <a:ea typeface="宋体" charset="-122"/>
              </a:rPr>
              <a:pPr/>
              <a:t>33</a:t>
            </a:fld>
            <a:endParaRPr lang="en-US" altLang="zh-CN" dirty="0">
              <a:ea typeface="宋体" charset="-122"/>
            </a:endParaRP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09575"/>
            <a:ext cx="9144000" cy="3252788"/>
          </a:xfrm>
        </p:spPr>
        <p:txBody>
          <a:bodyPr/>
          <a:lstStyle/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buFontTx/>
              <a:buNone/>
              <a:defRPr/>
            </a:pPr>
            <a:r>
              <a:rPr lang="zh-CN" altLang="en-US" sz="2400" dirty="0">
                <a:solidFill>
                  <a:srgbClr val="FF3300"/>
                </a:solidFill>
                <a:ea typeface="宋体" pitchFamily="2" charset="-122"/>
                <a:cs typeface="+mn-cs"/>
              </a:rPr>
              <a:t>      </a:t>
            </a:r>
            <a:r>
              <a:rPr lang="zh-CN" altLang="en-US" sz="2400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    ⑥ </a:t>
            </a:r>
            <a:r>
              <a:rPr lang="en-US" altLang="zh-CN" sz="2400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TI</a:t>
            </a:r>
            <a:r>
              <a:rPr lang="en-US" altLang="zh-CN" sz="2400" dirty="0">
                <a:solidFill>
                  <a:srgbClr val="FF3300"/>
                </a:solidFill>
                <a:ea typeface="宋体" pitchFamily="2" charset="-122"/>
                <a:cs typeface="+mn-cs"/>
              </a:rPr>
              <a:t>——</a:t>
            </a:r>
            <a:r>
              <a:rPr lang="zh-CN" altLang="en-US" sz="2400" dirty="0">
                <a:solidFill>
                  <a:srgbClr val="FF3300"/>
                </a:solidFill>
                <a:ea typeface="宋体" pitchFamily="2" charset="-122"/>
                <a:cs typeface="+mn-cs"/>
              </a:rPr>
              <a:t>发送中断标志位</a:t>
            </a: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buFontTx/>
              <a:buNone/>
              <a:defRPr/>
            </a:pPr>
            <a:r>
              <a:rPr lang="zh-CN" altLang="en-US" sz="2400" dirty="0" smtClean="0">
                <a:solidFill>
                  <a:srgbClr val="3333CC"/>
                </a:solidFill>
                <a:cs typeface="+mn-cs"/>
              </a:rPr>
              <a:t>        方式</a:t>
            </a:r>
            <a:r>
              <a:rPr lang="en-US" altLang="zh-CN" sz="2400" dirty="0">
                <a:solidFill>
                  <a:srgbClr val="3333CC"/>
                </a:solidFill>
                <a:ea typeface="宋体" pitchFamily="2" charset="-122"/>
                <a:cs typeface="+mn-cs"/>
              </a:rPr>
              <a:t>0</a:t>
            </a:r>
            <a:r>
              <a:rPr lang="zh-CN" altLang="en-US" sz="2400" dirty="0">
                <a:solidFill>
                  <a:srgbClr val="333399"/>
                </a:solidFill>
                <a:cs typeface="+mn-cs"/>
              </a:rPr>
              <a:t>，串行发送的</a:t>
            </a:r>
            <a:r>
              <a:rPr lang="zh-CN" altLang="en-US" sz="2400" dirty="0">
                <a:solidFill>
                  <a:srgbClr val="3333CC"/>
                </a:solidFill>
                <a:cs typeface="+mn-cs"/>
              </a:rPr>
              <a:t>第</a:t>
            </a:r>
            <a:r>
              <a:rPr lang="en-US" altLang="zh-CN" sz="2400" dirty="0">
                <a:solidFill>
                  <a:srgbClr val="3333CC"/>
                </a:solidFill>
                <a:ea typeface="宋体" pitchFamily="2" charset="-122"/>
                <a:cs typeface="+mn-cs"/>
              </a:rPr>
              <a:t>8</a:t>
            </a:r>
            <a:r>
              <a:rPr lang="zh-CN" altLang="en-US" sz="2400" dirty="0">
                <a:solidFill>
                  <a:srgbClr val="3333CC"/>
                </a:solidFill>
                <a:cs typeface="+mn-cs"/>
              </a:rPr>
              <a:t>位数据结束时</a:t>
            </a:r>
            <a:r>
              <a:rPr lang="en-US" altLang="zh-CN" sz="2400" dirty="0">
                <a:solidFill>
                  <a:srgbClr val="FF3300"/>
                </a:solidFill>
                <a:ea typeface="宋体" pitchFamily="2" charset="-122"/>
                <a:cs typeface="+mn-cs"/>
              </a:rPr>
              <a:t>TI</a:t>
            </a:r>
            <a:r>
              <a:rPr lang="zh-CN" altLang="en-US" sz="2400" dirty="0">
                <a:solidFill>
                  <a:srgbClr val="3333CC"/>
                </a:solidFill>
                <a:cs typeface="+mn-cs"/>
              </a:rPr>
              <a:t>由硬件置“</a:t>
            </a:r>
            <a:r>
              <a:rPr lang="en-US" altLang="zh-CN" sz="2400" dirty="0">
                <a:solidFill>
                  <a:srgbClr val="3333CC"/>
                </a:solidFill>
                <a:ea typeface="宋体" pitchFamily="2" charset="-122"/>
                <a:cs typeface="+mn-cs"/>
              </a:rPr>
              <a:t>1</a:t>
            </a:r>
            <a:r>
              <a:rPr lang="zh-CN" altLang="en-US" sz="2400" dirty="0">
                <a:solidFill>
                  <a:srgbClr val="3333CC"/>
                </a:solidFill>
                <a:cs typeface="+mn-cs"/>
              </a:rPr>
              <a:t>”，</a:t>
            </a:r>
            <a:r>
              <a:rPr lang="zh-CN" altLang="en-US" sz="2400" dirty="0">
                <a:solidFill>
                  <a:srgbClr val="333399"/>
                </a:solidFill>
                <a:cs typeface="+mn-cs"/>
              </a:rPr>
              <a:t>在</a:t>
            </a:r>
            <a:r>
              <a:rPr lang="zh-CN" altLang="en-US" sz="2400" dirty="0">
                <a:solidFill>
                  <a:srgbClr val="3333CC"/>
                </a:solidFill>
                <a:cs typeface="+mn-cs"/>
              </a:rPr>
              <a:t>其他方式</a:t>
            </a:r>
            <a:r>
              <a:rPr lang="zh-CN" altLang="en-US" sz="2400" dirty="0">
                <a:solidFill>
                  <a:srgbClr val="333399"/>
                </a:solidFill>
                <a:cs typeface="+mn-cs"/>
              </a:rPr>
              <a:t>中，串行口发送停止位的开始时置</a:t>
            </a:r>
            <a:r>
              <a:rPr lang="en-US" altLang="zh-CN" sz="2400" dirty="0">
                <a:solidFill>
                  <a:srgbClr val="333399"/>
                </a:solidFill>
                <a:ea typeface="宋体" pitchFamily="2" charset="-122"/>
                <a:cs typeface="+mn-cs"/>
              </a:rPr>
              <a:t>TI </a:t>
            </a:r>
            <a:r>
              <a:rPr lang="zh-CN" altLang="en-US" sz="2400" dirty="0">
                <a:solidFill>
                  <a:srgbClr val="333399"/>
                </a:solidFill>
                <a:cs typeface="+mn-cs"/>
              </a:rPr>
              <a:t>为“</a:t>
            </a:r>
            <a:r>
              <a:rPr lang="en-US" altLang="zh-CN" sz="2400" dirty="0">
                <a:solidFill>
                  <a:srgbClr val="333399"/>
                </a:solidFill>
                <a:ea typeface="宋体" pitchFamily="2" charset="-122"/>
                <a:cs typeface="+mn-cs"/>
              </a:rPr>
              <a:t>1</a:t>
            </a:r>
            <a:r>
              <a:rPr lang="zh-CN" altLang="en-US" sz="2400" dirty="0">
                <a:solidFill>
                  <a:srgbClr val="333399"/>
                </a:solidFill>
                <a:cs typeface="+mn-cs"/>
              </a:rPr>
              <a:t>”</a:t>
            </a:r>
            <a:r>
              <a:rPr lang="zh-CN" altLang="en-US" sz="2400" dirty="0" smtClean="0">
                <a:solidFill>
                  <a:srgbClr val="333399"/>
                </a:solidFill>
                <a:cs typeface="+mn-cs"/>
              </a:rPr>
              <a:t>。</a:t>
            </a:r>
            <a:endParaRPr lang="en-US" altLang="zh-CN" sz="2400" dirty="0" smtClean="0">
              <a:solidFill>
                <a:srgbClr val="FF3300"/>
              </a:solidFill>
              <a:ea typeface="宋体" pitchFamily="2" charset="-122"/>
              <a:cs typeface="+mn-cs"/>
            </a:endParaRP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buFont typeface="Wingdings" pitchFamily="2" charset="2"/>
              <a:buNone/>
              <a:defRPr/>
            </a:pPr>
            <a:r>
              <a:rPr lang="en-US" altLang="zh-CN" sz="2400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        TI =1</a:t>
            </a:r>
            <a:r>
              <a:rPr lang="zh-CN" altLang="en-US" sz="2400" dirty="0" smtClean="0">
                <a:cs typeface="+mn-cs"/>
              </a:rPr>
              <a:t>，表示</a:t>
            </a:r>
            <a:r>
              <a:rPr lang="zh-CN" altLang="en-US" sz="2400" dirty="0" smtClean="0">
                <a:solidFill>
                  <a:srgbClr val="FF3300"/>
                </a:solidFill>
                <a:cs typeface="+mn-cs"/>
              </a:rPr>
              <a:t>一帧数据发送结束</a:t>
            </a:r>
            <a:r>
              <a:rPr lang="zh-CN" altLang="en-US" sz="2400" dirty="0" smtClean="0">
                <a:cs typeface="+mn-cs"/>
              </a:rPr>
              <a:t>。</a:t>
            </a:r>
            <a:r>
              <a:rPr lang="en-US" altLang="zh-CN" sz="2400" dirty="0" smtClean="0">
                <a:ea typeface="宋体" pitchFamily="2" charset="-122"/>
                <a:cs typeface="+mn-cs"/>
              </a:rPr>
              <a:t>TI</a:t>
            </a:r>
            <a:r>
              <a:rPr lang="zh-CN" altLang="en-US" sz="2400" dirty="0" smtClean="0">
                <a:cs typeface="+mn-cs"/>
              </a:rPr>
              <a:t>的状态可供软件查询，也可申请中断。</a:t>
            </a:r>
            <a:r>
              <a:rPr lang="en-US" altLang="zh-CN" sz="2400" dirty="0" smtClean="0">
                <a:ea typeface="宋体" pitchFamily="2" charset="-122"/>
                <a:cs typeface="+mn-cs"/>
              </a:rPr>
              <a:t>CPU</a:t>
            </a:r>
            <a:r>
              <a:rPr lang="zh-CN" altLang="en-US" sz="2400" dirty="0" smtClean="0">
                <a:cs typeface="+mn-cs"/>
              </a:rPr>
              <a:t>响应中断后，在中断服务程序中向</a:t>
            </a:r>
            <a:r>
              <a:rPr lang="en-US" altLang="zh-CN" sz="2400" dirty="0" smtClean="0">
                <a:ea typeface="宋体" pitchFamily="2" charset="-122"/>
                <a:cs typeface="+mn-cs"/>
              </a:rPr>
              <a:t>SBUF</a:t>
            </a:r>
            <a:r>
              <a:rPr lang="zh-CN" altLang="en-US" sz="2400" dirty="0" smtClean="0">
                <a:cs typeface="+mn-cs"/>
              </a:rPr>
              <a:t>写入要发送的下一帧数据。</a:t>
            </a:r>
            <a:r>
              <a:rPr lang="en-US" altLang="zh-CN" sz="2400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TI</a:t>
            </a:r>
            <a:r>
              <a:rPr lang="zh-CN" altLang="en-US" sz="2400" dirty="0" smtClean="0">
                <a:solidFill>
                  <a:srgbClr val="3333CC"/>
                </a:solidFill>
                <a:cs typeface="+mn-cs"/>
              </a:rPr>
              <a:t>必须由软件清“</a:t>
            </a:r>
            <a:r>
              <a:rPr lang="en-US" altLang="zh-CN" sz="2400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0</a:t>
            </a:r>
            <a:r>
              <a:rPr lang="zh-CN" altLang="en-US" sz="2400" dirty="0" smtClean="0">
                <a:solidFill>
                  <a:srgbClr val="3333CC"/>
                </a:solidFill>
                <a:cs typeface="+mn-cs"/>
              </a:rPr>
              <a:t>”。</a:t>
            </a: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buFont typeface="Wingdings" pitchFamily="2" charset="2"/>
              <a:buNone/>
              <a:defRPr/>
            </a:pPr>
            <a:r>
              <a:rPr lang="zh-CN" altLang="en-US" sz="2400" dirty="0">
                <a:solidFill>
                  <a:srgbClr val="FF3300"/>
                </a:solidFill>
                <a:cs typeface="+mn-cs"/>
              </a:rPr>
              <a:t>      </a:t>
            </a:r>
            <a:r>
              <a:rPr lang="zh-CN" altLang="en-US" sz="2400" dirty="0" smtClean="0">
                <a:solidFill>
                  <a:srgbClr val="FF3300"/>
                </a:solidFill>
                <a:cs typeface="+mn-cs"/>
              </a:rPr>
              <a:t>   ⑦ </a:t>
            </a:r>
            <a:r>
              <a:rPr lang="en-US" altLang="zh-CN" sz="2400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RI</a:t>
            </a:r>
            <a:r>
              <a:rPr lang="en-US" altLang="zh-CN" sz="2400" dirty="0" smtClean="0">
                <a:solidFill>
                  <a:srgbClr val="FF3300"/>
                </a:solidFill>
                <a:cs typeface="+mn-cs"/>
              </a:rPr>
              <a:t>——</a:t>
            </a:r>
            <a:r>
              <a:rPr lang="zh-CN" altLang="en-US" sz="2400" dirty="0" smtClean="0">
                <a:solidFill>
                  <a:srgbClr val="FF3300"/>
                </a:solidFill>
                <a:cs typeface="+mn-cs"/>
              </a:rPr>
              <a:t>接收中断标志位</a:t>
            </a: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buFont typeface="Wingdings" pitchFamily="2" charset="2"/>
              <a:buNone/>
              <a:defRPr/>
            </a:pPr>
            <a:r>
              <a:rPr lang="zh-CN" altLang="en-US" sz="2400" dirty="0" smtClean="0">
                <a:cs typeface="+mn-cs"/>
              </a:rPr>
              <a:t>        方式</a:t>
            </a:r>
            <a:r>
              <a:rPr lang="en-US" altLang="zh-CN" sz="2400" dirty="0" smtClean="0">
                <a:ea typeface="宋体" pitchFamily="2" charset="-122"/>
                <a:cs typeface="+mn-cs"/>
              </a:rPr>
              <a:t>0</a:t>
            </a:r>
            <a:r>
              <a:rPr lang="zh-CN" altLang="en-US" sz="2400" dirty="0" smtClean="0">
                <a:cs typeface="+mn-cs"/>
              </a:rPr>
              <a:t>时，</a:t>
            </a:r>
            <a:r>
              <a:rPr lang="zh-CN" altLang="en-US" sz="2400" dirty="0" smtClean="0">
                <a:solidFill>
                  <a:srgbClr val="3333CC"/>
                </a:solidFill>
                <a:cs typeface="+mn-cs"/>
              </a:rPr>
              <a:t>接收完第</a:t>
            </a:r>
            <a:r>
              <a:rPr lang="en-US" altLang="zh-CN" sz="2400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8</a:t>
            </a:r>
            <a:r>
              <a:rPr lang="zh-CN" altLang="en-US" sz="2400" dirty="0" smtClean="0">
                <a:solidFill>
                  <a:srgbClr val="3333CC"/>
                </a:solidFill>
                <a:cs typeface="+mn-cs"/>
              </a:rPr>
              <a:t>位数据</a:t>
            </a:r>
            <a:r>
              <a:rPr lang="zh-CN" altLang="en-US" sz="2400" dirty="0" smtClean="0">
                <a:cs typeface="+mn-cs"/>
              </a:rPr>
              <a:t>时，</a:t>
            </a:r>
            <a:r>
              <a:rPr lang="en-US" altLang="zh-CN" sz="2400" dirty="0" smtClean="0">
                <a:ea typeface="宋体" pitchFamily="2" charset="-122"/>
                <a:cs typeface="+mn-cs"/>
              </a:rPr>
              <a:t>RI</a:t>
            </a:r>
            <a:r>
              <a:rPr lang="zh-CN" altLang="en-US" sz="2400" dirty="0" smtClean="0">
                <a:cs typeface="+mn-cs"/>
              </a:rPr>
              <a:t>由硬件置“</a:t>
            </a:r>
            <a:r>
              <a:rPr lang="en-US" altLang="zh-CN" sz="2400" dirty="0" smtClean="0">
                <a:ea typeface="宋体" pitchFamily="2" charset="-122"/>
                <a:cs typeface="+mn-cs"/>
              </a:rPr>
              <a:t>1</a:t>
            </a:r>
            <a:r>
              <a:rPr lang="zh-CN" altLang="en-US" sz="2400" dirty="0" smtClean="0">
                <a:cs typeface="+mn-cs"/>
              </a:rPr>
              <a:t>”。在其他工作方式中，串行接收到停止位时，该位置“</a:t>
            </a:r>
            <a:r>
              <a:rPr lang="en-US" altLang="zh-CN" sz="2400" dirty="0" smtClean="0">
                <a:ea typeface="宋体" pitchFamily="2" charset="-122"/>
                <a:cs typeface="+mn-cs"/>
              </a:rPr>
              <a:t>1</a:t>
            </a:r>
            <a:r>
              <a:rPr lang="zh-CN" altLang="en-US" sz="2400" dirty="0" smtClean="0">
                <a:cs typeface="+mn-cs"/>
              </a:rPr>
              <a:t>”。</a:t>
            </a:r>
            <a:r>
              <a:rPr lang="en-US" altLang="zh-CN" sz="2400" dirty="0" smtClean="0">
                <a:ea typeface="宋体" pitchFamily="2" charset="-122"/>
                <a:cs typeface="+mn-cs"/>
              </a:rPr>
              <a:t>RI = 1</a:t>
            </a:r>
            <a:r>
              <a:rPr lang="zh-CN" altLang="en-US" sz="2400" dirty="0" smtClean="0">
                <a:cs typeface="+mn-cs"/>
              </a:rPr>
              <a:t>，表示一帧数据接收完毕，并申请中断，要求</a:t>
            </a:r>
            <a:r>
              <a:rPr lang="en-US" altLang="zh-CN" sz="2400" dirty="0" smtClean="0">
                <a:ea typeface="宋体" pitchFamily="2" charset="-122"/>
                <a:cs typeface="+mn-cs"/>
              </a:rPr>
              <a:t>CPU</a:t>
            </a:r>
            <a:r>
              <a:rPr lang="zh-CN" altLang="en-US" sz="2400" dirty="0" smtClean="0">
                <a:cs typeface="+mn-cs"/>
              </a:rPr>
              <a:t>从接收</a:t>
            </a:r>
            <a:r>
              <a:rPr lang="en-US" altLang="zh-CN" sz="2400" dirty="0" smtClean="0">
                <a:ea typeface="宋体" pitchFamily="2" charset="-122"/>
                <a:cs typeface="+mn-cs"/>
              </a:rPr>
              <a:t>SBUF</a:t>
            </a:r>
            <a:r>
              <a:rPr lang="zh-CN" altLang="en-US" sz="2400" dirty="0" smtClean="0">
                <a:cs typeface="+mn-cs"/>
              </a:rPr>
              <a:t>取走数据。该位的状态也可供软件查询。</a:t>
            </a:r>
            <a:r>
              <a:rPr lang="en-US" altLang="zh-CN" sz="2400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RI</a:t>
            </a:r>
            <a:r>
              <a:rPr lang="zh-CN" altLang="en-US" sz="2400" dirty="0" smtClean="0">
                <a:solidFill>
                  <a:srgbClr val="3333CC"/>
                </a:solidFill>
                <a:cs typeface="+mn-cs"/>
              </a:rPr>
              <a:t>必须由软件清“</a:t>
            </a:r>
            <a:r>
              <a:rPr lang="en-US" altLang="zh-CN" sz="2400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0</a:t>
            </a:r>
            <a:r>
              <a:rPr lang="zh-CN" altLang="en-US" sz="2400" dirty="0" smtClean="0">
                <a:solidFill>
                  <a:srgbClr val="3333CC"/>
                </a:solidFill>
                <a:cs typeface="+mn-cs"/>
              </a:rPr>
              <a:t>”。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None/>
              <a:defRPr/>
            </a:pPr>
            <a:endParaRPr lang="zh-CN" altLang="en-US" sz="2400" dirty="0" smtClean="0">
              <a:solidFill>
                <a:srgbClr val="3333CC"/>
              </a:solidFill>
              <a:cs typeface="+mn-cs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zh-CN" altLang="en-US" dirty="0" smtClean="0"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825086E-7317-4632-8BFF-04E6DF8F2337}" type="slidenum">
              <a:rPr lang="zh-CN" altLang="en-US" smtClean="0">
                <a:ea typeface="宋体" charset="-122"/>
              </a:rPr>
              <a:pPr/>
              <a:t>34</a:t>
            </a:fld>
            <a:endParaRPr lang="en-US" altLang="zh-CN" dirty="0" smtClean="0">
              <a:ea typeface="宋体" charset="-122"/>
            </a:endParaRPr>
          </a:p>
        </p:txBody>
      </p:sp>
      <p:sp>
        <p:nvSpPr>
          <p:cNvPr id="19458" name="内容占位符 1"/>
          <p:cNvSpPr>
            <a:spLocks noGrp="1"/>
          </p:cNvSpPr>
          <p:nvPr>
            <p:ph/>
          </p:nvPr>
        </p:nvSpPr>
        <p:spPr>
          <a:xfrm>
            <a:off x="468313" y="765175"/>
            <a:ext cx="8229600" cy="5410200"/>
          </a:xfrm>
        </p:spPr>
        <p:txBody>
          <a:bodyPr/>
          <a:lstStyle/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en-US" altLang="zh-CN" dirty="0">
                <a:solidFill>
                  <a:srgbClr val="0000FF"/>
                </a:solidFill>
                <a:cs typeface="+mn-cs"/>
              </a:rPr>
              <a:t>(2)  </a:t>
            </a:r>
            <a:r>
              <a:rPr lang="zh-CN" altLang="en-US" dirty="0">
                <a:solidFill>
                  <a:srgbClr val="0000FF"/>
                </a:solidFill>
                <a:cs typeface="+mn-cs"/>
              </a:rPr>
              <a:t>特殊功能寄存器</a:t>
            </a:r>
            <a:r>
              <a:rPr lang="en-US" altLang="zh-CN" dirty="0">
                <a:solidFill>
                  <a:srgbClr val="0000FF"/>
                </a:solidFill>
                <a:cs typeface="+mn-cs"/>
              </a:rPr>
              <a:t>PCON</a:t>
            </a:r>
            <a:endParaRPr lang="zh-CN" altLang="en-US" dirty="0">
              <a:solidFill>
                <a:srgbClr val="0000FF"/>
              </a:solidFill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字节地址</a:t>
            </a:r>
            <a:r>
              <a:rPr lang="zh-CN" altLang="en-US" dirty="0" smtClean="0">
                <a:cs typeface="+mn-cs"/>
              </a:rPr>
              <a:t>为</a:t>
            </a:r>
            <a:r>
              <a:rPr lang="en-US" altLang="zh-CN" dirty="0" smtClean="0">
                <a:ea typeface="宋体" pitchFamily="2" charset="-122"/>
                <a:cs typeface="+mn-cs"/>
              </a:rPr>
              <a:t>87H</a:t>
            </a:r>
            <a:r>
              <a:rPr lang="zh-CN" altLang="en-US" dirty="0" smtClean="0">
                <a:cs typeface="+mn-cs"/>
              </a:rPr>
              <a:t>，不能位寻址。格式如下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图</a:t>
            </a:r>
            <a:r>
              <a:rPr lang="zh-CN" altLang="en-US" dirty="0" smtClean="0">
                <a:ea typeface="宋体" pitchFamily="2" charset="-122"/>
                <a:cs typeface="+mn-cs"/>
              </a:rPr>
              <a:t>所示</a:t>
            </a:r>
            <a:r>
              <a:rPr lang="zh-CN" altLang="en-US" dirty="0" smtClean="0">
                <a:cs typeface="+mn-cs"/>
              </a:rPr>
              <a:t>。</a:t>
            </a:r>
          </a:p>
          <a:p>
            <a:pPr eaLnBrk="1" hangingPunct="1">
              <a:lnSpc>
                <a:spcPct val="130000"/>
              </a:lnSpc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r>
              <a:rPr lang="en-US" altLang="zh-CN" dirty="0" smtClean="0">
                <a:cs typeface="+mn-cs"/>
              </a:rPr>
              <a:t>		</a:t>
            </a:r>
            <a:endParaRPr lang="zh-CN" altLang="en-US" sz="2000" dirty="0" smtClean="0">
              <a:solidFill>
                <a:srgbClr val="3333CC"/>
              </a:solidFill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zh-CN" altLang="en-US" sz="2000" dirty="0" smtClean="0">
              <a:solidFill>
                <a:srgbClr val="3333CC"/>
              </a:solidFill>
              <a:cs typeface="+mn-cs"/>
            </a:endParaRPr>
          </a:p>
        </p:txBody>
      </p:sp>
      <p:pic>
        <p:nvPicPr>
          <p:cNvPr id="75779" name="Picture 11" descr="7-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5313" y="2781300"/>
            <a:ext cx="78470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80" name="Rectangle 12"/>
          <p:cNvSpPr>
            <a:spLocks noChangeArrowheads="1"/>
          </p:cNvSpPr>
          <p:nvPr/>
        </p:nvSpPr>
        <p:spPr bwMode="auto">
          <a:xfrm>
            <a:off x="2176463" y="4484688"/>
            <a:ext cx="48434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000" b="1">
                <a:solidFill>
                  <a:srgbClr val="FF3300"/>
                </a:solidFill>
              </a:rPr>
              <a:t>图</a:t>
            </a:r>
            <a:r>
              <a:rPr lang="en-US" altLang="zh-CN" sz="2000" b="1" dirty="0">
                <a:solidFill>
                  <a:srgbClr val="FF3300"/>
                </a:solidFill>
              </a:rPr>
              <a:t>10-8</a:t>
            </a:r>
            <a:r>
              <a:rPr lang="en-US" altLang="zh-CN" sz="2000" b="1" dirty="0">
                <a:solidFill>
                  <a:srgbClr val="3333CC"/>
                </a:solidFill>
              </a:rPr>
              <a:t>      </a:t>
            </a:r>
            <a:r>
              <a:rPr lang="zh-CN" altLang="en-US" sz="2000" b="1">
                <a:solidFill>
                  <a:srgbClr val="3333CC"/>
                </a:solidFill>
              </a:rPr>
              <a:t>特殊功能寄存器</a:t>
            </a:r>
            <a:r>
              <a:rPr lang="en-US" altLang="zh-CN" sz="2000" b="1" dirty="0">
                <a:solidFill>
                  <a:srgbClr val="3333CC"/>
                </a:solidFill>
              </a:rPr>
              <a:t>PCON</a:t>
            </a:r>
            <a:r>
              <a:rPr lang="zh-CN" altLang="en-US" sz="2000" b="1">
                <a:solidFill>
                  <a:srgbClr val="3333CC"/>
                </a:solidFill>
              </a:rPr>
              <a:t>的格式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440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5E913D6-7B90-4924-9247-F29F859802A2}" type="slidenum">
              <a:rPr lang="zh-CN" altLang="en-US" smtClean="0">
                <a:ea typeface="宋体" charset="-122"/>
              </a:rPr>
              <a:pPr/>
              <a:t>35</a:t>
            </a:fld>
            <a:endParaRPr lang="en-US" altLang="zh-CN" dirty="0" smtClean="0">
              <a:ea typeface="宋体" charset="-122"/>
            </a:endParaRPr>
          </a:p>
        </p:txBody>
      </p:sp>
      <p:sp>
        <p:nvSpPr>
          <p:cNvPr id="272441" name="内容占位符 1"/>
          <p:cNvSpPr>
            <a:spLocks noGrp="1"/>
          </p:cNvSpPr>
          <p:nvPr>
            <p:ph/>
          </p:nvPr>
        </p:nvSpPr>
        <p:spPr>
          <a:xfrm>
            <a:off x="539750" y="692150"/>
            <a:ext cx="8229600" cy="5410200"/>
          </a:xfrm>
        </p:spPr>
        <p:txBody>
          <a:bodyPr/>
          <a:lstStyle/>
          <a:p>
            <a:pPr eaLnBrk="1" hangingPunct="1">
              <a:lnSpc>
                <a:spcPct val="130000"/>
              </a:lnSpc>
            </a:pPr>
            <a:r>
              <a:rPr lang="zh-CN" altLang="en-US" smtClean="0"/>
              <a:t>下面介绍</a:t>
            </a:r>
            <a:r>
              <a:rPr lang="en-US" altLang="zh-CN" dirty="0" smtClean="0">
                <a:ea typeface="宋体" charset="-122"/>
              </a:rPr>
              <a:t>PCON</a:t>
            </a:r>
            <a:r>
              <a:rPr lang="zh-CN" altLang="en-US" smtClean="0"/>
              <a:t>中各位功能。仅最高位</a:t>
            </a:r>
            <a:r>
              <a:rPr lang="en-US" altLang="zh-CN" dirty="0" smtClean="0">
                <a:solidFill>
                  <a:srgbClr val="FF3300"/>
                </a:solidFill>
                <a:ea typeface="宋体" charset="-122"/>
              </a:rPr>
              <a:t>SMOD</a:t>
            </a:r>
            <a:r>
              <a:rPr lang="zh-CN" altLang="en-US" smtClean="0"/>
              <a:t>与串口有关，</a:t>
            </a:r>
            <a:r>
              <a:rPr lang="zh-CN" altLang="en-US" smtClean="0">
                <a:solidFill>
                  <a:srgbClr val="3333CC"/>
                </a:solidFill>
              </a:rPr>
              <a:t>其他各位</a:t>
            </a:r>
            <a:r>
              <a:rPr lang="zh-CN" altLang="en-US" smtClean="0"/>
              <a:t>的功能已在</a:t>
            </a:r>
            <a:r>
              <a:rPr lang="zh-CN" altLang="en-US" smtClean="0">
                <a:solidFill>
                  <a:srgbClr val="3333CC"/>
                </a:solidFill>
              </a:rPr>
              <a:t>第</a:t>
            </a:r>
            <a:r>
              <a:rPr lang="en-US" altLang="zh-CN" dirty="0" smtClean="0">
                <a:solidFill>
                  <a:srgbClr val="3333CC"/>
                </a:solidFill>
              </a:rPr>
              <a:t>3</a:t>
            </a:r>
            <a:r>
              <a:rPr lang="zh-CN" altLang="en-US" smtClean="0">
                <a:solidFill>
                  <a:srgbClr val="3333CC"/>
                </a:solidFill>
              </a:rPr>
              <a:t>章</a:t>
            </a:r>
            <a:r>
              <a:rPr lang="zh-CN" altLang="en-US" smtClean="0"/>
              <a:t>的节电工作方式一节中作过介绍。</a:t>
            </a:r>
          </a:p>
          <a:p>
            <a:pPr eaLnBrk="1" hangingPunct="1">
              <a:lnSpc>
                <a:spcPct val="130000"/>
              </a:lnSpc>
            </a:pPr>
            <a:r>
              <a:rPr lang="en-US" altLang="zh-CN" dirty="0" smtClean="0">
                <a:solidFill>
                  <a:srgbClr val="FF3300"/>
                </a:solidFill>
                <a:ea typeface="宋体" charset="-122"/>
              </a:rPr>
              <a:t>SMOD</a:t>
            </a:r>
            <a:r>
              <a:rPr lang="zh-CN" altLang="en-US" smtClean="0">
                <a:solidFill>
                  <a:srgbClr val="FF3300"/>
                </a:solidFill>
              </a:rPr>
              <a:t>：</a:t>
            </a:r>
            <a:r>
              <a:rPr lang="zh-CN" altLang="en-US" smtClean="0"/>
              <a:t>波特率选择位。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mtClean="0">
                <a:solidFill>
                  <a:srgbClr val="3333CC"/>
                </a:solidFill>
              </a:rPr>
              <a:t>例如</a:t>
            </a:r>
            <a:r>
              <a:rPr lang="zh-CN" altLang="en-US" smtClean="0"/>
              <a:t>，方式</a:t>
            </a:r>
            <a:r>
              <a:rPr lang="en-US" altLang="zh-CN" dirty="0" smtClean="0">
                <a:ea typeface="宋体" charset="-122"/>
              </a:rPr>
              <a:t>1</a:t>
            </a:r>
            <a:r>
              <a:rPr lang="zh-CN" altLang="en-US" smtClean="0"/>
              <a:t>的波特率计算公式为</a:t>
            </a:r>
            <a:endParaRPr lang="en-US" altLang="zh-CN" dirty="0" smtClean="0"/>
          </a:p>
          <a:p>
            <a:pPr eaLnBrk="1" hangingPunct="1">
              <a:lnSpc>
                <a:spcPct val="130000"/>
              </a:lnSpc>
            </a:pPr>
            <a:endParaRPr lang="zh-CN" altLang="en-US" smtClean="0"/>
          </a:p>
          <a:p>
            <a:pPr eaLnBrk="1" hangingPunct="1">
              <a:lnSpc>
                <a:spcPct val="130000"/>
              </a:lnSpc>
            </a:pPr>
            <a:r>
              <a:rPr lang="zh-CN" altLang="en-US" smtClean="0">
                <a:solidFill>
                  <a:srgbClr val="3333CC"/>
                </a:solidFill>
                <a:ea typeface="宋体" charset="-122"/>
              </a:rPr>
              <a:t>	</a:t>
            </a:r>
            <a:r>
              <a:rPr lang="zh-CN" altLang="en-US" smtClean="0">
                <a:solidFill>
                  <a:srgbClr val="3333CC"/>
                </a:solidFill>
              </a:rPr>
              <a:t>方式</a:t>
            </a:r>
            <a:r>
              <a:rPr lang="en-US" altLang="zh-CN" dirty="0" smtClean="0">
                <a:solidFill>
                  <a:srgbClr val="3333CC"/>
                </a:solidFill>
                <a:ea typeface="宋体" charset="-122"/>
              </a:rPr>
              <a:t>1</a:t>
            </a:r>
            <a:r>
              <a:rPr lang="zh-CN" altLang="en-US" smtClean="0">
                <a:solidFill>
                  <a:srgbClr val="3333CC"/>
                </a:solidFill>
              </a:rPr>
              <a:t>波特率</a:t>
            </a:r>
            <a:r>
              <a:rPr lang="zh-CN" altLang="en-US" smtClean="0">
                <a:ea typeface="宋体" charset="-122"/>
              </a:rPr>
              <a:t> </a:t>
            </a:r>
            <a:r>
              <a:rPr lang="en-US" altLang="zh-CN" dirty="0" smtClean="0">
                <a:ea typeface="宋体" charset="-122"/>
              </a:rPr>
              <a:t>=           </a:t>
            </a:r>
            <a:r>
              <a:rPr lang="en-US" altLang="zh-CN" dirty="0" smtClean="0">
                <a:ea typeface="宋体" charset="-122"/>
                <a:sym typeface="Symbol" pitchFamily="18" charset="2"/>
              </a:rPr>
              <a:t></a:t>
            </a:r>
            <a:r>
              <a:rPr lang="en-US" altLang="zh-CN" dirty="0" smtClean="0">
                <a:ea typeface="宋体" charset="-122"/>
              </a:rPr>
              <a:t> </a:t>
            </a:r>
            <a:r>
              <a:rPr lang="zh-CN" altLang="en-US" smtClean="0"/>
              <a:t>定时器</a:t>
            </a:r>
            <a:r>
              <a:rPr lang="en-US" altLang="zh-CN" dirty="0" smtClean="0">
                <a:ea typeface="宋体" charset="-122"/>
              </a:rPr>
              <a:t>T1</a:t>
            </a:r>
            <a:r>
              <a:rPr lang="zh-CN" altLang="en-US" smtClean="0"/>
              <a:t>的溢出率</a:t>
            </a:r>
            <a:endParaRPr lang="en-US" altLang="zh-CN" dirty="0" smtClean="0"/>
          </a:p>
          <a:p>
            <a:pPr eaLnBrk="1" hangingPunct="1">
              <a:lnSpc>
                <a:spcPct val="130000"/>
              </a:lnSpc>
            </a:pPr>
            <a:endParaRPr lang="zh-CN" altLang="en-US" smtClean="0"/>
          </a:p>
          <a:p>
            <a:pPr eaLnBrk="1" hangingPunct="1">
              <a:lnSpc>
                <a:spcPct val="130000"/>
              </a:lnSpc>
            </a:pPr>
            <a:r>
              <a:rPr lang="zh-CN" altLang="en-US" smtClean="0"/>
              <a:t>当</a:t>
            </a:r>
            <a:r>
              <a:rPr lang="en-US" altLang="zh-CN" dirty="0" smtClean="0">
                <a:solidFill>
                  <a:srgbClr val="3333CC"/>
                </a:solidFill>
                <a:ea typeface="宋体" charset="-122"/>
              </a:rPr>
              <a:t>SMOD = 1</a:t>
            </a:r>
            <a:r>
              <a:rPr lang="zh-CN" altLang="en-US" smtClean="0"/>
              <a:t>时，</a:t>
            </a:r>
            <a:r>
              <a:rPr lang="zh-CN" altLang="en-US" smtClean="0">
                <a:solidFill>
                  <a:srgbClr val="3333CC"/>
                </a:solidFill>
              </a:rPr>
              <a:t>要比</a:t>
            </a:r>
            <a:r>
              <a:rPr lang="en-US" altLang="zh-CN" dirty="0" smtClean="0">
                <a:solidFill>
                  <a:srgbClr val="3333CC"/>
                </a:solidFill>
                <a:ea typeface="宋体" charset="-122"/>
              </a:rPr>
              <a:t>SMOD = 0</a:t>
            </a:r>
            <a:r>
              <a:rPr lang="zh-CN" altLang="en-US" smtClean="0">
                <a:solidFill>
                  <a:srgbClr val="3333CC"/>
                </a:solidFill>
              </a:rPr>
              <a:t>时的波特率加倍</a:t>
            </a:r>
            <a:r>
              <a:rPr lang="zh-CN" altLang="en-US" smtClean="0"/>
              <a:t>，</a:t>
            </a:r>
            <a:endParaRPr lang="en-US" altLang="zh-CN" dirty="0" smtClean="0"/>
          </a:p>
          <a:p>
            <a:pPr eaLnBrk="1" hangingPunct="1">
              <a:lnSpc>
                <a:spcPct val="130000"/>
              </a:lnSpc>
            </a:pPr>
            <a:r>
              <a:rPr lang="zh-CN" altLang="en-US" smtClean="0"/>
              <a:t>所以也称</a:t>
            </a:r>
            <a:r>
              <a:rPr lang="en-US" altLang="zh-CN" dirty="0" smtClean="0">
                <a:ea typeface="宋体" charset="-122"/>
              </a:rPr>
              <a:t>SMOD</a:t>
            </a:r>
            <a:r>
              <a:rPr lang="zh-CN" altLang="en-US" smtClean="0"/>
              <a:t>位为</a:t>
            </a:r>
            <a:r>
              <a:rPr lang="zh-CN" altLang="en-US" smtClean="0">
                <a:solidFill>
                  <a:srgbClr val="FF3300"/>
                </a:solidFill>
              </a:rPr>
              <a:t>波特率倍增位</a:t>
            </a:r>
            <a:r>
              <a:rPr lang="zh-CN" altLang="en-US" smtClean="0"/>
              <a:t>。</a:t>
            </a:r>
            <a:endParaRPr lang="en-US" altLang="zh-CN" dirty="0" smtClean="0"/>
          </a:p>
          <a:p>
            <a:pPr eaLnBrk="1" hangingPunct="1">
              <a:lnSpc>
                <a:spcPct val="130000"/>
              </a:lnSpc>
            </a:pPr>
            <a:endParaRPr lang="zh-CN" altLang="en-US" smtClean="0"/>
          </a:p>
          <a:p>
            <a:pPr eaLnBrk="1" hangingPunct="1">
              <a:lnSpc>
                <a:spcPct val="130000"/>
              </a:lnSpc>
            </a:pPr>
            <a:endParaRPr lang="zh-CN" altLang="en-US" smtClean="0"/>
          </a:p>
        </p:txBody>
      </p:sp>
      <p:sp>
        <p:nvSpPr>
          <p:cNvPr id="27244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zh-CN" altLang="en-US" sz="2400">
              <a:ea typeface="黑体" pitchFamily="49" charset="-122"/>
            </a:endParaRPr>
          </a:p>
        </p:txBody>
      </p:sp>
      <p:graphicFrame>
        <p:nvGraphicFramePr>
          <p:cNvPr id="272438" name="Object 54"/>
          <p:cNvGraphicFramePr>
            <a:graphicFrameLocks noChangeAspect="1"/>
          </p:cNvGraphicFramePr>
          <p:nvPr/>
        </p:nvGraphicFramePr>
        <p:xfrm>
          <a:off x="0" y="0"/>
          <a:ext cx="352425" cy="37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468" r:id="rId3" imgW="355446" imgH="368140" progId="">
                  <p:embed/>
                </p:oleObj>
              </mc:Choice>
              <mc:Fallback>
                <p:oleObj r:id="rId3" imgW="355446" imgH="368140" progId="">
                  <p:embed/>
                  <p:pic>
                    <p:nvPicPr>
                      <p:cNvPr id="0" name="Picture 5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352425" cy="371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244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zh-CN" altLang="en-US" sz="2400">
              <a:ea typeface="黑体" pitchFamily="49" charset="-122"/>
            </a:endParaRPr>
          </a:p>
        </p:txBody>
      </p:sp>
      <p:graphicFrame>
        <p:nvGraphicFramePr>
          <p:cNvPr id="272439" name="Object 55"/>
          <p:cNvGraphicFramePr>
            <a:graphicFrameLocks noChangeAspect="1"/>
          </p:cNvGraphicFramePr>
          <p:nvPr/>
        </p:nvGraphicFramePr>
        <p:xfrm>
          <a:off x="3549650" y="3694113"/>
          <a:ext cx="812800" cy="85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469" r:id="rId5" imgW="355446" imgH="368140" progId="">
                  <p:embed/>
                </p:oleObj>
              </mc:Choice>
              <mc:Fallback>
                <p:oleObj r:id="rId5" imgW="355446" imgH="368140" progId="">
                  <p:embed/>
                  <p:pic>
                    <p:nvPicPr>
                      <p:cNvPr id="0" name="Picture 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9650" y="3694113"/>
                        <a:ext cx="812800" cy="857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09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7C8F123-1D00-4B89-831B-93BC4AED6BC8}" type="slidenum">
              <a:rPr lang="zh-CN" altLang="en-US" smtClean="0">
                <a:ea typeface="宋体" charset="-122"/>
              </a:rPr>
              <a:pPr/>
              <a:t>36</a:t>
            </a:fld>
            <a:endParaRPr lang="en-US" altLang="zh-CN" dirty="0" smtClean="0">
              <a:ea typeface="宋体" charset="-122"/>
            </a:endParaRPr>
          </a:p>
        </p:txBody>
      </p:sp>
      <p:sp>
        <p:nvSpPr>
          <p:cNvPr id="20482" name="内容占位符 1"/>
          <p:cNvSpPr>
            <a:spLocks noGrp="1"/>
          </p:cNvSpPr>
          <p:nvPr>
            <p:ph/>
          </p:nvPr>
        </p:nvSpPr>
        <p:spPr>
          <a:xfrm>
            <a:off x="0" y="457200"/>
            <a:ext cx="9144000" cy="5410200"/>
          </a:xfrm>
        </p:spPr>
        <p:txBody>
          <a:bodyPr/>
          <a:lstStyle/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en-US" altLang="zh-CN" kern="1200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        10.2.2  </a:t>
            </a:r>
            <a:r>
              <a:rPr lang="zh-CN" altLang="en-US" kern="1200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串行口的</a:t>
            </a:r>
            <a:r>
              <a:rPr lang="en-US" altLang="zh-CN" kern="1200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4</a:t>
            </a:r>
            <a:r>
              <a:rPr lang="zh-CN" altLang="en-US" kern="1200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种工作方式</a:t>
            </a: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en-US" altLang="zh-CN" dirty="0" smtClean="0">
                <a:ea typeface="宋体" pitchFamily="2" charset="-122"/>
                <a:cs typeface="+mn-cs"/>
              </a:rPr>
              <a:t>        4</a:t>
            </a:r>
            <a:r>
              <a:rPr lang="zh-CN" altLang="en-US" dirty="0" smtClean="0">
                <a:cs typeface="+mn-cs"/>
              </a:rPr>
              <a:t>种工作方式由特殊功能寄存器</a:t>
            </a:r>
            <a:r>
              <a:rPr lang="en-US" altLang="zh-CN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SCON</a:t>
            </a:r>
            <a:r>
              <a:rPr lang="zh-CN" altLang="en-US" dirty="0" smtClean="0">
                <a:cs typeface="+mn-cs"/>
              </a:rPr>
              <a:t>中</a:t>
            </a:r>
            <a:r>
              <a:rPr lang="en-US" altLang="zh-CN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SM0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、</a:t>
            </a:r>
            <a:r>
              <a:rPr lang="en-US" altLang="zh-CN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SM1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位</a:t>
            </a:r>
            <a:r>
              <a:rPr lang="zh-CN" altLang="en-US" dirty="0" smtClean="0">
                <a:cs typeface="+mn-cs"/>
              </a:rPr>
              <a:t>定义，编码见</a:t>
            </a:r>
            <a:r>
              <a:rPr lang="zh-CN" altLang="en-US" dirty="0" smtClean="0">
                <a:cs typeface="+mn-cs"/>
                <a:hlinkClick r:id="rId2" action="ppaction://hlinksldjump"/>
              </a:rPr>
              <a:t>表</a:t>
            </a:r>
            <a:r>
              <a:rPr lang="en-US" altLang="zh-CN" dirty="0" smtClean="0">
                <a:cs typeface="+mn-cs"/>
                <a:hlinkClick r:id="rId2" action="ppaction://hlinksldjump"/>
              </a:rPr>
              <a:t>10</a:t>
            </a:r>
            <a:r>
              <a:rPr lang="en-US" altLang="zh-CN" dirty="0" smtClean="0">
                <a:ea typeface="宋体" pitchFamily="2" charset="-122"/>
                <a:cs typeface="+mn-cs"/>
                <a:hlinkClick r:id="rId2" action="ppaction://hlinksldjump"/>
              </a:rPr>
              <a:t>-1</a:t>
            </a:r>
            <a:r>
              <a:rPr lang="zh-CN" altLang="en-US" dirty="0" smtClean="0">
                <a:cs typeface="+mn-cs"/>
              </a:rPr>
              <a:t>。</a:t>
            </a: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en-US" altLang="zh-CN" dirty="0" smtClean="0">
                <a:solidFill>
                  <a:srgbClr val="FF0000"/>
                </a:solidFill>
                <a:ea typeface="宋体" pitchFamily="2" charset="-122"/>
                <a:cs typeface="+mn-cs"/>
              </a:rPr>
              <a:t>        </a:t>
            </a:r>
            <a:r>
              <a:rPr lang="en-US" altLang="zh-CN" dirty="0">
                <a:solidFill>
                  <a:srgbClr val="0000FF"/>
                </a:solidFill>
                <a:cs typeface="+mn-cs"/>
              </a:rPr>
              <a:t>1.  </a:t>
            </a:r>
            <a:r>
              <a:rPr lang="zh-CN" altLang="en-US" dirty="0">
                <a:solidFill>
                  <a:srgbClr val="0000FF"/>
                </a:solidFill>
                <a:cs typeface="+mn-cs"/>
              </a:rPr>
              <a:t>方式</a:t>
            </a:r>
            <a:r>
              <a:rPr lang="en-US" altLang="zh-CN" dirty="0">
                <a:solidFill>
                  <a:srgbClr val="0000FF"/>
                </a:solidFill>
                <a:cs typeface="+mn-cs"/>
              </a:rPr>
              <a:t>0</a:t>
            </a:r>
            <a:endParaRPr lang="zh-CN" altLang="en-US" dirty="0">
              <a:solidFill>
                <a:srgbClr val="0000FF"/>
              </a:solidFill>
              <a:cs typeface="+mn-cs"/>
            </a:endParaRP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dirty="0" smtClean="0">
                <a:cs typeface="+mn-cs"/>
              </a:rPr>
              <a:t>        方式</a:t>
            </a:r>
            <a:r>
              <a:rPr lang="en-US" altLang="zh-CN" dirty="0" smtClean="0">
                <a:ea typeface="宋体" pitchFamily="2" charset="-122"/>
                <a:cs typeface="+mn-cs"/>
              </a:rPr>
              <a:t>0</a:t>
            </a:r>
            <a:r>
              <a:rPr lang="zh-CN" altLang="en-US" dirty="0" smtClean="0">
                <a:cs typeface="+mn-cs"/>
              </a:rPr>
              <a:t>为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同步移位寄存器输入</a:t>
            </a:r>
            <a:r>
              <a:rPr lang="en-US" altLang="zh-CN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/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输出方式</a:t>
            </a:r>
            <a:r>
              <a:rPr lang="zh-CN" altLang="en-US" dirty="0" smtClean="0">
                <a:cs typeface="+mn-cs"/>
              </a:rPr>
              <a:t>。该方式并</a:t>
            </a:r>
            <a:r>
              <a:rPr lang="zh-CN" altLang="en-US" dirty="0" smtClean="0">
                <a:solidFill>
                  <a:srgbClr val="FF3300"/>
                </a:solidFill>
                <a:cs typeface="+mn-cs"/>
              </a:rPr>
              <a:t>不用于两个单片机之间的异步串行通信</a:t>
            </a:r>
            <a:r>
              <a:rPr lang="zh-CN" altLang="en-US" dirty="0" smtClean="0">
                <a:cs typeface="+mn-cs"/>
              </a:rPr>
              <a:t>，而是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用于串行口外接移位寄存器</a:t>
            </a:r>
            <a:r>
              <a:rPr lang="zh-CN" altLang="en-US" dirty="0" smtClean="0">
                <a:cs typeface="+mn-cs"/>
              </a:rPr>
              <a:t>，扩展并行</a:t>
            </a:r>
            <a:r>
              <a:rPr lang="en-US" altLang="zh-CN" dirty="0" smtClean="0">
                <a:ea typeface="宋体" pitchFamily="2" charset="-122"/>
                <a:cs typeface="+mn-cs"/>
              </a:rPr>
              <a:t>I/O</a:t>
            </a:r>
            <a:r>
              <a:rPr lang="zh-CN" altLang="en-US" dirty="0" smtClean="0">
                <a:cs typeface="+mn-cs"/>
              </a:rPr>
              <a:t>口。</a:t>
            </a:r>
            <a:r>
              <a:rPr lang="zh-CN" altLang="zh-CN" kern="1000" dirty="0">
                <a:latin typeface="Times New Roman"/>
                <a:ea typeface="宋体"/>
                <a:cs typeface="Times New Roman"/>
              </a:rPr>
              <a:t>此工作方式下的引脚功能配置</a:t>
            </a:r>
            <a:r>
              <a:rPr lang="zh-CN" altLang="zh-CN" kern="1000" dirty="0" smtClean="0">
                <a:latin typeface="Times New Roman"/>
                <a:ea typeface="宋体"/>
                <a:cs typeface="Times New Roman"/>
              </a:rPr>
              <a:t>如</a:t>
            </a:r>
            <a:r>
              <a:rPr lang="zh-CN" altLang="en-US" kern="1000" dirty="0" smtClean="0">
                <a:latin typeface="Times New Roman"/>
                <a:ea typeface="宋体"/>
                <a:cs typeface="Times New Roman"/>
              </a:rPr>
              <a:t>下</a:t>
            </a:r>
            <a:r>
              <a:rPr lang="zh-CN" altLang="zh-CN" kern="1000" dirty="0" smtClean="0">
                <a:latin typeface="Times New Roman"/>
                <a:ea typeface="宋体"/>
                <a:cs typeface="Times New Roman"/>
              </a:rPr>
              <a:t>图所</a:t>
            </a:r>
            <a:r>
              <a:rPr lang="zh-CN" altLang="zh-CN" kern="1000" dirty="0">
                <a:latin typeface="Times New Roman"/>
                <a:ea typeface="宋体"/>
                <a:cs typeface="Times New Roman"/>
              </a:rPr>
              <a:t>示。</a:t>
            </a:r>
            <a:endParaRPr lang="en-US" altLang="zh-CN" dirty="0" smtClean="0">
              <a:cs typeface="+mn-cs"/>
            </a:endParaRP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endParaRPr lang="en-US" altLang="zh-CN" dirty="0" smtClean="0">
              <a:cs typeface="+mn-cs"/>
            </a:endParaRP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endParaRPr lang="en-US" altLang="zh-CN" dirty="0">
              <a:cs typeface="+mn-cs"/>
            </a:endParaRP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endParaRPr lang="en-US" altLang="zh-CN" dirty="0" smtClean="0">
              <a:cs typeface="+mn-cs"/>
            </a:endParaRP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endParaRPr lang="en-US" altLang="zh-CN" dirty="0">
              <a:cs typeface="+mn-cs"/>
            </a:endParaRP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endParaRPr lang="zh-CN" altLang="en-US" dirty="0" smtClean="0">
              <a:cs typeface="+mn-cs"/>
            </a:endParaRP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en-US" altLang="zh-CN" dirty="0" smtClean="0">
                <a:ea typeface="宋体" pitchFamily="2" charset="-122"/>
                <a:cs typeface="+mn-cs"/>
              </a:rPr>
              <a:t>        </a:t>
            </a:r>
            <a:endParaRPr lang="en-US" altLang="zh-CN" dirty="0" smtClean="0">
              <a:cs typeface="+mn-cs"/>
            </a:endParaRPr>
          </a:p>
          <a:p>
            <a:pPr algn="ctr" eaLnBrk="1" hangingPunct="1">
              <a:lnSpc>
                <a:spcPct val="130000"/>
              </a:lnSpc>
              <a:defRPr/>
            </a:pPr>
            <a:endParaRPr lang="zh-CN" altLang="en-US" dirty="0" smtClean="0"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zh-CN" altLang="en-US" dirty="0" smtClean="0">
              <a:cs typeface="+mn-cs"/>
            </a:endParaRPr>
          </a:p>
        </p:txBody>
      </p:sp>
      <p:pic>
        <p:nvPicPr>
          <p:cNvPr id="2897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85779" y="4370261"/>
            <a:ext cx="5355770" cy="1872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261A1-74EA-4EAE-A309-0B0BD37F6EB0}" type="slidenum">
              <a:rPr lang="en-US" altLang="zh-CN" smtClean="0"/>
              <a:pPr>
                <a:defRPr/>
              </a:pPr>
              <a:t>37</a:t>
            </a:fld>
            <a:endParaRPr lang="en-US" altLang="zh-CN" dirty="0"/>
          </a:p>
        </p:txBody>
      </p:sp>
      <p:pic>
        <p:nvPicPr>
          <p:cNvPr id="4" name="Picture 11" descr="7-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4121" y="2949575"/>
            <a:ext cx="7561262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0" y="1452801"/>
            <a:ext cx="90516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ts val="0"/>
              </a:spcBef>
              <a:defRPr/>
            </a:pP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宋体" pitchFamily="2" charset="-122"/>
              </a:rPr>
              <a:t>        8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位数据为一帧，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无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起始位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和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停止位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，先发送或接收最低位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。帧格式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如下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图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所示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。</a:t>
            </a:r>
            <a:endParaRPr lang="en-US" altLang="zh-CN" sz="2400" b="1" kern="0" dirty="0">
              <a:solidFill>
                <a:srgbClr val="333399"/>
              </a:solidFill>
              <a:latin typeface="Arial"/>
              <a:ea typeface="幼圆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21308" y="706704"/>
            <a:ext cx="28312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（</a:t>
            </a:r>
            <a:r>
              <a:rPr lang="en-US" altLang="zh-CN" sz="2400" b="1" dirty="0" smtClean="0">
                <a:solidFill>
                  <a:srgbClr val="0000FF"/>
                </a:solidFill>
                <a:latin typeface="+mn-lt"/>
                <a:ea typeface="+mn-ea"/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）</a:t>
            </a:r>
            <a:r>
              <a:rPr lang="zh-CN" altLang="en-US" sz="2400" b="1" dirty="0" smtClean="0">
                <a:solidFill>
                  <a:srgbClr val="0000FF"/>
                </a:solidFill>
                <a:latin typeface="+mn-lt"/>
                <a:ea typeface="+mn-ea"/>
              </a:rPr>
              <a:t>数据帧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的格式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3697008"/>
            <a:ext cx="90516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0000FF"/>
                </a:solidFill>
                <a:latin typeface="+mn-lt"/>
                <a:ea typeface="+mn-ea"/>
              </a:rPr>
              <a:t>        </a:t>
            </a:r>
            <a:endParaRPr lang="en-US" altLang="zh-CN" sz="2400" b="1" dirty="0" smtClean="0">
              <a:solidFill>
                <a:srgbClr val="0000FF"/>
              </a:solidFill>
              <a:latin typeface="+mn-lt"/>
              <a:ea typeface="+mn-ea"/>
            </a:endParaRPr>
          </a:p>
          <a:p>
            <a:r>
              <a:rPr lang="en-US" altLang="zh-CN" sz="2400" b="1" dirty="0">
                <a:solidFill>
                  <a:srgbClr val="0000FF"/>
                </a:solidFill>
                <a:latin typeface="+mn-lt"/>
                <a:ea typeface="+mn-ea"/>
              </a:rPr>
              <a:t> </a:t>
            </a:r>
            <a:r>
              <a:rPr lang="en-US" altLang="zh-CN" sz="2400" b="1" dirty="0" smtClean="0">
                <a:solidFill>
                  <a:srgbClr val="0000FF"/>
                </a:solidFill>
                <a:latin typeface="+mn-lt"/>
                <a:ea typeface="+mn-ea"/>
              </a:rPr>
              <a:t>       </a:t>
            </a:r>
            <a:r>
              <a:rPr lang="zh-CN" altLang="en-US" sz="2400" b="1" dirty="0" smtClean="0">
                <a:solidFill>
                  <a:srgbClr val="0000FF"/>
                </a:solidFill>
                <a:latin typeface="+mn-lt"/>
                <a:ea typeface="+mn-ea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latin typeface="+mn-lt"/>
                <a:ea typeface="+mn-ea"/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）</a:t>
            </a:r>
            <a:r>
              <a:rPr lang="zh-CN" altLang="en-US" sz="2400" b="1" dirty="0" smtClean="0">
                <a:solidFill>
                  <a:srgbClr val="0000FF"/>
                </a:solidFill>
                <a:latin typeface="+mn-lt"/>
                <a:ea typeface="+mn-ea"/>
              </a:rPr>
              <a:t>波特率</a:t>
            </a:r>
            <a:endParaRPr lang="zh-CN" altLang="en-US" sz="2400" b="1" dirty="0">
              <a:solidFill>
                <a:srgbClr val="0000FF"/>
              </a:solidFill>
              <a:latin typeface="+mn-lt"/>
              <a:ea typeface="+mn-ea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86993" y="4752264"/>
            <a:ext cx="38523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kern="0" dirty="0">
                <a:solidFill>
                  <a:srgbClr val="FF0000"/>
                </a:solidFill>
                <a:latin typeface="Arial"/>
                <a:ea typeface="幼圆"/>
              </a:rPr>
              <a:t>波特率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固定，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为：</a:t>
            </a:r>
            <a:r>
              <a:rPr lang="en-US" altLang="zh-CN" sz="2400" b="1" i="1" kern="0" dirty="0" err="1" smtClean="0">
                <a:solidFill>
                  <a:srgbClr val="333399"/>
                </a:solidFill>
                <a:latin typeface="Arial"/>
                <a:ea typeface="宋体" pitchFamily="2" charset="-122"/>
              </a:rPr>
              <a:t>f</a:t>
            </a:r>
            <a:r>
              <a:rPr lang="en-US" altLang="zh-CN" sz="2400" b="1" kern="0" baseline="-25000" dirty="0" err="1" smtClean="0">
                <a:solidFill>
                  <a:srgbClr val="333399"/>
                </a:solidFill>
                <a:latin typeface="Arial"/>
                <a:ea typeface="宋体" pitchFamily="2" charset="-122"/>
              </a:rPr>
              <a:t>osc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宋体" pitchFamily="2" charset="-122"/>
              </a:rPr>
              <a:t>/12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53793297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3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6AAFA9D-EB31-44C8-A680-D34345D83440}" type="slidenum">
              <a:rPr lang="zh-CN" altLang="en-US" smtClean="0">
                <a:ea typeface="宋体" charset="-122"/>
              </a:rPr>
              <a:pPr/>
              <a:t>38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21506" name="内容占位符 1"/>
          <p:cNvSpPr>
            <a:spLocks noGrp="1"/>
          </p:cNvSpPr>
          <p:nvPr>
            <p:ph/>
          </p:nvPr>
        </p:nvSpPr>
        <p:spPr>
          <a:xfrm>
            <a:off x="0" y="2266372"/>
            <a:ext cx="8686800" cy="5410200"/>
          </a:xfrm>
        </p:spPr>
        <p:txBody>
          <a:bodyPr/>
          <a:lstStyle/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       </a:t>
            </a:r>
            <a:r>
              <a:rPr lang="zh-CN" altLang="en-US" dirty="0" smtClean="0">
                <a:cs typeface="+mn-cs"/>
              </a:rPr>
              <a:t> 当</a:t>
            </a:r>
            <a:r>
              <a:rPr lang="en-US" altLang="zh-CN" dirty="0" smtClean="0">
                <a:ea typeface="宋体" pitchFamily="2" charset="-122"/>
                <a:cs typeface="+mn-cs"/>
              </a:rPr>
              <a:t>CPU</a:t>
            </a:r>
            <a:r>
              <a:rPr lang="zh-CN" altLang="en-US" dirty="0" smtClean="0">
                <a:cs typeface="+mn-cs"/>
              </a:rPr>
              <a:t>执行一条将数据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写入发送缓冲器</a:t>
            </a:r>
            <a:r>
              <a:rPr lang="en-US" altLang="zh-CN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SBUF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的指令</a:t>
            </a:r>
            <a:r>
              <a:rPr lang="zh-CN" altLang="en-US" dirty="0" smtClean="0">
                <a:cs typeface="+mn-cs"/>
              </a:rPr>
              <a:t>时，</a:t>
            </a:r>
            <a:r>
              <a:rPr lang="zh-CN" altLang="en-US" dirty="0" smtClean="0">
                <a:solidFill>
                  <a:srgbClr val="FF3300"/>
                </a:solidFill>
                <a:cs typeface="+mn-cs"/>
              </a:rPr>
              <a:t>产生一个正脉冲</a:t>
            </a:r>
            <a:r>
              <a:rPr lang="zh-CN" altLang="en-US" dirty="0" smtClean="0">
                <a:cs typeface="+mn-cs"/>
              </a:rPr>
              <a:t>，串行口开始把</a:t>
            </a:r>
            <a:r>
              <a:rPr lang="en-US" altLang="zh-CN" dirty="0" smtClean="0">
                <a:ea typeface="宋体" pitchFamily="2" charset="-122"/>
                <a:cs typeface="+mn-cs"/>
              </a:rPr>
              <a:t>SBUF</a:t>
            </a:r>
            <a:r>
              <a:rPr lang="zh-CN" altLang="en-US" dirty="0" smtClean="0">
                <a:cs typeface="+mn-cs"/>
              </a:rPr>
              <a:t>中的</a:t>
            </a:r>
            <a:r>
              <a:rPr lang="en-US" altLang="zh-CN" dirty="0" smtClean="0">
                <a:ea typeface="宋体" pitchFamily="2" charset="-122"/>
                <a:cs typeface="+mn-cs"/>
              </a:rPr>
              <a:t>8</a:t>
            </a:r>
            <a:r>
              <a:rPr lang="zh-CN" altLang="en-US" dirty="0" smtClean="0">
                <a:cs typeface="+mn-cs"/>
              </a:rPr>
              <a:t>位数据以</a:t>
            </a:r>
            <a:r>
              <a:rPr lang="en-US" altLang="zh-CN" i="1" dirty="0" err="1" smtClean="0">
                <a:solidFill>
                  <a:srgbClr val="3333CC"/>
                </a:solidFill>
                <a:ea typeface="宋体" pitchFamily="2" charset="-122"/>
                <a:cs typeface="+mn-cs"/>
              </a:rPr>
              <a:t>f</a:t>
            </a:r>
            <a:r>
              <a:rPr lang="en-US" altLang="zh-CN" baseline="-25000" dirty="0" err="1" smtClean="0">
                <a:solidFill>
                  <a:srgbClr val="3333CC"/>
                </a:solidFill>
                <a:ea typeface="宋体" pitchFamily="2" charset="-122"/>
                <a:cs typeface="+mn-cs"/>
              </a:rPr>
              <a:t>osc</a:t>
            </a:r>
            <a:r>
              <a:rPr lang="en-US" altLang="zh-CN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/12</a:t>
            </a:r>
            <a:r>
              <a:rPr lang="zh-CN" altLang="en-US" dirty="0" smtClean="0">
                <a:cs typeface="+mn-cs"/>
              </a:rPr>
              <a:t>的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固定波特率</a:t>
            </a:r>
            <a:r>
              <a:rPr lang="zh-CN" altLang="en-US" dirty="0" smtClean="0">
                <a:cs typeface="+mn-cs"/>
              </a:rPr>
              <a:t>从</a:t>
            </a:r>
            <a:r>
              <a:rPr lang="en-US" altLang="zh-CN" dirty="0" smtClean="0">
                <a:ea typeface="宋体" pitchFamily="2" charset="-122"/>
                <a:cs typeface="+mn-cs"/>
              </a:rPr>
              <a:t>RXD</a:t>
            </a:r>
            <a:r>
              <a:rPr lang="zh-CN" altLang="en-US" dirty="0" smtClean="0">
                <a:cs typeface="+mn-cs"/>
              </a:rPr>
              <a:t>引脚串行输出，低位在先，</a:t>
            </a:r>
            <a:r>
              <a:rPr lang="en-US" altLang="zh-CN" dirty="0" smtClean="0">
                <a:ea typeface="宋体" pitchFamily="2" charset="-122"/>
                <a:cs typeface="+mn-cs"/>
              </a:rPr>
              <a:t>TXD</a:t>
            </a:r>
            <a:r>
              <a:rPr lang="zh-CN" altLang="en-US" dirty="0" smtClean="0">
                <a:cs typeface="+mn-cs"/>
              </a:rPr>
              <a:t>引脚输出同步移位脉冲，</a:t>
            </a:r>
            <a:r>
              <a:rPr lang="zh-CN" altLang="en-US" dirty="0" smtClean="0">
                <a:solidFill>
                  <a:srgbClr val="FF3300"/>
                </a:solidFill>
                <a:cs typeface="+mn-cs"/>
              </a:rPr>
              <a:t>发送完</a:t>
            </a:r>
            <a:r>
              <a:rPr lang="en-US" altLang="zh-CN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8</a:t>
            </a:r>
            <a:r>
              <a:rPr lang="zh-CN" altLang="en-US" dirty="0" smtClean="0">
                <a:solidFill>
                  <a:srgbClr val="FF3300"/>
                </a:solidFill>
                <a:cs typeface="+mn-cs"/>
              </a:rPr>
              <a:t>位数据，中断标志位</a:t>
            </a:r>
            <a:r>
              <a:rPr lang="en-US" altLang="zh-CN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TI</a:t>
            </a:r>
            <a:r>
              <a:rPr lang="zh-CN" altLang="en-US" dirty="0" smtClean="0">
                <a:solidFill>
                  <a:srgbClr val="FF3300"/>
                </a:solidFill>
                <a:cs typeface="+mn-cs"/>
              </a:rPr>
              <a:t>置“</a:t>
            </a:r>
            <a:r>
              <a:rPr lang="en-US" altLang="zh-CN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1</a:t>
            </a:r>
            <a:r>
              <a:rPr lang="zh-CN" altLang="en-US" dirty="0" smtClean="0">
                <a:solidFill>
                  <a:srgbClr val="FF3300"/>
                </a:solidFill>
                <a:cs typeface="+mn-cs"/>
              </a:rPr>
              <a:t>”。</a:t>
            </a:r>
            <a:r>
              <a:rPr lang="zh-CN" altLang="en-US" dirty="0" smtClean="0">
                <a:cs typeface="+mn-cs"/>
              </a:rPr>
              <a:t> 发送时序如</a:t>
            </a:r>
            <a:r>
              <a:rPr lang="zh-CN" altLang="en-US" dirty="0" smtClean="0">
                <a:solidFill>
                  <a:srgbClr val="3333CC"/>
                </a:solidFill>
                <a:cs typeface="+mn-cs"/>
                <a:hlinkClick r:id="rId2" action="ppaction://hlinksldjump"/>
              </a:rPr>
              <a:t>图</a:t>
            </a:r>
            <a:r>
              <a:rPr lang="en-US" altLang="zh-CN" dirty="0" smtClean="0">
                <a:solidFill>
                  <a:srgbClr val="3333CC"/>
                </a:solidFill>
                <a:ea typeface="宋体" pitchFamily="2" charset="-122"/>
                <a:cs typeface="+mn-cs"/>
                <a:hlinkClick r:id="rId2" action="ppaction://hlinksldjump"/>
              </a:rPr>
              <a:t>10-12</a:t>
            </a:r>
            <a:r>
              <a:rPr lang="zh-CN" altLang="en-US" dirty="0" smtClean="0">
                <a:ea typeface="宋体" pitchFamily="2" charset="-122"/>
                <a:cs typeface="+mn-cs"/>
              </a:rPr>
              <a:t>所示</a:t>
            </a:r>
            <a:r>
              <a:rPr lang="zh-CN" altLang="en-US" dirty="0" smtClean="0">
                <a:cs typeface="+mn-cs"/>
              </a:rPr>
              <a:t>。</a:t>
            </a:r>
          </a:p>
          <a:p>
            <a:pPr eaLnBrk="1" hangingPunct="1">
              <a:lnSpc>
                <a:spcPct val="130000"/>
              </a:lnSpc>
              <a:defRPr/>
            </a:pPr>
            <a:endParaRPr lang="zh-CN" altLang="en-US" dirty="0" smtClean="0">
              <a:cs typeface="+mn-c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659709"/>
            <a:ext cx="5204691" cy="1414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5905"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2400" b="1" dirty="0" smtClean="0">
                <a:solidFill>
                  <a:srgbClr val="0000FF"/>
                </a:solidFill>
                <a:latin typeface="+mn-lt"/>
                <a:ea typeface="+mn-ea"/>
              </a:rPr>
              <a:t>    （</a:t>
            </a:r>
            <a:r>
              <a:rPr lang="en-US" altLang="zh-CN" sz="2400" b="1" dirty="0" smtClean="0">
                <a:solidFill>
                  <a:srgbClr val="0000FF"/>
                </a:solidFill>
                <a:latin typeface="+mn-lt"/>
                <a:ea typeface="+mn-ea"/>
              </a:rPr>
              <a:t>3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）工作过程</a:t>
            </a:r>
          </a:p>
          <a:p>
            <a:pPr indent="255905"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2400" b="1" dirty="0" smtClean="0">
                <a:solidFill>
                  <a:srgbClr val="0000FF"/>
                </a:solidFill>
                <a:latin typeface="+mn-lt"/>
                <a:ea typeface="+mn-ea"/>
              </a:rPr>
              <a:t>      ① 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方式</a:t>
            </a:r>
            <a:r>
              <a:rPr lang="en-US" altLang="zh-CN" sz="2400" b="1" dirty="0">
                <a:solidFill>
                  <a:srgbClr val="0000FF"/>
                </a:solidFill>
                <a:latin typeface="+mn-lt"/>
                <a:ea typeface="+mn-ea"/>
              </a:rPr>
              <a:t>0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发送过程</a:t>
            </a: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endParaRPr lang="zh-CN" altLang="zh-CN" sz="2400" b="1" dirty="0">
              <a:solidFill>
                <a:srgbClr val="0000FF"/>
              </a:solidFill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57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F8209E5-D7D0-4CB4-98A0-DC5473386536}" type="slidenum">
              <a:rPr lang="zh-CN" altLang="en-US" smtClean="0">
                <a:ea typeface="宋体" charset="-122"/>
              </a:rPr>
              <a:pPr/>
              <a:t>39</a:t>
            </a:fld>
            <a:endParaRPr lang="en-US" altLang="zh-CN" smtClean="0">
              <a:ea typeface="宋体" charset="-122"/>
            </a:endParaRPr>
          </a:p>
        </p:txBody>
      </p:sp>
      <p:pic>
        <p:nvPicPr>
          <p:cNvPr id="275458" name="Picture 11" descr="7-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196975"/>
            <a:ext cx="8281987" cy="303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5459" name="Rectangle 12"/>
          <p:cNvSpPr>
            <a:spLocks noChangeArrowheads="1"/>
          </p:cNvSpPr>
          <p:nvPr/>
        </p:nvSpPr>
        <p:spPr bwMode="auto">
          <a:xfrm>
            <a:off x="2976291" y="4700588"/>
            <a:ext cx="314220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FF3300"/>
                </a:solidFill>
              </a:rPr>
              <a:t>图</a:t>
            </a:r>
            <a:r>
              <a:rPr lang="en-US" altLang="zh-CN" sz="2000" b="1" dirty="0" smtClean="0">
                <a:solidFill>
                  <a:srgbClr val="FF3300"/>
                </a:solidFill>
              </a:rPr>
              <a:t>10-12</a:t>
            </a:r>
            <a:r>
              <a:rPr lang="en-US" altLang="zh-CN" sz="2000" b="1" dirty="0" smtClean="0">
                <a:solidFill>
                  <a:srgbClr val="3333CC"/>
                </a:solidFill>
              </a:rPr>
              <a:t>     </a:t>
            </a:r>
            <a:r>
              <a:rPr lang="zh-CN" altLang="en-US" sz="2000" b="1" dirty="0">
                <a:solidFill>
                  <a:srgbClr val="3333CC"/>
                </a:solidFill>
              </a:rPr>
              <a:t>方式</a:t>
            </a:r>
            <a:r>
              <a:rPr lang="en-US" altLang="zh-CN" sz="2000" b="1" dirty="0">
                <a:solidFill>
                  <a:srgbClr val="3333CC"/>
                </a:solidFill>
              </a:rPr>
              <a:t>0</a:t>
            </a:r>
            <a:r>
              <a:rPr lang="zh-CN" altLang="en-US" sz="2000" b="1" dirty="0">
                <a:solidFill>
                  <a:srgbClr val="3333CC"/>
                </a:solidFill>
              </a:rPr>
              <a:t>发送时序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5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2DEE32E-E0FB-4C2B-AA61-21EF7E0176B6}" type="slidenum">
              <a:rPr lang="zh-CN" altLang="en-US" smtClean="0">
                <a:ea typeface="宋体" charset="-122"/>
              </a:rPr>
              <a:pPr/>
              <a:t>40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25602" name="内容占位符 1"/>
          <p:cNvSpPr>
            <a:spLocks noGrp="1"/>
          </p:cNvSpPr>
          <p:nvPr>
            <p:ph/>
          </p:nvPr>
        </p:nvSpPr>
        <p:spPr>
          <a:xfrm>
            <a:off x="0" y="475673"/>
            <a:ext cx="9060873" cy="5410200"/>
          </a:xfrm>
        </p:spPr>
        <p:txBody>
          <a:bodyPr/>
          <a:lstStyle/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dirty="0">
                <a:solidFill>
                  <a:srgbClr val="0000FF"/>
                </a:solidFill>
                <a:cs typeface="+mn-cs"/>
              </a:rPr>
              <a:t> </a:t>
            </a:r>
            <a:r>
              <a:rPr lang="zh-CN" altLang="en-US" dirty="0" smtClean="0">
                <a:solidFill>
                  <a:srgbClr val="0000FF"/>
                </a:solidFill>
                <a:cs typeface="+mn-cs"/>
              </a:rPr>
              <a:t>       ② </a:t>
            </a:r>
            <a:r>
              <a:rPr lang="zh-CN" altLang="en-US" dirty="0">
                <a:solidFill>
                  <a:srgbClr val="0000FF"/>
                </a:solidFill>
                <a:cs typeface="+mn-cs"/>
              </a:rPr>
              <a:t>方式</a:t>
            </a:r>
            <a:r>
              <a:rPr lang="en-US" altLang="zh-CN" dirty="0">
                <a:solidFill>
                  <a:srgbClr val="0000FF"/>
                </a:solidFill>
                <a:cs typeface="+mn-cs"/>
              </a:rPr>
              <a:t>0</a:t>
            </a:r>
            <a:r>
              <a:rPr lang="zh-CN" altLang="en-US" dirty="0">
                <a:solidFill>
                  <a:srgbClr val="0000FF"/>
                </a:solidFill>
                <a:cs typeface="+mn-cs"/>
              </a:rPr>
              <a:t>接收过程</a:t>
            </a:r>
          </a:p>
          <a:p>
            <a:pPr indent="14288" eaLnBrk="1" hangingPunct="1">
              <a:lnSpc>
                <a:spcPct val="130000"/>
              </a:lnSpc>
              <a:defRPr/>
            </a:pPr>
            <a:r>
              <a:rPr lang="zh-CN" altLang="en-US" dirty="0" smtClean="0">
                <a:cs typeface="+mn-cs"/>
              </a:rPr>
              <a:t>	方式</a:t>
            </a:r>
            <a:r>
              <a:rPr lang="en-US" altLang="zh-CN" dirty="0" smtClean="0">
                <a:ea typeface="宋体" pitchFamily="2" charset="-122"/>
                <a:cs typeface="+mn-cs"/>
              </a:rPr>
              <a:t>0</a:t>
            </a:r>
            <a:r>
              <a:rPr lang="zh-CN" altLang="en-US" dirty="0" smtClean="0">
                <a:cs typeface="+mn-cs"/>
              </a:rPr>
              <a:t>接收，</a:t>
            </a:r>
            <a:r>
              <a:rPr lang="en-US" altLang="zh-CN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REN</a:t>
            </a:r>
            <a:r>
              <a:rPr lang="zh-CN" altLang="en-US" dirty="0" smtClean="0">
                <a:cs typeface="+mn-cs"/>
              </a:rPr>
              <a:t>为串行口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允许接收控制位</a:t>
            </a:r>
            <a:endParaRPr lang="en-US" altLang="zh-CN" dirty="0" smtClean="0">
              <a:cs typeface="+mn-cs"/>
            </a:endParaRPr>
          </a:p>
          <a:p>
            <a:pPr indent="14288" eaLnBrk="1" hangingPunct="1">
              <a:lnSpc>
                <a:spcPct val="130000"/>
              </a:lnSpc>
              <a:defRPr/>
            </a:pPr>
            <a:r>
              <a:rPr lang="en-US" altLang="zh-CN" dirty="0">
                <a:solidFill>
                  <a:srgbClr val="FF3300"/>
                </a:solidFill>
                <a:ea typeface="宋体" pitchFamily="2" charset="-122"/>
                <a:cs typeface="+mn-cs"/>
              </a:rPr>
              <a:t> </a:t>
            </a:r>
            <a:r>
              <a:rPr lang="en-US" altLang="zh-CN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      REN=0</a:t>
            </a:r>
            <a:r>
              <a:rPr lang="zh-CN" altLang="en-US" dirty="0" smtClean="0">
                <a:cs typeface="+mn-cs"/>
              </a:rPr>
              <a:t>，禁止接收；</a:t>
            </a:r>
            <a:r>
              <a:rPr lang="en-US" altLang="zh-CN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REN = 1</a:t>
            </a:r>
            <a:r>
              <a:rPr lang="zh-CN" altLang="en-US" dirty="0" smtClean="0">
                <a:cs typeface="+mn-cs"/>
              </a:rPr>
              <a:t>，允许接收。</a:t>
            </a:r>
          </a:p>
          <a:p>
            <a:pPr indent="14288" eaLnBrk="1" hangingPunct="1">
              <a:lnSpc>
                <a:spcPct val="130000"/>
              </a:lnSpc>
              <a:defRPr/>
            </a:pPr>
            <a:r>
              <a:rPr lang="zh-CN" altLang="en-US" dirty="0" smtClean="0">
                <a:cs typeface="+mn-cs"/>
              </a:rPr>
              <a:t>	当向</a:t>
            </a:r>
            <a:r>
              <a:rPr lang="en-US" altLang="zh-CN" dirty="0" smtClean="0">
                <a:ea typeface="宋体" pitchFamily="2" charset="-122"/>
                <a:cs typeface="+mn-cs"/>
              </a:rPr>
              <a:t>SCON</a:t>
            </a:r>
            <a:r>
              <a:rPr lang="zh-CN" altLang="en-US" dirty="0" smtClean="0">
                <a:cs typeface="+mn-cs"/>
              </a:rPr>
              <a:t>寄存器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写入控制字</a:t>
            </a:r>
            <a:r>
              <a:rPr lang="zh-CN" altLang="en-US" dirty="0" smtClean="0">
                <a:cs typeface="+mn-cs"/>
              </a:rPr>
              <a:t>（设置为方式</a:t>
            </a:r>
            <a:r>
              <a:rPr lang="en-US" altLang="zh-CN" dirty="0" smtClean="0">
                <a:ea typeface="宋体" pitchFamily="2" charset="-122"/>
                <a:cs typeface="+mn-cs"/>
              </a:rPr>
              <a:t>0</a:t>
            </a:r>
            <a:r>
              <a:rPr lang="zh-CN" altLang="en-US" dirty="0" smtClean="0">
                <a:cs typeface="+mn-cs"/>
              </a:rPr>
              <a:t>，并使</a:t>
            </a:r>
            <a:r>
              <a:rPr lang="en-US" altLang="zh-CN" dirty="0" smtClean="0">
                <a:ea typeface="宋体" pitchFamily="2" charset="-122"/>
                <a:cs typeface="+mn-cs"/>
              </a:rPr>
              <a:t>REN</a:t>
            </a:r>
            <a:r>
              <a:rPr lang="zh-CN" altLang="en-US" dirty="0" smtClean="0">
                <a:cs typeface="+mn-cs"/>
              </a:rPr>
              <a:t>位置</a:t>
            </a:r>
            <a:r>
              <a:rPr lang="en-US" altLang="zh-CN" dirty="0" smtClean="0">
                <a:ea typeface="宋体" pitchFamily="2" charset="-122"/>
                <a:cs typeface="+mn-cs"/>
              </a:rPr>
              <a:t>1</a:t>
            </a:r>
            <a:r>
              <a:rPr lang="zh-CN" altLang="en-US" dirty="0" smtClean="0">
                <a:cs typeface="+mn-cs"/>
              </a:rPr>
              <a:t>，同时</a:t>
            </a:r>
            <a:r>
              <a:rPr lang="en-US" altLang="zh-CN" dirty="0" smtClean="0">
                <a:ea typeface="宋体" pitchFamily="2" charset="-122"/>
                <a:cs typeface="+mn-cs"/>
              </a:rPr>
              <a:t>RI = 0</a:t>
            </a:r>
            <a:r>
              <a:rPr lang="zh-CN" altLang="en-US" dirty="0" smtClean="0">
                <a:cs typeface="+mn-cs"/>
              </a:rPr>
              <a:t>）时，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产生一个正脉冲，串行口开始接收数据。</a:t>
            </a:r>
          </a:p>
          <a:p>
            <a:pPr indent="14288" eaLnBrk="1" hangingPunct="1">
              <a:lnSpc>
                <a:spcPct val="130000"/>
              </a:lnSpc>
              <a:defRPr/>
            </a:pPr>
            <a:r>
              <a:rPr lang="zh-CN" altLang="en-US" dirty="0" smtClean="0">
                <a:cs typeface="+mn-cs"/>
              </a:rPr>
              <a:t>	引脚</a:t>
            </a:r>
            <a:r>
              <a:rPr lang="en-US" altLang="zh-CN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RXD</a:t>
            </a:r>
            <a:r>
              <a:rPr lang="zh-CN" altLang="en-US" dirty="0" smtClean="0">
                <a:cs typeface="+mn-cs"/>
              </a:rPr>
              <a:t>为数据输入端，</a:t>
            </a:r>
            <a:r>
              <a:rPr lang="en-US" altLang="zh-CN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TXD</a:t>
            </a:r>
            <a:r>
              <a:rPr lang="zh-CN" altLang="en-US" dirty="0" smtClean="0">
                <a:cs typeface="+mn-cs"/>
              </a:rPr>
              <a:t>为移位脉冲信号输出端，接收器以</a:t>
            </a:r>
            <a:r>
              <a:rPr lang="en-US" altLang="zh-CN" i="1" dirty="0" err="1" smtClean="0">
                <a:solidFill>
                  <a:srgbClr val="3333CC"/>
                </a:solidFill>
                <a:ea typeface="宋体" pitchFamily="2" charset="-122"/>
                <a:cs typeface="+mn-cs"/>
              </a:rPr>
              <a:t>f</a:t>
            </a:r>
            <a:r>
              <a:rPr lang="en-US" altLang="zh-CN" baseline="-25000" dirty="0" err="1" smtClean="0">
                <a:solidFill>
                  <a:srgbClr val="3333CC"/>
                </a:solidFill>
                <a:ea typeface="宋体" pitchFamily="2" charset="-122"/>
                <a:cs typeface="+mn-cs"/>
              </a:rPr>
              <a:t>osc</a:t>
            </a:r>
            <a:r>
              <a:rPr lang="en-US" altLang="zh-CN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/12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的固定波特率</a:t>
            </a:r>
            <a:r>
              <a:rPr lang="zh-CN" altLang="en-US" dirty="0" smtClean="0">
                <a:cs typeface="+mn-cs"/>
              </a:rPr>
              <a:t>采样</a:t>
            </a:r>
            <a:r>
              <a:rPr lang="en-US" altLang="zh-CN" dirty="0" smtClean="0">
                <a:ea typeface="宋体" pitchFamily="2" charset="-122"/>
                <a:cs typeface="+mn-cs"/>
              </a:rPr>
              <a:t>RXD</a:t>
            </a:r>
            <a:r>
              <a:rPr lang="zh-CN" altLang="en-US" dirty="0" smtClean="0">
                <a:cs typeface="+mn-cs"/>
              </a:rPr>
              <a:t>引脚的数据信息，当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接收完</a:t>
            </a:r>
            <a:r>
              <a:rPr lang="en-US" altLang="zh-CN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8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位</a:t>
            </a:r>
            <a:r>
              <a:rPr lang="zh-CN" altLang="en-US" dirty="0" smtClean="0">
                <a:cs typeface="+mn-cs"/>
              </a:rPr>
              <a:t>数据时，中断标志</a:t>
            </a:r>
            <a:r>
              <a:rPr lang="en-US" altLang="zh-CN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RI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置</a:t>
            </a:r>
            <a:r>
              <a:rPr lang="en-US" altLang="zh-CN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1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，</a:t>
            </a:r>
            <a:r>
              <a:rPr lang="zh-CN" altLang="en-US" dirty="0" smtClean="0">
                <a:cs typeface="+mn-cs"/>
              </a:rPr>
              <a:t>表示一帧数据接收完毕，可进行下一帧数据的接收，时序如</a:t>
            </a:r>
            <a:r>
              <a:rPr lang="zh-CN" altLang="en-US" dirty="0" smtClean="0">
                <a:cs typeface="+mn-cs"/>
                <a:hlinkClick r:id="rId2" action="ppaction://hlinksldjump"/>
              </a:rPr>
              <a:t>图</a:t>
            </a:r>
            <a:r>
              <a:rPr lang="en-US" altLang="zh-CN" dirty="0" smtClean="0">
                <a:cs typeface="+mn-cs"/>
                <a:hlinkClick r:id="rId2" action="ppaction://hlinksldjump"/>
              </a:rPr>
              <a:t>10</a:t>
            </a:r>
            <a:r>
              <a:rPr lang="en-US" altLang="zh-CN" dirty="0" smtClean="0">
                <a:ea typeface="宋体" pitchFamily="2" charset="-122"/>
                <a:cs typeface="+mn-cs"/>
                <a:hlinkClick r:id="rId2" action="ppaction://hlinksldjump"/>
              </a:rPr>
              <a:t>-13</a:t>
            </a:r>
            <a:r>
              <a:rPr lang="zh-CN" altLang="en-US" dirty="0" smtClean="0">
                <a:ea typeface="宋体" pitchFamily="2" charset="-122"/>
                <a:cs typeface="+mn-cs"/>
              </a:rPr>
              <a:t>所示</a:t>
            </a:r>
            <a:r>
              <a:rPr lang="zh-CN" altLang="en-US" dirty="0" smtClean="0">
                <a:cs typeface="+mn-cs"/>
              </a:rPr>
              <a:t>。</a:t>
            </a:r>
          </a:p>
          <a:p>
            <a:pPr indent="14288" eaLnBrk="1" hangingPunct="1">
              <a:lnSpc>
                <a:spcPct val="130000"/>
              </a:lnSpc>
              <a:defRPr/>
            </a:pPr>
            <a:endParaRPr lang="zh-CN" altLang="en-US" dirty="0" smtClean="0"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5" name="Rectangle 5"/>
          <p:cNvSpPr>
            <a:spLocks noChangeArrowheads="1"/>
          </p:cNvSpPr>
          <p:nvPr/>
        </p:nvSpPr>
        <p:spPr bwMode="auto">
          <a:xfrm>
            <a:off x="3193215" y="4845050"/>
            <a:ext cx="293060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 sz="2000" b="1" dirty="0">
                <a:solidFill>
                  <a:srgbClr val="FF3300"/>
                </a:solidFill>
              </a:rPr>
              <a:t>图</a:t>
            </a:r>
            <a:r>
              <a:rPr lang="en-US" altLang="zh-CN" sz="2000" b="1" dirty="0" smtClean="0">
                <a:solidFill>
                  <a:srgbClr val="FF3300"/>
                </a:solidFill>
              </a:rPr>
              <a:t>10-13  </a:t>
            </a:r>
            <a:r>
              <a:rPr lang="zh-CN" altLang="en-US" sz="2000" b="1" dirty="0">
                <a:solidFill>
                  <a:srgbClr val="3333CC"/>
                </a:solidFill>
              </a:rPr>
              <a:t>方式</a:t>
            </a:r>
            <a:r>
              <a:rPr lang="en-US" altLang="zh-CN" sz="2000" b="1" dirty="0">
                <a:solidFill>
                  <a:srgbClr val="3333CC"/>
                </a:solidFill>
              </a:rPr>
              <a:t>0</a:t>
            </a:r>
            <a:r>
              <a:rPr lang="zh-CN" altLang="en-US" sz="2000" b="1" dirty="0">
                <a:solidFill>
                  <a:srgbClr val="3333CC"/>
                </a:solidFill>
              </a:rPr>
              <a:t>接收时序</a:t>
            </a:r>
          </a:p>
        </p:txBody>
      </p:sp>
      <p:pic>
        <p:nvPicPr>
          <p:cNvPr id="277506" name="Picture 11" descr="7-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0350" y="1265238"/>
            <a:ext cx="8604250" cy="315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29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F96A2D1-DF72-4C83-8FA2-2052B8EC4C4D}" type="slidenum">
              <a:rPr lang="zh-CN" altLang="en-US" smtClean="0">
                <a:ea typeface="宋体" charset="-122"/>
              </a:rPr>
              <a:pPr/>
              <a:t>42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278530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zh-CN" altLang="en-US" smtClean="0"/>
              <a:t>在方式</a:t>
            </a:r>
            <a:r>
              <a:rPr lang="en-US" altLang="zh-CN" smtClean="0">
                <a:ea typeface="宋体" charset="-122"/>
              </a:rPr>
              <a:t>0</a:t>
            </a:r>
            <a:r>
              <a:rPr lang="zh-CN" altLang="en-US" smtClean="0"/>
              <a:t>，</a:t>
            </a:r>
            <a:r>
              <a:rPr lang="en-US" altLang="zh-CN" smtClean="0">
                <a:solidFill>
                  <a:srgbClr val="FF3300"/>
                </a:solidFill>
                <a:ea typeface="宋体" charset="-122"/>
              </a:rPr>
              <a:t>SCON</a:t>
            </a:r>
            <a:r>
              <a:rPr lang="zh-CN" altLang="en-US" smtClean="0">
                <a:solidFill>
                  <a:srgbClr val="FF3300"/>
                </a:solidFill>
              </a:rPr>
              <a:t>中的</a:t>
            </a:r>
            <a:r>
              <a:rPr lang="en-US" altLang="zh-CN" smtClean="0">
                <a:solidFill>
                  <a:srgbClr val="3333CC"/>
                </a:solidFill>
                <a:ea typeface="宋体" charset="-122"/>
              </a:rPr>
              <a:t>TB8</a:t>
            </a:r>
            <a:r>
              <a:rPr lang="zh-CN" altLang="en-US" smtClean="0">
                <a:solidFill>
                  <a:srgbClr val="3333CC"/>
                </a:solidFill>
              </a:rPr>
              <a:t>、</a:t>
            </a:r>
            <a:r>
              <a:rPr lang="en-US" altLang="zh-CN" smtClean="0">
                <a:solidFill>
                  <a:srgbClr val="3333CC"/>
                </a:solidFill>
                <a:ea typeface="宋体" charset="-122"/>
              </a:rPr>
              <a:t>RB8</a:t>
            </a:r>
            <a:r>
              <a:rPr lang="zh-CN" altLang="en-US" smtClean="0">
                <a:solidFill>
                  <a:srgbClr val="FF3300"/>
                </a:solidFill>
              </a:rPr>
              <a:t>位没有用到，</a:t>
            </a:r>
            <a:r>
              <a:rPr lang="zh-CN" altLang="en-US" smtClean="0"/>
              <a:t>发送或接收完</a:t>
            </a:r>
            <a:r>
              <a:rPr lang="en-US" altLang="zh-CN" smtClean="0">
                <a:ea typeface="宋体" charset="-122"/>
              </a:rPr>
              <a:t>8</a:t>
            </a:r>
            <a:r>
              <a:rPr lang="zh-CN" altLang="en-US" smtClean="0"/>
              <a:t>位数据由硬件使</a:t>
            </a:r>
            <a:r>
              <a:rPr lang="en-US" altLang="zh-CN" smtClean="0">
                <a:ea typeface="宋体" charset="-122"/>
              </a:rPr>
              <a:t>TI</a:t>
            </a:r>
            <a:r>
              <a:rPr lang="zh-CN" altLang="en-US" smtClean="0"/>
              <a:t>或</a:t>
            </a:r>
            <a:r>
              <a:rPr lang="en-US" altLang="zh-CN" smtClean="0">
                <a:ea typeface="宋体" charset="-122"/>
              </a:rPr>
              <a:t>RI</a:t>
            </a:r>
            <a:r>
              <a:rPr lang="zh-CN" altLang="en-US" smtClean="0"/>
              <a:t>中断标志位置“</a:t>
            </a:r>
            <a:r>
              <a:rPr lang="en-US" altLang="zh-CN" smtClean="0">
                <a:ea typeface="宋体" charset="-122"/>
              </a:rPr>
              <a:t>1</a:t>
            </a:r>
            <a:r>
              <a:rPr lang="zh-CN" altLang="en-US" smtClean="0"/>
              <a:t>”，</a:t>
            </a:r>
            <a:r>
              <a:rPr lang="en-US" altLang="zh-CN" smtClean="0">
                <a:ea typeface="宋体" charset="-122"/>
              </a:rPr>
              <a:t>CPU</a:t>
            </a:r>
            <a:r>
              <a:rPr lang="zh-CN" altLang="en-US" smtClean="0"/>
              <a:t>响应</a:t>
            </a:r>
            <a:r>
              <a:rPr lang="en-US" altLang="zh-CN" smtClean="0">
                <a:ea typeface="宋体" charset="-122"/>
              </a:rPr>
              <a:t>TI</a:t>
            </a:r>
            <a:r>
              <a:rPr lang="zh-CN" altLang="en-US" smtClean="0"/>
              <a:t>或</a:t>
            </a:r>
            <a:r>
              <a:rPr lang="en-US" altLang="zh-CN" smtClean="0">
                <a:ea typeface="宋体" charset="-122"/>
              </a:rPr>
              <a:t>RI</a:t>
            </a:r>
            <a:r>
              <a:rPr lang="zh-CN" altLang="en-US" smtClean="0"/>
              <a:t>中断，在中断服务程序中向发送</a:t>
            </a:r>
            <a:r>
              <a:rPr lang="en-US" altLang="zh-CN" smtClean="0">
                <a:ea typeface="宋体" charset="-122"/>
              </a:rPr>
              <a:t>SBUF</a:t>
            </a:r>
            <a:r>
              <a:rPr lang="zh-CN" altLang="en-US" smtClean="0"/>
              <a:t>中送入下一个要发送的数据或从接收</a:t>
            </a:r>
            <a:r>
              <a:rPr lang="en-US" altLang="zh-CN" smtClean="0">
                <a:ea typeface="宋体" charset="-122"/>
              </a:rPr>
              <a:t>SBUF</a:t>
            </a:r>
            <a:r>
              <a:rPr lang="zh-CN" altLang="en-US" smtClean="0"/>
              <a:t>中把接收到的</a:t>
            </a:r>
            <a:r>
              <a:rPr lang="en-US" altLang="zh-CN" smtClean="0">
                <a:ea typeface="宋体" charset="-122"/>
              </a:rPr>
              <a:t>1B</a:t>
            </a:r>
            <a:r>
              <a:rPr lang="zh-CN" altLang="en-US" smtClean="0"/>
              <a:t>存入内部</a:t>
            </a:r>
            <a:r>
              <a:rPr lang="en-US" altLang="zh-CN" smtClean="0">
                <a:ea typeface="宋体" charset="-122"/>
              </a:rPr>
              <a:t>RAM</a:t>
            </a:r>
            <a:r>
              <a:rPr lang="zh-CN" altLang="en-US" smtClean="0"/>
              <a:t>中。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mtClean="0"/>
              <a:t>注意，</a:t>
            </a:r>
            <a:r>
              <a:rPr lang="en-US" altLang="zh-CN" smtClean="0">
                <a:ea typeface="宋体" charset="-122"/>
              </a:rPr>
              <a:t>TI</a:t>
            </a:r>
            <a:r>
              <a:rPr lang="zh-CN" altLang="en-US" smtClean="0"/>
              <a:t>或</a:t>
            </a:r>
            <a:r>
              <a:rPr lang="en-US" altLang="zh-CN" smtClean="0">
                <a:ea typeface="宋体" charset="-122"/>
              </a:rPr>
              <a:t>RI</a:t>
            </a:r>
            <a:r>
              <a:rPr lang="zh-CN" altLang="en-US" smtClean="0"/>
              <a:t>标志位必须由软件清“</a:t>
            </a:r>
            <a:r>
              <a:rPr lang="en-US" altLang="zh-CN" smtClean="0">
                <a:ea typeface="宋体" charset="-122"/>
              </a:rPr>
              <a:t>0</a:t>
            </a:r>
            <a:r>
              <a:rPr lang="zh-CN" altLang="en-US" smtClean="0"/>
              <a:t>”，采用如下指令：</a:t>
            </a:r>
          </a:p>
          <a:p>
            <a:pPr eaLnBrk="1" hangingPunct="1">
              <a:lnSpc>
                <a:spcPct val="150000"/>
              </a:lnSpc>
            </a:pPr>
            <a:r>
              <a:rPr lang="pt-BR" altLang="zh-CN" sz="2000" smtClean="0">
                <a:solidFill>
                  <a:srgbClr val="3333CC"/>
                </a:solidFill>
                <a:ea typeface="宋体" charset="-122"/>
              </a:rPr>
              <a:t>		CLR	TI	</a:t>
            </a:r>
            <a:r>
              <a:rPr lang="zh-CN" altLang="en-US" sz="2000" smtClean="0">
                <a:solidFill>
                  <a:srgbClr val="3333CC"/>
                </a:solidFill>
              </a:rPr>
              <a:t>；</a:t>
            </a:r>
            <a:r>
              <a:rPr lang="pt-BR" altLang="zh-CN" sz="2000" smtClean="0">
                <a:solidFill>
                  <a:srgbClr val="3333CC"/>
                </a:solidFill>
                <a:ea typeface="宋体" charset="-122"/>
              </a:rPr>
              <a:t>TI</a:t>
            </a:r>
            <a:r>
              <a:rPr lang="zh-CN" altLang="en-US" sz="2000" smtClean="0">
                <a:solidFill>
                  <a:srgbClr val="3333CC"/>
                </a:solidFill>
              </a:rPr>
              <a:t>位清“</a:t>
            </a:r>
            <a:r>
              <a:rPr lang="pt-BR" altLang="zh-CN" sz="2000" smtClean="0">
                <a:solidFill>
                  <a:srgbClr val="3333CC"/>
                </a:solidFill>
                <a:ea typeface="宋体" charset="-122"/>
              </a:rPr>
              <a:t>0</a:t>
            </a:r>
            <a:r>
              <a:rPr lang="zh-CN" altLang="en-US" sz="2000" smtClean="0">
                <a:solidFill>
                  <a:srgbClr val="3333CC"/>
                </a:solidFill>
              </a:rPr>
              <a:t>”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000" smtClean="0">
                <a:solidFill>
                  <a:srgbClr val="3333CC"/>
                </a:solidFill>
                <a:ea typeface="宋体" charset="-122"/>
              </a:rPr>
              <a:t>		CLR	RI 	</a:t>
            </a:r>
            <a:r>
              <a:rPr lang="zh-CN" altLang="en-US" sz="2000" smtClean="0">
                <a:solidFill>
                  <a:srgbClr val="3333CC"/>
                </a:solidFill>
              </a:rPr>
              <a:t>；</a:t>
            </a:r>
            <a:r>
              <a:rPr lang="en-US" altLang="zh-CN" sz="2000" smtClean="0">
                <a:solidFill>
                  <a:srgbClr val="3333CC"/>
                </a:solidFill>
                <a:ea typeface="宋体" charset="-122"/>
              </a:rPr>
              <a:t>RI</a:t>
            </a:r>
            <a:r>
              <a:rPr lang="zh-CN" altLang="en-US" sz="2000" smtClean="0">
                <a:solidFill>
                  <a:srgbClr val="3333CC"/>
                </a:solidFill>
              </a:rPr>
              <a:t>位清“</a:t>
            </a:r>
            <a:r>
              <a:rPr lang="en-US" altLang="zh-CN" sz="2000" smtClean="0">
                <a:solidFill>
                  <a:srgbClr val="3333CC"/>
                </a:solidFill>
                <a:ea typeface="宋体" charset="-122"/>
              </a:rPr>
              <a:t>0</a:t>
            </a:r>
            <a:r>
              <a:rPr lang="zh-CN" altLang="en-US" sz="2000" smtClean="0">
                <a:solidFill>
                  <a:srgbClr val="3333CC"/>
                </a:solidFill>
              </a:rPr>
              <a:t>”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mtClean="0"/>
              <a:t>方式</a:t>
            </a:r>
            <a:r>
              <a:rPr lang="en-US" altLang="zh-CN" smtClean="0">
                <a:ea typeface="宋体" charset="-122"/>
              </a:rPr>
              <a:t>0</a:t>
            </a:r>
            <a:r>
              <a:rPr lang="zh-CN" altLang="en-US" smtClean="0"/>
              <a:t>时，</a:t>
            </a:r>
            <a:r>
              <a:rPr lang="en-US" altLang="zh-CN" smtClean="0">
                <a:ea typeface="宋体" charset="-122"/>
              </a:rPr>
              <a:t>SM2</a:t>
            </a:r>
            <a:r>
              <a:rPr lang="zh-CN" altLang="en-US" smtClean="0"/>
              <a:t>位（多机通信控制位）必须为</a:t>
            </a:r>
            <a:r>
              <a:rPr lang="en-US" altLang="zh-CN" smtClean="0">
                <a:ea typeface="宋体" charset="-122"/>
              </a:rPr>
              <a:t>0</a:t>
            </a:r>
            <a:r>
              <a:rPr lang="zh-CN" altLang="en-US" smtClean="0"/>
              <a:t>。</a:t>
            </a:r>
          </a:p>
          <a:p>
            <a:pPr eaLnBrk="1" hangingPunct="1">
              <a:lnSpc>
                <a:spcPct val="150000"/>
              </a:lnSpc>
            </a:pPr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261A1-74EA-4EAE-A309-0B0BD37F6EB0}" type="slidenum">
              <a:rPr lang="en-US" altLang="zh-CN" smtClean="0"/>
              <a:pPr>
                <a:defRPr/>
              </a:pPr>
              <a:t>43</a:t>
            </a:fld>
            <a:endParaRPr lang="en-US" altLang="zh-CN" dirty="0"/>
          </a:p>
        </p:txBody>
      </p:sp>
      <p:sp>
        <p:nvSpPr>
          <p:cNvPr id="6" name="矩形 5"/>
          <p:cNvSpPr/>
          <p:nvPr/>
        </p:nvSpPr>
        <p:spPr>
          <a:xfrm>
            <a:off x="116860" y="759786"/>
            <a:ext cx="2093843" cy="5724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342900" algn="just">
              <a:lnSpc>
                <a:spcPct val="130000"/>
              </a:lnSpc>
              <a:spcBef>
                <a:spcPct val="20000"/>
              </a:spcBef>
            </a:pPr>
            <a:r>
              <a:rPr lang="en-US" altLang="zh-CN" sz="2400" b="1" kern="0" dirty="0">
                <a:solidFill>
                  <a:srgbClr val="0000FF"/>
                </a:solidFill>
                <a:latin typeface="Arial"/>
                <a:ea typeface="幼圆"/>
              </a:rPr>
              <a:t>2.  </a:t>
            </a:r>
            <a:r>
              <a:rPr lang="zh-CN" altLang="en-US" sz="2400" b="1" kern="0" dirty="0">
                <a:solidFill>
                  <a:srgbClr val="0000FF"/>
                </a:solidFill>
                <a:latin typeface="Arial"/>
                <a:ea typeface="幼圆"/>
              </a:rPr>
              <a:t>方式</a:t>
            </a:r>
            <a:r>
              <a:rPr lang="en-US" altLang="zh-CN" sz="2400" b="1" kern="0" dirty="0">
                <a:solidFill>
                  <a:srgbClr val="0000FF"/>
                </a:solidFill>
                <a:latin typeface="Arial"/>
                <a:ea typeface="幼圆"/>
              </a:rPr>
              <a:t>1</a:t>
            </a:r>
            <a:endParaRPr lang="zh-CN" altLang="en-US" sz="2400" b="1" kern="0" dirty="0">
              <a:solidFill>
                <a:srgbClr val="0000FF"/>
              </a:solidFill>
              <a:latin typeface="Arial"/>
              <a:ea typeface="幼圆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0" y="1516978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        串行口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以方式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1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、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2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、或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3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工作时，都为异步通信接口，它们的引脚功能配置皆相同，都是以</a:t>
            </a:r>
            <a:r>
              <a:rPr lang="en-US" altLang="zh-CN" sz="2400" b="1" dirty="0">
                <a:solidFill>
                  <a:srgbClr val="FF0000"/>
                </a:solidFill>
                <a:latin typeface="+mn-lt"/>
                <a:ea typeface="+mn-ea"/>
                <a:cs typeface="幼圆"/>
              </a:rPr>
              <a:t>TXD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为发送端，</a:t>
            </a:r>
            <a:r>
              <a:rPr lang="en-US" altLang="zh-CN" sz="2400" b="1" dirty="0">
                <a:solidFill>
                  <a:srgbClr val="FF0000"/>
                </a:solidFill>
                <a:latin typeface="+mn-lt"/>
                <a:ea typeface="+mn-ea"/>
                <a:cs typeface="幼圆"/>
              </a:rPr>
              <a:t>RXD</a:t>
            </a:r>
            <a:r>
              <a:rPr lang="zh-CN" altLang="en-US" sz="24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为接收端如下图示：</a:t>
            </a:r>
          </a:p>
        </p:txBody>
      </p:sp>
      <p:pic>
        <p:nvPicPr>
          <p:cNvPr id="290818" name="Picture 2" descr="10-Y串口方式1、2、3引脚功能配置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961" y="3121890"/>
            <a:ext cx="3692093" cy="3061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3006041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3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8D0CCA3-4A56-417D-8FB3-117851A0DEE5}" type="slidenum">
              <a:rPr lang="zh-CN" altLang="en-US" smtClean="0">
                <a:ea typeface="宋体" charset="-122"/>
              </a:rPr>
              <a:pPr/>
              <a:t>44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279554" name="内容占位符 1"/>
          <p:cNvSpPr>
            <a:spLocks noGrp="1"/>
          </p:cNvSpPr>
          <p:nvPr>
            <p:ph/>
          </p:nvPr>
        </p:nvSpPr>
        <p:spPr>
          <a:xfrm>
            <a:off x="0" y="685800"/>
            <a:ext cx="8775700" cy="5410200"/>
          </a:xfrm>
        </p:spPr>
        <p:txBody>
          <a:bodyPr/>
          <a:lstStyle/>
          <a:p>
            <a:pPr eaLnBrk="1" hangingPunct="1">
              <a:lnSpc>
                <a:spcPct val="130000"/>
              </a:lnSpc>
            </a:pPr>
            <a:r>
              <a:rPr lang="zh-CN" altLang="en-US" dirty="0" smtClean="0"/>
              <a:t>方式</a:t>
            </a:r>
            <a:r>
              <a:rPr lang="en-US" altLang="zh-CN" dirty="0" smtClean="0">
                <a:ea typeface="宋体" charset="-122"/>
              </a:rPr>
              <a:t>1</a:t>
            </a:r>
            <a:r>
              <a:rPr lang="zh-CN" altLang="en-US" dirty="0" smtClean="0">
                <a:ea typeface="宋体" charset="-122"/>
              </a:rPr>
              <a:t>适用于</a:t>
            </a:r>
            <a:r>
              <a:rPr lang="zh-CN" altLang="en-US" dirty="0" smtClean="0"/>
              <a:t>双机串行通信方式，如下</a:t>
            </a:r>
            <a:r>
              <a:rPr lang="zh-CN" altLang="en-US" dirty="0" smtClean="0">
                <a:solidFill>
                  <a:srgbClr val="3333CC"/>
                </a:solidFill>
              </a:rPr>
              <a:t>图</a:t>
            </a:r>
            <a:r>
              <a:rPr lang="zh-CN" altLang="en-US" dirty="0" smtClean="0"/>
              <a:t>所示。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dirty="0" smtClean="0"/>
              <a:t>当</a:t>
            </a:r>
            <a:r>
              <a:rPr lang="en-US" altLang="zh-CN" dirty="0" smtClean="0">
                <a:solidFill>
                  <a:srgbClr val="3333CC"/>
                </a:solidFill>
                <a:ea typeface="宋体" charset="-122"/>
              </a:rPr>
              <a:t>SM0</a:t>
            </a:r>
            <a:r>
              <a:rPr lang="zh-CN" altLang="en-US" dirty="0" smtClean="0">
                <a:solidFill>
                  <a:srgbClr val="3333CC"/>
                </a:solidFill>
              </a:rPr>
              <a:t>、</a:t>
            </a:r>
            <a:r>
              <a:rPr lang="en-US" altLang="zh-CN" dirty="0" smtClean="0">
                <a:solidFill>
                  <a:srgbClr val="3333CC"/>
                </a:solidFill>
                <a:ea typeface="宋体" charset="-122"/>
              </a:rPr>
              <a:t>SM1</a:t>
            </a:r>
            <a:r>
              <a:rPr lang="en-US" altLang="zh-CN" dirty="0" smtClean="0">
                <a:solidFill>
                  <a:srgbClr val="3333CC"/>
                </a:solidFill>
              </a:rPr>
              <a:t>=</a:t>
            </a:r>
            <a:r>
              <a:rPr lang="en-US" altLang="zh-CN" dirty="0" smtClean="0">
                <a:solidFill>
                  <a:srgbClr val="3333CC"/>
                </a:solidFill>
                <a:ea typeface="宋体" charset="-122"/>
              </a:rPr>
              <a:t>01</a:t>
            </a:r>
            <a:r>
              <a:rPr lang="zh-CN" altLang="en-US" dirty="0" smtClean="0"/>
              <a:t>时，串行口设为方式</a:t>
            </a:r>
            <a:r>
              <a:rPr lang="en-US" altLang="zh-CN" dirty="0" smtClean="0">
                <a:ea typeface="宋体" charset="-122"/>
              </a:rPr>
              <a:t>1</a:t>
            </a:r>
            <a:r>
              <a:rPr lang="zh-CN" altLang="en-US" dirty="0" smtClean="0"/>
              <a:t>的双机串行通信。</a:t>
            </a:r>
            <a:r>
              <a:rPr lang="en-US" altLang="zh-CN" dirty="0" smtClean="0">
                <a:ea typeface="宋体" charset="-122"/>
              </a:rPr>
              <a:t>TXD</a:t>
            </a:r>
            <a:r>
              <a:rPr lang="zh-CN" altLang="en-US" dirty="0" smtClean="0"/>
              <a:t>脚和</a:t>
            </a:r>
            <a:r>
              <a:rPr lang="en-US" altLang="zh-CN" dirty="0" smtClean="0">
                <a:ea typeface="宋体" charset="-122"/>
              </a:rPr>
              <a:t>RXD</a:t>
            </a:r>
            <a:r>
              <a:rPr lang="zh-CN" altLang="en-US" dirty="0" smtClean="0"/>
              <a:t>脚分别用于发送和接收数据。</a:t>
            </a:r>
          </a:p>
          <a:p>
            <a:pPr eaLnBrk="1" hangingPunct="1">
              <a:lnSpc>
                <a:spcPct val="130000"/>
              </a:lnSpc>
            </a:pPr>
            <a:endParaRPr lang="en-US" altLang="zh-CN" dirty="0" smtClean="0"/>
          </a:p>
          <a:p>
            <a:pPr eaLnBrk="1" hangingPunct="1">
              <a:lnSpc>
                <a:spcPct val="130000"/>
              </a:lnSpc>
            </a:pPr>
            <a:endParaRPr lang="en-US" altLang="zh-CN" dirty="0" smtClean="0"/>
          </a:p>
          <a:p>
            <a:pPr eaLnBrk="1" hangingPunct="1">
              <a:lnSpc>
                <a:spcPct val="130000"/>
              </a:lnSpc>
            </a:pPr>
            <a:endParaRPr lang="en-US" altLang="zh-CN" dirty="0" smtClean="0"/>
          </a:p>
          <a:p>
            <a:pPr eaLnBrk="1" hangingPunct="1">
              <a:lnSpc>
                <a:spcPct val="130000"/>
              </a:lnSpc>
            </a:pPr>
            <a:endParaRPr lang="en-US" altLang="zh-CN" dirty="0" smtClean="0"/>
          </a:p>
          <a:p>
            <a:pPr eaLnBrk="1" hangingPunct="1">
              <a:lnSpc>
                <a:spcPct val="130000"/>
              </a:lnSpc>
            </a:pPr>
            <a:endParaRPr lang="en-US" altLang="zh-CN" dirty="0" smtClean="0"/>
          </a:p>
          <a:p>
            <a:pPr eaLnBrk="1" hangingPunct="1">
              <a:lnSpc>
                <a:spcPct val="130000"/>
              </a:lnSpc>
            </a:pPr>
            <a:endParaRPr lang="en-US" altLang="zh-CN" dirty="0" smtClean="0"/>
          </a:p>
          <a:p>
            <a:pPr eaLnBrk="1" hangingPunct="1">
              <a:lnSpc>
                <a:spcPct val="130000"/>
              </a:lnSpc>
            </a:pPr>
            <a:r>
              <a:rPr lang="en-US" altLang="zh-CN" dirty="0" smtClean="0"/>
              <a:t>		</a:t>
            </a:r>
            <a:endParaRPr lang="zh-CN" altLang="en-US" sz="2000" dirty="0" smtClean="0"/>
          </a:p>
        </p:txBody>
      </p:sp>
      <p:pic>
        <p:nvPicPr>
          <p:cNvPr id="279555" name="Picture 11" descr="7-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3390900"/>
            <a:ext cx="485775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7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69B8A1A-5A16-4665-B640-0BF14CD89A37}" type="slidenum">
              <a:rPr lang="zh-CN" altLang="en-US" smtClean="0">
                <a:ea typeface="宋体" charset="-122"/>
              </a:rPr>
              <a:pPr/>
              <a:t>45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2051" name="内容占位符 1"/>
          <p:cNvSpPr>
            <a:spLocks noGrp="1"/>
          </p:cNvSpPr>
          <p:nvPr>
            <p:ph/>
          </p:nvPr>
        </p:nvSpPr>
        <p:spPr>
          <a:xfrm>
            <a:off x="0" y="457200"/>
            <a:ext cx="9144000" cy="5410200"/>
          </a:xfrm>
        </p:spPr>
        <p:txBody>
          <a:bodyPr/>
          <a:lstStyle/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dirty="0">
                <a:cs typeface="+mn-cs"/>
              </a:rPr>
              <a:t>       </a:t>
            </a:r>
            <a:r>
              <a:rPr lang="zh-CN" altLang="en-US" dirty="0">
                <a:solidFill>
                  <a:srgbClr val="0000FF"/>
                </a:solidFill>
                <a:cs typeface="+mn-cs"/>
              </a:rPr>
              <a:t>（</a:t>
            </a:r>
            <a:r>
              <a:rPr lang="en-US" altLang="zh-CN" dirty="0">
                <a:solidFill>
                  <a:srgbClr val="0000FF"/>
                </a:solidFill>
                <a:cs typeface="+mn-cs"/>
              </a:rPr>
              <a:t>1</a:t>
            </a:r>
            <a:r>
              <a:rPr lang="zh-CN" altLang="en-US" dirty="0">
                <a:solidFill>
                  <a:srgbClr val="0000FF"/>
                </a:solidFill>
                <a:cs typeface="+mn-cs"/>
              </a:rPr>
              <a:t>）数据帧的格式</a:t>
            </a:r>
            <a:endParaRPr lang="en-US" altLang="zh-CN" dirty="0">
              <a:solidFill>
                <a:srgbClr val="0000FF"/>
              </a:solidFill>
              <a:cs typeface="+mn-cs"/>
            </a:endParaRP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dirty="0" smtClean="0">
                <a:cs typeface="+mn-cs"/>
              </a:rPr>
              <a:t>        方式</a:t>
            </a:r>
            <a:r>
              <a:rPr lang="en-US" altLang="zh-CN" dirty="0" smtClean="0">
                <a:ea typeface="宋体" pitchFamily="2" charset="-122"/>
                <a:cs typeface="+mn-cs"/>
              </a:rPr>
              <a:t>1</a:t>
            </a:r>
            <a:r>
              <a:rPr lang="zh-CN" altLang="en-US" dirty="0" smtClean="0">
                <a:solidFill>
                  <a:srgbClr val="FF3300"/>
                </a:solidFill>
                <a:cs typeface="+mn-cs"/>
              </a:rPr>
              <a:t>一帧数据为</a:t>
            </a:r>
            <a:r>
              <a:rPr lang="en-US" altLang="zh-CN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10</a:t>
            </a:r>
            <a:r>
              <a:rPr lang="zh-CN" altLang="en-US" dirty="0" smtClean="0">
                <a:solidFill>
                  <a:srgbClr val="FF3300"/>
                </a:solidFill>
                <a:cs typeface="+mn-cs"/>
              </a:rPr>
              <a:t>位</a:t>
            </a:r>
            <a:r>
              <a:rPr lang="zh-CN" altLang="en-US" dirty="0" smtClean="0">
                <a:cs typeface="+mn-cs"/>
              </a:rPr>
              <a:t>，</a:t>
            </a:r>
            <a:r>
              <a:rPr lang="en-US" altLang="zh-CN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1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个起始位（</a:t>
            </a:r>
            <a:r>
              <a:rPr lang="en-US" altLang="zh-CN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0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），</a:t>
            </a:r>
            <a:r>
              <a:rPr lang="en-US" altLang="zh-CN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8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个数据位，</a:t>
            </a:r>
            <a:r>
              <a:rPr lang="en-US" altLang="zh-CN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1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个停止位（</a:t>
            </a:r>
            <a:r>
              <a:rPr lang="en-US" altLang="zh-CN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1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），</a:t>
            </a:r>
            <a:r>
              <a:rPr lang="zh-CN" altLang="en-US" dirty="0" smtClean="0">
                <a:cs typeface="+mn-cs"/>
              </a:rPr>
              <a:t>先发送或接收最低位。帧格式如</a:t>
            </a:r>
            <a:r>
              <a:rPr lang="zh-CN" altLang="en-US" dirty="0" smtClean="0">
                <a:solidFill>
                  <a:srgbClr val="FF3300"/>
                </a:solidFill>
                <a:cs typeface="+mn-cs"/>
              </a:rPr>
              <a:t>下图</a:t>
            </a:r>
            <a:r>
              <a:rPr lang="zh-CN" altLang="en-US" dirty="0" smtClean="0">
                <a:ea typeface="宋体" pitchFamily="2" charset="-122"/>
                <a:cs typeface="+mn-cs"/>
              </a:rPr>
              <a:t>所示</a:t>
            </a:r>
            <a:r>
              <a:rPr lang="zh-CN" altLang="en-US" dirty="0" smtClean="0">
                <a:solidFill>
                  <a:srgbClr val="FF3300"/>
                </a:solidFill>
                <a:cs typeface="+mn-cs"/>
              </a:rPr>
              <a:t>。</a:t>
            </a:r>
            <a:endParaRPr lang="en-US" altLang="zh-CN" dirty="0" smtClean="0">
              <a:solidFill>
                <a:srgbClr val="FF3300"/>
              </a:solidFill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r>
              <a:rPr lang="en-US" altLang="zh-CN" dirty="0" smtClean="0">
                <a:cs typeface="+mn-cs"/>
              </a:rPr>
              <a:t>	</a:t>
            </a:r>
            <a:r>
              <a:rPr lang="en-US" altLang="zh-CN" dirty="0" smtClean="0">
                <a:solidFill>
                  <a:srgbClr val="FF3300"/>
                </a:solidFill>
                <a:cs typeface="+mn-cs"/>
              </a:rPr>
              <a:t>	           </a:t>
            </a:r>
          </a:p>
          <a:p>
            <a:pPr eaLnBrk="1" hangingPunct="1">
              <a:lnSpc>
                <a:spcPct val="130000"/>
              </a:lnSpc>
              <a:defRPr/>
            </a:pPr>
            <a:endParaRPr lang="en-US" altLang="zh-CN" dirty="0">
              <a:solidFill>
                <a:srgbClr val="FF3300"/>
              </a:solidFill>
              <a:cs typeface="+mn-cs"/>
            </a:endParaRPr>
          </a:p>
          <a:p>
            <a:pPr algn="ctr" eaLnBrk="1" hangingPunct="1">
              <a:lnSpc>
                <a:spcPct val="130000"/>
              </a:lnSpc>
              <a:defRPr/>
            </a:pPr>
            <a:r>
              <a:rPr lang="en-US" altLang="zh-CN" dirty="0" smtClean="0">
                <a:solidFill>
                  <a:srgbClr val="FF3300"/>
                </a:solidFill>
                <a:cs typeface="+mn-cs"/>
              </a:rPr>
              <a:t> </a:t>
            </a:r>
            <a:r>
              <a:rPr lang="zh-CN" altLang="en-US" sz="2000" dirty="0" smtClean="0">
                <a:solidFill>
                  <a:srgbClr val="3333CC"/>
                </a:solidFill>
                <a:cs typeface="+mn-cs"/>
              </a:rPr>
              <a:t>方式</a:t>
            </a:r>
            <a:r>
              <a:rPr lang="en-US" altLang="zh-CN" sz="2000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1</a:t>
            </a:r>
            <a:r>
              <a:rPr lang="zh-CN" altLang="en-US" sz="2000" dirty="0" smtClean="0">
                <a:solidFill>
                  <a:srgbClr val="3333CC"/>
                </a:solidFill>
                <a:cs typeface="+mn-cs"/>
              </a:rPr>
              <a:t>的帧格式</a:t>
            </a:r>
          </a:p>
          <a:p>
            <a:pPr eaLnBrk="1" hangingPunct="1">
              <a:lnSpc>
                <a:spcPct val="130000"/>
              </a:lnSpc>
              <a:defRPr/>
            </a:pPr>
            <a:endParaRPr lang="en-US" altLang="zh-CN" dirty="0" smtClean="0">
              <a:cs typeface="+mn-cs"/>
            </a:endParaRP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dirty="0" smtClean="0">
                <a:cs typeface="+mn-cs"/>
              </a:rPr>
              <a:t>        </a:t>
            </a:r>
          </a:p>
        </p:txBody>
      </p:sp>
      <p:sp>
        <p:nvSpPr>
          <p:cNvPr id="28057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zh-CN" altLang="en-US" sz="2400">
              <a:ea typeface="黑体" pitchFamily="49" charset="-122"/>
            </a:endParaRPr>
          </a:p>
        </p:txBody>
      </p:sp>
      <p:pic>
        <p:nvPicPr>
          <p:cNvPr id="280580" name="Picture 13" descr="7-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975" y="2816225"/>
            <a:ext cx="878205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747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284748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E5FA8B5-9BEF-4D34-ADD4-FAFB58BB0EE2}" type="slidenum">
              <a:rPr lang="en-US" altLang="zh-CN">
                <a:ea typeface="宋体" charset="-122"/>
              </a:rPr>
              <a:pPr/>
              <a:t>46</a:t>
            </a:fld>
            <a:endParaRPr lang="en-US" altLang="zh-CN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566738"/>
            <a:ext cx="8002512" cy="59093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3333CC"/>
                </a:solidFill>
                <a:ea typeface="幼圆"/>
                <a:cs typeface="幼圆"/>
              </a:rPr>
              <a:t>      </a:t>
            </a:r>
            <a:r>
              <a:rPr lang="zh-CN" altLang="en-US" sz="2400" b="1" dirty="0">
                <a:solidFill>
                  <a:srgbClr val="0000FF"/>
                </a:solidFill>
                <a:ea typeface="幼圆"/>
                <a:cs typeface="幼圆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ea typeface="幼圆"/>
                <a:cs typeface="幼圆"/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ea typeface="幼圆"/>
                <a:cs typeface="幼圆"/>
              </a:rPr>
              <a:t>）波特率</a:t>
            </a:r>
            <a:endParaRPr lang="en-US" altLang="zh-CN" sz="2400" b="1" dirty="0">
              <a:solidFill>
                <a:srgbClr val="0000FF"/>
              </a:solidFill>
              <a:ea typeface="幼圆"/>
              <a:cs typeface="幼圆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3333CC"/>
                </a:solidFill>
                <a:ea typeface="幼圆"/>
                <a:cs typeface="幼圆"/>
              </a:rPr>
              <a:t>        </a:t>
            </a:r>
            <a:r>
              <a:rPr lang="zh-CN" altLang="en-US" sz="2000" b="1" dirty="0">
                <a:solidFill>
                  <a:srgbClr val="3333CC"/>
                </a:solidFill>
                <a:ea typeface="幼圆"/>
                <a:cs typeface="幼圆"/>
              </a:rPr>
              <a:t>方式</a:t>
            </a:r>
            <a:r>
              <a:rPr lang="en-US" altLang="zh-CN" sz="2000" b="1" dirty="0">
                <a:solidFill>
                  <a:srgbClr val="333399"/>
                </a:solidFill>
              </a:rPr>
              <a:t>1</a:t>
            </a:r>
            <a:r>
              <a:rPr lang="zh-CN" altLang="en-US" sz="2000" b="1" dirty="0">
                <a:solidFill>
                  <a:srgbClr val="333399"/>
                </a:solidFill>
                <a:ea typeface="幼圆"/>
                <a:cs typeface="幼圆"/>
              </a:rPr>
              <a:t>为</a:t>
            </a:r>
            <a:r>
              <a:rPr lang="zh-CN" altLang="en-US" sz="2000" b="1" dirty="0">
                <a:solidFill>
                  <a:srgbClr val="3333CC"/>
                </a:solidFill>
                <a:ea typeface="幼圆"/>
                <a:cs typeface="幼圆"/>
              </a:rPr>
              <a:t>波特率可变</a:t>
            </a:r>
            <a:r>
              <a:rPr lang="zh-CN" altLang="en-US" sz="2000" b="1" dirty="0" smtClean="0">
                <a:solidFill>
                  <a:srgbClr val="333399"/>
                </a:solidFill>
                <a:ea typeface="幼圆"/>
                <a:cs typeface="幼圆"/>
              </a:rPr>
              <a:t>的</a:t>
            </a:r>
            <a:r>
              <a:rPr lang="en-US" altLang="zh-CN" sz="2000" b="1" dirty="0" smtClean="0">
                <a:solidFill>
                  <a:srgbClr val="333399"/>
                </a:solidFill>
              </a:rPr>
              <a:t>10</a:t>
            </a:r>
            <a:r>
              <a:rPr lang="zh-CN" altLang="en-US" sz="2000" b="1" dirty="0" smtClean="0">
                <a:solidFill>
                  <a:srgbClr val="333399"/>
                </a:solidFill>
                <a:ea typeface="幼圆"/>
                <a:cs typeface="幼圆"/>
              </a:rPr>
              <a:t>位</a:t>
            </a:r>
            <a:r>
              <a:rPr lang="zh-CN" altLang="en-US" sz="2000" b="1" dirty="0">
                <a:solidFill>
                  <a:srgbClr val="333399"/>
                </a:solidFill>
                <a:ea typeface="幼圆"/>
                <a:cs typeface="幼圆"/>
              </a:rPr>
              <a:t>异步通信接口。波特率由下式确定：</a:t>
            </a:r>
            <a:endParaRPr lang="en-US" altLang="zh-CN" sz="2000" b="1" dirty="0">
              <a:solidFill>
                <a:srgbClr val="333399"/>
              </a:solidFill>
              <a:ea typeface="幼圆"/>
              <a:cs typeface="幼圆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333399"/>
                </a:solidFill>
              </a:rPr>
              <a:t>	</a:t>
            </a:r>
            <a:r>
              <a:rPr lang="zh-CN" altLang="en-US" sz="2400" b="1" dirty="0" smtClean="0">
                <a:solidFill>
                  <a:srgbClr val="333399"/>
                </a:solidFill>
              </a:rPr>
              <a:t>      </a:t>
            </a:r>
            <a:r>
              <a:rPr lang="zh-CN" altLang="en-US" sz="2400" b="1" dirty="0" smtClean="0">
                <a:solidFill>
                  <a:srgbClr val="3333CC"/>
                </a:solidFill>
                <a:ea typeface="幼圆"/>
                <a:cs typeface="幼圆"/>
              </a:rPr>
              <a:t>方式</a:t>
            </a:r>
            <a:r>
              <a:rPr lang="en-US" altLang="zh-CN" sz="2400" b="1" dirty="0">
                <a:solidFill>
                  <a:srgbClr val="3333CC"/>
                </a:solidFill>
              </a:rPr>
              <a:t>1</a:t>
            </a:r>
            <a:r>
              <a:rPr lang="zh-CN" altLang="en-US" sz="2400" b="1" dirty="0">
                <a:solidFill>
                  <a:srgbClr val="3333CC"/>
                </a:solidFill>
                <a:ea typeface="幼圆"/>
                <a:cs typeface="幼圆"/>
              </a:rPr>
              <a:t>波特率</a:t>
            </a:r>
            <a:r>
              <a:rPr lang="zh-CN" altLang="en-US" sz="2400" b="1" dirty="0">
                <a:solidFill>
                  <a:srgbClr val="333399"/>
                </a:solidFill>
              </a:rPr>
              <a:t> </a:t>
            </a:r>
            <a:r>
              <a:rPr lang="en-US" altLang="zh-CN" sz="2400" b="1" dirty="0">
                <a:solidFill>
                  <a:srgbClr val="333399"/>
                </a:solidFill>
              </a:rPr>
              <a:t>=         </a:t>
            </a:r>
            <a:r>
              <a:rPr lang="en-US" altLang="zh-CN" sz="2400" b="1" dirty="0">
                <a:solidFill>
                  <a:srgbClr val="333399"/>
                </a:solidFill>
                <a:sym typeface="Symbol" pitchFamily="18" charset="2"/>
              </a:rPr>
              <a:t></a:t>
            </a:r>
            <a:r>
              <a:rPr lang="en-US" altLang="zh-CN" sz="2400" b="1" dirty="0">
                <a:solidFill>
                  <a:srgbClr val="333399"/>
                </a:solidFill>
              </a:rPr>
              <a:t> </a:t>
            </a:r>
            <a:r>
              <a:rPr lang="zh-CN" altLang="en-US" sz="2400" b="1" dirty="0">
                <a:solidFill>
                  <a:srgbClr val="333399"/>
                </a:solidFill>
                <a:ea typeface="幼圆"/>
                <a:cs typeface="幼圆"/>
              </a:rPr>
              <a:t>定时器</a:t>
            </a:r>
            <a:r>
              <a:rPr lang="en-US" altLang="zh-CN" sz="2400" b="1" dirty="0">
                <a:solidFill>
                  <a:srgbClr val="333399"/>
                </a:solidFill>
              </a:rPr>
              <a:t>T1</a:t>
            </a:r>
            <a:r>
              <a:rPr lang="zh-CN" altLang="en-US" sz="2400" b="1" dirty="0">
                <a:solidFill>
                  <a:srgbClr val="333399"/>
                </a:solidFill>
                <a:ea typeface="幼圆"/>
                <a:cs typeface="幼圆"/>
              </a:rPr>
              <a:t>的溢出率</a:t>
            </a:r>
            <a:endParaRPr lang="en-US" altLang="zh-CN" sz="2400" b="1" dirty="0">
              <a:solidFill>
                <a:srgbClr val="333399"/>
              </a:solidFill>
              <a:ea typeface="幼圆"/>
              <a:cs typeface="幼圆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333399"/>
                </a:solidFill>
                <a:ea typeface="幼圆"/>
                <a:cs typeface="幼圆"/>
              </a:rPr>
              <a:t>        </a:t>
            </a:r>
            <a:r>
              <a:rPr lang="zh-CN" altLang="en-US" sz="2000" b="1" dirty="0">
                <a:solidFill>
                  <a:srgbClr val="333399"/>
                </a:solidFill>
                <a:ea typeface="幼圆"/>
                <a:cs typeface="幼圆"/>
              </a:rPr>
              <a:t>式中，</a:t>
            </a:r>
            <a:r>
              <a:rPr lang="en-US" altLang="zh-CN" sz="2000" b="1" dirty="0">
                <a:solidFill>
                  <a:srgbClr val="FF3300"/>
                </a:solidFill>
              </a:rPr>
              <a:t>SMOD</a:t>
            </a:r>
            <a:r>
              <a:rPr lang="zh-CN" altLang="en-US" sz="2000" b="1" dirty="0">
                <a:solidFill>
                  <a:srgbClr val="333399"/>
                </a:solidFill>
                <a:ea typeface="幼圆"/>
                <a:cs typeface="幼圆"/>
              </a:rPr>
              <a:t>为</a:t>
            </a:r>
            <a:r>
              <a:rPr lang="en-US" altLang="zh-CN" sz="2000" b="1" dirty="0">
                <a:solidFill>
                  <a:srgbClr val="333399"/>
                </a:solidFill>
              </a:rPr>
              <a:t>PCON</a:t>
            </a:r>
            <a:r>
              <a:rPr lang="zh-CN" altLang="en-US" sz="2000" b="1" dirty="0">
                <a:solidFill>
                  <a:srgbClr val="333399"/>
                </a:solidFill>
                <a:ea typeface="幼圆"/>
                <a:cs typeface="幼圆"/>
              </a:rPr>
              <a:t>寄存器的最高位的值（</a:t>
            </a:r>
            <a:r>
              <a:rPr lang="en-US" altLang="zh-CN" sz="2000" b="1" dirty="0">
                <a:solidFill>
                  <a:srgbClr val="333399"/>
                </a:solidFill>
              </a:rPr>
              <a:t>0</a:t>
            </a:r>
            <a:r>
              <a:rPr lang="zh-CN" altLang="en-US" sz="2000" b="1" dirty="0">
                <a:solidFill>
                  <a:srgbClr val="333399"/>
                </a:solidFill>
                <a:ea typeface="幼圆"/>
                <a:cs typeface="幼圆"/>
              </a:rPr>
              <a:t>或</a:t>
            </a:r>
            <a:r>
              <a:rPr lang="en-US" altLang="zh-CN" sz="2000" b="1" dirty="0">
                <a:solidFill>
                  <a:srgbClr val="333399"/>
                </a:solidFill>
              </a:rPr>
              <a:t>1</a:t>
            </a:r>
            <a:r>
              <a:rPr lang="zh-CN" altLang="en-US" sz="2000" b="1" dirty="0">
                <a:solidFill>
                  <a:srgbClr val="333399"/>
                </a:solidFill>
                <a:ea typeface="幼圆"/>
                <a:cs typeface="幼圆"/>
              </a:rPr>
              <a:t>）</a:t>
            </a:r>
            <a:r>
              <a:rPr lang="zh-CN" altLang="en-US" sz="2400" b="1" dirty="0">
                <a:solidFill>
                  <a:srgbClr val="333399"/>
                </a:solidFill>
                <a:ea typeface="幼圆"/>
                <a:cs typeface="幼圆"/>
              </a:rPr>
              <a:t>。</a:t>
            </a:r>
            <a:endParaRPr lang="en-US" altLang="zh-CN" sz="2400" b="1" dirty="0">
              <a:solidFill>
                <a:srgbClr val="333399"/>
              </a:solidFill>
              <a:ea typeface="幼圆"/>
              <a:cs typeface="幼圆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333399"/>
                </a:solidFill>
                <a:ea typeface="幼圆"/>
                <a:cs typeface="幼圆"/>
              </a:rPr>
              <a:t>        </a:t>
            </a:r>
            <a:r>
              <a:rPr lang="zh-CN" altLang="en-US" sz="2000" b="1" dirty="0">
                <a:solidFill>
                  <a:srgbClr val="333399"/>
                </a:solidFill>
                <a:ea typeface="幼圆"/>
                <a:cs typeface="幼圆"/>
              </a:rPr>
              <a:t>定时器</a:t>
            </a:r>
            <a:r>
              <a:rPr lang="en-US" altLang="zh-CN" sz="2000" b="1" dirty="0">
                <a:solidFill>
                  <a:srgbClr val="333399"/>
                </a:solidFill>
                <a:ea typeface="幼圆"/>
                <a:cs typeface="幼圆"/>
              </a:rPr>
              <a:t>T1</a:t>
            </a:r>
            <a:r>
              <a:rPr lang="zh-CN" altLang="en-US" sz="2000" b="1" dirty="0">
                <a:solidFill>
                  <a:srgbClr val="333399"/>
                </a:solidFill>
                <a:ea typeface="幼圆"/>
                <a:cs typeface="幼圆"/>
              </a:rPr>
              <a:t>的溢出率就是定时器定时时间的倒数，计算公式</a:t>
            </a:r>
            <a:r>
              <a:rPr lang="zh-CN" altLang="en-US" sz="2000" b="1" dirty="0" smtClean="0">
                <a:solidFill>
                  <a:srgbClr val="333399"/>
                </a:solidFill>
                <a:ea typeface="幼圆"/>
                <a:cs typeface="幼圆"/>
              </a:rPr>
              <a:t>为：</a:t>
            </a:r>
            <a:endParaRPr lang="zh-CN" altLang="en-US" sz="2000" b="1" dirty="0">
              <a:solidFill>
                <a:srgbClr val="333399"/>
              </a:solidFill>
              <a:ea typeface="幼圆"/>
              <a:cs typeface="幼圆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333399"/>
                </a:solidFill>
                <a:ea typeface="幼圆"/>
                <a:cs typeface="幼圆"/>
              </a:rPr>
              <a:t>                      定时器</a:t>
            </a:r>
            <a:r>
              <a:rPr lang="en-US" altLang="zh-CN" sz="2400" b="1" dirty="0">
                <a:solidFill>
                  <a:srgbClr val="333399"/>
                </a:solidFill>
                <a:ea typeface="幼圆"/>
                <a:cs typeface="幼圆"/>
              </a:rPr>
              <a:t>T1</a:t>
            </a:r>
            <a:r>
              <a:rPr lang="zh-CN" altLang="en-US" sz="2400" b="1" dirty="0">
                <a:solidFill>
                  <a:srgbClr val="333399"/>
                </a:solidFill>
                <a:ea typeface="幼圆"/>
                <a:cs typeface="幼圆"/>
              </a:rPr>
              <a:t>的溢出率 </a:t>
            </a:r>
            <a:r>
              <a:rPr lang="en-US" altLang="zh-CN" sz="2400" b="1" dirty="0">
                <a:solidFill>
                  <a:srgbClr val="333399"/>
                </a:solidFill>
                <a:ea typeface="幼圆"/>
                <a:cs typeface="幼圆"/>
              </a:rPr>
              <a:t>=  	</a:t>
            </a: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333399"/>
                </a:solidFill>
                <a:ea typeface="幼圆"/>
                <a:cs typeface="幼圆"/>
              </a:rPr>
              <a:t>        </a:t>
            </a:r>
            <a:endParaRPr lang="en-US" altLang="zh-CN" sz="2400" b="1" dirty="0">
              <a:solidFill>
                <a:srgbClr val="333399"/>
              </a:solidFill>
              <a:ea typeface="幼圆"/>
              <a:cs typeface="幼圆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333399"/>
                </a:solidFill>
                <a:ea typeface="幼圆"/>
                <a:cs typeface="幼圆"/>
              </a:rPr>
              <a:t>        </a:t>
            </a:r>
            <a:r>
              <a:rPr lang="zh-CN" altLang="en-US" sz="2400" b="1" dirty="0">
                <a:solidFill>
                  <a:srgbClr val="0000FF"/>
                </a:solidFill>
                <a:ea typeface="幼圆"/>
                <a:cs typeface="幼圆"/>
              </a:rPr>
              <a:t>由此可进一步得到波特率计算公式：                 </a:t>
            </a:r>
            <a:endParaRPr lang="en-US" altLang="zh-CN" sz="2400" b="1" dirty="0">
              <a:solidFill>
                <a:srgbClr val="0000FF"/>
              </a:solidFill>
              <a:ea typeface="幼圆"/>
              <a:cs typeface="幼圆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333399"/>
                </a:solidFill>
                <a:ea typeface="幼圆"/>
                <a:cs typeface="幼圆"/>
              </a:rPr>
              <a:t>   </a:t>
            </a:r>
            <a:endParaRPr lang="en-US" altLang="zh-CN" sz="2400" b="1" dirty="0">
              <a:solidFill>
                <a:srgbClr val="333399"/>
              </a:solidFill>
              <a:ea typeface="幼圆"/>
              <a:cs typeface="幼圆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333399"/>
                </a:solidFill>
                <a:ea typeface="幼圆"/>
                <a:cs typeface="幼圆"/>
              </a:rPr>
              <a:t>                 </a:t>
            </a:r>
            <a:r>
              <a:rPr lang="zh-CN" altLang="en-US" sz="2400" b="1" dirty="0">
                <a:solidFill>
                  <a:srgbClr val="333399"/>
                </a:solidFill>
                <a:ea typeface="幼圆"/>
                <a:cs typeface="幼圆"/>
              </a:rPr>
              <a:t>方式</a:t>
            </a:r>
            <a:r>
              <a:rPr lang="en-US" altLang="zh-CN" sz="2400" b="1" dirty="0">
                <a:solidFill>
                  <a:srgbClr val="333399"/>
                </a:solidFill>
                <a:ea typeface="幼圆"/>
                <a:cs typeface="幼圆"/>
              </a:rPr>
              <a:t>1</a:t>
            </a:r>
            <a:r>
              <a:rPr lang="zh-CN" altLang="en-US" sz="2400" b="1" dirty="0">
                <a:solidFill>
                  <a:srgbClr val="333399"/>
                </a:solidFill>
                <a:ea typeface="幼圆"/>
                <a:cs typeface="幼圆"/>
              </a:rPr>
              <a:t>波特率 </a:t>
            </a:r>
            <a:r>
              <a:rPr lang="en-US" altLang="zh-CN" sz="2400" b="1" dirty="0">
                <a:solidFill>
                  <a:srgbClr val="333399"/>
                </a:solidFill>
                <a:ea typeface="幼圆"/>
                <a:cs typeface="幼圆"/>
              </a:rPr>
              <a:t>= </a:t>
            </a:r>
          </a:p>
          <a:p>
            <a:endParaRPr lang="zh-CN" altLang="en-US" dirty="0"/>
          </a:p>
        </p:txBody>
      </p:sp>
      <p:graphicFrame>
        <p:nvGraphicFramePr>
          <p:cNvPr id="284744" name="Object 7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9182312"/>
              </p:ext>
            </p:extLst>
          </p:nvPr>
        </p:nvGraphicFramePr>
        <p:xfrm>
          <a:off x="3565757" y="1682011"/>
          <a:ext cx="644525" cy="677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4792" r:id="rId4" imgW="355446" imgH="368140" progId="">
                  <p:embed/>
                </p:oleObj>
              </mc:Choice>
              <mc:Fallback>
                <p:oleObj r:id="rId4" imgW="355446" imgH="368140" progId="">
                  <p:embed/>
                  <p:pic>
                    <p:nvPicPr>
                      <p:cNvPr id="0" name="Picture 7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5757" y="1682011"/>
                        <a:ext cx="644525" cy="677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475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zh-CN" altLang="en-US"/>
          </a:p>
        </p:txBody>
      </p:sp>
      <p:graphicFrame>
        <p:nvGraphicFramePr>
          <p:cNvPr id="284745" name="Object 73"/>
          <p:cNvGraphicFramePr>
            <a:graphicFrameLocks noChangeAspect="1"/>
          </p:cNvGraphicFramePr>
          <p:nvPr/>
        </p:nvGraphicFramePr>
        <p:xfrm>
          <a:off x="4838700" y="3327400"/>
          <a:ext cx="2109788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4793" r:id="rId6" imgW="990170" imgH="393529" progId="">
                  <p:embed/>
                </p:oleObj>
              </mc:Choice>
              <mc:Fallback>
                <p:oleObj r:id="rId6" imgW="990170" imgH="393529" progId="">
                  <p:embed/>
                  <p:pic>
                    <p:nvPicPr>
                      <p:cNvPr id="0" name="Picture 7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38700" y="3327400"/>
                        <a:ext cx="2109788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4751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zh-CN" altLang="en-US"/>
          </a:p>
        </p:txBody>
      </p:sp>
      <p:graphicFrame>
        <p:nvGraphicFramePr>
          <p:cNvPr id="284746" name="Object 74"/>
          <p:cNvGraphicFramePr>
            <a:graphicFrameLocks noChangeAspect="1"/>
          </p:cNvGraphicFramePr>
          <p:nvPr/>
        </p:nvGraphicFramePr>
        <p:xfrm>
          <a:off x="3619500" y="5410200"/>
          <a:ext cx="2952750" cy="855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4794" r:id="rId8" imgW="1358310" imgH="393529" progId="">
                  <p:embed/>
                </p:oleObj>
              </mc:Choice>
              <mc:Fallback>
                <p:oleObj r:id="rId8" imgW="1358310" imgH="393529" progId="">
                  <p:embed/>
                  <p:pic>
                    <p:nvPicPr>
                      <p:cNvPr id="0" name="Picture 7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9500" y="5410200"/>
                        <a:ext cx="2952750" cy="8556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4752" name="Rectangle 10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10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03106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CCC6339-F59D-4A11-A1BB-58929DEF7849}" type="slidenum">
              <a:rPr lang="en-US" altLang="zh-CN">
                <a:ea typeface="宋体" charset="-122"/>
              </a:rPr>
              <a:pPr/>
              <a:t>47</a:t>
            </a:fld>
            <a:endParaRPr lang="en-US" altLang="zh-CN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600075"/>
            <a:ext cx="9144000" cy="34163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        式中，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K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为定时器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T1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的位数，它和定时器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T1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的设定方式有关，即若定时器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T1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为方式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，则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K = 13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；若定时器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T1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为方式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，则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K = 16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；若定时器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T1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为方式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2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或方式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3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，则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K = 8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。</a:t>
            </a:r>
            <a:endParaRPr lang="en-US" altLang="zh-CN" sz="2400" b="1" kern="0" dirty="0" smtClean="0">
              <a:solidFill>
                <a:srgbClr val="333399"/>
              </a:solidFill>
              <a:latin typeface="Arial"/>
              <a:ea typeface="幼圆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 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   </a:t>
            </a:r>
            <a:r>
              <a:rPr lang="zh-CN" altLang="en-US" sz="2400" b="1" kern="0" dirty="0" smtClean="0">
                <a:solidFill>
                  <a:srgbClr val="FF0000"/>
                </a:solidFill>
                <a:latin typeface="Arial"/>
                <a:ea typeface="幼圆"/>
              </a:rPr>
              <a:t>实际</a:t>
            </a:r>
            <a:r>
              <a:rPr lang="zh-CN" altLang="en-US" sz="2400" b="1" kern="0" dirty="0">
                <a:solidFill>
                  <a:srgbClr val="FF0000"/>
                </a:solidFill>
                <a:latin typeface="Arial"/>
                <a:ea typeface="幼圆"/>
              </a:rPr>
              <a:t>使用时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，定时器</a:t>
            </a:r>
            <a:r>
              <a:rPr lang="en-US" altLang="zh-CN" sz="2400" b="1" kern="0" dirty="0">
                <a:solidFill>
                  <a:srgbClr val="FF0000"/>
                </a:solidFill>
                <a:latin typeface="Arial"/>
                <a:ea typeface="幼圆"/>
              </a:rPr>
              <a:t>T1</a:t>
            </a:r>
            <a:r>
              <a:rPr lang="zh-CN" altLang="en-US" sz="2400" b="1" kern="0" dirty="0">
                <a:solidFill>
                  <a:srgbClr val="FF0000"/>
                </a:solidFill>
                <a:latin typeface="Arial"/>
                <a:ea typeface="幼圆"/>
              </a:rPr>
              <a:t>通常采用方式</a:t>
            </a:r>
            <a:r>
              <a:rPr lang="en-US" altLang="zh-CN" sz="2400" b="1" kern="0" dirty="0">
                <a:solidFill>
                  <a:srgbClr val="FF0000"/>
                </a:solidFill>
                <a:latin typeface="Arial"/>
                <a:ea typeface="幼圆"/>
              </a:rPr>
              <a:t>2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，因为定时器工作方式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2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是初值自动重装的工作方式，这种方式不仅可使操作简便些，更是可避免因在程序中重装初值（时间常数初值）而带来的定时误差。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057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AE37658-5706-454A-814A-CC3A6F0D8C29}" type="slidenum">
              <a:rPr lang="zh-CN" altLang="en-US" smtClean="0">
                <a:ea typeface="宋体" charset="-122"/>
              </a:rPr>
              <a:pPr/>
              <a:t>48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31746" name="内容占位符 1"/>
          <p:cNvSpPr>
            <a:spLocks noGrp="1"/>
          </p:cNvSpPr>
          <p:nvPr>
            <p:ph/>
          </p:nvPr>
        </p:nvSpPr>
        <p:spPr>
          <a:xfrm>
            <a:off x="0" y="584200"/>
            <a:ext cx="9144000" cy="5410200"/>
          </a:xfrm>
        </p:spPr>
        <p:txBody>
          <a:bodyPr/>
          <a:lstStyle/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dirty="0">
                <a:solidFill>
                  <a:srgbClr val="0000FF"/>
                </a:solidFill>
                <a:cs typeface="+mn-cs"/>
              </a:rPr>
              <a:t>        （</a:t>
            </a:r>
            <a:r>
              <a:rPr lang="en-US" altLang="zh-CN" dirty="0">
                <a:solidFill>
                  <a:srgbClr val="0000FF"/>
                </a:solidFill>
                <a:cs typeface="+mn-cs"/>
              </a:rPr>
              <a:t>3</a:t>
            </a:r>
            <a:r>
              <a:rPr lang="zh-CN" altLang="en-US" dirty="0">
                <a:solidFill>
                  <a:srgbClr val="0000FF"/>
                </a:solidFill>
                <a:cs typeface="+mn-cs"/>
              </a:rPr>
              <a:t>）工作过程</a:t>
            </a: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dirty="0">
                <a:solidFill>
                  <a:srgbClr val="0000FF"/>
                </a:solidFill>
                <a:cs typeface="+mn-cs"/>
              </a:rPr>
              <a:t>        ① 方式</a:t>
            </a:r>
            <a:r>
              <a:rPr lang="en-US" altLang="zh-CN" dirty="0">
                <a:solidFill>
                  <a:srgbClr val="0000FF"/>
                </a:solidFill>
                <a:cs typeface="+mn-cs"/>
              </a:rPr>
              <a:t>1</a:t>
            </a:r>
            <a:r>
              <a:rPr lang="zh-CN" altLang="en-US" dirty="0">
                <a:solidFill>
                  <a:srgbClr val="0000FF"/>
                </a:solidFill>
                <a:cs typeface="+mn-cs"/>
              </a:rPr>
              <a:t>发送</a:t>
            </a: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dirty="0" smtClean="0">
                <a:cs typeface="+mn-cs"/>
              </a:rPr>
              <a:t>        方式</a:t>
            </a:r>
            <a:r>
              <a:rPr lang="en-US" altLang="zh-CN" dirty="0" smtClean="0">
                <a:ea typeface="宋体" pitchFamily="2" charset="-122"/>
                <a:cs typeface="+mn-cs"/>
              </a:rPr>
              <a:t>1</a:t>
            </a:r>
            <a:r>
              <a:rPr lang="zh-CN" altLang="en-US" dirty="0" smtClean="0">
                <a:cs typeface="+mn-cs"/>
              </a:rPr>
              <a:t>输出时，数据位由</a:t>
            </a:r>
            <a:r>
              <a:rPr lang="en-US" altLang="zh-CN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TXD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端</a:t>
            </a:r>
            <a:r>
              <a:rPr lang="zh-CN" altLang="en-US" dirty="0" smtClean="0">
                <a:cs typeface="+mn-cs"/>
              </a:rPr>
              <a:t>输出，发送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一帧信息为</a:t>
            </a:r>
            <a:r>
              <a:rPr lang="en-US" altLang="zh-CN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10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位</a:t>
            </a:r>
            <a:r>
              <a:rPr lang="zh-CN" altLang="en-US" dirty="0" smtClean="0">
                <a:cs typeface="+mn-cs"/>
              </a:rPr>
              <a:t>：</a:t>
            </a:r>
            <a:r>
              <a:rPr lang="en-US" altLang="zh-CN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1</a:t>
            </a:r>
            <a:r>
              <a:rPr lang="zh-CN" altLang="en-US" dirty="0" smtClean="0">
                <a:solidFill>
                  <a:srgbClr val="FF3300"/>
                </a:solidFill>
                <a:cs typeface="+mn-cs"/>
              </a:rPr>
              <a:t>位起始位</a:t>
            </a:r>
            <a:r>
              <a:rPr lang="en-US" altLang="zh-CN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0</a:t>
            </a:r>
            <a:r>
              <a:rPr lang="zh-CN" altLang="en-US" dirty="0" smtClean="0">
                <a:solidFill>
                  <a:srgbClr val="FF3300"/>
                </a:solidFill>
                <a:cs typeface="+mn-cs"/>
              </a:rPr>
              <a:t>，</a:t>
            </a:r>
            <a:r>
              <a:rPr lang="en-US" altLang="zh-CN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8</a:t>
            </a:r>
            <a:r>
              <a:rPr lang="zh-CN" altLang="en-US" dirty="0" smtClean="0">
                <a:solidFill>
                  <a:srgbClr val="FF3300"/>
                </a:solidFill>
                <a:cs typeface="+mn-cs"/>
              </a:rPr>
              <a:t>位数据位（先低位）和</a:t>
            </a:r>
            <a:r>
              <a:rPr lang="en-US" altLang="zh-CN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1</a:t>
            </a:r>
            <a:r>
              <a:rPr lang="zh-CN" altLang="en-US" dirty="0" smtClean="0">
                <a:solidFill>
                  <a:srgbClr val="FF3300"/>
                </a:solidFill>
                <a:cs typeface="+mn-cs"/>
              </a:rPr>
              <a:t>位停止位</a:t>
            </a:r>
            <a:r>
              <a:rPr lang="en-US" altLang="zh-CN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1</a:t>
            </a:r>
            <a:r>
              <a:rPr lang="zh-CN" altLang="en-US" dirty="0" smtClean="0">
                <a:cs typeface="+mn-cs"/>
              </a:rPr>
              <a:t>。当</a:t>
            </a:r>
            <a:r>
              <a:rPr lang="en-US" altLang="zh-CN" dirty="0" smtClean="0">
                <a:ea typeface="宋体" pitchFamily="2" charset="-122"/>
                <a:cs typeface="+mn-cs"/>
              </a:rPr>
              <a:t>CPU</a:t>
            </a:r>
            <a:r>
              <a:rPr lang="zh-CN" altLang="en-US" dirty="0" smtClean="0">
                <a:cs typeface="+mn-cs"/>
              </a:rPr>
              <a:t>执行一条数据写</a:t>
            </a:r>
            <a:r>
              <a:rPr lang="en-US" altLang="zh-CN" dirty="0" smtClean="0">
                <a:ea typeface="宋体" pitchFamily="2" charset="-122"/>
                <a:cs typeface="+mn-cs"/>
              </a:rPr>
              <a:t>SBUF</a:t>
            </a:r>
            <a:r>
              <a:rPr lang="zh-CN" altLang="en-US" dirty="0" smtClean="0">
                <a:cs typeface="+mn-cs"/>
              </a:rPr>
              <a:t>的指令</a:t>
            </a:r>
            <a:r>
              <a:rPr lang="en-US" altLang="zh-CN" dirty="0" smtClean="0">
                <a:cs typeface="+mn-cs"/>
              </a:rPr>
              <a:t>(</a:t>
            </a:r>
            <a:r>
              <a:rPr lang="zh-CN" altLang="en-US" dirty="0" smtClean="0">
                <a:cs typeface="+mn-cs"/>
              </a:rPr>
              <a:t>例如：</a:t>
            </a:r>
            <a:r>
              <a:rPr lang="en-US" altLang="zh-CN" dirty="0">
                <a:cs typeface="+mn-cs"/>
              </a:rPr>
              <a:t>MOV  SBUF</a:t>
            </a:r>
            <a:r>
              <a:rPr lang="zh-CN" altLang="en-US" dirty="0">
                <a:cs typeface="+mn-cs"/>
              </a:rPr>
              <a:t>，</a:t>
            </a:r>
            <a:r>
              <a:rPr lang="en-US" altLang="zh-CN" dirty="0" smtClean="0">
                <a:cs typeface="+mn-cs"/>
              </a:rPr>
              <a:t>A</a:t>
            </a:r>
            <a:r>
              <a:rPr lang="zh-CN" altLang="en-US" dirty="0" smtClean="0">
                <a:cs typeface="+mn-cs"/>
              </a:rPr>
              <a:t>），就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启动发送</a:t>
            </a:r>
            <a:r>
              <a:rPr lang="zh-CN" altLang="en-US" dirty="0" smtClean="0">
                <a:cs typeface="+mn-cs"/>
              </a:rPr>
              <a:t>。发送时序见</a:t>
            </a:r>
            <a:r>
              <a:rPr lang="zh-CN" altLang="en-US" dirty="0" smtClean="0">
                <a:solidFill>
                  <a:srgbClr val="3333CC"/>
                </a:solidFill>
                <a:cs typeface="+mn-cs"/>
                <a:hlinkClick r:id="rId2" action="ppaction://hlinksldjump"/>
              </a:rPr>
              <a:t>图</a:t>
            </a:r>
            <a:r>
              <a:rPr lang="en-US" altLang="zh-CN" dirty="0" smtClean="0">
                <a:solidFill>
                  <a:srgbClr val="3333CC"/>
                </a:solidFill>
                <a:ea typeface="宋体" pitchFamily="2" charset="-122"/>
                <a:cs typeface="+mn-cs"/>
                <a:hlinkClick r:id="rId2" action="ppaction://hlinksldjump"/>
              </a:rPr>
              <a:t>10-16</a:t>
            </a:r>
            <a:r>
              <a:rPr lang="zh-CN" altLang="en-US" dirty="0" smtClean="0">
                <a:cs typeface="+mn-cs"/>
              </a:rPr>
              <a:t>。图</a:t>
            </a:r>
            <a:r>
              <a:rPr lang="en-US" altLang="zh-CN" dirty="0" smtClean="0">
                <a:cs typeface="+mn-cs"/>
              </a:rPr>
              <a:t>10</a:t>
            </a:r>
            <a:r>
              <a:rPr lang="en-US" altLang="zh-CN" dirty="0" smtClean="0">
                <a:ea typeface="宋体" pitchFamily="2" charset="-122"/>
                <a:cs typeface="+mn-cs"/>
              </a:rPr>
              <a:t>-16</a:t>
            </a:r>
            <a:r>
              <a:rPr lang="zh-CN" altLang="en-US" dirty="0" smtClean="0">
                <a:cs typeface="+mn-cs"/>
              </a:rPr>
              <a:t>中</a:t>
            </a:r>
            <a:r>
              <a:rPr lang="en-US" altLang="zh-CN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TX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时钟</a:t>
            </a:r>
            <a:r>
              <a:rPr lang="zh-CN" altLang="en-US" dirty="0" smtClean="0">
                <a:cs typeface="+mn-cs"/>
              </a:rPr>
              <a:t>的频率就是发送的波特率。</a:t>
            </a: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dirty="0" smtClean="0">
                <a:solidFill>
                  <a:srgbClr val="FF3300"/>
                </a:solidFill>
                <a:cs typeface="+mn-cs"/>
              </a:rPr>
              <a:t>        发送开始时</a:t>
            </a:r>
            <a:r>
              <a:rPr lang="zh-CN" altLang="en-US" dirty="0" smtClean="0">
                <a:cs typeface="+mn-cs"/>
              </a:rPr>
              <a:t>，内部发送控制信号</a:t>
            </a:r>
            <a:r>
              <a:rPr lang="zh-CN" altLang="en-US" dirty="0" smtClean="0">
                <a:ea typeface="宋体" pitchFamily="2" charset="-122"/>
                <a:cs typeface="+mn-cs"/>
              </a:rPr>
              <a:t> </a:t>
            </a:r>
            <a:r>
              <a:rPr lang="zh-CN" altLang="en-US" dirty="0" smtClean="0">
                <a:cs typeface="+mn-cs"/>
              </a:rPr>
              <a:t>变为有效，将起始位向</a:t>
            </a:r>
            <a:r>
              <a:rPr lang="en-US" altLang="zh-CN" dirty="0" smtClean="0">
                <a:ea typeface="宋体" pitchFamily="2" charset="-122"/>
                <a:cs typeface="+mn-cs"/>
              </a:rPr>
              <a:t>TXD</a:t>
            </a:r>
            <a:r>
              <a:rPr lang="zh-CN" altLang="en-US" dirty="0" smtClean="0">
                <a:cs typeface="+mn-cs"/>
              </a:rPr>
              <a:t>脚（</a:t>
            </a:r>
            <a:r>
              <a:rPr lang="en-US" altLang="zh-CN" dirty="0" smtClean="0">
                <a:ea typeface="宋体" pitchFamily="2" charset="-122"/>
                <a:cs typeface="+mn-cs"/>
              </a:rPr>
              <a:t>P3.0</a:t>
            </a:r>
            <a:r>
              <a:rPr lang="zh-CN" altLang="en-US" dirty="0" smtClean="0">
                <a:cs typeface="+mn-cs"/>
              </a:rPr>
              <a:t>）输出，此后每经过一个</a:t>
            </a:r>
            <a:r>
              <a:rPr lang="en-US" altLang="zh-CN" dirty="0" smtClean="0">
                <a:ea typeface="宋体" pitchFamily="2" charset="-122"/>
                <a:cs typeface="+mn-cs"/>
              </a:rPr>
              <a:t>TX</a:t>
            </a:r>
            <a:r>
              <a:rPr lang="zh-CN" altLang="en-US" dirty="0" smtClean="0">
                <a:cs typeface="+mn-cs"/>
              </a:rPr>
              <a:t>时钟周期，便产生一个移位脉冲，并由</a:t>
            </a:r>
            <a:r>
              <a:rPr lang="en-US" altLang="zh-CN" dirty="0" smtClean="0">
                <a:ea typeface="宋体" pitchFamily="2" charset="-122"/>
                <a:cs typeface="+mn-cs"/>
              </a:rPr>
              <a:t>TXD</a:t>
            </a:r>
            <a:r>
              <a:rPr lang="zh-CN" altLang="en-US" dirty="0" smtClean="0">
                <a:cs typeface="+mn-cs"/>
              </a:rPr>
              <a:t>引脚输出一个数据位。</a:t>
            </a:r>
            <a:r>
              <a:rPr lang="en-US" altLang="zh-CN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8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位数据位全部发送完毕后</a:t>
            </a:r>
            <a:r>
              <a:rPr lang="zh-CN" altLang="en-US" dirty="0" smtClean="0">
                <a:cs typeface="+mn-cs"/>
              </a:rPr>
              <a:t>，中断标志位</a:t>
            </a:r>
            <a:r>
              <a:rPr lang="en-US" altLang="zh-CN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TI</a:t>
            </a:r>
            <a:r>
              <a:rPr lang="zh-CN" altLang="en-US" dirty="0" smtClean="0">
                <a:solidFill>
                  <a:srgbClr val="3366FF"/>
                </a:solidFill>
                <a:cs typeface="+mn-cs"/>
              </a:rPr>
              <a:t>置</a:t>
            </a:r>
            <a:r>
              <a:rPr lang="en-US" altLang="zh-CN" dirty="0" smtClean="0">
                <a:solidFill>
                  <a:srgbClr val="3366FF"/>
                </a:solidFill>
                <a:ea typeface="宋体" pitchFamily="2" charset="-122"/>
                <a:cs typeface="+mn-cs"/>
              </a:rPr>
              <a:t>1</a:t>
            </a:r>
            <a:r>
              <a:rPr lang="zh-CN" altLang="en-US" dirty="0" smtClean="0">
                <a:cs typeface="+mn-cs"/>
              </a:rPr>
              <a:t>。</a:t>
            </a:r>
          </a:p>
          <a:p>
            <a:pPr eaLnBrk="1" hangingPunct="1">
              <a:lnSpc>
                <a:spcPct val="130000"/>
              </a:lnSpc>
              <a:defRPr/>
            </a:pPr>
            <a:endParaRPr lang="zh-CN" altLang="en-US" dirty="0" smtClean="0"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393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FCC52BB-86AF-42F8-A898-D539DDDA1EC3}" type="slidenum">
              <a:rPr lang="zh-CN" altLang="en-US" smtClean="0">
                <a:ea typeface="宋体" charset="-122"/>
              </a:rPr>
              <a:pPr/>
              <a:t>49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315394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 eaLnBrk="1" hangingPunct="1"/>
            <a:endParaRPr lang="en-US" altLang="zh-CN" dirty="0" smtClean="0"/>
          </a:p>
          <a:p>
            <a:pPr eaLnBrk="1" hangingPunct="1"/>
            <a:endParaRPr lang="en-US" altLang="zh-CN" dirty="0" smtClean="0"/>
          </a:p>
          <a:p>
            <a:pPr eaLnBrk="1" hangingPunct="1"/>
            <a:endParaRPr lang="en-US" altLang="zh-CN" dirty="0" smtClean="0"/>
          </a:p>
          <a:p>
            <a:pPr eaLnBrk="1" hangingPunct="1"/>
            <a:endParaRPr lang="en-US" altLang="zh-CN" dirty="0" smtClean="0"/>
          </a:p>
          <a:p>
            <a:pPr eaLnBrk="1" hangingPunct="1"/>
            <a:endParaRPr lang="en-US" altLang="zh-CN" dirty="0" smtClean="0"/>
          </a:p>
          <a:p>
            <a:pPr eaLnBrk="1" hangingPunct="1"/>
            <a:endParaRPr lang="en-US" altLang="zh-CN" dirty="0" smtClean="0"/>
          </a:p>
          <a:p>
            <a:pPr eaLnBrk="1" hangingPunct="1"/>
            <a:endParaRPr lang="en-US" altLang="zh-CN" dirty="0" smtClean="0"/>
          </a:p>
          <a:p>
            <a:pPr eaLnBrk="1" hangingPunct="1"/>
            <a:endParaRPr lang="en-US" altLang="zh-CN" dirty="0" smtClean="0"/>
          </a:p>
          <a:p>
            <a:pPr eaLnBrk="1" hangingPunct="1"/>
            <a:endParaRPr lang="en-US" altLang="zh-CN" dirty="0" smtClean="0"/>
          </a:p>
          <a:p>
            <a:pPr eaLnBrk="1" hangingPunct="1"/>
            <a:r>
              <a:rPr lang="en-US" altLang="zh-CN" dirty="0" smtClean="0"/>
              <a:t>	</a:t>
            </a:r>
            <a:r>
              <a:rPr lang="en-US" altLang="zh-CN" dirty="0" smtClean="0">
                <a:solidFill>
                  <a:srgbClr val="3333CC"/>
                </a:solidFill>
              </a:rPr>
              <a:t>	         </a:t>
            </a:r>
            <a:r>
              <a:rPr lang="zh-CN" altLang="en-US" sz="2000" dirty="0" smtClean="0">
                <a:solidFill>
                  <a:srgbClr val="FF3300"/>
                </a:solidFill>
              </a:rPr>
              <a:t>图</a:t>
            </a:r>
            <a:r>
              <a:rPr lang="en-US" altLang="zh-CN" sz="2000" dirty="0" smtClean="0">
                <a:solidFill>
                  <a:srgbClr val="FF3300"/>
                </a:solidFill>
              </a:rPr>
              <a:t>10</a:t>
            </a:r>
            <a:r>
              <a:rPr lang="en-US" altLang="zh-CN" sz="2000" dirty="0" smtClean="0">
                <a:solidFill>
                  <a:srgbClr val="FF3300"/>
                </a:solidFill>
                <a:ea typeface="宋体" charset="-122"/>
              </a:rPr>
              <a:t>-16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   </a:t>
            </a:r>
            <a:r>
              <a:rPr lang="zh-CN" altLang="en-US" sz="2000" dirty="0" smtClean="0">
                <a:solidFill>
                  <a:srgbClr val="3333CC"/>
                </a:solidFill>
              </a:rPr>
              <a:t>方式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1</a:t>
            </a:r>
            <a:r>
              <a:rPr lang="zh-CN" altLang="en-US" sz="2000" dirty="0" smtClean="0">
                <a:solidFill>
                  <a:srgbClr val="3333CC"/>
                </a:solidFill>
              </a:rPr>
              <a:t>发送时序</a:t>
            </a:r>
          </a:p>
          <a:p>
            <a:pPr eaLnBrk="1" hangingPunct="1"/>
            <a:endParaRPr lang="zh-CN" altLang="en-US" sz="2000" dirty="0" smtClean="0">
              <a:solidFill>
                <a:srgbClr val="3333CC"/>
              </a:solidFill>
            </a:endParaRPr>
          </a:p>
        </p:txBody>
      </p:sp>
      <p:pic>
        <p:nvPicPr>
          <p:cNvPr id="315395" name="Picture 11" descr="7-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1204913"/>
            <a:ext cx="8459788" cy="257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609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D7D21B1-5024-41A1-9977-AEFFF5751ECC}" type="slidenum">
              <a:rPr lang="zh-CN" altLang="en-US" smtClean="0">
                <a:ea typeface="宋体" charset="-122"/>
              </a:rPr>
              <a:pPr/>
              <a:t>50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324610" name="内容占位符 1"/>
          <p:cNvSpPr>
            <a:spLocks noGrp="1"/>
          </p:cNvSpPr>
          <p:nvPr>
            <p:ph/>
          </p:nvPr>
        </p:nvSpPr>
        <p:spPr>
          <a:xfrm>
            <a:off x="-110835" y="528349"/>
            <a:ext cx="9254835" cy="5410200"/>
          </a:xfrm>
        </p:spPr>
        <p:txBody>
          <a:bodyPr/>
          <a:lstStyle/>
          <a:p>
            <a:pPr eaLnBrk="1" hangingPunct="1">
              <a:lnSpc>
                <a:spcPct val="130000"/>
              </a:lnSpc>
            </a:pPr>
            <a:r>
              <a:rPr lang="zh-CN" altLang="en-US" dirty="0" smtClean="0">
                <a:solidFill>
                  <a:srgbClr val="0000FF"/>
                </a:solidFill>
              </a:rPr>
              <a:t>    ② 方式</a:t>
            </a:r>
            <a:r>
              <a:rPr lang="en-US" altLang="zh-CN" dirty="0">
                <a:solidFill>
                  <a:srgbClr val="0000FF"/>
                </a:solidFill>
              </a:rPr>
              <a:t>1</a:t>
            </a:r>
            <a:r>
              <a:rPr lang="zh-CN" altLang="en-US" dirty="0" smtClean="0">
                <a:solidFill>
                  <a:srgbClr val="0000FF"/>
                </a:solidFill>
              </a:rPr>
              <a:t>接收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dirty="0" smtClean="0">
                <a:latin typeface="黑体" pitchFamily="49" charset="-122"/>
              </a:rPr>
              <a:t>  方式</a:t>
            </a:r>
            <a:r>
              <a:rPr lang="en-US" altLang="zh-CN" dirty="0" smtClean="0">
                <a:latin typeface="黑体" pitchFamily="49" charset="-122"/>
              </a:rPr>
              <a:t>1</a:t>
            </a:r>
            <a:r>
              <a:rPr lang="zh-CN" altLang="en-US" dirty="0" smtClean="0">
                <a:latin typeface="黑体" pitchFamily="49" charset="-122"/>
              </a:rPr>
              <a:t>接收时（</a:t>
            </a:r>
            <a:r>
              <a:rPr lang="en-US" altLang="zh-CN" dirty="0" smtClean="0">
                <a:latin typeface="黑体" pitchFamily="49" charset="-122"/>
              </a:rPr>
              <a:t>REN</a:t>
            </a:r>
            <a:r>
              <a:rPr lang="en-US" altLang="zh-CN" dirty="0" smtClean="0"/>
              <a:t> </a:t>
            </a:r>
            <a:r>
              <a:rPr lang="en-US" altLang="zh-CN" dirty="0" smtClean="0">
                <a:latin typeface="黑体" pitchFamily="49" charset="-122"/>
              </a:rPr>
              <a:t>=</a:t>
            </a:r>
            <a:r>
              <a:rPr lang="en-US" altLang="zh-CN" dirty="0" smtClean="0"/>
              <a:t> </a:t>
            </a:r>
            <a:r>
              <a:rPr lang="en-US" altLang="zh-CN" dirty="0" smtClean="0">
                <a:latin typeface="黑体" pitchFamily="49" charset="-122"/>
              </a:rPr>
              <a:t>1</a:t>
            </a:r>
            <a:r>
              <a:rPr lang="zh-CN" altLang="en-US" dirty="0" smtClean="0">
                <a:latin typeface="黑体" pitchFamily="49" charset="-122"/>
              </a:rPr>
              <a:t>），数据从</a:t>
            </a:r>
            <a:r>
              <a:rPr lang="en-US" altLang="zh-CN" dirty="0" smtClean="0">
                <a:latin typeface="黑体" pitchFamily="49" charset="-122"/>
              </a:rPr>
              <a:t>RXD</a:t>
            </a:r>
            <a:r>
              <a:rPr lang="zh-CN" altLang="en-US" dirty="0" smtClean="0">
                <a:latin typeface="黑体" pitchFamily="49" charset="-122"/>
              </a:rPr>
              <a:t>（</a:t>
            </a:r>
            <a:r>
              <a:rPr lang="en-US" altLang="zh-CN" dirty="0" smtClean="0">
                <a:latin typeface="黑体" pitchFamily="49" charset="-122"/>
              </a:rPr>
              <a:t>P3.1</a:t>
            </a:r>
            <a:r>
              <a:rPr lang="zh-CN" altLang="en-US" dirty="0" smtClean="0">
                <a:latin typeface="黑体" pitchFamily="49" charset="-122"/>
              </a:rPr>
              <a:t>）引脚输入。当</a:t>
            </a:r>
            <a:r>
              <a:rPr lang="zh-CN" altLang="en-US" dirty="0" smtClean="0">
                <a:solidFill>
                  <a:srgbClr val="3333CC"/>
                </a:solidFill>
                <a:latin typeface="黑体" pitchFamily="49" charset="-122"/>
              </a:rPr>
              <a:t>检测到起始位的</a:t>
            </a:r>
            <a:r>
              <a:rPr lang="zh-CN" altLang="en-US" dirty="0" smtClean="0">
                <a:solidFill>
                  <a:srgbClr val="FF3300"/>
                </a:solidFill>
                <a:latin typeface="黑体" pitchFamily="49" charset="-122"/>
              </a:rPr>
              <a:t>负跳变</a:t>
            </a:r>
            <a:r>
              <a:rPr lang="zh-CN" altLang="en-US" dirty="0" smtClean="0">
                <a:latin typeface="黑体" pitchFamily="49" charset="-122"/>
              </a:rPr>
              <a:t>，则</a:t>
            </a:r>
            <a:r>
              <a:rPr lang="zh-CN" altLang="en-US" dirty="0" smtClean="0">
                <a:solidFill>
                  <a:srgbClr val="3333CC"/>
                </a:solidFill>
                <a:latin typeface="黑体" pitchFamily="49" charset="-122"/>
              </a:rPr>
              <a:t>开始接收</a:t>
            </a:r>
            <a:r>
              <a:rPr lang="zh-CN" altLang="en-US" dirty="0" smtClean="0">
                <a:latin typeface="黑体" pitchFamily="49" charset="-122"/>
              </a:rPr>
              <a:t>。</a:t>
            </a:r>
            <a:endParaRPr lang="en-US" altLang="zh-CN" dirty="0" smtClean="0">
              <a:latin typeface="黑体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dirty="0" smtClean="0">
                <a:latin typeface="黑体" pitchFamily="49" charset="-122"/>
              </a:rPr>
              <a:t>  接收时，定时控制信号有</a:t>
            </a:r>
            <a:r>
              <a:rPr lang="zh-CN" altLang="en-US" dirty="0" smtClean="0">
                <a:solidFill>
                  <a:srgbClr val="3333CC"/>
                </a:solidFill>
                <a:latin typeface="黑体" pitchFamily="49" charset="-122"/>
              </a:rPr>
              <a:t>两种</a:t>
            </a:r>
            <a:r>
              <a:rPr lang="zh-CN" altLang="en-US" dirty="0" smtClean="0">
                <a:latin typeface="黑体" pitchFamily="49" charset="-122"/>
              </a:rPr>
              <a:t>，</a:t>
            </a:r>
            <a:endParaRPr lang="en-US" altLang="zh-CN" dirty="0" smtClean="0">
              <a:latin typeface="黑体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dirty="0" smtClean="0">
                <a:solidFill>
                  <a:srgbClr val="3333CC"/>
                </a:solidFill>
                <a:latin typeface="黑体" pitchFamily="49" charset="-122"/>
              </a:rPr>
              <a:t>  一种</a:t>
            </a:r>
            <a:r>
              <a:rPr lang="zh-CN" altLang="en-US" dirty="0" smtClean="0">
                <a:latin typeface="黑体" pitchFamily="49" charset="-122"/>
              </a:rPr>
              <a:t>是</a:t>
            </a:r>
            <a:r>
              <a:rPr lang="zh-CN" altLang="en-US" dirty="0" smtClean="0">
                <a:solidFill>
                  <a:srgbClr val="FF3300"/>
                </a:solidFill>
                <a:latin typeface="黑体" pitchFamily="49" charset="-122"/>
              </a:rPr>
              <a:t>接收移位时钟</a:t>
            </a:r>
            <a:r>
              <a:rPr lang="zh-CN" altLang="en-US" dirty="0" smtClean="0">
                <a:latin typeface="黑体" pitchFamily="49" charset="-122"/>
              </a:rPr>
              <a:t>（</a:t>
            </a:r>
            <a:r>
              <a:rPr lang="en-US" altLang="zh-CN" dirty="0" smtClean="0">
                <a:latin typeface="黑体" pitchFamily="49" charset="-122"/>
              </a:rPr>
              <a:t>RX</a:t>
            </a:r>
            <a:r>
              <a:rPr lang="zh-CN" altLang="en-US" dirty="0" smtClean="0">
                <a:latin typeface="黑体" pitchFamily="49" charset="-122"/>
              </a:rPr>
              <a:t>时钟），它的频率和传送的波特率相同，</a:t>
            </a:r>
            <a:endParaRPr lang="en-US" altLang="zh-CN" dirty="0" smtClean="0">
              <a:latin typeface="黑体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en-US" altLang="zh-CN" dirty="0">
                <a:solidFill>
                  <a:srgbClr val="3333CC"/>
                </a:solidFill>
                <a:latin typeface="黑体" pitchFamily="49" charset="-122"/>
              </a:rPr>
              <a:t> </a:t>
            </a:r>
            <a:r>
              <a:rPr lang="en-US" altLang="zh-CN" dirty="0" smtClean="0">
                <a:solidFill>
                  <a:srgbClr val="3333CC"/>
                </a:solidFill>
                <a:latin typeface="黑体" pitchFamily="49" charset="-122"/>
              </a:rPr>
              <a:t> </a:t>
            </a:r>
            <a:r>
              <a:rPr lang="zh-CN" altLang="en-US" dirty="0" smtClean="0">
                <a:solidFill>
                  <a:srgbClr val="3333CC"/>
                </a:solidFill>
                <a:latin typeface="黑体" pitchFamily="49" charset="-122"/>
              </a:rPr>
              <a:t>另一种</a:t>
            </a:r>
            <a:r>
              <a:rPr lang="zh-CN" altLang="en-US" dirty="0" smtClean="0">
                <a:latin typeface="黑体" pitchFamily="49" charset="-122"/>
              </a:rPr>
              <a:t>是</a:t>
            </a:r>
            <a:r>
              <a:rPr lang="zh-CN" altLang="en-US" dirty="0" smtClean="0">
                <a:solidFill>
                  <a:srgbClr val="FF3300"/>
                </a:solidFill>
                <a:latin typeface="黑体" pitchFamily="49" charset="-122"/>
              </a:rPr>
              <a:t>位检测器采样脉冲</a:t>
            </a:r>
            <a:r>
              <a:rPr lang="zh-CN" altLang="en-US" dirty="0" smtClean="0">
                <a:latin typeface="黑体" pitchFamily="49" charset="-122"/>
              </a:rPr>
              <a:t>，</a:t>
            </a:r>
            <a:r>
              <a:rPr lang="zh-CN" altLang="en-US" dirty="0" smtClean="0">
                <a:solidFill>
                  <a:srgbClr val="3333CC"/>
                </a:solidFill>
                <a:latin typeface="黑体" pitchFamily="49" charset="-122"/>
              </a:rPr>
              <a:t>频率是</a:t>
            </a:r>
            <a:r>
              <a:rPr lang="en-US" altLang="zh-CN" dirty="0" smtClean="0">
                <a:solidFill>
                  <a:srgbClr val="3333CC"/>
                </a:solidFill>
                <a:latin typeface="黑体" pitchFamily="49" charset="-122"/>
              </a:rPr>
              <a:t>RX</a:t>
            </a:r>
            <a:r>
              <a:rPr lang="zh-CN" altLang="en-US" dirty="0" smtClean="0">
                <a:solidFill>
                  <a:srgbClr val="3333CC"/>
                </a:solidFill>
                <a:latin typeface="黑体" pitchFamily="49" charset="-122"/>
              </a:rPr>
              <a:t>时钟的</a:t>
            </a:r>
            <a:r>
              <a:rPr lang="en-US" altLang="zh-CN" dirty="0" smtClean="0">
                <a:solidFill>
                  <a:srgbClr val="3333CC"/>
                </a:solidFill>
                <a:latin typeface="黑体" pitchFamily="49" charset="-122"/>
              </a:rPr>
              <a:t>16</a:t>
            </a:r>
            <a:r>
              <a:rPr lang="zh-CN" altLang="en-US" dirty="0" smtClean="0">
                <a:solidFill>
                  <a:srgbClr val="3333CC"/>
                </a:solidFill>
                <a:latin typeface="黑体" pitchFamily="49" charset="-122"/>
              </a:rPr>
              <a:t>倍</a:t>
            </a:r>
            <a:r>
              <a:rPr lang="zh-CN" altLang="en-US" dirty="0" smtClean="0">
                <a:latin typeface="黑体" pitchFamily="49" charset="-122"/>
              </a:rPr>
              <a:t>。</a:t>
            </a:r>
            <a:endParaRPr lang="en-US" altLang="zh-CN" dirty="0" smtClean="0">
              <a:latin typeface="黑体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dirty="0" smtClean="0">
                <a:latin typeface="黑体" pitchFamily="49" charset="-122"/>
              </a:rPr>
              <a:t>  即串行口以波特率的</a:t>
            </a:r>
            <a:r>
              <a:rPr lang="en-US" altLang="zh-CN" dirty="0" smtClean="0">
                <a:latin typeface="黑体" pitchFamily="49" charset="-122"/>
              </a:rPr>
              <a:t>16</a:t>
            </a:r>
            <a:r>
              <a:rPr lang="zh-CN" altLang="en-US" dirty="0" smtClean="0">
                <a:latin typeface="黑体" pitchFamily="49" charset="-122"/>
              </a:rPr>
              <a:t>倍速率采样</a:t>
            </a:r>
            <a:r>
              <a:rPr lang="en-US" altLang="zh-CN" dirty="0" smtClean="0">
                <a:latin typeface="黑体" pitchFamily="49" charset="-122"/>
              </a:rPr>
              <a:t>RXD</a:t>
            </a:r>
            <a:r>
              <a:rPr lang="zh-CN" altLang="en-US" dirty="0" smtClean="0">
                <a:latin typeface="黑体" pitchFamily="49" charset="-122"/>
              </a:rPr>
              <a:t>脚状态。</a:t>
            </a:r>
            <a:r>
              <a:rPr lang="zh-CN" altLang="en-US" dirty="0" smtClean="0">
                <a:solidFill>
                  <a:srgbClr val="3333CC"/>
                </a:solidFill>
                <a:latin typeface="黑体" pitchFamily="49" charset="-122"/>
              </a:rPr>
              <a:t>当采样到</a:t>
            </a:r>
            <a:r>
              <a:rPr lang="en-US" altLang="zh-CN" dirty="0" smtClean="0">
                <a:solidFill>
                  <a:srgbClr val="3333CC"/>
                </a:solidFill>
                <a:latin typeface="黑体" pitchFamily="49" charset="-122"/>
              </a:rPr>
              <a:t>RXD</a:t>
            </a:r>
            <a:r>
              <a:rPr lang="zh-CN" altLang="en-US" dirty="0" smtClean="0">
                <a:solidFill>
                  <a:srgbClr val="3333CC"/>
                </a:solidFill>
                <a:latin typeface="黑体" pitchFamily="49" charset="-122"/>
              </a:rPr>
              <a:t>端从</a:t>
            </a:r>
            <a:r>
              <a:rPr lang="en-US" altLang="zh-CN" dirty="0" smtClean="0">
                <a:solidFill>
                  <a:srgbClr val="3333CC"/>
                </a:solidFill>
                <a:latin typeface="黑体" pitchFamily="49" charset="-122"/>
              </a:rPr>
              <a:t>1</a:t>
            </a:r>
            <a:r>
              <a:rPr lang="zh-CN" altLang="en-US" dirty="0" smtClean="0">
                <a:solidFill>
                  <a:srgbClr val="3333CC"/>
                </a:solidFill>
                <a:latin typeface="黑体" pitchFamily="49" charset="-122"/>
              </a:rPr>
              <a:t>到</a:t>
            </a:r>
            <a:r>
              <a:rPr lang="en-US" altLang="zh-CN" dirty="0" smtClean="0">
                <a:solidFill>
                  <a:srgbClr val="3333CC"/>
                </a:solidFill>
                <a:latin typeface="黑体" pitchFamily="49" charset="-122"/>
              </a:rPr>
              <a:t>0</a:t>
            </a:r>
            <a:r>
              <a:rPr lang="zh-CN" altLang="en-US" dirty="0" smtClean="0">
                <a:solidFill>
                  <a:srgbClr val="3333CC"/>
                </a:solidFill>
                <a:latin typeface="黑体" pitchFamily="49" charset="-122"/>
              </a:rPr>
              <a:t>的负跳变时就启动检测器</a:t>
            </a:r>
            <a:r>
              <a:rPr lang="zh-CN" altLang="en-US" dirty="0" smtClean="0">
                <a:latin typeface="黑体" pitchFamily="49" charset="-122"/>
              </a:rPr>
              <a:t>，</a:t>
            </a:r>
            <a:r>
              <a:rPr lang="zh-CN" altLang="en-US" dirty="0" smtClean="0">
                <a:solidFill>
                  <a:srgbClr val="FF3300"/>
                </a:solidFill>
                <a:latin typeface="黑体" pitchFamily="49" charset="-122"/>
              </a:rPr>
              <a:t>接收的值是</a:t>
            </a:r>
            <a:r>
              <a:rPr lang="en-US" altLang="zh-CN" dirty="0" smtClean="0">
                <a:solidFill>
                  <a:srgbClr val="3333CC"/>
                </a:solidFill>
                <a:latin typeface="黑体" pitchFamily="49" charset="-122"/>
              </a:rPr>
              <a:t>3</a:t>
            </a:r>
            <a:r>
              <a:rPr lang="zh-CN" altLang="en-US" dirty="0" smtClean="0">
                <a:solidFill>
                  <a:srgbClr val="3333CC"/>
                </a:solidFill>
                <a:latin typeface="黑体" pitchFamily="49" charset="-122"/>
              </a:rPr>
              <a:t>次</a:t>
            </a:r>
            <a:r>
              <a:rPr lang="zh-CN" altLang="en-US" dirty="0" smtClean="0">
                <a:solidFill>
                  <a:srgbClr val="FF3300"/>
                </a:solidFill>
                <a:latin typeface="黑体" pitchFamily="49" charset="-122"/>
              </a:rPr>
              <a:t>连续采样（第</a:t>
            </a:r>
            <a:r>
              <a:rPr lang="en-US" altLang="zh-CN" dirty="0" smtClean="0">
                <a:solidFill>
                  <a:srgbClr val="FF3300"/>
                </a:solidFill>
                <a:latin typeface="黑体" pitchFamily="49" charset="-122"/>
              </a:rPr>
              <a:t>7</a:t>
            </a:r>
            <a:r>
              <a:rPr lang="zh-CN" altLang="en-US" dirty="0" smtClean="0">
                <a:solidFill>
                  <a:srgbClr val="FF3300"/>
                </a:solidFill>
                <a:latin typeface="黑体" pitchFamily="49" charset="-122"/>
              </a:rPr>
              <a:t>、</a:t>
            </a:r>
            <a:r>
              <a:rPr lang="en-US" altLang="zh-CN" dirty="0" smtClean="0">
                <a:solidFill>
                  <a:srgbClr val="FF3300"/>
                </a:solidFill>
                <a:latin typeface="黑体" pitchFamily="49" charset="-122"/>
              </a:rPr>
              <a:t>8</a:t>
            </a:r>
            <a:r>
              <a:rPr lang="zh-CN" altLang="en-US" dirty="0" smtClean="0">
                <a:solidFill>
                  <a:srgbClr val="FF3300"/>
                </a:solidFill>
                <a:latin typeface="黑体" pitchFamily="49" charset="-122"/>
              </a:rPr>
              <a:t>、</a:t>
            </a:r>
            <a:r>
              <a:rPr lang="en-US" altLang="zh-CN" dirty="0" smtClean="0">
                <a:solidFill>
                  <a:srgbClr val="FF3300"/>
                </a:solidFill>
                <a:latin typeface="黑体" pitchFamily="49" charset="-122"/>
              </a:rPr>
              <a:t>9</a:t>
            </a:r>
            <a:r>
              <a:rPr lang="zh-CN" altLang="en-US" dirty="0" smtClean="0">
                <a:solidFill>
                  <a:srgbClr val="FF3300"/>
                </a:solidFill>
                <a:latin typeface="黑体" pitchFamily="49" charset="-122"/>
              </a:rPr>
              <a:t>个脉冲时采样）取</a:t>
            </a:r>
            <a:r>
              <a:rPr lang="zh-CN" altLang="en-US" dirty="0" smtClean="0">
                <a:solidFill>
                  <a:srgbClr val="3333CC"/>
                </a:solidFill>
                <a:latin typeface="黑体" pitchFamily="49" charset="-122"/>
              </a:rPr>
              <a:t>两次相同</a:t>
            </a:r>
            <a:r>
              <a:rPr lang="zh-CN" altLang="en-US" dirty="0" smtClean="0">
                <a:solidFill>
                  <a:srgbClr val="FF3300"/>
                </a:solidFill>
                <a:latin typeface="黑体" pitchFamily="49" charset="-122"/>
              </a:rPr>
              <a:t>的值</a:t>
            </a:r>
            <a:r>
              <a:rPr lang="zh-CN" altLang="en-US" dirty="0" smtClean="0">
                <a:latin typeface="黑体" pitchFamily="49" charset="-122"/>
              </a:rPr>
              <a:t>，以确认起始位（负跳变）的开始，较好地消除干扰引起的影响。</a:t>
            </a:r>
            <a:endParaRPr lang="en-US" altLang="zh-CN" dirty="0" smtClean="0">
              <a:latin typeface="黑体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en-US" altLang="zh-CN" dirty="0">
                <a:latin typeface="黑体" pitchFamily="49" charset="-122"/>
              </a:rPr>
              <a:t> </a:t>
            </a:r>
            <a:r>
              <a:rPr lang="en-US" altLang="zh-CN" dirty="0" smtClean="0">
                <a:latin typeface="黑体" pitchFamily="49" charset="-122"/>
              </a:rPr>
              <a:t> </a:t>
            </a:r>
            <a:endParaRPr lang="zh-CN" altLang="en-US" dirty="0" smtClean="0">
              <a:latin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261A1-74EA-4EAE-A309-0B0BD37F6EB0}" type="slidenum">
              <a:rPr lang="en-US" altLang="zh-CN" smtClean="0"/>
              <a:pPr>
                <a:defRPr/>
              </a:pPr>
              <a:t>51</a:t>
            </a:fld>
            <a:endParaRPr lang="en-US" altLang="zh-CN" dirty="0"/>
          </a:p>
        </p:txBody>
      </p:sp>
      <p:pic>
        <p:nvPicPr>
          <p:cNvPr id="291842" name="Picture 2" descr="T0-Z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45" y="2189018"/>
            <a:ext cx="8737600" cy="2718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0" y="780822"/>
            <a:ext cx="7938655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342900" algn="just">
              <a:lnSpc>
                <a:spcPct val="130000"/>
              </a:lnSpc>
              <a:spcBef>
                <a:spcPct val="20000"/>
              </a:spcBef>
            </a:pPr>
            <a:r>
              <a:rPr lang="zh-CN" altLang="en-US" sz="2400" b="1" kern="0" dirty="0">
                <a:solidFill>
                  <a:srgbClr val="333399"/>
                </a:solidFill>
                <a:latin typeface="黑体" pitchFamily="49" charset="-122"/>
                <a:ea typeface="幼圆"/>
              </a:rPr>
              <a:t>异步通信接口对接收数据的检测与采样过程如下图示：</a:t>
            </a:r>
          </a:p>
        </p:txBody>
      </p:sp>
    </p:spTree>
    <p:extLst>
      <p:ext uri="{BB962C8B-B14F-4D97-AF65-F5344CB8AC3E}">
        <p14:creationId xmlns:p14="http://schemas.microsoft.com/office/powerpoint/2010/main" val="1994019183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3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12DC161-6818-4172-94A2-0634E0F9DEF7}" type="slidenum">
              <a:rPr lang="zh-CN" altLang="en-US" smtClean="0">
                <a:ea typeface="宋体" charset="-122"/>
              </a:rPr>
              <a:pPr/>
              <a:t>52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289794" name="内容占位符 1"/>
          <p:cNvSpPr>
            <a:spLocks noGrp="1"/>
          </p:cNvSpPr>
          <p:nvPr>
            <p:ph/>
          </p:nvPr>
        </p:nvSpPr>
        <p:spPr>
          <a:xfrm>
            <a:off x="0" y="88900"/>
            <a:ext cx="8686800" cy="5410200"/>
          </a:xfrm>
        </p:spPr>
        <p:txBody>
          <a:bodyPr/>
          <a:lstStyle/>
          <a:p>
            <a:pPr eaLnBrk="1" hangingPunct="1"/>
            <a:endParaRPr lang="en-US" altLang="zh-CN" dirty="0" smtClean="0"/>
          </a:p>
          <a:p>
            <a:pPr lvl="0" eaLnBrk="1" hangingPunct="1">
              <a:lnSpc>
                <a:spcPct val="130000"/>
              </a:lnSpc>
            </a:pPr>
            <a:r>
              <a:rPr lang="zh-CN" altLang="en-US" dirty="0">
                <a:solidFill>
                  <a:srgbClr val="333399"/>
                </a:solidFill>
                <a:latin typeface="黑体" pitchFamily="49" charset="-122"/>
              </a:rPr>
              <a:t>方式</a:t>
            </a:r>
            <a:r>
              <a:rPr lang="en-US" altLang="zh-CN" dirty="0" smtClean="0">
                <a:solidFill>
                  <a:srgbClr val="333399"/>
                </a:solidFill>
                <a:latin typeface="黑体" pitchFamily="49" charset="-122"/>
              </a:rPr>
              <a:t>1</a:t>
            </a:r>
            <a:r>
              <a:rPr lang="zh-CN" altLang="en-US" dirty="0" smtClean="0">
                <a:solidFill>
                  <a:srgbClr val="333399"/>
                </a:solidFill>
                <a:latin typeface="黑体" pitchFamily="49" charset="-122"/>
              </a:rPr>
              <a:t>接收时序见下图所示</a:t>
            </a:r>
            <a:endParaRPr lang="zh-CN" altLang="en-US" dirty="0">
              <a:solidFill>
                <a:srgbClr val="333399"/>
              </a:solidFill>
              <a:latin typeface="黑体" pitchFamily="49" charset="-122"/>
            </a:endParaRPr>
          </a:p>
          <a:p>
            <a:pPr eaLnBrk="1" hangingPunct="1"/>
            <a:endParaRPr lang="en-US" altLang="zh-CN" dirty="0" smtClean="0"/>
          </a:p>
          <a:p>
            <a:pPr eaLnBrk="1" hangingPunct="1"/>
            <a:endParaRPr lang="en-US" altLang="zh-CN" dirty="0" smtClean="0"/>
          </a:p>
          <a:p>
            <a:pPr eaLnBrk="1" hangingPunct="1"/>
            <a:endParaRPr lang="en-US" altLang="zh-CN" dirty="0" smtClean="0"/>
          </a:p>
          <a:p>
            <a:pPr eaLnBrk="1" hangingPunct="1"/>
            <a:endParaRPr lang="en-US" altLang="zh-CN" dirty="0" smtClean="0"/>
          </a:p>
          <a:p>
            <a:pPr eaLnBrk="1" hangingPunct="1"/>
            <a:endParaRPr lang="en-US" altLang="zh-CN" dirty="0" smtClean="0"/>
          </a:p>
          <a:p>
            <a:pPr eaLnBrk="1" hangingPunct="1"/>
            <a:endParaRPr lang="zh-CN" altLang="en-US" sz="2000" dirty="0" smtClean="0">
              <a:solidFill>
                <a:srgbClr val="3333CC"/>
              </a:solidFill>
            </a:endParaRPr>
          </a:p>
        </p:txBody>
      </p:sp>
      <p:sp>
        <p:nvSpPr>
          <p:cNvPr id="289795" name="Rectangle 6"/>
          <p:cNvSpPr>
            <a:spLocks noChangeArrowheads="1"/>
          </p:cNvSpPr>
          <p:nvPr/>
        </p:nvSpPr>
        <p:spPr bwMode="auto">
          <a:xfrm>
            <a:off x="31750" y="4056063"/>
            <a:ext cx="9144000" cy="1682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/>
              <a:t>        当确认</a:t>
            </a:r>
            <a:r>
              <a:rPr lang="zh-CN" altLang="en-US" sz="2400" b="1" dirty="0">
                <a:solidFill>
                  <a:srgbClr val="FF0066"/>
                </a:solidFill>
              </a:rPr>
              <a:t>起始位有效</a:t>
            </a:r>
            <a:r>
              <a:rPr lang="zh-CN" altLang="en-US" sz="2400" dirty="0"/>
              <a:t>时，</a:t>
            </a:r>
            <a:r>
              <a:rPr lang="zh-CN" altLang="en-US" sz="2400" dirty="0">
                <a:solidFill>
                  <a:srgbClr val="FF0066"/>
                </a:solidFill>
              </a:rPr>
              <a:t>开始接收</a:t>
            </a:r>
            <a:r>
              <a:rPr lang="zh-CN" altLang="en-US" sz="2400" dirty="0"/>
              <a:t>一帧信息。每一位数据，也都进行</a:t>
            </a:r>
            <a:r>
              <a:rPr lang="en-US" altLang="zh-CN" sz="2400" b="1" dirty="0">
                <a:solidFill>
                  <a:srgbClr val="3333CC"/>
                </a:solidFill>
              </a:rPr>
              <a:t>3</a:t>
            </a:r>
            <a:r>
              <a:rPr lang="zh-CN" altLang="en-US" sz="2400" b="1" dirty="0">
                <a:solidFill>
                  <a:srgbClr val="3333CC"/>
                </a:solidFill>
              </a:rPr>
              <a:t>次连续采样</a:t>
            </a:r>
            <a:r>
              <a:rPr lang="zh-CN" altLang="en-US" sz="2400" dirty="0"/>
              <a:t>（第</a:t>
            </a:r>
            <a:r>
              <a:rPr lang="en-US" altLang="zh-CN" sz="2400" dirty="0"/>
              <a:t>7</a:t>
            </a:r>
            <a:r>
              <a:rPr lang="zh-CN" altLang="en-US" sz="2400" dirty="0"/>
              <a:t>、</a:t>
            </a:r>
            <a:r>
              <a:rPr lang="en-US" altLang="zh-CN" sz="2400" dirty="0"/>
              <a:t>8</a:t>
            </a:r>
            <a:r>
              <a:rPr lang="zh-CN" altLang="en-US" sz="2400" dirty="0"/>
              <a:t>、</a:t>
            </a:r>
            <a:r>
              <a:rPr lang="en-US" altLang="zh-CN" sz="2400" dirty="0"/>
              <a:t>9</a:t>
            </a:r>
            <a:r>
              <a:rPr lang="zh-CN" altLang="en-US" sz="2400" dirty="0"/>
              <a:t>个脉冲采样），接收的值是</a:t>
            </a:r>
            <a:r>
              <a:rPr lang="en-US" altLang="zh-CN" sz="2400" b="1" dirty="0">
                <a:solidFill>
                  <a:srgbClr val="FF3300"/>
                </a:solidFill>
              </a:rPr>
              <a:t>3</a:t>
            </a:r>
            <a:r>
              <a:rPr lang="zh-CN" altLang="en-US" sz="2400" b="1" dirty="0">
                <a:solidFill>
                  <a:srgbClr val="FF3300"/>
                </a:solidFill>
              </a:rPr>
              <a:t>次采样中至少</a:t>
            </a:r>
            <a:r>
              <a:rPr lang="zh-CN" altLang="en-US" sz="2400" b="1" dirty="0">
                <a:solidFill>
                  <a:srgbClr val="3333CC"/>
                </a:solidFill>
              </a:rPr>
              <a:t>两次相同的值</a:t>
            </a:r>
            <a:r>
              <a:rPr lang="zh-CN" altLang="en-US" sz="2400" dirty="0" smtClean="0"/>
              <a:t>。</a:t>
            </a:r>
            <a:endParaRPr lang="zh-CN" altLang="en-US" dirty="0">
              <a:solidFill>
                <a:srgbClr val="3333CC"/>
              </a:solidFill>
            </a:endParaRPr>
          </a:p>
        </p:txBody>
      </p:sp>
      <p:pic>
        <p:nvPicPr>
          <p:cNvPr id="2928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3350" y="1509736"/>
            <a:ext cx="8940800" cy="2281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7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D6AE5B3-16BE-48BA-97A7-0791D1CD5972}" type="slidenum">
              <a:rPr lang="zh-CN" altLang="en-US" smtClean="0">
                <a:ea typeface="宋体" charset="-122"/>
              </a:rPr>
              <a:pPr/>
              <a:t>53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290818" name="内容占位符 1"/>
          <p:cNvSpPr>
            <a:spLocks noGrp="1"/>
          </p:cNvSpPr>
          <p:nvPr>
            <p:ph/>
          </p:nvPr>
        </p:nvSpPr>
        <p:spPr>
          <a:xfrm>
            <a:off x="-177365" y="1535529"/>
            <a:ext cx="9321365" cy="5708650"/>
          </a:xfrm>
        </p:spPr>
        <p:txBody>
          <a:bodyPr/>
          <a:lstStyle/>
          <a:p>
            <a:pPr indent="20638" eaLnBrk="1" hangingPunct="1">
              <a:lnSpc>
                <a:spcPct val="150000"/>
              </a:lnSpc>
            </a:pPr>
            <a:r>
              <a:rPr lang="zh-CN" altLang="en-US" dirty="0" smtClean="0">
                <a:solidFill>
                  <a:srgbClr val="FF3300"/>
                </a:solidFill>
              </a:rPr>
              <a:t>     （</a:t>
            </a:r>
            <a:r>
              <a:rPr lang="en-US" altLang="zh-CN" dirty="0" smtClean="0">
                <a:solidFill>
                  <a:srgbClr val="FF3300"/>
                </a:solidFill>
                <a:ea typeface="宋体" charset="-122"/>
              </a:rPr>
              <a:t>a</a:t>
            </a:r>
            <a:r>
              <a:rPr lang="zh-CN" altLang="en-US" dirty="0" smtClean="0">
                <a:solidFill>
                  <a:srgbClr val="FF3300"/>
                </a:solidFill>
              </a:rPr>
              <a:t>）</a:t>
            </a:r>
            <a:r>
              <a:rPr lang="en-US" altLang="zh-CN" dirty="0" smtClean="0">
                <a:solidFill>
                  <a:srgbClr val="FF3300"/>
                </a:solidFill>
                <a:ea typeface="宋体" charset="-122"/>
              </a:rPr>
              <a:t>RI = 0</a:t>
            </a:r>
            <a:r>
              <a:rPr lang="zh-CN" altLang="en-US" dirty="0" smtClean="0"/>
              <a:t>，即上一帧数据接收完成时，</a:t>
            </a:r>
            <a:r>
              <a:rPr lang="en-US" altLang="zh-CN" dirty="0" smtClean="0">
                <a:ea typeface="宋体" charset="-122"/>
              </a:rPr>
              <a:t>RI = 1</a:t>
            </a:r>
            <a:r>
              <a:rPr lang="zh-CN" altLang="en-US" dirty="0" smtClean="0"/>
              <a:t>发出的中断请求已被响应，</a:t>
            </a:r>
            <a:r>
              <a:rPr lang="en-US" altLang="zh-CN" dirty="0" smtClean="0">
                <a:ea typeface="宋体" charset="-122"/>
              </a:rPr>
              <a:t>SBUF</a:t>
            </a:r>
            <a:r>
              <a:rPr lang="zh-CN" altLang="en-US" dirty="0" smtClean="0"/>
              <a:t>中的数据已被取走，</a:t>
            </a:r>
            <a:r>
              <a:rPr lang="zh-CN" altLang="en-US" dirty="0" smtClean="0">
                <a:solidFill>
                  <a:srgbClr val="3333CC"/>
                </a:solidFill>
              </a:rPr>
              <a:t>说明“接收</a:t>
            </a:r>
            <a:r>
              <a:rPr lang="en-US" altLang="zh-CN" dirty="0" smtClean="0">
                <a:solidFill>
                  <a:srgbClr val="3333CC"/>
                </a:solidFill>
                <a:ea typeface="宋体" charset="-122"/>
              </a:rPr>
              <a:t>SBUF</a:t>
            </a:r>
            <a:r>
              <a:rPr lang="zh-CN" altLang="en-US" dirty="0" smtClean="0">
                <a:solidFill>
                  <a:srgbClr val="3333CC"/>
                </a:solidFill>
              </a:rPr>
              <a:t>”已空。</a:t>
            </a:r>
          </a:p>
          <a:p>
            <a:pPr indent="20638" eaLnBrk="1" hangingPunct="1">
              <a:lnSpc>
                <a:spcPct val="150000"/>
              </a:lnSpc>
            </a:pPr>
            <a:r>
              <a:rPr lang="zh-CN" altLang="en-US" dirty="0" smtClean="0">
                <a:solidFill>
                  <a:srgbClr val="FF3300"/>
                </a:solidFill>
              </a:rPr>
              <a:t>      （</a:t>
            </a:r>
            <a:r>
              <a:rPr lang="en-US" altLang="zh-CN" dirty="0" smtClean="0">
                <a:solidFill>
                  <a:srgbClr val="FF3300"/>
                </a:solidFill>
                <a:ea typeface="宋体" charset="-122"/>
              </a:rPr>
              <a:t>b</a:t>
            </a:r>
            <a:r>
              <a:rPr lang="zh-CN" altLang="en-US" dirty="0" smtClean="0">
                <a:solidFill>
                  <a:srgbClr val="FF3300"/>
                </a:solidFill>
              </a:rPr>
              <a:t>）</a:t>
            </a:r>
            <a:r>
              <a:rPr lang="en-US" altLang="zh-CN" dirty="0" smtClean="0">
                <a:solidFill>
                  <a:srgbClr val="FF3300"/>
                </a:solidFill>
                <a:ea typeface="宋体" charset="-122"/>
              </a:rPr>
              <a:t>SM2 = 0</a:t>
            </a:r>
            <a:r>
              <a:rPr lang="zh-CN" altLang="en-US" dirty="0" smtClean="0">
                <a:solidFill>
                  <a:srgbClr val="FF3300"/>
                </a:solidFill>
              </a:rPr>
              <a:t>或收到的停止位</a:t>
            </a:r>
            <a:r>
              <a:rPr lang="zh-CN" altLang="en-US" dirty="0" smtClean="0">
                <a:solidFill>
                  <a:srgbClr val="FF3300"/>
                </a:solidFill>
                <a:ea typeface="宋体" charset="-122"/>
              </a:rPr>
              <a:t> </a:t>
            </a:r>
            <a:r>
              <a:rPr lang="en-US" altLang="zh-CN" dirty="0" smtClean="0">
                <a:solidFill>
                  <a:srgbClr val="FF3300"/>
                </a:solidFill>
                <a:ea typeface="宋体" charset="-122"/>
              </a:rPr>
              <a:t>= 1</a:t>
            </a:r>
            <a:r>
              <a:rPr lang="zh-CN" altLang="en-US" dirty="0" smtClean="0"/>
              <a:t>（方式</a:t>
            </a:r>
            <a:r>
              <a:rPr lang="en-US" altLang="zh-CN" dirty="0" smtClean="0">
                <a:ea typeface="宋体" charset="-122"/>
              </a:rPr>
              <a:t>1</a:t>
            </a:r>
            <a:r>
              <a:rPr lang="zh-CN" altLang="en-US" dirty="0" smtClean="0"/>
              <a:t>时，停止位已进入</a:t>
            </a:r>
            <a:r>
              <a:rPr lang="en-US" altLang="zh-CN" dirty="0" smtClean="0">
                <a:ea typeface="宋体" charset="-122"/>
              </a:rPr>
              <a:t>RB8</a:t>
            </a:r>
            <a:r>
              <a:rPr lang="zh-CN" altLang="en-US" dirty="0" smtClean="0"/>
              <a:t>），则将接收到的数据装入</a:t>
            </a:r>
            <a:r>
              <a:rPr lang="en-US" altLang="zh-CN" dirty="0" smtClean="0">
                <a:ea typeface="宋体" charset="-122"/>
              </a:rPr>
              <a:t>SBUF</a:t>
            </a:r>
            <a:r>
              <a:rPr lang="zh-CN" altLang="en-US" dirty="0" smtClean="0"/>
              <a:t>和</a:t>
            </a:r>
            <a:r>
              <a:rPr lang="en-US" altLang="zh-CN" dirty="0" smtClean="0">
                <a:ea typeface="宋体" charset="-122"/>
              </a:rPr>
              <a:t>RB8</a:t>
            </a:r>
            <a:r>
              <a:rPr lang="zh-CN" altLang="en-US" dirty="0" smtClean="0"/>
              <a:t>（装入的是停止位），且中断标志</a:t>
            </a:r>
            <a:r>
              <a:rPr lang="en-US" altLang="zh-CN" dirty="0" smtClean="0">
                <a:ea typeface="宋体" charset="-122"/>
              </a:rPr>
              <a:t>RI</a:t>
            </a:r>
            <a:r>
              <a:rPr lang="zh-CN" altLang="en-US" dirty="0" smtClean="0"/>
              <a:t>置“</a:t>
            </a:r>
            <a:r>
              <a:rPr lang="en-US" altLang="zh-CN" dirty="0" smtClean="0">
                <a:ea typeface="宋体" charset="-122"/>
              </a:rPr>
              <a:t>1</a:t>
            </a:r>
            <a:r>
              <a:rPr lang="zh-CN" altLang="en-US" dirty="0" smtClean="0"/>
              <a:t>”。</a:t>
            </a:r>
          </a:p>
          <a:p>
            <a:pPr indent="20638" eaLnBrk="1" hangingPunct="1">
              <a:lnSpc>
                <a:spcPct val="150000"/>
              </a:lnSpc>
            </a:pPr>
            <a:r>
              <a:rPr lang="zh-CN" altLang="en-US" dirty="0" smtClean="0"/>
              <a:t>        若不同时满足两个条件，收的数据不能装入</a:t>
            </a:r>
            <a:r>
              <a:rPr lang="en-US" altLang="zh-CN" dirty="0" smtClean="0">
                <a:ea typeface="宋体" charset="-122"/>
              </a:rPr>
              <a:t>SBUF</a:t>
            </a:r>
            <a:r>
              <a:rPr lang="zh-CN" altLang="en-US" dirty="0" smtClean="0"/>
              <a:t>，该帧数据将被丢弃</a:t>
            </a:r>
            <a:r>
              <a:rPr lang="zh-CN" altLang="en-US" dirty="0"/>
              <a:t>。串行口重新寻找下一个起始位，准备接收下一帧数据。</a:t>
            </a:r>
            <a:endParaRPr lang="zh-CN" altLang="en-US" dirty="0" smtClean="0"/>
          </a:p>
        </p:txBody>
      </p:sp>
      <p:sp>
        <p:nvSpPr>
          <p:cNvPr id="2" name="矩形 1"/>
          <p:cNvSpPr/>
          <p:nvPr/>
        </p:nvSpPr>
        <p:spPr>
          <a:xfrm>
            <a:off x="0" y="704471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400" dirty="0" smtClean="0">
                <a:solidFill>
                  <a:srgbClr val="000000"/>
                </a:solidFill>
              </a:rPr>
              <a:t>        </a:t>
            </a:r>
            <a:r>
              <a:rPr lang="zh-CN" altLang="en-US" sz="2400" b="1" dirty="0" smtClean="0">
                <a:solidFill>
                  <a:srgbClr val="000000"/>
                </a:solidFill>
              </a:rPr>
              <a:t>当</a:t>
            </a:r>
            <a:r>
              <a:rPr lang="zh-CN" altLang="en-US" sz="2400" b="1" dirty="0">
                <a:solidFill>
                  <a:srgbClr val="000000"/>
                </a:solidFill>
              </a:rPr>
              <a:t>一帧数据</a:t>
            </a:r>
            <a:r>
              <a:rPr lang="zh-CN" altLang="en-US" sz="2400" b="1" dirty="0">
                <a:solidFill>
                  <a:srgbClr val="3333CC"/>
                </a:solidFill>
              </a:rPr>
              <a:t>接收完毕后</a:t>
            </a:r>
            <a:r>
              <a:rPr lang="zh-CN" altLang="en-US" sz="2400" b="1" dirty="0">
                <a:solidFill>
                  <a:srgbClr val="000000"/>
                </a:solidFill>
              </a:rPr>
              <a:t>，</a:t>
            </a:r>
            <a:r>
              <a:rPr lang="zh-CN" altLang="en-US" sz="2400" b="1" dirty="0">
                <a:solidFill>
                  <a:srgbClr val="FF3300"/>
                </a:solidFill>
              </a:rPr>
              <a:t>同时</a:t>
            </a:r>
            <a:r>
              <a:rPr lang="zh-CN" altLang="en-US" sz="2400" b="1" dirty="0">
                <a:solidFill>
                  <a:srgbClr val="3333CC"/>
                </a:solidFill>
              </a:rPr>
              <a:t>满足以下两个条件，接收才有效</a:t>
            </a:r>
            <a:r>
              <a:rPr lang="zh-CN" altLang="en-US" sz="2400" dirty="0">
                <a:solidFill>
                  <a:srgbClr val="3333CC"/>
                </a:solidFill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0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9B4BE79-0C25-4BFA-BF00-A522122C8492}" type="slidenum">
              <a:rPr lang="zh-CN" altLang="en-US" smtClean="0">
                <a:ea typeface="宋体" charset="-122"/>
              </a:rPr>
              <a:pPr/>
              <a:t>54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276531" name="内容占位符 1"/>
          <p:cNvSpPr>
            <a:spLocks noGrp="1"/>
          </p:cNvSpPr>
          <p:nvPr>
            <p:ph/>
          </p:nvPr>
        </p:nvSpPr>
        <p:spPr>
          <a:xfrm>
            <a:off x="0" y="579438"/>
            <a:ext cx="9143999" cy="5410200"/>
          </a:xfrm>
        </p:spPr>
        <p:txBody>
          <a:bodyPr/>
          <a:lstStyle/>
          <a:p>
            <a:pPr marL="0" indent="0" eaLnBrk="1" hangingPunct="1">
              <a:spcBef>
                <a:spcPts val="0"/>
              </a:spcBef>
            </a:pPr>
            <a:r>
              <a:rPr lang="en-US" altLang="zh-CN" dirty="0" smtClean="0">
                <a:solidFill>
                  <a:srgbClr val="0000FF"/>
                </a:solidFill>
              </a:rPr>
              <a:t>        3.  </a:t>
            </a:r>
            <a:r>
              <a:rPr lang="zh-CN" altLang="en-US" dirty="0" smtClean="0">
                <a:solidFill>
                  <a:srgbClr val="0000FF"/>
                </a:solidFill>
              </a:rPr>
              <a:t>工作方式</a:t>
            </a:r>
            <a:r>
              <a:rPr lang="en-US" altLang="zh-CN" dirty="0" smtClean="0">
                <a:solidFill>
                  <a:srgbClr val="0000FF"/>
                </a:solidFill>
              </a:rPr>
              <a:t>2</a:t>
            </a:r>
            <a:r>
              <a:rPr lang="zh-CN" altLang="en-US" dirty="0" smtClean="0">
                <a:solidFill>
                  <a:srgbClr val="0000FF"/>
                </a:solidFill>
              </a:rPr>
              <a:t>和方式</a:t>
            </a:r>
            <a:r>
              <a:rPr lang="en-US" altLang="zh-CN" dirty="0" smtClean="0">
                <a:solidFill>
                  <a:srgbClr val="0000FF"/>
                </a:solidFill>
              </a:rPr>
              <a:t>3</a:t>
            </a:r>
            <a:endParaRPr lang="zh-CN" altLang="en-US" dirty="0" smtClean="0">
              <a:solidFill>
                <a:srgbClr val="0000FF"/>
              </a:solidFill>
            </a:endParaRPr>
          </a:p>
          <a:p>
            <a:pPr indent="255905">
              <a:lnSpc>
                <a:spcPts val="1505"/>
              </a:lnSpc>
              <a:spcAft>
                <a:spcPts val="0"/>
              </a:spcAft>
            </a:pPr>
            <a:endParaRPr lang="en-US" altLang="zh-CN" dirty="0" smtClean="0"/>
          </a:p>
          <a:p>
            <a:pPr marL="0" indent="0" eaLnBrk="1" hangingPunct="1">
              <a:lnSpc>
                <a:spcPct val="130000"/>
              </a:lnSpc>
              <a:spcBef>
                <a:spcPts val="0"/>
              </a:spcBef>
            </a:pPr>
            <a:r>
              <a:rPr lang="zh-CN" altLang="en-US" dirty="0">
                <a:solidFill>
                  <a:srgbClr val="333399"/>
                </a:solidFill>
              </a:rPr>
              <a:t> </a:t>
            </a:r>
            <a:r>
              <a:rPr lang="zh-CN" altLang="en-US" dirty="0" smtClean="0">
                <a:solidFill>
                  <a:srgbClr val="333399"/>
                </a:solidFill>
              </a:rPr>
              <a:t>        工作</a:t>
            </a:r>
            <a:r>
              <a:rPr lang="zh-CN" altLang="en-US" dirty="0">
                <a:solidFill>
                  <a:srgbClr val="333399"/>
                </a:solidFill>
              </a:rPr>
              <a:t>方式</a:t>
            </a:r>
            <a:r>
              <a:rPr lang="en-US" altLang="zh-CN" dirty="0">
                <a:solidFill>
                  <a:srgbClr val="333399"/>
                </a:solidFill>
              </a:rPr>
              <a:t>2</a:t>
            </a:r>
            <a:r>
              <a:rPr lang="zh-CN" altLang="en-US" dirty="0">
                <a:solidFill>
                  <a:srgbClr val="333399"/>
                </a:solidFill>
              </a:rPr>
              <a:t>和方式</a:t>
            </a:r>
            <a:r>
              <a:rPr lang="en-US" altLang="zh-CN" dirty="0">
                <a:solidFill>
                  <a:srgbClr val="333399"/>
                </a:solidFill>
              </a:rPr>
              <a:t>3</a:t>
            </a:r>
            <a:r>
              <a:rPr lang="zh-CN" altLang="en-US" dirty="0">
                <a:solidFill>
                  <a:srgbClr val="333399"/>
                </a:solidFill>
              </a:rPr>
              <a:t>都是</a:t>
            </a:r>
            <a:r>
              <a:rPr lang="en-US" altLang="zh-CN" dirty="0">
                <a:solidFill>
                  <a:srgbClr val="333399"/>
                </a:solidFill>
              </a:rPr>
              <a:t>11</a:t>
            </a:r>
            <a:r>
              <a:rPr lang="zh-CN" altLang="en-US" dirty="0">
                <a:solidFill>
                  <a:srgbClr val="333399"/>
                </a:solidFill>
              </a:rPr>
              <a:t>位异步收发串行通信方式，两者的差异仅在波特率上有所不同。</a:t>
            </a:r>
            <a:endParaRPr lang="en-US" altLang="zh-CN" dirty="0" smtClean="0"/>
          </a:p>
          <a:p>
            <a:pPr eaLnBrk="1" hangingPunct="1">
              <a:lnSpc>
                <a:spcPct val="130000"/>
              </a:lnSpc>
            </a:pPr>
            <a:endParaRPr lang="en-US" altLang="zh-CN" dirty="0" smtClean="0">
              <a:solidFill>
                <a:srgbClr val="333399"/>
              </a:solidFill>
            </a:endParaRPr>
          </a:p>
          <a:p>
            <a:pPr eaLnBrk="1" hangingPunct="1">
              <a:lnSpc>
                <a:spcPct val="130000"/>
              </a:lnSpc>
            </a:pPr>
            <a:endParaRPr lang="en-US" altLang="zh-CN" dirty="0">
              <a:solidFill>
                <a:srgbClr val="333399"/>
              </a:solidFill>
            </a:endParaRPr>
          </a:p>
        </p:txBody>
      </p:sp>
      <p:sp>
        <p:nvSpPr>
          <p:cNvPr id="276532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zh-CN" altLang="en-US" sz="2400">
              <a:ea typeface="黑体" pitchFamily="49" charset="-122"/>
            </a:endParaRPr>
          </a:p>
        </p:txBody>
      </p:sp>
      <p:pic>
        <p:nvPicPr>
          <p:cNvPr id="276533" name="Picture 13" descr="7-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312" y="5327866"/>
            <a:ext cx="8461375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4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2345056"/>
            <a:ext cx="4572000" cy="85901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342900" algn="just">
              <a:lnSpc>
                <a:spcPct val="130000"/>
              </a:lnSpc>
              <a:spcBef>
                <a:spcPct val="2000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		      </a:t>
            </a:r>
          </a:p>
          <a:p>
            <a:pPr marL="342900" lvl="0" indent="255905" eaLnBrk="0" hangingPunct="0">
              <a:lnSpc>
                <a:spcPts val="1505"/>
              </a:lnSpc>
              <a:spcBef>
                <a:spcPct val="20000"/>
              </a:spcBef>
              <a:spcAft>
                <a:spcPts val="0"/>
              </a:spcAft>
            </a:pP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 </a:t>
            </a:r>
            <a:r>
              <a:rPr lang="zh-CN" altLang="zh-CN" sz="2400" b="1" kern="1000" dirty="0">
                <a:solidFill>
                  <a:srgbClr val="333399"/>
                </a:solidFill>
                <a:latin typeface="Times New Roman"/>
                <a:ea typeface="宋体"/>
              </a:rPr>
              <a:t>（</a:t>
            </a:r>
            <a:r>
              <a:rPr lang="en-US" altLang="zh-CN" sz="2400" b="1" kern="1000" dirty="0">
                <a:solidFill>
                  <a:srgbClr val="333399"/>
                </a:solidFill>
                <a:latin typeface="Times New Roman"/>
                <a:ea typeface="宋体"/>
              </a:rPr>
              <a:t>1</a:t>
            </a:r>
            <a:r>
              <a:rPr lang="zh-CN" altLang="zh-CN" sz="2400" b="1" kern="1000" dirty="0">
                <a:solidFill>
                  <a:srgbClr val="333399"/>
                </a:solidFill>
                <a:latin typeface="Times New Roman"/>
                <a:ea typeface="宋体"/>
              </a:rPr>
              <a:t>）数据帧的格式</a:t>
            </a:r>
          </a:p>
        </p:txBody>
      </p:sp>
      <p:sp>
        <p:nvSpPr>
          <p:cNvPr id="3" name="矩形 2"/>
          <p:cNvSpPr/>
          <p:nvPr/>
        </p:nvSpPr>
        <p:spPr>
          <a:xfrm>
            <a:off x="0" y="3281712"/>
            <a:ext cx="9144000" cy="1682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ts val="0"/>
              </a:spcBef>
            </a:pPr>
            <a:r>
              <a:rPr lang="zh-CN" altLang="en-US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        方式</a:t>
            </a:r>
            <a:r>
              <a:rPr lang="en-US" altLang="zh-CN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2</a:t>
            </a:r>
            <a:r>
              <a:rPr lang="zh-CN" altLang="en-US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和方式</a:t>
            </a:r>
            <a:r>
              <a:rPr lang="en-US" altLang="zh-CN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3</a:t>
            </a:r>
            <a:r>
              <a:rPr lang="zh-CN" altLang="en-US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，每帧数据为</a:t>
            </a:r>
            <a:r>
              <a:rPr lang="en-US" altLang="zh-CN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11</a:t>
            </a:r>
            <a:r>
              <a:rPr lang="zh-CN" altLang="en-US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位，</a:t>
            </a:r>
            <a:r>
              <a:rPr lang="en-US" altLang="zh-CN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1</a:t>
            </a:r>
            <a:r>
              <a:rPr lang="zh-CN" altLang="en-US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位起始位</a:t>
            </a:r>
            <a:r>
              <a:rPr lang="en-US" altLang="zh-CN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0</a:t>
            </a:r>
            <a:r>
              <a:rPr lang="zh-CN" altLang="en-US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，</a:t>
            </a:r>
            <a:r>
              <a:rPr lang="en-US" altLang="zh-CN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8</a:t>
            </a:r>
            <a:r>
              <a:rPr lang="zh-CN" altLang="en-US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位数据位（先低位），</a:t>
            </a:r>
            <a:r>
              <a:rPr lang="en-US" altLang="zh-CN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1</a:t>
            </a:r>
            <a:r>
              <a:rPr lang="zh-CN" altLang="en-US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位可程控为</a:t>
            </a:r>
            <a:r>
              <a:rPr lang="en-US" altLang="zh-CN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1</a:t>
            </a:r>
            <a:r>
              <a:rPr lang="zh-CN" altLang="en-US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或</a:t>
            </a:r>
            <a:r>
              <a:rPr lang="en-US" altLang="zh-CN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0</a:t>
            </a:r>
            <a:r>
              <a:rPr lang="zh-CN" altLang="en-US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的第</a:t>
            </a:r>
            <a:r>
              <a:rPr lang="en-US" altLang="zh-CN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9</a:t>
            </a:r>
            <a:r>
              <a:rPr lang="zh-CN" altLang="en-US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位数据和</a:t>
            </a:r>
            <a:r>
              <a:rPr lang="en-US" altLang="zh-CN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1</a:t>
            </a:r>
            <a:r>
              <a:rPr lang="zh-CN" altLang="en-US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位停止位。方式</a:t>
            </a:r>
            <a:r>
              <a:rPr lang="en-US" altLang="zh-CN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2</a:t>
            </a:r>
            <a:r>
              <a:rPr lang="zh-CN" altLang="en-US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、方式</a:t>
            </a:r>
            <a:r>
              <a:rPr lang="en-US" altLang="zh-CN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3</a:t>
            </a:r>
            <a:r>
              <a:rPr lang="zh-CN" altLang="en-US" sz="2400" b="1" dirty="0">
                <a:solidFill>
                  <a:srgbClr val="333399"/>
                </a:solidFill>
                <a:latin typeface="+mn-lt"/>
                <a:ea typeface="+mn-ea"/>
                <a:cs typeface="幼圆"/>
              </a:rPr>
              <a:t>帧格式如下图所示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261A1-74EA-4EAE-A309-0B0BD37F6EB0}" type="slidenum">
              <a:rPr lang="en-US" altLang="zh-CN" smtClean="0"/>
              <a:pPr>
                <a:defRPr/>
              </a:pPr>
              <a:t>55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1831640"/>
            <a:ext cx="9033164" cy="2234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342900" algn="just">
              <a:lnSpc>
                <a:spcPct val="130000"/>
              </a:lnSpc>
              <a:spcBef>
                <a:spcPct val="20000"/>
              </a:spcBef>
            </a:pPr>
            <a:r>
              <a:rPr lang="zh-CN" altLang="en-US" sz="2400" b="1" kern="0" dirty="0">
                <a:solidFill>
                  <a:srgbClr val="333399"/>
                </a:solidFill>
                <a:latin typeface="Arial"/>
              </a:rPr>
              <a:t>	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方式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</a:rPr>
              <a:t>2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波特率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</a:rPr>
              <a:t> 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</a:rPr>
              <a:t>=          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sym typeface="Symbol" pitchFamily="18" charset="2"/>
              </a:rPr>
              <a:t>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</a:rPr>
              <a:t> </a:t>
            </a:r>
            <a:r>
              <a:rPr lang="en-US" altLang="zh-CN" sz="2400" b="1" i="1" kern="0" dirty="0" err="1">
                <a:solidFill>
                  <a:srgbClr val="333399"/>
                </a:solidFill>
                <a:latin typeface="Arial"/>
              </a:rPr>
              <a:t>f</a:t>
            </a:r>
            <a:r>
              <a:rPr lang="en-US" altLang="zh-CN" sz="2400" b="1" kern="0" baseline="-25000" dirty="0" err="1">
                <a:solidFill>
                  <a:srgbClr val="333399"/>
                </a:solidFill>
                <a:latin typeface="Arial"/>
              </a:rPr>
              <a:t>osc</a:t>
            </a:r>
            <a:endParaRPr lang="en-US" altLang="zh-CN" sz="2400" b="1" kern="0" baseline="-25000" dirty="0">
              <a:solidFill>
                <a:srgbClr val="333399"/>
              </a:solidFill>
              <a:latin typeface="Arial"/>
            </a:endParaRPr>
          </a:p>
          <a:p>
            <a:pPr marL="342900" lvl="0" indent="342900" algn="just">
              <a:lnSpc>
                <a:spcPct val="130000"/>
              </a:lnSpc>
              <a:spcBef>
                <a:spcPct val="20000"/>
              </a:spcBef>
            </a:pPr>
            <a:endParaRPr lang="en-US" altLang="zh-CN" sz="2400" b="1" kern="0" dirty="0">
              <a:solidFill>
                <a:srgbClr val="3333CC"/>
              </a:solidFill>
              <a:latin typeface="Arial"/>
              <a:ea typeface="幼圆"/>
            </a:endParaRPr>
          </a:p>
          <a:p>
            <a:pPr marL="342900" lvl="0" indent="342900" algn="just">
              <a:lnSpc>
                <a:spcPct val="130000"/>
              </a:lnSpc>
              <a:spcBef>
                <a:spcPct val="20000"/>
              </a:spcBef>
            </a:pP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幼圆"/>
              </a:rPr>
              <a:t>   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方式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</a:rPr>
              <a:t>3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波特率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</a:rPr>
              <a:t> 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</a:rPr>
              <a:t>=         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sym typeface="Symbol" pitchFamily="18" charset="2"/>
              </a:rPr>
              <a:t>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</a:rPr>
              <a:t> 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定时器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</a:rPr>
              <a:t>T1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的溢出率</a:t>
            </a:r>
            <a:r>
              <a:rPr lang="zh-CN" altLang="en-US" b="1" kern="0" dirty="0">
                <a:solidFill>
                  <a:srgbClr val="FF0000"/>
                </a:solidFill>
                <a:latin typeface="Arial"/>
                <a:ea typeface="幼圆"/>
              </a:rPr>
              <a:t>(与方式</a:t>
            </a:r>
            <a:r>
              <a:rPr lang="en-US" altLang="zh-CN" b="1" kern="0" dirty="0">
                <a:solidFill>
                  <a:srgbClr val="FF0000"/>
                </a:solidFill>
                <a:latin typeface="Arial"/>
                <a:ea typeface="幼圆"/>
              </a:rPr>
              <a:t>1</a:t>
            </a:r>
            <a:r>
              <a:rPr lang="zh-CN" altLang="en-US" b="1" kern="0" dirty="0">
                <a:solidFill>
                  <a:srgbClr val="FF0000"/>
                </a:solidFill>
                <a:latin typeface="Arial"/>
                <a:ea typeface="幼圆"/>
              </a:rPr>
              <a:t>相同）</a:t>
            </a:r>
            <a:endParaRPr lang="en-US" altLang="zh-CN" b="1" kern="0" baseline="-25000" dirty="0">
              <a:solidFill>
                <a:srgbClr val="FF0000"/>
              </a:solidFill>
              <a:latin typeface="Arial"/>
            </a:endParaRPr>
          </a:p>
          <a:p>
            <a:pPr marL="342900" lvl="0" indent="342900" algn="just">
              <a:lnSpc>
                <a:spcPct val="130000"/>
              </a:lnSpc>
              <a:spcBef>
                <a:spcPct val="20000"/>
              </a:spcBef>
            </a:pPr>
            <a:endParaRPr lang="zh-CN" altLang="en-US" sz="2400" b="1" kern="0" dirty="0">
              <a:solidFill>
                <a:srgbClr val="333399"/>
              </a:solidFill>
              <a:latin typeface="Arial"/>
              <a:ea typeface="幼圆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1164521"/>
              </p:ext>
            </p:extLst>
          </p:nvPr>
        </p:nvGraphicFramePr>
        <p:xfrm>
          <a:off x="3096347" y="1831640"/>
          <a:ext cx="642937" cy="677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914" r:id="rId4" imgW="355446" imgH="368140" progId="">
                  <p:embed/>
                </p:oleObj>
              </mc:Choice>
              <mc:Fallback>
                <p:oleObj r:id="rId4" imgW="355446" imgH="368140" progId="">
                  <p:embed/>
                  <p:pic>
                    <p:nvPicPr>
                      <p:cNvPr id="0" name="Object 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6347" y="1831640"/>
                        <a:ext cx="642937" cy="677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1978836"/>
              </p:ext>
            </p:extLst>
          </p:nvPr>
        </p:nvGraphicFramePr>
        <p:xfrm>
          <a:off x="3026064" y="2881745"/>
          <a:ext cx="698500" cy="674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915" r:id="rId6" imgW="381000" imgH="368300" progId="">
                  <p:embed/>
                </p:oleObj>
              </mc:Choice>
              <mc:Fallback>
                <p:oleObj r:id="rId6" imgW="381000" imgH="368300" progId="">
                  <p:embed/>
                  <p:pic>
                    <p:nvPicPr>
                      <p:cNvPr id="0" name="Object 4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26064" y="2881745"/>
                        <a:ext cx="698500" cy="674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矩形 6"/>
          <p:cNvSpPr/>
          <p:nvPr/>
        </p:nvSpPr>
        <p:spPr>
          <a:xfrm>
            <a:off x="433598" y="883929"/>
            <a:ext cx="2143857" cy="3050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zh-CN" altLang="zh-CN" sz="2400" b="1" kern="1000" dirty="0">
                <a:solidFill>
                  <a:srgbClr val="333399"/>
                </a:solidFill>
                <a:latin typeface="Times New Roman"/>
                <a:ea typeface="宋体"/>
              </a:rPr>
              <a:t>（</a:t>
            </a:r>
            <a:r>
              <a:rPr lang="en-US" altLang="zh-CN" sz="2400" b="1" kern="1000" dirty="0">
                <a:solidFill>
                  <a:srgbClr val="333399"/>
                </a:solidFill>
                <a:latin typeface="Times New Roman"/>
                <a:ea typeface="宋体"/>
              </a:rPr>
              <a:t>2</a:t>
            </a:r>
            <a:r>
              <a:rPr lang="zh-CN" altLang="zh-CN" sz="2400" b="1" kern="1000" dirty="0">
                <a:solidFill>
                  <a:srgbClr val="333399"/>
                </a:solidFill>
                <a:latin typeface="Times New Roman"/>
                <a:ea typeface="宋体"/>
              </a:rPr>
              <a:t>）波特率</a:t>
            </a:r>
          </a:p>
        </p:txBody>
      </p:sp>
    </p:spTree>
    <p:extLst>
      <p:ext uri="{BB962C8B-B14F-4D97-AF65-F5344CB8AC3E}">
        <p14:creationId xmlns:p14="http://schemas.microsoft.com/office/powerpoint/2010/main" val="2664204031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89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14CE669-351A-4EB6-8F20-7C7ADE9428D8}" type="slidenum">
              <a:rPr lang="zh-CN" altLang="en-US" smtClean="0">
                <a:ea typeface="宋体" charset="-122"/>
              </a:rPr>
              <a:pPr/>
              <a:t>56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36866" name="内容占位符 1"/>
          <p:cNvSpPr>
            <a:spLocks noGrp="1"/>
          </p:cNvSpPr>
          <p:nvPr>
            <p:ph/>
          </p:nvPr>
        </p:nvSpPr>
        <p:spPr>
          <a:xfrm>
            <a:off x="0" y="533400"/>
            <a:ext cx="9144000" cy="5410200"/>
          </a:xfrm>
        </p:spPr>
        <p:txBody>
          <a:bodyPr/>
          <a:lstStyle/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dirty="0">
                <a:solidFill>
                  <a:srgbClr val="0000FF"/>
                </a:solidFill>
                <a:cs typeface="+mn-cs"/>
              </a:rPr>
              <a:t>      </a:t>
            </a:r>
            <a:r>
              <a:rPr lang="zh-CN" altLang="en-US" dirty="0" smtClean="0">
                <a:solidFill>
                  <a:srgbClr val="0000FF"/>
                </a:solidFill>
                <a:cs typeface="+mn-cs"/>
              </a:rPr>
              <a:t>（</a:t>
            </a:r>
            <a:r>
              <a:rPr lang="en-US" altLang="zh-CN" dirty="0">
                <a:solidFill>
                  <a:srgbClr val="0000FF"/>
                </a:solidFill>
                <a:cs typeface="+mn-cs"/>
              </a:rPr>
              <a:t>3</a:t>
            </a:r>
            <a:r>
              <a:rPr lang="zh-CN" altLang="en-US" dirty="0">
                <a:solidFill>
                  <a:srgbClr val="0000FF"/>
                </a:solidFill>
                <a:cs typeface="+mn-cs"/>
              </a:rPr>
              <a:t>）工作过程</a:t>
            </a: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dirty="0" smtClean="0">
                <a:solidFill>
                  <a:srgbClr val="0000FF"/>
                </a:solidFill>
                <a:cs typeface="+mn-cs"/>
              </a:rPr>
              <a:t>        ① </a:t>
            </a:r>
            <a:r>
              <a:rPr lang="zh-CN" altLang="en-US" dirty="0">
                <a:solidFill>
                  <a:srgbClr val="0000FF"/>
                </a:solidFill>
                <a:cs typeface="+mn-cs"/>
              </a:rPr>
              <a:t>方式</a:t>
            </a:r>
            <a:r>
              <a:rPr lang="en-US" altLang="zh-CN" dirty="0">
                <a:solidFill>
                  <a:srgbClr val="0000FF"/>
                </a:solidFill>
                <a:cs typeface="+mn-cs"/>
              </a:rPr>
              <a:t>2</a:t>
            </a:r>
            <a:r>
              <a:rPr lang="zh-CN" altLang="en-US" dirty="0">
                <a:solidFill>
                  <a:srgbClr val="0000FF"/>
                </a:solidFill>
                <a:cs typeface="+mn-cs"/>
              </a:rPr>
              <a:t>和方式</a:t>
            </a:r>
            <a:r>
              <a:rPr lang="en-US" altLang="zh-CN" dirty="0">
                <a:solidFill>
                  <a:srgbClr val="0000FF"/>
                </a:solidFill>
                <a:cs typeface="+mn-cs"/>
              </a:rPr>
              <a:t>3</a:t>
            </a:r>
            <a:r>
              <a:rPr lang="zh-CN" altLang="en-US" dirty="0" smtClean="0">
                <a:solidFill>
                  <a:srgbClr val="0000FF"/>
                </a:solidFill>
                <a:cs typeface="+mn-cs"/>
              </a:rPr>
              <a:t>发送</a:t>
            </a:r>
            <a:endParaRPr lang="zh-CN" altLang="en-US" dirty="0">
              <a:solidFill>
                <a:srgbClr val="0000FF"/>
              </a:solidFill>
              <a:cs typeface="+mn-cs"/>
            </a:endParaRP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dirty="0" smtClean="0">
                <a:cs typeface="+mn-cs"/>
              </a:rPr>
              <a:t>        发送前，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先根据通信协议由软件设置</a:t>
            </a:r>
            <a:r>
              <a:rPr lang="en-US" altLang="zh-CN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TB8</a:t>
            </a:r>
            <a:r>
              <a:rPr lang="zh-CN" altLang="en-US" dirty="0" smtClean="0">
                <a:cs typeface="+mn-cs"/>
              </a:rPr>
              <a:t>（如奇偶校验位或多机通信的地址</a:t>
            </a:r>
            <a:r>
              <a:rPr lang="en-US" altLang="zh-CN" dirty="0" smtClean="0">
                <a:ea typeface="宋体" pitchFamily="2" charset="-122"/>
                <a:cs typeface="+mn-cs"/>
              </a:rPr>
              <a:t>/</a:t>
            </a:r>
            <a:r>
              <a:rPr lang="zh-CN" altLang="en-US" dirty="0" smtClean="0">
                <a:cs typeface="+mn-cs"/>
              </a:rPr>
              <a:t>数据标志位），然后将要发送的数据写入</a:t>
            </a:r>
            <a:r>
              <a:rPr lang="en-US" altLang="zh-CN" dirty="0" smtClean="0">
                <a:ea typeface="宋体" pitchFamily="2" charset="-122"/>
                <a:cs typeface="+mn-cs"/>
              </a:rPr>
              <a:t>SBUF</a:t>
            </a:r>
            <a:r>
              <a:rPr lang="zh-CN" altLang="en-US" dirty="0" smtClean="0">
                <a:cs typeface="+mn-cs"/>
              </a:rPr>
              <a:t>，即启动一次发送。</a:t>
            </a:r>
            <a:r>
              <a:rPr lang="en-US" altLang="zh-CN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TB8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自动装入</a:t>
            </a:r>
            <a:r>
              <a:rPr lang="zh-CN" altLang="en-US" dirty="0" smtClean="0">
                <a:cs typeface="+mn-cs"/>
              </a:rPr>
              <a:t>第</a:t>
            </a:r>
            <a:r>
              <a:rPr lang="en-US" altLang="zh-CN" dirty="0" smtClean="0">
                <a:ea typeface="宋体" pitchFamily="2" charset="-122"/>
                <a:cs typeface="+mn-cs"/>
              </a:rPr>
              <a:t>9</a:t>
            </a:r>
            <a:r>
              <a:rPr lang="zh-CN" altLang="en-US" dirty="0" smtClean="0">
                <a:cs typeface="+mn-cs"/>
              </a:rPr>
              <a:t>位数据位，逐一发送。发送完毕，使</a:t>
            </a:r>
            <a:r>
              <a:rPr lang="en-US" altLang="zh-CN" dirty="0" smtClean="0">
                <a:ea typeface="宋体" pitchFamily="2" charset="-122"/>
                <a:cs typeface="+mn-cs"/>
              </a:rPr>
              <a:t>TI</a:t>
            </a:r>
            <a:r>
              <a:rPr lang="zh-CN" altLang="en-US" dirty="0" smtClean="0">
                <a:cs typeface="+mn-cs"/>
              </a:rPr>
              <a:t>位置“</a:t>
            </a:r>
            <a:r>
              <a:rPr lang="en-US" altLang="zh-CN" dirty="0" smtClean="0">
                <a:ea typeface="宋体" pitchFamily="2" charset="-122"/>
                <a:cs typeface="+mn-cs"/>
              </a:rPr>
              <a:t>1</a:t>
            </a:r>
            <a:r>
              <a:rPr lang="zh-CN" altLang="en-US" dirty="0" smtClean="0">
                <a:cs typeface="+mn-cs"/>
              </a:rPr>
              <a:t>”。发送时序如下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图</a:t>
            </a:r>
            <a:r>
              <a:rPr lang="zh-CN" altLang="en-US" dirty="0" smtClean="0">
                <a:cs typeface="+mn-cs"/>
              </a:rPr>
              <a:t>所示。</a:t>
            </a:r>
            <a:endParaRPr lang="en-US" altLang="zh-CN" dirty="0" smtClean="0"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r>
              <a:rPr lang="en-US" altLang="zh-CN" dirty="0" smtClean="0">
                <a:cs typeface="+mn-cs"/>
              </a:rPr>
              <a:t>		</a:t>
            </a:r>
            <a:endParaRPr lang="zh-CN" altLang="en-US" sz="2000" dirty="0" smtClean="0">
              <a:solidFill>
                <a:srgbClr val="3333CC"/>
              </a:solidFill>
              <a:cs typeface="+mn-cs"/>
            </a:endParaRPr>
          </a:p>
        </p:txBody>
      </p:sp>
      <p:pic>
        <p:nvPicPr>
          <p:cNvPr id="293891" name="Picture 11" descr="7-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16218"/>
            <a:ext cx="9050337" cy="2406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13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294914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5CDF323-CEC6-481E-A61E-C0401A26C790}" type="slidenum">
              <a:rPr lang="en-US" altLang="zh-CN">
                <a:ea typeface="宋体" charset="-122"/>
              </a:rPr>
              <a:pPr/>
              <a:t>57</a:t>
            </a:fld>
            <a:endParaRPr lang="en-US" altLang="zh-CN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414338"/>
            <a:ext cx="9144000" cy="71834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kern="0" dirty="0" smtClean="0">
                <a:solidFill>
                  <a:srgbClr val="FF3300"/>
                </a:solidFill>
                <a:latin typeface="Arial"/>
                <a:ea typeface="幼圆"/>
              </a:rPr>
              <a:t>        </a:t>
            </a:r>
            <a:r>
              <a:rPr lang="zh-CN" altLang="en-US" sz="2400" b="1" dirty="0" smtClean="0">
                <a:solidFill>
                  <a:srgbClr val="0000FF"/>
                </a:solidFill>
                <a:latin typeface="+mn-lt"/>
                <a:ea typeface="+mn-ea"/>
              </a:rPr>
              <a:t>② 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方式</a:t>
            </a:r>
            <a:r>
              <a:rPr lang="en-US" altLang="zh-CN" sz="2400" b="1" dirty="0">
                <a:solidFill>
                  <a:srgbClr val="0000FF"/>
                </a:solidFill>
                <a:latin typeface="+mn-lt"/>
                <a:ea typeface="+mn-ea"/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和方式</a:t>
            </a:r>
            <a:r>
              <a:rPr lang="en-US" altLang="zh-CN" sz="2400" b="1" dirty="0">
                <a:solidFill>
                  <a:srgbClr val="0000FF"/>
                </a:solidFill>
                <a:latin typeface="+mn-lt"/>
                <a:ea typeface="+mn-ea"/>
              </a:rPr>
              <a:t>3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接收</a:t>
            </a:r>
            <a:endParaRPr lang="zh-CN" altLang="en-US" sz="2400" b="1" dirty="0" smtClean="0">
              <a:solidFill>
                <a:srgbClr val="0000FF"/>
              </a:solidFill>
              <a:latin typeface="+mn-lt"/>
              <a:ea typeface="+mn-ea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    串行口以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方式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宋体" pitchFamily="2" charset="-122"/>
              </a:rPr>
              <a:t>2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宋体" pitchFamily="2" charset="-122"/>
              </a:rPr>
              <a:t>或方式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宋体" pitchFamily="2" charset="-122"/>
              </a:rPr>
              <a:t>3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接收数据时，数据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由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pitchFamily="2" charset="-122"/>
              </a:rPr>
              <a:t>RXD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端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输入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，当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位检测逻辑采样到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RXD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的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负跳变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，判断起始位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有效时，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便开始接收一帧信息。在接收完第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9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位数据后，      </a:t>
            </a:r>
            <a:endParaRPr lang="en-US" altLang="zh-CN" sz="2400" b="1" kern="0" dirty="0">
              <a:solidFill>
                <a:srgbClr val="333399"/>
              </a:solidFill>
              <a:latin typeface="Arial"/>
              <a:ea typeface="幼圆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        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需满足以下两个条件，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才能将接收到的数据送入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SBUF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（接收缓冲器）。</a:t>
            </a: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      （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a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）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pitchFamily="2" charset="-122"/>
              </a:rPr>
              <a:t>RI = 0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，意味着接收缓冲器为空。</a:t>
            </a: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      （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pitchFamily="2" charset="-122"/>
              </a:rPr>
              <a:t>b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）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pitchFamily="2" charset="-122"/>
              </a:rPr>
              <a:t>SM2 = 0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或接收到的第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pitchFamily="2" charset="-122"/>
              </a:rPr>
              <a:t>9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位数据位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pitchFamily="2" charset="-122"/>
              </a:rPr>
              <a:t>RB8 = 1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。</a:t>
            </a:r>
            <a:endParaRPr lang="en-US" altLang="zh-CN" sz="2400" b="1" kern="0" dirty="0">
              <a:solidFill>
                <a:srgbClr val="3333CC"/>
              </a:solidFill>
              <a:latin typeface="Arial"/>
              <a:ea typeface="幼圆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        当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满足上述两个条件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时，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收到的数据送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pitchFamily="2" charset="-122"/>
              </a:rPr>
              <a:t>SBUF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（接收缓冲器），第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9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位数据送入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RB8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，且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RI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置“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pitchFamily="2" charset="-122"/>
              </a:rPr>
              <a:t>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”。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若不满足这两个条件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，接收的信息将被</a:t>
            </a:r>
            <a:r>
              <a:rPr lang="zh-CN" altLang="en-US" sz="2400" b="1" kern="0" dirty="0">
                <a:solidFill>
                  <a:srgbClr val="FF0000"/>
                </a:solidFill>
                <a:latin typeface="Arial"/>
                <a:ea typeface="幼圆"/>
              </a:rPr>
              <a:t>丢弃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。</a:t>
            </a: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endParaRPr lang="zh-CN" altLang="en-US" sz="2400" b="1" kern="0" dirty="0">
              <a:solidFill>
                <a:srgbClr val="3333CC"/>
              </a:solidFill>
              <a:latin typeface="Arial"/>
              <a:ea typeface="幼圆"/>
            </a:endParaRPr>
          </a:p>
          <a:p>
            <a:pPr marL="342900" indent="342900" algn="just">
              <a:spcBef>
                <a:spcPct val="20000"/>
              </a:spcBef>
              <a:defRPr/>
            </a:pPr>
            <a:endParaRPr lang="zh-CN" altLang="en-US" sz="2400" b="1" kern="0" dirty="0">
              <a:solidFill>
                <a:srgbClr val="333399"/>
              </a:solidFill>
              <a:latin typeface="Arial"/>
              <a:ea typeface="幼圆"/>
            </a:endParaRP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937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C643F74-F5AB-4FB2-8B5D-2F0E19D2CFD6}" type="slidenum">
              <a:rPr lang="zh-CN" altLang="en-US" smtClean="0">
                <a:ea typeface="宋体" charset="-122"/>
              </a:rPr>
              <a:pPr/>
              <a:t>58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295938" name="内容占位符 1"/>
          <p:cNvSpPr>
            <a:spLocks noGrp="1"/>
          </p:cNvSpPr>
          <p:nvPr>
            <p:ph/>
          </p:nvPr>
        </p:nvSpPr>
        <p:spPr>
          <a:xfrm>
            <a:off x="0" y="1242291"/>
            <a:ext cx="8229600" cy="5410200"/>
          </a:xfrm>
        </p:spPr>
        <p:txBody>
          <a:bodyPr/>
          <a:lstStyle/>
          <a:p>
            <a:pPr eaLnBrk="1" hangingPunct="1">
              <a:lnSpc>
                <a:spcPct val="130000"/>
              </a:lnSpc>
            </a:pPr>
            <a:r>
              <a:rPr lang="zh-CN" altLang="en-US" dirty="0" smtClean="0"/>
              <a:t>串行口方式</a:t>
            </a:r>
            <a:r>
              <a:rPr lang="en-US" altLang="zh-CN" dirty="0" smtClean="0">
                <a:ea typeface="宋体" charset="-122"/>
              </a:rPr>
              <a:t>2</a:t>
            </a:r>
            <a:r>
              <a:rPr lang="zh-CN" altLang="en-US" dirty="0"/>
              <a:t>、</a:t>
            </a:r>
            <a:r>
              <a:rPr lang="zh-CN" altLang="en-US" dirty="0" smtClean="0"/>
              <a:t>方式</a:t>
            </a:r>
            <a:r>
              <a:rPr lang="en-US" altLang="zh-CN" dirty="0" smtClean="0">
                <a:ea typeface="宋体" charset="-122"/>
              </a:rPr>
              <a:t>3</a:t>
            </a:r>
            <a:r>
              <a:rPr lang="zh-CN" altLang="en-US" dirty="0" smtClean="0">
                <a:solidFill>
                  <a:srgbClr val="3333CC"/>
                </a:solidFill>
              </a:rPr>
              <a:t>接收时序</a:t>
            </a:r>
            <a:r>
              <a:rPr lang="zh-CN" altLang="en-US" dirty="0" smtClean="0"/>
              <a:t>如下</a:t>
            </a:r>
            <a:r>
              <a:rPr lang="zh-CN" altLang="en-US" dirty="0" smtClean="0">
                <a:solidFill>
                  <a:srgbClr val="3333CC"/>
                </a:solidFill>
              </a:rPr>
              <a:t>图</a:t>
            </a:r>
            <a:r>
              <a:rPr lang="zh-CN" altLang="en-US" dirty="0" smtClean="0">
                <a:ea typeface="宋体" charset="-122"/>
              </a:rPr>
              <a:t>所示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 eaLnBrk="1" hangingPunct="1">
              <a:lnSpc>
                <a:spcPct val="130000"/>
              </a:lnSpc>
            </a:pPr>
            <a:endParaRPr lang="en-US" altLang="zh-CN" dirty="0" smtClean="0"/>
          </a:p>
          <a:p>
            <a:pPr eaLnBrk="1" hangingPunct="1">
              <a:lnSpc>
                <a:spcPct val="130000"/>
              </a:lnSpc>
            </a:pPr>
            <a:endParaRPr lang="en-US" altLang="zh-CN" dirty="0" smtClean="0"/>
          </a:p>
          <a:p>
            <a:pPr eaLnBrk="1" hangingPunct="1">
              <a:lnSpc>
                <a:spcPct val="130000"/>
              </a:lnSpc>
            </a:pPr>
            <a:endParaRPr lang="en-US" altLang="zh-CN" dirty="0" smtClean="0"/>
          </a:p>
          <a:p>
            <a:pPr eaLnBrk="1" hangingPunct="1">
              <a:lnSpc>
                <a:spcPct val="130000"/>
              </a:lnSpc>
            </a:pPr>
            <a:endParaRPr lang="en-US" altLang="zh-CN" dirty="0" smtClean="0"/>
          </a:p>
          <a:p>
            <a:pPr eaLnBrk="1" hangingPunct="1">
              <a:lnSpc>
                <a:spcPct val="130000"/>
              </a:lnSpc>
            </a:pPr>
            <a:endParaRPr lang="en-US" altLang="zh-CN" dirty="0" smtClean="0"/>
          </a:p>
          <a:p>
            <a:pPr eaLnBrk="1" hangingPunct="1">
              <a:lnSpc>
                <a:spcPct val="130000"/>
              </a:lnSpc>
            </a:pPr>
            <a:r>
              <a:rPr lang="en-US" altLang="zh-CN" dirty="0" smtClean="0"/>
              <a:t>	</a:t>
            </a:r>
            <a:r>
              <a:rPr lang="en-US" altLang="zh-CN" dirty="0" smtClean="0">
                <a:solidFill>
                  <a:srgbClr val="FF3300"/>
                </a:solidFill>
              </a:rPr>
              <a:t>	</a:t>
            </a:r>
          </a:p>
          <a:p>
            <a:pPr eaLnBrk="1" hangingPunct="1">
              <a:lnSpc>
                <a:spcPct val="130000"/>
              </a:lnSpc>
            </a:pPr>
            <a:endParaRPr lang="en-US" altLang="zh-CN" sz="2000" dirty="0" smtClean="0">
              <a:solidFill>
                <a:srgbClr val="FF3300"/>
              </a:solidFill>
            </a:endParaRPr>
          </a:p>
          <a:p>
            <a:pPr eaLnBrk="1" hangingPunct="1">
              <a:lnSpc>
                <a:spcPct val="130000"/>
              </a:lnSpc>
            </a:pPr>
            <a:endParaRPr lang="en-US" altLang="zh-CN" sz="2000" dirty="0" smtClean="0">
              <a:solidFill>
                <a:srgbClr val="FF3300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42" y="2354559"/>
            <a:ext cx="8825414" cy="19865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261A1-74EA-4EAE-A309-0B0BD37F6EB0}" type="slidenum">
              <a:rPr lang="en-US" altLang="zh-CN" smtClean="0"/>
              <a:pPr>
                <a:defRPr/>
              </a:pPr>
              <a:t>59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64520"/>
            <a:ext cx="914400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2000" b="1" dirty="0" smtClean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        串行口</a:t>
            </a:r>
            <a:r>
              <a:rPr lang="zh-CN" altLang="en-US" sz="20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工作在方式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1</a:t>
            </a:r>
            <a:r>
              <a:rPr lang="zh-CN" altLang="en-US" sz="20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或方式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3</a:t>
            </a:r>
            <a:r>
              <a:rPr lang="zh-CN" altLang="en-US" sz="20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时，若采用晶振</a:t>
            </a:r>
            <a:r>
              <a:rPr lang="en-US" altLang="zh-CN" sz="2000" b="1" dirty="0" smtClean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12MHz</a:t>
            </a:r>
            <a:r>
              <a:rPr lang="zh-CN" altLang="en-US" sz="2000" b="1" dirty="0" smtClean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或</a:t>
            </a:r>
            <a:r>
              <a:rPr lang="en-US" altLang="zh-CN" sz="2000" b="1" dirty="0" smtClean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6MHz</a:t>
            </a:r>
            <a:r>
              <a:rPr lang="zh-CN" altLang="en-US" sz="2000" b="1" dirty="0" smtClean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，</a:t>
            </a:r>
            <a:r>
              <a:rPr lang="zh-CN" altLang="zh-CN" sz="2000" b="1" dirty="0" smtClean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计算</a:t>
            </a:r>
            <a:r>
              <a:rPr lang="zh-CN" altLang="zh-CN" sz="20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出的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T1</a:t>
            </a:r>
            <a:r>
              <a:rPr lang="zh-CN" altLang="zh-CN" sz="20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定时</a:t>
            </a:r>
            <a:r>
              <a:rPr lang="zh-CN" altLang="zh-CN" sz="2000" b="1" dirty="0" smtClean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初</a:t>
            </a:r>
            <a:r>
              <a:rPr lang="zh-CN" altLang="en-US" sz="2000" b="1" dirty="0" smtClean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值可能</a:t>
            </a:r>
            <a:r>
              <a:rPr lang="zh-CN" altLang="zh-CN" sz="20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不是一个整数，因此会产生波特率误差而影响串行通信的同步性能。解决的方法只有调整单片机的晶振频率</a:t>
            </a:r>
            <a:r>
              <a:rPr lang="en-US" altLang="zh-CN" sz="2000" b="1" dirty="0" err="1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fosc</a:t>
            </a:r>
            <a:r>
              <a:rPr lang="zh-CN" altLang="zh-CN" sz="20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。为此，有一种频率为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11.0592MHz</a:t>
            </a:r>
            <a:r>
              <a:rPr lang="zh-CN" altLang="zh-CN" sz="20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的晶振可供选用，这样可使计算出的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T1</a:t>
            </a:r>
            <a:r>
              <a:rPr lang="zh-CN" altLang="zh-CN" sz="20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初值为整数。</a:t>
            </a:r>
            <a:r>
              <a:rPr lang="zh-CN" altLang="en-US" sz="20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下</a:t>
            </a:r>
            <a:r>
              <a:rPr lang="zh-CN" altLang="zh-CN" sz="2000" b="1" dirty="0" smtClean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表</a:t>
            </a:r>
            <a:r>
              <a:rPr lang="zh-CN" altLang="en-US" sz="2000" b="1" dirty="0" smtClean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列</a:t>
            </a:r>
            <a:r>
              <a:rPr lang="zh-CN" altLang="zh-CN" sz="2000" b="1" dirty="0" smtClean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出</a:t>
            </a:r>
            <a:r>
              <a:rPr lang="zh-CN" altLang="zh-CN" sz="20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了串行方式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1</a:t>
            </a:r>
            <a:r>
              <a:rPr lang="zh-CN" altLang="zh-CN" sz="20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或方式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3</a:t>
            </a:r>
            <a:r>
              <a:rPr lang="zh-CN" altLang="zh-CN" sz="2000" b="1" dirty="0">
                <a:solidFill>
                  <a:schemeClr val="accent2"/>
                </a:solidFill>
                <a:latin typeface="+mn-lt"/>
                <a:ea typeface="+mn-ea"/>
                <a:cs typeface="幼圆"/>
              </a:rPr>
              <a:t>在不同晶振频率下的常用波特率和误差。</a:t>
            </a: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678216"/>
              </p:ext>
            </p:extLst>
          </p:nvPr>
        </p:nvGraphicFramePr>
        <p:xfrm>
          <a:off x="117187" y="2963286"/>
          <a:ext cx="8897503" cy="3455986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1637140"/>
                <a:gridCol w="1347083"/>
                <a:gridCol w="877294"/>
                <a:gridCol w="2275981"/>
                <a:gridCol w="1548165"/>
                <a:gridCol w="1211840"/>
              </a:tblGrid>
              <a:tr h="531691"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zh-CN" sz="750" kern="1000">
                          <a:effectLst/>
                          <a:latin typeface="Arial"/>
                          <a:ea typeface="黑体"/>
                        </a:rPr>
                        <a:t>晶振频率（</a:t>
                      </a:r>
                      <a:r>
                        <a:rPr lang="en-US" sz="750" kern="1000">
                          <a:effectLst/>
                          <a:latin typeface="Arial"/>
                          <a:ea typeface="黑体"/>
                          <a:cs typeface="Times New Roman"/>
                        </a:rPr>
                        <a:t>MHz</a:t>
                      </a:r>
                      <a:r>
                        <a:rPr lang="zh-CN" sz="750" kern="1000">
                          <a:effectLst/>
                          <a:latin typeface="Arial"/>
                          <a:ea typeface="黑体"/>
                        </a:rPr>
                        <a:t>）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zh-CN" sz="750" kern="1000">
                          <a:effectLst/>
                          <a:latin typeface="Arial"/>
                          <a:ea typeface="黑体"/>
                        </a:rPr>
                        <a:t>波特率（</a:t>
                      </a:r>
                      <a:r>
                        <a:rPr lang="en-US" sz="750" kern="1000">
                          <a:effectLst/>
                          <a:latin typeface="Arial"/>
                          <a:ea typeface="黑体"/>
                          <a:cs typeface="Times New Roman"/>
                        </a:rPr>
                        <a:t>bps</a:t>
                      </a:r>
                      <a:r>
                        <a:rPr lang="zh-CN" sz="750" kern="1000">
                          <a:effectLst/>
                          <a:latin typeface="Arial"/>
                          <a:ea typeface="黑体"/>
                        </a:rPr>
                        <a:t>）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Arial"/>
                          <a:ea typeface="黑体"/>
                          <a:cs typeface="Times New Roman"/>
                        </a:rPr>
                        <a:t>SMOD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Arial"/>
                          <a:ea typeface="黑体"/>
                          <a:cs typeface="Times New Roman"/>
                        </a:rPr>
                        <a:t>T1</a:t>
                      </a:r>
                      <a:r>
                        <a:rPr lang="zh-CN" sz="750" kern="1000">
                          <a:effectLst/>
                          <a:latin typeface="Arial"/>
                          <a:ea typeface="黑体"/>
                        </a:rPr>
                        <a:t>方式</a:t>
                      </a:r>
                      <a:r>
                        <a:rPr lang="en-US" sz="750" kern="1000">
                          <a:effectLst/>
                          <a:latin typeface="Arial"/>
                          <a:ea typeface="黑体"/>
                          <a:cs typeface="Times New Roman"/>
                        </a:rPr>
                        <a:t>2</a:t>
                      </a:r>
                      <a:r>
                        <a:rPr lang="zh-CN" sz="750" kern="1000">
                          <a:effectLst/>
                          <a:latin typeface="Arial"/>
                          <a:ea typeface="黑体"/>
                        </a:rPr>
                        <a:t>定时初值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zh-CN" sz="750" kern="1000">
                          <a:effectLst/>
                          <a:latin typeface="Arial"/>
                          <a:ea typeface="黑体"/>
                        </a:rPr>
                        <a:t>实际波特率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zh-CN" sz="750" kern="1000">
                          <a:effectLst/>
                          <a:latin typeface="Arial"/>
                          <a:ea typeface="黑体"/>
                        </a:rPr>
                        <a:t>误差（</a:t>
                      </a:r>
                      <a:r>
                        <a:rPr lang="en-US" sz="750" kern="1000">
                          <a:effectLst/>
                          <a:latin typeface="Arial"/>
                          <a:ea typeface="黑体"/>
                          <a:cs typeface="Times New Roman"/>
                        </a:rPr>
                        <a:t>%</a:t>
                      </a:r>
                      <a:r>
                        <a:rPr lang="zh-CN" sz="750" kern="1000">
                          <a:effectLst/>
                          <a:latin typeface="Arial"/>
                          <a:ea typeface="黑体"/>
                        </a:rPr>
                        <a:t>）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845"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12.00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9600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1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F9H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8923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7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845"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12.00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4800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F9H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4460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7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845"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12.00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2400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F3H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2404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0.16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845"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12.00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1200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E6H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1202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0.16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845"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12.00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600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CCH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601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0.17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845"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11.0592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19200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1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FDH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19200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845"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11.0592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9600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FDH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9600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845"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11.0592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4800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FAH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4800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845"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11.0592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2400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F4H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2400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845"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11.0592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1200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E8H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1200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845"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11.0592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600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D0H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>
                          <a:effectLst/>
                          <a:latin typeface="Times New Roman"/>
                          <a:ea typeface="宋体"/>
                        </a:rPr>
                        <a:t>600</a:t>
                      </a:r>
                      <a:endParaRPr lang="zh-CN" sz="1000" kern="10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5905" algn="ctr">
                        <a:lnSpc>
                          <a:spcPts val="1505"/>
                        </a:lnSpc>
                        <a:spcAft>
                          <a:spcPts val="0"/>
                        </a:spcAft>
                      </a:pPr>
                      <a:r>
                        <a:rPr lang="en-US" sz="750" kern="1000" dirty="0">
                          <a:effectLst/>
                          <a:latin typeface="Times New Roman"/>
                          <a:ea typeface="宋体"/>
                        </a:rPr>
                        <a:t>0</a:t>
                      </a:r>
                      <a:endParaRPr lang="zh-CN" sz="1000" kern="10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1163602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296962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CC47C7C-4FFD-454A-BF07-A34B91C7902D}" type="slidenum">
              <a:rPr lang="en-US" altLang="zh-CN">
                <a:ea typeface="宋体" charset="-122"/>
              </a:rPr>
              <a:pPr/>
              <a:t>60</a:t>
            </a:fld>
            <a:endParaRPr lang="en-US" altLang="zh-CN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611188"/>
            <a:ext cx="9144000" cy="3508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zh-CN" sz="2800" dirty="0">
                <a:solidFill>
                  <a:srgbClr val="FF0000"/>
                </a:solidFill>
                <a:ea typeface="宋体" pitchFamily="2" charset="-122"/>
              </a:rPr>
              <a:t>10.3  AT89S51</a:t>
            </a:r>
            <a:r>
              <a:rPr lang="zh-CN" altLang="en-US" sz="2800" dirty="0">
                <a:solidFill>
                  <a:srgbClr val="FF0000"/>
                </a:solidFill>
                <a:ea typeface="宋体" pitchFamily="2" charset="-122"/>
              </a:rPr>
              <a:t>单片机串行口的应用 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en-US" altLang="zh-CN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10.3.1  </a:t>
            </a:r>
            <a:r>
              <a:rPr lang="zh-CN" altLang="en-US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串行通信的编程要点  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ea typeface="宋体" pitchFamily="2" charset="-122"/>
              </a:rPr>
              <a:t>        当串行通信的硬件接口连接好以后，接下来就必须编制串行通信的相关程序。</a:t>
            </a:r>
            <a:endParaRPr lang="en-US" altLang="zh-CN" sz="2400" dirty="0">
              <a:ea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串行通信相关程序的主要工作包括两部分：</a:t>
            </a:r>
            <a:endParaRPr lang="en-US" altLang="zh-CN" sz="2400" b="1" dirty="0">
              <a:solidFill>
                <a:srgbClr val="0000FF"/>
              </a:solidFill>
              <a:latin typeface="+mn-lt"/>
              <a:ea typeface="+mn-ea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串行口初始化设置和串行口的使用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98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297986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E710500-A55B-4DCF-BC0C-F8B7783632AB}" type="slidenum">
              <a:rPr lang="en-US" altLang="zh-CN">
                <a:ea typeface="宋体" charset="-122"/>
              </a:rPr>
              <a:pPr/>
              <a:t>61</a:t>
            </a:fld>
            <a:endParaRPr lang="en-US" altLang="zh-CN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592138"/>
            <a:ext cx="9144000" cy="61864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000000"/>
                </a:solidFill>
              </a:rPr>
              <a:t>         </a:t>
            </a:r>
            <a:r>
              <a:rPr lang="en-US" altLang="zh-CN" sz="2400" b="1">
                <a:solidFill>
                  <a:srgbClr val="0000FF"/>
                </a:solidFill>
                <a:ea typeface="幼圆"/>
                <a:cs typeface="幼圆"/>
              </a:rPr>
              <a:t>1</a:t>
            </a:r>
            <a:r>
              <a:rPr lang="zh-CN" altLang="en-US" sz="2400" b="1">
                <a:solidFill>
                  <a:srgbClr val="0000FF"/>
                </a:solidFill>
                <a:ea typeface="幼圆"/>
                <a:cs typeface="幼圆"/>
              </a:rPr>
              <a:t>．串行口初始化设置</a:t>
            </a:r>
          </a:p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</a:rPr>
              <a:t>      </a:t>
            </a:r>
            <a:r>
              <a:rPr lang="zh-CN" altLang="en-US" sz="2400" b="1">
                <a:solidFill>
                  <a:srgbClr val="0000FF"/>
                </a:solidFill>
                <a:ea typeface="幼圆"/>
                <a:cs typeface="幼圆"/>
              </a:rPr>
              <a:t>（</a:t>
            </a:r>
            <a:r>
              <a:rPr lang="en-US" altLang="zh-CN" sz="2400" b="1">
                <a:solidFill>
                  <a:srgbClr val="0000FF"/>
                </a:solidFill>
                <a:ea typeface="幼圆"/>
                <a:cs typeface="幼圆"/>
              </a:rPr>
              <a:t>1</a:t>
            </a:r>
            <a:r>
              <a:rPr lang="zh-CN" altLang="en-US" sz="2400" b="1">
                <a:solidFill>
                  <a:srgbClr val="0000FF"/>
                </a:solidFill>
                <a:ea typeface="幼圆"/>
                <a:cs typeface="幼圆"/>
              </a:rPr>
              <a:t>）确定工作方式，填写相关控制字</a:t>
            </a:r>
          </a:p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</a:rPr>
              <a:t>        首先要根据通信双方的情况选择合适的工作方式，确定控制字，据此设置</a:t>
            </a:r>
            <a:r>
              <a:rPr lang="en-US" altLang="zh-CN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SCON</a:t>
            </a:r>
            <a:r>
              <a:rPr lang="zh-CN" altLang="en-US" sz="2400">
                <a:solidFill>
                  <a:srgbClr val="000000"/>
                </a:solidFill>
                <a:cs typeface="Times New Roman" pitchFamily="18" charset="0"/>
              </a:rPr>
              <a:t>寄存器的内容。如果是接收程序或双工通信方式，需要置</a:t>
            </a:r>
            <a:r>
              <a:rPr lang="en-US" altLang="zh-CN" sz="2400">
                <a:solidFill>
                  <a:srgbClr val="000000"/>
                </a:solidFill>
                <a:cs typeface="Times New Roman" pitchFamily="18" charset="0"/>
              </a:rPr>
              <a:t>REN = 1</a:t>
            </a:r>
            <a:r>
              <a:rPr lang="zh-CN" altLang="en-US" sz="2400">
                <a:solidFill>
                  <a:srgbClr val="000000"/>
                </a:solidFill>
                <a:cs typeface="Times New Roman" pitchFamily="18" charset="0"/>
              </a:rPr>
              <a:t>（允许接收），同时还要将</a:t>
            </a:r>
            <a:r>
              <a:rPr lang="en-US" altLang="zh-CN" sz="2400">
                <a:solidFill>
                  <a:srgbClr val="000000"/>
                </a:solidFill>
                <a:cs typeface="Times New Roman" pitchFamily="18" charset="0"/>
              </a:rPr>
              <a:t>TI</a:t>
            </a:r>
            <a:r>
              <a:rPr lang="zh-CN" altLang="en-US" sz="2400">
                <a:solidFill>
                  <a:srgbClr val="000000"/>
                </a:solidFill>
                <a:cs typeface="Times New Roman" pitchFamily="18" charset="0"/>
              </a:rPr>
              <a:t>和</a:t>
            </a:r>
            <a:r>
              <a:rPr lang="en-US" altLang="zh-CN" sz="2400">
                <a:solidFill>
                  <a:srgbClr val="000000"/>
                </a:solidFill>
                <a:cs typeface="Times New Roman" pitchFamily="18" charset="0"/>
              </a:rPr>
              <a:t>RI</a:t>
            </a:r>
            <a:r>
              <a:rPr lang="zh-CN" altLang="en-US" sz="2400">
                <a:solidFill>
                  <a:srgbClr val="000000"/>
                </a:solidFill>
                <a:cs typeface="Times New Roman" pitchFamily="18" charset="0"/>
              </a:rPr>
              <a:t>清零。</a:t>
            </a:r>
          </a:p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  <a:cs typeface="Times New Roman" pitchFamily="18" charset="0"/>
              </a:rPr>
              <a:t>      </a:t>
            </a:r>
            <a:r>
              <a:rPr lang="zh-CN" altLang="en-US" sz="2400" b="1">
                <a:solidFill>
                  <a:srgbClr val="0000FF"/>
                </a:solidFill>
                <a:cs typeface="Times New Roman" pitchFamily="18" charset="0"/>
              </a:rPr>
              <a:t>（</a:t>
            </a:r>
            <a:r>
              <a:rPr lang="en-US" altLang="zh-CN" sz="2400" b="1">
                <a:solidFill>
                  <a:srgbClr val="0000FF"/>
                </a:solidFill>
                <a:cs typeface="Times New Roman" pitchFamily="18" charset="0"/>
              </a:rPr>
              <a:t>2</a:t>
            </a:r>
            <a:r>
              <a:rPr lang="zh-CN" altLang="en-US" sz="2400" b="1">
                <a:solidFill>
                  <a:srgbClr val="0000FF"/>
                </a:solidFill>
                <a:cs typeface="Times New Roman" pitchFamily="18" charset="0"/>
              </a:rPr>
              <a:t>）设定波特率</a:t>
            </a:r>
          </a:p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  <a:cs typeface="Times New Roman" pitchFamily="18" charset="0"/>
              </a:rPr>
              <a:t>        串行口的波特率有两种情况：固定波特率和可变波特率。固定波特率设置相对简单，可优先使用。当使用可变波特率时，还应对定时器</a:t>
            </a:r>
            <a:r>
              <a:rPr lang="en-US" altLang="zh-CN" sz="2400">
                <a:solidFill>
                  <a:srgbClr val="000000"/>
                </a:solidFill>
                <a:cs typeface="Times New Roman" pitchFamily="18" charset="0"/>
              </a:rPr>
              <a:t>T1</a:t>
            </a:r>
            <a:r>
              <a:rPr lang="zh-CN" altLang="en-US" sz="2400">
                <a:solidFill>
                  <a:srgbClr val="000000"/>
                </a:solidFill>
                <a:cs typeface="Times New Roman" pitchFamily="18" charset="0"/>
              </a:rPr>
              <a:t>进行设置，包括：确定</a:t>
            </a:r>
            <a:r>
              <a:rPr lang="en-US" altLang="zh-CN" sz="2400">
                <a:solidFill>
                  <a:srgbClr val="000000"/>
                </a:solidFill>
                <a:cs typeface="Times New Roman" pitchFamily="18" charset="0"/>
              </a:rPr>
              <a:t>T1</a:t>
            </a:r>
            <a:r>
              <a:rPr lang="zh-CN" altLang="en-US" sz="2400">
                <a:solidFill>
                  <a:srgbClr val="000000"/>
                </a:solidFill>
                <a:cs typeface="Times New Roman" pitchFamily="18" charset="0"/>
              </a:rPr>
              <a:t>的工作方式，设置</a:t>
            </a:r>
            <a:r>
              <a:rPr lang="en-US" altLang="zh-CN" sz="2400" b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TMOD</a:t>
            </a:r>
            <a:r>
              <a:rPr lang="zh-CN" altLang="en-US" sz="2400">
                <a:solidFill>
                  <a:srgbClr val="000000"/>
                </a:solidFill>
                <a:cs typeface="Times New Roman" pitchFamily="18" charset="0"/>
              </a:rPr>
              <a:t>；计算</a:t>
            </a:r>
            <a:r>
              <a:rPr lang="en-US" altLang="zh-CN" sz="2400">
                <a:solidFill>
                  <a:srgbClr val="000000"/>
                </a:solidFill>
                <a:cs typeface="Times New Roman" pitchFamily="18" charset="0"/>
              </a:rPr>
              <a:t>T1</a:t>
            </a:r>
            <a:r>
              <a:rPr lang="zh-CN" altLang="en-US" sz="2400">
                <a:solidFill>
                  <a:srgbClr val="000000"/>
                </a:solidFill>
                <a:cs typeface="Times New Roman" pitchFamily="18" charset="0"/>
              </a:rPr>
              <a:t>的初值，</a:t>
            </a:r>
            <a:r>
              <a:rPr lang="zh-CN" altLang="en-US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幼圆"/>
              </a:rPr>
              <a:t>装载</a:t>
            </a:r>
            <a:r>
              <a:rPr lang="en-US" altLang="zh-CN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幼圆"/>
              </a:rPr>
              <a:t>TH1</a:t>
            </a:r>
            <a:r>
              <a:rPr lang="zh-CN" altLang="en-US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幼圆"/>
              </a:rPr>
              <a:t>、</a:t>
            </a:r>
            <a:r>
              <a:rPr lang="en-US" altLang="zh-CN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幼圆"/>
              </a:rPr>
              <a:t>TL1</a:t>
            </a:r>
            <a:r>
              <a:rPr lang="zh-CN" altLang="en-US" sz="2400">
                <a:solidFill>
                  <a:srgbClr val="000000"/>
                </a:solidFill>
              </a:rPr>
              <a:t>；</a:t>
            </a:r>
            <a:r>
              <a:rPr lang="zh-CN" altLang="en-US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幼圆"/>
              </a:rPr>
              <a:t>置位</a:t>
            </a:r>
            <a:r>
              <a:rPr lang="en-US" altLang="zh-CN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幼圆"/>
              </a:rPr>
              <a:t>TR1</a:t>
            </a:r>
            <a:r>
              <a:rPr lang="zh-CN" altLang="en-US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幼圆"/>
              </a:rPr>
              <a:t>，启动</a:t>
            </a:r>
            <a:r>
              <a:rPr lang="en-US" altLang="zh-CN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幼圆"/>
              </a:rPr>
              <a:t>T1</a:t>
            </a:r>
            <a:r>
              <a:rPr lang="zh-CN" altLang="en-US" sz="2400">
                <a:solidFill>
                  <a:srgbClr val="000000"/>
                </a:solidFill>
              </a:rPr>
              <a:t>。</a:t>
            </a:r>
          </a:p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</a:rPr>
              <a:t>      </a:t>
            </a:r>
            <a:endParaRPr lang="zh-CN" altLang="en-U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09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299010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652554A-E37D-4FC7-AD51-F5AB1951A6FB}" type="slidenum">
              <a:rPr lang="en-US" altLang="zh-CN">
                <a:ea typeface="宋体" charset="-122"/>
              </a:rPr>
              <a:pPr/>
              <a:t>62</a:t>
            </a:fld>
            <a:endParaRPr lang="en-US" altLang="zh-CN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890588"/>
            <a:ext cx="9144000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      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latin typeface="+mn-lt"/>
                <a:ea typeface="+mn-ea"/>
              </a:rPr>
              <a:t>3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）确定</a:t>
            </a:r>
            <a:r>
              <a:rPr lang="en-US" altLang="zh-CN" sz="2400" b="1" dirty="0">
                <a:solidFill>
                  <a:srgbClr val="0000FF"/>
                </a:solidFill>
                <a:latin typeface="+mn-lt"/>
                <a:ea typeface="+mn-ea"/>
              </a:rPr>
              <a:t>CPU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对串行口的监控方式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        TI</a:t>
            </a: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或</a:t>
            </a: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RI</a:t>
            </a: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是一帧数据发送或接收完毕的标志，在中断允许的情况下，可由此引起中断。另外，也可由软件查询它们的状态。如果对串行口的监控方式采用中断方式的话，则还要对中断系统进行初始化设置（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设置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IE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、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IP</a:t>
            </a: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）。</a:t>
            </a:r>
            <a:endParaRPr lang="zh-CN" altLang="en-US" dirty="0">
              <a:solidFill>
                <a:srgbClr val="000000"/>
              </a:solidFill>
              <a:ea typeface="宋体" pitchFamily="2" charset="-122"/>
            </a:endParaRP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3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286833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71EDF11-08D1-44DE-B6B4-199EEEB88C60}" type="slidenum">
              <a:rPr lang="en-US" altLang="zh-CN">
                <a:ea typeface="宋体" charset="-122"/>
              </a:rPr>
              <a:pPr/>
              <a:t>63</a:t>
            </a:fld>
            <a:endParaRPr lang="en-US" altLang="zh-CN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588963"/>
            <a:ext cx="9144000" cy="56324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        </a:t>
            </a:r>
            <a:r>
              <a:rPr lang="en-US" altLang="zh-CN" sz="2400" b="1" dirty="0">
                <a:solidFill>
                  <a:srgbClr val="0000FF"/>
                </a:solidFill>
                <a:latin typeface="+mn-lt"/>
                <a:ea typeface="+mn-ea"/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．串行口的使用流程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        串行口初始化设置完毕后，就可以使用串行口来进行数据通信了。由于</a:t>
            </a: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CPU</a:t>
            </a: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对串行口的监控有查询和中断两种方式，因此，使用流程也不尽相同。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        ① 查询方式的工作流程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发送流程</a:t>
            </a: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：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发送一个数据       查询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TI        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发送下一个数据</a:t>
            </a:r>
            <a:endParaRPr lang="en-US" altLang="zh-CN" sz="2400" b="1" dirty="0">
              <a:solidFill>
                <a:schemeClr val="accent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              </a:t>
            </a: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（先发后查）。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接收流程：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启动接收         查询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         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读入一个数据        查询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       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</a:t>
            </a:r>
            <a:r>
              <a:rPr lang="en-US" altLang="zh-CN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</a:t>
            </a:r>
            <a:r>
              <a:rPr lang="zh-CN" altLang="en-US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读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下一个数据</a:t>
            </a:r>
            <a:endParaRPr lang="en-US" altLang="zh-CN" sz="2400" b="1" dirty="0">
              <a:solidFill>
                <a:schemeClr val="accent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              </a:t>
            </a: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（先查后读）</a:t>
            </a:r>
          </a:p>
        </p:txBody>
      </p:sp>
      <p:graphicFrame>
        <p:nvGraphicFramePr>
          <p:cNvPr id="286826" name="Object 106"/>
          <p:cNvGraphicFramePr>
            <a:graphicFrameLocks noChangeAspect="1"/>
          </p:cNvGraphicFramePr>
          <p:nvPr/>
        </p:nvGraphicFramePr>
        <p:xfrm>
          <a:off x="3479800" y="3530600"/>
          <a:ext cx="596900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16" r:id="rId4" imgW="164885" imgH="114151" progId="">
                  <p:embed/>
                </p:oleObj>
              </mc:Choice>
              <mc:Fallback>
                <p:oleObj r:id="rId4" imgW="164885" imgH="114151" progId="">
                  <p:embed/>
                  <p:pic>
                    <p:nvPicPr>
                      <p:cNvPr id="0" name="Picture 10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79800" y="3530600"/>
                        <a:ext cx="596900" cy="412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27" name="Object 107"/>
          <p:cNvGraphicFramePr>
            <a:graphicFrameLocks noChangeAspect="1"/>
          </p:cNvGraphicFramePr>
          <p:nvPr/>
        </p:nvGraphicFramePr>
        <p:xfrm>
          <a:off x="4991100" y="3517900"/>
          <a:ext cx="596900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17" r:id="rId6" imgW="164885" imgH="114151" progId="">
                  <p:embed/>
                </p:oleObj>
              </mc:Choice>
              <mc:Fallback>
                <p:oleObj r:id="rId6" imgW="164885" imgH="114151" progId="">
                  <p:embed/>
                  <p:pic>
                    <p:nvPicPr>
                      <p:cNvPr id="0" name="Picture 10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1100" y="3517900"/>
                        <a:ext cx="596900" cy="412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28" name="Object 10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0815345"/>
              </p:ext>
            </p:extLst>
          </p:nvPr>
        </p:nvGraphicFramePr>
        <p:xfrm>
          <a:off x="7098749" y="4647096"/>
          <a:ext cx="596900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18" r:id="rId7" imgW="164885" imgH="114151" progId="">
                  <p:embed/>
                </p:oleObj>
              </mc:Choice>
              <mc:Fallback>
                <p:oleObj r:id="rId7" imgW="164885" imgH="114151" progId="">
                  <p:embed/>
                  <p:pic>
                    <p:nvPicPr>
                      <p:cNvPr id="0" name="Picture 10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98749" y="4647096"/>
                        <a:ext cx="596900" cy="412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29" name="Object 109"/>
          <p:cNvGraphicFramePr>
            <a:graphicFrameLocks noChangeAspect="1"/>
          </p:cNvGraphicFramePr>
          <p:nvPr/>
        </p:nvGraphicFramePr>
        <p:xfrm>
          <a:off x="4648200" y="4635500"/>
          <a:ext cx="596900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19" r:id="rId8" imgW="164885" imgH="114151" progId="">
                  <p:embed/>
                </p:oleObj>
              </mc:Choice>
              <mc:Fallback>
                <p:oleObj r:id="rId8" imgW="164885" imgH="114151" progId="">
                  <p:embed/>
                  <p:pic>
                    <p:nvPicPr>
                      <p:cNvPr id="0" name="Picture 10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8200" y="4635500"/>
                        <a:ext cx="596900" cy="412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30" name="Object 110"/>
          <p:cNvGraphicFramePr>
            <a:graphicFrameLocks noChangeAspect="1"/>
          </p:cNvGraphicFramePr>
          <p:nvPr/>
        </p:nvGraphicFramePr>
        <p:xfrm>
          <a:off x="2921000" y="4622800"/>
          <a:ext cx="596900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20" r:id="rId9" imgW="164885" imgH="114151" progId="">
                  <p:embed/>
                </p:oleObj>
              </mc:Choice>
              <mc:Fallback>
                <p:oleObj r:id="rId9" imgW="164885" imgH="114151" progId="">
                  <p:embed/>
                  <p:pic>
                    <p:nvPicPr>
                      <p:cNvPr id="0" name="Picture 1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1000" y="4622800"/>
                        <a:ext cx="596900" cy="412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31" name="Object 1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1970807"/>
              </p:ext>
            </p:extLst>
          </p:nvPr>
        </p:nvGraphicFramePr>
        <p:xfrm>
          <a:off x="1464916" y="5201479"/>
          <a:ext cx="596900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21" r:id="rId10" imgW="164885" imgH="114151" progId="">
                  <p:embed/>
                </p:oleObj>
              </mc:Choice>
              <mc:Fallback>
                <p:oleObj r:id="rId10" imgW="164885" imgH="114151" progId="">
                  <p:embed/>
                  <p:pic>
                    <p:nvPicPr>
                      <p:cNvPr id="0" name="Picture 1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4916" y="5201479"/>
                        <a:ext cx="596900" cy="412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77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285773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951122E-168D-4FD9-A3BD-F9F5A10AA5C2}" type="slidenum">
              <a:rPr lang="en-US" altLang="zh-CN">
                <a:ea typeface="宋体" charset="-122"/>
              </a:rPr>
              <a:pPr/>
              <a:t>64</a:t>
            </a:fld>
            <a:endParaRPr lang="en-US" altLang="zh-CN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890588"/>
            <a:ext cx="9144000" cy="34163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        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② 中断方式的流程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发送流程</a:t>
            </a: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：发送一个数据       等待中断      在中断服务程序中再发送下一个数据。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接收流程</a:t>
            </a: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：启动接收       等待中断      在中断服务程序中读入接收的数据。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        </a:t>
            </a:r>
            <a:r>
              <a:rPr lang="zh-CN" altLang="en-US" sz="2400" b="1" dirty="0">
                <a:solidFill>
                  <a:srgbClr val="CC3300"/>
                </a:solidFill>
                <a:latin typeface="+mn-lt"/>
                <a:ea typeface="+mn-ea"/>
              </a:rPr>
              <a:t>注意，两种方式中，当发送或接收数据后都要清零</a:t>
            </a:r>
            <a:r>
              <a:rPr lang="en-US" altLang="zh-CN" sz="2400" b="1" dirty="0">
                <a:solidFill>
                  <a:srgbClr val="CC3300"/>
                </a:solidFill>
                <a:latin typeface="+mn-lt"/>
                <a:ea typeface="+mn-ea"/>
              </a:rPr>
              <a:t>TI</a:t>
            </a:r>
            <a:r>
              <a:rPr lang="zh-CN" altLang="en-US" sz="2400" b="1" dirty="0">
                <a:solidFill>
                  <a:srgbClr val="CC3300"/>
                </a:solidFill>
                <a:latin typeface="+mn-lt"/>
                <a:ea typeface="+mn-ea"/>
              </a:rPr>
              <a:t>或</a:t>
            </a:r>
            <a:r>
              <a:rPr lang="en-US" altLang="zh-CN" sz="2400" b="1" dirty="0">
                <a:solidFill>
                  <a:srgbClr val="CC3300"/>
                </a:solidFill>
                <a:latin typeface="+mn-lt"/>
                <a:ea typeface="+mn-ea"/>
              </a:rPr>
              <a:t>RI</a:t>
            </a:r>
            <a:r>
              <a:rPr lang="zh-CN" altLang="en-US" sz="2400" b="1" dirty="0">
                <a:solidFill>
                  <a:srgbClr val="CC3300"/>
                </a:solidFill>
                <a:latin typeface="+mn-lt"/>
                <a:ea typeface="+mn-ea"/>
              </a:rPr>
              <a:t>。</a:t>
            </a:r>
          </a:p>
        </p:txBody>
      </p:sp>
      <p:sp>
        <p:nvSpPr>
          <p:cNvPr id="28577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zh-CN" altLang="en-US"/>
          </a:p>
        </p:txBody>
      </p:sp>
      <p:graphicFrame>
        <p:nvGraphicFramePr>
          <p:cNvPr id="285768" name="Object 72"/>
          <p:cNvGraphicFramePr>
            <a:graphicFrameLocks noChangeAspect="1"/>
          </p:cNvGraphicFramePr>
          <p:nvPr/>
        </p:nvGraphicFramePr>
        <p:xfrm>
          <a:off x="3454400" y="1663700"/>
          <a:ext cx="596900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828" r:id="rId4" imgW="164885" imgH="114151" progId="">
                  <p:embed/>
                </p:oleObj>
              </mc:Choice>
              <mc:Fallback>
                <p:oleObj r:id="rId4" imgW="164885" imgH="114151" progId="">
                  <p:embed/>
                  <p:pic>
                    <p:nvPicPr>
                      <p:cNvPr id="0" name="Picture 7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4400" y="1663700"/>
                        <a:ext cx="596900" cy="412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5769" name="Object 73"/>
          <p:cNvGraphicFramePr>
            <a:graphicFrameLocks noChangeAspect="1"/>
          </p:cNvGraphicFramePr>
          <p:nvPr/>
        </p:nvGraphicFramePr>
        <p:xfrm>
          <a:off x="2857500" y="2755900"/>
          <a:ext cx="596900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829" r:id="rId6" imgW="164885" imgH="114151" progId="">
                  <p:embed/>
                </p:oleObj>
              </mc:Choice>
              <mc:Fallback>
                <p:oleObj r:id="rId6" imgW="164885" imgH="114151" progId="">
                  <p:embed/>
                  <p:pic>
                    <p:nvPicPr>
                      <p:cNvPr id="0" name="Picture 7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500" y="2755900"/>
                        <a:ext cx="596900" cy="412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5770" name="Object 74"/>
          <p:cNvGraphicFramePr>
            <a:graphicFrameLocks noChangeAspect="1"/>
          </p:cNvGraphicFramePr>
          <p:nvPr/>
        </p:nvGraphicFramePr>
        <p:xfrm>
          <a:off x="4610100" y="2730500"/>
          <a:ext cx="596900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830" r:id="rId7" imgW="164885" imgH="114151" progId="">
                  <p:embed/>
                </p:oleObj>
              </mc:Choice>
              <mc:Fallback>
                <p:oleObj r:id="rId7" imgW="164885" imgH="114151" progId="">
                  <p:embed/>
                  <p:pic>
                    <p:nvPicPr>
                      <p:cNvPr id="0" name="Picture 7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0100" y="2730500"/>
                        <a:ext cx="596900" cy="412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5771" name="Object 75"/>
          <p:cNvGraphicFramePr>
            <a:graphicFrameLocks noChangeAspect="1"/>
          </p:cNvGraphicFramePr>
          <p:nvPr/>
        </p:nvGraphicFramePr>
        <p:xfrm>
          <a:off x="5245100" y="1625600"/>
          <a:ext cx="596900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831" r:id="rId8" imgW="164885" imgH="114151" progId="">
                  <p:embed/>
                </p:oleObj>
              </mc:Choice>
              <mc:Fallback>
                <p:oleObj r:id="rId8" imgW="164885" imgH="114151" progId="">
                  <p:embed/>
                  <p:pic>
                    <p:nvPicPr>
                      <p:cNvPr id="0" name="Picture 7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45100" y="1625600"/>
                        <a:ext cx="596900" cy="412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129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04130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B003B83-6449-4E70-97A1-71997233445B}" type="slidenum">
              <a:rPr lang="en-US" altLang="zh-CN">
                <a:ea typeface="宋体" charset="-122"/>
              </a:rPr>
              <a:pPr/>
              <a:t>65</a:t>
            </a:fld>
            <a:endParaRPr lang="en-US" altLang="zh-CN">
              <a:ea typeface="宋体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811213"/>
            <a:ext cx="9144000" cy="45243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        </a:t>
            </a:r>
            <a:r>
              <a:rPr lang="en-US" altLang="zh-CN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10.3.2  </a:t>
            </a:r>
            <a:r>
              <a:rPr lang="zh-CN" altLang="en-US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串行口在方式</a:t>
            </a:r>
            <a:r>
              <a:rPr lang="en-US" altLang="zh-CN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0</a:t>
            </a:r>
            <a:r>
              <a:rPr lang="zh-CN" altLang="en-US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下的应用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        串行口工作方式</a:t>
            </a: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0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主要用于扩展并行</a:t>
            </a:r>
            <a:r>
              <a:rPr lang="en-US" altLang="zh-CN" sz="2400" b="1" dirty="0">
                <a:solidFill>
                  <a:srgbClr val="0000FF"/>
                </a:solidFill>
                <a:latin typeface="+mn-lt"/>
                <a:ea typeface="+mn-ea"/>
              </a:rPr>
              <a:t>I/O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接口。</a:t>
            </a:r>
            <a:endParaRPr lang="en-US" altLang="zh-CN" sz="2400" b="1" dirty="0">
              <a:solidFill>
                <a:srgbClr val="0000FF"/>
              </a:solidFill>
              <a:latin typeface="+mn-lt"/>
              <a:ea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        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扩展成并行输出口时</a:t>
            </a: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，需要外接一片</a:t>
            </a: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8</a:t>
            </a: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位串行输入并行输出的同步移位寄存器（如</a:t>
            </a: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74LS164</a:t>
            </a: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或</a:t>
            </a: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CD4094</a:t>
            </a: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等）。</a:t>
            </a:r>
            <a:endParaRPr lang="en-US" altLang="zh-CN" sz="2400" dirty="0">
              <a:solidFill>
                <a:srgbClr val="000000"/>
              </a:solidFill>
              <a:ea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        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扩展成并行输入口时</a:t>
            </a: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，需要外接一片并行输入串行输出的同步移位寄存器（如</a:t>
            </a: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74LS165</a:t>
            </a: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或</a:t>
            </a: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CD4014</a:t>
            </a: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等）。</a:t>
            </a:r>
            <a:endParaRPr lang="en-US" altLang="zh-CN" sz="2400" dirty="0">
              <a:solidFill>
                <a:srgbClr val="000000"/>
              </a:solidFill>
              <a:ea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        </a:t>
            </a: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这种方法不占用片外</a:t>
            </a:r>
            <a:r>
              <a:rPr lang="en-US" altLang="zh-CN" sz="2400" dirty="0">
                <a:solidFill>
                  <a:srgbClr val="000000"/>
                </a:solidFill>
                <a:ea typeface="宋体" pitchFamily="2" charset="-122"/>
              </a:rPr>
              <a:t>RAM</a:t>
            </a:r>
            <a:r>
              <a:rPr lang="zh-CN" altLang="en-US" sz="2400" dirty="0">
                <a:solidFill>
                  <a:srgbClr val="000000"/>
                </a:solidFill>
                <a:ea typeface="宋体" pitchFamily="2" charset="-122"/>
              </a:rPr>
              <a:t>地址，简单易行，便于操作，适用于速度较慢、实时性要求不高的场合。现举例加以说明。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153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05154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B6822D2-FFB9-47D9-A474-C378FFC7F547}" type="slidenum">
              <a:rPr lang="en-US" altLang="zh-CN">
                <a:ea typeface="宋体" charset="-122"/>
              </a:rPr>
              <a:pPr/>
              <a:t>66</a:t>
            </a:fld>
            <a:endParaRPr lang="en-US" altLang="zh-CN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554038"/>
            <a:ext cx="9144000" cy="618630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en-US" altLang="zh-CN" sz="2400" dirty="0">
                <a:solidFill>
                  <a:srgbClr val="FF0000"/>
                </a:solidFill>
                <a:ea typeface="宋体" pitchFamily="2" charset="-122"/>
              </a:rPr>
              <a:t>【</a:t>
            </a:r>
            <a:r>
              <a:rPr lang="zh-CN" altLang="en-US" sz="2400" dirty="0">
                <a:solidFill>
                  <a:srgbClr val="FF0000"/>
                </a:solidFill>
                <a:ea typeface="宋体" pitchFamily="2" charset="-122"/>
              </a:rPr>
              <a:t>例</a:t>
            </a:r>
            <a:r>
              <a:rPr lang="en-US" altLang="zh-CN" sz="2400" dirty="0">
                <a:solidFill>
                  <a:srgbClr val="FF0000"/>
                </a:solidFill>
                <a:ea typeface="宋体" pitchFamily="2" charset="-122"/>
              </a:rPr>
              <a:t>10-2】 </a:t>
            </a:r>
            <a:r>
              <a:rPr lang="zh-CN" altLang="en-US" sz="2400" dirty="0">
                <a:ea typeface="宋体" pitchFamily="2" charset="-122"/>
              </a:rPr>
              <a:t>根据</a:t>
            </a:r>
            <a:r>
              <a:rPr lang="zh-CN" altLang="en-US" sz="2400" dirty="0">
                <a:ea typeface="宋体" pitchFamily="2" charset="-122"/>
                <a:hlinkClick r:id="rId4" action="ppaction://hlinksldjump"/>
              </a:rPr>
              <a:t>图</a:t>
            </a:r>
            <a:r>
              <a:rPr lang="en-US" altLang="zh-CN" sz="2400" dirty="0" smtClean="0">
                <a:ea typeface="宋体" pitchFamily="2" charset="-122"/>
                <a:hlinkClick r:id="rId4" action="ppaction://hlinksldjump"/>
              </a:rPr>
              <a:t>10-22</a:t>
            </a:r>
            <a:r>
              <a:rPr lang="zh-CN" altLang="en-US" sz="2400" dirty="0" smtClean="0">
                <a:ea typeface="宋体" pitchFamily="2" charset="-122"/>
              </a:rPr>
              <a:t>所</a:t>
            </a:r>
            <a:r>
              <a:rPr lang="zh-CN" altLang="en-US" sz="2400" dirty="0">
                <a:ea typeface="宋体" pitchFamily="2" charset="-122"/>
              </a:rPr>
              <a:t>示的线路连接，请编写发光二极管自上往下以一定速度轮流显示的程序。设发光二极管为共阳极接法。</a:t>
            </a:r>
            <a:endParaRPr lang="en-US" altLang="zh-CN" sz="2400" dirty="0">
              <a:ea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ea typeface="宋体" pitchFamily="2" charset="-122"/>
              </a:rPr>
              <a:t>        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解：</a:t>
            </a:r>
            <a:r>
              <a:rPr lang="en-US" altLang="zh-CN" sz="2400" dirty="0">
                <a:ea typeface="宋体" pitchFamily="2" charset="-122"/>
              </a:rPr>
              <a:t>74LS164</a:t>
            </a:r>
            <a:r>
              <a:rPr lang="zh-CN" altLang="en-US" sz="2400" dirty="0">
                <a:ea typeface="宋体" pitchFamily="2" charset="-122"/>
              </a:rPr>
              <a:t>是一种串行输入（</a:t>
            </a:r>
            <a:r>
              <a:rPr lang="en-US" altLang="zh-CN" sz="2400" dirty="0">
                <a:ea typeface="宋体" pitchFamily="2" charset="-122"/>
              </a:rPr>
              <a:t>Data</a:t>
            </a:r>
            <a:r>
              <a:rPr lang="zh-CN" altLang="en-US" sz="2400" dirty="0">
                <a:ea typeface="宋体" pitchFamily="2" charset="-122"/>
              </a:rPr>
              <a:t>端）</a:t>
            </a:r>
            <a:r>
              <a:rPr lang="en-US" altLang="zh-CN" sz="2400" dirty="0">
                <a:ea typeface="宋体" pitchFamily="2" charset="-122"/>
              </a:rPr>
              <a:t>8</a:t>
            </a:r>
            <a:r>
              <a:rPr lang="zh-CN" altLang="en-US" sz="2400" dirty="0">
                <a:ea typeface="宋体" pitchFamily="2" charset="-122"/>
              </a:rPr>
              <a:t>位并行输出的同步移位寄存器，</a:t>
            </a:r>
            <a:r>
              <a:rPr lang="en-US" altLang="zh-CN" sz="2400" dirty="0">
                <a:ea typeface="宋体" pitchFamily="2" charset="-122"/>
              </a:rPr>
              <a:t>CLK</a:t>
            </a:r>
            <a:r>
              <a:rPr lang="zh-CN" altLang="en-US" sz="2400" dirty="0">
                <a:ea typeface="宋体" pitchFamily="2" charset="-122"/>
              </a:rPr>
              <a:t>为同步脉冲输入端，</a:t>
            </a:r>
            <a:r>
              <a:rPr lang="en-US" altLang="zh-CN" sz="2400" dirty="0">
                <a:ea typeface="宋体" pitchFamily="2" charset="-122"/>
              </a:rPr>
              <a:t>MR</a:t>
            </a:r>
            <a:r>
              <a:rPr lang="zh-CN" altLang="en-US" sz="2400" dirty="0">
                <a:ea typeface="宋体" pitchFamily="2" charset="-122"/>
              </a:rPr>
              <a:t>为数据传输控制端。</a:t>
            </a:r>
            <a:endParaRPr lang="en-US" altLang="zh-CN" sz="2400" dirty="0">
              <a:ea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zh-CN" altLang="en-US" sz="2400" dirty="0">
                <a:ea typeface="宋体" pitchFamily="2" charset="-122"/>
              </a:rPr>
              <a:t>需要指出的是，由于</a:t>
            </a:r>
            <a:r>
              <a:rPr lang="en-US" altLang="zh-CN" sz="2400" dirty="0">
                <a:ea typeface="宋体" pitchFamily="2" charset="-122"/>
              </a:rPr>
              <a:t>74LS164</a:t>
            </a:r>
            <a:r>
              <a:rPr lang="zh-CN" altLang="en-US" sz="2400" dirty="0">
                <a:ea typeface="宋体" pitchFamily="2" charset="-122"/>
              </a:rPr>
              <a:t>无串行输出控制端，因而在串行输入过程中，其输出端的状态会不断变化。另外，由于串行输出的顺序是从</a:t>
            </a:r>
            <a:r>
              <a:rPr lang="en-US" altLang="zh-CN" sz="2400" dirty="0">
                <a:ea typeface="宋体" pitchFamily="2" charset="-122"/>
              </a:rPr>
              <a:t>D0</a:t>
            </a:r>
            <a:r>
              <a:rPr lang="zh-CN" altLang="en-US" sz="2400" dirty="0">
                <a:ea typeface="宋体" pitchFamily="2" charset="-122"/>
              </a:rPr>
              <a:t>位到</a:t>
            </a:r>
            <a:r>
              <a:rPr lang="en-US" altLang="zh-CN" sz="2400" dirty="0">
                <a:ea typeface="宋体" pitchFamily="2" charset="-122"/>
              </a:rPr>
              <a:t>D7</a:t>
            </a:r>
            <a:r>
              <a:rPr lang="zh-CN" altLang="en-US" sz="2400" dirty="0">
                <a:ea typeface="宋体" pitchFamily="2" charset="-122"/>
              </a:rPr>
              <a:t>位，因此要注意输出后并行数据的位序。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ea typeface="宋体" pitchFamily="2" charset="-122"/>
              </a:rPr>
              <a:t>        设单片机采用查询方式监控串行口发送，由串行口输出的显示控制字控制发光二极管的显示位置，显示时间由延时程序</a:t>
            </a:r>
            <a:r>
              <a:rPr lang="en-US" altLang="zh-CN" sz="2400" dirty="0">
                <a:ea typeface="宋体" pitchFamily="2" charset="-122"/>
              </a:rPr>
              <a:t>DELAY</a:t>
            </a:r>
            <a:r>
              <a:rPr lang="zh-CN" altLang="en-US" sz="2400" dirty="0">
                <a:ea typeface="宋体" pitchFamily="2" charset="-122"/>
              </a:rPr>
              <a:t>来控制。整个程序如下所示。</a:t>
            </a:r>
          </a:p>
          <a:p>
            <a:pPr>
              <a:lnSpc>
                <a:spcPct val="150000"/>
              </a:lnSpc>
              <a:defRPr/>
            </a:pPr>
            <a:endParaRPr lang="zh-CN" altLang="en-US" sz="2400" dirty="0">
              <a:ea typeface="宋体" pitchFamily="2" charset="-122"/>
            </a:endParaRPr>
          </a:p>
        </p:txBody>
      </p:sp>
    </p:spTree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7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06178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CD79232-293A-4FA1-98EF-DC2E542AB6B2}" type="slidenum">
              <a:rPr lang="en-US" altLang="zh-CN">
                <a:ea typeface="宋体" charset="-122"/>
              </a:rPr>
              <a:pPr/>
              <a:t>67</a:t>
            </a:fld>
            <a:endParaRPr lang="en-US" altLang="zh-CN">
              <a:ea typeface="宋体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639763"/>
            <a:ext cx="9144000" cy="4894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dirty="0">
                <a:ea typeface="宋体" pitchFamily="2" charset="-122"/>
              </a:rPr>
              <a:t>汇编语言源程序：</a:t>
            </a:r>
          </a:p>
          <a:p>
            <a:pPr>
              <a:defRPr/>
            </a:pP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	   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ORG    0000H</a:t>
            </a:r>
          </a:p>
          <a:p>
            <a:pPr>
              <a:defRPr/>
            </a:pP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	   LJMP   START</a:t>
            </a:r>
          </a:p>
          <a:p>
            <a:pPr>
              <a:defRPr/>
            </a:pP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	   ORG    1000H</a:t>
            </a:r>
          </a:p>
          <a:p>
            <a:pPr>
              <a:defRPr/>
            </a:pP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START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： 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MOV   SCON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#00H </a:t>
            </a:r>
            <a:r>
              <a:rPr lang="zh-CN" altLang="en-US" sz="2400" dirty="0">
                <a:ea typeface="宋体" pitchFamily="2" charset="-122"/>
              </a:rPr>
              <a:t>；</a:t>
            </a:r>
            <a:r>
              <a:rPr lang="zh-CN" altLang="en-US" sz="2000" dirty="0">
                <a:ea typeface="宋体" pitchFamily="2" charset="-122"/>
              </a:rPr>
              <a:t>设置串行口工作在方式</a:t>
            </a:r>
            <a:r>
              <a:rPr lang="en-US" altLang="zh-CN" sz="2000" dirty="0">
                <a:ea typeface="宋体" pitchFamily="2" charset="-122"/>
              </a:rPr>
              <a:t>0</a:t>
            </a:r>
          </a:p>
          <a:p>
            <a:pPr>
              <a:defRPr/>
            </a:pP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	   SETB   P2.7         </a:t>
            </a:r>
            <a:r>
              <a:rPr lang="en-US" altLang="zh-CN" sz="2400" dirty="0">
                <a:ea typeface="宋体" pitchFamily="2" charset="-122"/>
              </a:rPr>
              <a:t>	        </a:t>
            </a:r>
            <a:r>
              <a:rPr lang="zh-CN" altLang="en-US" sz="2400" dirty="0">
                <a:ea typeface="宋体" pitchFamily="2" charset="-122"/>
              </a:rPr>
              <a:t>；</a:t>
            </a:r>
            <a:r>
              <a:rPr lang="en-US" altLang="zh-CN" sz="2000" dirty="0">
                <a:ea typeface="宋体" pitchFamily="2" charset="-122"/>
              </a:rPr>
              <a:t>MR</a:t>
            </a:r>
            <a:r>
              <a:rPr lang="zh-CN" altLang="en-US" sz="2000" dirty="0">
                <a:ea typeface="宋体" pitchFamily="2" charset="-122"/>
              </a:rPr>
              <a:t>端 </a:t>
            </a:r>
            <a:r>
              <a:rPr lang="en-US" altLang="zh-CN" sz="2000" dirty="0">
                <a:ea typeface="宋体" pitchFamily="2" charset="-122"/>
              </a:rPr>
              <a:t>= 1</a:t>
            </a:r>
            <a:r>
              <a:rPr lang="zh-CN" altLang="en-US" sz="2000" dirty="0">
                <a:ea typeface="宋体" pitchFamily="2" charset="-122"/>
              </a:rPr>
              <a:t>，允许输入数据</a:t>
            </a:r>
          </a:p>
          <a:p>
            <a:pPr>
              <a:defRPr/>
            </a:pPr>
            <a:r>
              <a:rPr lang="zh-CN" altLang="en-US" sz="2400" dirty="0">
                <a:ea typeface="宋体" pitchFamily="2" charset="-122"/>
              </a:rPr>
              <a:t> 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   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MOV   A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#7FH            </a:t>
            </a:r>
            <a:r>
              <a:rPr lang="zh-CN" altLang="en-US" sz="2400" dirty="0">
                <a:ea typeface="宋体" pitchFamily="2" charset="-122"/>
              </a:rPr>
              <a:t>；</a:t>
            </a:r>
            <a:r>
              <a:rPr lang="zh-CN" altLang="en-US" sz="2000" dirty="0">
                <a:ea typeface="宋体" pitchFamily="2" charset="-122"/>
              </a:rPr>
              <a:t>设置显示控制字初始值</a:t>
            </a:r>
          </a:p>
          <a:p>
            <a:pPr>
              <a:defRPr/>
            </a:pP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LOOP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：  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MOV   SBUF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         </a:t>
            </a:r>
            <a:r>
              <a:rPr lang="zh-CN" altLang="en-US" sz="2400" dirty="0">
                <a:ea typeface="宋体" pitchFamily="2" charset="-122"/>
              </a:rPr>
              <a:t>；</a:t>
            </a:r>
            <a:r>
              <a:rPr lang="zh-CN" altLang="en-US" sz="2000" dirty="0">
                <a:ea typeface="宋体" pitchFamily="2" charset="-122"/>
              </a:rPr>
              <a:t>显示控制字自串行口输出</a:t>
            </a:r>
          </a:p>
          <a:p>
            <a:pPr>
              <a:defRPr/>
            </a:pPr>
            <a:r>
              <a:rPr lang="zh-CN" altLang="en-US" sz="2400" dirty="0">
                <a:ea typeface="宋体" pitchFamily="2" charset="-122"/>
              </a:rPr>
              <a:t> 	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JNB    TI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$         </a:t>
            </a:r>
            <a:r>
              <a:rPr lang="en-US" altLang="zh-CN" sz="2400" dirty="0">
                <a:ea typeface="宋体" pitchFamily="2" charset="-122"/>
              </a:rPr>
              <a:t>	</a:t>
            </a:r>
            <a:r>
              <a:rPr lang="zh-CN" altLang="en-US" sz="2400" dirty="0">
                <a:ea typeface="宋体" pitchFamily="2" charset="-122"/>
              </a:rPr>
              <a:t>；</a:t>
            </a:r>
            <a:r>
              <a:rPr lang="zh-CN" altLang="en-US" sz="2000" dirty="0">
                <a:ea typeface="宋体" pitchFamily="2" charset="-122"/>
              </a:rPr>
              <a:t>通过</a:t>
            </a:r>
            <a:r>
              <a:rPr lang="en-US" altLang="zh-CN" sz="2000" dirty="0">
                <a:ea typeface="宋体" pitchFamily="2" charset="-122"/>
              </a:rPr>
              <a:t>TI</a:t>
            </a:r>
            <a:r>
              <a:rPr lang="zh-CN" altLang="en-US" sz="2000" dirty="0">
                <a:ea typeface="宋体" pitchFamily="2" charset="-122"/>
              </a:rPr>
              <a:t>查询判别串行数据输出是否结束</a:t>
            </a:r>
          </a:p>
          <a:p>
            <a:pPr>
              <a:defRPr/>
            </a:pPr>
            <a:r>
              <a:rPr lang="zh-CN" altLang="en-US" sz="2400" dirty="0">
                <a:ea typeface="宋体" pitchFamily="2" charset="-122"/>
              </a:rPr>
              <a:t> 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   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CLR    TI           </a:t>
            </a:r>
            <a:r>
              <a:rPr lang="en-US" altLang="zh-CN" sz="2400" dirty="0">
                <a:ea typeface="宋体" pitchFamily="2" charset="-122"/>
              </a:rPr>
              <a:t>	</a:t>
            </a:r>
            <a:r>
              <a:rPr lang="zh-CN" altLang="en-US" sz="2400" dirty="0">
                <a:ea typeface="宋体" pitchFamily="2" charset="-122"/>
              </a:rPr>
              <a:t>；</a:t>
            </a:r>
            <a:r>
              <a:rPr lang="zh-CN" altLang="en-US" sz="2000" dirty="0">
                <a:ea typeface="宋体" pitchFamily="2" charset="-122"/>
              </a:rPr>
              <a:t>数据串行输出结束后清零</a:t>
            </a:r>
            <a:r>
              <a:rPr lang="en-US" altLang="zh-CN" sz="2000" dirty="0">
                <a:ea typeface="宋体" pitchFamily="2" charset="-122"/>
              </a:rPr>
              <a:t>TI</a:t>
            </a:r>
            <a:r>
              <a:rPr lang="zh-CN" altLang="en-US" sz="2000" dirty="0">
                <a:ea typeface="宋体" pitchFamily="2" charset="-122"/>
              </a:rPr>
              <a:t>，准备下次发送</a:t>
            </a:r>
          </a:p>
          <a:p>
            <a:pPr>
              <a:defRPr/>
            </a:pPr>
            <a:r>
              <a:rPr lang="zh-CN" altLang="en-US" sz="2400" dirty="0">
                <a:ea typeface="宋体" pitchFamily="2" charset="-122"/>
              </a:rPr>
              <a:t> 	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ACALL  DELAY     </a:t>
            </a:r>
            <a:r>
              <a:rPr lang="zh-CN" altLang="en-US" sz="2400" dirty="0">
                <a:ea typeface="宋体" pitchFamily="2" charset="-122"/>
              </a:rPr>
              <a:t>；</a:t>
            </a:r>
            <a:r>
              <a:rPr lang="zh-CN" altLang="en-US" sz="2000" dirty="0">
                <a:ea typeface="宋体" pitchFamily="2" charset="-122"/>
              </a:rPr>
              <a:t>调延时子程序控制</a:t>
            </a:r>
            <a:r>
              <a:rPr lang="en-US" altLang="zh-CN" sz="2000" dirty="0">
                <a:ea typeface="宋体" pitchFamily="2" charset="-122"/>
              </a:rPr>
              <a:t>LED</a:t>
            </a:r>
            <a:r>
              <a:rPr lang="zh-CN" altLang="en-US" sz="2000" dirty="0">
                <a:ea typeface="宋体" pitchFamily="2" charset="-122"/>
              </a:rPr>
              <a:t>轮流点亮的时间</a:t>
            </a:r>
          </a:p>
          <a:p>
            <a:pPr>
              <a:defRPr/>
            </a:pPr>
            <a:r>
              <a:rPr lang="zh-CN" altLang="en-US" sz="2400" dirty="0">
                <a:ea typeface="宋体" pitchFamily="2" charset="-122"/>
              </a:rPr>
              <a:t> 	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RR     A              </a:t>
            </a:r>
            <a:r>
              <a:rPr lang="en-US" altLang="zh-CN" sz="2400" dirty="0">
                <a:ea typeface="宋体" pitchFamily="2" charset="-122"/>
              </a:rPr>
              <a:t>	</a:t>
            </a:r>
            <a:r>
              <a:rPr lang="zh-CN" altLang="en-US" sz="2400" dirty="0">
                <a:ea typeface="宋体" pitchFamily="2" charset="-122"/>
              </a:rPr>
              <a:t>；</a:t>
            </a:r>
            <a:r>
              <a:rPr lang="zh-CN" altLang="en-US" sz="2000" dirty="0">
                <a:ea typeface="宋体" pitchFamily="2" charset="-122"/>
              </a:rPr>
              <a:t>显示控制字右移</a:t>
            </a:r>
            <a:r>
              <a:rPr lang="en-US" altLang="zh-CN" sz="2000" dirty="0">
                <a:ea typeface="宋体" pitchFamily="2" charset="-122"/>
              </a:rPr>
              <a:t>1</a:t>
            </a:r>
            <a:r>
              <a:rPr lang="zh-CN" altLang="en-US" sz="2000" dirty="0">
                <a:ea typeface="宋体" pitchFamily="2" charset="-122"/>
              </a:rPr>
              <a:t>位，以便轮流点亮</a:t>
            </a:r>
          </a:p>
          <a:p>
            <a:pPr>
              <a:defRPr/>
            </a:pPr>
            <a:r>
              <a:rPr lang="zh-CN" altLang="en-US" sz="2400" dirty="0">
                <a:ea typeface="宋体" pitchFamily="2" charset="-122"/>
              </a:rPr>
              <a:t> 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   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SJMP   LOOP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07202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3A465DC-CBD8-4DD5-9C53-D7427A765713}" type="slidenum">
              <a:rPr lang="en-US" altLang="zh-CN">
                <a:ea typeface="宋体" charset="-122"/>
              </a:rPr>
              <a:pPr/>
              <a:t>68</a:t>
            </a:fld>
            <a:endParaRPr lang="en-US" altLang="zh-CN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566738"/>
            <a:ext cx="9144000" cy="304641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DELAY</a:t>
            </a:r>
            <a:r>
              <a:rPr lang="zh-CN" altLang="en-US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：</a:t>
            </a:r>
            <a:r>
              <a:rPr lang="en-US" altLang="zh-CN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MOV  R4</a:t>
            </a:r>
            <a:r>
              <a:rPr lang="zh-CN" altLang="en-US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，</a:t>
            </a:r>
            <a:r>
              <a:rPr lang="en-US" altLang="zh-CN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#20    </a:t>
            </a:r>
            <a:r>
              <a:rPr lang="en-US" altLang="zh-CN" sz="2400">
                <a:solidFill>
                  <a:srgbClr val="000000"/>
                </a:solidFill>
                <a:ea typeface="幼圆"/>
                <a:cs typeface="Times New Roman" pitchFamily="18" charset="0"/>
              </a:rPr>
              <a:t>		</a:t>
            </a:r>
            <a:r>
              <a:rPr lang="zh-CN" altLang="en-US" sz="2400">
                <a:solidFill>
                  <a:srgbClr val="000000"/>
                </a:solidFill>
                <a:ea typeface="幼圆"/>
                <a:cs typeface="Times New Roman" pitchFamily="18" charset="0"/>
              </a:rPr>
              <a:t>；</a:t>
            </a:r>
            <a:r>
              <a:rPr lang="zh-CN" altLang="en-US" sz="2000">
                <a:solidFill>
                  <a:srgbClr val="000000"/>
                </a:solidFill>
                <a:ea typeface="幼圆"/>
                <a:cs typeface="Times New Roman" pitchFamily="18" charset="0"/>
              </a:rPr>
              <a:t>延时子程序</a:t>
            </a:r>
          </a:p>
          <a:p>
            <a:r>
              <a:rPr lang="en-US" altLang="zh-CN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D1</a:t>
            </a:r>
            <a:r>
              <a:rPr lang="zh-CN" altLang="en-US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：       </a:t>
            </a:r>
            <a:r>
              <a:rPr lang="en-US" altLang="zh-CN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MOV  R5</a:t>
            </a:r>
            <a:r>
              <a:rPr lang="zh-CN" altLang="en-US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，</a:t>
            </a:r>
            <a:r>
              <a:rPr lang="en-US" altLang="zh-CN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#20</a:t>
            </a:r>
          </a:p>
          <a:p>
            <a:r>
              <a:rPr lang="en-US" altLang="zh-CN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D2</a:t>
            </a:r>
            <a:r>
              <a:rPr lang="zh-CN" altLang="en-US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：       </a:t>
            </a:r>
            <a:r>
              <a:rPr lang="en-US" altLang="zh-CN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MOV  R6</a:t>
            </a:r>
            <a:r>
              <a:rPr lang="zh-CN" altLang="en-US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，</a:t>
            </a:r>
            <a:r>
              <a:rPr lang="en-US" altLang="zh-CN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#250</a:t>
            </a:r>
          </a:p>
          <a:p>
            <a:r>
              <a:rPr lang="en-US" altLang="zh-CN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 	   DJNZ  R6</a:t>
            </a:r>
            <a:r>
              <a:rPr lang="zh-CN" altLang="en-US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，</a:t>
            </a:r>
            <a:r>
              <a:rPr lang="en-US" altLang="zh-CN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$</a:t>
            </a:r>
          </a:p>
          <a:p>
            <a:r>
              <a:rPr lang="en-US" altLang="zh-CN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 	   DJNZ  R5</a:t>
            </a:r>
            <a:r>
              <a:rPr lang="zh-CN" altLang="en-US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，</a:t>
            </a:r>
            <a:r>
              <a:rPr lang="en-US" altLang="zh-CN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D2</a:t>
            </a:r>
          </a:p>
          <a:p>
            <a:r>
              <a:rPr lang="en-US" altLang="zh-CN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 	   DJNZ  R4</a:t>
            </a:r>
            <a:r>
              <a:rPr lang="zh-CN" altLang="en-US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，</a:t>
            </a:r>
            <a:r>
              <a:rPr lang="en-US" altLang="zh-CN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D1</a:t>
            </a:r>
          </a:p>
          <a:p>
            <a:r>
              <a:rPr lang="en-US" altLang="zh-CN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 	   RET </a:t>
            </a:r>
          </a:p>
          <a:p>
            <a:r>
              <a:rPr lang="en-US" altLang="zh-CN" sz="2400" b="1">
                <a:solidFill>
                  <a:schemeClr val="accent2"/>
                </a:solidFill>
                <a:latin typeface="Times New Roman" pitchFamily="18" charset="0"/>
                <a:ea typeface="幼圆"/>
                <a:cs typeface="Times New Roman" pitchFamily="18" charset="0"/>
              </a:rPr>
              <a:t> 	   END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08226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7203342-AB12-4145-A1B5-7B74662496B9}" type="slidenum">
              <a:rPr lang="en-US" altLang="zh-CN">
                <a:ea typeface="宋体" charset="-122"/>
              </a:rPr>
              <a:pPr/>
              <a:t>69</a:t>
            </a:fld>
            <a:endParaRPr lang="en-US" altLang="zh-CN">
              <a:ea typeface="宋体" charset="-122"/>
            </a:endParaRPr>
          </a:p>
        </p:txBody>
      </p:sp>
      <p:sp>
        <p:nvSpPr>
          <p:cNvPr id="308227" name="矩形 3"/>
          <p:cNvSpPr>
            <a:spLocks noChangeArrowheads="1"/>
          </p:cNvSpPr>
          <p:nvPr/>
        </p:nvSpPr>
        <p:spPr bwMode="auto">
          <a:xfrm>
            <a:off x="25400" y="584200"/>
            <a:ext cx="9118600" cy="593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/>
              <a:t>*C51</a:t>
            </a:r>
            <a:r>
              <a:rPr lang="zh-CN" altLang="en-US" sz="2000"/>
              <a:t>源程序：</a:t>
            </a:r>
          </a:p>
          <a:p>
            <a:r>
              <a:rPr lang="en-US" altLang="zh-CN" sz="2000"/>
              <a:t>#include&lt;reg51.h&gt;</a:t>
            </a:r>
          </a:p>
          <a:p>
            <a:r>
              <a:rPr lang="en-US" altLang="zh-CN" sz="2000"/>
              <a:t>sbit MR = P2^7</a:t>
            </a:r>
            <a:r>
              <a:rPr lang="zh-CN" altLang="en-US" sz="2000"/>
              <a:t>；</a:t>
            </a:r>
          </a:p>
          <a:p>
            <a:r>
              <a:rPr lang="en-US" altLang="zh-CN" sz="2000"/>
              <a:t>void delay(int N)       		       	/*</a:t>
            </a:r>
            <a:r>
              <a:rPr lang="zh-CN" altLang="en-US" sz="2000"/>
              <a:t>延时子程序*</a:t>
            </a:r>
            <a:r>
              <a:rPr lang="en-US" altLang="zh-CN" sz="2000"/>
              <a:t>/</a:t>
            </a:r>
          </a:p>
          <a:p>
            <a:r>
              <a:rPr lang="en-US" altLang="zh-CN" sz="2000"/>
              <a:t>{   </a:t>
            </a:r>
          </a:p>
          <a:p>
            <a:r>
              <a:rPr lang="en-US" altLang="zh-CN" sz="2000"/>
              <a:t>    int i</a:t>
            </a:r>
            <a:r>
              <a:rPr lang="zh-CN" altLang="en-US" sz="2000"/>
              <a:t>，</a:t>
            </a:r>
            <a:r>
              <a:rPr lang="en-US" altLang="zh-CN" sz="2000"/>
              <a:t>j</a:t>
            </a:r>
            <a:r>
              <a:rPr lang="zh-CN" altLang="en-US" sz="2000"/>
              <a:t>；</a:t>
            </a:r>
          </a:p>
          <a:p>
            <a:r>
              <a:rPr lang="zh-CN" altLang="en-US" sz="2000"/>
              <a:t>    </a:t>
            </a:r>
            <a:r>
              <a:rPr lang="en-US" altLang="zh-CN" sz="2000"/>
              <a:t>for(i = 0</a:t>
            </a:r>
            <a:r>
              <a:rPr lang="zh-CN" altLang="en-US" sz="2000"/>
              <a:t>；</a:t>
            </a:r>
            <a:r>
              <a:rPr lang="en-US" altLang="zh-CN" sz="2000"/>
              <a:t>i&lt;N</a:t>
            </a:r>
            <a:r>
              <a:rPr lang="zh-CN" altLang="en-US" sz="2000"/>
              <a:t>；</a:t>
            </a:r>
            <a:r>
              <a:rPr lang="en-US" altLang="zh-CN" sz="2000"/>
              <a:t>i++)</a:t>
            </a:r>
          </a:p>
          <a:p>
            <a:r>
              <a:rPr lang="en-US" altLang="zh-CN" sz="2000"/>
              <a:t>    for(j = 0</a:t>
            </a:r>
            <a:r>
              <a:rPr lang="zh-CN" altLang="en-US" sz="2000"/>
              <a:t>；</a:t>
            </a:r>
            <a:r>
              <a:rPr lang="en-US" altLang="zh-CN" sz="2000"/>
              <a:t>j&lt;i</a:t>
            </a:r>
            <a:r>
              <a:rPr lang="zh-CN" altLang="en-US" sz="2000"/>
              <a:t>；</a:t>
            </a:r>
            <a:r>
              <a:rPr lang="en-US" altLang="zh-CN" sz="2000"/>
              <a:t>j++)</a:t>
            </a:r>
            <a:r>
              <a:rPr lang="zh-CN" altLang="en-US" sz="2000"/>
              <a:t>；</a:t>
            </a:r>
          </a:p>
          <a:p>
            <a:r>
              <a:rPr lang="en-US" altLang="zh-CN" sz="2000"/>
              <a:t>}</a:t>
            </a:r>
          </a:p>
          <a:p>
            <a:r>
              <a:rPr lang="en-US" altLang="zh-CN" sz="2000"/>
              <a:t>void main() </a:t>
            </a:r>
          </a:p>
          <a:p>
            <a:r>
              <a:rPr lang="en-US" altLang="zh-CN" sz="2000"/>
              <a:t>{ </a:t>
            </a:r>
          </a:p>
          <a:p>
            <a:r>
              <a:rPr lang="en-US" altLang="zh-CN" sz="2000"/>
              <a:t>    unsigned char k</a:t>
            </a:r>
            <a:r>
              <a:rPr lang="zh-CN" altLang="en-US" sz="2000"/>
              <a:t>，</a:t>
            </a:r>
            <a:r>
              <a:rPr lang="en-US" altLang="zh-CN" sz="2000"/>
              <a:t>LED</a:t>
            </a:r>
            <a:r>
              <a:rPr lang="zh-CN" altLang="en-US" sz="2000"/>
              <a:t>；           	</a:t>
            </a:r>
            <a:r>
              <a:rPr lang="en-US" altLang="zh-CN" sz="2000"/>
              <a:t>/*</a:t>
            </a:r>
            <a:r>
              <a:rPr lang="zh-CN" altLang="en-US" sz="2000"/>
              <a:t>定义</a:t>
            </a:r>
            <a:r>
              <a:rPr lang="en-US" altLang="zh-CN" sz="2000"/>
              <a:t>LED</a:t>
            </a:r>
            <a:r>
              <a:rPr lang="zh-CN" altLang="en-US" sz="2000"/>
              <a:t>指针和显示字模*</a:t>
            </a:r>
            <a:r>
              <a:rPr lang="en-US" altLang="zh-CN" sz="2000"/>
              <a:t>/</a:t>
            </a:r>
          </a:p>
          <a:p>
            <a:r>
              <a:rPr lang="en-US" altLang="zh-CN" sz="2000"/>
              <a:t>    SCON = 0</a:t>
            </a:r>
            <a:r>
              <a:rPr lang="zh-CN" altLang="en-US" sz="2000"/>
              <a:t>；          	      		</a:t>
            </a:r>
            <a:r>
              <a:rPr lang="en-US" altLang="zh-CN" sz="2000"/>
              <a:t>/*</a:t>
            </a:r>
            <a:r>
              <a:rPr lang="zh-CN" altLang="en-US" sz="2000"/>
              <a:t>设置串行口工作在方式</a:t>
            </a:r>
            <a:r>
              <a:rPr lang="en-US" altLang="zh-CN" sz="2000"/>
              <a:t>0*/</a:t>
            </a:r>
          </a:p>
          <a:p>
            <a:r>
              <a:rPr lang="en-US" altLang="zh-CN" sz="2000"/>
              <a:t>    MR = 1</a:t>
            </a:r>
            <a:r>
              <a:rPr lang="zh-CN" altLang="en-US" sz="2000"/>
              <a:t>；                      		</a:t>
            </a:r>
            <a:r>
              <a:rPr lang="en-US" altLang="zh-CN" sz="2000"/>
              <a:t>/* MR</a:t>
            </a:r>
            <a:r>
              <a:rPr lang="zh-CN" altLang="en-US" sz="2000"/>
              <a:t>端 </a:t>
            </a:r>
            <a:r>
              <a:rPr lang="en-US" altLang="zh-CN" sz="2000"/>
              <a:t>= 1</a:t>
            </a:r>
            <a:r>
              <a:rPr lang="zh-CN" altLang="en-US" sz="2000"/>
              <a:t>，允许输入数据*</a:t>
            </a:r>
            <a:r>
              <a:rPr lang="en-US" altLang="zh-CN" sz="2000"/>
              <a:t>/ </a:t>
            </a:r>
          </a:p>
          <a:p>
            <a:r>
              <a:rPr lang="en-US" altLang="zh-CN" sz="2000"/>
              <a:t>    while (1) </a:t>
            </a:r>
          </a:p>
          <a:p>
            <a:r>
              <a:rPr lang="en-US" altLang="zh-CN" sz="2000"/>
              <a:t>    {      </a:t>
            </a:r>
          </a:p>
          <a:p>
            <a:r>
              <a:rPr lang="en-US" altLang="zh-CN" sz="2000"/>
              <a:t>     		LED = 0x7f</a:t>
            </a:r>
            <a:r>
              <a:rPr lang="zh-CN" altLang="en-US" sz="2000"/>
              <a:t>；              	</a:t>
            </a:r>
            <a:r>
              <a:rPr lang="en-US" altLang="zh-CN" sz="2000"/>
              <a:t>/*</a:t>
            </a:r>
            <a:r>
              <a:rPr lang="zh-CN" altLang="en-US" sz="2000"/>
              <a:t>设置显示控制字初始值*</a:t>
            </a:r>
            <a:r>
              <a:rPr lang="en-US" altLang="zh-CN" sz="2000"/>
              <a:t>/</a:t>
            </a:r>
          </a:p>
          <a:p>
            <a:r>
              <a:rPr lang="en-US" altLang="zh-CN" sz="2000"/>
              <a:t>     for (k = 0</a:t>
            </a:r>
            <a:r>
              <a:rPr lang="zh-CN" altLang="en-US" sz="2000"/>
              <a:t>；</a:t>
            </a:r>
            <a:r>
              <a:rPr lang="en-US" altLang="zh-CN" sz="2000"/>
              <a:t>k &lt; 8</a:t>
            </a:r>
            <a:r>
              <a:rPr lang="zh-CN" altLang="en-US" sz="2000"/>
              <a:t>；</a:t>
            </a:r>
            <a:r>
              <a:rPr lang="en-US" altLang="zh-CN" sz="2000"/>
              <a:t>k++) </a:t>
            </a:r>
          </a:p>
          <a:p>
            <a:r>
              <a:rPr lang="en-US" altLang="zh-CN" sz="2000"/>
              <a:t>     		{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49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09250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6AB9DFC-5703-49BE-BF19-D9706B9F81BC}" type="slidenum">
              <a:rPr lang="en-US" altLang="zh-CN">
                <a:ea typeface="宋体" charset="-122"/>
              </a:rPr>
              <a:pPr/>
              <a:t>70</a:t>
            </a:fld>
            <a:endParaRPr lang="en-US" altLang="zh-CN">
              <a:ea typeface="宋体" charset="-122"/>
            </a:endParaRPr>
          </a:p>
        </p:txBody>
      </p:sp>
      <p:sp>
        <p:nvSpPr>
          <p:cNvPr id="309251" name="矩形 3"/>
          <p:cNvSpPr>
            <a:spLocks noChangeArrowheads="1"/>
          </p:cNvSpPr>
          <p:nvPr/>
        </p:nvSpPr>
        <p:spPr bwMode="auto">
          <a:xfrm>
            <a:off x="0" y="655638"/>
            <a:ext cx="9055100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>
                <a:solidFill>
                  <a:srgbClr val="000000"/>
                </a:solidFill>
              </a:rPr>
              <a:t> SBUF = LED</a:t>
            </a:r>
            <a:r>
              <a:rPr lang="zh-CN" altLang="en-US" sz="2000">
                <a:solidFill>
                  <a:srgbClr val="000000"/>
                </a:solidFill>
              </a:rPr>
              <a:t>；         			</a:t>
            </a:r>
            <a:r>
              <a:rPr lang="en-US" altLang="zh-CN" sz="2000">
                <a:solidFill>
                  <a:srgbClr val="000000"/>
                </a:solidFill>
              </a:rPr>
              <a:t>/*</a:t>
            </a:r>
            <a:r>
              <a:rPr lang="zh-CN" altLang="en-US" sz="2000">
                <a:solidFill>
                  <a:srgbClr val="000000"/>
                </a:solidFill>
              </a:rPr>
              <a:t>显示控制字自串行口输出*</a:t>
            </a:r>
            <a:r>
              <a:rPr lang="en-US" altLang="zh-CN" sz="2000">
                <a:solidFill>
                  <a:srgbClr val="000000"/>
                </a:solidFill>
              </a:rPr>
              <a:t>/</a:t>
            </a:r>
          </a:p>
          <a:p>
            <a:r>
              <a:rPr lang="en-US" altLang="zh-CN" sz="2000">
                <a:solidFill>
                  <a:srgbClr val="000000"/>
                </a:solidFill>
              </a:rPr>
              <a:t>     do {}while(!TI)</a:t>
            </a:r>
            <a:r>
              <a:rPr lang="zh-CN" altLang="en-US" sz="2000">
                <a:solidFill>
                  <a:srgbClr val="000000"/>
                </a:solidFill>
              </a:rPr>
              <a:t>；       			</a:t>
            </a:r>
            <a:r>
              <a:rPr lang="en-US" altLang="zh-CN" sz="2000">
                <a:solidFill>
                  <a:srgbClr val="000000"/>
                </a:solidFill>
              </a:rPr>
              <a:t>/*</a:t>
            </a:r>
            <a:r>
              <a:rPr lang="zh-CN" altLang="en-US" sz="2000">
                <a:solidFill>
                  <a:srgbClr val="000000"/>
                </a:solidFill>
              </a:rPr>
              <a:t>通过</a:t>
            </a:r>
            <a:r>
              <a:rPr lang="en-US" altLang="zh-CN" sz="2000">
                <a:solidFill>
                  <a:srgbClr val="000000"/>
                </a:solidFill>
              </a:rPr>
              <a:t>TI</a:t>
            </a:r>
            <a:r>
              <a:rPr lang="zh-CN" altLang="en-US" sz="2000">
                <a:solidFill>
                  <a:srgbClr val="000000"/>
                </a:solidFill>
              </a:rPr>
              <a:t>查询判别数据是否输出结束*</a:t>
            </a:r>
            <a:r>
              <a:rPr lang="en-US" altLang="zh-CN" sz="2000">
                <a:solidFill>
                  <a:srgbClr val="000000"/>
                </a:solidFill>
              </a:rPr>
              <a:t>/</a:t>
            </a:r>
          </a:p>
          <a:p>
            <a:r>
              <a:rPr lang="en-US" altLang="zh-CN" sz="2000">
                <a:solidFill>
                  <a:srgbClr val="000000"/>
                </a:solidFill>
              </a:rPr>
              <a:t>          LED = ((LED&gt;&gt;1)|0x80)</a:t>
            </a:r>
            <a:r>
              <a:rPr lang="zh-CN" altLang="en-US" sz="2000">
                <a:solidFill>
                  <a:srgbClr val="000000"/>
                </a:solidFill>
              </a:rPr>
              <a:t>； 		</a:t>
            </a:r>
            <a:r>
              <a:rPr lang="en-US" altLang="zh-CN" sz="2000">
                <a:solidFill>
                  <a:srgbClr val="000000"/>
                </a:solidFill>
              </a:rPr>
              <a:t>/*</a:t>
            </a:r>
            <a:r>
              <a:rPr lang="zh-CN" altLang="en-US" sz="2000">
                <a:solidFill>
                  <a:srgbClr val="000000"/>
                </a:solidFill>
              </a:rPr>
              <a:t>右移</a:t>
            </a:r>
            <a:r>
              <a:rPr lang="en-US" altLang="zh-CN" sz="2000">
                <a:solidFill>
                  <a:srgbClr val="000000"/>
                </a:solidFill>
              </a:rPr>
              <a:t>1</a:t>
            </a:r>
            <a:r>
              <a:rPr lang="zh-CN" altLang="en-US" sz="2000">
                <a:solidFill>
                  <a:srgbClr val="000000"/>
                </a:solidFill>
              </a:rPr>
              <a:t>位，以便轮流点亮*</a:t>
            </a:r>
            <a:r>
              <a:rPr lang="en-US" altLang="zh-CN" sz="2000">
                <a:solidFill>
                  <a:srgbClr val="000000"/>
                </a:solidFill>
              </a:rPr>
              <a:t>/</a:t>
            </a:r>
          </a:p>
          <a:p>
            <a:r>
              <a:rPr lang="en-US" altLang="zh-CN" sz="2000">
                <a:solidFill>
                  <a:srgbClr val="000000"/>
                </a:solidFill>
              </a:rPr>
              <a:t>           TI = 0</a:t>
            </a:r>
            <a:r>
              <a:rPr lang="zh-CN" altLang="en-US" sz="2000">
                <a:solidFill>
                  <a:srgbClr val="000000"/>
                </a:solidFill>
              </a:rPr>
              <a:t>；</a:t>
            </a:r>
          </a:p>
          <a:p>
            <a:r>
              <a:rPr lang="zh-CN" altLang="en-US" sz="2000">
                <a:solidFill>
                  <a:srgbClr val="000000"/>
                </a:solidFill>
              </a:rPr>
              <a:t>          </a:t>
            </a:r>
            <a:r>
              <a:rPr lang="en-US" altLang="zh-CN" sz="2000">
                <a:solidFill>
                  <a:srgbClr val="000000"/>
                </a:solidFill>
              </a:rPr>
              <a:t>delay(200)</a:t>
            </a:r>
            <a:r>
              <a:rPr lang="zh-CN" altLang="en-US" sz="2000">
                <a:solidFill>
                  <a:srgbClr val="000000"/>
                </a:solidFill>
              </a:rPr>
              <a:t>；          		</a:t>
            </a:r>
            <a:r>
              <a:rPr lang="en-US" altLang="zh-CN" sz="2000">
                <a:solidFill>
                  <a:srgbClr val="000000"/>
                </a:solidFill>
              </a:rPr>
              <a:t>/*</a:t>
            </a:r>
            <a:r>
              <a:rPr lang="zh-CN" altLang="en-US" sz="2000">
                <a:solidFill>
                  <a:srgbClr val="000000"/>
                </a:solidFill>
              </a:rPr>
              <a:t>调延时子程序控制轮流点亮的时间*</a:t>
            </a:r>
            <a:r>
              <a:rPr lang="en-US" altLang="zh-CN" sz="2000">
                <a:solidFill>
                  <a:srgbClr val="000000"/>
                </a:solidFill>
              </a:rPr>
              <a:t>/</a:t>
            </a:r>
          </a:p>
          <a:p>
            <a:r>
              <a:rPr lang="en-US" altLang="zh-CN" sz="2000">
                <a:solidFill>
                  <a:srgbClr val="000000"/>
                </a:solidFill>
              </a:rPr>
              <a:t>          }</a:t>
            </a:r>
          </a:p>
          <a:p>
            <a:r>
              <a:rPr lang="en-US" altLang="zh-CN" sz="2000">
                <a:solidFill>
                  <a:srgbClr val="000000"/>
                </a:solidFill>
              </a:rPr>
              <a:t>    }</a:t>
            </a:r>
          </a:p>
          <a:p>
            <a:r>
              <a:rPr lang="en-US" altLang="zh-CN" sz="2000">
                <a:solidFill>
                  <a:srgbClr val="000000"/>
                </a:solidFill>
              </a:rPr>
              <a:t>}</a:t>
            </a:r>
            <a:endParaRPr lang="zh-CN" altLang="en-U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3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10274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F72C7EA-A23C-4778-8AFD-26C94555846F}" type="slidenum">
              <a:rPr lang="en-US" altLang="zh-CN">
                <a:solidFill>
                  <a:srgbClr val="000000"/>
                </a:solidFill>
                <a:ea typeface="宋体" charset="-122"/>
              </a:rPr>
              <a:pPr/>
              <a:t>71</a:t>
            </a:fld>
            <a:endParaRPr lang="en-US" altLang="zh-CN">
              <a:solidFill>
                <a:srgbClr val="000000"/>
              </a:solidFill>
              <a:ea typeface="宋体" charset="-122"/>
            </a:endParaRPr>
          </a:p>
        </p:txBody>
      </p:sp>
      <p:pic>
        <p:nvPicPr>
          <p:cNvPr id="310275" name="图片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725488"/>
            <a:ext cx="9144000" cy="553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0276" name="矩形 4"/>
          <p:cNvSpPr>
            <a:spLocks noChangeArrowheads="1"/>
          </p:cNvSpPr>
          <p:nvPr/>
        </p:nvSpPr>
        <p:spPr bwMode="auto">
          <a:xfrm>
            <a:off x="2657167" y="6076950"/>
            <a:ext cx="41344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dirty="0"/>
              <a:t>图</a:t>
            </a:r>
            <a:r>
              <a:rPr lang="en-US" altLang="zh-CN" dirty="0" smtClean="0"/>
              <a:t>10-22  </a:t>
            </a:r>
            <a:r>
              <a:rPr lang="zh-CN" altLang="en-US" dirty="0"/>
              <a:t>单片机串行口扩展并行输出口</a:t>
            </a:r>
          </a:p>
        </p:txBody>
      </p:sp>
    </p:spTree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12322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EF50BCC-4C20-4F4D-9FAB-64091AB33351}" type="slidenum">
              <a:rPr lang="en-US" altLang="zh-CN">
                <a:solidFill>
                  <a:srgbClr val="000000"/>
                </a:solidFill>
                <a:ea typeface="宋体" charset="-122"/>
              </a:rPr>
              <a:pPr/>
              <a:t>72</a:t>
            </a:fld>
            <a:endParaRPr lang="en-US" altLang="zh-CN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312323" name="矩形 3"/>
          <p:cNvSpPr>
            <a:spLocks noChangeArrowheads="1"/>
          </p:cNvSpPr>
          <p:nvPr/>
        </p:nvSpPr>
        <p:spPr bwMode="auto">
          <a:xfrm>
            <a:off x="0" y="573088"/>
            <a:ext cx="9144000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/>
              <a:t>        </a:t>
            </a:r>
            <a:r>
              <a:rPr lang="en-US" altLang="zh-CN" sz="2400" dirty="0">
                <a:solidFill>
                  <a:srgbClr val="FF0000"/>
                </a:solidFill>
              </a:rPr>
              <a:t>【</a:t>
            </a:r>
            <a:r>
              <a:rPr lang="zh-CN" altLang="en-US" sz="2400" dirty="0">
                <a:solidFill>
                  <a:srgbClr val="FF0000"/>
                </a:solidFill>
              </a:rPr>
              <a:t>例</a:t>
            </a:r>
            <a:r>
              <a:rPr lang="en-US" altLang="zh-CN" sz="2400" dirty="0">
                <a:solidFill>
                  <a:srgbClr val="FF0000"/>
                </a:solidFill>
              </a:rPr>
              <a:t>10-3】 </a:t>
            </a:r>
            <a:r>
              <a:rPr lang="zh-CN" altLang="en-US" sz="2400" dirty="0">
                <a:hlinkClick r:id="rId3" action="ppaction://hlinksldjump"/>
              </a:rPr>
              <a:t>图</a:t>
            </a:r>
            <a:r>
              <a:rPr lang="en-US" altLang="zh-CN" sz="2400" dirty="0" smtClean="0">
                <a:hlinkClick r:id="rId3" action="ppaction://hlinksldjump"/>
              </a:rPr>
              <a:t>10-23</a:t>
            </a:r>
            <a:r>
              <a:rPr lang="zh-CN" altLang="en-US" sz="2400" dirty="0" smtClean="0"/>
              <a:t>所</a:t>
            </a:r>
            <a:r>
              <a:rPr lang="zh-CN" altLang="en-US" sz="2400" dirty="0"/>
              <a:t>示电路利用</a:t>
            </a:r>
            <a:r>
              <a:rPr lang="en-US" altLang="zh-CN" sz="2400" dirty="0"/>
              <a:t>1</a:t>
            </a:r>
            <a:r>
              <a:rPr lang="zh-CN" altLang="en-US" sz="2400" dirty="0"/>
              <a:t>片</a:t>
            </a:r>
            <a:r>
              <a:rPr lang="en-US" altLang="zh-CN" sz="2400" dirty="0"/>
              <a:t>74LS165</a:t>
            </a:r>
            <a:r>
              <a:rPr lang="zh-CN" altLang="en-US" sz="2400" dirty="0"/>
              <a:t>与串行口配合，扩展了一个</a:t>
            </a:r>
            <a:r>
              <a:rPr lang="en-US" altLang="zh-CN" sz="2400" dirty="0"/>
              <a:t>8</a:t>
            </a:r>
            <a:r>
              <a:rPr lang="zh-CN" altLang="en-US" sz="2400" dirty="0"/>
              <a:t>位的并行端口来对</a:t>
            </a:r>
            <a:r>
              <a:rPr lang="en-US" altLang="zh-CN" sz="2400" dirty="0"/>
              <a:t>8</a:t>
            </a:r>
            <a:r>
              <a:rPr lang="zh-CN" altLang="en-US" sz="2400" dirty="0"/>
              <a:t>个开关组成的键盘进行监控。当控制开关</a:t>
            </a:r>
            <a:r>
              <a:rPr lang="en-US" altLang="zh-CN" sz="2400" dirty="0"/>
              <a:t>SC</a:t>
            </a:r>
            <a:r>
              <a:rPr lang="zh-CN" altLang="en-US" sz="2400" dirty="0"/>
              <a:t>断开（</a:t>
            </a:r>
            <a:r>
              <a:rPr lang="en-US" altLang="zh-CN" sz="2400" dirty="0"/>
              <a:t>SC = 1</a:t>
            </a:r>
            <a:r>
              <a:rPr lang="zh-CN" altLang="en-US" sz="2400" dirty="0"/>
              <a:t>）时，</a:t>
            </a:r>
            <a:r>
              <a:rPr lang="en-US" altLang="zh-CN" sz="2400" dirty="0"/>
              <a:t>AT89S51</a:t>
            </a:r>
            <a:r>
              <a:rPr lang="zh-CN" altLang="en-US" sz="2400" dirty="0"/>
              <a:t>单片机处于等待状态，</a:t>
            </a:r>
            <a:r>
              <a:rPr lang="en-US" altLang="zh-CN" sz="2400" dirty="0"/>
              <a:t>SC</a:t>
            </a:r>
            <a:r>
              <a:rPr lang="zh-CN" altLang="en-US" sz="2400" dirty="0"/>
              <a:t>合上（</a:t>
            </a:r>
            <a:r>
              <a:rPr lang="en-US" altLang="zh-CN" sz="2400" dirty="0"/>
              <a:t>SC = 0</a:t>
            </a:r>
            <a:r>
              <a:rPr lang="zh-CN" altLang="en-US" sz="2400" dirty="0"/>
              <a:t>）时开始输入键盘开关所设置的数据，并送</a:t>
            </a:r>
            <a:r>
              <a:rPr lang="en-US" altLang="zh-CN" sz="2400" dirty="0"/>
              <a:t>P2</a:t>
            </a:r>
            <a:r>
              <a:rPr lang="zh-CN" altLang="en-US" sz="2400" dirty="0"/>
              <a:t>口所连接的发光二极管模拟显示。试编程实现之。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34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13346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B1DAF3A-5688-4383-BC13-E9D294100255}" type="slidenum">
              <a:rPr lang="en-US" altLang="zh-CN">
                <a:solidFill>
                  <a:srgbClr val="000000"/>
                </a:solidFill>
                <a:ea typeface="宋体" charset="-122"/>
              </a:rPr>
              <a:pPr/>
              <a:t>73</a:t>
            </a:fld>
            <a:endParaRPr lang="en-US" altLang="zh-CN">
              <a:solidFill>
                <a:srgbClr val="000000"/>
              </a:solidFill>
              <a:ea typeface="宋体" charset="-122"/>
            </a:endParaRPr>
          </a:p>
        </p:txBody>
      </p:sp>
      <p:pic>
        <p:nvPicPr>
          <p:cNvPr id="313347" name="图片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813"/>
            <a:ext cx="8983663" cy="555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3348" name="矩形 4"/>
          <p:cNvSpPr>
            <a:spLocks noChangeArrowheads="1"/>
          </p:cNvSpPr>
          <p:nvPr/>
        </p:nvSpPr>
        <p:spPr bwMode="auto">
          <a:xfrm>
            <a:off x="0" y="600075"/>
            <a:ext cx="5765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dirty="0"/>
              <a:t>图</a:t>
            </a:r>
            <a:r>
              <a:rPr lang="en-US" altLang="zh-CN" dirty="0" smtClean="0"/>
              <a:t>10-23  </a:t>
            </a:r>
            <a:r>
              <a:rPr lang="zh-CN" altLang="en-US" dirty="0"/>
              <a:t>采用串行口扩展并行输入口的仿真效果图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8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287782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2C7BC4F-29A1-4120-B056-8A6A6450DEBA}" type="slidenum">
              <a:rPr lang="en-US" altLang="zh-CN">
                <a:solidFill>
                  <a:srgbClr val="000000"/>
                </a:solidFill>
                <a:ea typeface="宋体" charset="-122"/>
              </a:rPr>
              <a:pPr/>
              <a:t>74</a:t>
            </a:fld>
            <a:endParaRPr lang="en-US" altLang="zh-CN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598488"/>
            <a:ext cx="9144000" cy="34163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ea typeface="宋体" pitchFamily="2" charset="-122"/>
              </a:rPr>
              <a:t>        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解：</a:t>
            </a:r>
            <a:r>
              <a:rPr lang="en-US" altLang="zh-CN" sz="2400" dirty="0">
                <a:ea typeface="宋体" pitchFamily="2" charset="-122"/>
              </a:rPr>
              <a:t>74LS165</a:t>
            </a:r>
            <a:r>
              <a:rPr lang="zh-CN" altLang="en-US" sz="2400" dirty="0">
                <a:ea typeface="宋体" pitchFamily="2" charset="-122"/>
              </a:rPr>
              <a:t>是</a:t>
            </a:r>
            <a:r>
              <a:rPr lang="en-US" altLang="zh-CN" sz="2400" dirty="0">
                <a:ea typeface="宋体" pitchFamily="2" charset="-122"/>
              </a:rPr>
              <a:t>8</a:t>
            </a:r>
            <a:r>
              <a:rPr lang="zh-CN" altLang="en-US" sz="2400" dirty="0">
                <a:ea typeface="宋体" pitchFamily="2" charset="-122"/>
              </a:rPr>
              <a:t>位并行置入移位寄存器。</a:t>
            </a:r>
            <a:endParaRPr lang="en-US" altLang="zh-CN" sz="2400" dirty="0">
              <a:ea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zh-CN" altLang="en-US" sz="2400" dirty="0">
                <a:ea typeface="宋体" pitchFamily="2" charset="-122"/>
              </a:rPr>
              <a:t>当移位</a:t>
            </a:r>
            <a:r>
              <a:rPr lang="en-US" altLang="zh-CN" sz="2400" dirty="0">
                <a:ea typeface="宋体" pitchFamily="2" charset="-122"/>
              </a:rPr>
              <a:t>/</a:t>
            </a:r>
            <a:r>
              <a:rPr lang="zh-CN" altLang="en-US" sz="2400" dirty="0">
                <a:ea typeface="宋体" pitchFamily="2" charset="-122"/>
              </a:rPr>
              <a:t>置入端（</a:t>
            </a:r>
            <a:r>
              <a:rPr lang="en-US" altLang="zh-CN" sz="2400" dirty="0">
                <a:ea typeface="宋体" pitchFamily="2" charset="-122"/>
              </a:rPr>
              <a:t>SH/      </a:t>
            </a:r>
            <a:r>
              <a:rPr lang="zh-CN" altLang="en-US" sz="2400" dirty="0">
                <a:ea typeface="宋体" pitchFamily="2" charset="-122"/>
              </a:rPr>
              <a:t>）由高到低跳变时，并行输入数据被置入寄存器；</a:t>
            </a:r>
            <a:endParaRPr lang="en-US" altLang="zh-CN" sz="2400" dirty="0">
              <a:ea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zh-CN" altLang="en-US" sz="2400" dirty="0">
                <a:ea typeface="宋体" pitchFamily="2" charset="-122"/>
              </a:rPr>
              <a:t>当</a:t>
            </a:r>
            <a:r>
              <a:rPr lang="en-US" altLang="zh-CN" sz="2400" dirty="0">
                <a:ea typeface="宋体" pitchFamily="2" charset="-122"/>
              </a:rPr>
              <a:t>SH/      = 1</a:t>
            </a:r>
            <a:r>
              <a:rPr lang="zh-CN" altLang="en-US" sz="2400" dirty="0">
                <a:ea typeface="宋体" pitchFamily="2" charset="-122"/>
              </a:rPr>
              <a:t>时，禁止并行数据输入，若此时钟禁止端</a:t>
            </a:r>
            <a:r>
              <a:rPr lang="en-US" altLang="zh-CN" sz="2400" dirty="0">
                <a:ea typeface="宋体" pitchFamily="2" charset="-122"/>
              </a:rPr>
              <a:t>INH</a:t>
            </a:r>
            <a:r>
              <a:rPr lang="zh-CN" altLang="en-US" sz="2400" dirty="0">
                <a:ea typeface="宋体" pitchFamily="2" charset="-122"/>
              </a:rPr>
              <a:t>（第</a:t>
            </a:r>
            <a:r>
              <a:rPr lang="en-US" altLang="zh-CN" sz="2400" dirty="0">
                <a:ea typeface="宋体" pitchFamily="2" charset="-122"/>
              </a:rPr>
              <a:t>15</a:t>
            </a:r>
            <a:r>
              <a:rPr lang="zh-CN" altLang="en-US" sz="2400" dirty="0">
                <a:ea typeface="宋体" pitchFamily="2" charset="-122"/>
              </a:rPr>
              <a:t>脚）为低电平，则允许时钟输入。这时在脉冲的作用下，数据将由</a:t>
            </a:r>
            <a:r>
              <a:rPr lang="en-US" altLang="zh-CN" sz="2400" dirty="0">
                <a:ea typeface="宋体" pitchFamily="2" charset="-122"/>
              </a:rPr>
              <a:t>D0</a:t>
            </a:r>
            <a:r>
              <a:rPr lang="zh-CN" altLang="en-US" sz="2400" dirty="0">
                <a:ea typeface="宋体" pitchFamily="2" charset="-122"/>
              </a:rPr>
              <a:t>向</a:t>
            </a:r>
            <a:r>
              <a:rPr lang="en-US" altLang="zh-CN" sz="2400" dirty="0">
                <a:ea typeface="宋体" pitchFamily="2" charset="-122"/>
              </a:rPr>
              <a:t>D7</a:t>
            </a:r>
            <a:r>
              <a:rPr lang="zh-CN" altLang="en-US" sz="2400" dirty="0">
                <a:ea typeface="宋体" pitchFamily="2" charset="-122"/>
              </a:rPr>
              <a:t>方向移位。</a:t>
            </a:r>
          </a:p>
        </p:txBody>
      </p:sp>
      <p:sp>
        <p:nvSpPr>
          <p:cNvPr id="28778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zh-CN" altLang="en-US"/>
          </a:p>
        </p:txBody>
      </p:sp>
      <p:graphicFrame>
        <p:nvGraphicFramePr>
          <p:cNvPr id="287779" name="Object 35"/>
          <p:cNvGraphicFramePr>
            <a:graphicFrameLocks noChangeAspect="1"/>
          </p:cNvGraphicFramePr>
          <p:nvPr/>
        </p:nvGraphicFramePr>
        <p:xfrm>
          <a:off x="3543300" y="1231900"/>
          <a:ext cx="520700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809" r:id="rId4" imgW="215619" imgH="177569" progId="">
                  <p:embed/>
                </p:oleObj>
              </mc:Choice>
              <mc:Fallback>
                <p:oleObj r:id="rId4" imgW="215619" imgH="177569" progId="">
                  <p:embed/>
                  <p:pic>
                    <p:nvPicPr>
                      <p:cNvPr id="0" name="Picture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3300" y="1231900"/>
                        <a:ext cx="520700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7780" name="Object 36"/>
          <p:cNvGraphicFramePr>
            <a:graphicFrameLocks noChangeAspect="1"/>
          </p:cNvGraphicFramePr>
          <p:nvPr/>
        </p:nvGraphicFramePr>
        <p:xfrm>
          <a:off x="1612900" y="2349500"/>
          <a:ext cx="520700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810" r:id="rId6" imgW="215619" imgH="177569" progId="">
                  <p:embed/>
                </p:oleObj>
              </mc:Choice>
              <mc:Fallback>
                <p:oleObj r:id="rId6" imgW="215619" imgH="177569" progId="">
                  <p:embed/>
                  <p:pic>
                    <p:nvPicPr>
                      <p:cNvPr id="0" name="Picture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2900" y="2349500"/>
                        <a:ext cx="520700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7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16418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719FEA2-611B-4736-B22A-809E38C1B50D}" type="slidenum">
              <a:rPr lang="en-US" altLang="zh-CN">
                <a:solidFill>
                  <a:srgbClr val="000000"/>
                </a:solidFill>
                <a:ea typeface="宋体" charset="-122"/>
              </a:rPr>
              <a:pPr/>
              <a:t>75</a:t>
            </a:fld>
            <a:endParaRPr lang="en-US" altLang="zh-CN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316419" name="矩形 3"/>
          <p:cNvSpPr>
            <a:spLocks noChangeArrowheads="1"/>
          </p:cNvSpPr>
          <p:nvPr/>
        </p:nvSpPr>
        <p:spPr bwMode="auto">
          <a:xfrm>
            <a:off x="0" y="787400"/>
            <a:ext cx="91440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rgbClr val="000000"/>
                </a:solidFill>
              </a:rPr>
              <a:t>        图</a:t>
            </a:r>
            <a:r>
              <a:rPr lang="en-US" altLang="zh-CN" sz="2400" dirty="0" smtClean="0">
                <a:solidFill>
                  <a:srgbClr val="000000"/>
                </a:solidFill>
              </a:rPr>
              <a:t>10-23 </a:t>
            </a:r>
            <a:r>
              <a:rPr lang="zh-CN" altLang="en-US" sz="2400" dirty="0">
                <a:solidFill>
                  <a:srgbClr val="000000"/>
                </a:solidFill>
              </a:rPr>
              <a:t>中，</a:t>
            </a:r>
            <a:r>
              <a:rPr lang="en-US" altLang="zh-CN" sz="2400" dirty="0">
                <a:solidFill>
                  <a:srgbClr val="000000"/>
                </a:solidFill>
              </a:rPr>
              <a:t>TXD</a:t>
            </a:r>
            <a:r>
              <a:rPr lang="zh-CN" altLang="en-US" sz="2400" dirty="0">
                <a:solidFill>
                  <a:srgbClr val="000000"/>
                </a:solidFill>
              </a:rPr>
              <a:t>（</a:t>
            </a:r>
            <a:r>
              <a:rPr lang="en-US" altLang="zh-CN" sz="2400" dirty="0">
                <a:solidFill>
                  <a:srgbClr val="000000"/>
                </a:solidFill>
              </a:rPr>
              <a:t>P3.1</a:t>
            </a:r>
            <a:r>
              <a:rPr lang="zh-CN" altLang="en-US" sz="2400" dirty="0">
                <a:solidFill>
                  <a:srgbClr val="000000"/>
                </a:solidFill>
              </a:rPr>
              <a:t>）作为移位脉冲输出端与</a:t>
            </a:r>
            <a:r>
              <a:rPr lang="en-US" altLang="zh-CN" sz="2400" dirty="0">
                <a:solidFill>
                  <a:srgbClr val="000000"/>
                </a:solidFill>
              </a:rPr>
              <a:t>74LS165</a:t>
            </a:r>
            <a:r>
              <a:rPr lang="zh-CN" altLang="en-US" sz="2400" dirty="0">
                <a:solidFill>
                  <a:srgbClr val="000000"/>
                </a:solidFill>
              </a:rPr>
              <a:t>的移位脉冲输入端</a:t>
            </a:r>
            <a:r>
              <a:rPr lang="en-US" altLang="zh-CN" sz="2400" dirty="0">
                <a:solidFill>
                  <a:srgbClr val="000000"/>
                </a:solidFill>
              </a:rPr>
              <a:t>CLK</a:t>
            </a:r>
            <a:r>
              <a:rPr lang="zh-CN" altLang="en-US" sz="2400" dirty="0">
                <a:solidFill>
                  <a:srgbClr val="000000"/>
                </a:solidFill>
              </a:rPr>
              <a:t>相连；</a:t>
            </a:r>
            <a:r>
              <a:rPr lang="en-US" altLang="zh-CN" sz="2400" dirty="0">
                <a:solidFill>
                  <a:srgbClr val="000000"/>
                </a:solidFill>
              </a:rPr>
              <a:t>RXD</a:t>
            </a:r>
            <a:r>
              <a:rPr lang="zh-CN" altLang="en-US" sz="2400" dirty="0">
                <a:solidFill>
                  <a:srgbClr val="000000"/>
                </a:solidFill>
              </a:rPr>
              <a:t>（</a:t>
            </a:r>
            <a:r>
              <a:rPr lang="en-US" altLang="zh-CN" sz="2400" dirty="0">
                <a:solidFill>
                  <a:srgbClr val="000000"/>
                </a:solidFill>
              </a:rPr>
              <a:t>P3.0</a:t>
            </a:r>
            <a:r>
              <a:rPr lang="zh-CN" altLang="en-US" sz="2400" dirty="0">
                <a:solidFill>
                  <a:srgbClr val="000000"/>
                </a:solidFill>
              </a:rPr>
              <a:t>）作为串行输入端与</a:t>
            </a:r>
            <a:r>
              <a:rPr lang="en-US" altLang="zh-CN" sz="2400" dirty="0">
                <a:solidFill>
                  <a:srgbClr val="000000"/>
                </a:solidFill>
              </a:rPr>
              <a:t>74LS165</a:t>
            </a:r>
            <a:r>
              <a:rPr lang="zh-CN" altLang="en-US" sz="2400" dirty="0">
                <a:solidFill>
                  <a:srgbClr val="000000"/>
                </a:solidFill>
              </a:rPr>
              <a:t>的串行移位输出端</a:t>
            </a:r>
            <a:r>
              <a:rPr lang="en-US" altLang="zh-CN" sz="2400" dirty="0">
                <a:solidFill>
                  <a:srgbClr val="000000"/>
                </a:solidFill>
              </a:rPr>
              <a:t>SO</a:t>
            </a:r>
            <a:r>
              <a:rPr lang="zh-CN" altLang="en-US" sz="2400" dirty="0">
                <a:solidFill>
                  <a:srgbClr val="000000"/>
                </a:solidFill>
              </a:rPr>
              <a:t>相连；</a:t>
            </a:r>
            <a:r>
              <a:rPr lang="en-US" altLang="zh-CN" sz="2400" dirty="0">
                <a:solidFill>
                  <a:srgbClr val="000000"/>
                </a:solidFill>
              </a:rPr>
              <a:t>P1.0</a:t>
            </a:r>
            <a:r>
              <a:rPr lang="zh-CN" altLang="en-US" sz="2400" dirty="0">
                <a:solidFill>
                  <a:srgbClr val="000000"/>
                </a:solidFill>
              </a:rPr>
              <a:t>用来控制</a:t>
            </a:r>
            <a:r>
              <a:rPr lang="en-US" altLang="zh-CN" sz="2400" dirty="0">
                <a:solidFill>
                  <a:srgbClr val="000000"/>
                </a:solidFill>
              </a:rPr>
              <a:t>74LS165</a:t>
            </a:r>
            <a:r>
              <a:rPr lang="zh-CN" altLang="en-US" sz="2400" dirty="0">
                <a:solidFill>
                  <a:srgbClr val="000000"/>
                </a:solidFill>
              </a:rPr>
              <a:t>的移位与置入而与</a:t>
            </a:r>
            <a:r>
              <a:rPr lang="en-US" altLang="zh-CN" sz="2400" dirty="0">
                <a:solidFill>
                  <a:srgbClr val="000000"/>
                </a:solidFill>
              </a:rPr>
              <a:t>SH/ </a:t>
            </a:r>
            <a:r>
              <a:rPr lang="zh-CN" altLang="en-US" sz="2400" dirty="0">
                <a:solidFill>
                  <a:srgbClr val="000000"/>
                </a:solidFill>
              </a:rPr>
              <a:t>端相连；</a:t>
            </a:r>
            <a:r>
              <a:rPr lang="en-US" altLang="zh-CN" sz="2400" dirty="0">
                <a:solidFill>
                  <a:srgbClr val="000000"/>
                </a:solidFill>
              </a:rPr>
              <a:t>74LS165</a:t>
            </a:r>
            <a:r>
              <a:rPr lang="zh-CN" altLang="en-US" sz="2400" dirty="0">
                <a:solidFill>
                  <a:srgbClr val="000000"/>
                </a:solidFill>
              </a:rPr>
              <a:t>的时钟禁止端</a:t>
            </a:r>
            <a:r>
              <a:rPr lang="en-US" altLang="zh-CN" sz="2400" dirty="0">
                <a:solidFill>
                  <a:srgbClr val="000000"/>
                </a:solidFill>
              </a:rPr>
              <a:t>INH</a:t>
            </a:r>
            <a:r>
              <a:rPr lang="zh-CN" altLang="en-US" sz="2400" dirty="0">
                <a:solidFill>
                  <a:srgbClr val="000000"/>
                </a:solidFill>
              </a:rPr>
              <a:t>（第</a:t>
            </a:r>
            <a:r>
              <a:rPr lang="en-US" altLang="zh-CN" sz="2400" dirty="0">
                <a:solidFill>
                  <a:srgbClr val="000000"/>
                </a:solidFill>
              </a:rPr>
              <a:t>15</a:t>
            </a:r>
            <a:r>
              <a:rPr lang="zh-CN" altLang="en-US" sz="2400" dirty="0">
                <a:solidFill>
                  <a:srgbClr val="000000"/>
                </a:solidFill>
              </a:rPr>
              <a:t>脚）接地，表示允许时钟输入。</a:t>
            </a:r>
          </a:p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rgbClr val="000000"/>
                </a:solidFill>
              </a:rPr>
              <a:t>程序通过</a:t>
            </a:r>
            <a:r>
              <a:rPr lang="en-US" altLang="zh-CN" sz="2400" dirty="0">
                <a:solidFill>
                  <a:srgbClr val="000000"/>
                </a:solidFill>
              </a:rPr>
              <a:t>P1.0</a:t>
            </a:r>
            <a:r>
              <a:rPr lang="zh-CN" altLang="en-US" sz="2400" dirty="0">
                <a:solidFill>
                  <a:srgbClr val="000000"/>
                </a:solidFill>
              </a:rPr>
              <a:t>查询到</a:t>
            </a:r>
            <a:r>
              <a:rPr lang="en-US" altLang="zh-CN" sz="2400" dirty="0">
                <a:solidFill>
                  <a:srgbClr val="000000"/>
                </a:solidFill>
              </a:rPr>
              <a:t>SC</a:t>
            </a:r>
            <a:r>
              <a:rPr lang="zh-CN" altLang="en-US" sz="2400" dirty="0">
                <a:solidFill>
                  <a:srgbClr val="000000"/>
                </a:solidFill>
              </a:rPr>
              <a:t>闭合后，再通过对</a:t>
            </a:r>
            <a:r>
              <a:rPr lang="en-US" altLang="zh-CN" sz="2400" dirty="0">
                <a:solidFill>
                  <a:srgbClr val="000000"/>
                </a:solidFill>
              </a:rPr>
              <a:t>P1.1</a:t>
            </a:r>
            <a:r>
              <a:rPr lang="zh-CN" altLang="en-US" sz="2400" dirty="0">
                <a:solidFill>
                  <a:srgbClr val="000000"/>
                </a:solidFill>
              </a:rPr>
              <a:t>的控制完成开关量的输入，并进一步将此数据经</a:t>
            </a:r>
            <a:r>
              <a:rPr lang="en-US" altLang="zh-CN" sz="2400" dirty="0">
                <a:solidFill>
                  <a:srgbClr val="000000"/>
                </a:solidFill>
              </a:rPr>
              <a:t>P2</a:t>
            </a:r>
            <a:r>
              <a:rPr lang="zh-CN" altLang="en-US" sz="2400" dirty="0">
                <a:solidFill>
                  <a:srgbClr val="000000"/>
                </a:solidFill>
              </a:rPr>
              <a:t>口输出至发光二极管显示。相应程序如下所示。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4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17442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D579FCB-AA0A-4524-B008-647DA98C4280}" type="slidenum">
              <a:rPr lang="en-US" altLang="zh-CN">
                <a:ea typeface="宋体" charset="-122"/>
              </a:rPr>
              <a:pPr/>
              <a:t>76</a:t>
            </a:fld>
            <a:endParaRPr lang="en-US" altLang="zh-CN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615950"/>
            <a:ext cx="9144000" cy="48926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dirty="0">
                <a:ea typeface="宋体" pitchFamily="2" charset="-122"/>
              </a:rPr>
              <a:t>汇编语言源程序：</a:t>
            </a:r>
          </a:p>
          <a:p>
            <a:pPr>
              <a:defRPr/>
            </a:pP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	    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ORG 1000H</a:t>
            </a:r>
          </a:p>
          <a:p>
            <a:pPr>
              <a:defRPr/>
            </a:pP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START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： 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JB      P1.0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$               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；若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SC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断开，则等待</a:t>
            </a:r>
          </a:p>
          <a:p>
            <a:pPr>
              <a:defRPr/>
            </a:pP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	    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CLR    P1.1       </a:t>
            </a:r>
            <a:r>
              <a:rPr lang="en-US" altLang="zh-CN" sz="2400" dirty="0">
                <a:ea typeface="宋体" pitchFamily="2" charset="-122"/>
              </a:rPr>
              <a:t>	  	</a:t>
            </a:r>
            <a:r>
              <a:rPr lang="zh-CN" altLang="en-US" sz="2400" dirty="0">
                <a:ea typeface="宋体" pitchFamily="2" charset="-122"/>
              </a:rPr>
              <a:t>；令</a:t>
            </a:r>
            <a:r>
              <a:rPr lang="en-US" altLang="zh-CN" sz="2400" dirty="0">
                <a:ea typeface="宋体" pitchFamily="2" charset="-122"/>
              </a:rPr>
              <a:t>74LS165</a:t>
            </a:r>
            <a:r>
              <a:rPr lang="zh-CN" altLang="en-US" sz="2400" dirty="0">
                <a:ea typeface="宋体" pitchFamily="2" charset="-122"/>
              </a:rPr>
              <a:t>并行输入开关量</a:t>
            </a:r>
          </a:p>
          <a:p>
            <a:pPr>
              <a:defRPr/>
            </a:pP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NOP</a:t>
            </a:r>
          </a:p>
          <a:p>
            <a:pPr>
              <a:defRPr/>
            </a:pP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SETB  P1.1        </a:t>
            </a:r>
            <a:r>
              <a:rPr lang="en-US" altLang="zh-CN" sz="2400" dirty="0">
                <a:ea typeface="宋体" pitchFamily="2" charset="-122"/>
              </a:rPr>
              <a:t>		</a:t>
            </a:r>
            <a:r>
              <a:rPr lang="zh-CN" altLang="en-US" sz="2400" dirty="0">
                <a:ea typeface="宋体" pitchFamily="2" charset="-122"/>
              </a:rPr>
              <a:t>；</a:t>
            </a:r>
            <a:r>
              <a:rPr lang="zh-CN" altLang="en-US" sz="2000" dirty="0">
                <a:ea typeface="宋体" pitchFamily="2" charset="-122"/>
              </a:rPr>
              <a:t>允许</a:t>
            </a:r>
            <a:r>
              <a:rPr lang="en-US" altLang="zh-CN" sz="2000" dirty="0">
                <a:ea typeface="宋体" pitchFamily="2" charset="-122"/>
              </a:rPr>
              <a:t>74LS165</a:t>
            </a:r>
            <a:r>
              <a:rPr lang="zh-CN" altLang="en-US" sz="2000" dirty="0">
                <a:ea typeface="宋体" pitchFamily="2" charset="-122"/>
              </a:rPr>
              <a:t>串行输出</a:t>
            </a:r>
          </a:p>
          <a:p>
            <a:pPr>
              <a:defRPr/>
            </a:pP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MOV  SCON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#10H   </a:t>
            </a:r>
            <a:r>
              <a:rPr lang="en-US" altLang="zh-CN" sz="2400" dirty="0">
                <a:ea typeface="宋体" pitchFamily="2" charset="-122"/>
              </a:rPr>
              <a:t>	</a:t>
            </a:r>
            <a:r>
              <a:rPr lang="zh-CN" altLang="en-US" sz="2400" dirty="0">
                <a:ea typeface="宋体" pitchFamily="2" charset="-122"/>
              </a:rPr>
              <a:t>；</a:t>
            </a:r>
            <a:r>
              <a:rPr lang="zh-CN" altLang="en-US" sz="2000" dirty="0">
                <a:ea typeface="宋体" pitchFamily="2" charset="-122"/>
              </a:rPr>
              <a:t>令串行口为方式</a:t>
            </a:r>
            <a:r>
              <a:rPr lang="en-US" altLang="zh-CN" sz="2000" dirty="0">
                <a:ea typeface="宋体" pitchFamily="2" charset="-122"/>
              </a:rPr>
              <a:t>0</a:t>
            </a:r>
            <a:r>
              <a:rPr lang="zh-CN" altLang="en-US" sz="2000" dirty="0">
                <a:ea typeface="宋体" pitchFamily="2" charset="-122"/>
              </a:rPr>
              <a:t>。启动接收</a:t>
            </a:r>
          </a:p>
          <a:p>
            <a:pPr>
              <a:defRPr/>
            </a:pP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JNB   RI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$          </a:t>
            </a:r>
            <a:r>
              <a:rPr lang="en-US" altLang="zh-CN" sz="2400" dirty="0">
                <a:ea typeface="宋体" pitchFamily="2" charset="-122"/>
              </a:rPr>
              <a:t>		</a:t>
            </a:r>
            <a:r>
              <a:rPr lang="zh-CN" altLang="en-US" sz="2400" dirty="0">
                <a:ea typeface="宋体" pitchFamily="2" charset="-122"/>
              </a:rPr>
              <a:t>；</a:t>
            </a:r>
            <a:r>
              <a:rPr lang="zh-CN" altLang="en-US" sz="2000" dirty="0">
                <a:ea typeface="宋体" pitchFamily="2" charset="-122"/>
              </a:rPr>
              <a:t>等待接收完毕</a:t>
            </a:r>
          </a:p>
          <a:p>
            <a:pPr>
              <a:defRPr/>
            </a:pP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CLR   RI           </a:t>
            </a:r>
            <a:r>
              <a:rPr lang="en-US" altLang="zh-CN" sz="2400" dirty="0">
                <a:ea typeface="宋体" pitchFamily="2" charset="-122"/>
              </a:rPr>
              <a:t>		</a:t>
            </a:r>
            <a:r>
              <a:rPr lang="zh-CN" altLang="en-US" sz="2400" dirty="0">
                <a:ea typeface="宋体" pitchFamily="2" charset="-122"/>
              </a:rPr>
              <a:t>；</a:t>
            </a:r>
            <a:r>
              <a:rPr lang="zh-CN" altLang="en-US" sz="2000" dirty="0">
                <a:ea typeface="宋体" pitchFamily="2" charset="-122"/>
              </a:rPr>
              <a:t>若接收已完，则清</a:t>
            </a:r>
            <a:r>
              <a:rPr lang="en-US" altLang="zh-CN" sz="2000" dirty="0">
                <a:ea typeface="宋体" pitchFamily="2" charset="-122"/>
              </a:rPr>
              <a:t>RI</a:t>
            </a:r>
          </a:p>
          <a:p>
            <a:pPr>
              <a:defRPr/>
            </a:pP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MOV  A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SBUF     </a:t>
            </a:r>
            <a:r>
              <a:rPr lang="en-US" altLang="zh-CN" sz="2400" dirty="0">
                <a:ea typeface="宋体" pitchFamily="2" charset="-122"/>
              </a:rPr>
              <a:t>	</a:t>
            </a:r>
            <a:r>
              <a:rPr lang="zh-CN" altLang="en-US" sz="2400" dirty="0">
                <a:ea typeface="宋体" pitchFamily="2" charset="-122"/>
              </a:rPr>
              <a:t>；</a:t>
            </a:r>
            <a:r>
              <a:rPr lang="zh-CN" altLang="en-US" sz="2000" dirty="0">
                <a:ea typeface="宋体" pitchFamily="2" charset="-122"/>
              </a:rPr>
              <a:t>将接收的开关量送累加器</a:t>
            </a:r>
            <a:r>
              <a:rPr lang="en-US" altLang="zh-CN" sz="2000" dirty="0">
                <a:ea typeface="宋体" pitchFamily="2" charset="-122"/>
              </a:rPr>
              <a:t>A</a:t>
            </a:r>
          </a:p>
          <a:p>
            <a:pPr>
              <a:defRPr/>
            </a:pP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MOV  P2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       </a:t>
            </a:r>
            <a:r>
              <a:rPr lang="en-US" altLang="zh-CN" sz="2400" dirty="0">
                <a:ea typeface="宋体" pitchFamily="2" charset="-122"/>
              </a:rPr>
              <a:t>		</a:t>
            </a:r>
            <a:r>
              <a:rPr lang="zh-CN" altLang="en-US" sz="2400" dirty="0">
                <a:ea typeface="宋体" pitchFamily="2" charset="-122"/>
              </a:rPr>
              <a:t>；</a:t>
            </a:r>
            <a:r>
              <a:rPr lang="zh-CN" altLang="en-US" sz="2000" dirty="0">
                <a:ea typeface="宋体" pitchFamily="2" charset="-122"/>
              </a:rPr>
              <a:t>开关量送显示器模拟显示</a:t>
            </a:r>
          </a:p>
          <a:p>
            <a:pPr>
              <a:defRPr/>
            </a:pP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SJMP  START      		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；准备下次开关量输入</a:t>
            </a:r>
          </a:p>
          <a:p>
            <a:pPr>
              <a:defRPr/>
            </a:pP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END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46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18466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BDED6ED-5C4D-447C-981F-6CA4D51C77E2}" type="slidenum">
              <a:rPr lang="en-US" altLang="zh-CN">
                <a:ea typeface="宋体" charset="-122"/>
              </a:rPr>
              <a:pPr/>
              <a:t>77</a:t>
            </a:fld>
            <a:endParaRPr lang="en-US" altLang="zh-CN">
              <a:ea typeface="宋体" charset="-122"/>
            </a:endParaRPr>
          </a:p>
        </p:txBody>
      </p:sp>
      <p:sp>
        <p:nvSpPr>
          <p:cNvPr id="318467" name="矩形 3"/>
          <p:cNvSpPr>
            <a:spLocks noChangeArrowheads="1"/>
          </p:cNvSpPr>
          <p:nvPr/>
        </p:nvSpPr>
        <p:spPr bwMode="auto">
          <a:xfrm>
            <a:off x="0" y="563563"/>
            <a:ext cx="9144000" cy="5938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/>
              <a:t>*C51</a:t>
            </a:r>
            <a:r>
              <a:rPr lang="zh-CN" altLang="en-US" sz="2000"/>
              <a:t>源程序：</a:t>
            </a:r>
          </a:p>
          <a:p>
            <a:r>
              <a:rPr lang="en-US" altLang="zh-CN" sz="2000"/>
              <a:t>#include &lt;reg51.h&gt;</a:t>
            </a:r>
          </a:p>
          <a:p>
            <a:r>
              <a:rPr lang="en-US" altLang="zh-CN" sz="2000"/>
              <a:t>sbit SC = P1^0</a:t>
            </a:r>
            <a:r>
              <a:rPr lang="zh-CN" altLang="en-US" sz="2000"/>
              <a:t>；</a:t>
            </a:r>
          </a:p>
          <a:p>
            <a:r>
              <a:rPr lang="en-US" altLang="zh-CN" sz="2000"/>
              <a:t>sbit STB = P1^1</a:t>
            </a:r>
            <a:r>
              <a:rPr lang="zh-CN" altLang="en-US" sz="2000"/>
              <a:t>；</a:t>
            </a:r>
          </a:p>
          <a:p>
            <a:r>
              <a:rPr lang="en-US" altLang="zh-CN" sz="2000"/>
              <a:t>void delay(int N)       	             /*</a:t>
            </a:r>
            <a:r>
              <a:rPr lang="zh-CN" altLang="en-US" sz="2000"/>
              <a:t>延时子程序*</a:t>
            </a:r>
            <a:r>
              <a:rPr lang="en-US" altLang="zh-CN" sz="2000"/>
              <a:t>/</a:t>
            </a:r>
          </a:p>
          <a:p>
            <a:r>
              <a:rPr lang="en-US" altLang="zh-CN" sz="2000"/>
              <a:t>{   </a:t>
            </a:r>
          </a:p>
          <a:p>
            <a:r>
              <a:rPr lang="en-US" altLang="zh-CN" sz="2000"/>
              <a:t>    int i</a:t>
            </a:r>
            <a:r>
              <a:rPr lang="zh-CN" altLang="en-US" sz="2000"/>
              <a:t>，</a:t>
            </a:r>
            <a:r>
              <a:rPr lang="en-US" altLang="zh-CN" sz="2000"/>
              <a:t>j</a:t>
            </a:r>
            <a:r>
              <a:rPr lang="zh-CN" altLang="en-US" sz="2000"/>
              <a:t>；</a:t>
            </a:r>
          </a:p>
          <a:p>
            <a:r>
              <a:rPr lang="zh-CN" altLang="en-US" sz="2000"/>
              <a:t>    </a:t>
            </a:r>
            <a:r>
              <a:rPr lang="en-US" altLang="zh-CN" sz="2000"/>
              <a:t>for(i = 0</a:t>
            </a:r>
            <a:r>
              <a:rPr lang="zh-CN" altLang="en-US" sz="2000"/>
              <a:t>；</a:t>
            </a:r>
            <a:r>
              <a:rPr lang="en-US" altLang="zh-CN" sz="2000"/>
              <a:t>i&lt;N</a:t>
            </a:r>
            <a:r>
              <a:rPr lang="zh-CN" altLang="en-US" sz="2000"/>
              <a:t>；</a:t>
            </a:r>
            <a:r>
              <a:rPr lang="en-US" altLang="zh-CN" sz="2000"/>
              <a:t>i++)</a:t>
            </a:r>
          </a:p>
          <a:p>
            <a:r>
              <a:rPr lang="en-US" altLang="zh-CN" sz="2000"/>
              <a:t>    for(j = 0</a:t>
            </a:r>
            <a:r>
              <a:rPr lang="zh-CN" altLang="en-US" sz="2000"/>
              <a:t>；</a:t>
            </a:r>
            <a:r>
              <a:rPr lang="en-US" altLang="zh-CN" sz="2000"/>
              <a:t>j&lt;i</a:t>
            </a:r>
            <a:r>
              <a:rPr lang="zh-CN" altLang="en-US" sz="2000"/>
              <a:t>；</a:t>
            </a:r>
            <a:r>
              <a:rPr lang="en-US" altLang="zh-CN" sz="2000"/>
              <a:t>j++)</a:t>
            </a:r>
            <a:r>
              <a:rPr lang="zh-CN" altLang="en-US" sz="2000"/>
              <a:t>；</a:t>
            </a:r>
          </a:p>
          <a:p>
            <a:r>
              <a:rPr lang="en-US" altLang="zh-CN" sz="2000"/>
              <a:t>}</a:t>
            </a:r>
          </a:p>
          <a:p>
            <a:endParaRPr lang="en-US" altLang="zh-CN" sz="2000"/>
          </a:p>
          <a:p>
            <a:r>
              <a:rPr lang="en-US" altLang="zh-CN" sz="2000"/>
              <a:t>void main()</a:t>
            </a:r>
          </a:p>
          <a:p>
            <a:r>
              <a:rPr lang="en-US" altLang="zh-CN" sz="2000"/>
              <a:t>{  </a:t>
            </a:r>
          </a:p>
          <a:p>
            <a:r>
              <a:rPr lang="en-US" altLang="zh-CN" sz="2000"/>
              <a:t>    int  xx</a:t>
            </a:r>
            <a:r>
              <a:rPr lang="zh-CN" altLang="en-US" sz="2000"/>
              <a:t>；</a:t>
            </a:r>
          </a:p>
          <a:p>
            <a:r>
              <a:rPr lang="zh-CN" altLang="en-US" sz="2000"/>
              <a:t>    </a:t>
            </a:r>
            <a:r>
              <a:rPr lang="en-US" altLang="zh-CN" sz="2000"/>
              <a:t>while(1)</a:t>
            </a:r>
          </a:p>
          <a:p>
            <a:r>
              <a:rPr lang="en-US" altLang="zh-CN" sz="2000"/>
              <a:t>    {  </a:t>
            </a:r>
          </a:p>
          <a:p>
            <a:r>
              <a:rPr lang="en-US" altLang="zh-CN" sz="2000"/>
              <a:t>    while(SC == 1)	   	/*</a:t>
            </a:r>
            <a:r>
              <a:rPr lang="zh-CN" altLang="en-US" sz="2000"/>
              <a:t>等待开关数据设置好*</a:t>
            </a:r>
            <a:r>
              <a:rPr lang="en-US" altLang="zh-CN" sz="2000"/>
              <a:t>/</a:t>
            </a:r>
          </a:p>
          <a:p>
            <a:r>
              <a:rPr lang="en-US" altLang="zh-CN" sz="2000"/>
              <a:t>    	  {</a:t>
            </a:r>
            <a:r>
              <a:rPr lang="zh-CN" altLang="en-US" sz="2000"/>
              <a:t>；</a:t>
            </a:r>
            <a:r>
              <a:rPr lang="en-US" altLang="zh-CN" sz="2000"/>
              <a:t>}</a:t>
            </a:r>
          </a:p>
          <a:p>
            <a:r>
              <a:rPr lang="en-US" altLang="zh-CN" sz="2000"/>
              <a:t>    	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489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19490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9F12802-BEDF-44C2-9DEC-3D7872551399}" type="slidenum">
              <a:rPr lang="en-US" altLang="zh-CN">
                <a:ea typeface="宋体" charset="-122"/>
              </a:rPr>
              <a:pPr/>
              <a:t>78</a:t>
            </a:fld>
            <a:endParaRPr lang="en-US" altLang="zh-CN">
              <a:ea typeface="宋体" charset="-122"/>
            </a:endParaRPr>
          </a:p>
        </p:txBody>
      </p:sp>
      <p:sp>
        <p:nvSpPr>
          <p:cNvPr id="319491" name="矩形 3"/>
          <p:cNvSpPr>
            <a:spLocks noChangeArrowheads="1"/>
          </p:cNvSpPr>
          <p:nvPr/>
        </p:nvSpPr>
        <p:spPr bwMode="auto">
          <a:xfrm>
            <a:off x="0" y="709613"/>
            <a:ext cx="9144000" cy="347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>
                <a:solidFill>
                  <a:srgbClr val="000000"/>
                </a:solidFill>
              </a:rPr>
              <a:t>  </a:t>
            </a:r>
            <a:r>
              <a:rPr lang="zh-CN" altLang="en-US" sz="2000">
                <a:solidFill>
                  <a:srgbClr val="000000"/>
                </a:solidFill>
              </a:rPr>
              <a:t>            </a:t>
            </a:r>
            <a:r>
              <a:rPr lang="en-US" altLang="zh-CN" sz="2000">
                <a:solidFill>
                  <a:srgbClr val="000000"/>
                </a:solidFill>
              </a:rPr>
              <a:t>STB = 0</a:t>
            </a:r>
            <a:r>
              <a:rPr lang="zh-CN" altLang="en-US" sz="2000">
                <a:solidFill>
                  <a:srgbClr val="000000"/>
                </a:solidFill>
              </a:rPr>
              <a:t>；</a:t>
            </a:r>
          </a:p>
          <a:p>
            <a:r>
              <a:rPr lang="zh-CN" altLang="en-US" sz="2000">
                <a:solidFill>
                  <a:srgbClr val="000000"/>
                </a:solidFill>
              </a:rPr>
              <a:t>    	 </a:t>
            </a:r>
            <a:r>
              <a:rPr lang="en-US" altLang="zh-CN" sz="2000">
                <a:solidFill>
                  <a:srgbClr val="000000"/>
                </a:solidFill>
              </a:rPr>
              <a:t>delay(1)</a:t>
            </a:r>
            <a:r>
              <a:rPr lang="zh-CN" altLang="en-US" sz="2000">
                <a:solidFill>
                  <a:srgbClr val="000000"/>
                </a:solidFill>
              </a:rPr>
              <a:t>；	 </a:t>
            </a:r>
          </a:p>
          <a:p>
            <a:r>
              <a:rPr lang="zh-CN" altLang="en-US" sz="2000">
                <a:solidFill>
                  <a:srgbClr val="000000"/>
                </a:solidFill>
              </a:rPr>
              <a:t> 	</a:t>
            </a:r>
            <a:r>
              <a:rPr lang="en-US" altLang="zh-CN" sz="2000">
                <a:solidFill>
                  <a:srgbClr val="000000"/>
                </a:solidFill>
              </a:rPr>
              <a:t>STB = 1</a:t>
            </a:r>
            <a:r>
              <a:rPr lang="zh-CN" altLang="en-US" sz="2000">
                <a:solidFill>
                  <a:srgbClr val="000000"/>
                </a:solidFill>
              </a:rPr>
              <a:t>；          		</a:t>
            </a:r>
            <a:r>
              <a:rPr lang="en-US" altLang="zh-CN" sz="2000">
                <a:solidFill>
                  <a:srgbClr val="000000"/>
                </a:solidFill>
              </a:rPr>
              <a:t>*</a:t>
            </a:r>
            <a:r>
              <a:rPr lang="zh-CN" altLang="en-US" sz="2000">
                <a:solidFill>
                  <a:srgbClr val="000000"/>
                </a:solidFill>
              </a:rPr>
              <a:t>发送移位脉冲*</a:t>
            </a:r>
            <a:r>
              <a:rPr lang="en-US" altLang="zh-CN" sz="2000">
                <a:solidFill>
                  <a:srgbClr val="000000"/>
                </a:solidFill>
              </a:rPr>
              <a:t>/</a:t>
            </a:r>
          </a:p>
          <a:p>
            <a:r>
              <a:rPr lang="en-US" altLang="zh-CN" sz="2000">
                <a:solidFill>
                  <a:srgbClr val="000000"/>
                </a:solidFill>
              </a:rPr>
              <a:t> 	SCON = 0x10</a:t>
            </a:r>
            <a:r>
              <a:rPr lang="zh-CN" altLang="en-US" sz="2000">
                <a:solidFill>
                  <a:srgbClr val="000000"/>
                </a:solidFill>
              </a:rPr>
              <a:t>；	   		</a:t>
            </a:r>
            <a:r>
              <a:rPr lang="en-US" altLang="zh-CN" sz="2000">
                <a:solidFill>
                  <a:srgbClr val="000000"/>
                </a:solidFill>
              </a:rPr>
              <a:t>/*</a:t>
            </a:r>
            <a:r>
              <a:rPr lang="zh-CN" altLang="en-US" sz="2000">
                <a:solidFill>
                  <a:srgbClr val="000000"/>
                </a:solidFill>
              </a:rPr>
              <a:t>允许串行口接收数据*</a:t>
            </a:r>
            <a:r>
              <a:rPr lang="en-US" altLang="zh-CN" sz="2000">
                <a:solidFill>
                  <a:srgbClr val="000000"/>
                </a:solidFill>
              </a:rPr>
              <a:t>/</a:t>
            </a:r>
          </a:p>
          <a:p>
            <a:r>
              <a:rPr lang="en-US" altLang="zh-CN" sz="2000">
                <a:solidFill>
                  <a:srgbClr val="000000"/>
                </a:solidFill>
              </a:rPr>
              <a:t> 	while(RI == 0)	   	             /*</a:t>
            </a:r>
            <a:r>
              <a:rPr lang="zh-CN" altLang="en-US" sz="2000">
                <a:solidFill>
                  <a:srgbClr val="000000"/>
                </a:solidFill>
              </a:rPr>
              <a:t>等待接收*</a:t>
            </a:r>
            <a:r>
              <a:rPr lang="en-US" altLang="zh-CN" sz="2000">
                <a:solidFill>
                  <a:srgbClr val="000000"/>
                </a:solidFill>
              </a:rPr>
              <a:t>/</a:t>
            </a:r>
          </a:p>
          <a:p>
            <a:r>
              <a:rPr lang="en-US" altLang="zh-CN" sz="2000">
                <a:solidFill>
                  <a:srgbClr val="000000"/>
                </a:solidFill>
              </a:rPr>
              <a:t> 	{</a:t>
            </a:r>
            <a:r>
              <a:rPr lang="zh-CN" altLang="en-US" sz="2000">
                <a:solidFill>
                  <a:srgbClr val="000000"/>
                </a:solidFill>
              </a:rPr>
              <a:t>；</a:t>
            </a:r>
            <a:r>
              <a:rPr lang="en-US" altLang="zh-CN" sz="2000">
                <a:solidFill>
                  <a:srgbClr val="000000"/>
                </a:solidFill>
              </a:rPr>
              <a:t>}</a:t>
            </a:r>
          </a:p>
          <a:p>
            <a:r>
              <a:rPr lang="en-US" altLang="zh-CN" sz="2000">
                <a:solidFill>
                  <a:srgbClr val="000000"/>
                </a:solidFill>
              </a:rPr>
              <a:t> 	xx = SBUF</a:t>
            </a:r>
            <a:r>
              <a:rPr lang="zh-CN" altLang="en-US" sz="2000">
                <a:solidFill>
                  <a:srgbClr val="000000"/>
                </a:solidFill>
              </a:rPr>
              <a:t>；	       		</a:t>
            </a:r>
            <a:r>
              <a:rPr lang="en-US" altLang="zh-CN" sz="2000">
                <a:solidFill>
                  <a:srgbClr val="000000"/>
                </a:solidFill>
              </a:rPr>
              <a:t>/*</a:t>
            </a:r>
            <a:r>
              <a:rPr lang="zh-CN" altLang="en-US" sz="2000">
                <a:solidFill>
                  <a:srgbClr val="000000"/>
                </a:solidFill>
              </a:rPr>
              <a:t>完成接收，读取所接收的数据*</a:t>
            </a:r>
            <a:r>
              <a:rPr lang="en-US" altLang="zh-CN" sz="2000">
                <a:solidFill>
                  <a:srgbClr val="000000"/>
                </a:solidFill>
              </a:rPr>
              <a:t>/</a:t>
            </a:r>
          </a:p>
          <a:p>
            <a:r>
              <a:rPr lang="en-US" altLang="zh-CN" sz="2000">
                <a:solidFill>
                  <a:srgbClr val="000000"/>
                </a:solidFill>
              </a:rPr>
              <a:t> 	RI = 0</a:t>
            </a:r>
            <a:r>
              <a:rPr lang="zh-CN" altLang="en-US" sz="2000">
                <a:solidFill>
                  <a:srgbClr val="000000"/>
                </a:solidFill>
              </a:rPr>
              <a:t>；			</a:t>
            </a:r>
            <a:r>
              <a:rPr lang="en-US" altLang="zh-CN" sz="2000">
                <a:solidFill>
                  <a:srgbClr val="000000"/>
                </a:solidFill>
              </a:rPr>
              <a:t>/*</a:t>
            </a:r>
            <a:r>
              <a:rPr lang="zh-CN" altLang="en-US" sz="2000">
                <a:solidFill>
                  <a:srgbClr val="000000"/>
                </a:solidFill>
              </a:rPr>
              <a:t>清除接收中断标志*</a:t>
            </a:r>
            <a:r>
              <a:rPr lang="en-US" altLang="zh-CN" sz="2000">
                <a:solidFill>
                  <a:srgbClr val="000000"/>
                </a:solidFill>
              </a:rPr>
              <a:t>/</a:t>
            </a:r>
          </a:p>
          <a:p>
            <a:r>
              <a:rPr lang="en-US" altLang="zh-CN" sz="2000">
                <a:solidFill>
                  <a:srgbClr val="000000"/>
                </a:solidFill>
              </a:rPr>
              <a:t> 	P2 = xx</a:t>
            </a:r>
            <a:r>
              <a:rPr lang="zh-CN" altLang="en-US" sz="2000">
                <a:solidFill>
                  <a:srgbClr val="000000"/>
                </a:solidFill>
              </a:rPr>
              <a:t>；	</a:t>
            </a:r>
          </a:p>
          <a:p>
            <a:r>
              <a:rPr lang="zh-CN" altLang="en-US" sz="2000">
                <a:solidFill>
                  <a:srgbClr val="000000"/>
                </a:solidFill>
              </a:rPr>
              <a:t>    </a:t>
            </a:r>
            <a:r>
              <a:rPr lang="en-US" altLang="zh-CN" sz="2000">
                <a:solidFill>
                  <a:srgbClr val="000000"/>
                </a:solidFill>
              </a:rPr>
              <a:t>}</a:t>
            </a:r>
          </a:p>
          <a:p>
            <a:r>
              <a:rPr lang="en-US" altLang="zh-CN" sz="2000">
                <a:solidFill>
                  <a:srgbClr val="000000"/>
                </a:solidFill>
              </a:rPr>
              <a:t>}</a:t>
            </a:r>
            <a:endParaRPr lang="zh-CN" altLang="en-U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513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20514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812B852-3A72-405B-83CE-AFCCF42737C6}" type="slidenum">
              <a:rPr lang="en-US" altLang="zh-CN">
                <a:ea typeface="宋体" charset="-122"/>
              </a:rPr>
              <a:pPr/>
              <a:t>79</a:t>
            </a:fld>
            <a:endParaRPr lang="en-US" altLang="zh-CN"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593725"/>
            <a:ext cx="9144000" cy="56308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en-US" altLang="zh-CN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10.3.3  </a:t>
            </a:r>
            <a:r>
              <a:rPr lang="zh-CN" altLang="en-US" sz="2400" b="1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串行口在其他方式下的应用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ea typeface="宋体" pitchFamily="2" charset="-122"/>
              </a:rPr>
              <a:t>        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在方式</a:t>
            </a:r>
            <a:r>
              <a:rPr lang="en-US" altLang="zh-CN" sz="2400" b="1" dirty="0">
                <a:solidFill>
                  <a:srgbClr val="0000FF"/>
                </a:solidFill>
                <a:latin typeface="+mn-lt"/>
                <a:ea typeface="+mn-ea"/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、方式</a:t>
            </a:r>
            <a:r>
              <a:rPr lang="en-US" altLang="zh-CN" sz="2400" b="1" dirty="0">
                <a:solidFill>
                  <a:srgbClr val="0000FF"/>
                </a:solidFill>
                <a:latin typeface="+mn-lt"/>
                <a:ea typeface="+mn-ea"/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和方式</a:t>
            </a:r>
            <a:r>
              <a:rPr lang="en-US" altLang="zh-CN" sz="2400" b="1" dirty="0">
                <a:solidFill>
                  <a:srgbClr val="0000FF"/>
                </a:solidFill>
                <a:latin typeface="+mn-lt"/>
                <a:ea typeface="+mn-ea"/>
              </a:rPr>
              <a:t>3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下，串行口均用于异步通信</a:t>
            </a:r>
            <a:r>
              <a:rPr lang="zh-CN" altLang="en-US" sz="2400" dirty="0">
                <a:ea typeface="宋体" pitchFamily="2" charset="-122"/>
              </a:rPr>
              <a:t>。</a:t>
            </a:r>
            <a:endParaRPr lang="en-US" altLang="zh-CN" sz="2400" dirty="0">
              <a:ea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它们间的主要差别</a:t>
            </a:r>
            <a:r>
              <a:rPr lang="zh-CN" altLang="en-US" sz="2400" dirty="0">
                <a:ea typeface="宋体" pitchFamily="2" charset="-122"/>
              </a:rPr>
              <a:t>体现在字符帧格式和通信波特率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两个方面</a:t>
            </a:r>
            <a:r>
              <a:rPr lang="zh-CN" altLang="en-US" sz="2400" dirty="0">
                <a:ea typeface="宋体" pitchFamily="2" charset="-122"/>
              </a:rPr>
              <a:t>。    </a:t>
            </a:r>
            <a:endParaRPr lang="en-US" altLang="zh-CN" sz="2400" dirty="0">
              <a:ea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在字符帧格式上</a:t>
            </a:r>
            <a:r>
              <a:rPr lang="zh-CN" altLang="en-US" sz="2400" dirty="0">
                <a:ea typeface="宋体" pitchFamily="2" charset="-122"/>
              </a:rPr>
              <a:t>，方式</a:t>
            </a:r>
            <a:r>
              <a:rPr lang="en-US" altLang="zh-CN" sz="2400" dirty="0">
                <a:ea typeface="宋体" pitchFamily="2" charset="-122"/>
              </a:rPr>
              <a:t>1</a:t>
            </a:r>
            <a:r>
              <a:rPr lang="zh-CN" altLang="en-US" sz="2400" dirty="0">
                <a:ea typeface="宋体" pitchFamily="2" charset="-122"/>
              </a:rPr>
              <a:t>为</a:t>
            </a:r>
            <a:r>
              <a:rPr lang="en-US" altLang="zh-CN" sz="2400" dirty="0">
                <a:ea typeface="宋体" pitchFamily="2" charset="-122"/>
              </a:rPr>
              <a:t>10</a:t>
            </a:r>
            <a:r>
              <a:rPr lang="zh-CN" altLang="en-US" sz="2400" dirty="0">
                <a:ea typeface="宋体" pitchFamily="2" charset="-122"/>
              </a:rPr>
              <a:t>位异步通信，有</a:t>
            </a:r>
            <a:r>
              <a:rPr lang="en-US" altLang="zh-CN" sz="2400" dirty="0">
                <a:ea typeface="宋体" pitchFamily="2" charset="-122"/>
              </a:rPr>
              <a:t>8</a:t>
            </a:r>
            <a:r>
              <a:rPr lang="zh-CN" altLang="en-US" sz="2400" dirty="0">
                <a:ea typeface="宋体" pitchFamily="2" charset="-122"/>
              </a:rPr>
              <a:t>位数据位，不可以用于多机通信；方式</a:t>
            </a:r>
            <a:r>
              <a:rPr lang="en-US" altLang="zh-CN" sz="2400" dirty="0">
                <a:ea typeface="宋体" pitchFamily="2" charset="-122"/>
              </a:rPr>
              <a:t>2</a:t>
            </a:r>
            <a:r>
              <a:rPr lang="zh-CN" altLang="en-US" sz="2400" dirty="0">
                <a:ea typeface="宋体" pitchFamily="2" charset="-122"/>
              </a:rPr>
              <a:t>和方式</a:t>
            </a:r>
            <a:r>
              <a:rPr lang="en-US" altLang="zh-CN" sz="2400" dirty="0">
                <a:ea typeface="宋体" pitchFamily="2" charset="-122"/>
              </a:rPr>
              <a:t>3</a:t>
            </a:r>
            <a:r>
              <a:rPr lang="zh-CN" altLang="en-US" sz="2400" dirty="0">
                <a:ea typeface="宋体" pitchFamily="2" charset="-122"/>
              </a:rPr>
              <a:t>为</a:t>
            </a:r>
            <a:r>
              <a:rPr lang="en-US" altLang="zh-CN" sz="2400" dirty="0">
                <a:ea typeface="宋体" pitchFamily="2" charset="-122"/>
              </a:rPr>
              <a:t>11</a:t>
            </a:r>
            <a:r>
              <a:rPr lang="zh-CN" altLang="en-US" sz="2400" dirty="0">
                <a:ea typeface="宋体" pitchFamily="2" charset="-122"/>
              </a:rPr>
              <a:t>位异步通信，有</a:t>
            </a:r>
            <a:r>
              <a:rPr lang="en-US" altLang="zh-CN" sz="2400" dirty="0">
                <a:ea typeface="宋体" pitchFamily="2" charset="-122"/>
              </a:rPr>
              <a:t>9</a:t>
            </a:r>
            <a:r>
              <a:rPr lang="zh-CN" altLang="en-US" sz="2400" dirty="0">
                <a:ea typeface="宋体" pitchFamily="2" charset="-122"/>
              </a:rPr>
              <a:t>位数据位，可在多机方式下通信（</a:t>
            </a:r>
            <a:r>
              <a:rPr lang="en-US" altLang="zh-CN" sz="2400" dirty="0">
                <a:ea typeface="宋体" pitchFamily="2" charset="-122"/>
              </a:rPr>
              <a:t>SM2 = 1</a:t>
            </a:r>
            <a:r>
              <a:rPr lang="zh-CN" altLang="en-US" sz="2400" dirty="0">
                <a:ea typeface="宋体" pitchFamily="2" charset="-122"/>
              </a:rPr>
              <a:t>）。</a:t>
            </a:r>
            <a:endParaRPr lang="en-US" altLang="zh-CN" sz="2400" dirty="0">
              <a:ea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ea typeface="宋体" pitchFamily="2" charset="-122"/>
              </a:rPr>
              <a:t>        </a:t>
            </a:r>
            <a:r>
              <a:rPr lang="zh-CN" altLang="en-US" sz="2400" b="1" dirty="0">
                <a:solidFill>
                  <a:srgbClr val="0000FF"/>
                </a:solidFill>
                <a:latin typeface="+mn-lt"/>
                <a:ea typeface="+mn-ea"/>
              </a:rPr>
              <a:t>在波特率上，</a:t>
            </a:r>
            <a:r>
              <a:rPr lang="zh-CN" altLang="en-US" sz="2400" dirty="0">
                <a:ea typeface="宋体" pitchFamily="2" charset="-122"/>
              </a:rPr>
              <a:t>方式</a:t>
            </a:r>
            <a:r>
              <a:rPr lang="en-US" altLang="zh-CN" sz="2400" dirty="0">
                <a:ea typeface="宋体" pitchFamily="2" charset="-122"/>
              </a:rPr>
              <a:t>2</a:t>
            </a:r>
            <a:r>
              <a:rPr lang="zh-CN" altLang="en-US" sz="2400" dirty="0">
                <a:ea typeface="宋体" pitchFamily="2" charset="-122"/>
              </a:rPr>
              <a:t>的波特率是固定的，由主脉冲频率</a:t>
            </a:r>
            <a:r>
              <a:rPr lang="en-US" altLang="zh-CN" sz="2400" dirty="0" err="1">
                <a:ea typeface="宋体" pitchFamily="2" charset="-122"/>
              </a:rPr>
              <a:t>fosc</a:t>
            </a:r>
            <a:r>
              <a:rPr lang="zh-CN" altLang="en-US" sz="2400" dirty="0">
                <a:ea typeface="宋体" pitchFamily="2" charset="-122"/>
              </a:rPr>
              <a:t>决定，可以在</a:t>
            </a:r>
            <a:r>
              <a:rPr lang="en-US" altLang="zh-CN" sz="2400" dirty="0" err="1">
                <a:ea typeface="宋体" pitchFamily="2" charset="-122"/>
              </a:rPr>
              <a:t>fosc</a:t>
            </a:r>
            <a:r>
              <a:rPr lang="en-US" altLang="zh-CN" sz="2400" dirty="0">
                <a:ea typeface="宋体" pitchFamily="2" charset="-122"/>
              </a:rPr>
              <a:t>/32</a:t>
            </a:r>
            <a:r>
              <a:rPr lang="zh-CN" altLang="en-US" sz="2400" dirty="0">
                <a:ea typeface="宋体" pitchFamily="2" charset="-122"/>
              </a:rPr>
              <a:t>和</a:t>
            </a:r>
            <a:r>
              <a:rPr lang="en-US" altLang="zh-CN" sz="2400" dirty="0" err="1">
                <a:ea typeface="宋体" pitchFamily="2" charset="-122"/>
              </a:rPr>
              <a:t>fosc</a:t>
            </a:r>
            <a:r>
              <a:rPr lang="en-US" altLang="zh-CN" sz="2400" dirty="0">
                <a:ea typeface="宋体" pitchFamily="2" charset="-122"/>
              </a:rPr>
              <a:t>/64</a:t>
            </a:r>
            <a:r>
              <a:rPr lang="zh-CN" altLang="en-US" sz="2400" dirty="0">
                <a:ea typeface="宋体" pitchFamily="2" charset="-122"/>
              </a:rPr>
              <a:t>中选择；方式</a:t>
            </a:r>
            <a:r>
              <a:rPr lang="en-US" altLang="zh-CN" sz="2400" dirty="0">
                <a:ea typeface="宋体" pitchFamily="2" charset="-122"/>
              </a:rPr>
              <a:t>1</a:t>
            </a:r>
            <a:r>
              <a:rPr lang="zh-CN" altLang="en-US" sz="2400" dirty="0">
                <a:ea typeface="宋体" pitchFamily="2" charset="-122"/>
              </a:rPr>
              <a:t>和方式</a:t>
            </a:r>
            <a:r>
              <a:rPr lang="en-US" altLang="zh-CN" sz="2400" dirty="0">
                <a:ea typeface="宋体" pitchFamily="2" charset="-122"/>
              </a:rPr>
              <a:t>3</a:t>
            </a:r>
            <a:r>
              <a:rPr lang="zh-CN" altLang="en-US" sz="2400" dirty="0">
                <a:ea typeface="宋体" pitchFamily="2" charset="-122"/>
              </a:rPr>
              <a:t>的波特率可变，由</a:t>
            </a:r>
            <a:r>
              <a:rPr lang="en-US" altLang="zh-CN" sz="2400" dirty="0">
                <a:ea typeface="宋体" pitchFamily="2" charset="-122"/>
              </a:rPr>
              <a:t>AT89S51</a:t>
            </a:r>
            <a:r>
              <a:rPr lang="zh-CN" altLang="en-US" sz="2400" dirty="0">
                <a:ea typeface="宋体" pitchFamily="2" charset="-122"/>
              </a:rPr>
              <a:t>单片机的内部定时器</a:t>
            </a:r>
            <a:r>
              <a:rPr lang="en-US" altLang="zh-CN" sz="2400" dirty="0">
                <a:ea typeface="宋体" pitchFamily="2" charset="-122"/>
              </a:rPr>
              <a:t>T1</a:t>
            </a:r>
            <a:r>
              <a:rPr lang="zh-CN" altLang="en-US" sz="2400" dirty="0">
                <a:ea typeface="宋体" pitchFamily="2" charset="-122"/>
              </a:rPr>
              <a:t>决定。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2400" dirty="0">
                <a:ea typeface="宋体" pitchFamily="2" charset="-122"/>
              </a:rPr>
              <a:t>        现以发送、接收和出错处理三种情况举例分析如下。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537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321538" name="灯片编号占位符 2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0238D44-F9CB-4C5F-9B84-11E2006F7757}" type="slidenum">
              <a:rPr lang="en-US" altLang="zh-CN">
                <a:ea typeface="宋体" charset="-122"/>
              </a:rPr>
              <a:pPr/>
              <a:t>80</a:t>
            </a:fld>
            <a:endParaRPr lang="en-US" altLang="zh-CN">
              <a:ea typeface="宋体" charset="-122"/>
            </a:endParaRPr>
          </a:p>
        </p:txBody>
      </p:sp>
      <p:sp>
        <p:nvSpPr>
          <p:cNvPr id="321539" name="矩形 3"/>
          <p:cNvSpPr>
            <a:spLocks noChangeArrowheads="1"/>
          </p:cNvSpPr>
          <p:nvPr/>
        </p:nvSpPr>
        <p:spPr bwMode="auto">
          <a:xfrm>
            <a:off x="0" y="568325"/>
            <a:ext cx="9144000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/>
              <a:t>        </a:t>
            </a:r>
            <a:r>
              <a:rPr lang="en-US" altLang="zh-CN" sz="2400" dirty="0">
                <a:solidFill>
                  <a:srgbClr val="FF0000"/>
                </a:solidFill>
              </a:rPr>
              <a:t>【</a:t>
            </a:r>
            <a:r>
              <a:rPr lang="zh-CN" altLang="en-US" sz="2400" dirty="0">
                <a:solidFill>
                  <a:srgbClr val="FF0000"/>
                </a:solidFill>
              </a:rPr>
              <a:t>例</a:t>
            </a:r>
            <a:r>
              <a:rPr lang="en-US" altLang="zh-CN" sz="2400" dirty="0">
                <a:solidFill>
                  <a:srgbClr val="FF0000"/>
                </a:solidFill>
              </a:rPr>
              <a:t>10-4</a:t>
            </a:r>
            <a:r>
              <a:rPr lang="en-US" altLang="zh-CN" sz="2400" dirty="0" smtClean="0">
                <a:solidFill>
                  <a:srgbClr val="FF0000"/>
                </a:solidFill>
              </a:rPr>
              <a:t>】</a:t>
            </a:r>
            <a:r>
              <a:rPr lang="zh-CN" altLang="en-US" sz="2400" dirty="0"/>
              <a:t>请用中断法编出串行口方式</a:t>
            </a:r>
            <a:r>
              <a:rPr lang="en-US" altLang="zh-CN" sz="2400" dirty="0"/>
              <a:t>1</a:t>
            </a:r>
            <a:r>
              <a:rPr lang="zh-CN" altLang="en-US" sz="2400" dirty="0"/>
              <a:t>下的发送程序。设单片机主频为</a:t>
            </a:r>
            <a:r>
              <a:rPr lang="en-US" altLang="zh-CN" sz="2400" dirty="0"/>
              <a:t>11.0592MHz</a:t>
            </a:r>
            <a:r>
              <a:rPr lang="zh-CN" altLang="en-US" sz="2400" dirty="0"/>
              <a:t>，定时器</a:t>
            </a:r>
            <a:r>
              <a:rPr lang="en-US" altLang="zh-CN" sz="2400" dirty="0"/>
              <a:t>T1</a:t>
            </a:r>
            <a:r>
              <a:rPr lang="zh-CN" altLang="en-US" sz="2400" dirty="0"/>
              <a:t>用作波特率发生器，波特率为</a:t>
            </a:r>
            <a:r>
              <a:rPr lang="en-US" altLang="zh-CN" sz="2400" dirty="0"/>
              <a:t>2400b</a:t>
            </a:r>
            <a:r>
              <a:rPr lang="zh-CN" altLang="en-US" sz="2400" dirty="0"/>
              <a:t>／</a:t>
            </a:r>
            <a:r>
              <a:rPr lang="en-US" altLang="zh-CN" sz="2400" dirty="0"/>
              <a:t>s</a:t>
            </a:r>
            <a:r>
              <a:rPr lang="zh-CN" altLang="en-US" sz="2400" dirty="0"/>
              <a:t>，发送字符块在内部</a:t>
            </a:r>
            <a:r>
              <a:rPr lang="en-US" altLang="zh-CN" sz="2400" dirty="0"/>
              <a:t>RAM</a:t>
            </a:r>
            <a:r>
              <a:rPr lang="zh-CN" altLang="en-US" sz="2400" dirty="0"/>
              <a:t>的起始地址为</a:t>
            </a:r>
            <a:r>
              <a:rPr lang="en-US" altLang="zh-CN" sz="2400" dirty="0"/>
              <a:t>TBLOCK</a:t>
            </a:r>
            <a:r>
              <a:rPr lang="zh-CN" altLang="en-US" sz="2400" dirty="0"/>
              <a:t>单元，字符块长度为</a:t>
            </a:r>
            <a:r>
              <a:rPr lang="en-US" altLang="zh-CN" sz="2400" dirty="0"/>
              <a:t>LEN</a:t>
            </a:r>
            <a:r>
              <a:rPr lang="zh-CN" altLang="en-US" sz="2400" dirty="0"/>
              <a:t>。要求奇校验位在数据第</a:t>
            </a:r>
            <a:r>
              <a:rPr lang="en-US" altLang="zh-CN" sz="2400" dirty="0"/>
              <a:t>8</a:t>
            </a:r>
            <a:r>
              <a:rPr lang="zh-CN" altLang="en-US" sz="2400" dirty="0"/>
              <a:t>位发送，字符块长度</a:t>
            </a:r>
            <a:r>
              <a:rPr lang="en-US" altLang="zh-CN" sz="2400" dirty="0"/>
              <a:t>LEN</a:t>
            </a:r>
            <a:r>
              <a:rPr lang="zh-CN" altLang="en-US" sz="2400" dirty="0"/>
              <a:t>率先发送。</a:t>
            </a: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</a:rPr>
              <a:t>解：</a:t>
            </a:r>
            <a:r>
              <a:rPr lang="zh-CN" altLang="en-US" sz="2000" dirty="0"/>
              <a:t>为使发送波特率为</a:t>
            </a:r>
            <a:r>
              <a:rPr lang="en-US" altLang="zh-CN" sz="2000" dirty="0"/>
              <a:t>2400b</a:t>
            </a:r>
            <a:r>
              <a:rPr lang="zh-CN" altLang="en-US" sz="2000" dirty="0"/>
              <a:t>／</a:t>
            </a:r>
            <a:r>
              <a:rPr lang="en-US" altLang="zh-CN" sz="2000" dirty="0"/>
              <a:t>s</a:t>
            </a:r>
            <a:r>
              <a:rPr lang="zh-CN" altLang="en-US" sz="2000" dirty="0"/>
              <a:t>，取</a:t>
            </a:r>
            <a:r>
              <a:rPr lang="en-US" altLang="zh-CN" sz="2000" dirty="0"/>
              <a:t>SMOD=0</a:t>
            </a:r>
            <a:r>
              <a:rPr lang="zh-CN" altLang="en-US" sz="2000" dirty="0"/>
              <a:t>，由式</a:t>
            </a:r>
            <a:r>
              <a:rPr lang="en-US" altLang="zh-CN" sz="2000" dirty="0"/>
              <a:t>10-3</a:t>
            </a:r>
            <a:r>
              <a:rPr lang="zh-CN" altLang="en-US" sz="2000" dirty="0"/>
              <a:t>可计算得</a:t>
            </a:r>
            <a:r>
              <a:rPr lang="en-US" altLang="zh-CN" sz="2000" dirty="0" smtClean="0"/>
              <a:t>TH1</a:t>
            </a:r>
            <a:r>
              <a:rPr lang="zh-CN" altLang="en-US" sz="2000" dirty="0" smtClean="0"/>
              <a:t>和</a:t>
            </a:r>
            <a:r>
              <a:rPr lang="en-US" altLang="zh-CN" sz="2000" dirty="0"/>
              <a:t>TL1</a:t>
            </a:r>
            <a:r>
              <a:rPr lang="zh-CN" altLang="en-US" sz="2000" dirty="0"/>
              <a:t>的时间常数初值为</a:t>
            </a:r>
            <a:r>
              <a:rPr lang="en-US" altLang="zh-CN" sz="2000" dirty="0"/>
              <a:t>F4H</a:t>
            </a:r>
            <a:r>
              <a:rPr lang="zh-CN" altLang="en-US" sz="2000" dirty="0"/>
              <a:t>。本程序由主程序和中断服务程序两部分组成。主程序起始地址为</a:t>
            </a:r>
            <a:r>
              <a:rPr lang="en-US" altLang="zh-CN" sz="2000" dirty="0"/>
              <a:t>2100H</a:t>
            </a:r>
            <a:r>
              <a:rPr lang="zh-CN" altLang="en-US" sz="2000" dirty="0"/>
              <a:t>，用于定时器</a:t>
            </a:r>
            <a:r>
              <a:rPr lang="en-US" altLang="zh-CN" sz="2000" dirty="0"/>
              <a:t>T1</a:t>
            </a:r>
            <a:r>
              <a:rPr lang="zh-CN" altLang="en-US" sz="2000" dirty="0"/>
              <a:t>和串行口初始化，以及发送字符块长度字节</a:t>
            </a:r>
            <a:r>
              <a:rPr lang="en-US" altLang="zh-CN" sz="2000" dirty="0"/>
              <a:t>LEN</a:t>
            </a:r>
            <a:r>
              <a:rPr lang="zh-CN" altLang="en-US" sz="2000" dirty="0"/>
              <a:t>和中断初始化</a:t>
            </a:r>
            <a:r>
              <a:rPr lang="zh-CN" altLang="en-US" sz="2000" dirty="0" smtClean="0"/>
              <a:t>，流程图如图</a:t>
            </a:r>
            <a:r>
              <a:rPr lang="en-US" altLang="zh-CN" sz="2000" dirty="0" smtClean="0"/>
              <a:t>10-24(a</a:t>
            </a:r>
            <a:r>
              <a:rPr lang="en-US" altLang="zh-CN" sz="2000" dirty="0"/>
              <a:t>)</a:t>
            </a:r>
            <a:r>
              <a:rPr lang="zh-CN" altLang="en-US" sz="2000" dirty="0"/>
              <a:t>所示。中断服务程序起始地址为</a:t>
            </a:r>
            <a:r>
              <a:rPr lang="en-US" altLang="zh-CN" sz="2000" dirty="0"/>
              <a:t>2150H</a:t>
            </a:r>
            <a:r>
              <a:rPr lang="zh-CN" altLang="en-US" sz="2000" dirty="0"/>
              <a:t>，用于形成奇校验位并加到发送数据第</a:t>
            </a:r>
            <a:r>
              <a:rPr lang="en-US" altLang="zh-CN" sz="2000" dirty="0"/>
              <a:t>8</a:t>
            </a:r>
            <a:r>
              <a:rPr lang="zh-CN" altLang="en-US" sz="2000" dirty="0"/>
              <a:t>位，然后发送这个字符，其程序流程如图</a:t>
            </a:r>
            <a:r>
              <a:rPr lang="en-US" altLang="zh-CN" sz="2000" dirty="0"/>
              <a:t>10-24(b)</a:t>
            </a:r>
            <a:r>
              <a:rPr lang="zh-CN" altLang="en-US" sz="2000" dirty="0"/>
              <a:t>所示</a:t>
            </a:r>
            <a:r>
              <a:rPr lang="zh-CN" altLang="en-US" sz="2000" dirty="0" smtClean="0"/>
              <a:t>。</a:t>
            </a:r>
            <a:endParaRPr lang="zh-CN" altLang="en-US" sz="2400" dirty="0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261A1-74EA-4EAE-A309-0B0BD37F6EB0}" type="slidenum">
              <a:rPr lang="en-US" altLang="zh-CN" smtClean="0"/>
              <a:pPr>
                <a:defRPr/>
              </a:pPr>
              <a:t>81</a:t>
            </a:fld>
            <a:endParaRPr lang="en-US" altLang="zh-CN" dirty="0"/>
          </a:p>
        </p:txBody>
      </p:sp>
      <p:pic>
        <p:nvPicPr>
          <p:cNvPr id="297986" name="Picture 2" descr="图9-15例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418" y="665016"/>
            <a:ext cx="4516583" cy="5534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-1418" y="732043"/>
            <a:ext cx="3050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700"/>
              </a:spcBef>
              <a:spcAft>
                <a:spcPts val="800"/>
              </a:spcAft>
            </a:pPr>
            <a:r>
              <a:rPr lang="zh-CN" altLang="zh-CN" kern="1000" dirty="0">
                <a:solidFill>
                  <a:srgbClr val="FF0000"/>
                </a:solidFill>
                <a:latin typeface="Times New Roman"/>
                <a:ea typeface="宋体"/>
              </a:rPr>
              <a:t>图</a:t>
            </a:r>
            <a:r>
              <a:rPr lang="en-US" altLang="zh-CN" kern="1000" dirty="0">
                <a:solidFill>
                  <a:srgbClr val="FF0000"/>
                </a:solidFill>
                <a:latin typeface="Times New Roman"/>
                <a:ea typeface="宋体"/>
              </a:rPr>
              <a:t>10-24 </a:t>
            </a:r>
            <a:r>
              <a:rPr lang="zh-CN" altLang="zh-CN" kern="1000" dirty="0">
                <a:solidFill>
                  <a:srgbClr val="FF0000"/>
                </a:solidFill>
                <a:latin typeface="Times New Roman"/>
                <a:ea typeface="宋体"/>
              </a:rPr>
              <a:t>例</a:t>
            </a:r>
            <a:r>
              <a:rPr lang="en-US" altLang="zh-CN" kern="1000" dirty="0">
                <a:solidFill>
                  <a:srgbClr val="FF0000"/>
                </a:solidFill>
                <a:latin typeface="Times New Roman"/>
                <a:ea typeface="宋体"/>
              </a:rPr>
              <a:t>10-4</a:t>
            </a:r>
            <a:r>
              <a:rPr lang="zh-CN" altLang="zh-CN" kern="1000" dirty="0">
                <a:solidFill>
                  <a:srgbClr val="FF0000"/>
                </a:solidFill>
                <a:latin typeface="Times New Roman"/>
                <a:ea typeface="宋体"/>
              </a:rPr>
              <a:t>程序</a:t>
            </a:r>
            <a:r>
              <a:rPr lang="zh-CN" altLang="zh-CN" kern="1000" dirty="0" smtClean="0">
                <a:solidFill>
                  <a:srgbClr val="FF0000"/>
                </a:solidFill>
                <a:latin typeface="Times New Roman"/>
                <a:ea typeface="宋体"/>
              </a:rPr>
              <a:t>流程图</a:t>
            </a:r>
            <a:r>
              <a:rPr lang="zh-CN" altLang="en-US" kern="1000" dirty="0" smtClean="0">
                <a:solidFill>
                  <a:srgbClr val="FF0000"/>
                </a:solidFill>
                <a:latin typeface="Times New Roman"/>
                <a:ea typeface="宋体"/>
              </a:rPr>
              <a:t>：</a:t>
            </a:r>
            <a:endParaRPr lang="zh-CN" altLang="zh-CN" kern="1000" dirty="0">
              <a:solidFill>
                <a:srgbClr val="FF0000"/>
              </a:solidFill>
              <a:effectLst/>
              <a:latin typeface="Times New Roman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721214718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261A1-74EA-4EAE-A309-0B0BD37F6EB0}" type="slidenum">
              <a:rPr lang="en-US" altLang="zh-CN" smtClean="0"/>
              <a:pPr>
                <a:defRPr/>
              </a:pPr>
              <a:t>82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-1" y="689789"/>
            <a:ext cx="8811491" cy="5547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5905">
              <a:spcAft>
                <a:spcPts val="0"/>
              </a:spcAft>
            </a:pPr>
            <a:r>
              <a:rPr lang="zh-CN" altLang="zh-CN" kern="1000" dirty="0">
                <a:latin typeface="Times New Roman"/>
                <a:ea typeface="宋体"/>
              </a:rPr>
              <a:t>汇编语言源程序</a:t>
            </a:r>
            <a:r>
              <a:rPr lang="zh-CN" altLang="zh-CN" kern="1000" dirty="0" smtClean="0">
                <a:latin typeface="Times New Roman"/>
                <a:ea typeface="宋体"/>
              </a:rPr>
              <a:t>：</a:t>
            </a:r>
            <a:endParaRPr lang="en-US" altLang="zh-CN" kern="1000" dirty="0" smtClean="0">
              <a:latin typeface="Times New Roman"/>
              <a:ea typeface="宋体"/>
            </a:endParaRPr>
          </a:p>
          <a:p>
            <a:pPr indent="255905">
              <a:spcAft>
                <a:spcPts val="0"/>
              </a:spcAft>
            </a:pPr>
            <a:endParaRPr lang="en-US" altLang="zh-CN" kern="1000" dirty="0" smtClean="0">
              <a:latin typeface="Times New Roman"/>
              <a:ea typeface="宋体"/>
            </a:endParaRPr>
          </a:p>
          <a:p>
            <a:pPr marL="342900" lvl="0" indent="-342900" algn="just">
              <a:spcAft>
                <a:spcPts val="0"/>
              </a:spcAft>
              <a:buFont typeface="+mj-ea"/>
              <a:buAutoNum type="circleNumDbPlain"/>
            </a:pPr>
            <a:r>
              <a:rPr lang="zh-CN" altLang="zh-CN" kern="1000" dirty="0" smtClean="0">
                <a:latin typeface="Times New Roman"/>
                <a:ea typeface="宋体"/>
              </a:rPr>
              <a:t>主程序</a:t>
            </a:r>
            <a:endParaRPr lang="zh-CN" altLang="zh-CN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        </a:t>
            </a:r>
            <a:r>
              <a:rPr lang="en-US" altLang="zh-CN" kern="1000" dirty="0" smtClean="0">
                <a:latin typeface="Times New Roman"/>
                <a:ea typeface="宋体"/>
              </a:rPr>
              <a:t>		ORG     </a:t>
            </a:r>
            <a:r>
              <a:rPr lang="en-US" altLang="zh-CN" kern="1000" dirty="0">
                <a:latin typeface="Times New Roman"/>
                <a:ea typeface="宋体"/>
              </a:rPr>
              <a:t>2100H</a:t>
            </a:r>
            <a:endParaRPr lang="zh-CN" altLang="zh-CN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TBLOCK  </a:t>
            </a:r>
            <a:r>
              <a:rPr lang="en-US" altLang="zh-CN" kern="1000" dirty="0" smtClean="0">
                <a:latin typeface="Times New Roman"/>
                <a:ea typeface="宋体"/>
              </a:rPr>
              <a:t>	DATA    20H</a:t>
            </a:r>
          </a:p>
          <a:p>
            <a:pPr indent="255905" algn="just">
              <a:spcAft>
                <a:spcPts val="0"/>
              </a:spcAft>
            </a:pPr>
            <a:r>
              <a:rPr lang="en-US" altLang="zh-CN" kern="1000" dirty="0" smtClean="0">
                <a:latin typeface="Times New Roman"/>
                <a:ea typeface="宋体"/>
              </a:rPr>
              <a:t>LEN      	DATA    </a:t>
            </a:r>
            <a:r>
              <a:rPr lang="en-US" altLang="zh-CN" kern="1000" dirty="0">
                <a:latin typeface="Times New Roman"/>
                <a:ea typeface="宋体"/>
              </a:rPr>
              <a:t>14H</a:t>
            </a:r>
            <a:endParaRPr lang="zh-CN" altLang="zh-CN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START:   </a:t>
            </a:r>
            <a:r>
              <a:rPr lang="en-US" altLang="zh-CN" kern="1000" dirty="0" smtClean="0">
                <a:latin typeface="Times New Roman"/>
                <a:ea typeface="宋体"/>
              </a:rPr>
              <a:t>	MOV    </a:t>
            </a:r>
            <a:r>
              <a:rPr lang="en-US" altLang="zh-CN" kern="1000" dirty="0">
                <a:latin typeface="Times New Roman"/>
                <a:ea typeface="宋体"/>
              </a:rPr>
              <a:t>TMOD,  #20H     </a:t>
            </a:r>
            <a:r>
              <a:rPr lang="en-US" altLang="zh-CN" kern="1000" dirty="0" smtClean="0">
                <a:latin typeface="Times New Roman"/>
                <a:ea typeface="宋体"/>
              </a:rPr>
              <a:t>    </a:t>
            </a:r>
            <a:r>
              <a:rPr lang="zh-CN" altLang="zh-CN" kern="1000" dirty="0" smtClean="0">
                <a:latin typeface="Times New Roman"/>
                <a:ea typeface="宋体"/>
              </a:rPr>
              <a:t>；</a:t>
            </a:r>
            <a:r>
              <a:rPr lang="zh-CN" altLang="zh-CN" kern="1000" dirty="0">
                <a:latin typeface="Times New Roman"/>
                <a:ea typeface="宋体"/>
              </a:rPr>
              <a:t>定时器</a:t>
            </a:r>
            <a:r>
              <a:rPr lang="en-US" altLang="zh-CN" kern="1000" dirty="0">
                <a:latin typeface="Times New Roman"/>
                <a:ea typeface="宋体"/>
              </a:rPr>
              <a:t>T1</a:t>
            </a:r>
            <a:r>
              <a:rPr lang="zh-CN" altLang="zh-CN" kern="1000" dirty="0">
                <a:latin typeface="Times New Roman"/>
                <a:ea typeface="宋体"/>
              </a:rPr>
              <a:t>为方式</a:t>
            </a:r>
            <a:r>
              <a:rPr lang="en-US" altLang="zh-CN" kern="1000" dirty="0">
                <a:latin typeface="Times New Roman"/>
                <a:ea typeface="宋体"/>
              </a:rPr>
              <a:t>2</a:t>
            </a:r>
            <a:endParaRPr lang="zh-CN" altLang="zh-CN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        </a:t>
            </a:r>
            <a:r>
              <a:rPr lang="en-US" altLang="zh-CN" kern="1000" dirty="0" smtClean="0">
                <a:latin typeface="Times New Roman"/>
                <a:ea typeface="宋体"/>
              </a:rPr>
              <a:t>		MOV    </a:t>
            </a:r>
            <a:r>
              <a:rPr lang="en-US" altLang="zh-CN" kern="1000" dirty="0">
                <a:latin typeface="Times New Roman"/>
                <a:ea typeface="宋体"/>
              </a:rPr>
              <a:t>TL1</a:t>
            </a:r>
            <a:r>
              <a:rPr lang="zh-CN" altLang="zh-CN" kern="1000" dirty="0">
                <a:latin typeface="Times New Roman"/>
                <a:ea typeface="宋体"/>
              </a:rPr>
              <a:t>，</a:t>
            </a:r>
            <a:r>
              <a:rPr lang="en-US" altLang="zh-CN" kern="1000" dirty="0">
                <a:latin typeface="Times New Roman"/>
                <a:ea typeface="宋体"/>
              </a:rPr>
              <a:t>    #0F4H    </a:t>
            </a:r>
            <a:r>
              <a:rPr lang="en-US" altLang="zh-CN" kern="1000" dirty="0" smtClean="0">
                <a:latin typeface="Times New Roman"/>
                <a:ea typeface="宋体"/>
              </a:rPr>
              <a:t>  </a:t>
            </a:r>
            <a:r>
              <a:rPr lang="zh-CN" altLang="zh-CN" kern="1000" dirty="0" smtClean="0">
                <a:latin typeface="Times New Roman"/>
                <a:ea typeface="宋体"/>
              </a:rPr>
              <a:t>；</a:t>
            </a:r>
            <a:r>
              <a:rPr lang="zh-CN" altLang="zh-CN" kern="1000" dirty="0">
                <a:latin typeface="Times New Roman"/>
                <a:ea typeface="宋体"/>
              </a:rPr>
              <a:t>波特率为</a:t>
            </a:r>
            <a:r>
              <a:rPr lang="en-US" altLang="zh-CN" kern="1000" dirty="0">
                <a:latin typeface="Times New Roman"/>
                <a:ea typeface="宋体"/>
              </a:rPr>
              <a:t>2400</a:t>
            </a:r>
            <a:endParaRPr lang="zh-CN" altLang="zh-CN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       </a:t>
            </a:r>
            <a:r>
              <a:rPr lang="en-US" altLang="zh-CN" kern="1000" dirty="0" smtClean="0">
                <a:latin typeface="Times New Roman"/>
                <a:ea typeface="宋体"/>
              </a:rPr>
              <a:t>		MOV    TH1</a:t>
            </a:r>
            <a:r>
              <a:rPr lang="zh-CN" altLang="zh-CN" kern="1000" dirty="0">
                <a:latin typeface="Times New Roman"/>
                <a:ea typeface="宋体"/>
              </a:rPr>
              <a:t>，</a:t>
            </a:r>
            <a:r>
              <a:rPr lang="en-US" altLang="zh-CN" kern="1000" dirty="0">
                <a:latin typeface="Times New Roman"/>
                <a:ea typeface="宋体"/>
              </a:rPr>
              <a:t>   #0F4H    </a:t>
            </a:r>
            <a:r>
              <a:rPr lang="en-US" altLang="zh-CN" kern="1000" dirty="0" smtClean="0">
                <a:latin typeface="Times New Roman"/>
                <a:ea typeface="宋体"/>
              </a:rPr>
              <a:t>   </a:t>
            </a:r>
            <a:r>
              <a:rPr lang="zh-CN" altLang="zh-CN" kern="1000" dirty="0" smtClean="0">
                <a:latin typeface="Times New Roman"/>
                <a:ea typeface="宋体"/>
              </a:rPr>
              <a:t>；</a:t>
            </a:r>
            <a:r>
              <a:rPr lang="zh-CN" altLang="zh-CN" kern="1000" dirty="0">
                <a:latin typeface="Times New Roman"/>
                <a:ea typeface="宋体"/>
              </a:rPr>
              <a:t>给</a:t>
            </a:r>
            <a:r>
              <a:rPr lang="en-US" altLang="zh-CN" kern="1000" dirty="0">
                <a:latin typeface="Times New Roman"/>
                <a:ea typeface="宋体"/>
              </a:rPr>
              <a:t>TH1</a:t>
            </a:r>
            <a:r>
              <a:rPr lang="zh-CN" altLang="zh-CN" kern="1000" dirty="0">
                <a:latin typeface="Times New Roman"/>
                <a:ea typeface="宋体"/>
              </a:rPr>
              <a:t>送重装初值</a:t>
            </a:r>
          </a:p>
          <a:p>
            <a:pPr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        </a:t>
            </a:r>
            <a:r>
              <a:rPr lang="en-US" altLang="zh-CN" kern="1000" dirty="0" smtClean="0">
                <a:latin typeface="Times New Roman"/>
                <a:ea typeface="宋体"/>
              </a:rPr>
              <a:t>		MOV    </a:t>
            </a:r>
            <a:r>
              <a:rPr lang="en-US" altLang="zh-CN" kern="1000" dirty="0">
                <a:latin typeface="Times New Roman"/>
                <a:ea typeface="宋体"/>
              </a:rPr>
              <a:t>PCON,   #00H     </a:t>
            </a:r>
            <a:r>
              <a:rPr lang="en-US" altLang="zh-CN" kern="1000" dirty="0" smtClean="0">
                <a:latin typeface="Times New Roman"/>
                <a:ea typeface="宋体"/>
              </a:rPr>
              <a:t>    </a:t>
            </a:r>
            <a:r>
              <a:rPr lang="zh-CN" altLang="zh-CN" kern="1000" dirty="0" smtClean="0">
                <a:latin typeface="Times New Roman"/>
                <a:ea typeface="宋体"/>
              </a:rPr>
              <a:t>；令</a:t>
            </a:r>
            <a:r>
              <a:rPr lang="en-US" altLang="zh-CN" kern="1000" dirty="0">
                <a:latin typeface="Times New Roman"/>
                <a:ea typeface="宋体"/>
              </a:rPr>
              <a:t>SMOD=0</a:t>
            </a:r>
            <a:endParaRPr lang="zh-CN" altLang="zh-CN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        </a:t>
            </a:r>
            <a:r>
              <a:rPr lang="en-US" altLang="zh-CN" kern="1000" dirty="0" smtClean="0">
                <a:latin typeface="Times New Roman"/>
                <a:ea typeface="宋体"/>
              </a:rPr>
              <a:t>		SETB    </a:t>
            </a:r>
            <a:r>
              <a:rPr lang="en-US" altLang="zh-CN" kern="1000" dirty="0">
                <a:latin typeface="Times New Roman"/>
                <a:ea typeface="宋体"/>
              </a:rPr>
              <a:t>TR1               </a:t>
            </a:r>
            <a:r>
              <a:rPr lang="en-US" altLang="zh-CN" kern="1000" dirty="0" smtClean="0">
                <a:latin typeface="Times New Roman"/>
                <a:ea typeface="宋体"/>
              </a:rPr>
              <a:t>          </a:t>
            </a:r>
            <a:r>
              <a:rPr lang="zh-CN" altLang="zh-CN" kern="1000" dirty="0" smtClean="0">
                <a:latin typeface="Times New Roman"/>
                <a:ea typeface="宋体"/>
              </a:rPr>
              <a:t>；</a:t>
            </a:r>
            <a:r>
              <a:rPr lang="zh-CN" altLang="zh-CN" kern="1000" dirty="0">
                <a:latin typeface="Times New Roman"/>
                <a:ea typeface="宋体"/>
              </a:rPr>
              <a:t>启动</a:t>
            </a:r>
            <a:r>
              <a:rPr lang="en-US" altLang="zh-CN" kern="1000" dirty="0">
                <a:latin typeface="Times New Roman"/>
                <a:ea typeface="宋体"/>
              </a:rPr>
              <a:t>T1</a:t>
            </a:r>
            <a:endParaRPr lang="zh-CN" altLang="zh-CN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        </a:t>
            </a:r>
            <a:r>
              <a:rPr lang="en-US" altLang="zh-CN" kern="1000" dirty="0" smtClean="0">
                <a:latin typeface="Times New Roman"/>
                <a:ea typeface="宋体"/>
              </a:rPr>
              <a:t>		 MOV    </a:t>
            </a:r>
            <a:r>
              <a:rPr lang="en-US" altLang="zh-CN" kern="1000" dirty="0">
                <a:latin typeface="Times New Roman"/>
                <a:ea typeface="宋体"/>
              </a:rPr>
              <a:t>SCON,   #40H     </a:t>
            </a:r>
            <a:r>
              <a:rPr lang="en-US" altLang="zh-CN" kern="1000" dirty="0" smtClean="0">
                <a:latin typeface="Times New Roman"/>
                <a:ea typeface="宋体"/>
              </a:rPr>
              <a:t>   </a:t>
            </a:r>
            <a:r>
              <a:rPr lang="zh-CN" altLang="zh-CN" kern="1000" dirty="0" smtClean="0">
                <a:latin typeface="Times New Roman"/>
                <a:ea typeface="宋体"/>
              </a:rPr>
              <a:t>；</a:t>
            </a:r>
            <a:r>
              <a:rPr lang="zh-CN" altLang="zh-CN" kern="1000" dirty="0">
                <a:latin typeface="Times New Roman"/>
                <a:ea typeface="宋体"/>
              </a:rPr>
              <a:t>串行口为方式</a:t>
            </a:r>
            <a:r>
              <a:rPr lang="en-US" altLang="zh-CN" kern="1000" dirty="0">
                <a:latin typeface="Times New Roman"/>
                <a:ea typeface="宋体"/>
              </a:rPr>
              <a:t>1</a:t>
            </a:r>
            <a:endParaRPr lang="zh-CN" altLang="zh-CN" kern="1000" dirty="0">
              <a:latin typeface="Times New Roman"/>
              <a:ea typeface="宋体"/>
            </a:endParaRPr>
          </a:p>
          <a:p>
            <a:pPr lvl="2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        </a:t>
            </a:r>
            <a:r>
              <a:rPr lang="en-US" altLang="zh-CN" kern="1000" dirty="0" smtClean="0">
                <a:latin typeface="Times New Roman"/>
                <a:ea typeface="宋体"/>
              </a:rPr>
              <a:t>  MOV    </a:t>
            </a:r>
            <a:r>
              <a:rPr lang="en-US" altLang="zh-CN" kern="1000" dirty="0">
                <a:latin typeface="Times New Roman"/>
                <a:ea typeface="宋体"/>
              </a:rPr>
              <a:t>R0</a:t>
            </a:r>
            <a:r>
              <a:rPr lang="zh-CN" altLang="zh-CN" kern="1000" dirty="0">
                <a:latin typeface="Times New Roman"/>
                <a:ea typeface="宋体"/>
              </a:rPr>
              <a:t>，</a:t>
            </a:r>
            <a:r>
              <a:rPr lang="en-US" altLang="zh-CN" kern="1000" dirty="0">
                <a:latin typeface="Times New Roman"/>
                <a:ea typeface="宋体"/>
              </a:rPr>
              <a:t>    #TBLOCK </a:t>
            </a:r>
            <a:r>
              <a:rPr lang="zh-CN" altLang="zh-CN" kern="1000" dirty="0">
                <a:latin typeface="Times New Roman"/>
                <a:ea typeface="宋体"/>
              </a:rPr>
              <a:t>；字符块始址送</a:t>
            </a:r>
            <a:r>
              <a:rPr lang="en-US" altLang="zh-CN" kern="1000" dirty="0">
                <a:latin typeface="Times New Roman"/>
                <a:ea typeface="宋体"/>
              </a:rPr>
              <a:t>R0</a:t>
            </a:r>
            <a:endParaRPr lang="zh-CN" altLang="zh-CN" kern="1000" dirty="0">
              <a:latin typeface="Times New Roman"/>
              <a:ea typeface="宋体"/>
            </a:endParaRPr>
          </a:p>
          <a:p>
            <a:pPr lvl="2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        </a:t>
            </a:r>
            <a:r>
              <a:rPr lang="en-US" altLang="zh-CN" kern="1000" dirty="0" smtClean="0">
                <a:latin typeface="Times New Roman"/>
                <a:ea typeface="宋体"/>
              </a:rPr>
              <a:t>  MOV    </a:t>
            </a:r>
            <a:r>
              <a:rPr lang="en-US" altLang="zh-CN" kern="1000" dirty="0">
                <a:latin typeface="Times New Roman"/>
                <a:ea typeface="宋体"/>
              </a:rPr>
              <a:t>A,      #LEN</a:t>
            </a:r>
            <a:endParaRPr lang="zh-CN" altLang="zh-CN" kern="1000" dirty="0">
              <a:latin typeface="Times New Roman"/>
              <a:ea typeface="宋体"/>
            </a:endParaRPr>
          </a:p>
          <a:p>
            <a:pPr lvl="2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        </a:t>
            </a:r>
            <a:r>
              <a:rPr lang="en-US" altLang="zh-CN" kern="1000" dirty="0" smtClean="0">
                <a:latin typeface="Times New Roman"/>
                <a:ea typeface="宋体"/>
              </a:rPr>
              <a:t>  MOV    </a:t>
            </a:r>
            <a:r>
              <a:rPr lang="en-US" altLang="zh-CN" kern="1000" dirty="0">
                <a:latin typeface="Times New Roman"/>
                <a:ea typeface="宋体"/>
              </a:rPr>
              <a:t>R2</a:t>
            </a:r>
            <a:r>
              <a:rPr lang="zh-CN" altLang="zh-CN" kern="1000" dirty="0">
                <a:latin typeface="Times New Roman"/>
                <a:ea typeface="宋体"/>
              </a:rPr>
              <a:t>，</a:t>
            </a:r>
            <a:r>
              <a:rPr lang="en-US" altLang="zh-CN" kern="1000" dirty="0">
                <a:latin typeface="Times New Roman"/>
                <a:ea typeface="宋体"/>
              </a:rPr>
              <a:t>    A         </a:t>
            </a:r>
            <a:r>
              <a:rPr lang="en-US" altLang="zh-CN" kern="1000" dirty="0" smtClean="0">
                <a:latin typeface="Times New Roman"/>
                <a:ea typeface="宋体"/>
              </a:rPr>
              <a:t>       </a:t>
            </a:r>
            <a:r>
              <a:rPr lang="zh-CN" altLang="zh-CN" kern="1000" dirty="0" smtClean="0">
                <a:latin typeface="Times New Roman"/>
                <a:ea typeface="宋体"/>
              </a:rPr>
              <a:t>；</a:t>
            </a:r>
            <a:r>
              <a:rPr lang="zh-CN" altLang="zh-CN" kern="1000" dirty="0">
                <a:latin typeface="Times New Roman"/>
                <a:ea typeface="宋体"/>
              </a:rPr>
              <a:t>字符块长度字节送</a:t>
            </a:r>
            <a:r>
              <a:rPr lang="en-US" altLang="zh-CN" kern="1000" dirty="0">
                <a:latin typeface="Times New Roman"/>
                <a:ea typeface="宋体"/>
              </a:rPr>
              <a:t>R2</a:t>
            </a:r>
            <a:endParaRPr lang="zh-CN" altLang="zh-CN" kern="1000" dirty="0">
              <a:latin typeface="Times New Roman"/>
              <a:ea typeface="宋体"/>
            </a:endParaRPr>
          </a:p>
          <a:p>
            <a:pPr lvl="2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        </a:t>
            </a:r>
            <a:r>
              <a:rPr lang="en-US" altLang="zh-CN" kern="1000" dirty="0" smtClean="0">
                <a:latin typeface="Times New Roman"/>
                <a:ea typeface="宋体"/>
              </a:rPr>
              <a:t>  MOV    </a:t>
            </a:r>
            <a:r>
              <a:rPr lang="en-US" altLang="zh-CN" kern="1000" dirty="0">
                <a:latin typeface="Times New Roman"/>
                <a:ea typeface="宋体"/>
              </a:rPr>
              <a:t>SBUF,   A         </a:t>
            </a:r>
            <a:r>
              <a:rPr lang="en-US" altLang="zh-CN" kern="1000" dirty="0" smtClean="0">
                <a:latin typeface="Times New Roman"/>
                <a:ea typeface="宋体"/>
              </a:rPr>
              <a:t>       </a:t>
            </a:r>
            <a:r>
              <a:rPr lang="zh-CN" altLang="zh-CN" kern="1000" dirty="0" smtClean="0">
                <a:latin typeface="Times New Roman"/>
                <a:ea typeface="宋体"/>
              </a:rPr>
              <a:t>；</a:t>
            </a:r>
            <a:r>
              <a:rPr lang="zh-CN" altLang="zh-CN" kern="1000" dirty="0">
                <a:latin typeface="Times New Roman"/>
                <a:ea typeface="宋体"/>
              </a:rPr>
              <a:t>发送</a:t>
            </a:r>
            <a:r>
              <a:rPr lang="en-US" altLang="zh-CN" kern="1000" dirty="0">
                <a:latin typeface="Times New Roman"/>
                <a:ea typeface="宋体"/>
              </a:rPr>
              <a:t>LEN</a:t>
            </a:r>
            <a:r>
              <a:rPr lang="zh-CN" altLang="zh-CN" kern="1000" dirty="0">
                <a:latin typeface="Times New Roman"/>
                <a:ea typeface="宋体"/>
              </a:rPr>
              <a:t>字节</a:t>
            </a:r>
          </a:p>
          <a:p>
            <a:pPr lvl="2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        </a:t>
            </a:r>
            <a:r>
              <a:rPr lang="en-US" altLang="zh-CN" kern="1000" dirty="0" smtClean="0">
                <a:latin typeface="Times New Roman"/>
                <a:ea typeface="宋体"/>
              </a:rPr>
              <a:t>  SETB    </a:t>
            </a:r>
            <a:r>
              <a:rPr lang="en-US" altLang="zh-CN" kern="1000" dirty="0">
                <a:latin typeface="Times New Roman"/>
                <a:ea typeface="宋体"/>
              </a:rPr>
              <a:t>EA                </a:t>
            </a:r>
            <a:r>
              <a:rPr lang="en-US" altLang="zh-CN" kern="1000" dirty="0" smtClean="0">
                <a:latin typeface="Times New Roman"/>
                <a:ea typeface="宋体"/>
              </a:rPr>
              <a:t>          </a:t>
            </a:r>
            <a:r>
              <a:rPr lang="zh-CN" altLang="zh-CN" kern="1000" dirty="0" smtClean="0">
                <a:latin typeface="Times New Roman"/>
                <a:ea typeface="宋体"/>
              </a:rPr>
              <a:t>；</a:t>
            </a:r>
            <a:r>
              <a:rPr lang="zh-CN" altLang="zh-CN" kern="1000" dirty="0">
                <a:latin typeface="Times New Roman"/>
                <a:ea typeface="宋体"/>
              </a:rPr>
              <a:t>开</a:t>
            </a:r>
            <a:r>
              <a:rPr lang="en-US" altLang="zh-CN" kern="1000" dirty="0">
                <a:latin typeface="Times New Roman"/>
                <a:ea typeface="宋体"/>
              </a:rPr>
              <a:t>CPU</a:t>
            </a:r>
            <a:r>
              <a:rPr lang="zh-CN" altLang="zh-CN" kern="1000" dirty="0">
                <a:latin typeface="Times New Roman"/>
                <a:ea typeface="宋体"/>
              </a:rPr>
              <a:t>中断</a:t>
            </a:r>
          </a:p>
          <a:p>
            <a:pPr indent="255905" algn="just">
              <a:spcAft>
                <a:spcPts val="0"/>
              </a:spcAft>
            </a:pPr>
            <a:r>
              <a:rPr lang="en-US" altLang="zh-CN" kern="1000" dirty="0" smtClean="0">
                <a:latin typeface="Times New Roman"/>
                <a:ea typeface="宋体"/>
              </a:rPr>
              <a:t>WAIT</a:t>
            </a:r>
            <a:r>
              <a:rPr lang="en-US" altLang="zh-CN" kern="1000" dirty="0">
                <a:latin typeface="Times New Roman"/>
                <a:ea typeface="宋体"/>
              </a:rPr>
              <a:t>:     </a:t>
            </a:r>
            <a:r>
              <a:rPr lang="en-US" altLang="zh-CN" kern="1000" dirty="0" smtClean="0">
                <a:latin typeface="Times New Roman"/>
                <a:ea typeface="宋体"/>
              </a:rPr>
              <a:t>	SETB    </a:t>
            </a:r>
            <a:r>
              <a:rPr lang="en-US" altLang="zh-CN" kern="1000" dirty="0">
                <a:latin typeface="Times New Roman"/>
                <a:ea typeface="宋体"/>
              </a:rPr>
              <a:t>ES                </a:t>
            </a:r>
            <a:r>
              <a:rPr lang="en-US" altLang="zh-CN" kern="1000" dirty="0" smtClean="0">
                <a:latin typeface="Times New Roman"/>
                <a:ea typeface="宋体"/>
              </a:rPr>
              <a:t>           </a:t>
            </a:r>
            <a:r>
              <a:rPr lang="zh-CN" altLang="zh-CN" kern="1000" dirty="0" smtClean="0">
                <a:latin typeface="Times New Roman"/>
                <a:ea typeface="宋体"/>
              </a:rPr>
              <a:t>；允许</a:t>
            </a:r>
            <a:r>
              <a:rPr lang="zh-CN" altLang="zh-CN" kern="1000" dirty="0">
                <a:latin typeface="Times New Roman"/>
                <a:ea typeface="宋体"/>
              </a:rPr>
              <a:t>串行口中断</a:t>
            </a:r>
          </a:p>
          <a:p>
            <a:pPr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        </a:t>
            </a:r>
            <a:r>
              <a:rPr lang="en-US" altLang="zh-CN" kern="1000" dirty="0" smtClean="0">
                <a:latin typeface="Times New Roman"/>
                <a:ea typeface="宋体"/>
              </a:rPr>
              <a:t>		SJMP    </a:t>
            </a:r>
            <a:r>
              <a:rPr lang="en-US" altLang="zh-CN" kern="1000" dirty="0">
                <a:latin typeface="Times New Roman"/>
                <a:ea typeface="宋体"/>
              </a:rPr>
              <a:t>WAIT              </a:t>
            </a:r>
            <a:r>
              <a:rPr lang="en-US" altLang="zh-CN" kern="1000" dirty="0" smtClean="0">
                <a:latin typeface="Times New Roman"/>
                <a:ea typeface="宋体"/>
              </a:rPr>
              <a:t>         </a:t>
            </a:r>
            <a:r>
              <a:rPr lang="zh-CN" altLang="zh-CN" kern="1000" dirty="0" smtClean="0">
                <a:latin typeface="Times New Roman"/>
                <a:ea typeface="宋体"/>
              </a:rPr>
              <a:t>；</a:t>
            </a:r>
            <a:r>
              <a:rPr lang="zh-CN" altLang="zh-CN" kern="1000" dirty="0">
                <a:latin typeface="Times New Roman"/>
                <a:ea typeface="宋体"/>
              </a:rPr>
              <a:t>等待中断</a:t>
            </a: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 </a:t>
            </a:r>
            <a:endParaRPr lang="zh-CN" altLang="zh-CN" kern="1000" dirty="0">
              <a:effectLst/>
              <a:latin typeface="Times New Roman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639997609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261A1-74EA-4EAE-A309-0B0BD37F6EB0}" type="slidenum">
              <a:rPr lang="en-US" altLang="zh-CN" smtClean="0"/>
              <a:pPr>
                <a:defRPr/>
              </a:pPr>
              <a:t>83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106217" y="710474"/>
            <a:ext cx="8871527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+mj-ea"/>
              <a:buAutoNum type="circleNumDbPlain"/>
            </a:pPr>
            <a:r>
              <a:rPr lang="zh-CN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断服务程序</a:t>
            </a:r>
          </a:p>
          <a:p>
            <a:pPr indent="255905" algn="just">
              <a:spcAft>
                <a:spcPts val="0"/>
              </a:spcAft>
            </a:pP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</a:t>
            </a:r>
            <a:r>
              <a:rPr lang="en-US" altLang="zh-CN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</a:t>
            </a:r>
            <a:r>
              <a:rPr lang="en-US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ORG     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0023H </a:t>
            </a:r>
            <a:endParaRPr lang="zh-CN" altLang="zh-CN" sz="2000" b="1" dirty="0">
              <a:solidFill>
                <a:schemeClr val="accent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</a:t>
            </a:r>
            <a:r>
              <a:rPr lang="en-US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	LJMP    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TXSVE            </a:t>
            </a:r>
            <a:r>
              <a:rPr lang="zh-CN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；转发送服务程序</a:t>
            </a:r>
          </a:p>
          <a:p>
            <a:pPr indent="255905" algn="just">
              <a:spcAft>
                <a:spcPts val="0"/>
              </a:spcAft>
            </a:pP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</a:t>
            </a:r>
            <a:r>
              <a:rPr lang="en-US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	ORG     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2150H</a:t>
            </a:r>
            <a:endParaRPr lang="zh-CN" altLang="zh-CN" sz="2000" b="1" dirty="0">
              <a:solidFill>
                <a:schemeClr val="accent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TXSVE:   </a:t>
            </a:r>
            <a:r>
              <a:rPr lang="en-US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CLR     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                </a:t>
            </a:r>
            <a:r>
              <a:rPr lang="en-US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</a:t>
            </a:r>
            <a:r>
              <a:rPr lang="zh-CN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；</a:t>
            </a:r>
            <a:r>
              <a:rPr lang="zh-CN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关串行口中断</a:t>
            </a:r>
          </a:p>
          <a:p>
            <a:pPr indent="255905" algn="just">
              <a:spcAft>
                <a:spcPts val="0"/>
              </a:spcAft>
            </a:pP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</a:t>
            </a:r>
            <a:r>
              <a:rPr lang="en-US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	CLR     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TI                 </a:t>
            </a:r>
            <a:r>
              <a:rPr lang="en-US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</a:t>
            </a:r>
            <a:r>
              <a:rPr lang="zh-CN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；</a:t>
            </a:r>
            <a:r>
              <a:rPr lang="zh-CN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清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TI</a:t>
            </a:r>
            <a:endParaRPr lang="zh-CN" altLang="zh-CN" sz="2000" b="1" dirty="0">
              <a:solidFill>
                <a:schemeClr val="accent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</a:t>
            </a:r>
            <a:r>
              <a:rPr lang="en-US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	MOV    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A,     @R0        </a:t>
            </a:r>
            <a:r>
              <a:rPr lang="zh-CN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；发送字符送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</a:t>
            </a:r>
            <a:endParaRPr lang="zh-CN" altLang="zh-CN" sz="2000" b="1" dirty="0">
              <a:solidFill>
                <a:schemeClr val="accent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</a:t>
            </a:r>
            <a:r>
              <a:rPr lang="en-US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	MOV    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C,     PSW.0       </a:t>
            </a:r>
            <a:r>
              <a:rPr lang="zh-CN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；奇偶校验位送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</a:t>
            </a:r>
            <a:endParaRPr lang="zh-CN" altLang="zh-CN" sz="2000" b="1" dirty="0">
              <a:solidFill>
                <a:schemeClr val="accent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</a:t>
            </a:r>
            <a:r>
              <a:rPr lang="en-US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	CPL     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                  </a:t>
            </a:r>
            <a:r>
              <a:rPr lang="en-US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</a:t>
            </a:r>
            <a:r>
              <a:rPr lang="zh-CN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；</a:t>
            </a:r>
            <a:r>
              <a:rPr lang="zh-CN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形成奇校验位送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</a:t>
            </a:r>
            <a:endParaRPr lang="zh-CN" altLang="zh-CN" sz="2000" b="1" dirty="0">
              <a:solidFill>
                <a:schemeClr val="accent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</a:t>
            </a:r>
            <a:r>
              <a:rPr lang="en-US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	 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MOV    ACC.7</a:t>
            </a:r>
            <a:r>
              <a:rPr lang="zh-CN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C      </a:t>
            </a:r>
            <a:r>
              <a:rPr lang="zh-CN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；使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zh-CN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中成为奇数个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</a:t>
            </a:r>
            <a:endParaRPr lang="zh-CN" altLang="zh-CN" sz="2000" b="1" dirty="0">
              <a:solidFill>
                <a:schemeClr val="accent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</a:t>
            </a:r>
            <a:r>
              <a:rPr lang="en-US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	MOV    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SBUF,    A        </a:t>
            </a:r>
            <a:r>
              <a:rPr lang="en-US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</a:t>
            </a:r>
            <a:r>
              <a:rPr lang="zh-CN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；</a:t>
            </a:r>
            <a:r>
              <a:rPr lang="zh-CN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启动发送</a:t>
            </a:r>
          </a:p>
          <a:p>
            <a:pPr indent="255905" algn="just">
              <a:spcAft>
                <a:spcPts val="0"/>
              </a:spcAft>
            </a:pP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</a:t>
            </a:r>
            <a:r>
              <a:rPr lang="en-US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	DJNZ    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R2</a:t>
            </a:r>
            <a:r>
              <a:rPr lang="zh-CN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NEXT     </a:t>
            </a:r>
            <a:r>
              <a:rPr lang="zh-CN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；若字符块未发送完，则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NEXT</a:t>
            </a:r>
            <a:endParaRPr lang="zh-CN" altLang="zh-CN" sz="2000" b="1" dirty="0">
              <a:solidFill>
                <a:schemeClr val="accent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</a:t>
            </a:r>
            <a:r>
              <a:rPr lang="en-US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	SJMP    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$                  </a:t>
            </a:r>
            <a:r>
              <a:rPr lang="en-US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</a:t>
            </a:r>
            <a:r>
              <a:rPr lang="zh-CN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；</a:t>
            </a:r>
            <a:r>
              <a:rPr lang="zh-CN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发送完毕，动态停机</a:t>
            </a:r>
          </a:p>
          <a:p>
            <a:pPr indent="255905" algn="just">
              <a:spcAft>
                <a:spcPts val="0"/>
              </a:spcAft>
            </a:pP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NEXT:    </a:t>
            </a:r>
            <a:r>
              <a:rPr lang="en-US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INC     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R0                 </a:t>
            </a:r>
            <a:r>
              <a:rPr lang="en-US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</a:t>
            </a:r>
            <a:r>
              <a:rPr lang="zh-CN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；</a:t>
            </a:r>
            <a:r>
              <a:rPr lang="zh-CN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取数指针加</a:t>
            </a: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</a:t>
            </a:r>
            <a:endParaRPr lang="zh-CN" altLang="zh-CN" sz="2000" b="1" dirty="0">
              <a:solidFill>
                <a:schemeClr val="accent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</a:t>
            </a:r>
            <a:r>
              <a:rPr lang="en-US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	RETI                                  </a:t>
            </a:r>
            <a:r>
              <a:rPr lang="zh-CN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；</a:t>
            </a:r>
            <a:r>
              <a:rPr lang="zh-CN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中断返回</a:t>
            </a:r>
          </a:p>
          <a:p>
            <a:pPr indent="255905" algn="just">
              <a:spcAft>
                <a:spcPts val="0"/>
              </a:spcAft>
            </a:pPr>
            <a:r>
              <a:rPr lang="en-US" altLang="zh-CN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</a:t>
            </a:r>
            <a:r>
              <a:rPr lang="en-US" altLang="zh-CN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	END</a:t>
            </a:r>
            <a:endParaRPr lang="zh-CN" altLang="zh-CN" sz="2000" b="1" dirty="0">
              <a:solidFill>
                <a:schemeClr val="accent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1311448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261A1-74EA-4EAE-A309-0B0BD37F6EB0}" type="slidenum">
              <a:rPr lang="en-US" altLang="zh-CN" smtClean="0"/>
              <a:pPr>
                <a:defRPr/>
              </a:pPr>
              <a:t>84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110837" y="568727"/>
            <a:ext cx="91440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*C51</a:t>
            </a:r>
            <a:r>
              <a:rPr lang="zh-CN" altLang="zh-CN" kern="1000" dirty="0">
                <a:latin typeface="Times New Roman"/>
                <a:ea typeface="宋体"/>
              </a:rPr>
              <a:t>源程序：</a:t>
            </a:r>
          </a:p>
          <a:p>
            <a:pPr marL="269875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#include&lt;reg51.h&gt;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69875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#define </a:t>
            </a:r>
            <a:r>
              <a:rPr lang="en-US" altLang="zh-CN" kern="1000" dirty="0" err="1">
                <a:latin typeface="Times New Roman"/>
                <a:ea typeface="宋体"/>
              </a:rPr>
              <a:t>uchar</a:t>
            </a:r>
            <a:r>
              <a:rPr lang="en-US" altLang="zh-CN" kern="1000" dirty="0">
                <a:latin typeface="Times New Roman"/>
                <a:ea typeface="宋体"/>
              </a:rPr>
              <a:t> unsigned char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69875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#define LEN 30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69875" indent="255905" algn="just">
              <a:spcAft>
                <a:spcPts val="0"/>
              </a:spcAft>
            </a:pPr>
            <a:r>
              <a:rPr lang="en-US" altLang="zh-CN" kern="1000" dirty="0" err="1">
                <a:latin typeface="Times New Roman"/>
                <a:ea typeface="宋体"/>
              </a:rPr>
              <a:t>sbit</a:t>
            </a:r>
            <a:r>
              <a:rPr lang="en-US" altLang="zh-CN" kern="1000" dirty="0">
                <a:latin typeface="Times New Roman"/>
                <a:ea typeface="宋体"/>
              </a:rPr>
              <a:t> ACC7 =ACC^7;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69875" indent="255905" algn="just">
              <a:spcAft>
                <a:spcPts val="0"/>
              </a:spcAft>
            </a:pPr>
            <a:r>
              <a:rPr lang="en-US" altLang="zh-CN" kern="1000" dirty="0" err="1">
                <a:latin typeface="Times New Roman"/>
                <a:ea typeface="宋体"/>
              </a:rPr>
              <a:t>uchar</a:t>
            </a:r>
            <a:r>
              <a:rPr lang="en-US" altLang="zh-CN" kern="1000" dirty="0">
                <a:latin typeface="Times New Roman"/>
                <a:ea typeface="宋体"/>
              </a:rPr>
              <a:t> data TBLOCK[LEN];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69875" indent="255905" algn="just">
              <a:spcAft>
                <a:spcPts val="0"/>
              </a:spcAft>
            </a:pPr>
            <a:r>
              <a:rPr lang="en-US" altLang="zh-CN" kern="1000" dirty="0" err="1">
                <a:latin typeface="Times New Roman"/>
                <a:ea typeface="宋体"/>
              </a:rPr>
              <a:t>uchar</a:t>
            </a:r>
            <a:r>
              <a:rPr lang="en-US" altLang="zh-CN" kern="1000" dirty="0">
                <a:latin typeface="Times New Roman"/>
                <a:ea typeface="宋体"/>
              </a:rPr>
              <a:t> </a:t>
            </a:r>
            <a:r>
              <a:rPr lang="en-US" altLang="zh-CN" kern="1000" dirty="0" err="1">
                <a:latin typeface="Times New Roman"/>
                <a:ea typeface="宋体"/>
              </a:rPr>
              <a:t>num</a:t>
            </a:r>
            <a:r>
              <a:rPr lang="en-US" altLang="zh-CN" kern="1000" dirty="0">
                <a:latin typeface="Times New Roman"/>
                <a:ea typeface="宋体"/>
              </a:rPr>
              <a:t>=0;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69875" indent="255905" algn="just">
              <a:spcAft>
                <a:spcPts val="0"/>
              </a:spcAft>
            </a:pPr>
            <a:r>
              <a:rPr lang="en-US" altLang="zh-CN" kern="1000" dirty="0" err="1">
                <a:latin typeface="Times New Roman"/>
                <a:ea typeface="宋体"/>
              </a:rPr>
              <a:t>uchar</a:t>
            </a:r>
            <a:r>
              <a:rPr lang="en-US" altLang="zh-CN" kern="1000" dirty="0">
                <a:latin typeface="Times New Roman"/>
                <a:ea typeface="宋体"/>
              </a:rPr>
              <a:t> *</a:t>
            </a:r>
            <a:r>
              <a:rPr lang="en-US" altLang="zh-CN" kern="1000" dirty="0" err="1">
                <a:latin typeface="Times New Roman"/>
                <a:ea typeface="宋体"/>
              </a:rPr>
              <a:t>psend</a:t>
            </a:r>
            <a:r>
              <a:rPr lang="en-US" altLang="zh-CN" kern="1000" dirty="0">
                <a:latin typeface="Times New Roman"/>
                <a:ea typeface="宋体"/>
              </a:rPr>
              <a:t>;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69875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void main (void) 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69875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{   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69875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TMOD = 0x20;			  	       /*T1</a:t>
            </a:r>
            <a:r>
              <a:rPr lang="zh-CN" altLang="zh-CN" kern="1000" dirty="0">
                <a:latin typeface="Times New Roman"/>
                <a:ea typeface="宋体"/>
              </a:rPr>
              <a:t>方式</a:t>
            </a:r>
            <a:r>
              <a:rPr lang="en-US" altLang="zh-CN" kern="1000" dirty="0">
                <a:latin typeface="Times New Roman"/>
                <a:ea typeface="宋体"/>
              </a:rPr>
              <a:t>2</a:t>
            </a:r>
            <a:r>
              <a:rPr lang="zh-CN" altLang="zh-CN" kern="1000" dirty="0">
                <a:latin typeface="Times New Roman"/>
                <a:ea typeface="宋体"/>
              </a:rPr>
              <a:t>定时</a:t>
            </a:r>
            <a:r>
              <a:rPr lang="en-US" altLang="zh-CN" kern="1000" dirty="0">
                <a:latin typeface="Times New Roman"/>
                <a:ea typeface="宋体"/>
              </a:rPr>
              <a:t>*/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69875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TH1 = TL1 = 0xf4;		    		  /*</a:t>
            </a:r>
            <a:r>
              <a:rPr lang="zh-CN" altLang="zh-CN" kern="1000" dirty="0">
                <a:latin typeface="Times New Roman"/>
                <a:ea typeface="宋体"/>
              </a:rPr>
              <a:t>产生</a:t>
            </a:r>
            <a:r>
              <a:rPr lang="en-US" altLang="zh-CN" kern="1000" dirty="0">
                <a:latin typeface="Times New Roman"/>
                <a:ea typeface="宋体"/>
              </a:rPr>
              <a:t>2400bps</a:t>
            </a:r>
            <a:r>
              <a:rPr lang="zh-CN" altLang="zh-CN" kern="1000" dirty="0">
                <a:latin typeface="Times New Roman"/>
                <a:ea typeface="宋体"/>
              </a:rPr>
              <a:t>的时间常数</a:t>
            </a:r>
            <a:r>
              <a:rPr lang="en-US" altLang="zh-CN" kern="1000" dirty="0">
                <a:latin typeface="Times New Roman"/>
                <a:ea typeface="宋体"/>
              </a:rPr>
              <a:t>*/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69875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PCON = 0;					  /*</a:t>
            </a:r>
            <a:r>
              <a:rPr lang="zh-CN" altLang="zh-CN" kern="1000" dirty="0">
                <a:latin typeface="Times New Roman"/>
                <a:ea typeface="宋体"/>
              </a:rPr>
              <a:t>波特率不加倍</a:t>
            </a:r>
            <a:r>
              <a:rPr lang="en-US" altLang="zh-CN" kern="1000" dirty="0">
                <a:latin typeface="Times New Roman"/>
                <a:ea typeface="宋体"/>
              </a:rPr>
              <a:t>*/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69875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SCON = 0x40;			   	       /*</a:t>
            </a:r>
            <a:r>
              <a:rPr lang="zh-CN" altLang="zh-CN" kern="1000" dirty="0">
                <a:latin typeface="Times New Roman"/>
                <a:ea typeface="宋体"/>
              </a:rPr>
              <a:t>串口方式</a:t>
            </a:r>
            <a:r>
              <a:rPr lang="en-US" altLang="zh-CN" kern="1000" dirty="0">
                <a:latin typeface="Times New Roman"/>
                <a:ea typeface="宋体"/>
              </a:rPr>
              <a:t>1 */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79400" indent="379730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TR1 = 1;					       /*</a:t>
            </a:r>
            <a:r>
              <a:rPr lang="zh-CN" altLang="zh-CN" kern="1000" dirty="0">
                <a:latin typeface="Times New Roman"/>
                <a:ea typeface="宋体"/>
              </a:rPr>
              <a:t>启动</a:t>
            </a:r>
            <a:r>
              <a:rPr lang="en-US" altLang="zh-CN" kern="1000" dirty="0">
                <a:latin typeface="Times New Roman"/>
                <a:ea typeface="宋体"/>
              </a:rPr>
              <a:t>T1*/ 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69875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EA = 1;                            </a:t>
            </a:r>
            <a:r>
              <a:rPr lang="en-US" altLang="zh-CN" kern="1000" dirty="0" smtClean="0">
                <a:latin typeface="Times New Roman"/>
                <a:ea typeface="宋体"/>
              </a:rPr>
              <a:t> 			/*</a:t>
            </a:r>
            <a:r>
              <a:rPr lang="zh-CN" altLang="zh-CN" kern="1000" dirty="0">
                <a:latin typeface="Times New Roman"/>
                <a:ea typeface="宋体"/>
              </a:rPr>
              <a:t>开中断</a:t>
            </a:r>
            <a:r>
              <a:rPr lang="en-US" altLang="zh-CN" kern="1000" dirty="0">
                <a:latin typeface="Times New Roman"/>
                <a:ea typeface="宋体"/>
              </a:rPr>
              <a:t>*/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79400" indent="379730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ES = 1;                           </a:t>
            </a:r>
            <a:r>
              <a:rPr lang="en-US" altLang="zh-CN" kern="1000" dirty="0" smtClean="0">
                <a:latin typeface="Times New Roman"/>
                <a:ea typeface="宋体"/>
              </a:rPr>
              <a:t>			 </a:t>
            </a:r>
            <a:r>
              <a:rPr lang="en-US" altLang="zh-CN" kern="1000" dirty="0">
                <a:latin typeface="Times New Roman"/>
                <a:ea typeface="宋体"/>
              </a:rPr>
              <a:t>/*</a:t>
            </a:r>
            <a:r>
              <a:rPr lang="zh-CN" altLang="zh-CN" kern="1000" dirty="0">
                <a:latin typeface="Times New Roman"/>
                <a:ea typeface="宋体"/>
              </a:rPr>
              <a:t>开串行口中断</a:t>
            </a:r>
            <a:r>
              <a:rPr lang="en-US" altLang="zh-CN" kern="1000" dirty="0">
                <a:latin typeface="Times New Roman"/>
                <a:ea typeface="宋体"/>
              </a:rPr>
              <a:t>*/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79400" indent="379730" algn="just">
              <a:spcAft>
                <a:spcPts val="0"/>
              </a:spcAft>
            </a:pPr>
            <a:r>
              <a:rPr lang="en-US" altLang="zh-CN" kern="1000" dirty="0" err="1" smtClean="0">
                <a:latin typeface="Times New Roman"/>
                <a:ea typeface="宋体"/>
              </a:rPr>
              <a:t>psend</a:t>
            </a:r>
            <a:r>
              <a:rPr lang="en-US" altLang="zh-CN" kern="1000" dirty="0" smtClean="0">
                <a:latin typeface="Times New Roman"/>
                <a:ea typeface="宋体"/>
              </a:rPr>
              <a:t>=TBLOCK;                    			/*</a:t>
            </a:r>
            <a:r>
              <a:rPr lang="zh-CN" altLang="zh-CN" kern="1000" dirty="0">
                <a:latin typeface="Times New Roman"/>
                <a:ea typeface="宋体"/>
              </a:rPr>
              <a:t>设置发送数据缓冲区指针</a:t>
            </a:r>
            <a:r>
              <a:rPr lang="en-US" altLang="zh-CN" kern="1000" dirty="0">
                <a:latin typeface="Times New Roman"/>
                <a:ea typeface="宋体"/>
              </a:rPr>
              <a:t>*/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79400" indent="379730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SBUF=LEN;                       </a:t>
            </a:r>
            <a:r>
              <a:rPr lang="en-US" altLang="zh-CN" kern="1000" dirty="0" smtClean="0">
                <a:latin typeface="Times New Roman"/>
                <a:ea typeface="宋体"/>
              </a:rPr>
              <a:t>			/*</a:t>
            </a:r>
            <a:r>
              <a:rPr lang="zh-CN" altLang="zh-CN" kern="1000" dirty="0">
                <a:latin typeface="Times New Roman"/>
                <a:ea typeface="宋体"/>
              </a:rPr>
              <a:t>发送字符块长度字节</a:t>
            </a:r>
            <a:r>
              <a:rPr lang="en-US" altLang="zh-CN" kern="1000" dirty="0">
                <a:latin typeface="Times New Roman"/>
                <a:ea typeface="宋体"/>
              </a:rPr>
              <a:t>*/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69875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while(1);                 		 </a:t>
            </a:r>
            <a:r>
              <a:rPr lang="en-US" altLang="zh-CN" kern="1000" dirty="0" smtClean="0">
                <a:latin typeface="Times New Roman"/>
                <a:ea typeface="宋体"/>
              </a:rPr>
              <a:t>		 </a:t>
            </a:r>
            <a:r>
              <a:rPr lang="en-US" altLang="zh-CN" kern="1000" dirty="0">
                <a:latin typeface="Times New Roman"/>
                <a:ea typeface="宋体"/>
              </a:rPr>
              <a:t>/*</a:t>
            </a:r>
            <a:r>
              <a:rPr lang="zh-CN" altLang="zh-CN" kern="1000" dirty="0">
                <a:latin typeface="Times New Roman"/>
                <a:ea typeface="宋体"/>
              </a:rPr>
              <a:t>等待串行中断</a:t>
            </a:r>
            <a:r>
              <a:rPr lang="en-US" altLang="zh-CN" kern="1000" dirty="0">
                <a:latin typeface="Times New Roman"/>
                <a:ea typeface="宋体"/>
              </a:rPr>
              <a:t>*/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69875" indent="255905" algn="just">
              <a:spcAft>
                <a:spcPts val="0"/>
              </a:spcAft>
            </a:pPr>
            <a:r>
              <a:rPr lang="en-US" altLang="zh-CN" kern="1000" dirty="0" smtClean="0">
                <a:latin typeface="Times New Roman"/>
                <a:ea typeface="宋体"/>
              </a:rPr>
              <a:t>}</a:t>
            </a:r>
            <a:endParaRPr lang="zh-CN" altLang="zh-CN" kern="1000" dirty="0">
              <a:latin typeface="Times New Roman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782563252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261A1-74EA-4EAE-A309-0B0BD37F6EB0}" type="slidenum">
              <a:rPr lang="en-US" altLang="zh-CN" smtClean="0"/>
              <a:pPr>
                <a:defRPr/>
              </a:pPr>
              <a:t>85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143163" y="698949"/>
            <a:ext cx="8926945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9875" lvl="0" indent="255905" algn="just">
              <a:spcAft>
                <a:spcPts val="0"/>
              </a:spcAft>
            </a:pP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void </a:t>
            </a:r>
            <a:r>
              <a:rPr lang="en-US" altLang="zh-CN" sz="1600" kern="1000" dirty="0" err="1">
                <a:solidFill>
                  <a:srgbClr val="000000"/>
                </a:solidFill>
                <a:latin typeface="Times New Roman"/>
                <a:ea typeface="宋体"/>
              </a:rPr>
              <a:t>Serial_ISR</a:t>
            </a: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 (void) interrupt 4  		  /*</a:t>
            </a:r>
            <a:r>
              <a:rPr lang="zh-CN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串口中断服务程序</a:t>
            </a: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*/</a:t>
            </a:r>
            <a:endParaRPr lang="zh-CN" altLang="zh-CN" sz="1600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69875" lvl="0" indent="255905" algn="just">
              <a:spcAft>
                <a:spcPts val="0"/>
              </a:spcAft>
            </a:pP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{                                 </a:t>
            </a:r>
            <a:endParaRPr lang="zh-CN" altLang="zh-CN" sz="1600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79400" lvl="0" indent="379730" algn="just">
              <a:spcAft>
                <a:spcPts val="0"/>
              </a:spcAft>
            </a:pP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TI=0;			      	       /*</a:t>
            </a:r>
            <a:r>
              <a:rPr lang="zh-CN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清发送中断标志</a:t>
            </a: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*/</a:t>
            </a:r>
            <a:endParaRPr lang="zh-CN" altLang="zh-CN" sz="1600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69875" lvl="0" indent="255905" algn="just">
              <a:spcAft>
                <a:spcPts val="0"/>
              </a:spcAft>
            </a:pP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  </a:t>
            </a:r>
            <a:r>
              <a:rPr lang="en-US" altLang="zh-CN" sz="1600" kern="1000" dirty="0" err="1">
                <a:solidFill>
                  <a:srgbClr val="000000"/>
                </a:solidFill>
                <a:latin typeface="Times New Roman"/>
                <a:ea typeface="宋体"/>
              </a:rPr>
              <a:t>num</a:t>
            </a: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++;                            </a:t>
            </a:r>
            <a:r>
              <a:rPr lang="en-US" altLang="zh-CN" sz="1600" kern="1000" dirty="0" smtClean="0">
                <a:solidFill>
                  <a:srgbClr val="000000"/>
                </a:solidFill>
                <a:latin typeface="Times New Roman"/>
                <a:ea typeface="宋体"/>
              </a:rPr>
              <a:t>			/*</a:t>
            </a:r>
            <a:r>
              <a:rPr lang="zh-CN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修改计数变量值</a:t>
            </a: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*/</a:t>
            </a:r>
            <a:endParaRPr lang="zh-CN" altLang="zh-CN" sz="1600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79400" lvl="0" indent="379730" algn="just">
              <a:spcAft>
                <a:spcPts val="0"/>
              </a:spcAft>
            </a:pP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if(</a:t>
            </a:r>
            <a:r>
              <a:rPr lang="en-US" altLang="zh-CN" sz="1600" kern="1000" dirty="0" err="1">
                <a:solidFill>
                  <a:srgbClr val="000000"/>
                </a:solidFill>
                <a:latin typeface="Times New Roman"/>
                <a:ea typeface="宋体"/>
              </a:rPr>
              <a:t>num</a:t>
            </a: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 == LEN)  ES=0;              </a:t>
            </a:r>
            <a:r>
              <a:rPr lang="en-US" altLang="zh-CN" sz="1600" kern="1000" dirty="0" smtClean="0">
                <a:solidFill>
                  <a:srgbClr val="000000"/>
                </a:solidFill>
                <a:latin typeface="Times New Roman"/>
                <a:ea typeface="宋体"/>
              </a:rPr>
              <a:t>		/*</a:t>
            </a:r>
            <a:r>
              <a:rPr lang="zh-CN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如发送完毕则关串行口中断</a:t>
            </a: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*/</a:t>
            </a:r>
            <a:endParaRPr lang="zh-CN" altLang="zh-CN" sz="1600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69875" lvl="0" indent="255905" algn="just">
              <a:spcAft>
                <a:spcPts val="0"/>
              </a:spcAft>
            </a:pP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  else</a:t>
            </a:r>
            <a:endParaRPr lang="zh-CN" altLang="zh-CN" sz="1600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79400" lvl="0" indent="379730" algn="just">
              <a:spcAft>
                <a:spcPts val="0"/>
              </a:spcAft>
            </a:pP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{	  </a:t>
            </a:r>
            <a:endParaRPr lang="zh-CN" altLang="zh-CN" sz="1600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69875" lvl="0" indent="255905" algn="just">
              <a:spcAft>
                <a:spcPts val="0"/>
              </a:spcAft>
            </a:pP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    ACC=*</a:t>
            </a:r>
            <a:r>
              <a:rPr lang="en-US" altLang="zh-CN" sz="1600" kern="1000" dirty="0" err="1">
                <a:solidFill>
                  <a:srgbClr val="000000"/>
                </a:solidFill>
                <a:latin typeface="Times New Roman"/>
                <a:ea typeface="宋体"/>
              </a:rPr>
              <a:t>psend</a:t>
            </a: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;                    </a:t>
            </a:r>
            <a:r>
              <a:rPr lang="en-US" altLang="zh-CN" sz="1600" kern="1000" dirty="0" smtClean="0">
                <a:solidFill>
                  <a:srgbClr val="000000"/>
                </a:solidFill>
                <a:latin typeface="Times New Roman"/>
                <a:ea typeface="宋体"/>
              </a:rPr>
              <a:t>	</a:t>
            </a: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 </a:t>
            </a:r>
            <a:r>
              <a:rPr lang="en-US" altLang="zh-CN" sz="1600" kern="1000" dirty="0" smtClean="0">
                <a:solidFill>
                  <a:srgbClr val="000000"/>
                </a:solidFill>
                <a:latin typeface="Times New Roman"/>
                <a:ea typeface="宋体"/>
              </a:rPr>
              <a:t>               /*</a:t>
            </a:r>
            <a:r>
              <a:rPr lang="zh-CN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将要发送的数据送到</a:t>
            </a: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ACC</a:t>
            </a:r>
            <a:r>
              <a:rPr lang="zh-CN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中，以反映奇偶性</a:t>
            </a: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*/</a:t>
            </a:r>
            <a:endParaRPr lang="zh-CN" altLang="zh-CN" sz="1600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69875" lvl="0" indent="255905" algn="just">
              <a:spcAft>
                <a:spcPts val="0"/>
              </a:spcAft>
            </a:pP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    ACC7=! P;                      </a:t>
            </a:r>
            <a:r>
              <a:rPr lang="en-US" altLang="zh-CN" sz="1600" kern="1000" dirty="0" smtClean="0">
                <a:solidFill>
                  <a:srgbClr val="000000"/>
                </a:solidFill>
                <a:latin typeface="Times New Roman"/>
                <a:ea typeface="宋体"/>
              </a:rPr>
              <a:t>		 </a:t>
            </a: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/*</a:t>
            </a:r>
            <a:r>
              <a:rPr lang="zh-CN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数据补奇</a:t>
            </a: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*/</a:t>
            </a:r>
            <a:endParaRPr lang="zh-CN" altLang="zh-CN" sz="1600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69875" lvl="0" indent="255905" algn="just">
              <a:spcAft>
                <a:spcPts val="0"/>
              </a:spcAft>
            </a:pP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    SBUF=ACC;                     </a:t>
            </a:r>
            <a:r>
              <a:rPr lang="en-US" altLang="zh-CN" sz="1600" kern="1000" dirty="0" smtClean="0">
                <a:solidFill>
                  <a:srgbClr val="000000"/>
                </a:solidFill>
                <a:latin typeface="Times New Roman"/>
                <a:ea typeface="宋体"/>
              </a:rPr>
              <a:t>		 </a:t>
            </a: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/*</a:t>
            </a:r>
            <a:r>
              <a:rPr lang="zh-CN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发送字符</a:t>
            </a: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*/</a:t>
            </a:r>
            <a:endParaRPr lang="zh-CN" altLang="zh-CN" sz="1600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69875" lvl="0" indent="255905" algn="just">
              <a:spcAft>
                <a:spcPts val="0"/>
              </a:spcAft>
            </a:pP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    </a:t>
            </a:r>
            <a:r>
              <a:rPr lang="en-US" altLang="zh-CN" sz="1600" kern="1000" dirty="0" err="1">
                <a:solidFill>
                  <a:srgbClr val="000000"/>
                </a:solidFill>
                <a:latin typeface="Times New Roman"/>
                <a:ea typeface="宋体"/>
              </a:rPr>
              <a:t>psend</a:t>
            </a: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++;                        </a:t>
            </a:r>
            <a:r>
              <a:rPr lang="en-US" altLang="zh-CN" sz="1600" kern="1000" dirty="0" smtClean="0">
                <a:solidFill>
                  <a:srgbClr val="000000"/>
                </a:solidFill>
                <a:latin typeface="Times New Roman"/>
                <a:ea typeface="宋体"/>
              </a:rPr>
              <a:t>			 </a:t>
            </a: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/*</a:t>
            </a:r>
            <a:r>
              <a:rPr lang="zh-CN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修改指针指向下一个字符</a:t>
            </a: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*/</a:t>
            </a:r>
            <a:endParaRPr lang="zh-CN" altLang="zh-CN" sz="1600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69875" lvl="0" indent="255905" algn="just">
              <a:spcAft>
                <a:spcPts val="0"/>
              </a:spcAft>
            </a:pP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  }</a:t>
            </a:r>
            <a:endParaRPr lang="zh-CN" altLang="zh-CN" sz="1600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69875" lvl="0" indent="255905" algn="just">
              <a:spcAft>
                <a:spcPts val="0"/>
              </a:spcAft>
            </a:pP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}                       			 </a:t>
            </a:r>
            <a:r>
              <a:rPr lang="en-US" altLang="zh-CN" sz="1600" kern="1000" dirty="0" smtClean="0">
                <a:solidFill>
                  <a:srgbClr val="000000"/>
                </a:solidFill>
                <a:latin typeface="Times New Roman"/>
                <a:ea typeface="宋体"/>
              </a:rPr>
              <a:t>	 </a:t>
            </a: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/*</a:t>
            </a:r>
            <a:r>
              <a:rPr lang="zh-CN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中断返回</a:t>
            </a:r>
            <a:r>
              <a:rPr lang="en-US" altLang="zh-CN" sz="1600" kern="1000" dirty="0">
                <a:solidFill>
                  <a:srgbClr val="000000"/>
                </a:solidFill>
                <a:latin typeface="Times New Roman"/>
                <a:ea typeface="宋体"/>
              </a:rPr>
              <a:t>*/</a:t>
            </a:r>
            <a:endParaRPr lang="zh-CN" altLang="zh-CN" sz="1600" kern="1000" dirty="0">
              <a:solidFill>
                <a:srgbClr val="000000"/>
              </a:solidFill>
              <a:latin typeface="Times New Roman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745870637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261A1-74EA-4EAE-A309-0B0BD37F6EB0}" type="slidenum">
              <a:rPr lang="en-US" altLang="zh-CN" smtClean="0"/>
              <a:pPr>
                <a:defRPr/>
              </a:pPr>
              <a:t>86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83375"/>
            <a:ext cx="914400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2400" dirty="0" smtClean="0">
                <a:solidFill>
                  <a:srgbClr val="FF0000"/>
                </a:solidFill>
              </a:rPr>
              <a:t>        </a:t>
            </a:r>
            <a:r>
              <a:rPr lang="zh-CN" altLang="zh-CN" sz="2400" dirty="0" smtClean="0">
                <a:solidFill>
                  <a:srgbClr val="FF0000"/>
                </a:solidFill>
              </a:rPr>
              <a:t>【</a:t>
            </a:r>
            <a:r>
              <a:rPr lang="zh-CN" altLang="zh-CN" sz="2400" dirty="0">
                <a:solidFill>
                  <a:srgbClr val="FF0000"/>
                </a:solidFill>
              </a:rPr>
              <a:t>例</a:t>
            </a:r>
            <a:r>
              <a:rPr lang="en-US" altLang="zh-CN" sz="2400" dirty="0">
                <a:solidFill>
                  <a:srgbClr val="FF0000"/>
                </a:solidFill>
              </a:rPr>
              <a:t>10-5</a:t>
            </a:r>
            <a:r>
              <a:rPr lang="zh-CN" altLang="zh-CN" sz="2400" dirty="0">
                <a:solidFill>
                  <a:srgbClr val="FF0000"/>
                </a:solidFill>
              </a:rPr>
              <a:t>】</a:t>
            </a:r>
            <a:r>
              <a:rPr lang="zh-CN" altLang="zh-CN" sz="2000" kern="1000" dirty="0">
                <a:latin typeface="Times New Roman"/>
                <a:ea typeface="宋体"/>
              </a:rPr>
              <a:t>用</a:t>
            </a:r>
            <a:r>
              <a:rPr lang="zh-CN" altLang="zh-CN" sz="2000" b="1" kern="1000" dirty="0">
                <a:solidFill>
                  <a:schemeClr val="accent2"/>
                </a:solidFill>
                <a:latin typeface="Times New Roman"/>
                <a:ea typeface="宋体"/>
              </a:rPr>
              <a:t>查询法</a:t>
            </a:r>
            <a:r>
              <a:rPr lang="zh-CN" altLang="zh-CN" sz="2000" kern="1000" dirty="0">
                <a:latin typeface="Times New Roman"/>
                <a:ea typeface="宋体"/>
              </a:rPr>
              <a:t>编出串行口在方式</a:t>
            </a:r>
            <a:r>
              <a:rPr lang="en-US" altLang="zh-CN" sz="2000" kern="1000" dirty="0">
                <a:latin typeface="Times New Roman"/>
                <a:ea typeface="宋体"/>
              </a:rPr>
              <a:t>2</a:t>
            </a:r>
            <a:r>
              <a:rPr lang="zh-CN" altLang="zh-CN" sz="2000" kern="1000" dirty="0">
                <a:latin typeface="Times New Roman"/>
                <a:ea typeface="宋体"/>
              </a:rPr>
              <a:t>下的发送程序。设单片机主频为</a:t>
            </a:r>
            <a:r>
              <a:rPr lang="en-US" altLang="zh-CN" sz="2000" kern="1000" dirty="0">
                <a:latin typeface="Times New Roman"/>
                <a:ea typeface="宋体"/>
              </a:rPr>
              <a:t>6MHz</a:t>
            </a:r>
            <a:r>
              <a:rPr lang="zh-CN" altLang="zh-CN" sz="2000" kern="1000" dirty="0">
                <a:latin typeface="Times New Roman"/>
                <a:ea typeface="宋体"/>
              </a:rPr>
              <a:t>，波特率为</a:t>
            </a:r>
            <a:r>
              <a:rPr lang="en-US" altLang="zh-CN" sz="2000" kern="1000" dirty="0" err="1">
                <a:latin typeface="Times New Roman"/>
                <a:ea typeface="宋体"/>
              </a:rPr>
              <a:t>fosc</a:t>
            </a:r>
            <a:r>
              <a:rPr lang="zh-CN" altLang="zh-CN" sz="2000" kern="1000" dirty="0">
                <a:latin typeface="Times New Roman"/>
                <a:ea typeface="宋体"/>
              </a:rPr>
              <a:t>／</a:t>
            </a:r>
            <a:r>
              <a:rPr lang="en-US" altLang="zh-CN" sz="2000" kern="1000" dirty="0">
                <a:latin typeface="Times New Roman"/>
                <a:ea typeface="宋体"/>
              </a:rPr>
              <a:t>32</a:t>
            </a:r>
            <a:r>
              <a:rPr lang="zh-CN" altLang="zh-CN" sz="2000" kern="1000" dirty="0">
                <a:latin typeface="Times New Roman"/>
                <a:ea typeface="宋体"/>
              </a:rPr>
              <a:t>，发送字符块起始地址为</a:t>
            </a:r>
            <a:r>
              <a:rPr lang="en-US" altLang="zh-CN" sz="2000" kern="1000" dirty="0">
                <a:latin typeface="Times New Roman"/>
                <a:ea typeface="宋体"/>
              </a:rPr>
              <a:t>TBLOCK(</a:t>
            </a:r>
            <a:r>
              <a:rPr lang="zh-CN" altLang="zh-CN" sz="2000" kern="1000" dirty="0">
                <a:latin typeface="Times New Roman"/>
                <a:ea typeface="宋体"/>
              </a:rPr>
              <a:t>内部</a:t>
            </a:r>
            <a:r>
              <a:rPr lang="en-US" altLang="zh-CN" sz="2000" kern="1000" dirty="0">
                <a:latin typeface="Times New Roman"/>
                <a:ea typeface="宋体"/>
              </a:rPr>
              <a:t>RAM)</a:t>
            </a:r>
            <a:r>
              <a:rPr lang="zh-CN" altLang="zh-CN" sz="2000" kern="1000" dirty="0">
                <a:latin typeface="Times New Roman"/>
                <a:ea typeface="宋体"/>
              </a:rPr>
              <a:t>，字符块长度为</a:t>
            </a:r>
            <a:r>
              <a:rPr lang="en-US" altLang="zh-CN" sz="2000" kern="1000" dirty="0">
                <a:latin typeface="Times New Roman"/>
                <a:ea typeface="宋体"/>
              </a:rPr>
              <a:t>LEN</a:t>
            </a:r>
            <a:r>
              <a:rPr lang="zh-CN" altLang="zh-CN" sz="2000" kern="1000" dirty="0">
                <a:latin typeface="Times New Roman"/>
                <a:ea typeface="宋体"/>
              </a:rPr>
              <a:t>。要求采用累加和校验，空出第</a:t>
            </a:r>
            <a:r>
              <a:rPr lang="en-US" altLang="zh-CN" sz="2000" kern="1000" dirty="0">
                <a:latin typeface="Times New Roman"/>
                <a:ea typeface="宋体"/>
              </a:rPr>
              <a:t>9</a:t>
            </a:r>
            <a:r>
              <a:rPr lang="zh-CN" altLang="zh-CN" sz="2000" kern="1000" dirty="0">
                <a:latin typeface="Times New Roman"/>
                <a:ea typeface="宋体"/>
              </a:rPr>
              <a:t>数据位以供他用</a:t>
            </a:r>
            <a:r>
              <a:rPr lang="zh-CN" altLang="zh-CN" sz="2000" kern="1000" dirty="0" smtClean="0">
                <a:latin typeface="Times New Roman"/>
                <a:ea typeface="宋体"/>
              </a:rPr>
              <a:t>。</a:t>
            </a:r>
            <a:endParaRPr lang="en-US" altLang="zh-CN" sz="2000" kern="1000" dirty="0" smtClean="0">
              <a:latin typeface="Times New Roman"/>
              <a:ea typeface="宋体"/>
            </a:endParaRPr>
          </a:p>
          <a:p>
            <a:pPr algn="just">
              <a:spcAft>
                <a:spcPts val="0"/>
              </a:spcAft>
            </a:pPr>
            <a:endParaRPr lang="zh-CN" altLang="zh-CN" sz="2000" kern="1000" dirty="0">
              <a:latin typeface="Times New Roman"/>
              <a:ea typeface="宋体"/>
            </a:endParaRPr>
          </a:p>
          <a:p>
            <a:pPr algn="just">
              <a:spcAft>
                <a:spcPts val="0"/>
              </a:spcAft>
            </a:pPr>
            <a:r>
              <a:rPr lang="en-US" altLang="zh-CN" sz="2000" b="1" kern="1000" dirty="0" smtClean="0">
                <a:solidFill>
                  <a:srgbClr val="FF0000"/>
                </a:solidFill>
                <a:latin typeface="Arial"/>
                <a:ea typeface="黑体"/>
              </a:rPr>
              <a:t>        </a:t>
            </a:r>
            <a:r>
              <a:rPr lang="zh-CN" altLang="zh-CN" sz="2000" b="1" kern="1000" dirty="0" smtClean="0">
                <a:solidFill>
                  <a:srgbClr val="FF0000"/>
                </a:solidFill>
                <a:latin typeface="Arial"/>
                <a:ea typeface="黑体"/>
              </a:rPr>
              <a:t>解</a:t>
            </a:r>
            <a:r>
              <a:rPr lang="zh-CN" altLang="zh-CN" sz="2000" b="1" kern="1000" dirty="0">
                <a:solidFill>
                  <a:srgbClr val="FF0000"/>
                </a:solidFill>
                <a:latin typeface="Arial"/>
                <a:ea typeface="黑体"/>
              </a:rPr>
              <a:t>：</a:t>
            </a:r>
            <a:r>
              <a:rPr lang="zh-CN" altLang="zh-CN" sz="2000" kern="1000" dirty="0">
                <a:latin typeface="Times New Roman"/>
                <a:ea typeface="宋体"/>
              </a:rPr>
              <a:t>累加和是指累加所有需要发送或接收的数据</a:t>
            </a:r>
            <a:r>
              <a:rPr lang="en-US" altLang="zh-CN" sz="2000" kern="1000" dirty="0">
                <a:latin typeface="Times New Roman"/>
                <a:ea typeface="宋体"/>
              </a:rPr>
              <a:t>(</a:t>
            </a:r>
            <a:r>
              <a:rPr lang="zh-CN" altLang="zh-CN" sz="2000" kern="1000" dirty="0">
                <a:latin typeface="Times New Roman"/>
                <a:ea typeface="宋体"/>
              </a:rPr>
              <a:t>字符</a:t>
            </a:r>
            <a:r>
              <a:rPr lang="en-US" altLang="zh-CN" sz="2000" kern="1000" dirty="0">
                <a:latin typeface="Times New Roman"/>
                <a:ea typeface="宋体"/>
              </a:rPr>
              <a:t>)</a:t>
            </a:r>
            <a:r>
              <a:rPr lang="zh-CN" altLang="zh-CN" sz="2000" kern="1000" dirty="0">
                <a:latin typeface="Times New Roman"/>
                <a:ea typeface="宋体"/>
              </a:rPr>
              <a:t>字节后得到的低字节和</a:t>
            </a:r>
            <a:r>
              <a:rPr lang="en-US" altLang="zh-CN" sz="2000" kern="1000" dirty="0">
                <a:latin typeface="Times New Roman"/>
                <a:ea typeface="宋体"/>
              </a:rPr>
              <a:t>(</a:t>
            </a:r>
            <a:r>
              <a:rPr lang="zh-CN" altLang="zh-CN" sz="2000" kern="1000" dirty="0">
                <a:latin typeface="Times New Roman"/>
                <a:ea typeface="宋体"/>
              </a:rPr>
              <a:t>大于</a:t>
            </a:r>
            <a:r>
              <a:rPr lang="en-US" altLang="zh-CN" sz="2000" kern="1000" dirty="0">
                <a:latin typeface="Times New Roman"/>
                <a:ea typeface="宋体"/>
              </a:rPr>
              <a:t>255</a:t>
            </a:r>
            <a:r>
              <a:rPr lang="zh-CN" altLang="zh-CN" sz="2000" kern="1000" dirty="0">
                <a:latin typeface="Times New Roman"/>
                <a:ea typeface="宋体"/>
              </a:rPr>
              <a:t>部分舍去</a:t>
            </a:r>
            <a:r>
              <a:rPr lang="en-US" altLang="zh-CN" sz="2000" kern="1000" dirty="0">
                <a:latin typeface="Times New Roman"/>
                <a:ea typeface="宋体"/>
              </a:rPr>
              <a:t>)</a:t>
            </a:r>
            <a:r>
              <a:rPr lang="zh-CN" altLang="zh-CN" sz="2000" kern="1000" dirty="0">
                <a:latin typeface="Times New Roman"/>
                <a:ea typeface="宋体"/>
              </a:rPr>
              <a:t>。累加和校验要求发送端在发送完数据后把累加和也发送出去，接收端除要计算接收数据的累加和外，还必须接收发送端发来的累加和，并把它同求得的累加和比较。若比较结果相同，则数据传送正确；否则，数据传送有错。</a:t>
            </a:r>
          </a:p>
          <a:p>
            <a:pPr algn="just">
              <a:spcAft>
                <a:spcPts val="0"/>
              </a:spcAft>
            </a:pPr>
            <a:r>
              <a:rPr lang="en-US" altLang="zh-CN" sz="2000" kern="1000" dirty="0" smtClean="0">
                <a:latin typeface="Times New Roman"/>
                <a:ea typeface="宋体"/>
              </a:rPr>
              <a:t>        </a:t>
            </a:r>
            <a:r>
              <a:rPr lang="zh-CN" altLang="zh-CN" sz="2000" kern="1000" dirty="0" smtClean="0">
                <a:latin typeface="Times New Roman"/>
                <a:ea typeface="宋体"/>
              </a:rPr>
              <a:t>本</a:t>
            </a:r>
            <a:r>
              <a:rPr lang="zh-CN" altLang="zh-CN" sz="2000" kern="1000" dirty="0">
                <a:latin typeface="Times New Roman"/>
                <a:ea typeface="宋体"/>
              </a:rPr>
              <a:t>程序由主程序和发送子程序组成。主程序完成串行口初始化、波特率设置和调用发送子程序前的准备，程序流程如图</a:t>
            </a:r>
            <a:r>
              <a:rPr lang="en-US" altLang="zh-CN" sz="2000" kern="1000" dirty="0">
                <a:latin typeface="Times New Roman"/>
                <a:ea typeface="宋体"/>
              </a:rPr>
              <a:t>10-25(a)</a:t>
            </a:r>
            <a:r>
              <a:rPr lang="zh-CN" altLang="zh-CN" sz="2000" kern="1000" dirty="0">
                <a:latin typeface="Times New Roman"/>
                <a:ea typeface="宋体"/>
              </a:rPr>
              <a:t>所示。发送子程序用于发送数据块长度、数据块中的字符以及累加和，其程序框图如图</a:t>
            </a:r>
            <a:r>
              <a:rPr lang="en-US" altLang="zh-CN" sz="2000" kern="1000" dirty="0">
                <a:latin typeface="Times New Roman"/>
                <a:ea typeface="宋体"/>
              </a:rPr>
              <a:t>10-25(b)</a:t>
            </a:r>
            <a:r>
              <a:rPr lang="zh-CN" altLang="zh-CN" sz="2000" kern="1000" dirty="0">
                <a:latin typeface="Times New Roman"/>
                <a:ea typeface="宋体"/>
              </a:rPr>
              <a:t>所示。</a:t>
            </a:r>
            <a:r>
              <a:rPr lang="en-US" altLang="zh-CN" sz="2000" kern="1000" dirty="0">
                <a:latin typeface="Times New Roman"/>
                <a:ea typeface="宋体"/>
              </a:rPr>
              <a:t> </a:t>
            </a:r>
            <a:endParaRPr lang="zh-CN" altLang="zh-CN" sz="2000" kern="1000" dirty="0">
              <a:effectLst/>
              <a:latin typeface="Times New Roman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929859874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261A1-74EA-4EAE-A309-0B0BD37F6EB0}" type="slidenum">
              <a:rPr lang="en-US" altLang="zh-CN" smtClean="0"/>
              <a:pPr>
                <a:defRPr/>
              </a:pPr>
              <a:t>87</a:t>
            </a:fld>
            <a:endParaRPr lang="en-US" altLang="zh-CN" dirty="0"/>
          </a:p>
        </p:txBody>
      </p:sp>
      <p:pic>
        <p:nvPicPr>
          <p:cNvPr id="299010" name="Picture 2" descr="图 9-16 例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469" y="609601"/>
            <a:ext cx="5131724" cy="5754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426889" y="1286225"/>
            <a:ext cx="28777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700"/>
              </a:spcBef>
              <a:spcAft>
                <a:spcPts val="800"/>
              </a:spcAft>
            </a:pPr>
            <a:r>
              <a:rPr lang="zh-CN" altLang="zh-CN" b="1" kern="1000" dirty="0">
                <a:solidFill>
                  <a:srgbClr val="FF0000"/>
                </a:solidFill>
                <a:latin typeface="Times New Roman"/>
                <a:ea typeface="宋体"/>
              </a:rPr>
              <a:t>图</a:t>
            </a:r>
            <a:r>
              <a:rPr lang="en-US" altLang="zh-CN" b="1" kern="1000" dirty="0">
                <a:solidFill>
                  <a:srgbClr val="FF0000"/>
                </a:solidFill>
                <a:latin typeface="Times New Roman"/>
                <a:ea typeface="宋体"/>
              </a:rPr>
              <a:t>10-25  </a:t>
            </a:r>
            <a:r>
              <a:rPr lang="zh-CN" altLang="zh-CN" b="1" kern="1000" dirty="0">
                <a:solidFill>
                  <a:srgbClr val="FF0000"/>
                </a:solidFill>
                <a:latin typeface="Times New Roman"/>
                <a:ea typeface="宋体"/>
              </a:rPr>
              <a:t>例</a:t>
            </a:r>
            <a:r>
              <a:rPr lang="en-US" altLang="zh-CN" b="1" kern="1000" dirty="0">
                <a:solidFill>
                  <a:srgbClr val="FF0000"/>
                </a:solidFill>
                <a:latin typeface="Times New Roman"/>
                <a:ea typeface="宋体"/>
              </a:rPr>
              <a:t>10-5</a:t>
            </a:r>
            <a:r>
              <a:rPr lang="zh-CN" altLang="zh-CN" b="1" kern="1000" dirty="0">
                <a:solidFill>
                  <a:srgbClr val="FF0000"/>
                </a:solidFill>
                <a:latin typeface="Times New Roman"/>
                <a:ea typeface="宋体"/>
              </a:rPr>
              <a:t>程序流程图</a:t>
            </a:r>
            <a:endParaRPr lang="zh-CN" altLang="zh-CN" b="1" kern="1000" dirty="0">
              <a:solidFill>
                <a:srgbClr val="FF0000"/>
              </a:solidFill>
              <a:effectLst/>
              <a:latin typeface="Times New Roman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445275544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261A1-74EA-4EAE-A309-0B0BD37F6EB0}" type="slidenum">
              <a:rPr lang="en-US" altLang="zh-CN" smtClean="0"/>
              <a:pPr>
                <a:defRPr/>
              </a:pPr>
              <a:t>88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801846"/>
            <a:ext cx="9144000" cy="417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5905">
              <a:lnSpc>
                <a:spcPts val="1505"/>
              </a:lnSpc>
              <a:spcAft>
                <a:spcPts val="0"/>
              </a:spcAft>
            </a:pPr>
            <a:r>
              <a:rPr lang="zh-CN" altLang="zh-CN" sz="2000" kern="1000" dirty="0">
                <a:latin typeface="Times New Roman"/>
                <a:ea typeface="宋体"/>
              </a:rPr>
              <a:t>汇编语言源程序</a:t>
            </a:r>
            <a:r>
              <a:rPr lang="zh-CN" altLang="zh-CN" sz="2000" kern="1000" dirty="0" smtClean="0">
                <a:latin typeface="Times New Roman"/>
                <a:ea typeface="宋体"/>
              </a:rPr>
              <a:t>：</a:t>
            </a:r>
            <a:endParaRPr lang="en-US" altLang="zh-CN" sz="2000" kern="1000" dirty="0" smtClean="0">
              <a:latin typeface="Times New Roman"/>
              <a:ea typeface="宋体"/>
            </a:endParaRPr>
          </a:p>
          <a:p>
            <a:pPr indent="255905">
              <a:lnSpc>
                <a:spcPts val="1505"/>
              </a:lnSpc>
              <a:spcAft>
                <a:spcPts val="0"/>
              </a:spcAft>
            </a:pPr>
            <a:endParaRPr lang="zh-CN" altLang="zh-CN" sz="2000" kern="1000" dirty="0">
              <a:latin typeface="Times New Roman"/>
              <a:ea typeface="宋体"/>
            </a:endParaRPr>
          </a:p>
          <a:p>
            <a:pPr marL="800100" lvl="1" indent="-342900" algn="just">
              <a:spcAft>
                <a:spcPts val="0"/>
              </a:spcAft>
              <a:buFont typeface="+mj-ea"/>
              <a:buAutoNum type="circleNumDbPlain"/>
            </a:pPr>
            <a:r>
              <a:rPr lang="zh-CN" altLang="zh-CN" sz="2000" kern="1000" dirty="0">
                <a:solidFill>
                  <a:srgbClr val="FF0000"/>
                </a:solidFill>
                <a:latin typeface="Times New Roman"/>
                <a:ea typeface="宋体"/>
              </a:rPr>
              <a:t>主程序</a:t>
            </a:r>
          </a:p>
          <a:p>
            <a:pPr indent="255905" algn="just"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           </a:t>
            </a:r>
            <a:r>
              <a:rPr lang="en-US" altLang="zh-CN" sz="2000" kern="1000" dirty="0" smtClean="0">
                <a:latin typeface="Times New Roman"/>
                <a:ea typeface="宋体"/>
              </a:rPr>
              <a:t>		ORG    </a:t>
            </a:r>
            <a:r>
              <a:rPr lang="en-US" altLang="zh-CN" sz="2000" kern="1000" dirty="0">
                <a:latin typeface="Times New Roman"/>
                <a:ea typeface="宋体"/>
              </a:rPr>
              <a:t>1000H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2000" kern="1000" dirty="0" smtClean="0">
                <a:latin typeface="Times New Roman"/>
                <a:ea typeface="宋体"/>
              </a:rPr>
              <a:t>TBLOCK   		DATA    </a:t>
            </a:r>
            <a:r>
              <a:rPr lang="en-US" altLang="zh-CN" sz="2000" kern="1000" dirty="0">
                <a:latin typeface="Times New Roman"/>
                <a:ea typeface="宋体"/>
              </a:rPr>
              <a:t>20H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LEN       </a:t>
            </a:r>
            <a:r>
              <a:rPr lang="en-US" altLang="zh-CN" sz="2000" kern="1000" dirty="0" smtClean="0">
                <a:latin typeface="Times New Roman"/>
                <a:ea typeface="宋体"/>
              </a:rPr>
              <a:t>		DATA    </a:t>
            </a:r>
            <a:r>
              <a:rPr lang="en-US" altLang="zh-CN" sz="2000" kern="1000" dirty="0">
                <a:latin typeface="Times New Roman"/>
                <a:ea typeface="宋体"/>
              </a:rPr>
              <a:t>1EH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START:     </a:t>
            </a:r>
            <a:r>
              <a:rPr lang="en-US" altLang="zh-CN" sz="2000" kern="1000" dirty="0" smtClean="0">
                <a:latin typeface="Times New Roman"/>
                <a:ea typeface="宋体"/>
              </a:rPr>
              <a:t>		MOV    </a:t>
            </a:r>
            <a:r>
              <a:rPr lang="en-US" altLang="zh-CN" sz="2000" kern="1000" dirty="0">
                <a:latin typeface="Times New Roman"/>
                <a:ea typeface="宋体"/>
              </a:rPr>
              <a:t>SCON,    #80H        </a:t>
            </a:r>
            <a:r>
              <a:rPr lang="zh-CN" altLang="zh-CN" sz="2000" kern="1000" dirty="0">
                <a:latin typeface="Times New Roman"/>
                <a:ea typeface="宋体"/>
              </a:rPr>
              <a:t>；串行口为方式</a:t>
            </a:r>
            <a:r>
              <a:rPr lang="en-US" altLang="zh-CN" sz="2000" kern="1000" dirty="0">
                <a:latin typeface="Times New Roman"/>
                <a:ea typeface="宋体"/>
              </a:rPr>
              <a:t>2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           </a:t>
            </a:r>
            <a:r>
              <a:rPr lang="en-US" altLang="zh-CN" sz="2000" kern="1000" dirty="0" smtClean="0">
                <a:latin typeface="Times New Roman"/>
                <a:ea typeface="宋体"/>
              </a:rPr>
              <a:t>		MOV    </a:t>
            </a:r>
            <a:r>
              <a:rPr lang="en-US" altLang="zh-CN" sz="2000" kern="1000" dirty="0">
                <a:latin typeface="Times New Roman"/>
                <a:ea typeface="宋体"/>
              </a:rPr>
              <a:t>PCON,    #80H         </a:t>
            </a:r>
            <a:r>
              <a:rPr lang="zh-CN" altLang="zh-CN" sz="2000" kern="1000" dirty="0">
                <a:latin typeface="Times New Roman"/>
                <a:ea typeface="宋体"/>
              </a:rPr>
              <a:t>；波特率为</a:t>
            </a:r>
            <a:r>
              <a:rPr lang="en-US" altLang="zh-CN" sz="2000" kern="1000" dirty="0" err="1">
                <a:latin typeface="Times New Roman"/>
                <a:ea typeface="宋体"/>
              </a:rPr>
              <a:t>fosc</a:t>
            </a:r>
            <a:r>
              <a:rPr lang="en-US" altLang="zh-CN" sz="2000" kern="1000" dirty="0">
                <a:latin typeface="Times New Roman"/>
                <a:ea typeface="宋体"/>
              </a:rPr>
              <a:t>/32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           </a:t>
            </a:r>
            <a:r>
              <a:rPr lang="en-US" altLang="zh-CN" sz="2000" kern="1000" dirty="0" smtClean="0">
                <a:latin typeface="Times New Roman"/>
                <a:ea typeface="宋体"/>
              </a:rPr>
              <a:t>		MOV    </a:t>
            </a:r>
            <a:r>
              <a:rPr lang="en-US" altLang="zh-CN" sz="2000" kern="1000" dirty="0">
                <a:latin typeface="Times New Roman"/>
                <a:ea typeface="宋体"/>
              </a:rPr>
              <a:t>R0</a:t>
            </a:r>
            <a:r>
              <a:rPr lang="zh-CN" altLang="zh-CN" sz="2000" kern="1000" dirty="0">
                <a:latin typeface="Times New Roman"/>
                <a:ea typeface="宋体"/>
              </a:rPr>
              <a:t>，</a:t>
            </a:r>
            <a:r>
              <a:rPr lang="en-US" altLang="zh-CN" sz="2000" kern="1000" dirty="0">
                <a:latin typeface="Times New Roman"/>
                <a:ea typeface="宋体"/>
              </a:rPr>
              <a:t>    #TBLOCK      </a:t>
            </a:r>
            <a:r>
              <a:rPr lang="zh-CN" altLang="zh-CN" sz="2000" kern="1000" dirty="0">
                <a:latin typeface="Times New Roman"/>
                <a:ea typeface="宋体"/>
              </a:rPr>
              <a:t>；数据块始址送</a:t>
            </a:r>
            <a:r>
              <a:rPr lang="en-US" altLang="zh-CN" sz="2000" kern="1000" dirty="0">
                <a:latin typeface="Times New Roman"/>
                <a:ea typeface="宋体"/>
              </a:rPr>
              <a:t>R0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           </a:t>
            </a:r>
            <a:r>
              <a:rPr lang="en-US" altLang="zh-CN" sz="2000" kern="1000" dirty="0" smtClean="0">
                <a:latin typeface="Times New Roman"/>
                <a:ea typeface="宋体"/>
              </a:rPr>
              <a:t>		R2</a:t>
            </a:r>
            <a:r>
              <a:rPr lang="zh-CN" altLang="zh-CN" sz="2000" kern="1000" dirty="0">
                <a:latin typeface="Times New Roman"/>
                <a:ea typeface="宋体"/>
              </a:rPr>
              <a:t>，</a:t>
            </a:r>
            <a:r>
              <a:rPr lang="en-US" altLang="zh-CN" sz="2000" kern="1000" dirty="0">
                <a:latin typeface="Times New Roman"/>
                <a:ea typeface="宋体"/>
              </a:rPr>
              <a:t>    #LEN          </a:t>
            </a:r>
            <a:r>
              <a:rPr lang="zh-CN" altLang="zh-CN" sz="2000" kern="1000" dirty="0">
                <a:latin typeface="Times New Roman"/>
                <a:ea typeface="宋体"/>
              </a:rPr>
              <a:t>；数据块长度送</a:t>
            </a:r>
            <a:r>
              <a:rPr lang="en-US" altLang="zh-CN" sz="2000" kern="1000" dirty="0">
                <a:latin typeface="Times New Roman"/>
                <a:ea typeface="宋体"/>
              </a:rPr>
              <a:t>R2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           </a:t>
            </a:r>
            <a:r>
              <a:rPr lang="en-US" altLang="zh-CN" sz="2000" kern="1000" dirty="0" smtClean="0">
                <a:latin typeface="Times New Roman"/>
                <a:ea typeface="宋体"/>
              </a:rPr>
              <a:t>		MOV    </a:t>
            </a:r>
            <a:r>
              <a:rPr lang="en-US" altLang="zh-CN" sz="2000" kern="1000" dirty="0">
                <a:latin typeface="Times New Roman"/>
                <a:ea typeface="宋体"/>
              </a:rPr>
              <a:t>R3</a:t>
            </a:r>
            <a:r>
              <a:rPr lang="zh-CN" altLang="zh-CN" sz="2000" kern="1000" dirty="0">
                <a:latin typeface="Times New Roman"/>
                <a:ea typeface="宋体"/>
              </a:rPr>
              <a:t>，</a:t>
            </a:r>
            <a:r>
              <a:rPr lang="en-US" altLang="zh-CN" sz="2000" kern="1000" dirty="0">
                <a:latin typeface="Times New Roman"/>
                <a:ea typeface="宋体"/>
              </a:rPr>
              <a:t>    #LEN          </a:t>
            </a:r>
            <a:r>
              <a:rPr lang="zh-CN" altLang="zh-CN" sz="2000" kern="1000" dirty="0">
                <a:latin typeface="Times New Roman"/>
                <a:ea typeface="宋体"/>
              </a:rPr>
              <a:t>；存入累加和寄存器</a:t>
            </a:r>
            <a:r>
              <a:rPr lang="en-US" altLang="zh-CN" sz="2000" kern="1000" dirty="0">
                <a:latin typeface="Times New Roman"/>
                <a:ea typeface="宋体"/>
              </a:rPr>
              <a:t>R3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           </a:t>
            </a:r>
            <a:r>
              <a:rPr lang="en-US" altLang="zh-CN" sz="2000" kern="1000" dirty="0" smtClean="0">
                <a:latin typeface="Times New Roman"/>
                <a:ea typeface="宋体"/>
              </a:rPr>
              <a:t>		ACALL  </a:t>
            </a:r>
            <a:r>
              <a:rPr lang="en-US" altLang="zh-CN" sz="2000" kern="1000" dirty="0">
                <a:latin typeface="Times New Roman"/>
                <a:ea typeface="宋体"/>
              </a:rPr>
              <a:t>TXSUB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           </a:t>
            </a:r>
            <a:r>
              <a:rPr lang="en-US" altLang="zh-CN" sz="2000" kern="1000" dirty="0" smtClean="0">
                <a:latin typeface="Times New Roman"/>
                <a:ea typeface="宋体"/>
              </a:rPr>
              <a:t>		...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lvl="2" indent="255905" algn="just"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           </a:t>
            </a:r>
            <a:r>
              <a:rPr lang="en-US" altLang="zh-CN" sz="2000" kern="1000" dirty="0" smtClean="0">
                <a:latin typeface="Times New Roman"/>
                <a:ea typeface="宋体"/>
              </a:rPr>
              <a:t> 	SJMP    </a:t>
            </a:r>
            <a:r>
              <a:rPr lang="en-US" altLang="zh-CN" sz="2000" kern="1000" dirty="0">
                <a:latin typeface="Times New Roman"/>
                <a:ea typeface="宋体"/>
              </a:rPr>
              <a:t>$                     </a:t>
            </a:r>
            <a:r>
              <a:rPr lang="zh-CN" altLang="zh-CN" sz="2000" kern="1000" dirty="0">
                <a:latin typeface="Times New Roman"/>
                <a:ea typeface="宋体"/>
              </a:rPr>
              <a:t>；动态停机</a:t>
            </a:r>
          </a:p>
        </p:txBody>
      </p:sp>
    </p:spTree>
    <p:extLst>
      <p:ext uri="{BB962C8B-B14F-4D97-AF65-F5344CB8AC3E}">
        <p14:creationId xmlns:p14="http://schemas.microsoft.com/office/powerpoint/2010/main" val="1923222306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261A1-74EA-4EAE-A309-0B0BD37F6EB0}" type="slidenum">
              <a:rPr lang="en-US" altLang="zh-CN" smtClean="0"/>
              <a:pPr>
                <a:defRPr/>
              </a:pPr>
              <a:t>89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161637" y="610519"/>
            <a:ext cx="6664036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+mj-ea"/>
              <a:buAutoNum type="circleNumDbPlain"/>
            </a:pPr>
            <a:r>
              <a:rPr lang="zh-CN" altLang="zh-CN" sz="1600" kern="1000" dirty="0">
                <a:solidFill>
                  <a:srgbClr val="FF0000"/>
                </a:solidFill>
                <a:latin typeface="Times New Roman"/>
                <a:ea typeface="宋体"/>
              </a:rPr>
              <a:t>发送子程序</a:t>
            </a:r>
          </a:p>
          <a:p>
            <a:pPr indent="255905" algn="just"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	ORG    </a:t>
            </a:r>
            <a:r>
              <a:rPr lang="en-US" altLang="zh-CN" sz="1600" kern="1000" dirty="0">
                <a:latin typeface="Times New Roman"/>
                <a:ea typeface="宋体"/>
              </a:rPr>
              <a:t>1100H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TXSUB: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 </a:t>
            </a:r>
            <a:r>
              <a:rPr lang="en-US" altLang="zh-CN" sz="1600" kern="1000" dirty="0">
                <a:latin typeface="Times New Roman"/>
                <a:ea typeface="宋体"/>
              </a:rPr>
              <a:t>PUSH    ACC      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；保护</a:t>
            </a:r>
            <a:r>
              <a:rPr lang="en-US" altLang="zh-CN" sz="1600" kern="1000" dirty="0">
                <a:latin typeface="Times New Roman"/>
                <a:ea typeface="宋体"/>
              </a:rPr>
              <a:t>A</a:t>
            </a:r>
            <a:r>
              <a:rPr lang="zh-CN" altLang="zh-CN" sz="1600" kern="1000" dirty="0">
                <a:latin typeface="Times New Roman"/>
                <a:ea typeface="宋体"/>
              </a:rPr>
              <a:t>中内容</a:t>
            </a:r>
          </a:p>
          <a:p>
            <a:pPr indent="255905" algn="just"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	PUSH    </a:t>
            </a:r>
            <a:r>
              <a:rPr lang="en-US" altLang="zh-CN" sz="1600" kern="1000" dirty="0">
                <a:latin typeface="Times New Roman"/>
                <a:ea typeface="宋体"/>
              </a:rPr>
              <a:t>PSW      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；保护</a:t>
            </a:r>
            <a:r>
              <a:rPr lang="en-US" altLang="zh-CN" sz="1600" kern="1000" dirty="0">
                <a:latin typeface="Times New Roman"/>
                <a:ea typeface="宋体"/>
              </a:rPr>
              <a:t>PSW</a:t>
            </a:r>
            <a:r>
              <a:rPr lang="zh-CN" altLang="zh-CN" sz="1600" kern="1000" dirty="0">
                <a:latin typeface="Times New Roman"/>
                <a:ea typeface="宋体"/>
              </a:rPr>
              <a:t>中内容</a:t>
            </a:r>
          </a:p>
          <a:p>
            <a:pPr lvl="2" indent="255905" algn="just">
              <a:spcAft>
                <a:spcPts val="0"/>
              </a:spcAft>
            </a:pPr>
            <a:r>
              <a:rPr lang="en-US" altLang="zh-CN" sz="1600" kern="1000" dirty="0" smtClean="0">
                <a:latin typeface="Times New Roman"/>
                <a:ea typeface="宋体"/>
              </a:rPr>
              <a:t> 	CLR     </a:t>
            </a:r>
            <a:r>
              <a:rPr lang="en-US" altLang="zh-CN" sz="1600" kern="1000" dirty="0">
                <a:latin typeface="Times New Roman"/>
                <a:ea typeface="宋体"/>
              </a:rPr>
              <a:t>TI         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；清</a:t>
            </a:r>
            <a:r>
              <a:rPr lang="en-US" altLang="zh-CN" sz="1600" kern="1000" dirty="0">
                <a:latin typeface="Times New Roman"/>
                <a:ea typeface="宋体"/>
              </a:rPr>
              <a:t>TI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TXLEN: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 </a:t>
            </a:r>
            <a:r>
              <a:rPr lang="en-US" altLang="zh-CN" sz="1600" kern="1000" dirty="0">
                <a:latin typeface="Times New Roman"/>
                <a:ea typeface="宋体"/>
              </a:rPr>
              <a:t>MOV    SBUF,    R2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；发送数据块长度</a:t>
            </a:r>
          </a:p>
          <a:p>
            <a:pPr indent="255905" algn="just"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		JNB     </a:t>
            </a:r>
            <a:r>
              <a:rPr lang="en-US" altLang="zh-CN" sz="1600" kern="1000" dirty="0">
                <a:latin typeface="Times New Roman"/>
                <a:ea typeface="宋体"/>
              </a:rPr>
              <a:t>TI,        $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；等待发完</a:t>
            </a:r>
          </a:p>
          <a:p>
            <a:pPr indent="255905" algn="just"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	CLR     </a:t>
            </a:r>
            <a:r>
              <a:rPr lang="en-US" altLang="zh-CN" sz="1600" kern="1000" dirty="0">
                <a:latin typeface="Times New Roman"/>
                <a:ea typeface="宋体"/>
              </a:rPr>
              <a:t>TI         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；发完后清</a:t>
            </a:r>
            <a:r>
              <a:rPr lang="en-US" altLang="zh-CN" sz="1600" kern="1000" dirty="0">
                <a:latin typeface="Times New Roman"/>
                <a:ea typeface="宋体"/>
              </a:rPr>
              <a:t>TI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TXD: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MOV    </a:t>
            </a:r>
            <a:r>
              <a:rPr lang="en-US" altLang="zh-CN" sz="1600" kern="1000" dirty="0">
                <a:latin typeface="Times New Roman"/>
                <a:ea typeface="宋体"/>
              </a:rPr>
              <a:t>A,        @R0           </a:t>
            </a:r>
            <a:r>
              <a:rPr lang="zh-CN" altLang="zh-CN" sz="1600" kern="1000" dirty="0">
                <a:latin typeface="Times New Roman"/>
                <a:ea typeface="宋体"/>
              </a:rPr>
              <a:t>；发送字符送</a:t>
            </a:r>
            <a:r>
              <a:rPr lang="en-US" altLang="zh-CN" sz="1600" kern="1000" dirty="0">
                <a:latin typeface="Times New Roman"/>
                <a:ea typeface="宋体"/>
              </a:rPr>
              <a:t>A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	 </a:t>
            </a:r>
            <a:r>
              <a:rPr lang="en-US" altLang="zh-CN" sz="1600" kern="1000" dirty="0">
                <a:latin typeface="Times New Roman"/>
                <a:ea typeface="宋体"/>
              </a:rPr>
              <a:t>MOV    SBUF,    A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；启动发送</a:t>
            </a:r>
          </a:p>
          <a:p>
            <a:pPr indent="255905" algn="just"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	JNB     </a:t>
            </a:r>
            <a:r>
              <a:rPr lang="en-US" altLang="zh-CN" sz="1600" kern="1000" dirty="0">
                <a:latin typeface="Times New Roman"/>
                <a:ea typeface="宋体"/>
              </a:rPr>
              <a:t>TI        $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；等待发完</a:t>
            </a:r>
          </a:p>
          <a:p>
            <a:pPr indent="255905" algn="just"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	CLR     </a:t>
            </a:r>
            <a:r>
              <a:rPr lang="en-US" altLang="zh-CN" sz="1600" kern="1000" dirty="0">
                <a:latin typeface="Times New Roman"/>
                <a:ea typeface="宋体"/>
              </a:rPr>
              <a:t>TI         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；发完后清</a:t>
            </a:r>
            <a:r>
              <a:rPr lang="en-US" altLang="zh-CN" sz="1600" kern="1000" dirty="0">
                <a:latin typeface="Times New Roman"/>
                <a:ea typeface="宋体"/>
              </a:rPr>
              <a:t>TI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	ADD     </a:t>
            </a:r>
            <a:r>
              <a:rPr lang="en-US" altLang="zh-CN" sz="1600" kern="1000" dirty="0">
                <a:latin typeface="Times New Roman"/>
                <a:ea typeface="宋体"/>
              </a:rPr>
              <a:t>A,        R3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；求累加和</a:t>
            </a:r>
          </a:p>
          <a:p>
            <a:pPr indent="255905" algn="just"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	MOV     </a:t>
            </a:r>
            <a:r>
              <a:rPr lang="en-US" altLang="zh-CN" sz="1600" kern="1000" dirty="0">
                <a:latin typeface="Times New Roman"/>
                <a:ea typeface="宋体"/>
              </a:rPr>
              <a:t>R3       A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；存入</a:t>
            </a:r>
            <a:r>
              <a:rPr lang="en-US" altLang="zh-CN" sz="1600" kern="1000" dirty="0">
                <a:latin typeface="Times New Roman"/>
                <a:ea typeface="宋体"/>
              </a:rPr>
              <a:t>R3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	INC      </a:t>
            </a:r>
            <a:r>
              <a:rPr lang="en-US" altLang="zh-CN" sz="1600" kern="1000" dirty="0">
                <a:latin typeface="Times New Roman"/>
                <a:ea typeface="宋体"/>
              </a:rPr>
              <a:t>R0        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；字符块指针加</a:t>
            </a:r>
            <a:r>
              <a:rPr lang="en-US" altLang="zh-CN" sz="1600" kern="1000" dirty="0">
                <a:latin typeface="Times New Roman"/>
                <a:ea typeface="宋体"/>
              </a:rPr>
              <a:t>1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	DJNZ    </a:t>
            </a:r>
            <a:r>
              <a:rPr lang="en-US" altLang="zh-CN" sz="1600" kern="1000" dirty="0">
                <a:latin typeface="Times New Roman"/>
                <a:ea typeface="宋体"/>
              </a:rPr>
              <a:t>R2,       TXD         </a:t>
            </a:r>
            <a:r>
              <a:rPr lang="zh-CN" altLang="zh-CN" sz="1600" kern="1000" dirty="0" smtClean="0">
                <a:latin typeface="Times New Roman"/>
                <a:ea typeface="宋体"/>
              </a:rPr>
              <a:t>；</a:t>
            </a:r>
            <a:r>
              <a:rPr lang="zh-CN" altLang="zh-CN" sz="1600" kern="1000" dirty="0">
                <a:latin typeface="Times New Roman"/>
                <a:ea typeface="宋体"/>
              </a:rPr>
              <a:t>若字符未全发完，则继续</a:t>
            </a:r>
          </a:p>
          <a:p>
            <a:pPr indent="255905" algn="just"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TXSUM: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MOV    </a:t>
            </a:r>
            <a:r>
              <a:rPr lang="en-US" altLang="zh-CN" sz="1600" kern="1000" dirty="0">
                <a:latin typeface="Times New Roman"/>
                <a:ea typeface="宋体"/>
              </a:rPr>
              <a:t>SBUF,    R3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；若发完，则发累加和</a:t>
            </a:r>
          </a:p>
          <a:p>
            <a:pPr indent="255905" algn="just"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	 </a:t>
            </a:r>
            <a:r>
              <a:rPr lang="en-US" altLang="zh-CN" sz="1600" kern="1000" dirty="0">
                <a:latin typeface="Times New Roman"/>
                <a:ea typeface="宋体"/>
              </a:rPr>
              <a:t>JNB      TI,       $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；等待累加和发完</a:t>
            </a:r>
          </a:p>
          <a:p>
            <a:pPr indent="255905" algn="just"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	CLK     </a:t>
            </a:r>
            <a:r>
              <a:rPr lang="en-US" altLang="zh-CN" sz="1600" kern="1000" dirty="0">
                <a:latin typeface="Times New Roman"/>
                <a:ea typeface="宋体"/>
              </a:rPr>
              <a:t>TI         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；若发完，则清</a:t>
            </a:r>
            <a:r>
              <a:rPr lang="en-US" altLang="zh-CN" sz="1600" kern="1000" dirty="0">
                <a:latin typeface="Times New Roman"/>
                <a:ea typeface="宋体"/>
              </a:rPr>
              <a:t>TI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	MOV    </a:t>
            </a:r>
            <a:r>
              <a:rPr lang="en-US" altLang="zh-CN" sz="1600" kern="1000" dirty="0">
                <a:latin typeface="Times New Roman"/>
                <a:ea typeface="宋体"/>
              </a:rPr>
              <a:t>R3,       #00H           </a:t>
            </a:r>
            <a:r>
              <a:rPr lang="zh-CN" altLang="zh-CN" sz="1600" kern="1000" dirty="0">
                <a:latin typeface="Times New Roman"/>
                <a:ea typeface="宋体"/>
              </a:rPr>
              <a:t>；清累加和寄存器</a:t>
            </a:r>
            <a:r>
              <a:rPr lang="en-US" altLang="zh-CN" sz="1600" kern="1000" dirty="0">
                <a:latin typeface="Times New Roman"/>
                <a:ea typeface="宋体"/>
              </a:rPr>
              <a:t>R3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	POP     </a:t>
            </a:r>
            <a:r>
              <a:rPr lang="en-US" altLang="zh-CN" sz="1600" kern="1000" dirty="0">
                <a:latin typeface="Times New Roman"/>
                <a:ea typeface="宋体"/>
              </a:rPr>
              <a:t>ACC       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；恢复</a:t>
            </a:r>
            <a:r>
              <a:rPr lang="en-US" altLang="zh-CN" sz="1600" kern="1000" dirty="0">
                <a:latin typeface="Times New Roman"/>
                <a:ea typeface="宋体"/>
              </a:rPr>
              <a:t>PSW</a:t>
            </a:r>
            <a:r>
              <a:rPr lang="zh-CN" altLang="zh-CN" sz="1600" kern="1000" dirty="0">
                <a:latin typeface="Times New Roman"/>
                <a:ea typeface="宋体"/>
              </a:rPr>
              <a:t>中内容</a:t>
            </a:r>
          </a:p>
          <a:p>
            <a:pPr indent="255905" algn="just"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	RET                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；恢复</a:t>
            </a:r>
            <a:r>
              <a:rPr lang="en-US" altLang="zh-CN" sz="1600" kern="1000" dirty="0">
                <a:latin typeface="Times New Roman"/>
                <a:ea typeface="宋体"/>
              </a:rPr>
              <a:t>ACC</a:t>
            </a:r>
            <a:r>
              <a:rPr lang="zh-CN" altLang="zh-CN" sz="1600" kern="1000" dirty="0">
                <a:latin typeface="Times New Roman"/>
                <a:ea typeface="宋体"/>
              </a:rPr>
              <a:t>中内容</a:t>
            </a:r>
          </a:p>
          <a:p>
            <a:pPr indent="255905" algn="just"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	END</a:t>
            </a:r>
            <a:endParaRPr lang="zh-CN" altLang="zh-CN" sz="1600" kern="1000" dirty="0">
              <a:effectLst/>
              <a:latin typeface="Times New Roman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555746350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261A1-74EA-4EAE-A309-0B0BD37F6EB0}" type="slidenum">
              <a:rPr lang="en-US" altLang="zh-CN" smtClean="0"/>
              <a:pPr>
                <a:defRPr/>
              </a:pPr>
              <a:t>90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774903"/>
            <a:ext cx="9079344" cy="4811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*C51</a:t>
            </a:r>
            <a:r>
              <a:rPr lang="zh-CN" altLang="zh-CN" sz="2000" kern="1000" dirty="0">
                <a:latin typeface="Times New Roman"/>
                <a:ea typeface="宋体"/>
              </a:rPr>
              <a:t>源程序</a:t>
            </a:r>
            <a:r>
              <a:rPr lang="zh-CN" altLang="zh-CN" sz="2000" kern="1000" dirty="0" smtClean="0">
                <a:latin typeface="Times New Roman"/>
                <a:ea typeface="宋体"/>
              </a:rPr>
              <a:t>：</a:t>
            </a:r>
            <a:endParaRPr lang="en-US" altLang="zh-CN" sz="2000" kern="1000" dirty="0" smtClean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endParaRPr lang="zh-CN" altLang="zh-CN" sz="2000" kern="1000" dirty="0">
              <a:latin typeface="Times New Roman"/>
              <a:ea typeface="宋体"/>
            </a:endParaRPr>
          </a:p>
          <a:p>
            <a:pPr marL="269875" indent="255905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#include&lt;reg51.h&gt;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69875" indent="255905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#define </a:t>
            </a:r>
            <a:r>
              <a:rPr lang="en-US" altLang="zh-CN" sz="1600" kern="1000" dirty="0" err="1">
                <a:latin typeface="Times New Roman"/>
                <a:ea typeface="宋体"/>
              </a:rPr>
              <a:t>uchar</a:t>
            </a:r>
            <a:r>
              <a:rPr lang="en-US" altLang="zh-CN" sz="1600" kern="1000" dirty="0">
                <a:latin typeface="Times New Roman"/>
                <a:ea typeface="宋体"/>
              </a:rPr>
              <a:t> unsigned char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69875" indent="255905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#define LEN 30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69875" indent="255905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 err="1">
                <a:latin typeface="Times New Roman"/>
                <a:ea typeface="宋体"/>
              </a:rPr>
              <a:t>uchar</a:t>
            </a:r>
            <a:r>
              <a:rPr lang="en-US" altLang="zh-CN" sz="1600" kern="1000" dirty="0">
                <a:latin typeface="Times New Roman"/>
                <a:ea typeface="宋体"/>
              </a:rPr>
              <a:t> data TBLOCK[LEN]; 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69875" indent="255905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 err="1">
                <a:latin typeface="Times New Roman"/>
                <a:ea typeface="宋体"/>
              </a:rPr>
              <a:t>uchar</a:t>
            </a:r>
            <a:r>
              <a:rPr lang="en-US" altLang="zh-CN" sz="1600" kern="1000" dirty="0">
                <a:latin typeface="Times New Roman"/>
                <a:ea typeface="宋体"/>
              </a:rPr>
              <a:t> </a:t>
            </a:r>
            <a:r>
              <a:rPr lang="en-US" altLang="zh-CN" sz="1600" kern="1000" dirty="0" err="1">
                <a:latin typeface="Times New Roman"/>
                <a:ea typeface="宋体"/>
              </a:rPr>
              <a:t>num</a:t>
            </a:r>
            <a:r>
              <a:rPr lang="en-US" altLang="zh-CN" sz="1600" kern="1000" dirty="0">
                <a:latin typeface="Times New Roman"/>
                <a:ea typeface="宋体"/>
              </a:rPr>
              <a:t>;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69875" indent="255905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 err="1">
                <a:latin typeface="Times New Roman"/>
                <a:ea typeface="宋体"/>
              </a:rPr>
              <a:t>uchar</a:t>
            </a:r>
            <a:r>
              <a:rPr lang="en-US" altLang="zh-CN" sz="1600" kern="1000" dirty="0">
                <a:latin typeface="Times New Roman"/>
                <a:ea typeface="宋体"/>
              </a:rPr>
              <a:t> sum;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69875" indent="255905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void main (void)         			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  /*</a:t>
            </a:r>
            <a:r>
              <a:rPr lang="zh-CN" altLang="zh-CN" sz="1600" kern="1000" dirty="0">
                <a:latin typeface="Times New Roman"/>
                <a:ea typeface="宋体"/>
              </a:rPr>
              <a:t>主函数</a:t>
            </a:r>
            <a:r>
              <a:rPr lang="en-US" altLang="zh-CN" sz="1600" kern="1000" dirty="0">
                <a:latin typeface="Times New Roman"/>
                <a:ea typeface="宋体"/>
              </a:rPr>
              <a:t>*/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69875" indent="255905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{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69875" indent="255905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PCON = 0x80;        			    /*</a:t>
            </a:r>
            <a:r>
              <a:rPr lang="zh-CN" altLang="zh-CN" sz="1600" kern="1000" dirty="0">
                <a:latin typeface="Times New Roman"/>
                <a:ea typeface="宋体"/>
              </a:rPr>
              <a:t>波特率加倍</a:t>
            </a:r>
            <a:r>
              <a:rPr lang="en-US" altLang="zh-CN" sz="1600" kern="1000" dirty="0">
                <a:latin typeface="Times New Roman"/>
                <a:ea typeface="宋体"/>
              </a:rPr>
              <a:t>*/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69875" indent="255905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SCON = 0x80;           		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 </a:t>
            </a:r>
            <a:r>
              <a:rPr lang="en-US" altLang="zh-CN" sz="1600" kern="1000" dirty="0">
                <a:latin typeface="Times New Roman"/>
                <a:ea typeface="宋体"/>
              </a:rPr>
              <a:t>/*</a:t>
            </a:r>
            <a:r>
              <a:rPr lang="zh-CN" altLang="zh-CN" sz="1600" kern="1000" dirty="0">
                <a:latin typeface="Times New Roman"/>
                <a:ea typeface="宋体"/>
              </a:rPr>
              <a:t>置串行口工作方式</a:t>
            </a:r>
            <a:r>
              <a:rPr lang="en-US" altLang="zh-CN" sz="1600" kern="1000" dirty="0">
                <a:latin typeface="Times New Roman"/>
                <a:ea typeface="宋体"/>
              </a:rPr>
              <a:t>2 */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69875" indent="255905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ES = 1;                			/*</a:t>
            </a:r>
            <a:r>
              <a:rPr lang="zh-CN" altLang="zh-CN" sz="1600" kern="1000" dirty="0">
                <a:latin typeface="Times New Roman"/>
                <a:ea typeface="宋体"/>
              </a:rPr>
              <a:t>开串行开中断</a:t>
            </a:r>
            <a:r>
              <a:rPr lang="en-US" altLang="zh-CN" sz="1600" kern="1000" dirty="0">
                <a:latin typeface="Times New Roman"/>
                <a:ea typeface="宋体"/>
              </a:rPr>
              <a:t>*/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69875" indent="255905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EA = 1;               			/*</a:t>
            </a:r>
            <a:r>
              <a:rPr lang="zh-CN" altLang="zh-CN" sz="1600" kern="1000" dirty="0">
                <a:latin typeface="Times New Roman"/>
                <a:ea typeface="宋体"/>
              </a:rPr>
              <a:t>开总的中断</a:t>
            </a:r>
            <a:r>
              <a:rPr lang="en-US" altLang="zh-CN" sz="1600" kern="1000" dirty="0">
                <a:latin typeface="Times New Roman"/>
                <a:ea typeface="宋体"/>
              </a:rPr>
              <a:t>*/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69875" indent="255905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sum=LEN;                 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	/*</a:t>
            </a:r>
            <a:r>
              <a:rPr lang="zh-CN" altLang="zh-CN" sz="1600" kern="1000" dirty="0">
                <a:latin typeface="Times New Roman"/>
                <a:ea typeface="宋体"/>
              </a:rPr>
              <a:t>字符块长度送累加和变量</a:t>
            </a:r>
            <a:r>
              <a:rPr lang="en-US" altLang="zh-CN" sz="1600" kern="1000" dirty="0">
                <a:latin typeface="Times New Roman"/>
                <a:ea typeface="宋体"/>
              </a:rPr>
              <a:t>*/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79400" indent="492760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SBUF=LEN;               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	/*</a:t>
            </a:r>
            <a:r>
              <a:rPr lang="zh-CN" altLang="zh-CN" sz="1600" kern="1000" dirty="0">
                <a:latin typeface="Times New Roman"/>
                <a:ea typeface="宋体"/>
              </a:rPr>
              <a:t>发送字符块长度字节</a:t>
            </a:r>
            <a:r>
              <a:rPr lang="en-US" altLang="zh-CN" sz="1600" kern="1000" dirty="0">
                <a:latin typeface="Times New Roman"/>
                <a:ea typeface="宋体"/>
              </a:rPr>
              <a:t>*/    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79400" indent="492760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while(TI==0) ;                 		/*</a:t>
            </a:r>
            <a:r>
              <a:rPr lang="zh-CN" altLang="zh-CN" sz="1600" kern="1000" dirty="0">
                <a:latin typeface="Times New Roman"/>
                <a:ea typeface="宋体"/>
              </a:rPr>
              <a:t>等待发送出去</a:t>
            </a:r>
            <a:r>
              <a:rPr lang="en-US" altLang="zh-CN" sz="1600" kern="1000" dirty="0">
                <a:latin typeface="Times New Roman"/>
                <a:ea typeface="宋体"/>
              </a:rPr>
              <a:t>*/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79400" indent="492760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TI=0;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79400" indent="492760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for (</a:t>
            </a:r>
            <a:r>
              <a:rPr lang="en-US" altLang="zh-CN" sz="1600" kern="1000" dirty="0" err="1">
                <a:latin typeface="Times New Roman"/>
                <a:ea typeface="宋体"/>
              </a:rPr>
              <a:t>num</a:t>
            </a:r>
            <a:r>
              <a:rPr lang="en-US" altLang="zh-CN" sz="1600" kern="1000" dirty="0">
                <a:latin typeface="Times New Roman"/>
                <a:ea typeface="宋体"/>
              </a:rPr>
              <a:t>=0;num&lt;</a:t>
            </a:r>
            <a:r>
              <a:rPr lang="en-US" altLang="zh-CN" sz="1600" kern="1000" dirty="0" err="1">
                <a:latin typeface="Times New Roman"/>
                <a:ea typeface="宋体"/>
              </a:rPr>
              <a:t>LEN;num</a:t>
            </a:r>
            <a:r>
              <a:rPr lang="en-US" altLang="zh-CN" sz="1600" kern="1000" dirty="0">
                <a:latin typeface="Times New Roman"/>
                <a:ea typeface="宋体"/>
              </a:rPr>
              <a:t>++)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69875" indent="255905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{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79400" indent="721360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SBUF= TBLOCK[</a:t>
            </a:r>
            <a:r>
              <a:rPr lang="en-US" altLang="zh-CN" sz="1600" kern="1000" dirty="0" err="1">
                <a:latin typeface="Times New Roman"/>
                <a:ea typeface="宋体"/>
              </a:rPr>
              <a:t>num</a:t>
            </a:r>
            <a:r>
              <a:rPr lang="en-US" altLang="zh-CN" sz="1600" kern="1000" dirty="0">
                <a:latin typeface="Times New Roman"/>
                <a:ea typeface="宋体"/>
              </a:rPr>
              <a:t>]; 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	/*</a:t>
            </a:r>
            <a:r>
              <a:rPr lang="zh-CN" altLang="zh-CN" sz="1600" kern="1000" dirty="0">
                <a:latin typeface="Times New Roman"/>
                <a:ea typeface="宋体"/>
              </a:rPr>
              <a:t>逐个发送数据</a:t>
            </a:r>
            <a:r>
              <a:rPr lang="en-US" altLang="zh-CN" sz="1600" kern="1000" dirty="0">
                <a:latin typeface="Times New Roman"/>
                <a:ea typeface="宋体"/>
              </a:rPr>
              <a:t>*/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69875" indent="255905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	    	   sum+= TBLOCK[</a:t>
            </a:r>
            <a:r>
              <a:rPr lang="en-US" altLang="zh-CN" sz="1600" kern="1000" dirty="0" err="1">
                <a:latin typeface="Times New Roman"/>
                <a:ea typeface="宋体"/>
              </a:rPr>
              <a:t>num</a:t>
            </a:r>
            <a:r>
              <a:rPr lang="en-US" altLang="zh-CN" sz="1600" kern="1000" dirty="0">
                <a:latin typeface="Times New Roman"/>
                <a:ea typeface="宋体"/>
              </a:rPr>
              <a:t>];           /*</a:t>
            </a:r>
            <a:r>
              <a:rPr lang="zh-CN" altLang="zh-CN" sz="1600" kern="1000" dirty="0">
                <a:latin typeface="Times New Roman"/>
                <a:ea typeface="宋体"/>
              </a:rPr>
              <a:t>计算累加和</a:t>
            </a:r>
            <a:r>
              <a:rPr lang="en-US" altLang="zh-CN" sz="1600" kern="1000" dirty="0">
                <a:latin typeface="Times New Roman"/>
                <a:ea typeface="宋体"/>
              </a:rPr>
              <a:t>*/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69875" indent="255905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	   while (TI==0);TI=0;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69875" indent="255905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}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79400" indent="492760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SBUF=sum;               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		/*</a:t>
            </a:r>
            <a:r>
              <a:rPr lang="zh-CN" altLang="zh-CN" sz="1600" kern="1000" dirty="0">
                <a:latin typeface="Times New Roman"/>
                <a:ea typeface="宋体"/>
              </a:rPr>
              <a:t>全部数据发送完毕后，发计算出的累加和</a:t>
            </a:r>
            <a:r>
              <a:rPr lang="en-US" altLang="zh-CN" sz="1600" kern="1000" dirty="0">
                <a:latin typeface="Times New Roman"/>
                <a:ea typeface="宋体"/>
              </a:rPr>
              <a:t>*/  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79400" indent="492760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while (TI==0);TI=0;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69875" indent="255905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</a:t>
            </a:r>
            <a:r>
              <a:rPr lang="en-US" altLang="zh-CN" sz="1600" kern="1000" dirty="0">
                <a:latin typeface="Times New Roman"/>
                <a:ea typeface="宋体"/>
              </a:rPr>
              <a:t>while(1) ;           			    /*</a:t>
            </a:r>
            <a:r>
              <a:rPr lang="zh-CN" altLang="zh-CN" sz="1600" kern="1000" dirty="0">
                <a:latin typeface="Times New Roman"/>
                <a:ea typeface="宋体"/>
              </a:rPr>
              <a:t>发送完毕，动态停机</a:t>
            </a:r>
            <a:r>
              <a:rPr lang="en-US" altLang="zh-CN" sz="1600" kern="1000" dirty="0">
                <a:latin typeface="Times New Roman"/>
                <a:ea typeface="宋体"/>
              </a:rPr>
              <a:t>*/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marL="269875" indent="255905" algn="just">
              <a:lnSpc>
                <a:spcPts val="1300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}</a:t>
            </a:r>
            <a:endParaRPr lang="zh-CN" altLang="zh-CN" sz="1600" kern="1000" dirty="0">
              <a:effectLst/>
              <a:latin typeface="Times New Roman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488970657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261A1-74EA-4EAE-A309-0B0BD37F6EB0}" type="slidenum">
              <a:rPr lang="en-US" altLang="zh-CN" smtClean="0"/>
              <a:pPr>
                <a:defRPr/>
              </a:pPr>
              <a:t>91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119270" y="844900"/>
            <a:ext cx="888558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200000"/>
              </a:lnSpc>
              <a:spcAft>
                <a:spcPts val="0"/>
              </a:spcAft>
            </a:pPr>
            <a:r>
              <a:rPr lang="en-US" altLang="zh-CN" sz="2000" b="1" kern="1000" dirty="0" smtClean="0">
                <a:solidFill>
                  <a:srgbClr val="FF0000"/>
                </a:solidFill>
                <a:latin typeface="Arial"/>
                <a:ea typeface="黑体"/>
              </a:rPr>
              <a:t>        </a:t>
            </a:r>
            <a:r>
              <a:rPr lang="zh-CN" altLang="zh-CN" sz="2000" b="1" kern="1000" dirty="0" smtClean="0">
                <a:solidFill>
                  <a:srgbClr val="FF0000"/>
                </a:solidFill>
                <a:latin typeface="Arial"/>
                <a:ea typeface="黑体"/>
              </a:rPr>
              <a:t>【</a:t>
            </a:r>
            <a:r>
              <a:rPr lang="zh-CN" altLang="zh-CN" sz="2000" b="1" kern="1000" dirty="0">
                <a:solidFill>
                  <a:srgbClr val="FF0000"/>
                </a:solidFill>
                <a:latin typeface="Arial"/>
                <a:ea typeface="黑体"/>
              </a:rPr>
              <a:t>例</a:t>
            </a:r>
            <a:r>
              <a:rPr lang="en-US" altLang="zh-CN" sz="2000" b="1" kern="1000" dirty="0">
                <a:solidFill>
                  <a:srgbClr val="FF0000"/>
                </a:solidFill>
                <a:latin typeface="Arial"/>
                <a:ea typeface="黑体"/>
                <a:cs typeface="Times New Roman"/>
              </a:rPr>
              <a:t>10-6</a:t>
            </a:r>
            <a:r>
              <a:rPr lang="zh-CN" altLang="zh-CN" sz="2000" b="1" kern="1000" dirty="0">
                <a:solidFill>
                  <a:srgbClr val="FF0000"/>
                </a:solidFill>
                <a:latin typeface="Arial"/>
                <a:ea typeface="黑体"/>
              </a:rPr>
              <a:t>】</a:t>
            </a:r>
            <a:r>
              <a:rPr lang="zh-CN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请用</a:t>
            </a:r>
            <a:r>
              <a:rPr lang="zh-CN" altLang="zh-CN" sz="2000" b="1" kern="1000" dirty="0">
                <a:solidFill>
                  <a:srgbClr val="3D41D1"/>
                </a:solidFill>
                <a:latin typeface="Times New Roman"/>
                <a:ea typeface="宋体"/>
              </a:rPr>
              <a:t>查询法</a:t>
            </a:r>
            <a:r>
              <a:rPr lang="zh-CN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编出串行口在方式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3</a:t>
            </a:r>
            <a:r>
              <a:rPr lang="zh-CN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下的接收程序。设单片机主频为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11.0592MHz</a:t>
            </a:r>
            <a:r>
              <a:rPr lang="zh-CN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，波特率为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2400b</a:t>
            </a:r>
            <a:r>
              <a:rPr lang="zh-CN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／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s</a:t>
            </a:r>
            <a:r>
              <a:rPr lang="zh-CN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，接收数据区起始地址为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RBLOCK(</a:t>
            </a:r>
            <a:r>
              <a:rPr lang="zh-CN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内部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RAM)</a:t>
            </a:r>
            <a:r>
              <a:rPr lang="zh-CN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，接收数据块长度字节由始发端发送来。要求采用累加和校验，并安排出错处理程序。</a:t>
            </a:r>
          </a:p>
          <a:p>
            <a:pPr lvl="0" algn="just">
              <a:lnSpc>
                <a:spcPct val="200000"/>
              </a:lnSpc>
              <a:spcAft>
                <a:spcPts val="0"/>
              </a:spcAft>
            </a:pPr>
            <a:r>
              <a:rPr lang="en-US" altLang="zh-CN" sz="2000" kern="1000" dirty="0" smtClean="0">
                <a:solidFill>
                  <a:srgbClr val="000000"/>
                </a:solidFill>
                <a:latin typeface="Arial"/>
                <a:ea typeface="黑体"/>
              </a:rPr>
              <a:t>    </a:t>
            </a:r>
            <a:r>
              <a:rPr lang="zh-CN" altLang="zh-CN" sz="2000" kern="1000" dirty="0" smtClean="0">
                <a:solidFill>
                  <a:srgbClr val="000000"/>
                </a:solidFill>
                <a:latin typeface="Arial"/>
                <a:ea typeface="黑体"/>
              </a:rPr>
              <a:t>解</a:t>
            </a:r>
            <a:r>
              <a:rPr lang="zh-CN" altLang="zh-CN" sz="2000" kern="1000" dirty="0">
                <a:solidFill>
                  <a:srgbClr val="000000"/>
                </a:solidFill>
                <a:latin typeface="Arial"/>
                <a:ea typeface="黑体"/>
              </a:rPr>
              <a:t>：</a:t>
            </a:r>
            <a:r>
              <a:rPr lang="zh-CN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本程序由主程序、接收子程序和出错处理程序组成。</a:t>
            </a:r>
          </a:p>
        </p:txBody>
      </p:sp>
    </p:spTree>
    <p:extLst>
      <p:ext uri="{BB962C8B-B14F-4D97-AF65-F5344CB8AC3E}">
        <p14:creationId xmlns:p14="http://schemas.microsoft.com/office/powerpoint/2010/main" val="1519620331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261A1-74EA-4EAE-A309-0B0BD37F6EB0}" type="slidenum">
              <a:rPr lang="en-US" altLang="zh-CN" smtClean="0"/>
              <a:pPr>
                <a:defRPr/>
              </a:pPr>
              <a:t>92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78168"/>
            <a:ext cx="901479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5905" algn="just">
              <a:spcAft>
                <a:spcPts val="0"/>
              </a:spcAft>
            </a:pPr>
            <a:r>
              <a:rPr lang="en-US" altLang="zh-CN" sz="2000" kern="1000" dirty="0" smtClean="0">
                <a:latin typeface="Times New Roman"/>
                <a:ea typeface="宋体"/>
              </a:rPr>
              <a:t>    </a:t>
            </a:r>
            <a:r>
              <a:rPr lang="zh-CN" altLang="zh-CN" sz="2000" kern="1000" dirty="0" smtClean="0">
                <a:latin typeface="Times New Roman"/>
                <a:ea typeface="宋体"/>
              </a:rPr>
              <a:t>汇编语言</a:t>
            </a:r>
            <a:r>
              <a:rPr lang="zh-CN" altLang="zh-CN" sz="2000" kern="1000" dirty="0">
                <a:latin typeface="Times New Roman"/>
                <a:ea typeface="宋体"/>
              </a:rPr>
              <a:t>源程序：</a:t>
            </a:r>
          </a:p>
          <a:p>
            <a:pPr lvl="0" algn="just">
              <a:spcAft>
                <a:spcPts val="0"/>
              </a:spcAft>
            </a:pPr>
            <a:r>
              <a:rPr lang="en-US" altLang="zh-CN" sz="2000" b="1" kern="1000" dirty="0" smtClean="0">
                <a:solidFill>
                  <a:srgbClr val="3D41D1"/>
                </a:solidFill>
                <a:latin typeface="Times New Roman"/>
                <a:ea typeface="宋体"/>
              </a:rPr>
              <a:t>        </a:t>
            </a:r>
            <a:r>
              <a:rPr lang="zh-CN" altLang="zh-CN" sz="2000" b="1" kern="1000" dirty="0" smtClean="0">
                <a:solidFill>
                  <a:srgbClr val="3D41D1"/>
                </a:solidFill>
                <a:latin typeface="Times New Roman"/>
                <a:ea typeface="宋体"/>
              </a:rPr>
              <a:t>主程序</a:t>
            </a:r>
            <a:endParaRPr lang="zh-CN" altLang="zh-CN" sz="2000" b="1" kern="1000" dirty="0">
              <a:solidFill>
                <a:srgbClr val="3D41D1"/>
              </a:solidFill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sz="2000" kern="1000" dirty="0" smtClean="0">
                <a:latin typeface="Times New Roman"/>
                <a:ea typeface="宋体"/>
              </a:rPr>
              <a:t>    </a:t>
            </a:r>
            <a:r>
              <a:rPr lang="zh-CN" altLang="zh-CN" sz="2000" kern="1000" dirty="0" smtClean="0">
                <a:latin typeface="Times New Roman"/>
                <a:ea typeface="宋体"/>
              </a:rPr>
              <a:t>主程序</a:t>
            </a:r>
            <a:r>
              <a:rPr lang="zh-CN" altLang="zh-CN" sz="2000" kern="1000" dirty="0">
                <a:latin typeface="Times New Roman"/>
                <a:ea typeface="宋体"/>
              </a:rPr>
              <a:t>框图</a:t>
            </a:r>
            <a:r>
              <a:rPr lang="zh-CN" altLang="zh-CN" sz="2000" kern="1000" dirty="0" smtClean="0">
                <a:latin typeface="Times New Roman"/>
                <a:ea typeface="宋体"/>
              </a:rPr>
              <a:t>如</a:t>
            </a:r>
            <a:r>
              <a:rPr lang="zh-CN" altLang="en-US" sz="2000" kern="1000" dirty="0">
                <a:latin typeface="Times New Roman"/>
                <a:ea typeface="宋体"/>
              </a:rPr>
              <a:t>下</a:t>
            </a:r>
            <a:r>
              <a:rPr lang="zh-CN" altLang="zh-CN" sz="2000" kern="1000" dirty="0" smtClean="0">
                <a:latin typeface="Times New Roman"/>
                <a:ea typeface="宋体"/>
              </a:rPr>
              <a:t>图所</a:t>
            </a:r>
            <a:r>
              <a:rPr lang="zh-CN" altLang="zh-CN" sz="2000" kern="1000" dirty="0">
                <a:latin typeface="Times New Roman"/>
                <a:ea typeface="宋体"/>
              </a:rPr>
              <a:t>示</a:t>
            </a:r>
            <a:r>
              <a:rPr lang="zh-CN" altLang="zh-CN" sz="2000" kern="1000" dirty="0" smtClean="0">
                <a:latin typeface="Times New Roman"/>
                <a:ea typeface="宋体"/>
              </a:rPr>
              <a:t>。</a:t>
            </a:r>
            <a:r>
              <a:rPr lang="en-US" altLang="zh-CN" sz="2000" kern="1000" dirty="0" smtClean="0">
                <a:latin typeface="Times New Roman"/>
                <a:ea typeface="宋体"/>
              </a:rPr>
              <a:t>                     </a:t>
            </a:r>
            <a:r>
              <a:rPr lang="zh-CN" altLang="zh-CN" sz="2000" kern="1000" dirty="0" smtClean="0">
                <a:latin typeface="Times New Roman"/>
                <a:ea typeface="宋体"/>
              </a:rPr>
              <a:t>相应</a:t>
            </a:r>
            <a:r>
              <a:rPr lang="zh-CN" altLang="zh-CN" sz="2000" kern="1000" dirty="0">
                <a:latin typeface="Times New Roman"/>
                <a:ea typeface="宋体"/>
              </a:rPr>
              <a:t>程序为</a:t>
            </a:r>
            <a:r>
              <a:rPr lang="zh-CN" altLang="zh-CN" sz="2000" kern="1000" dirty="0" smtClean="0">
                <a:latin typeface="Times New Roman"/>
                <a:ea typeface="宋体"/>
              </a:rPr>
              <a:t>：</a:t>
            </a:r>
            <a:endParaRPr lang="en-US" altLang="zh-CN" sz="2000" kern="1000" dirty="0" smtClean="0">
              <a:latin typeface="Times New Roman"/>
              <a:ea typeface="宋体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409122" y="1716205"/>
            <a:ext cx="5734878" cy="25930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 smtClean="0">
                <a:latin typeface="Times New Roman"/>
                <a:ea typeface="宋体"/>
              </a:rPr>
              <a:t>	   ORG     </a:t>
            </a:r>
            <a:r>
              <a:rPr lang="en-US" altLang="zh-CN" sz="1600" kern="1000" dirty="0">
                <a:latin typeface="Times New Roman"/>
                <a:ea typeface="宋体"/>
              </a:rPr>
              <a:t>1000H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 smtClean="0">
                <a:latin typeface="Times New Roman"/>
                <a:ea typeface="宋体"/>
              </a:rPr>
              <a:t>	   RBLOCK  </a:t>
            </a:r>
            <a:r>
              <a:rPr lang="en-US" altLang="zh-CN" sz="1600" kern="1000" dirty="0">
                <a:latin typeface="Times New Roman"/>
                <a:ea typeface="宋体"/>
              </a:rPr>
              <a:t>DATA    30H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START:   MOV    TMOD,    #20H          </a:t>
            </a:r>
            <a:r>
              <a:rPr lang="zh-CN" altLang="zh-CN" sz="1600" kern="1000" dirty="0">
                <a:latin typeface="Times New Roman"/>
                <a:ea typeface="宋体"/>
              </a:rPr>
              <a:t>；</a:t>
            </a:r>
            <a:r>
              <a:rPr lang="en-US" altLang="zh-CN" sz="1600" kern="1000" dirty="0">
                <a:latin typeface="Times New Roman"/>
                <a:ea typeface="宋体"/>
              </a:rPr>
              <a:t>T1</a:t>
            </a:r>
            <a:r>
              <a:rPr lang="zh-CN" altLang="zh-CN" sz="1600" kern="1000" dirty="0">
                <a:latin typeface="Times New Roman"/>
                <a:ea typeface="宋体"/>
              </a:rPr>
              <a:t>工作于方式</a:t>
            </a:r>
            <a:r>
              <a:rPr lang="en-US" altLang="zh-CN" sz="1600" kern="1000" dirty="0">
                <a:latin typeface="Times New Roman"/>
                <a:ea typeface="宋体"/>
              </a:rPr>
              <a:t>2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    MOV    </a:t>
            </a:r>
            <a:r>
              <a:rPr lang="en-US" altLang="zh-CN" sz="1600" kern="1000" dirty="0">
                <a:latin typeface="Times New Roman"/>
                <a:ea typeface="宋体"/>
              </a:rPr>
              <a:t>TH1</a:t>
            </a:r>
            <a:r>
              <a:rPr lang="zh-CN" altLang="zh-CN" sz="1600" kern="1000" dirty="0">
                <a:latin typeface="Times New Roman"/>
                <a:ea typeface="宋体"/>
              </a:rPr>
              <a:t>，</a:t>
            </a:r>
            <a:r>
              <a:rPr lang="en-US" altLang="zh-CN" sz="1600" kern="1000" dirty="0">
                <a:latin typeface="Times New Roman"/>
                <a:ea typeface="宋体"/>
              </a:rPr>
              <a:t>    #0F4H          </a:t>
            </a:r>
            <a:r>
              <a:rPr lang="zh-CN" altLang="zh-CN" sz="1600" kern="1000" dirty="0">
                <a:latin typeface="Times New Roman"/>
                <a:ea typeface="宋体"/>
              </a:rPr>
              <a:t>；设置时间常数初值</a:t>
            </a: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    MOV    </a:t>
            </a:r>
            <a:r>
              <a:rPr lang="en-US" altLang="zh-CN" sz="1600" kern="1000" dirty="0">
                <a:latin typeface="Times New Roman"/>
                <a:ea typeface="宋体"/>
              </a:rPr>
              <a:t>TL1      #0F4H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     </a:t>
            </a:r>
            <a:r>
              <a:rPr lang="en-US" altLang="zh-CN" sz="1600" kern="1000" dirty="0">
                <a:latin typeface="Times New Roman"/>
                <a:ea typeface="宋体"/>
              </a:rPr>
              <a:t>SETB    TR1        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；启动</a:t>
            </a:r>
            <a:r>
              <a:rPr lang="en-US" altLang="zh-CN" sz="1600" kern="1000" dirty="0">
                <a:latin typeface="Times New Roman"/>
                <a:ea typeface="宋体"/>
              </a:rPr>
              <a:t>T1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    MOV    </a:t>
            </a:r>
            <a:r>
              <a:rPr lang="en-US" altLang="zh-CN" sz="1600" kern="1000" dirty="0">
                <a:latin typeface="Times New Roman"/>
                <a:ea typeface="宋体"/>
              </a:rPr>
              <a:t>SCON,    #</a:t>
            </a:r>
            <a:r>
              <a:rPr lang="en-US" altLang="zh-CN" sz="1600" kern="1000" dirty="0" smtClean="0">
                <a:latin typeface="Times New Roman"/>
                <a:ea typeface="宋体"/>
              </a:rPr>
              <a:t>0D0H </a:t>
            </a:r>
            <a:r>
              <a:rPr lang="zh-CN" altLang="zh-CN" sz="1600" kern="1000" dirty="0" smtClean="0">
                <a:latin typeface="Times New Roman"/>
                <a:ea typeface="宋体"/>
              </a:rPr>
              <a:t>；串行口</a:t>
            </a:r>
            <a:r>
              <a:rPr lang="zh-CN" altLang="zh-CN" sz="1600" kern="1000" dirty="0">
                <a:latin typeface="Times New Roman"/>
                <a:ea typeface="宋体"/>
              </a:rPr>
              <a:t>工作于方式</a:t>
            </a:r>
            <a:r>
              <a:rPr lang="en-US" altLang="zh-CN" sz="1600" kern="1000" dirty="0">
                <a:latin typeface="Times New Roman"/>
                <a:ea typeface="宋体"/>
              </a:rPr>
              <a:t>3</a:t>
            </a:r>
            <a:r>
              <a:rPr lang="zh-CN" altLang="zh-CN" sz="1600" kern="1000" dirty="0">
                <a:latin typeface="Times New Roman"/>
                <a:ea typeface="宋体"/>
              </a:rPr>
              <a:t>接收</a:t>
            </a: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     </a:t>
            </a:r>
            <a:r>
              <a:rPr lang="en-US" altLang="zh-CN" sz="1600" kern="1000" dirty="0">
                <a:latin typeface="Times New Roman"/>
                <a:ea typeface="宋体"/>
              </a:rPr>
              <a:t>MOV    PCON,    #00H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；使</a:t>
            </a:r>
            <a:r>
              <a:rPr lang="en-US" altLang="zh-CN" sz="1600" kern="1000" dirty="0">
                <a:latin typeface="Times New Roman"/>
                <a:ea typeface="宋体"/>
              </a:rPr>
              <a:t>SMOD=0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    MOV    </a:t>
            </a:r>
            <a:r>
              <a:rPr lang="en-US" altLang="zh-CN" sz="1600" kern="1000" dirty="0">
                <a:latin typeface="Times New Roman"/>
                <a:ea typeface="宋体"/>
              </a:rPr>
              <a:t>R0</a:t>
            </a:r>
            <a:r>
              <a:rPr lang="zh-CN" altLang="zh-CN" sz="1600" kern="1000" dirty="0">
                <a:latin typeface="Times New Roman"/>
                <a:ea typeface="宋体"/>
              </a:rPr>
              <a:t>，</a:t>
            </a:r>
            <a:r>
              <a:rPr lang="en-US" altLang="zh-CN" sz="1600" kern="1000" dirty="0">
                <a:latin typeface="Times New Roman"/>
                <a:ea typeface="宋体"/>
              </a:rPr>
              <a:t>     #RBLOCK  </a:t>
            </a:r>
            <a:r>
              <a:rPr lang="zh-CN" altLang="zh-CN" sz="1600" kern="1000" dirty="0" smtClean="0">
                <a:latin typeface="Times New Roman"/>
                <a:ea typeface="宋体"/>
              </a:rPr>
              <a:t>；</a:t>
            </a:r>
            <a:r>
              <a:rPr lang="zh-CN" altLang="zh-CN" sz="1600" kern="1000" dirty="0">
                <a:latin typeface="Times New Roman"/>
                <a:ea typeface="宋体"/>
              </a:rPr>
              <a:t>接收数据区始址送</a:t>
            </a:r>
            <a:r>
              <a:rPr lang="en-US" altLang="zh-CN" sz="1600" kern="1000" dirty="0">
                <a:latin typeface="Times New Roman"/>
                <a:ea typeface="宋体"/>
              </a:rPr>
              <a:t>R0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    MOV    </a:t>
            </a:r>
            <a:r>
              <a:rPr lang="en-US" altLang="zh-CN" sz="1600" kern="1000" dirty="0">
                <a:latin typeface="Times New Roman"/>
                <a:ea typeface="宋体"/>
              </a:rPr>
              <a:t>R3</a:t>
            </a:r>
            <a:r>
              <a:rPr lang="zh-CN" altLang="zh-CN" sz="1600" kern="1000" dirty="0">
                <a:latin typeface="Times New Roman"/>
                <a:ea typeface="宋体"/>
              </a:rPr>
              <a:t>，</a:t>
            </a:r>
            <a:r>
              <a:rPr lang="en-US" altLang="zh-CN" sz="1600" kern="1000" dirty="0">
                <a:latin typeface="Times New Roman"/>
                <a:ea typeface="宋体"/>
              </a:rPr>
              <a:t>     #00H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；累加和寄存器清零</a:t>
            </a: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    ACALL  </a:t>
            </a:r>
            <a:r>
              <a:rPr lang="en-US" altLang="zh-CN" sz="1600" kern="1000" dirty="0">
                <a:latin typeface="Times New Roman"/>
                <a:ea typeface="宋体"/>
              </a:rPr>
              <a:t>RXSUB      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；转接收子程序</a:t>
            </a: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      </a:t>
            </a:r>
            <a:r>
              <a:rPr lang="en-US" altLang="zh-CN" sz="1600" kern="1000" dirty="0">
                <a:latin typeface="Times New Roman"/>
                <a:ea typeface="宋体"/>
              </a:rPr>
              <a:t>...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     </a:t>
            </a:r>
            <a:r>
              <a:rPr lang="en-US" altLang="zh-CN" sz="1600" kern="1000" dirty="0">
                <a:latin typeface="Times New Roman"/>
                <a:ea typeface="宋体"/>
              </a:rPr>
              <a:t>SJMP    $                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    </a:t>
            </a:r>
            <a:r>
              <a:rPr lang="zh-CN" altLang="zh-CN" sz="1600" kern="1000" dirty="0" smtClean="0">
                <a:latin typeface="Times New Roman"/>
                <a:ea typeface="宋体"/>
              </a:rPr>
              <a:t>；</a:t>
            </a:r>
            <a:r>
              <a:rPr lang="zh-CN" altLang="zh-CN" sz="1600" kern="1000" dirty="0">
                <a:latin typeface="Times New Roman"/>
                <a:ea typeface="宋体"/>
              </a:rPr>
              <a:t>动态停机</a:t>
            </a:r>
            <a:endParaRPr lang="zh-CN" altLang="zh-CN" sz="1600" kern="1000" dirty="0">
              <a:effectLst/>
              <a:latin typeface="Times New Roman"/>
              <a:ea typeface="宋体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312" y="1647713"/>
            <a:ext cx="2855810" cy="4717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557076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261A1-74EA-4EAE-A309-0B0BD37F6EB0}" type="slidenum">
              <a:rPr lang="en-US" altLang="zh-CN" smtClean="0"/>
              <a:pPr>
                <a:defRPr/>
              </a:pPr>
              <a:t>93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-1" y="609510"/>
            <a:ext cx="89750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n-US" altLang="zh-CN" b="1" kern="1000" dirty="0" smtClean="0">
                <a:solidFill>
                  <a:srgbClr val="3D41D1"/>
                </a:solidFill>
                <a:latin typeface="Times New Roman"/>
                <a:ea typeface="宋体"/>
              </a:rPr>
              <a:t>         </a:t>
            </a:r>
            <a:r>
              <a:rPr lang="zh-CN" altLang="zh-CN" b="1" kern="1000" dirty="0" smtClean="0">
                <a:solidFill>
                  <a:srgbClr val="3D41D1"/>
                </a:solidFill>
                <a:latin typeface="Times New Roman"/>
                <a:ea typeface="宋体"/>
              </a:rPr>
              <a:t>接收子程序</a:t>
            </a:r>
            <a:r>
              <a:rPr lang="zh-CN" altLang="en-US" b="1" kern="1000" dirty="0" smtClean="0">
                <a:solidFill>
                  <a:srgbClr val="3D41D1"/>
                </a:solidFill>
                <a:latin typeface="Times New Roman"/>
                <a:ea typeface="宋体"/>
              </a:rPr>
              <a:t>：</a:t>
            </a:r>
            <a:endParaRPr lang="zh-CN" altLang="zh-CN" b="1" kern="1000" dirty="0">
              <a:solidFill>
                <a:srgbClr val="3D41D1"/>
              </a:solidFill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kern="1000" dirty="0" smtClean="0">
                <a:latin typeface="Times New Roman"/>
                <a:ea typeface="宋体"/>
              </a:rPr>
              <a:t>    </a:t>
            </a:r>
            <a:r>
              <a:rPr lang="zh-CN" altLang="zh-CN" kern="1000" dirty="0" smtClean="0">
                <a:latin typeface="Times New Roman"/>
                <a:ea typeface="宋体"/>
              </a:rPr>
              <a:t>接收</a:t>
            </a:r>
            <a:r>
              <a:rPr lang="zh-CN" altLang="zh-CN" kern="1000" dirty="0">
                <a:latin typeface="Times New Roman"/>
                <a:ea typeface="宋体"/>
              </a:rPr>
              <a:t>子程序流程图</a:t>
            </a:r>
            <a:r>
              <a:rPr lang="zh-CN" altLang="zh-CN" kern="1000" dirty="0" smtClean="0">
                <a:latin typeface="Times New Roman"/>
                <a:ea typeface="宋体"/>
              </a:rPr>
              <a:t>如</a:t>
            </a:r>
            <a:r>
              <a:rPr lang="zh-CN" altLang="en-US" kern="1000" dirty="0" smtClean="0">
                <a:latin typeface="Times New Roman"/>
                <a:ea typeface="宋体"/>
              </a:rPr>
              <a:t>下</a:t>
            </a:r>
            <a:r>
              <a:rPr lang="zh-CN" altLang="zh-CN" kern="1000" dirty="0" smtClean="0">
                <a:latin typeface="Times New Roman"/>
                <a:ea typeface="宋体"/>
              </a:rPr>
              <a:t>图所</a:t>
            </a:r>
            <a:r>
              <a:rPr lang="zh-CN" altLang="zh-CN" kern="1000" dirty="0">
                <a:latin typeface="Times New Roman"/>
                <a:ea typeface="宋体"/>
              </a:rPr>
              <a:t>示</a:t>
            </a:r>
            <a:r>
              <a:rPr lang="zh-CN" altLang="zh-CN" kern="1000" dirty="0" smtClean="0">
                <a:latin typeface="Times New Roman"/>
                <a:ea typeface="宋体"/>
              </a:rPr>
              <a:t>。</a:t>
            </a:r>
            <a:r>
              <a:rPr lang="en-US" altLang="zh-CN" kern="1000" dirty="0" smtClean="0">
                <a:latin typeface="Times New Roman"/>
                <a:ea typeface="宋体"/>
              </a:rPr>
              <a:t>                               </a:t>
            </a:r>
            <a:r>
              <a:rPr lang="zh-CN" altLang="zh-CN" kern="1000" dirty="0" smtClean="0">
                <a:latin typeface="Times New Roman"/>
                <a:ea typeface="宋体"/>
              </a:rPr>
              <a:t>参考</a:t>
            </a:r>
            <a:r>
              <a:rPr lang="zh-CN" altLang="zh-CN" kern="1000" dirty="0">
                <a:latin typeface="Times New Roman"/>
                <a:ea typeface="宋体"/>
              </a:rPr>
              <a:t>程序为：</a:t>
            </a:r>
            <a:endParaRPr lang="zh-CN" altLang="zh-CN" kern="1000" dirty="0">
              <a:effectLst/>
              <a:latin typeface="Times New Roman"/>
              <a:ea typeface="宋体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58209" y="1444684"/>
            <a:ext cx="570506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RXSUB: </a:t>
            </a:r>
            <a:r>
              <a:rPr lang="en-US" altLang="zh-CN" sz="1600" kern="1000" dirty="0" smtClean="0">
                <a:latin typeface="Times New Roman"/>
                <a:ea typeface="宋体"/>
              </a:rPr>
              <a:t>CLR    </a:t>
            </a:r>
            <a:r>
              <a:rPr lang="en-US" altLang="zh-CN" sz="1600" kern="1000" dirty="0">
                <a:latin typeface="Times New Roman"/>
                <a:ea typeface="宋体"/>
              </a:rPr>
              <a:t>RI           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；清</a:t>
            </a:r>
            <a:r>
              <a:rPr lang="en-US" altLang="zh-CN" sz="1600" kern="1000" dirty="0">
                <a:latin typeface="Times New Roman"/>
                <a:ea typeface="宋体"/>
              </a:rPr>
              <a:t>RI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 smtClean="0">
                <a:latin typeface="Times New Roman"/>
                <a:ea typeface="宋体"/>
              </a:rPr>
              <a:t>RXLEN: JNB    </a:t>
            </a:r>
            <a:r>
              <a:rPr lang="en-US" altLang="zh-CN" sz="1600" kern="1000" dirty="0">
                <a:latin typeface="Times New Roman"/>
                <a:ea typeface="宋体"/>
              </a:rPr>
              <a:t>RI,      $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 </a:t>
            </a:r>
            <a:r>
              <a:rPr lang="zh-CN" altLang="zh-CN" sz="1600" kern="1000" dirty="0" smtClean="0">
                <a:latin typeface="Times New Roman"/>
                <a:ea typeface="宋体"/>
              </a:rPr>
              <a:t>；</a:t>
            </a:r>
            <a:r>
              <a:rPr lang="zh-CN" altLang="zh-CN" sz="1600" kern="1000" dirty="0">
                <a:latin typeface="Times New Roman"/>
                <a:ea typeface="宋体"/>
              </a:rPr>
              <a:t>等待接收数据块长度字节</a:t>
            </a: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	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CLR    </a:t>
            </a:r>
            <a:r>
              <a:rPr lang="en-US" altLang="zh-CN" sz="1600" kern="1000" dirty="0">
                <a:latin typeface="Times New Roman"/>
                <a:ea typeface="宋体"/>
              </a:rPr>
              <a:t>RI            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；接收完后清</a:t>
            </a:r>
            <a:r>
              <a:rPr lang="en-US" altLang="zh-CN" sz="1600" kern="1000" dirty="0">
                <a:latin typeface="Times New Roman"/>
                <a:ea typeface="宋体"/>
              </a:rPr>
              <a:t>RI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	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MOV   </a:t>
            </a:r>
            <a:r>
              <a:rPr lang="en-US" altLang="zh-CN" sz="1600" kern="1000" dirty="0">
                <a:latin typeface="Times New Roman"/>
                <a:ea typeface="宋体"/>
              </a:rPr>
              <a:t>A,      SBUF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 </a:t>
            </a:r>
            <a:r>
              <a:rPr lang="zh-CN" altLang="zh-CN" sz="1600" kern="1000" dirty="0">
                <a:latin typeface="Times New Roman"/>
                <a:ea typeface="宋体"/>
              </a:rPr>
              <a:t>；数据块长度字节送</a:t>
            </a:r>
            <a:r>
              <a:rPr lang="en-US" altLang="zh-CN" sz="1600" kern="1000" dirty="0">
                <a:latin typeface="Times New Roman"/>
                <a:ea typeface="宋体"/>
              </a:rPr>
              <a:t>A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	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MOV   </a:t>
            </a:r>
            <a:r>
              <a:rPr lang="en-US" altLang="zh-CN" sz="1600" kern="1000" dirty="0">
                <a:latin typeface="Times New Roman"/>
                <a:ea typeface="宋体"/>
              </a:rPr>
              <a:t>R2</a:t>
            </a:r>
            <a:r>
              <a:rPr lang="zh-CN" altLang="zh-CN" sz="1600" kern="1000" dirty="0">
                <a:latin typeface="Times New Roman"/>
                <a:ea typeface="宋体"/>
              </a:rPr>
              <a:t>，</a:t>
            </a:r>
            <a:r>
              <a:rPr lang="en-US" altLang="zh-CN" sz="1600" kern="1000" dirty="0">
                <a:latin typeface="Times New Roman"/>
                <a:ea typeface="宋体"/>
              </a:rPr>
              <a:t>    A    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；存入</a:t>
            </a:r>
            <a:r>
              <a:rPr lang="en-US" altLang="zh-CN" sz="1600" kern="1000" dirty="0">
                <a:latin typeface="Times New Roman"/>
                <a:ea typeface="宋体"/>
              </a:rPr>
              <a:t>R2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	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ADD   </a:t>
            </a:r>
            <a:r>
              <a:rPr lang="en-US" altLang="zh-CN" sz="1600" kern="1000" dirty="0">
                <a:latin typeface="Times New Roman"/>
                <a:ea typeface="宋体"/>
              </a:rPr>
              <a:t>A,       R3   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；开始求累加和</a:t>
            </a: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	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MOV   </a:t>
            </a:r>
            <a:r>
              <a:rPr lang="en-US" altLang="zh-CN" sz="1600" kern="1000" dirty="0">
                <a:latin typeface="Times New Roman"/>
                <a:ea typeface="宋体"/>
              </a:rPr>
              <a:t>R3</a:t>
            </a:r>
            <a:r>
              <a:rPr lang="zh-CN" altLang="zh-CN" sz="1600" kern="1000" dirty="0">
                <a:latin typeface="Times New Roman"/>
                <a:ea typeface="宋体"/>
              </a:rPr>
              <a:t>，</a:t>
            </a:r>
            <a:r>
              <a:rPr lang="en-US" altLang="zh-CN" sz="1600" kern="1000" dirty="0">
                <a:latin typeface="Times New Roman"/>
                <a:ea typeface="宋体"/>
              </a:rPr>
              <a:t>    A    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；累加和存入</a:t>
            </a:r>
            <a:r>
              <a:rPr lang="en-US" altLang="zh-CN" sz="1600" kern="1000" dirty="0">
                <a:latin typeface="Times New Roman"/>
                <a:ea typeface="宋体"/>
              </a:rPr>
              <a:t>R3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RXD: 	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JNB    </a:t>
            </a:r>
            <a:r>
              <a:rPr lang="en-US" altLang="zh-CN" sz="1600" kern="1000" dirty="0">
                <a:latin typeface="Times New Roman"/>
                <a:ea typeface="宋体"/>
              </a:rPr>
              <a:t>RI,      $     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；等待接收字符</a:t>
            </a: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	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CLR    </a:t>
            </a:r>
            <a:r>
              <a:rPr lang="en-US" altLang="zh-CN" sz="1600" kern="1000" dirty="0">
                <a:latin typeface="Times New Roman"/>
                <a:ea typeface="宋体"/>
              </a:rPr>
              <a:t>RI            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；接收完后清</a:t>
            </a:r>
            <a:r>
              <a:rPr lang="en-US" altLang="zh-CN" sz="1600" kern="1000" dirty="0">
                <a:latin typeface="Times New Roman"/>
                <a:ea typeface="宋体"/>
              </a:rPr>
              <a:t>RI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	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MOV   </a:t>
            </a:r>
            <a:r>
              <a:rPr lang="en-US" altLang="zh-CN" sz="1600" kern="1000" dirty="0">
                <a:latin typeface="Times New Roman"/>
                <a:ea typeface="宋体"/>
              </a:rPr>
              <a:t>A,	  SBUF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	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MOV   </a:t>
            </a:r>
            <a:r>
              <a:rPr lang="en-US" altLang="zh-CN" sz="1600" kern="1000" dirty="0">
                <a:latin typeface="Times New Roman"/>
                <a:ea typeface="宋体"/>
              </a:rPr>
              <a:t>@R0</a:t>
            </a:r>
            <a:r>
              <a:rPr lang="zh-CN" altLang="zh-CN" sz="1600" kern="1000" dirty="0">
                <a:latin typeface="Times New Roman"/>
                <a:ea typeface="宋体"/>
              </a:rPr>
              <a:t>，  </a:t>
            </a:r>
            <a:r>
              <a:rPr lang="en-US" altLang="zh-CN" sz="1600" kern="1000" dirty="0">
                <a:latin typeface="Times New Roman"/>
                <a:ea typeface="宋体"/>
              </a:rPr>
              <a:t>A  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 </a:t>
            </a:r>
            <a:r>
              <a:rPr lang="zh-CN" altLang="zh-CN" sz="1600" kern="1000" dirty="0">
                <a:latin typeface="Times New Roman"/>
                <a:ea typeface="宋体"/>
              </a:rPr>
              <a:t>；接收字符存入内存</a:t>
            </a: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	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ADD   </a:t>
            </a:r>
            <a:r>
              <a:rPr lang="en-US" altLang="zh-CN" sz="1600" kern="1000" dirty="0">
                <a:latin typeface="Times New Roman"/>
                <a:ea typeface="宋体"/>
              </a:rPr>
              <a:t>A,       R3</a:t>
            </a:r>
            <a:r>
              <a:rPr lang="zh-CN" altLang="zh-CN" sz="1600" kern="1000" dirty="0">
                <a:latin typeface="Times New Roman"/>
                <a:ea typeface="宋体"/>
              </a:rPr>
              <a:t>，</a:t>
            </a:r>
            <a:r>
              <a:rPr lang="en-US" altLang="zh-CN" sz="1600" kern="1000" dirty="0">
                <a:latin typeface="Times New Roman"/>
                <a:ea typeface="宋体"/>
              </a:rPr>
              <a:t>  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；求累加和</a:t>
            </a: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	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MOV   </a:t>
            </a:r>
            <a:r>
              <a:rPr lang="en-US" altLang="zh-CN" sz="1600" kern="1000" dirty="0">
                <a:latin typeface="Times New Roman"/>
                <a:ea typeface="宋体"/>
              </a:rPr>
              <a:t>R3</a:t>
            </a:r>
            <a:r>
              <a:rPr lang="zh-CN" altLang="zh-CN" sz="1600" kern="1000" dirty="0">
                <a:latin typeface="Times New Roman"/>
                <a:ea typeface="宋体"/>
              </a:rPr>
              <a:t>，</a:t>
            </a:r>
            <a:r>
              <a:rPr lang="en-US" altLang="zh-CN" sz="1600" kern="1000" dirty="0">
                <a:latin typeface="Times New Roman"/>
                <a:ea typeface="宋体"/>
              </a:rPr>
              <a:t>    A     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；存入</a:t>
            </a:r>
            <a:r>
              <a:rPr lang="en-US" altLang="zh-CN" sz="1600" kern="1000" dirty="0">
                <a:latin typeface="Times New Roman"/>
                <a:ea typeface="宋体"/>
              </a:rPr>
              <a:t>R3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	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INC    </a:t>
            </a:r>
            <a:r>
              <a:rPr lang="en-US" altLang="zh-CN" sz="1600" kern="1000" dirty="0">
                <a:latin typeface="Times New Roman"/>
                <a:ea typeface="宋体"/>
              </a:rPr>
              <a:t>R0                        </a:t>
            </a:r>
            <a:r>
              <a:rPr lang="zh-CN" altLang="zh-CN" sz="1600" kern="1000" dirty="0" smtClean="0">
                <a:latin typeface="Times New Roman"/>
                <a:ea typeface="宋体"/>
              </a:rPr>
              <a:t>；</a:t>
            </a:r>
            <a:r>
              <a:rPr lang="zh-CN" altLang="zh-CN" sz="1600" kern="1000" dirty="0">
                <a:latin typeface="Times New Roman"/>
                <a:ea typeface="宋体"/>
              </a:rPr>
              <a:t>接收数据区指针加</a:t>
            </a:r>
            <a:r>
              <a:rPr lang="en-US" altLang="zh-CN" sz="1600" kern="1000" dirty="0">
                <a:latin typeface="Times New Roman"/>
                <a:ea typeface="宋体"/>
              </a:rPr>
              <a:t>1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	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DJNZ   </a:t>
            </a:r>
            <a:r>
              <a:rPr lang="en-US" altLang="zh-CN" sz="1600" kern="1000" dirty="0">
                <a:latin typeface="Times New Roman"/>
                <a:ea typeface="宋体"/>
              </a:rPr>
              <a:t>R2</a:t>
            </a:r>
            <a:r>
              <a:rPr lang="zh-CN" altLang="zh-CN" sz="1600" kern="1000" dirty="0">
                <a:latin typeface="Times New Roman"/>
                <a:ea typeface="宋体"/>
              </a:rPr>
              <a:t>，</a:t>
            </a:r>
            <a:r>
              <a:rPr lang="en-US" altLang="zh-CN" sz="1600" kern="1000" dirty="0">
                <a:latin typeface="Times New Roman"/>
                <a:ea typeface="宋体"/>
              </a:rPr>
              <a:t>    RXD 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   </a:t>
            </a:r>
            <a:r>
              <a:rPr lang="zh-CN" altLang="zh-CN" sz="1600" kern="1000" dirty="0" smtClean="0">
                <a:latin typeface="Times New Roman"/>
                <a:ea typeface="宋体"/>
              </a:rPr>
              <a:t>；</a:t>
            </a:r>
            <a:r>
              <a:rPr lang="zh-CN" altLang="zh-CN" sz="1600" kern="1000" dirty="0">
                <a:latin typeface="Times New Roman"/>
                <a:ea typeface="宋体"/>
              </a:rPr>
              <a:t>若数据块未收完，则继续</a:t>
            </a: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RXSUM: </a:t>
            </a:r>
            <a:r>
              <a:rPr lang="en-US" altLang="zh-CN" sz="1600" kern="1000" dirty="0" smtClean="0">
                <a:latin typeface="Times New Roman"/>
                <a:ea typeface="宋体"/>
              </a:rPr>
              <a:t>JNB    </a:t>
            </a:r>
            <a:r>
              <a:rPr lang="en-US" altLang="zh-CN" sz="1600" kern="1000" dirty="0">
                <a:latin typeface="Times New Roman"/>
                <a:ea typeface="宋体"/>
              </a:rPr>
              <a:t>RI,      $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    </a:t>
            </a:r>
            <a:r>
              <a:rPr lang="zh-CN" altLang="zh-CN" sz="1600" kern="1000" dirty="0" smtClean="0">
                <a:latin typeface="Times New Roman"/>
                <a:ea typeface="宋体"/>
              </a:rPr>
              <a:t>；</a:t>
            </a:r>
            <a:r>
              <a:rPr lang="zh-CN" altLang="zh-CN" sz="1600" kern="1000" dirty="0">
                <a:latin typeface="Times New Roman"/>
                <a:ea typeface="宋体"/>
              </a:rPr>
              <a:t>等待接收累加和</a:t>
            </a: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	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CLR    </a:t>
            </a:r>
            <a:r>
              <a:rPr lang="en-US" altLang="zh-CN" sz="1600" kern="1000" dirty="0">
                <a:latin typeface="Times New Roman"/>
                <a:ea typeface="宋体"/>
              </a:rPr>
              <a:t>RI             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；接收完后清</a:t>
            </a:r>
            <a:r>
              <a:rPr lang="en-US" altLang="zh-CN" sz="1600" kern="1000" dirty="0">
                <a:latin typeface="Times New Roman"/>
                <a:ea typeface="宋体"/>
              </a:rPr>
              <a:t>RI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	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MOV   </a:t>
            </a:r>
            <a:r>
              <a:rPr lang="en-US" altLang="zh-CN" sz="1600" kern="1000" dirty="0">
                <a:latin typeface="Times New Roman"/>
                <a:ea typeface="宋体"/>
              </a:rPr>
              <a:t>A,      SBUF  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；接收到的累加和送</a:t>
            </a:r>
            <a:r>
              <a:rPr lang="en-US" altLang="zh-CN" sz="1600" kern="1000" dirty="0">
                <a:latin typeface="Times New Roman"/>
                <a:ea typeface="宋体"/>
              </a:rPr>
              <a:t>A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	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XRL    </a:t>
            </a:r>
            <a:r>
              <a:rPr lang="en-US" altLang="zh-CN" sz="1600" kern="1000" dirty="0">
                <a:latin typeface="Times New Roman"/>
                <a:ea typeface="宋体"/>
              </a:rPr>
              <a:t>A,      R3                  </a:t>
            </a:r>
            <a:r>
              <a:rPr lang="zh-CN" altLang="zh-CN" sz="1600" kern="1000" dirty="0">
                <a:latin typeface="Times New Roman"/>
                <a:ea typeface="宋体"/>
              </a:rPr>
              <a:t>；比较两个累加和</a:t>
            </a: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	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JNZ    </a:t>
            </a:r>
            <a:r>
              <a:rPr lang="en-US" altLang="zh-CN" sz="1600" kern="1000" dirty="0">
                <a:latin typeface="Times New Roman"/>
                <a:ea typeface="宋体"/>
              </a:rPr>
              <a:t>ERROR                  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</a:t>
            </a:r>
            <a:r>
              <a:rPr lang="zh-CN" altLang="zh-CN" sz="1600" kern="1000" dirty="0">
                <a:latin typeface="Times New Roman"/>
                <a:ea typeface="宋体"/>
              </a:rPr>
              <a:t>；若不等，则转出错处理</a:t>
            </a: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	 </a:t>
            </a:r>
            <a:r>
              <a:rPr lang="en-US" altLang="zh-CN" sz="1600" kern="1000" dirty="0" smtClean="0">
                <a:latin typeface="Times New Roman"/>
                <a:ea typeface="宋体"/>
              </a:rPr>
              <a:t> MOV   SUBF</a:t>
            </a:r>
            <a:r>
              <a:rPr lang="zh-CN" altLang="zh-CN" sz="1600" kern="1000" dirty="0" smtClean="0">
                <a:latin typeface="Times New Roman"/>
                <a:ea typeface="宋体"/>
              </a:rPr>
              <a:t>，</a:t>
            </a:r>
            <a:r>
              <a:rPr lang="en-US" altLang="zh-CN" sz="1600" kern="1000" dirty="0" smtClean="0">
                <a:latin typeface="Times New Roman"/>
                <a:ea typeface="宋体"/>
              </a:rPr>
              <a:t> </a:t>
            </a:r>
            <a:r>
              <a:rPr lang="en-US" altLang="zh-CN" sz="1600" kern="1000" dirty="0">
                <a:latin typeface="Times New Roman"/>
                <a:ea typeface="宋体"/>
              </a:rPr>
              <a:t>#</a:t>
            </a:r>
            <a:r>
              <a:rPr lang="en-US" altLang="zh-CN" sz="1600" kern="1000" dirty="0" smtClean="0">
                <a:latin typeface="Times New Roman"/>
                <a:ea typeface="宋体"/>
              </a:rPr>
              <a:t>00H </a:t>
            </a:r>
            <a:r>
              <a:rPr lang="zh-CN" altLang="zh-CN" sz="1600" kern="1000" dirty="0">
                <a:latin typeface="Times New Roman"/>
                <a:ea typeface="宋体"/>
              </a:rPr>
              <a:t>；若相等，则回送</a:t>
            </a:r>
            <a:r>
              <a:rPr lang="en-US" altLang="zh-CN" sz="1600" kern="1000" dirty="0">
                <a:latin typeface="Times New Roman"/>
                <a:ea typeface="宋体"/>
              </a:rPr>
              <a:t>00H</a:t>
            </a:r>
            <a:r>
              <a:rPr lang="zh-CN" altLang="zh-CN" sz="1600" kern="1000" dirty="0">
                <a:latin typeface="Times New Roman"/>
                <a:ea typeface="宋体"/>
              </a:rPr>
              <a:t>后返回</a:t>
            </a: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	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JNB    </a:t>
            </a:r>
            <a:r>
              <a:rPr lang="en-US" altLang="zh-CN" sz="1600" kern="1000" dirty="0">
                <a:latin typeface="Times New Roman"/>
                <a:ea typeface="宋体"/>
              </a:rPr>
              <a:t>TI</a:t>
            </a:r>
            <a:r>
              <a:rPr lang="zh-CN" altLang="zh-CN" sz="1600" kern="1000" dirty="0">
                <a:latin typeface="Times New Roman"/>
                <a:ea typeface="宋体"/>
              </a:rPr>
              <a:t>，</a:t>
            </a:r>
            <a:r>
              <a:rPr lang="en-US" altLang="zh-CN" sz="1600" kern="1000" dirty="0">
                <a:latin typeface="Times New Roman"/>
                <a:ea typeface="宋体"/>
              </a:rPr>
              <a:t>     $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        	</a:t>
            </a:r>
            <a:r>
              <a:rPr lang="en-US" altLang="zh-CN" sz="1600" kern="1000" dirty="0" smtClean="0">
                <a:latin typeface="Times New Roman"/>
                <a:ea typeface="宋体"/>
              </a:rPr>
              <a:t>  CLR    </a:t>
            </a:r>
            <a:r>
              <a:rPr lang="en-US" altLang="zh-CN" sz="1600" kern="1000" dirty="0">
                <a:latin typeface="Times New Roman"/>
                <a:ea typeface="宋体"/>
              </a:rPr>
              <a:t>TI</a:t>
            </a:r>
            <a:endParaRPr lang="zh-CN" altLang="zh-CN" sz="1600" kern="1000" dirty="0">
              <a:latin typeface="Times New Roman"/>
              <a:ea typeface="宋体"/>
            </a:endParaRPr>
          </a:p>
          <a:p>
            <a:pPr indent="85407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 smtClean="0">
                <a:latin typeface="Times New Roman"/>
                <a:ea typeface="宋体"/>
              </a:rPr>
              <a:t>   RET                            </a:t>
            </a:r>
            <a:endParaRPr lang="zh-CN" altLang="zh-CN" sz="1600" kern="1000" dirty="0">
              <a:latin typeface="Times New Roman"/>
              <a:ea typeface="宋体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5719"/>
            <a:ext cx="3906078" cy="4963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866121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261A1-74EA-4EAE-A309-0B0BD37F6EB0}" type="slidenum">
              <a:rPr lang="en-US" altLang="zh-CN" smtClean="0"/>
              <a:pPr>
                <a:defRPr/>
              </a:pPr>
              <a:t>94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774348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n-US" altLang="zh-CN" b="1" kern="1000" dirty="0" smtClean="0">
                <a:solidFill>
                  <a:srgbClr val="3D41D1"/>
                </a:solidFill>
                <a:latin typeface="Times New Roman"/>
                <a:ea typeface="宋体"/>
              </a:rPr>
              <a:t>        </a:t>
            </a:r>
            <a:r>
              <a:rPr lang="zh-CN" altLang="zh-CN" b="1" kern="1000" dirty="0" smtClean="0">
                <a:solidFill>
                  <a:srgbClr val="3D41D1"/>
                </a:solidFill>
                <a:latin typeface="Times New Roman"/>
                <a:ea typeface="宋体"/>
              </a:rPr>
              <a:t>出错处理程序</a:t>
            </a:r>
            <a:r>
              <a:rPr lang="zh-CN" altLang="en-US" b="1" kern="1000" dirty="0" smtClean="0">
                <a:solidFill>
                  <a:srgbClr val="3D41D1"/>
                </a:solidFill>
                <a:latin typeface="Times New Roman"/>
                <a:ea typeface="宋体"/>
              </a:rPr>
              <a:t>：</a:t>
            </a:r>
            <a:endParaRPr lang="zh-CN" altLang="zh-CN" b="1" kern="1000" dirty="0">
              <a:solidFill>
                <a:srgbClr val="3D41D1"/>
              </a:solidFill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r>
              <a:rPr lang="en-US" altLang="zh-CN" kern="1000" dirty="0" smtClean="0">
                <a:latin typeface="Times New Roman"/>
                <a:ea typeface="宋体"/>
              </a:rPr>
              <a:t>   </a:t>
            </a:r>
            <a:r>
              <a:rPr lang="zh-CN" altLang="zh-CN" kern="1000" dirty="0" smtClean="0">
                <a:latin typeface="Times New Roman"/>
                <a:ea typeface="宋体"/>
              </a:rPr>
              <a:t>始</a:t>
            </a:r>
            <a:r>
              <a:rPr lang="zh-CN" altLang="zh-CN" kern="1000" dirty="0">
                <a:latin typeface="Times New Roman"/>
                <a:ea typeface="宋体"/>
              </a:rPr>
              <a:t>发端发送的字符被接收端接收后，若校验结果有错，常常需要接收端把出错指示信息</a:t>
            </a:r>
            <a:r>
              <a:rPr lang="en-US" altLang="zh-CN" kern="1000" dirty="0">
                <a:latin typeface="Times New Roman"/>
                <a:ea typeface="宋体"/>
              </a:rPr>
              <a:t>(</a:t>
            </a:r>
            <a:r>
              <a:rPr lang="zh-CN" altLang="zh-CN" kern="1000" dirty="0">
                <a:latin typeface="Times New Roman"/>
                <a:ea typeface="宋体"/>
              </a:rPr>
              <a:t>例如：“</a:t>
            </a:r>
            <a:r>
              <a:rPr lang="en-US" altLang="zh-CN" kern="1000" dirty="0">
                <a:latin typeface="Times New Roman"/>
                <a:ea typeface="宋体"/>
              </a:rPr>
              <a:t>WRONG MESSAGE</a:t>
            </a:r>
            <a:r>
              <a:rPr lang="zh-CN" altLang="zh-CN" kern="1000" dirty="0">
                <a:latin typeface="Times New Roman"/>
                <a:ea typeface="宋体"/>
              </a:rPr>
              <a:t>”</a:t>
            </a:r>
            <a:r>
              <a:rPr lang="en-US" altLang="zh-CN" kern="1000" dirty="0">
                <a:latin typeface="Times New Roman"/>
                <a:ea typeface="宋体"/>
              </a:rPr>
              <a:t>)</a:t>
            </a:r>
            <a:r>
              <a:rPr lang="zh-CN" altLang="zh-CN" kern="1000" dirty="0">
                <a:latin typeface="Times New Roman"/>
                <a:ea typeface="宋体"/>
              </a:rPr>
              <a:t>连同求得的累加和一起回送给始发端，始发端接收到后进行屏幕显示并进行重发。具体程序在此略去，仅简单的回送</a:t>
            </a:r>
            <a:r>
              <a:rPr lang="en-US" altLang="zh-CN" kern="1000" dirty="0">
                <a:latin typeface="Times New Roman"/>
                <a:ea typeface="宋体"/>
              </a:rPr>
              <a:t>FFH</a:t>
            </a:r>
            <a:r>
              <a:rPr lang="zh-CN" altLang="zh-CN" kern="1000" dirty="0">
                <a:latin typeface="Times New Roman"/>
                <a:ea typeface="宋体"/>
              </a:rPr>
              <a:t>以作指示</a:t>
            </a:r>
            <a:r>
              <a:rPr lang="zh-CN" altLang="zh-CN" kern="1000" dirty="0" smtClean="0">
                <a:latin typeface="Times New Roman"/>
                <a:ea typeface="宋体"/>
              </a:rPr>
              <a:t>：</a:t>
            </a:r>
            <a:endParaRPr lang="en-US" altLang="zh-CN" kern="1000" dirty="0" smtClean="0">
              <a:latin typeface="Times New Roman"/>
              <a:ea typeface="宋体"/>
            </a:endParaRPr>
          </a:p>
          <a:p>
            <a:pPr indent="255905" algn="just">
              <a:spcAft>
                <a:spcPts val="0"/>
              </a:spcAft>
            </a:pPr>
            <a:endParaRPr lang="zh-CN" altLang="zh-CN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ERROR</a:t>
            </a:r>
            <a:r>
              <a:rPr lang="zh-CN" altLang="zh-CN" sz="1600" kern="1000" dirty="0">
                <a:latin typeface="Times New Roman"/>
                <a:ea typeface="宋体"/>
              </a:rPr>
              <a:t>：</a:t>
            </a:r>
            <a:r>
              <a:rPr lang="en-US" altLang="zh-CN" sz="1600" kern="1000" dirty="0">
                <a:latin typeface="Times New Roman"/>
                <a:ea typeface="宋体"/>
              </a:rPr>
              <a:t>	MOV   SUBF</a:t>
            </a:r>
            <a:r>
              <a:rPr lang="zh-CN" altLang="zh-CN" sz="1600" kern="1000" dirty="0">
                <a:latin typeface="Times New Roman"/>
                <a:ea typeface="宋体"/>
              </a:rPr>
              <a:t>，</a:t>
            </a:r>
            <a:r>
              <a:rPr lang="en-US" altLang="zh-CN" sz="1600" kern="1000" dirty="0">
                <a:latin typeface="Times New Roman"/>
                <a:ea typeface="宋体"/>
              </a:rPr>
              <a:t>  #0FFH</a:t>
            </a:r>
            <a:endParaRPr lang="zh-CN" altLang="zh-CN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		</a:t>
            </a:r>
            <a:r>
              <a:rPr lang="en-US" altLang="zh-CN" sz="1600" kern="1000" dirty="0" smtClean="0">
                <a:latin typeface="Times New Roman"/>
                <a:ea typeface="宋体"/>
              </a:rPr>
              <a:t>JNB     TI</a:t>
            </a:r>
            <a:r>
              <a:rPr lang="zh-CN" altLang="zh-CN" sz="1600" kern="1000" dirty="0">
                <a:latin typeface="Times New Roman"/>
                <a:ea typeface="宋体"/>
              </a:rPr>
              <a:t>，</a:t>
            </a:r>
            <a:r>
              <a:rPr lang="en-US" altLang="zh-CN" sz="1600" kern="1000" dirty="0">
                <a:latin typeface="Times New Roman"/>
                <a:ea typeface="宋体"/>
              </a:rPr>
              <a:t>     $</a:t>
            </a:r>
            <a:endParaRPr lang="zh-CN" altLang="zh-CN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		</a:t>
            </a:r>
            <a:r>
              <a:rPr lang="en-US" altLang="zh-CN" sz="1600" kern="1000" dirty="0" smtClean="0">
                <a:latin typeface="Times New Roman"/>
                <a:ea typeface="宋体"/>
              </a:rPr>
              <a:t>CLR    TI</a:t>
            </a:r>
            <a:endParaRPr lang="zh-CN" altLang="zh-CN" kern="1000" dirty="0">
              <a:latin typeface="Times New Roman"/>
              <a:ea typeface="宋体"/>
            </a:endParaRPr>
          </a:p>
          <a:p>
            <a:pPr indent="255905" algn="just">
              <a:lnSpc>
                <a:spcPts val="1505"/>
              </a:lnSpc>
              <a:spcAft>
                <a:spcPts val="0"/>
              </a:spcAft>
            </a:pPr>
            <a:r>
              <a:rPr lang="en-US" altLang="zh-CN" sz="1600" kern="1000" dirty="0">
                <a:latin typeface="Times New Roman"/>
                <a:ea typeface="宋体"/>
              </a:rPr>
              <a:t>		</a:t>
            </a:r>
            <a:r>
              <a:rPr lang="en-US" altLang="zh-CN" sz="1600" kern="1000" dirty="0" smtClean="0">
                <a:latin typeface="Times New Roman"/>
                <a:ea typeface="宋体"/>
              </a:rPr>
              <a:t>RET</a:t>
            </a:r>
            <a:endParaRPr lang="zh-CN" altLang="zh-CN" kern="1000" dirty="0">
              <a:effectLst/>
              <a:latin typeface="Times New Roman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81103026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261A1-74EA-4EAE-A309-0B0BD37F6EB0}" type="slidenum">
              <a:rPr lang="en-US" altLang="zh-CN" smtClean="0"/>
              <a:pPr>
                <a:defRPr/>
              </a:pPr>
              <a:t>95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90490"/>
            <a:ext cx="9144000" cy="571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5905" algn="just">
              <a:spcBef>
                <a:spcPts val="400"/>
              </a:spcBef>
              <a:spcAft>
                <a:spcPts val="40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*C51</a:t>
            </a:r>
            <a:r>
              <a:rPr lang="zh-CN" altLang="zh-CN" sz="2000" kern="1000" dirty="0">
                <a:latin typeface="Times New Roman"/>
                <a:ea typeface="宋体"/>
              </a:rPr>
              <a:t>源程序：</a:t>
            </a:r>
            <a:r>
              <a:rPr lang="en-US" altLang="zh-CN" sz="2000" kern="1000" dirty="0">
                <a:latin typeface="Times New Roman"/>
                <a:ea typeface="宋体"/>
              </a:rPr>
              <a:t>				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533400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#include&lt;reg51.h&gt;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533400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#define </a:t>
            </a:r>
            <a:r>
              <a:rPr lang="en-US" altLang="zh-CN" kern="1000" dirty="0" err="1">
                <a:latin typeface="Times New Roman"/>
                <a:ea typeface="宋体"/>
              </a:rPr>
              <a:t>uchar</a:t>
            </a:r>
            <a:r>
              <a:rPr lang="en-US" altLang="zh-CN" kern="1000" dirty="0">
                <a:latin typeface="Times New Roman"/>
                <a:ea typeface="宋体"/>
              </a:rPr>
              <a:t> unsigned char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533400" indent="255905" algn="just">
              <a:spcAft>
                <a:spcPts val="0"/>
              </a:spcAft>
            </a:pPr>
            <a:r>
              <a:rPr lang="en-US" altLang="zh-CN" kern="1000" dirty="0" err="1">
                <a:latin typeface="Times New Roman"/>
                <a:ea typeface="宋体"/>
              </a:rPr>
              <a:t>uchar</a:t>
            </a:r>
            <a:r>
              <a:rPr lang="en-US" altLang="zh-CN" kern="1000" dirty="0">
                <a:latin typeface="Times New Roman"/>
                <a:ea typeface="宋体"/>
              </a:rPr>
              <a:t> data </a:t>
            </a:r>
            <a:r>
              <a:rPr lang="en-US" altLang="zh-CN" kern="1000" dirty="0" err="1">
                <a:latin typeface="Times New Roman"/>
                <a:ea typeface="宋体"/>
              </a:rPr>
              <a:t>len</a:t>
            </a:r>
            <a:r>
              <a:rPr lang="en-US" altLang="zh-CN" kern="1000" dirty="0">
                <a:latin typeface="Times New Roman"/>
                <a:ea typeface="宋体"/>
              </a:rPr>
              <a:t>;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533400" indent="255905" algn="just">
              <a:spcAft>
                <a:spcPts val="0"/>
              </a:spcAft>
            </a:pPr>
            <a:r>
              <a:rPr lang="en-US" altLang="zh-CN" kern="1000" dirty="0" err="1">
                <a:latin typeface="Times New Roman"/>
                <a:ea typeface="宋体"/>
              </a:rPr>
              <a:t>uchar</a:t>
            </a:r>
            <a:r>
              <a:rPr lang="en-US" altLang="zh-CN" kern="1000" dirty="0">
                <a:latin typeface="Times New Roman"/>
                <a:ea typeface="宋体"/>
              </a:rPr>
              <a:t> i;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533400" indent="255905" algn="just">
              <a:spcAft>
                <a:spcPts val="0"/>
              </a:spcAft>
            </a:pPr>
            <a:r>
              <a:rPr lang="en-US" altLang="zh-CN" kern="1000" dirty="0" err="1">
                <a:latin typeface="Times New Roman"/>
                <a:ea typeface="宋体"/>
              </a:rPr>
              <a:t>uchar</a:t>
            </a:r>
            <a:r>
              <a:rPr lang="en-US" altLang="zh-CN" kern="1000" dirty="0">
                <a:latin typeface="Times New Roman"/>
                <a:ea typeface="宋体"/>
              </a:rPr>
              <a:t> sum;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533400" indent="255905" algn="just">
              <a:spcAft>
                <a:spcPts val="0"/>
              </a:spcAft>
            </a:pPr>
            <a:r>
              <a:rPr lang="en-US" altLang="zh-CN" kern="1000" dirty="0" err="1">
                <a:latin typeface="Times New Roman"/>
                <a:ea typeface="宋体"/>
              </a:rPr>
              <a:t>uchar</a:t>
            </a:r>
            <a:r>
              <a:rPr lang="en-US" altLang="zh-CN" kern="1000" dirty="0">
                <a:latin typeface="Times New Roman"/>
                <a:ea typeface="宋体"/>
              </a:rPr>
              <a:t> data *d;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533400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void main (void) 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533400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{  </a:t>
            </a:r>
            <a:r>
              <a:rPr lang="en-US" altLang="zh-CN" kern="1000" dirty="0" smtClean="0">
                <a:latin typeface="Times New Roman"/>
                <a:ea typeface="宋体"/>
              </a:rPr>
              <a:t>TMOD </a:t>
            </a:r>
            <a:r>
              <a:rPr lang="en-US" altLang="zh-CN" kern="1000" dirty="0">
                <a:latin typeface="Times New Roman"/>
                <a:ea typeface="宋体"/>
              </a:rPr>
              <a:t>= 0x20;			 </a:t>
            </a:r>
            <a:r>
              <a:rPr lang="en-US" altLang="zh-CN" kern="1000" dirty="0" smtClean="0">
                <a:latin typeface="Times New Roman"/>
                <a:ea typeface="宋体"/>
              </a:rPr>
              <a:t> </a:t>
            </a:r>
            <a:r>
              <a:rPr lang="en-US" altLang="zh-CN" kern="1000" dirty="0">
                <a:latin typeface="Times New Roman"/>
                <a:ea typeface="宋体"/>
              </a:rPr>
              <a:t>/*T1</a:t>
            </a:r>
            <a:r>
              <a:rPr lang="zh-CN" altLang="zh-CN" kern="1000" dirty="0">
                <a:latin typeface="Times New Roman"/>
                <a:ea typeface="宋体"/>
              </a:rPr>
              <a:t>方式</a:t>
            </a:r>
            <a:r>
              <a:rPr lang="en-US" altLang="zh-CN" kern="1000" dirty="0">
                <a:latin typeface="Times New Roman"/>
                <a:ea typeface="宋体"/>
              </a:rPr>
              <a:t>2</a:t>
            </a:r>
            <a:r>
              <a:rPr lang="zh-CN" altLang="zh-CN" kern="1000" dirty="0">
                <a:latin typeface="Times New Roman"/>
                <a:ea typeface="宋体"/>
              </a:rPr>
              <a:t>定时</a:t>
            </a:r>
            <a:r>
              <a:rPr lang="en-US" altLang="zh-CN" kern="1000" dirty="0">
                <a:latin typeface="Times New Roman"/>
                <a:ea typeface="宋体"/>
              </a:rPr>
              <a:t>*/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533400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 TH1 = TL1 = 0xf4;		   </a:t>
            </a:r>
            <a:r>
              <a:rPr lang="en-US" altLang="zh-CN" kern="1000" dirty="0" smtClean="0">
                <a:latin typeface="Times New Roman"/>
                <a:ea typeface="宋体"/>
              </a:rPr>
              <a:t>               </a:t>
            </a:r>
            <a:r>
              <a:rPr lang="en-US" altLang="zh-CN" kern="1000" dirty="0">
                <a:latin typeface="Times New Roman"/>
                <a:ea typeface="宋体"/>
              </a:rPr>
              <a:t>/*</a:t>
            </a:r>
            <a:r>
              <a:rPr lang="zh-CN" altLang="zh-CN" kern="1000" dirty="0">
                <a:latin typeface="Times New Roman"/>
                <a:ea typeface="宋体"/>
              </a:rPr>
              <a:t>产生</a:t>
            </a:r>
            <a:r>
              <a:rPr lang="en-US" altLang="zh-CN" kern="1000" dirty="0">
                <a:latin typeface="Times New Roman"/>
                <a:ea typeface="宋体"/>
              </a:rPr>
              <a:t>2400bps</a:t>
            </a:r>
            <a:r>
              <a:rPr lang="zh-CN" altLang="zh-CN" kern="1000" dirty="0">
                <a:latin typeface="Times New Roman"/>
                <a:ea typeface="宋体"/>
              </a:rPr>
              <a:t>的时间常数</a:t>
            </a:r>
            <a:r>
              <a:rPr lang="en-US" altLang="zh-CN" kern="1000" dirty="0">
                <a:latin typeface="Times New Roman"/>
                <a:ea typeface="宋体"/>
              </a:rPr>
              <a:t>*/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533400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 TR1 = 1;		</a:t>
            </a:r>
            <a:r>
              <a:rPr lang="en-US" altLang="zh-CN" kern="1000" dirty="0" smtClean="0">
                <a:latin typeface="Times New Roman"/>
                <a:ea typeface="宋体"/>
              </a:rPr>
              <a:t>                                  </a:t>
            </a:r>
            <a:r>
              <a:rPr lang="en-US" altLang="zh-CN" kern="1000" dirty="0">
                <a:latin typeface="Times New Roman"/>
                <a:ea typeface="宋体"/>
              </a:rPr>
              <a:t>/*</a:t>
            </a:r>
            <a:r>
              <a:rPr lang="zh-CN" altLang="zh-CN" kern="1000" dirty="0">
                <a:latin typeface="Times New Roman"/>
                <a:ea typeface="宋体"/>
              </a:rPr>
              <a:t>启动</a:t>
            </a:r>
            <a:r>
              <a:rPr lang="en-US" altLang="zh-CN" kern="1000" dirty="0">
                <a:latin typeface="Times New Roman"/>
                <a:ea typeface="宋体"/>
              </a:rPr>
              <a:t>T1*/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533400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 PCON = 0x00;		</a:t>
            </a:r>
            <a:r>
              <a:rPr lang="en-US" altLang="zh-CN" kern="1000" dirty="0" smtClean="0">
                <a:latin typeface="Times New Roman"/>
                <a:ea typeface="宋体"/>
              </a:rPr>
              <a:t>                  /*</a:t>
            </a:r>
            <a:r>
              <a:rPr lang="zh-CN" altLang="zh-CN" kern="1000" dirty="0">
                <a:latin typeface="Times New Roman"/>
                <a:ea typeface="宋体"/>
              </a:rPr>
              <a:t>波特率不加倍</a:t>
            </a:r>
            <a:r>
              <a:rPr lang="en-US" altLang="zh-CN" kern="1000" dirty="0">
                <a:latin typeface="Times New Roman"/>
                <a:ea typeface="宋体"/>
              </a:rPr>
              <a:t>*/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533400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 SCON = 0x50;			  </a:t>
            </a:r>
            <a:r>
              <a:rPr lang="en-US" altLang="zh-CN" kern="1000" dirty="0" smtClean="0">
                <a:latin typeface="Times New Roman"/>
                <a:ea typeface="宋体"/>
              </a:rPr>
              <a:t>/*</a:t>
            </a:r>
            <a:r>
              <a:rPr lang="zh-CN" altLang="zh-CN" kern="1000" dirty="0">
                <a:latin typeface="Times New Roman"/>
                <a:ea typeface="宋体"/>
              </a:rPr>
              <a:t>设置串口为工作方式并启动接收</a:t>
            </a:r>
            <a:r>
              <a:rPr lang="en-US" altLang="zh-CN" kern="1000" dirty="0">
                <a:latin typeface="Times New Roman"/>
                <a:ea typeface="宋体"/>
              </a:rPr>
              <a:t>1 */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79400" indent="433070" algn="just">
              <a:spcAft>
                <a:spcPts val="0"/>
              </a:spcAft>
            </a:pPr>
            <a:r>
              <a:rPr lang="en-US" altLang="zh-CN" kern="1000" dirty="0" smtClean="0">
                <a:latin typeface="Times New Roman"/>
                <a:ea typeface="宋体"/>
              </a:rPr>
              <a:t>    while </a:t>
            </a:r>
            <a:r>
              <a:rPr lang="en-US" altLang="zh-CN" kern="1000" dirty="0">
                <a:latin typeface="Times New Roman"/>
                <a:ea typeface="宋体"/>
              </a:rPr>
              <a:t>(RI==0);RI=0;                     </a:t>
            </a:r>
            <a:r>
              <a:rPr lang="en-US" altLang="zh-CN" kern="1000" dirty="0" smtClean="0">
                <a:latin typeface="Times New Roman"/>
                <a:ea typeface="宋体"/>
              </a:rPr>
              <a:t>               /*</a:t>
            </a:r>
            <a:r>
              <a:rPr lang="zh-CN" altLang="zh-CN" kern="1000" dirty="0">
                <a:latin typeface="Times New Roman"/>
                <a:ea typeface="宋体"/>
              </a:rPr>
              <a:t>等待接收数据块的长度值</a:t>
            </a:r>
            <a:r>
              <a:rPr lang="en-US" altLang="zh-CN" kern="1000" dirty="0">
                <a:latin typeface="Times New Roman"/>
                <a:ea typeface="宋体"/>
              </a:rPr>
              <a:t>*/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79400" indent="434340" algn="just">
              <a:spcAft>
                <a:spcPts val="0"/>
              </a:spcAft>
            </a:pPr>
            <a:r>
              <a:rPr lang="en-US" altLang="zh-CN" kern="1000" dirty="0" smtClean="0">
                <a:latin typeface="Times New Roman"/>
                <a:ea typeface="宋体"/>
              </a:rPr>
              <a:t>    </a:t>
            </a:r>
            <a:r>
              <a:rPr lang="en-US" altLang="zh-CN" kern="1000" dirty="0" err="1" smtClean="0">
                <a:latin typeface="Times New Roman"/>
                <a:ea typeface="宋体"/>
              </a:rPr>
              <a:t>len</a:t>
            </a:r>
            <a:r>
              <a:rPr lang="en-US" altLang="zh-CN" kern="1000" dirty="0" smtClean="0">
                <a:latin typeface="Times New Roman"/>
                <a:ea typeface="宋体"/>
              </a:rPr>
              <a:t>=SBUF</a:t>
            </a:r>
            <a:r>
              <a:rPr lang="en-US" altLang="zh-CN" kern="1000" dirty="0">
                <a:latin typeface="Times New Roman"/>
                <a:ea typeface="宋体"/>
              </a:rPr>
              <a:t>;                             </a:t>
            </a:r>
            <a:r>
              <a:rPr lang="en-US" altLang="zh-CN" kern="1000" dirty="0" smtClean="0">
                <a:latin typeface="Times New Roman"/>
                <a:ea typeface="宋体"/>
              </a:rPr>
              <a:t>                       </a:t>
            </a:r>
            <a:r>
              <a:rPr lang="en-US" altLang="zh-CN" kern="1000" dirty="0">
                <a:latin typeface="Times New Roman"/>
                <a:ea typeface="宋体"/>
              </a:rPr>
              <a:t>/*</a:t>
            </a:r>
            <a:r>
              <a:rPr lang="zh-CN" altLang="zh-CN" kern="1000" dirty="0">
                <a:latin typeface="Times New Roman"/>
                <a:ea typeface="宋体"/>
              </a:rPr>
              <a:t>将接收到的数据块长度值赋给</a:t>
            </a:r>
            <a:r>
              <a:rPr lang="en-US" altLang="zh-CN" kern="1000" dirty="0" err="1">
                <a:latin typeface="Times New Roman"/>
                <a:ea typeface="宋体"/>
              </a:rPr>
              <a:t>len</a:t>
            </a:r>
            <a:r>
              <a:rPr lang="en-US" altLang="zh-CN" kern="1000" dirty="0">
                <a:latin typeface="Times New Roman"/>
                <a:ea typeface="宋体"/>
              </a:rPr>
              <a:t>*/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79400" indent="433070" algn="just">
              <a:spcAft>
                <a:spcPts val="0"/>
              </a:spcAft>
            </a:pPr>
            <a:r>
              <a:rPr lang="en-US" altLang="zh-CN" kern="1000" dirty="0" smtClean="0">
                <a:latin typeface="Times New Roman"/>
                <a:ea typeface="宋体"/>
              </a:rPr>
              <a:t>    for </a:t>
            </a:r>
            <a:r>
              <a:rPr lang="en-US" altLang="zh-CN" kern="1000" dirty="0">
                <a:latin typeface="Times New Roman"/>
                <a:ea typeface="宋体"/>
              </a:rPr>
              <a:t>(i=0;i&lt;</a:t>
            </a:r>
            <a:r>
              <a:rPr lang="en-US" altLang="zh-CN" kern="1000" dirty="0" err="1">
                <a:latin typeface="Times New Roman"/>
                <a:ea typeface="宋体"/>
              </a:rPr>
              <a:t>len;i</a:t>
            </a:r>
            <a:r>
              <a:rPr lang="en-US" altLang="zh-CN" kern="1000" dirty="0">
                <a:latin typeface="Times New Roman"/>
                <a:ea typeface="宋体"/>
              </a:rPr>
              <a:t>++)                        </a:t>
            </a:r>
            <a:r>
              <a:rPr lang="en-US" altLang="zh-CN" kern="1000" dirty="0" smtClean="0">
                <a:latin typeface="Times New Roman"/>
                <a:ea typeface="宋体"/>
              </a:rPr>
              <a:t>                /*</a:t>
            </a:r>
            <a:r>
              <a:rPr lang="zh-CN" altLang="zh-CN" kern="1000" dirty="0">
                <a:latin typeface="Times New Roman"/>
                <a:ea typeface="宋体"/>
              </a:rPr>
              <a:t>循环接收数据</a:t>
            </a:r>
            <a:r>
              <a:rPr lang="en-US" altLang="zh-CN" kern="1000" dirty="0">
                <a:latin typeface="Times New Roman"/>
                <a:ea typeface="宋体"/>
              </a:rPr>
              <a:t>*/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79400" indent="433070" algn="just">
              <a:spcAft>
                <a:spcPts val="0"/>
              </a:spcAft>
            </a:pPr>
            <a:r>
              <a:rPr lang="en-US" altLang="zh-CN" kern="1000" dirty="0" smtClean="0">
                <a:latin typeface="Times New Roman"/>
                <a:ea typeface="宋体"/>
              </a:rPr>
              <a:t>   { while </a:t>
            </a:r>
            <a:r>
              <a:rPr lang="en-US" altLang="zh-CN" kern="1000" dirty="0">
                <a:latin typeface="Times New Roman"/>
                <a:ea typeface="宋体"/>
              </a:rPr>
              <a:t>(RI==0);RI=0;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533400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   d[i] =SBUF;                           /*</a:t>
            </a:r>
            <a:r>
              <a:rPr lang="zh-CN" altLang="zh-CN" kern="1000" dirty="0">
                <a:latin typeface="Times New Roman"/>
                <a:ea typeface="宋体"/>
              </a:rPr>
              <a:t>存储接收的数据</a:t>
            </a:r>
            <a:r>
              <a:rPr lang="en-US" altLang="zh-CN" kern="1000" dirty="0">
                <a:latin typeface="Times New Roman"/>
                <a:ea typeface="宋体"/>
              </a:rPr>
              <a:t>*/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533400" indent="255905" algn="just">
              <a:spcAft>
                <a:spcPts val="0"/>
              </a:spcAft>
            </a:pPr>
            <a:r>
              <a:rPr lang="en-US" altLang="zh-CN" kern="1000" dirty="0">
                <a:latin typeface="Times New Roman"/>
                <a:ea typeface="宋体"/>
              </a:rPr>
              <a:t>     sum+=d[i];                            /*</a:t>
            </a:r>
            <a:r>
              <a:rPr lang="zh-CN" altLang="zh-CN" kern="1000" dirty="0">
                <a:latin typeface="Times New Roman"/>
                <a:ea typeface="宋体"/>
              </a:rPr>
              <a:t>计算累加和</a:t>
            </a:r>
            <a:r>
              <a:rPr lang="en-US" altLang="zh-CN" kern="1000" dirty="0">
                <a:latin typeface="Times New Roman"/>
                <a:ea typeface="宋体"/>
              </a:rPr>
              <a:t>*/</a:t>
            </a:r>
            <a:endParaRPr lang="zh-CN" altLang="zh-CN" kern="1000" dirty="0">
              <a:latin typeface="Times New Roman"/>
              <a:ea typeface="宋体"/>
            </a:endParaRPr>
          </a:p>
          <a:p>
            <a:pPr marL="279400" indent="434340" algn="just">
              <a:spcAft>
                <a:spcPts val="0"/>
              </a:spcAft>
            </a:pPr>
            <a:r>
              <a:rPr lang="en-US" altLang="zh-CN" kern="1000" dirty="0" smtClean="0">
                <a:latin typeface="Times New Roman"/>
                <a:ea typeface="宋体"/>
              </a:rPr>
              <a:t>    }</a:t>
            </a:r>
            <a:endParaRPr lang="zh-CN" altLang="zh-CN" kern="1000" dirty="0">
              <a:latin typeface="Times New Roman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848734487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261A1-74EA-4EAE-A309-0B0BD37F6EB0}" type="slidenum">
              <a:rPr lang="en-US" altLang="zh-CN" smtClean="0"/>
              <a:pPr>
                <a:defRPr/>
              </a:pPr>
              <a:t>96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1012954"/>
            <a:ext cx="9144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9400" lvl="0" indent="433070" algn="just">
              <a:spcAft>
                <a:spcPts val="0"/>
              </a:spcAft>
            </a:pPr>
            <a:r>
              <a:rPr lang="en-US" altLang="zh-CN" kern="1000" dirty="0">
                <a:solidFill>
                  <a:srgbClr val="000000"/>
                </a:solidFill>
                <a:latin typeface="Times New Roman"/>
                <a:ea typeface="宋体"/>
              </a:rPr>
              <a:t>while (RI==0);RI=0;                      /*</a:t>
            </a:r>
            <a:r>
              <a:rPr lang="zh-CN" altLang="zh-CN" kern="1000" dirty="0">
                <a:solidFill>
                  <a:srgbClr val="000000"/>
                </a:solidFill>
                <a:latin typeface="Times New Roman"/>
                <a:ea typeface="宋体"/>
              </a:rPr>
              <a:t>接收发送端送来的累加和</a:t>
            </a:r>
            <a:r>
              <a:rPr lang="en-US" altLang="zh-CN" kern="1000" dirty="0">
                <a:solidFill>
                  <a:srgbClr val="000000"/>
                </a:solidFill>
                <a:latin typeface="Times New Roman"/>
                <a:ea typeface="宋体"/>
              </a:rPr>
              <a:t>*/</a:t>
            </a:r>
            <a:endParaRPr lang="zh-CN" altLang="zh-CN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79400" lvl="0" indent="444500" algn="just">
              <a:spcAft>
                <a:spcPts val="0"/>
              </a:spcAft>
            </a:pPr>
            <a:r>
              <a:rPr lang="en-US" altLang="zh-CN" kern="1000" dirty="0">
                <a:solidFill>
                  <a:srgbClr val="000000"/>
                </a:solidFill>
                <a:latin typeface="Times New Roman"/>
                <a:ea typeface="宋体"/>
              </a:rPr>
              <a:t>if ((</a:t>
            </a:r>
            <a:r>
              <a:rPr lang="en-US" altLang="zh-CN" kern="1000" dirty="0" err="1">
                <a:solidFill>
                  <a:srgbClr val="000000"/>
                </a:solidFill>
                <a:latin typeface="Times New Roman"/>
                <a:ea typeface="宋体"/>
              </a:rPr>
              <a:t>SBUF^sum</a:t>
            </a:r>
            <a:r>
              <a:rPr lang="en-US" altLang="zh-CN" kern="1000" dirty="0">
                <a:solidFill>
                  <a:srgbClr val="000000"/>
                </a:solidFill>
                <a:latin typeface="Times New Roman"/>
                <a:ea typeface="宋体"/>
              </a:rPr>
              <a:t>)==0)</a:t>
            </a:r>
            <a:endParaRPr lang="zh-CN" altLang="zh-CN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79400" lvl="0" indent="433070" algn="just">
              <a:spcAft>
                <a:spcPts val="0"/>
              </a:spcAft>
            </a:pPr>
            <a:r>
              <a:rPr lang="en-US" altLang="zh-CN" kern="1000" dirty="0">
                <a:solidFill>
                  <a:srgbClr val="000000"/>
                </a:solidFill>
                <a:latin typeface="Times New Roman"/>
                <a:ea typeface="宋体"/>
              </a:rPr>
              <a:t>{	 TI=0;SBUF=0x00;                     /*</a:t>
            </a:r>
            <a:r>
              <a:rPr lang="zh-CN" altLang="zh-CN" kern="1000" dirty="0">
                <a:solidFill>
                  <a:srgbClr val="000000"/>
                </a:solidFill>
                <a:latin typeface="Times New Roman"/>
                <a:ea typeface="宋体"/>
              </a:rPr>
              <a:t>两累加和相同，校验正确，回送</a:t>
            </a:r>
            <a:r>
              <a:rPr lang="en-US" altLang="zh-CN" kern="1000" dirty="0">
                <a:solidFill>
                  <a:srgbClr val="000000"/>
                </a:solidFill>
                <a:latin typeface="Times New Roman"/>
                <a:ea typeface="宋体"/>
              </a:rPr>
              <a:t>00H*/</a:t>
            </a:r>
            <a:endParaRPr lang="zh-CN" altLang="zh-CN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79400" lvl="0" indent="601345" algn="just">
              <a:spcAft>
                <a:spcPts val="0"/>
              </a:spcAft>
            </a:pPr>
            <a:r>
              <a:rPr lang="en-US" altLang="zh-CN" kern="1000" dirty="0">
                <a:solidFill>
                  <a:srgbClr val="000000"/>
                </a:solidFill>
                <a:latin typeface="Times New Roman"/>
                <a:ea typeface="宋体"/>
              </a:rPr>
              <a:t>while (TI==0);TI=0;</a:t>
            </a:r>
            <a:endParaRPr lang="zh-CN" altLang="zh-CN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69875" lvl="0" indent="255905" algn="just">
              <a:spcAft>
                <a:spcPts val="0"/>
              </a:spcAft>
            </a:pPr>
            <a:r>
              <a:rPr lang="en-US" altLang="zh-CN" kern="1000" dirty="0">
                <a:solidFill>
                  <a:srgbClr val="000000"/>
                </a:solidFill>
                <a:latin typeface="Times New Roman"/>
                <a:ea typeface="宋体"/>
              </a:rPr>
              <a:t>        }           			             /*</a:t>
            </a:r>
            <a:r>
              <a:rPr lang="zh-CN" altLang="zh-CN" kern="1000" dirty="0">
                <a:solidFill>
                  <a:srgbClr val="000000"/>
                </a:solidFill>
                <a:latin typeface="Times New Roman"/>
                <a:ea typeface="宋体"/>
              </a:rPr>
              <a:t>全部数据正确接收完毕，动态停机</a:t>
            </a:r>
            <a:r>
              <a:rPr lang="en-US" altLang="zh-CN" kern="1000" dirty="0">
                <a:solidFill>
                  <a:srgbClr val="000000"/>
                </a:solidFill>
                <a:latin typeface="Times New Roman"/>
                <a:ea typeface="宋体"/>
              </a:rPr>
              <a:t>*/</a:t>
            </a:r>
            <a:endParaRPr lang="zh-CN" altLang="zh-CN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79400" lvl="0" indent="433070" algn="just">
              <a:spcAft>
                <a:spcPts val="0"/>
              </a:spcAft>
            </a:pPr>
            <a:r>
              <a:rPr lang="en-US" altLang="zh-CN" kern="1000" dirty="0">
                <a:solidFill>
                  <a:srgbClr val="000000"/>
                </a:solidFill>
                <a:latin typeface="Times New Roman"/>
                <a:ea typeface="宋体"/>
              </a:rPr>
              <a:t>else</a:t>
            </a:r>
            <a:endParaRPr lang="zh-CN" altLang="zh-CN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79400" lvl="0" indent="433070" algn="just">
              <a:spcAft>
                <a:spcPts val="0"/>
              </a:spcAft>
            </a:pPr>
            <a:r>
              <a:rPr lang="en-US" altLang="zh-CN" kern="1000" dirty="0">
                <a:solidFill>
                  <a:srgbClr val="000000"/>
                </a:solidFill>
                <a:latin typeface="Times New Roman"/>
                <a:ea typeface="宋体"/>
              </a:rPr>
              <a:t>{ 	 TI=0;SBUF=0xff;                      /*</a:t>
            </a:r>
            <a:r>
              <a:rPr lang="zh-CN" altLang="zh-CN" kern="1000" dirty="0">
                <a:solidFill>
                  <a:srgbClr val="000000"/>
                </a:solidFill>
                <a:latin typeface="Times New Roman"/>
                <a:ea typeface="宋体"/>
              </a:rPr>
              <a:t>两累加和不相同，校验失败，回送</a:t>
            </a:r>
            <a:r>
              <a:rPr lang="en-US" altLang="zh-CN" kern="1000" dirty="0">
                <a:solidFill>
                  <a:srgbClr val="000000"/>
                </a:solidFill>
                <a:latin typeface="Times New Roman"/>
                <a:ea typeface="宋体"/>
              </a:rPr>
              <a:t>FFH */</a:t>
            </a:r>
            <a:endParaRPr lang="zh-CN" altLang="zh-CN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79400" lvl="0" indent="601345" algn="just">
              <a:spcAft>
                <a:spcPts val="0"/>
              </a:spcAft>
            </a:pPr>
            <a:r>
              <a:rPr lang="en-US" altLang="zh-CN" kern="1000" dirty="0">
                <a:solidFill>
                  <a:srgbClr val="000000"/>
                </a:solidFill>
                <a:latin typeface="Times New Roman"/>
                <a:ea typeface="宋体"/>
              </a:rPr>
              <a:t>while (TI==0);TI=0;</a:t>
            </a:r>
            <a:endParaRPr lang="zh-CN" altLang="zh-CN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79400" lvl="0" indent="431800" algn="just">
              <a:spcAft>
                <a:spcPts val="0"/>
              </a:spcAft>
            </a:pPr>
            <a:r>
              <a:rPr lang="en-US" altLang="zh-CN" kern="1000" dirty="0">
                <a:solidFill>
                  <a:srgbClr val="000000"/>
                </a:solidFill>
                <a:latin typeface="Times New Roman"/>
                <a:ea typeface="宋体"/>
              </a:rPr>
              <a:t>}</a:t>
            </a:r>
            <a:endParaRPr lang="zh-CN" altLang="zh-CN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79400" lvl="0" indent="433070" algn="just">
              <a:spcAft>
                <a:spcPts val="0"/>
              </a:spcAft>
            </a:pPr>
            <a:r>
              <a:rPr lang="en-US" altLang="zh-CN" kern="1000" dirty="0">
                <a:solidFill>
                  <a:srgbClr val="000000"/>
                </a:solidFill>
                <a:latin typeface="Times New Roman"/>
                <a:ea typeface="宋体"/>
              </a:rPr>
              <a:t>while(1) ;          			        /*</a:t>
            </a:r>
            <a:r>
              <a:rPr lang="zh-CN" altLang="zh-CN" kern="1000" dirty="0">
                <a:solidFill>
                  <a:srgbClr val="000000"/>
                </a:solidFill>
                <a:latin typeface="Times New Roman"/>
                <a:ea typeface="宋体"/>
              </a:rPr>
              <a:t>本次数据通信完毕，动态停机</a:t>
            </a:r>
            <a:r>
              <a:rPr lang="en-US" altLang="zh-CN" kern="1000" dirty="0">
                <a:solidFill>
                  <a:srgbClr val="000000"/>
                </a:solidFill>
                <a:latin typeface="Times New Roman"/>
                <a:ea typeface="宋体"/>
              </a:rPr>
              <a:t>*/</a:t>
            </a:r>
            <a:endParaRPr lang="zh-CN" altLang="zh-CN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lvl="0" indent="255905" algn="just">
              <a:spcAft>
                <a:spcPts val="0"/>
              </a:spcAft>
            </a:pP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  }</a:t>
            </a:r>
            <a:endParaRPr lang="zh-CN" altLang="zh-CN" sz="2000" kern="1000" dirty="0">
              <a:solidFill>
                <a:srgbClr val="000000"/>
              </a:solidFill>
              <a:latin typeface="Times New Roman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071271318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1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526BBF0-929A-4D1D-8240-C274C9B0C7A1}" type="slidenum">
              <a:rPr lang="zh-CN" altLang="en-US" smtClean="0">
                <a:ea typeface="宋体" charset="-122"/>
              </a:rPr>
              <a:pPr/>
              <a:t>97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43010" name="内容占位符 1"/>
          <p:cNvSpPr>
            <a:spLocks noGrp="1"/>
          </p:cNvSpPr>
          <p:nvPr>
            <p:ph/>
          </p:nvPr>
        </p:nvSpPr>
        <p:spPr>
          <a:xfrm>
            <a:off x="0" y="1017588"/>
            <a:ext cx="9144000" cy="5410200"/>
          </a:xfrm>
        </p:spPr>
        <p:txBody>
          <a:bodyPr/>
          <a:lstStyle/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dirty="0" smtClean="0">
                <a:cs typeface="+mn-cs"/>
              </a:rPr>
              <a:t>        </a:t>
            </a:r>
            <a:r>
              <a:rPr lang="zh-CN" altLang="en-US" sz="2000" dirty="0" smtClean="0">
                <a:cs typeface="+mn-cs"/>
              </a:rPr>
              <a:t>多个单片机可利用串行口进行多机通信，经常采用如</a:t>
            </a:r>
            <a:r>
              <a:rPr lang="zh-CN" altLang="en-US" sz="2000" dirty="0" smtClean="0">
                <a:solidFill>
                  <a:srgbClr val="3333CC"/>
                </a:solidFill>
                <a:cs typeface="+mn-cs"/>
              </a:rPr>
              <a:t>图</a:t>
            </a:r>
            <a:r>
              <a:rPr lang="en-US" altLang="zh-CN" sz="2000" dirty="0" smtClean="0">
                <a:solidFill>
                  <a:srgbClr val="3333CC"/>
                </a:solidFill>
                <a:cs typeface="+mn-cs"/>
              </a:rPr>
              <a:t>10</a:t>
            </a:r>
            <a:r>
              <a:rPr lang="en-US" altLang="zh-CN" sz="2000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-21</a:t>
            </a:r>
            <a:r>
              <a:rPr lang="zh-CN" altLang="en-US" sz="2000" dirty="0" smtClean="0">
                <a:cs typeface="+mn-cs"/>
              </a:rPr>
              <a:t>所示的</a:t>
            </a:r>
            <a:r>
              <a:rPr lang="zh-CN" altLang="en-US" sz="2000" dirty="0" smtClean="0">
                <a:solidFill>
                  <a:srgbClr val="3333CC"/>
                </a:solidFill>
                <a:cs typeface="+mn-cs"/>
              </a:rPr>
              <a:t>主从式结构</a:t>
            </a:r>
            <a:r>
              <a:rPr lang="zh-CN" altLang="en-US" sz="2000" dirty="0" smtClean="0">
                <a:cs typeface="+mn-cs"/>
              </a:rPr>
              <a:t>。系统中有</a:t>
            </a:r>
            <a:r>
              <a:rPr lang="en-US" altLang="zh-CN" sz="2000" dirty="0" smtClean="0">
                <a:ea typeface="宋体" pitchFamily="2" charset="-122"/>
                <a:cs typeface="+mn-cs"/>
              </a:rPr>
              <a:t>1</a:t>
            </a:r>
            <a:r>
              <a:rPr lang="zh-CN" altLang="en-US" sz="2000" dirty="0" smtClean="0">
                <a:cs typeface="+mn-cs"/>
              </a:rPr>
              <a:t>个主机（单片机或其他有串行接口的微机）和多个单片机组成的从机系统。</a:t>
            </a:r>
            <a:endParaRPr lang="en-US" altLang="zh-CN" sz="2000" dirty="0" smtClean="0">
              <a:cs typeface="+mn-cs"/>
            </a:endParaRP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en-US" altLang="zh-CN" sz="2000" dirty="0">
                <a:solidFill>
                  <a:srgbClr val="FF3300"/>
                </a:solidFill>
                <a:cs typeface="+mn-cs"/>
              </a:rPr>
              <a:t> </a:t>
            </a:r>
            <a:r>
              <a:rPr lang="en-US" altLang="zh-CN" sz="2000" dirty="0" smtClean="0">
                <a:solidFill>
                  <a:srgbClr val="FF3300"/>
                </a:solidFill>
                <a:cs typeface="+mn-cs"/>
              </a:rPr>
              <a:t>       </a:t>
            </a:r>
            <a:r>
              <a:rPr lang="zh-CN" altLang="en-US" sz="2000" dirty="0" smtClean="0">
                <a:solidFill>
                  <a:srgbClr val="FF3300"/>
                </a:solidFill>
                <a:cs typeface="+mn-cs"/>
              </a:rPr>
              <a:t>主机的</a:t>
            </a:r>
            <a:r>
              <a:rPr lang="en-US" altLang="zh-CN" sz="2000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RXD</a:t>
            </a:r>
            <a:r>
              <a:rPr lang="zh-CN" altLang="en-US" sz="2000" dirty="0" smtClean="0">
                <a:solidFill>
                  <a:srgbClr val="3333CC"/>
                </a:solidFill>
                <a:cs typeface="+mn-cs"/>
              </a:rPr>
              <a:t>与所有从机的</a:t>
            </a:r>
            <a:r>
              <a:rPr lang="en-US" altLang="zh-CN" sz="2000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TXD</a:t>
            </a:r>
            <a:r>
              <a:rPr lang="zh-CN" altLang="en-US" sz="2000" dirty="0" smtClean="0">
                <a:solidFill>
                  <a:srgbClr val="3333CC"/>
                </a:solidFill>
                <a:cs typeface="+mn-cs"/>
              </a:rPr>
              <a:t>端相连</a:t>
            </a:r>
            <a:r>
              <a:rPr lang="zh-CN" altLang="en-US" sz="2000" dirty="0" smtClean="0">
                <a:cs typeface="+mn-cs"/>
              </a:rPr>
              <a:t>，</a:t>
            </a:r>
            <a:r>
              <a:rPr lang="en-US" altLang="zh-CN" sz="2000" dirty="0" smtClean="0">
                <a:solidFill>
                  <a:srgbClr val="FF3300"/>
                </a:solidFill>
                <a:ea typeface="宋体" pitchFamily="2" charset="-122"/>
                <a:cs typeface="+mn-cs"/>
              </a:rPr>
              <a:t>TXD</a:t>
            </a:r>
            <a:r>
              <a:rPr lang="zh-CN" altLang="en-US" sz="2000" dirty="0" smtClean="0">
                <a:solidFill>
                  <a:srgbClr val="3333CC"/>
                </a:solidFill>
                <a:cs typeface="+mn-cs"/>
              </a:rPr>
              <a:t>与所有从机的</a:t>
            </a:r>
            <a:r>
              <a:rPr lang="en-US" altLang="zh-CN" sz="2000" dirty="0" smtClean="0">
                <a:solidFill>
                  <a:srgbClr val="3333CC"/>
                </a:solidFill>
                <a:ea typeface="宋体" pitchFamily="2" charset="-122"/>
                <a:cs typeface="+mn-cs"/>
              </a:rPr>
              <a:t>RXD</a:t>
            </a:r>
            <a:r>
              <a:rPr lang="zh-CN" altLang="en-US" sz="2000" dirty="0" smtClean="0">
                <a:solidFill>
                  <a:srgbClr val="3333CC"/>
                </a:solidFill>
                <a:cs typeface="+mn-cs"/>
              </a:rPr>
              <a:t>端相连</a:t>
            </a:r>
            <a:r>
              <a:rPr lang="zh-CN" altLang="en-US" sz="2000" dirty="0" smtClean="0">
                <a:cs typeface="+mn-cs"/>
              </a:rPr>
              <a:t>。</a:t>
            </a:r>
            <a:r>
              <a:rPr lang="zh-CN" altLang="en-US" sz="2000" dirty="0" smtClean="0">
                <a:solidFill>
                  <a:srgbClr val="FF3300"/>
                </a:solidFill>
                <a:cs typeface="+mn-cs"/>
              </a:rPr>
              <a:t>从机地址</a:t>
            </a:r>
            <a:r>
              <a:rPr lang="zh-CN" altLang="en-US" sz="2000" dirty="0" smtClean="0">
                <a:cs typeface="+mn-cs"/>
              </a:rPr>
              <a:t>分别为</a:t>
            </a:r>
            <a:r>
              <a:rPr lang="en-US" altLang="zh-CN" sz="2000" dirty="0" smtClean="0">
                <a:ea typeface="宋体" pitchFamily="2" charset="-122"/>
                <a:cs typeface="+mn-cs"/>
              </a:rPr>
              <a:t>01H</a:t>
            </a:r>
            <a:r>
              <a:rPr lang="zh-CN" altLang="en-US" sz="2000" dirty="0" smtClean="0">
                <a:cs typeface="+mn-cs"/>
              </a:rPr>
              <a:t>、</a:t>
            </a:r>
            <a:r>
              <a:rPr lang="en-US" altLang="zh-CN" sz="2000" dirty="0" smtClean="0">
                <a:ea typeface="宋体" pitchFamily="2" charset="-122"/>
                <a:cs typeface="+mn-cs"/>
              </a:rPr>
              <a:t>02H</a:t>
            </a:r>
            <a:r>
              <a:rPr lang="zh-CN" altLang="en-US" sz="2000" dirty="0" smtClean="0">
                <a:cs typeface="+mn-cs"/>
              </a:rPr>
              <a:t>和</a:t>
            </a:r>
            <a:r>
              <a:rPr lang="en-US" altLang="zh-CN" sz="2000" dirty="0" smtClean="0">
                <a:ea typeface="宋体" pitchFamily="2" charset="-122"/>
                <a:cs typeface="+mn-cs"/>
              </a:rPr>
              <a:t>03H</a:t>
            </a:r>
            <a:r>
              <a:rPr lang="zh-CN" altLang="en-US" dirty="0" smtClean="0">
                <a:cs typeface="+mn-cs"/>
              </a:rPr>
              <a:t>。</a:t>
            </a:r>
            <a:endParaRPr lang="en-US" altLang="zh-CN" dirty="0" smtClean="0"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lnSpc>
                <a:spcPct val="130000"/>
              </a:lnSpc>
              <a:defRPr/>
            </a:pPr>
            <a:r>
              <a:rPr lang="en-US" altLang="zh-CN" dirty="0" smtClean="0">
                <a:cs typeface="+mn-cs"/>
              </a:rPr>
              <a:t>	</a:t>
            </a:r>
            <a:r>
              <a:rPr lang="en-US" altLang="zh-CN" dirty="0" smtClean="0">
                <a:solidFill>
                  <a:srgbClr val="FF3300"/>
                </a:solidFill>
                <a:cs typeface="+mn-cs"/>
              </a:rPr>
              <a:t>	</a:t>
            </a:r>
            <a:endParaRPr lang="zh-CN" altLang="en-US" dirty="0" smtClean="0">
              <a:solidFill>
                <a:srgbClr val="3333CC"/>
              </a:solidFill>
              <a:cs typeface="+mn-cs"/>
            </a:endParaRPr>
          </a:p>
        </p:txBody>
      </p:sp>
      <p:pic>
        <p:nvPicPr>
          <p:cNvPr id="43019" name="Picture 11" descr="7-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5175" y="3584575"/>
            <a:ext cx="6530975" cy="238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矩形 1"/>
          <p:cNvSpPr/>
          <p:nvPr/>
        </p:nvSpPr>
        <p:spPr>
          <a:xfrm>
            <a:off x="2820425" y="5967413"/>
            <a:ext cx="38587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幼圆"/>
              </a:rPr>
              <a:t> </a:t>
            </a:r>
            <a:r>
              <a:rPr lang="zh-CN" altLang="en-US" sz="2000" b="1" kern="0" dirty="0">
                <a:solidFill>
                  <a:srgbClr val="FF3300"/>
                </a:solidFill>
                <a:latin typeface="Arial"/>
                <a:ea typeface="幼圆"/>
              </a:rPr>
              <a:t>图</a:t>
            </a:r>
            <a:r>
              <a:rPr lang="en-US" altLang="zh-CN" sz="2000" b="1" kern="0" dirty="0" smtClean="0">
                <a:solidFill>
                  <a:srgbClr val="FF3300"/>
                </a:solidFill>
                <a:latin typeface="Arial"/>
                <a:ea typeface="幼圆"/>
              </a:rPr>
              <a:t>10</a:t>
            </a:r>
            <a:r>
              <a:rPr lang="en-US" altLang="zh-CN" sz="2000" b="1" kern="0" dirty="0" smtClean="0">
                <a:solidFill>
                  <a:srgbClr val="FF3300"/>
                </a:solidFill>
                <a:latin typeface="Arial"/>
                <a:ea typeface="宋体" pitchFamily="2" charset="-122"/>
              </a:rPr>
              <a:t>-27</a:t>
            </a:r>
            <a:r>
              <a:rPr lang="en-US" altLang="zh-CN" sz="2000" b="1" kern="0" dirty="0" smtClean="0">
                <a:solidFill>
                  <a:srgbClr val="3333CC"/>
                </a:solidFill>
                <a:latin typeface="Arial"/>
                <a:ea typeface="宋体" pitchFamily="2" charset="-122"/>
              </a:rPr>
              <a:t>     </a:t>
            </a:r>
            <a:r>
              <a:rPr lang="zh-CN" altLang="en-US" sz="2000" b="1" kern="0" dirty="0">
                <a:solidFill>
                  <a:srgbClr val="3333CC"/>
                </a:solidFill>
                <a:latin typeface="Arial"/>
                <a:ea typeface="幼圆"/>
              </a:rPr>
              <a:t>多机通信系统示意图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520770"/>
            <a:ext cx="91440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en-US" altLang="zh-CN" sz="2400" b="1" kern="0" dirty="0">
                <a:solidFill>
                  <a:srgbClr val="FF0000"/>
                </a:solidFill>
                <a:latin typeface="Arial"/>
                <a:ea typeface="宋体" pitchFamily="2" charset="-122"/>
              </a:rPr>
              <a:t>10.4  </a:t>
            </a:r>
            <a:r>
              <a:rPr lang="zh-CN" altLang="en-US" sz="2400" b="1" kern="0" dirty="0">
                <a:solidFill>
                  <a:srgbClr val="FF0000"/>
                </a:solidFill>
                <a:latin typeface="Arial"/>
                <a:ea typeface="幼圆"/>
              </a:rPr>
              <a:t>单片机的多机通信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30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30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0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 build="p"/>
      <p:bldP spid="2" grpId="0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5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5D396A0-4D8D-406D-BD57-E920C4377C9F}" type="slidenum">
              <a:rPr lang="zh-CN" altLang="en-US" smtClean="0">
                <a:ea typeface="宋体" charset="-122"/>
              </a:rPr>
              <a:pPr/>
              <a:t>98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354306" name="内容占位符 1"/>
          <p:cNvSpPr>
            <a:spLocks noGrp="1"/>
          </p:cNvSpPr>
          <p:nvPr>
            <p:ph/>
          </p:nvPr>
        </p:nvSpPr>
        <p:spPr>
          <a:xfrm>
            <a:off x="0" y="1321904"/>
            <a:ext cx="9144000" cy="5410200"/>
          </a:xfrm>
        </p:spPr>
        <p:txBody>
          <a:bodyPr/>
          <a:lstStyle/>
          <a:p>
            <a:pPr indent="14288" eaLnBrk="1" hangingPunct="1">
              <a:lnSpc>
                <a:spcPct val="150000"/>
              </a:lnSpc>
            </a:pPr>
            <a:r>
              <a:rPr lang="zh-CN" altLang="en-US" dirty="0" smtClean="0">
                <a:solidFill>
                  <a:srgbClr val="FF3300"/>
                </a:solidFill>
              </a:rPr>
              <a:t>	主从式</a:t>
            </a:r>
            <a:r>
              <a:rPr lang="zh-CN" altLang="en-US" dirty="0" smtClean="0"/>
              <a:t>是指多机系统中，只有一个主机，其余全是从机。</a:t>
            </a:r>
            <a:r>
              <a:rPr lang="zh-CN" altLang="en-US" dirty="0" smtClean="0">
                <a:solidFill>
                  <a:srgbClr val="FF3300"/>
                </a:solidFill>
              </a:rPr>
              <a:t>主机</a:t>
            </a:r>
            <a:r>
              <a:rPr lang="zh-CN" altLang="en-US" dirty="0" smtClean="0">
                <a:solidFill>
                  <a:srgbClr val="3333CC"/>
                </a:solidFill>
              </a:rPr>
              <a:t>发送的信息可以</a:t>
            </a:r>
            <a:r>
              <a:rPr lang="zh-CN" altLang="en-US" dirty="0" smtClean="0">
                <a:solidFill>
                  <a:srgbClr val="FF3300"/>
                </a:solidFill>
              </a:rPr>
              <a:t>被所有从机接收</a:t>
            </a:r>
            <a:r>
              <a:rPr lang="zh-CN" altLang="en-US" dirty="0" smtClean="0"/>
              <a:t>，</a:t>
            </a:r>
            <a:r>
              <a:rPr lang="zh-CN" altLang="en-US" dirty="0" smtClean="0">
                <a:solidFill>
                  <a:srgbClr val="3333CC"/>
                </a:solidFill>
              </a:rPr>
              <a:t>任何一个从机发送的信息，只能由</a:t>
            </a:r>
            <a:r>
              <a:rPr lang="zh-CN" altLang="en-US" dirty="0" smtClean="0">
                <a:solidFill>
                  <a:srgbClr val="FF3300"/>
                </a:solidFill>
              </a:rPr>
              <a:t>主机</a:t>
            </a:r>
            <a:r>
              <a:rPr lang="zh-CN" altLang="en-US" dirty="0" smtClean="0">
                <a:solidFill>
                  <a:srgbClr val="3333CC"/>
                </a:solidFill>
              </a:rPr>
              <a:t>接收。从机和从机之间</a:t>
            </a:r>
            <a:r>
              <a:rPr lang="zh-CN" altLang="en-US" dirty="0" smtClean="0"/>
              <a:t>不能进行直接通信，</a:t>
            </a:r>
            <a:r>
              <a:rPr lang="zh-CN" altLang="en-US" dirty="0" smtClean="0">
                <a:solidFill>
                  <a:srgbClr val="FF3300"/>
                </a:solidFill>
              </a:rPr>
              <a:t>只能经主机</a:t>
            </a:r>
            <a:r>
              <a:rPr lang="zh-CN" altLang="en-US" dirty="0" smtClean="0"/>
              <a:t>才能实现。</a:t>
            </a:r>
          </a:p>
          <a:p>
            <a:pPr indent="14288" eaLnBrk="1" hangingPunct="1">
              <a:lnSpc>
                <a:spcPct val="150000"/>
              </a:lnSpc>
            </a:pPr>
            <a:endParaRPr lang="zh-CN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261A1-74EA-4EAE-A309-0B0BD37F6EB0}" type="slidenum">
              <a:rPr lang="en-US" altLang="zh-CN" smtClean="0"/>
              <a:pPr>
                <a:defRPr/>
              </a:pPr>
              <a:t>99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07865"/>
            <a:ext cx="9144000" cy="7131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14288" algn="just">
              <a:lnSpc>
                <a:spcPct val="150000"/>
              </a:lnSpc>
              <a:spcBef>
                <a:spcPct val="20000"/>
              </a:spcBef>
            </a:pP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 多机通信的工作原理：</a:t>
            </a:r>
          </a:p>
          <a:p>
            <a:pPr marL="342900" lvl="0" indent="14288" algn="just">
              <a:lnSpc>
                <a:spcPct val="150000"/>
              </a:lnSpc>
              <a:spcBef>
                <a:spcPct val="20000"/>
              </a:spcBef>
            </a:pP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	</a:t>
            </a:r>
            <a:r>
              <a:rPr lang="zh-CN" altLang="en-US" sz="20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要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保证</a:t>
            </a:r>
            <a:r>
              <a:rPr lang="zh-CN" altLang="en-US" sz="2000" b="1" kern="0" dirty="0">
                <a:solidFill>
                  <a:srgbClr val="FF3300"/>
                </a:solidFill>
                <a:latin typeface="Arial"/>
                <a:ea typeface="幼圆"/>
              </a:rPr>
              <a:t>主机</a:t>
            </a:r>
            <a:r>
              <a:rPr lang="zh-CN" altLang="en-US" sz="2000" b="1" kern="0" dirty="0">
                <a:solidFill>
                  <a:srgbClr val="3333CC"/>
                </a:solidFill>
                <a:latin typeface="Arial"/>
                <a:ea typeface="幼圆"/>
              </a:rPr>
              <a:t>与</a:t>
            </a:r>
            <a:r>
              <a:rPr lang="zh-CN" altLang="en-US" sz="2000" b="1" kern="0" dirty="0">
                <a:solidFill>
                  <a:srgbClr val="FF3300"/>
                </a:solidFill>
                <a:latin typeface="Arial"/>
                <a:ea typeface="幼圆"/>
              </a:rPr>
              <a:t>所选择的从机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通信，须保证</a:t>
            </a:r>
            <a:r>
              <a:rPr lang="zh-CN" altLang="en-US" sz="2000" b="1" kern="0" dirty="0">
                <a:solidFill>
                  <a:srgbClr val="3333CC"/>
                </a:solidFill>
                <a:latin typeface="Arial"/>
                <a:ea typeface="幼圆"/>
              </a:rPr>
              <a:t>串口有识别功能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。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</a:rPr>
              <a:t>SCON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中的</a:t>
            </a:r>
            <a:r>
              <a:rPr lang="en-US" altLang="zh-CN" sz="2000" b="1" kern="0" dirty="0">
                <a:solidFill>
                  <a:srgbClr val="3333CC"/>
                </a:solidFill>
                <a:latin typeface="Arial"/>
              </a:rPr>
              <a:t>SM2</a:t>
            </a:r>
            <a:r>
              <a:rPr lang="zh-CN" altLang="en-US" sz="2000" b="1" kern="0" dirty="0">
                <a:solidFill>
                  <a:srgbClr val="3333CC"/>
                </a:solidFill>
                <a:latin typeface="Arial"/>
                <a:ea typeface="幼圆"/>
              </a:rPr>
              <a:t>位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就是为满足这一条件设置的</a:t>
            </a:r>
            <a:r>
              <a:rPr lang="zh-CN" altLang="en-US" sz="2000" b="1" kern="0" dirty="0">
                <a:solidFill>
                  <a:srgbClr val="3333CC"/>
                </a:solidFill>
                <a:latin typeface="Arial"/>
                <a:ea typeface="幼圆"/>
              </a:rPr>
              <a:t>多机通信控制位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。其工作原理是在串行口以方式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</a:rPr>
              <a:t>2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（或方式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</a:rPr>
              <a:t>3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）接收时，</a:t>
            </a:r>
            <a:endParaRPr lang="en-US" altLang="zh-CN" sz="2000" b="1" kern="0" dirty="0">
              <a:solidFill>
                <a:srgbClr val="333399"/>
              </a:solidFill>
              <a:latin typeface="Arial"/>
              <a:ea typeface="幼圆"/>
            </a:endParaRPr>
          </a:p>
          <a:p>
            <a:pPr marL="342900" lvl="0" indent="14288" algn="just">
              <a:lnSpc>
                <a:spcPct val="150000"/>
              </a:lnSpc>
              <a:spcBef>
                <a:spcPct val="20000"/>
              </a:spcBef>
            </a:pPr>
            <a:r>
              <a:rPr lang="en-US" altLang="zh-CN" sz="2000" b="1" kern="0" dirty="0">
                <a:solidFill>
                  <a:srgbClr val="FF3300"/>
                </a:solidFill>
                <a:latin typeface="Arial"/>
                <a:ea typeface="幼圆"/>
              </a:rPr>
              <a:t>        </a:t>
            </a:r>
            <a:r>
              <a:rPr lang="zh-CN" altLang="en-US" sz="2000" b="1" kern="0" dirty="0">
                <a:solidFill>
                  <a:srgbClr val="FF3300"/>
                </a:solidFill>
                <a:latin typeface="Arial"/>
                <a:ea typeface="幼圆"/>
              </a:rPr>
              <a:t>若</a:t>
            </a:r>
            <a:r>
              <a:rPr lang="en-US" altLang="zh-CN" sz="2000" b="1" kern="0" dirty="0">
                <a:solidFill>
                  <a:srgbClr val="FF3300"/>
                </a:solidFill>
                <a:latin typeface="Arial"/>
              </a:rPr>
              <a:t>SM2 = 1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，则表示进行多机通信，可能以下</a:t>
            </a:r>
            <a:r>
              <a:rPr lang="zh-CN" altLang="en-US" sz="2000" b="1" kern="0" dirty="0">
                <a:solidFill>
                  <a:srgbClr val="3333CC"/>
                </a:solidFill>
                <a:latin typeface="Arial"/>
                <a:ea typeface="幼圆"/>
              </a:rPr>
              <a:t>两种情况</a:t>
            </a:r>
            <a:r>
              <a:rPr lang="zh-CN" altLang="en-US" sz="2000" b="1" kern="0" dirty="0" smtClean="0">
                <a:solidFill>
                  <a:srgbClr val="333399"/>
                </a:solidFill>
                <a:latin typeface="Arial"/>
                <a:ea typeface="幼圆"/>
              </a:rPr>
              <a:t>：</a:t>
            </a:r>
            <a:endParaRPr lang="en-US" altLang="zh-CN" sz="2000" b="1" kern="0" dirty="0" smtClean="0">
              <a:solidFill>
                <a:srgbClr val="333399"/>
              </a:solidFill>
              <a:latin typeface="Arial"/>
              <a:ea typeface="幼圆"/>
            </a:endParaRPr>
          </a:p>
          <a:p>
            <a:pPr marL="342900" lvl="0" indent="-342900" algn="just">
              <a:lnSpc>
                <a:spcPct val="140000"/>
              </a:lnSpc>
              <a:spcBef>
                <a:spcPct val="20000"/>
              </a:spcBef>
            </a:pPr>
            <a:r>
              <a:rPr lang="zh-CN" altLang="en-US" sz="2000" b="1" kern="0" dirty="0" smtClean="0">
                <a:solidFill>
                  <a:srgbClr val="FF3300"/>
                </a:solidFill>
                <a:latin typeface="Arial"/>
                <a:ea typeface="幼圆"/>
              </a:rPr>
              <a:t>             （</a:t>
            </a:r>
            <a:r>
              <a:rPr lang="en-US" altLang="zh-CN" sz="2000" b="1" kern="0" dirty="0">
                <a:solidFill>
                  <a:srgbClr val="FF3300"/>
                </a:solidFill>
                <a:latin typeface="Arial"/>
              </a:rPr>
              <a:t>1</a:t>
            </a:r>
            <a:r>
              <a:rPr lang="zh-CN" altLang="en-US" sz="2000" b="1" kern="0" dirty="0">
                <a:solidFill>
                  <a:srgbClr val="FF3300"/>
                </a:solidFill>
                <a:latin typeface="Arial"/>
                <a:ea typeface="幼圆"/>
              </a:rPr>
              <a:t>）从机接收到的主机发来的</a:t>
            </a:r>
            <a:r>
              <a:rPr lang="zh-CN" altLang="en-US" sz="2000" b="1" kern="0" dirty="0">
                <a:solidFill>
                  <a:srgbClr val="3333CC"/>
                </a:solidFill>
                <a:latin typeface="Arial"/>
                <a:ea typeface="幼圆"/>
              </a:rPr>
              <a:t>第</a:t>
            </a:r>
            <a:r>
              <a:rPr lang="en-US" altLang="zh-CN" sz="2000" b="1" kern="0" dirty="0">
                <a:solidFill>
                  <a:srgbClr val="3333CC"/>
                </a:solidFill>
                <a:latin typeface="Arial"/>
              </a:rPr>
              <a:t>9</a:t>
            </a:r>
            <a:r>
              <a:rPr lang="zh-CN" altLang="en-US" sz="2000" b="1" kern="0" dirty="0">
                <a:solidFill>
                  <a:srgbClr val="3333CC"/>
                </a:solidFill>
                <a:latin typeface="Arial"/>
                <a:ea typeface="幼圆"/>
              </a:rPr>
              <a:t>位数据</a:t>
            </a:r>
            <a:r>
              <a:rPr lang="en-US" altLang="zh-CN" sz="2000" b="1" kern="0" dirty="0">
                <a:solidFill>
                  <a:srgbClr val="3333CC"/>
                </a:solidFill>
                <a:latin typeface="Arial"/>
              </a:rPr>
              <a:t>RB8=1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时，</a:t>
            </a:r>
            <a:r>
              <a:rPr lang="zh-CN" altLang="en-US" sz="2000" b="1" kern="0" dirty="0">
                <a:solidFill>
                  <a:srgbClr val="3333CC"/>
                </a:solidFill>
                <a:latin typeface="Arial"/>
                <a:ea typeface="幼圆"/>
              </a:rPr>
              <a:t>前</a:t>
            </a:r>
            <a:r>
              <a:rPr lang="en-US" altLang="zh-CN" sz="2000" b="1" kern="0" dirty="0">
                <a:solidFill>
                  <a:srgbClr val="3333CC"/>
                </a:solidFill>
                <a:latin typeface="Arial"/>
              </a:rPr>
              <a:t>8</a:t>
            </a:r>
            <a:r>
              <a:rPr lang="zh-CN" altLang="en-US" sz="2000" b="1" kern="0" dirty="0">
                <a:solidFill>
                  <a:srgbClr val="3333CC"/>
                </a:solidFill>
                <a:latin typeface="Arial"/>
                <a:ea typeface="幼圆"/>
              </a:rPr>
              <a:t>位数据才装入</a:t>
            </a:r>
            <a:r>
              <a:rPr lang="en-US" altLang="zh-CN" sz="2000" b="1" kern="0" dirty="0">
                <a:solidFill>
                  <a:srgbClr val="3333CC"/>
                </a:solidFill>
                <a:latin typeface="Arial"/>
              </a:rPr>
              <a:t>SBUF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，并</a:t>
            </a:r>
            <a:r>
              <a:rPr lang="zh-CN" altLang="en-US" sz="2000" b="1" kern="0" dirty="0">
                <a:solidFill>
                  <a:srgbClr val="3333CC"/>
                </a:solidFill>
                <a:latin typeface="Arial"/>
                <a:ea typeface="幼圆"/>
              </a:rPr>
              <a:t>置中断标志</a:t>
            </a:r>
            <a:r>
              <a:rPr lang="en-US" altLang="zh-CN" sz="2000" b="1" kern="0" dirty="0">
                <a:solidFill>
                  <a:srgbClr val="3333CC"/>
                </a:solidFill>
                <a:latin typeface="Arial"/>
              </a:rPr>
              <a:t>RI = 1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，向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</a:rPr>
              <a:t>CPU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发出中断请求。</a:t>
            </a:r>
          </a:p>
          <a:p>
            <a:pPr marL="342900" lvl="0" indent="-342900" algn="just">
              <a:lnSpc>
                <a:spcPct val="140000"/>
              </a:lnSpc>
              <a:spcBef>
                <a:spcPct val="20000"/>
              </a:spcBef>
            </a:pPr>
            <a:r>
              <a:rPr lang="zh-CN" altLang="en-US" sz="20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          在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中断服务程序中，从机把接收到的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</a:rPr>
              <a:t>SBUF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中的数据存入数据缓冲区中。</a:t>
            </a:r>
          </a:p>
          <a:p>
            <a:pPr marL="342900" lvl="0" indent="-342900" algn="just">
              <a:lnSpc>
                <a:spcPct val="140000"/>
              </a:lnSpc>
              <a:spcBef>
                <a:spcPct val="20000"/>
              </a:spcBef>
            </a:pPr>
            <a:r>
              <a:rPr lang="zh-CN" altLang="en-US" sz="2000" b="1" kern="0" dirty="0" smtClean="0">
                <a:solidFill>
                  <a:srgbClr val="FF3300"/>
                </a:solidFill>
                <a:latin typeface="Arial"/>
                <a:ea typeface="幼圆"/>
              </a:rPr>
              <a:t>            （</a:t>
            </a:r>
            <a:r>
              <a:rPr lang="en-US" altLang="zh-CN" sz="2000" b="1" kern="0" dirty="0">
                <a:solidFill>
                  <a:srgbClr val="FF3300"/>
                </a:solidFill>
                <a:latin typeface="Arial"/>
              </a:rPr>
              <a:t>2</a:t>
            </a:r>
            <a:r>
              <a:rPr lang="zh-CN" altLang="en-US" sz="2000" b="1" kern="0" dirty="0">
                <a:solidFill>
                  <a:srgbClr val="FF3300"/>
                </a:solidFill>
                <a:latin typeface="Arial"/>
                <a:ea typeface="幼圆"/>
              </a:rPr>
              <a:t>）如果从机接收到的第</a:t>
            </a:r>
            <a:r>
              <a:rPr lang="en-US" altLang="zh-CN" sz="2000" b="1" kern="0" dirty="0">
                <a:solidFill>
                  <a:srgbClr val="FF3300"/>
                </a:solidFill>
                <a:latin typeface="Arial"/>
              </a:rPr>
              <a:t>9</a:t>
            </a:r>
            <a:r>
              <a:rPr lang="zh-CN" altLang="en-US" sz="2000" b="1" kern="0" dirty="0">
                <a:solidFill>
                  <a:srgbClr val="FF3300"/>
                </a:solidFill>
                <a:latin typeface="Arial"/>
                <a:ea typeface="幼圆"/>
              </a:rPr>
              <a:t>位数据</a:t>
            </a:r>
            <a:r>
              <a:rPr lang="en-US" altLang="zh-CN" sz="2000" b="1" kern="0" dirty="0">
                <a:solidFill>
                  <a:srgbClr val="FF3300"/>
                </a:solidFill>
                <a:latin typeface="Arial"/>
              </a:rPr>
              <a:t>RB8=0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时，则</a:t>
            </a:r>
            <a:r>
              <a:rPr lang="zh-CN" altLang="en-US" sz="2000" b="1" kern="0" dirty="0">
                <a:solidFill>
                  <a:srgbClr val="3333CC"/>
                </a:solidFill>
                <a:latin typeface="Arial"/>
                <a:ea typeface="幼圆"/>
              </a:rPr>
              <a:t>不产生中断标志</a:t>
            </a:r>
            <a:r>
              <a:rPr lang="en-US" altLang="zh-CN" sz="2000" b="1" kern="0" dirty="0">
                <a:solidFill>
                  <a:srgbClr val="3333CC"/>
                </a:solidFill>
                <a:latin typeface="Arial"/>
              </a:rPr>
              <a:t>RI=1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zh-CN" altLang="en-US" sz="2000" b="1" kern="0" dirty="0">
                <a:solidFill>
                  <a:srgbClr val="3333CC"/>
                </a:solidFill>
                <a:latin typeface="Arial"/>
                <a:ea typeface="幼圆"/>
              </a:rPr>
              <a:t>不引起中断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，从机</a:t>
            </a:r>
            <a:r>
              <a:rPr lang="zh-CN" altLang="en-US" sz="2000" b="1" kern="0" dirty="0">
                <a:solidFill>
                  <a:srgbClr val="FF3300"/>
                </a:solidFill>
                <a:latin typeface="Arial"/>
                <a:ea typeface="幼圆"/>
              </a:rPr>
              <a:t>不接收主机发来的数据</a:t>
            </a:r>
            <a:r>
              <a:rPr lang="zh-CN" altLang="en-US" sz="2000" b="1" kern="0" dirty="0" smtClean="0">
                <a:solidFill>
                  <a:srgbClr val="333399"/>
                </a:solidFill>
                <a:latin typeface="Arial"/>
                <a:ea typeface="幼圆"/>
              </a:rPr>
              <a:t>。</a:t>
            </a:r>
            <a:endParaRPr lang="en-US" altLang="zh-CN" sz="2000" b="1" kern="0" dirty="0" smtClean="0">
              <a:solidFill>
                <a:srgbClr val="333399"/>
              </a:solidFill>
              <a:latin typeface="Arial"/>
              <a:ea typeface="幼圆"/>
            </a:endParaRPr>
          </a:p>
          <a:p>
            <a:pPr marL="342900" lvl="0" indent="-342900" algn="just">
              <a:lnSpc>
                <a:spcPct val="140000"/>
              </a:lnSpc>
              <a:spcBef>
                <a:spcPct val="20000"/>
              </a:spcBef>
            </a:pPr>
            <a:r>
              <a:rPr lang="zh-CN" altLang="en-US" sz="2000" b="1" kern="0" dirty="0">
                <a:solidFill>
                  <a:srgbClr val="FF3300"/>
                </a:solidFill>
                <a:latin typeface="Arial"/>
                <a:ea typeface="幼圆"/>
              </a:rPr>
              <a:t> </a:t>
            </a:r>
            <a:r>
              <a:rPr lang="zh-CN" altLang="en-US" sz="2000" b="1" kern="0" dirty="0" smtClean="0">
                <a:solidFill>
                  <a:srgbClr val="FF3300"/>
                </a:solidFill>
                <a:latin typeface="Arial"/>
                <a:ea typeface="幼圆"/>
              </a:rPr>
              <a:t>            若</a:t>
            </a:r>
            <a:r>
              <a:rPr lang="en-US" altLang="zh-CN" sz="2000" b="1" kern="0" dirty="0">
                <a:solidFill>
                  <a:srgbClr val="FF3300"/>
                </a:solidFill>
                <a:latin typeface="Arial"/>
              </a:rPr>
              <a:t>SM2 = 0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，则接收的第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</a:rPr>
              <a:t>9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位数据不论是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</a:rPr>
              <a:t>0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还是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</a:rPr>
              <a:t>1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，从机都将产生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</a:rPr>
              <a:t>RI = 1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中断标志，接收到的数据装入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</a:rPr>
              <a:t>SBUF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中。</a:t>
            </a:r>
            <a:endParaRPr lang="zh-CN" altLang="en-US" sz="2000" b="1" kern="0" dirty="0">
              <a:solidFill>
                <a:srgbClr val="333399"/>
              </a:solidFill>
              <a:latin typeface="Arial"/>
            </a:endParaRPr>
          </a:p>
          <a:p>
            <a:pPr marL="342900" lvl="0" indent="-342900" algn="just">
              <a:lnSpc>
                <a:spcPct val="140000"/>
              </a:lnSpc>
              <a:spcBef>
                <a:spcPct val="20000"/>
              </a:spcBef>
            </a:pPr>
            <a:endParaRPr lang="zh-CN" altLang="en-US" sz="2000" b="1" kern="0" dirty="0">
              <a:solidFill>
                <a:srgbClr val="333399"/>
              </a:solidFill>
              <a:latin typeface="Arial"/>
              <a:ea typeface="幼圆"/>
            </a:endParaRPr>
          </a:p>
          <a:p>
            <a:pPr marL="342900" lvl="0" indent="14288" algn="just">
              <a:lnSpc>
                <a:spcPct val="150000"/>
              </a:lnSpc>
              <a:spcBef>
                <a:spcPct val="20000"/>
              </a:spcBef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15128462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353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DBDA8C4-2DBE-44C3-9C25-794838177392}" type="slidenum">
              <a:rPr lang="zh-CN" altLang="en-US" smtClean="0">
                <a:ea typeface="宋体" charset="-122"/>
              </a:rPr>
              <a:pPr/>
              <a:t>100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356354" name="内容占位符 1"/>
          <p:cNvSpPr>
            <a:spLocks noGrp="1"/>
          </p:cNvSpPr>
          <p:nvPr>
            <p:ph/>
          </p:nvPr>
        </p:nvSpPr>
        <p:spPr>
          <a:xfrm>
            <a:off x="0" y="457200"/>
            <a:ext cx="8984974" cy="5410200"/>
          </a:xfrm>
        </p:spPr>
        <p:txBody>
          <a:bodyPr/>
          <a:lstStyle/>
          <a:p>
            <a:pPr eaLnBrk="1" hangingPunct="1">
              <a:lnSpc>
                <a:spcPct val="130000"/>
              </a:lnSpc>
            </a:pPr>
            <a:r>
              <a:rPr lang="zh-CN" altLang="en-US" dirty="0" smtClean="0"/>
              <a:t>应用这一特性，可实现</a:t>
            </a:r>
            <a:r>
              <a:rPr lang="en-US" altLang="zh-CN" dirty="0" smtClean="0">
                <a:ea typeface="宋体" charset="-122"/>
              </a:rPr>
              <a:t>AT89S51</a:t>
            </a:r>
            <a:r>
              <a:rPr lang="zh-CN" altLang="en-US" dirty="0" smtClean="0"/>
              <a:t>单片机的多机通信。</a:t>
            </a:r>
            <a:r>
              <a:rPr lang="zh-CN" altLang="en-US" dirty="0" smtClean="0">
                <a:solidFill>
                  <a:srgbClr val="FF3300"/>
                </a:solidFill>
              </a:rPr>
              <a:t>多机通信的工作过程：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2000" dirty="0" smtClean="0">
                <a:solidFill>
                  <a:srgbClr val="3333CC"/>
                </a:solidFill>
              </a:rPr>
              <a:t>（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1</a:t>
            </a:r>
            <a:r>
              <a:rPr lang="zh-CN" altLang="en-US" sz="2000" dirty="0" smtClean="0">
                <a:solidFill>
                  <a:srgbClr val="3333CC"/>
                </a:solidFill>
              </a:rPr>
              <a:t>）</a:t>
            </a:r>
            <a:r>
              <a:rPr lang="zh-CN" altLang="en-US" sz="2000" dirty="0" smtClean="0"/>
              <a:t>各</a:t>
            </a:r>
            <a:r>
              <a:rPr lang="zh-CN" altLang="en-US" sz="2000" dirty="0" smtClean="0">
                <a:solidFill>
                  <a:srgbClr val="FF3300"/>
                </a:solidFill>
              </a:rPr>
              <a:t>从机</a:t>
            </a:r>
            <a:r>
              <a:rPr lang="zh-CN" altLang="en-US" sz="2000" dirty="0" smtClean="0">
                <a:solidFill>
                  <a:srgbClr val="3333CC"/>
                </a:solidFill>
              </a:rPr>
              <a:t>初始化程序</a:t>
            </a:r>
            <a:r>
              <a:rPr lang="zh-CN" altLang="en-US" sz="2000" dirty="0" smtClean="0"/>
              <a:t>允许从机的串行口中断，将串行口编程为方式</a:t>
            </a:r>
            <a:r>
              <a:rPr lang="en-US" altLang="zh-CN" sz="2000" dirty="0" smtClean="0">
                <a:ea typeface="宋体" charset="-122"/>
              </a:rPr>
              <a:t>2</a:t>
            </a:r>
            <a:r>
              <a:rPr lang="zh-CN" altLang="en-US" sz="2000" dirty="0" smtClean="0"/>
              <a:t>或方式</a:t>
            </a:r>
            <a:r>
              <a:rPr lang="en-US" altLang="zh-CN" sz="2000" dirty="0" smtClean="0">
                <a:ea typeface="宋体" charset="-122"/>
              </a:rPr>
              <a:t>3</a:t>
            </a:r>
            <a:r>
              <a:rPr lang="zh-CN" altLang="en-US" sz="2000" dirty="0" smtClean="0"/>
              <a:t>接收，即</a:t>
            </a:r>
            <a:r>
              <a:rPr lang="en-US" altLang="zh-CN" sz="2000" dirty="0" smtClean="0">
                <a:ea typeface="宋体" charset="-122"/>
              </a:rPr>
              <a:t>9</a:t>
            </a:r>
            <a:r>
              <a:rPr lang="zh-CN" altLang="en-US" sz="2000" dirty="0" smtClean="0"/>
              <a:t>位异步通信方式，且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SM2</a:t>
            </a:r>
            <a:r>
              <a:rPr lang="zh-CN" altLang="en-US" sz="2000" dirty="0" smtClean="0">
                <a:solidFill>
                  <a:srgbClr val="FF3300"/>
                </a:solidFill>
              </a:rPr>
              <a:t>和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REN</a:t>
            </a:r>
            <a:r>
              <a:rPr lang="zh-CN" altLang="en-US" sz="2000" dirty="0" smtClean="0">
                <a:solidFill>
                  <a:srgbClr val="3333CC"/>
                </a:solidFill>
              </a:rPr>
              <a:t>位</a:t>
            </a:r>
            <a:r>
              <a:rPr lang="zh-CN" altLang="en-US" sz="2000" dirty="0" smtClean="0">
                <a:solidFill>
                  <a:srgbClr val="FF3300"/>
                </a:solidFill>
              </a:rPr>
              <a:t>置“</a:t>
            </a:r>
            <a:r>
              <a:rPr lang="en-US" altLang="zh-CN" sz="2000" dirty="0" smtClean="0">
                <a:solidFill>
                  <a:srgbClr val="FF3300"/>
                </a:solidFill>
                <a:ea typeface="宋体" charset="-122"/>
              </a:rPr>
              <a:t>1</a:t>
            </a:r>
            <a:r>
              <a:rPr lang="zh-CN" altLang="en-US" sz="2000" dirty="0" smtClean="0">
                <a:solidFill>
                  <a:srgbClr val="FF3300"/>
                </a:solidFill>
              </a:rPr>
              <a:t>”，</a:t>
            </a:r>
            <a:r>
              <a:rPr lang="zh-CN" altLang="en-US" sz="2000" dirty="0" smtClean="0"/>
              <a:t>使从机处于多机通信且</a:t>
            </a:r>
            <a:r>
              <a:rPr lang="zh-CN" altLang="en-US" sz="2000" dirty="0" smtClean="0">
                <a:solidFill>
                  <a:srgbClr val="3333CC"/>
                </a:solidFill>
              </a:rPr>
              <a:t>只接收地址帧</a:t>
            </a:r>
            <a:r>
              <a:rPr lang="zh-CN" altLang="en-US" sz="2000" dirty="0" smtClean="0"/>
              <a:t>的状态。</a:t>
            </a:r>
            <a:endParaRPr lang="en-US" altLang="zh-CN" sz="2000" dirty="0" smtClean="0"/>
          </a:p>
          <a:p>
            <a:pPr lvl="0" eaLnBrk="1" hangingPunct="1">
              <a:lnSpc>
                <a:spcPct val="130000"/>
              </a:lnSpc>
            </a:pPr>
            <a:r>
              <a:rPr lang="zh-CN" altLang="en-US" sz="2000" dirty="0" smtClean="0">
                <a:solidFill>
                  <a:srgbClr val="3333CC"/>
                </a:solidFill>
              </a:rPr>
              <a:t>（</a:t>
            </a:r>
            <a:r>
              <a:rPr lang="en-US" altLang="zh-CN" sz="2000" dirty="0" smtClean="0">
                <a:solidFill>
                  <a:srgbClr val="3333CC"/>
                </a:solidFill>
              </a:rPr>
              <a:t>2</a:t>
            </a:r>
            <a:r>
              <a:rPr lang="zh-CN" altLang="en-US" sz="2000" dirty="0" smtClean="0">
                <a:solidFill>
                  <a:srgbClr val="3333CC"/>
                </a:solidFill>
              </a:rPr>
              <a:t>）</a:t>
            </a:r>
            <a:r>
              <a:rPr lang="zh-CN" altLang="en-US" sz="2000" dirty="0" smtClean="0"/>
              <a:t>在</a:t>
            </a:r>
            <a:r>
              <a:rPr lang="zh-CN" altLang="en-US" sz="2000" dirty="0" smtClean="0">
                <a:solidFill>
                  <a:srgbClr val="3333CC"/>
                </a:solidFill>
              </a:rPr>
              <a:t>主机和某个从机通信之前</a:t>
            </a:r>
            <a:r>
              <a:rPr lang="zh-CN" altLang="en-US" sz="2000" dirty="0" smtClean="0"/>
              <a:t>，</a:t>
            </a:r>
            <a:r>
              <a:rPr lang="zh-CN" altLang="en-US" sz="2000" dirty="0" smtClean="0">
                <a:solidFill>
                  <a:srgbClr val="FF3300"/>
                </a:solidFill>
              </a:rPr>
              <a:t>先将从机地址（即准备接收数据的从机）发送给各个从机</a:t>
            </a:r>
            <a:r>
              <a:rPr lang="zh-CN" altLang="en-US" sz="2000" dirty="0" smtClean="0"/>
              <a:t>，接着才传送数据（或命令），主机发出的</a:t>
            </a:r>
            <a:r>
              <a:rPr lang="zh-CN" altLang="en-US" sz="2000" dirty="0" smtClean="0">
                <a:solidFill>
                  <a:srgbClr val="3333CC"/>
                </a:solidFill>
              </a:rPr>
              <a:t>地址帧信息的第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9</a:t>
            </a:r>
            <a:r>
              <a:rPr lang="zh-CN" altLang="en-US" sz="2000" dirty="0" smtClean="0">
                <a:solidFill>
                  <a:srgbClr val="3333CC"/>
                </a:solidFill>
              </a:rPr>
              <a:t>位为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1</a:t>
            </a:r>
            <a:r>
              <a:rPr lang="zh-CN" altLang="en-US" sz="2000" dirty="0" smtClean="0"/>
              <a:t>，</a:t>
            </a:r>
            <a:r>
              <a:rPr lang="zh-CN" altLang="en-US" sz="2000" dirty="0" smtClean="0">
                <a:solidFill>
                  <a:srgbClr val="3333CC"/>
                </a:solidFill>
              </a:rPr>
              <a:t>数据（或命令）帧的第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9</a:t>
            </a:r>
            <a:r>
              <a:rPr lang="zh-CN" altLang="en-US" sz="2000" dirty="0" smtClean="0">
                <a:solidFill>
                  <a:srgbClr val="3333CC"/>
                </a:solidFill>
              </a:rPr>
              <a:t>位为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0</a:t>
            </a:r>
            <a:r>
              <a:rPr lang="zh-CN" altLang="en-US" sz="2000" dirty="0" smtClean="0"/>
              <a:t>。当主机向各从机发送地址帧时，各从机的串行口接收到的第</a:t>
            </a:r>
            <a:r>
              <a:rPr lang="en-US" altLang="zh-CN" sz="2000" dirty="0" smtClean="0">
                <a:ea typeface="宋体" charset="-122"/>
              </a:rPr>
              <a:t>9</a:t>
            </a:r>
            <a:r>
              <a:rPr lang="zh-CN" altLang="en-US" sz="2000" dirty="0" smtClean="0"/>
              <a:t>位信息</a:t>
            </a:r>
            <a:r>
              <a:rPr lang="en-US" altLang="zh-CN" sz="2000" dirty="0" smtClean="0">
                <a:ea typeface="宋体" charset="-122"/>
              </a:rPr>
              <a:t>RB8</a:t>
            </a:r>
            <a:r>
              <a:rPr lang="zh-CN" altLang="en-US" sz="2000" dirty="0" smtClean="0"/>
              <a:t>为</a:t>
            </a:r>
            <a:r>
              <a:rPr lang="en-US" altLang="zh-CN" sz="2000" dirty="0" smtClean="0">
                <a:ea typeface="宋体" charset="-122"/>
              </a:rPr>
              <a:t>1</a:t>
            </a:r>
            <a:r>
              <a:rPr lang="zh-CN" altLang="en-US" sz="2000" dirty="0" smtClean="0"/>
              <a:t>，且由</a:t>
            </a:r>
            <a:r>
              <a:rPr lang="zh-CN" altLang="en-US" sz="2000" dirty="0">
                <a:solidFill>
                  <a:srgbClr val="333399"/>
                </a:solidFill>
              </a:rPr>
              <a:t>于</a:t>
            </a:r>
            <a:r>
              <a:rPr lang="zh-CN" altLang="en-US" sz="2000" dirty="0">
                <a:solidFill>
                  <a:srgbClr val="FF3300"/>
                </a:solidFill>
              </a:rPr>
              <a:t>各从机的</a:t>
            </a:r>
            <a:r>
              <a:rPr lang="en-US" altLang="zh-CN" sz="2000" dirty="0">
                <a:solidFill>
                  <a:srgbClr val="FF3300"/>
                </a:solidFill>
                <a:ea typeface="宋体" charset="-122"/>
              </a:rPr>
              <a:t>SM2=1</a:t>
            </a:r>
            <a:r>
              <a:rPr lang="zh-CN" altLang="en-US" sz="2000" dirty="0">
                <a:solidFill>
                  <a:srgbClr val="333399"/>
                </a:solidFill>
              </a:rPr>
              <a:t>，则</a:t>
            </a:r>
            <a:r>
              <a:rPr lang="en-US" altLang="zh-CN" sz="2000" dirty="0">
                <a:solidFill>
                  <a:srgbClr val="FF3300"/>
                </a:solidFill>
                <a:ea typeface="宋体" charset="-122"/>
              </a:rPr>
              <a:t>RI</a:t>
            </a:r>
            <a:r>
              <a:rPr lang="zh-CN" altLang="en-US" sz="2000" dirty="0">
                <a:solidFill>
                  <a:srgbClr val="FF3300"/>
                </a:solidFill>
              </a:rPr>
              <a:t>置“</a:t>
            </a:r>
            <a:r>
              <a:rPr lang="en-US" altLang="zh-CN" sz="2000" dirty="0">
                <a:solidFill>
                  <a:srgbClr val="FF3300"/>
                </a:solidFill>
                <a:ea typeface="宋体" charset="-122"/>
              </a:rPr>
              <a:t>1</a:t>
            </a:r>
            <a:r>
              <a:rPr lang="zh-CN" altLang="en-US" sz="2000" dirty="0">
                <a:solidFill>
                  <a:srgbClr val="FF3300"/>
                </a:solidFill>
              </a:rPr>
              <a:t>”，</a:t>
            </a:r>
            <a:r>
              <a:rPr lang="zh-CN" altLang="en-US" sz="2000" dirty="0">
                <a:solidFill>
                  <a:srgbClr val="333399"/>
                </a:solidFill>
              </a:rPr>
              <a:t>各从机</a:t>
            </a:r>
            <a:r>
              <a:rPr lang="zh-CN" altLang="en-US" sz="2000" dirty="0">
                <a:solidFill>
                  <a:srgbClr val="FF3300"/>
                </a:solidFill>
              </a:rPr>
              <a:t>响应中断</a:t>
            </a:r>
            <a:r>
              <a:rPr lang="zh-CN" altLang="en-US" sz="2000" dirty="0">
                <a:solidFill>
                  <a:srgbClr val="333399"/>
                </a:solidFill>
              </a:rPr>
              <a:t>，在中断服务子程序中，</a:t>
            </a:r>
            <a:r>
              <a:rPr lang="zh-CN" altLang="en-US" sz="2000" dirty="0">
                <a:solidFill>
                  <a:srgbClr val="3333CC"/>
                </a:solidFill>
              </a:rPr>
              <a:t>判断主机送来的地址是否和本机地址相符合，若为本机地址，则该从机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SM2</a:t>
            </a:r>
            <a:r>
              <a:rPr lang="zh-CN" altLang="en-US" sz="2000" dirty="0">
                <a:solidFill>
                  <a:srgbClr val="3333CC"/>
                </a:solidFill>
              </a:rPr>
              <a:t>位清“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0</a:t>
            </a:r>
            <a:r>
              <a:rPr lang="zh-CN" altLang="en-US" sz="2000" dirty="0">
                <a:solidFill>
                  <a:srgbClr val="3333CC"/>
                </a:solidFill>
              </a:rPr>
              <a:t>”，</a:t>
            </a:r>
            <a:r>
              <a:rPr lang="zh-CN" altLang="en-US" sz="2000" dirty="0">
                <a:solidFill>
                  <a:srgbClr val="333399"/>
                </a:solidFill>
              </a:rPr>
              <a:t>准备接收主机的数据或命令；若</a:t>
            </a:r>
            <a:r>
              <a:rPr lang="zh-CN" altLang="en-US" sz="2000" dirty="0">
                <a:solidFill>
                  <a:srgbClr val="FF3300"/>
                </a:solidFill>
              </a:rPr>
              <a:t>地址不相符</a:t>
            </a:r>
            <a:r>
              <a:rPr lang="zh-CN" altLang="en-US" sz="2000" dirty="0">
                <a:solidFill>
                  <a:srgbClr val="333399"/>
                </a:solidFill>
              </a:rPr>
              <a:t>，则</a:t>
            </a:r>
            <a:r>
              <a:rPr lang="zh-CN" altLang="en-US" sz="2000" dirty="0">
                <a:solidFill>
                  <a:srgbClr val="FF3300"/>
                </a:solidFill>
              </a:rPr>
              <a:t>保持</a:t>
            </a:r>
            <a:r>
              <a:rPr lang="en-US" altLang="zh-CN" sz="2000" dirty="0">
                <a:solidFill>
                  <a:srgbClr val="FF3300"/>
                </a:solidFill>
                <a:ea typeface="宋体" charset="-122"/>
              </a:rPr>
              <a:t>SM2 = 1</a:t>
            </a:r>
            <a:r>
              <a:rPr lang="zh-CN" altLang="en-US" sz="2000" dirty="0">
                <a:solidFill>
                  <a:srgbClr val="333399"/>
                </a:solidFill>
              </a:rPr>
              <a:t>。</a:t>
            </a:r>
          </a:p>
          <a:p>
            <a:pPr eaLnBrk="1" hangingPunct="1">
              <a:lnSpc>
                <a:spcPct val="130000"/>
              </a:lnSpc>
            </a:pPr>
            <a:endParaRPr lang="zh-CN" altLang="en-US" sz="2000" dirty="0" smtClean="0"/>
          </a:p>
          <a:p>
            <a:pPr eaLnBrk="1" hangingPunct="1">
              <a:lnSpc>
                <a:spcPct val="130000"/>
              </a:lnSpc>
            </a:pPr>
            <a:endParaRPr lang="zh-CN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377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2D837E2-38CD-48D9-882C-EC484FD4A739}" type="slidenum">
              <a:rPr lang="zh-CN" altLang="en-US" smtClean="0">
                <a:ea typeface="宋体" charset="-122"/>
              </a:rPr>
              <a:pPr/>
              <a:t>101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357378" name="内容占位符 1"/>
          <p:cNvSpPr>
            <a:spLocks noGrp="1"/>
          </p:cNvSpPr>
          <p:nvPr>
            <p:ph/>
          </p:nvPr>
        </p:nvSpPr>
        <p:spPr>
          <a:xfrm>
            <a:off x="1" y="616224"/>
            <a:ext cx="9014790" cy="5410200"/>
          </a:xfrm>
        </p:spPr>
        <p:txBody>
          <a:bodyPr/>
          <a:lstStyle/>
          <a:p>
            <a:pPr marL="0" eaLnBrk="1" hangingPunct="1">
              <a:lnSpc>
                <a:spcPct val="130000"/>
              </a:lnSpc>
              <a:spcBef>
                <a:spcPts val="0"/>
              </a:spcBef>
            </a:pPr>
            <a:r>
              <a:rPr lang="en-US" altLang="zh-CN" sz="2000" dirty="0">
                <a:solidFill>
                  <a:srgbClr val="3333CC"/>
                </a:solidFill>
              </a:rPr>
              <a:t> </a:t>
            </a:r>
            <a:r>
              <a:rPr lang="en-US" altLang="zh-CN" sz="2000" dirty="0" smtClean="0">
                <a:solidFill>
                  <a:srgbClr val="3333CC"/>
                </a:solidFill>
              </a:rPr>
              <a:t> </a:t>
            </a:r>
            <a:r>
              <a:rPr lang="zh-CN" altLang="en-US" sz="2000" dirty="0" smtClean="0">
                <a:solidFill>
                  <a:srgbClr val="3333CC"/>
                </a:solidFill>
              </a:rPr>
              <a:t>（</a:t>
            </a:r>
            <a:r>
              <a:rPr lang="en-US" altLang="zh-CN" sz="2000" dirty="0" smtClean="0">
                <a:solidFill>
                  <a:srgbClr val="3333CC"/>
                </a:solidFill>
              </a:rPr>
              <a:t>3</a:t>
            </a:r>
            <a:r>
              <a:rPr lang="zh-CN" altLang="en-US" sz="2000" dirty="0" smtClean="0">
                <a:solidFill>
                  <a:srgbClr val="3333CC"/>
                </a:solidFill>
              </a:rPr>
              <a:t>）</a:t>
            </a:r>
            <a:r>
              <a:rPr lang="zh-CN" altLang="en-US" sz="2000" dirty="0" smtClean="0"/>
              <a:t>接着主机发送数据（或命令）帧，数据帧的第</a:t>
            </a:r>
            <a:r>
              <a:rPr lang="en-US" altLang="zh-CN" sz="2000" dirty="0" smtClean="0">
                <a:ea typeface="宋体" charset="-122"/>
              </a:rPr>
              <a:t>9</a:t>
            </a:r>
            <a:r>
              <a:rPr lang="zh-CN" altLang="en-US" sz="2000" dirty="0" smtClean="0"/>
              <a:t>位为</a:t>
            </a:r>
            <a:r>
              <a:rPr lang="en-US" altLang="zh-CN" sz="2000" dirty="0" smtClean="0">
                <a:ea typeface="宋体" charset="-122"/>
              </a:rPr>
              <a:t>0</a:t>
            </a:r>
            <a:r>
              <a:rPr lang="zh-CN" altLang="en-US" sz="2000" dirty="0" smtClean="0"/>
              <a:t>。此时各从机接收到的</a:t>
            </a:r>
            <a:r>
              <a:rPr lang="en-US" altLang="zh-CN" sz="2000" dirty="0" smtClean="0">
                <a:ea typeface="宋体" charset="-122"/>
              </a:rPr>
              <a:t>RB8 = 0</a:t>
            </a:r>
            <a:r>
              <a:rPr lang="zh-CN" altLang="en-US" sz="2000" dirty="0" smtClean="0"/>
              <a:t>。</a:t>
            </a:r>
            <a:endParaRPr lang="en-US" altLang="zh-CN" sz="2000" dirty="0" smtClean="0"/>
          </a:p>
          <a:p>
            <a:pPr marL="0" eaLnBrk="1" hangingPunct="1">
              <a:lnSpc>
                <a:spcPct val="130000"/>
              </a:lnSpc>
              <a:spcBef>
                <a:spcPts val="0"/>
              </a:spcBef>
            </a:pPr>
            <a:endParaRPr lang="zh-CN" altLang="en-US" sz="2000" dirty="0" smtClean="0"/>
          </a:p>
          <a:p>
            <a:pPr marL="0" eaLnBrk="1" hangingPunct="1">
              <a:lnSpc>
                <a:spcPct val="130000"/>
              </a:lnSpc>
              <a:spcBef>
                <a:spcPts val="0"/>
              </a:spcBef>
            </a:pPr>
            <a:r>
              <a:rPr lang="zh-CN" altLang="en-US" sz="2000" dirty="0" smtClean="0"/>
              <a:t>   只有与前面</a:t>
            </a:r>
            <a:r>
              <a:rPr lang="zh-CN" altLang="en-US" sz="2000" dirty="0" smtClean="0">
                <a:solidFill>
                  <a:srgbClr val="3333CC"/>
                </a:solidFill>
              </a:rPr>
              <a:t>地址相符合</a:t>
            </a:r>
            <a:r>
              <a:rPr lang="zh-CN" altLang="en-US" sz="2000" dirty="0" smtClean="0"/>
              <a:t>的从机（即</a:t>
            </a:r>
            <a:r>
              <a:rPr lang="en-US" altLang="zh-CN" sz="2000" dirty="0" smtClean="0">
                <a:ea typeface="宋体" charset="-122"/>
              </a:rPr>
              <a:t>SM2</a:t>
            </a:r>
            <a:r>
              <a:rPr lang="zh-CN" altLang="en-US" sz="2000" dirty="0" smtClean="0"/>
              <a:t>位已清“</a:t>
            </a:r>
            <a:r>
              <a:rPr lang="en-US" altLang="zh-CN" sz="2000" dirty="0" smtClean="0">
                <a:ea typeface="宋体" charset="-122"/>
              </a:rPr>
              <a:t>0</a:t>
            </a:r>
            <a:r>
              <a:rPr lang="zh-CN" altLang="en-US" sz="2000" dirty="0" smtClean="0"/>
              <a:t>”的从机）才能</a:t>
            </a:r>
            <a:r>
              <a:rPr lang="zh-CN" altLang="en-US" sz="2000" dirty="0" smtClean="0">
                <a:solidFill>
                  <a:srgbClr val="FF3300"/>
                </a:solidFill>
              </a:rPr>
              <a:t>激活中断标志位</a:t>
            </a:r>
            <a:r>
              <a:rPr lang="en-US" altLang="zh-CN" sz="2000" dirty="0" smtClean="0">
                <a:solidFill>
                  <a:srgbClr val="FF3300"/>
                </a:solidFill>
                <a:ea typeface="宋体" charset="-122"/>
              </a:rPr>
              <a:t>RI</a:t>
            </a:r>
            <a:r>
              <a:rPr lang="zh-CN" altLang="en-US" sz="2000" dirty="0" smtClean="0"/>
              <a:t>，从而进入中断服务程序，接收主机发来的数据（或命令）；</a:t>
            </a:r>
            <a:endParaRPr lang="en-US" altLang="zh-CN" sz="2000" dirty="0" smtClean="0"/>
          </a:p>
          <a:p>
            <a:pPr marL="0" eaLnBrk="1" hangingPunct="1">
              <a:lnSpc>
                <a:spcPct val="130000"/>
              </a:lnSpc>
              <a:spcBef>
                <a:spcPts val="0"/>
              </a:spcBef>
            </a:pPr>
            <a:endParaRPr lang="zh-CN" altLang="en-US" sz="2000" dirty="0" smtClean="0"/>
          </a:p>
          <a:p>
            <a:pPr marL="0" lvl="0" indent="-342900" eaLnBrk="1" hangingPunct="1">
              <a:lnSpc>
                <a:spcPct val="130000"/>
              </a:lnSpc>
              <a:spcBef>
                <a:spcPts val="0"/>
              </a:spcBef>
            </a:pPr>
            <a:r>
              <a:rPr lang="zh-CN" altLang="en-US" sz="2000" dirty="0" smtClean="0"/>
              <a:t>        与主机发来的</a:t>
            </a:r>
            <a:r>
              <a:rPr lang="zh-CN" altLang="en-US" sz="2000" dirty="0" smtClean="0">
                <a:solidFill>
                  <a:srgbClr val="3333CC"/>
                </a:solidFill>
              </a:rPr>
              <a:t>地址不相符</a:t>
            </a:r>
            <a:r>
              <a:rPr lang="zh-CN" altLang="en-US" sz="2000" dirty="0" smtClean="0"/>
              <a:t>的从机，由于</a:t>
            </a:r>
            <a:r>
              <a:rPr lang="en-US" altLang="zh-CN" sz="2000" dirty="0" smtClean="0">
                <a:ea typeface="宋体" charset="-122"/>
              </a:rPr>
              <a:t>SM2</a:t>
            </a:r>
            <a:r>
              <a:rPr lang="zh-CN" altLang="en-US" sz="2000" dirty="0" smtClean="0"/>
              <a:t>保持为</a:t>
            </a:r>
            <a:r>
              <a:rPr lang="en-US" altLang="zh-CN" sz="2000" dirty="0" smtClean="0">
                <a:ea typeface="宋体" charset="-122"/>
              </a:rPr>
              <a:t>1</a:t>
            </a:r>
            <a:r>
              <a:rPr lang="zh-CN" altLang="en-US" sz="2000" dirty="0" smtClean="0"/>
              <a:t>，又</a:t>
            </a:r>
            <a:r>
              <a:rPr lang="en-US" altLang="zh-CN" sz="2000" dirty="0" smtClean="0">
                <a:ea typeface="宋体" charset="-122"/>
              </a:rPr>
              <a:t>RB8 = 0</a:t>
            </a:r>
            <a:r>
              <a:rPr lang="zh-CN" altLang="en-US" sz="2000" dirty="0" smtClean="0"/>
              <a:t>，因此</a:t>
            </a:r>
            <a:r>
              <a:rPr lang="zh-CN" altLang="en-US" sz="2000" dirty="0" smtClean="0">
                <a:solidFill>
                  <a:srgbClr val="FF3300"/>
                </a:solidFill>
              </a:rPr>
              <a:t>不能激活中断标志</a:t>
            </a:r>
            <a:r>
              <a:rPr lang="en-US" altLang="zh-CN" sz="2000" dirty="0" smtClean="0">
                <a:solidFill>
                  <a:srgbClr val="FF3300"/>
                </a:solidFill>
                <a:ea typeface="宋体" charset="-122"/>
              </a:rPr>
              <a:t>RI</a:t>
            </a:r>
            <a:r>
              <a:rPr lang="zh-CN" altLang="en-US" sz="2000" dirty="0" smtClean="0"/>
              <a:t>，就不能接受主机</a:t>
            </a:r>
            <a:r>
              <a:rPr lang="zh-CN" altLang="en-US" sz="2000" dirty="0">
                <a:solidFill>
                  <a:srgbClr val="333399"/>
                </a:solidFill>
              </a:rPr>
              <a:t>发来的数据帧。从而保证</a:t>
            </a:r>
            <a:r>
              <a:rPr lang="zh-CN" altLang="en-US" sz="2000" dirty="0">
                <a:solidFill>
                  <a:srgbClr val="FF3300"/>
                </a:solidFill>
              </a:rPr>
              <a:t>主机与从机间通信的正确性</a:t>
            </a:r>
            <a:r>
              <a:rPr lang="zh-CN" altLang="en-US" sz="2000" dirty="0">
                <a:solidFill>
                  <a:srgbClr val="333399"/>
                </a:solidFill>
              </a:rPr>
              <a:t>。此时主机与建立联系的从机已经设置为单机通信模式，即在整个通信中，通信的双方都要保持发送数据的第</a:t>
            </a:r>
            <a:r>
              <a:rPr lang="en-US" altLang="zh-CN" sz="2000" dirty="0">
                <a:solidFill>
                  <a:srgbClr val="333399"/>
                </a:solidFill>
                <a:ea typeface="宋体" charset="-122"/>
              </a:rPr>
              <a:t>9</a:t>
            </a:r>
            <a:r>
              <a:rPr lang="zh-CN" altLang="en-US" sz="2000" dirty="0">
                <a:solidFill>
                  <a:srgbClr val="333399"/>
                </a:solidFill>
              </a:rPr>
              <a:t>位（即</a:t>
            </a:r>
            <a:r>
              <a:rPr lang="en-US" altLang="zh-CN" sz="2000" dirty="0">
                <a:solidFill>
                  <a:srgbClr val="333399"/>
                </a:solidFill>
                <a:ea typeface="宋体" charset="-122"/>
              </a:rPr>
              <a:t>TB8</a:t>
            </a:r>
            <a:r>
              <a:rPr lang="zh-CN" altLang="en-US" sz="2000" dirty="0">
                <a:solidFill>
                  <a:srgbClr val="333399"/>
                </a:solidFill>
              </a:rPr>
              <a:t>位）为</a:t>
            </a:r>
            <a:r>
              <a:rPr lang="en-US" altLang="zh-CN" sz="2000" dirty="0">
                <a:solidFill>
                  <a:srgbClr val="333399"/>
                </a:solidFill>
                <a:ea typeface="宋体" charset="-122"/>
              </a:rPr>
              <a:t>0</a:t>
            </a:r>
            <a:r>
              <a:rPr lang="zh-CN" altLang="en-US" sz="2000" dirty="0">
                <a:solidFill>
                  <a:srgbClr val="333399"/>
                </a:solidFill>
              </a:rPr>
              <a:t>，防止其他的从机误接收数据</a:t>
            </a:r>
            <a:r>
              <a:rPr lang="zh-CN" altLang="en-US" sz="2000" dirty="0" smtClean="0">
                <a:solidFill>
                  <a:srgbClr val="333399"/>
                </a:solidFill>
              </a:rPr>
              <a:t>。</a:t>
            </a:r>
          </a:p>
          <a:p>
            <a:pPr eaLnBrk="1" hangingPunct="1">
              <a:lnSpc>
                <a:spcPct val="130000"/>
              </a:lnSpc>
            </a:pPr>
            <a:endParaRPr lang="zh-CN" altLang="en-US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01" name="灯片编号占位符 4"/>
          <p:cNvSpPr>
            <a:spLocks noGrp="1"/>
          </p:cNvSpPr>
          <p:nvPr>
            <p:ph type="sldNum" sz="quarter" idx="10"/>
          </p:nvPr>
        </p:nvSpPr>
        <p:spPr>
          <a:xfrm>
            <a:off x="8513763" y="6513513"/>
            <a:ext cx="2133600" cy="45720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1A8E65E5-5970-4C67-80F2-E736906A4B0D}" type="slidenum">
              <a:rPr lang="zh-CN" altLang="en-US">
                <a:ea typeface="宋体" charset="-122"/>
              </a:rPr>
              <a:pPr/>
              <a:t>102</a:t>
            </a:fld>
            <a:endParaRPr lang="en-US" altLang="zh-CN">
              <a:ea typeface="宋体" charset="-122"/>
            </a:endParaRPr>
          </a:p>
        </p:txBody>
      </p:sp>
      <p:sp>
        <p:nvSpPr>
          <p:cNvPr id="35840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49728"/>
            <a:ext cx="9144000" cy="5689600"/>
          </a:xfrm>
        </p:spPr>
        <p:txBody>
          <a:bodyPr/>
          <a:lstStyle/>
          <a:p>
            <a:pPr marL="0" indent="0" eaLnBrk="1" hangingPunct="1">
              <a:lnSpc>
                <a:spcPct val="13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zh-CN" altLang="en-US" sz="2000" dirty="0" smtClean="0">
                <a:solidFill>
                  <a:srgbClr val="3333CC"/>
                </a:solidFill>
              </a:rPr>
              <a:t>        （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4</a:t>
            </a:r>
            <a:r>
              <a:rPr lang="zh-CN" altLang="en-US" sz="2000" dirty="0" smtClean="0">
                <a:solidFill>
                  <a:srgbClr val="3333CC"/>
                </a:solidFill>
              </a:rPr>
              <a:t>）结束数据通信并为下一次的多机通信做好准备。</a:t>
            </a:r>
            <a:r>
              <a:rPr lang="zh-CN" altLang="en-US" sz="2000" dirty="0" smtClean="0"/>
              <a:t>在多机系统，</a:t>
            </a:r>
            <a:r>
              <a:rPr lang="zh-CN" altLang="en-US" sz="2000" dirty="0" smtClean="0">
                <a:solidFill>
                  <a:srgbClr val="FF3300"/>
                </a:solidFill>
              </a:rPr>
              <a:t>每个从机都被赋予唯一的地址。</a:t>
            </a:r>
            <a:r>
              <a:rPr lang="zh-CN" altLang="en-US" sz="2000" dirty="0" smtClean="0"/>
              <a:t>例如，</a:t>
            </a:r>
            <a:r>
              <a:rPr lang="zh-CN" altLang="en-US" sz="2000" dirty="0" smtClean="0">
                <a:solidFill>
                  <a:srgbClr val="3333CC"/>
                </a:solidFill>
              </a:rPr>
              <a:t>图</a:t>
            </a:r>
            <a:r>
              <a:rPr lang="en-US" altLang="zh-CN" sz="2000" dirty="0" smtClean="0">
                <a:solidFill>
                  <a:srgbClr val="3333CC"/>
                </a:solidFill>
              </a:rPr>
              <a:t>10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-27</a:t>
            </a:r>
            <a:r>
              <a:rPr lang="zh-CN" altLang="en-US" sz="2000" dirty="0" smtClean="0"/>
              <a:t>三个从机的地址可设为：</a:t>
            </a:r>
            <a:r>
              <a:rPr lang="en-US" altLang="zh-CN" sz="2000" dirty="0" smtClean="0">
                <a:ea typeface="宋体" charset="-122"/>
              </a:rPr>
              <a:t>01H</a:t>
            </a:r>
            <a:r>
              <a:rPr lang="zh-CN" altLang="en-US" sz="2000" dirty="0" smtClean="0"/>
              <a:t>、</a:t>
            </a:r>
            <a:r>
              <a:rPr lang="en-US" altLang="zh-CN" sz="2000" dirty="0" smtClean="0">
                <a:ea typeface="宋体" charset="-122"/>
              </a:rPr>
              <a:t>02H</a:t>
            </a:r>
            <a:r>
              <a:rPr lang="zh-CN" altLang="en-US" sz="2000" dirty="0" smtClean="0"/>
              <a:t>、</a:t>
            </a:r>
            <a:r>
              <a:rPr lang="en-US" altLang="zh-CN" sz="2000" dirty="0" smtClean="0">
                <a:ea typeface="宋体" charset="-122"/>
              </a:rPr>
              <a:t>03H</a:t>
            </a:r>
            <a:r>
              <a:rPr lang="zh-CN" altLang="en-US" sz="2000" dirty="0" smtClean="0"/>
              <a:t>。</a:t>
            </a:r>
          </a:p>
          <a:p>
            <a:pPr marL="0" indent="0" eaLnBrk="1" hangingPunct="1">
              <a:lnSpc>
                <a:spcPct val="13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zh-CN" altLang="en-US" sz="2000" dirty="0" smtClean="0"/>
              <a:t>         还要</a:t>
            </a:r>
            <a:r>
              <a:rPr lang="zh-CN" altLang="en-US" sz="2000" dirty="0" smtClean="0">
                <a:solidFill>
                  <a:srgbClr val="3333CC"/>
                </a:solidFill>
              </a:rPr>
              <a:t>预留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1~2</a:t>
            </a:r>
            <a:r>
              <a:rPr lang="zh-CN" altLang="en-US" sz="2000" dirty="0" smtClean="0">
                <a:solidFill>
                  <a:srgbClr val="3333CC"/>
                </a:solidFill>
              </a:rPr>
              <a:t>个“广播地址”，</a:t>
            </a:r>
            <a:r>
              <a:rPr lang="zh-CN" altLang="en-US" sz="2000" dirty="0" smtClean="0"/>
              <a:t>它是所有从机共有的地址，例如将“广播地址”设为</a:t>
            </a:r>
            <a:r>
              <a:rPr lang="en-US" altLang="zh-CN" sz="2000" dirty="0" smtClean="0">
                <a:ea typeface="宋体" charset="-122"/>
              </a:rPr>
              <a:t>00H</a:t>
            </a:r>
            <a:r>
              <a:rPr lang="zh-CN" altLang="en-US" sz="2000" dirty="0" smtClean="0"/>
              <a:t>。</a:t>
            </a:r>
            <a:r>
              <a:rPr lang="zh-CN" altLang="en-US" sz="2000" dirty="0" smtClean="0">
                <a:solidFill>
                  <a:srgbClr val="3333CC"/>
                </a:solidFill>
              </a:rPr>
              <a:t>当主机与从机的数据</a:t>
            </a:r>
            <a:r>
              <a:rPr lang="zh-CN" altLang="en-US" sz="2000" dirty="0" smtClean="0">
                <a:solidFill>
                  <a:srgbClr val="FF3300"/>
                </a:solidFill>
              </a:rPr>
              <a:t>通信结束后</a:t>
            </a:r>
            <a:r>
              <a:rPr lang="zh-CN" altLang="en-US" sz="2000" dirty="0" smtClean="0">
                <a:solidFill>
                  <a:srgbClr val="3333CC"/>
                </a:solidFill>
              </a:rPr>
              <a:t>，一定要将从机</a:t>
            </a:r>
            <a:r>
              <a:rPr lang="zh-CN" altLang="en-US" sz="2000" dirty="0" smtClean="0">
                <a:solidFill>
                  <a:srgbClr val="FF3300"/>
                </a:solidFill>
              </a:rPr>
              <a:t>再设置为多机通信模式</a:t>
            </a:r>
            <a:r>
              <a:rPr lang="zh-CN" altLang="en-US" sz="2000" dirty="0" smtClean="0">
                <a:solidFill>
                  <a:srgbClr val="3333CC"/>
                </a:solidFill>
              </a:rPr>
              <a:t>，</a:t>
            </a:r>
            <a:r>
              <a:rPr lang="zh-CN" altLang="en-US" sz="2000" dirty="0" smtClean="0"/>
              <a:t>以便进行下一次的多机通信。</a:t>
            </a:r>
            <a:endParaRPr lang="en-US" altLang="zh-CN" sz="2000" dirty="0" smtClean="0"/>
          </a:p>
          <a:p>
            <a:pPr marL="0" lvl="0" indent="0" eaLnBrk="1" hangingPunct="1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2000" dirty="0" smtClean="0">
                <a:solidFill>
                  <a:srgbClr val="333399"/>
                </a:solidFill>
              </a:rPr>
              <a:t>        这时要求</a:t>
            </a:r>
            <a:r>
              <a:rPr lang="zh-CN" altLang="en-US" sz="2000" dirty="0">
                <a:solidFill>
                  <a:srgbClr val="333399"/>
                </a:solidFill>
              </a:rPr>
              <a:t>与主机正在进行数据传输的从机必须随时注意，</a:t>
            </a:r>
            <a:r>
              <a:rPr lang="zh-CN" altLang="en-US" sz="2000" dirty="0">
                <a:solidFill>
                  <a:srgbClr val="FF3300"/>
                </a:solidFill>
              </a:rPr>
              <a:t>一旦接收的数据第</a:t>
            </a:r>
            <a:r>
              <a:rPr lang="en-US" altLang="zh-CN" sz="2000" dirty="0">
                <a:solidFill>
                  <a:srgbClr val="FF3300"/>
                </a:solidFill>
                <a:ea typeface="宋体" charset="-122"/>
              </a:rPr>
              <a:t>9</a:t>
            </a:r>
            <a:r>
              <a:rPr lang="zh-CN" altLang="en-US" sz="2000" dirty="0">
                <a:solidFill>
                  <a:srgbClr val="FF3300"/>
                </a:solidFill>
              </a:rPr>
              <a:t>位（</a:t>
            </a:r>
            <a:r>
              <a:rPr lang="en-US" altLang="zh-CN" sz="2000" dirty="0">
                <a:solidFill>
                  <a:srgbClr val="FF3300"/>
                </a:solidFill>
                <a:ea typeface="宋体" charset="-122"/>
              </a:rPr>
              <a:t>RB8</a:t>
            </a:r>
            <a:r>
              <a:rPr lang="zh-CN" altLang="en-US" sz="2000" dirty="0">
                <a:solidFill>
                  <a:srgbClr val="FF3300"/>
                </a:solidFill>
              </a:rPr>
              <a:t>）为“</a:t>
            </a:r>
            <a:r>
              <a:rPr lang="en-US" altLang="zh-CN" sz="2000" dirty="0">
                <a:solidFill>
                  <a:srgbClr val="FF3300"/>
                </a:solidFill>
                <a:ea typeface="宋体" charset="-122"/>
              </a:rPr>
              <a:t>1</a:t>
            </a:r>
            <a:r>
              <a:rPr lang="zh-CN" altLang="en-US" sz="2000" dirty="0">
                <a:solidFill>
                  <a:srgbClr val="333399"/>
                </a:solidFill>
              </a:rPr>
              <a:t>”，说明主机传送的不再是数据，而是地址，这个地址就有</a:t>
            </a:r>
            <a:r>
              <a:rPr lang="zh-CN" altLang="en-US" sz="2000" dirty="0">
                <a:solidFill>
                  <a:srgbClr val="3333CC"/>
                </a:solidFill>
              </a:rPr>
              <a:t>可能是“广播地址”。</a:t>
            </a:r>
          </a:p>
          <a:p>
            <a:pPr marL="0" lvl="0" indent="0" eaLnBrk="1" hangingPunct="1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2000" dirty="0" smtClean="0">
                <a:solidFill>
                  <a:srgbClr val="333399"/>
                </a:solidFill>
              </a:rPr>
              <a:t>        当</a:t>
            </a:r>
            <a:r>
              <a:rPr lang="zh-CN" altLang="en-US" sz="2000" dirty="0">
                <a:solidFill>
                  <a:srgbClr val="3333CC"/>
                </a:solidFill>
              </a:rPr>
              <a:t>收到“广播地址”后</a:t>
            </a:r>
            <a:r>
              <a:rPr lang="zh-CN" altLang="en-US" sz="2000" dirty="0">
                <a:solidFill>
                  <a:srgbClr val="333399"/>
                </a:solidFill>
              </a:rPr>
              <a:t>，便将从机的通信模式再设置成多机模式，为下一次的多机通信做好准备。</a:t>
            </a:r>
          </a:p>
          <a:p>
            <a:pPr marL="0" indent="0" eaLnBrk="1" hangingPunct="1">
              <a:lnSpc>
                <a:spcPct val="130000"/>
              </a:lnSpc>
              <a:spcBef>
                <a:spcPts val="0"/>
              </a:spcBef>
              <a:buFont typeface="Wingdings" pitchFamily="2" charset="2"/>
              <a:buNone/>
            </a:pPr>
            <a:endParaRPr lang="zh-CN" altLang="en-US" sz="2000" dirty="0" smtClean="0"/>
          </a:p>
          <a:p>
            <a:pPr marL="0" indent="0" eaLnBrk="1" hangingPunct="1">
              <a:lnSpc>
                <a:spcPct val="130000"/>
              </a:lnSpc>
              <a:spcBef>
                <a:spcPts val="0"/>
              </a:spcBef>
              <a:buFont typeface="Wingdings" pitchFamily="2" charset="2"/>
              <a:buNone/>
            </a:pPr>
            <a:endParaRPr lang="zh-CN" altLang="en-US" sz="2000" dirty="0" smtClean="0"/>
          </a:p>
          <a:p>
            <a:pPr eaLnBrk="1" hangingPunct="1"/>
            <a:endParaRPr lang="zh-CN" altLang="en-US" dirty="0" smtClean="0">
              <a:ea typeface="宋体" charset="-122"/>
            </a:endParaRP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49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1006CA6-BFE7-408F-A542-F09467AEC766}" type="slidenum">
              <a:rPr lang="zh-CN" altLang="en-US" smtClean="0">
                <a:ea typeface="宋体" charset="-122"/>
              </a:rPr>
              <a:pPr/>
              <a:t>103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81922" name="内容占位符 1"/>
          <p:cNvSpPr>
            <a:spLocks noGrp="1"/>
          </p:cNvSpPr>
          <p:nvPr>
            <p:ph/>
          </p:nvPr>
        </p:nvSpPr>
        <p:spPr>
          <a:xfrm>
            <a:off x="0" y="1200150"/>
            <a:ext cx="9144000" cy="5410200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en-US" dirty="0" smtClean="0">
              <a:solidFill>
                <a:srgbClr val="FF0000"/>
              </a:solidFill>
              <a:cs typeface="+mn-cs"/>
            </a:endParaRP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dirty="0" smtClean="0">
                <a:cs typeface="+mn-cs"/>
              </a:rPr>
              <a:t>        在测控系统中，由于单片机的数据存储容量和数据处理能力都较低，所以一般情况下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单片机通过串行口与</a:t>
            </a:r>
            <a:r>
              <a:rPr lang="en-US" altLang="zh-CN" dirty="0" smtClean="0">
                <a:solidFill>
                  <a:srgbClr val="3333CC"/>
                </a:solidFill>
                <a:cs typeface="+mn-cs"/>
              </a:rPr>
              <a:t>PC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机的串行口相连，</a:t>
            </a:r>
            <a:r>
              <a:rPr lang="zh-CN" altLang="en-US" dirty="0" smtClean="0">
                <a:cs typeface="+mn-cs"/>
              </a:rPr>
              <a:t>把采集到的数据传送到</a:t>
            </a:r>
            <a:r>
              <a:rPr lang="en-US" altLang="zh-CN" dirty="0" smtClean="0">
                <a:cs typeface="+mn-cs"/>
              </a:rPr>
              <a:t>PC</a:t>
            </a:r>
            <a:r>
              <a:rPr lang="zh-CN" altLang="en-US" dirty="0" smtClean="0">
                <a:cs typeface="+mn-cs"/>
              </a:rPr>
              <a:t>机上，再在</a:t>
            </a:r>
            <a:r>
              <a:rPr lang="en-US" altLang="zh-CN" dirty="0" smtClean="0">
                <a:cs typeface="+mn-cs"/>
              </a:rPr>
              <a:t>PC</a:t>
            </a:r>
            <a:r>
              <a:rPr lang="zh-CN" altLang="en-US" dirty="0" smtClean="0">
                <a:cs typeface="+mn-cs"/>
              </a:rPr>
              <a:t>机上进行数据处理。</a:t>
            </a:r>
          </a:p>
          <a:p>
            <a:pPr marL="0" indent="0" algn="l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dirty="0" smtClean="0">
                <a:cs typeface="+mn-cs"/>
              </a:rPr>
              <a:t>        由于单片机的输入输出是</a:t>
            </a:r>
            <a:r>
              <a:rPr lang="en-US" altLang="zh-CN" dirty="0" smtClean="0">
                <a:cs typeface="+mn-cs"/>
              </a:rPr>
              <a:t>TTL</a:t>
            </a:r>
            <a:r>
              <a:rPr lang="zh-CN" altLang="en-US" dirty="0" smtClean="0">
                <a:cs typeface="+mn-cs"/>
              </a:rPr>
              <a:t>电平，而</a:t>
            </a:r>
            <a:r>
              <a:rPr lang="en-US" altLang="zh-CN" dirty="0" smtClean="0">
                <a:solidFill>
                  <a:srgbClr val="3333CC"/>
                </a:solidFill>
                <a:cs typeface="+mn-cs"/>
              </a:rPr>
              <a:t>PC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机一</a:t>
            </a:r>
            <a:r>
              <a:rPr lang="zh-CN" altLang="en-US" dirty="0">
                <a:solidFill>
                  <a:srgbClr val="3333CC"/>
                </a:solidFill>
                <a:cs typeface="+mn-cs"/>
              </a:rPr>
              <a:t>般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配置的是</a:t>
            </a:r>
            <a:r>
              <a:rPr lang="en-US" altLang="zh-CN" dirty="0" smtClean="0">
                <a:solidFill>
                  <a:srgbClr val="3333CC"/>
                </a:solidFill>
                <a:cs typeface="+mn-cs"/>
              </a:rPr>
              <a:t>RS-232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标准串行接口，</a:t>
            </a:r>
            <a:r>
              <a:rPr lang="zh-CN" altLang="en-US" dirty="0" smtClean="0">
                <a:cs typeface="+mn-cs"/>
              </a:rPr>
              <a:t>为</a:t>
            </a:r>
            <a:r>
              <a:rPr lang="en-US" altLang="zh-CN" dirty="0" smtClean="0">
                <a:solidFill>
                  <a:srgbClr val="FF3300"/>
                </a:solidFill>
                <a:cs typeface="+mn-cs"/>
              </a:rPr>
              <a:t>9</a:t>
            </a:r>
            <a:r>
              <a:rPr lang="zh-CN" altLang="en-US" dirty="0" smtClean="0">
                <a:solidFill>
                  <a:srgbClr val="FF3300"/>
                </a:solidFill>
                <a:cs typeface="+mn-cs"/>
              </a:rPr>
              <a:t>针“</a:t>
            </a:r>
            <a:r>
              <a:rPr lang="en-US" altLang="zh-CN" dirty="0" smtClean="0">
                <a:solidFill>
                  <a:srgbClr val="FF3300"/>
                </a:solidFill>
                <a:cs typeface="+mn-cs"/>
              </a:rPr>
              <a:t>D”</a:t>
            </a:r>
            <a:r>
              <a:rPr lang="zh-CN" altLang="en-US" dirty="0" smtClean="0">
                <a:solidFill>
                  <a:srgbClr val="FF3300"/>
                </a:solidFill>
                <a:cs typeface="+mn-cs"/>
              </a:rPr>
              <a:t>型</a:t>
            </a:r>
            <a:r>
              <a:rPr lang="zh-CN" altLang="en-US" dirty="0" smtClean="0">
                <a:cs typeface="+mn-cs"/>
              </a:rPr>
              <a:t>连接器（插座），</a:t>
            </a:r>
            <a:r>
              <a:rPr lang="zh-CN" altLang="en-US" dirty="0" smtClean="0">
                <a:solidFill>
                  <a:srgbClr val="FF3300"/>
                </a:solidFill>
                <a:cs typeface="+mn-cs"/>
              </a:rPr>
              <a:t>如</a:t>
            </a:r>
            <a:r>
              <a:rPr lang="zh-CN" altLang="en-US" dirty="0" smtClean="0">
                <a:solidFill>
                  <a:srgbClr val="FF3300"/>
                </a:solidFill>
                <a:cs typeface="+mn-cs"/>
                <a:hlinkClick r:id="" action="ppaction://hlinkshowjump?jump=nextslide"/>
              </a:rPr>
              <a:t>图</a:t>
            </a:r>
            <a:r>
              <a:rPr lang="en-US" altLang="zh-CN" dirty="0" smtClean="0">
                <a:solidFill>
                  <a:srgbClr val="FF3300"/>
                </a:solidFill>
                <a:cs typeface="+mn-cs"/>
                <a:hlinkClick r:id="" action="ppaction://hlinkshowjump?jump=nextslide"/>
              </a:rPr>
              <a:t>10-28</a:t>
            </a:r>
            <a:r>
              <a:rPr lang="zh-CN" altLang="en-US" dirty="0" smtClean="0">
                <a:cs typeface="+mn-cs"/>
              </a:rPr>
              <a:t>所示。</a:t>
            </a:r>
            <a:r>
              <a:rPr lang="zh-CN" altLang="en-US" dirty="0" smtClean="0">
                <a:solidFill>
                  <a:srgbClr val="3333CC"/>
                </a:solidFill>
                <a:cs typeface="+mn-cs"/>
                <a:hlinkClick r:id="rId2" action="ppaction://hlinksldjump"/>
              </a:rPr>
              <a:t>表</a:t>
            </a:r>
            <a:r>
              <a:rPr lang="en-US" altLang="zh-CN" dirty="0" smtClean="0">
                <a:solidFill>
                  <a:srgbClr val="3333CC"/>
                </a:solidFill>
                <a:cs typeface="+mn-cs"/>
                <a:hlinkClick r:id="rId2" action="ppaction://hlinksldjump"/>
              </a:rPr>
              <a:t>10-3</a:t>
            </a:r>
            <a:r>
              <a:rPr lang="zh-CN" altLang="en-US" dirty="0" smtClean="0">
                <a:cs typeface="+mn-cs"/>
              </a:rPr>
              <a:t>为</a:t>
            </a:r>
            <a:r>
              <a:rPr lang="en-US" altLang="zh-CN" dirty="0" smtClean="0">
                <a:cs typeface="+mn-cs"/>
              </a:rPr>
              <a:t> </a:t>
            </a:r>
            <a:r>
              <a:rPr lang="zh-CN" altLang="en-US" dirty="0" smtClean="0">
                <a:cs typeface="+mn-cs"/>
              </a:rPr>
              <a:t>“</a:t>
            </a:r>
            <a:r>
              <a:rPr lang="en-US" altLang="zh-CN" dirty="0" smtClean="0">
                <a:cs typeface="+mn-cs"/>
              </a:rPr>
              <a:t>D”</a:t>
            </a:r>
            <a:r>
              <a:rPr lang="zh-CN" altLang="en-US" dirty="0" smtClean="0">
                <a:cs typeface="+mn-cs"/>
              </a:rPr>
              <a:t>型</a:t>
            </a:r>
            <a:r>
              <a:rPr lang="en-US" altLang="zh-CN" dirty="0" smtClean="0">
                <a:cs typeface="+mn-cs"/>
              </a:rPr>
              <a:t>9</a:t>
            </a:r>
            <a:r>
              <a:rPr lang="zh-CN" altLang="en-US" dirty="0" smtClean="0">
                <a:cs typeface="+mn-cs"/>
              </a:rPr>
              <a:t>针插头的引脚定义。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由于两者的电平不匹配</a:t>
            </a:r>
            <a:r>
              <a:rPr lang="zh-CN" altLang="en-US" dirty="0" smtClean="0">
                <a:cs typeface="+mn-cs"/>
              </a:rPr>
              <a:t>，必须对单片机输出的</a:t>
            </a:r>
            <a:r>
              <a:rPr lang="en-US" altLang="zh-CN" dirty="0" smtClean="0">
                <a:solidFill>
                  <a:srgbClr val="3333CC"/>
                </a:solidFill>
                <a:cs typeface="+mn-cs"/>
              </a:rPr>
              <a:t>TTL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电平转换为</a:t>
            </a:r>
            <a:r>
              <a:rPr lang="en-US" altLang="zh-CN" dirty="0" smtClean="0">
                <a:solidFill>
                  <a:srgbClr val="3333CC"/>
                </a:solidFill>
                <a:cs typeface="+mn-cs"/>
              </a:rPr>
              <a:t>RS-232</a:t>
            </a:r>
            <a:r>
              <a:rPr lang="zh-CN" altLang="en-US" dirty="0" smtClean="0">
                <a:solidFill>
                  <a:srgbClr val="3333CC"/>
                </a:solidFill>
                <a:cs typeface="+mn-cs"/>
              </a:rPr>
              <a:t>电平</a:t>
            </a:r>
            <a:r>
              <a:rPr lang="zh-CN" altLang="en-US" dirty="0" smtClean="0">
                <a:cs typeface="+mn-cs"/>
              </a:rPr>
              <a:t>。单片机与</a:t>
            </a:r>
            <a:r>
              <a:rPr lang="en-US" altLang="zh-CN" dirty="0" smtClean="0">
                <a:cs typeface="+mn-cs"/>
              </a:rPr>
              <a:t>PC</a:t>
            </a:r>
            <a:r>
              <a:rPr lang="zh-CN" altLang="en-US" dirty="0" smtClean="0">
                <a:cs typeface="+mn-cs"/>
              </a:rPr>
              <a:t>机的接口方案如</a:t>
            </a:r>
            <a:r>
              <a:rPr lang="zh-CN" altLang="en-US" dirty="0" smtClean="0">
                <a:cs typeface="+mn-cs"/>
                <a:hlinkClick r:id="rId3" action="ppaction://hlinksldjump"/>
              </a:rPr>
              <a:t>图</a:t>
            </a:r>
            <a:r>
              <a:rPr lang="en-US" altLang="zh-CN" dirty="0" smtClean="0">
                <a:cs typeface="+mn-cs"/>
                <a:hlinkClick r:id="rId3" action="ppaction://hlinksldjump"/>
              </a:rPr>
              <a:t>10-30</a:t>
            </a:r>
            <a:r>
              <a:rPr lang="zh-CN" altLang="en-US" dirty="0" smtClean="0">
                <a:cs typeface="+mn-cs"/>
              </a:rPr>
              <a:t>所示。</a:t>
            </a:r>
          </a:p>
          <a:p>
            <a:pPr eaLnBrk="1" hangingPunct="1">
              <a:lnSpc>
                <a:spcPct val="150000"/>
              </a:lnSpc>
              <a:defRPr/>
            </a:pPr>
            <a:endParaRPr lang="en-US" altLang="zh-CN" dirty="0" smtClean="0">
              <a:cs typeface="+mn-cs"/>
            </a:endParaRPr>
          </a:p>
          <a:p>
            <a:pPr eaLnBrk="1" hangingPunct="1">
              <a:lnSpc>
                <a:spcPct val="150000"/>
              </a:lnSpc>
              <a:defRPr/>
            </a:pPr>
            <a:endParaRPr lang="zh-CN" altLang="en-US" dirty="0" smtClean="0">
              <a:cs typeface="+mn-c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627063"/>
            <a:ext cx="9144000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400" b="1" kern="0" dirty="0">
                <a:solidFill>
                  <a:srgbClr val="FF0000"/>
                </a:solidFill>
                <a:latin typeface="Arial"/>
                <a:ea typeface="宋体" pitchFamily="2" charset="-122"/>
              </a:rPr>
              <a:t>10.5  </a:t>
            </a:r>
            <a:r>
              <a:rPr lang="zh-CN" altLang="en-US" sz="2400" b="1" kern="0" dirty="0">
                <a:solidFill>
                  <a:srgbClr val="FF0000"/>
                </a:solidFill>
                <a:latin typeface="Arial"/>
                <a:ea typeface="幼圆"/>
              </a:rPr>
              <a:t>单片机与</a:t>
            </a:r>
            <a:r>
              <a:rPr lang="en-US" altLang="zh-CN" sz="2400" b="1" kern="0" dirty="0">
                <a:solidFill>
                  <a:srgbClr val="FF0000"/>
                </a:solidFill>
                <a:latin typeface="Arial"/>
                <a:ea typeface="幼圆"/>
              </a:rPr>
              <a:t>PC</a:t>
            </a:r>
            <a:r>
              <a:rPr lang="zh-CN" altLang="en-US" sz="2400" b="1" kern="0" dirty="0">
                <a:solidFill>
                  <a:srgbClr val="FF0000"/>
                </a:solidFill>
                <a:latin typeface="Arial"/>
                <a:ea typeface="幼圆"/>
              </a:rPr>
              <a:t>机间的串行通信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1087438"/>
            <a:ext cx="91440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en-US" altLang="zh-CN" sz="2400" b="1" dirty="0">
                <a:solidFill>
                  <a:srgbClr val="9900CC"/>
                </a:solidFill>
                <a:latin typeface="Arial"/>
                <a:ea typeface="宋体"/>
                <a:cs typeface="+mj-cs"/>
              </a:rPr>
              <a:t>        10.5.1  </a:t>
            </a:r>
            <a:r>
              <a:rPr lang="zh-CN" altLang="en-US" sz="2400" b="1" dirty="0">
                <a:solidFill>
                  <a:srgbClr val="9900CC"/>
                </a:solidFill>
                <a:latin typeface="Arial"/>
                <a:ea typeface="宋体"/>
                <a:cs typeface="+mj-cs"/>
              </a:rPr>
              <a:t>单片机与</a:t>
            </a:r>
            <a:r>
              <a:rPr lang="en-US" altLang="zh-CN" sz="2400" b="1" dirty="0">
                <a:solidFill>
                  <a:srgbClr val="9900CC"/>
                </a:solidFill>
                <a:latin typeface="Arial"/>
                <a:ea typeface="宋体"/>
                <a:cs typeface="+mj-cs"/>
              </a:rPr>
              <a:t>PC</a:t>
            </a:r>
            <a:r>
              <a:rPr lang="zh-CN" altLang="en-US" sz="2400" b="1" dirty="0">
                <a:solidFill>
                  <a:srgbClr val="9900CC"/>
                </a:solidFill>
                <a:latin typeface="Arial"/>
                <a:ea typeface="宋体"/>
                <a:cs typeface="+mj-cs"/>
              </a:rPr>
              <a:t>串行通信的硬件连接</a:t>
            </a:r>
            <a:endParaRPr lang="en-US" altLang="zh-CN" sz="2400" b="1" dirty="0">
              <a:solidFill>
                <a:srgbClr val="9900CC"/>
              </a:solidFill>
              <a:latin typeface="Arial"/>
              <a:ea typeface="宋体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19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19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9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 build="p"/>
      <p:bldP spid="3" grpId="0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473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F45EA2A-AB5F-4FB7-950C-E2BE260B3ED1}" type="slidenum">
              <a:rPr lang="zh-CN" altLang="en-US" smtClean="0">
                <a:ea typeface="宋体" charset="-122"/>
              </a:rPr>
              <a:pPr/>
              <a:t>104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361474" name="Rectangle 11"/>
          <p:cNvSpPr>
            <a:spLocks noChangeArrowheads="1"/>
          </p:cNvSpPr>
          <p:nvPr/>
        </p:nvSpPr>
        <p:spPr bwMode="auto">
          <a:xfrm>
            <a:off x="2264415" y="4772025"/>
            <a:ext cx="443102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FF3300"/>
                </a:solidFill>
              </a:rPr>
              <a:t>图</a:t>
            </a:r>
            <a:r>
              <a:rPr lang="en-US" altLang="zh-CN" sz="2000" b="1" dirty="0" smtClean="0">
                <a:solidFill>
                  <a:srgbClr val="FF3300"/>
                </a:solidFill>
              </a:rPr>
              <a:t>10-28</a:t>
            </a:r>
            <a:r>
              <a:rPr lang="en-US" altLang="zh-CN" sz="2000" b="1" dirty="0" smtClean="0">
                <a:solidFill>
                  <a:srgbClr val="3333CC"/>
                </a:solidFill>
              </a:rPr>
              <a:t>      </a:t>
            </a:r>
            <a:r>
              <a:rPr lang="zh-CN" altLang="en-US" sz="2000" b="1" dirty="0">
                <a:solidFill>
                  <a:srgbClr val="3333CC"/>
                </a:solidFill>
              </a:rPr>
              <a:t>“</a:t>
            </a:r>
            <a:r>
              <a:rPr lang="en-US" altLang="zh-CN" sz="2000" b="1" dirty="0">
                <a:solidFill>
                  <a:srgbClr val="3333CC"/>
                </a:solidFill>
              </a:rPr>
              <a:t>D</a:t>
            </a:r>
            <a:r>
              <a:rPr lang="zh-CN" altLang="en-US" sz="2000" b="1" dirty="0">
                <a:solidFill>
                  <a:srgbClr val="3333CC"/>
                </a:solidFill>
              </a:rPr>
              <a:t>”型</a:t>
            </a:r>
            <a:r>
              <a:rPr lang="en-US" altLang="zh-CN" sz="2000" b="1" dirty="0">
                <a:solidFill>
                  <a:srgbClr val="3333CC"/>
                </a:solidFill>
              </a:rPr>
              <a:t>9</a:t>
            </a:r>
            <a:r>
              <a:rPr lang="zh-CN" altLang="en-US" sz="2000" b="1" dirty="0">
                <a:solidFill>
                  <a:srgbClr val="3333CC"/>
                </a:solidFill>
              </a:rPr>
              <a:t>针插头引脚定义</a:t>
            </a:r>
          </a:p>
        </p:txBody>
      </p:sp>
      <p:pic>
        <p:nvPicPr>
          <p:cNvPr id="361475" name="Picture 12" descr="7-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1196975"/>
            <a:ext cx="5095875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497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09A098F-E540-401B-8866-D9878898D6B3}" type="slidenum">
              <a:rPr lang="zh-CN" altLang="en-US" smtClean="0">
                <a:ea typeface="宋体" charset="-122"/>
              </a:rPr>
              <a:pPr/>
              <a:t>105</a:t>
            </a:fld>
            <a:endParaRPr lang="en-US" altLang="zh-CN" smtClean="0">
              <a:ea typeface="宋体" charset="-122"/>
            </a:endParaRPr>
          </a:p>
        </p:txBody>
      </p:sp>
      <p:pic>
        <p:nvPicPr>
          <p:cNvPr id="362498" name="Picture 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0371" y="1138623"/>
            <a:ext cx="8675030" cy="4814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521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E890DE4-A600-43A3-BE55-07332E34DEE0}" type="slidenum">
              <a:rPr lang="zh-CN" altLang="en-US" smtClean="0">
                <a:ea typeface="宋体" charset="-122"/>
              </a:rPr>
              <a:pPr/>
              <a:t>106</a:t>
            </a:fld>
            <a:endParaRPr lang="en-US" altLang="zh-CN" smtClean="0">
              <a:ea typeface="宋体" charset="-122"/>
            </a:endParaRPr>
          </a:p>
        </p:txBody>
      </p:sp>
      <p:pic>
        <p:nvPicPr>
          <p:cNvPr id="363522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50941" y="803275"/>
            <a:ext cx="5963650" cy="3530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3523" name="Rectangle 12"/>
          <p:cNvSpPr>
            <a:spLocks noChangeArrowheads="1"/>
          </p:cNvSpPr>
          <p:nvPr/>
        </p:nvSpPr>
        <p:spPr bwMode="auto">
          <a:xfrm>
            <a:off x="2147820" y="4486137"/>
            <a:ext cx="490551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FF3300"/>
                </a:solidFill>
              </a:rPr>
              <a:t> </a:t>
            </a:r>
            <a:r>
              <a:rPr lang="zh-CN" altLang="en-US" sz="2000" b="1" dirty="0" smtClean="0">
                <a:solidFill>
                  <a:srgbClr val="FF3300"/>
                </a:solidFill>
              </a:rPr>
              <a:t>图</a:t>
            </a:r>
            <a:r>
              <a:rPr lang="en-US" altLang="zh-CN" sz="2000" b="1" dirty="0" smtClean="0">
                <a:solidFill>
                  <a:srgbClr val="FF3300"/>
                </a:solidFill>
              </a:rPr>
              <a:t>10-30</a:t>
            </a:r>
            <a:r>
              <a:rPr lang="en-US" altLang="zh-CN" sz="2000" b="1" dirty="0" smtClean="0"/>
              <a:t>    </a:t>
            </a:r>
            <a:r>
              <a:rPr lang="zh-CN" altLang="en-US" sz="2000" b="1" dirty="0">
                <a:solidFill>
                  <a:srgbClr val="3333CC"/>
                </a:solidFill>
              </a:rPr>
              <a:t>单片机与</a:t>
            </a:r>
            <a:r>
              <a:rPr lang="en-US" altLang="zh-CN" sz="2000" b="1" dirty="0">
                <a:solidFill>
                  <a:srgbClr val="3333CC"/>
                </a:solidFill>
              </a:rPr>
              <a:t>PC</a:t>
            </a:r>
            <a:r>
              <a:rPr lang="zh-CN" altLang="en-US" sz="2000" b="1" dirty="0">
                <a:solidFill>
                  <a:srgbClr val="3333CC"/>
                </a:solidFill>
              </a:rPr>
              <a:t>机的串行接口方案</a:t>
            </a:r>
          </a:p>
        </p:txBody>
      </p:sp>
      <p:sp>
        <p:nvSpPr>
          <p:cNvPr id="2" name="矩形 1"/>
          <p:cNvSpPr/>
          <p:nvPr/>
        </p:nvSpPr>
        <p:spPr>
          <a:xfrm>
            <a:off x="0" y="4981575"/>
            <a:ext cx="88773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        图中电平转换芯片为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幼圆"/>
              </a:rPr>
              <a:t>MAX232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，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接口的连接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只用了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幼圆"/>
              </a:rPr>
              <a:t>3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条线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，即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RS-232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插座中的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2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脚、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3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脚与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5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脚。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545" name="Rectangle 3"/>
          <p:cNvSpPr>
            <a:spLocks noGrp="1" noChangeArrowheads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B217BBB-E7A2-47C6-A2D3-8098CF59917B}" type="slidenum">
              <a:rPr lang="zh-CN" altLang="en-US" smtClean="0">
                <a:ea typeface="宋体" charset="-122"/>
              </a:rPr>
              <a:pPr/>
              <a:t>107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91138" name="内容占位符 1"/>
          <p:cNvSpPr>
            <a:spLocks noGrp="1"/>
          </p:cNvSpPr>
          <p:nvPr>
            <p:ph/>
          </p:nvPr>
        </p:nvSpPr>
        <p:spPr>
          <a:xfrm>
            <a:off x="0" y="635000"/>
            <a:ext cx="9144000" cy="5410200"/>
          </a:xfrm>
        </p:spPr>
        <p:txBody>
          <a:bodyPr/>
          <a:lstStyle/>
          <a:p>
            <a:pPr eaLnBrk="1" fontAlgn="b" hangingPunct="1">
              <a:lnSpc>
                <a:spcPct val="150000"/>
              </a:lnSpc>
              <a:defRPr/>
            </a:pPr>
            <a:r>
              <a:rPr lang="en-US" altLang="zh-CN" kern="1200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10.5.2  </a:t>
            </a:r>
            <a:r>
              <a:rPr lang="zh-CN" altLang="en-US" kern="1200" dirty="0">
                <a:solidFill>
                  <a:srgbClr val="9900CC"/>
                </a:solidFill>
                <a:latin typeface="+mj-lt"/>
                <a:ea typeface="+mj-ea"/>
                <a:cs typeface="+mj-cs"/>
              </a:rPr>
              <a:t>通信协议与通信程序</a:t>
            </a:r>
          </a:p>
          <a:p>
            <a:pPr marL="0" indent="0" algn="l"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zh-CN" altLang="en-US" dirty="0" smtClean="0">
                <a:cs typeface="+mn-cs"/>
              </a:rPr>
              <a:t>        通信</a:t>
            </a:r>
            <a:r>
              <a:rPr lang="zh-CN" altLang="en-US" dirty="0">
                <a:cs typeface="+mn-cs"/>
              </a:rPr>
              <a:t>的硬件接口连接完毕后，还必须在通信双方约定好通信的协议，然后完成通信程序的设计、调试与运行，才能最终实现单片机与</a:t>
            </a:r>
            <a:r>
              <a:rPr lang="en-US" altLang="zh-CN" dirty="0">
                <a:cs typeface="+mn-cs"/>
              </a:rPr>
              <a:t>PC</a:t>
            </a:r>
            <a:r>
              <a:rPr lang="zh-CN" altLang="en-US" dirty="0">
                <a:cs typeface="+mn-cs"/>
              </a:rPr>
              <a:t>间的通信。</a:t>
            </a:r>
          </a:p>
          <a:p>
            <a:pPr marL="0" indent="0" algn="l"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zh-CN" altLang="en-US" dirty="0" smtClean="0">
                <a:cs typeface="+mn-cs"/>
              </a:rPr>
              <a:t>        </a:t>
            </a:r>
            <a:r>
              <a:rPr lang="zh-CN" altLang="en-US" dirty="0">
                <a:solidFill>
                  <a:srgbClr val="0000FF"/>
                </a:solidFill>
                <a:cs typeface="+mn-cs"/>
              </a:rPr>
              <a:t>通信协议的内容主要包括</a:t>
            </a:r>
            <a:r>
              <a:rPr lang="zh-CN" altLang="en-US" dirty="0">
                <a:cs typeface="+mn-cs"/>
              </a:rPr>
              <a:t>数据帧格式、波特率、校验方式及控制命令的约定。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endParaRPr lang="zh-CN" altLang="en-US" dirty="0" smtClean="0"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015">
  <a:themeElements>
    <a:clrScheme name="015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015">
      <a:majorFont>
        <a:latin typeface="Arial"/>
        <a:ea typeface="宋体"/>
        <a:cs typeface=""/>
      </a:majorFont>
      <a:minorFont>
        <a:latin typeface="Arial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5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5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015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015">
  <a:themeElements>
    <a:clrScheme name="015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015">
      <a:majorFont>
        <a:latin typeface="Arial"/>
        <a:ea typeface="宋体"/>
        <a:cs typeface=""/>
      </a:majorFont>
      <a:minorFont>
        <a:latin typeface="Arial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5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5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015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015</Template>
  <TotalTime>11353</TotalTime>
  <Words>6650</Words>
  <Application>Microsoft Office PowerPoint</Application>
  <PresentationFormat>全屏显示(4:3)</PresentationFormat>
  <Paragraphs>889</Paragraphs>
  <Slides>107</Slides>
  <Notes>6</Notes>
  <HiddenSlides>0</HiddenSlides>
  <MMClips>0</MMClips>
  <ScaleCrop>false</ScaleCrop>
  <HeadingPairs>
    <vt:vector size="6" baseType="variant">
      <vt:variant>
        <vt:lpstr>主题</vt:lpstr>
      </vt:variant>
      <vt:variant>
        <vt:i4>3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107</vt:i4>
      </vt:variant>
    </vt:vector>
  </HeadingPairs>
  <TitlesOfParts>
    <vt:vector size="110" baseType="lpstr">
      <vt:lpstr>1_015</vt:lpstr>
      <vt:lpstr>自定义设计方案</vt:lpstr>
      <vt:lpstr>2_015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单片微机原理及应用课件</dc:title>
  <dc:subject>第10章 51系列单片机的串行通信</dc:subject>
  <dc:creator>某同学</dc:creator>
  <cp:keywords>chxu</cp:keywords>
  <dc:description/>
  <cp:lastModifiedBy>某同学</cp:lastModifiedBy>
  <cp:revision>293</cp:revision>
  <dcterms:created xsi:type="dcterms:W3CDTF">2003-02-28T01:05:04Z</dcterms:created>
  <dcterms:modified xsi:type="dcterms:W3CDTF">2017-11-28T10:02:12Z</dcterms:modified>
</cp:coreProperties>
</file>