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65" r:id="rId2"/>
    <p:sldMasterId id="2147483690" r:id="rId3"/>
  </p:sldMasterIdLst>
  <p:notesMasterIdLst>
    <p:notesMasterId r:id="rId114"/>
  </p:notesMasterIdLst>
  <p:handoutMasterIdLst>
    <p:handoutMasterId r:id="rId115"/>
  </p:handoutMasterIdLst>
  <p:sldIdLst>
    <p:sldId id="427" r:id="rId4"/>
    <p:sldId id="428" r:id="rId5"/>
    <p:sldId id="429" r:id="rId6"/>
    <p:sldId id="430" r:id="rId7"/>
    <p:sldId id="713" r:id="rId8"/>
    <p:sldId id="714" r:id="rId9"/>
    <p:sldId id="715" r:id="rId10"/>
    <p:sldId id="716" r:id="rId11"/>
    <p:sldId id="717" r:id="rId12"/>
    <p:sldId id="718" r:id="rId13"/>
    <p:sldId id="849" r:id="rId14"/>
    <p:sldId id="850" r:id="rId15"/>
    <p:sldId id="719" r:id="rId16"/>
    <p:sldId id="720" r:id="rId17"/>
    <p:sldId id="846" r:id="rId18"/>
    <p:sldId id="721" r:id="rId19"/>
    <p:sldId id="823" r:id="rId20"/>
    <p:sldId id="824" r:id="rId21"/>
    <p:sldId id="825" r:id="rId22"/>
    <p:sldId id="822" r:id="rId23"/>
    <p:sldId id="723" r:id="rId24"/>
    <p:sldId id="724" r:id="rId25"/>
    <p:sldId id="725" r:id="rId26"/>
    <p:sldId id="726" r:id="rId27"/>
    <p:sldId id="727" r:id="rId28"/>
    <p:sldId id="728" r:id="rId29"/>
    <p:sldId id="729" r:id="rId30"/>
    <p:sldId id="730" r:id="rId31"/>
    <p:sldId id="731" r:id="rId32"/>
    <p:sldId id="827" r:id="rId33"/>
    <p:sldId id="739" r:id="rId34"/>
    <p:sldId id="740" r:id="rId35"/>
    <p:sldId id="741" r:id="rId36"/>
    <p:sldId id="742" r:id="rId37"/>
    <p:sldId id="743" r:id="rId38"/>
    <p:sldId id="744" r:id="rId39"/>
    <p:sldId id="745" r:id="rId40"/>
    <p:sldId id="746" r:id="rId41"/>
    <p:sldId id="747" r:id="rId42"/>
    <p:sldId id="748" r:id="rId43"/>
    <p:sldId id="749" r:id="rId44"/>
    <p:sldId id="750" r:id="rId45"/>
    <p:sldId id="828" r:id="rId46"/>
    <p:sldId id="751" r:id="rId47"/>
    <p:sldId id="752" r:id="rId48"/>
    <p:sldId id="753" r:id="rId49"/>
    <p:sldId id="754" r:id="rId50"/>
    <p:sldId id="847" r:id="rId51"/>
    <p:sldId id="756" r:id="rId52"/>
    <p:sldId id="848" r:id="rId53"/>
    <p:sldId id="758" r:id="rId54"/>
    <p:sldId id="829" r:id="rId55"/>
    <p:sldId id="830" r:id="rId56"/>
    <p:sldId id="761" r:id="rId57"/>
    <p:sldId id="762" r:id="rId58"/>
    <p:sldId id="763" r:id="rId59"/>
    <p:sldId id="834" r:id="rId60"/>
    <p:sldId id="835" r:id="rId61"/>
    <p:sldId id="836" r:id="rId62"/>
    <p:sldId id="831" r:id="rId63"/>
    <p:sldId id="764" r:id="rId64"/>
    <p:sldId id="844" r:id="rId65"/>
    <p:sldId id="765" r:id="rId66"/>
    <p:sldId id="766" r:id="rId67"/>
    <p:sldId id="767" r:id="rId68"/>
    <p:sldId id="837" r:id="rId69"/>
    <p:sldId id="838" r:id="rId70"/>
    <p:sldId id="773" r:id="rId71"/>
    <p:sldId id="774" r:id="rId72"/>
    <p:sldId id="775" r:id="rId73"/>
    <p:sldId id="839" r:id="rId74"/>
    <p:sldId id="840" r:id="rId75"/>
    <p:sldId id="841" r:id="rId76"/>
    <p:sldId id="842" r:id="rId77"/>
    <p:sldId id="779" r:id="rId78"/>
    <p:sldId id="780" r:id="rId79"/>
    <p:sldId id="781" r:id="rId80"/>
    <p:sldId id="782" r:id="rId81"/>
    <p:sldId id="783" r:id="rId82"/>
    <p:sldId id="784" r:id="rId83"/>
    <p:sldId id="785" r:id="rId84"/>
    <p:sldId id="786" r:id="rId85"/>
    <p:sldId id="787" r:id="rId86"/>
    <p:sldId id="788" r:id="rId87"/>
    <p:sldId id="795" r:id="rId88"/>
    <p:sldId id="796" r:id="rId89"/>
    <p:sldId id="797" r:id="rId90"/>
    <p:sldId id="798" r:id="rId91"/>
    <p:sldId id="801" r:id="rId92"/>
    <p:sldId id="802" r:id="rId93"/>
    <p:sldId id="803" r:id="rId94"/>
    <p:sldId id="804" r:id="rId95"/>
    <p:sldId id="805" r:id="rId96"/>
    <p:sldId id="806" r:id="rId97"/>
    <p:sldId id="807" r:id="rId98"/>
    <p:sldId id="808" r:id="rId99"/>
    <p:sldId id="809" r:id="rId100"/>
    <p:sldId id="845" r:id="rId101"/>
    <p:sldId id="810" r:id="rId102"/>
    <p:sldId id="811" r:id="rId103"/>
    <p:sldId id="812" r:id="rId104"/>
    <p:sldId id="813" r:id="rId105"/>
    <p:sldId id="814" r:id="rId106"/>
    <p:sldId id="815" r:id="rId107"/>
    <p:sldId id="816" r:id="rId108"/>
    <p:sldId id="817" r:id="rId109"/>
    <p:sldId id="818" r:id="rId110"/>
    <p:sldId id="819" r:id="rId111"/>
    <p:sldId id="820" r:id="rId112"/>
    <p:sldId id="821" r:id="rId113"/>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0000FF"/>
    <a:srgbClr val="9900CC"/>
    <a:srgbClr val="8000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3" autoAdjust="0"/>
    <p:restoredTop sz="94581" autoAdjust="0"/>
  </p:normalViewPr>
  <p:slideViewPr>
    <p:cSldViewPr snapToGrid="0">
      <p:cViewPr varScale="1">
        <p:scale>
          <a:sx n="64" d="100"/>
          <a:sy n="64" d="100"/>
        </p:scale>
        <p:origin x="-1288"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2448"/>
    </p:cViewPr>
  </p:sorterViewPr>
  <p:notesViewPr>
    <p:cSldViewPr snapToGrid="0">
      <p:cViewPr varScale="1">
        <p:scale>
          <a:sx n="40" d="100"/>
          <a:sy n="40" d="100"/>
        </p:scale>
        <p:origin x="-233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viewProps" Target="viewProps.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theme" Target="theme/theme1.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notesMaster" Target="notesMasters/notesMaster1.xml"/><Relationship Id="rId119"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handoutMaster" Target="handoutMasters/handoutMaster1.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6" Type="http://schemas.openxmlformats.org/officeDocument/2006/relationships/image" Target="../media/image14.wmf"/><Relationship Id="rId5" Type="http://schemas.openxmlformats.org/officeDocument/2006/relationships/image" Target="../media/image13.wmf"/><Relationship Id="rId4"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image" Target="../media/image22.wmf"/><Relationship Id="rId7" Type="http://schemas.openxmlformats.org/officeDocument/2006/relationships/image" Target="../media/image26.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10" Type="http://schemas.openxmlformats.org/officeDocument/2006/relationships/image" Target="../media/image29.wmf"/><Relationship Id="rId4" Type="http://schemas.openxmlformats.org/officeDocument/2006/relationships/image" Target="../media/image23.wmf"/><Relationship Id="rId9" Type="http://schemas.openxmlformats.org/officeDocument/2006/relationships/image" Target="../media/image2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 Id="rId5" Type="http://schemas.openxmlformats.org/officeDocument/2006/relationships/image" Target="../media/image38.wmf"/><Relationship Id="rId4" Type="http://schemas.openxmlformats.org/officeDocument/2006/relationships/image" Target="../media/image3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9.wmf"/><Relationship Id="rId4" Type="http://schemas.openxmlformats.org/officeDocument/2006/relationships/image" Target="../media/image4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7.wmf"/><Relationship Id="rId1" Type="http://schemas.openxmlformats.org/officeDocument/2006/relationships/image" Target="../media/image46.wmf"/><Relationship Id="rId5" Type="http://schemas.openxmlformats.org/officeDocument/2006/relationships/image" Target="../media/image49.wmf"/><Relationship Id="rId4" Type="http://schemas.openxmlformats.org/officeDocument/2006/relationships/image" Target="../media/image48.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image" Target="../media/image48.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2.wmf"/><Relationship Id="rId1" Type="http://schemas.openxmlformats.org/officeDocument/2006/relationships/image" Target="../media/image51.wmf"/><Relationship Id="rId5" Type="http://schemas.openxmlformats.org/officeDocument/2006/relationships/image" Target="../media/image55.wmf"/><Relationship Id="rId4" Type="http://schemas.openxmlformats.org/officeDocument/2006/relationships/image" Target="../media/image54.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image" Target="../media/image5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1.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9.wmf"/><Relationship Id="rId1" Type="http://schemas.openxmlformats.org/officeDocument/2006/relationships/image" Target="../media/image5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1.wmf"/><Relationship Id="rId1" Type="http://schemas.openxmlformats.org/officeDocument/2006/relationships/image" Target="../media/image61.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image" Target="../media/image65.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68.wmf"/><Relationship Id="rId1" Type="http://schemas.openxmlformats.org/officeDocument/2006/relationships/image" Target="../media/image67.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image" Target="../media/image70.wmf"/><Relationship Id="rId1" Type="http://schemas.openxmlformats.org/officeDocument/2006/relationships/image" Target="../media/image68.wmf"/><Relationship Id="rId4" Type="http://schemas.openxmlformats.org/officeDocument/2006/relationships/image" Target="../media/image72.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image" Target="../media/image75.wmf"/><Relationship Id="rId1" Type="http://schemas.openxmlformats.org/officeDocument/2006/relationships/image" Target="../media/image74.wmf"/><Relationship Id="rId4" Type="http://schemas.openxmlformats.org/officeDocument/2006/relationships/image" Target="../media/image67.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85.wmf"/><Relationship Id="rId2" Type="http://schemas.openxmlformats.org/officeDocument/2006/relationships/image" Target="../media/image84.wmf"/><Relationship Id="rId1" Type="http://schemas.openxmlformats.org/officeDocument/2006/relationships/image" Target="../media/image83.wmf"/><Relationship Id="rId5" Type="http://schemas.openxmlformats.org/officeDocument/2006/relationships/image" Target="../media/image87.wmf"/><Relationship Id="rId4" Type="http://schemas.openxmlformats.org/officeDocument/2006/relationships/image" Target="../media/image86.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90.wmf"/><Relationship Id="rId2" Type="http://schemas.openxmlformats.org/officeDocument/2006/relationships/image" Target="../media/image89.wmf"/><Relationship Id="rId1" Type="http://schemas.openxmlformats.org/officeDocument/2006/relationships/image" Target="../media/image88.w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94.wmf"/><Relationship Id="rId1" Type="http://schemas.openxmlformats.org/officeDocument/2006/relationships/image" Target="../media/image93.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98.wmf"/><Relationship Id="rId2" Type="http://schemas.openxmlformats.org/officeDocument/2006/relationships/image" Target="../media/image97.wmf"/><Relationship Id="rId1" Type="http://schemas.openxmlformats.org/officeDocument/2006/relationships/image" Target="../media/image96.wmf"/><Relationship Id="rId4" Type="http://schemas.openxmlformats.org/officeDocument/2006/relationships/image" Target="../media/image99.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103.wmf"/><Relationship Id="rId2" Type="http://schemas.openxmlformats.org/officeDocument/2006/relationships/image" Target="../media/image102.wmf"/><Relationship Id="rId1" Type="http://schemas.openxmlformats.org/officeDocument/2006/relationships/image" Target="../media/image101.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105.wmf"/><Relationship Id="rId2" Type="http://schemas.openxmlformats.org/officeDocument/2006/relationships/image" Target="../media/image103.wmf"/><Relationship Id="rId1" Type="http://schemas.openxmlformats.org/officeDocument/2006/relationships/image" Target="../media/image104.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06.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10.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1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51E65EB-858E-4287-AF79-68050239107C}" type="datetimeFigureOut">
              <a:rPr lang="zh-CN" altLang="en-US" smtClean="0"/>
              <a:t>2017/11/28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5802600-B4B1-44A6-9150-E1A34A30E596}" type="slidenum">
              <a:rPr lang="zh-CN" altLang="en-US" smtClean="0"/>
              <a:t>‹#›</a:t>
            </a:fld>
            <a:endParaRPr lang="zh-CN" altLang="en-US"/>
          </a:p>
        </p:txBody>
      </p:sp>
    </p:spTree>
    <p:extLst>
      <p:ext uri="{BB962C8B-B14F-4D97-AF65-F5344CB8AC3E}">
        <p14:creationId xmlns:p14="http://schemas.microsoft.com/office/powerpoint/2010/main" val="3850925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29</a:t>
            </a:fld>
            <a:endParaRPr lang="en-US" altLang="zh-CN"/>
          </a:p>
        </p:txBody>
      </p:sp>
    </p:spTree>
    <p:extLst>
      <p:ext uri="{BB962C8B-B14F-4D97-AF65-F5344CB8AC3E}">
        <p14:creationId xmlns:p14="http://schemas.microsoft.com/office/powerpoint/2010/main" val="1219261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52</a:t>
            </a:fld>
            <a:endParaRPr lang="en-US" altLang="zh-CN"/>
          </a:p>
        </p:txBody>
      </p:sp>
    </p:spTree>
    <p:extLst>
      <p:ext uri="{BB962C8B-B14F-4D97-AF65-F5344CB8AC3E}">
        <p14:creationId xmlns:p14="http://schemas.microsoft.com/office/powerpoint/2010/main" val="1530845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60</a:t>
            </a:fld>
            <a:endParaRPr lang="en-US" altLang="zh-CN"/>
          </a:p>
        </p:txBody>
      </p:sp>
    </p:spTree>
    <p:extLst>
      <p:ext uri="{BB962C8B-B14F-4D97-AF65-F5344CB8AC3E}">
        <p14:creationId xmlns:p14="http://schemas.microsoft.com/office/powerpoint/2010/main" val="14332155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457200"/>
            <a:ext cx="8229600" cy="5410200"/>
          </a:xfrm>
        </p:spPr>
        <p:txBody>
          <a:bodyPr/>
          <a:lstStyle>
            <a:lvl1pPr indent="342900">
              <a:buNone/>
              <a:defRPr sz="2400"/>
            </a:lvl1pPr>
          </a:lstStyle>
          <a:p>
            <a:pPr lvl="0"/>
            <a:r>
              <a:rPr lang="zh-CN" altLang="en-US" smtClean="0"/>
              <a:t>单击此处编辑母版文本样式</a:t>
            </a:r>
          </a:p>
        </p:txBody>
      </p:sp>
      <p:sp>
        <p:nvSpPr>
          <p:cNvPr id="3"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endParaRPr lang="en-US" altLang="zh-CN"/>
          </a:p>
        </p:txBody>
      </p:sp>
      <p:sp>
        <p:nvSpPr>
          <p:cNvPr id="4" name="Rectangle 3"/>
          <p:cNvSpPr>
            <a:spLocks noGrp="1" noChangeArrowheads="1"/>
          </p:cNvSpPr>
          <p:nvPr>
            <p:ph type="sldNum" sz="quarter" idx="11"/>
          </p:nvPr>
        </p:nvSpPr>
        <p:spPr>
          <a:ln/>
        </p:spPr>
        <p:txBody>
          <a:bodyPr/>
          <a:lstStyle>
            <a:lvl1pPr>
              <a:defRPr/>
            </a:lvl1pPr>
          </a:lstStyle>
          <a:p>
            <a:pPr>
              <a:defRPr/>
            </a:pPr>
            <a:fld id="{217D3A08-2E58-4F69-8D0D-7EE0FF1EBB46}" type="slidenum">
              <a:rPr lang="zh-CN" altLang="en-US"/>
              <a:pPr>
                <a:defRPr/>
              </a:pPr>
              <a:t>‹#›</a:t>
            </a:fld>
            <a:endParaRPr lang="en-US" altLang="zh-CN"/>
          </a:p>
        </p:txBody>
      </p:sp>
      <p:sp>
        <p:nvSpPr>
          <p:cNvPr id="5" name="Rectangle 16"/>
          <p:cNvSpPr>
            <a:spLocks noGrp="1" noChangeArrowheads="1"/>
          </p:cNvSpPr>
          <p:nvPr>
            <p:ph type="dt" sz="half" idx="12"/>
          </p:nvPr>
        </p:nvSpPr>
        <p:spPr>
          <a:xfrm>
            <a:off x="457200" y="6245225"/>
            <a:ext cx="2133600" cy="476250"/>
          </a:xfrm>
          <a:prstGeom prst="rect">
            <a:avLst/>
          </a:prstGeom>
          <a:ln/>
        </p:spPr>
        <p:txBody>
          <a:bodyPr/>
          <a:lstStyle>
            <a:lvl1pPr>
              <a:defRPr/>
            </a:lvl1pPr>
          </a:lstStyle>
          <a:p>
            <a:fld id="{30BA82FB-7FC9-4CF6-A1B6-1C7093670738}" type="datetime1">
              <a:rPr lang="zh-CN" altLang="en-US"/>
              <a:pPr/>
              <a:t>2017/11/28</a:t>
            </a:fld>
            <a:endParaRPr lang="en-US" altLang="zh-CN"/>
          </a:p>
        </p:txBody>
      </p:sp>
    </p:spTree>
    <p:extLst>
      <p:ext uri="{BB962C8B-B14F-4D97-AF65-F5344CB8AC3E}">
        <p14:creationId xmlns:p14="http://schemas.microsoft.com/office/powerpoint/2010/main" val="615891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 Target="../slides/slide4.xml"/><Relationship Id="rId2" Type="http://schemas.openxmlformats.org/officeDocument/2006/relationships/slideLayout" Target="../slideLayouts/slideLayout2.xml"/><Relationship Id="rId16" Type="http://schemas.openxmlformats.org/officeDocument/2006/relationships/image" Target="../media/image2.jpeg"/><Relationship Id="rId20"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6.xml"/><Relationship Id="rId16" Type="http://schemas.openxmlformats.org/officeDocument/2006/relationships/image" Target="../media/image4.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7" action="ppaction://hlinksldjump" highlightClick="1"/>
          </p:cNvPr>
          <p:cNvSpPr>
            <a:spLocks noChangeArrowheads="1"/>
          </p:cNvSpPr>
          <p:nvPr userDrawn="1"/>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702" r:id="rId12"/>
  </p:sldLayoutIdLst>
  <p:transition>
    <p:random/>
    <p:sndAc>
      <p:stSnd>
        <p:snd r:embed="rId14"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20"/>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1"/>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userDrawn="1"/>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5.xml"/><Relationship Id="rId7" Type="http://schemas.openxmlformats.org/officeDocument/2006/relationships/slide" Target="slide59.xml"/><Relationship Id="rId2" Type="http://schemas.openxmlformats.org/officeDocument/2006/relationships/audio" Target="../media/audio1.wav"/><Relationship Id="rId1" Type="http://schemas.openxmlformats.org/officeDocument/2006/relationships/slideLayout" Target="../slideLayouts/slideLayout30.xml"/><Relationship Id="rId6" Type="http://schemas.openxmlformats.org/officeDocument/2006/relationships/slide" Target="slide31.xml"/><Relationship Id="rId5" Type="http://schemas.openxmlformats.org/officeDocument/2006/relationships/slide" Target="slide13.xml"/><Relationship Id="rId10" Type="http://schemas.openxmlformats.org/officeDocument/2006/relationships/slide" Target="slide98.xml"/><Relationship Id="rId4" Type="http://schemas.openxmlformats.org/officeDocument/2006/relationships/slide" Target="slide7.xml"/><Relationship Id="rId9" Type="http://schemas.openxmlformats.org/officeDocument/2006/relationships/slide" Target="slide85.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image" Target="../media/image11.w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13.w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0.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image" Target="../media/image14.wmf"/><Relationship Id="rId10" Type="http://schemas.openxmlformats.org/officeDocument/2006/relationships/image" Target="../media/image12.wmf"/><Relationship Id="rId4" Type="http://schemas.openxmlformats.org/officeDocument/2006/relationships/image" Target="../media/image9.wmf"/><Relationship Id="rId9" Type="http://schemas.openxmlformats.org/officeDocument/2006/relationships/oleObject" Target="../embeddings/oleObject4.bin"/><Relationship Id="rId14" Type="http://schemas.openxmlformats.org/officeDocument/2006/relationships/oleObject" Target="../embeddings/oleObject7.bin"/></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23.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8" Type="http://schemas.openxmlformats.org/officeDocument/2006/relationships/image" Target="../media/image22.wmf"/><Relationship Id="rId13" Type="http://schemas.openxmlformats.org/officeDocument/2006/relationships/oleObject" Target="../embeddings/oleObject13.bin"/><Relationship Id="rId18" Type="http://schemas.openxmlformats.org/officeDocument/2006/relationships/image" Target="../media/image27.wmf"/><Relationship Id="rId3" Type="http://schemas.openxmlformats.org/officeDocument/2006/relationships/oleObject" Target="../embeddings/oleObject8.bin"/><Relationship Id="rId21" Type="http://schemas.openxmlformats.org/officeDocument/2006/relationships/oleObject" Target="../embeddings/oleObject17.bin"/><Relationship Id="rId7" Type="http://schemas.openxmlformats.org/officeDocument/2006/relationships/oleObject" Target="../embeddings/oleObject10.bin"/><Relationship Id="rId12" Type="http://schemas.openxmlformats.org/officeDocument/2006/relationships/image" Target="../media/image24.wmf"/><Relationship Id="rId17" Type="http://schemas.openxmlformats.org/officeDocument/2006/relationships/oleObject" Target="../embeddings/oleObject15.bin"/><Relationship Id="rId2" Type="http://schemas.openxmlformats.org/officeDocument/2006/relationships/slideLayout" Target="../slideLayouts/slideLayout12.xml"/><Relationship Id="rId16" Type="http://schemas.openxmlformats.org/officeDocument/2006/relationships/image" Target="../media/image26.wmf"/><Relationship Id="rId20" Type="http://schemas.openxmlformats.org/officeDocument/2006/relationships/image" Target="../media/image28.wmf"/><Relationship Id="rId1" Type="http://schemas.openxmlformats.org/officeDocument/2006/relationships/vmlDrawing" Target="../drawings/vmlDrawing2.vml"/><Relationship Id="rId6" Type="http://schemas.openxmlformats.org/officeDocument/2006/relationships/image" Target="../media/image21.wmf"/><Relationship Id="rId11" Type="http://schemas.openxmlformats.org/officeDocument/2006/relationships/oleObject" Target="../embeddings/oleObject12.bin"/><Relationship Id="rId5" Type="http://schemas.openxmlformats.org/officeDocument/2006/relationships/oleObject" Target="../embeddings/oleObject9.bin"/><Relationship Id="rId15" Type="http://schemas.openxmlformats.org/officeDocument/2006/relationships/oleObject" Target="../embeddings/oleObject14.bin"/><Relationship Id="rId23" Type="http://schemas.openxmlformats.org/officeDocument/2006/relationships/image" Target="../media/image30.jpg"/><Relationship Id="rId10" Type="http://schemas.openxmlformats.org/officeDocument/2006/relationships/image" Target="../media/image23.wmf"/><Relationship Id="rId19" Type="http://schemas.openxmlformats.org/officeDocument/2006/relationships/oleObject" Target="../embeddings/oleObject16.bin"/><Relationship Id="rId4" Type="http://schemas.openxmlformats.org/officeDocument/2006/relationships/image" Target="../media/image20.wmf"/><Relationship Id="rId9" Type="http://schemas.openxmlformats.org/officeDocument/2006/relationships/oleObject" Target="../embeddings/oleObject11.bin"/><Relationship Id="rId14" Type="http://schemas.openxmlformats.org/officeDocument/2006/relationships/image" Target="../media/image25.wmf"/><Relationship Id="rId22" Type="http://schemas.openxmlformats.org/officeDocument/2006/relationships/image" Target="../media/image29.wmf"/></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20.bin"/><Relationship Id="rId13" Type="http://schemas.openxmlformats.org/officeDocument/2006/relationships/image" Target="../media/image38.wmf"/><Relationship Id="rId3" Type="http://schemas.openxmlformats.org/officeDocument/2006/relationships/slide" Target="slide22.xml"/><Relationship Id="rId7" Type="http://schemas.openxmlformats.org/officeDocument/2006/relationships/image" Target="../media/image35.wmf"/><Relationship Id="rId12" Type="http://schemas.openxmlformats.org/officeDocument/2006/relationships/oleObject" Target="../embeddings/oleObject22.bin"/><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oleObject" Target="../embeddings/oleObject19.bin"/><Relationship Id="rId11" Type="http://schemas.openxmlformats.org/officeDocument/2006/relationships/image" Target="../media/image37.wmf"/><Relationship Id="rId5" Type="http://schemas.openxmlformats.org/officeDocument/2006/relationships/image" Target="../media/image34.wmf"/><Relationship Id="rId10" Type="http://schemas.openxmlformats.org/officeDocument/2006/relationships/oleObject" Target="../embeddings/oleObject21.bin"/><Relationship Id="rId4" Type="http://schemas.openxmlformats.org/officeDocument/2006/relationships/oleObject" Target="../embeddings/oleObject18.bin"/><Relationship Id="rId9" Type="http://schemas.openxmlformats.org/officeDocument/2006/relationships/image" Target="../media/image36.wmf"/></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8" Type="http://schemas.openxmlformats.org/officeDocument/2006/relationships/image" Target="../media/image42.wmf"/><Relationship Id="rId3" Type="http://schemas.openxmlformats.org/officeDocument/2006/relationships/oleObject" Target="../embeddings/oleObject23.bin"/><Relationship Id="rId7" Type="http://schemas.openxmlformats.org/officeDocument/2006/relationships/oleObject" Target="../embeddings/oleObject25.bin"/><Relationship Id="rId2" Type="http://schemas.openxmlformats.org/officeDocument/2006/relationships/slideLayout" Target="../slideLayouts/slideLayout12.xml"/><Relationship Id="rId1" Type="http://schemas.openxmlformats.org/officeDocument/2006/relationships/vmlDrawing" Target="../drawings/vmlDrawing4.vml"/><Relationship Id="rId6" Type="http://schemas.openxmlformats.org/officeDocument/2006/relationships/image" Target="../media/image41.wmf"/><Relationship Id="rId5" Type="http://schemas.openxmlformats.org/officeDocument/2006/relationships/oleObject" Target="../embeddings/oleObject24.bin"/><Relationship Id="rId10" Type="http://schemas.openxmlformats.org/officeDocument/2006/relationships/image" Target="../media/image43.wmf"/><Relationship Id="rId4" Type="http://schemas.openxmlformats.org/officeDocument/2006/relationships/image" Target="../media/image9.wmf"/><Relationship Id="rId9" Type="http://schemas.openxmlformats.org/officeDocument/2006/relationships/oleObject" Target="../embeddings/oleObject26.bin"/></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29.bin"/><Relationship Id="rId13" Type="http://schemas.openxmlformats.org/officeDocument/2006/relationships/image" Target="../media/image49.wmf"/><Relationship Id="rId3" Type="http://schemas.openxmlformats.org/officeDocument/2006/relationships/oleObject" Target="../embeddings/oleObject27.bin"/><Relationship Id="rId7" Type="http://schemas.openxmlformats.org/officeDocument/2006/relationships/image" Target="../media/image50.jpg"/><Relationship Id="rId12" Type="http://schemas.openxmlformats.org/officeDocument/2006/relationships/oleObject" Target="../embeddings/oleObject31.bin"/><Relationship Id="rId2" Type="http://schemas.openxmlformats.org/officeDocument/2006/relationships/slideLayout" Target="../slideLayouts/slideLayout12.xml"/><Relationship Id="rId1" Type="http://schemas.openxmlformats.org/officeDocument/2006/relationships/vmlDrawing" Target="../drawings/vmlDrawing5.vml"/><Relationship Id="rId6" Type="http://schemas.openxmlformats.org/officeDocument/2006/relationships/image" Target="../media/image47.wmf"/><Relationship Id="rId11" Type="http://schemas.openxmlformats.org/officeDocument/2006/relationships/image" Target="../media/image48.wmf"/><Relationship Id="rId5" Type="http://schemas.openxmlformats.org/officeDocument/2006/relationships/oleObject" Target="../embeddings/oleObject28.bin"/><Relationship Id="rId10" Type="http://schemas.openxmlformats.org/officeDocument/2006/relationships/oleObject" Target="../embeddings/oleObject30.bin"/><Relationship Id="rId4" Type="http://schemas.openxmlformats.org/officeDocument/2006/relationships/image" Target="../media/image46.wmf"/><Relationship Id="rId9" Type="http://schemas.openxmlformats.org/officeDocument/2006/relationships/image" Target="../media/image41.wmf"/></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35.bin"/><Relationship Id="rId3" Type="http://schemas.openxmlformats.org/officeDocument/2006/relationships/oleObject" Target="../embeddings/oleObject32.bin"/><Relationship Id="rId7" Type="http://schemas.openxmlformats.org/officeDocument/2006/relationships/oleObject" Target="../embeddings/oleObject34.bin"/><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image" Target="../media/image41.wmf"/><Relationship Id="rId5" Type="http://schemas.openxmlformats.org/officeDocument/2006/relationships/oleObject" Target="../embeddings/oleObject33.bin"/><Relationship Id="rId4" Type="http://schemas.openxmlformats.org/officeDocument/2006/relationships/image" Target="../media/image48.wmf"/><Relationship Id="rId9" Type="http://schemas.openxmlformats.org/officeDocument/2006/relationships/oleObject" Target="../embeddings/oleObject36.bin"/></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39.bin"/><Relationship Id="rId13" Type="http://schemas.openxmlformats.org/officeDocument/2006/relationships/image" Target="../media/image55.wmf"/><Relationship Id="rId3" Type="http://schemas.openxmlformats.org/officeDocument/2006/relationships/audio" Target="../media/audio1.wav"/><Relationship Id="rId7" Type="http://schemas.openxmlformats.org/officeDocument/2006/relationships/image" Target="../media/image52.wmf"/><Relationship Id="rId12" Type="http://schemas.openxmlformats.org/officeDocument/2006/relationships/oleObject" Target="../embeddings/oleObject41.bin"/><Relationship Id="rId2" Type="http://schemas.openxmlformats.org/officeDocument/2006/relationships/slideLayout" Target="../slideLayouts/slideLayout6.xml"/><Relationship Id="rId1" Type="http://schemas.openxmlformats.org/officeDocument/2006/relationships/vmlDrawing" Target="../drawings/vmlDrawing7.vml"/><Relationship Id="rId6" Type="http://schemas.openxmlformats.org/officeDocument/2006/relationships/oleObject" Target="../embeddings/oleObject38.bin"/><Relationship Id="rId11" Type="http://schemas.openxmlformats.org/officeDocument/2006/relationships/image" Target="../media/image54.wmf"/><Relationship Id="rId5" Type="http://schemas.openxmlformats.org/officeDocument/2006/relationships/image" Target="../media/image51.wmf"/><Relationship Id="rId10" Type="http://schemas.openxmlformats.org/officeDocument/2006/relationships/oleObject" Target="../embeddings/oleObject40.bin"/><Relationship Id="rId4" Type="http://schemas.openxmlformats.org/officeDocument/2006/relationships/oleObject" Target="../embeddings/oleObject37.bin"/><Relationship Id="rId9" Type="http://schemas.openxmlformats.org/officeDocument/2006/relationships/image" Target="../media/image53.wmf"/></Relationships>
</file>

<file path=ppt/slides/_rels/slide44.xml.rels><?xml version="1.0" encoding="UTF-8" standalone="yes"?>
<Relationships xmlns="http://schemas.openxmlformats.org/package/2006/relationships"><Relationship Id="rId8" Type="http://schemas.openxmlformats.org/officeDocument/2006/relationships/image" Target="../media/image51.wmf"/><Relationship Id="rId3" Type="http://schemas.openxmlformats.org/officeDocument/2006/relationships/slide" Target="slide46.xml"/><Relationship Id="rId7" Type="http://schemas.openxmlformats.org/officeDocument/2006/relationships/oleObject" Target="../embeddings/oleObject43.bin"/><Relationship Id="rId2" Type="http://schemas.openxmlformats.org/officeDocument/2006/relationships/slideLayout" Target="../slideLayouts/slideLayout12.xml"/><Relationship Id="rId1" Type="http://schemas.openxmlformats.org/officeDocument/2006/relationships/vmlDrawing" Target="../drawings/vmlDrawing8.vml"/><Relationship Id="rId6" Type="http://schemas.openxmlformats.org/officeDocument/2006/relationships/image" Target="../media/image56.wmf"/><Relationship Id="rId5" Type="http://schemas.openxmlformats.org/officeDocument/2006/relationships/oleObject" Target="../embeddings/oleObject42.bin"/><Relationship Id="rId4" Type="http://schemas.openxmlformats.org/officeDocument/2006/relationships/slide" Target="slide53.xml"/></Relationships>
</file>

<file path=ppt/slides/_rels/slide45.xml.rels><?xml version="1.0" encoding="UTF-8" standalone="yes"?>
<Relationships xmlns="http://schemas.openxmlformats.org/package/2006/relationships"><Relationship Id="rId2" Type="http://schemas.openxmlformats.org/officeDocument/2006/relationships/slide" Target="slide46.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12.xml"/><Relationship Id="rId1" Type="http://schemas.openxmlformats.org/officeDocument/2006/relationships/vmlDrawing" Target="../drawings/vmlDrawing9.vml"/><Relationship Id="rId4" Type="http://schemas.openxmlformats.org/officeDocument/2006/relationships/image" Target="../media/image51.wmf"/></Relationships>
</file>

<file path=ppt/slides/_rels/slide48.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slide" Target="slide48.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8" Type="http://schemas.openxmlformats.org/officeDocument/2006/relationships/image" Target="../media/image51.wmf"/><Relationship Id="rId3" Type="http://schemas.openxmlformats.org/officeDocument/2006/relationships/oleObject" Target="../embeddings/oleObject45.bin"/><Relationship Id="rId7" Type="http://schemas.openxmlformats.org/officeDocument/2006/relationships/oleObject" Target="../embeddings/oleObject47.bin"/><Relationship Id="rId2" Type="http://schemas.openxmlformats.org/officeDocument/2006/relationships/slideLayout" Target="../slideLayouts/slideLayout12.xml"/><Relationship Id="rId1" Type="http://schemas.openxmlformats.org/officeDocument/2006/relationships/vmlDrawing" Target="../drawings/vmlDrawing10.vml"/><Relationship Id="rId6" Type="http://schemas.openxmlformats.org/officeDocument/2006/relationships/image" Target="../media/image59.wmf"/><Relationship Id="rId5" Type="http://schemas.openxmlformats.org/officeDocument/2006/relationships/oleObject" Target="../embeddings/oleObject46.bin"/><Relationship Id="rId4" Type="http://schemas.openxmlformats.org/officeDocument/2006/relationships/image" Target="../media/image58.wmf"/></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50.xml"/></Relationships>
</file>

<file path=ppt/slides/_rels/slide52.xml.rels><?xml version="1.0" encoding="UTF-8" standalone="yes"?>
<Relationships xmlns="http://schemas.openxmlformats.org/package/2006/relationships"><Relationship Id="rId8" Type="http://schemas.openxmlformats.org/officeDocument/2006/relationships/image" Target="../media/image51.wmf"/><Relationship Id="rId3" Type="http://schemas.openxmlformats.org/officeDocument/2006/relationships/notesSlide" Target="../notesSlides/notesSlide2.xml"/><Relationship Id="rId7" Type="http://schemas.openxmlformats.org/officeDocument/2006/relationships/oleObject" Target="../embeddings/oleObject49.bin"/><Relationship Id="rId12" Type="http://schemas.openxmlformats.org/officeDocument/2006/relationships/oleObject" Target="../embeddings/oleObject52.bin"/><Relationship Id="rId2" Type="http://schemas.openxmlformats.org/officeDocument/2006/relationships/slideLayout" Target="../slideLayouts/slideLayout6.xml"/><Relationship Id="rId1" Type="http://schemas.openxmlformats.org/officeDocument/2006/relationships/vmlDrawing" Target="../drawings/vmlDrawing11.vml"/><Relationship Id="rId6" Type="http://schemas.openxmlformats.org/officeDocument/2006/relationships/image" Target="../media/image61.wmf"/><Relationship Id="rId11" Type="http://schemas.openxmlformats.org/officeDocument/2006/relationships/oleObject" Target="../embeddings/oleObject51.bin"/><Relationship Id="rId5" Type="http://schemas.openxmlformats.org/officeDocument/2006/relationships/oleObject" Target="../embeddings/oleObject48.bin"/><Relationship Id="rId10" Type="http://schemas.openxmlformats.org/officeDocument/2006/relationships/image" Target="../media/image53.wmf"/><Relationship Id="rId4" Type="http://schemas.openxmlformats.org/officeDocument/2006/relationships/audio" Target="../media/audio1.wav"/><Relationship Id="rId9" Type="http://schemas.openxmlformats.org/officeDocument/2006/relationships/oleObject" Target="../embeddings/oleObject50.bin"/></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8" Type="http://schemas.openxmlformats.org/officeDocument/2006/relationships/image" Target="../media/image66.wmf"/><Relationship Id="rId3" Type="http://schemas.openxmlformats.org/officeDocument/2006/relationships/notesSlide" Target="../notesSlides/notesSlide3.xml"/><Relationship Id="rId7" Type="http://schemas.openxmlformats.org/officeDocument/2006/relationships/oleObject" Target="../embeddings/oleObject54.bin"/><Relationship Id="rId2" Type="http://schemas.openxmlformats.org/officeDocument/2006/relationships/slideLayout" Target="../slideLayouts/slideLayout6.xml"/><Relationship Id="rId1" Type="http://schemas.openxmlformats.org/officeDocument/2006/relationships/vmlDrawing" Target="../drawings/vmlDrawing12.vml"/><Relationship Id="rId6" Type="http://schemas.openxmlformats.org/officeDocument/2006/relationships/image" Target="../media/image65.wmf"/><Relationship Id="rId5" Type="http://schemas.openxmlformats.org/officeDocument/2006/relationships/oleObject" Target="../embeddings/oleObject53.bin"/><Relationship Id="rId4" Type="http://schemas.openxmlformats.org/officeDocument/2006/relationships/audio" Target="../media/audio1.wav"/></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55.bin"/><Relationship Id="rId2" Type="http://schemas.openxmlformats.org/officeDocument/2006/relationships/slideLayout" Target="../slideLayouts/slideLayout12.xml"/><Relationship Id="rId1" Type="http://schemas.openxmlformats.org/officeDocument/2006/relationships/vmlDrawing" Target="../drawings/vmlDrawing13.vml"/><Relationship Id="rId6" Type="http://schemas.openxmlformats.org/officeDocument/2006/relationships/image" Target="../media/image68.wmf"/><Relationship Id="rId5" Type="http://schemas.openxmlformats.org/officeDocument/2006/relationships/oleObject" Target="../embeddings/oleObject56.bin"/><Relationship Id="rId4" Type="http://schemas.openxmlformats.org/officeDocument/2006/relationships/image" Target="../media/image67.wmf"/></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8" Type="http://schemas.openxmlformats.org/officeDocument/2006/relationships/image" Target="../media/image71.wmf"/><Relationship Id="rId3" Type="http://schemas.openxmlformats.org/officeDocument/2006/relationships/oleObject" Target="../embeddings/oleObject57.bin"/><Relationship Id="rId7" Type="http://schemas.openxmlformats.org/officeDocument/2006/relationships/oleObject" Target="../embeddings/oleObject59.bin"/><Relationship Id="rId2" Type="http://schemas.openxmlformats.org/officeDocument/2006/relationships/slideLayout" Target="../slideLayouts/slideLayout12.xml"/><Relationship Id="rId1" Type="http://schemas.openxmlformats.org/officeDocument/2006/relationships/vmlDrawing" Target="../drawings/vmlDrawing14.vml"/><Relationship Id="rId6" Type="http://schemas.openxmlformats.org/officeDocument/2006/relationships/image" Target="../media/image70.wmf"/><Relationship Id="rId5" Type="http://schemas.openxmlformats.org/officeDocument/2006/relationships/oleObject" Target="../embeddings/oleObject58.bin"/><Relationship Id="rId10" Type="http://schemas.openxmlformats.org/officeDocument/2006/relationships/image" Target="../media/image72.wmf"/><Relationship Id="rId4" Type="http://schemas.openxmlformats.org/officeDocument/2006/relationships/image" Target="../media/image68.wmf"/><Relationship Id="rId9" Type="http://schemas.openxmlformats.org/officeDocument/2006/relationships/oleObject" Target="../embeddings/oleObject60.bin"/></Relationships>
</file>

<file path=ppt/slides/_rels/slide6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image" Target="../media/image73.png"/><Relationship Id="rId5" Type="http://schemas.openxmlformats.org/officeDocument/2006/relationships/image" Target="../media/image9.wmf"/><Relationship Id="rId4" Type="http://schemas.openxmlformats.org/officeDocument/2006/relationships/oleObject" Target="../embeddings/oleObject61.bin"/></Relationships>
</file>

<file path=ppt/slides/_rels/slide66.xml.rels><?xml version="1.0" encoding="UTF-8" standalone="yes"?>
<Relationships xmlns="http://schemas.openxmlformats.org/package/2006/relationships"><Relationship Id="rId8" Type="http://schemas.openxmlformats.org/officeDocument/2006/relationships/oleObject" Target="../embeddings/oleObject64.bin"/><Relationship Id="rId3" Type="http://schemas.openxmlformats.org/officeDocument/2006/relationships/audio" Target="../media/audio1.wav"/><Relationship Id="rId7" Type="http://schemas.openxmlformats.org/officeDocument/2006/relationships/image" Target="../media/image75.wmf"/><Relationship Id="rId2" Type="http://schemas.openxmlformats.org/officeDocument/2006/relationships/slideLayout" Target="../slideLayouts/slideLayout6.xml"/><Relationship Id="rId1" Type="http://schemas.openxmlformats.org/officeDocument/2006/relationships/vmlDrawing" Target="../drawings/vmlDrawing16.vml"/><Relationship Id="rId6" Type="http://schemas.openxmlformats.org/officeDocument/2006/relationships/oleObject" Target="../embeddings/oleObject63.bin"/><Relationship Id="rId11" Type="http://schemas.openxmlformats.org/officeDocument/2006/relationships/image" Target="../media/image67.wmf"/><Relationship Id="rId5" Type="http://schemas.openxmlformats.org/officeDocument/2006/relationships/image" Target="../media/image74.wmf"/><Relationship Id="rId10" Type="http://schemas.openxmlformats.org/officeDocument/2006/relationships/oleObject" Target="../embeddings/oleObject65.bin"/><Relationship Id="rId4" Type="http://schemas.openxmlformats.org/officeDocument/2006/relationships/oleObject" Target="../embeddings/oleObject62.bin"/><Relationship Id="rId9" Type="http://schemas.openxmlformats.org/officeDocument/2006/relationships/image" Target="../media/image68.wmf"/></Relationships>
</file>

<file path=ppt/slides/_rels/slide67.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8" Type="http://schemas.openxmlformats.org/officeDocument/2006/relationships/image" Target="../media/image85.wmf"/><Relationship Id="rId13" Type="http://schemas.openxmlformats.org/officeDocument/2006/relationships/oleObject" Target="../embeddings/oleObject71.bin"/><Relationship Id="rId3" Type="http://schemas.openxmlformats.org/officeDocument/2006/relationships/oleObject" Target="../embeddings/oleObject66.bin"/><Relationship Id="rId7" Type="http://schemas.openxmlformats.org/officeDocument/2006/relationships/oleObject" Target="../embeddings/oleObject68.bin"/><Relationship Id="rId12" Type="http://schemas.openxmlformats.org/officeDocument/2006/relationships/image" Target="../media/image87.wmf"/><Relationship Id="rId2" Type="http://schemas.openxmlformats.org/officeDocument/2006/relationships/slideLayout" Target="../slideLayouts/slideLayout12.xml"/><Relationship Id="rId1" Type="http://schemas.openxmlformats.org/officeDocument/2006/relationships/vmlDrawing" Target="../drawings/vmlDrawing17.vml"/><Relationship Id="rId6" Type="http://schemas.openxmlformats.org/officeDocument/2006/relationships/image" Target="../media/image84.wmf"/><Relationship Id="rId11" Type="http://schemas.openxmlformats.org/officeDocument/2006/relationships/oleObject" Target="../embeddings/oleObject70.bin"/><Relationship Id="rId5" Type="http://schemas.openxmlformats.org/officeDocument/2006/relationships/oleObject" Target="../embeddings/oleObject67.bin"/><Relationship Id="rId10" Type="http://schemas.openxmlformats.org/officeDocument/2006/relationships/image" Target="../media/image86.wmf"/><Relationship Id="rId4" Type="http://schemas.openxmlformats.org/officeDocument/2006/relationships/image" Target="../media/image83.wmf"/><Relationship Id="rId9" Type="http://schemas.openxmlformats.org/officeDocument/2006/relationships/oleObject" Target="../embeddings/oleObject69.bin"/></Relationships>
</file>

<file path=ppt/slides/_rels/slide78.xml.rels><?xml version="1.0" encoding="UTF-8" standalone="yes"?>
<Relationships xmlns="http://schemas.openxmlformats.org/package/2006/relationships"><Relationship Id="rId8" Type="http://schemas.openxmlformats.org/officeDocument/2006/relationships/image" Target="../media/image89.wmf"/><Relationship Id="rId3" Type="http://schemas.openxmlformats.org/officeDocument/2006/relationships/audio" Target="../media/audio1.wav"/><Relationship Id="rId7" Type="http://schemas.openxmlformats.org/officeDocument/2006/relationships/oleObject" Target="../embeddings/oleObject73.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image" Target="../media/image88.wmf"/><Relationship Id="rId5" Type="http://schemas.openxmlformats.org/officeDocument/2006/relationships/oleObject" Target="../embeddings/oleObject72.bin"/><Relationship Id="rId10" Type="http://schemas.openxmlformats.org/officeDocument/2006/relationships/image" Target="../media/image90.wmf"/><Relationship Id="rId4" Type="http://schemas.openxmlformats.org/officeDocument/2006/relationships/slide" Target="slide76.xml"/><Relationship Id="rId9" Type="http://schemas.openxmlformats.org/officeDocument/2006/relationships/oleObject" Target="../embeddings/oleObject74.bin"/></Relationships>
</file>

<file path=ppt/slides/_rels/slide7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8" Type="http://schemas.openxmlformats.org/officeDocument/2006/relationships/oleObject" Target="../embeddings/oleObject78.bin"/><Relationship Id="rId3" Type="http://schemas.openxmlformats.org/officeDocument/2006/relationships/oleObject" Target="../embeddings/oleObject75.bin"/><Relationship Id="rId7" Type="http://schemas.openxmlformats.org/officeDocument/2006/relationships/oleObject" Target="../embeddings/oleObject77.bin"/><Relationship Id="rId2" Type="http://schemas.openxmlformats.org/officeDocument/2006/relationships/slideLayout" Target="../slideLayouts/slideLayout12.xml"/><Relationship Id="rId1" Type="http://schemas.openxmlformats.org/officeDocument/2006/relationships/vmlDrawing" Target="../drawings/vmlDrawing19.vml"/><Relationship Id="rId6" Type="http://schemas.openxmlformats.org/officeDocument/2006/relationships/image" Target="../media/image94.wmf"/><Relationship Id="rId5" Type="http://schemas.openxmlformats.org/officeDocument/2006/relationships/oleObject" Target="../embeddings/oleObject76.bin"/><Relationship Id="rId4" Type="http://schemas.openxmlformats.org/officeDocument/2006/relationships/image" Target="../media/image93.wmf"/></Relationships>
</file>

<file path=ppt/slides/_rels/slide82.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8" Type="http://schemas.openxmlformats.org/officeDocument/2006/relationships/oleObject" Target="../embeddings/oleObject81.bin"/><Relationship Id="rId13" Type="http://schemas.openxmlformats.org/officeDocument/2006/relationships/oleObject" Target="../embeddings/oleObject84.bin"/><Relationship Id="rId3" Type="http://schemas.openxmlformats.org/officeDocument/2006/relationships/slide" Target="slide24.xml"/><Relationship Id="rId7" Type="http://schemas.openxmlformats.org/officeDocument/2006/relationships/image" Target="../media/image97.wmf"/><Relationship Id="rId12" Type="http://schemas.openxmlformats.org/officeDocument/2006/relationships/oleObject" Target="../embeddings/oleObject83.bin"/><Relationship Id="rId2" Type="http://schemas.openxmlformats.org/officeDocument/2006/relationships/slideLayout" Target="../slideLayouts/slideLayout12.xml"/><Relationship Id="rId1" Type="http://schemas.openxmlformats.org/officeDocument/2006/relationships/vmlDrawing" Target="../drawings/vmlDrawing20.vml"/><Relationship Id="rId6" Type="http://schemas.openxmlformats.org/officeDocument/2006/relationships/oleObject" Target="../embeddings/oleObject80.bin"/><Relationship Id="rId11" Type="http://schemas.openxmlformats.org/officeDocument/2006/relationships/image" Target="../media/image99.wmf"/><Relationship Id="rId5" Type="http://schemas.openxmlformats.org/officeDocument/2006/relationships/image" Target="../media/image96.wmf"/><Relationship Id="rId10" Type="http://schemas.openxmlformats.org/officeDocument/2006/relationships/oleObject" Target="../embeddings/oleObject82.bin"/><Relationship Id="rId4" Type="http://schemas.openxmlformats.org/officeDocument/2006/relationships/oleObject" Target="../embeddings/oleObject79.bin"/><Relationship Id="rId9" Type="http://schemas.openxmlformats.org/officeDocument/2006/relationships/image" Target="../media/image98.wmf"/></Relationships>
</file>

<file path=ppt/slides/_rels/slide84.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8" Type="http://schemas.openxmlformats.org/officeDocument/2006/relationships/oleObject" Target="../embeddings/oleObject88.bin"/><Relationship Id="rId3" Type="http://schemas.openxmlformats.org/officeDocument/2006/relationships/oleObject" Target="../embeddings/oleObject85.bin"/><Relationship Id="rId7" Type="http://schemas.openxmlformats.org/officeDocument/2006/relationships/image" Target="../media/image102.wmf"/><Relationship Id="rId2" Type="http://schemas.openxmlformats.org/officeDocument/2006/relationships/slideLayout" Target="../slideLayouts/slideLayout12.xml"/><Relationship Id="rId1" Type="http://schemas.openxmlformats.org/officeDocument/2006/relationships/vmlDrawing" Target="../drawings/vmlDrawing21.vml"/><Relationship Id="rId6" Type="http://schemas.openxmlformats.org/officeDocument/2006/relationships/oleObject" Target="../embeddings/oleObject87.bin"/><Relationship Id="rId5" Type="http://schemas.openxmlformats.org/officeDocument/2006/relationships/oleObject" Target="../embeddings/oleObject86.bin"/><Relationship Id="rId4" Type="http://schemas.openxmlformats.org/officeDocument/2006/relationships/image" Target="../media/image101.wmf"/><Relationship Id="rId9" Type="http://schemas.openxmlformats.org/officeDocument/2006/relationships/image" Target="../media/image103.wmf"/></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8" Type="http://schemas.openxmlformats.org/officeDocument/2006/relationships/oleObject" Target="../embeddings/oleObject92.bin"/><Relationship Id="rId3" Type="http://schemas.openxmlformats.org/officeDocument/2006/relationships/oleObject" Target="../embeddings/oleObject89.bin"/><Relationship Id="rId7" Type="http://schemas.openxmlformats.org/officeDocument/2006/relationships/oleObject" Target="../embeddings/oleObject91.bin"/><Relationship Id="rId2" Type="http://schemas.openxmlformats.org/officeDocument/2006/relationships/slideLayout" Target="../slideLayouts/slideLayout12.xml"/><Relationship Id="rId1" Type="http://schemas.openxmlformats.org/officeDocument/2006/relationships/vmlDrawing" Target="../drawings/vmlDrawing22.vml"/><Relationship Id="rId6" Type="http://schemas.openxmlformats.org/officeDocument/2006/relationships/image" Target="../media/image103.wmf"/><Relationship Id="rId5" Type="http://schemas.openxmlformats.org/officeDocument/2006/relationships/oleObject" Target="../embeddings/oleObject90.bin"/><Relationship Id="rId4" Type="http://schemas.openxmlformats.org/officeDocument/2006/relationships/image" Target="../media/image104.wmf"/><Relationship Id="rId9" Type="http://schemas.openxmlformats.org/officeDocument/2006/relationships/image" Target="../media/image105.wmf"/></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3" Type="http://schemas.openxmlformats.org/officeDocument/2006/relationships/oleObject" Target="../embeddings/oleObject93.bin"/><Relationship Id="rId2" Type="http://schemas.openxmlformats.org/officeDocument/2006/relationships/slideLayout" Target="../slideLayouts/slideLayout12.xml"/><Relationship Id="rId1" Type="http://schemas.openxmlformats.org/officeDocument/2006/relationships/vmlDrawing" Target="../drawings/vmlDrawing23.vml"/><Relationship Id="rId4" Type="http://schemas.openxmlformats.org/officeDocument/2006/relationships/image" Target="../media/image106.wmf"/></Relationships>
</file>

<file path=ppt/slides/_rels/slide94.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3" Type="http://schemas.openxmlformats.org/officeDocument/2006/relationships/image" Target="../media/image108.e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09.emf"/></Relationships>
</file>

<file path=ppt/slides/_rels/slide101.xml.rels><?xml version="1.0" encoding="UTF-8" standalone="yes"?>
<Relationships xmlns="http://schemas.openxmlformats.org/package/2006/relationships"><Relationship Id="rId3" Type="http://schemas.openxmlformats.org/officeDocument/2006/relationships/oleObject" Target="../embeddings/oleObject94.bin"/><Relationship Id="rId2" Type="http://schemas.openxmlformats.org/officeDocument/2006/relationships/slideLayout" Target="../slideLayouts/slideLayout12.xml"/><Relationship Id="rId1" Type="http://schemas.openxmlformats.org/officeDocument/2006/relationships/vmlDrawing" Target="../drawings/vmlDrawing24.vml"/><Relationship Id="rId4" Type="http://schemas.openxmlformats.org/officeDocument/2006/relationships/image" Target="../media/image110.wmf"/></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3" Type="http://schemas.openxmlformats.org/officeDocument/2006/relationships/oleObject" Target="../embeddings/oleObject95.bin"/><Relationship Id="rId2" Type="http://schemas.openxmlformats.org/officeDocument/2006/relationships/slideLayout" Target="../slideLayouts/slideLayout12.xml"/><Relationship Id="rId1" Type="http://schemas.openxmlformats.org/officeDocument/2006/relationships/vmlDrawing" Target="../drawings/vmlDrawing25.vml"/><Relationship Id="rId4" Type="http://schemas.openxmlformats.org/officeDocument/2006/relationships/image" Target="../media/image112.wmf"/></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单片微型计算机</a:t>
            </a:r>
            <a:endParaRPr lang="en-US" altLang="zh-CN" sz="6600" dirty="0" smtClean="0">
              <a:ea typeface="隶书" pitchFamily="49" charset="-122"/>
            </a:endParaRPr>
          </a:p>
          <a:p>
            <a:pPr algn="ctr"/>
            <a:r>
              <a:rPr lang="zh-CN" altLang="en-US" sz="6600" dirty="0" smtClean="0">
                <a:ea typeface="隶书" pitchFamily="49" charset="-122"/>
              </a:rPr>
              <a:t>原理及应用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  </a:t>
            </a:r>
            <a:endParaRPr lang="zh-CN" altLang="en-US" dirty="0"/>
          </a:p>
        </p:txBody>
      </p:sp>
      <p:sp>
        <p:nvSpPr>
          <p:cNvPr id="3" name="矩形 2"/>
          <p:cNvSpPr/>
          <p:nvPr/>
        </p:nvSpPr>
        <p:spPr>
          <a:xfrm>
            <a:off x="1558253" y="2190234"/>
            <a:ext cx="5849678" cy="1794722"/>
          </a:xfrm>
          <a:prstGeom prst="rect">
            <a:avLst/>
          </a:prstGeom>
        </p:spPr>
        <p:txBody>
          <a:bodyPr wrap="none">
            <a:spAutoFit/>
          </a:bodyPr>
          <a:lstStyle/>
          <a:p>
            <a:pPr>
              <a:lnSpc>
                <a:spcPct val="150000"/>
              </a:lnSpc>
            </a:pPr>
            <a:r>
              <a:rPr lang="zh-CN" altLang="en-US" sz="4000" b="1" dirty="0" smtClean="0">
                <a:solidFill>
                  <a:schemeClr val="accent2"/>
                </a:solidFill>
                <a:latin typeface="宋体" pitchFamily="2" charset="-122"/>
                <a:ea typeface="+mj-ea"/>
              </a:rPr>
              <a:t>第</a:t>
            </a:r>
            <a:r>
              <a:rPr lang="en-US" altLang="zh-CN" sz="4000" b="1" dirty="0" smtClean="0">
                <a:solidFill>
                  <a:schemeClr val="accent2"/>
                </a:solidFill>
                <a:latin typeface="宋体" pitchFamily="2" charset="-122"/>
                <a:ea typeface="+mj-ea"/>
              </a:rPr>
              <a:t>11</a:t>
            </a:r>
            <a:r>
              <a:rPr lang="zh-CN" altLang="en-US" sz="4000" b="1" dirty="0">
                <a:solidFill>
                  <a:schemeClr val="accent2"/>
                </a:solidFill>
                <a:latin typeface="宋体" pitchFamily="2" charset="-122"/>
                <a:ea typeface="+mj-ea"/>
              </a:rPr>
              <a:t>章  </a:t>
            </a:r>
            <a:r>
              <a:rPr lang="en-US" altLang="zh-CN" sz="4000" b="1" dirty="0">
                <a:solidFill>
                  <a:schemeClr val="accent2"/>
                </a:solidFill>
                <a:latin typeface="宋体" pitchFamily="2" charset="-122"/>
                <a:ea typeface="+mj-ea"/>
              </a:rPr>
              <a:t>51</a:t>
            </a:r>
            <a:r>
              <a:rPr lang="zh-CN" altLang="en-US" sz="4000" b="1" dirty="0">
                <a:solidFill>
                  <a:schemeClr val="accent2"/>
                </a:solidFill>
                <a:latin typeface="宋体" pitchFamily="2" charset="-122"/>
                <a:ea typeface="+mj-ea"/>
              </a:rPr>
              <a:t>系列单片机</a:t>
            </a:r>
            <a:r>
              <a:rPr lang="zh-CN" altLang="en-US" sz="4000" b="1" dirty="0" smtClean="0">
                <a:solidFill>
                  <a:schemeClr val="accent2"/>
                </a:solidFill>
                <a:latin typeface="宋体" pitchFamily="2" charset="-122"/>
                <a:ea typeface="+mj-ea"/>
              </a:rPr>
              <a:t>的</a:t>
            </a:r>
            <a:endParaRPr lang="en-US" altLang="zh-CN" sz="4000" b="1" dirty="0" smtClean="0">
              <a:solidFill>
                <a:schemeClr val="accent2"/>
              </a:solidFill>
              <a:latin typeface="宋体" pitchFamily="2" charset="-122"/>
              <a:ea typeface="+mj-ea"/>
            </a:endParaRPr>
          </a:p>
          <a:p>
            <a:pPr>
              <a:lnSpc>
                <a:spcPct val="150000"/>
              </a:lnSpc>
            </a:pPr>
            <a:r>
              <a:rPr lang="zh-CN" altLang="en-US" sz="4000" b="1" dirty="0" smtClean="0">
                <a:solidFill>
                  <a:schemeClr val="accent2"/>
                </a:solidFill>
                <a:latin typeface="宋体" pitchFamily="2" charset="-122"/>
                <a:ea typeface="+mj-ea"/>
              </a:rPr>
              <a:t>存储器</a:t>
            </a:r>
            <a:r>
              <a:rPr lang="zh-CN" altLang="en-US" sz="4000" b="1" dirty="0">
                <a:solidFill>
                  <a:schemeClr val="accent2"/>
                </a:solidFill>
                <a:latin typeface="宋体" pitchFamily="2" charset="-122"/>
                <a:ea typeface="+mj-ea"/>
              </a:rPr>
              <a:t>扩展</a:t>
            </a: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0" y="485845"/>
            <a:ext cx="9144000" cy="3939540"/>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r>
              <a:rPr lang="en-US" altLang="zh-CN" sz="2000" dirty="0" smtClean="0"/>
              <a:t>        </a:t>
            </a:r>
            <a:r>
              <a:rPr lang="zh-CN" altLang="zh-CN" sz="2000" dirty="0" smtClean="0"/>
              <a:t>尽管</a:t>
            </a:r>
            <a:r>
              <a:rPr lang="zh-CN" altLang="zh-CN" sz="2000" dirty="0"/>
              <a:t>一片内带程序存储器的单片机就构成了一个最小嵌入式应用系统，但在很多复杂的应用情况下，由于单片机内的</a:t>
            </a:r>
            <a:r>
              <a:rPr lang="en-US" altLang="zh-CN" sz="2000" dirty="0"/>
              <a:t>RAM</a:t>
            </a:r>
            <a:r>
              <a:rPr lang="zh-CN" altLang="zh-CN" sz="2000" dirty="0"/>
              <a:t>、</a:t>
            </a:r>
            <a:r>
              <a:rPr lang="en-US" altLang="zh-CN" sz="2000" dirty="0"/>
              <a:t>ROM</a:t>
            </a:r>
            <a:r>
              <a:rPr lang="zh-CN" altLang="zh-CN" sz="2000" dirty="0"/>
              <a:t>和</a:t>
            </a:r>
            <a:r>
              <a:rPr lang="en-US" altLang="zh-CN" sz="2000" dirty="0"/>
              <a:t>I/O</a:t>
            </a:r>
            <a:r>
              <a:rPr lang="zh-CN" altLang="zh-CN" sz="2000" dirty="0"/>
              <a:t>接口数量有限，很可能不够使用，在这种情况下就需要进行扩展。本章首先介绍单片机系统总线的构建方法，然后介绍</a:t>
            </a:r>
            <a:r>
              <a:rPr lang="en-US" altLang="zh-CN" sz="2000" dirty="0"/>
              <a:t>AT89S51</a:t>
            </a:r>
            <a:r>
              <a:rPr lang="zh-CN" altLang="zh-CN" sz="2000" dirty="0"/>
              <a:t>单片机的两个外部存储器空间的地址分配的两种方法，即线选法和译码法，最后介绍外部程序存储器和外部数据存储器扩展的具体设计。</a:t>
            </a:r>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zh-CN" altLang="en-US" sz="2000" dirty="0" smtClean="0"/>
              <a:t>        熟练</a:t>
            </a:r>
            <a:r>
              <a:rPr lang="zh-CN" altLang="en-US" sz="2000" dirty="0"/>
              <a:t>掌握</a:t>
            </a:r>
            <a:r>
              <a:rPr lang="en-US" altLang="zh-CN" sz="2000" dirty="0"/>
              <a:t>51</a:t>
            </a:r>
            <a:r>
              <a:rPr lang="zh-CN" altLang="en-US" sz="2000" dirty="0"/>
              <a:t>系列单片机并行总线的结构及操作时序。</a:t>
            </a:r>
          </a:p>
          <a:p>
            <a:pPr algn="l">
              <a:lnSpc>
                <a:spcPct val="150000"/>
              </a:lnSpc>
            </a:pPr>
            <a:r>
              <a:rPr lang="zh-CN" altLang="en-US" sz="2000" dirty="0"/>
              <a:t>  </a:t>
            </a:r>
            <a:r>
              <a:rPr lang="zh-CN" altLang="en-US" sz="2000" dirty="0" smtClean="0"/>
              <a:t>  熟练</a:t>
            </a:r>
            <a:r>
              <a:rPr lang="zh-CN" altLang="en-US" sz="2000" dirty="0"/>
              <a:t>掌握</a:t>
            </a:r>
            <a:r>
              <a:rPr lang="en-US" altLang="zh-CN" sz="2000" dirty="0"/>
              <a:t>51</a:t>
            </a:r>
            <a:r>
              <a:rPr lang="zh-CN" altLang="en-US" sz="2000" dirty="0"/>
              <a:t>系列单片机存储器地址空间分配的原理。</a:t>
            </a:r>
          </a:p>
          <a:p>
            <a:pPr algn="l">
              <a:lnSpc>
                <a:spcPct val="150000"/>
              </a:lnSpc>
            </a:pPr>
            <a:r>
              <a:rPr lang="zh-CN" altLang="en-US" sz="2000" dirty="0"/>
              <a:t>  </a:t>
            </a:r>
            <a:r>
              <a:rPr lang="zh-CN" altLang="en-US" sz="2000" dirty="0" smtClean="0"/>
              <a:t>  熟练</a:t>
            </a:r>
            <a:r>
              <a:rPr lang="zh-CN" altLang="en-US" sz="2000" dirty="0"/>
              <a:t>掌握</a:t>
            </a:r>
            <a:r>
              <a:rPr lang="en-US" altLang="zh-CN" sz="2000" dirty="0"/>
              <a:t>51</a:t>
            </a:r>
            <a:r>
              <a:rPr lang="zh-CN" altLang="en-US" sz="2000" dirty="0"/>
              <a:t>系列单片机程序存储器和数据存储器的扩展。</a:t>
            </a:r>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51000" y="1798409"/>
            <a:ext cx="8255000" cy="5078313"/>
          </a:xfrm>
          <a:prstGeom prst="rect">
            <a:avLst/>
          </a:prstGeom>
        </p:spPr>
        <p:txBody>
          <a:bodyPr wrap="square">
            <a:spAutoFit/>
          </a:bodyPr>
          <a:lstStyle/>
          <a:p>
            <a:pPr algn="l">
              <a:lnSpc>
                <a:spcPct val="150000"/>
              </a:lnSpc>
            </a:pPr>
            <a:r>
              <a:rPr lang="en-US" altLang="zh-CN" sz="2400" b="1" dirty="0" smtClean="0">
                <a:solidFill>
                  <a:schemeClr val="accent6"/>
                </a:solidFill>
                <a:hlinkClick r:id="rId3" action="ppaction://hlinksldjump"/>
              </a:rPr>
              <a:t>11.1  </a:t>
            </a:r>
            <a:r>
              <a:rPr lang="zh-CN" altLang="en-US" sz="2400" b="1" dirty="0">
                <a:solidFill>
                  <a:schemeClr val="accent6"/>
                </a:solidFill>
                <a:hlinkClick r:id="rId3" action="ppaction://hlinksldjump"/>
              </a:rPr>
              <a:t>单片机系统扩展</a:t>
            </a:r>
            <a:r>
              <a:rPr lang="zh-CN" altLang="en-US" sz="2400" b="1" dirty="0" smtClean="0">
                <a:solidFill>
                  <a:schemeClr val="accent6"/>
                </a:solidFill>
                <a:hlinkClick r:id="rId3" action="ppaction://hlinksldjump"/>
              </a:rPr>
              <a:t>概述</a:t>
            </a:r>
            <a:endParaRPr lang="zh-CN" altLang="en-US" sz="2400" b="1" dirty="0" smtClean="0">
              <a:solidFill>
                <a:schemeClr val="accent6"/>
              </a:solidFill>
            </a:endParaRPr>
          </a:p>
          <a:p>
            <a:pPr algn="l">
              <a:lnSpc>
                <a:spcPct val="150000"/>
              </a:lnSpc>
            </a:pPr>
            <a:r>
              <a:rPr lang="en-US" altLang="zh-CN" sz="2400" b="1" dirty="0" smtClean="0">
                <a:solidFill>
                  <a:schemeClr val="accent6"/>
                </a:solidFill>
                <a:hlinkClick r:id="rId4" action="ppaction://hlinksldjump"/>
              </a:rPr>
              <a:t>11.2  51</a:t>
            </a:r>
            <a:r>
              <a:rPr lang="zh-CN" altLang="en-US" sz="2400" b="1" dirty="0">
                <a:solidFill>
                  <a:schemeClr val="accent6"/>
                </a:solidFill>
                <a:hlinkClick r:id="rId4" action="ppaction://hlinksldjump"/>
              </a:rPr>
              <a:t>系列单片机系统总线构造和地址</a:t>
            </a:r>
            <a:r>
              <a:rPr lang="zh-CN" altLang="en-US" sz="2400" b="1" dirty="0" smtClean="0">
                <a:solidFill>
                  <a:schemeClr val="accent6"/>
                </a:solidFill>
                <a:hlinkClick r:id="rId4" action="ppaction://hlinksldjump"/>
              </a:rPr>
              <a:t>锁存器</a:t>
            </a:r>
            <a:endParaRPr lang="zh-CN" altLang="en-US" sz="2400" b="1" dirty="0" smtClean="0">
              <a:solidFill>
                <a:schemeClr val="accent6"/>
              </a:solidFill>
            </a:endParaRPr>
          </a:p>
          <a:p>
            <a:pPr algn="l">
              <a:lnSpc>
                <a:spcPct val="150000"/>
              </a:lnSpc>
            </a:pPr>
            <a:r>
              <a:rPr lang="en-US" altLang="zh-CN" sz="2400" b="1" dirty="0" smtClean="0">
                <a:solidFill>
                  <a:schemeClr val="accent6"/>
                </a:solidFill>
                <a:hlinkClick r:id="rId5" action="ppaction://hlinksldjump"/>
              </a:rPr>
              <a:t>11.3  51</a:t>
            </a:r>
            <a:r>
              <a:rPr lang="zh-CN" altLang="en-US" sz="2400" b="1" dirty="0">
                <a:solidFill>
                  <a:schemeClr val="accent6"/>
                </a:solidFill>
                <a:hlinkClick r:id="rId5" action="ppaction://hlinksldjump"/>
              </a:rPr>
              <a:t>系列单片机地址空间分配和地址</a:t>
            </a:r>
            <a:r>
              <a:rPr lang="zh-CN" altLang="en-US" sz="2400" b="1" dirty="0" smtClean="0">
                <a:solidFill>
                  <a:schemeClr val="accent6"/>
                </a:solidFill>
                <a:hlinkClick r:id="rId5" action="ppaction://hlinksldjump"/>
              </a:rPr>
              <a:t>译码器</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6" action="ppaction://hlinksldjump"/>
              </a:rPr>
              <a:t>11.4  </a:t>
            </a:r>
            <a:r>
              <a:rPr lang="zh-CN" altLang="en-US" sz="2400" b="1" dirty="0">
                <a:solidFill>
                  <a:schemeClr val="accent6"/>
                </a:solidFill>
                <a:hlinkClick r:id="rId6" action="ppaction://hlinksldjump"/>
              </a:rPr>
              <a:t>程序存储器的</a:t>
            </a:r>
            <a:r>
              <a:rPr lang="zh-CN" altLang="en-US" sz="2400" b="1" dirty="0" smtClean="0">
                <a:solidFill>
                  <a:schemeClr val="accent6"/>
                </a:solidFill>
                <a:hlinkClick r:id="rId6" action="ppaction://hlinksldjump"/>
              </a:rPr>
              <a:t>扩展</a:t>
            </a:r>
            <a:endParaRPr lang="en-US" altLang="zh-CN" sz="2400" b="1" dirty="0" smtClean="0">
              <a:solidFill>
                <a:schemeClr val="accent6"/>
              </a:solidFill>
            </a:endParaRPr>
          </a:p>
          <a:p>
            <a:pPr algn="l">
              <a:lnSpc>
                <a:spcPct val="150000"/>
              </a:lnSpc>
            </a:pPr>
            <a:r>
              <a:rPr lang="en-US" altLang="zh-CN" sz="2400" b="1" dirty="0">
                <a:solidFill>
                  <a:schemeClr val="accent6"/>
                </a:solidFill>
                <a:hlinkClick r:id="rId7" action="ppaction://hlinksldjump"/>
              </a:rPr>
              <a:t>11.5  </a:t>
            </a:r>
            <a:r>
              <a:rPr lang="zh-CN" altLang="en-US" sz="2400" b="1" dirty="0" smtClean="0">
                <a:solidFill>
                  <a:schemeClr val="accent6"/>
                </a:solidFill>
                <a:hlinkClick r:id="rId7" action="ppaction://hlinksldjump"/>
              </a:rPr>
              <a:t>数据存储器的扩展</a:t>
            </a:r>
            <a:endParaRPr lang="en-US" altLang="zh-CN" sz="2400" b="1" dirty="0" smtClean="0">
              <a:solidFill>
                <a:schemeClr val="accent6"/>
              </a:solidFill>
            </a:endParaRPr>
          </a:p>
          <a:p>
            <a:pPr algn="l">
              <a:lnSpc>
                <a:spcPct val="150000"/>
              </a:lnSpc>
            </a:pPr>
            <a:r>
              <a:rPr lang="en-US" altLang="zh-CN" sz="2400" b="1" dirty="0">
                <a:solidFill>
                  <a:schemeClr val="accent6"/>
                </a:solidFill>
                <a:hlinkClick r:id="rId8" action="ppaction://hlinksldjump"/>
              </a:rPr>
              <a:t>11.6  </a:t>
            </a:r>
            <a:r>
              <a:rPr lang="zh-CN" altLang="en-US" sz="2400" b="1" dirty="0">
                <a:solidFill>
                  <a:schemeClr val="accent6"/>
                </a:solidFill>
                <a:hlinkClick r:id="rId8" action="ppaction://hlinksldjump"/>
              </a:rPr>
              <a:t>程序存储器和数据存储器的综合</a:t>
            </a:r>
            <a:r>
              <a:rPr lang="zh-CN" altLang="en-US" sz="2400" b="1" dirty="0" smtClean="0">
                <a:solidFill>
                  <a:schemeClr val="accent6"/>
                </a:solidFill>
                <a:hlinkClick r:id="rId8" action="ppaction://hlinksldjump"/>
              </a:rPr>
              <a:t>扩展</a:t>
            </a:r>
            <a:endParaRPr lang="en-US" altLang="zh-CN" sz="2400" b="1" dirty="0" smtClean="0">
              <a:solidFill>
                <a:schemeClr val="accent6"/>
              </a:solidFill>
            </a:endParaRPr>
          </a:p>
          <a:p>
            <a:pPr algn="l">
              <a:lnSpc>
                <a:spcPct val="150000"/>
              </a:lnSpc>
            </a:pPr>
            <a:r>
              <a:rPr lang="en-US" altLang="zh-CN" sz="2400" b="1" dirty="0">
                <a:solidFill>
                  <a:srgbClr val="FF0000"/>
                </a:solidFill>
                <a:hlinkClick r:id="rId9" action="ppaction://hlinksldjump"/>
              </a:rPr>
              <a:t>11.7 </a:t>
            </a:r>
            <a:r>
              <a:rPr lang="en-US" altLang="zh-CN" sz="2400" b="1" dirty="0">
                <a:solidFill>
                  <a:srgbClr val="FF0000"/>
                </a:solidFill>
                <a:ea typeface="宋体" charset="-122"/>
                <a:hlinkClick r:id="rId9" action="ppaction://hlinksldjump"/>
              </a:rPr>
              <a:t>E</a:t>
            </a:r>
            <a:r>
              <a:rPr lang="en-US" altLang="zh-CN" sz="2400" b="1" baseline="30000" dirty="0">
                <a:solidFill>
                  <a:srgbClr val="FF0000"/>
                </a:solidFill>
                <a:ea typeface="宋体" charset="-122"/>
                <a:hlinkClick r:id="rId9" action="ppaction://hlinksldjump"/>
              </a:rPr>
              <a:t>2</a:t>
            </a:r>
            <a:r>
              <a:rPr lang="en-US" altLang="zh-CN" sz="2400" b="1" dirty="0">
                <a:solidFill>
                  <a:srgbClr val="FF0000"/>
                </a:solidFill>
                <a:ea typeface="宋体" charset="-122"/>
                <a:hlinkClick r:id="rId9" action="ppaction://hlinksldjump"/>
              </a:rPr>
              <a:t>PROM</a:t>
            </a:r>
            <a:r>
              <a:rPr lang="zh-CN" altLang="en-US" sz="2400" b="1" dirty="0">
                <a:solidFill>
                  <a:srgbClr val="FF0000"/>
                </a:solidFill>
                <a:hlinkClick r:id="rId9" action="ppaction://hlinksldjump"/>
              </a:rPr>
              <a:t>的扩展</a:t>
            </a:r>
            <a:r>
              <a:rPr lang="zh-CN" altLang="en-US" sz="2400" b="1" dirty="0" smtClean="0">
                <a:solidFill>
                  <a:srgbClr val="FF0000"/>
                </a:solidFill>
                <a:hlinkClick r:id="rId9" action="ppaction://hlinksldjump"/>
              </a:rPr>
              <a:t>简介</a:t>
            </a:r>
            <a:endParaRPr lang="en-US" altLang="zh-CN" sz="2400" b="1" dirty="0" smtClean="0">
              <a:solidFill>
                <a:srgbClr val="FF0000"/>
              </a:solidFill>
            </a:endParaRPr>
          </a:p>
          <a:p>
            <a:pPr algn="l">
              <a:lnSpc>
                <a:spcPct val="150000"/>
              </a:lnSpc>
            </a:pPr>
            <a:r>
              <a:rPr lang="en-US" altLang="zh-CN" sz="2400" b="1" dirty="0">
                <a:solidFill>
                  <a:srgbClr val="FF0000"/>
                </a:solidFill>
                <a:hlinkClick r:id="rId10" action="ppaction://hlinksldjump"/>
              </a:rPr>
              <a:t>11.8  AT89S51</a:t>
            </a:r>
            <a:r>
              <a:rPr lang="zh-CN" altLang="en-US" sz="2400" b="1" dirty="0">
                <a:solidFill>
                  <a:srgbClr val="FF0000"/>
                </a:solidFill>
                <a:hlinkClick r:id="rId10" action="ppaction://hlinksldjump"/>
              </a:rPr>
              <a:t>单片机片内</a:t>
            </a:r>
            <a:r>
              <a:rPr lang="en-US" altLang="zh-CN" sz="2400" b="1" dirty="0">
                <a:solidFill>
                  <a:srgbClr val="FF0000"/>
                </a:solidFill>
                <a:hlinkClick r:id="rId10" action="ppaction://hlinksldjump"/>
              </a:rPr>
              <a:t>Flash</a:t>
            </a:r>
            <a:r>
              <a:rPr lang="zh-CN" altLang="en-US" sz="2400" b="1" dirty="0">
                <a:solidFill>
                  <a:srgbClr val="FF0000"/>
                </a:solidFill>
                <a:hlinkClick r:id="rId10" action="ppaction://hlinksldjump"/>
              </a:rPr>
              <a:t>存储器的编程</a:t>
            </a:r>
            <a:endParaRPr lang="zh-CN" altLang="en-US" sz="2400" b="1" dirty="0">
              <a:solidFill>
                <a:srgbClr val="FF0000"/>
              </a:solidFill>
            </a:endParaRPr>
          </a:p>
          <a:p>
            <a:pPr algn="l">
              <a:lnSpc>
                <a:spcPct val="150000"/>
              </a:lnSpc>
            </a:pPr>
            <a:endParaRPr lang="zh-CN" altLang="en-US" sz="2400" b="1" dirty="0">
              <a:solidFill>
                <a:srgbClr val="FF0000"/>
              </a:solidFill>
            </a:endParaRPr>
          </a:p>
        </p:txBody>
      </p:sp>
      <p:sp>
        <p:nvSpPr>
          <p:cNvPr id="4" name="矩形 3"/>
          <p:cNvSpPr/>
          <p:nvPr/>
        </p:nvSpPr>
        <p:spPr>
          <a:xfrm>
            <a:off x="3072935" y="845235"/>
            <a:ext cx="2983509"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smtClean="0">
                <a:solidFill>
                  <a:srgbClr val="FF0000"/>
                </a:solidFill>
                <a:latin typeface="黑体" pitchFamily="2" charset="-122"/>
                <a:ea typeface="黑体" pitchFamily="2" charset="-122"/>
              </a:rPr>
              <a:t>11</a:t>
            </a:r>
            <a:r>
              <a:rPr lang="zh-CN" altLang="en-US" sz="2800" b="1" dirty="0" smtClean="0">
                <a:solidFill>
                  <a:srgbClr val="FF0000"/>
                </a:solidFill>
                <a:latin typeface="黑体" pitchFamily="2" charset="-122"/>
                <a:ea typeface="黑体" pitchFamily="2" charset="-122"/>
              </a:rPr>
              <a:t>章  目  录</a:t>
            </a:r>
            <a:endParaRPr lang="zh-CN" altLang="en-US"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6810C4B8-6F91-4DE4-8BC8-F76C4801730B}" type="slidenum">
              <a:rPr lang="zh-CN" altLang="en-US"/>
              <a:pPr>
                <a:defRPr/>
              </a:pPr>
              <a:t>5</a:t>
            </a:fld>
            <a:endParaRPr lang="en-US" altLang="zh-CN"/>
          </a:p>
        </p:txBody>
      </p:sp>
      <p:sp>
        <p:nvSpPr>
          <p:cNvPr id="12290" name="内容占位符 1"/>
          <p:cNvSpPr>
            <a:spLocks noGrp="1"/>
          </p:cNvSpPr>
          <p:nvPr>
            <p:ph/>
          </p:nvPr>
        </p:nvSpPr>
        <p:spPr>
          <a:xfrm>
            <a:off x="0" y="457200"/>
            <a:ext cx="9144000" cy="5410200"/>
          </a:xfrm>
        </p:spPr>
        <p:txBody>
          <a:bodyPr/>
          <a:lstStyle/>
          <a:p>
            <a:pPr algn="ctr">
              <a:lnSpc>
                <a:spcPct val="130000"/>
              </a:lnSpc>
            </a:pPr>
            <a:r>
              <a:rPr lang="en-US" altLang="zh-CN" sz="2800" dirty="0" smtClean="0">
                <a:solidFill>
                  <a:srgbClr val="FF0000"/>
                </a:solidFill>
              </a:rPr>
              <a:t>11.1  </a:t>
            </a:r>
            <a:r>
              <a:rPr lang="zh-CN" altLang="en-US" sz="2800" dirty="0">
                <a:solidFill>
                  <a:srgbClr val="FF0000"/>
                </a:solidFill>
              </a:rPr>
              <a:t>单片机系统扩展概述</a:t>
            </a:r>
            <a:endParaRPr lang="zh-CN" altLang="en-US" sz="2800" b="1" dirty="0" smtClean="0">
              <a:solidFill>
                <a:srgbClr val="FF0000"/>
              </a:solidFill>
            </a:endParaRPr>
          </a:p>
          <a:p>
            <a:pPr marL="0" indent="0" algn="l">
              <a:lnSpc>
                <a:spcPct val="150000"/>
              </a:lnSpc>
              <a:spcBef>
                <a:spcPts val="0"/>
              </a:spcBef>
            </a:pPr>
            <a:r>
              <a:rPr lang="en-US" altLang="zh-CN" dirty="0" smtClean="0">
                <a:ea typeface="宋体" charset="-122"/>
              </a:rPr>
              <a:t>        AT89S51</a:t>
            </a:r>
            <a:r>
              <a:rPr lang="zh-CN" altLang="en-US" dirty="0" smtClean="0"/>
              <a:t>单片机采用总线结构，使扩展易于实现，</a:t>
            </a:r>
            <a:r>
              <a:rPr lang="en-US" altLang="zh-CN" dirty="0" smtClean="0">
                <a:ea typeface="宋体" charset="-122"/>
              </a:rPr>
              <a:t>AT89S51</a:t>
            </a:r>
            <a:r>
              <a:rPr lang="zh-CN" altLang="en-US" dirty="0" smtClean="0"/>
              <a:t>单片机系统扩展结构如</a:t>
            </a:r>
            <a:r>
              <a:rPr lang="zh-CN" altLang="en-US" b="1" dirty="0" smtClean="0">
                <a:solidFill>
                  <a:srgbClr val="3333CC"/>
                </a:solidFill>
              </a:rPr>
              <a:t>图</a:t>
            </a:r>
            <a:r>
              <a:rPr lang="en-US" altLang="zh-CN" b="1" dirty="0" smtClean="0">
                <a:solidFill>
                  <a:srgbClr val="3333CC"/>
                </a:solidFill>
              </a:rPr>
              <a:t>11</a:t>
            </a:r>
            <a:r>
              <a:rPr lang="en-US" altLang="zh-CN" b="1" dirty="0" smtClean="0">
                <a:solidFill>
                  <a:srgbClr val="3333CC"/>
                </a:solidFill>
                <a:ea typeface="宋体" charset="-122"/>
              </a:rPr>
              <a:t>-1</a:t>
            </a:r>
            <a:r>
              <a:rPr lang="zh-CN" altLang="en-US" dirty="0" smtClean="0"/>
              <a:t>所示。</a:t>
            </a: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sz="2000" dirty="0" smtClean="0"/>
          </a:p>
          <a:p>
            <a:pPr>
              <a:lnSpc>
                <a:spcPct val="130000"/>
              </a:lnSpc>
            </a:pPr>
            <a:r>
              <a:rPr lang="zh-CN" altLang="en-US" sz="2000" dirty="0" smtClean="0">
                <a:solidFill>
                  <a:srgbClr val="FF3300"/>
                </a:solidFill>
              </a:rPr>
              <a:t>                 </a:t>
            </a:r>
            <a:endParaRPr lang="zh-CN" altLang="en-US" sz="2000" b="1" dirty="0" smtClean="0">
              <a:solidFill>
                <a:srgbClr val="3333CC"/>
              </a:solidFill>
            </a:endParaRPr>
          </a:p>
        </p:txBody>
      </p:sp>
      <p:pic>
        <p:nvPicPr>
          <p:cNvPr id="12299" name="Picture 11" descr="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88" y="2476500"/>
            <a:ext cx="7575550" cy="33972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573731" y="5891893"/>
            <a:ext cx="6193856" cy="492443"/>
          </a:xfrm>
          <a:prstGeom prst="rect">
            <a:avLst/>
          </a:prstGeom>
        </p:spPr>
        <p:txBody>
          <a:bodyPr wrap="square">
            <a:spAutoFit/>
          </a:bodyPr>
          <a:lstStyle/>
          <a:p>
            <a:pPr marL="342900" lvl="0" indent="342900" algn="just">
              <a:lnSpc>
                <a:spcPct val="130000"/>
              </a:lnSpc>
              <a:spcBef>
                <a:spcPct val="20000"/>
              </a:spcBef>
            </a:pPr>
            <a:r>
              <a:rPr lang="zh-CN" altLang="en-US" sz="2000" b="1" kern="0" dirty="0">
                <a:solidFill>
                  <a:srgbClr val="FF3300"/>
                </a:solidFill>
                <a:latin typeface="Arial"/>
                <a:ea typeface="幼圆"/>
              </a:rPr>
              <a:t>图</a:t>
            </a:r>
            <a:r>
              <a:rPr lang="en-US" altLang="zh-CN" sz="2000" b="1" kern="0" dirty="0">
                <a:solidFill>
                  <a:srgbClr val="FF3300"/>
                </a:solidFill>
                <a:latin typeface="Arial"/>
                <a:ea typeface="幼圆"/>
              </a:rPr>
              <a:t>11</a:t>
            </a:r>
            <a:r>
              <a:rPr lang="en-US" altLang="zh-CN" sz="2000" b="1" kern="0" dirty="0">
                <a:solidFill>
                  <a:srgbClr val="FF3300"/>
                </a:solidFill>
                <a:latin typeface="Arial"/>
                <a:ea typeface="宋体" charset="-122"/>
              </a:rPr>
              <a:t>-1</a:t>
            </a:r>
            <a:r>
              <a:rPr lang="en-US" altLang="zh-CN" sz="2000" b="1" kern="0" dirty="0">
                <a:solidFill>
                  <a:srgbClr val="3333CC"/>
                </a:solidFill>
                <a:latin typeface="Arial"/>
                <a:ea typeface="宋体" charset="-122"/>
              </a:rPr>
              <a:t>  AT89S51</a:t>
            </a:r>
            <a:r>
              <a:rPr lang="zh-CN" altLang="en-US" sz="2000" b="1" kern="0" dirty="0">
                <a:solidFill>
                  <a:srgbClr val="3333CC"/>
                </a:solidFill>
                <a:latin typeface="Arial"/>
                <a:ea typeface="幼圆"/>
              </a:rPr>
              <a:t>单片机的系统扩展结构</a:t>
            </a:r>
          </a:p>
        </p:txBody>
      </p:sp>
    </p:spTree>
    <p:extLst>
      <p:ext uri="{BB962C8B-B14F-4D97-AF65-F5344CB8AC3E}">
        <p14:creationId xmlns:p14="http://schemas.microsoft.com/office/powerpoint/2010/main" val="97796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299"/>
                                        </p:tgtEl>
                                        <p:attrNameLst>
                                          <p:attrName>style.visibility</p:attrName>
                                        </p:attrNameLst>
                                      </p:cBhvr>
                                      <p:to>
                                        <p:strVal val="visible"/>
                                      </p:to>
                                    </p:set>
                                    <p:animEffect transition="in" filter="fade">
                                      <p:cBhvr>
                                        <p:cTn id="7" dur="1000"/>
                                        <p:tgtEl>
                                          <p:spTgt spid="12299"/>
                                        </p:tgtEl>
                                      </p:cBhvr>
                                    </p:animEffect>
                                    <p:anim calcmode="lin" valueType="num">
                                      <p:cBhvr>
                                        <p:cTn id="8" dur="1000" fill="hold"/>
                                        <p:tgtEl>
                                          <p:spTgt spid="12299"/>
                                        </p:tgtEl>
                                        <p:attrNameLst>
                                          <p:attrName>ppt_x</p:attrName>
                                        </p:attrNameLst>
                                      </p:cBhvr>
                                      <p:tavLst>
                                        <p:tav tm="0">
                                          <p:val>
                                            <p:strVal val="#ppt_x"/>
                                          </p:val>
                                        </p:tav>
                                        <p:tav tm="100000">
                                          <p:val>
                                            <p:strVal val="#ppt_x"/>
                                          </p:val>
                                        </p:tav>
                                      </p:tavLst>
                                    </p:anim>
                                    <p:anim calcmode="lin" valueType="num">
                                      <p:cBhvr>
                                        <p:cTn id="9" dur="1000" fill="hold"/>
                                        <p:tgtEl>
                                          <p:spTgt spid="1229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D95C0EB-F781-4B2E-AB5C-25561EDC18D1}" type="slidenum">
              <a:rPr lang="zh-CN" altLang="en-US"/>
              <a:pPr>
                <a:defRPr/>
              </a:pPr>
              <a:t>6</a:t>
            </a:fld>
            <a:endParaRPr lang="en-US" altLang="zh-CN"/>
          </a:p>
        </p:txBody>
      </p:sp>
      <p:sp>
        <p:nvSpPr>
          <p:cNvPr id="13314" name="内容占位符 1"/>
          <p:cNvSpPr>
            <a:spLocks noGrp="1"/>
          </p:cNvSpPr>
          <p:nvPr>
            <p:ph/>
          </p:nvPr>
        </p:nvSpPr>
        <p:spPr>
          <a:xfrm>
            <a:off x="0" y="647700"/>
            <a:ext cx="9144000" cy="5410200"/>
          </a:xfrm>
        </p:spPr>
        <p:txBody>
          <a:bodyPr/>
          <a:lstStyle/>
          <a:p>
            <a:pPr marL="0" indent="0" algn="l">
              <a:lnSpc>
                <a:spcPct val="150000"/>
              </a:lnSpc>
              <a:spcBef>
                <a:spcPts val="0"/>
              </a:spcBef>
            </a:pPr>
            <a:r>
              <a:rPr lang="zh-CN" altLang="en-US" dirty="0" smtClean="0"/>
              <a:t>        由</a:t>
            </a:r>
            <a:r>
              <a:rPr lang="zh-CN" altLang="en-US" dirty="0" smtClean="0">
                <a:hlinkClick r:id="rId2" action="ppaction://hlinksldjump"/>
              </a:rPr>
              <a:t>图</a:t>
            </a:r>
            <a:r>
              <a:rPr lang="en-US" altLang="zh-CN" dirty="0" smtClean="0">
                <a:hlinkClick r:id="rId2" action="ppaction://hlinksldjump"/>
              </a:rPr>
              <a:t>11</a:t>
            </a:r>
            <a:r>
              <a:rPr lang="en-US" altLang="zh-CN" dirty="0" smtClean="0">
                <a:ea typeface="宋体" charset="-122"/>
                <a:hlinkClick r:id="rId2" action="ppaction://hlinksldjump"/>
              </a:rPr>
              <a:t>-1</a:t>
            </a:r>
            <a:r>
              <a:rPr lang="zh-CN" altLang="en-US" dirty="0" smtClean="0"/>
              <a:t>可以看出，</a:t>
            </a:r>
            <a:r>
              <a:rPr lang="zh-CN" altLang="en-US" b="1" dirty="0" smtClean="0">
                <a:solidFill>
                  <a:srgbClr val="FF3300"/>
                </a:solidFill>
              </a:rPr>
              <a:t>系统扩展</a:t>
            </a:r>
            <a:r>
              <a:rPr lang="zh-CN" altLang="en-US" dirty="0" smtClean="0"/>
              <a:t>主要包括</a:t>
            </a:r>
            <a:r>
              <a:rPr lang="zh-CN" altLang="en-US" b="1" dirty="0" smtClean="0">
                <a:solidFill>
                  <a:srgbClr val="3333CC"/>
                </a:solidFill>
              </a:rPr>
              <a:t>存储器扩展</a:t>
            </a:r>
            <a:r>
              <a:rPr lang="zh-CN" altLang="en-US" dirty="0" smtClean="0"/>
              <a:t>和</a:t>
            </a:r>
            <a:r>
              <a:rPr lang="en-US" altLang="zh-CN" b="1" dirty="0" smtClean="0">
                <a:solidFill>
                  <a:srgbClr val="3333CC"/>
                </a:solidFill>
              </a:rPr>
              <a:t>I/O</a:t>
            </a:r>
            <a:r>
              <a:rPr lang="zh-CN" altLang="en-US" b="1" dirty="0" smtClean="0">
                <a:solidFill>
                  <a:srgbClr val="3333CC"/>
                </a:solidFill>
              </a:rPr>
              <a:t>接口部件扩展</a:t>
            </a:r>
            <a:r>
              <a:rPr lang="zh-CN" altLang="en-US" dirty="0" smtClean="0"/>
              <a:t>。</a:t>
            </a:r>
          </a:p>
          <a:p>
            <a:pPr marL="0" indent="0" algn="l">
              <a:lnSpc>
                <a:spcPct val="150000"/>
              </a:lnSpc>
              <a:spcBef>
                <a:spcPts val="0"/>
              </a:spcBef>
            </a:pPr>
            <a:r>
              <a:rPr lang="en-US" altLang="zh-CN" dirty="0" smtClean="0">
                <a:ea typeface="宋体" charset="-122"/>
              </a:rPr>
              <a:t>        AT89S51</a:t>
            </a:r>
            <a:r>
              <a:rPr lang="zh-CN" altLang="en-US" dirty="0" smtClean="0"/>
              <a:t>单片机的存储器扩展即包括</a:t>
            </a:r>
            <a:r>
              <a:rPr lang="zh-CN" altLang="en-US" b="1" dirty="0" smtClean="0">
                <a:solidFill>
                  <a:srgbClr val="3333CC"/>
                </a:solidFill>
              </a:rPr>
              <a:t>程序存储器扩展</a:t>
            </a:r>
            <a:r>
              <a:rPr lang="zh-CN" altLang="en-US" dirty="0" smtClean="0"/>
              <a:t>又包括</a:t>
            </a:r>
            <a:r>
              <a:rPr lang="zh-CN" altLang="en-US" b="1" dirty="0" smtClean="0">
                <a:solidFill>
                  <a:srgbClr val="3333CC"/>
                </a:solidFill>
              </a:rPr>
              <a:t>数据存储器扩展</a:t>
            </a:r>
            <a:r>
              <a:rPr lang="zh-CN" altLang="en-US" dirty="0" smtClean="0"/>
              <a:t>。</a:t>
            </a:r>
            <a:r>
              <a:rPr lang="en-US" altLang="zh-CN" dirty="0" smtClean="0">
                <a:ea typeface="宋体" charset="-122"/>
              </a:rPr>
              <a:t>AT89S51</a:t>
            </a:r>
            <a:r>
              <a:rPr lang="zh-CN" altLang="en-US" dirty="0" smtClean="0"/>
              <a:t>单片机采用程序存储器空间和数据存储器空间截然分开的哈佛结构。扩展后，系统形成了</a:t>
            </a:r>
            <a:r>
              <a:rPr lang="zh-CN" altLang="en-US" b="1" dirty="0" smtClean="0">
                <a:solidFill>
                  <a:srgbClr val="FF3300"/>
                </a:solidFill>
              </a:rPr>
              <a:t>两个并行的外部存储器空间</a:t>
            </a:r>
            <a:r>
              <a:rPr lang="zh-CN" altLang="en-US" dirty="0" smtClean="0"/>
              <a:t>。</a:t>
            </a:r>
          </a:p>
        </p:txBody>
      </p:sp>
    </p:spTree>
    <p:extLst>
      <p:ext uri="{BB962C8B-B14F-4D97-AF65-F5344CB8AC3E}">
        <p14:creationId xmlns:p14="http://schemas.microsoft.com/office/powerpoint/2010/main" val="2377709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14520" y="6546573"/>
            <a:ext cx="2133600" cy="390939"/>
          </a:xfrm>
          <a:prstGeom prst="rect">
            <a:avLst/>
          </a:prstGeom>
        </p:spPr>
        <p:txBody>
          <a:bodyPr/>
          <a:lstStyle/>
          <a:p>
            <a:pPr>
              <a:defRPr/>
            </a:pPr>
            <a:fld id="{75D7A0A6-D1E5-43C8-94CB-653D296C5F6A}" type="slidenum">
              <a:rPr lang="zh-CN" altLang="en-US"/>
              <a:pPr>
                <a:defRPr/>
              </a:pPr>
              <a:t>7</a:t>
            </a:fld>
            <a:endParaRPr lang="en-US" altLang="zh-CN"/>
          </a:p>
        </p:txBody>
      </p:sp>
      <p:sp>
        <p:nvSpPr>
          <p:cNvPr id="124931" name="Rectangle 3"/>
          <p:cNvSpPr>
            <a:spLocks noGrp="1" noChangeArrowheads="1"/>
          </p:cNvSpPr>
          <p:nvPr>
            <p:ph type="body" idx="1"/>
          </p:nvPr>
        </p:nvSpPr>
        <p:spPr>
          <a:xfrm>
            <a:off x="12700" y="3006453"/>
            <a:ext cx="9131300" cy="4129087"/>
          </a:xfrm>
        </p:spPr>
        <p:txBody>
          <a:bodyPr/>
          <a:lstStyle/>
          <a:p>
            <a:pPr marL="0" indent="0" algn="l">
              <a:lnSpc>
                <a:spcPct val="150000"/>
              </a:lnSpc>
              <a:spcBef>
                <a:spcPts val="0"/>
              </a:spcBef>
              <a:buFont typeface="Wingdings" pitchFamily="2" charset="2"/>
              <a:buNone/>
            </a:pPr>
            <a:r>
              <a:rPr lang="zh-CN" altLang="en-US" sz="2400" dirty="0" smtClean="0"/>
              <a:t>        </a:t>
            </a:r>
            <a:r>
              <a:rPr lang="zh-CN" altLang="en-US" sz="2000" dirty="0" smtClean="0"/>
              <a:t>系统</a:t>
            </a:r>
            <a:r>
              <a:rPr lang="zh-CN" altLang="en-US" sz="2000" dirty="0"/>
              <a:t>总线按功能通常分为</a:t>
            </a:r>
            <a:r>
              <a:rPr lang="en-US" altLang="zh-CN" sz="2000" dirty="0"/>
              <a:t>3</a:t>
            </a:r>
            <a:r>
              <a:rPr lang="zh-CN" altLang="en-US" sz="2000" dirty="0"/>
              <a:t>组，如</a:t>
            </a:r>
            <a:r>
              <a:rPr lang="zh-CN" altLang="en-US" sz="2000" dirty="0">
                <a:hlinkClick r:id="rId3" action="ppaction://hlinksldjump"/>
              </a:rPr>
              <a:t>图</a:t>
            </a:r>
            <a:r>
              <a:rPr lang="en-US" altLang="zh-CN" sz="2000" dirty="0">
                <a:hlinkClick r:id="rId3" action="ppaction://hlinksldjump"/>
              </a:rPr>
              <a:t>11-1</a:t>
            </a:r>
            <a:r>
              <a:rPr lang="zh-CN" altLang="en-US" sz="2000" dirty="0"/>
              <a:t>所示。</a:t>
            </a:r>
            <a:endParaRPr lang="en-US" altLang="zh-CN" sz="2000" dirty="0"/>
          </a:p>
          <a:p>
            <a:pPr marL="0" indent="0" algn="l">
              <a:lnSpc>
                <a:spcPct val="150000"/>
              </a:lnSpc>
              <a:spcBef>
                <a:spcPts val="0"/>
              </a:spcBef>
              <a:buFont typeface="Wingdings" pitchFamily="2" charset="2"/>
              <a:buNone/>
            </a:pPr>
            <a:r>
              <a:rPr lang="zh-CN" altLang="en-US" sz="2000" b="1" dirty="0" smtClean="0">
                <a:solidFill>
                  <a:srgbClr val="FF3300"/>
                </a:solidFill>
              </a:rPr>
              <a:t>（</a:t>
            </a:r>
            <a:r>
              <a:rPr lang="en-US" altLang="zh-CN" sz="2000" b="1" dirty="0" smtClean="0">
                <a:solidFill>
                  <a:srgbClr val="FF3300"/>
                </a:solidFill>
                <a:ea typeface="宋体" charset="-122"/>
              </a:rPr>
              <a:t>1</a:t>
            </a:r>
            <a:r>
              <a:rPr lang="zh-CN" altLang="en-US" sz="2000" b="1" dirty="0" smtClean="0">
                <a:solidFill>
                  <a:srgbClr val="FF3300"/>
                </a:solidFill>
              </a:rPr>
              <a:t>）地址总线</a:t>
            </a:r>
            <a:r>
              <a:rPr lang="zh-CN" altLang="en-US" sz="2000" dirty="0" smtClean="0"/>
              <a:t>（</a:t>
            </a:r>
            <a:r>
              <a:rPr lang="en-US" altLang="zh-CN" sz="2000" dirty="0" smtClean="0">
                <a:ea typeface="宋体" charset="-122"/>
              </a:rPr>
              <a:t>Address Bus</a:t>
            </a:r>
            <a:r>
              <a:rPr lang="zh-CN" altLang="en-US" sz="2000" dirty="0" smtClean="0"/>
              <a:t>，</a:t>
            </a:r>
            <a:r>
              <a:rPr lang="en-US" altLang="zh-CN" sz="2000" dirty="0" smtClean="0">
                <a:ea typeface="宋体" charset="-122"/>
              </a:rPr>
              <a:t>AB</a:t>
            </a:r>
            <a:r>
              <a:rPr lang="zh-CN" altLang="en-US" sz="2000" dirty="0" smtClean="0"/>
              <a:t>）：用于传送单片机</a:t>
            </a:r>
            <a:r>
              <a:rPr lang="zh-CN" altLang="en-US" sz="2000" b="1" dirty="0" smtClean="0">
                <a:solidFill>
                  <a:srgbClr val="3333CC"/>
                </a:solidFill>
              </a:rPr>
              <a:t>发出的地址信号</a:t>
            </a:r>
            <a:r>
              <a:rPr lang="zh-CN" altLang="en-US" sz="2000" dirty="0" smtClean="0"/>
              <a:t>，以便进行存储单元和</a:t>
            </a:r>
            <a:r>
              <a:rPr lang="en-US" altLang="zh-CN" sz="2000" dirty="0" smtClean="0">
                <a:ea typeface="宋体" charset="-122"/>
              </a:rPr>
              <a:t>I/O</a:t>
            </a:r>
            <a:r>
              <a:rPr lang="zh-CN" altLang="en-US" sz="2000" dirty="0" smtClean="0"/>
              <a:t>接口芯片中的寄存器单元的选择。</a:t>
            </a:r>
          </a:p>
          <a:p>
            <a:pPr marL="0" indent="0" algn="l">
              <a:lnSpc>
                <a:spcPct val="150000"/>
              </a:lnSpc>
              <a:spcBef>
                <a:spcPts val="0"/>
              </a:spcBef>
              <a:buFont typeface="Wingdings" pitchFamily="2" charset="2"/>
              <a:buNone/>
            </a:pPr>
            <a:r>
              <a:rPr lang="zh-CN" altLang="en-US" sz="2000" b="1" dirty="0" smtClean="0">
                <a:solidFill>
                  <a:srgbClr val="FF3300"/>
                </a:solidFill>
              </a:rPr>
              <a:t>（</a:t>
            </a:r>
            <a:r>
              <a:rPr lang="en-US" altLang="zh-CN" sz="2000" b="1" dirty="0" smtClean="0">
                <a:solidFill>
                  <a:srgbClr val="FF3300"/>
                </a:solidFill>
              </a:rPr>
              <a:t>2</a:t>
            </a:r>
            <a:r>
              <a:rPr lang="zh-CN" altLang="en-US" sz="2000" b="1" dirty="0" smtClean="0">
                <a:solidFill>
                  <a:srgbClr val="FF3300"/>
                </a:solidFill>
              </a:rPr>
              <a:t>）数据总线</a:t>
            </a:r>
            <a:r>
              <a:rPr lang="zh-CN" altLang="en-US" sz="2000" dirty="0" smtClean="0"/>
              <a:t>（</a:t>
            </a:r>
            <a:r>
              <a:rPr lang="en-US" altLang="zh-CN" sz="2000" dirty="0" smtClean="0">
                <a:ea typeface="宋体" charset="-122"/>
              </a:rPr>
              <a:t>Data Bus</a:t>
            </a:r>
            <a:r>
              <a:rPr lang="zh-CN" altLang="en-US" sz="2000" dirty="0" smtClean="0"/>
              <a:t>，</a:t>
            </a:r>
            <a:r>
              <a:rPr lang="en-US" altLang="zh-CN" sz="2000" dirty="0" smtClean="0">
                <a:ea typeface="宋体" charset="-122"/>
              </a:rPr>
              <a:t>DB</a:t>
            </a:r>
            <a:r>
              <a:rPr lang="zh-CN" altLang="en-US" sz="2000" dirty="0" smtClean="0"/>
              <a:t>）：用于单片机与外部存储器之间或与</a:t>
            </a:r>
            <a:r>
              <a:rPr lang="en-US" altLang="zh-CN" sz="2000" dirty="0" smtClean="0">
                <a:ea typeface="宋体" charset="-122"/>
              </a:rPr>
              <a:t>I/O</a:t>
            </a:r>
            <a:r>
              <a:rPr lang="zh-CN" altLang="en-US" sz="2000" dirty="0" smtClean="0"/>
              <a:t>接口之间传送数据，数据总线是</a:t>
            </a:r>
            <a:r>
              <a:rPr lang="zh-CN" altLang="en-US" sz="2000" b="1" dirty="0" smtClean="0">
                <a:solidFill>
                  <a:srgbClr val="3333CC"/>
                </a:solidFill>
              </a:rPr>
              <a:t>双向的</a:t>
            </a:r>
            <a:r>
              <a:rPr lang="zh-CN" altLang="en-US" sz="2000" dirty="0" smtClean="0"/>
              <a:t>。</a:t>
            </a:r>
          </a:p>
          <a:p>
            <a:pPr marL="0" indent="0" algn="l">
              <a:lnSpc>
                <a:spcPct val="150000"/>
              </a:lnSpc>
              <a:spcBef>
                <a:spcPts val="0"/>
              </a:spcBef>
              <a:buFont typeface="Wingdings" pitchFamily="2" charset="2"/>
              <a:buNone/>
            </a:pPr>
            <a:r>
              <a:rPr lang="zh-CN" altLang="en-US" sz="2000" b="1" dirty="0" smtClean="0">
                <a:solidFill>
                  <a:srgbClr val="FF3300"/>
                </a:solidFill>
              </a:rPr>
              <a:t>（</a:t>
            </a:r>
            <a:r>
              <a:rPr lang="en-US" altLang="zh-CN" sz="2000" b="1" dirty="0" smtClean="0">
                <a:solidFill>
                  <a:srgbClr val="FF3300"/>
                </a:solidFill>
              </a:rPr>
              <a:t>3</a:t>
            </a:r>
            <a:r>
              <a:rPr lang="zh-CN" altLang="en-US" sz="2000" b="1" dirty="0" smtClean="0">
                <a:solidFill>
                  <a:srgbClr val="FF3300"/>
                </a:solidFill>
              </a:rPr>
              <a:t>）控制总线</a:t>
            </a:r>
            <a:r>
              <a:rPr lang="zh-CN" altLang="en-US" sz="2000" dirty="0" smtClean="0"/>
              <a:t>（</a:t>
            </a:r>
            <a:r>
              <a:rPr lang="en-US" altLang="zh-CN" sz="2000" dirty="0" smtClean="0">
                <a:ea typeface="宋体" charset="-122"/>
              </a:rPr>
              <a:t>Control Bus</a:t>
            </a:r>
            <a:r>
              <a:rPr lang="zh-CN" altLang="en-US" sz="2000" dirty="0" smtClean="0"/>
              <a:t>，</a:t>
            </a:r>
            <a:r>
              <a:rPr lang="en-US" altLang="zh-CN" sz="2000" dirty="0" smtClean="0">
                <a:ea typeface="宋体" charset="-122"/>
              </a:rPr>
              <a:t>CB</a:t>
            </a:r>
            <a:r>
              <a:rPr lang="zh-CN" altLang="en-US" sz="2000" dirty="0" smtClean="0"/>
              <a:t>）：控制总线是单片机发出的各种控制信号线。</a:t>
            </a:r>
          </a:p>
          <a:p>
            <a:pPr>
              <a:lnSpc>
                <a:spcPct val="130000"/>
              </a:lnSpc>
              <a:buFont typeface="Wingdings" pitchFamily="2" charset="2"/>
              <a:buNone/>
            </a:pPr>
            <a:endParaRPr lang="zh-CN" altLang="en-US" sz="2400" dirty="0" smtClean="0"/>
          </a:p>
          <a:p>
            <a:pPr marL="0" indent="0">
              <a:buNone/>
            </a:pPr>
            <a:endParaRPr lang="zh-CN" altLang="en-US" dirty="0" smtClean="0">
              <a:ea typeface="宋体" charset="-122"/>
            </a:endParaRPr>
          </a:p>
        </p:txBody>
      </p:sp>
      <p:sp>
        <p:nvSpPr>
          <p:cNvPr id="2" name="矩形 1"/>
          <p:cNvSpPr/>
          <p:nvPr/>
        </p:nvSpPr>
        <p:spPr>
          <a:xfrm>
            <a:off x="0" y="666621"/>
            <a:ext cx="9144000" cy="652486"/>
          </a:xfrm>
          <a:prstGeom prst="rect">
            <a:avLst/>
          </a:prstGeom>
        </p:spPr>
        <p:txBody>
          <a:bodyPr wrap="square">
            <a:spAutoFit/>
          </a:bodyPr>
          <a:lstStyle/>
          <a:p>
            <a:pPr marL="342900" lvl="0" indent="-342900">
              <a:lnSpc>
                <a:spcPct val="130000"/>
              </a:lnSpc>
              <a:spcBef>
                <a:spcPct val="20000"/>
              </a:spcBef>
            </a:pPr>
            <a:r>
              <a:rPr lang="en-US" altLang="zh-CN" sz="2800" b="1" kern="0" dirty="0">
                <a:solidFill>
                  <a:srgbClr val="FF3300"/>
                </a:solidFill>
                <a:latin typeface="Arial"/>
                <a:ea typeface="幼圆"/>
              </a:rPr>
              <a:t>11.2  51</a:t>
            </a:r>
            <a:r>
              <a:rPr lang="zh-CN" altLang="en-US" sz="2800" b="1" kern="0" dirty="0">
                <a:solidFill>
                  <a:srgbClr val="FF3300"/>
                </a:solidFill>
                <a:latin typeface="Arial"/>
                <a:ea typeface="幼圆"/>
              </a:rPr>
              <a:t>系列单片机系统</a:t>
            </a:r>
            <a:r>
              <a:rPr lang="zh-CN" altLang="en-US" sz="2800" b="1" kern="0" dirty="0" smtClean="0">
                <a:solidFill>
                  <a:srgbClr val="FF3300"/>
                </a:solidFill>
                <a:latin typeface="Arial"/>
                <a:ea typeface="幼圆"/>
              </a:rPr>
              <a:t>总线构造和地址锁存器</a:t>
            </a:r>
            <a:endParaRPr lang="en-US" altLang="zh-CN" sz="2800" b="1" kern="0" dirty="0">
              <a:solidFill>
                <a:srgbClr val="FF3300"/>
              </a:solidFill>
              <a:latin typeface="Arial"/>
              <a:ea typeface="幼圆"/>
            </a:endParaRPr>
          </a:p>
        </p:txBody>
      </p:sp>
      <p:sp>
        <p:nvSpPr>
          <p:cNvPr id="3" name="矩形 2"/>
          <p:cNvSpPr/>
          <p:nvPr/>
        </p:nvSpPr>
        <p:spPr>
          <a:xfrm>
            <a:off x="0" y="1916474"/>
            <a:ext cx="9144000" cy="1200329"/>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系统</a:t>
            </a:r>
            <a:r>
              <a:rPr lang="zh-CN" altLang="en-US" sz="2400" b="1" kern="0" dirty="0">
                <a:solidFill>
                  <a:srgbClr val="333399"/>
                </a:solidFill>
                <a:latin typeface="Arial"/>
                <a:ea typeface="幼圆"/>
              </a:rPr>
              <a:t>扩展是以</a:t>
            </a:r>
            <a:r>
              <a:rPr lang="en-US" altLang="zh-CN" sz="2400" b="1" kern="0" dirty="0">
                <a:solidFill>
                  <a:srgbClr val="333399"/>
                </a:solidFill>
                <a:latin typeface="Arial"/>
                <a:ea typeface="幼圆"/>
              </a:rPr>
              <a:t>AT89S51</a:t>
            </a:r>
            <a:r>
              <a:rPr lang="zh-CN" altLang="en-US" sz="2400" b="1" kern="0" dirty="0">
                <a:solidFill>
                  <a:srgbClr val="333399"/>
                </a:solidFill>
                <a:latin typeface="Arial"/>
                <a:ea typeface="幼圆"/>
              </a:rPr>
              <a:t>为核心，通过总线把单片机与各扩展部件连接起来。因此，要进行系统扩展首先要构造系统总线。</a:t>
            </a:r>
          </a:p>
        </p:txBody>
      </p:sp>
      <p:sp>
        <p:nvSpPr>
          <p:cNvPr id="4" name="TextBox 3"/>
          <p:cNvSpPr txBox="1"/>
          <p:nvPr/>
        </p:nvSpPr>
        <p:spPr>
          <a:xfrm>
            <a:off x="0" y="1432133"/>
            <a:ext cx="8517835" cy="461665"/>
          </a:xfrm>
          <a:prstGeom prst="rect">
            <a:avLst/>
          </a:prstGeom>
          <a:noFill/>
        </p:spPr>
        <p:txBody>
          <a:bodyPr wrap="square" rtlCol="0">
            <a:spAutoFit/>
          </a:bodyPr>
          <a:lstStyle/>
          <a:p>
            <a:pPr algn="l"/>
            <a:r>
              <a:rPr lang="en-US" altLang="zh-CN" sz="2400" dirty="0" smtClean="0"/>
              <a:t>        </a:t>
            </a:r>
            <a:r>
              <a:rPr lang="en-US" altLang="zh-CN" sz="2400" b="1" dirty="0" smtClean="0">
                <a:solidFill>
                  <a:srgbClr val="7030A0"/>
                </a:solidFill>
              </a:rPr>
              <a:t>11.2.1  </a:t>
            </a:r>
            <a:r>
              <a:rPr lang="zh-CN" altLang="en-US" sz="2400" b="1" dirty="0">
                <a:solidFill>
                  <a:srgbClr val="7030A0"/>
                </a:solidFill>
              </a:rPr>
              <a:t>并行总线的构造</a:t>
            </a:r>
          </a:p>
        </p:txBody>
      </p:sp>
    </p:spTree>
    <p:extLst>
      <p:ext uri="{BB962C8B-B14F-4D97-AF65-F5344CB8AC3E}">
        <p14:creationId xmlns:p14="http://schemas.microsoft.com/office/powerpoint/2010/main" val="304594413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Effect transition="in" filter="fade">
                                      <p:cBhvr>
                                        <p:cTn id="13" dur="1000"/>
                                        <p:tgtEl>
                                          <p:spTgt spid="124931">
                                            <p:txEl>
                                              <p:pRg st="0" end="0"/>
                                            </p:txEl>
                                          </p:spTgt>
                                        </p:tgtEl>
                                      </p:cBhvr>
                                    </p:animEffect>
                                    <p:anim calcmode="lin" valueType="num">
                                      <p:cBhvr>
                                        <p:cTn id="14" dur="1000" fill="hold"/>
                                        <p:tgtEl>
                                          <p:spTgt spid="124931">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249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24931">
                                            <p:txEl>
                                              <p:pRg st="1" end="1"/>
                                            </p:txEl>
                                          </p:spTgt>
                                        </p:tgtEl>
                                        <p:attrNameLst>
                                          <p:attrName>style.visibility</p:attrName>
                                        </p:attrNameLst>
                                      </p:cBhvr>
                                      <p:to>
                                        <p:strVal val="visible"/>
                                      </p:to>
                                    </p:set>
                                    <p:animEffect transition="in" filter="fade">
                                      <p:cBhvr>
                                        <p:cTn id="20" dur="1000"/>
                                        <p:tgtEl>
                                          <p:spTgt spid="124931">
                                            <p:txEl>
                                              <p:pRg st="1" end="1"/>
                                            </p:txEl>
                                          </p:spTgt>
                                        </p:tgtEl>
                                      </p:cBhvr>
                                    </p:animEffect>
                                    <p:anim calcmode="lin" valueType="num">
                                      <p:cBhvr>
                                        <p:cTn id="21" dur="1000" fill="hold"/>
                                        <p:tgtEl>
                                          <p:spTgt spid="124931">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1249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24931">
                                            <p:txEl>
                                              <p:pRg st="2" end="2"/>
                                            </p:txEl>
                                          </p:spTgt>
                                        </p:tgtEl>
                                        <p:attrNameLst>
                                          <p:attrName>style.visibility</p:attrName>
                                        </p:attrNameLst>
                                      </p:cBhvr>
                                      <p:to>
                                        <p:strVal val="visible"/>
                                      </p:to>
                                    </p:set>
                                    <p:animEffect transition="in" filter="fade">
                                      <p:cBhvr>
                                        <p:cTn id="27" dur="1000"/>
                                        <p:tgtEl>
                                          <p:spTgt spid="124931">
                                            <p:txEl>
                                              <p:pRg st="2" end="2"/>
                                            </p:txEl>
                                          </p:spTgt>
                                        </p:tgtEl>
                                      </p:cBhvr>
                                    </p:animEffect>
                                    <p:anim calcmode="lin" valueType="num">
                                      <p:cBhvr>
                                        <p:cTn id="28" dur="1000" fill="hold"/>
                                        <p:tgtEl>
                                          <p:spTgt spid="124931">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1249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24931">
                                            <p:txEl>
                                              <p:pRg st="3" end="3"/>
                                            </p:txEl>
                                          </p:spTgt>
                                        </p:tgtEl>
                                        <p:attrNameLst>
                                          <p:attrName>style.visibility</p:attrName>
                                        </p:attrNameLst>
                                      </p:cBhvr>
                                      <p:to>
                                        <p:strVal val="visible"/>
                                      </p:to>
                                    </p:set>
                                    <p:animEffect transition="in" filter="fade">
                                      <p:cBhvr>
                                        <p:cTn id="34" dur="1000"/>
                                        <p:tgtEl>
                                          <p:spTgt spid="124931">
                                            <p:txEl>
                                              <p:pRg st="3" end="3"/>
                                            </p:txEl>
                                          </p:spTgt>
                                        </p:tgtEl>
                                      </p:cBhvr>
                                    </p:animEffect>
                                    <p:anim calcmode="lin" valueType="num">
                                      <p:cBhvr>
                                        <p:cTn id="35" dur="1000" fill="hold"/>
                                        <p:tgtEl>
                                          <p:spTgt spid="124931">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12493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build="p"/>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2112C394-953D-4AEE-89F7-F14D9F57429B}" type="slidenum">
              <a:rPr lang="zh-CN" altLang="en-US"/>
              <a:pPr>
                <a:defRPr/>
              </a:pPr>
              <a:t>8</a:t>
            </a:fld>
            <a:endParaRPr lang="en-US" altLang="zh-CN"/>
          </a:p>
        </p:txBody>
      </p:sp>
      <p:sp>
        <p:nvSpPr>
          <p:cNvPr id="14338" name="内容占位符 1"/>
          <p:cNvSpPr>
            <a:spLocks noGrp="1"/>
          </p:cNvSpPr>
          <p:nvPr>
            <p:ph/>
          </p:nvPr>
        </p:nvSpPr>
        <p:spPr>
          <a:xfrm>
            <a:off x="0" y="421774"/>
            <a:ext cx="9144000" cy="5410200"/>
          </a:xfrm>
        </p:spPr>
        <p:txBody>
          <a:bodyPr/>
          <a:lstStyle/>
          <a:p>
            <a:pPr marL="0" indent="0" algn="l">
              <a:lnSpc>
                <a:spcPct val="150000"/>
              </a:lnSpc>
              <a:spcBef>
                <a:spcPts val="0"/>
              </a:spcBef>
            </a:pPr>
            <a:r>
              <a:rPr lang="en-US" altLang="zh-CN" b="1" dirty="0" smtClean="0">
                <a:solidFill>
                  <a:srgbClr val="FF3300"/>
                </a:solidFill>
                <a:ea typeface="宋体" charset="-122"/>
              </a:rPr>
              <a:t>        1</a:t>
            </a:r>
            <a:r>
              <a:rPr lang="zh-CN" altLang="en-US" b="1" dirty="0" smtClean="0">
                <a:solidFill>
                  <a:srgbClr val="FF3300"/>
                </a:solidFill>
              </a:rPr>
              <a:t>．</a:t>
            </a:r>
            <a:r>
              <a:rPr lang="en-US" altLang="zh-CN" b="1" dirty="0" smtClean="0">
                <a:solidFill>
                  <a:srgbClr val="FF3300"/>
                </a:solidFill>
                <a:ea typeface="宋体" charset="-122"/>
              </a:rPr>
              <a:t>P0</a:t>
            </a:r>
            <a:r>
              <a:rPr lang="zh-CN" altLang="en-US" b="1" dirty="0" smtClean="0">
                <a:solidFill>
                  <a:srgbClr val="FF3300"/>
                </a:solidFill>
              </a:rPr>
              <a:t>口作为低</a:t>
            </a:r>
            <a:r>
              <a:rPr lang="en-US" altLang="zh-CN" b="1" dirty="0" smtClean="0">
                <a:solidFill>
                  <a:srgbClr val="FF3300"/>
                </a:solidFill>
                <a:ea typeface="宋体" charset="-122"/>
              </a:rPr>
              <a:t>8</a:t>
            </a:r>
            <a:r>
              <a:rPr lang="zh-CN" altLang="en-US" b="1" dirty="0" smtClean="0">
                <a:solidFill>
                  <a:srgbClr val="FF3300"/>
                </a:solidFill>
              </a:rPr>
              <a:t>位地址</a:t>
            </a:r>
            <a:r>
              <a:rPr lang="en-US" altLang="zh-CN" b="1" dirty="0" smtClean="0">
                <a:solidFill>
                  <a:srgbClr val="FF3300"/>
                </a:solidFill>
                <a:ea typeface="宋体" charset="-122"/>
              </a:rPr>
              <a:t>/</a:t>
            </a:r>
            <a:r>
              <a:rPr lang="zh-CN" altLang="en-US" b="1" dirty="0" smtClean="0">
                <a:solidFill>
                  <a:srgbClr val="FF3300"/>
                </a:solidFill>
              </a:rPr>
              <a:t>数据总线</a:t>
            </a:r>
            <a:endParaRPr lang="zh-CN" altLang="en-US" dirty="0" smtClean="0">
              <a:solidFill>
                <a:srgbClr val="FF3300"/>
              </a:solidFill>
            </a:endParaRPr>
          </a:p>
          <a:p>
            <a:pPr marL="0" indent="0" algn="l">
              <a:lnSpc>
                <a:spcPct val="150000"/>
              </a:lnSpc>
              <a:spcBef>
                <a:spcPts val="0"/>
              </a:spcBef>
            </a:pPr>
            <a:r>
              <a:rPr lang="en-US" altLang="zh-CN" dirty="0" smtClean="0">
                <a:ea typeface="宋体" charset="-122"/>
              </a:rPr>
              <a:t>        </a:t>
            </a:r>
            <a:endParaRPr lang="zh-CN" altLang="en-US" dirty="0" smtClean="0"/>
          </a:p>
        </p:txBody>
      </p:sp>
      <p:sp>
        <p:nvSpPr>
          <p:cNvPr id="2" name="矩形 1"/>
          <p:cNvSpPr/>
          <p:nvPr/>
        </p:nvSpPr>
        <p:spPr>
          <a:xfrm>
            <a:off x="0" y="880171"/>
            <a:ext cx="9144000" cy="3970318"/>
          </a:xfrm>
          <a:prstGeom prst="rect">
            <a:avLst/>
          </a:prstGeom>
        </p:spPr>
        <p:txBody>
          <a:bodyPr wrap="square">
            <a:spAutoFit/>
          </a:bodyPr>
          <a:lstStyle/>
          <a:p>
            <a:pPr lvl="0" algn="l">
              <a:lnSpc>
                <a:spcPct val="150000"/>
              </a:lnSpc>
              <a:spcBef>
                <a:spcPts val="0"/>
              </a:spcBef>
            </a:pPr>
            <a:r>
              <a:rPr lang="en-US" altLang="zh-CN" sz="2400" b="1" kern="0" dirty="0" smtClean="0">
                <a:solidFill>
                  <a:srgbClr val="333399"/>
                </a:solidFill>
                <a:latin typeface="Arial"/>
                <a:ea typeface="宋体" charset="-122"/>
              </a:rPr>
              <a:t>        AT89S51</a:t>
            </a:r>
            <a:r>
              <a:rPr lang="zh-CN" altLang="en-US" sz="2400" b="1" kern="0" dirty="0">
                <a:solidFill>
                  <a:srgbClr val="333399"/>
                </a:solidFill>
                <a:latin typeface="Arial"/>
                <a:ea typeface="幼圆"/>
              </a:rPr>
              <a:t>受引脚数目限制，</a:t>
            </a:r>
            <a:r>
              <a:rPr lang="en-US" altLang="zh-CN" sz="2400" b="1" kern="0" dirty="0">
                <a:solidFill>
                  <a:srgbClr val="3333CC"/>
                </a:solidFill>
                <a:latin typeface="Arial"/>
                <a:ea typeface="宋体" charset="-122"/>
              </a:rPr>
              <a:t>P0</a:t>
            </a:r>
            <a:r>
              <a:rPr lang="zh-CN" altLang="en-US" sz="2400" b="1" kern="0" dirty="0">
                <a:solidFill>
                  <a:srgbClr val="3333CC"/>
                </a:solidFill>
                <a:latin typeface="Arial"/>
                <a:ea typeface="幼圆"/>
              </a:rPr>
              <a:t>口</a:t>
            </a:r>
            <a:r>
              <a:rPr lang="zh-CN" altLang="en-US" sz="2400" b="1" kern="0" dirty="0">
                <a:solidFill>
                  <a:srgbClr val="333399"/>
                </a:solidFill>
                <a:latin typeface="Arial"/>
                <a:ea typeface="幼圆"/>
              </a:rPr>
              <a:t>既用作低</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位地址总线，又用作数据总线（分时复用），因此需</a:t>
            </a:r>
            <a:r>
              <a:rPr lang="zh-CN" altLang="en-US" sz="2400" b="1" kern="0" dirty="0">
                <a:solidFill>
                  <a:srgbClr val="3333CC"/>
                </a:solidFill>
                <a:latin typeface="Arial"/>
                <a:ea typeface="幼圆"/>
              </a:rPr>
              <a:t>增加一个</a:t>
            </a:r>
            <a:r>
              <a:rPr lang="en-US" altLang="zh-CN" sz="2400" b="1" kern="0" dirty="0">
                <a:solidFill>
                  <a:srgbClr val="3333CC"/>
                </a:solidFill>
                <a:latin typeface="Arial"/>
                <a:ea typeface="宋体" charset="-122"/>
              </a:rPr>
              <a:t>8</a:t>
            </a:r>
            <a:r>
              <a:rPr lang="zh-CN" altLang="en-US" sz="2400" b="1" kern="0" dirty="0">
                <a:solidFill>
                  <a:srgbClr val="3333CC"/>
                </a:solidFill>
                <a:latin typeface="Arial"/>
                <a:ea typeface="幼圆"/>
              </a:rPr>
              <a:t>位地址锁存器</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AT89S51</a:t>
            </a:r>
            <a:r>
              <a:rPr lang="zh-CN" altLang="en-US" sz="2400" b="1" kern="0" dirty="0">
                <a:solidFill>
                  <a:srgbClr val="333399"/>
                </a:solidFill>
                <a:latin typeface="Arial"/>
                <a:ea typeface="幼圆"/>
              </a:rPr>
              <a:t>访问外部扩展的存储器单元或</a:t>
            </a:r>
            <a:r>
              <a:rPr lang="en-US" altLang="zh-CN" sz="2400" b="1" kern="0" dirty="0">
                <a:solidFill>
                  <a:srgbClr val="333399"/>
                </a:solidFill>
                <a:latin typeface="Arial"/>
                <a:ea typeface="宋体" charset="-122"/>
              </a:rPr>
              <a:t>I/O</a:t>
            </a:r>
            <a:r>
              <a:rPr lang="zh-CN" altLang="en-US" sz="2400" b="1" kern="0" dirty="0">
                <a:solidFill>
                  <a:srgbClr val="333399"/>
                </a:solidFill>
                <a:latin typeface="Arial"/>
                <a:ea typeface="幼圆"/>
              </a:rPr>
              <a:t>接口寄存器时，</a:t>
            </a:r>
            <a:r>
              <a:rPr lang="zh-CN" altLang="en-US" sz="2400" b="1" kern="0" dirty="0">
                <a:solidFill>
                  <a:srgbClr val="3333CC"/>
                </a:solidFill>
                <a:latin typeface="Arial"/>
                <a:ea typeface="幼圆"/>
              </a:rPr>
              <a:t>先发出低</a:t>
            </a:r>
            <a:r>
              <a:rPr lang="en-US" altLang="zh-CN" sz="2400" b="1" kern="0" dirty="0">
                <a:solidFill>
                  <a:srgbClr val="3333CC"/>
                </a:solidFill>
                <a:latin typeface="Arial"/>
                <a:ea typeface="宋体" charset="-122"/>
              </a:rPr>
              <a:t>8</a:t>
            </a:r>
            <a:r>
              <a:rPr lang="zh-CN" altLang="en-US" sz="2400" b="1" kern="0" dirty="0">
                <a:solidFill>
                  <a:srgbClr val="3333CC"/>
                </a:solidFill>
                <a:latin typeface="Arial"/>
                <a:ea typeface="幼圆"/>
              </a:rPr>
              <a:t>位地址</a:t>
            </a:r>
            <a:r>
              <a:rPr lang="zh-CN" altLang="en-US" sz="2400" b="1" kern="0" dirty="0">
                <a:solidFill>
                  <a:srgbClr val="333399"/>
                </a:solidFill>
                <a:latin typeface="Arial"/>
                <a:ea typeface="幼圆"/>
              </a:rPr>
              <a:t>送地址锁存器锁存，锁存器输出作为系统的低</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位地址（</a:t>
            </a:r>
            <a:r>
              <a:rPr lang="en-US" altLang="zh-CN" sz="2400" b="1" kern="0" dirty="0">
                <a:solidFill>
                  <a:srgbClr val="333399"/>
                </a:solidFill>
                <a:latin typeface="Arial"/>
                <a:ea typeface="宋体" charset="-122"/>
              </a:rPr>
              <a:t>A7~ A0</a:t>
            </a:r>
            <a:r>
              <a:rPr lang="zh-CN" altLang="en-US" sz="2400" b="1" kern="0" dirty="0">
                <a:solidFill>
                  <a:srgbClr val="333399"/>
                </a:solidFill>
                <a:latin typeface="Arial"/>
                <a:ea typeface="幼圆"/>
              </a:rPr>
              <a:t>）。随后，</a:t>
            </a:r>
            <a:r>
              <a:rPr lang="en-US" altLang="zh-CN" sz="2400" b="1" kern="0" dirty="0">
                <a:solidFill>
                  <a:srgbClr val="333399"/>
                </a:solidFill>
                <a:latin typeface="Arial"/>
                <a:ea typeface="宋体" charset="-122"/>
              </a:rPr>
              <a:t>P0</a:t>
            </a:r>
            <a:r>
              <a:rPr lang="zh-CN" altLang="en-US" sz="2400" b="1" kern="0" dirty="0">
                <a:solidFill>
                  <a:srgbClr val="333399"/>
                </a:solidFill>
                <a:latin typeface="Arial"/>
                <a:ea typeface="幼圆"/>
              </a:rPr>
              <a:t>口</a:t>
            </a:r>
            <a:r>
              <a:rPr lang="zh-CN" altLang="en-US" sz="2400" b="1" kern="0" dirty="0">
                <a:solidFill>
                  <a:srgbClr val="3333CC"/>
                </a:solidFill>
                <a:latin typeface="Arial"/>
                <a:ea typeface="幼圆"/>
              </a:rPr>
              <a:t>又作为数据总线口</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D7~ D0</a:t>
            </a:r>
            <a:r>
              <a:rPr lang="zh-CN" altLang="en-US" sz="2400" b="1" kern="0" dirty="0">
                <a:solidFill>
                  <a:srgbClr val="333399"/>
                </a:solidFill>
                <a:latin typeface="Arial"/>
                <a:ea typeface="幼圆"/>
              </a:rPr>
              <a:t>），如</a:t>
            </a:r>
            <a:r>
              <a:rPr lang="zh-CN" altLang="en-US" sz="2400" b="1" kern="0" dirty="0">
                <a:solidFill>
                  <a:srgbClr val="3333CC"/>
                </a:solidFill>
                <a:latin typeface="Arial"/>
                <a:ea typeface="幼圆"/>
                <a:hlinkClick r:id="" action="ppaction://hlinkshowjump?jump=nextslide"/>
              </a:rPr>
              <a:t>图</a:t>
            </a:r>
            <a:r>
              <a:rPr lang="en-US" altLang="zh-CN" sz="2400" b="1" kern="0" dirty="0">
                <a:solidFill>
                  <a:srgbClr val="3333CC"/>
                </a:solidFill>
                <a:latin typeface="Arial"/>
                <a:ea typeface="幼圆"/>
                <a:hlinkClick r:id="" action="ppaction://hlinkshowjump?jump=nextslide"/>
              </a:rPr>
              <a:t>11</a:t>
            </a:r>
            <a:r>
              <a:rPr lang="en-US" altLang="zh-CN" sz="2400" b="1" kern="0" dirty="0">
                <a:solidFill>
                  <a:srgbClr val="3333CC"/>
                </a:solidFill>
                <a:latin typeface="Arial"/>
                <a:ea typeface="宋体" charset="-122"/>
                <a:hlinkClick r:id="" action="ppaction://hlinkshowjump?jump=nextslide"/>
              </a:rPr>
              <a:t>-2</a:t>
            </a:r>
            <a:r>
              <a:rPr lang="zh-CN" altLang="en-US" sz="2400" b="1" kern="0" dirty="0">
                <a:solidFill>
                  <a:srgbClr val="333399"/>
                </a:solidFill>
                <a:latin typeface="Arial"/>
                <a:ea typeface="宋体" charset="-122"/>
              </a:rPr>
              <a:t>所示</a:t>
            </a:r>
            <a:r>
              <a:rPr lang="zh-CN" altLang="en-US" sz="2400" b="1" kern="0" dirty="0">
                <a:solidFill>
                  <a:srgbClr val="333399"/>
                </a:solidFill>
                <a:latin typeface="Arial"/>
                <a:ea typeface="幼圆"/>
              </a:rPr>
              <a:t>。 </a:t>
            </a:r>
          </a:p>
          <a:p>
            <a:pPr lvl="0" algn="l">
              <a:lnSpc>
                <a:spcPct val="150000"/>
              </a:lnSpc>
              <a:spcBef>
                <a:spcPts val="0"/>
              </a:spcBef>
            </a:pPr>
            <a:r>
              <a:rPr lang="en-US" altLang="zh-CN" sz="2400" b="1" kern="0" dirty="0">
                <a:solidFill>
                  <a:srgbClr val="FF3300"/>
                </a:solidFill>
                <a:latin typeface="Arial"/>
                <a:ea typeface="宋体" charset="-122"/>
              </a:rPr>
              <a:t>        </a:t>
            </a:r>
            <a:endParaRPr lang="zh-CN" altLang="en-US" sz="2400" b="1" kern="0" dirty="0">
              <a:solidFill>
                <a:srgbClr val="333399"/>
              </a:solidFill>
              <a:latin typeface="Arial"/>
              <a:ea typeface="幼圆"/>
            </a:endParaRPr>
          </a:p>
        </p:txBody>
      </p:sp>
      <p:sp>
        <p:nvSpPr>
          <p:cNvPr id="3" name="矩形 2"/>
          <p:cNvSpPr/>
          <p:nvPr/>
        </p:nvSpPr>
        <p:spPr>
          <a:xfrm>
            <a:off x="0" y="4175282"/>
            <a:ext cx="9144000" cy="1200329"/>
          </a:xfrm>
          <a:prstGeom prst="rect">
            <a:avLst/>
          </a:prstGeom>
        </p:spPr>
        <p:txBody>
          <a:bodyPr wrap="square">
            <a:spAutoFit/>
          </a:bodyPr>
          <a:lstStyle/>
          <a:p>
            <a:pPr lvl="0" algn="l">
              <a:lnSpc>
                <a:spcPct val="150000"/>
              </a:lnSpc>
              <a:spcBef>
                <a:spcPts val="0"/>
              </a:spcBef>
            </a:pPr>
            <a:r>
              <a:rPr lang="en-US" altLang="zh-CN" sz="2400" b="1" kern="0" dirty="0" smtClean="0">
                <a:solidFill>
                  <a:srgbClr val="FF3300"/>
                </a:solidFill>
                <a:latin typeface="Arial"/>
                <a:ea typeface="宋体" charset="-122"/>
              </a:rPr>
              <a:t>        2</a:t>
            </a:r>
            <a:r>
              <a:rPr lang="zh-CN" altLang="en-US" sz="2400" b="1" kern="0" dirty="0">
                <a:solidFill>
                  <a:srgbClr val="FF3300"/>
                </a:solidFill>
                <a:latin typeface="Arial"/>
                <a:ea typeface="幼圆"/>
              </a:rPr>
              <a:t>．</a:t>
            </a:r>
            <a:r>
              <a:rPr lang="en-US" altLang="zh-CN" sz="2400" b="1" kern="0" dirty="0">
                <a:solidFill>
                  <a:srgbClr val="FF3300"/>
                </a:solidFill>
                <a:latin typeface="Arial"/>
                <a:ea typeface="宋体" charset="-122"/>
              </a:rPr>
              <a:t>P2</a:t>
            </a:r>
            <a:r>
              <a:rPr lang="zh-CN" altLang="en-US" sz="2400" b="1" kern="0" dirty="0">
                <a:solidFill>
                  <a:srgbClr val="FF3300"/>
                </a:solidFill>
                <a:latin typeface="Arial"/>
                <a:ea typeface="幼圆"/>
              </a:rPr>
              <a:t>口的口线作为高位地址线</a:t>
            </a:r>
          </a:p>
          <a:p>
            <a:pPr lvl="0" algn="l">
              <a:lnSpc>
                <a:spcPct val="150000"/>
              </a:lnSpc>
              <a:spcBef>
                <a:spcPts val="0"/>
              </a:spcBef>
            </a:pPr>
            <a:r>
              <a:rPr lang="en-US" altLang="zh-CN" sz="2400" b="1" kern="0" dirty="0">
                <a:solidFill>
                  <a:srgbClr val="333399"/>
                </a:solidFill>
                <a:latin typeface="Arial"/>
                <a:ea typeface="宋体" charset="-122"/>
              </a:rPr>
              <a:t>        </a:t>
            </a:r>
            <a:endParaRPr lang="zh-CN" altLang="en-US" sz="2400" b="1" kern="0" dirty="0">
              <a:solidFill>
                <a:srgbClr val="333399"/>
              </a:solidFill>
              <a:latin typeface="Arial"/>
              <a:ea typeface="幼圆"/>
            </a:endParaRPr>
          </a:p>
        </p:txBody>
      </p:sp>
      <p:sp>
        <p:nvSpPr>
          <p:cNvPr id="4" name="矩形 3"/>
          <p:cNvSpPr/>
          <p:nvPr/>
        </p:nvSpPr>
        <p:spPr>
          <a:xfrm>
            <a:off x="0" y="4693631"/>
            <a:ext cx="9144000" cy="1754326"/>
          </a:xfrm>
          <a:prstGeom prst="rect">
            <a:avLst/>
          </a:prstGeom>
        </p:spPr>
        <p:txBody>
          <a:bodyPr wrap="square">
            <a:spAutoFit/>
          </a:bodyPr>
          <a:lstStyle/>
          <a:p>
            <a:pPr lvl="0" algn="l">
              <a:lnSpc>
                <a:spcPct val="150000"/>
              </a:lnSpc>
              <a:spcBef>
                <a:spcPts val="0"/>
              </a:spcBef>
            </a:pPr>
            <a:r>
              <a:rPr lang="en-US" altLang="zh-CN" sz="2400" b="1" kern="0" dirty="0" smtClean="0">
                <a:solidFill>
                  <a:srgbClr val="333399"/>
                </a:solidFill>
                <a:latin typeface="Arial"/>
                <a:ea typeface="宋体" charset="-122"/>
              </a:rPr>
              <a:t>        P2</a:t>
            </a:r>
            <a:r>
              <a:rPr lang="zh-CN" altLang="en-US" sz="2400" b="1" kern="0" dirty="0">
                <a:solidFill>
                  <a:srgbClr val="333399"/>
                </a:solidFill>
                <a:latin typeface="Arial"/>
                <a:ea typeface="幼圆"/>
              </a:rPr>
              <a:t>口用作系统的</a:t>
            </a:r>
            <a:r>
              <a:rPr lang="zh-CN" altLang="en-US" sz="2400" b="1" kern="0" dirty="0">
                <a:solidFill>
                  <a:srgbClr val="3333CC"/>
                </a:solidFill>
                <a:latin typeface="Arial"/>
                <a:ea typeface="幼圆"/>
              </a:rPr>
              <a:t>高</a:t>
            </a:r>
            <a:r>
              <a:rPr lang="en-US" altLang="zh-CN" sz="2400" b="1" kern="0" dirty="0">
                <a:solidFill>
                  <a:srgbClr val="3333CC"/>
                </a:solidFill>
                <a:latin typeface="Arial"/>
                <a:ea typeface="宋体" charset="-122"/>
              </a:rPr>
              <a:t>8</a:t>
            </a:r>
            <a:r>
              <a:rPr lang="zh-CN" altLang="en-US" sz="2400" b="1" kern="0" dirty="0">
                <a:solidFill>
                  <a:srgbClr val="3333CC"/>
                </a:solidFill>
                <a:latin typeface="Arial"/>
                <a:ea typeface="幼圆"/>
              </a:rPr>
              <a:t>位地址线</a:t>
            </a:r>
            <a:r>
              <a:rPr lang="zh-CN" altLang="en-US" sz="2400" b="1" kern="0" dirty="0">
                <a:solidFill>
                  <a:srgbClr val="333399"/>
                </a:solidFill>
                <a:latin typeface="Arial"/>
                <a:ea typeface="幼圆"/>
              </a:rPr>
              <a:t>，再加上地址锁存器提供的低</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位地址，便形成了系统完整的</a:t>
            </a:r>
            <a:r>
              <a:rPr lang="en-US" altLang="zh-CN" sz="2400" b="1" kern="0" dirty="0">
                <a:solidFill>
                  <a:srgbClr val="333399"/>
                </a:solidFill>
                <a:latin typeface="Arial"/>
                <a:ea typeface="宋体" charset="-122"/>
              </a:rPr>
              <a:t>16</a:t>
            </a:r>
            <a:r>
              <a:rPr lang="zh-CN" altLang="en-US" sz="2400" b="1" kern="0" dirty="0">
                <a:solidFill>
                  <a:srgbClr val="333399"/>
                </a:solidFill>
                <a:latin typeface="Arial"/>
                <a:ea typeface="幼圆"/>
              </a:rPr>
              <a:t>位地址总线。使单片机系统的寻址范围达到</a:t>
            </a:r>
            <a:r>
              <a:rPr lang="en-US" altLang="zh-CN" sz="2400" b="1" kern="0" dirty="0">
                <a:solidFill>
                  <a:srgbClr val="333399"/>
                </a:solidFill>
                <a:latin typeface="Arial"/>
                <a:ea typeface="幼圆"/>
              </a:rPr>
              <a:t>64KB</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3197230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9B9B783D-B542-4672-87A8-9A044E08F96D}" type="slidenum">
              <a:rPr lang="zh-CN" altLang="en-US"/>
              <a:pPr>
                <a:defRPr/>
              </a:pPr>
              <a:t>9</a:t>
            </a:fld>
            <a:endParaRPr lang="en-US" altLang="zh-CN"/>
          </a:p>
        </p:txBody>
      </p:sp>
      <p:sp>
        <p:nvSpPr>
          <p:cNvPr id="15362" name="内容占位符 1"/>
          <p:cNvSpPr>
            <a:spLocks noGrp="1"/>
          </p:cNvSpPr>
          <p:nvPr>
            <p:ph/>
          </p:nvPr>
        </p:nvSpPr>
        <p:spPr/>
        <p:txBody>
          <a:bodyPr/>
          <a:lstStyle/>
          <a:p>
            <a:pPr>
              <a:lnSpc>
                <a:spcPct val="130000"/>
              </a:lnSpc>
            </a:pPr>
            <a:endParaRPr lang="zh-CN" altLang="en-US" dirty="0" smtClean="0"/>
          </a:p>
        </p:txBody>
      </p:sp>
      <p:sp>
        <p:nvSpPr>
          <p:cNvPr id="15364" name="矩形 3"/>
          <p:cNvSpPr>
            <a:spLocks noChangeArrowheads="1"/>
          </p:cNvSpPr>
          <p:nvPr/>
        </p:nvSpPr>
        <p:spPr bwMode="auto">
          <a:xfrm>
            <a:off x="1835150" y="5876925"/>
            <a:ext cx="5743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黑体" pitchFamily="2" charset="-122"/>
              </a:defRPr>
            </a:lvl1pPr>
            <a:lvl2pPr marL="742950" indent="-285750" eaLnBrk="0" hangingPunct="0">
              <a:defRPr sz="2400">
                <a:solidFill>
                  <a:schemeClr val="tx1"/>
                </a:solidFill>
                <a:latin typeface="Arial" charset="0"/>
                <a:ea typeface="黑体" pitchFamily="2" charset="-122"/>
              </a:defRPr>
            </a:lvl2pPr>
            <a:lvl3pPr marL="1143000" indent="-228600" eaLnBrk="0" hangingPunct="0">
              <a:defRPr sz="2400">
                <a:solidFill>
                  <a:schemeClr val="tx1"/>
                </a:solidFill>
                <a:latin typeface="Arial" charset="0"/>
                <a:ea typeface="黑体" pitchFamily="2" charset="-122"/>
              </a:defRPr>
            </a:lvl3pPr>
            <a:lvl4pPr marL="1600200" indent="-228600" eaLnBrk="0" hangingPunct="0">
              <a:defRPr sz="2400">
                <a:solidFill>
                  <a:schemeClr val="tx1"/>
                </a:solidFill>
                <a:latin typeface="Arial" charset="0"/>
                <a:ea typeface="黑体" pitchFamily="2" charset="-122"/>
              </a:defRPr>
            </a:lvl4pPr>
            <a:lvl5pPr marL="2057400" indent="-228600" eaLnBrk="0" hangingPunct="0">
              <a:defRPr sz="2400">
                <a:solidFill>
                  <a:schemeClr val="tx1"/>
                </a:solidFill>
                <a:latin typeface="Arial" charset="0"/>
                <a:ea typeface="黑体" pitchFamily="2" charset="-122"/>
              </a:defRPr>
            </a:lvl5pPr>
            <a:lvl6pPr marL="2514600" indent="-228600" eaLnBrk="0" fontAlgn="base" hangingPunct="0">
              <a:spcBef>
                <a:spcPct val="0"/>
              </a:spcBef>
              <a:spcAft>
                <a:spcPct val="0"/>
              </a:spcAft>
              <a:defRPr sz="2400">
                <a:solidFill>
                  <a:schemeClr val="tx1"/>
                </a:solidFill>
                <a:latin typeface="Arial" charset="0"/>
                <a:ea typeface="黑体" pitchFamily="2" charset="-122"/>
              </a:defRPr>
            </a:lvl6pPr>
            <a:lvl7pPr marL="2971800" indent="-228600" eaLnBrk="0" fontAlgn="base" hangingPunct="0">
              <a:spcBef>
                <a:spcPct val="0"/>
              </a:spcBef>
              <a:spcAft>
                <a:spcPct val="0"/>
              </a:spcAft>
              <a:defRPr sz="2400">
                <a:solidFill>
                  <a:schemeClr val="tx1"/>
                </a:solidFill>
                <a:latin typeface="Arial" charset="0"/>
                <a:ea typeface="黑体" pitchFamily="2" charset="-122"/>
              </a:defRPr>
            </a:lvl7pPr>
            <a:lvl8pPr marL="3429000" indent="-228600" eaLnBrk="0" fontAlgn="base" hangingPunct="0">
              <a:spcBef>
                <a:spcPct val="0"/>
              </a:spcBef>
              <a:spcAft>
                <a:spcPct val="0"/>
              </a:spcAft>
              <a:defRPr sz="2400">
                <a:solidFill>
                  <a:schemeClr val="tx1"/>
                </a:solidFill>
                <a:latin typeface="Arial" charset="0"/>
                <a:ea typeface="黑体" pitchFamily="2" charset="-122"/>
              </a:defRPr>
            </a:lvl8pPr>
            <a:lvl9pPr marL="3886200" indent="-228600" eaLnBrk="0" fontAlgn="base" hangingPunct="0">
              <a:spcBef>
                <a:spcPct val="0"/>
              </a:spcBef>
              <a:spcAft>
                <a:spcPct val="0"/>
              </a:spcAft>
              <a:defRPr sz="2400">
                <a:solidFill>
                  <a:schemeClr val="tx1"/>
                </a:solidFill>
                <a:latin typeface="Arial" charset="0"/>
                <a:ea typeface="黑体" pitchFamily="2" charset="-122"/>
              </a:defRPr>
            </a:lvl9pPr>
          </a:lstStyle>
          <a:p>
            <a:pPr eaLnBrk="1" hangingPunct="1"/>
            <a:r>
              <a:rPr lang="zh-CN" altLang="en-US" sz="2000" dirty="0"/>
              <a:t>     </a:t>
            </a:r>
            <a:r>
              <a:rPr lang="zh-CN" altLang="en-US" sz="2000" b="1" dirty="0" smtClean="0">
                <a:solidFill>
                  <a:srgbClr val="FF3300"/>
                </a:solidFill>
              </a:rPr>
              <a:t>图</a:t>
            </a:r>
            <a:r>
              <a:rPr lang="en-US" altLang="zh-CN" sz="2000" b="1" dirty="0" smtClean="0">
                <a:solidFill>
                  <a:srgbClr val="FF3300"/>
                </a:solidFill>
              </a:rPr>
              <a:t>11-2    </a:t>
            </a:r>
            <a:r>
              <a:rPr lang="en-US" altLang="zh-CN" sz="2000" b="1" dirty="0">
                <a:solidFill>
                  <a:srgbClr val="3333CC"/>
                </a:solidFill>
              </a:rPr>
              <a:t>AT89C51</a:t>
            </a:r>
            <a:r>
              <a:rPr lang="zh-CN" altLang="en-US" sz="2000" b="1" dirty="0">
                <a:solidFill>
                  <a:srgbClr val="3333CC"/>
                </a:solidFill>
              </a:rPr>
              <a:t>单片机扩展的片外三总线</a:t>
            </a:r>
          </a:p>
        </p:txBody>
      </p:sp>
      <p:pic>
        <p:nvPicPr>
          <p:cNvPr id="15372" name="Picture 12" descr="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1196975"/>
            <a:ext cx="4824412" cy="419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4246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3"/>
          <p:cNvSpPr>
            <a:spLocks noGrp="1" noChangeArrowheads="1"/>
          </p:cNvSpPr>
          <p:nvPr>
            <p:ph type="sldNum" sz="quarter" idx="11"/>
          </p:nvPr>
        </p:nvSpPr>
        <p:spPr>
          <a:ln/>
        </p:spPr>
        <p:txBody>
          <a:bodyPr/>
          <a:lstStyle/>
          <a:p>
            <a:pPr>
              <a:defRPr/>
            </a:pPr>
            <a:fld id="{882653D0-97D5-417B-A503-D7E8486DA5EB}" type="slidenum">
              <a:rPr lang="zh-CN" altLang="en-US"/>
              <a:pPr>
                <a:defRPr/>
              </a:pPr>
              <a:t>10</a:t>
            </a:fld>
            <a:endParaRPr lang="en-US" altLang="zh-CN"/>
          </a:p>
        </p:txBody>
      </p:sp>
      <p:sp>
        <p:nvSpPr>
          <p:cNvPr id="16386" name="内容占位符 1"/>
          <p:cNvSpPr>
            <a:spLocks noGrp="1"/>
          </p:cNvSpPr>
          <p:nvPr>
            <p:ph/>
          </p:nvPr>
        </p:nvSpPr>
        <p:spPr>
          <a:xfrm>
            <a:off x="0" y="571500"/>
            <a:ext cx="9144000" cy="5905500"/>
          </a:xfrm>
        </p:spPr>
        <p:txBody>
          <a:bodyPr/>
          <a:lstStyle/>
          <a:p>
            <a:pPr marL="0" indent="0" algn="l">
              <a:lnSpc>
                <a:spcPct val="150000"/>
              </a:lnSpc>
              <a:spcBef>
                <a:spcPts val="0"/>
              </a:spcBef>
            </a:pPr>
            <a:r>
              <a:rPr lang="en-US" altLang="zh-CN" b="1" dirty="0" smtClean="0">
                <a:solidFill>
                  <a:srgbClr val="FF3300"/>
                </a:solidFill>
                <a:ea typeface="宋体" charset="-122"/>
              </a:rPr>
              <a:t>        3</a:t>
            </a:r>
            <a:r>
              <a:rPr lang="zh-CN" altLang="en-US" b="1" dirty="0" smtClean="0">
                <a:solidFill>
                  <a:srgbClr val="FF3300"/>
                </a:solidFill>
              </a:rPr>
              <a:t>．控制信号线</a:t>
            </a:r>
            <a:endParaRPr lang="zh-CN" altLang="en-US" dirty="0" smtClean="0">
              <a:solidFill>
                <a:srgbClr val="FF3300"/>
              </a:solidFill>
            </a:endParaRPr>
          </a:p>
          <a:p>
            <a:pPr marL="0" indent="0" algn="l">
              <a:lnSpc>
                <a:spcPct val="150000"/>
              </a:lnSpc>
              <a:spcBef>
                <a:spcPts val="0"/>
              </a:spcBef>
            </a:pPr>
            <a:r>
              <a:rPr lang="zh-CN" altLang="en-US" dirty="0" smtClean="0"/>
              <a:t>        除地址线和数据线外，还要有系统的控制总线。这些信号有的就是单片机引脚的第一功能信号，有的则是</a:t>
            </a:r>
            <a:r>
              <a:rPr lang="en-US" altLang="zh-CN" dirty="0" smtClean="0">
                <a:ea typeface="宋体" charset="-122"/>
              </a:rPr>
              <a:t>P3</a:t>
            </a:r>
            <a:r>
              <a:rPr lang="zh-CN" altLang="en-US" dirty="0" smtClean="0"/>
              <a:t>口第二功能信号。包括：</a:t>
            </a:r>
          </a:p>
          <a:p>
            <a:pPr marL="0" indent="0" algn="l">
              <a:lnSpc>
                <a:spcPct val="150000"/>
              </a:lnSpc>
              <a:spcBef>
                <a:spcPts val="0"/>
              </a:spcBef>
            </a:pPr>
            <a:r>
              <a:rPr lang="zh-CN" altLang="en-US" dirty="0" smtClean="0"/>
              <a:t>（</a:t>
            </a:r>
            <a:r>
              <a:rPr lang="en-US" altLang="zh-CN" dirty="0" smtClean="0">
                <a:ea typeface="宋体" charset="-122"/>
              </a:rPr>
              <a:t>1</a:t>
            </a:r>
            <a:r>
              <a:rPr lang="zh-CN" altLang="en-US" dirty="0" smtClean="0"/>
              <a:t>）</a:t>
            </a:r>
            <a:r>
              <a:rPr lang="zh-CN" altLang="en-US" dirty="0" smtClean="0">
                <a:ea typeface="宋体" charset="-122"/>
              </a:rPr>
              <a:t> </a:t>
            </a:r>
            <a:r>
              <a:rPr lang="en-US" altLang="zh-CN" b="1" dirty="0" smtClean="0">
                <a:solidFill>
                  <a:srgbClr val="FF3300"/>
                </a:solidFill>
                <a:ea typeface="宋体" charset="-122"/>
              </a:rPr>
              <a:t>       </a:t>
            </a:r>
            <a:r>
              <a:rPr lang="zh-CN" altLang="en-US" dirty="0" smtClean="0"/>
              <a:t>作为</a:t>
            </a:r>
            <a:r>
              <a:rPr lang="zh-CN" altLang="en-US" b="1" dirty="0" smtClean="0">
                <a:solidFill>
                  <a:srgbClr val="3333CC"/>
                </a:solidFill>
              </a:rPr>
              <a:t>外扩程序存储器</a:t>
            </a:r>
            <a:r>
              <a:rPr lang="zh-CN" altLang="en-US" dirty="0" smtClean="0"/>
              <a:t>的</a:t>
            </a:r>
            <a:r>
              <a:rPr lang="zh-CN" altLang="en-US" b="1" dirty="0" smtClean="0">
                <a:solidFill>
                  <a:srgbClr val="3333CC"/>
                </a:solidFill>
              </a:rPr>
              <a:t>读选通</a:t>
            </a:r>
            <a:r>
              <a:rPr lang="zh-CN" altLang="en-US" dirty="0" smtClean="0"/>
              <a:t>控制信号。</a:t>
            </a:r>
          </a:p>
          <a:p>
            <a:pPr marL="0" indent="0" algn="l">
              <a:lnSpc>
                <a:spcPct val="150000"/>
              </a:lnSpc>
              <a:spcBef>
                <a:spcPts val="0"/>
              </a:spcBef>
            </a:pPr>
            <a:r>
              <a:rPr lang="zh-CN" altLang="en-US" dirty="0" smtClean="0"/>
              <a:t>（</a:t>
            </a:r>
            <a:r>
              <a:rPr lang="en-US" altLang="zh-CN" dirty="0" smtClean="0">
                <a:ea typeface="宋体" charset="-122"/>
              </a:rPr>
              <a:t>2</a:t>
            </a:r>
            <a:r>
              <a:rPr lang="zh-CN" altLang="en-US" dirty="0" smtClean="0"/>
              <a:t>）</a:t>
            </a:r>
            <a:r>
              <a:rPr lang="zh-CN" altLang="en-US" dirty="0" smtClean="0">
                <a:ea typeface="宋体" charset="-122"/>
              </a:rPr>
              <a:t> </a:t>
            </a:r>
            <a:r>
              <a:rPr lang="en-US" altLang="zh-CN" b="1" dirty="0" smtClean="0">
                <a:solidFill>
                  <a:srgbClr val="FF3300"/>
                </a:solidFill>
                <a:ea typeface="宋体" charset="-122"/>
              </a:rPr>
              <a:t>     </a:t>
            </a:r>
            <a:r>
              <a:rPr lang="zh-CN" altLang="en-US" b="1" dirty="0" smtClean="0">
                <a:ea typeface="宋体" charset="-122"/>
              </a:rPr>
              <a:t>和</a:t>
            </a:r>
            <a:r>
              <a:rPr lang="en-US" altLang="zh-CN" b="1" dirty="0" smtClean="0">
                <a:solidFill>
                  <a:srgbClr val="FF3300"/>
                </a:solidFill>
                <a:ea typeface="宋体" charset="-122"/>
              </a:rPr>
              <a:t>      </a:t>
            </a:r>
            <a:r>
              <a:rPr lang="zh-CN" altLang="en-US" dirty="0" smtClean="0"/>
              <a:t>为</a:t>
            </a:r>
            <a:r>
              <a:rPr lang="zh-CN" altLang="en-US" b="1" dirty="0" smtClean="0">
                <a:solidFill>
                  <a:srgbClr val="3333CC"/>
                </a:solidFill>
              </a:rPr>
              <a:t>外扩数据存储器</a:t>
            </a:r>
            <a:r>
              <a:rPr lang="zh-CN" altLang="en-US" dirty="0" smtClean="0"/>
              <a:t>和</a:t>
            </a:r>
            <a:r>
              <a:rPr lang="en-US" altLang="zh-CN" dirty="0" smtClean="0">
                <a:ea typeface="宋体" charset="-122"/>
              </a:rPr>
              <a:t>I/O</a:t>
            </a:r>
            <a:r>
              <a:rPr lang="zh-CN" altLang="en-US" dirty="0" smtClean="0"/>
              <a:t>的读、写选通控制信号。</a:t>
            </a:r>
          </a:p>
          <a:p>
            <a:pPr marL="0" indent="0" algn="l">
              <a:lnSpc>
                <a:spcPct val="150000"/>
              </a:lnSpc>
              <a:spcBef>
                <a:spcPts val="0"/>
              </a:spcBef>
            </a:pPr>
            <a:r>
              <a:rPr lang="zh-CN" altLang="en-US" dirty="0" smtClean="0"/>
              <a:t>（</a:t>
            </a:r>
            <a:r>
              <a:rPr lang="en-US" altLang="zh-CN" dirty="0" smtClean="0">
                <a:ea typeface="宋体" charset="-122"/>
              </a:rPr>
              <a:t>3</a:t>
            </a:r>
            <a:r>
              <a:rPr lang="zh-CN" altLang="en-US" dirty="0" smtClean="0"/>
              <a:t>）</a:t>
            </a:r>
            <a:r>
              <a:rPr lang="en-US" altLang="zh-CN" b="1" dirty="0" smtClean="0">
                <a:solidFill>
                  <a:srgbClr val="FF3300"/>
                </a:solidFill>
                <a:ea typeface="宋体" charset="-122"/>
              </a:rPr>
              <a:t>ALE</a:t>
            </a:r>
            <a:r>
              <a:rPr lang="zh-CN" altLang="en-US" dirty="0" smtClean="0"/>
              <a:t>作为</a:t>
            </a:r>
            <a:r>
              <a:rPr lang="en-US" altLang="zh-CN" dirty="0" smtClean="0">
                <a:ea typeface="宋体" charset="-122"/>
              </a:rPr>
              <a:t>P0</a:t>
            </a:r>
            <a:r>
              <a:rPr lang="zh-CN" altLang="en-US" dirty="0" smtClean="0"/>
              <a:t>口发出的低</a:t>
            </a:r>
            <a:r>
              <a:rPr lang="en-US" altLang="zh-CN" dirty="0" smtClean="0">
                <a:ea typeface="宋体" charset="-122"/>
              </a:rPr>
              <a:t>8</a:t>
            </a:r>
            <a:r>
              <a:rPr lang="zh-CN" altLang="en-US" dirty="0" smtClean="0"/>
              <a:t>位地址锁存控制信号。</a:t>
            </a:r>
          </a:p>
          <a:p>
            <a:pPr marL="0" indent="0" algn="l">
              <a:lnSpc>
                <a:spcPct val="150000"/>
              </a:lnSpc>
              <a:spcBef>
                <a:spcPts val="0"/>
              </a:spcBef>
            </a:pPr>
            <a:r>
              <a:rPr lang="zh-CN" altLang="en-US" dirty="0" smtClean="0"/>
              <a:t>（</a:t>
            </a:r>
            <a:r>
              <a:rPr lang="en-US" altLang="zh-CN" dirty="0" smtClean="0">
                <a:ea typeface="宋体" charset="-122"/>
              </a:rPr>
              <a:t>4</a:t>
            </a:r>
            <a:r>
              <a:rPr lang="zh-CN" altLang="en-US" dirty="0" smtClean="0"/>
              <a:t>）</a:t>
            </a:r>
            <a:r>
              <a:rPr lang="en-US" altLang="zh-CN" b="1" dirty="0" smtClean="0">
                <a:solidFill>
                  <a:srgbClr val="FF3300"/>
                </a:solidFill>
                <a:ea typeface="宋体" charset="-122"/>
              </a:rPr>
              <a:t>      </a:t>
            </a:r>
            <a:r>
              <a:rPr lang="zh-CN" altLang="en-US" dirty="0" smtClean="0"/>
              <a:t>为片内、片外程序存储器的选择控制信号。</a:t>
            </a:r>
          </a:p>
          <a:p>
            <a:pPr marL="0" indent="0" algn="l">
              <a:lnSpc>
                <a:spcPct val="150000"/>
              </a:lnSpc>
              <a:spcBef>
                <a:spcPts val="0"/>
              </a:spcBef>
            </a:pPr>
            <a:r>
              <a:rPr lang="zh-CN" altLang="en-US" dirty="0" smtClean="0"/>
              <a:t>        可见，</a:t>
            </a:r>
            <a:r>
              <a:rPr lang="en-US" altLang="zh-CN" dirty="0" smtClean="0">
                <a:ea typeface="宋体" charset="-122"/>
              </a:rPr>
              <a:t>AT89S51</a:t>
            </a:r>
            <a:r>
              <a:rPr lang="zh-CN" altLang="en-US" dirty="0" smtClean="0"/>
              <a:t>的</a:t>
            </a:r>
            <a:r>
              <a:rPr lang="en-US" altLang="zh-CN" dirty="0" smtClean="0">
                <a:ea typeface="宋体" charset="-122"/>
              </a:rPr>
              <a:t>4</a:t>
            </a:r>
            <a:r>
              <a:rPr lang="zh-CN" altLang="en-US" dirty="0" smtClean="0"/>
              <a:t>个并行</a:t>
            </a:r>
            <a:r>
              <a:rPr lang="en-US" altLang="zh-CN" dirty="0" smtClean="0">
                <a:ea typeface="宋体" charset="-122"/>
              </a:rPr>
              <a:t>I/O</a:t>
            </a:r>
            <a:r>
              <a:rPr lang="zh-CN" altLang="en-US" dirty="0" smtClean="0"/>
              <a:t>口，由于系统扩展的需要，</a:t>
            </a:r>
            <a:r>
              <a:rPr lang="zh-CN" altLang="en-US" b="1" dirty="0" smtClean="0">
                <a:solidFill>
                  <a:srgbClr val="3333CC"/>
                </a:solidFill>
              </a:rPr>
              <a:t>真正作为数字</a:t>
            </a:r>
            <a:r>
              <a:rPr lang="en-US" altLang="zh-CN" b="1" dirty="0" smtClean="0">
                <a:solidFill>
                  <a:srgbClr val="3333CC"/>
                </a:solidFill>
                <a:ea typeface="宋体" charset="-122"/>
              </a:rPr>
              <a:t>I/O</a:t>
            </a:r>
            <a:r>
              <a:rPr lang="zh-CN" altLang="en-US" b="1" dirty="0" smtClean="0">
                <a:solidFill>
                  <a:srgbClr val="3333CC"/>
                </a:solidFill>
              </a:rPr>
              <a:t>用，就剩下</a:t>
            </a:r>
            <a:r>
              <a:rPr lang="en-US" altLang="zh-CN" b="1" dirty="0" smtClean="0">
                <a:solidFill>
                  <a:srgbClr val="3333CC"/>
                </a:solidFill>
                <a:ea typeface="宋体" charset="-122"/>
              </a:rPr>
              <a:t>P1</a:t>
            </a:r>
            <a:r>
              <a:rPr lang="zh-CN" altLang="en-US" b="1" dirty="0" smtClean="0">
                <a:solidFill>
                  <a:srgbClr val="3333CC"/>
                </a:solidFill>
              </a:rPr>
              <a:t>和</a:t>
            </a:r>
            <a:r>
              <a:rPr lang="en-US" altLang="zh-CN" b="1" dirty="0" smtClean="0">
                <a:solidFill>
                  <a:srgbClr val="3333CC"/>
                </a:solidFill>
                <a:ea typeface="宋体" charset="-122"/>
              </a:rPr>
              <a:t>P3</a:t>
            </a:r>
            <a:r>
              <a:rPr lang="zh-CN" altLang="en-US" b="1" dirty="0" smtClean="0">
                <a:solidFill>
                  <a:srgbClr val="3333CC"/>
                </a:solidFill>
              </a:rPr>
              <a:t>的部分口线</a:t>
            </a:r>
            <a:r>
              <a:rPr lang="zh-CN" altLang="en-US" dirty="0" smtClean="0"/>
              <a:t>了。</a:t>
            </a:r>
          </a:p>
          <a:p>
            <a:pPr>
              <a:lnSpc>
                <a:spcPct val="130000"/>
              </a:lnSpc>
            </a:pPr>
            <a:endParaRPr lang="zh-CN" altLang="en-US" dirty="0" smtClean="0"/>
          </a:p>
        </p:txBody>
      </p:sp>
      <p:graphicFrame>
        <p:nvGraphicFramePr>
          <p:cNvPr id="16394" name="Object 10"/>
          <p:cNvGraphicFramePr>
            <a:graphicFrameLocks noChangeAspect="1"/>
          </p:cNvGraphicFramePr>
          <p:nvPr/>
        </p:nvGraphicFramePr>
        <p:xfrm>
          <a:off x="4597400" y="2311400"/>
          <a:ext cx="914400" cy="198438"/>
        </p:xfrm>
        <a:graphic>
          <a:graphicData uri="http://schemas.openxmlformats.org/presentationml/2006/ole">
            <mc:AlternateContent xmlns:mc="http://schemas.openxmlformats.org/markup-compatibility/2006">
              <mc:Choice xmlns:v="urn:schemas-microsoft-com:vml" Requires="v">
                <p:oleObj spid="_x0000_s272701" name="Equation" r:id="rId3" imgW="914400" imgH="198720" progId="Equation.DSMT4">
                  <p:embed/>
                </p:oleObj>
              </mc:Choice>
              <mc:Fallback>
                <p:oleObj name="Equation" r:id="rId3" imgW="914400" imgH="19872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7400" y="231140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395" name="Object 11"/>
          <p:cNvGraphicFramePr>
            <a:graphicFrameLocks noChangeAspect="1"/>
          </p:cNvGraphicFramePr>
          <p:nvPr>
            <p:extLst>
              <p:ext uri="{D42A27DB-BD31-4B8C-83A1-F6EECF244321}">
                <p14:modId xmlns:p14="http://schemas.microsoft.com/office/powerpoint/2010/main" val="3240357617"/>
              </p:ext>
            </p:extLst>
          </p:nvPr>
        </p:nvGraphicFramePr>
        <p:xfrm>
          <a:off x="676275" y="2862263"/>
          <a:ext cx="893763" cy="434975"/>
        </p:xfrm>
        <a:graphic>
          <a:graphicData uri="http://schemas.openxmlformats.org/presentationml/2006/ole">
            <mc:AlternateContent xmlns:mc="http://schemas.openxmlformats.org/markup-compatibility/2006">
              <mc:Choice xmlns:v="urn:schemas-microsoft-com:vml" Requires="v">
                <p:oleObj spid="_x0000_s272702" name="Equation" r:id="rId5" imgW="444240" imgH="215640" progId="Equation.DSMT4">
                  <p:embed/>
                </p:oleObj>
              </mc:Choice>
              <mc:Fallback>
                <p:oleObj name="Equation" r:id="rId5" imgW="44424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275" y="2862263"/>
                        <a:ext cx="893763" cy="434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396" name="Object 12"/>
          <p:cNvGraphicFramePr>
            <a:graphicFrameLocks noChangeAspect="1"/>
          </p:cNvGraphicFramePr>
          <p:nvPr>
            <p:extLst>
              <p:ext uri="{D42A27DB-BD31-4B8C-83A1-F6EECF244321}">
                <p14:modId xmlns:p14="http://schemas.microsoft.com/office/powerpoint/2010/main" val="628103221"/>
              </p:ext>
            </p:extLst>
          </p:nvPr>
        </p:nvGraphicFramePr>
        <p:xfrm>
          <a:off x="854075" y="3467100"/>
          <a:ext cx="503238" cy="384175"/>
        </p:xfrm>
        <a:graphic>
          <a:graphicData uri="http://schemas.openxmlformats.org/presentationml/2006/ole">
            <mc:AlternateContent xmlns:mc="http://schemas.openxmlformats.org/markup-compatibility/2006">
              <mc:Choice xmlns:v="urn:schemas-microsoft-com:vml" Requires="v">
                <p:oleObj spid="_x0000_s272703" name="Equation" r:id="rId7" imgW="266400" imgH="203040" progId="Equation.DSMT4">
                  <p:embed/>
                </p:oleObj>
              </mc:Choice>
              <mc:Fallback>
                <p:oleObj name="Equation" r:id="rId7" imgW="266400" imgH="2030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4075" y="3467100"/>
                        <a:ext cx="503238" cy="384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397" name="Object 13"/>
          <p:cNvGraphicFramePr>
            <a:graphicFrameLocks noChangeAspect="1"/>
          </p:cNvGraphicFramePr>
          <p:nvPr/>
        </p:nvGraphicFramePr>
        <p:xfrm>
          <a:off x="4997450" y="2309813"/>
          <a:ext cx="114300" cy="203200"/>
        </p:xfrm>
        <a:graphic>
          <a:graphicData uri="http://schemas.openxmlformats.org/presentationml/2006/ole">
            <mc:AlternateContent xmlns:mc="http://schemas.openxmlformats.org/markup-compatibility/2006">
              <mc:Choice xmlns:v="urn:schemas-microsoft-com:vml" Requires="v">
                <p:oleObj spid="_x0000_s272704" name="Equation" r:id="rId9" imgW="114120" imgH="203040" progId="Equation.DSMT4">
                  <p:embed/>
                </p:oleObj>
              </mc:Choice>
              <mc:Fallback>
                <p:oleObj name="Equation" r:id="rId9" imgW="114120" imgH="20304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97450" y="2309813"/>
                        <a:ext cx="114300" cy="203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398" name="Object 14"/>
          <p:cNvGraphicFramePr>
            <a:graphicFrameLocks noChangeAspect="1"/>
          </p:cNvGraphicFramePr>
          <p:nvPr>
            <p:extLst>
              <p:ext uri="{D42A27DB-BD31-4B8C-83A1-F6EECF244321}">
                <p14:modId xmlns:p14="http://schemas.microsoft.com/office/powerpoint/2010/main" val="2765496402"/>
              </p:ext>
            </p:extLst>
          </p:nvPr>
        </p:nvGraphicFramePr>
        <p:xfrm>
          <a:off x="1652588" y="3435350"/>
          <a:ext cx="600075" cy="407988"/>
        </p:xfrm>
        <a:graphic>
          <a:graphicData uri="http://schemas.openxmlformats.org/presentationml/2006/ole">
            <mc:AlternateContent xmlns:mc="http://schemas.openxmlformats.org/markup-compatibility/2006">
              <mc:Choice xmlns:v="urn:schemas-microsoft-com:vml" Requires="v">
                <p:oleObj spid="_x0000_s272705" name="Equation" r:id="rId11" imgW="317160" imgH="215640" progId="Equation.DSMT4">
                  <p:embed/>
                </p:oleObj>
              </mc:Choice>
              <mc:Fallback>
                <p:oleObj name="Equation" r:id="rId11" imgW="317160" imgH="215640"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52588" y="3435350"/>
                        <a:ext cx="600075"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399" name="Object 15"/>
          <p:cNvGraphicFramePr>
            <a:graphicFrameLocks noChangeAspect="1"/>
          </p:cNvGraphicFramePr>
          <p:nvPr/>
        </p:nvGraphicFramePr>
        <p:xfrm>
          <a:off x="4597400" y="2311400"/>
          <a:ext cx="914400" cy="198438"/>
        </p:xfrm>
        <a:graphic>
          <a:graphicData uri="http://schemas.openxmlformats.org/presentationml/2006/ole">
            <mc:AlternateContent xmlns:mc="http://schemas.openxmlformats.org/markup-compatibility/2006">
              <mc:Choice xmlns:v="urn:schemas-microsoft-com:vml" Requires="v">
                <p:oleObj spid="_x0000_s272706" name="Equation" r:id="rId13" imgW="914400" imgH="198720" progId="Equation.DSMT4">
                  <p:embed/>
                </p:oleObj>
              </mc:Choice>
              <mc:Fallback>
                <p:oleObj name="Equation" r:id="rId13" imgW="914400" imgH="19872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7400" y="231140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00" name="Object 16"/>
          <p:cNvGraphicFramePr>
            <a:graphicFrameLocks noChangeAspect="1"/>
          </p:cNvGraphicFramePr>
          <p:nvPr>
            <p:extLst>
              <p:ext uri="{D42A27DB-BD31-4B8C-83A1-F6EECF244321}">
                <p14:modId xmlns:p14="http://schemas.microsoft.com/office/powerpoint/2010/main" val="1579863940"/>
              </p:ext>
            </p:extLst>
          </p:nvPr>
        </p:nvGraphicFramePr>
        <p:xfrm>
          <a:off x="876300" y="4570413"/>
          <a:ext cx="503238" cy="384175"/>
        </p:xfrm>
        <a:graphic>
          <a:graphicData uri="http://schemas.openxmlformats.org/presentationml/2006/ole">
            <mc:AlternateContent xmlns:mc="http://schemas.openxmlformats.org/markup-compatibility/2006">
              <mc:Choice xmlns:v="urn:schemas-microsoft-com:vml" Requires="v">
                <p:oleObj spid="_x0000_s272707" name="Equation" r:id="rId14" imgW="266400" imgH="203040" progId="Equation.DSMT4">
                  <p:embed/>
                </p:oleObj>
              </mc:Choice>
              <mc:Fallback>
                <p:oleObj name="Equation" r:id="rId14" imgW="266400" imgH="20304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76300" y="4570413"/>
                        <a:ext cx="503238" cy="384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6668351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a:t>
            </a:fld>
            <a:endParaRPr lang="en-US" altLang="zh-CN" dirty="0"/>
          </a:p>
        </p:txBody>
      </p:sp>
      <p:sp>
        <p:nvSpPr>
          <p:cNvPr id="4" name="矩形 3"/>
          <p:cNvSpPr/>
          <p:nvPr/>
        </p:nvSpPr>
        <p:spPr>
          <a:xfrm>
            <a:off x="-1" y="662104"/>
            <a:ext cx="11052313" cy="461665"/>
          </a:xfrm>
          <a:prstGeom prst="rect">
            <a:avLst/>
          </a:prstGeom>
        </p:spPr>
        <p:txBody>
          <a:bodyPr wrap="square">
            <a:spAutoFit/>
          </a:bodyPr>
          <a:lstStyle/>
          <a:p>
            <a:pPr algn="l"/>
            <a:r>
              <a:rPr lang="en-US" altLang="zh-CN" sz="2400" b="1" dirty="0" smtClean="0">
                <a:solidFill>
                  <a:srgbClr val="7030A0"/>
                </a:solidFill>
              </a:rPr>
              <a:t>        11.2.2  </a:t>
            </a:r>
            <a:r>
              <a:rPr lang="zh-CN" altLang="en-US" sz="2400" b="1" dirty="0">
                <a:solidFill>
                  <a:srgbClr val="7030A0"/>
                </a:solidFill>
              </a:rPr>
              <a:t>外部地址锁存器</a:t>
            </a:r>
          </a:p>
        </p:txBody>
      </p:sp>
      <p:sp>
        <p:nvSpPr>
          <p:cNvPr id="5" name="矩形 4"/>
          <p:cNvSpPr/>
          <p:nvPr/>
        </p:nvSpPr>
        <p:spPr>
          <a:xfrm>
            <a:off x="0" y="1229932"/>
            <a:ext cx="9054548" cy="1569660"/>
          </a:xfrm>
          <a:prstGeom prst="rect">
            <a:avLst/>
          </a:prstGeom>
        </p:spPr>
        <p:txBody>
          <a:bodyPr wrap="square">
            <a:spAutoFit/>
          </a:bodyPr>
          <a:lstStyle/>
          <a:p>
            <a:pPr algn="l"/>
            <a:r>
              <a:rPr lang="zh-CN" altLang="en-US" sz="2400" b="1" dirty="0" smtClean="0">
                <a:solidFill>
                  <a:schemeClr val="accent2"/>
                </a:solidFill>
                <a:latin typeface="+mn-lt"/>
                <a:ea typeface="+mn-ea"/>
              </a:rPr>
              <a:t>        外部</a:t>
            </a:r>
            <a:r>
              <a:rPr lang="zh-CN" altLang="en-US" sz="2400" b="1" dirty="0">
                <a:solidFill>
                  <a:schemeClr val="accent2"/>
                </a:solidFill>
                <a:latin typeface="+mn-lt"/>
                <a:ea typeface="+mn-ea"/>
              </a:rPr>
              <a:t>地址锁存器的</a:t>
            </a:r>
            <a:r>
              <a:rPr lang="zh-CN" altLang="en-US" sz="2400" b="1" dirty="0">
                <a:solidFill>
                  <a:srgbClr val="0000FF"/>
                </a:solidFill>
                <a:latin typeface="+mn-lt"/>
                <a:ea typeface="+mn-ea"/>
              </a:rPr>
              <a:t>作用</a:t>
            </a:r>
            <a:r>
              <a:rPr lang="zh-CN" altLang="en-US" sz="2400" b="1" dirty="0">
                <a:solidFill>
                  <a:schemeClr val="accent2"/>
                </a:solidFill>
                <a:latin typeface="+mn-lt"/>
                <a:ea typeface="+mn-ea"/>
              </a:rPr>
              <a:t>是</a:t>
            </a:r>
            <a:r>
              <a:rPr lang="zh-CN" altLang="en-US" sz="2400" b="1" dirty="0">
                <a:solidFill>
                  <a:srgbClr val="CC3300"/>
                </a:solidFill>
                <a:latin typeface="+mn-lt"/>
                <a:ea typeface="+mn-ea"/>
              </a:rPr>
              <a:t>配合</a:t>
            </a:r>
            <a:r>
              <a:rPr lang="zh-CN" altLang="en-US" sz="2400" b="1" dirty="0">
                <a:solidFill>
                  <a:schemeClr val="accent2"/>
                </a:solidFill>
                <a:latin typeface="+mn-lt"/>
                <a:ea typeface="+mn-ea"/>
              </a:rPr>
              <a:t>地址锁存信号</a:t>
            </a:r>
            <a:r>
              <a:rPr lang="en-US" altLang="zh-CN" sz="2400" b="1" dirty="0">
                <a:solidFill>
                  <a:schemeClr val="accent2"/>
                </a:solidFill>
                <a:latin typeface="+mn-lt"/>
                <a:ea typeface="+mn-ea"/>
              </a:rPr>
              <a:t>ALE</a:t>
            </a:r>
            <a:r>
              <a:rPr lang="zh-CN" altLang="en-US" sz="2400" b="1" dirty="0">
                <a:solidFill>
                  <a:schemeClr val="accent2"/>
                </a:solidFill>
                <a:latin typeface="+mn-lt"/>
                <a:ea typeface="+mn-ea"/>
              </a:rPr>
              <a:t>，将</a:t>
            </a:r>
            <a:r>
              <a:rPr lang="en-US" altLang="zh-CN" sz="2400" b="1" dirty="0">
                <a:solidFill>
                  <a:schemeClr val="accent2"/>
                </a:solidFill>
                <a:latin typeface="+mn-lt"/>
                <a:ea typeface="+mn-ea"/>
              </a:rPr>
              <a:t>CPU</a:t>
            </a:r>
            <a:r>
              <a:rPr lang="zh-CN" altLang="en-US" sz="2400" b="1" dirty="0">
                <a:solidFill>
                  <a:schemeClr val="accent2"/>
                </a:solidFill>
                <a:latin typeface="+mn-lt"/>
                <a:ea typeface="+mn-ea"/>
              </a:rPr>
              <a:t>通过</a:t>
            </a:r>
            <a:r>
              <a:rPr lang="en-US" altLang="zh-CN" sz="2400" b="1" dirty="0">
                <a:solidFill>
                  <a:schemeClr val="accent2"/>
                </a:solidFill>
                <a:latin typeface="+mn-lt"/>
                <a:ea typeface="+mn-ea"/>
              </a:rPr>
              <a:t>P0</a:t>
            </a:r>
            <a:r>
              <a:rPr lang="zh-CN" altLang="en-US" sz="2400" b="1" dirty="0">
                <a:solidFill>
                  <a:schemeClr val="accent2"/>
                </a:solidFill>
                <a:latin typeface="+mn-lt"/>
                <a:ea typeface="+mn-ea"/>
              </a:rPr>
              <a:t>口输出的所要访问单元的低</a:t>
            </a:r>
            <a:r>
              <a:rPr lang="en-US" altLang="zh-CN" sz="2400" b="1" dirty="0">
                <a:solidFill>
                  <a:schemeClr val="accent2"/>
                </a:solidFill>
                <a:latin typeface="+mn-lt"/>
                <a:ea typeface="+mn-ea"/>
              </a:rPr>
              <a:t>8</a:t>
            </a:r>
            <a:r>
              <a:rPr lang="zh-CN" altLang="en-US" sz="2400" b="1" dirty="0">
                <a:solidFill>
                  <a:schemeClr val="accent2"/>
                </a:solidFill>
                <a:latin typeface="+mn-lt"/>
                <a:ea typeface="+mn-ea"/>
              </a:rPr>
              <a:t>位地址信号锁存起来，以使此地址信号在对所访问单元的操作过程中一直有效，并使</a:t>
            </a:r>
            <a:r>
              <a:rPr lang="en-US" altLang="zh-CN" sz="2400" b="1" dirty="0">
                <a:solidFill>
                  <a:schemeClr val="accent2"/>
                </a:solidFill>
                <a:latin typeface="+mn-lt"/>
                <a:ea typeface="+mn-ea"/>
              </a:rPr>
              <a:t>P0</a:t>
            </a:r>
            <a:r>
              <a:rPr lang="zh-CN" altLang="en-US" sz="2400" b="1" dirty="0">
                <a:solidFill>
                  <a:schemeClr val="accent2"/>
                </a:solidFill>
                <a:latin typeface="+mn-lt"/>
                <a:ea typeface="+mn-ea"/>
              </a:rPr>
              <a:t>口能作为数据通道使用。常用的地址锁存器有</a:t>
            </a:r>
            <a:r>
              <a:rPr lang="en-US" altLang="zh-CN" sz="2400" b="1" dirty="0">
                <a:solidFill>
                  <a:schemeClr val="accent2"/>
                </a:solidFill>
                <a:latin typeface="+mn-lt"/>
                <a:ea typeface="+mn-ea"/>
              </a:rPr>
              <a:t>74LS373</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74LS573</a:t>
            </a:r>
            <a:r>
              <a:rPr lang="zh-CN" altLang="en-US" sz="2400" b="1" dirty="0">
                <a:solidFill>
                  <a:schemeClr val="accent2"/>
                </a:solidFill>
                <a:latin typeface="+mn-lt"/>
                <a:ea typeface="+mn-ea"/>
              </a:rPr>
              <a:t>等。</a:t>
            </a:r>
          </a:p>
        </p:txBody>
      </p:sp>
      <p:pic>
        <p:nvPicPr>
          <p:cNvPr id="3092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4220" y="3873016"/>
            <a:ext cx="4861059" cy="2130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855" y="3314370"/>
            <a:ext cx="3516403" cy="2931906"/>
          </a:xfrm>
          <a:prstGeom prst="rect">
            <a:avLst/>
          </a:prstGeom>
        </p:spPr>
      </p:pic>
      <p:sp>
        <p:nvSpPr>
          <p:cNvPr id="8" name="TextBox 7"/>
          <p:cNvSpPr txBox="1"/>
          <p:nvPr/>
        </p:nvSpPr>
        <p:spPr>
          <a:xfrm>
            <a:off x="1" y="2799592"/>
            <a:ext cx="7841974" cy="461665"/>
          </a:xfrm>
          <a:prstGeom prst="rect">
            <a:avLst/>
          </a:prstGeom>
          <a:noFill/>
        </p:spPr>
        <p:txBody>
          <a:bodyPr wrap="square" rtlCol="0">
            <a:spAutoFit/>
          </a:bodyPr>
          <a:lstStyle/>
          <a:p>
            <a:pPr algn="l"/>
            <a:r>
              <a:rPr lang="en-US" altLang="zh-CN" sz="2400" b="1" dirty="0" smtClean="0">
                <a:solidFill>
                  <a:srgbClr val="333399"/>
                </a:solidFill>
                <a:latin typeface="Arial"/>
                <a:ea typeface="幼圆"/>
              </a:rPr>
              <a:t>        74LS373</a:t>
            </a:r>
            <a:r>
              <a:rPr lang="zh-CN" altLang="en-US" sz="2400" b="1" dirty="0" smtClean="0">
                <a:solidFill>
                  <a:srgbClr val="333399"/>
                </a:solidFill>
                <a:latin typeface="Arial"/>
                <a:ea typeface="幼圆"/>
              </a:rPr>
              <a:t>的内部</a:t>
            </a:r>
            <a:r>
              <a:rPr lang="zh-CN" altLang="en-US" sz="2400" b="1" dirty="0">
                <a:solidFill>
                  <a:srgbClr val="333399"/>
                </a:solidFill>
                <a:latin typeface="Arial"/>
                <a:ea typeface="幼圆"/>
              </a:rPr>
              <a:t>结构与真值表</a:t>
            </a:r>
            <a:endParaRPr lang="zh-CN" altLang="en-US" dirty="0"/>
          </a:p>
        </p:txBody>
      </p:sp>
    </p:spTree>
    <p:extLst>
      <p:ext uri="{BB962C8B-B14F-4D97-AF65-F5344CB8AC3E}">
        <p14:creationId xmlns:p14="http://schemas.microsoft.com/office/powerpoint/2010/main" val="3507051578"/>
      </p:ext>
    </p:extLst>
  </p:cSld>
  <p:clrMapOvr>
    <a:masterClrMapping/>
  </p:clrMapOvr>
  <p:transition>
    <p:random/>
    <p:sndAc>
      <p:stSnd>
        <p:snd r:embed="rId2" name="camer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a:t>
            </a:fld>
            <a:endParaRPr lang="en-US" altLang="zh-CN" dirty="0"/>
          </a:p>
        </p:txBody>
      </p:sp>
      <p:sp>
        <p:nvSpPr>
          <p:cNvPr id="4" name="矩形 3"/>
          <p:cNvSpPr/>
          <p:nvPr/>
        </p:nvSpPr>
        <p:spPr>
          <a:xfrm>
            <a:off x="0" y="769491"/>
            <a:ext cx="9144000" cy="461665"/>
          </a:xfrm>
          <a:prstGeom prst="rect">
            <a:avLst/>
          </a:prstGeom>
        </p:spPr>
        <p:txBody>
          <a:bodyPr wrap="square">
            <a:spAutoFit/>
          </a:bodyPr>
          <a:lstStyle/>
          <a:p>
            <a:pPr algn="l"/>
            <a:r>
              <a:rPr lang="en-US" altLang="zh-CN" sz="2400" b="1" kern="1000" dirty="0" smtClean="0">
                <a:solidFill>
                  <a:srgbClr val="0000FF"/>
                </a:solidFill>
                <a:latin typeface="Times New Roman"/>
                <a:ea typeface="宋体"/>
              </a:rPr>
              <a:t>        AT89S51</a:t>
            </a:r>
            <a:r>
              <a:rPr lang="zh-CN" altLang="zh-CN" sz="2400" b="1" kern="1000" dirty="0">
                <a:solidFill>
                  <a:srgbClr val="0000FF"/>
                </a:solidFill>
                <a:latin typeface="Times New Roman"/>
                <a:ea typeface="宋体"/>
                <a:cs typeface="Times New Roman"/>
              </a:rPr>
              <a:t>与</a:t>
            </a:r>
            <a:r>
              <a:rPr lang="en-US" altLang="zh-CN" sz="2400" b="1" kern="1000" dirty="0">
                <a:solidFill>
                  <a:srgbClr val="0000FF"/>
                </a:solidFill>
                <a:latin typeface="Times New Roman"/>
                <a:ea typeface="宋体"/>
              </a:rPr>
              <a:t>74LS373</a:t>
            </a:r>
            <a:r>
              <a:rPr lang="zh-CN" altLang="zh-CN" sz="2400" b="1" kern="1000" dirty="0">
                <a:solidFill>
                  <a:srgbClr val="0000FF"/>
                </a:solidFill>
                <a:latin typeface="Times New Roman"/>
                <a:ea typeface="宋体"/>
                <a:cs typeface="Times New Roman"/>
              </a:rPr>
              <a:t>锁存器的连接图</a:t>
            </a:r>
            <a:endParaRPr lang="zh-CN" altLang="en-US" sz="2400" b="1" dirty="0">
              <a:solidFill>
                <a:srgbClr val="0000FF"/>
              </a:solidFill>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3596" y="1868383"/>
            <a:ext cx="5261726" cy="4084153"/>
          </a:xfrm>
          <a:prstGeom prst="rect">
            <a:avLst/>
          </a:prstGeom>
        </p:spPr>
      </p:pic>
    </p:spTree>
    <p:extLst>
      <p:ext uri="{BB962C8B-B14F-4D97-AF65-F5344CB8AC3E}">
        <p14:creationId xmlns:p14="http://schemas.microsoft.com/office/powerpoint/2010/main" val="430400603"/>
      </p:ext>
    </p:extLst>
  </p:cSld>
  <p:clrMapOvr>
    <a:masterClrMapping/>
  </p:clrMapOvr>
  <p:transition>
    <p:random/>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3D839EA8-A163-4D3B-B7B3-22BF82A84E16}" type="slidenum">
              <a:rPr lang="zh-CN" altLang="en-US"/>
              <a:pPr>
                <a:defRPr/>
              </a:pPr>
              <a:t>13</a:t>
            </a:fld>
            <a:endParaRPr lang="en-US" altLang="zh-CN"/>
          </a:p>
        </p:txBody>
      </p:sp>
      <p:sp>
        <p:nvSpPr>
          <p:cNvPr id="17410" name="内容占位符 1"/>
          <p:cNvSpPr>
            <a:spLocks noGrp="1"/>
          </p:cNvSpPr>
          <p:nvPr>
            <p:ph/>
          </p:nvPr>
        </p:nvSpPr>
        <p:spPr>
          <a:xfrm>
            <a:off x="0" y="2008940"/>
            <a:ext cx="9144000" cy="5410200"/>
          </a:xfrm>
        </p:spPr>
        <p:txBody>
          <a:bodyPr/>
          <a:lstStyle/>
          <a:p>
            <a:pPr indent="14288">
              <a:lnSpc>
                <a:spcPct val="150000"/>
              </a:lnSpc>
            </a:pPr>
            <a:r>
              <a:rPr lang="zh-CN" altLang="en-US" dirty="0" smtClean="0"/>
              <a:t>	  实际系统设计中，既需要扩展程序存储器，又需要扩展数据存储器，</a:t>
            </a:r>
            <a:r>
              <a:rPr lang="zh-CN" altLang="en-US" b="1" dirty="0" smtClean="0">
                <a:solidFill>
                  <a:srgbClr val="3333CC"/>
                </a:solidFill>
              </a:rPr>
              <a:t>如何把片外的两个</a:t>
            </a:r>
            <a:r>
              <a:rPr lang="en-US" altLang="zh-CN" b="1" dirty="0" smtClean="0">
                <a:solidFill>
                  <a:srgbClr val="3333CC"/>
                </a:solidFill>
                <a:ea typeface="宋体" charset="-122"/>
              </a:rPr>
              <a:t>64KB</a:t>
            </a:r>
            <a:r>
              <a:rPr lang="zh-CN" altLang="en-US" b="1" dirty="0" smtClean="0">
                <a:solidFill>
                  <a:srgbClr val="3333CC"/>
                </a:solidFill>
              </a:rPr>
              <a:t>地址空间分配给各个程序存储器、数据存储器芯片，</a:t>
            </a:r>
            <a:r>
              <a:rPr lang="zh-CN" altLang="en-US" dirty="0" smtClean="0"/>
              <a:t>使</a:t>
            </a:r>
            <a:r>
              <a:rPr lang="zh-CN" altLang="en-US" b="1" dirty="0" smtClean="0">
                <a:solidFill>
                  <a:srgbClr val="FF3300"/>
                </a:solidFill>
              </a:rPr>
              <a:t>一个存储单元只对应一个地址</a:t>
            </a:r>
            <a:r>
              <a:rPr lang="zh-CN" altLang="en-US" dirty="0" smtClean="0"/>
              <a:t>，避免单片机发出一个地址时，同时访问两个单元，发生数据冲突。这就是存储器</a:t>
            </a:r>
            <a:r>
              <a:rPr lang="zh-CN" altLang="en-US" b="1" dirty="0" smtClean="0">
                <a:solidFill>
                  <a:srgbClr val="3333CC"/>
                </a:solidFill>
              </a:rPr>
              <a:t>地址空间分配问题</a:t>
            </a:r>
            <a:r>
              <a:rPr lang="zh-CN" altLang="en-US" dirty="0" smtClean="0"/>
              <a:t>。</a:t>
            </a:r>
          </a:p>
          <a:p>
            <a:pPr indent="14288">
              <a:lnSpc>
                <a:spcPct val="150000"/>
              </a:lnSpc>
            </a:pPr>
            <a:endParaRPr lang="zh-CN" altLang="en-US" dirty="0" smtClean="0"/>
          </a:p>
        </p:txBody>
      </p:sp>
      <p:sp>
        <p:nvSpPr>
          <p:cNvPr id="2" name="矩形 1"/>
          <p:cNvSpPr/>
          <p:nvPr/>
        </p:nvSpPr>
        <p:spPr>
          <a:xfrm>
            <a:off x="0" y="595905"/>
            <a:ext cx="9144000" cy="1366528"/>
          </a:xfrm>
          <a:prstGeom prst="rect">
            <a:avLst/>
          </a:prstGeom>
        </p:spPr>
        <p:txBody>
          <a:bodyPr wrap="square">
            <a:spAutoFit/>
          </a:bodyPr>
          <a:lstStyle/>
          <a:p>
            <a:pPr marL="342900" lvl="0" indent="14288">
              <a:lnSpc>
                <a:spcPct val="150000"/>
              </a:lnSpc>
              <a:spcBef>
                <a:spcPct val="20000"/>
              </a:spcBef>
            </a:pPr>
            <a:r>
              <a:rPr lang="en-US" altLang="zh-CN" sz="2800" b="1" kern="0" dirty="0">
                <a:solidFill>
                  <a:srgbClr val="FF0000"/>
                </a:solidFill>
                <a:latin typeface="Arial"/>
                <a:ea typeface="幼圆"/>
              </a:rPr>
              <a:t>11.3  </a:t>
            </a:r>
            <a:r>
              <a:rPr lang="en-US" altLang="zh-CN" sz="2800" b="1" kern="0" dirty="0" smtClean="0">
                <a:solidFill>
                  <a:srgbClr val="FF0000"/>
                </a:solidFill>
                <a:latin typeface="Arial"/>
                <a:ea typeface="幼圆"/>
              </a:rPr>
              <a:t>51</a:t>
            </a:r>
            <a:r>
              <a:rPr lang="zh-CN" altLang="en-US" sz="2800" b="1" kern="0" dirty="0">
                <a:solidFill>
                  <a:srgbClr val="FF0000"/>
                </a:solidFill>
                <a:latin typeface="Arial"/>
                <a:ea typeface="幼圆"/>
              </a:rPr>
              <a:t>系列单片机地址空间分配和地址译码器</a:t>
            </a:r>
          </a:p>
          <a:p>
            <a:pPr marL="342900" lvl="0" indent="14288" algn="just">
              <a:lnSpc>
                <a:spcPct val="150000"/>
              </a:lnSpc>
              <a:spcBef>
                <a:spcPct val="20000"/>
              </a:spcBef>
            </a:pPr>
            <a:r>
              <a:rPr lang="zh-CN" altLang="en-US" sz="2400" b="1" kern="0" dirty="0">
                <a:solidFill>
                  <a:srgbClr val="333399"/>
                </a:solidFill>
                <a:latin typeface="Arial"/>
                <a:ea typeface="幼圆"/>
              </a:rPr>
              <a:t>	</a:t>
            </a:r>
            <a:endParaRPr lang="zh-CN" altLang="en-US" sz="2400" b="1" kern="0" dirty="0">
              <a:solidFill>
                <a:srgbClr val="9900CC"/>
              </a:solidFill>
              <a:latin typeface="Arial"/>
              <a:ea typeface="幼圆"/>
            </a:endParaRPr>
          </a:p>
        </p:txBody>
      </p:sp>
      <p:sp>
        <p:nvSpPr>
          <p:cNvPr id="3" name="矩形 2"/>
          <p:cNvSpPr/>
          <p:nvPr/>
        </p:nvSpPr>
        <p:spPr>
          <a:xfrm>
            <a:off x="0" y="1316102"/>
            <a:ext cx="9144000" cy="646331"/>
          </a:xfrm>
          <a:prstGeom prst="rect">
            <a:avLst/>
          </a:prstGeom>
        </p:spPr>
        <p:txBody>
          <a:bodyPr wrap="square">
            <a:spAutoFit/>
          </a:bodyPr>
          <a:lstStyle/>
          <a:p>
            <a:pPr marL="342900" lvl="0" indent="14288" algn="l">
              <a:lnSpc>
                <a:spcPct val="150000"/>
              </a:lnSpc>
              <a:spcBef>
                <a:spcPct val="20000"/>
              </a:spcBef>
            </a:pPr>
            <a:r>
              <a:rPr lang="en-US" altLang="zh-CN" sz="2400" b="1" kern="0" dirty="0" smtClean="0">
                <a:solidFill>
                  <a:srgbClr val="9900CC"/>
                </a:solidFill>
                <a:latin typeface="Arial"/>
                <a:ea typeface="幼圆"/>
              </a:rPr>
              <a:t>         </a:t>
            </a:r>
            <a:r>
              <a:rPr lang="zh-CN" altLang="en-US" sz="2400" b="1" kern="0" dirty="0" smtClean="0">
                <a:solidFill>
                  <a:srgbClr val="9900CC"/>
                </a:solidFill>
                <a:latin typeface="Arial"/>
                <a:ea typeface="幼圆"/>
              </a:rPr>
              <a:t>存储器</a:t>
            </a:r>
            <a:r>
              <a:rPr lang="zh-CN" altLang="en-US" sz="2400" b="1" kern="0" dirty="0">
                <a:solidFill>
                  <a:srgbClr val="9900CC"/>
                </a:solidFill>
                <a:latin typeface="Arial"/>
                <a:ea typeface="幼圆"/>
              </a:rPr>
              <a:t>地址空间分配</a:t>
            </a:r>
          </a:p>
        </p:txBody>
      </p:sp>
    </p:spTree>
    <p:extLst>
      <p:ext uri="{BB962C8B-B14F-4D97-AF65-F5344CB8AC3E}">
        <p14:creationId xmlns:p14="http://schemas.microsoft.com/office/powerpoint/2010/main" val="1480268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7410">
                                            <p:txEl>
                                              <p:pRg st="0" end="0"/>
                                            </p:txEl>
                                          </p:spTgt>
                                        </p:tgtEl>
                                        <p:attrNameLst>
                                          <p:attrName>style.visibility</p:attrName>
                                        </p:attrNameLst>
                                      </p:cBhvr>
                                      <p:to>
                                        <p:strVal val="visible"/>
                                      </p:to>
                                    </p:set>
                                    <p:animEffect transition="in" filter="fade">
                                      <p:cBhvr>
                                        <p:cTn id="13" dur="1000"/>
                                        <p:tgtEl>
                                          <p:spTgt spid="17410">
                                            <p:txEl>
                                              <p:pRg st="0" end="0"/>
                                            </p:txEl>
                                          </p:spTgt>
                                        </p:tgtEl>
                                      </p:cBhvr>
                                    </p:animEffect>
                                    <p:anim calcmode="lin" valueType="num">
                                      <p:cBhvr>
                                        <p:cTn id="14" dur="1000" fill="hold"/>
                                        <p:tgtEl>
                                          <p:spTgt spid="17410">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74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F67ECEAE-FF76-48FE-91CD-97E8DE8B28AD}" type="slidenum">
              <a:rPr lang="zh-CN" altLang="en-US"/>
              <a:pPr>
                <a:defRPr/>
              </a:pPr>
              <a:t>14</a:t>
            </a:fld>
            <a:endParaRPr lang="en-US" altLang="zh-CN"/>
          </a:p>
        </p:txBody>
      </p:sp>
      <p:sp>
        <p:nvSpPr>
          <p:cNvPr id="18434" name="内容占位符 1"/>
          <p:cNvSpPr>
            <a:spLocks noGrp="1"/>
          </p:cNvSpPr>
          <p:nvPr>
            <p:ph/>
          </p:nvPr>
        </p:nvSpPr>
        <p:spPr>
          <a:xfrm>
            <a:off x="0" y="481013"/>
            <a:ext cx="9144000" cy="5410200"/>
          </a:xfrm>
        </p:spPr>
        <p:txBody>
          <a:bodyPr/>
          <a:lstStyle/>
          <a:p>
            <a:pPr marL="0" indent="0" algn="l">
              <a:lnSpc>
                <a:spcPct val="150000"/>
              </a:lnSpc>
              <a:spcBef>
                <a:spcPts val="0"/>
              </a:spcBef>
            </a:pPr>
            <a:r>
              <a:rPr lang="en-US" altLang="zh-CN" b="1" dirty="0" smtClean="0">
                <a:ea typeface="宋体" charset="-122"/>
              </a:rPr>
              <a:t>        AT89S51</a:t>
            </a:r>
            <a:r>
              <a:rPr lang="zh-CN" altLang="en-US" b="1" dirty="0" smtClean="0"/>
              <a:t>单片机发出的</a:t>
            </a:r>
            <a:r>
              <a:rPr lang="zh-CN" altLang="en-US" b="1" dirty="0" smtClean="0">
                <a:solidFill>
                  <a:srgbClr val="FF3300"/>
                </a:solidFill>
              </a:rPr>
              <a:t>地址码</a:t>
            </a:r>
            <a:r>
              <a:rPr lang="zh-CN" altLang="en-US" b="1" dirty="0" smtClean="0"/>
              <a:t>用于选择某个存储器单元，外扩多片存储器芯片中，单片机必须进行</a:t>
            </a:r>
            <a:r>
              <a:rPr lang="zh-CN" altLang="en-US" b="1" dirty="0" smtClean="0">
                <a:solidFill>
                  <a:srgbClr val="FF3300"/>
                </a:solidFill>
              </a:rPr>
              <a:t>两种选择</a:t>
            </a:r>
            <a:r>
              <a:rPr lang="zh-CN" altLang="en-US" b="1" dirty="0" smtClean="0"/>
              <a:t>：</a:t>
            </a:r>
            <a:endParaRPr lang="en-US" altLang="zh-CN" b="1" dirty="0" smtClean="0"/>
          </a:p>
        </p:txBody>
      </p:sp>
      <p:sp>
        <p:nvSpPr>
          <p:cNvPr id="2" name="矩形 1"/>
          <p:cNvSpPr/>
          <p:nvPr/>
        </p:nvSpPr>
        <p:spPr>
          <a:xfrm>
            <a:off x="0" y="1666614"/>
            <a:ext cx="9144000" cy="1754326"/>
          </a:xfrm>
          <a:prstGeom prst="rect">
            <a:avLst/>
          </a:prstGeom>
        </p:spPr>
        <p:txBody>
          <a:bodyPr wrap="square">
            <a:spAutoFit/>
          </a:bodyPr>
          <a:lstStyle/>
          <a:p>
            <a:pPr lvl="0" algn="l">
              <a:lnSpc>
                <a:spcPct val="150000"/>
              </a:lnSpc>
              <a:spcBef>
                <a:spcPts val="0"/>
              </a:spcBef>
            </a:pPr>
            <a:r>
              <a:rPr lang="en-US" altLang="zh-CN" sz="2400" b="1" kern="0" dirty="0">
                <a:solidFill>
                  <a:srgbClr val="FF3300"/>
                </a:solidFill>
                <a:latin typeface="Arial"/>
                <a:ea typeface="幼圆"/>
              </a:rPr>
              <a:t> </a:t>
            </a:r>
            <a:r>
              <a:rPr lang="en-US" altLang="zh-CN" sz="2400" b="1" kern="0" dirty="0" smtClean="0">
                <a:solidFill>
                  <a:srgbClr val="FF3300"/>
                </a:solidFill>
                <a:latin typeface="Arial"/>
                <a:ea typeface="幼圆"/>
              </a:rPr>
              <a:t>       </a:t>
            </a:r>
            <a:r>
              <a:rPr lang="zh-CN" altLang="en-US" sz="2400" b="1" kern="0" dirty="0" smtClean="0">
                <a:solidFill>
                  <a:srgbClr val="FF3300"/>
                </a:solidFill>
                <a:latin typeface="Arial"/>
                <a:ea typeface="幼圆"/>
              </a:rPr>
              <a:t>一</a:t>
            </a:r>
            <a:r>
              <a:rPr lang="zh-CN" altLang="en-US" sz="2400" b="1" kern="0" dirty="0">
                <a:solidFill>
                  <a:srgbClr val="FF3300"/>
                </a:solidFill>
                <a:latin typeface="Arial"/>
                <a:ea typeface="幼圆"/>
              </a:rPr>
              <a:t>是</a:t>
            </a:r>
            <a:r>
              <a:rPr lang="zh-CN" altLang="en-US" sz="2400" b="1" kern="0" dirty="0">
                <a:solidFill>
                  <a:srgbClr val="333399"/>
                </a:solidFill>
                <a:latin typeface="Arial"/>
                <a:ea typeface="幼圆"/>
              </a:rPr>
              <a:t>选中该存储器芯片，这称为</a:t>
            </a:r>
            <a:r>
              <a:rPr lang="zh-CN" altLang="en-US" sz="2400" b="1" kern="0" dirty="0">
                <a:solidFill>
                  <a:srgbClr val="3333CC"/>
                </a:solidFill>
                <a:latin typeface="Arial"/>
                <a:ea typeface="幼圆"/>
              </a:rPr>
              <a:t>“片选”，</a:t>
            </a:r>
            <a:r>
              <a:rPr lang="zh-CN" altLang="en-US" sz="2400" b="1" kern="0" dirty="0">
                <a:solidFill>
                  <a:srgbClr val="333399"/>
                </a:solidFill>
                <a:latin typeface="Arial"/>
                <a:ea typeface="幼圆"/>
              </a:rPr>
              <a:t>未被选中的芯片不能被访问。</a:t>
            </a:r>
            <a:endParaRPr lang="en-US" altLang="zh-CN" sz="2400" b="1" kern="0" dirty="0">
              <a:solidFill>
                <a:srgbClr val="333399"/>
              </a:solidFill>
              <a:latin typeface="Arial"/>
              <a:ea typeface="幼圆"/>
            </a:endParaRPr>
          </a:p>
          <a:p>
            <a:pPr lvl="0" algn="l">
              <a:lnSpc>
                <a:spcPct val="150000"/>
              </a:lnSpc>
              <a:spcBef>
                <a:spcPts val="0"/>
              </a:spcBef>
            </a:pPr>
            <a:r>
              <a:rPr lang="en-US" altLang="zh-CN" sz="2400" b="1" kern="0" dirty="0">
                <a:solidFill>
                  <a:srgbClr val="FF3300"/>
                </a:solidFill>
                <a:latin typeface="Arial"/>
                <a:ea typeface="幼圆"/>
              </a:rPr>
              <a:t>        </a:t>
            </a:r>
            <a:r>
              <a:rPr lang="zh-CN" altLang="en-US" sz="2400" b="1" kern="0" dirty="0" smtClean="0">
                <a:solidFill>
                  <a:srgbClr val="333399"/>
                </a:solidFill>
                <a:latin typeface="Arial"/>
                <a:ea typeface="幼圆"/>
              </a:rPr>
              <a:t>        </a:t>
            </a:r>
            <a:endParaRPr lang="zh-CN" altLang="en-US" dirty="0"/>
          </a:p>
        </p:txBody>
      </p:sp>
      <p:sp>
        <p:nvSpPr>
          <p:cNvPr id="3" name="矩形 2"/>
          <p:cNvSpPr/>
          <p:nvPr/>
        </p:nvSpPr>
        <p:spPr>
          <a:xfrm>
            <a:off x="0" y="2903658"/>
            <a:ext cx="9144000" cy="1754326"/>
          </a:xfrm>
          <a:prstGeom prst="rect">
            <a:avLst/>
          </a:prstGeom>
        </p:spPr>
        <p:txBody>
          <a:bodyPr wrap="square">
            <a:spAutoFit/>
          </a:bodyPr>
          <a:lstStyle/>
          <a:p>
            <a:pPr lvl="0" algn="l">
              <a:lnSpc>
                <a:spcPct val="150000"/>
              </a:lnSpc>
              <a:spcBef>
                <a:spcPts val="0"/>
              </a:spcBef>
            </a:pPr>
            <a:r>
              <a:rPr lang="zh-CN" altLang="en-US" sz="2400" b="1" kern="0" dirty="0" smtClean="0">
                <a:solidFill>
                  <a:srgbClr val="FF3300"/>
                </a:solidFill>
                <a:latin typeface="Arial"/>
                <a:ea typeface="幼圆"/>
              </a:rPr>
              <a:t>        二</a:t>
            </a:r>
            <a:r>
              <a:rPr lang="zh-CN" altLang="en-US" sz="2400" b="1" kern="0" dirty="0">
                <a:solidFill>
                  <a:srgbClr val="FF3300"/>
                </a:solidFill>
                <a:latin typeface="Arial"/>
                <a:ea typeface="幼圆"/>
              </a:rPr>
              <a:t>是</a:t>
            </a:r>
            <a:r>
              <a:rPr lang="zh-CN" altLang="en-US" sz="2400" b="1" kern="0" dirty="0">
                <a:solidFill>
                  <a:srgbClr val="333399"/>
                </a:solidFill>
                <a:latin typeface="Arial"/>
                <a:ea typeface="幼圆"/>
              </a:rPr>
              <a:t>在“片选”的基础上再根据单片机发出的地址码来对“选中” 芯片的某一单元进行访问，即</a:t>
            </a:r>
            <a:r>
              <a:rPr lang="en-US" altLang="zh-CN" sz="2400" b="1" kern="0" dirty="0">
                <a:solidFill>
                  <a:srgbClr val="3333CC"/>
                </a:solidFill>
                <a:latin typeface="Arial"/>
                <a:ea typeface="幼圆"/>
              </a:rPr>
              <a:t>“</a:t>
            </a:r>
            <a:r>
              <a:rPr lang="zh-CN" altLang="en-US" sz="2400" b="1" kern="0" dirty="0">
                <a:solidFill>
                  <a:srgbClr val="3333CC"/>
                </a:solidFill>
                <a:latin typeface="Arial"/>
                <a:ea typeface="幼圆"/>
              </a:rPr>
              <a:t>单元选择”。</a:t>
            </a:r>
          </a:p>
          <a:p>
            <a:pPr lvl="0" algn="l">
              <a:lnSpc>
                <a:spcPct val="150000"/>
              </a:lnSpc>
              <a:spcBef>
                <a:spcPts val="0"/>
              </a:spcBef>
            </a:pPr>
            <a:r>
              <a:rPr lang="zh-CN" altLang="en-US" sz="2400" b="1" kern="0" dirty="0">
                <a:solidFill>
                  <a:srgbClr val="333399"/>
                </a:solidFill>
                <a:latin typeface="Arial"/>
                <a:ea typeface="幼圆"/>
              </a:rPr>
              <a:t>        </a:t>
            </a:r>
          </a:p>
        </p:txBody>
      </p:sp>
      <p:sp>
        <p:nvSpPr>
          <p:cNvPr id="4" name="矩形 3"/>
          <p:cNvSpPr/>
          <p:nvPr/>
        </p:nvSpPr>
        <p:spPr>
          <a:xfrm>
            <a:off x="0" y="4243495"/>
            <a:ext cx="9144000" cy="1754326"/>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为</a:t>
            </a:r>
            <a:r>
              <a:rPr lang="zh-CN" altLang="en-US" sz="2400" b="1" kern="0" dirty="0">
                <a:solidFill>
                  <a:srgbClr val="333399"/>
                </a:solidFill>
                <a:latin typeface="Arial"/>
                <a:ea typeface="幼圆"/>
              </a:rPr>
              <a:t>实现片选，存储器芯片都有</a:t>
            </a:r>
            <a:r>
              <a:rPr lang="zh-CN" altLang="en-US" sz="2400" b="1" kern="0" dirty="0">
                <a:solidFill>
                  <a:srgbClr val="FF3300"/>
                </a:solidFill>
                <a:latin typeface="Arial"/>
                <a:ea typeface="幼圆"/>
              </a:rPr>
              <a:t>片选引脚</a:t>
            </a:r>
            <a:r>
              <a:rPr lang="zh-CN" altLang="en-US" sz="2400" b="1" kern="0" dirty="0">
                <a:solidFill>
                  <a:srgbClr val="333399"/>
                </a:solidFill>
                <a:latin typeface="Arial"/>
                <a:ea typeface="幼圆"/>
              </a:rPr>
              <a:t>。同时也都有多条</a:t>
            </a:r>
            <a:r>
              <a:rPr lang="zh-CN" altLang="en-US" sz="2400" b="1" kern="0" dirty="0">
                <a:solidFill>
                  <a:srgbClr val="3333CC"/>
                </a:solidFill>
                <a:latin typeface="Arial"/>
                <a:ea typeface="幼圆"/>
              </a:rPr>
              <a:t>地址线引脚</a:t>
            </a:r>
            <a:r>
              <a:rPr lang="zh-CN" altLang="en-US" sz="2400" b="1" kern="0" dirty="0">
                <a:solidFill>
                  <a:srgbClr val="333399"/>
                </a:solidFill>
                <a:latin typeface="Arial"/>
                <a:ea typeface="幼圆"/>
              </a:rPr>
              <a:t>，以便进行单元选择。</a:t>
            </a:r>
            <a:r>
              <a:rPr lang="zh-CN" altLang="en-US" sz="2400" b="1" kern="0" dirty="0">
                <a:solidFill>
                  <a:srgbClr val="3333CC"/>
                </a:solidFill>
                <a:latin typeface="Arial"/>
                <a:ea typeface="幼圆"/>
              </a:rPr>
              <a:t>注意，</a:t>
            </a:r>
            <a:r>
              <a:rPr lang="zh-CN" altLang="en-US" sz="2400" b="1" kern="0" dirty="0">
                <a:solidFill>
                  <a:srgbClr val="FF3300"/>
                </a:solidFill>
                <a:latin typeface="Arial"/>
                <a:ea typeface="幼圆"/>
              </a:rPr>
              <a:t>“片选”和“单元选择”都是单片机通过地址线一次发出的地址信号来完成选择</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971154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15</a:t>
            </a:fld>
            <a:endParaRPr lang="en-US" altLang="zh-CN" dirty="0"/>
          </a:p>
        </p:txBody>
      </p:sp>
      <p:sp>
        <p:nvSpPr>
          <p:cNvPr id="4" name="矩形 3"/>
          <p:cNvSpPr/>
          <p:nvPr/>
        </p:nvSpPr>
        <p:spPr>
          <a:xfrm>
            <a:off x="0" y="619293"/>
            <a:ext cx="9144000" cy="1682577"/>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把</a:t>
            </a:r>
            <a:r>
              <a:rPr lang="zh-CN" altLang="en-US" sz="2400" b="1" kern="0" dirty="0">
                <a:solidFill>
                  <a:srgbClr val="333399"/>
                </a:solidFill>
                <a:latin typeface="Arial"/>
                <a:ea typeface="幼圆"/>
              </a:rPr>
              <a:t>地址总线的</a:t>
            </a:r>
            <a:r>
              <a:rPr lang="en-US" altLang="zh-CN" sz="2400" b="1" kern="0" dirty="0">
                <a:solidFill>
                  <a:srgbClr val="333399"/>
                </a:solidFill>
                <a:latin typeface="Arial"/>
                <a:ea typeface="幼圆"/>
              </a:rPr>
              <a:t>16</a:t>
            </a:r>
            <a:r>
              <a:rPr lang="zh-CN" altLang="en-US" sz="2400" b="1" kern="0" dirty="0">
                <a:solidFill>
                  <a:srgbClr val="333399"/>
                </a:solidFill>
                <a:latin typeface="Arial"/>
                <a:ea typeface="幼圆"/>
              </a:rPr>
              <a:t>根线分为</a:t>
            </a:r>
            <a:r>
              <a:rPr lang="zh-CN" altLang="en-US" sz="2400" b="1" kern="0" dirty="0">
                <a:solidFill>
                  <a:srgbClr val="CC3300"/>
                </a:solidFill>
                <a:latin typeface="Arial"/>
                <a:ea typeface="幼圆"/>
              </a:rPr>
              <a:t>低段和高段</a:t>
            </a:r>
            <a:r>
              <a:rPr lang="zh-CN" altLang="en-US" sz="2400" b="1" kern="0" dirty="0">
                <a:solidFill>
                  <a:srgbClr val="333399"/>
                </a:solidFill>
                <a:latin typeface="Arial"/>
                <a:ea typeface="幼圆"/>
              </a:rPr>
              <a:t>两部分</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CC3300"/>
                </a:solidFill>
                <a:latin typeface="Arial"/>
                <a:ea typeface="幼圆"/>
              </a:rPr>
              <a:t>低</a:t>
            </a:r>
            <a:r>
              <a:rPr lang="zh-CN" altLang="en-US" sz="2400" b="1" kern="0" dirty="0">
                <a:solidFill>
                  <a:srgbClr val="CC3300"/>
                </a:solidFill>
                <a:latin typeface="Arial"/>
                <a:ea typeface="幼圆"/>
              </a:rPr>
              <a:t>段地址</a:t>
            </a:r>
            <a:r>
              <a:rPr lang="zh-CN" altLang="en-US" sz="2400" b="1" kern="0" dirty="0">
                <a:solidFill>
                  <a:srgbClr val="333399"/>
                </a:solidFill>
                <a:latin typeface="Arial"/>
                <a:ea typeface="幼圆"/>
              </a:rPr>
              <a:t>作为单元选择信号线直接用于被选中芯片的单元选择</a:t>
            </a:r>
            <a:r>
              <a:rPr lang="zh-CN" altLang="en-US" sz="2400" b="1" kern="0" dirty="0" smtClean="0">
                <a:solidFill>
                  <a:srgbClr val="333399"/>
                </a:solidFill>
                <a:latin typeface="Arial"/>
                <a:ea typeface="幼圆"/>
              </a:rPr>
              <a:t>，    </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CC3300"/>
                </a:solidFill>
                <a:latin typeface="Arial"/>
                <a:ea typeface="幼圆"/>
              </a:rPr>
              <a:t>高</a:t>
            </a:r>
            <a:r>
              <a:rPr lang="zh-CN" altLang="en-US" sz="2400" b="1" kern="0" dirty="0">
                <a:solidFill>
                  <a:srgbClr val="CC3300"/>
                </a:solidFill>
                <a:latin typeface="Arial"/>
                <a:ea typeface="幼圆"/>
              </a:rPr>
              <a:t>段地址</a:t>
            </a:r>
            <a:r>
              <a:rPr lang="zh-CN" altLang="en-US" sz="2400" b="1" kern="0" dirty="0">
                <a:solidFill>
                  <a:srgbClr val="333399"/>
                </a:solidFill>
                <a:latin typeface="Arial"/>
                <a:ea typeface="幼圆"/>
              </a:rPr>
              <a:t>信号线作为片选线，用于产生选片信号。</a:t>
            </a:r>
          </a:p>
        </p:txBody>
      </p:sp>
      <p:sp>
        <p:nvSpPr>
          <p:cNvPr id="5" name="矩形 4"/>
          <p:cNvSpPr/>
          <p:nvPr/>
        </p:nvSpPr>
        <p:spPr>
          <a:xfrm>
            <a:off x="-69574" y="2431452"/>
            <a:ext cx="9144000" cy="1569660"/>
          </a:xfrm>
          <a:prstGeom prst="rect">
            <a:avLst/>
          </a:prstGeom>
        </p:spPr>
        <p:txBody>
          <a:bodyPr wrap="square">
            <a:spAutoFit/>
          </a:bodyPr>
          <a:lstStyle/>
          <a:p>
            <a:pPr algn="l">
              <a:lnSpc>
                <a:spcPct val="150000"/>
              </a:lnSpc>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a:t>
            </a:r>
            <a:r>
              <a:rPr lang="zh-CN" altLang="en-US" sz="2000" b="1" kern="0" dirty="0" smtClean="0">
                <a:solidFill>
                  <a:srgbClr val="333399"/>
                </a:solidFill>
                <a:latin typeface="Arial"/>
                <a:ea typeface="幼圆"/>
              </a:rPr>
              <a:t>注意</a:t>
            </a:r>
            <a:r>
              <a:rPr lang="zh-CN" altLang="en-US" sz="2000" b="1" kern="0" dirty="0">
                <a:solidFill>
                  <a:srgbClr val="333399"/>
                </a:solidFill>
                <a:latin typeface="Arial"/>
                <a:ea typeface="幼圆"/>
              </a:rPr>
              <a:t>，这里根据地址总线作用的不同而划分的高、低两段与根据地址总线来源的不同而划分的高</a:t>
            </a:r>
            <a:r>
              <a:rPr lang="en-US" altLang="zh-CN" sz="2000" b="1" kern="0" dirty="0">
                <a:solidFill>
                  <a:srgbClr val="333399"/>
                </a:solidFill>
                <a:latin typeface="Arial"/>
                <a:ea typeface="幼圆"/>
              </a:rPr>
              <a:t>8</a:t>
            </a:r>
            <a:r>
              <a:rPr lang="zh-CN" altLang="en-US" sz="2000" b="1" kern="0" dirty="0">
                <a:solidFill>
                  <a:srgbClr val="333399"/>
                </a:solidFill>
                <a:latin typeface="Arial"/>
                <a:ea typeface="幼圆"/>
              </a:rPr>
              <a:t>位和低</a:t>
            </a:r>
            <a:r>
              <a:rPr lang="en-US" altLang="zh-CN" sz="2000" b="1" kern="0" dirty="0">
                <a:solidFill>
                  <a:srgbClr val="333399"/>
                </a:solidFill>
                <a:latin typeface="Arial"/>
                <a:ea typeface="幼圆"/>
              </a:rPr>
              <a:t>8</a:t>
            </a:r>
            <a:r>
              <a:rPr lang="zh-CN" altLang="en-US" sz="2000" b="1" kern="0" dirty="0">
                <a:solidFill>
                  <a:srgbClr val="333399"/>
                </a:solidFill>
                <a:latin typeface="Arial"/>
                <a:ea typeface="幼圆"/>
              </a:rPr>
              <a:t>位是不同的。在这里，</a:t>
            </a:r>
            <a:r>
              <a:rPr lang="en-US" altLang="zh-CN" sz="2000" b="1" kern="0" dirty="0">
                <a:solidFill>
                  <a:srgbClr val="333399"/>
                </a:solidFill>
                <a:latin typeface="Arial"/>
                <a:ea typeface="幼圆"/>
              </a:rPr>
              <a:t>16</a:t>
            </a:r>
            <a:r>
              <a:rPr lang="zh-CN" altLang="en-US" sz="2000" b="1" kern="0" dirty="0">
                <a:solidFill>
                  <a:srgbClr val="333399"/>
                </a:solidFill>
                <a:latin typeface="Arial"/>
                <a:ea typeface="幼圆"/>
              </a:rPr>
              <a:t>条地址线中，高、低段地址线的数目也不是固定的，要根据所外扩的芯片的具体情况来定。</a:t>
            </a:r>
          </a:p>
        </p:txBody>
      </p:sp>
      <p:sp>
        <p:nvSpPr>
          <p:cNvPr id="6" name="矩形 5"/>
          <p:cNvSpPr/>
          <p:nvPr/>
        </p:nvSpPr>
        <p:spPr>
          <a:xfrm>
            <a:off x="0" y="4267130"/>
            <a:ext cx="9144000" cy="1682577"/>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根据</a:t>
            </a:r>
            <a:r>
              <a:rPr lang="zh-CN" altLang="en-US" sz="2400" b="1" kern="0" dirty="0">
                <a:solidFill>
                  <a:srgbClr val="333399"/>
                </a:solidFill>
                <a:latin typeface="Arial"/>
                <a:ea typeface="幼圆"/>
              </a:rPr>
              <a:t>高段地址信号线产生选片信号的方法之不同</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存储器</a:t>
            </a:r>
            <a:r>
              <a:rPr lang="zh-CN" altLang="en-US" sz="2400" b="1" kern="0" dirty="0">
                <a:solidFill>
                  <a:srgbClr val="333399"/>
                </a:solidFill>
                <a:latin typeface="Arial"/>
                <a:ea typeface="幼圆"/>
              </a:rPr>
              <a:t>地址空间分配方法可分为三种</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线</a:t>
            </a:r>
            <a:r>
              <a:rPr lang="zh-CN" altLang="en-US" sz="2400" b="1" kern="0" dirty="0">
                <a:solidFill>
                  <a:srgbClr val="333399"/>
                </a:solidFill>
                <a:latin typeface="Arial"/>
                <a:ea typeface="幼圆"/>
              </a:rPr>
              <a:t>选法、全译码法和部分译码法。</a:t>
            </a:r>
          </a:p>
        </p:txBody>
      </p:sp>
    </p:spTree>
    <p:extLst>
      <p:ext uri="{BB962C8B-B14F-4D97-AF65-F5344CB8AC3E}">
        <p14:creationId xmlns:p14="http://schemas.microsoft.com/office/powerpoint/2010/main" val="331973483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7639050" y="6467475"/>
            <a:ext cx="2133600" cy="457200"/>
          </a:xfrm>
          <a:prstGeom prst="rect">
            <a:avLst/>
          </a:prstGeom>
        </p:spPr>
        <p:txBody>
          <a:bodyPr/>
          <a:lstStyle/>
          <a:p>
            <a:pPr>
              <a:defRPr/>
            </a:pPr>
            <a:fld id="{3CE97E08-DE6F-412C-89BA-599E3DB78B14}" type="slidenum">
              <a:rPr lang="zh-CN" altLang="en-US"/>
              <a:pPr>
                <a:defRPr/>
              </a:pPr>
              <a:t>16</a:t>
            </a:fld>
            <a:endParaRPr lang="en-US" altLang="zh-CN"/>
          </a:p>
        </p:txBody>
      </p:sp>
      <p:sp>
        <p:nvSpPr>
          <p:cNvPr id="125955" name="Rectangle 3"/>
          <p:cNvSpPr>
            <a:spLocks noGrp="1" noChangeArrowheads="1"/>
          </p:cNvSpPr>
          <p:nvPr>
            <p:ph type="body" idx="1"/>
          </p:nvPr>
        </p:nvSpPr>
        <p:spPr>
          <a:xfrm>
            <a:off x="0" y="560387"/>
            <a:ext cx="9029700" cy="5976938"/>
          </a:xfrm>
        </p:spPr>
        <p:txBody>
          <a:bodyPr/>
          <a:lstStyle/>
          <a:p>
            <a:pPr marL="0" indent="0" algn="l">
              <a:lnSpc>
                <a:spcPct val="150000"/>
              </a:lnSpc>
              <a:spcBef>
                <a:spcPts val="0"/>
              </a:spcBef>
              <a:buFont typeface="Wingdings" pitchFamily="2" charset="2"/>
              <a:buNone/>
            </a:pPr>
            <a:r>
              <a:rPr lang="en-US" altLang="zh-CN" sz="2400" b="1" dirty="0" smtClean="0">
                <a:solidFill>
                  <a:srgbClr val="FF3300"/>
                </a:solidFill>
                <a:ea typeface="宋体" charset="-122"/>
              </a:rPr>
              <a:t>        1</a:t>
            </a:r>
            <a:r>
              <a:rPr lang="zh-CN" altLang="en-US" sz="2400" b="1" dirty="0" smtClean="0">
                <a:solidFill>
                  <a:srgbClr val="FF3300"/>
                </a:solidFill>
              </a:rPr>
              <a:t>．线选法</a:t>
            </a:r>
          </a:p>
          <a:p>
            <a:pPr marL="0" indent="0" algn="l">
              <a:lnSpc>
                <a:spcPct val="150000"/>
              </a:lnSpc>
              <a:spcBef>
                <a:spcPts val="0"/>
              </a:spcBef>
              <a:buFont typeface="Wingdings" pitchFamily="2" charset="2"/>
              <a:buNone/>
            </a:pPr>
            <a:r>
              <a:rPr lang="zh-CN" altLang="en-US" sz="2400" b="1" dirty="0" smtClean="0"/>
              <a:t>        是直接利用系统的</a:t>
            </a:r>
            <a:r>
              <a:rPr lang="zh-CN" altLang="en-US" sz="2400" b="1" dirty="0" smtClean="0">
                <a:solidFill>
                  <a:srgbClr val="3333CC"/>
                </a:solidFill>
              </a:rPr>
              <a:t>某一高位地址线</a:t>
            </a:r>
            <a:r>
              <a:rPr lang="zh-CN" altLang="en-US" sz="2400" b="1" dirty="0" smtClean="0"/>
              <a:t>作为存储器芯片（或</a:t>
            </a:r>
            <a:r>
              <a:rPr lang="en-US" altLang="zh-CN" sz="2400" b="1" dirty="0" smtClean="0">
                <a:ea typeface="宋体" charset="-122"/>
              </a:rPr>
              <a:t>I/O</a:t>
            </a:r>
            <a:r>
              <a:rPr lang="zh-CN" altLang="en-US" sz="2400" b="1" dirty="0" smtClean="0"/>
              <a:t>接口芯片）的“</a:t>
            </a:r>
            <a:r>
              <a:rPr lang="zh-CN" altLang="en-US" sz="2400" b="1" dirty="0" smtClean="0">
                <a:solidFill>
                  <a:srgbClr val="3333CC"/>
                </a:solidFill>
              </a:rPr>
              <a:t>片选”</a:t>
            </a:r>
            <a:r>
              <a:rPr lang="zh-CN" altLang="en-US" sz="2400" b="1" dirty="0" smtClean="0"/>
              <a:t>控制信号。为此，只需要把用到的</a:t>
            </a:r>
            <a:r>
              <a:rPr lang="zh-CN" altLang="en-US" sz="2400" b="1" dirty="0" smtClean="0">
                <a:solidFill>
                  <a:srgbClr val="3333CC"/>
                </a:solidFill>
              </a:rPr>
              <a:t>高位地址线与存储器芯片的“片选”端直接连接</a:t>
            </a:r>
            <a:r>
              <a:rPr lang="zh-CN" altLang="en-US" sz="2400" b="1" dirty="0" smtClean="0"/>
              <a:t>即可。</a:t>
            </a:r>
          </a:p>
        </p:txBody>
      </p:sp>
      <p:sp>
        <p:nvSpPr>
          <p:cNvPr id="2" name="矩形 1"/>
          <p:cNvSpPr/>
          <p:nvPr/>
        </p:nvSpPr>
        <p:spPr>
          <a:xfrm>
            <a:off x="0" y="2909016"/>
            <a:ext cx="9144000" cy="2308324"/>
          </a:xfrm>
          <a:prstGeom prst="rect">
            <a:avLst/>
          </a:prstGeom>
        </p:spPr>
        <p:txBody>
          <a:bodyPr wrap="square">
            <a:spAutoFit/>
          </a:bodyPr>
          <a:lstStyle/>
          <a:p>
            <a:pPr lvl="0" algn="l">
              <a:lnSpc>
                <a:spcPct val="150000"/>
              </a:lnSpc>
              <a:spcBef>
                <a:spcPts val="0"/>
              </a:spcBef>
            </a:pPr>
            <a:r>
              <a:rPr lang="zh-CN" altLang="en-US" sz="2400" b="1" kern="0" dirty="0" smtClean="0">
                <a:solidFill>
                  <a:srgbClr val="FF3300"/>
                </a:solidFill>
                <a:latin typeface="Arial"/>
                <a:ea typeface="幼圆"/>
              </a:rPr>
              <a:t>        线</a:t>
            </a:r>
            <a:r>
              <a:rPr lang="zh-CN" altLang="en-US" sz="2400" b="1" kern="0" dirty="0">
                <a:solidFill>
                  <a:srgbClr val="FF3300"/>
                </a:solidFill>
                <a:latin typeface="Arial"/>
                <a:ea typeface="幼圆"/>
              </a:rPr>
              <a:t>选法优点</a:t>
            </a:r>
            <a:r>
              <a:rPr lang="zh-CN" altLang="en-US" sz="2400" b="1" kern="0" dirty="0">
                <a:solidFill>
                  <a:srgbClr val="333399"/>
                </a:solidFill>
                <a:latin typeface="Arial"/>
                <a:ea typeface="幼圆"/>
              </a:rPr>
              <a:t>是电路简单，不需要另外增加地址译码器硬件电路，体积小，成本低。</a:t>
            </a:r>
            <a:r>
              <a:rPr lang="zh-CN" altLang="en-US" sz="2400" b="1" kern="0" dirty="0">
                <a:solidFill>
                  <a:srgbClr val="FF3300"/>
                </a:solidFill>
                <a:latin typeface="Arial"/>
                <a:ea typeface="幼圆"/>
              </a:rPr>
              <a:t>缺点</a:t>
            </a:r>
            <a:r>
              <a:rPr lang="zh-CN" altLang="en-US" sz="2400" b="1" kern="0" dirty="0">
                <a:solidFill>
                  <a:srgbClr val="333399"/>
                </a:solidFill>
                <a:latin typeface="Arial"/>
                <a:ea typeface="幼圆"/>
              </a:rPr>
              <a:t>是可寻址的</a:t>
            </a:r>
            <a:r>
              <a:rPr lang="zh-CN" altLang="en-US" sz="2400" b="1" kern="0" dirty="0">
                <a:solidFill>
                  <a:srgbClr val="3333CC"/>
                </a:solidFill>
                <a:latin typeface="Arial"/>
                <a:ea typeface="幼圆"/>
              </a:rPr>
              <a:t>芯片数目受到限制</a:t>
            </a:r>
            <a:r>
              <a:rPr lang="zh-CN" altLang="en-US" sz="2400" b="1" kern="0" dirty="0">
                <a:solidFill>
                  <a:srgbClr val="333399"/>
                </a:solidFill>
                <a:latin typeface="Arial"/>
                <a:ea typeface="幼圆"/>
              </a:rPr>
              <a:t>。另外，</a:t>
            </a:r>
            <a:r>
              <a:rPr lang="zh-CN" altLang="en-US" sz="2400" b="1" kern="0" dirty="0">
                <a:solidFill>
                  <a:srgbClr val="3333CC"/>
                </a:solidFill>
                <a:latin typeface="Arial"/>
                <a:ea typeface="幼圆"/>
              </a:rPr>
              <a:t>地址空间不连续</a:t>
            </a:r>
            <a:r>
              <a:rPr lang="zh-CN" altLang="en-US" sz="2400" b="1" kern="0" dirty="0">
                <a:solidFill>
                  <a:srgbClr val="333399"/>
                </a:solidFill>
                <a:latin typeface="Arial"/>
                <a:ea typeface="幼圆"/>
              </a:rPr>
              <a:t>，每个存储单元的地址不唯一，这会给程序设计带来不便，只</a:t>
            </a:r>
            <a:r>
              <a:rPr lang="zh-CN" altLang="en-US" sz="2400" b="1" kern="0" dirty="0">
                <a:solidFill>
                  <a:srgbClr val="3333CC"/>
                </a:solidFill>
                <a:latin typeface="Arial"/>
                <a:ea typeface="幼圆"/>
              </a:rPr>
              <a:t>适用于外扩芯片数目不多的单片机系统的存储器扩展</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243265792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17</a:t>
            </a:fld>
            <a:endParaRPr lang="en-US" altLang="zh-CN" dirty="0"/>
          </a:p>
        </p:txBody>
      </p:sp>
      <p:sp>
        <p:nvSpPr>
          <p:cNvPr id="4" name="矩形 3"/>
          <p:cNvSpPr/>
          <p:nvPr/>
        </p:nvSpPr>
        <p:spPr>
          <a:xfrm>
            <a:off x="0" y="629335"/>
            <a:ext cx="9144000" cy="1200329"/>
          </a:xfrm>
          <a:prstGeom prst="rect">
            <a:avLst/>
          </a:prstGeom>
        </p:spPr>
        <p:txBody>
          <a:bodyPr wrap="square">
            <a:spAutoFit/>
          </a:bodyPr>
          <a:lstStyle/>
          <a:p>
            <a:pPr algn="l">
              <a:lnSpc>
                <a:spcPct val="150000"/>
              </a:lnSpc>
            </a:pPr>
            <a:r>
              <a:rPr lang="en-US" altLang="zh-CN" sz="2400" dirty="0"/>
              <a:t> </a:t>
            </a:r>
            <a:r>
              <a:rPr lang="en-US" altLang="zh-CN" sz="2400" dirty="0" smtClean="0"/>
              <a:t>       </a:t>
            </a:r>
            <a:r>
              <a:rPr lang="en-US" altLang="zh-CN" sz="2400" b="1" dirty="0" smtClean="0">
                <a:solidFill>
                  <a:srgbClr val="0000FF"/>
                </a:solidFill>
              </a:rPr>
              <a:t>【</a:t>
            </a:r>
            <a:r>
              <a:rPr lang="zh-CN" altLang="en-US" sz="2400" b="1" dirty="0">
                <a:solidFill>
                  <a:srgbClr val="0000FF"/>
                </a:solidFill>
              </a:rPr>
              <a:t>例</a:t>
            </a:r>
            <a:r>
              <a:rPr lang="en-US" altLang="zh-CN" sz="2400" b="1" dirty="0">
                <a:solidFill>
                  <a:srgbClr val="0000FF"/>
                </a:solidFill>
              </a:rPr>
              <a:t>11-1】 </a:t>
            </a:r>
            <a:r>
              <a:rPr lang="zh-CN" altLang="en-US" sz="2400" dirty="0"/>
              <a:t>存储器扩展连接</a:t>
            </a:r>
            <a:r>
              <a:rPr lang="zh-CN" altLang="en-US" sz="2400" dirty="0" smtClean="0"/>
              <a:t>如</a:t>
            </a:r>
            <a:r>
              <a:rPr lang="zh-CN" altLang="en-US" sz="2400" dirty="0"/>
              <a:t>下</a:t>
            </a:r>
            <a:r>
              <a:rPr lang="zh-CN" altLang="en-US" sz="2400" dirty="0" smtClean="0"/>
              <a:t>图所</a:t>
            </a:r>
            <a:r>
              <a:rPr lang="zh-CN" altLang="en-US" sz="2400" dirty="0"/>
              <a:t>示，试分析其地址分布情况。</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3200" y="1362433"/>
            <a:ext cx="7264400" cy="4978573"/>
          </a:xfrm>
          <a:prstGeom prst="rect">
            <a:avLst/>
          </a:prstGeom>
        </p:spPr>
      </p:pic>
    </p:spTree>
    <p:extLst>
      <p:ext uri="{BB962C8B-B14F-4D97-AF65-F5344CB8AC3E}">
        <p14:creationId xmlns:p14="http://schemas.microsoft.com/office/powerpoint/2010/main" val="1703572001"/>
      </p:ext>
    </p:extLst>
  </p:cSld>
  <p:clrMapOvr>
    <a:masterClrMapping/>
  </p:clrMapOvr>
  <p:transition>
    <p:random/>
    <p:sndAc>
      <p:stSnd>
        <p:snd r:embed="rId2" name="camer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18</a:t>
            </a:fld>
            <a:endParaRPr lang="en-US" altLang="zh-CN" dirty="0"/>
          </a:p>
        </p:txBody>
      </p:sp>
      <p:sp>
        <p:nvSpPr>
          <p:cNvPr id="4" name="矩形 3"/>
          <p:cNvSpPr/>
          <p:nvPr/>
        </p:nvSpPr>
        <p:spPr>
          <a:xfrm>
            <a:off x="0" y="584538"/>
            <a:ext cx="9144000" cy="5078313"/>
          </a:xfrm>
          <a:prstGeom prst="rect">
            <a:avLst/>
          </a:prstGeom>
        </p:spPr>
        <p:txBody>
          <a:bodyPr wrap="square">
            <a:spAutoFit/>
          </a:bodyPr>
          <a:lstStyle/>
          <a:p>
            <a:pPr algn="l">
              <a:lnSpc>
                <a:spcPct val="150000"/>
              </a:lnSpc>
            </a:pPr>
            <a:r>
              <a:rPr lang="zh-CN" altLang="en-US" sz="2400" dirty="0" smtClean="0"/>
              <a:t>        </a:t>
            </a:r>
            <a:r>
              <a:rPr lang="zh-CN" altLang="en-US" sz="2400" dirty="0" smtClean="0">
                <a:solidFill>
                  <a:srgbClr val="0000FF"/>
                </a:solidFill>
              </a:rPr>
              <a:t>解</a:t>
            </a:r>
            <a:r>
              <a:rPr lang="zh-CN" altLang="en-US" sz="2400" dirty="0">
                <a:solidFill>
                  <a:srgbClr val="0000FF"/>
                </a:solidFill>
              </a:rPr>
              <a:t>：</a:t>
            </a:r>
            <a:r>
              <a:rPr lang="zh-CN" altLang="en-US" sz="2400" dirty="0"/>
              <a:t>图中的</a:t>
            </a:r>
            <a:r>
              <a:rPr lang="en-US" altLang="zh-CN" sz="2400" dirty="0"/>
              <a:t>6264</a:t>
            </a:r>
            <a:r>
              <a:rPr lang="zh-CN" altLang="en-US" sz="2400" dirty="0"/>
              <a:t>是容量为</a:t>
            </a:r>
            <a:r>
              <a:rPr lang="en-US" altLang="zh-CN" sz="2400" dirty="0"/>
              <a:t>8KB</a:t>
            </a:r>
            <a:r>
              <a:rPr lang="zh-CN" altLang="en-US" sz="2400" dirty="0"/>
              <a:t>的</a:t>
            </a:r>
            <a:r>
              <a:rPr lang="en-US" altLang="zh-CN" sz="2400" dirty="0"/>
              <a:t>RAM</a:t>
            </a:r>
            <a:r>
              <a:rPr lang="zh-CN" altLang="en-US" sz="2400" dirty="0"/>
              <a:t>，每片</a:t>
            </a:r>
            <a:r>
              <a:rPr lang="en-US" altLang="zh-CN" sz="2400" dirty="0"/>
              <a:t>6264</a:t>
            </a:r>
            <a:r>
              <a:rPr lang="zh-CN" altLang="en-US" sz="2400" dirty="0"/>
              <a:t>有</a:t>
            </a:r>
            <a:r>
              <a:rPr lang="en-US" altLang="zh-CN" sz="2400" dirty="0"/>
              <a:t>13</a:t>
            </a:r>
            <a:r>
              <a:rPr lang="zh-CN" altLang="en-US" sz="2400" dirty="0"/>
              <a:t>根地址线</a:t>
            </a:r>
            <a:r>
              <a:rPr lang="en-US" altLang="zh-CN" sz="2400" dirty="0"/>
              <a:t>A12</a:t>
            </a:r>
            <a:r>
              <a:rPr lang="zh-CN" altLang="en-US" sz="2400" dirty="0"/>
              <a:t>～</a:t>
            </a:r>
            <a:r>
              <a:rPr lang="en-US" altLang="zh-CN" sz="2400" dirty="0"/>
              <a:t>A0</a:t>
            </a:r>
            <a:r>
              <a:rPr lang="zh-CN" altLang="en-US" sz="2400" dirty="0"/>
              <a:t>。因此，用于片内单元选择的低段地址线需要</a:t>
            </a:r>
            <a:r>
              <a:rPr lang="en-US" altLang="zh-CN" sz="2400" dirty="0"/>
              <a:t>13</a:t>
            </a:r>
            <a:r>
              <a:rPr lang="zh-CN" altLang="en-US" sz="2400" dirty="0"/>
              <a:t>根，剩下的</a:t>
            </a:r>
            <a:r>
              <a:rPr lang="en-US" altLang="zh-CN" sz="2400" dirty="0"/>
              <a:t>3</a:t>
            </a:r>
            <a:r>
              <a:rPr lang="zh-CN" altLang="en-US" sz="2400" dirty="0"/>
              <a:t>根高段地址线用来产生各片</a:t>
            </a:r>
            <a:r>
              <a:rPr lang="en-US" altLang="zh-CN" sz="2400" dirty="0"/>
              <a:t>6264</a:t>
            </a:r>
            <a:r>
              <a:rPr lang="zh-CN" altLang="en-US" sz="2400" dirty="0"/>
              <a:t>的片选信号。选择其中的两根</a:t>
            </a:r>
            <a:r>
              <a:rPr lang="en-US" altLang="zh-CN" sz="2400" dirty="0"/>
              <a:t>A13</a:t>
            </a:r>
            <a:r>
              <a:rPr lang="zh-CN" altLang="en-US" sz="2400" dirty="0"/>
              <a:t>和</a:t>
            </a:r>
            <a:r>
              <a:rPr lang="en-US" altLang="zh-CN" sz="2400" dirty="0"/>
              <a:t>A14</a:t>
            </a:r>
            <a:r>
              <a:rPr lang="zh-CN" altLang="en-US" sz="2400" dirty="0"/>
              <a:t>分别作为两片</a:t>
            </a:r>
            <a:r>
              <a:rPr lang="en-US" altLang="zh-CN" sz="2400" dirty="0"/>
              <a:t>6264</a:t>
            </a:r>
            <a:r>
              <a:rPr lang="zh-CN" altLang="en-US" sz="2400" dirty="0"/>
              <a:t>的片选信号，这就是线选法的一个应用实例</a:t>
            </a:r>
            <a:r>
              <a:rPr lang="zh-CN" altLang="en-US" sz="2400" dirty="0" smtClean="0"/>
              <a:t>。</a:t>
            </a:r>
            <a:endParaRPr lang="en-US" altLang="zh-CN" sz="2400" dirty="0" smtClean="0"/>
          </a:p>
          <a:p>
            <a:pPr algn="l">
              <a:lnSpc>
                <a:spcPct val="150000"/>
              </a:lnSpc>
            </a:pPr>
            <a:r>
              <a:rPr lang="zh-CN" altLang="en-US" sz="2400" dirty="0" smtClean="0"/>
              <a:t>        扩展</a:t>
            </a:r>
            <a:r>
              <a:rPr lang="zh-CN" altLang="en-US" sz="2400" dirty="0"/>
              <a:t>的两片存储器的地址分布情况如</a:t>
            </a:r>
            <a:r>
              <a:rPr lang="zh-CN" altLang="en-US" sz="2400" dirty="0">
                <a:hlinkClick r:id="" action="ppaction://hlinkshowjump?jump=nextslide"/>
              </a:rPr>
              <a:t>表</a:t>
            </a:r>
            <a:r>
              <a:rPr lang="en-US" altLang="zh-CN" sz="2400" dirty="0" smtClean="0">
                <a:hlinkClick r:id="" action="ppaction://hlinkshowjump?jump=nextslide"/>
              </a:rPr>
              <a:t>11-2</a:t>
            </a:r>
            <a:r>
              <a:rPr lang="zh-CN" altLang="en-US" sz="2400" dirty="0" smtClean="0"/>
              <a:t>所</a:t>
            </a:r>
            <a:r>
              <a:rPr lang="zh-CN" altLang="en-US" sz="2400" dirty="0"/>
              <a:t>示。</a:t>
            </a:r>
          </a:p>
          <a:p>
            <a:pPr algn="l">
              <a:lnSpc>
                <a:spcPct val="150000"/>
              </a:lnSpc>
            </a:pPr>
            <a:r>
              <a:rPr lang="zh-CN" altLang="en-US" sz="2400" dirty="0" smtClean="0"/>
              <a:t>        通过</a:t>
            </a:r>
            <a:r>
              <a:rPr lang="zh-CN" altLang="en-US" sz="2400" dirty="0">
                <a:hlinkClick r:id="" action="ppaction://hlinkshowjump?jump=nextslide"/>
              </a:rPr>
              <a:t>表</a:t>
            </a:r>
            <a:r>
              <a:rPr lang="en-US" altLang="zh-CN" sz="2400" dirty="0" smtClean="0">
                <a:hlinkClick r:id="" action="ppaction://hlinkshowjump?jump=nextslide"/>
              </a:rPr>
              <a:t>11-2</a:t>
            </a:r>
            <a:r>
              <a:rPr lang="zh-CN" altLang="en-US" sz="2400" dirty="0" smtClean="0"/>
              <a:t>可以</a:t>
            </a:r>
            <a:r>
              <a:rPr lang="zh-CN" altLang="en-US" sz="2400" dirty="0"/>
              <a:t>看出，每片</a:t>
            </a:r>
            <a:r>
              <a:rPr lang="en-US" altLang="zh-CN" sz="2400" dirty="0"/>
              <a:t>6264</a:t>
            </a:r>
            <a:r>
              <a:rPr lang="zh-CN" altLang="en-US" sz="2400" dirty="0"/>
              <a:t>都有两块存储空间和它相对应，且有些存储空间是不能使用的，这就造成了存储空间的浪费。</a:t>
            </a:r>
          </a:p>
          <a:p>
            <a:pPr algn="l">
              <a:lnSpc>
                <a:spcPct val="150000"/>
              </a:lnSpc>
            </a:pPr>
            <a:endParaRPr lang="zh-CN" altLang="en-US" sz="2400" dirty="0"/>
          </a:p>
        </p:txBody>
      </p:sp>
    </p:spTree>
    <p:extLst>
      <p:ext uri="{BB962C8B-B14F-4D97-AF65-F5344CB8AC3E}">
        <p14:creationId xmlns:p14="http://schemas.microsoft.com/office/powerpoint/2010/main" val="2496748584"/>
      </p:ext>
    </p:extLst>
  </p:cSld>
  <p:clrMapOvr>
    <a:masterClrMapping/>
  </p:clrMapOvr>
  <p:transition>
    <p:random/>
    <p:sndAc>
      <p:stSnd>
        <p:snd r:embed="rId2" name="camera.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pic>
        <p:nvPicPr>
          <p:cNvPr id="30515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113004"/>
            <a:ext cx="9144000" cy="4973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3775636"/>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20</a:t>
            </a:fld>
            <a:endParaRPr lang="en-US" altLang="zh-CN" dirty="0"/>
          </a:p>
        </p:txBody>
      </p:sp>
      <p:sp>
        <p:nvSpPr>
          <p:cNvPr id="4" name="矩形 3"/>
          <p:cNvSpPr/>
          <p:nvPr/>
        </p:nvSpPr>
        <p:spPr>
          <a:xfrm>
            <a:off x="0" y="565478"/>
            <a:ext cx="9144000" cy="3416320"/>
          </a:xfrm>
          <a:prstGeom prst="rect">
            <a:avLst/>
          </a:prstGeom>
        </p:spPr>
        <p:txBody>
          <a:bodyPr wrap="square">
            <a:spAutoFit/>
          </a:bodyPr>
          <a:lstStyle/>
          <a:p>
            <a:pPr lvl="0" algn="l">
              <a:lnSpc>
                <a:spcPct val="150000"/>
              </a:lnSpc>
              <a:spcBef>
                <a:spcPts val="0"/>
              </a:spcBef>
            </a:pPr>
            <a:r>
              <a:rPr lang="en-US" altLang="zh-CN" sz="2400" b="1" kern="0" dirty="0" smtClean="0">
                <a:solidFill>
                  <a:srgbClr val="FF3300"/>
                </a:solidFill>
                <a:latin typeface="Arial"/>
                <a:ea typeface="宋体" charset="-122"/>
              </a:rPr>
              <a:t>        2</a:t>
            </a:r>
            <a:r>
              <a:rPr lang="zh-CN" altLang="en-US" sz="2400" b="1" kern="0" dirty="0" smtClean="0">
                <a:solidFill>
                  <a:srgbClr val="FF3300"/>
                </a:solidFill>
                <a:latin typeface="Arial"/>
                <a:ea typeface="幼圆"/>
              </a:rPr>
              <a:t>．全译码</a:t>
            </a:r>
            <a:r>
              <a:rPr lang="zh-CN" altLang="en-US" sz="2400" b="1" kern="0" dirty="0">
                <a:solidFill>
                  <a:srgbClr val="FF3300"/>
                </a:solidFill>
                <a:latin typeface="Arial"/>
                <a:ea typeface="幼圆"/>
              </a:rPr>
              <a:t>法</a:t>
            </a:r>
          </a:p>
          <a:p>
            <a:pPr lvl="0" algn="l">
              <a:lnSpc>
                <a:spcPct val="150000"/>
              </a:lnSpc>
              <a:spcBef>
                <a:spcPts val="0"/>
              </a:spcBef>
            </a:pPr>
            <a:r>
              <a:rPr lang="zh-CN" altLang="en-US" sz="2400" b="1" kern="0" dirty="0" smtClean="0">
                <a:solidFill>
                  <a:srgbClr val="333399"/>
                </a:solidFill>
                <a:latin typeface="Arial"/>
                <a:ea typeface="幼圆"/>
              </a:rPr>
              <a:t>        使用</a:t>
            </a:r>
            <a:r>
              <a:rPr lang="zh-CN" altLang="en-US" sz="2400" b="1" kern="0" dirty="0">
                <a:solidFill>
                  <a:srgbClr val="333399"/>
                </a:solidFill>
                <a:latin typeface="Arial"/>
                <a:ea typeface="幼圆"/>
              </a:rPr>
              <a:t>译码器对</a:t>
            </a:r>
            <a:r>
              <a:rPr lang="en-US" altLang="zh-CN" sz="2400" b="1" kern="0" dirty="0">
                <a:solidFill>
                  <a:srgbClr val="333399"/>
                </a:solidFill>
                <a:latin typeface="Arial"/>
                <a:ea typeface="宋体" charset="-122"/>
              </a:rPr>
              <a:t>AT89S51</a:t>
            </a:r>
            <a:r>
              <a:rPr lang="zh-CN" altLang="en-US" sz="2400" b="1" kern="0" dirty="0">
                <a:solidFill>
                  <a:srgbClr val="333399"/>
                </a:solidFill>
                <a:latin typeface="Arial"/>
                <a:ea typeface="幼圆"/>
              </a:rPr>
              <a:t>单片机</a:t>
            </a:r>
            <a:r>
              <a:rPr lang="zh-CN" altLang="en-US" sz="2400" b="1" kern="0" dirty="0" smtClean="0">
                <a:solidFill>
                  <a:srgbClr val="333399"/>
                </a:solidFill>
                <a:latin typeface="Arial"/>
                <a:ea typeface="幼圆"/>
              </a:rPr>
              <a:t>的全部</a:t>
            </a:r>
            <a:r>
              <a:rPr lang="zh-CN" altLang="en-US" sz="2400" b="1" kern="0" dirty="0" smtClean="0">
                <a:solidFill>
                  <a:srgbClr val="3333CC"/>
                </a:solidFill>
                <a:latin typeface="Arial"/>
                <a:ea typeface="幼圆"/>
              </a:rPr>
              <a:t>高位</a:t>
            </a:r>
            <a:r>
              <a:rPr lang="zh-CN" altLang="en-US" sz="2400" b="1" kern="0" dirty="0">
                <a:solidFill>
                  <a:srgbClr val="3333CC"/>
                </a:solidFill>
                <a:latin typeface="Arial"/>
                <a:ea typeface="幼圆"/>
              </a:rPr>
              <a:t>地址进行译码</a:t>
            </a:r>
            <a:r>
              <a:rPr lang="zh-CN" altLang="en-US" sz="2400" b="1" kern="0" dirty="0">
                <a:solidFill>
                  <a:srgbClr val="333399"/>
                </a:solidFill>
                <a:latin typeface="Arial"/>
                <a:ea typeface="幼圆"/>
              </a:rPr>
              <a:t>，</a:t>
            </a:r>
            <a:r>
              <a:rPr lang="zh-CN" altLang="en-US" sz="2400" b="1" kern="0" dirty="0">
                <a:solidFill>
                  <a:srgbClr val="3333CC"/>
                </a:solidFill>
                <a:latin typeface="Arial"/>
                <a:ea typeface="幼圆"/>
              </a:rPr>
              <a:t>译码输出</a:t>
            </a:r>
            <a:r>
              <a:rPr lang="zh-CN" altLang="en-US" sz="2400" b="1" kern="0" dirty="0">
                <a:solidFill>
                  <a:srgbClr val="333399"/>
                </a:solidFill>
                <a:latin typeface="Arial"/>
                <a:ea typeface="幼圆"/>
              </a:rPr>
              <a:t>作为存储器芯片的</a:t>
            </a:r>
            <a:r>
              <a:rPr lang="zh-CN" altLang="en-US" sz="2400" b="1" kern="0" dirty="0">
                <a:solidFill>
                  <a:srgbClr val="3333CC"/>
                </a:solidFill>
                <a:latin typeface="Arial"/>
                <a:ea typeface="幼圆"/>
              </a:rPr>
              <a:t>片选信号</a:t>
            </a:r>
            <a:r>
              <a:rPr lang="zh-CN" altLang="en-US" sz="2400" b="1" kern="0" dirty="0">
                <a:solidFill>
                  <a:srgbClr val="333399"/>
                </a:solidFill>
                <a:latin typeface="Arial"/>
                <a:ea typeface="幼圆"/>
              </a:rPr>
              <a:t>。这种方法能够</a:t>
            </a:r>
            <a:r>
              <a:rPr lang="zh-CN" altLang="en-US" sz="2400" b="1" kern="0" dirty="0">
                <a:solidFill>
                  <a:srgbClr val="3333CC"/>
                </a:solidFill>
                <a:latin typeface="Arial"/>
                <a:ea typeface="幼圆"/>
              </a:rPr>
              <a:t>有效地利用存储器空间，</a:t>
            </a:r>
            <a:r>
              <a:rPr lang="zh-CN" altLang="en-US" sz="2400" b="1" kern="0" dirty="0">
                <a:solidFill>
                  <a:srgbClr val="333399"/>
                </a:solidFill>
                <a:latin typeface="Arial"/>
                <a:ea typeface="幼圆"/>
              </a:rPr>
              <a:t>适用于</a:t>
            </a:r>
            <a:r>
              <a:rPr lang="zh-CN" altLang="en-US" sz="2400" b="1" kern="0" dirty="0">
                <a:solidFill>
                  <a:srgbClr val="3333CC"/>
                </a:solidFill>
                <a:latin typeface="Arial"/>
                <a:ea typeface="幼圆"/>
              </a:rPr>
              <a:t>多芯片的存储器扩展</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FF3300"/>
                </a:solidFill>
                <a:latin typeface="Arial"/>
                <a:ea typeface="幼圆"/>
              </a:rPr>
              <a:t>常用</a:t>
            </a:r>
            <a:r>
              <a:rPr lang="zh-CN" altLang="en-US" sz="2400" b="1" kern="0" dirty="0">
                <a:solidFill>
                  <a:srgbClr val="FF3300"/>
                </a:solidFill>
                <a:latin typeface="Arial"/>
                <a:ea typeface="幼圆"/>
              </a:rPr>
              <a:t>的译码器芯片</a:t>
            </a:r>
            <a:r>
              <a:rPr lang="zh-CN" altLang="en-US" sz="2400" b="1" kern="0" dirty="0">
                <a:solidFill>
                  <a:srgbClr val="333399"/>
                </a:solidFill>
                <a:latin typeface="Arial"/>
                <a:ea typeface="幼圆"/>
              </a:rPr>
              <a:t>有</a:t>
            </a:r>
            <a:r>
              <a:rPr lang="en-US" altLang="zh-CN" sz="2400" b="1" kern="0" dirty="0">
                <a:solidFill>
                  <a:srgbClr val="FF3300"/>
                </a:solidFill>
                <a:latin typeface="Arial"/>
                <a:ea typeface="宋体" charset="-122"/>
              </a:rPr>
              <a:t>74LS138</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3</a:t>
            </a:r>
            <a:r>
              <a:rPr lang="zh-CN" altLang="en-US" sz="2400" b="1" kern="0" dirty="0">
                <a:solidFill>
                  <a:srgbClr val="333399"/>
                </a:solidFill>
                <a:latin typeface="Arial"/>
                <a:ea typeface="宋体" charset="-122"/>
              </a:rPr>
              <a:t>线</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宋体" charset="-122"/>
              </a:rPr>
              <a:t>线</a:t>
            </a:r>
            <a:r>
              <a:rPr lang="zh-CN" altLang="en-US" sz="2400" b="1" kern="0" dirty="0">
                <a:solidFill>
                  <a:srgbClr val="333399"/>
                </a:solidFill>
                <a:latin typeface="Arial"/>
                <a:ea typeface="幼圆"/>
              </a:rPr>
              <a:t>译码器）、</a:t>
            </a:r>
            <a:r>
              <a:rPr lang="en-US" altLang="zh-CN" sz="2400" b="1" kern="0" dirty="0">
                <a:solidFill>
                  <a:srgbClr val="FF3300"/>
                </a:solidFill>
                <a:latin typeface="Arial"/>
                <a:ea typeface="宋体" charset="-122"/>
              </a:rPr>
              <a:t>74LS139</a:t>
            </a:r>
            <a:r>
              <a:rPr lang="zh-CN" altLang="en-US" sz="2400" b="1" kern="0" dirty="0">
                <a:solidFill>
                  <a:srgbClr val="333399"/>
                </a:solidFill>
                <a:latin typeface="Arial"/>
                <a:ea typeface="幼圆"/>
              </a:rPr>
              <a:t>（双</a:t>
            </a:r>
            <a:r>
              <a:rPr lang="en-US" altLang="zh-CN" sz="2400" b="1" kern="0" dirty="0">
                <a:solidFill>
                  <a:srgbClr val="333399"/>
                </a:solidFill>
                <a:latin typeface="Arial"/>
                <a:ea typeface="宋体" charset="-122"/>
              </a:rPr>
              <a:t>2</a:t>
            </a:r>
            <a:r>
              <a:rPr lang="zh-CN" altLang="en-US" sz="2400" b="1" kern="0" dirty="0">
                <a:solidFill>
                  <a:srgbClr val="333399"/>
                </a:solidFill>
                <a:latin typeface="Arial"/>
                <a:ea typeface="宋体" charset="-122"/>
              </a:rPr>
              <a:t>线</a:t>
            </a:r>
            <a:r>
              <a:rPr lang="en-US" altLang="zh-CN" sz="2400" b="1" kern="0" dirty="0">
                <a:solidFill>
                  <a:srgbClr val="333399"/>
                </a:solidFill>
                <a:latin typeface="Arial"/>
                <a:ea typeface="宋体" charset="-122"/>
              </a:rPr>
              <a:t>-4</a:t>
            </a:r>
            <a:r>
              <a:rPr lang="zh-CN" altLang="en-US" sz="2400" b="1" kern="0" dirty="0">
                <a:solidFill>
                  <a:srgbClr val="333399"/>
                </a:solidFill>
                <a:latin typeface="Arial"/>
                <a:ea typeface="宋体" charset="-122"/>
              </a:rPr>
              <a:t>线</a:t>
            </a:r>
            <a:r>
              <a:rPr lang="zh-CN" altLang="en-US" sz="2400" b="1" kern="0" dirty="0">
                <a:solidFill>
                  <a:srgbClr val="333399"/>
                </a:solidFill>
                <a:latin typeface="Arial"/>
                <a:ea typeface="幼圆"/>
              </a:rPr>
              <a:t>译码器）和</a:t>
            </a:r>
            <a:r>
              <a:rPr lang="en-US" altLang="zh-CN" sz="2400" b="1" kern="0" dirty="0">
                <a:solidFill>
                  <a:srgbClr val="FF3300"/>
                </a:solidFill>
                <a:latin typeface="Arial"/>
                <a:ea typeface="宋体" charset="-122"/>
              </a:rPr>
              <a:t>74LS154</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4</a:t>
            </a:r>
            <a:r>
              <a:rPr lang="zh-CN" altLang="en-US" sz="2400" b="1" kern="0" dirty="0">
                <a:solidFill>
                  <a:srgbClr val="333399"/>
                </a:solidFill>
                <a:latin typeface="Arial"/>
                <a:ea typeface="宋体" charset="-122"/>
              </a:rPr>
              <a:t>线</a:t>
            </a:r>
            <a:r>
              <a:rPr lang="en-US" altLang="zh-CN" sz="2400" b="1" kern="0" dirty="0">
                <a:solidFill>
                  <a:srgbClr val="333399"/>
                </a:solidFill>
                <a:latin typeface="Arial"/>
                <a:ea typeface="宋体" charset="-122"/>
              </a:rPr>
              <a:t>-16</a:t>
            </a:r>
            <a:r>
              <a:rPr lang="zh-CN" altLang="en-US" sz="2400" b="1" kern="0" dirty="0">
                <a:solidFill>
                  <a:srgbClr val="333399"/>
                </a:solidFill>
                <a:latin typeface="Arial"/>
                <a:ea typeface="宋体" charset="-122"/>
              </a:rPr>
              <a:t>线</a:t>
            </a:r>
            <a:r>
              <a:rPr lang="zh-CN" altLang="en-US" sz="2400" b="1" kern="0" dirty="0">
                <a:solidFill>
                  <a:srgbClr val="333399"/>
                </a:solidFill>
                <a:latin typeface="Arial"/>
                <a:ea typeface="幼圆"/>
              </a:rPr>
              <a:t>译码器）</a:t>
            </a:r>
            <a:endParaRPr lang="zh-CN" altLang="en-US" dirty="0"/>
          </a:p>
        </p:txBody>
      </p:sp>
    </p:spTree>
    <p:extLst>
      <p:ext uri="{BB962C8B-B14F-4D97-AF65-F5344CB8AC3E}">
        <p14:creationId xmlns:p14="http://schemas.microsoft.com/office/powerpoint/2010/main" val="697900472"/>
      </p:ext>
    </p:extLst>
  </p:cSld>
  <p:clrMapOvr>
    <a:masterClrMapping/>
  </p:clrMapOvr>
  <p:transition>
    <p:random/>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E701191-24F4-4BCE-9BAB-11B5F2D80726}" type="slidenum">
              <a:rPr lang="zh-CN" altLang="en-US"/>
              <a:pPr>
                <a:defRPr/>
              </a:pPr>
              <a:t>21</a:t>
            </a:fld>
            <a:endParaRPr lang="en-US" altLang="zh-CN"/>
          </a:p>
        </p:txBody>
      </p:sp>
      <p:sp>
        <p:nvSpPr>
          <p:cNvPr id="20482" name="内容占位符 1"/>
          <p:cNvSpPr>
            <a:spLocks noGrp="1"/>
          </p:cNvSpPr>
          <p:nvPr>
            <p:ph/>
          </p:nvPr>
        </p:nvSpPr>
        <p:spPr>
          <a:xfrm>
            <a:off x="468313" y="620713"/>
            <a:ext cx="8229600" cy="5410200"/>
          </a:xfrm>
        </p:spPr>
        <p:txBody>
          <a:bodyPr/>
          <a:lstStyle/>
          <a:p>
            <a:pPr>
              <a:lnSpc>
                <a:spcPct val="130000"/>
              </a:lnSpc>
            </a:pPr>
            <a:r>
              <a:rPr lang="zh-CN" altLang="en-US" dirty="0" smtClean="0">
                <a:solidFill>
                  <a:srgbClr val="3333CC"/>
                </a:solidFill>
              </a:rPr>
              <a:t>（</a:t>
            </a:r>
            <a:r>
              <a:rPr lang="en-US" altLang="zh-CN" dirty="0" smtClean="0">
                <a:solidFill>
                  <a:srgbClr val="3333CC"/>
                </a:solidFill>
              </a:rPr>
              <a:t>1</a:t>
            </a:r>
            <a:r>
              <a:rPr lang="zh-CN" altLang="en-US" dirty="0" smtClean="0">
                <a:solidFill>
                  <a:srgbClr val="3333CC"/>
                </a:solidFill>
              </a:rPr>
              <a:t>）常用的译码器简介</a:t>
            </a:r>
            <a:endParaRPr lang="zh-CN" altLang="en-US" b="1" dirty="0" smtClean="0"/>
          </a:p>
          <a:p>
            <a:pPr>
              <a:lnSpc>
                <a:spcPct val="130000"/>
              </a:lnSpc>
            </a:pPr>
            <a:r>
              <a:rPr lang="zh-CN" altLang="en-US" b="1" dirty="0" smtClean="0">
                <a:solidFill>
                  <a:srgbClr val="FF3300"/>
                </a:solidFill>
              </a:rPr>
              <a:t>（</a:t>
            </a:r>
            <a:r>
              <a:rPr lang="en-US" altLang="zh-CN" dirty="0" smtClean="0">
                <a:solidFill>
                  <a:srgbClr val="FF3300"/>
                </a:solidFill>
                <a:ea typeface="宋体" charset="-122"/>
              </a:rPr>
              <a:t>a</a:t>
            </a:r>
            <a:r>
              <a:rPr lang="zh-CN" altLang="en-US" b="1" dirty="0" smtClean="0">
                <a:solidFill>
                  <a:srgbClr val="FF3300"/>
                </a:solidFill>
              </a:rPr>
              <a:t>）</a:t>
            </a:r>
            <a:r>
              <a:rPr lang="en-US" altLang="zh-CN" b="1" dirty="0" smtClean="0">
                <a:solidFill>
                  <a:srgbClr val="FF3300"/>
                </a:solidFill>
                <a:ea typeface="宋体" charset="-122"/>
              </a:rPr>
              <a:t>74LS138</a:t>
            </a:r>
            <a:endParaRPr lang="zh-CN" altLang="en-US" b="1" dirty="0" smtClean="0">
              <a:solidFill>
                <a:srgbClr val="FF3300"/>
              </a:solidFill>
            </a:endParaRPr>
          </a:p>
          <a:p>
            <a:pPr>
              <a:lnSpc>
                <a:spcPct val="130000"/>
              </a:lnSpc>
            </a:pPr>
            <a:r>
              <a:rPr lang="en-US" altLang="zh-CN" b="1" dirty="0" smtClean="0">
                <a:ea typeface="宋体" charset="-122"/>
              </a:rPr>
              <a:t>3</a:t>
            </a:r>
            <a:r>
              <a:rPr lang="zh-CN" altLang="en-US" b="1" dirty="0" smtClean="0">
                <a:ea typeface="宋体" charset="-122"/>
              </a:rPr>
              <a:t>线</a:t>
            </a:r>
            <a:r>
              <a:rPr lang="en-US" altLang="zh-CN" b="1" dirty="0" smtClean="0">
                <a:ea typeface="宋体" charset="-122"/>
              </a:rPr>
              <a:t>-8</a:t>
            </a:r>
            <a:r>
              <a:rPr lang="zh-CN" altLang="en-US" b="1" dirty="0" smtClean="0">
                <a:ea typeface="宋体" charset="-122"/>
              </a:rPr>
              <a:t>线</a:t>
            </a:r>
            <a:r>
              <a:rPr lang="zh-CN" altLang="en-US" b="1" dirty="0" smtClean="0"/>
              <a:t>译码器，有</a:t>
            </a:r>
            <a:r>
              <a:rPr lang="en-US" altLang="zh-CN" b="1" dirty="0" smtClean="0">
                <a:solidFill>
                  <a:srgbClr val="3333CC"/>
                </a:solidFill>
                <a:ea typeface="宋体" charset="-122"/>
              </a:rPr>
              <a:t>3</a:t>
            </a:r>
            <a:r>
              <a:rPr lang="zh-CN" altLang="en-US" b="1" dirty="0" smtClean="0">
                <a:solidFill>
                  <a:srgbClr val="3333CC"/>
                </a:solidFill>
              </a:rPr>
              <a:t>个数据输入端</a:t>
            </a:r>
            <a:r>
              <a:rPr lang="zh-CN" altLang="en-US" b="1" dirty="0" smtClean="0"/>
              <a:t>，经</a:t>
            </a:r>
            <a:r>
              <a:rPr lang="zh-CN" altLang="en-US" b="1" dirty="0" smtClean="0">
                <a:solidFill>
                  <a:srgbClr val="3333CC"/>
                </a:solidFill>
              </a:rPr>
              <a:t>译码产生</a:t>
            </a:r>
            <a:r>
              <a:rPr lang="en-US" altLang="zh-CN" b="1" dirty="0" smtClean="0">
                <a:solidFill>
                  <a:srgbClr val="3333CC"/>
                </a:solidFill>
                <a:ea typeface="宋体" charset="-122"/>
              </a:rPr>
              <a:t>8</a:t>
            </a:r>
            <a:r>
              <a:rPr lang="zh-CN" altLang="en-US" b="1" dirty="0" smtClean="0">
                <a:solidFill>
                  <a:srgbClr val="3333CC"/>
                </a:solidFill>
              </a:rPr>
              <a:t>种状态</a:t>
            </a:r>
            <a:r>
              <a:rPr lang="zh-CN" altLang="en-US" b="1" dirty="0" smtClean="0"/>
              <a:t>。引脚如</a:t>
            </a:r>
            <a:r>
              <a:rPr lang="zh-CN" altLang="en-US" b="1" dirty="0" smtClean="0">
                <a:solidFill>
                  <a:srgbClr val="FF3300"/>
                </a:solidFill>
                <a:hlinkClick r:id="rId2" action="ppaction://hlinksldjump"/>
              </a:rPr>
              <a:t>图</a:t>
            </a:r>
            <a:r>
              <a:rPr lang="en-US" altLang="zh-CN" b="1" dirty="0" smtClean="0">
                <a:solidFill>
                  <a:srgbClr val="FF3300"/>
                </a:solidFill>
                <a:hlinkClick r:id="rId2" action="ppaction://hlinksldjump"/>
              </a:rPr>
              <a:t>11</a:t>
            </a:r>
            <a:r>
              <a:rPr lang="en-US" altLang="zh-CN" b="1" dirty="0" smtClean="0">
                <a:solidFill>
                  <a:srgbClr val="FF3300"/>
                </a:solidFill>
                <a:ea typeface="宋体" charset="-122"/>
                <a:hlinkClick r:id="rId2" action="ppaction://hlinksldjump"/>
              </a:rPr>
              <a:t>-7</a:t>
            </a:r>
            <a:r>
              <a:rPr lang="zh-CN" altLang="en-US" b="1" dirty="0" smtClean="0">
                <a:ea typeface="宋体" charset="-122"/>
              </a:rPr>
              <a:t>所示</a:t>
            </a:r>
            <a:r>
              <a:rPr lang="zh-CN" altLang="en-US" b="1" dirty="0" smtClean="0"/>
              <a:t>，真值表见</a:t>
            </a:r>
            <a:r>
              <a:rPr lang="zh-CN" altLang="en-US" b="1" dirty="0" smtClean="0">
                <a:solidFill>
                  <a:srgbClr val="FF3300"/>
                </a:solidFill>
                <a:hlinkClick r:id="rId3" action="ppaction://hlinksldjump"/>
              </a:rPr>
              <a:t>表</a:t>
            </a:r>
            <a:r>
              <a:rPr lang="en-US" altLang="zh-CN" b="1" dirty="0" smtClean="0">
                <a:solidFill>
                  <a:srgbClr val="FF3300"/>
                </a:solidFill>
                <a:hlinkClick r:id="rId3" action="ppaction://hlinksldjump"/>
              </a:rPr>
              <a:t>11</a:t>
            </a:r>
            <a:r>
              <a:rPr lang="en-US" altLang="zh-CN" b="1" dirty="0" smtClean="0">
                <a:solidFill>
                  <a:srgbClr val="FF3300"/>
                </a:solidFill>
                <a:ea typeface="宋体" charset="-122"/>
                <a:hlinkClick r:id="rId3" action="ppaction://hlinksldjump"/>
              </a:rPr>
              <a:t>-3</a:t>
            </a:r>
            <a:r>
              <a:rPr lang="zh-CN" altLang="en-US" b="1" dirty="0" smtClean="0"/>
              <a:t>。由</a:t>
            </a:r>
            <a:r>
              <a:rPr lang="zh-CN" altLang="en-US" b="1" dirty="0" smtClean="0">
                <a:hlinkClick r:id="rId3" action="ppaction://hlinksldjump"/>
              </a:rPr>
              <a:t>表</a:t>
            </a:r>
            <a:r>
              <a:rPr lang="en-US" altLang="zh-CN" b="1" dirty="0" smtClean="0">
                <a:hlinkClick r:id="rId3" action="ppaction://hlinksldjump"/>
              </a:rPr>
              <a:t>11</a:t>
            </a:r>
            <a:r>
              <a:rPr lang="en-US" altLang="zh-CN" b="1" dirty="0" smtClean="0">
                <a:ea typeface="宋体" charset="-122"/>
                <a:hlinkClick r:id="rId3" action="ppaction://hlinksldjump"/>
              </a:rPr>
              <a:t>-3</a:t>
            </a:r>
            <a:r>
              <a:rPr lang="zh-CN" altLang="en-US" b="1" dirty="0" smtClean="0">
                <a:ea typeface="宋体" charset="-122"/>
              </a:rPr>
              <a:t>可</a:t>
            </a:r>
            <a:r>
              <a:rPr lang="zh-CN" altLang="en-US" b="1" dirty="0" smtClean="0"/>
              <a:t>见，当译码器的输入为某一固定编码时，其</a:t>
            </a:r>
            <a:r>
              <a:rPr lang="zh-CN" altLang="en-US" b="1" dirty="0" smtClean="0">
                <a:solidFill>
                  <a:srgbClr val="3333CC"/>
                </a:solidFill>
              </a:rPr>
              <a:t>输出仅有一个固定的引脚输出为低电平</a:t>
            </a:r>
            <a:r>
              <a:rPr lang="zh-CN" altLang="en-US" b="1" dirty="0" smtClean="0"/>
              <a:t>，</a:t>
            </a:r>
            <a:r>
              <a:rPr lang="zh-CN" altLang="en-US" b="1" dirty="0" smtClean="0">
                <a:solidFill>
                  <a:srgbClr val="FF3300"/>
                </a:solidFill>
              </a:rPr>
              <a:t>其余的为高电平</a:t>
            </a:r>
            <a:r>
              <a:rPr lang="zh-CN" altLang="en-US" b="1" dirty="0" smtClean="0"/>
              <a:t>。输出为低电平的引脚就作为某一存储器芯片的片选信号。</a:t>
            </a:r>
          </a:p>
          <a:p>
            <a:pPr>
              <a:lnSpc>
                <a:spcPct val="130000"/>
              </a:lnSpc>
            </a:pPr>
            <a:endParaRPr lang="zh-CN" altLang="en-US" b="1" dirty="0" smtClean="0"/>
          </a:p>
        </p:txBody>
      </p:sp>
    </p:spTree>
    <p:extLst>
      <p:ext uri="{BB962C8B-B14F-4D97-AF65-F5344CB8AC3E}">
        <p14:creationId xmlns:p14="http://schemas.microsoft.com/office/powerpoint/2010/main" val="26148882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3"/>
          <p:cNvSpPr>
            <a:spLocks noGrp="1" noChangeArrowheads="1"/>
          </p:cNvSpPr>
          <p:nvPr>
            <p:ph type="sldNum" sz="quarter" idx="11"/>
          </p:nvPr>
        </p:nvSpPr>
        <p:spPr>
          <a:ln/>
        </p:spPr>
        <p:txBody>
          <a:bodyPr/>
          <a:lstStyle/>
          <a:p>
            <a:pPr>
              <a:defRPr/>
            </a:pPr>
            <a:fld id="{88905AAB-2653-4C7B-AF07-E8D31DC0E7C2}" type="slidenum">
              <a:rPr lang="zh-CN" altLang="en-US"/>
              <a:pPr>
                <a:defRPr/>
              </a:pPr>
              <a:t>22</a:t>
            </a:fld>
            <a:endParaRPr lang="en-US" altLang="zh-CN"/>
          </a:p>
        </p:txBody>
      </p:sp>
      <p:graphicFrame>
        <p:nvGraphicFramePr>
          <p:cNvPr id="1026" name="Object 10"/>
          <p:cNvGraphicFramePr>
            <a:graphicFrameLocks noChangeAspect="1"/>
          </p:cNvGraphicFramePr>
          <p:nvPr/>
        </p:nvGraphicFramePr>
        <p:xfrm>
          <a:off x="0" y="0"/>
          <a:ext cx="266700" cy="180975"/>
        </p:xfrm>
        <a:graphic>
          <a:graphicData uri="http://schemas.openxmlformats.org/presentationml/2006/ole">
            <mc:AlternateContent xmlns:mc="http://schemas.openxmlformats.org/markup-compatibility/2006">
              <mc:Choice xmlns:v="urn:schemas-microsoft-com:vml" Requires="v">
                <p:oleObj spid="_x0000_s273850" name="公式" r:id="rId3" imgW="266353" imgH="177569" progId="Equation.3">
                  <p:embed/>
                </p:oleObj>
              </mc:Choice>
              <mc:Fallback>
                <p:oleObj name="公式" r:id="rId3" imgW="266353" imgH="17756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667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7" name="Object 9"/>
          <p:cNvGraphicFramePr>
            <a:graphicFrameLocks noChangeAspect="1"/>
          </p:cNvGraphicFramePr>
          <p:nvPr/>
        </p:nvGraphicFramePr>
        <p:xfrm>
          <a:off x="0" y="0"/>
          <a:ext cx="266700" cy="180975"/>
        </p:xfrm>
        <a:graphic>
          <a:graphicData uri="http://schemas.openxmlformats.org/presentationml/2006/ole">
            <mc:AlternateContent xmlns:mc="http://schemas.openxmlformats.org/markup-compatibility/2006">
              <mc:Choice xmlns:v="urn:schemas-microsoft-com:vml" Requires="v">
                <p:oleObj spid="_x0000_s273851" name="公式" r:id="rId5" imgW="266353" imgH="177569" progId="Equation.3">
                  <p:embed/>
                </p:oleObj>
              </mc:Choice>
              <mc:Fallback>
                <p:oleObj name="公式" r:id="rId5" imgW="266353" imgH="17756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2667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8" name="Object 8"/>
          <p:cNvGraphicFramePr>
            <a:graphicFrameLocks noChangeAspect="1"/>
          </p:cNvGraphicFramePr>
          <p:nvPr/>
        </p:nvGraphicFramePr>
        <p:xfrm>
          <a:off x="0" y="0"/>
          <a:ext cx="161925" cy="161925"/>
        </p:xfrm>
        <a:graphic>
          <a:graphicData uri="http://schemas.openxmlformats.org/presentationml/2006/ole">
            <mc:AlternateContent xmlns:mc="http://schemas.openxmlformats.org/markup-compatibility/2006">
              <mc:Choice xmlns:v="urn:schemas-microsoft-com:vml" Requires="v">
                <p:oleObj spid="_x0000_s273852" name="公式" r:id="rId7" imgW="164885" imgH="164885" progId="Equation.3">
                  <p:embed/>
                </p:oleObj>
              </mc:Choice>
              <mc:Fallback>
                <p:oleObj name="公式" r:id="rId7" imgW="164885" imgH="164885"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61925" cy="161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9" name="Object 7"/>
          <p:cNvGraphicFramePr>
            <a:graphicFrameLocks noChangeAspect="1"/>
          </p:cNvGraphicFramePr>
          <p:nvPr/>
        </p:nvGraphicFramePr>
        <p:xfrm>
          <a:off x="0" y="0"/>
          <a:ext cx="161925" cy="161925"/>
        </p:xfrm>
        <a:graphic>
          <a:graphicData uri="http://schemas.openxmlformats.org/presentationml/2006/ole">
            <mc:AlternateContent xmlns:mc="http://schemas.openxmlformats.org/markup-compatibility/2006">
              <mc:Choice xmlns:v="urn:schemas-microsoft-com:vml" Requires="v">
                <p:oleObj spid="_x0000_s273853" name="公式" r:id="rId9" imgW="164885" imgH="164885" progId="Equation.3">
                  <p:embed/>
                </p:oleObj>
              </mc:Choice>
              <mc:Fallback>
                <p:oleObj name="公式" r:id="rId9" imgW="164885" imgH="164885"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61925" cy="161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0" name="Object 6"/>
          <p:cNvGraphicFramePr>
            <a:graphicFrameLocks noChangeAspect="1"/>
          </p:cNvGraphicFramePr>
          <p:nvPr/>
        </p:nvGraphicFramePr>
        <p:xfrm>
          <a:off x="0" y="0"/>
          <a:ext cx="161925" cy="161925"/>
        </p:xfrm>
        <a:graphic>
          <a:graphicData uri="http://schemas.openxmlformats.org/presentationml/2006/ole">
            <mc:AlternateContent xmlns:mc="http://schemas.openxmlformats.org/markup-compatibility/2006">
              <mc:Choice xmlns:v="urn:schemas-microsoft-com:vml" Requires="v">
                <p:oleObj spid="_x0000_s273854" name="公式" r:id="rId11" imgW="164885" imgH="164885" progId="Equation.3">
                  <p:embed/>
                </p:oleObj>
              </mc:Choice>
              <mc:Fallback>
                <p:oleObj name="公式" r:id="rId11" imgW="164885" imgH="164885"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0"/>
                        <a:ext cx="161925" cy="161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1" name="Object 5"/>
          <p:cNvGraphicFramePr>
            <a:graphicFrameLocks noChangeAspect="1"/>
          </p:cNvGraphicFramePr>
          <p:nvPr/>
        </p:nvGraphicFramePr>
        <p:xfrm>
          <a:off x="0" y="0"/>
          <a:ext cx="161925" cy="152400"/>
        </p:xfrm>
        <a:graphic>
          <a:graphicData uri="http://schemas.openxmlformats.org/presentationml/2006/ole">
            <mc:AlternateContent xmlns:mc="http://schemas.openxmlformats.org/markup-compatibility/2006">
              <mc:Choice xmlns:v="urn:schemas-microsoft-com:vml" Requires="v">
                <p:oleObj spid="_x0000_s273855" name="公式" r:id="rId13" imgW="164957" imgH="152268" progId="Equation.3">
                  <p:embed/>
                </p:oleObj>
              </mc:Choice>
              <mc:Fallback>
                <p:oleObj name="公式" r:id="rId13" imgW="164957" imgH="152268"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61925" cy="152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2" name="Object 4"/>
          <p:cNvGraphicFramePr>
            <a:graphicFrameLocks noChangeAspect="1"/>
          </p:cNvGraphicFramePr>
          <p:nvPr/>
        </p:nvGraphicFramePr>
        <p:xfrm>
          <a:off x="0" y="0"/>
          <a:ext cx="161925" cy="161925"/>
        </p:xfrm>
        <a:graphic>
          <a:graphicData uri="http://schemas.openxmlformats.org/presentationml/2006/ole">
            <mc:AlternateContent xmlns:mc="http://schemas.openxmlformats.org/markup-compatibility/2006">
              <mc:Choice xmlns:v="urn:schemas-microsoft-com:vml" Requires="v">
                <p:oleObj spid="_x0000_s273856" name="公式" r:id="rId15" imgW="164885" imgH="164885" progId="Equation.3">
                  <p:embed/>
                </p:oleObj>
              </mc:Choice>
              <mc:Fallback>
                <p:oleObj name="公式" r:id="rId15" imgW="164885" imgH="164885"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161925" cy="161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3" name="Object 3"/>
          <p:cNvGraphicFramePr>
            <a:graphicFrameLocks noChangeAspect="1"/>
          </p:cNvGraphicFramePr>
          <p:nvPr/>
        </p:nvGraphicFramePr>
        <p:xfrm>
          <a:off x="0" y="0"/>
          <a:ext cx="161925" cy="152400"/>
        </p:xfrm>
        <a:graphic>
          <a:graphicData uri="http://schemas.openxmlformats.org/presentationml/2006/ole">
            <mc:AlternateContent xmlns:mc="http://schemas.openxmlformats.org/markup-compatibility/2006">
              <mc:Choice xmlns:v="urn:schemas-microsoft-com:vml" Requires="v">
                <p:oleObj spid="_x0000_s273857" name="公式" r:id="rId17" imgW="164957" imgH="152268" progId="Equation.3">
                  <p:embed/>
                </p:oleObj>
              </mc:Choice>
              <mc:Fallback>
                <p:oleObj name="公式" r:id="rId17" imgW="164957" imgH="152268" progId="Equation.3">
                  <p:embed/>
                  <p:pic>
                    <p:nvPicPr>
                      <p:cNvPr id="0" nam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0" y="0"/>
                        <a:ext cx="161925" cy="152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4" name="Object 2"/>
          <p:cNvGraphicFramePr>
            <a:graphicFrameLocks noChangeAspect="1"/>
          </p:cNvGraphicFramePr>
          <p:nvPr/>
        </p:nvGraphicFramePr>
        <p:xfrm>
          <a:off x="0" y="0"/>
          <a:ext cx="161925" cy="152400"/>
        </p:xfrm>
        <a:graphic>
          <a:graphicData uri="http://schemas.openxmlformats.org/presentationml/2006/ole">
            <mc:AlternateContent xmlns:mc="http://schemas.openxmlformats.org/markup-compatibility/2006">
              <mc:Choice xmlns:v="urn:schemas-microsoft-com:vml" Requires="v">
                <p:oleObj spid="_x0000_s273858" name="公式" r:id="rId19" imgW="164957" imgH="152268" progId="Equation.3">
                  <p:embed/>
                </p:oleObj>
              </mc:Choice>
              <mc:Fallback>
                <p:oleObj name="公式" r:id="rId19" imgW="164957" imgH="152268" progId="Equation.3">
                  <p:embed/>
                  <p:pic>
                    <p:nvPicPr>
                      <p:cNvPr id="0" nam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0"/>
                        <a:ext cx="161925" cy="152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5" name="Object 1"/>
          <p:cNvGraphicFramePr>
            <a:graphicFrameLocks noChangeAspect="1"/>
          </p:cNvGraphicFramePr>
          <p:nvPr/>
        </p:nvGraphicFramePr>
        <p:xfrm>
          <a:off x="0" y="0"/>
          <a:ext cx="161925" cy="161925"/>
        </p:xfrm>
        <a:graphic>
          <a:graphicData uri="http://schemas.openxmlformats.org/presentationml/2006/ole">
            <mc:AlternateContent xmlns:mc="http://schemas.openxmlformats.org/markup-compatibility/2006">
              <mc:Choice xmlns:v="urn:schemas-microsoft-com:vml" Requires="v">
                <p:oleObj spid="_x0000_s273859" name="公式" r:id="rId21" imgW="164885" imgH="164885" progId="Equation.3">
                  <p:embed/>
                </p:oleObj>
              </mc:Choice>
              <mc:Fallback>
                <p:oleObj name="公式" r:id="rId21" imgW="164885" imgH="164885" progId="Equation.3">
                  <p:embed/>
                  <p:pic>
                    <p:nvPicPr>
                      <p:cNvPr id="0" nam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0" y="0"/>
                        <a:ext cx="161925" cy="161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207" name="Picture 183"/>
          <p:cNvPicPr>
            <a:picLocks noChangeAspect="1" noChangeArrowheads="1"/>
          </p:cNvPicPr>
          <p:nvPr/>
        </p:nvPicPr>
        <p:blipFill>
          <a:blip r:embed="rId23">
            <a:extLst>
              <a:ext uri="{28A0092B-C50C-407E-A947-70E740481C1C}">
                <a14:useLocalDpi xmlns:a14="http://schemas.microsoft.com/office/drawing/2010/main" val="0"/>
              </a:ext>
            </a:extLst>
          </a:blip>
          <a:stretch>
            <a:fillRect/>
          </a:stretch>
        </p:blipFill>
        <p:spPr bwMode="auto">
          <a:xfrm>
            <a:off x="0" y="985302"/>
            <a:ext cx="9044610" cy="4590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6632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A72473B2-48D5-49DB-AAED-B15AC8A909D8}" type="slidenum">
              <a:rPr lang="zh-CN" altLang="en-US"/>
              <a:pPr>
                <a:defRPr/>
              </a:pPr>
              <a:t>23</a:t>
            </a:fld>
            <a:endParaRPr lang="en-US" altLang="zh-CN"/>
          </a:p>
        </p:txBody>
      </p:sp>
      <p:sp>
        <p:nvSpPr>
          <p:cNvPr id="21506" name="内容占位符 1"/>
          <p:cNvSpPr>
            <a:spLocks noGrp="1"/>
          </p:cNvSpPr>
          <p:nvPr>
            <p:ph/>
          </p:nvPr>
        </p:nvSpPr>
        <p:spPr>
          <a:xfrm>
            <a:off x="250825" y="571500"/>
            <a:ext cx="8435975" cy="5410200"/>
          </a:xfrm>
        </p:spPr>
        <p:txBody>
          <a:bodyPr/>
          <a:lstStyle/>
          <a:p>
            <a:pPr>
              <a:lnSpc>
                <a:spcPct val="130000"/>
              </a:lnSpc>
            </a:pPr>
            <a:r>
              <a:rPr lang="zh-CN" altLang="en-US" b="1" dirty="0" smtClean="0">
                <a:solidFill>
                  <a:srgbClr val="FF3300"/>
                </a:solidFill>
              </a:rPr>
              <a:t>（</a:t>
            </a:r>
            <a:r>
              <a:rPr lang="en-US" altLang="zh-CN" dirty="0">
                <a:solidFill>
                  <a:srgbClr val="FF3300"/>
                </a:solidFill>
                <a:ea typeface="宋体" charset="-122"/>
              </a:rPr>
              <a:t>b</a:t>
            </a:r>
            <a:r>
              <a:rPr lang="zh-CN" altLang="en-US" b="1" dirty="0" smtClean="0">
                <a:solidFill>
                  <a:srgbClr val="FF3300"/>
                </a:solidFill>
              </a:rPr>
              <a:t>）</a:t>
            </a:r>
            <a:r>
              <a:rPr lang="en-US" altLang="zh-CN" b="1" dirty="0" smtClean="0">
                <a:solidFill>
                  <a:srgbClr val="FF3300"/>
                </a:solidFill>
                <a:ea typeface="宋体" charset="-122"/>
              </a:rPr>
              <a:t>74LS139</a:t>
            </a:r>
            <a:endParaRPr lang="zh-CN" altLang="en-US" dirty="0" smtClean="0">
              <a:solidFill>
                <a:srgbClr val="FF3300"/>
              </a:solidFill>
            </a:endParaRPr>
          </a:p>
          <a:p>
            <a:pPr>
              <a:lnSpc>
                <a:spcPct val="130000"/>
              </a:lnSpc>
            </a:pPr>
            <a:r>
              <a:rPr lang="zh-CN" altLang="en-US" b="1" dirty="0" smtClean="0">
                <a:solidFill>
                  <a:srgbClr val="3333CC"/>
                </a:solidFill>
              </a:rPr>
              <a:t>双</a:t>
            </a:r>
            <a:r>
              <a:rPr lang="en-US" altLang="zh-CN" b="1" dirty="0" smtClean="0">
                <a:solidFill>
                  <a:srgbClr val="3333CC"/>
                </a:solidFill>
                <a:ea typeface="宋体" charset="-122"/>
              </a:rPr>
              <a:t>2</a:t>
            </a:r>
            <a:r>
              <a:rPr lang="zh-CN" altLang="en-US" b="1" dirty="0" smtClean="0">
                <a:solidFill>
                  <a:srgbClr val="3333CC"/>
                </a:solidFill>
                <a:ea typeface="宋体" charset="-122"/>
              </a:rPr>
              <a:t>线</a:t>
            </a:r>
            <a:r>
              <a:rPr lang="en-US" altLang="zh-CN" b="1" dirty="0" smtClean="0">
                <a:solidFill>
                  <a:srgbClr val="3333CC"/>
                </a:solidFill>
                <a:ea typeface="宋体" charset="-122"/>
              </a:rPr>
              <a:t>-4</a:t>
            </a:r>
            <a:r>
              <a:rPr lang="zh-CN" altLang="en-US" b="1" dirty="0" smtClean="0">
                <a:solidFill>
                  <a:srgbClr val="3333CC"/>
                </a:solidFill>
                <a:ea typeface="宋体" charset="-122"/>
              </a:rPr>
              <a:t>线</a:t>
            </a:r>
            <a:r>
              <a:rPr lang="zh-CN" altLang="en-US" b="1" dirty="0" smtClean="0">
                <a:solidFill>
                  <a:srgbClr val="3333CC"/>
                </a:solidFill>
              </a:rPr>
              <a:t>译码器</a:t>
            </a:r>
            <a:r>
              <a:rPr lang="zh-CN" altLang="en-US" dirty="0" smtClean="0"/>
              <a:t>。这两个译码器完全独立，分别有各自的数据输入端、译码状态输出端以及数据输入允许端，其引脚如图</a:t>
            </a:r>
            <a:r>
              <a:rPr lang="en-US" altLang="zh-CN" dirty="0" smtClean="0"/>
              <a:t>11</a:t>
            </a:r>
            <a:r>
              <a:rPr lang="en-US" altLang="zh-CN" dirty="0" smtClean="0">
                <a:ea typeface="宋体" charset="-122"/>
              </a:rPr>
              <a:t>-8</a:t>
            </a:r>
            <a:r>
              <a:rPr lang="zh-CN" altLang="en-US" b="1" dirty="0" smtClean="0">
                <a:ea typeface="宋体" charset="-122"/>
              </a:rPr>
              <a:t>所示</a:t>
            </a:r>
            <a:r>
              <a:rPr lang="zh-CN" altLang="en-US" dirty="0" smtClean="0"/>
              <a:t>，真值表见</a:t>
            </a:r>
            <a:r>
              <a:rPr lang="zh-CN" altLang="en-US" dirty="0" smtClean="0">
                <a:hlinkClick r:id="" action="ppaction://hlinkshowjump?jump=nextslide"/>
              </a:rPr>
              <a:t>表</a:t>
            </a:r>
            <a:r>
              <a:rPr lang="en-US" altLang="zh-CN" dirty="0" smtClean="0">
                <a:hlinkClick r:id="" action="ppaction://hlinkshowjump?jump=nextslide"/>
              </a:rPr>
              <a:t>11</a:t>
            </a:r>
            <a:r>
              <a:rPr lang="en-US" altLang="zh-CN" dirty="0" smtClean="0">
                <a:ea typeface="宋体" charset="-122"/>
                <a:hlinkClick r:id="" action="ppaction://hlinkshowjump?jump=nextslide"/>
              </a:rPr>
              <a:t>-4</a:t>
            </a:r>
            <a:r>
              <a:rPr lang="zh-CN" altLang="en-US" dirty="0" smtClean="0"/>
              <a:t>（只给出其中一组）。</a:t>
            </a: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r>
              <a:rPr lang="zh-CN" altLang="en-US" sz="2000" b="1" dirty="0" smtClean="0">
                <a:solidFill>
                  <a:srgbClr val="FF3300"/>
                </a:solidFill>
              </a:rPr>
              <a:t>图</a:t>
            </a:r>
            <a:r>
              <a:rPr lang="en-US" altLang="zh-CN" sz="2000" b="1" dirty="0" smtClean="0">
                <a:solidFill>
                  <a:srgbClr val="FF3300"/>
                </a:solidFill>
              </a:rPr>
              <a:t>11</a:t>
            </a:r>
            <a:r>
              <a:rPr lang="en-US" altLang="zh-CN" sz="2000" b="1" dirty="0" smtClean="0">
                <a:solidFill>
                  <a:srgbClr val="FF3300"/>
                </a:solidFill>
                <a:ea typeface="宋体" charset="-122"/>
              </a:rPr>
              <a:t>-7</a:t>
            </a:r>
            <a:r>
              <a:rPr lang="en-US" altLang="zh-CN" sz="2000" b="1" dirty="0" smtClean="0">
                <a:solidFill>
                  <a:srgbClr val="3333CC"/>
                </a:solidFill>
                <a:ea typeface="宋体" charset="-122"/>
              </a:rPr>
              <a:t>  74LS138</a:t>
            </a:r>
            <a:r>
              <a:rPr lang="zh-CN" altLang="en-US" sz="2000" b="1" dirty="0" smtClean="0">
                <a:solidFill>
                  <a:srgbClr val="3333CC"/>
                </a:solidFill>
              </a:rPr>
              <a:t>引脚图</a:t>
            </a:r>
            <a:r>
              <a:rPr lang="zh-CN" altLang="en-US" sz="2000" b="1" dirty="0" smtClean="0">
                <a:solidFill>
                  <a:srgbClr val="3333CC"/>
                </a:solidFill>
                <a:ea typeface="宋体" charset="-122"/>
              </a:rPr>
              <a:t>                      </a:t>
            </a:r>
            <a:r>
              <a:rPr lang="zh-CN" altLang="en-US" sz="2000" b="1" dirty="0" smtClean="0">
                <a:solidFill>
                  <a:srgbClr val="FF3300"/>
                </a:solidFill>
              </a:rPr>
              <a:t>图</a:t>
            </a:r>
            <a:r>
              <a:rPr lang="en-US" altLang="zh-CN" sz="2000" b="1" smtClean="0">
                <a:solidFill>
                  <a:srgbClr val="FF3300"/>
                </a:solidFill>
              </a:rPr>
              <a:t>11</a:t>
            </a:r>
            <a:r>
              <a:rPr lang="en-US" altLang="zh-CN" sz="2000" b="1" smtClean="0">
                <a:solidFill>
                  <a:srgbClr val="FF3300"/>
                </a:solidFill>
                <a:ea typeface="宋体" charset="-122"/>
              </a:rPr>
              <a:t>-8</a:t>
            </a:r>
            <a:r>
              <a:rPr lang="en-US" altLang="zh-CN" sz="2000" b="1" smtClean="0">
                <a:solidFill>
                  <a:srgbClr val="3333CC"/>
                </a:solidFill>
                <a:ea typeface="宋体" charset="-122"/>
              </a:rPr>
              <a:t>  </a:t>
            </a:r>
            <a:r>
              <a:rPr lang="en-US" altLang="zh-CN" sz="2000" b="1" dirty="0" smtClean="0">
                <a:solidFill>
                  <a:srgbClr val="3333CC"/>
                </a:solidFill>
                <a:ea typeface="宋体" charset="-122"/>
              </a:rPr>
              <a:t>74LS139</a:t>
            </a:r>
            <a:r>
              <a:rPr lang="zh-CN" altLang="en-US" sz="2000" b="1" dirty="0" smtClean="0">
                <a:solidFill>
                  <a:srgbClr val="3333CC"/>
                </a:solidFill>
              </a:rPr>
              <a:t>引脚图</a:t>
            </a:r>
          </a:p>
          <a:p>
            <a:pPr>
              <a:lnSpc>
                <a:spcPct val="130000"/>
              </a:lnSpc>
            </a:pPr>
            <a:endParaRPr lang="zh-CN" altLang="en-US" sz="2000" dirty="0" smtClean="0">
              <a:solidFill>
                <a:srgbClr val="3333CC"/>
              </a:solidFill>
            </a:endParaRPr>
          </a:p>
        </p:txBody>
      </p:sp>
      <p:pic>
        <p:nvPicPr>
          <p:cNvPr id="21516" name="Picture 12" descr="8-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2852738"/>
            <a:ext cx="3097212" cy="2678112"/>
          </a:xfrm>
          <a:prstGeom prst="rect">
            <a:avLst/>
          </a:prstGeom>
          <a:noFill/>
          <a:extLst>
            <a:ext uri="{909E8E84-426E-40DD-AFC4-6F175D3DCCD1}">
              <a14:hiddenFill xmlns:a14="http://schemas.microsoft.com/office/drawing/2010/main">
                <a:solidFill>
                  <a:srgbClr val="FFFFFF"/>
                </a:solidFill>
              </a14:hiddenFill>
            </a:ext>
          </a:extLst>
        </p:spPr>
      </p:pic>
      <p:pic>
        <p:nvPicPr>
          <p:cNvPr id="21517" name="Picture 13" descr="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852738"/>
            <a:ext cx="3241675" cy="2633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128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80"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2384" y="1100179"/>
            <a:ext cx="8912468" cy="3660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487327"/>
      </p:ext>
    </p:extLst>
  </p:cSld>
  <p:clrMapOvr>
    <a:masterClrMapping/>
  </p:clrMapOvr>
  <p:transition>
    <p:random/>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CFA939FA-EFBD-41A4-B2F7-1441A4EFD39A}" type="slidenum">
              <a:rPr lang="zh-CN" altLang="en-US"/>
              <a:pPr>
                <a:defRPr/>
              </a:pPr>
              <a:t>25</a:t>
            </a:fld>
            <a:endParaRPr lang="en-US" altLang="zh-CN"/>
          </a:p>
        </p:txBody>
      </p:sp>
      <p:sp>
        <p:nvSpPr>
          <p:cNvPr id="22530" name="内容占位符 1"/>
          <p:cNvSpPr>
            <a:spLocks noGrp="1"/>
          </p:cNvSpPr>
          <p:nvPr>
            <p:ph/>
          </p:nvPr>
        </p:nvSpPr>
        <p:spPr>
          <a:xfrm>
            <a:off x="0" y="469900"/>
            <a:ext cx="9144000" cy="5410200"/>
          </a:xfrm>
        </p:spPr>
        <p:txBody>
          <a:bodyPr/>
          <a:lstStyle/>
          <a:p>
            <a:pPr marL="0" indent="0" algn="l">
              <a:lnSpc>
                <a:spcPct val="150000"/>
              </a:lnSpc>
              <a:spcBef>
                <a:spcPts val="0"/>
              </a:spcBef>
            </a:pPr>
            <a:r>
              <a:rPr lang="zh-CN" altLang="en-US" dirty="0" smtClean="0">
                <a:solidFill>
                  <a:srgbClr val="FF3300"/>
                </a:solidFill>
              </a:rPr>
              <a:t>       </a:t>
            </a:r>
            <a:r>
              <a:rPr lang="zh-CN" altLang="en-US" dirty="0">
                <a:solidFill>
                  <a:srgbClr val="FF3300"/>
                </a:solidFill>
              </a:rPr>
              <a:t>（</a:t>
            </a:r>
            <a:r>
              <a:rPr lang="en-US" altLang="zh-CN" dirty="0">
                <a:solidFill>
                  <a:srgbClr val="FF3300"/>
                </a:solidFill>
              </a:rPr>
              <a:t>2</a:t>
            </a:r>
            <a:r>
              <a:rPr lang="zh-CN" altLang="en-US" dirty="0">
                <a:solidFill>
                  <a:srgbClr val="FF3300"/>
                </a:solidFill>
              </a:rPr>
              <a:t>）全译码法下的地址</a:t>
            </a:r>
            <a:r>
              <a:rPr lang="zh-CN" altLang="en-US" dirty="0" smtClean="0">
                <a:solidFill>
                  <a:srgbClr val="FF3300"/>
                </a:solidFill>
              </a:rPr>
              <a:t>分配</a:t>
            </a:r>
            <a:endParaRPr lang="en-US" altLang="zh-CN" dirty="0" smtClean="0">
              <a:solidFill>
                <a:srgbClr val="FF3300"/>
              </a:solidFill>
            </a:endParaRPr>
          </a:p>
          <a:p>
            <a:pPr marL="0" indent="0" algn="l">
              <a:lnSpc>
                <a:spcPct val="150000"/>
              </a:lnSpc>
              <a:spcBef>
                <a:spcPts val="0"/>
              </a:spcBef>
            </a:pPr>
            <a:r>
              <a:rPr lang="zh-CN" altLang="en-US" dirty="0" smtClean="0">
                <a:solidFill>
                  <a:srgbClr val="FF3300"/>
                </a:solidFill>
              </a:rPr>
              <a:t>        以</a:t>
            </a:r>
            <a:r>
              <a:rPr lang="en-US" altLang="zh-CN" dirty="0" smtClean="0">
                <a:solidFill>
                  <a:srgbClr val="FF3300"/>
                </a:solidFill>
                <a:ea typeface="宋体" charset="-122"/>
              </a:rPr>
              <a:t>74LS138</a:t>
            </a:r>
            <a:r>
              <a:rPr lang="zh-CN" altLang="en-US" dirty="0" smtClean="0">
                <a:solidFill>
                  <a:srgbClr val="FF3300"/>
                </a:solidFill>
              </a:rPr>
              <a:t>为例</a:t>
            </a:r>
            <a:r>
              <a:rPr lang="zh-CN" altLang="en-US" dirty="0" smtClean="0"/>
              <a:t>，要</a:t>
            </a:r>
            <a:r>
              <a:rPr lang="zh-CN" altLang="en-US" b="1" dirty="0" smtClean="0">
                <a:solidFill>
                  <a:srgbClr val="3333CC"/>
                </a:solidFill>
              </a:rPr>
              <a:t>扩</a:t>
            </a:r>
            <a:r>
              <a:rPr lang="en-US" altLang="zh-CN" b="1" dirty="0" smtClean="0">
                <a:solidFill>
                  <a:srgbClr val="FF3300"/>
                </a:solidFill>
                <a:ea typeface="宋体" charset="-122"/>
              </a:rPr>
              <a:t>8</a:t>
            </a:r>
            <a:r>
              <a:rPr lang="zh-CN" altLang="en-US" b="1" dirty="0" smtClean="0">
                <a:solidFill>
                  <a:srgbClr val="FF3300"/>
                </a:solidFill>
              </a:rPr>
              <a:t>片</a:t>
            </a:r>
            <a:r>
              <a:rPr lang="en-US" altLang="zh-CN" b="1" dirty="0" smtClean="0">
                <a:solidFill>
                  <a:srgbClr val="FF3300"/>
                </a:solidFill>
                <a:ea typeface="宋体" charset="-122"/>
              </a:rPr>
              <a:t>8KB</a:t>
            </a:r>
            <a:r>
              <a:rPr lang="zh-CN" altLang="en-US" dirty="0" smtClean="0"/>
              <a:t>的</a:t>
            </a:r>
            <a:r>
              <a:rPr lang="en-US" altLang="zh-CN" b="1" dirty="0" smtClean="0">
                <a:solidFill>
                  <a:srgbClr val="3333CC"/>
                </a:solidFill>
                <a:ea typeface="宋体" charset="-122"/>
              </a:rPr>
              <a:t>RAM 6264</a:t>
            </a:r>
            <a:r>
              <a:rPr lang="zh-CN" altLang="en-US" dirty="0" smtClean="0"/>
              <a:t>，如何通过</a:t>
            </a:r>
            <a:r>
              <a:rPr lang="en-US" altLang="zh-CN" dirty="0" smtClean="0">
                <a:ea typeface="宋体" charset="-122"/>
              </a:rPr>
              <a:t>74LS138</a:t>
            </a:r>
            <a:r>
              <a:rPr lang="zh-CN" altLang="en-US" dirty="0" smtClean="0"/>
              <a:t>把</a:t>
            </a:r>
            <a:r>
              <a:rPr lang="en-US" altLang="zh-CN" dirty="0" smtClean="0">
                <a:ea typeface="宋体" charset="-122"/>
              </a:rPr>
              <a:t>64KB</a:t>
            </a:r>
            <a:r>
              <a:rPr lang="zh-CN" altLang="en-US" dirty="0" smtClean="0"/>
              <a:t>空间分配给各个芯片？</a:t>
            </a:r>
          </a:p>
          <a:p>
            <a:pPr marL="0" indent="0" algn="l">
              <a:lnSpc>
                <a:spcPct val="150000"/>
              </a:lnSpc>
              <a:spcBef>
                <a:spcPts val="0"/>
              </a:spcBef>
            </a:pPr>
            <a:r>
              <a:rPr lang="zh-CN" altLang="en-US" dirty="0" smtClean="0"/>
              <a:t>        由</a:t>
            </a:r>
            <a:r>
              <a:rPr lang="en-US" altLang="zh-CN" dirty="0" smtClean="0">
                <a:ea typeface="宋体" charset="-122"/>
                <a:hlinkClick r:id="rId3" action="ppaction://hlinksldjump"/>
              </a:rPr>
              <a:t>74LS138</a:t>
            </a:r>
            <a:r>
              <a:rPr lang="zh-CN" altLang="en-US" dirty="0" smtClean="0">
                <a:hlinkClick r:id="rId3" action="ppaction://hlinksldjump"/>
              </a:rPr>
              <a:t>真值表</a:t>
            </a:r>
            <a:r>
              <a:rPr lang="zh-CN" altLang="en-US" dirty="0" smtClean="0"/>
              <a:t>可知，把</a:t>
            </a:r>
            <a:r>
              <a:rPr lang="en-US" altLang="zh-CN" b="1" dirty="0" smtClean="0">
                <a:solidFill>
                  <a:srgbClr val="FF3300"/>
                </a:solidFill>
                <a:ea typeface="宋体" charset="-122"/>
              </a:rPr>
              <a:t>G1</a:t>
            </a:r>
            <a:r>
              <a:rPr lang="zh-CN" altLang="en-US" dirty="0" smtClean="0"/>
              <a:t>接到</a:t>
            </a:r>
            <a:r>
              <a:rPr lang="en-US" altLang="zh-CN" dirty="0" smtClean="0">
                <a:ea typeface="宋体" charset="-122"/>
              </a:rPr>
              <a:t>+5V</a:t>
            </a:r>
            <a:r>
              <a:rPr lang="zh-CN" altLang="en-US" dirty="0" smtClean="0"/>
              <a:t>，</a:t>
            </a:r>
            <a:r>
              <a:rPr lang="en-US" altLang="zh-CN" dirty="0" smtClean="0">
                <a:solidFill>
                  <a:srgbClr val="FF3300"/>
                </a:solidFill>
              </a:rPr>
              <a:t>         </a:t>
            </a:r>
            <a:r>
              <a:rPr lang="en-US" altLang="zh-CN" dirty="0" smtClean="0">
                <a:solidFill>
                  <a:srgbClr val="FF3300"/>
                </a:solidFill>
                <a:ea typeface="宋体" charset="-122"/>
              </a:rPr>
              <a:t> </a:t>
            </a:r>
            <a:r>
              <a:rPr lang="zh-CN" altLang="en-US" dirty="0" smtClean="0">
                <a:solidFill>
                  <a:srgbClr val="FF3300"/>
                </a:solidFill>
              </a:rPr>
              <a:t>、       </a:t>
            </a:r>
            <a:r>
              <a:rPr lang="zh-CN" altLang="en-US" dirty="0" smtClean="0"/>
              <a:t>接地，</a:t>
            </a:r>
            <a:r>
              <a:rPr lang="en-US" altLang="zh-CN" dirty="0" smtClean="0">
                <a:solidFill>
                  <a:srgbClr val="3333CC"/>
                </a:solidFill>
                <a:ea typeface="宋体" charset="-122"/>
              </a:rPr>
              <a:t>2.7</a:t>
            </a:r>
            <a:r>
              <a:rPr lang="zh-CN" altLang="en-US" dirty="0" smtClean="0">
                <a:solidFill>
                  <a:srgbClr val="3333CC"/>
                </a:solidFill>
              </a:rPr>
              <a:t>、</a:t>
            </a:r>
            <a:r>
              <a:rPr lang="en-US" altLang="zh-CN" dirty="0" smtClean="0">
                <a:solidFill>
                  <a:srgbClr val="3333CC"/>
                </a:solidFill>
                <a:ea typeface="宋体" charset="-122"/>
              </a:rPr>
              <a:t>P2.6</a:t>
            </a:r>
            <a:r>
              <a:rPr lang="zh-CN" altLang="en-US" dirty="0" smtClean="0">
                <a:solidFill>
                  <a:srgbClr val="3333CC"/>
                </a:solidFill>
              </a:rPr>
              <a:t>、</a:t>
            </a:r>
            <a:r>
              <a:rPr lang="en-US" altLang="zh-CN" dirty="0" smtClean="0">
                <a:solidFill>
                  <a:srgbClr val="3333CC"/>
                </a:solidFill>
                <a:ea typeface="宋体" charset="-122"/>
              </a:rPr>
              <a:t>P2.5</a:t>
            </a:r>
            <a:r>
              <a:rPr lang="zh-CN" altLang="en-US" dirty="0" smtClean="0"/>
              <a:t>（高</a:t>
            </a:r>
            <a:r>
              <a:rPr lang="en-US" altLang="zh-CN" dirty="0" smtClean="0">
                <a:ea typeface="宋体" charset="-122"/>
              </a:rPr>
              <a:t>3</a:t>
            </a:r>
            <a:r>
              <a:rPr lang="zh-CN" altLang="en-US" dirty="0" smtClean="0"/>
              <a:t>位地址线）分别接</a:t>
            </a:r>
            <a:r>
              <a:rPr lang="en-US" altLang="zh-CN" dirty="0" smtClean="0">
                <a:ea typeface="宋体" charset="-122"/>
              </a:rPr>
              <a:t>74LS138</a:t>
            </a:r>
            <a:r>
              <a:rPr lang="zh-CN" altLang="en-US" dirty="0" smtClean="0"/>
              <a:t>的</a:t>
            </a:r>
            <a:r>
              <a:rPr lang="en-US" altLang="zh-CN" dirty="0" smtClean="0">
                <a:solidFill>
                  <a:srgbClr val="3333CC"/>
                </a:solidFill>
                <a:ea typeface="宋体" charset="-122"/>
              </a:rPr>
              <a:t>C</a:t>
            </a:r>
            <a:r>
              <a:rPr lang="zh-CN" altLang="en-US" dirty="0" smtClean="0">
                <a:solidFill>
                  <a:srgbClr val="3333CC"/>
                </a:solidFill>
              </a:rPr>
              <a:t>、</a:t>
            </a:r>
            <a:r>
              <a:rPr lang="en-US" altLang="zh-CN" dirty="0" smtClean="0">
                <a:solidFill>
                  <a:srgbClr val="3333CC"/>
                </a:solidFill>
                <a:ea typeface="宋体" charset="-122"/>
              </a:rPr>
              <a:t>B</a:t>
            </a:r>
            <a:r>
              <a:rPr lang="zh-CN" altLang="en-US" dirty="0" smtClean="0">
                <a:solidFill>
                  <a:srgbClr val="3333CC"/>
                </a:solidFill>
              </a:rPr>
              <a:t>、</a:t>
            </a:r>
            <a:r>
              <a:rPr lang="en-US" altLang="zh-CN" dirty="0" smtClean="0">
                <a:solidFill>
                  <a:srgbClr val="3333CC"/>
                </a:solidFill>
                <a:ea typeface="宋体" charset="-122"/>
              </a:rPr>
              <a:t>A</a:t>
            </a:r>
            <a:r>
              <a:rPr lang="zh-CN" altLang="en-US" dirty="0" smtClean="0"/>
              <a:t>端，由于对高</a:t>
            </a:r>
            <a:r>
              <a:rPr lang="en-US" altLang="zh-CN" dirty="0" smtClean="0">
                <a:ea typeface="宋体" charset="-122"/>
              </a:rPr>
              <a:t>3</a:t>
            </a:r>
            <a:r>
              <a:rPr lang="zh-CN" altLang="en-US" dirty="0" smtClean="0"/>
              <a:t>位地址译码，这样译码器有</a:t>
            </a:r>
            <a:r>
              <a:rPr lang="en-US" altLang="zh-CN" dirty="0" smtClean="0">
                <a:solidFill>
                  <a:srgbClr val="3333CC"/>
                </a:solidFill>
                <a:ea typeface="宋体" charset="-122"/>
              </a:rPr>
              <a:t>8</a:t>
            </a:r>
            <a:r>
              <a:rPr lang="zh-CN" altLang="en-US" dirty="0" smtClean="0">
                <a:solidFill>
                  <a:srgbClr val="3333CC"/>
                </a:solidFill>
              </a:rPr>
              <a:t>个输出</a:t>
            </a:r>
            <a:r>
              <a:rPr lang="en-US" altLang="zh-CN" dirty="0" smtClean="0">
                <a:solidFill>
                  <a:srgbClr val="FF3300"/>
                </a:solidFill>
              </a:rPr>
              <a:t>     </a:t>
            </a:r>
            <a:r>
              <a:rPr lang="en-US" altLang="zh-CN" dirty="0" smtClean="0">
                <a:solidFill>
                  <a:srgbClr val="FF3300"/>
                </a:solidFill>
                <a:ea typeface="宋体" charset="-122"/>
              </a:rPr>
              <a:t> </a:t>
            </a:r>
            <a:r>
              <a:rPr lang="zh-CN" altLang="en-US" dirty="0">
                <a:solidFill>
                  <a:srgbClr val="FF3300"/>
                </a:solidFill>
              </a:rPr>
              <a:t> </a:t>
            </a:r>
            <a:r>
              <a:rPr lang="en-US" altLang="zh-CN" dirty="0" smtClean="0">
                <a:solidFill>
                  <a:srgbClr val="FF3300"/>
                </a:solidFill>
              </a:rPr>
              <a:t>~       </a:t>
            </a:r>
            <a:r>
              <a:rPr lang="en-US" altLang="zh-CN" dirty="0" smtClean="0">
                <a:ea typeface="宋体" charset="-122"/>
              </a:rPr>
              <a:t> </a:t>
            </a:r>
            <a:r>
              <a:rPr lang="zh-CN" altLang="en-US" dirty="0" smtClean="0"/>
              <a:t>，分别接到</a:t>
            </a:r>
            <a:r>
              <a:rPr lang="en-US" altLang="zh-CN" dirty="0" smtClean="0">
                <a:solidFill>
                  <a:srgbClr val="FF3300"/>
                </a:solidFill>
                <a:ea typeface="宋体" charset="-122"/>
              </a:rPr>
              <a:t>8</a:t>
            </a:r>
            <a:r>
              <a:rPr lang="zh-CN" altLang="en-US" dirty="0" smtClean="0">
                <a:solidFill>
                  <a:srgbClr val="FF3300"/>
                </a:solidFill>
              </a:rPr>
              <a:t>片</a:t>
            </a:r>
            <a:r>
              <a:rPr lang="en-US" altLang="zh-CN" dirty="0" smtClean="0">
                <a:solidFill>
                  <a:srgbClr val="FF3300"/>
                </a:solidFill>
                <a:ea typeface="宋体" charset="-122"/>
              </a:rPr>
              <a:t>6264</a:t>
            </a:r>
            <a:r>
              <a:rPr lang="zh-CN" altLang="en-US" dirty="0" smtClean="0"/>
              <a:t>的</a:t>
            </a:r>
            <a:r>
              <a:rPr lang="zh-CN" altLang="en-US" b="1" dirty="0" smtClean="0">
                <a:solidFill>
                  <a:srgbClr val="3333CC"/>
                </a:solidFill>
              </a:rPr>
              <a:t>各 “片选”端</a:t>
            </a:r>
            <a:r>
              <a:rPr lang="zh-CN" altLang="en-US" dirty="0" smtClean="0"/>
              <a:t>，实现</a:t>
            </a:r>
            <a:r>
              <a:rPr lang="en-US" altLang="zh-CN" dirty="0" smtClean="0">
                <a:ea typeface="宋体" charset="-122"/>
              </a:rPr>
              <a:t>8</a:t>
            </a:r>
            <a:r>
              <a:rPr lang="zh-CN" altLang="en-US" dirty="0" smtClean="0"/>
              <a:t>选</a:t>
            </a:r>
            <a:r>
              <a:rPr lang="en-US" altLang="zh-CN" dirty="0" smtClean="0">
                <a:ea typeface="宋体" charset="-122"/>
              </a:rPr>
              <a:t>1</a:t>
            </a:r>
            <a:r>
              <a:rPr lang="zh-CN" altLang="en-US" dirty="0" smtClean="0"/>
              <a:t>的片选。</a:t>
            </a:r>
          </a:p>
          <a:p>
            <a:pPr marL="0" indent="0" algn="l">
              <a:lnSpc>
                <a:spcPct val="150000"/>
              </a:lnSpc>
              <a:spcBef>
                <a:spcPts val="0"/>
              </a:spcBef>
            </a:pPr>
            <a:r>
              <a:rPr lang="zh-CN" altLang="en-US" b="1" dirty="0" smtClean="0">
                <a:solidFill>
                  <a:srgbClr val="3333CC"/>
                </a:solidFill>
              </a:rPr>
              <a:t>        低</a:t>
            </a:r>
            <a:r>
              <a:rPr lang="en-US" altLang="zh-CN" b="1" dirty="0" smtClean="0">
                <a:solidFill>
                  <a:srgbClr val="3333CC"/>
                </a:solidFill>
                <a:ea typeface="宋体" charset="-122"/>
              </a:rPr>
              <a:t>13</a:t>
            </a:r>
            <a:r>
              <a:rPr lang="zh-CN" altLang="en-US" b="1" dirty="0" smtClean="0">
                <a:solidFill>
                  <a:srgbClr val="3333CC"/>
                </a:solidFill>
              </a:rPr>
              <a:t>位地址</a:t>
            </a:r>
            <a:r>
              <a:rPr lang="zh-CN" altLang="en-US" dirty="0" smtClean="0"/>
              <a:t>（</a:t>
            </a:r>
            <a:r>
              <a:rPr lang="en-US" altLang="zh-CN" dirty="0" smtClean="0">
                <a:ea typeface="宋体" charset="-122"/>
              </a:rPr>
              <a:t>P2.4~P2.0</a:t>
            </a:r>
            <a:r>
              <a:rPr lang="zh-CN" altLang="en-US" dirty="0" smtClean="0"/>
              <a:t>，</a:t>
            </a:r>
            <a:r>
              <a:rPr lang="en-US" altLang="zh-CN" dirty="0" smtClean="0">
                <a:ea typeface="宋体" charset="-122"/>
              </a:rPr>
              <a:t>P0.7~P0.0</a:t>
            </a:r>
            <a:r>
              <a:rPr lang="zh-CN" altLang="en-US" dirty="0" smtClean="0"/>
              <a:t>）完成对选中的</a:t>
            </a:r>
            <a:r>
              <a:rPr lang="en-US" altLang="zh-CN" dirty="0" smtClean="0">
                <a:ea typeface="宋体" charset="-122"/>
              </a:rPr>
              <a:t>6264</a:t>
            </a:r>
            <a:r>
              <a:rPr lang="zh-CN" altLang="en-US" dirty="0" smtClean="0"/>
              <a:t>芯片中的各个存储单元的</a:t>
            </a:r>
            <a:r>
              <a:rPr lang="zh-CN" altLang="en-US" dirty="0" smtClean="0">
                <a:solidFill>
                  <a:srgbClr val="3333CC"/>
                </a:solidFill>
              </a:rPr>
              <a:t>“单元选择”</a:t>
            </a:r>
            <a:r>
              <a:rPr lang="zh-CN" altLang="en-US" dirty="0" smtClean="0"/>
              <a:t>。这样就把</a:t>
            </a:r>
            <a:r>
              <a:rPr lang="en-US" altLang="zh-CN" dirty="0" smtClean="0">
                <a:ea typeface="宋体" charset="-122"/>
              </a:rPr>
              <a:t>64KB</a:t>
            </a:r>
            <a:r>
              <a:rPr lang="zh-CN" altLang="en-US" dirty="0" smtClean="0"/>
              <a:t>存储器空间分成</a:t>
            </a:r>
            <a:r>
              <a:rPr lang="en-US" altLang="zh-CN" dirty="0" smtClean="0">
                <a:ea typeface="宋体" charset="-122"/>
              </a:rPr>
              <a:t>8</a:t>
            </a:r>
            <a:r>
              <a:rPr lang="zh-CN" altLang="en-US" dirty="0" smtClean="0"/>
              <a:t>个</a:t>
            </a:r>
            <a:r>
              <a:rPr lang="en-US" altLang="zh-CN" dirty="0" smtClean="0">
                <a:ea typeface="宋体" charset="-122"/>
              </a:rPr>
              <a:t>8KB</a:t>
            </a:r>
            <a:r>
              <a:rPr lang="zh-CN" altLang="en-US" dirty="0" smtClean="0"/>
              <a:t>空间了。</a:t>
            </a:r>
          </a:p>
          <a:p>
            <a:pPr>
              <a:lnSpc>
                <a:spcPct val="140000"/>
              </a:lnSpc>
            </a:pPr>
            <a:endParaRPr lang="zh-CN" altLang="en-US" dirty="0" smtClean="0"/>
          </a:p>
        </p:txBody>
      </p:sp>
      <p:graphicFrame>
        <p:nvGraphicFramePr>
          <p:cNvPr id="22538" name="Object 10"/>
          <p:cNvGraphicFramePr>
            <a:graphicFrameLocks noChangeAspect="1"/>
          </p:cNvGraphicFramePr>
          <p:nvPr/>
        </p:nvGraphicFramePr>
        <p:xfrm>
          <a:off x="4597400" y="2311400"/>
          <a:ext cx="914400" cy="180975"/>
        </p:xfrm>
        <a:graphic>
          <a:graphicData uri="http://schemas.openxmlformats.org/presentationml/2006/ole">
            <mc:AlternateContent xmlns:mc="http://schemas.openxmlformats.org/markup-compatibility/2006">
              <mc:Choice xmlns:v="urn:schemas-microsoft-com:vml" Requires="v">
                <p:oleObj spid="_x0000_s274664" name="Equation" r:id="rId4" imgW="914400" imgH="181440" progId="Equation.DSMT4">
                  <p:embed/>
                </p:oleObj>
              </mc:Choice>
              <mc:Fallback>
                <p:oleObj name="Equation" r:id="rId4" imgW="914400" imgH="1814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7400" y="2311400"/>
                        <a:ext cx="914400" cy="180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2539" name="Object 11"/>
          <p:cNvGraphicFramePr>
            <a:graphicFrameLocks noChangeAspect="1"/>
          </p:cNvGraphicFramePr>
          <p:nvPr>
            <p:extLst>
              <p:ext uri="{D42A27DB-BD31-4B8C-83A1-F6EECF244321}">
                <p14:modId xmlns:p14="http://schemas.microsoft.com/office/powerpoint/2010/main" val="4271955017"/>
              </p:ext>
            </p:extLst>
          </p:nvPr>
        </p:nvGraphicFramePr>
        <p:xfrm>
          <a:off x="6428815" y="2230438"/>
          <a:ext cx="720725" cy="450850"/>
        </p:xfrm>
        <a:graphic>
          <a:graphicData uri="http://schemas.openxmlformats.org/presentationml/2006/ole">
            <mc:AlternateContent xmlns:mc="http://schemas.openxmlformats.org/markup-compatibility/2006">
              <mc:Choice xmlns:v="urn:schemas-microsoft-com:vml" Requires="v">
                <p:oleObj spid="_x0000_s274665" name="Equation" r:id="rId6" imgW="304560" imgH="190440" progId="Equation.DSMT4">
                  <p:embed/>
                </p:oleObj>
              </mc:Choice>
              <mc:Fallback>
                <p:oleObj name="Equation" r:id="rId6" imgW="304560" imgH="1904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28815" y="2230438"/>
                        <a:ext cx="720725" cy="450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2540" name="Object 12"/>
          <p:cNvGraphicFramePr>
            <a:graphicFrameLocks noChangeAspect="1"/>
          </p:cNvGraphicFramePr>
          <p:nvPr>
            <p:extLst>
              <p:ext uri="{D42A27DB-BD31-4B8C-83A1-F6EECF244321}">
                <p14:modId xmlns:p14="http://schemas.microsoft.com/office/powerpoint/2010/main" val="35330789"/>
              </p:ext>
            </p:extLst>
          </p:nvPr>
        </p:nvGraphicFramePr>
        <p:xfrm>
          <a:off x="7412100" y="2255838"/>
          <a:ext cx="690563" cy="450850"/>
        </p:xfrm>
        <a:graphic>
          <a:graphicData uri="http://schemas.openxmlformats.org/presentationml/2006/ole">
            <mc:AlternateContent xmlns:mc="http://schemas.openxmlformats.org/markup-compatibility/2006">
              <mc:Choice xmlns:v="urn:schemas-microsoft-com:vml" Requires="v">
                <p:oleObj spid="_x0000_s274666" name="Equation" r:id="rId8" imgW="291960" imgH="190440" progId="Equation.DSMT4">
                  <p:embed/>
                </p:oleObj>
              </mc:Choice>
              <mc:Fallback>
                <p:oleObj name="Equation" r:id="rId8" imgW="291960" imgH="19044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12100" y="2255838"/>
                        <a:ext cx="690563" cy="450850"/>
                      </a:xfrm>
                      <a:prstGeom prst="rect">
                        <a:avLst/>
                      </a:prstGeom>
                      <a:noFill/>
                      <a:ln>
                        <a:noFill/>
                      </a:ln>
                      <a:effectLst/>
                      <a:extLst/>
                    </p:spPr>
                  </p:pic>
                </p:oleObj>
              </mc:Fallback>
            </mc:AlternateContent>
          </a:graphicData>
        </a:graphic>
      </p:graphicFrame>
      <p:graphicFrame>
        <p:nvGraphicFramePr>
          <p:cNvPr id="22541" name="Object 13"/>
          <p:cNvGraphicFramePr>
            <a:graphicFrameLocks noChangeAspect="1"/>
          </p:cNvGraphicFramePr>
          <p:nvPr>
            <p:extLst>
              <p:ext uri="{D42A27DB-BD31-4B8C-83A1-F6EECF244321}">
                <p14:modId xmlns:p14="http://schemas.microsoft.com/office/powerpoint/2010/main" val="420531091"/>
              </p:ext>
            </p:extLst>
          </p:nvPr>
        </p:nvGraphicFramePr>
        <p:xfrm>
          <a:off x="6353580" y="3341688"/>
          <a:ext cx="479425" cy="420687"/>
        </p:xfrm>
        <a:graphic>
          <a:graphicData uri="http://schemas.openxmlformats.org/presentationml/2006/ole">
            <mc:AlternateContent xmlns:mc="http://schemas.openxmlformats.org/markup-compatibility/2006">
              <mc:Choice xmlns:v="urn:schemas-microsoft-com:vml" Requires="v">
                <p:oleObj spid="_x0000_s274667" name="Equation" r:id="rId10" imgW="203040" imgH="177480" progId="Equation.DSMT4">
                  <p:embed/>
                </p:oleObj>
              </mc:Choice>
              <mc:Fallback>
                <p:oleObj name="Equation" r:id="rId10" imgW="203040" imgH="17748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53580" y="3341688"/>
                        <a:ext cx="479425"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2542" name="Object 14"/>
          <p:cNvGraphicFramePr>
            <a:graphicFrameLocks noChangeAspect="1"/>
          </p:cNvGraphicFramePr>
          <p:nvPr>
            <p:extLst>
              <p:ext uri="{D42A27DB-BD31-4B8C-83A1-F6EECF244321}">
                <p14:modId xmlns:p14="http://schemas.microsoft.com/office/powerpoint/2010/main" val="2201510547"/>
              </p:ext>
            </p:extLst>
          </p:nvPr>
        </p:nvGraphicFramePr>
        <p:xfrm>
          <a:off x="7176596" y="3348797"/>
          <a:ext cx="479425" cy="450850"/>
        </p:xfrm>
        <a:graphic>
          <a:graphicData uri="http://schemas.openxmlformats.org/presentationml/2006/ole">
            <mc:AlternateContent xmlns:mc="http://schemas.openxmlformats.org/markup-compatibility/2006">
              <mc:Choice xmlns:v="urn:schemas-microsoft-com:vml" Requires="v">
                <p:oleObj spid="_x0000_s274668" name="Equation" r:id="rId12" imgW="203040" imgH="190440" progId="Equation.DSMT4">
                  <p:embed/>
                </p:oleObj>
              </mc:Choice>
              <mc:Fallback>
                <p:oleObj name="Equation" r:id="rId12" imgW="203040" imgH="19044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176596" y="3348797"/>
                        <a:ext cx="479425" cy="450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361362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00840079-0650-4D80-8AA5-E3E947BB4331}" type="slidenum">
              <a:rPr lang="zh-CN" altLang="en-US"/>
              <a:pPr>
                <a:defRPr/>
              </a:pPr>
              <a:t>26</a:t>
            </a:fld>
            <a:endParaRPr lang="en-US" altLang="zh-CN"/>
          </a:p>
        </p:txBody>
      </p:sp>
      <p:sp>
        <p:nvSpPr>
          <p:cNvPr id="23554" name="内容占位符 1"/>
          <p:cNvSpPr>
            <a:spLocks noGrp="1"/>
          </p:cNvSpPr>
          <p:nvPr>
            <p:ph/>
          </p:nvPr>
        </p:nvSpPr>
        <p:spPr>
          <a:xfrm>
            <a:off x="0" y="457200"/>
            <a:ext cx="8686800" cy="5867400"/>
          </a:xfrm>
        </p:spPr>
        <p:txBody>
          <a:bodyPr/>
          <a:lstStyle/>
          <a:p>
            <a:pPr>
              <a:lnSpc>
                <a:spcPct val="130000"/>
              </a:lnSpc>
            </a:pPr>
            <a:r>
              <a:rPr lang="en-US" altLang="zh-CN" b="1" dirty="0" smtClean="0">
                <a:solidFill>
                  <a:srgbClr val="FF3300"/>
                </a:solidFill>
                <a:ea typeface="宋体" charset="-122"/>
              </a:rPr>
              <a:t>64KB</a:t>
            </a:r>
            <a:r>
              <a:rPr lang="zh-CN" altLang="en-US" b="1" dirty="0" smtClean="0">
                <a:solidFill>
                  <a:srgbClr val="FF3300"/>
                </a:solidFill>
              </a:rPr>
              <a:t>地址空间分配</a:t>
            </a:r>
            <a:r>
              <a:rPr lang="zh-CN" altLang="en-US" dirty="0" smtClean="0"/>
              <a:t>如</a:t>
            </a:r>
            <a:r>
              <a:rPr lang="zh-CN" altLang="en-US" dirty="0"/>
              <a:t>下</a:t>
            </a:r>
            <a:r>
              <a:rPr lang="zh-CN" altLang="en-US" b="1" dirty="0" smtClean="0">
                <a:solidFill>
                  <a:srgbClr val="FF3300"/>
                </a:solidFill>
              </a:rPr>
              <a:t>图</a:t>
            </a:r>
            <a:r>
              <a:rPr lang="zh-CN" altLang="en-US" b="1" dirty="0" smtClean="0">
                <a:ea typeface="宋体" charset="-122"/>
              </a:rPr>
              <a:t>所示</a:t>
            </a:r>
            <a:r>
              <a:rPr lang="zh-CN" altLang="en-US" dirty="0" smtClean="0"/>
              <a:t>。</a:t>
            </a: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marL="0" indent="0" algn="l">
              <a:lnSpc>
                <a:spcPct val="150000"/>
              </a:lnSpc>
              <a:spcBef>
                <a:spcPts val="0"/>
              </a:spcBef>
            </a:pPr>
            <a:r>
              <a:rPr lang="en-US" altLang="zh-CN" dirty="0" smtClean="0"/>
              <a:t>	</a:t>
            </a:r>
          </a:p>
          <a:p>
            <a:pPr marL="0" indent="0" algn="l">
              <a:lnSpc>
                <a:spcPct val="150000"/>
              </a:lnSpc>
              <a:spcBef>
                <a:spcPts val="0"/>
              </a:spcBef>
            </a:pPr>
            <a:r>
              <a:rPr lang="en-US" altLang="zh-CN" dirty="0"/>
              <a:t> </a:t>
            </a:r>
            <a:r>
              <a:rPr lang="en-US" altLang="zh-CN" dirty="0" smtClean="0"/>
              <a:t>       </a:t>
            </a:r>
            <a:r>
              <a:rPr lang="zh-CN" altLang="en-US" dirty="0" smtClean="0"/>
              <a:t>这里采用</a:t>
            </a:r>
            <a:r>
              <a:rPr lang="zh-CN" altLang="en-US" b="1" dirty="0" smtClean="0">
                <a:solidFill>
                  <a:srgbClr val="3333CC"/>
                </a:solidFill>
              </a:rPr>
              <a:t>全地址译码</a:t>
            </a:r>
            <a:r>
              <a:rPr lang="zh-CN" altLang="en-US" dirty="0" smtClean="0"/>
              <a:t>方式。因此，</a:t>
            </a:r>
            <a:r>
              <a:rPr lang="en-US" altLang="zh-CN" dirty="0" smtClean="0">
                <a:ea typeface="宋体" charset="-122"/>
              </a:rPr>
              <a:t>AT89S51</a:t>
            </a:r>
            <a:r>
              <a:rPr lang="zh-CN" altLang="en-US" dirty="0" smtClean="0"/>
              <a:t>发出</a:t>
            </a:r>
            <a:r>
              <a:rPr lang="en-US" altLang="zh-CN" dirty="0" smtClean="0">
                <a:ea typeface="宋体" charset="-122"/>
              </a:rPr>
              <a:t>16</a:t>
            </a:r>
            <a:r>
              <a:rPr lang="zh-CN" altLang="en-US" dirty="0" smtClean="0"/>
              <a:t>位地址时，每次只能选中某一芯片及该芯片的一个存储单元</a:t>
            </a:r>
          </a:p>
          <a:p>
            <a:pPr>
              <a:lnSpc>
                <a:spcPct val="130000"/>
              </a:lnSpc>
            </a:pPr>
            <a:endParaRPr lang="zh-CN" altLang="en-US" dirty="0" smtClean="0"/>
          </a:p>
        </p:txBody>
      </p:sp>
      <p:pic>
        <p:nvPicPr>
          <p:cNvPr id="23563" name="Picture 11" descr="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388" y="1116012"/>
            <a:ext cx="8521038" cy="4192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4710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852BCBC3-EC76-48E4-BEFF-C1523D6DED78}" type="slidenum">
              <a:rPr lang="zh-CN" altLang="en-US"/>
              <a:pPr>
                <a:defRPr/>
              </a:pPr>
              <a:t>27</a:t>
            </a:fld>
            <a:endParaRPr lang="en-US" altLang="zh-CN"/>
          </a:p>
        </p:txBody>
      </p:sp>
      <p:sp>
        <p:nvSpPr>
          <p:cNvPr id="24578" name="内容占位符 1"/>
          <p:cNvSpPr>
            <a:spLocks noGrp="1"/>
          </p:cNvSpPr>
          <p:nvPr>
            <p:ph/>
          </p:nvPr>
        </p:nvSpPr>
        <p:spPr>
          <a:xfrm>
            <a:off x="0" y="584200"/>
            <a:ext cx="9144000" cy="5410200"/>
          </a:xfrm>
        </p:spPr>
        <p:txBody>
          <a:bodyPr/>
          <a:lstStyle/>
          <a:p>
            <a:pPr marL="0" indent="0" algn="l">
              <a:lnSpc>
                <a:spcPct val="150000"/>
              </a:lnSpc>
              <a:spcBef>
                <a:spcPts val="0"/>
              </a:spcBef>
            </a:pPr>
            <a:r>
              <a:rPr lang="zh-CN" altLang="en-US" b="1" dirty="0" smtClean="0">
                <a:solidFill>
                  <a:srgbClr val="FF3300"/>
                </a:solidFill>
              </a:rPr>
              <a:t>        如何用</a:t>
            </a:r>
            <a:r>
              <a:rPr lang="en-US" altLang="zh-CN" b="1" dirty="0" smtClean="0">
                <a:solidFill>
                  <a:srgbClr val="FF3300"/>
                </a:solidFill>
                <a:ea typeface="宋体" charset="-122"/>
              </a:rPr>
              <a:t>74LS138</a:t>
            </a:r>
            <a:r>
              <a:rPr lang="zh-CN" altLang="en-US" b="1" dirty="0" smtClean="0">
                <a:solidFill>
                  <a:srgbClr val="FF3300"/>
                </a:solidFill>
              </a:rPr>
              <a:t>把</a:t>
            </a:r>
            <a:r>
              <a:rPr lang="en-US" altLang="zh-CN" b="1" dirty="0" smtClean="0">
                <a:solidFill>
                  <a:srgbClr val="FF3300"/>
                </a:solidFill>
                <a:ea typeface="宋体" charset="-122"/>
              </a:rPr>
              <a:t>64KB</a:t>
            </a:r>
            <a:r>
              <a:rPr lang="zh-CN" altLang="en-US" b="1" dirty="0" smtClean="0">
                <a:solidFill>
                  <a:srgbClr val="FF3300"/>
                </a:solidFill>
              </a:rPr>
              <a:t>空间全部划分为</a:t>
            </a:r>
            <a:r>
              <a:rPr lang="en-US" altLang="zh-CN" dirty="0" smtClean="0">
                <a:solidFill>
                  <a:srgbClr val="3333CC"/>
                </a:solidFill>
                <a:ea typeface="宋体" charset="-122"/>
              </a:rPr>
              <a:t>4KB</a:t>
            </a:r>
            <a:r>
              <a:rPr lang="zh-CN" altLang="en-US" dirty="0" smtClean="0">
                <a:solidFill>
                  <a:srgbClr val="3333CC"/>
                </a:solidFill>
              </a:rPr>
              <a:t>的块</a:t>
            </a:r>
            <a:r>
              <a:rPr lang="zh-CN" altLang="en-US" dirty="0" smtClean="0"/>
              <a:t>呢？</a:t>
            </a:r>
            <a:endParaRPr lang="en-US" altLang="zh-CN" dirty="0" smtClean="0"/>
          </a:p>
          <a:p>
            <a:pPr marL="0" indent="0" algn="l">
              <a:lnSpc>
                <a:spcPct val="150000"/>
              </a:lnSpc>
              <a:spcBef>
                <a:spcPts val="0"/>
              </a:spcBef>
            </a:pPr>
            <a:r>
              <a:rPr lang="en-US" altLang="zh-CN" dirty="0">
                <a:ea typeface="宋体" charset="-122"/>
              </a:rPr>
              <a:t> </a:t>
            </a:r>
            <a:r>
              <a:rPr lang="en-US" altLang="zh-CN" dirty="0" smtClean="0">
                <a:ea typeface="宋体" charset="-122"/>
              </a:rPr>
              <a:t>       4KB</a:t>
            </a:r>
            <a:r>
              <a:rPr lang="zh-CN" altLang="en-US" dirty="0" smtClean="0"/>
              <a:t>空间需</a:t>
            </a:r>
            <a:r>
              <a:rPr lang="en-US" altLang="zh-CN" dirty="0" smtClean="0">
                <a:ea typeface="宋体" charset="-122"/>
              </a:rPr>
              <a:t>12</a:t>
            </a:r>
            <a:r>
              <a:rPr lang="zh-CN" altLang="en-US" dirty="0" smtClean="0"/>
              <a:t>条地址线，而译码器输入只有</a:t>
            </a:r>
            <a:r>
              <a:rPr lang="en-US" altLang="zh-CN" dirty="0" smtClean="0">
                <a:ea typeface="宋体" charset="-122"/>
              </a:rPr>
              <a:t>3</a:t>
            </a:r>
            <a:r>
              <a:rPr lang="zh-CN" altLang="en-US" dirty="0" smtClean="0"/>
              <a:t>条地址线（</a:t>
            </a:r>
            <a:r>
              <a:rPr lang="en-US" altLang="zh-CN" dirty="0" smtClean="0">
                <a:ea typeface="宋体" charset="-122"/>
              </a:rPr>
              <a:t>P2.6</a:t>
            </a:r>
            <a:r>
              <a:rPr lang="zh-CN" altLang="en-US" dirty="0" smtClean="0">
                <a:ea typeface="宋体" charset="-122"/>
              </a:rPr>
              <a:t>～</a:t>
            </a:r>
            <a:r>
              <a:rPr lang="en-US" altLang="zh-CN" dirty="0" smtClean="0">
                <a:ea typeface="宋体" charset="-122"/>
              </a:rPr>
              <a:t>P2.4</a:t>
            </a:r>
            <a:r>
              <a:rPr lang="zh-CN" altLang="en-US" dirty="0" smtClean="0"/>
              <a:t>），</a:t>
            </a:r>
            <a:r>
              <a:rPr lang="en-US" altLang="zh-CN" b="1" dirty="0" smtClean="0">
                <a:solidFill>
                  <a:srgbClr val="3333CC"/>
                </a:solidFill>
                <a:ea typeface="宋体" charset="-122"/>
              </a:rPr>
              <a:t>P2.7</a:t>
            </a:r>
            <a:r>
              <a:rPr lang="zh-CN" altLang="en-US" b="1" dirty="0" smtClean="0">
                <a:solidFill>
                  <a:srgbClr val="3333CC"/>
                </a:solidFill>
              </a:rPr>
              <a:t>没有参加译码，</a:t>
            </a:r>
            <a:r>
              <a:rPr lang="en-US" altLang="zh-CN" dirty="0" smtClean="0">
                <a:ea typeface="宋体" charset="-122"/>
              </a:rPr>
              <a:t>P2.7</a:t>
            </a:r>
            <a:r>
              <a:rPr lang="zh-CN" altLang="en-US" dirty="0" smtClean="0"/>
              <a:t>发出的</a:t>
            </a:r>
            <a:r>
              <a:rPr lang="en-US" altLang="zh-CN" dirty="0" smtClean="0">
                <a:ea typeface="宋体" charset="-122"/>
              </a:rPr>
              <a:t>0</a:t>
            </a:r>
            <a:r>
              <a:rPr lang="zh-CN" altLang="en-US" dirty="0" smtClean="0"/>
              <a:t>或</a:t>
            </a:r>
            <a:r>
              <a:rPr lang="en-US" altLang="zh-CN" dirty="0" smtClean="0">
                <a:ea typeface="宋体" charset="-122"/>
              </a:rPr>
              <a:t>1</a:t>
            </a:r>
            <a:r>
              <a:rPr lang="zh-CN" altLang="en-US" dirty="0" smtClean="0"/>
              <a:t>决定选择</a:t>
            </a:r>
            <a:r>
              <a:rPr lang="en-US" altLang="zh-CN" dirty="0" smtClean="0">
                <a:ea typeface="宋体" charset="-122"/>
              </a:rPr>
              <a:t>64KB</a:t>
            </a:r>
            <a:r>
              <a:rPr lang="zh-CN" altLang="en-US" dirty="0" smtClean="0"/>
              <a:t>存储器空间的</a:t>
            </a:r>
            <a:r>
              <a:rPr lang="zh-CN" altLang="en-US" b="1" dirty="0" smtClean="0">
                <a:solidFill>
                  <a:srgbClr val="3333CC"/>
                </a:solidFill>
              </a:rPr>
              <a:t>前</a:t>
            </a:r>
            <a:r>
              <a:rPr lang="en-US" altLang="zh-CN" b="1" dirty="0" smtClean="0">
                <a:solidFill>
                  <a:srgbClr val="3333CC"/>
                </a:solidFill>
                <a:ea typeface="宋体" charset="-122"/>
              </a:rPr>
              <a:t>32KB</a:t>
            </a:r>
            <a:r>
              <a:rPr lang="zh-CN" altLang="en-US" dirty="0" smtClean="0"/>
              <a:t>还是</a:t>
            </a:r>
            <a:r>
              <a:rPr lang="zh-CN" altLang="en-US" b="1" dirty="0" smtClean="0">
                <a:solidFill>
                  <a:srgbClr val="3333CC"/>
                </a:solidFill>
              </a:rPr>
              <a:t>后</a:t>
            </a:r>
            <a:r>
              <a:rPr lang="en-US" altLang="zh-CN" b="1" dirty="0" smtClean="0">
                <a:solidFill>
                  <a:srgbClr val="3333CC"/>
                </a:solidFill>
                <a:ea typeface="宋体" charset="-122"/>
              </a:rPr>
              <a:t>32KB</a:t>
            </a:r>
            <a:r>
              <a:rPr lang="zh-CN" altLang="en-US" dirty="0" smtClean="0"/>
              <a:t>，由于</a:t>
            </a:r>
            <a:r>
              <a:rPr lang="en-US" altLang="zh-CN" b="1" dirty="0" smtClean="0">
                <a:solidFill>
                  <a:srgbClr val="FF3300"/>
                </a:solidFill>
                <a:ea typeface="宋体" charset="-122"/>
              </a:rPr>
              <a:t>P2.7</a:t>
            </a:r>
            <a:r>
              <a:rPr lang="zh-CN" altLang="en-US" b="1" dirty="0" smtClean="0">
                <a:solidFill>
                  <a:srgbClr val="3333CC"/>
                </a:solidFill>
              </a:rPr>
              <a:t>没有参加译码</a:t>
            </a:r>
            <a:r>
              <a:rPr lang="zh-CN" altLang="en-US" dirty="0" smtClean="0"/>
              <a:t>，就</a:t>
            </a:r>
            <a:r>
              <a:rPr lang="zh-CN" altLang="en-US" b="1" dirty="0" smtClean="0">
                <a:solidFill>
                  <a:srgbClr val="3333CC"/>
                </a:solidFill>
              </a:rPr>
              <a:t>不是全译码方式</a:t>
            </a:r>
            <a:r>
              <a:rPr lang="zh-CN" altLang="en-US" dirty="0" smtClean="0"/>
              <a:t>，前后两个</a:t>
            </a:r>
            <a:r>
              <a:rPr lang="en-US" altLang="zh-CN" dirty="0" smtClean="0">
                <a:ea typeface="宋体" charset="-122"/>
              </a:rPr>
              <a:t>32KB</a:t>
            </a:r>
            <a:r>
              <a:rPr lang="zh-CN" altLang="en-US" dirty="0" smtClean="0"/>
              <a:t>空间就重叠了。那么，</a:t>
            </a:r>
            <a:r>
              <a:rPr lang="zh-CN" altLang="en-US" b="1" dirty="0" smtClean="0">
                <a:solidFill>
                  <a:srgbClr val="FF3300"/>
                </a:solidFill>
              </a:rPr>
              <a:t>这</a:t>
            </a:r>
            <a:r>
              <a:rPr lang="en-US" altLang="zh-CN" b="1" dirty="0" smtClean="0">
                <a:solidFill>
                  <a:srgbClr val="FF3300"/>
                </a:solidFill>
                <a:ea typeface="宋体" charset="-122"/>
              </a:rPr>
              <a:t>32KB</a:t>
            </a:r>
            <a:r>
              <a:rPr lang="zh-CN" altLang="en-US" b="1" dirty="0" smtClean="0">
                <a:solidFill>
                  <a:srgbClr val="FF3300"/>
                </a:solidFill>
              </a:rPr>
              <a:t>空间利用</a:t>
            </a:r>
            <a:r>
              <a:rPr lang="en-US" altLang="zh-CN" b="1" dirty="0" smtClean="0">
                <a:solidFill>
                  <a:srgbClr val="FF3300"/>
                </a:solidFill>
                <a:ea typeface="宋体" charset="-122"/>
              </a:rPr>
              <a:t>74LS138</a:t>
            </a:r>
            <a:r>
              <a:rPr lang="zh-CN" altLang="en-US" b="1" dirty="0" smtClean="0">
                <a:solidFill>
                  <a:srgbClr val="FF3300"/>
                </a:solidFill>
              </a:rPr>
              <a:t>译码器可划分为</a:t>
            </a:r>
            <a:r>
              <a:rPr lang="en-US" altLang="zh-CN" b="1" dirty="0" smtClean="0">
                <a:solidFill>
                  <a:srgbClr val="3333CC"/>
                </a:solidFill>
                <a:ea typeface="宋体" charset="-122"/>
              </a:rPr>
              <a:t>8</a:t>
            </a:r>
            <a:r>
              <a:rPr lang="zh-CN" altLang="en-US" b="1" dirty="0" smtClean="0">
                <a:solidFill>
                  <a:srgbClr val="3333CC"/>
                </a:solidFill>
              </a:rPr>
              <a:t>个</a:t>
            </a:r>
            <a:r>
              <a:rPr lang="en-US" altLang="zh-CN" b="1" dirty="0" smtClean="0">
                <a:solidFill>
                  <a:srgbClr val="3333CC"/>
                </a:solidFill>
                <a:ea typeface="宋体" charset="-122"/>
              </a:rPr>
              <a:t>4KB</a:t>
            </a:r>
            <a:r>
              <a:rPr lang="zh-CN" altLang="en-US" b="1" dirty="0" smtClean="0">
                <a:solidFill>
                  <a:srgbClr val="FF3300"/>
                </a:solidFill>
              </a:rPr>
              <a:t>空间</a:t>
            </a:r>
            <a:r>
              <a:rPr lang="zh-CN" altLang="en-US" b="1" dirty="0" smtClean="0"/>
              <a:t>。</a:t>
            </a:r>
          </a:p>
          <a:p>
            <a:pPr marL="0" indent="0" algn="l">
              <a:lnSpc>
                <a:spcPct val="150000"/>
              </a:lnSpc>
              <a:spcBef>
                <a:spcPts val="0"/>
              </a:spcBef>
            </a:pPr>
            <a:r>
              <a:rPr lang="zh-CN" altLang="en-US" dirty="0" smtClean="0"/>
              <a:t>        如果把</a:t>
            </a:r>
            <a:r>
              <a:rPr lang="en-US" altLang="zh-CN" dirty="0" smtClean="0">
                <a:ea typeface="宋体" charset="-122"/>
              </a:rPr>
              <a:t>P2.7</a:t>
            </a:r>
            <a:r>
              <a:rPr lang="zh-CN" altLang="en-US" dirty="0" smtClean="0"/>
              <a:t>通过一个非门与</a:t>
            </a:r>
            <a:r>
              <a:rPr lang="en-US" altLang="zh-CN" dirty="0" smtClean="0">
                <a:ea typeface="宋体" charset="-122"/>
              </a:rPr>
              <a:t>74LS138</a:t>
            </a:r>
            <a:r>
              <a:rPr lang="zh-CN" altLang="en-US" dirty="0" smtClean="0"/>
              <a:t>译码器</a:t>
            </a:r>
            <a:r>
              <a:rPr lang="en-US" altLang="zh-CN" dirty="0" smtClean="0">
                <a:ea typeface="宋体" charset="-122"/>
              </a:rPr>
              <a:t>G1</a:t>
            </a:r>
            <a:r>
              <a:rPr lang="zh-CN" altLang="en-US" dirty="0" smtClean="0"/>
              <a:t>端连接起来，如</a:t>
            </a:r>
            <a:r>
              <a:rPr lang="zh-CN" altLang="en-US" dirty="0" smtClean="0">
                <a:hlinkClick r:id="rId2" action="ppaction://hlinksldjump"/>
              </a:rPr>
              <a:t>图</a:t>
            </a:r>
            <a:r>
              <a:rPr lang="en-US" altLang="zh-CN" dirty="0" smtClean="0">
                <a:hlinkClick r:id="rId2" action="ppaction://hlinksldjump"/>
              </a:rPr>
              <a:t>11</a:t>
            </a:r>
            <a:r>
              <a:rPr lang="en-US" altLang="zh-CN" dirty="0" smtClean="0">
                <a:ea typeface="宋体" charset="-122"/>
                <a:hlinkClick r:id="rId2" action="ppaction://hlinksldjump"/>
              </a:rPr>
              <a:t>-10</a:t>
            </a:r>
            <a:r>
              <a:rPr lang="zh-CN" altLang="en-US" b="1" dirty="0" smtClean="0">
                <a:ea typeface="宋体" charset="-122"/>
              </a:rPr>
              <a:t>所示</a:t>
            </a:r>
            <a:r>
              <a:rPr lang="zh-CN" altLang="en-US" dirty="0" smtClean="0"/>
              <a:t>，就不会发生两个</a:t>
            </a:r>
            <a:r>
              <a:rPr lang="en-US" altLang="zh-CN" dirty="0" smtClean="0">
                <a:ea typeface="宋体" charset="-122"/>
              </a:rPr>
              <a:t>32KB</a:t>
            </a:r>
            <a:r>
              <a:rPr lang="zh-CN" altLang="en-US" dirty="0" smtClean="0"/>
              <a:t>空间重叠的问题了。这时，</a:t>
            </a:r>
            <a:r>
              <a:rPr lang="zh-CN" altLang="en-US" b="1" dirty="0" smtClean="0">
                <a:solidFill>
                  <a:srgbClr val="3333CC"/>
                </a:solidFill>
              </a:rPr>
              <a:t>选中的是</a:t>
            </a:r>
            <a:r>
              <a:rPr lang="en-US" altLang="zh-CN" b="1" dirty="0" smtClean="0">
                <a:solidFill>
                  <a:srgbClr val="FF3300"/>
                </a:solidFill>
                <a:ea typeface="宋体" charset="-122"/>
              </a:rPr>
              <a:t>64KB</a:t>
            </a:r>
            <a:r>
              <a:rPr lang="zh-CN" altLang="en-US" b="1" dirty="0" smtClean="0">
                <a:solidFill>
                  <a:srgbClr val="FF3300"/>
                </a:solidFill>
              </a:rPr>
              <a:t>空间的前</a:t>
            </a:r>
            <a:r>
              <a:rPr lang="en-US" altLang="zh-CN" b="1" dirty="0" smtClean="0">
                <a:solidFill>
                  <a:srgbClr val="FF3300"/>
                </a:solidFill>
                <a:ea typeface="宋体" charset="-122"/>
              </a:rPr>
              <a:t>32KB</a:t>
            </a:r>
            <a:r>
              <a:rPr lang="zh-CN" altLang="en-US" b="1" dirty="0" smtClean="0">
                <a:solidFill>
                  <a:srgbClr val="FF3300"/>
                </a:solidFill>
              </a:rPr>
              <a:t>空间</a:t>
            </a:r>
            <a:r>
              <a:rPr lang="zh-CN" altLang="en-US" dirty="0" smtClean="0"/>
              <a:t>，地址</a:t>
            </a:r>
            <a:r>
              <a:rPr lang="zh-CN" altLang="en-US" dirty="0"/>
              <a:t>范围为</a:t>
            </a:r>
            <a:r>
              <a:rPr lang="en-US" altLang="zh-CN" dirty="0" smtClean="0"/>
              <a:t>0000H~7FFFH</a:t>
            </a:r>
            <a:r>
              <a:rPr lang="zh-CN" altLang="en-US" dirty="0"/>
              <a:t>。</a:t>
            </a:r>
            <a:endParaRPr lang="zh-CN" altLang="en-US" dirty="0" smtClean="0"/>
          </a:p>
          <a:p>
            <a:pPr marL="0" indent="0" algn="l">
              <a:lnSpc>
                <a:spcPct val="150000"/>
              </a:lnSpc>
              <a:spcBef>
                <a:spcPts val="0"/>
              </a:spcBef>
            </a:pPr>
            <a:endParaRPr lang="zh-CN" altLang="en-US" dirty="0" smtClean="0"/>
          </a:p>
        </p:txBody>
      </p:sp>
    </p:spTree>
    <p:extLst>
      <p:ext uri="{BB962C8B-B14F-4D97-AF65-F5344CB8AC3E}">
        <p14:creationId xmlns:p14="http://schemas.microsoft.com/office/powerpoint/2010/main" val="32891194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27773" y="6546572"/>
            <a:ext cx="2133600" cy="457200"/>
          </a:xfrm>
          <a:prstGeom prst="rect">
            <a:avLst/>
          </a:prstGeom>
        </p:spPr>
        <p:txBody>
          <a:bodyPr/>
          <a:lstStyle/>
          <a:p>
            <a:pPr>
              <a:defRPr/>
            </a:pPr>
            <a:fld id="{CF61B5B1-A255-472B-A4C5-BD0C1CCDAB31}" type="slidenum">
              <a:rPr lang="zh-CN" altLang="en-US"/>
              <a:pPr>
                <a:defRPr/>
              </a:pPr>
              <a:t>28</a:t>
            </a:fld>
            <a:endParaRPr lang="en-US" altLang="zh-CN" dirty="0"/>
          </a:p>
        </p:txBody>
      </p:sp>
      <p:sp>
        <p:nvSpPr>
          <p:cNvPr id="128003" name="Rectangle 3"/>
          <p:cNvSpPr>
            <a:spLocks noGrp="1" noChangeArrowheads="1"/>
          </p:cNvSpPr>
          <p:nvPr>
            <p:ph type="body" idx="1"/>
          </p:nvPr>
        </p:nvSpPr>
        <p:spPr>
          <a:xfrm>
            <a:off x="0" y="616640"/>
            <a:ext cx="9144000" cy="5832475"/>
          </a:xfrm>
        </p:spPr>
        <p:txBody>
          <a:bodyPr/>
          <a:lstStyle/>
          <a:p>
            <a:pPr marL="0" indent="0" algn="l">
              <a:lnSpc>
                <a:spcPct val="150000"/>
              </a:lnSpc>
              <a:spcBef>
                <a:spcPts val="0"/>
              </a:spcBef>
              <a:buFont typeface="Wingdings" pitchFamily="2" charset="2"/>
              <a:buNone/>
            </a:pPr>
            <a:r>
              <a:rPr lang="zh-CN" altLang="en-US" sz="2400" dirty="0" smtClean="0"/>
              <a:t>        如果去掉</a:t>
            </a:r>
            <a:r>
              <a:rPr lang="zh-CN" altLang="en-US" sz="2400" dirty="0" smtClean="0">
                <a:hlinkClick r:id="rId3" action="ppaction://hlinksldjump"/>
              </a:rPr>
              <a:t>图</a:t>
            </a:r>
            <a:r>
              <a:rPr lang="en-US" altLang="zh-CN" sz="2400" dirty="0" smtClean="0">
                <a:hlinkClick r:id="rId3" action="ppaction://hlinksldjump"/>
              </a:rPr>
              <a:t>11</a:t>
            </a:r>
            <a:r>
              <a:rPr lang="en-US" altLang="zh-CN" sz="2400" dirty="0" smtClean="0">
                <a:ea typeface="宋体" charset="-122"/>
                <a:hlinkClick r:id="rId3" action="ppaction://hlinksldjump"/>
              </a:rPr>
              <a:t>-10</a:t>
            </a:r>
            <a:r>
              <a:rPr lang="zh-CN" altLang="en-US" sz="2400" dirty="0" smtClean="0"/>
              <a:t>中的非门，地址范围为</a:t>
            </a:r>
            <a:r>
              <a:rPr lang="en-US" altLang="zh-CN" sz="2400" dirty="0" smtClean="0">
                <a:ea typeface="宋体" charset="-122"/>
              </a:rPr>
              <a:t>8000H~FFFFH</a:t>
            </a:r>
            <a:r>
              <a:rPr lang="zh-CN" altLang="en-US" sz="2400" dirty="0" smtClean="0"/>
              <a:t>。把译码器的输出连到各个</a:t>
            </a:r>
            <a:r>
              <a:rPr lang="en-US" altLang="zh-CN" sz="2400" dirty="0" smtClean="0">
                <a:ea typeface="宋体" charset="-122"/>
              </a:rPr>
              <a:t>4KB</a:t>
            </a:r>
            <a:r>
              <a:rPr lang="zh-CN" altLang="en-US" sz="2400" dirty="0" smtClean="0"/>
              <a:t>存储器的片选端，这样就</a:t>
            </a:r>
            <a:r>
              <a:rPr lang="zh-CN" altLang="en-US" sz="2400" dirty="0" smtClean="0">
                <a:solidFill>
                  <a:srgbClr val="FF3300"/>
                </a:solidFill>
              </a:rPr>
              <a:t>把</a:t>
            </a:r>
            <a:r>
              <a:rPr lang="en-US" altLang="zh-CN" sz="2400" dirty="0" smtClean="0">
                <a:solidFill>
                  <a:srgbClr val="3333CC"/>
                </a:solidFill>
                <a:ea typeface="宋体" charset="-122"/>
              </a:rPr>
              <a:t>32KB</a:t>
            </a:r>
            <a:r>
              <a:rPr lang="zh-CN" altLang="en-US" sz="2400" dirty="0" smtClean="0">
                <a:solidFill>
                  <a:srgbClr val="FF3300"/>
                </a:solidFill>
              </a:rPr>
              <a:t>空间划分为</a:t>
            </a:r>
            <a:r>
              <a:rPr lang="en-US" altLang="zh-CN" sz="2400" dirty="0" smtClean="0">
                <a:solidFill>
                  <a:srgbClr val="3333CC"/>
                </a:solidFill>
                <a:ea typeface="宋体" charset="-122"/>
              </a:rPr>
              <a:t>8</a:t>
            </a:r>
            <a:r>
              <a:rPr lang="zh-CN" altLang="en-US" sz="2400" dirty="0" smtClean="0">
                <a:solidFill>
                  <a:srgbClr val="3333CC"/>
                </a:solidFill>
              </a:rPr>
              <a:t>个</a:t>
            </a:r>
            <a:r>
              <a:rPr lang="en-US" altLang="zh-CN" sz="2400" dirty="0" smtClean="0">
                <a:solidFill>
                  <a:srgbClr val="3333CC"/>
                </a:solidFill>
                <a:ea typeface="宋体" charset="-122"/>
              </a:rPr>
              <a:t>4KB</a:t>
            </a:r>
            <a:r>
              <a:rPr lang="zh-CN" altLang="en-US" sz="2400" dirty="0" smtClean="0">
                <a:solidFill>
                  <a:srgbClr val="3333CC"/>
                </a:solidFill>
              </a:rPr>
              <a:t>空间</a:t>
            </a:r>
            <a:r>
              <a:rPr lang="zh-CN" altLang="en-US" sz="2400" dirty="0" smtClean="0"/>
              <a:t>。</a:t>
            </a:r>
            <a:r>
              <a:rPr lang="en-US" altLang="zh-CN" sz="2400" dirty="0" smtClean="0">
                <a:ea typeface="宋体" charset="-122"/>
              </a:rPr>
              <a:t>P2.3~P2.0</a:t>
            </a:r>
            <a:r>
              <a:rPr lang="zh-CN" altLang="en-US" sz="2400" dirty="0" smtClean="0"/>
              <a:t>，</a:t>
            </a:r>
            <a:r>
              <a:rPr lang="en-US" altLang="zh-CN" sz="2400" dirty="0" smtClean="0">
                <a:ea typeface="宋体" charset="-122"/>
              </a:rPr>
              <a:t>P0.7~P0.0</a:t>
            </a:r>
            <a:r>
              <a:rPr lang="zh-CN" altLang="en-US" sz="2400" dirty="0" smtClean="0"/>
              <a:t>实现“单元选择”，    </a:t>
            </a:r>
            <a:r>
              <a:rPr lang="en-US" altLang="zh-CN" sz="2400" dirty="0" smtClean="0">
                <a:ea typeface="宋体" charset="-122"/>
              </a:rPr>
              <a:t>P2.6~P2.4</a:t>
            </a:r>
            <a:r>
              <a:rPr lang="zh-CN" altLang="en-US" sz="2400" dirty="0" smtClean="0"/>
              <a:t>通过</a:t>
            </a:r>
            <a:r>
              <a:rPr lang="en-US" altLang="zh-CN" sz="2400" dirty="0" smtClean="0">
                <a:ea typeface="宋体" charset="-122"/>
              </a:rPr>
              <a:t>74LS138</a:t>
            </a:r>
            <a:r>
              <a:rPr lang="zh-CN" altLang="en-US" sz="2400" dirty="0" smtClean="0"/>
              <a:t>译码实现对各存储器芯片的片选。</a:t>
            </a:r>
          </a:p>
        </p:txBody>
      </p:sp>
    </p:spTree>
    <p:extLst>
      <p:ext uri="{BB962C8B-B14F-4D97-AF65-F5344CB8AC3E}">
        <p14:creationId xmlns:p14="http://schemas.microsoft.com/office/powerpoint/2010/main" val="2136560301"/>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54A14E3D-F676-4ABA-BC75-C3F064B89E38}" type="slidenum">
              <a:rPr lang="zh-CN" altLang="en-US"/>
              <a:pPr>
                <a:defRPr/>
              </a:pPr>
              <a:t>29</a:t>
            </a:fld>
            <a:endParaRPr lang="en-US" altLang="zh-CN"/>
          </a:p>
        </p:txBody>
      </p:sp>
      <p:sp>
        <p:nvSpPr>
          <p:cNvPr id="25602" name="内容占位符 1"/>
          <p:cNvSpPr>
            <a:spLocks noGrp="1"/>
          </p:cNvSpPr>
          <p:nvPr>
            <p:ph/>
          </p:nvPr>
        </p:nvSpPr>
        <p:spPr/>
        <p:txBody>
          <a:bodyPr/>
          <a:lstStyle/>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r>
              <a:rPr lang="zh-CN" altLang="en-US" sz="2000" dirty="0" smtClean="0">
                <a:solidFill>
                  <a:srgbClr val="FF3300"/>
                </a:solidFill>
              </a:rPr>
              <a:t>                     </a:t>
            </a:r>
            <a:endParaRPr lang="zh-CN" altLang="en-US" b="1" dirty="0" smtClean="0">
              <a:solidFill>
                <a:srgbClr val="3333CC"/>
              </a:solidFill>
            </a:endParaRPr>
          </a:p>
        </p:txBody>
      </p:sp>
      <p:pic>
        <p:nvPicPr>
          <p:cNvPr id="25613" name="Picture 13" descr="8-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338" y="765174"/>
            <a:ext cx="9136616" cy="5064126"/>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537428" y="6063734"/>
            <a:ext cx="4348178" cy="369332"/>
          </a:xfrm>
          <a:prstGeom prst="rect">
            <a:avLst/>
          </a:prstGeom>
        </p:spPr>
        <p:txBody>
          <a:bodyPr wrap="none">
            <a:spAutoFit/>
          </a:bodyPr>
          <a:lstStyle/>
          <a:p>
            <a:r>
              <a:rPr lang="zh-CN" altLang="en-US" dirty="0" smtClean="0"/>
              <a:t>图</a:t>
            </a:r>
            <a:r>
              <a:rPr lang="en-US" altLang="zh-CN" dirty="0" smtClean="0"/>
              <a:t>11-10      </a:t>
            </a:r>
            <a:r>
              <a:rPr lang="zh-CN" altLang="en-US" dirty="0"/>
              <a:t>存储器空间被划分成每块</a:t>
            </a:r>
            <a:r>
              <a:rPr lang="en-US" altLang="zh-CN" dirty="0"/>
              <a:t>4KB</a:t>
            </a:r>
          </a:p>
        </p:txBody>
      </p:sp>
    </p:spTree>
    <p:extLst>
      <p:ext uri="{BB962C8B-B14F-4D97-AF65-F5344CB8AC3E}">
        <p14:creationId xmlns:p14="http://schemas.microsoft.com/office/powerpoint/2010/main" val="3823111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30</a:t>
            </a:fld>
            <a:endParaRPr lang="en-US" altLang="zh-CN" dirty="0"/>
          </a:p>
        </p:txBody>
      </p:sp>
      <p:sp>
        <p:nvSpPr>
          <p:cNvPr id="4" name="矩形 3"/>
          <p:cNvSpPr/>
          <p:nvPr/>
        </p:nvSpPr>
        <p:spPr>
          <a:xfrm>
            <a:off x="0" y="934115"/>
            <a:ext cx="9144000" cy="2308324"/>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a:t>
            </a:r>
            <a:r>
              <a:rPr lang="en-US" altLang="zh-CN" sz="2400" b="1" kern="0" dirty="0">
                <a:solidFill>
                  <a:srgbClr val="333399"/>
                </a:solidFill>
                <a:latin typeface="Arial"/>
                <a:ea typeface="幼圆"/>
              </a:rPr>
              <a:t>3</a:t>
            </a:r>
            <a:r>
              <a:rPr lang="zh-CN" altLang="en-US" sz="2400" b="1" kern="0" dirty="0">
                <a:solidFill>
                  <a:srgbClr val="333399"/>
                </a:solidFill>
                <a:latin typeface="Arial"/>
                <a:ea typeface="幼圆"/>
              </a:rPr>
              <a:t>．部分译码</a:t>
            </a:r>
            <a:r>
              <a:rPr lang="zh-CN" altLang="en-US" sz="2400" b="1" kern="0" dirty="0" smtClean="0">
                <a:solidFill>
                  <a:srgbClr val="333399"/>
                </a:solidFill>
                <a:latin typeface="Arial"/>
                <a:ea typeface="幼圆"/>
              </a:rPr>
              <a:t>法</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若</a:t>
            </a:r>
            <a:r>
              <a:rPr lang="zh-CN" altLang="en-US" sz="2400" b="1" kern="0" dirty="0">
                <a:solidFill>
                  <a:srgbClr val="333399"/>
                </a:solidFill>
                <a:latin typeface="Arial"/>
                <a:ea typeface="幼圆"/>
              </a:rPr>
              <a:t>全部高位地址线都参加译码，称为</a:t>
            </a:r>
            <a:r>
              <a:rPr lang="zh-CN" altLang="en-US" sz="2400" b="1" kern="0" dirty="0">
                <a:solidFill>
                  <a:srgbClr val="FF3300"/>
                </a:solidFill>
                <a:latin typeface="Arial"/>
                <a:ea typeface="幼圆"/>
              </a:rPr>
              <a:t>全译码</a:t>
            </a:r>
            <a:r>
              <a:rPr lang="zh-CN" altLang="en-US" sz="2400" b="1" kern="0" dirty="0">
                <a:solidFill>
                  <a:srgbClr val="333399"/>
                </a:solidFill>
                <a:latin typeface="Arial"/>
                <a:ea typeface="幼圆"/>
              </a:rPr>
              <a:t>；若仅部分高位地址线参加译码，称为</a:t>
            </a:r>
            <a:r>
              <a:rPr lang="zh-CN" altLang="en-US" sz="2400" b="1" kern="0" dirty="0">
                <a:solidFill>
                  <a:srgbClr val="FF3300"/>
                </a:solidFill>
                <a:latin typeface="Arial"/>
                <a:ea typeface="幼圆"/>
              </a:rPr>
              <a:t>部分译码</a:t>
            </a:r>
            <a:r>
              <a:rPr lang="zh-CN" altLang="en-US" sz="2400" b="1" kern="0" dirty="0">
                <a:solidFill>
                  <a:srgbClr val="333399"/>
                </a:solidFill>
                <a:latin typeface="Arial"/>
                <a:ea typeface="幼圆"/>
              </a:rPr>
              <a:t>。部分译码存在着部分存储器地址空间相重叠的情况</a:t>
            </a:r>
            <a:r>
              <a:rPr lang="zh-CN" altLang="en-US" sz="2400" b="1" kern="0" dirty="0" smtClean="0">
                <a:solidFill>
                  <a:srgbClr val="333399"/>
                </a:solidFill>
                <a:latin typeface="Arial"/>
                <a:ea typeface="幼圆"/>
              </a:rPr>
              <a:t>。</a:t>
            </a:r>
            <a:r>
              <a:rPr lang="zh-CN" altLang="en-US" sz="2400" b="1" kern="0" dirty="0" smtClean="0">
                <a:solidFill>
                  <a:srgbClr val="333399"/>
                </a:solidFill>
                <a:latin typeface="Arial"/>
                <a:ea typeface="幼圆"/>
                <a:hlinkClick r:id="" action="ppaction://hlinkshowjump?jump=previousslide"/>
              </a:rPr>
              <a:t>上例</a:t>
            </a:r>
            <a:r>
              <a:rPr lang="zh-CN" altLang="en-US" sz="2400" b="1" kern="0" dirty="0" smtClean="0">
                <a:solidFill>
                  <a:srgbClr val="333399"/>
                </a:solidFill>
                <a:latin typeface="Arial"/>
                <a:ea typeface="幼圆"/>
              </a:rPr>
              <a:t>中</a:t>
            </a:r>
            <a:r>
              <a:rPr lang="en-US" altLang="zh-CN" sz="2400" b="1" kern="0" dirty="0" smtClean="0">
                <a:solidFill>
                  <a:srgbClr val="333399"/>
                </a:solidFill>
                <a:latin typeface="Arial"/>
                <a:ea typeface="幼圆"/>
              </a:rPr>
              <a:t>P2.7</a:t>
            </a:r>
            <a:r>
              <a:rPr lang="zh-CN" altLang="en-US" sz="2400" b="1" kern="0" dirty="0">
                <a:solidFill>
                  <a:srgbClr val="333399"/>
                </a:solidFill>
                <a:latin typeface="Arial"/>
                <a:ea typeface="幼圆"/>
              </a:rPr>
              <a:t>悬空</a:t>
            </a:r>
            <a:r>
              <a:rPr lang="zh-CN" altLang="en-US" sz="2400" b="1" kern="0" dirty="0" smtClean="0">
                <a:solidFill>
                  <a:srgbClr val="333399"/>
                </a:solidFill>
                <a:latin typeface="Arial"/>
                <a:ea typeface="幼圆"/>
              </a:rPr>
              <a:t>的情况就是一例。</a:t>
            </a: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3840641287"/>
      </p:ext>
    </p:extLst>
  </p:cSld>
  <p:clrMapOvr>
    <a:masterClrMapping/>
  </p:clrMapOvr>
  <p:transition>
    <p:random/>
    <p:sndAc>
      <p:stSnd>
        <p:snd r:embed="rId2" name="camer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4294967295"/>
          </p:nvPr>
        </p:nvSpPr>
        <p:spPr>
          <a:xfrm>
            <a:off x="8534400" y="6515100"/>
            <a:ext cx="2133600" cy="457200"/>
          </a:xfrm>
          <a:prstGeom prst="rect">
            <a:avLst/>
          </a:prstGeom>
        </p:spPr>
        <p:txBody>
          <a:bodyPr/>
          <a:lstStyle/>
          <a:p>
            <a:pPr>
              <a:defRPr/>
            </a:pPr>
            <a:fld id="{9ABEA137-65B0-43CF-A22D-CE487FEDBCF7}" type="slidenum">
              <a:rPr lang="zh-CN" altLang="en-US"/>
              <a:pPr>
                <a:defRPr/>
              </a:pPr>
              <a:t>31</a:t>
            </a:fld>
            <a:endParaRPr lang="en-US" altLang="zh-CN"/>
          </a:p>
        </p:txBody>
      </p:sp>
      <p:sp>
        <p:nvSpPr>
          <p:cNvPr id="129027" name="Rectangle 3"/>
          <p:cNvSpPr>
            <a:spLocks noGrp="1" noChangeArrowheads="1"/>
          </p:cNvSpPr>
          <p:nvPr>
            <p:ph type="body" idx="1"/>
          </p:nvPr>
        </p:nvSpPr>
        <p:spPr>
          <a:xfrm>
            <a:off x="0" y="1687729"/>
            <a:ext cx="9144000" cy="5832475"/>
          </a:xfrm>
        </p:spPr>
        <p:txBody>
          <a:bodyPr/>
          <a:lstStyle/>
          <a:p>
            <a:pPr marL="0" indent="0" algn="l">
              <a:lnSpc>
                <a:spcPct val="150000"/>
              </a:lnSpc>
              <a:spcBef>
                <a:spcPts val="0"/>
              </a:spcBef>
              <a:buFont typeface="Wingdings" pitchFamily="2" charset="2"/>
              <a:buNone/>
            </a:pPr>
            <a:r>
              <a:rPr lang="zh-CN" altLang="en-US" sz="2400" dirty="0" smtClean="0"/>
              <a:t>        程序</a:t>
            </a:r>
            <a:r>
              <a:rPr lang="zh-CN" altLang="en-US" sz="2400" dirty="0"/>
              <a:t>存储器采用只读存储器，因为这种存储器在电源关断后，仍能保存程序（我们称此特性为非易失性的），在系统上电后，</a:t>
            </a:r>
            <a:r>
              <a:rPr lang="en-US" altLang="zh-CN" sz="2400" dirty="0"/>
              <a:t>CPU</a:t>
            </a:r>
            <a:r>
              <a:rPr lang="zh-CN" altLang="en-US" sz="2400" dirty="0"/>
              <a:t>可取出这些指令重新执行。</a:t>
            </a:r>
            <a:endParaRPr lang="en-US" altLang="zh-CN" sz="2400" dirty="0"/>
          </a:p>
          <a:p>
            <a:pPr marL="0" indent="0" algn="l">
              <a:lnSpc>
                <a:spcPct val="150000"/>
              </a:lnSpc>
              <a:spcBef>
                <a:spcPts val="0"/>
              </a:spcBef>
              <a:buFont typeface="Wingdings" pitchFamily="2" charset="2"/>
              <a:buNone/>
            </a:pPr>
            <a:r>
              <a:rPr lang="zh-CN" altLang="en-US" sz="2400" dirty="0" smtClean="0"/>
              <a:t>        由于</a:t>
            </a:r>
            <a:r>
              <a:rPr lang="en-US" altLang="zh-CN" sz="2400" dirty="0"/>
              <a:t>AT89S5x</a:t>
            </a:r>
            <a:r>
              <a:rPr lang="zh-CN" altLang="en-US" sz="2400" dirty="0"/>
              <a:t>单片机片内集成不同容量的</a:t>
            </a:r>
            <a:r>
              <a:rPr lang="en-US" altLang="zh-CN" sz="2400" dirty="0"/>
              <a:t>Flash ROM</a:t>
            </a:r>
            <a:r>
              <a:rPr lang="zh-CN" altLang="en-US" sz="2400" dirty="0"/>
              <a:t>，可根据实际需要来决定是否外部扩展</a:t>
            </a:r>
            <a:r>
              <a:rPr lang="en-US" altLang="zh-CN" sz="2400" dirty="0"/>
              <a:t>EPROM</a:t>
            </a:r>
            <a:r>
              <a:rPr lang="zh-CN" altLang="en-US" sz="2400" dirty="0"/>
              <a:t>。当应用程序不大于单片机片内的</a:t>
            </a:r>
            <a:r>
              <a:rPr lang="en-US" altLang="zh-CN" sz="2400" dirty="0"/>
              <a:t>Flash ROM</a:t>
            </a:r>
            <a:r>
              <a:rPr lang="zh-CN" altLang="en-US" sz="2400" dirty="0"/>
              <a:t>容量时，扩展外部程序存储器的工作可省略。</a:t>
            </a:r>
          </a:p>
          <a:p>
            <a:pPr marL="0" indent="0" algn="l">
              <a:lnSpc>
                <a:spcPct val="150000"/>
              </a:lnSpc>
              <a:spcBef>
                <a:spcPts val="0"/>
              </a:spcBef>
              <a:buFont typeface="Wingdings" pitchFamily="2" charset="2"/>
              <a:buNone/>
            </a:pPr>
            <a:endParaRPr lang="zh-CN" altLang="en-US" sz="2400" dirty="0" smtClean="0"/>
          </a:p>
          <a:p>
            <a:pPr>
              <a:lnSpc>
                <a:spcPct val="150000"/>
              </a:lnSpc>
              <a:buFont typeface="Wingdings" pitchFamily="2" charset="2"/>
              <a:buNone/>
            </a:pPr>
            <a:endParaRPr lang="zh-CN" altLang="en-US" dirty="0" smtClean="0">
              <a:ea typeface="宋体" charset="-122"/>
            </a:endParaRPr>
          </a:p>
        </p:txBody>
      </p:sp>
      <p:sp>
        <p:nvSpPr>
          <p:cNvPr id="2" name="矩形 1"/>
          <p:cNvSpPr/>
          <p:nvPr/>
        </p:nvSpPr>
        <p:spPr>
          <a:xfrm>
            <a:off x="0" y="778481"/>
            <a:ext cx="9144000" cy="738664"/>
          </a:xfrm>
          <a:prstGeom prst="rect">
            <a:avLst/>
          </a:prstGeom>
        </p:spPr>
        <p:txBody>
          <a:bodyPr wrap="square">
            <a:spAutoFit/>
          </a:bodyPr>
          <a:lstStyle/>
          <a:p>
            <a:pPr marL="342900" lvl="0" indent="-342900">
              <a:lnSpc>
                <a:spcPct val="150000"/>
              </a:lnSpc>
              <a:spcBef>
                <a:spcPct val="20000"/>
              </a:spcBef>
            </a:pPr>
            <a:r>
              <a:rPr lang="en-US" altLang="zh-CN" sz="2800" b="1" kern="0" dirty="0">
                <a:solidFill>
                  <a:srgbClr val="FF0000"/>
                </a:solidFill>
                <a:latin typeface="Arial"/>
                <a:ea typeface="宋体" charset="-122"/>
              </a:rPr>
              <a:t>11.4  </a:t>
            </a:r>
            <a:r>
              <a:rPr lang="zh-CN" altLang="en-US" sz="2800" b="1" kern="0" dirty="0">
                <a:solidFill>
                  <a:srgbClr val="FF0000"/>
                </a:solidFill>
                <a:latin typeface="Arial"/>
                <a:ea typeface="幼圆"/>
              </a:rPr>
              <a:t>程序存储器的扩展</a:t>
            </a:r>
          </a:p>
        </p:txBody>
      </p:sp>
    </p:spTree>
    <p:extLst>
      <p:ext uri="{BB962C8B-B14F-4D97-AF65-F5344CB8AC3E}">
        <p14:creationId xmlns:p14="http://schemas.microsoft.com/office/powerpoint/2010/main" val="295076155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9027">
                                            <p:txEl>
                                              <p:pRg st="0" end="0"/>
                                            </p:txEl>
                                          </p:spTgt>
                                        </p:tgtEl>
                                        <p:attrNameLst>
                                          <p:attrName>style.visibility</p:attrName>
                                        </p:attrNameLst>
                                      </p:cBhvr>
                                      <p:to>
                                        <p:strVal val="visible"/>
                                      </p:to>
                                    </p:set>
                                    <p:animEffect transition="in" filter="fade">
                                      <p:cBhvr>
                                        <p:cTn id="7" dur="1000"/>
                                        <p:tgtEl>
                                          <p:spTgt spid="129027">
                                            <p:txEl>
                                              <p:pRg st="0" end="0"/>
                                            </p:txEl>
                                          </p:spTgt>
                                        </p:tgtEl>
                                      </p:cBhvr>
                                    </p:animEffect>
                                    <p:anim calcmode="lin" valueType="num">
                                      <p:cBhvr>
                                        <p:cTn id="8" dur="1000" fill="hold"/>
                                        <p:tgtEl>
                                          <p:spTgt spid="12902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90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9027">
                                            <p:txEl>
                                              <p:pRg st="1" end="1"/>
                                            </p:txEl>
                                          </p:spTgt>
                                        </p:tgtEl>
                                        <p:attrNameLst>
                                          <p:attrName>style.visibility</p:attrName>
                                        </p:attrNameLst>
                                      </p:cBhvr>
                                      <p:to>
                                        <p:strVal val="visible"/>
                                      </p:to>
                                    </p:set>
                                    <p:animEffect transition="in" filter="fade">
                                      <p:cBhvr>
                                        <p:cTn id="14" dur="1000"/>
                                        <p:tgtEl>
                                          <p:spTgt spid="129027">
                                            <p:txEl>
                                              <p:pRg st="1" end="1"/>
                                            </p:txEl>
                                          </p:spTgt>
                                        </p:tgtEl>
                                      </p:cBhvr>
                                    </p:animEffect>
                                    <p:anim calcmode="lin" valueType="num">
                                      <p:cBhvr>
                                        <p:cTn id="15" dur="1000" fill="hold"/>
                                        <p:tgtEl>
                                          <p:spTgt spid="12902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902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4E2CDCB4-499F-4C40-A75E-DFD564170CAA}" type="slidenum">
              <a:rPr lang="zh-CN" altLang="en-US"/>
              <a:pPr>
                <a:defRPr/>
              </a:pPr>
              <a:t>32</a:t>
            </a:fld>
            <a:endParaRPr lang="en-US" altLang="zh-CN"/>
          </a:p>
        </p:txBody>
      </p:sp>
      <p:sp>
        <p:nvSpPr>
          <p:cNvPr id="32770" name="内容占位符 1"/>
          <p:cNvSpPr>
            <a:spLocks noGrp="1"/>
          </p:cNvSpPr>
          <p:nvPr>
            <p:ph/>
          </p:nvPr>
        </p:nvSpPr>
        <p:spPr>
          <a:xfrm>
            <a:off x="0" y="650875"/>
            <a:ext cx="9144000" cy="5410200"/>
          </a:xfrm>
        </p:spPr>
        <p:txBody>
          <a:bodyPr/>
          <a:lstStyle/>
          <a:p>
            <a:pPr marL="0" indent="0" algn="l">
              <a:lnSpc>
                <a:spcPct val="150000"/>
              </a:lnSpc>
              <a:spcBef>
                <a:spcPts val="0"/>
              </a:spcBef>
            </a:pPr>
            <a:r>
              <a:rPr lang="en-US" altLang="zh-CN" dirty="0" smtClean="0">
                <a:solidFill>
                  <a:srgbClr val="9900CC"/>
                </a:solidFill>
              </a:rPr>
              <a:t>        11.4.1  </a:t>
            </a:r>
            <a:r>
              <a:rPr lang="zh-CN" altLang="en-US" dirty="0">
                <a:solidFill>
                  <a:srgbClr val="9900CC"/>
                </a:solidFill>
              </a:rPr>
              <a:t>程序存储器芯片类型的选择</a:t>
            </a:r>
            <a:endParaRPr lang="en-US" altLang="zh-CN" dirty="0" smtClean="0">
              <a:solidFill>
                <a:srgbClr val="9900CC"/>
              </a:solidFill>
            </a:endParaRPr>
          </a:p>
          <a:p>
            <a:pPr marL="0" indent="0" algn="l">
              <a:lnSpc>
                <a:spcPct val="150000"/>
              </a:lnSpc>
              <a:spcBef>
                <a:spcPts val="0"/>
              </a:spcBef>
            </a:pPr>
            <a:r>
              <a:rPr lang="zh-CN" altLang="en-US" dirty="0" smtClean="0"/>
              <a:t>        只读存储器简称</a:t>
            </a:r>
            <a:r>
              <a:rPr lang="en-US" altLang="zh-CN" b="1" dirty="0" smtClean="0">
                <a:solidFill>
                  <a:srgbClr val="FF3300"/>
                </a:solidFill>
                <a:ea typeface="宋体" charset="-122"/>
              </a:rPr>
              <a:t>ROM</a:t>
            </a:r>
            <a:r>
              <a:rPr lang="zh-CN" altLang="en-US" b="1" dirty="0" smtClean="0">
                <a:solidFill>
                  <a:srgbClr val="FF3300"/>
                </a:solidFill>
              </a:rPr>
              <a:t>（</a:t>
            </a:r>
            <a:r>
              <a:rPr lang="en-US" altLang="zh-CN" b="1" dirty="0" smtClean="0">
                <a:solidFill>
                  <a:srgbClr val="FF3300"/>
                </a:solidFill>
                <a:ea typeface="宋体" charset="-122"/>
              </a:rPr>
              <a:t>Read Only Memory</a:t>
            </a:r>
            <a:r>
              <a:rPr lang="zh-CN" altLang="en-US" b="1" dirty="0" smtClean="0">
                <a:solidFill>
                  <a:srgbClr val="FF3300"/>
                </a:solidFill>
              </a:rPr>
              <a:t>）</a:t>
            </a:r>
            <a:r>
              <a:rPr lang="zh-CN" altLang="en-US" dirty="0" smtClean="0"/>
              <a:t>。</a:t>
            </a:r>
            <a:r>
              <a:rPr lang="en-US" altLang="zh-CN" dirty="0" smtClean="0">
                <a:ea typeface="宋体" charset="-122"/>
              </a:rPr>
              <a:t>ROM</a:t>
            </a:r>
            <a:r>
              <a:rPr lang="zh-CN" altLang="en-US" dirty="0" smtClean="0"/>
              <a:t>中的信息一旦写入，就不能随意更改，特别是不能在程序运行过程中写入新的内容，故称为只读存储器。</a:t>
            </a:r>
          </a:p>
          <a:p>
            <a:pPr marL="0" indent="0" algn="l">
              <a:lnSpc>
                <a:spcPct val="150000"/>
              </a:lnSpc>
              <a:spcBef>
                <a:spcPts val="0"/>
              </a:spcBef>
            </a:pPr>
            <a:r>
              <a:rPr lang="zh-CN" altLang="en-US" dirty="0" smtClean="0"/>
              <a:t>       向</a:t>
            </a:r>
            <a:r>
              <a:rPr lang="en-US" altLang="zh-CN" dirty="0" smtClean="0">
                <a:ea typeface="宋体" charset="-122"/>
              </a:rPr>
              <a:t>ROM</a:t>
            </a:r>
            <a:r>
              <a:rPr lang="zh-CN" altLang="en-US" dirty="0" smtClean="0"/>
              <a:t>中</a:t>
            </a:r>
            <a:r>
              <a:rPr lang="zh-CN" altLang="en-US" b="1" dirty="0" smtClean="0">
                <a:solidFill>
                  <a:srgbClr val="3333CC"/>
                </a:solidFill>
              </a:rPr>
              <a:t>写入信息</a:t>
            </a:r>
            <a:r>
              <a:rPr lang="zh-CN" altLang="en-US" dirty="0" smtClean="0"/>
              <a:t>称为</a:t>
            </a:r>
            <a:r>
              <a:rPr lang="en-US" altLang="zh-CN" b="1" dirty="0" smtClean="0">
                <a:solidFill>
                  <a:srgbClr val="3333CC"/>
                </a:solidFill>
                <a:ea typeface="宋体" charset="-122"/>
              </a:rPr>
              <a:t>ROM</a:t>
            </a:r>
            <a:r>
              <a:rPr lang="zh-CN" altLang="en-US" b="1" dirty="0" smtClean="0">
                <a:solidFill>
                  <a:srgbClr val="3333CC"/>
                </a:solidFill>
              </a:rPr>
              <a:t>编程</a:t>
            </a:r>
            <a:r>
              <a:rPr lang="zh-CN" altLang="en-US" dirty="0" smtClean="0"/>
              <a:t>。根据编程方式不同，</a:t>
            </a:r>
            <a:r>
              <a:rPr lang="zh-CN" altLang="en-US" b="1" dirty="0" smtClean="0">
                <a:solidFill>
                  <a:srgbClr val="3333CC"/>
                </a:solidFill>
              </a:rPr>
              <a:t>分为以下几种</a:t>
            </a:r>
            <a:r>
              <a:rPr lang="zh-CN" altLang="en-US" dirty="0" smtClean="0"/>
              <a:t>。</a:t>
            </a:r>
          </a:p>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1</a:t>
            </a:r>
            <a:r>
              <a:rPr lang="zh-CN" altLang="en-US" b="1" dirty="0" smtClean="0">
                <a:solidFill>
                  <a:srgbClr val="FF3300"/>
                </a:solidFill>
              </a:rPr>
              <a:t>）掩模</a:t>
            </a:r>
            <a:r>
              <a:rPr lang="en-US" altLang="zh-CN" b="1" dirty="0" smtClean="0">
                <a:solidFill>
                  <a:srgbClr val="FF3300"/>
                </a:solidFill>
                <a:ea typeface="宋体" charset="-122"/>
              </a:rPr>
              <a:t>ROM</a:t>
            </a:r>
            <a:r>
              <a:rPr lang="zh-CN" altLang="en-US" dirty="0" smtClean="0"/>
              <a:t>。在制造过程中编程，是以掩模工艺实现的，因此称为掩模</a:t>
            </a:r>
            <a:r>
              <a:rPr lang="en-US" altLang="zh-CN" dirty="0" smtClean="0">
                <a:ea typeface="宋体" charset="-122"/>
              </a:rPr>
              <a:t>ROM</a:t>
            </a:r>
            <a:r>
              <a:rPr lang="zh-CN" altLang="en-US" dirty="0" smtClean="0"/>
              <a:t>。这种芯片存储结构简单，集成度高，但由于</a:t>
            </a:r>
            <a:r>
              <a:rPr lang="zh-CN" altLang="en-US" b="1" dirty="0" smtClean="0">
                <a:solidFill>
                  <a:srgbClr val="3333CC"/>
                </a:solidFill>
              </a:rPr>
              <a:t>掩模工艺成本较高</a:t>
            </a:r>
            <a:r>
              <a:rPr lang="zh-CN" altLang="en-US" dirty="0" smtClean="0"/>
              <a:t>，因此</a:t>
            </a:r>
            <a:r>
              <a:rPr lang="zh-CN" altLang="en-US" b="1" dirty="0" smtClean="0">
                <a:solidFill>
                  <a:srgbClr val="3333CC"/>
                </a:solidFill>
              </a:rPr>
              <a:t>只适合于大批量生产</a:t>
            </a:r>
            <a:r>
              <a:rPr lang="zh-CN" altLang="en-US" dirty="0" smtClean="0"/>
              <a:t>。</a:t>
            </a:r>
          </a:p>
          <a:p>
            <a:pPr>
              <a:lnSpc>
                <a:spcPct val="150000"/>
              </a:lnSpc>
            </a:pPr>
            <a:endParaRPr lang="zh-CN" altLang="en-US" dirty="0" smtClean="0"/>
          </a:p>
        </p:txBody>
      </p:sp>
    </p:spTree>
    <p:extLst>
      <p:ext uri="{BB962C8B-B14F-4D97-AF65-F5344CB8AC3E}">
        <p14:creationId xmlns:p14="http://schemas.microsoft.com/office/powerpoint/2010/main" val="7167051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C71B1B5-B5C8-4592-86EC-EABEFA84E058}" type="slidenum">
              <a:rPr lang="zh-CN" altLang="en-US"/>
              <a:pPr>
                <a:defRPr/>
              </a:pPr>
              <a:t>33</a:t>
            </a:fld>
            <a:endParaRPr lang="en-US" altLang="zh-CN"/>
          </a:p>
        </p:txBody>
      </p:sp>
      <p:sp>
        <p:nvSpPr>
          <p:cNvPr id="33794" name="内容占位符 1"/>
          <p:cNvSpPr>
            <a:spLocks noGrp="1"/>
          </p:cNvSpPr>
          <p:nvPr>
            <p:ph/>
          </p:nvPr>
        </p:nvSpPr>
        <p:spPr>
          <a:xfrm>
            <a:off x="0" y="609600"/>
            <a:ext cx="9144000" cy="5410200"/>
          </a:xfrm>
        </p:spPr>
        <p:txBody>
          <a:bodyPr/>
          <a:lstStyle/>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2</a:t>
            </a:r>
            <a:r>
              <a:rPr lang="zh-CN" altLang="en-US" b="1" dirty="0" smtClean="0">
                <a:solidFill>
                  <a:srgbClr val="FF3300"/>
                </a:solidFill>
              </a:rPr>
              <a:t>）可编程</a:t>
            </a:r>
            <a:r>
              <a:rPr lang="en-US" altLang="zh-CN" b="1" dirty="0" smtClean="0">
                <a:solidFill>
                  <a:srgbClr val="FF3300"/>
                </a:solidFill>
                <a:ea typeface="宋体" charset="-122"/>
              </a:rPr>
              <a:t>ROM</a:t>
            </a:r>
            <a:r>
              <a:rPr lang="zh-CN" altLang="en-US" b="1" dirty="0" smtClean="0">
                <a:solidFill>
                  <a:srgbClr val="FF3300"/>
                </a:solidFill>
              </a:rPr>
              <a:t>（</a:t>
            </a:r>
            <a:r>
              <a:rPr lang="en-US" altLang="zh-CN" b="1" dirty="0" smtClean="0">
                <a:solidFill>
                  <a:srgbClr val="FF3300"/>
                </a:solidFill>
                <a:ea typeface="宋体" charset="-122"/>
              </a:rPr>
              <a:t>PROM</a:t>
            </a:r>
            <a:r>
              <a:rPr lang="zh-CN" altLang="en-US" b="1" dirty="0" smtClean="0">
                <a:solidFill>
                  <a:srgbClr val="FF3300"/>
                </a:solidFill>
              </a:rPr>
              <a:t>）</a:t>
            </a:r>
            <a:r>
              <a:rPr lang="zh-CN" altLang="en-US" dirty="0" smtClean="0"/>
              <a:t>。芯片出厂时没有任何程序信息，用独立的编程器写入。但</a:t>
            </a:r>
            <a:r>
              <a:rPr lang="en-US" altLang="zh-CN" dirty="0" smtClean="0">
                <a:ea typeface="宋体" charset="-122"/>
              </a:rPr>
              <a:t>PROM</a:t>
            </a:r>
            <a:r>
              <a:rPr lang="zh-CN" altLang="en-US" b="1" dirty="0" smtClean="0">
                <a:solidFill>
                  <a:srgbClr val="3333CC"/>
                </a:solidFill>
              </a:rPr>
              <a:t>只能写一次，</a:t>
            </a:r>
            <a:r>
              <a:rPr lang="zh-CN" altLang="en-US" dirty="0" smtClean="0"/>
              <a:t>写入内容后，就不能再修改。</a:t>
            </a:r>
          </a:p>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3</a:t>
            </a:r>
            <a:r>
              <a:rPr lang="zh-CN" altLang="en-US" b="1" dirty="0" smtClean="0">
                <a:solidFill>
                  <a:srgbClr val="FF3300"/>
                </a:solidFill>
              </a:rPr>
              <a:t>）</a:t>
            </a:r>
            <a:r>
              <a:rPr lang="en-US" altLang="zh-CN" b="1" dirty="0" smtClean="0">
                <a:solidFill>
                  <a:srgbClr val="FF3300"/>
                </a:solidFill>
                <a:ea typeface="宋体" charset="-122"/>
              </a:rPr>
              <a:t>EPROM</a:t>
            </a:r>
            <a:r>
              <a:rPr lang="zh-CN" altLang="en-US" dirty="0" smtClean="0"/>
              <a:t>。用</a:t>
            </a:r>
            <a:r>
              <a:rPr lang="zh-CN" altLang="en-US" b="1" dirty="0" smtClean="0">
                <a:solidFill>
                  <a:srgbClr val="3333CC"/>
                </a:solidFill>
              </a:rPr>
              <a:t>紫外线擦除</a:t>
            </a:r>
            <a:r>
              <a:rPr lang="zh-CN" altLang="en-US" dirty="0" smtClean="0"/>
              <a:t>，用</a:t>
            </a:r>
            <a:r>
              <a:rPr lang="zh-CN" altLang="en-US" b="1" dirty="0" smtClean="0">
                <a:solidFill>
                  <a:srgbClr val="3333CC"/>
                </a:solidFill>
              </a:rPr>
              <a:t>电信号编程</a:t>
            </a:r>
            <a:r>
              <a:rPr lang="zh-CN" altLang="en-US" dirty="0" smtClean="0"/>
              <a:t>。在芯片外壳的中间位置有一个圆形窗口，对该窗口</a:t>
            </a:r>
            <a:r>
              <a:rPr lang="zh-CN" altLang="en-US" b="1" dirty="0" smtClean="0">
                <a:solidFill>
                  <a:srgbClr val="3333CC"/>
                </a:solidFill>
              </a:rPr>
              <a:t>照射紫外线</a:t>
            </a:r>
            <a:r>
              <a:rPr lang="zh-CN" altLang="en-US" dirty="0" smtClean="0"/>
              <a:t>就</a:t>
            </a:r>
            <a:r>
              <a:rPr lang="zh-CN" altLang="en-US" b="1" dirty="0" smtClean="0">
                <a:solidFill>
                  <a:srgbClr val="3333CC"/>
                </a:solidFill>
              </a:rPr>
              <a:t>可擦除原有的信息</a:t>
            </a:r>
            <a:r>
              <a:rPr lang="zh-CN" altLang="en-US" dirty="0" smtClean="0"/>
              <a:t>。使用</a:t>
            </a:r>
            <a:r>
              <a:rPr lang="zh-CN" altLang="en-US" b="1" dirty="0" smtClean="0">
                <a:solidFill>
                  <a:srgbClr val="FF3300"/>
                </a:solidFill>
              </a:rPr>
              <a:t>编程器</a:t>
            </a:r>
            <a:r>
              <a:rPr lang="zh-CN" altLang="en-US" dirty="0" smtClean="0"/>
              <a:t>可将调试完毕的程序写入。</a:t>
            </a:r>
          </a:p>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4</a:t>
            </a:r>
            <a:r>
              <a:rPr lang="zh-CN" altLang="en-US" b="1" dirty="0" smtClean="0">
                <a:solidFill>
                  <a:srgbClr val="FF3300"/>
                </a:solidFill>
              </a:rPr>
              <a:t>）</a:t>
            </a:r>
            <a:r>
              <a:rPr lang="en-US" altLang="zh-CN" b="1" dirty="0" smtClean="0">
                <a:solidFill>
                  <a:srgbClr val="FF3300"/>
                </a:solidFill>
                <a:ea typeface="宋体" charset="-122"/>
              </a:rPr>
              <a:t>E</a:t>
            </a:r>
            <a:r>
              <a:rPr lang="en-US" altLang="zh-CN" b="1" baseline="30000" dirty="0" smtClean="0">
                <a:solidFill>
                  <a:srgbClr val="FF3300"/>
                </a:solidFill>
                <a:ea typeface="宋体" charset="-122"/>
              </a:rPr>
              <a:t>2</a:t>
            </a:r>
            <a:r>
              <a:rPr lang="en-US" altLang="zh-CN" b="1" dirty="0" smtClean="0">
                <a:solidFill>
                  <a:srgbClr val="FF3300"/>
                </a:solidFill>
                <a:ea typeface="宋体" charset="-122"/>
              </a:rPr>
              <a:t>PROM</a:t>
            </a:r>
            <a:r>
              <a:rPr lang="zh-CN" altLang="en-US" b="1" dirty="0" smtClean="0">
                <a:solidFill>
                  <a:srgbClr val="FF3300"/>
                </a:solidFill>
              </a:rPr>
              <a:t>（</a:t>
            </a:r>
            <a:r>
              <a:rPr lang="en-US" altLang="zh-CN" b="1" dirty="0" smtClean="0">
                <a:solidFill>
                  <a:srgbClr val="FF3300"/>
                </a:solidFill>
                <a:ea typeface="宋体" charset="-122"/>
              </a:rPr>
              <a:t>EEPROM</a:t>
            </a:r>
            <a:r>
              <a:rPr lang="zh-CN" altLang="en-US" b="1" dirty="0" smtClean="0">
                <a:solidFill>
                  <a:srgbClr val="FF3300"/>
                </a:solidFill>
              </a:rPr>
              <a:t>）</a:t>
            </a:r>
            <a:r>
              <a:rPr lang="zh-CN" altLang="en-US" dirty="0" smtClean="0"/>
              <a:t>。一种用</a:t>
            </a:r>
            <a:r>
              <a:rPr lang="zh-CN" altLang="en-US" b="1" dirty="0" smtClean="0">
                <a:solidFill>
                  <a:srgbClr val="3333CC"/>
                </a:solidFill>
              </a:rPr>
              <a:t>电信号编程</a:t>
            </a:r>
            <a:r>
              <a:rPr lang="zh-CN" altLang="en-US" dirty="0" smtClean="0"/>
              <a:t>，也用</a:t>
            </a:r>
            <a:r>
              <a:rPr lang="zh-CN" altLang="en-US" b="1" dirty="0" smtClean="0">
                <a:solidFill>
                  <a:srgbClr val="3333CC"/>
                </a:solidFill>
              </a:rPr>
              <a:t>电信号擦除</a:t>
            </a:r>
            <a:r>
              <a:rPr lang="zh-CN" altLang="en-US" dirty="0" smtClean="0"/>
              <a:t>的</a:t>
            </a:r>
            <a:r>
              <a:rPr lang="en-US" altLang="zh-CN" dirty="0" smtClean="0">
                <a:ea typeface="宋体" charset="-122"/>
              </a:rPr>
              <a:t>ROM</a:t>
            </a:r>
            <a:r>
              <a:rPr lang="zh-CN" altLang="en-US" dirty="0" smtClean="0"/>
              <a:t>芯片。对</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的读写操作与</a:t>
            </a:r>
            <a:r>
              <a:rPr lang="en-US" altLang="zh-CN" dirty="0" smtClean="0">
                <a:ea typeface="宋体" charset="-122"/>
              </a:rPr>
              <a:t>RAM</a:t>
            </a:r>
            <a:r>
              <a:rPr lang="zh-CN" altLang="en-US" dirty="0" smtClean="0"/>
              <a:t>存储器几乎没有什么差别，只是</a:t>
            </a:r>
            <a:r>
              <a:rPr lang="zh-CN" altLang="en-US" b="1" dirty="0" smtClean="0">
                <a:solidFill>
                  <a:srgbClr val="3333CC"/>
                </a:solidFill>
              </a:rPr>
              <a:t>写入的速度慢一些</a:t>
            </a:r>
            <a:r>
              <a:rPr lang="zh-CN" altLang="en-US" dirty="0" smtClean="0"/>
              <a:t>，但断电后仍能保存信息。</a:t>
            </a:r>
          </a:p>
          <a:p>
            <a:pPr>
              <a:lnSpc>
                <a:spcPct val="140000"/>
              </a:lnSpc>
            </a:pPr>
            <a:endParaRPr lang="zh-CN" altLang="en-US" dirty="0" smtClean="0"/>
          </a:p>
        </p:txBody>
      </p:sp>
    </p:spTree>
    <p:extLst>
      <p:ext uri="{BB962C8B-B14F-4D97-AF65-F5344CB8AC3E}">
        <p14:creationId xmlns:p14="http://schemas.microsoft.com/office/powerpoint/2010/main" val="39735641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23ADC89-851B-4B29-80EA-67FE240B9B04}" type="slidenum">
              <a:rPr lang="zh-CN" altLang="en-US"/>
              <a:pPr>
                <a:defRPr/>
              </a:pPr>
              <a:t>34</a:t>
            </a:fld>
            <a:endParaRPr lang="en-US" altLang="zh-CN"/>
          </a:p>
        </p:txBody>
      </p:sp>
      <p:sp>
        <p:nvSpPr>
          <p:cNvPr id="34818" name="内容占位符 1"/>
          <p:cNvSpPr>
            <a:spLocks noGrp="1"/>
          </p:cNvSpPr>
          <p:nvPr>
            <p:ph/>
          </p:nvPr>
        </p:nvSpPr>
        <p:spPr>
          <a:xfrm>
            <a:off x="0" y="609600"/>
            <a:ext cx="8229600" cy="5410200"/>
          </a:xfrm>
        </p:spPr>
        <p:txBody>
          <a:bodyPr/>
          <a:lstStyle/>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5</a:t>
            </a:r>
            <a:r>
              <a:rPr lang="zh-CN" altLang="en-US" b="1" dirty="0" smtClean="0">
                <a:solidFill>
                  <a:srgbClr val="FF3300"/>
                </a:solidFill>
              </a:rPr>
              <a:t>）</a:t>
            </a:r>
            <a:r>
              <a:rPr lang="en-US" altLang="zh-CN" b="1" dirty="0" smtClean="0">
                <a:solidFill>
                  <a:srgbClr val="FF3300"/>
                </a:solidFill>
                <a:ea typeface="宋体" charset="-122"/>
              </a:rPr>
              <a:t>Flash ROM</a:t>
            </a:r>
            <a:r>
              <a:rPr lang="zh-CN" altLang="en-US" dirty="0" smtClean="0"/>
              <a:t>。</a:t>
            </a:r>
            <a:r>
              <a:rPr lang="zh-CN" altLang="en-US" dirty="0" smtClean="0">
                <a:ea typeface="宋体" charset="-122"/>
              </a:rPr>
              <a:t> </a:t>
            </a:r>
            <a:r>
              <a:rPr lang="zh-CN" altLang="en-US" dirty="0" smtClean="0"/>
              <a:t>又称闪速存储器（简称闪存），是在</a:t>
            </a:r>
            <a:r>
              <a:rPr lang="en-US" altLang="zh-CN" dirty="0" smtClean="0">
                <a:ea typeface="宋体" charset="-122"/>
              </a:rPr>
              <a:t>EPROM</a:t>
            </a:r>
            <a:r>
              <a:rPr lang="zh-CN" altLang="en-US" dirty="0" smtClean="0"/>
              <a:t>、</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的基础上发展起来的一种电擦除型只读存储器。特点是可快速在线修改其存储单元中的数据，改写次数可达</a:t>
            </a:r>
            <a:r>
              <a:rPr lang="en-US" altLang="zh-CN" dirty="0" smtClean="0">
                <a:ea typeface="宋体" charset="-122"/>
              </a:rPr>
              <a:t>1</a:t>
            </a:r>
            <a:r>
              <a:rPr lang="zh-CN" altLang="en-US" dirty="0" smtClean="0"/>
              <a:t>万次，其</a:t>
            </a:r>
            <a:r>
              <a:rPr lang="zh-CN" altLang="en-US" b="1" dirty="0" smtClean="0">
                <a:solidFill>
                  <a:srgbClr val="3333CC"/>
                </a:solidFill>
              </a:rPr>
              <a:t>读写速度很快</a:t>
            </a:r>
            <a:r>
              <a:rPr lang="zh-CN" altLang="en-US" dirty="0" smtClean="0"/>
              <a:t>，</a:t>
            </a:r>
            <a:r>
              <a:rPr lang="zh-CN" altLang="en-US" b="1" dirty="0" smtClean="0">
                <a:solidFill>
                  <a:srgbClr val="3333CC"/>
                </a:solidFill>
              </a:rPr>
              <a:t>存取时间</a:t>
            </a:r>
            <a:r>
              <a:rPr lang="zh-CN" altLang="en-US" dirty="0" smtClean="0"/>
              <a:t>可达</a:t>
            </a:r>
            <a:r>
              <a:rPr lang="en-US" altLang="zh-CN" dirty="0" smtClean="0">
                <a:ea typeface="宋体" charset="-122"/>
              </a:rPr>
              <a:t>70ns</a:t>
            </a:r>
            <a:r>
              <a:rPr lang="zh-CN" altLang="en-US" dirty="0" smtClean="0"/>
              <a:t>，而</a:t>
            </a:r>
            <a:r>
              <a:rPr lang="zh-CN" altLang="en-US" b="1" dirty="0" smtClean="0">
                <a:solidFill>
                  <a:srgbClr val="3333CC"/>
                </a:solidFill>
              </a:rPr>
              <a:t>成本</a:t>
            </a:r>
            <a:r>
              <a:rPr lang="zh-CN" altLang="en-US" b="1" dirty="0" smtClean="0">
                <a:solidFill>
                  <a:srgbClr val="FF3300"/>
                </a:solidFill>
              </a:rPr>
              <a:t>比</a:t>
            </a:r>
            <a:r>
              <a:rPr lang="en-US" altLang="zh-CN" b="1" dirty="0" smtClean="0">
                <a:solidFill>
                  <a:srgbClr val="FF3300"/>
                </a:solidFill>
                <a:ea typeface="宋体" charset="-122"/>
              </a:rPr>
              <a:t>E</a:t>
            </a:r>
            <a:r>
              <a:rPr lang="en-US" altLang="zh-CN" b="1" baseline="30000" dirty="0" smtClean="0">
                <a:solidFill>
                  <a:srgbClr val="FF3300"/>
                </a:solidFill>
                <a:ea typeface="宋体" charset="-122"/>
              </a:rPr>
              <a:t>2</a:t>
            </a:r>
            <a:r>
              <a:rPr lang="en-US" altLang="zh-CN" b="1" dirty="0" smtClean="0">
                <a:solidFill>
                  <a:srgbClr val="FF3300"/>
                </a:solidFill>
                <a:ea typeface="宋体" charset="-122"/>
              </a:rPr>
              <a:t>PROM</a:t>
            </a:r>
            <a:r>
              <a:rPr lang="zh-CN" altLang="en-US" b="1" dirty="0" smtClean="0">
                <a:solidFill>
                  <a:srgbClr val="FF3300"/>
                </a:solidFill>
              </a:rPr>
              <a:t>低得多</a:t>
            </a:r>
            <a:r>
              <a:rPr lang="zh-CN" altLang="en-US" dirty="0" smtClean="0"/>
              <a:t>，大有取代</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的趋势。</a:t>
            </a:r>
          </a:p>
          <a:p>
            <a:pPr marL="0" indent="0" algn="l">
              <a:lnSpc>
                <a:spcPct val="150000"/>
              </a:lnSpc>
              <a:spcBef>
                <a:spcPts val="0"/>
              </a:spcBef>
            </a:pPr>
            <a:r>
              <a:rPr lang="zh-CN" altLang="en-US" dirty="0" smtClean="0"/>
              <a:t>        目前许多公司生产的</a:t>
            </a:r>
            <a:r>
              <a:rPr lang="en-US" altLang="zh-CN" dirty="0" smtClean="0">
                <a:ea typeface="宋体" charset="-122"/>
              </a:rPr>
              <a:t>8051</a:t>
            </a:r>
            <a:r>
              <a:rPr lang="zh-CN" altLang="en-US" dirty="0" smtClean="0"/>
              <a:t>内核的单片机，在芯片内部大多集成了数量不等的</a:t>
            </a:r>
            <a:r>
              <a:rPr lang="en-US" altLang="zh-CN" dirty="0" smtClean="0">
                <a:ea typeface="宋体" charset="-122"/>
              </a:rPr>
              <a:t>Flash ROM</a:t>
            </a:r>
            <a:r>
              <a:rPr lang="zh-CN" altLang="en-US" dirty="0" smtClean="0"/>
              <a:t>。</a:t>
            </a:r>
          </a:p>
          <a:p>
            <a:pPr marL="0" indent="0" algn="l">
              <a:lnSpc>
                <a:spcPct val="150000"/>
              </a:lnSpc>
              <a:spcBef>
                <a:spcPts val="0"/>
              </a:spcBef>
            </a:pPr>
            <a:r>
              <a:rPr lang="zh-CN" altLang="en-US" dirty="0" smtClean="0"/>
              <a:t>        例如，美国</a:t>
            </a:r>
            <a:r>
              <a:rPr lang="en-US" altLang="zh-CN" dirty="0" smtClean="0">
                <a:ea typeface="宋体" charset="-122"/>
              </a:rPr>
              <a:t>ATMEL</a:t>
            </a:r>
            <a:r>
              <a:rPr lang="zh-CN" altLang="en-US" dirty="0" smtClean="0"/>
              <a:t>公司产品</a:t>
            </a:r>
            <a:r>
              <a:rPr lang="en-US" altLang="zh-CN" b="1" dirty="0" smtClean="0">
                <a:solidFill>
                  <a:srgbClr val="3333CC"/>
                </a:solidFill>
              </a:rPr>
              <a:t>A</a:t>
            </a:r>
            <a:r>
              <a:rPr lang="en-US" altLang="zh-CN" b="1" dirty="0" smtClean="0">
                <a:solidFill>
                  <a:srgbClr val="3333CC"/>
                </a:solidFill>
                <a:ea typeface="宋体" charset="-122"/>
              </a:rPr>
              <a:t>T89C5x/AT89S5x</a:t>
            </a:r>
            <a:r>
              <a:rPr lang="zh-CN" altLang="en-US" b="1" dirty="0" smtClean="0">
                <a:solidFill>
                  <a:srgbClr val="3333CC"/>
                </a:solidFill>
              </a:rPr>
              <a:t>，</a:t>
            </a:r>
            <a:r>
              <a:rPr lang="zh-CN" altLang="en-US" dirty="0" smtClean="0"/>
              <a:t>片内有不同容量的</a:t>
            </a:r>
            <a:r>
              <a:rPr lang="en-US" altLang="zh-CN" dirty="0" smtClean="0">
                <a:ea typeface="宋体" charset="-122"/>
              </a:rPr>
              <a:t>Flash ROM</a:t>
            </a:r>
            <a:r>
              <a:rPr lang="zh-CN" altLang="en-US" dirty="0" smtClean="0"/>
              <a:t>。在片内的</a:t>
            </a:r>
            <a:r>
              <a:rPr lang="en-US" altLang="zh-CN" dirty="0" smtClean="0">
                <a:ea typeface="宋体" charset="-122"/>
              </a:rPr>
              <a:t>Flash ROM</a:t>
            </a:r>
            <a:r>
              <a:rPr lang="zh-CN" altLang="en-US" dirty="0" smtClean="0"/>
              <a:t>满足要求下，扩展外部程序存储器可省去。</a:t>
            </a:r>
          </a:p>
        </p:txBody>
      </p:sp>
    </p:spTree>
    <p:extLst>
      <p:ext uri="{BB962C8B-B14F-4D97-AF65-F5344CB8AC3E}">
        <p14:creationId xmlns:p14="http://schemas.microsoft.com/office/powerpoint/2010/main" val="32899512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07A5349-7E57-4AB2-97BF-CFEC8EE0AF83}" type="slidenum">
              <a:rPr lang="zh-CN" altLang="en-US"/>
              <a:pPr>
                <a:defRPr/>
              </a:pPr>
              <a:t>35</a:t>
            </a:fld>
            <a:endParaRPr lang="en-US" altLang="zh-CN"/>
          </a:p>
        </p:txBody>
      </p:sp>
      <p:sp>
        <p:nvSpPr>
          <p:cNvPr id="35842" name="内容占位符 1"/>
          <p:cNvSpPr>
            <a:spLocks noGrp="1"/>
          </p:cNvSpPr>
          <p:nvPr>
            <p:ph/>
          </p:nvPr>
        </p:nvSpPr>
        <p:spPr>
          <a:xfrm>
            <a:off x="0" y="596900"/>
            <a:ext cx="9144000" cy="5410200"/>
          </a:xfrm>
        </p:spPr>
        <p:txBody>
          <a:bodyPr/>
          <a:lstStyle/>
          <a:p>
            <a:pPr marL="0" indent="0" algn="l">
              <a:lnSpc>
                <a:spcPct val="150000"/>
              </a:lnSpc>
              <a:spcBef>
                <a:spcPts val="0"/>
              </a:spcBef>
            </a:pPr>
            <a:r>
              <a:rPr lang="en-US" altLang="zh-CN" b="1" dirty="0" smtClean="0">
                <a:solidFill>
                  <a:srgbClr val="FF0000"/>
                </a:solidFill>
                <a:ea typeface="宋体" charset="-122"/>
              </a:rPr>
              <a:t>        </a:t>
            </a:r>
            <a:r>
              <a:rPr lang="en-US" altLang="zh-CN" b="1" dirty="0" smtClean="0">
                <a:solidFill>
                  <a:srgbClr val="9900CC"/>
                </a:solidFill>
                <a:ea typeface="宋体" charset="-122"/>
              </a:rPr>
              <a:t>11.4.2  </a:t>
            </a:r>
            <a:r>
              <a:rPr lang="zh-CN" altLang="en-US" b="1" dirty="0" smtClean="0">
                <a:solidFill>
                  <a:srgbClr val="9900CC"/>
                </a:solidFill>
              </a:rPr>
              <a:t>常用</a:t>
            </a:r>
            <a:r>
              <a:rPr lang="en-US" altLang="zh-CN" b="1" dirty="0" smtClean="0">
                <a:solidFill>
                  <a:srgbClr val="9900CC"/>
                </a:solidFill>
                <a:ea typeface="宋体" charset="-122"/>
              </a:rPr>
              <a:t>EPROM</a:t>
            </a:r>
            <a:r>
              <a:rPr lang="zh-CN" altLang="en-US" b="1" dirty="0" smtClean="0">
                <a:solidFill>
                  <a:srgbClr val="9900CC"/>
                </a:solidFill>
              </a:rPr>
              <a:t>芯片的简介</a:t>
            </a:r>
          </a:p>
          <a:p>
            <a:pPr marL="0" indent="0" algn="l">
              <a:lnSpc>
                <a:spcPct val="150000"/>
              </a:lnSpc>
              <a:spcBef>
                <a:spcPts val="0"/>
              </a:spcBef>
            </a:pPr>
            <a:r>
              <a:rPr lang="en-US" altLang="zh-CN" dirty="0" smtClean="0">
                <a:ea typeface="宋体" charset="-122"/>
              </a:rPr>
              <a:t>        EPROM</a:t>
            </a:r>
            <a:r>
              <a:rPr lang="zh-CN" altLang="en-US" dirty="0" smtClean="0"/>
              <a:t>的</a:t>
            </a:r>
            <a:r>
              <a:rPr lang="zh-CN" altLang="en-US" b="1" dirty="0" smtClean="0">
                <a:solidFill>
                  <a:srgbClr val="3333CC"/>
                </a:solidFill>
              </a:rPr>
              <a:t>典型芯片是</a:t>
            </a:r>
            <a:r>
              <a:rPr lang="en-US" altLang="zh-CN" b="1" dirty="0" smtClean="0">
                <a:solidFill>
                  <a:srgbClr val="3333CC"/>
                </a:solidFill>
                <a:ea typeface="宋体" charset="-122"/>
              </a:rPr>
              <a:t>27</a:t>
            </a:r>
            <a:r>
              <a:rPr lang="zh-CN" altLang="en-US" b="1" dirty="0" smtClean="0">
                <a:solidFill>
                  <a:srgbClr val="3333CC"/>
                </a:solidFill>
              </a:rPr>
              <a:t>系列产品</a:t>
            </a:r>
            <a:r>
              <a:rPr lang="zh-CN" altLang="en-US" dirty="0" smtClean="0"/>
              <a:t>，例如，</a:t>
            </a:r>
            <a:r>
              <a:rPr lang="en-US" altLang="zh-CN" dirty="0" smtClean="0">
                <a:ea typeface="宋体" charset="-122"/>
              </a:rPr>
              <a:t>2764</a:t>
            </a:r>
            <a:r>
              <a:rPr lang="zh-CN" altLang="en-US" dirty="0" smtClean="0"/>
              <a:t>（</a:t>
            </a:r>
            <a:r>
              <a:rPr lang="en-US" altLang="zh-CN" dirty="0" smtClean="0">
                <a:ea typeface="宋体" charset="-122"/>
              </a:rPr>
              <a:t>8KB</a:t>
            </a:r>
            <a:r>
              <a:rPr lang="zh-CN" altLang="en-US" dirty="0" smtClean="0"/>
              <a:t>）、</a:t>
            </a:r>
            <a:r>
              <a:rPr lang="en-US" altLang="zh-CN" dirty="0" smtClean="0">
                <a:ea typeface="宋体" charset="-122"/>
              </a:rPr>
              <a:t>27128</a:t>
            </a:r>
            <a:r>
              <a:rPr lang="zh-CN" altLang="en-US" dirty="0" smtClean="0"/>
              <a:t>（</a:t>
            </a:r>
            <a:r>
              <a:rPr lang="en-US" altLang="zh-CN" dirty="0" smtClean="0">
                <a:ea typeface="宋体" charset="-122"/>
              </a:rPr>
              <a:t>16KB</a:t>
            </a:r>
            <a:r>
              <a:rPr lang="zh-CN" altLang="en-US" dirty="0" smtClean="0"/>
              <a:t>）、</a:t>
            </a:r>
            <a:r>
              <a:rPr lang="en-US" altLang="zh-CN" dirty="0" smtClean="0">
                <a:ea typeface="宋体" charset="-122"/>
              </a:rPr>
              <a:t>27256</a:t>
            </a:r>
            <a:r>
              <a:rPr lang="zh-CN" altLang="en-US" dirty="0" smtClean="0"/>
              <a:t>（</a:t>
            </a:r>
            <a:r>
              <a:rPr lang="en-US" altLang="zh-CN" dirty="0" smtClean="0">
                <a:ea typeface="宋体" charset="-122"/>
              </a:rPr>
              <a:t>32KB</a:t>
            </a:r>
            <a:r>
              <a:rPr lang="zh-CN" altLang="en-US" dirty="0" smtClean="0"/>
              <a:t>）、</a:t>
            </a:r>
            <a:r>
              <a:rPr lang="en-US" altLang="zh-CN" dirty="0" smtClean="0">
                <a:ea typeface="宋体" charset="-122"/>
              </a:rPr>
              <a:t>27512</a:t>
            </a:r>
            <a:r>
              <a:rPr lang="zh-CN" altLang="en-US" dirty="0" smtClean="0"/>
              <a:t>（</a:t>
            </a:r>
            <a:r>
              <a:rPr lang="en-US" altLang="zh-CN" dirty="0" smtClean="0">
                <a:ea typeface="宋体" charset="-122"/>
              </a:rPr>
              <a:t>64KB</a:t>
            </a:r>
            <a:r>
              <a:rPr lang="zh-CN" altLang="en-US" dirty="0" smtClean="0"/>
              <a:t>）。</a:t>
            </a:r>
            <a:r>
              <a:rPr lang="zh-CN" altLang="en-US" dirty="0" smtClean="0">
                <a:solidFill>
                  <a:srgbClr val="3333CC"/>
                </a:solidFill>
              </a:rPr>
              <a:t>型号 </a:t>
            </a:r>
            <a:r>
              <a:rPr lang="zh-CN" altLang="en-US" dirty="0" smtClean="0">
                <a:solidFill>
                  <a:srgbClr val="FF3300"/>
                </a:solidFill>
              </a:rPr>
              <a:t>“</a:t>
            </a:r>
            <a:r>
              <a:rPr lang="en-US" altLang="zh-CN" dirty="0" smtClean="0">
                <a:solidFill>
                  <a:srgbClr val="FF3300"/>
                </a:solidFill>
                <a:ea typeface="宋体" charset="-122"/>
              </a:rPr>
              <a:t>27</a:t>
            </a:r>
            <a:r>
              <a:rPr lang="zh-CN" altLang="en-US" dirty="0" smtClean="0">
                <a:solidFill>
                  <a:srgbClr val="FF3300"/>
                </a:solidFill>
              </a:rPr>
              <a:t>”</a:t>
            </a:r>
            <a:r>
              <a:rPr lang="zh-CN" altLang="en-US" dirty="0" smtClean="0">
                <a:solidFill>
                  <a:srgbClr val="3333CC"/>
                </a:solidFill>
              </a:rPr>
              <a:t>后面的数字表示其位存储容量</a:t>
            </a:r>
            <a:r>
              <a:rPr lang="zh-CN" altLang="en-US" dirty="0" smtClean="0"/>
              <a:t>。如果换算成字节容量，只需将该数字除以</a:t>
            </a:r>
            <a:r>
              <a:rPr lang="en-US" altLang="zh-CN" dirty="0" smtClean="0">
                <a:ea typeface="宋体" charset="-122"/>
              </a:rPr>
              <a:t>8</a:t>
            </a:r>
            <a:r>
              <a:rPr lang="zh-CN" altLang="en-US" dirty="0" smtClean="0"/>
              <a:t>即可。</a:t>
            </a:r>
          </a:p>
          <a:p>
            <a:pPr marL="0" indent="0" algn="l">
              <a:lnSpc>
                <a:spcPct val="150000"/>
              </a:lnSpc>
              <a:spcBef>
                <a:spcPts val="0"/>
              </a:spcBef>
            </a:pPr>
            <a:r>
              <a:rPr lang="zh-CN" altLang="en-US" b="1" dirty="0" smtClean="0">
                <a:solidFill>
                  <a:srgbClr val="FF3300"/>
                </a:solidFill>
              </a:rPr>
              <a:t>    例如，</a:t>
            </a:r>
            <a:r>
              <a:rPr lang="zh-CN" altLang="en-US" dirty="0" smtClean="0">
                <a:solidFill>
                  <a:srgbClr val="3333CC"/>
                </a:solidFill>
              </a:rPr>
              <a:t>“</a:t>
            </a:r>
            <a:r>
              <a:rPr lang="en-US" altLang="zh-CN" dirty="0" smtClean="0">
                <a:solidFill>
                  <a:srgbClr val="3333CC"/>
                </a:solidFill>
                <a:ea typeface="宋体" charset="-122"/>
              </a:rPr>
              <a:t>27128</a:t>
            </a:r>
            <a:r>
              <a:rPr lang="zh-CN" altLang="en-US" dirty="0" smtClean="0">
                <a:solidFill>
                  <a:srgbClr val="3333CC"/>
                </a:solidFill>
              </a:rPr>
              <a:t>”</a:t>
            </a:r>
            <a:r>
              <a:rPr lang="zh-CN" altLang="en-US" dirty="0" smtClean="0"/>
              <a:t>中的“</a:t>
            </a:r>
            <a:r>
              <a:rPr lang="en-US" altLang="zh-CN" dirty="0" smtClean="0">
                <a:ea typeface="宋体" charset="-122"/>
              </a:rPr>
              <a:t>27</a:t>
            </a:r>
            <a:r>
              <a:rPr lang="zh-CN" altLang="en-US" dirty="0" smtClean="0"/>
              <a:t>”后的数字 “</a:t>
            </a:r>
            <a:r>
              <a:rPr lang="en-US" altLang="zh-CN" dirty="0" smtClean="0">
                <a:ea typeface="宋体" charset="-122"/>
              </a:rPr>
              <a:t>128</a:t>
            </a:r>
            <a:r>
              <a:rPr lang="zh-CN" altLang="en-US" dirty="0" smtClean="0"/>
              <a:t>”，</a:t>
            </a:r>
            <a:r>
              <a:rPr lang="en-US" altLang="zh-CN" dirty="0" smtClean="0">
                <a:ea typeface="宋体" charset="-122"/>
              </a:rPr>
              <a:t>128</a:t>
            </a:r>
            <a:r>
              <a:rPr lang="en-US" altLang="zh-CN" dirty="0" smtClean="0"/>
              <a:t>/</a:t>
            </a:r>
            <a:r>
              <a:rPr lang="en-US" altLang="zh-CN" dirty="0" smtClean="0">
                <a:ea typeface="宋体" charset="-122"/>
              </a:rPr>
              <a:t>8 =16KB</a:t>
            </a:r>
            <a:endParaRPr lang="zh-CN" altLang="en-US" dirty="0" smtClean="0"/>
          </a:p>
          <a:p>
            <a:pPr marL="0" indent="0" algn="l">
              <a:lnSpc>
                <a:spcPct val="150000"/>
              </a:lnSpc>
              <a:spcBef>
                <a:spcPts val="0"/>
              </a:spcBef>
            </a:pPr>
            <a:r>
              <a:rPr lang="zh-CN" altLang="en-US" dirty="0" smtClean="0"/>
              <a:t>随着大规模集成电路技术的发展，大容量存储器芯片产量剧增，售价不断下降，性价比明显增高，且由于</a:t>
            </a:r>
            <a:r>
              <a:rPr lang="zh-CN" altLang="en-US" b="1" dirty="0" smtClean="0">
                <a:solidFill>
                  <a:srgbClr val="3333CC"/>
                </a:solidFill>
              </a:rPr>
              <a:t>小容量芯片停止生产</a:t>
            </a:r>
            <a:r>
              <a:rPr lang="zh-CN" altLang="en-US" dirty="0" smtClean="0"/>
              <a:t>，使市场</a:t>
            </a:r>
            <a:r>
              <a:rPr lang="zh-CN" altLang="en-US" b="1" dirty="0" smtClean="0">
                <a:solidFill>
                  <a:srgbClr val="3333CC"/>
                </a:solidFill>
              </a:rPr>
              <a:t>某些小容量芯片价格反而比大容量芯片还贵</a:t>
            </a:r>
            <a:r>
              <a:rPr lang="zh-CN" altLang="en-US" dirty="0" smtClean="0"/>
              <a:t>。所以，应尽量采用大容量芯片。</a:t>
            </a:r>
          </a:p>
        </p:txBody>
      </p:sp>
    </p:spTree>
    <p:extLst>
      <p:ext uri="{BB962C8B-B14F-4D97-AF65-F5344CB8AC3E}">
        <p14:creationId xmlns:p14="http://schemas.microsoft.com/office/powerpoint/2010/main" val="37148844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137043E1-9C25-4F72-8639-6F3FF25EAB25}" type="slidenum">
              <a:rPr lang="zh-CN" altLang="en-US"/>
              <a:pPr>
                <a:defRPr/>
              </a:pPr>
              <a:t>36</a:t>
            </a:fld>
            <a:endParaRPr lang="en-US" altLang="zh-CN"/>
          </a:p>
        </p:txBody>
      </p:sp>
      <p:sp>
        <p:nvSpPr>
          <p:cNvPr id="36866" name="内容占位符 1"/>
          <p:cNvSpPr>
            <a:spLocks noGrp="1"/>
          </p:cNvSpPr>
          <p:nvPr>
            <p:ph/>
          </p:nvPr>
        </p:nvSpPr>
        <p:spPr>
          <a:xfrm>
            <a:off x="0" y="612775"/>
            <a:ext cx="9144000" cy="5410200"/>
          </a:xfrm>
        </p:spPr>
        <p:txBody>
          <a:bodyPr/>
          <a:lstStyle/>
          <a:p>
            <a:pPr marL="0" indent="0" algn="l">
              <a:lnSpc>
                <a:spcPct val="150000"/>
              </a:lnSpc>
              <a:spcBef>
                <a:spcPts val="0"/>
              </a:spcBef>
            </a:pPr>
            <a:r>
              <a:rPr lang="en-US" altLang="zh-CN" b="1" dirty="0" smtClean="0">
                <a:solidFill>
                  <a:srgbClr val="FF3300"/>
                </a:solidFill>
                <a:ea typeface="宋体" charset="-122"/>
              </a:rPr>
              <a:t>        1</a:t>
            </a:r>
            <a:r>
              <a:rPr lang="zh-CN" altLang="en-US" b="1" dirty="0" smtClean="0">
                <a:solidFill>
                  <a:srgbClr val="FF3300"/>
                </a:solidFill>
              </a:rPr>
              <a:t>．常用</a:t>
            </a:r>
            <a:r>
              <a:rPr lang="en-US" altLang="zh-CN" b="1" dirty="0" smtClean="0">
                <a:solidFill>
                  <a:srgbClr val="FF3300"/>
                </a:solidFill>
                <a:ea typeface="宋体" charset="-122"/>
              </a:rPr>
              <a:t>EPROM</a:t>
            </a:r>
            <a:r>
              <a:rPr lang="zh-CN" altLang="en-US" b="1" dirty="0" smtClean="0">
                <a:solidFill>
                  <a:srgbClr val="FF3300"/>
                </a:solidFill>
              </a:rPr>
              <a:t>芯片引脚</a:t>
            </a:r>
            <a:endParaRPr lang="zh-CN" altLang="en-US" dirty="0" smtClean="0">
              <a:solidFill>
                <a:srgbClr val="FF3300"/>
              </a:solidFill>
            </a:endParaRPr>
          </a:p>
          <a:p>
            <a:pPr marL="0" indent="0" algn="l">
              <a:lnSpc>
                <a:spcPct val="150000"/>
              </a:lnSpc>
              <a:spcBef>
                <a:spcPts val="0"/>
              </a:spcBef>
            </a:pPr>
            <a:r>
              <a:rPr lang="en-US" altLang="zh-CN" dirty="0" smtClean="0">
                <a:ea typeface="宋体" charset="-122"/>
              </a:rPr>
              <a:t>        27</a:t>
            </a:r>
            <a:r>
              <a:rPr lang="zh-CN" altLang="en-US" dirty="0" smtClean="0"/>
              <a:t>系列</a:t>
            </a:r>
            <a:r>
              <a:rPr lang="en-US" altLang="zh-CN" dirty="0" smtClean="0">
                <a:ea typeface="宋体" charset="-122"/>
              </a:rPr>
              <a:t>EPROM</a:t>
            </a:r>
            <a:r>
              <a:rPr lang="zh-CN" altLang="en-US" dirty="0" smtClean="0"/>
              <a:t>芯片的引脚如</a:t>
            </a:r>
            <a:r>
              <a:rPr lang="zh-CN" altLang="en-US" dirty="0" smtClean="0">
                <a:hlinkClick r:id="" action="ppaction://hlinkshowjump?jump=nextslide"/>
              </a:rPr>
              <a:t>图</a:t>
            </a:r>
            <a:r>
              <a:rPr lang="en-US" altLang="zh-CN" dirty="0" smtClean="0">
                <a:hlinkClick r:id="" action="ppaction://hlinkshowjump?jump=nextslide"/>
              </a:rPr>
              <a:t>11</a:t>
            </a:r>
            <a:r>
              <a:rPr lang="en-US" altLang="zh-CN" dirty="0" smtClean="0">
                <a:ea typeface="宋体" charset="-122"/>
                <a:hlinkClick r:id="" action="ppaction://hlinkshowjump?jump=nextslide"/>
              </a:rPr>
              <a:t>-11</a:t>
            </a:r>
            <a:r>
              <a:rPr lang="zh-CN" altLang="en-US" dirty="0" smtClean="0"/>
              <a:t>。</a:t>
            </a:r>
          </a:p>
          <a:p>
            <a:pPr marL="0" indent="0" algn="l">
              <a:lnSpc>
                <a:spcPct val="150000"/>
              </a:lnSpc>
              <a:spcBef>
                <a:spcPts val="0"/>
              </a:spcBef>
            </a:pPr>
            <a:r>
              <a:rPr lang="zh-CN" altLang="en-US" dirty="0" smtClean="0"/>
              <a:t>芯片引脚功能：</a:t>
            </a:r>
          </a:p>
          <a:p>
            <a:pPr marL="0" indent="0" algn="l">
              <a:lnSpc>
                <a:spcPct val="150000"/>
              </a:lnSpc>
              <a:spcBef>
                <a:spcPts val="0"/>
              </a:spcBef>
              <a:buFont typeface="Wingdings" pitchFamily="2" charset="2"/>
              <a:buChar char="n"/>
            </a:pPr>
            <a:r>
              <a:rPr lang="en-US" altLang="zh-CN" b="1" dirty="0" smtClean="0">
                <a:solidFill>
                  <a:srgbClr val="3333CC"/>
                </a:solidFill>
                <a:ea typeface="宋体" charset="-122"/>
              </a:rPr>
              <a:t>A0</a:t>
            </a:r>
            <a:r>
              <a:rPr lang="zh-CN" altLang="en-US" b="1" dirty="0" smtClean="0">
                <a:solidFill>
                  <a:srgbClr val="3333CC"/>
                </a:solidFill>
                <a:ea typeface="宋体" charset="-122"/>
              </a:rPr>
              <a:t>～</a:t>
            </a:r>
            <a:r>
              <a:rPr lang="en-US" altLang="zh-CN" b="1" dirty="0" smtClean="0">
                <a:solidFill>
                  <a:srgbClr val="3333CC"/>
                </a:solidFill>
                <a:ea typeface="宋体" charset="-122"/>
              </a:rPr>
              <a:t>A15</a:t>
            </a:r>
            <a:r>
              <a:rPr lang="zh-CN" altLang="en-US" dirty="0" smtClean="0">
                <a:solidFill>
                  <a:srgbClr val="3333CC"/>
                </a:solidFill>
              </a:rPr>
              <a:t>：</a:t>
            </a:r>
            <a:r>
              <a:rPr lang="zh-CN" altLang="en-US" dirty="0" smtClean="0"/>
              <a:t>地址线引脚。它的数目由芯片的存储容量决定，用于进行单元选择。</a:t>
            </a:r>
          </a:p>
          <a:p>
            <a:pPr marL="0" indent="0" algn="l">
              <a:lnSpc>
                <a:spcPct val="150000"/>
              </a:lnSpc>
              <a:spcBef>
                <a:spcPts val="0"/>
              </a:spcBef>
              <a:buFont typeface="Wingdings" pitchFamily="2" charset="2"/>
              <a:buChar char="n"/>
            </a:pPr>
            <a:r>
              <a:rPr lang="en-US" altLang="zh-CN" b="1" dirty="0" smtClean="0">
                <a:solidFill>
                  <a:srgbClr val="3333CC"/>
                </a:solidFill>
                <a:ea typeface="宋体" charset="-122"/>
              </a:rPr>
              <a:t>D7</a:t>
            </a:r>
            <a:r>
              <a:rPr lang="zh-CN" altLang="en-US" b="1" dirty="0" smtClean="0">
                <a:solidFill>
                  <a:srgbClr val="3333CC"/>
                </a:solidFill>
                <a:ea typeface="宋体" charset="-122"/>
              </a:rPr>
              <a:t>～</a:t>
            </a:r>
            <a:r>
              <a:rPr lang="en-US" altLang="zh-CN" b="1" dirty="0" smtClean="0">
                <a:solidFill>
                  <a:srgbClr val="3333CC"/>
                </a:solidFill>
                <a:ea typeface="宋体" charset="-122"/>
              </a:rPr>
              <a:t>D0</a:t>
            </a:r>
            <a:r>
              <a:rPr lang="zh-CN" altLang="en-US" b="1" dirty="0" smtClean="0">
                <a:solidFill>
                  <a:srgbClr val="3333CC"/>
                </a:solidFill>
                <a:ea typeface="宋体" charset="-122"/>
              </a:rPr>
              <a:t>：</a:t>
            </a:r>
            <a:r>
              <a:rPr lang="zh-CN" altLang="en-US" dirty="0" smtClean="0"/>
              <a:t>数据线引脚。</a:t>
            </a:r>
          </a:p>
          <a:p>
            <a:pPr marL="0" indent="0" algn="l" fontAlgn="ctr">
              <a:lnSpc>
                <a:spcPct val="150000"/>
              </a:lnSpc>
              <a:spcBef>
                <a:spcPts val="0"/>
              </a:spcBef>
              <a:buFont typeface="Wingdings" pitchFamily="2" charset="2"/>
              <a:buChar char="n"/>
            </a:pPr>
            <a:r>
              <a:rPr lang="en-US" altLang="zh-CN" b="1" dirty="0" smtClean="0">
                <a:solidFill>
                  <a:srgbClr val="3333CC"/>
                </a:solidFill>
                <a:ea typeface="宋体" charset="-122"/>
              </a:rPr>
              <a:t>      </a:t>
            </a:r>
            <a:r>
              <a:rPr lang="zh-CN" altLang="en-US" b="1" dirty="0" smtClean="0">
                <a:solidFill>
                  <a:srgbClr val="3333CC"/>
                </a:solidFill>
                <a:ea typeface="宋体" charset="-122"/>
              </a:rPr>
              <a:t>：</a:t>
            </a:r>
            <a:r>
              <a:rPr lang="zh-CN" altLang="en-US" dirty="0" smtClean="0"/>
              <a:t>片选控制端。</a:t>
            </a:r>
          </a:p>
          <a:p>
            <a:pPr marL="0" indent="0" algn="l" fontAlgn="ctr">
              <a:lnSpc>
                <a:spcPct val="150000"/>
              </a:lnSpc>
              <a:spcBef>
                <a:spcPts val="0"/>
              </a:spcBef>
              <a:buFont typeface="Wingdings" pitchFamily="2" charset="2"/>
              <a:buChar char="n"/>
            </a:pPr>
            <a:r>
              <a:rPr lang="en-US" altLang="zh-CN" b="1" dirty="0" smtClean="0">
                <a:solidFill>
                  <a:srgbClr val="3333CC"/>
                </a:solidFill>
                <a:ea typeface="宋体" charset="-122"/>
              </a:rPr>
              <a:t>      </a:t>
            </a:r>
            <a:r>
              <a:rPr lang="zh-CN" altLang="en-US" b="1" dirty="0" smtClean="0">
                <a:solidFill>
                  <a:srgbClr val="3333CC"/>
                </a:solidFill>
                <a:ea typeface="宋体" charset="-122"/>
              </a:rPr>
              <a:t>：</a:t>
            </a:r>
            <a:r>
              <a:rPr lang="zh-CN" altLang="en-US" dirty="0" smtClean="0"/>
              <a:t>输出允许控制端。</a:t>
            </a:r>
          </a:p>
          <a:p>
            <a:pPr marL="0" indent="0" algn="l" fontAlgn="ctr">
              <a:lnSpc>
                <a:spcPct val="150000"/>
              </a:lnSpc>
              <a:spcBef>
                <a:spcPts val="0"/>
              </a:spcBef>
              <a:buFont typeface="Wingdings" pitchFamily="2" charset="2"/>
              <a:buChar char="n"/>
            </a:pPr>
            <a:r>
              <a:rPr lang="en-US" altLang="zh-CN" b="1" dirty="0" smtClean="0">
                <a:solidFill>
                  <a:srgbClr val="3333CC"/>
                </a:solidFill>
                <a:ea typeface="宋体" charset="-122"/>
              </a:rPr>
              <a:t>         </a:t>
            </a:r>
            <a:r>
              <a:rPr lang="zh-CN" altLang="en-US" b="1" dirty="0" smtClean="0">
                <a:solidFill>
                  <a:srgbClr val="3333CC"/>
                </a:solidFill>
                <a:ea typeface="宋体" charset="-122"/>
              </a:rPr>
              <a:t>：</a:t>
            </a:r>
            <a:r>
              <a:rPr lang="zh-CN" altLang="en-US" dirty="0" smtClean="0"/>
              <a:t>编程时，编程脉冲的输入端。</a:t>
            </a:r>
            <a:endParaRPr lang="en-US" altLang="zh-CN" dirty="0" smtClean="0"/>
          </a:p>
        </p:txBody>
      </p:sp>
      <p:graphicFrame>
        <p:nvGraphicFramePr>
          <p:cNvPr id="36875" name="Object 11"/>
          <p:cNvGraphicFramePr>
            <a:graphicFrameLocks noChangeAspect="1"/>
          </p:cNvGraphicFramePr>
          <p:nvPr/>
        </p:nvGraphicFramePr>
        <p:xfrm>
          <a:off x="4597400" y="2311400"/>
          <a:ext cx="914400" cy="198438"/>
        </p:xfrm>
        <a:graphic>
          <a:graphicData uri="http://schemas.openxmlformats.org/presentationml/2006/ole">
            <mc:AlternateContent xmlns:mc="http://schemas.openxmlformats.org/markup-compatibility/2006">
              <mc:Choice xmlns:v="urn:schemas-microsoft-com:vml" Requires="v">
                <p:oleObj spid="_x0000_s278714" name="Equation" r:id="rId3" imgW="914400" imgH="198720" progId="Equation.DSMT4">
                  <p:embed/>
                </p:oleObj>
              </mc:Choice>
              <mc:Fallback>
                <p:oleObj name="Equation" r:id="rId3" imgW="914400" imgH="19872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7400" y="231140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6" name="Object 12"/>
          <p:cNvGraphicFramePr>
            <a:graphicFrameLocks noChangeAspect="1"/>
          </p:cNvGraphicFramePr>
          <p:nvPr>
            <p:extLst>
              <p:ext uri="{D42A27DB-BD31-4B8C-83A1-F6EECF244321}">
                <p14:modId xmlns:p14="http://schemas.microsoft.com/office/powerpoint/2010/main" val="479550807"/>
              </p:ext>
            </p:extLst>
          </p:nvPr>
        </p:nvGraphicFramePr>
        <p:xfrm>
          <a:off x="369888" y="4064000"/>
          <a:ext cx="503237" cy="427038"/>
        </p:xfrm>
        <a:graphic>
          <a:graphicData uri="http://schemas.openxmlformats.org/presentationml/2006/ole">
            <mc:AlternateContent xmlns:mc="http://schemas.openxmlformats.org/markup-compatibility/2006">
              <mc:Choice xmlns:v="urn:schemas-microsoft-com:vml" Requires="v">
                <p:oleObj spid="_x0000_s278715" name="Equation" r:id="rId5" imgW="253800" imgH="215640" progId="Equation.DSMT4">
                  <p:embed/>
                </p:oleObj>
              </mc:Choice>
              <mc:Fallback>
                <p:oleObj name="Equation" r:id="rId5" imgW="2538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9888" y="4064000"/>
                        <a:ext cx="503237" cy="427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8" name="Object 14"/>
          <p:cNvGraphicFramePr>
            <a:graphicFrameLocks noChangeAspect="1"/>
          </p:cNvGraphicFramePr>
          <p:nvPr>
            <p:extLst>
              <p:ext uri="{D42A27DB-BD31-4B8C-83A1-F6EECF244321}">
                <p14:modId xmlns:p14="http://schemas.microsoft.com/office/powerpoint/2010/main" val="691223038"/>
              </p:ext>
            </p:extLst>
          </p:nvPr>
        </p:nvGraphicFramePr>
        <p:xfrm>
          <a:off x="400050" y="4640263"/>
          <a:ext cx="528638" cy="427037"/>
        </p:xfrm>
        <a:graphic>
          <a:graphicData uri="http://schemas.openxmlformats.org/presentationml/2006/ole">
            <mc:AlternateContent xmlns:mc="http://schemas.openxmlformats.org/markup-compatibility/2006">
              <mc:Choice xmlns:v="urn:schemas-microsoft-com:vml" Requires="v">
                <p:oleObj spid="_x0000_s278716" name="Equation" r:id="rId7" imgW="266400" imgH="215640" progId="Equation.DSMT4">
                  <p:embed/>
                </p:oleObj>
              </mc:Choice>
              <mc:Fallback>
                <p:oleObj name="Equation" r:id="rId7" imgW="266400" imgH="2156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0050" y="4640263"/>
                        <a:ext cx="528638"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9" name="Object 15"/>
          <p:cNvGraphicFramePr>
            <a:graphicFrameLocks noChangeAspect="1"/>
          </p:cNvGraphicFramePr>
          <p:nvPr>
            <p:extLst>
              <p:ext uri="{D42A27DB-BD31-4B8C-83A1-F6EECF244321}">
                <p14:modId xmlns:p14="http://schemas.microsoft.com/office/powerpoint/2010/main" val="180735874"/>
              </p:ext>
            </p:extLst>
          </p:nvPr>
        </p:nvGraphicFramePr>
        <p:xfrm>
          <a:off x="371475" y="5183188"/>
          <a:ext cx="806450" cy="427037"/>
        </p:xfrm>
        <a:graphic>
          <a:graphicData uri="http://schemas.openxmlformats.org/presentationml/2006/ole">
            <mc:AlternateContent xmlns:mc="http://schemas.openxmlformats.org/markup-compatibility/2006">
              <mc:Choice xmlns:v="urn:schemas-microsoft-com:vml" Requires="v">
                <p:oleObj spid="_x0000_s278717" name="Equation" r:id="rId9" imgW="406080" imgH="215640" progId="Equation.DSMT4">
                  <p:embed/>
                </p:oleObj>
              </mc:Choice>
              <mc:Fallback>
                <p:oleObj name="Equation" r:id="rId9" imgW="406080" imgH="21564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475" y="5183188"/>
                        <a:ext cx="806450"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68757343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4294967295"/>
          </p:nvPr>
        </p:nvSpPr>
        <p:spPr>
          <a:xfrm>
            <a:off x="8509000" y="6518593"/>
            <a:ext cx="2133600" cy="457200"/>
          </a:xfrm>
          <a:prstGeom prst="rect">
            <a:avLst/>
          </a:prstGeom>
        </p:spPr>
        <p:txBody>
          <a:bodyPr/>
          <a:lstStyle/>
          <a:p>
            <a:pPr>
              <a:defRPr/>
            </a:pPr>
            <a:fld id="{885E6517-D607-4A83-AD75-47DC5F261951}" type="slidenum">
              <a:rPr lang="zh-CN" altLang="en-US"/>
              <a:pPr>
                <a:defRPr/>
              </a:pPr>
              <a:t>37</a:t>
            </a:fld>
            <a:endParaRPr lang="en-US" altLang="zh-CN" dirty="0"/>
          </a:p>
        </p:txBody>
      </p:sp>
      <p:sp>
        <p:nvSpPr>
          <p:cNvPr id="130053" name="Rectangle 5"/>
          <p:cNvSpPr>
            <a:spLocks noChangeArrowheads="1"/>
          </p:cNvSpPr>
          <p:nvPr/>
        </p:nvSpPr>
        <p:spPr bwMode="auto">
          <a:xfrm>
            <a:off x="2482109" y="5949950"/>
            <a:ext cx="3843233"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11-11  </a:t>
            </a:r>
            <a:r>
              <a:rPr lang="zh-CN" altLang="en-US" sz="2000" b="1" dirty="0">
                <a:solidFill>
                  <a:srgbClr val="3333CC"/>
                </a:solidFill>
              </a:rPr>
              <a:t>常用</a:t>
            </a:r>
            <a:r>
              <a:rPr lang="en-US" altLang="zh-CN" sz="2000" b="1" dirty="0">
                <a:solidFill>
                  <a:srgbClr val="3333CC"/>
                </a:solidFill>
              </a:rPr>
              <a:t>EPROM</a:t>
            </a:r>
            <a:r>
              <a:rPr lang="zh-CN" altLang="en-US" sz="2000" b="1" dirty="0">
                <a:solidFill>
                  <a:srgbClr val="3333CC"/>
                </a:solidFill>
              </a:rPr>
              <a:t>芯片引脚</a:t>
            </a:r>
          </a:p>
        </p:txBody>
      </p:sp>
      <p:pic>
        <p:nvPicPr>
          <p:cNvPr id="130059" name="Picture 11" descr="8-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660400"/>
            <a:ext cx="5545138" cy="5240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745407"/>
      </p:ext>
    </p:extLst>
  </p:cSld>
  <p:clrMapOvr>
    <a:masterClrMapping/>
  </p:clrMapOvr>
  <p:transition>
    <p:random/>
    <p:sndAc>
      <p:stSnd>
        <p:snd r:embed="rId2" name="camer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B5CBED12-38F0-405A-9CBC-7089C34F3329}" type="slidenum">
              <a:rPr lang="zh-CN" altLang="en-US"/>
              <a:pPr>
                <a:defRPr/>
              </a:pPr>
              <a:t>38</a:t>
            </a:fld>
            <a:endParaRPr lang="en-US" altLang="zh-CN"/>
          </a:p>
        </p:txBody>
      </p:sp>
      <p:sp>
        <p:nvSpPr>
          <p:cNvPr id="37890" name="内容占位符 1"/>
          <p:cNvSpPr>
            <a:spLocks noGrp="1"/>
          </p:cNvSpPr>
          <p:nvPr>
            <p:ph/>
          </p:nvPr>
        </p:nvSpPr>
        <p:spPr/>
        <p:txBody>
          <a:bodyPr/>
          <a:lstStyle/>
          <a:p>
            <a:pPr>
              <a:lnSpc>
                <a:spcPct val="150000"/>
              </a:lnSpc>
              <a:buFont typeface="Wingdings" pitchFamily="2" charset="2"/>
              <a:buChar char="n"/>
            </a:pPr>
            <a:r>
              <a:rPr lang="en-US" altLang="zh-CN" b="1" i="1" dirty="0" smtClean="0">
                <a:solidFill>
                  <a:srgbClr val="FF3300"/>
                </a:solidFill>
                <a:ea typeface="宋体" charset="-122"/>
              </a:rPr>
              <a:t>V</a:t>
            </a:r>
            <a:r>
              <a:rPr lang="en-US" altLang="zh-CN" b="1" baseline="-25000" dirty="0" smtClean="0">
                <a:solidFill>
                  <a:srgbClr val="FF3300"/>
                </a:solidFill>
                <a:ea typeface="宋体" charset="-122"/>
              </a:rPr>
              <a:t>PP</a:t>
            </a:r>
            <a:r>
              <a:rPr lang="zh-CN" altLang="en-US" b="1" dirty="0" smtClean="0">
                <a:solidFill>
                  <a:srgbClr val="FF3300"/>
                </a:solidFill>
              </a:rPr>
              <a:t>：</a:t>
            </a:r>
            <a:r>
              <a:rPr lang="zh-CN" altLang="en-US" dirty="0" smtClean="0"/>
              <a:t>编程时，编程电压（</a:t>
            </a:r>
            <a:r>
              <a:rPr lang="en-US" altLang="zh-CN" dirty="0" smtClean="0">
                <a:ea typeface="宋体" charset="-122"/>
              </a:rPr>
              <a:t>+12V</a:t>
            </a:r>
            <a:r>
              <a:rPr lang="zh-CN" altLang="en-US" dirty="0" smtClean="0"/>
              <a:t>或</a:t>
            </a:r>
            <a:r>
              <a:rPr lang="en-US" altLang="zh-CN" dirty="0" smtClean="0">
                <a:ea typeface="宋体" charset="-122"/>
              </a:rPr>
              <a:t>+25V</a:t>
            </a:r>
            <a:r>
              <a:rPr lang="zh-CN" altLang="en-US" dirty="0" smtClean="0"/>
              <a:t>）输入端。</a:t>
            </a:r>
          </a:p>
          <a:p>
            <a:pPr>
              <a:lnSpc>
                <a:spcPct val="150000"/>
              </a:lnSpc>
              <a:buFont typeface="Wingdings" pitchFamily="2" charset="2"/>
              <a:buChar char="n"/>
            </a:pPr>
            <a:r>
              <a:rPr lang="en-US" altLang="zh-CN" b="1" i="1" dirty="0" smtClean="0">
                <a:solidFill>
                  <a:srgbClr val="FF3300"/>
                </a:solidFill>
                <a:ea typeface="宋体" charset="-122"/>
              </a:rPr>
              <a:t>V</a:t>
            </a:r>
            <a:r>
              <a:rPr lang="en-US" altLang="zh-CN" b="1" baseline="-25000" dirty="0" smtClean="0">
                <a:solidFill>
                  <a:srgbClr val="FF3300"/>
                </a:solidFill>
                <a:ea typeface="宋体" charset="-122"/>
              </a:rPr>
              <a:t>CC</a:t>
            </a:r>
            <a:r>
              <a:rPr lang="zh-CN" altLang="en-US" b="1" dirty="0" smtClean="0">
                <a:solidFill>
                  <a:srgbClr val="FF3300"/>
                </a:solidFill>
              </a:rPr>
              <a:t>：</a:t>
            </a:r>
            <a:r>
              <a:rPr lang="en-US" altLang="zh-CN" dirty="0" smtClean="0">
                <a:ea typeface="宋体" charset="-122"/>
              </a:rPr>
              <a:t>+5V</a:t>
            </a:r>
            <a:r>
              <a:rPr lang="zh-CN" altLang="en-US" dirty="0" smtClean="0"/>
              <a:t>，芯片的工作电压。</a:t>
            </a:r>
          </a:p>
          <a:p>
            <a:pPr>
              <a:lnSpc>
                <a:spcPct val="150000"/>
              </a:lnSpc>
              <a:buFont typeface="Wingdings" pitchFamily="2" charset="2"/>
              <a:buChar char="n"/>
            </a:pPr>
            <a:r>
              <a:rPr lang="en-US" altLang="zh-CN" dirty="0" smtClean="0">
                <a:solidFill>
                  <a:srgbClr val="FF3300"/>
                </a:solidFill>
                <a:ea typeface="宋体" charset="-122"/>
              </a:rPr>
              <a:t>GND </a:t>
            </a:r>
            <a:r>
              <a:rPr lang="zh-CN" altLang="en-US" dirty="0" smtClean="0"/>
              <a:t>：数字地。</a:t>
            </a:r>
          </a:p>
          <a:p>
            <a:pPr>
              <a:lnSpc>
                <a:spcPct val="150000"/>
              </a:lnSpc>
              <a:buFont typeface="Wingdings" pitchFamily="2" charset="2"/>
              <a:buChar char="n"/>
            </a:pPr>
            <a:r>
              <a:rPr lang="en-US" altLang="zh-CN" dirty="0" smtClean="0">
                <a:solidFill>
                  <a:srgbClr val="FF3300"/>
                </a:solidFill>
                <a:ea typeface="宋体" charset="-122"/>
              </a:rPr>
              <a:t>NC</a:t>
            </a:r>
            <a:r>
              <a:rPr lang="zh-CN" altLang="en-US" dirty="0" smtClean="0">
                <a:solidFill>
                  <a:srgbClr val="FF3300"/>
                </a:solidFill>
              </a:rPr>
              <a:t>：</a:t>
            </a:r>
            <a:r>
              <a:rPr lang="zh-CN" altLang="en-US" dirty="0" smtClean="0"/>
              <a:t>无用端。</a:t>
            </a:r>
          </a:p>
          <a:p>
            <a:pPr>
              <a:lnSpc>
                <a:spcPct val="150000"/>
              </a:lnSpc>
            </a:pPr>
            <a:r>
              <a:rPr lang="zh-CN" altLang="en-US" dirty="0" smtClean="0">
                <a:solidFill>
                  <a:srgbClr val="3333CC"/>
                </a:solidFill>
                <a:hlinkClick r:id="" action="ppaction://hlinkshowjump?jump=nextslide"/>
              </a:rPr>
              <a:t>表</a:t>
            </a:r>
            <a:r>
              <a:rPr lang="en-US" altLang="zh-CN" dirty="0" smtClean="0">
                <a:solidFill>
                  <a:srgbClr val="3333CC"/>
                </a:solidFill>
                <a:hlinkClick r:id="" action="ppaction://hlinkshowjump?jump=nextslide"/>
              </a:rPr>
              <a:t>11</a:t>
            </a:r>
            <a:r>
              <a:rPr lang="en-US" altLang="zh-CN" dirty="0" smtClean="0">
                <a:solidFill>
                  <a:srgbClr val="3333CC"/>
                </a:solidFill>
                <a:ea typeface="宋体" charset="-122"/>
                <a:hlinkClick r:id="" action="ppaction://hlinkshowjump?jump=nextslide"/>
              </a:rPr>
              <a:t>-5</a:t>
            </a:r>
            <a:r>
              <a:rPr lang="zh-CN" altLang="en-US" dirty="0" smtClean="0"/>
              <a:t>为</a:t>
            </a:r>
            <a:r>
              <a:rPr lang="en-US" altLang="zh-CN" dirty="0" smtClean="0">
                <a:ea typeface="宋体" charset="-122"/>
              </a:rPr>
              <a:t>27</a:t>
            </a:r>
            <a:r>
              <a:rPr lang="zh-CN" altLang="en-US" dirty="0" smtClean="0"/>
              <a:t>系列</a:t>
            </a:r>
            <a:r>
              <a:rPr lang="en-US" altLang="zh-CN" dirty="0" smtClean="0">
                <a:ea typeface="宋体" charset="-122"/>
              </a:rPr>
              <a:t>EPROM</a:t>
            </a:r>
            <a:r>
              <a:rPr lang="zh-CN" altLang="en-US" dirty="0" smtClean="0"/>
              <a:t>芯片的技术参数，其中</a:t>
            </a:r>
            <a:r>
              <a:rPr lang="en-US" altLang="zh-CN" i="1" dirty="0" smtClean="0">
                <a:ea typeface="宋体" charset="-122"/>
              </a:rPr>
              <a:t>V</a:t>
            </a:r>
            <a:r>
              <a:rPr lang="en-US" altLang="zh-CN" baseline="-25000" dirty="0" smtClean="0">
                <a:ea typeface="宋体" charset="-122"/>
              </a:rPr>
              <a:t>CC</a:t>
            </a:r>
            <a:r>
              <a:rPr lang="zh-CN" altLang="en-US" dirty="0" smtClean="0"/>
              <a:t>是芯片供电电压，</a:t>
            </a:r>
            <a:r>
              <a:rPr lang="en-US" altLang="zh-CN" i="1" dirty="0" smtClean="0">
                <a:ea typeface="宋体" charset="-122"/>
              </a:rPr>
              <a:t>V</a:t>
            </a:r>
            <a:r>
              <a:rPr lang="en-US" altLang="zh-CN" baseline="-25000" dirty="0" smtClean="0">
                <a:ea typeface="宋体" charset="-122"/>
              </a:rPr>
              <a:t>PP</a:t>
            </a:r>
            <a:r>
              <a:rPr lang="zh-CN" altLang="en-US" dirty="0" smtClean="0"/>
              <a:t>是编程电压，</a:t>
            </a:r>
            <a:r>
              <a:rPr lang="en-US" altLang="zh-CN" i="1" dirty="0" err="1" smtClean="0">
                <a:ea typeface="宋体" charset="-122"/>
              </a:rPr>
              <a:t>I</a:t>
            </a:r>
            <a:r>
              <a:rPr lang="en-US" altLang="zh-CN" baseline="-25000" dirty="0" err="1" smtClean="0">
                <a:ea typeface="宋体" charset="-122"/>
              </a:rPr>
              <a:t>m</a:t>
            </a:r>
            <a:r>
              <a:rPr lang="zh-CN" altLang="en-US" dirty="0" smtClean="0"/>
              <a:t>为最大静态电流，</a:t>
            </a:r>
            <a:r>
              <a:rPr lang="en-US" altLang="zh-CN" i="1" dirty="0" smtClean="0">
                <a:ea typeface="宋体" charset="-122"/>
              </a:rPr>
              <a:t>I</a:t>
            </a:r>
            <a:r>
              <a:rPr lang="en-US" altLang="zh-CN" baseline="-25000" dirty="0" smtClean="0">
                <a:ea typeface="宋体" charset="-122"/>
              </a:rPr>
              <a:t>s</a:t>
            </a:r>
            <a:r>
              <a:rPr lang="zh-CN" altLang="en-US" dirty="0" smtClean="0"/>
              <a:t>为维持电流，</a:t>
            </a:r>
            <a:r>
              <a:rPr lang="en-US" altLang="zh-CN" i="1" dirty="0" smtClean="0">
                <a:ea typeface="宋体" charset="-122"/>
              </a:rPr>
              <a:t>T</a:t>
            </a:r>
            <a:r>
              <a:rPr lang="en-US" altLang="zh-CN" baseline="-25000" dirty="0" smtClean="0">
                <a:ea typeface="宋体" charset="-122"/>
              </a:rPr>
              <a:t>RM</a:t>
            </a:r>
            <a:r>
              <a:rPr lang="zh-CN" altLang="en-US" dirty="0" smtClean="0"/>
              <a:t>为最大读出时间。</a:t>
            </a:r>
          </a:p>
          <a:p>
            <a:pPr>
              <a:lnSpc>
                <a:spcPct val="150000"/>
              </a:lnSpc>
            </a:pPr>
            <a:endParaRPr lang="zh-CN" altLang="en-US" dirty="0" smtClean="0"/>
          </a:p>
        </p:txBody>
      </p:sp>
    </p:spTree>
    <p:extLst>
      <p:ext uri="{BB962C8B-B14F-4D97-AF65-F5344CB8AC3E}">
        <p14:creationId xmlns:p14="http://schemas.microsoft.com/office/powerpoint/2010/main" val="183308818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86C330B-E673-4ABB-A302-7C6E98A636CA}" type="slidenum">
              <a:rPr lang="zh-CN" altLang="en-US"/>
              <a:pPr>
                <a:defRPr/>
              </a:pPr>
              <a:t>39</a:t>
            </a:fld>
            <a:endParaRPr lang="en-US" altLang="zh-CN"/>
          </a:p>
        </p:txBody>
      </p:sp>
      <p:pic>
        <p:nvPicPr>
          <p:cNvPr id="3102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 y="387350"/>
            <a:ext cx="9258300" cy="619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01083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p:cNvSpPr>
            <a:spLocks noGrp="1" noChangeArrowheads="1"/>
          </p:cNvSpPr>
          <p:nvPr>
            <p:ph type="sldNum" sz="quarter" idx="11"/>
          </p:nvPr>
        </p:nvSpPr>
        <p:spPr>
          <a:ln/>
        </p:spPr>
        <p:txBody>
          <a:bodyPr/>
          <a:lstStyle/>
          <a:p>
            <a:pPr>
              <a:defRPr/>
            </a:pPr>
            <a:fld id="{E637F1A9-E286-4A4D-BBDF-628CBF2A6B17}" type="slidenum">
              <a:rPr lang="zh-CN" altLang="en-US"/>
              <a:pPr>
                <a:defRPr/>
              </a:pPr>
              <a:t>40</a:t>
            </a:fld>
            <a:endParaRPr lang="en-US" altLang="zh-CN"/>
          </a:p>
        </p:txBody>
      </p:sp>
      <p:sp>
        <p:nvSpPr>
          <p:cNvPr id="4100" name="内容占位符 1"/>
          <p:cNvSpPr>
            <a:spLocks noGrp="1"/>
          </p:cNvSpPr>
          <p:nvPr>
            <p:ph/>
          </p:nvPr>
        </p:nvSpPr>
        <p:spPr>
          <a:xfrm>
            <a:off x="0" y="601663"/>
            <a:ext cx="9144000" cy="1603375"/>
          </a:xfrm>
        </p:spPr>
        <p:txBody>
          <a:bodyPr/>
          <a:lstStyle/>
          <a:p>
            <a:pPr marL="0" indent="0" algn="l">
              <a:lnSpc>
                <a:spcPct val="150000"/>
              </a:lnSpc>
              <a:spcBef>
                <a:spcPts val="0"/>
              </a:spcBef>
            </a:pPr>
            <a:r>
              <a:rPr lang="de-LI" altLang="zh-CN" b="1" dirty="0" smtClean="0">
                <a:solidFill>
                  <a:srgbClr val="FF3300"/>
                </a:solidFill>
                <a:ea typeface="宋体" charset="-122"/>
              </a:rPr>
              <a:t>        2</a:t>
            </a:r>
            <a:r>
              <a:rPr lang="zh-CN" altLang="en-US" b="1" dirty="0" smtClean="0">
                <a:solidFill>
                  <a:srgbClr val="FF3300"/>
                </a:solidFill>
              </a:rPr>
              <a:t>．</a:t>
            </a:r>
            <a:r>
              <a:rPr lang="de-LI" altLang="zh-CN" b="1" dirty="0" smtClean="0">
                <a:solidFill>
                  <a:srgbClr val="FF3300"/>
                </a:solidFill>
                <a:ea typeface="宋体" charset="-122"/>
              </a:rPr>
              <a:t>EPROM</a:t>
            </a:r>
            <a:r>
              <a:rPr lang="zh-CN" altLang="en-US" b="1" dirty="0" smtClean="0">
                <a:solidFill>
                  <a:srgbClr val="FF3300"/>
                </a:solidFill>
              </a:rPr>
              <a:t>芯片的工作方式</a:t>
            </a:r>
            <a:endParaRPr lang="zh-CN" altLang="en-US" dirty="0" smtClean="0">
              <a:solidFill>
                <a:srgbClr val="FF3300"/>
              </a:solidFill>
            </a:endParaRPr>
          </a:p>
          <a:p>
            <a:pPr marL="0" indent="0" algn="l">
              <a:lnSpc>
                <a:spcPct val="150000"/>
              </a:lnSpc>
              <a:spcBef>
                <a:spcPts val="0"/>
              </a:spcBef>
            </a:pPr>
            <a:r>
              <a:rPr lang="en-US" altLang="zh-CN" dirty="0" smtClean="0">
                <a:ea typeface="宋体" charset="-122"/>
              </a:rPr>
              <a:t>        5</a:t>
            </a:r>
            <a:r>
              <a:rPr lang="zh-CN" altLang="en-US" dirty="0" smtClean="0"/>
              <a:t>种工作方式，由</a:t>
            </a:r>
            <a:r>
              <a:rPr lang="en-US" altLang="zh-CN" b="1" dirty="0" smtClean="0">
                <a:solidFill>
                  <a:srgbClr val="3333CC"/>
                </a:solidFill>
                <a:ea typeface="宋体" charset="-122"/>
              </a:rPr>
              <a:t>        </a:t>
            </a:r>
            <a:r>
              <a:rPr lang="zh-CN" altLang="en-US" b="1" dirty="0" smtClean="0">
                <a:solidFill>
                  <a:srgbClr val="3333CC"/>
                </a:solidFill>
                <a:ea typeface="宋体" charset="-122"/>
              </a:rPr>
              <a:t>、     、</a:t>
            </a:r>
            <a:r>
              <a:rPr lang="en-US" altLang="zh-CN" b="1" dirty="0" smtClean="0">
                <a:solidFill>
                  <a:srgbClr val="3333CC"/>
                </a:solidFill>
                <a:ea typeface="宋体" charset="-122"/>
              </a:rPr>
              <a:t>         </a:t>
            </a:r>
            <a:r>
              <a:rPr lang="zh-CN" altLang="en-US" dirty="0" smtClean="0"/>
              <a:t>信号的组合确定。</a:t>
            </a:r>
            <a:r>
              <a:rPr lang="en-US" altLang="zh-CN" dirty="0" smtClean="0">
                <a:ea typeface="宋体" charset="-122"/>
              </a:rPr>
              <a:t>5</a:t>
            </a:r>
            <a:r>
              <a:rPr lang="zh-CN" altLang="en-US" dirty="0" smtClean="0"/>
              <a:t>种工作方式如下</a:t>
            </a:r>
            <a:r>
              <a:rPr lang="zh-CN" altLang="en-US" b="1" dirty="0" smtClean="0">
                <a:solidFill>
                  <a:srgbClr val="3333CC"/>
                </a:solidFill>
              </a:rPr>
              <a:t>表所示</a:t>
            </a:r>
            <a:r>
              <a:rPr lang="zh-CN" altLang="en-US" dirty="0" smtClean="0"/>
              <a:t>。</a:t>
            </a:r>
            <a:endParaRPr lang="en-US" altLang="zh-CN" dirty="0" smtClean="0"/>
          </a:p>
          <a:p>
            <a:r>
              <a:rPr lang="en-US" altLang="zh-CN" dirty="0" smtClean="0"/>
              <a:t>		</a:t>
            </a:r>
            <a:endParaRPr lang="zh-CN" altLang="en-US" dirty="0" smtClean="0"/>
          </a:p>
        </p:txBody>
      </p:sp>
      <p:graphicFrame>
        <p:nvGraphicFramePr>
          <p:cNvPr id="4098" name="Object 2"/>
          <p:cNvGraphicFramePr>
            <a:graphicFrameLocks noChangeAspect="1"/>
          </p:cNvGraphicFramePr>
          <p:nvPr/>
        </p:nvGraphicFramePr>
        <p:xfrm>
          <a:off x="0" y="0"/>
          <a:ext cx="495300" cy="180975"/>
        </p:xfrm>
        <a:graphic>
          <a:graphicData uri="http://schemas.openxmlformats.org/presentationml/2006/ole">
            <mc:AlternateContent xmlns:mc="http://schemas.openxmlformats.org/markup-compatibility/2006">
              <mc:Choice xmlns:v="urn:schemas-microsoft-com:vml" Requires="v">
                <p:oleObj spid="_x0000_s279785" r:id="rId3" imgW="494870" imgH="177646" progId="Equation.DSMT4">
                  <p:embed/>
                </p:oleObj>
              </mc:Choice>
              <mc:Fallback>
                <p:oleObj r:id="rId3" imgW="494870" imgH="177646"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953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99" name="Object 1"/>
          <p:cNvGraphicFramePr>
            <a:graphicFrameLocks noChangeAspect="1"/>
          </p:cNvGraphicFramePr>
          <p:nvPr/>
        </p:nvGraphicFramePr>
        <p:xfrm>
          <a:off x="0" y="0"/>
          <a:ext cx="190500" cy="180975"/>
        </p:xfrm>
        <a:graphic>
          <a:graphicData uri="http://schemas.openxmlformats.org/presentationml/2006/ole">
            <mc:AlternateContent xmlns:mc="http://schemas.openxmlformats.org/markup-compatibility/2006">
              <mc:Choice xmlns:v="urn:schemas-microsoft-com:vml" Requires="v">
                <p:oleObj spid="_x0000_s279786" r:id="rId5" imgW="190335" imgH="177646" progId="Equation.DSMT4">
                  <p:embed/>
                </p:oleObj>
              </mc:Choice>
              <mc:Fallback>
                <p:oleObj r:id="rId5" imgW="190335" imgH="177646"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905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146" name="Picture 50"/>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 y="2664508"/>
            <a:ext cx="9144000" cy="22274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152" name="Object 56"/>
          <p:cNvGraphicFramePr>
            <a:graphicFrameLocks noChangeAspect="1"/>
          </p:cNvGraphicFramePr>
          <p:nvPr>
            <p:extLst>
              <p:ext uri="{D42A27DB-BD31-4B8C-83A1-F6EECF244321}">
                <p14:modId xmlns:p14="http://schemas.microsoft.com/office/powerpoint/2010/main" val="3323561604"/>
              </p:ext>
            </p:extLst>
          </p:nvPr>
        </p:nvGraphicFramePr>
        <p:xfrm>
          <a:off x="3133725" y="1290638"/>
          <a:ext cx="503238" cy="427037"/>
        </p:xfrm>
        <a:graphic>
          <a:graphicData uri="http://schemas.openxmlformats.org/presentationml/2006/ole">
            <mc:AlternateContent xmlns:mc="http://schemas.openxmlformats.org/markup-compatibility/2006">
              <mc:Choice xmlns:v="urn:schemas-microsoft-com:vml" Requires="v">
                <p:oleObj spid="_x0000_s279787" name="Equation" r:id="rId8" imgW="253800" imgH="215640" progId="Equation.DSMT4">
                  <p:embed/>
                </p:oleObj>
              </mc:Choice>
              <mc:Fallback>
                <p:oleObj name="Equation" r:id="rId8" imgW="253800" imgH="21564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3725" y="1290638"/>
                        <a:ext cx="503238"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53" name="Object 57"/>
          <p:cNvGraphicFramePr>
            <a:graphicFrameLocks noChangeAspect="1"/>
          </p:cNvGraphicFramePr>
          <p:nvPr>
            <p:extLst>
              <p:ext uri="{D42A27DB-BD31-4B8C-83A1-F6EECF244321}">
                <p14:modId xmlns:p14="http://schemas.microsoft.com/office/powerpoint/2010/main" val="138068259"/>
              </p:ext>
            </p:extLst>
          </p:nvPr>
        </p:nvGraphicFramePr>
        <p:xfrm>
          <a:off x="3903663" y="1277938"/>
          <a:ext cx="528637" cy="427037"/>
        </p:xfrm>
        <a:graphic>
          <a:graphicData uri="http://schemas.openxmlformats.org/presentationml/2006/ole">
            <mc:AlternateContent xmlns:mc="http://schemas.openxmlformats.org/markup-compatibility/2006">
              <mc:Choice xmlns:v="urn:schemas-microsoft-com:vml" Requires="v">
                <p:oleObj spid="_x0000_s279788" name="Equation" r:id="rId10" imgW="266400" imgH="215640" progId="Equation.DSMT4">
                  <p:embed/>
                </p:oleObj>
              </mc:Choice>
              <mc:Fallback>
                <p:oleObj name="Equation" r:id="rId10" imgW="266400" imgH="2156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03663" y="1277938"/>
                        <a:ext cx="528637"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54" name="Object 58"/>
          <p:cNvGraphicFramePr>
            <a:graphicFrameLocks noChangeAspect="1"/>
          </p:cNvGraphicFramePr>
          <p:nvPr>
            <p:extLst>
              <p:ext uri="{D42A27DB-BD31-4B8C-83A1-F6EECF244321}">
                <p14:modId xmlns:p14="http://schemas.microsoft.com/office/powerpoint/2010/main" val="3407804948"/>
              </p:ext>
            </p:extLst>
          </p:nvPr>
        </p:nvGraphicFramePr>
        <p:xfrm>
          <a:off x="4697413" y="1290638"/>
          <a:ext cx="806450" cy="427037"/>
        </p:xfrm>
        <a:graphic>
          <a:graphicData uri="http://schemas.openxmlformats.org/presentationml/2006/ole">
            <mc:AlternateContent xmlns:mc="http://schemas.openxmlformats.org/markup-compatibility/2006">
              <mc:Choice xmlns:v="urn:schemas-microsoft-com:vml" Requires="v">
                <p:oleObj spid="_x0000_s279789" name="Equation" r:id="rId12" imgW="406080" imgH="215640" progId="Equation.DSMT4">
                  <p:embed/>
                </p:oleObj>
              </mc:Choice>
              <mc:Fallback>
                <p:oleObj name="Equation" r:id="rId12" imgW="406080" imgH="21564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697413" y="1290638"/>
                        <a:ext cx="806450"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3605597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199C5D39-F977-4E2E-8043-832B578F6D0E}" type="slidenum">
              <a:rPr lang="zh-CN" altLang="en-US"/>
              <a:pPr>
                <a:defRPr/>
              </a:pPr>
              <a:t>41</a:t>
            </a:fld>
            <a:endParaRPr lang="en-US" altLang="zh-CN"/>
          </a:p>
        </p:txBody>
      </p:sp>
      <p:sp>
        <p:nvSpPr>
          <p:cNvPr id="39938" name="内容占位符 1"/>
          <p:cNvSpPr>
            <a:spLocks noGrp="1"/>
          </p:cNvSpPr>
          <p:nvPr>
            <p:ph/>
          </p:nvPr>
        </p:nvSpPr>
        <p:spPr>
          <a:xfrm>
            <a:off x="0" y="635000"/>
            <a:ext cx="9144000" cy="5410200"/>
          </a:xfrm>
        </p:spPr>
        <p:txBody>
          <a:bodyPr/>
          <a:lstStyle/>
          <a:p>
            <a:pPr marL="0" indent="0" algn="l" fontAlgn="ctr">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1</a:t>
            </a:r>
            <a:r>
              <a:rPr lang="zh-CN" altLang="en-US" b="1" dirty="0" smtClean="0">
                <a:solidFill>
                  <a:srgbClr val="FF3300"/>
                </a:solidFill>
              </a:rPr>
              <a:t>）读出方式。</a:t>
            </a:r>
            <a:r>
              <a:rPr lang="zh-CN" altLang="en-US" dirty="0" smtClean="0"/>
              <a:t>工作在该方式的条件是使片选控制线</a:t>
            </a:r>
            <a:r>
              <a:rPr lang="zh-CN" altLang="en-US" dirty="0" smtClean="0">
                <a:ea typeface="宋体" charset="-122"/>
              </a:rPr>
              <a:t> </a:t>
            </a:r>
            <a:r>
              <a:rPr lang="en-US" altLang="zh-CN" b="1" dirty="0" smtClean="0">
                <a:solidFill>
                  <a:srgbClr val="3333CC"/>
                </a:solidFill>
                <a:ea typeface="宋体" charset="-122"/>
              </a:rPr>
              <a:t>             </a:t>
            </a:r>
          </a:p>
          <a:p>
            <a:pPr marL="0" indent="0" algn="l" fontAlgn="ctr">
              <a:lnSpc>
                <a:spcPct val="150000"/>
              </a:lnSpc>
              <a:spcBef>
                <a:spcPts val="0"/>
              </a:spcBef>
            </a:pPr>
            <a:r>
              <a:rPr lang="zh-CN" altLang="en-US" b="1" dirty="0" smtClean="0">
                <a:solidFill>
                  <a:srgbClr val="3333CC"/>
                </a:solidFill>
                <a:ea typeface="宋体" charset="-122"/>
              </a:rPr>
              <a:t>  </a:t>
            </a:r>
            <a:r>
              <a:rPr lang="zh-CN" altLang="en-US" dirty="0" smtClean="0"/>
              <a:t>为低电平，同时让输出允许控制线</a:t>
            </a:r>
            <a:r>
              <a:rPr lang="en-US" altLang="zh-CN" b="1" dirty="0" smtClean="0">
                <a:solidFill>
                  <a:srgbClr val="3333CC"/>
                </a:solidFill>
                <a:ea typeface="宋体" charset="-122"/>
              </a:rPr>
              <a:t>      </a:t>
            </a:r>
            <a:r>
              <a:rPr lang="zh-CN" altLang="en-US" dirty="0" smtClean="0"/>
              <a:t>为低电平，</a:t>
            </a:r>
            <a:r>
              <a:rPr lang="en-US" altLang="zh-CN" i="1" dirty="0" smtClean="0">
                <a:ea typeface="宋体" charset="-122"/>
              </a:rPr>
              <a:t>V</a:t>
            </a:r>
            <a:r>
              <a:rPr lang="en-US" altLang="zh-CN" baseline="-25000" dirty="0" smtClean="0">
                <a:ea typeface="宋体" charset="-122"/>
              </a:rPr>
              <a:t>PP</a:t>
            </a:r>
            <a:r>
              <a:rPr lang="zh-CN" altLang="en-US" dirty="0" smtClean="0"/>
              <a:t>为</a:t>
            </a:r>
            <a:r>
              <a:rPr lang="en-US" altLang="zh-CN" dirty="0" smtClean="0">
                <a:ea typeface="宋体" charset="-122"/>
              </a:rPr>
              <a:t>+5V</a:t>
            </a:r>
            <a:r>
              <a:rPr lang="zh-CN" altLang="en-US" dirty="0" smtClean="0"/>
              <a:t>，就可把指定地址单元的内容从</a:t>
            </a:r>
            <a:r>
              <a:rPr lang="en-US" altLang="zh-CN" b="1" dirty="0" smtClean="0">
                <a:solidFill>
                  <a:srgbClr val="3333CC"/>
                </a:solidFill>
                <a:ea typeface="宋体" charset="-122"/>
              </a:rPr>
              <a:t>D7</a:t>
            </a:r>
            <a:r>
              <a:rPr lang="zh-CN" altLang="en-US" b="1" dirty="0" smtClean="0">
                <a:solidFill>
                  <a:srgbClr val="3333CC"/>
                </a:solidFill>
                <a:ea typeface="宋体" charset="-122"/>
              </a:rPr>
              <a:t>～</a:t>
            </a:r>
            <a:r>
              <a:rPr lang="en-US" altLang="zh-CN" b="1" dirty="0" smtClean="0">
                <a:solidFill>
                  <a:srgbClr val="3333CC"/>
                </a:solidFill>
                <a:ea typeface="宋体" charset="-122"/>
              </a:rPr>
              <a:t>D0</a:t>
            </a:r>
            <a:r>
              <a:rPr lang="zh-CN" altLang="en-US" dirty="0" smtClean="0"/>
              <a:t>上读出。</a:t>
            </a:r>
          </a:p>
          <a:p>
            <a:pPr marL="0" indent="0" algn="l" fontAlgn="ctr">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2</a:t>
            </a:r>
            <a:r>
              <a:rPr lang="zh-CN" altLang="en-US" b="1" dirty="0" smtClean="0">
                <a:solidFill>
                  <a:srgbClr val="FF3300"/>
                </a:solidFill>
              </a:rPr>
              <a:t>）未选中方式</a:t>
            </a:r>
            <a:r>
              <a:rPr lang="zh-CN" altLang="en-US" dirty="0" smtClean="0"/>
              <a:t>。当片选控制线</a:t>
            </a:r>
            <a:r>
              <a:rPr lang="en-US" altLang="zh-CN" b="1" dirty="0" smtClean="0">
                <a:solidFill>
                  <a:srgbClr val="3333CC"/>
                </a:solidFill>
                <a:ea typeface="宋体" charset="-122"/>
              </a:rPr>
              <a:t>      </a:t>
            </a:r>
            <a:r>
              <a:rPr lang="zh-CN" altLang="en-US" dirty="0" smtClean="0"/>
              <a:t>为高电平时，芯片未选中方式，数据输出为</a:t>
            </a:r>
            <a:r>
              <a:rPr lang="zh-CN" altLang="en-US" b="1" dirty="0" smtClean="0">
                <a:solidFill>
                  <a:srgbClr val="3333CC"/>
                </a:solidFill>
              </a:rPr>
              <a:t>高阻抗悬浮状态</a:t>
            </a:r>
            <a:r>
              <a:rPr lang="zh-CN" altLang="en-US" dirty="0" smtClean="0"/>
              <a:t>，不占用数据总线。</a:t>
            </a:r>
            <a:r>
              <a:rPr lang="en-US" altLang="zh-CN" dirty="0" smtClean="0">
                <a:ea typeface="宋体" charset="-122"/>
              </a:rPr>
              <a:t>EPROM</a:t>
            </a:r>
            <a:r>
              <a:rPr lang="zh-CN" altLang="en-US" dirty="0" smtClean="0"/>
              <a:t>处于低功耗的维持状态。</a:t>
            </a:r>
          </a:p>
          <a:p>
            <a:pPr marL="0" indent="0" algn="l" fontAlgn="ctr">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3</a:t>
            </a:r>
            <a:r>
              <a:rPr lang="zh-CN" altLang="en-US" b="1" dirty="0" smtClean="0">
                <a:solidFill>
                  <a:srgbClr val="FF3300"/>
                </a:solidFill>
              </a:rPr>
              <a:t>）编程方式。</a:t>
            </a:r>
            <a:r>
              <a:rPr lang="zh-CN" altLang="en-US" dirty="0" smtClean="0"/>
              <a:t>在</a:t>
            </a:r>
            <a:r>
              <a:rPr lang="en-US" altLang="zh-CN" i="1" dirty="0" smtClean="0">
                <a:ea typeface="宋体" charset="-122"/>
              </a:rPr>
              <a:t>V</a:t>
            </a:r>
            <a:r>
              <a:rPr lang="en-US" altLang="zh-CN" baseline="-25000" dirty="0" smtClean="0">
                <a:ea typeface="宋体" charset="-122"/>
              </a:rPr>
              <a:t>PP</a:t>
            </a:r>
            <a:r>
              <a:rPr lang="zh-CN" altLang="en-US" dirty="0" smtClean="0"/>
              <a:t>端加上规定好的</a:t>
            </a:r>
            <a:r>
              <a:rPr lang="zh-CN" altLang="en-US" b="1" dirty="0" smtClean="0">
                <a:solidFill>
                  <a:srgbClr val="3333CC"/>
                </a:solidFill>
              </a:rPr>
              <a:t>高压</a:t>
            </a:r>
            <a:r>
              <a:rPr lang="zh-CN" altLang="en-US" dirty="0" smtClean="0"/>
              <a:t>， </a:t>
            </a:r>
            <a:r>
              <a:rPr lang="en-US" altLang="zh-CN" b="1" dirty="0" smtClean="0">
                <a:solidFill>
                  <a:srgbClr val="3333CC"/>
                </a:solidFill>
                <a:ea typeface="宋体" charset="-122"/>
              </a:rPr>
              <a:t>    </a:t>
            </a:r>
            <a:r>
              <a:rPr lang="zh-CN" altLang="en-US" dirty="0" smtClean="0">
                <a:ea typeface="宋体" charset="-122"/>
              </a:rPr>
              <a:t> </a:t>
            </a:r>
            <a:r>
              <a:rPr lang="zh-CN" altLang="en-US" dirty="0" smtClean="0"/>
              <a:t>和</a:t>
            </a:r>
            <a:r>
              <a:rPr lang="en-US" altLang="zh-CN" b="1" dirty="0" smtClean="0">
                <a:solidFill>
                  <a:srgbClr val="3333CC"/>
                </a:solidFill>
                <a:ea typeface="宋体" charset="-122"/>
              </a:rPr>
              <a:t>    </a:t>
            </a:r>
          </a:p>
          <a:p>
            <a:pPr marL="0" indent="0" algn="l" fontAlgn="ctr">
              <a:lnSpc>
                <a:spcPct val="150000"/>
              </a:lnSpc>
              <a:spcBef>
                <a:spcPts val="0"/>
              </a:spcBef>
            </a:pPr>
            <a:r>
              <a:rPr lang="zh-CN" altLang="en-US" b="1" dirty="0" smtClean="0">
                <a:solidFill>
                  <a:srgbClr val="3333CC"/>
                </a:solidFill>
                <a:ea typeface="宋体" charset="-122"/>
              </a:rPr>
              <a:t>   </a:t>
            </a:r>
            <a:r>
              <a:rPr lang="zh-CN" altLang="en-US" dirty="0" smtClean="0"/>
              <a:t>端加上合适的电平（不同芯片要求不同），能将数据写入到指定地址单元。</a:t>
            </a:r>
            <a:r>
              <a:rPr lang="zh-CN" altLang="en-US" b="1" dirty="0" smtClean="0">
                <a:solidFill>
                  <a:srgbClr val="3333CC"/>
                </a:solidFill>
              </a:rPr>
              <a:t>编程地址</a:t>
            </a:r>
            <a:r>
              <a:rPr lang="zh-CN" altLang="en-US" dirty="0" smtClean="0"/>
              <a:t>和</a:t>
            </a:r>
            <a:r>
              <a:rPr lang="zh-CN" altLang="en-US" b="1" dirty="0" smtClean="0">
                <a:solidFill>
                  <a:srgbClr val="3333CC"/>
                </a:solidFill>
              </a:rPr>
              <a:t>编程数据</a:t>
            </a:r>
            <a:r>
              <a:rPr lang="zh-CN" altLang="en-US" dirty="0" smtClean="0"/>
              <a:t>分别由系统的</a:t>
            </a:r>
            <a:r>
              <a:rPr lang="en-US" altLang="zh-CN" dirty="0" smtClean="0">
                <a:ea typeface="宋体" charset="-122"/>
              </a:rPr>
              <a:t>A15</a:t>
            </a:r>
            <a:r>
              <a:rPr lang="zh-CN" altLang="en-US" dirty="0" smtClean="0">
                <a:ea typeface="宋体" charset="-122"/>
              </a:rPr>
              <a:t>～</a:t>
            </a:r>
            <a:r>
              <a:rPr lang="en-US" altLang="zh-CN" dirty="0" smtClean="0">
                <a:ea typeface="宋体" charset="-122"/>
              </a:rPr>
              <a:t>A0</a:t>
            </a:r>
            <a:r>
              <a:rPr lang="zh-CN" altLang="en-US" dirty="0" smtClean="0"/>
              <a:t>和</a:t>
            </a:r>
            <a:r>
              <a:rPr lang="en-US" altLang="zh-CN" dirty="0" smtClean="0">
                <a:ea typeface="宋体" charset="-122"/>
              </a:rPr>
              <a:t>D7</a:t>
            </a:r>
            <a:r>
              <a:rPr lang="zh-CN" altLang="en-US" dirty="0" smtClean="0">
                <a:ea typeface="宋体" charset="-122"/>
              </a:rPr>
              <a:t>～</a:t>
            </a:r>
            <a:r>
              <a:rPr lang="en-US" altLang="zh-CN" dirty="0" smtClean="0">
                <a:ea typeface="宋体" charset="-122"/>
              </a:rPr>
              <a:t>D0</a:t>
            </a:r>
            <a:r>
              <a:rPr lang="zh-CN" altLang="en-US" dirty="0" smtClean="0"/>
              <a:t>提供。</a:t>
            </a:r>
          </a:p>
        </p:txBody>
      </p:sp>
      <p:graphicFrame>
        <p:nvGraphicFramePr>
          <p:cNvPr id="39946" name="Object 10"/>
          <p:cNvGraphicFramePr>
            <a:graphicFrameLocks noChangeAspect="1"/>
          </p:cNvGraphicFramePr>
          <p:nvPr>
            <p:extLst>
              <p:ext uri="{D42A27DB-BD31-4B8C-83A1-F6EECF244321}">
                <p14:modId xmlns:p14="http://schemas.microsoft.com/office/powerpoint/2010/main" val="4076431821"/>
              </p:ext>
            </p:extLst>
          </p:nvPr>
        </p:nvGraphicFramePr>
        <p:xfrm>
          <a:off x="4911725" y="1382713"/>
          <a:ext cx="528638" cy="427037"/>
        </p:xfrm>
        <a:graphic>
          <a:graphicData uri="http://schemas.openxmlformats.org/presentationml/2006/ole">
            <mc:AlternateContent xmlns:mc="http://schemas.openxmlformats.org/markup-compatibility/2006">
              <mc:Choice xmlns:v="urn:schemas-microsoft-com:vml" Requires="v">
                <p:oleObj spid="_x0000_s280798" name="Equation" r:id="rId3" imgW="266400" imgH="215640" progId="Equation.DSMT4">
                  <p:embed/>
                </p:oleObj>
              </mc:Choice>
              <mc:Fallback>
                <p:oleObj name="Equation" r:id="rId3" imgW="2664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1725" y="1382713"/>
                        <a:ext cx="528638"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47" name="Object 11"/>
          <p:cNvGraphicFramePr>
            <a:graphicFrameLocks noChangeAspect="1"/>
          </p:cNvGraphicFramePr>
          <p:nvPr>
            <p:extLst>
              <p:ext uri="{D42A27DB-BD31-4B8C-83A1-F6EECF244321}">
                <p14:modId xmlns:p14="http://schemas.microsoft.com/office/powerpoint/2010/main" val="2221078593"/>
              </p:ext>
            </p:extLst>
          </p:nvPr>
        </p:nvGraphicFramePr>
        <p:xfrm>
          <a:off x="8183563" y="854075"/>
          <a:ext cx="503237" cy="427038"/>
        </p:xfrm>
        <a:graphic>
          <a:graphicData uri="http://schemas.openxmlformats.org/presentationml/2006/ole">
            <mc:AlternateContent xmlns:mc="http://schemas.openxmlformats.org/markup-compatibility/2006">
              <mc:Choice xmlns:v="urn:schemas-microsoft-com:vml" Requires="v">
                <p:oleObj spid="_x0000_s280799" name="Equation" r:id="rId5" imgW="253800" imgH="215640" progId="Equation.DSMT4">
                  <p:embed/>
                </p:oleObj>
              </mc:Choice>
              <mc:Fallback>
                <p:oleObj name="Equation" r:id="rId5" imgW="2538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83563" y="854075"/>
                        <a:ext cx="503237" cy="427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48" name="Object 12"/>
          <p:cNvGraphicFramePr>
            <a:graphicFrameLocks noChangeAspect="1"/>
          </p:cNvGraphicFramePr>
          <p:nvPr>
            <p:extLst>
              <p:ext uri="{D42A27DB-BD31-4B8C-83A1-F6EECF244321}">
                <p14:modId xmlns:p14="http://schemas.microsoft.com/office/powerpoint/2010/main" val="1236567035"/>
              </p:ext>
            </p:extLst>
          </p:nvPr>
        </p:nvGraphicFramePr>
        <p:xfrm>
          <a:off x="5265738" y="2509838"/>
          <a:ext cx="503238" cy="427037"/>
        </p:xfrm>
        <a:graphic>
          <a:graphicData uri="http://schemas.openxmlformats.org/presentationml/2006/ole">
            <mc:AlternateContent xmlns:mc="http://schemas.openxmlformats.org/markup-compatibility/2006">
              <mc:Choice xmlns:v="urn:schemas-microsoft-com:vml" Requires="v">
                <p:oleObj spid="_x0000_s280800" name="Equation" r:id="rId7" imgW="253800" imgH="215640" progId="Equation.DSMT4">
                  <p:embed/>
                </p:oleObj>
              </mc:Choice>
              <mc:Fallback>
                <p:oleObj name="Equation" r:id="rId7" imgW="2538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65738" y="2509838"/>
                        <a:ext cx="503238" cy="427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49" name="Object 13"/>
          <p:cNvGraphicFramePr>
            <a:graphicFrameLocks noChangeAspect="1"/>
          </p:cNvGraphicFramePr>
          <p:nvPr>
            <p:extLst>
              <p:ext uri="{D42A27DB-BD31-4B8C-83A1-F6EECF244321}">
                <p14:modId xmlns:p14="http://schemas.microsoft.com/office/powerpoint/2010/main" val="2188127197"/>
              </p:ext>
            </p:extLst>
          </p:nvPr>
        </p:nvGraphicFramePr>
        <p:xfrm>
          <a:off x="6838156" y="4124325"/>
          <a:ext cx="503238" cy="427038"/>
        </p:xfrm>
        <a:graphic>
          <a:graphicData uri="http://schemas.openxmlformats.org/presentationml/2006/ole">
            <mc:AlternateContent xmlns:mc="http://schemas.openxmlformats.org/markup-compatibility/2006">
              <mc:Choice xmlns:v="urn:schemas-microsoft-com:vml" Requires="v">
                <p:oleObj spid="_x0000_s280801" name="Equation" r:id="rId8" imgW="253800" imgH="215640" progId="Equation.DSMT4">
                  <p:embed/>
                </p:oleObj>
              </mc:Choice>
              <mc:Fallback>
                <p:oleObj name="Equation" r:id="rId8" imgW="2538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8156" y="4124325"/>
                        <a:ext cx="503238" cy="427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50" name="Object 14"/>
          <p:cNvGraphicFramePr>
            <a:graphicFrameLocks noChangeAspect="1"/>
          </p:cNvGraphicFramePr>
          <p:nvPr>
            <p:extLst>
              <p:ext uri="{D42A27DB-BD31-4B8C-83A1-F6EECF244321}">
                <p14:modId xmlns:p14="http://schemas.microsoft.com/office/powerpoint/2010/main" val="3764221692"/>
              </p:ext>
            </p:extLst>
          </p:nvPr>
        </p:nvGraphicFramePr>
        <p:xfrm>
          <a:off x="7847013" y="4102100"/>
          <a:ext cx="528637" cy="427038"/>
        </p:xfrm>
        <a:graphic>
          <a:graphicData uri="http://schemas.openxmlformats.org/presentationml/2006/ole">
            <mc:AlternateContent xmlns:mc="http://schemas.openxmlformats.org/markup-compatibility/2006">
              <mc:Choice xmlns:v="urn:schemas-microsoft-com:vml" Requires="v">
                <p:oleObj spid="_x0000_s280802" name="Equation" r:id="rId9" imgW="266400" imgH="215640" progId="Equation.DSMT4">
                  <p:embed/>
                </p:oleObj>
              </mc:Choice>
              <mc:Fallback>
                <p:oleObj name="Equation" r:id="rId9" imgW="2664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7013" y="4102100"/>
                        <a:ext cx="528637" cy="427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53853124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4"/>
          <p:cNvSpPr>
            <a:spLocks noGrp="1"/>
          </p:cNvSpPr>
          <p:nvPr>
            <p:ph type="sldNum" sz="quarter" idx="4294967295"/>
          </p:nvPr>
        </p:nvSpPr>
        <p:spPr>
          <a:xfrm>
            <a:off x="8559800" y="6489700"/>
            <a:ext cx="2133600" cy="457200"/>
          </a:xfrm>
          <a:prstGeom prst="rect">
            <a:avLst/>
          </a:prstGeom>
        </p:spPr>
        <p:txBody>
          <a:bodyPr/>
          <a:lstStyle/>
          <a:p>
            <a:pPr>
              <a:defRPr/>
            </a:pPr>
            <a:fld id="{EC0C57E4-661C-4A4B-920D-5010CE6FFB65}" type="slidenum">
              <a:rPr lang="zh-CN" altLang="en-US"/>
              <a:pPr>
                <a:defRPr/>
              </a:pPr>
              <a:t>42</a:t>
            </a:fld>
            <a:endParaRPr lang="en-US" altLang="zh-CN"/>
          </a:p>
        </p:txBody>
      </p:sp>
      <p:sp>
        <p:nvSpPr>
          <p:cNvPr id="131075" name="Rectangle 3"/>
          <p:cNvSpPr>
            <a:spLocks noGrp="1" noChangeArrowheads="1"/>
          </p:cNvSpPr>
          <p:nvPr>
            <p:ph type="body" idx="1"/>
          </p:nvPr>
        </p:nvSpPr>
        <p:spPr>
          <a:xfrm>
            <a:off x="0" y="549275"/>
            <a:ext cx="8697913" cy="5832475"/>
          </a:xfrm>
        </p:spPr>
        <p:txBody>
          <a:bodyPr/>
          <a:lstStyle/>
          <a:p>
            <a:pPr marL="0" indent="0" algn="l">
              <a:lnSpc>
                <a:spcPct val="150000"/>
              </a:lnSpc>
              <a:spcBef>
                <a:spcPts val="0"/>
              </a:spcBef>
              <a:buFont typeface="Wingdings" pitchFamily="2" charset="2"/>
              <a:buNone/>
            </a:pPr>
            <a:r>
              <a:rPr lang="zh-CN" altLang="en-US" sz="2400" b="1" dirty="0" smtClean="0">
                <a:solidFill>
                  <a:srgbClr val="FF3300"/>
                </a:solidFill>
              </a:rPr>
              <a:t>      （</a:t>
            </a:r>
            <a:r>
              <a:rPr lang="en-US" altLang="zh-CN" sz="2400" b="1" dirty="0" smtClean="0">
                <a:solidFill>
                  <a:srgbClr val="FF3300"/>
                </a:solidFill>
                <a:ea typeface="宋体" charset="-122"/>
              </a:rPr>
              <a:t>4</a:t>
            </a:r>
            <a:r>
              <a:rPr lang="zh-CN" altLang="en-US" sz="2400" b="1" dirty="0" smtClean="0">
                <a:solidFill>
                  <a:srgbClr val="FF3300"/>
                </a:solidFill>
              </a:rPr>
              <a:t>）编程校验方式。</a:t>
            </a:r>
            <a:r>
              <a:rPr lang="en-US" altLang="zh-CN" sz="2400" i="1" dirty="0" smtClean="0">
                <a:ea typeface="宋体" charset="-122"/>
              </a:rPr>
              <a:t>V</a:t>
            </a:r>
            <a:r>
              <a:rPr lang="en-US" altLang="zh-CN" sz="2400" baseline="-25000" dirty="0" smtClean="0">
                <a:ea typeface="宋体" charset="-122"/>
              </a:rPr>
              <a:t>PP</a:t>
            </a:r>
            <a:r>
              <a:rPr lang="zh-CN" altLang="en-US" sz="2400" dirty="0" smtClean="0"/>
              <a:t>端保持相应的编程电压（高压），再按读出方式操作，读出固化好的内容，校验写入内容是否正确。</a:t>
            </a:r>
          </a:p>
          <a:p>
            <a:pPr marL="0" indent="0" algn="l">
              <a:lnSpc>
                <a:spcPct val="150000"/>
              </a:lnSpc>
              <a:spcBef>
                <a:spcPts val="0"/>
              </a:spcBef>
              <a:buFont typeface="Wingdings" pitchFamily="2" charset="2"/>
              <a:buNone/>
            </a:pPr>
            <a:r>
              <a:rPr lang="zh-CN" altLang="en-US" sz="2400" b="1" dirty="0" smtClean="0">
                <a:solidFill>
                  <a:srgbClr val="3333CC"/>
                </a:solidFill>
              </a:rPr>
              <a:t>      （</a:t>
            </a:r>
            <a:r>
              <a:rPr lang="en-US" altLang="zh-CN" sz="2400" b="1" dirty="0" smtClean="0">
                <a:solidFill>
                  <a:srgbClr val="3333CC"/>
                </a:solidFill>
                <a:ea typeface="宋体" charset="-122"/>
              </a:rPr>
              <a:t>5</a:t>
            </a:r>
            <a:r>
              <a:rPr lang="zh-CN" altLang="en-US" sz="2400" b="1" dirty="0" smtClean="0">
                <a:solidFill>
                  <a:srgbClr val="3333CC"/>
                </a:solidFill>
              </a:rPr>
              <a:t>）编程禁止方式。</a:t>
            </a:r>
          </a:p>
        </p:txBody>
      </p:sp>
    </p:spTree>
    <p:extLst>
      <p:ext uri="{BB962C8B-B14F-4D97-AF65-F5344CB8AC3E}">
        <p14:creationId xmlns:p14="http://schemas.microsoft.com/office/powerpoint/2010/main" val="2138567445"/>
      </p:ext>
    </p:extLst>
  </p:cSld>
  <p:clrMapOvr>
    <a:masterClrMapping/>
  </p:clrMapOvr>
  <p:transition>
    <p:random/>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43</a:t>
            </a:fld>
            <a:endParaRPr lang="en-US" altLang="zh-CN" dirty="0"/>
          </a:p>
        </p:txBody>
      </p:sp>
      <p:sp>
        <p:nvSpPr>
          <p:cNvPr id="4" name="矩形 3"/>
          <p:cNvSpPr/>
          <p:nvPr/>
        </p:nvSpPr>
        <p:spPr>
          <a:xfrm>
            <a:off x="0" y="631244"/>
            <a:ext cx="9144000" cy="6186309"/>
          </a:xfrm>
          <a:prstGeom prst="rect">
            <a:avLst/>
          </a:prstGeom>
        </p:spPr>
        <p:txBody>
          <a:bodyPr wrap="square">
            <a:spAutoFit/>
          </a:bodyPr>
          <a:lstStyle/>
          <a:p>
            <a:pPr lvl="0" algn="l">
              <a:lnSpc>
                <a:spcPct val="150000"/>
              </a:lnSpc>
              <a:spcBef>
                <a:spcPts val="0"/>
              </a:spcBef>
            </a:pPr>
            <a:r>
              <a:rPr lang="en-US" altLang="zh-CN" sz="2400" b="1" kern="0" dirty="0" smtClean="0">
                <a:solidFill>
                  <a:srgbClr val="FF0000"/>
                </a:solidFill>
                <a:latin typeface="Arial"/>
                <a:ea typeface="宋体" charset="-122"/>
              </a:rPr>
              <a:t>        </a:t>
            </a:r>
            <a:r>
              <a:rPr lang="en-US" altLang="zh-CN" sz="2400" b="1" kern="0" dirty="0">
                <a:solidFill>
                  <a:srgbClr val="9900CC"/>
                </a:solidFill>
                <a:latin typeface="Arial"/>
                <a:ea typeface="宋体" charset="-122"/>
              </a:rPr>
              <a:t>11.4.3  </a:t>
            </a:r>
            <a:r>
              <a:rPr lang="zh-CN" altLang="en-US" sz="2400" b="1" kern="0" dirty="0">
                <a:solidFill>
                  <a:srgbClr val="9900CC"/>
                </a:solidFill>
                <a:latin typeface="Arial"/>
                <a:ea typeface="宋体" charset="-122"/>
              </a:rPr>
              <a:t>访问程序存储器的控制信号及存储器的操作时序复习</a:t>
            </a:r>
          </a:p>
          <a:p>
            <a:pPr lvl="0" algn="l">
              <a:lnSpc>
                <a:spcPct val="150000"/>
              </a:lnSpc>
              <a:spcBef>
                <a:spcPts val="0"/>
              </a:spcBef>
            </a:pPr>
            <a:r>
              <a:rPr lang="en-US" altLang="zh-CN" sz="2400" b="1" kern="0" dirty="0" smtClean="0">
                <a:solidFill>
                  <a:srgbClr val="3333CC"/>
                </a:solidFill>
                <a:latin typeface="Arial"/>
                <a:ea typeface="宋体" charset="-122"/>
              </a:rPr>
              <a:t>        1</a:t>
            </a:r>
            <a:r>
              <a:rPr lang="zh-CN" altLang="en-US" sz="2400" b="1" kern="0" dirty="0">
                <a:solidFill>
                  <a:srgbClr val="3333CC"/>
                </a:solidFill>
                <a:latin typeface="Arial"/>
                <a:ea typeface="幼圆"/>
              </a:rPr>
              <a:t>．访问程序存储器的控制信号</a:t>
            </a:r>
          </a:p>
          <a:p>
            <a:pPr lvl="0" algn="l">
              <a:lnSpc>
                <a:spcPct val="150000"/>
              </a:lnSpc>
              <a:spcBef>
                <a:spcPts val="0"/>
              </a:spcBef>
            </a:pPr>
            <a:r>
              <a:rPr lang="en-US" altLang="zh-CN" sz="2400" b="1" kern="0" dirty="0" smtClean="0">
                <a:solidFill>
                  <a:srgbClr val="333399"/>
                </a:solidFill>
                <a:latin typeface="Arial"/>
                <a:ea typeface="宋体" charset="-122"/>
              </a:rPr>
              <a:t>        AT89S51</a:t>
            </a:r>
            <a:r>
              <a:rPr lang="zh-CN" altLang="en-US" sz="2400" b="1" kern="0" dirty="0">
                <a:solidFill>
                  <a:srgbClr val="333399"/>
                </a:solidFill>
                <a:latin typeface="Arial"/>
                <a:ea typeface="幼圆"/>
              </a:rPr>
              <a:t>单片机访问片外扩展的程序存储器时，所用的</a:t>
            </a:r>
            <a:r>
              <a:rPr lang="zh-CN" altLang="en-US" sz="2400" b="1" kern="0" dirty="0">
                <a:solidFill>
                  <a:srgbClr val="3333CC"/>
                </a:solidFill>
                <a:latin typeface="Arial"/>
                <a:ea typeface="幼圆"/>
              </a:rPr>
              <a:t>控制信号</a:t>
            </a:r>
            <a:r>
              <a:rPr lang="zh-CN" altLang="en-US" sz="2400" b="1" kern="0" dirty="0">
                <a:solidFill>
                  <a:srgbClr val="333399"/>
                </a:solidFill>
                <a:latin typeface="Arial"/>
                <a:ea typeface="幼圆"/>
              </a:rPr>
              <a:t>有以下</a:t>
            </a:r>
            <a:r>
              <a:rPr lang="en-US" altLang="zh-CN" sz="2400" b="1" kern="0" dirty="0">
                <a:solidFill>
                  <a:srgbClr val="FF3300"/>
                </a:solidFill>
                <a:latin typeface="Arial"/>
                <a:ea typeface="宋体" charset="-122"/>
              </a:rPr>
              <a:t>3</a:t>
            </a:r>
            <a:r>
              <a:rPr lang="zh-CN" altLang="en-US" sz="2400" b="1" kern="0" dirty="0">
                <a:solidFill>
                  <a:srgbClr val="FF3300"/>
                </a:solidFill>
                <a:latin typeface="Arial"/>
                <a:ea typeface="幼圆"/>
              </a:rPr>
              <a:t>种</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FF3300"/>
                </a:solidFill>
                <a:latin typeface="Arial"/>
                <a:ea typeface="幼圆"/>
              </a:rPr>
              <a:t>      （</a:t>
            </a:r>
            <a:r>
              <a:rPr lang="en-US" altLang="zh-CN" sz="2400" b="1" kern="0" dirty="0">
                <a:solidFill>
                  <a:srgbClr val="FF3300"/>
                </a:solidFill>
                <a:latin typeface="Arial"/>
                <a:ea typeface="宋体" charset="-122"/>
              </a:rPr>
              <a:t>1</a:t>
            </a:r>
            <a:r>
              <a:rPr lang="zh-CN" altLang="en-US" sz="2400" b="1" kern="0" dirty="0">
                <a:solidFill>
                  <a:srgbClr val="FF3300"/>
                </a:solidFill>
                <a:latin typeface="Arial"/>
                <a:ea typeface="幼圆"/>
              </a:rPr>
              <a:t>）</a:t>
            </a:r>
            <a:r>
              <a:rPr lang="en-US" altLang="zh-CN" sz="2400" b="1" kern="0" dirty="0">
                <a:solidFill>
                  <a:srgbClr val="FF3300"/>
                </a:solidFill>
                <a:latin typeface="Arial"/>
                <a:ea typeface="宋体" charset="-122"/>
              </a:rPr>
              <a:t>ALE</a:t>
            </a:r>
            <a:r>
              <a:rPr lang="zh-CN" altLang="en-US" sz="2400" b="1" kern="0" dirty="0">
                <a:solidFill>
                  <a:srgbClr val="FF3300"/>
                </a:solidFill>
                <a:latin typeface="Arial"/>
                <a:ea typeface="幼圆"/>
              </a:rPr>
              <a:t>：</a:t>
            </a:r>
            <a:r>
              <a:rPr lang="zh-CN" altLang="en-US" sz="2400" b="1" kern="0" dirty="0">
                <a:solidFill>
                  <a:srgbClr val="333399"/>
                </a:solidFill>
                <a:latin typeface="Arial"/>
                <a:ea typeface="幼圆"/>
              </a:rPr>
              <a:t>用于低</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位地址锁存控制。</a:t>
            </a:r>
          </a:p>
          <a:p>
            <a:pPr lvl="0" algn="l" fontAlgn="ctr">
              <a:lnSpc>
                <a:spcPct val="150000"/>
              </a:lnSpc>
              <a:spcBef>
                <a:spcPts val="0"/>
              </a:spcBef>
            </a:pPr>
            <a:r>
              <a:rPr lang="zh-CN" altLang="en-US" sz="2400" b="1" kern="0" dirty="0" smtClean="0">
                <a:solidFill>
                  <a:srgbClr val="FF3300"/>
                </a:solidFill>
                <a:latin typeface="Arial"/>
                <a:ea typeface="幼圆"/>
              </a:rPr>
              <a:t>      （</a:t>
            </a:r>
            <a:r>
              <a:rPr lang="en-US" altLang="zh-CN" sz="2400" b="1" kern="0" dirty="0">
                <a:solidFill>
                  <a:srgbClr val="FF3300"/>
                </a:solidFill>
                <a:latin typeface="Arial"/>
                <a:ea typeface="宋体" charset="-122"/>
              </a:rPr>
              <a:t>2</a:t>
            </a:r>
            <a:r>
              <a:rPr lang="zh-CN" altLang="en-US" sz="2400" b="1" kern="0" dirty="0">
                <a:solidFill>
                  <a:srgbClr val="FF3300"/>
                </a:solidFill>
                <a:latin typeface="Arial"/>
                <a:ea typeface="幼圆"/>
              </a:rPr>
              <a:t>）</a:t>
            </a:r>
            <a:r>
              <a:rPr lang="zh-CN" altLang="en-US" sz="2400" b="1" kern="0" dirty="0">
                <a:solidFill>
                  <a:srgbClr val="FF3300"/>
                </a:solidFill>
                <a:latin typeface="Arial"/>
                <a:ea typeface="宋体" charset="-122"/>
              </a:rPr>
              <a:t> </a:t>
            </a:r>
            <a:r>
              <a:rPr lang="en-US" altLang="zh-CN" sz="2400" b="1" kern="0" dirty="0">
                <a:solidFill>
                  <a:srgbClr val="FF3300"/>
                </a:solidFill>
                <a:latin typeface="Arial"/>
                <a:ea typeface="宋体" charset="-122"/>
              </a:rPr>
              <a:t>           </a:t>
            </a:r>
            <a:r>
              <a:rPr lang="zh-CN" altLang="en-US" sz="2400" b="1" kern="0" dirty="0">
                <a:solidFill>
                  <a:srgbClr val="FF3300"/>
                </a:solidFill>
                <a:latin typeface="Arial"/>
                <a:ea typeface="幼圆"/>
              </a:rPr>
              <a:t>：</a:t>
            </a:r>
            <a:r>
              <a:rPr lang="zh-CN" altLang="en-US" sz="2400" b="1" kern="0" dirty="0">
                <a:solidFill>
                  <a:srgbClr val="333399"/>
                </a:solidFill>
                <a:latin typeface="Arial"/>
                <a:ea typeface="幼圆"/>
              </a:rPr>
              <a:t>片外程序存储器“读选通”控制信号。它接外扩</a:t>
            </a:r>
            <a:r>
              <a:rPr lang="en-US" altLang="zh-CN" sz="2400" b="1" kern="0" dirty="0">
                <a:solidFill>
                  <a:srgbClr val="333399"/>
                </a:solidFill>
                <a:latin typeface="Arial"/>
                <a:ea typeface="宋体" charset="-122"/>
              </a:rPr>
              <a:t>EPROM</a:t>
            </a:r>
            <a:r>
              <a:rPr lang="zh-CN" altLang="en-US" sz="2400" b="1" kern="0" dirty="0">
                <a:solidFill>
                  <a:srgbClr val="333399"/>
                </a:solidFill>
                <a:latin typeface="Arial"/>
                <a:ea typeface="幼圆"/>
              </a:rPr>
              <a:t>的</a:t>
            </a:r>
            <a:r>
              <a:rPr lang="en-US" altLang="zh-CN" sz="2400" b="1" kern="0" dirty="0">
                <a:solidFill>
                  <a:srgbClr val="3333CC"/>
                </a:solidFill>
                <a:latin typeface="Arial"/>
                <a:ea typeface="宋体" charset="-122"/>
              </a:rPr>
              <a:t>      </a:t>
            </a:r>
            <a:r>
              <a:rPr lang="en-US" altLang="zh-CN" sz="2400" b="1" kern="0" dirty="0" smtClean="0">
                <a:solidFill>
                  <a:srgbClr val="3333CC"/>
                </a:solidFill>
                <a:latin typeface="Arial"/>
                <a:ea typeface="宋体" charset="-122"/>
              </a:rPr>
              <a:t> </a:t>
            </a:r>
            <a:r>
              <a:rPr lang="zh-CN" altLang="en-US" sz="2400" b="1" kern="0" dirty="0" smtClean="0">
                <a:solidFill>
                  <a:srgbClr val="333399"/>
                </a:solidFill>
                <a:latin typeface="Arial"/>
                <a:ea typeface="幼圆"/>
              </a:rPr>
              <a:t>引脚。</a:t>
            </a:r>
            <a:endParaRPr lang="en-US" altLang="zh-CN" sz="2400" b="1" kern="0" dirty="0" smtClean="0">
              <a:solidFill>
                <a:srgbClr val="333399"/>
              </a:solidFill>
              <a:latin typeface="Arial"/>
              <a:ea typeface="幼圆"/>
            </a:endParaRPr>
          </a:p>
          <a:p>
            <a:pPr lvl="0" algn="l">
              <a:lnSpc>
                <a:spcPct val="150000"/>
              </a:lnSpc>
              <a:spcBef>
                <a:spcPts val="0"/>
              </a:spcBef>
            </a:pPr>
            <a:r>
              <a:rPr lang="zh-CN" altLang="en-US" sz="2400" b="1" kern="0" dirty="0" smtClean="0">
                <a:solidFill>
                  <a:srgbClr val="FF3300"/>
                </a:solidFill>
                <a:latin typeface="Arial"/>
                <a:ea typeface="幼圆"/>
              </a:rPr>
              <a:t>      （</a:t>
            </a:r>
            <a:r>
              <a:rPr lang="en-US" altLang="zh-CN" sz="2400" b="1" kern="0" dirty="0">
                <a:solidFill>
                  <a:srgbClr val="FF3300"/>
                </a:solidFill>
                <a:latin typeface="Arial"/>
                <a:ea typeface="宋体" charset="-122"/>
              </a:rPr>
              <a:t>3</a:t>
            </a:r>
            <a:r>
              <a:rPr lang="zh-CN" altLang="en-US" sz="2400" b="1" kern="0" dirty="0">
                <a:solidFill>
                  <a:srgbClr val="FF3300"/>
                </a:solidFill>
                <a:latin typeface="Arial"/>
                <a:ea typeface="幼圆"/>
              </a:rPr>
              <a:t>）</a:t>
            </a:r>
            <a:r>
              <a:rPr lang="en-US" altLang="zh-CN" sz="2400" b="1" kern="0" dirty="0">
                <a:solidFill>
                  <a:srgbClr val="FF3300"/>
                </a:solidFill>
                <a:latin typeface="Arial"/>
                <a:ea typeface="幼圆"/>
              </a:rPr>
              <a:t>     </a:t>
            </a:r>
            <a:r>
              <a:rPr lang="en-US" altLang="zh-CN" sz="2400" b="1" kern="0" dirty="0">
                <a:solidFill>
                  <a:srgbClr val="FF3300"/>
                </a:solidFill>
                <a:latin typeface="Arial"/>
                <a:ea typeface="宋体" charset="-122"/>
              </a:rPr>
              <a:t> </a:t>
            </a:r>
            <a:r>
              <a:rPr lang="zh-CN" altLang="en-US" sz="2400" b="1" kern="0" dirty="0">
                <a:solidFill>
                  <a:srgbClr val="FF3300"/>
                </a:solidFill>
                <a:latin typeface="Arial"/>
                <a:ea typeface="幼圆"/>
              </a:rPr>
              <a:t>：</a:t>
            </a:r>
            <a:r>
              <a:rPr lang="zh-CN" altLang="en-US" sz="2400" b="1" kern="0" dirty="0">
                <a:solidFill>
                  <a:srgbClr val="333399"/>
                </a:solidFill>
                <a:latin typeface="Arial"/>
                <a:ea typeface="幼圆"/>
              </a:rPr>
              <a:t>片内、片外程序存储器访问的控制信号。当</a:t>
            </a:r>
            <a:r>
              <a:rPr lang="zh-CN" altLang="en-US" sz="2400" b="1" kern="0" dirty="0">
                <a:solidFill>
                  <a:srgbClr val="333399"/>
                </a:solidFill>
                <a:latin typeface="Arial"/>
                <a:ea typeface="宋体" charset="-122"/>
              </a:rPr>
              <a:t> </a:t>
            </a:r>
            <a:r>
              <a:rPr lang="en-US" altLang="zh-CN" sz="2400" b="1" kern="0" dirty="0">
                <a:solidFill>
                  <a:srgbClr val="3333CC"/>
                </a:solidFill>
                <a:latin typeface="Arial"/>
                <a:ea typeface="宋体" charset="-122"/>
              </a:rPr>
              <a:t>      =1</a:t>
            </a:r>
            <a:r>
              <a:rPr lang="zh-CN" altLang="en-US" sz="2400" b="1" kern="0" dirty="0">
                <a:solidFill>
                  <a:srgbClr val="333399"/>
                </a:solidFill>
                <a:latin typeface="Arial"/>
                <a:ea typeface="幼圆"/>
              </a:rPr>
              <a:t>时，在单片机发出的地址小于片内程序存储器最大地址时，访问</a:t>
            </a:r>
            <a:r>
              <a:rPr lang="zh-CN" altLang="en-US" sz="2400" b="1" kern="0" dirty="0">
                <a:solidFill>
                  <a:srgbClr val="3333CC"/>
                </a:solidFill>
                <a:latin typeface="Arial"/>
                <a:ea typeface="幼圆"/>
              </a:rPr>
              <a:t>片内</a:t>
            </a:r>
            <a:r>
              <a:rPr lang="zh-CN" altLang="en-US" sz="2400" b="1" kern="0" dirty="0">
                <a:solidFill>
                  <a:srgbClr val="333399"/>
                </a:solidFill>
                <a:latin typeface="Arial"/>
                <a:ea typeface="幼圆"/>
              </a:rPr>
              <a:t>程序存储器</a:t>
            </a:r>
            <a:r>
              <a:rPr lang="zh-CN" altLang="en-US" sz="2400" b="1" kern="0" dirty="0" smtClean="0">
                <a:solidFill>
                  <a:srgbClr val="333399"/>
                </a:solidFill>
                <a:latin typeface="Arial"/>
                <a:ea typeface="幼圆"/>
              </a:rPr>
              <a:t>；当</a:t>
            </a:r>
            <a:r>
              <a:rPr lang="en-US" altLang="zh-CN" sz="2400" b="1" kern="0" dirty="0" smtClean="0">
                <a:solidFill>
                  <a:srgbClr val="3333CC"/>
                </a:solidFill>
                <a:latin typeface="Arial"/>
                <a:ea typeface="幼圆"/>
              </a:rPr>
              <a:t>      </a:t>
            </a:r>
            <a:r>
              <a:rPr lang="en-US" altLang="zh-CN" sz="2400" b="1" kern="0" dirty="0">
                <a:solidFill>
                  <a:srgbClr val="3333CC"/>
                </a:solidFill>
                <a:latin typeface="Arial"/>
                <a:ea typeface="宋体" charset="-122"/>
              </a:rPr>
              <a:t>=0</a:t>
            </a:r>
            <a:r>
              <a:rPr lang="zh-CN" altLang="en-US" sz="2400" b="1" kern="0" dirty="0">
                <a:solidFill>
                  <a:srgbClr val="333399"/>
                </a:solidFill>
                <a:latin typeface="Arial"/>
                <a:ea typeface="幼圆"/>
              </a:rPr>
              <a:t>时，只访问</a:t>
            </a:r>
            <a:r>
              <a:rPr lang="zh-CN" altLang="en-US" sz="2400" b="1" kern="0" dirty="0">
                <a:solidFill>
                  <a:srgbClr val="3333CC"/>
                </a:solidFill>
                <a:latin typeface="Arial"/>
                <a:ea typeface="幼圆"/>
              </a:rPr>
              <a:t>片外</a:t>
            </a:r>
            <a:r>
              <a:rPr lang="zh-CN" altLang="en-US" sz="2400" b="1" kern="0" dirty="0">
                <a:solidFill>
                  <a:srgbClr val="333399"/>
                </a:solidFill>
                <a:latin typeface="Arial"/>
                <a:ea typeface="幼圆"/>
              </a:rPr>
              <a:t>程序存储器。</a:t>
            </a:r>
          </a:p>
          <a:p>
            <a:pPr lvl="0" algn="l" fontAlgn="ctr">
              <a:lnSpc>
                <a:spcPct val="150000"/>
              </a:lnSpc>
              <a:spcBef>
                <a:spcPts val="0"/>
              </a:spcBef>
            </a:pPr>
            <a:endParaRPr lang="zh-CN" altLang="en-US" sz="2400" b="1" kern="0" dirty="0">
              <a:solidFill>
                <a:srgbClr val="333399"/>
              </a:solidFill>
              <a:latin typeface="Arial"/>
              <a:ea typeface="幼圆"/>
            </a:endParaRPr>
          </a:p>
        </p:txBody>
      </p:sp>
      <p:graphicFrame>
        <p:nvGraphicFramePr>
          <p:cNvPr id="5" name="对象 4"/>
          <p:cNvGraphicFramePr>
            <a:graphicFrameLocks noChangeAspect="1"/>
          </p:cNvGraphicFramePr>
          <p:nvPr>
            <p:extLst>
              <p:ext uri="{D42A27DB-BD31-4B8C-83A1-F6EECF244321}">
                <p14:modId xmlns:p14="http://schemas.microsoft.com/office/powerpoint/2010/main" val="1504264052"/>
              </p:ext>
            </p:extLst>
          </p:nvPr>
        </p:nvGraphicFramePr>
        <p:xfrm>
          <a:off x="1416050" y="3570288"/>
          <a:ext cx="865188" cy="419100"/>
        </p:xfrm>
        <a:graphic>
          <a:graphicData uri="http://schemas.openxmlformats.org/presentationml/2006/ole">
            <mc:AlternateContent xmlns:mc="http://schemas.openxmlformats.org/markup-compatibility/2006">
              <mc:Choice xmlns:v="urn:schemas-microsoft-com:vml" Requires="v">
                <p:oleObj spid="_x0000_s305360" name="Equation" r:id="rId4" imgW="444114" imgH="215713" progId="Equation.DSMT4">
                  <p:embed/>
                </p:oleObj>
              </mc:Choice>
              <mc:Fallback>
                <p:oleObj name="Equation" r:id="rId4" imgW="444114" imgH="215713" progId="Equation.DSMT4">
                  <p:embed/>
                  <p:pic>
                    <p:nvPicPr>
                      <p:cNvPr id="0" name="Object 2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6050" y="3570288"/>
                        <a:ext cx="865188" cy="419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4240775535"/>
              </p:ext>
            </p:extLst>
          </p:nvPr>
        </p:nvGraphicFramePr>
        <p:xfrm>
          <a:off x="1862138" y="4070350"/>
          <a:ext cx="541337" cy="438150"/>
        </p:xfrm>
        <a:graphic>
          <a:graphicData uri="http://schemas.openxmlformats.org/presentationml/2006/ole">
            <mc:AlternateContent xmlns:mc="http://schemas.openxmlformats.org/markup-compatibility/2006">
              <mc:Choice xmlns:v="urn:schemas-microsoft-com:vml" Requires="v">
                <p:oleObj spid="_x0000_s305361" name="Equation" r:id="rId6" imgW="266353" imgH="215619" progId="Equation.DSMT4">
                  <p:embed/>
                </p:oleObj>
              </mc:Choice>
              <mc:Fallback>
                <p:oleObj name="Equation" r:id="rId6" imgW="266353" imgH="215619" progId="Equation.DSMT4">
                  <p:embed/>
                  <p:pic>
                    <p:nvPicPr>
                      <p:cNvPr id="0" name="Object 2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2138" y="4070350"/>
                        <a:ext cx="541337" cy="438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542869344"/>
              </p:ext>
            </p:extLst>
          </p:nvPr>
        </p:nvGraphicFramePr>
        <p:xfrm>
          <a:off x="1441450" y="4608513"/>
          <a:ext cx="504825" cy="403225"/>
        </p:xfrm>
        <a:graphic>
          <a:graphicData uri="http://schemas.openxmlformats.org/presentationml/2006/ole">
            <mc:AlternateContent xmlns:mc="http://schemas.openxmlformats.org/markup-compatibility/2006">
              <mc:Choice xmlns:v="urn:schemas-microsoft-com:vml" Requires="v">
                <p:oleObj spid="_x0000_s305362" name="Equation" r:id="rId8" imgW="253780" imgH="203024" progId="Equation.DSMT4">
                  <p:embed/>
                </p:oleObj>
              </mc:Choice>
              <mc:Fallback>
                <p:oleObj name="Equation" r:id="rId8" imgW="253780" imgH="203024" progId="Equation.DSMT4">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41450" y="4608513"/>
                        <a:ext cx="504825" cy="403225"/>
                      </a:xfrm>
                      <a:prstGeom prst="rect">
                        <a:avLst/>
                      </a:prstGeom>
                      <a:noFill/>
                      <a:ln>
                        <a:noFill/>
                      </a:ln>
                      <a:effectLst/>
                    </p:spPr>
                  </p:pic>
                </p:oleObj>
              </mc:Fallback>
            </mc:AlternateContent>
          </a:graphicData>
        </a:graphic>
      </p:graphicFrame>
      <p:graphicFrame>
        <p:nvGraphicFramePr>
          <p:cNvPr id="8" name="对象 7"/>
          <p:cNvGraphicFramePr>
            <a:graphicFrameLocks noChangeAspect="1"/>
          </p:cNvGraphicFramePr>
          <p:nvPr>
            <p:extLst>
              <p:ext uri="{D42A27DB-BD31-4B8C-83A1-F6EECF244321}">
                <p14:modId xmlns:p14="http://schemas.microsoft.com/office/powerpoint/2010/main" val="2701641861"/>
              </p:ext>
            </p:extLst>
          </p:nvPr>
        </p:nvGraphicFramePr>
        <p:xfrm>
          <a:off x="8037513" y="4583113"/>
          <a:ext cx="504825" cy="403225"/>
        </p:xfrm>
        <a:graphic>
          <a:graphicData uri="http://schemas.openxmlformats.org/presentationml/2006/ole">
            <mc:AlternateContent xmlns:mc="http://schemas.openxmlformats.org/markup-compatibility/2006">
              <mc:Choice xmlns:v="urn:schemas-microsoft-com:vml" Requires="v">
                <p:oleObj spid="_x0000_s305363" name="Equation" r:id="rId10" imgW="253780" imgH="203024" progId="Equation.DSMT4">
                  <p:embed/>
                </p:oleObj>
              </mc:Choice>
              <mc:Fallback>
                <p:oleObj name="Equation" r:id="rId10" imgW="253780" imgH="203024" progId="Equation.DSMT4">
                  <p:embed/>
                  <p:pic>
                    <p:nvPicPr>
                      <p:cNvPr id="0" name="Object 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37513" y="4583113"/>
                        <a:ext cx="504825" cy="403225"/>
                      </a:xfrm>
                      <a:prstGeom prst="rect">
                        <a:avLst/>
                      </a:prstGeom>
                      <a:noFill/>
                      <a:ln>
                        <a:noFill/>
                      </a:ln>
                      <a:effectLst/>
                    </p:spPr>
                  </p:pic>
                </p:oleObj>
              </mc:Fallback>
            </mc:AlternateContent>
          </a:graphicData>
        </a:graphic>
      </p:graphicFrame>
      <p:graphicFrame>
        <p:nvGraphicFramePr>
          <p:cNvPr id="9" name="对象 8"/>
          <p:cNvGraphicFramePr>
            <a:graphicFrameLocks noChangeAspect="1"/>
          </p:cNvGraphicFramePr>
          <p:nvPr>
            <p:extLst>
              <p:ext uri="{D42A27DB-BD31-4B8C-83A1-F6EECF244321}">
                <p14:modId xmlns:p14="http://schemas.microsoft.com/office/powerpoint/2010/main" val="1770496543"/>
              </p:ext>
            </p:extLst>
          </p:nvPr>
        </p:nvGraphicFramePr>
        <p:xfrm>
          <a:off x="2563813" y="5680075"/>
          <a:ext cx="504825" cy="403225"/>
        </p:xfrm>
        <a:graphic>
          <a:graphicData uri="http://schemas.openxmlformats.org/presentationml/2006/ole">
            <mc:AlternateContent xmlns:mc="http://schemas.openxmlformats.org/markup-compatibility/2006">
              <mc:Choice xmlns:v="urn:schemas-microsoft-com:vml" Requires="v">
                <p:oleObj spid="_x0000_s305364" name="Equation" r:id="rId12" imgW="253780" imgH="203024" progId="Equation.DSMT4">
                  <p:embed/>
                </p:oleObj>
              </mc:Choice>
              <mc:Fallback>
                <p:oleObj name="Equation" r:id="rId12" imgW="253780" imgH="203024" progId="Equation.DSMT4">
                  <p:embed/>
                  <p:pic>
                    <p:nvPicPr>
                      <p:cNvPr id="0" name="Object 1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63813" y="5680075"/>
                        <a:ext cx="504825" cy="403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92447199"/>
      </p:ext>
    </p:extLst>
  </p:cSld>
  <p:clrMapOvr>
    <a:masterClrMapping/>
  </p:clrMapOvr>
  <p:transition>
    <p:random/>
    <p:sndAc>
      <p:stSnd>
        <p:snd r:embed="rId3"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8FD8FC5C-5D58-4B26-ACC9-664FE64A6883}" type="slidenum">
              <a:rPr lang="zh-CN" altLang="en-US"/>
              <a:pPr>
                <a:defRPr/>
              </a:pPr>
              <a:t>44</a:t>
            </a:fld>
            <a:endParaRPr lang="en-US" altLang="zh-CN"/>
          </a:p>
        </p:txBody>
      </p:sp>
      <p:sp>
        <p:nvSpPr>
          <p:cNvPr id="40962" name="内容占位符 1"/>
          <p:cNvSpPr>
            <a:spLocks noGrp="1"/>
          </p:cNvSpPr>
          <p:nvPr>
            <p:ph/>
          </p:nvPr>
        </p:nvSpPr>
        <p:spPr>
          <a:xfrm>
            <a:off x="0" y="571500"/>
            <a:ext cx="9144000" cy="5410200"/>
          </a:xfrm>
        </p:spPr>
        <p:txBody>
          <a:bodyPr/>
          <a:lstStyle/>
          <a:p>
            <a:pPr marL="0" indent="0" algn="l">
              <a:lnSpc>
                <a:spcPct val="150000"/>
              </a:lnSpc>
              <a:spcBef>
                <a:spcPts val="0"/>
              </a:spcBef>
            </a:pPr>
            <a:r>
              <a:rPr lang="zh-CN" altLang="en-US" dirty="0" smtClean="0"/>
              <a:t>        如果指令是从片外</a:t>
            </a:r>
            <a:r>
              <a:rPr lang="en-US" altLang="zh-CN" dirty="0" smtClean="0">
                <a:ea typeface="宋体" charset="-122"/>
              </a:rPr>
              <a:t>EPROM</a:t>
            </a:r>
            <a:r>
              <a:rPr lang="zh-CN" altLang="en-US" dirty="0" smtClean="0"/>
              <a:t>中读取的，除了</a:t>
            </a:r>
            <a:r>
              <a:rPr lang="en-US" altLang="zh-CN" dirty="0" smtClean="0">
                <a:ea typeface="宋体" charset="-122"/>
              </a:rPr>
              <a:t>ALE</a:t>
            </a:r>
            <a:r>
              <a:rPr lang="zh-CN" altLang="en-US" dirty="0" smtClean="0"/>
              <a:t>用于低</a:t>
            </a:r>
            <a:r>
              <a:rPr lang="en-US" altLang="zh-CN" dirty="0" smtClean="0">
                <a:ea typeface="宋体" charset="-122"/>
              </a:rPr>
              <a:t>8</a:t>
            </a:r>
            <a:r>
              <a:rPr lang="zh-CN" altLang="en-US" dirty="0" smtClean="0"/>
              <a:t>位地址锁存信号之外，控制信号还有</a:t>
            </a:r>
            <a:r>
              <a:rPr lang="en-US" altLang="zh-CN" b="1" dirty="0" smtClean="0">
                <a:solidFill>
                  <a:srgbClr val="FF3300"/>
                </a:solidFill>
                <a:ea typeface="宋体" charset="-122"/>
              </a:rPr>
              <a:t>         </a:t>
            </a:r>
            <a:r>
              <a:rPr lang="zh-CN" altLang="en-US" dirty="0" smtClean="0">
                <a:ea typeface="宋体" charset="-122"/>
              </a:rPr>
              <a:t> </a:t>
            </a:r>
            <a:r>
              <a:rPr lang="zh-CN" altLang="en-US" dirty="0" smtClean="0"/>
              <a:t>，</a:t>
            </a:r>
            <a:r>
              <a:rPr lang="zh-CN" altLang="en-US" dirty="0" smtClean="0">
                <a:ea typeface="宋体" charset="-122"/>
              </a:rPr>
              <a:t> </a:t>
            </a:r>
            <a:r>
              <a:rPr lang="zh-CN" altLang="en-US" dirty="0" smtClean="0"/>
              <a:t>接外扩</a:t>
            </a:r>
            <a:r>
              <a:rPr lang="en-US" altLang="zh-CN" dirty="0" smtClean="0">
                <a:ea typeface="宋体" charset="-122"/>
              </a:rPr>
              <a:t>EPROM</a:t>
            </a:r>
            <a:r>
              <a:rPr lang="zh-CN" altLang="en-US" dirty="0" smtClean="0"/>
              <a:t>的</a:t>
            </a:r>
            <a:r>
              <a:rPr lang="en-US" altLang="zh-CN" b="1" dirty="0" smtClean="0">
                <a:solidFill>
                  <a:srgbClr val="FF3300"/>
                </a:solidFill>
                <a:ea typeface="宋体" charset="-122"/>
              </a:rPr>
              <a:t>          </a:t>
            </a:r>
            <a:r>
              <a:rPr lang="zh-CN" altLang="en-US" dirty="0" smtClean="0"/>
              <a:t>脚。此外，</a:t>
            </a:r>
            <a:r>
              <a:rPr lang="en-US" altLang="zh-CN" dirty="0" smtClean="0">
                <a:ea typeface="宋体" charset="-122"/>
              </a:rPr>
              <a:t>P0</a:t>
            </a:r>
            <a:r>
              <a:rPr lang="zh-CN" altLang="en-US" dirty="0" smtClean="0"/>
              <a:t>口分时用作低</a:t>
            </a:r>
            <a:r>
              <a:rPr lang="en-US" altLang="zh-CN" dirty="0" smtClean="0">
                <a:ea typeface="宋体" charset="-122"/>
              </a:rPr>
              <a:t>8</a:t>
            </a:r>
            <a:r>
              <a:rPr lang="zh-CN" altLang="en-US" dirty="0" smtClean="0"/>
              <a:t>位地址总线和数据总线，</a:t>
            </a:r>
            <a:r>
              <a:rPr lang="en-US" altLang="zh-CN" dirty="0" smtClean="0">
                <a:ea typeface="宋体" charset="-122"/>
              </a:rPr>
              <a:t>P2</a:t>
            </a:r>
            <a:r>
              <a:rPr lang="zh-CN" altLang="en-US" dirty="0" smtClean="0"/>
              <a:t>口用作高</a:t>
            </a:r>
            <a:r>
              <a:rPr lang="en-US" altLang="zh-CN" dirty="0" smtClean="0">
                <a:ea typeface="宋体" charset="-122"/>
              </a:rPr>
              <a:t>8</a:t>
            </a:r>
            <a:r>
              <a:rPr lang="zh-CN" altLang="en-US" dirty="0" smtClean="0"/>
              <a:t>位地址线。</a:t>
            </a:r>
          </a:p>
          <a:p>
            <a:pPr marL="0" indent="0" algn="l">
              <a:lnSpc>
                <a:spcPct val="150000"/>
              </a:lnSpc>
              <a:spcBef>
                <a:spcPts val="0"/>
              </a:spcBef>
            </a:pPr>
            <a:r>
              <a:rPr lang="en-US" altLang="zh-CN" b="1" dirty="0" smtClean="0">
                <a:solidFill>
                  <a:srgbClr val="FF3300"/>
                </a:solidFill>
                <a:ea typeface="宋体" charset="-122"/>
              </a:rPr>
              <a:t>        2</a:t>
            </a:r>
            <a:r>
              <a:rPr lang="zh-CN" altLang="en-US" b="1" dirty="0" smtClean="0">
                <a:solidFill>
                  <a:srgbClr val="FF3300"/>
                </a:solidFill>
              </a:rPr>
              <a:t>．操作时序</a:t>
            </a:r>
          </a:p>
          <a:p>
            <a:pPr marL="0" indent="0" algn="l">
              <a:lnSpc>
                <a:spcPct val="150000"/>
              </a:lnSpc>
              <a:spcBef>
                <a:spcPts val="0"/>
              </a:spcBef>
            </a:pPr>
            <a:r>
              <a:rPr lang="en-US" altLang="zh-CN" dirty="0" smtClean="0">
                <a:ea typeface="宋体" charset="-122"/>
              </a:rPr>
              <a:t>        AT89S51</a:t>
            </a:r>
            <a:r>
              <a:rPr lang="zh-CN" altLang="en-US" dirty="0" smtClean="0"/>
              <a:t>对片外</a:t>
            </a:r>
            <a:r>
              <a:rPr lang="en-US" altLang="zh-CN" dirty="0" smtClean="0">
                <a:ea typeface="宋体" charset="-122"/>
              </a:rPr>
              <a:t>ROM</a:t>
            </a:r>
            <a:r>
              <a:rPr lang="zh-CN" altLang="en-US" dirty="0" smtClean="0"/>
              <a:t>的操作时序分两种，即</a:t>
            </a:r>
            <a:r>
              <a:rPr lang="zh-CN" altLang="en-US" b="1" dirty="0" smtClean="0">
                <a:solidFill>
                  <a:srgbClr val="3333CC"/>
                </a:solidFill>
              </a:rPr>
              <a:t>执行非</a:t>
            </a:r>
            <a:r>
              <a:rPr lang="en-US" altLang="zh-CN" b="1" dirty="0" smtClean="0">
                <a:solidFill>
                  <a:srgbClr val="3333CC"/>
                </a:solidFill>
                <a:ea typeface="宋体" charset="-122"/>
              </a:rPr>
              <a:t>MOVX</a:t>
            </a:r>
            <a:r>
              <a:rPr lang="zh-CN" altLang="en-US" b="1" dirty="0" smtClean="0">
                <a:solidFill>
                  <a:srgbClr val="3333CC"/>
                </a:solidFill>
              </a:rPr>
              <a:t>指令</a:t>
            </a:r>
            <a:r>
              <a:rPr lang="zh-CN" altLang="en-US" dirty="0" smtClean="0"/>
              <a:t>的时序和</a:t>
            </a:r>
            <a:r>
              <a:rPr lang="zh-CN" altLang="en-US" b="1" dirty="0" smtClean="0">
                <a:solidFill>
                  <a:srgbClr val="3333CC"/>
                </a:solidFill>
              </a:rPr>
              <a:t>执行</a:t>
            </a:r>
            <a:r>
              <a:rPr lang="en-US" altLang="zh-CN" b="1" dirty="0" smtClean="0">
                <a:solidFill>
                  <a:srgbClr val="3333CC"/>
                </a:solidFill>
                <a:ea typeface="宋体" charset="-122"/>
              </a:rPr>
              <a:t>MOVX</a:t>
            </a:r>
            <a:r>
              <a:rPr lang="zh-CN" altLang="en-US" b="1" dirty="0" smtClean="0">
                <a:solidFill>
                  <a:srgbClr val="3333CC"/>
                </a:solidFill>
              </a:rPr>
              <a:t>指令</a:t>
            </a:r>
            <a:r>
              <a:rPr lang="zh-CN" altLang="en-US" dirty="0" smtClean="0"/>
              <a:t>的时序，如</a:t>
            </a:r>
            <a:r>
              <a:rPr lang="zh-CN" altLang="en-US" b="1" dirty="0" smtClean="0">
                <a:solidFill>
                  <a:srgbClr val="3333CC"/>
                </a:solidFill>
                <a:hlinkClick r:id="rId3" action="ppaction://hlinksldjump"/>
              </a:rPr>
              <a:t>图</a:t>
            </a:r>
            <a:r>
              <a:rPr lang="en-US" altLang="zh-CN" b="1" dirty="0" smtClean="0">
                <a:solidFill>
                  <a:srgbClr val="3333CC"/>
                </a:solidFill>
                <a:hlinkClick r:id="rId3" action="ppaction://hlinksldjump"/>
              </a:rPr>
              <a:t>3</a:t>
            </a:r>
            <a:r>
              <a:rPr lang="en-US" altLang="zh-CN" b="1" dirty="0" smtClean="0">
                <a:solidFill>
                  <a:srgbClr val="3333CC"/>
                </a:solidFill>
                <a:ea typeface="宋体" charset="-122"/>
                <a:hlinkClick r:id="rId3" action="ppaction://hlinksldjump"/>
              </a:rPr>
              <a:t>-18</a:t>
            </a:r>
            <a:r>
              <a:rPr lang="zh-CN" altLang="en-US" b="1" dirty="0" smtClean="0">
                <a:ea typeface="宋体" charset="-122"/>
              </a:rPr>
              <a:t>和</a:t>
            </a:r>
            <a:r>
              <a:rPr lang="zh-CN" altLang="en-US" b="1" dirty="0" smtClean="0">
                <a:ea typeface="宋体" charset="-122"/>
                <a:hlinkClick r:id="rId4" action="ppaction://hlinksldjump"/>
              </a:rPr>
              <a:t>图</a:t>
            </a:r>
            <a:r>
              <a:rPr lang="en-US" altLang="zh-CN" b="1" dirty="0" smtClean="0">
                <a:ea typeface="宋体" charset="-122"/>
                <a:hlinkClick r:id="rId4" action="ppaction://hlinksldjump"/>
              </a:rPr>
              <a:t>3-19</a:t>
            </a:r>
            <a:r>
              <a:rPr lang="zh-CN" altLang="en-US" dirty="0" smtClean="0">
                <a:ea typeface="宋体" charset="-122"/>
              </a:rPr>
              <a:t>所</a:t>
            </a:r>
            <a:r>
              <a:rPr lang="zh-CN" altLang="en-US" b="1" dirty="0" smtClean="0">
                <a:ea typeface="宋体" charset="-122"/>
              </a:rPr>
              <a:t>示</a:t>
            </a:r>
            <a:r>
              <a:rPr lang="zh-CN" altLang="en-US" dirty="0" smtClean="0"/>
              <a:t>。</a:t>
            </a:r>
          </a:p>
        </p:txBody>
      </p:sp>
      <p:graphicFrame>
        <p:nvGraphicFramePr>
          <p:cNvPr id="40971" name="Object 11"/>
          <p:cNvGraphicFramePr>
            <a:graphicFrameLocks noChangeAspect="1"/>
          </p:cNvGraphicFramePr>
          <p:nvPr>
            <p:extLst>
              <p:ext uri="{D42A27DB-BD31-4B8C-83A1-F6EECF244321}">
                <p14:modId xmlns:p14="http://schemas.microsoft.com/office/powerpoint/2010/main" val="350660665"/>
              </p:ext>
            </p:extLst>
          </p:nvPr>
        </p:nvGraphicFramePr>
        <p:xfrm>
          <a:off x="8174038" y="1287463"/>
          <a:ext cx="512762" cy="414337"/>
        </p:xfrm>
        <a:graphic>
          <a:graphicData uri="http://schemas.openxmlformats.org/presentationml/2006/ole">
            <mc:AlternateContent xmlns:mc="http://schemas.openxmlformats.org/markup-compatibility/2006">
              <mc:Choice xmlns:v="urn:schemas-microsoft-com:vml" Requires="v">
                <p:oleObj spid="_x0000_s282734" name="Equation" r:id="rId5" imgW="266400" imgH="215640" progId="Equation.DSMT4">
                  <p:embed/>
                </p:oleObj>
              </mc:Choice>
              <mc:Fallback>
                <p:oleObj name="Equation" r:id="rId5" imgW="2664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74038" y="1287463"/>
                        <a:ext cx="512762" cy="414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72" name="Object 12"/>
          <p:cNvGraphicFramePr>
            <a:graphicFrameLocks noChangeAspect="1"/>
          </p:cNvGraphicFramePr>
          <p:nvPr>
            <p:extLst>
              <p:ext uri="{D42A27DB-BD31-4B8C-83A1-F6EECF244321}">
                <p14:modId xmlns:p14="http://schemas.microsoft.com/office/powerpoint/2010/main" val="957649713"/>
              </p:ext>
            </p:extLst>
          </p:nvPr>
        </p:nvGraphicFramePr>
        <p:xfrm>
          <a:off x="4386263" y="1265238"/>
          <a:ext cx="865187" cy="419100"/>
        </p:xfrm>
        <a:graphic>
          <a:graphicData uri="http://schemas.openxmlformats.org/presentationml/2006/ole">
            <mc:AlternateContent xmlns:mc="http://schemas.openxmlformats.org/markup-compatibility/2006">
              <mc:Choice xmlns:v="urn:schemas-microsoft-com:vml" Requires="v">
                <p:oleObj spid="_x0000_s282735" name="Equation" r:id="rId7" imgW="444240" imgH="215640" progId="Equation.DSMT4">
                  <p:embed/>
                </p:oleObj>
              </mc:Choice>
              <mc:Fallback>
                <p:oleObj name="Equation" r:id="rId7" imgW="444240" imgH="2156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86263" y="1265238"/>
                        <a:ext cx="865187" cy="419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84986234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9FBD2F92-FD55-4FC5-8D6E-16748984E4AE}" type="slidenum">
              <a:rPr lang="zh-CN" altLang="en-US"/>
              <a:pPr>
                <a:defRPr/>
              </a:pPr>
              <a:t>45</a:t>
            </a:fld>
            <a:endParaRPr lang="en-US" altLang="zh-CN"/>
          </a:p>
        </p:txBody>
      </p:sp>
      <p:sp>
        <p:nvSpPr>
          <p:cNvPr id="41986" name="内容占位符 1"/>
          <p:cNvSpPr>
            <a:spLocks noGrp="1"/>
          </p:cNvSpPr>
          <p:nvPr>
            <p:ph/>
          </p:nvPr>
        </p:nvSpPr>
        <p:spPr>
          <a:xfrm>
            <a:off x="0" y="658813"/>
            <a:ext cx="9042400" cy="5410200"/>
          </a:xfrm>
        </p:spPr>
        <p:txBody>
          <a:bodyPr/>
          <a:lstStyle/>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1</a:t>
            </a:r>
            <a:r>
              <a:rPr lang="zh-CN" altLang="en-US" b="1" dirty="0" smtClean="0">
                <a:solidFill>
                  <a:srgbClr val="FF3300"/>
                </a:solidFill>
              </a:rPr>
              <a:t>）应用系统中无片外</a:t>
            </a:r>
            <a:r>
              <a:rPr lang="en-US" altLang="zh-CN" b="1" dirty="0" smtClean="0">
                <a:solidFill>
                  <a:srgbClr val="FF3300"/>
                </a:solidFill>
                <a:ea typeface="宋体" charset="-122"/>
              </a:rPr>
              <a:t>RAM</a:t>
            </a:r>
            <a:endParaRPr lang="zh-CN" altLang="en-US" dirty="0" smtClean="0">
              <a:solidFill>
                <a:srgbClr val="FF3300"/>
              </a:solidFill>
            </a:endParaRPr>
          </a:p>
          <a:p>
            <a:pPr marL="0" indent="0" algn="l" fontAlgn="ctr">
              <a:lnSpc>
                <a:spcPct val="150000"/>
              </a:lnSpc>
              <a:spcBef>
                <a:spcPts val="0"/>
              </a:spcBef>
            </a:pPr>
            <a:r>
              <a:rPr lang="zh-CN" altLang="en-US" dirty="0" smtClean="0"/>
              <a:t>        系统</a:t>
            </a:r>
            <a:r>
              <a:rPr lang="zh-CN" altLang="en-US" b="1" dirty="0" smtClean="0">
                <a:solidFill>
                  <a:srgbClr val="3333CC"/>
                </a:solidFill>
              </a:rPr>
              <a:t>无片外</a:t>
            </a:r>
            <a:r>
              <a:rPr lang="en-US" altLang="zh-CN" b="1" dirty="0" smtClean="0">
                <a:solidFill>
                  <a:srgbClr val="3333CC"/>
                </a:solidFill>
                <a:ea typeface="宋体" charset="-122"/>
              </a:rPr>
              <a:t>RAM</a:t>
            </a:r>
            <a:r>
              <a:rPr lang="zh-CN" altLang="en-US" b="1" dirty="0" smtClean="0">
                <a:solidFill>
                  <a:srgbClr val="3333CC"/>
                </a:solidFill>
              </a:rPr>
              <a:t>（或</a:t>
            </a:r>
            <a:r>
              <a:rPr lang="en-US" altLang="zh-CN" b="1" dirty="0" smtClean="0">
                <a:solidFill>
                  <a:srgbClr val="3333CC"/>
                </a:solidFill>
                <a:ea typeface="宋体" charset="-122"/>
              </a:rPr>
              <a:t>I/O</a:t>
            </a:r>
            <a:r>
              <a:rPr lang="zh-CN" altLang="en-US" b="1" dirty="0" smtClean="0">
                <a:solidFill>
                  <a:srgbClr val="3333CC"/>
                </a:solidFill>
              </a:rPr>
              <a:t>）</a:t>
            </a:r>
            <a:r>
              <a:rPr lang="zh-CN" altLang="en-US" dirty="0" smtClean="0"/>
              <a:t>时，</a:t>
            </a:r>
            <a:r>
              <a:rPr lang="zh-CN" altLang="en-US" b="1" dirty="0" smtClean="0">
                <a:solidFill>
                  <a:srgbClr val="3333CC"/>
                </a:solidFill>
              </a:rPr>
              <a:t>不用执行</a:t>
            </a:r>
            <a:r>
              <a:rPr lang="en-US" altLang="zh-CN" b="1" dirty="0" smtClean="0">
                <a:solidFill>
                  <a:srgbClr val="3333CC"/>
                </a:solidFill>
                <a:ea typeface="宋体" charset="-122"/>
              </a:rPr>
              <a:t>MOVX</a:t>
            </a:r>
            <a:r>
              <a:rPr lang="zh-CN" altLang="en-US" b="1" dirty="0" smtClean="0">
                <a:solidFill>
                  <a:srgbClr val="3333CC"/>
                </a:solidFill>
              </a:rPr>
              <a:t>指令</a:t>
            </a:r>
            <a:r>
              <a:rPr lang="zh-CN" altLang="en-US" dirty="0" smtClean="0"/>
              <a:t>。</a:t>
            </a:r>
          </a:p>
          <a:p>
            <a:pPr marL="0" indent="0" algn="l" fontAlgn="ctr">
              <a:lnSpc>
                <a:spcPct val="150000"/>
              </a:lnSpc>
              <a:spcBef>
                <a:spcPts val="0"/>
              </a:spcBef>
            </a:pPr>
            <a:r>
              <a:rPr lang="zh-CN" altLang="en-US" dirty="0" smtClean="0"/>
              <a:t>        在</a:t>
            </a:r>
            <a:r>
              <a:rPr lang="zh-CN" altLang="en-US" b="1" dirty="0" smtClean="0">
                <a:solidFill>
                  <a:srgbClr val="3333CC"/>
                </a:solidFill>
              </a:rPr>
              <a:t>执行非</a:t>
            </a:r>
            <a:r>
              <a:rPr lang="en-US" altLang="zh-CN" b="1" dirty="0" smtClean="0">
                <a:solidFill>
                  <a:srgbClr val="3333CC"/>
                </a:solidFill>
                <a:ea typeface="宋体" charset="-122"/>
              </a:rPr>
              <a:t>MOVX</a:t>
            </a:r>
            <a:r>
              <a:rPr lang="zh-CN" altLang="en-US" b="1" dirty="0" smtClean="0">
                <a:solidFill>
                  <a:srgbClr val="3333CC"/>
                </a:solidFill>
              </a:rPr>
              <a:t>指令</a:t>
            </a:r>
            <a:r>
              <a:rPr lang="zh-CN" altLang="en-US" dirty="0" smtClean="0"/>
              <a:t>时，时序如</a:t>
            </a:r>
            <a:r>
              <a:rPr lang="zh-CN" altLang="en-US" b="1" dirty="0" smtClean="0">
                <a:solidFill>
                  <a:srgbClr val="3333CC"/>
                </a:solidFill>
                <a:hlinkClick r:id="rId2" action="ppaction://hlinksldjump"/>
              </a:rPr>
              <a:t>图</a:t>
            </a:r>
            <a:r>
              <a:rPr lang="en-US" altLang="zh-CN" b="1" dirty="0" smtClean="0">
                <a:solidFill>
                  <a:srgbClr val="3333CC"/>
                </a:solidFill>
                <a:hlinkClick r:id="rId2" action="ppaction://hlinksldjump"/>
              </a:rPr>
              <a:t>3</a:t>
            </a:r>
            <a:r>
              <a:rPr lang="en-US" altLang="zh-CN" b="1" dirty="0" smtClean="0">
                <a:solidFill>
                  <a:srgbClr val="3333CC"/>
                </a:solidFill>
                <a:ea typeface="宋体" charset="-122"/>
                <a:hlinkClick r:id="rId2" action="ppaction://hlinksldjump"/>
              </a:rPr>
              <a:t>-18</a:t>
            </a:r>
            <a:r>
              <a:rPr lang="zh-CN" altLang="en-US" b="1" dirty="0" smtClean="0">
                <a:ea typeface="宋体" charset="-122"/>
              </a:rPr>
              <a:t>所示。</a:t>
            </a:r>
            <a:endParaRPr lang="zh-CN" altLang="en-US" dirty="0" smtClean="0"/>
          </a:p>
          <a:p>
            <a:pPr marL="0" indent="0" algn="l" fontAlgn="ctr">
              <a:lnSpc>
                <a:spcPct val="150000"/>
              </a:lnSpc>
              <a:spcBef>
                <a:spcPts val="0"/>
              </a:spcBef>
            </a:pPr>
            <a:r>
              <a:rPr lang="en-US" altLang="zh-CN" b="1" dirty="0" smtClean="0">
                <a:solidFill>
                  <a:srgbClr val="3333CC"/>
                </a:solidFill>
                <a:ea typeface="宋体" charset="-122"/>
              </a:rPr>
              <a:t>        P0</a:t>
            </a:r>
            <a:r>
              <a:rPr lang="zh-CN" altLang="en-US" b="1" dirty="0" smtClean="0">
                <a:solidFill>
                  <a:srgbClr val="3333CC"/>
                </a:solidFill>
              </a:rPr>
              <a:t>口</a:t>
            </a:r>
            <a:r>
              <a:rPr lang="zh-CN" altLang="en-US" dirty="0" smtClean="0"/>
              <a:t>作为地址</a:t>
            </a:r>
            <a:r>
              <a:rPr lang="en-US" altLang="zh-CN" dirty="0" smtClean="0">
                <a:ea typeface="宋体" charset="-122"/>
              </a:rPr>
              <a:t>/</a:t>
            </a:r>
            <a:r>
              <a:rPr lang="zh-CN" altLang="en-US" dirty="0" smtClean="0"/>
              <a:t>数据复用的双向总线，用于输入指令或输出程序存储器的低</a:t>
            </a:r>
            <a:r>
              <a:rPr lang="en-US" altLang="zh-CN" dirty="0" smtClean="0">
                <a:ea typeface="宋体" charset="-122"/>
              </a:rPr>
              <a:t>8</a:t>
            </a:r>
            <a:r>
              <a:rPr lang="zh-CN" altLang="en-US" dirty="0" smtClean="0"/>
              <a:t>位地址</a:t>
            </a:r>
            <a:r>
              <a:rPr lang="en-US" altLang="zh-CN" dirty="0" smtClean="0">
                <a:ea typeface="宋体" charset="-122"/>
              </a:rPr>
              <a:t>PCL</a:t>
            </a:r>
            <a:r>
              <a:rPr lang="zh-CN" altLang="en-US" dirty="0" smtClean="0"/>
              <a:t>。</a:t>
            </a:r>
          </a:p>
          <a:p>
            <a:pPr marL="0" indent="0" algn="l" fontAlgn="ctr">
              <a:lnSpc>
                <a:spcPct val="150000"/>
              </a:lnSpc>
              <a:spcBef>
                <a:spcPts val="0"/>
              </a:spcBef>
            </a:pPr>
            <a:r>
              <a:rPr lang="en-US" altLang="zh-CN" b="1" dirty="0" smtClean="0">
                <a:solidFill>
                  <a:srgbClr val="3333CC"/>
                </a:solidFill>
                <a:ea typeface="宋体" charset="-122"/>
              </a:rPr>
              <a:t>        P2</a:t>
            </a:r>
            <a:r>
              <a:rPr lang="zh-CN" altLang="en-US" b="1" dirty="0" smtClean="0">
                <a:solidFill>
                  <a:srgbClr val="3333CC"/>
                </a:solidFill>
              </a:rPr>
              <a:t>口</a:t>
            </a:r>
            <a:r>
              <a:rPr lang="zh-CN" altLang="en-US" dirty="0" smtClean="0"/>
              <a:t>专门用于输出程序存储器的高</a:t>
            </a:r>
            <a:r>
              <a:rPr lang="en-US" altLang="zh-CN" dirty="0" smtClean="0">
                <a:ea typeface="宋体" charset="-122"/>
              </a:rPr>
              <a:t>8</a:t>
            </a:r>
            <a:r>
              <a:rPr lang="zh-CN" altLang="en-US" dirty="0" smtClean="0"/>
              <a:t>位地址</a:t>
            </a:r>
            <a:r>
              <a:rPr lang="en-US" altLang="zh-CN" dirty="0" smtClean="0">
                <a:ea typeface="宋体" charset="-122"/>
              </a:rPr>
              <a:t>PCH</a:t>
            </a:r>
            <a:r>
              <a:rPr lang="zh-CN" altLang="en-US" dirty="0" smtClean="0"/>
              <a:t>。</a:t>
            </a:r>
            <a:r>
              <a:rPr lang="en-US" altLang="zh-CN" dirty="0" smtClean="0">
                <a:ea typeface="宋体" charset="-122"/>
              </a:rPr>
              <a:t>P0</a:t>
            </a:r>
            <a:r>
              <a:rPr lang="zh-CN" altLang="en-US" dirty="0" smtClean="0"/>
              <a:t>口分时复用，故首先要将</a:t>
            </a:r>
            <a:r>
              <a:rPr lang="en-US" altLang="zh-CN" dirty="0" smtClean="0">
                <a:ea typeface="宋体" charset="-122"/>
              </a:rPr>
              <a:t>P0</a:t>
            </a:r>
            <a:r>
              <a:rPr lang="zh-CN" altLang="en-US" dirty="0" smtClean="0"/>
              <a:t>口输出的低</a:t>
            </a:r>
            <a:r>
              <a:rPr lang="en-US" altLang="zh-CN" dirty="0" smtClean="0">
                <a:ea typeface="宋体" charset="-122"/>
              </a:rPr>
              <a:t>8</a:t>
            </a:r>
            <a:r>
              <a:rPr lang="zh-CN" altLang="en-US" dirty="0" smtClean="0"/>
              <a:t>位地址</a:t>
            </a:r>
            <a:r>
              <a:rPr lang="en-US" altLang="zh-CN" dirty="0" smtClean="0">
                <a:ea typeface="宋体" charset="-122"/>
              </a:rPr>
              <a:t>PCL</a:t>
            </a:r>
            <a:r>
              <a:rPr lang="zh-CN" altLang="en-US" dirty="0" smtClean="0"/>
              <a:t>锁存在锁存器中，然后</a:t>
            </a:r>
            <a:r>
              <a:rPr lang="en-US" altLang="zh-CN" dirty="0" smtClean="0">
                <a:ea typeface="宋体" charset="-122"/>
              </a:rPr>
              <a:t>P0</a:t>
            </a:r>
            <a:r>
              <a:rPr lang="zh-CN" altLang="en-US" dirty="0" smtClean="0"/>
              <a:t>口再作为数据口。在</a:t>
            </a:r>
            <a:r>
              <a:rPr lang="zh-CN" altLang="en-US" b="1" dirty="0" smtClean="0">
                <a:solidFill>
                  <a:srgbClr val="3333CC"/>
                </a:solidFill>
              </a:rPr>
              <a:t>每个机器周期中，允许地址锁存两次有效</a:t>
            </a:r>
            <a:r>
              <a:rPr lang="zh-CN" altLang="en-US" dirty="0" smtClean="0"/>
              <a:t>，</a:t>
            </a:r>
            <a:r>
              <a:rPr lang="en-US" altLang="zh-CN" dirty="0" smtClean="0">
                <a:ea typeface="宋体" charset="-122"/>
              </a:rPr>
              <a:t>ALE</a:t>
            </a:r>
            <a:r>
              <a:rPr lang="zh-CN" altLang="en-US" dirty="0" smtClean="0"/>
              <a:t>在下降沿时，将</a:t>
            </a:r>
            <a:r>
              <a:rPr lang="en-US" altLang="zh-CN" dirty="0" smtClean="0">
                <a:ea typeface="宋体" charset="-122"/>
              </a:rPr>
              <a:t>P0</a:t>
            </a:r>
            <a:r>
              <a:rPr lang="zh-CN" altLang="en-US" dirty="0" smtClean="0"/>
              <a:t>口的低</a:t>
            </a:r>
            <a:r>
              <a:rPr lang="en-US" altLang="zh-CN" dirty="0" smtClean="0">
                <a:ea typeface="宋体" charset="-122"/>
              </a:rPr>
              <a:t>8</a:t>
            </a:r>
            <a:r>
              <a:rPr lang="zh-CN" altLang="en-US" dirty="0" smtClean="0"/>
              <a:t>位地址</a:t>
            </a:r>
            <a:r>
              <a:rPr lang="en-US" altLang="zh-CN" dirty="0" smtClean="0">
                <a:ea typeface="宋体" charset="-122"/>
              </a:rPr>
              <a:t>PCL</a:t>
            </a:r>
            <a:r>
              <a:rPr lang="zh-CN" altLang="en-US" dirty="0" smtClean="0"/>
              <a:t>锁存在锁存器中。</a:t>
            </a:r>
          </a:p>
        </p:txBody>
      </p:sp>
    </p:spTree>
    <p:extLst>
      <p:ext uri="{BB962C8B-B14F-4D97-AF65-F5344CB8AC3E}">
        <p14:creationId xmlns:p14="http://schemas.microsoft.com/office/powerpoint/2010/main" val="20585648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4294967295"/>
          </p:nvPr>
        </p:nvSpPr>
        <p:spPr>
          <a:xfrm>
            <a:off x="8534400" y="6527800"/>
            <a:ext cx="2133600" cy="457200"/>
          </a:xfrm>
          <a:prstGeom prst="rect">
            <a:avLst/>
          </a:prstGeom>
        </p:spPr>
        <p:txBody>
          <a:bodyPr/>
          <a:lstStyle/>
          <a:p>
            <a:pPr>
              <a:defRPr/>
            </a:pPr>
            <a:fld id="{62DAF2D6-FE2A-4201-BA44-FDDDA4D6FCA5}" type="slidenum">
              <a:rPr lang="zh-CN" altLang="en-US"/>
              <a:pPr>
                <a:defRPr/>
              </a:pPr>
              <a:t>46</a:t>
            </a:fld>
            <a:endParaRPr lang="en-US" altLang="zh-CN" dirty="0"/>
          </a:p>
        </p:txBody>
      </p:sp>
      <p:pic>
        <p:nvPicPr>
          <p:cNvPr id="132100" name="Picture 1" descr="0812"/>
          <p:cNvPicPr>
            <a:picLocks noChangeAspect="1" noChangeArrowheads="1"/>
          </p:cNvPicPr>
          <p:nvPr/>
        </p:nvPicPr>
        <p:blipFill>
          <a:blip r:embed="rId3" cstate="print">
            <a:extLst>
              <a:ext uri="{28A0092B-C50C-407E-A947-70E740481C1C}">
                <a14:useLocalDpi xmlns:a14="http://schemas.microsoft.com/office/drawing/2010/main" val="0"/>
              </a:ext>
            </a:extLst>
          </a:blip>
          <a:srcRect r="1135" b="51048"/>
          <a:stretch>
            <a:fillRect/>
          </a:stretch>
        </p:blipFill>
        <p:spPr bwMode="auto">
          <a:xfrm>
            <a:off x="-199208" y="698500"/>
            <a:ext cx="9457508" cy="5109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1" name="Rectangle 5"/>
          <p:cNvSpPr>
            <a:spLocks noChangeArrowheads="1"/>
          </p:cNvSpPr>
          <p:nvPr/>
        </p:nvSpPr>
        <p:spPr bwMode="auto">
          <a:xfrm>
            <a:off x="2465556" y="5949950"/>
            <a:ext cx="420018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3-18</a:t>
            </a:r>
            <a:r>
              <a:rPr lang="en-US" altLang="zh-CN" sz="2000" b="1" dirty="0" smtClean="0">
                <a:solidFill>
                  <a:srgbClr val="3333CC"/>
                </a:solidFill>
              </a:rPr>
              <a:t>    </a:t>
            </a:r>
            <a:r>
              <a:rPr lang="zh-CN" altLang="en-US" sz="2000" b="1" dirty="0">
                <a:solidFill>
                  <a:srgbClr val="3333CC"/>
                </a:solidFill>
              </a:rPr>
              <a:t>执行非</a:t>
            </a:r>
            <a:r>
              <a:rPr lang="en-US" altLang="zh-CN" sz="2000" b="1" dirty="0">
                <a:solidFill>
                  <a:srgbClr val="3333CC"/>
                </a:solidFill>
              </a:rPr>
              <a:t>MOVX</a:t>
            </a:r>
            <a:r>
              <a:rPr lang="zh-CN" altLang="en-US" sz="2000" b="1" dirty="0">
                <a:solidFill>
                  <a:srgbClr val="3333CC"/>
                </a:solidFill>
              </a:rPr>
              <a:t>指令的时序</a:t>
            </a:r>
          </a:p>
        </p:txBody>
      </p:sp>
    </p:spTree>
    <p:extLst>
      <p:ext uri="{BB962C8B-B14F-4D97-AF65-F5344CB8AC3E}">
        <p14:creationId xmlns:p14="http://schemas.microsoft.com/office/powerpoint/2010/main" val="868904142"/>
      </p:ext>
    </p:extLst>
  </p:cSld>
  <p:clrMapOvr>
    <a:masterClrMapping/>
  </p:clrMapOvr>
  <p:transition>
    <p:random/>
    <p:sndAc>
      <p:stSnd>
        <p:snd r:embed="rId2" name="camera.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85C19B51-D656-4480-8AA1-02CDA95E7E28}" type="slidenum">
              <a:rPr lang="zh-CN" altLang="en-US"/>
              <a:pPr>
                <a:defRPr/>
              </a:pPr>
              <a:t>47</a:t>
            </a:fld>
            <a:endParaRPr lang="en-US" altLang="zh-CN"/>
          </a:p>
        </p:txBody>
      </p:sp>
      <p:sp>
        <p:nvSpPr>
          <p:cNvPr id="43010" name="内容占位符 1"/>
          <p:cNvSpPr>
            <a:spLocks noGrp="1"/>
          </p:cNvSpPr>
          <p:nvPr>
            <p:ph/>
          </p:nvPr>
        </p:nvSpPr>
        <p:spPr>
          <a:xfrm>
            <a:off x="471268" y="808892"/>
            <a:ext cx="8229600" cy="5410200"/>
          </a:xfrm>
        </p:spPr>
        <p:txBody>
          <a:bodyPr/>
          <a:lstStyle/>
          <a:p>
            <a:pPr>
              <a:lnSpc>
                <a:spcPct val="130000"/>
              </a:lnSpc>
            </a:pPr>
            <a:r>
              <a:rPr lang="zh-CN" altLang="en-US" dirty="0" smtClean="0"/>
              <a:t>    同时，</a:t>
            </a:r>
            <a:r>
              <a:rPr lang="en-US" altLang="zh-CN" b="1" dirty="0" smtClean="0">
                <a:solidFill>
                  <a:srgbClr val="FF3300"/>
                </a:solidFill>
                <a:ea typeface="宋体" charset="-122"/>
              </a:rPr>
              <a:t>        </a:t>
            </a:r>
            <a:r>
              <a:rPr lang="zh-CN" altLang="en-US" dirty="0" smtClean="0">
                <a:ea typeface="宋体" charset="-122"/>
              </a:rPr>
              <a:t> </a:t>
            </a:r>
            <a:r>
              <a:rPr lang="zh-CN" altLang="en-US" dirty="0" smtClean="0"/>
              <a:t>也是</a:t>
            </a:r>
            <a:r>
              <a:rPr lang="zh-CN" altLang="en-US" b="1" dirty="0" smtClean="0">
                <a:solidFill>
                  <a:srgbClr val="FF3300"/>
                </a:solidFill>
              </a:rPr>
              <a:t>每个机器周期中</a:t>
            </a:r>
            <a:r>
              <a:rPr lang="zh-CN" altLang="en-US" b="1" dirty="0" smtClean="0">
                <a:solidFill>
                  <a:srgbClr val="3333CC"/>
                </a:solidFill>
              </a:rPr>
              <a:t>两次</a:t>
            </a:r>
            <a:r>
              <a:rPr lang="zh-CN" altLang="en-US" b="1" dirty="0" smtClean="0">
                <a:solidFill>
                  <a:srgbClr val="FF3300"/>
                </a:solidFill>
              </a:rPr>
              <a:t>有效</a:t>
            </a:r>
            <a:r>
              <a:rPr lang="zh-CN" altLang="en-US" dirty="0" smtClean="0"/>
              <a:t>，用于选通片外程序存储器，将指令读入片内。</a:t>
            </a:r>
          </a:p>
          <a:p>
            <a:pPr>
              <a:lnSpc>
                <a:spcPct val="130000"/>
              </a:lnSpc>
            </a:pPr>
            <a:r>
              <a:rPr lang="zh-CN" altLang="en-US" dirty="0" smtClean="0"/>
              <a:t>    系统</a:t>
            </a:r>
            <a:r>
              <a:rPr lang="zh-CN" altLang="en-US" b="1" dirty="0" smtClean="0">
                <a:solidFill>
                  <a:srgbClr val="3333CC"/>
                </a:solidFill>
              </a:rPr>
              <a:t>无片外</a:t>
            </a:r>
            <a:r>
              <a:rPr lang="en-US" altLang="zh-CN" b="1" dirty="0" smtClean="0">
                <a:solidFill>
                  <a:srgbClr val="3333CC"/>
                </a:solidFill>
                <a:ea typeface="宋体" charset="-122"/>
              </a:rPr>
              <a:t>RAM</a:t>
            </a:r>
            <a:r>
              <a:rPr lang="zh-CN" altLang="en-US" b="1" dirty="0" smtClean="0">
                <a:solidFill>
                  <a:srgbClr val="3333CC"/>
                </a:solidFill>
              </a:rPr>
              <a:t>（或</a:t>
            </a:r>
            <a:r>
              <a:rPr lang="en-US" altLang="zh-CN" b="1" dirty="0" smtClean="0">
                <a:solidFill>
                  <a:srgbClr val="3333CC"/>
                </a:solidFill>
                <a:ea typeface="宋体" charset="-122"/>
              </a:rPr>
              <a:t>I/O</a:t>
            </a:r>
            <a:r>
              <a:rPr lang="zh-CN" altLang="en-US" b="1" dirty="0" smtClean="0">
                <a:solidFill>
                  <a:srgbClr val="3333CC"/>
                </a:solidFill>
              </a:rPr>
              <a:t>）时</a:t>
            </a:r>
            <a:r>
              <a:rPr lang="zh-CN" altLang="en-US" dirty="0" smtClean="0"/>
              <a:t>，此</a:t>
            </a:r>
            <a:r>
              <a:rPr lang="en-US" altLang="zh-CN" b="1" dirty="0" smtClean="0">
                <a:solidFill>
                  <a:srgbClr val="FF3300"/>
                </a:solidFill>
                <a:ea typeface="宋体" charset="-122"/>
              </a:rPr>
              <a:t>ALE</a:t>
            </a:r>
            <a:r>
              <a:rPr lang="zh-CN" altLang="en-US" b="1" dirty="0" smtClean="0">
                <a:solidFill>
                  <a:srgbClr val="FF3300"/>
                </a:solidFill>
              </a:rPr>
              <a:t>信号</a:t>
            </a:r>
            <a:r>
              <a:rPr lang="zh-CN" altLang="en-US" dirty="0" smtClean="0"/>
              <a:t>以振荡器频率的</a:t>
            </a:r>
            <a:r>
              <a:rPr lang="en-US" altLang="zh-CN" b="1" dirty="0" smtClean="0">
                <a:solidFill>
                  <a:srgbClr val="FF3300"/>
                </a:solidFill>
                <a:ea typeface="宋体" charset="-122"/>
              </a:rPr>
              <a:t>1/6</a:t>
            </a:r>
            <a:r>
              <a:rPr lang="zh-CN" altLang="en-US" dirty="0" smtClean="0"/>
              <a:t>出现在引脚上，它可用作外部时钟或定时脉冲信号。</a:t>
            </a:r>
          </a:p>
        </p:txBody>
      </p:sp>
      <p:graphicFrame>
        <p:nvGraphicFramePr>
          <p:cNvPr id="43018" name="Object 10"/>
          <p:cNvGraphicFramePr>
            <a:graphicFrameLocks noChangeAspect="1"/>
          </p:cNvGraphicFramePr>
          <p:nvPr>
            <p:extLst>
              <p:ext uri="{D42A27DB-BD31-4B8C-83A1-F6EECF244321}">
                <p14:modId xmlns:p14="http://schemas.microsoft.com/office/powerpoint/2010/main" val="542788571"/>
              </p:ext>
            </p:extLst>
          </p:nvPr>
        </p:nvGraphicFramePr>
        <p:xfrm>
          <a:off x="2429510" y="900967"/>
          <a:ext cx="855663" cy="414338"/>
        </p:xfrm>
        <a:graphic>
          <a:graphicData uri="http://schemas.openxmlformats.org/presentationml/2006/ole">
            <mc:AlternateContent xmlns:mc="http://schemas.openxmlformats.org/markup-compatibility/2006">
              <mc:Choice xmlns:v="urn:schemas-microsoft-com:vml" Requires="v">
                <p:oleObj spid="_x0000_s283697" name="Equation" r:id="rId3" imgW="444240" imgH="215640" progId="Equation.DSMT4">
                  <p:embed/>
                </p:oleObj>
              </mc:Choice>
              <mc:Fallback>
                <p:oleObj name="Equation" r:id="rId3" imgW="44424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9510" y="900967"/>
                        <a:ext cx="855663"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080885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p:nvPr>
        </p:nvSpPr>
        <p:spPr>
          <a:xfrm>
            <a:off x="429065" y="1048043"/>
            <a:ext cx="8391378" cy="5410200"/>
          </a:xfrm>
        </p:spPr>
        <p:txBody>
          <a:bodyPr/>
          <a:lstStyle/>
          <a:p>
            <a:pPr lvl="0">
              <a:lnSpc>
                <a:spcPct val="130000"/>
              </a:lnSpc>
            </a:pPr>
            <a:r>
              <a:rPr lang="zh-CN" altLang="en-US" dirty="0">
                <a:solidFill>
                  <a:srgbClr val="3333CC"/>
                </a:solidFill>
              </a:rPr>
              <a:t>（</a:t>
            </a:r>
            <a:r>
              <a:rPr lang="en-US" altLang="zh-CN" dirty="0">
                <a:solidFill>
                  <a:srgbClr val="3333CC"/>
                </a:solidFill>
                <a:ea typeface="宋体" charset="-122"/>
              </a:rPr>
              <a:t>2</a:t>
            </a:r>
            <a:r>
              <a:rPr lang="zh-CN" altLang="en-US" dirty="0">
                <a:solidFill>
                  <a:srgbClr val="3333CC"/>
                </a:solidFill>
              </a:rPr>
              <a:t>）应用系统中接有片外</a:t>
            </a:r>
            <a:r>
              <a:rPr lang="en-US" altLang="zh-CN" dirty="0">
                <a:solidFill>
                  <a:srgbClr val="3333CC"/>
                </a:solidFill>
                <a:ea typeface="宋体" charset="-122"/>
              </a:rPr>
              <a:t>RAM</a:t>
            </a:r>
            <a:endParaRPr lang="zh-CN" altLang="en-US" dirty="0">
              <a:solidFill>
                <a:srgbClr val="3333CC"/>
              </a:solidFill>
            </a:endParaRPr>
          </a:p>
          <a:p>
            <a:pPr lvl="0" fontAlgn="ctr">
              <a:lnSpc>
                <a:spcPct val="130000"/>
              </a:lnSpc>
            </a:pPr>
            <a:r>
              <a:rPr lang="zh-CN" altLang="en-US" dirty="0" smtClean="0">
                <a:solidFill>
                  <a:srgbClr val="333399"/>
                </a:solidFill>
              </a:rPr>
              <a:t>   在</a:t>
            </a:r>
            <a:r>
              <a:rPr lang="zh-CN" altLang="en-US" dirty="0">
                <a:solidFill>
                  <a:srgbClr val="FF3300"/>
                </a:solidFill>
              </a:rPr>
              <a:t>执行访问片外</a:t>
            </a:r>
            <a:r>
              <a:rPr lang="en-US" altLang="zh-CN" dirty="0">
                <a:solidFill>
                  <a:srgbClr val="FF3300"/>
                </a:solidFill>
                <a:ea typeface="宋体" charset="-122"/>
              </a:rPr>
              <a:t>RAM</a:t>
            </a:r>
            <a:r>
              <a:rPr lang="zh-CN" altLang="en-US" dirty="0">
                <a:solidFill>
                  <a:srgbClr val="FF3300"/>
                </a:solidFill>
              </a:rPr>
              <a:t>（或</a:t>
            </a:r>
            <a:r>
              <a:rPr lang="en-US" altLang="zh-CN" dirty="0">
                <a:solidFill>
                  <a:srgbClr val="FF3300"/>
                </a:solidFill>
                <a:ea typeface="宋体" charset="-122"/>
              </a:rPr>
              <a:t>I/O</a:t>
            </a:r>
            <a:r>
              <a:rPr lang="zh-CN" altLang="en-US" dirty="0">
                <a:solidFill>
                  <a:srgbClr val="FF3300"/>
                </a:solidFill>
              </a:rPr>
              <a:t>）的</a:t>
            </a:r>
            <a:r>
              <a:rPr lang="en-US" altLang="zh-CN" dirty="0">
                <a:solidFill>
                  <a:srgbClr val="FF3300"/>
                </a:solidFill>
                <a:ea typeface="宋体" charset="-122"/>
              </a:rPr>
              <a:t>MOVX</a:t>
            </a:r>
            <a:r>
              <a:rPr lang="zh-CN" altLang="en-US" dirty="0">
                <a:solidFill>
                  <a:srgbClr val="FF3300"/>
                </a:solidFill>
              </a:rPr>
              <a:t>指令</a:t>
            </a:r>
            <a:r>
              <a:rPr lang="zh-CN" altLang="en-US" dirty="0">
                <a:solidFill>
                  <a:srgbClr val="333399"/>
                </a:solidFill>
              </a:rPr>
              <a:t>时，</a:t>
            </a:r>
            <a:r>
              <a:rPr lang="en-US" altLang="zh-CN" dirty="0">
                <a:solidFill>
                  <a:srgbClr val="FF3300"/>
                </a:solidFill>
                <a:ea typeface="宋体" charset="-122"/>
              </a:rPr>
              <a:t>16</a:t>
            </a:r>
            <a:r>
              <a:rPr lang="zh-CN" altLang="en-US" dirty="0">
                <a:solidFill>
                  <a:srgbClr val="FF3300"/>
                </a:solidFill>
              </a:rPr>
              <a:t>位地址应转而指向</a:t>
            </a:r>
            <a:r>
              <a:rPr lang="zh-CN" altLang="en-US" dirty="0">
                <a:solidFill>
                  <a:srgbClr val="3333CC"/>
                </a:solidFill>
              </a:rPr>
              <a:t>数据存储器</a:t>
            </a:r>
            <a:r>
              <a:rPr lang="zh-CN" altLang="en-US" dirty="0">
                <a:solidFill>
                  <a:srgbClr val="333399"/>
                </a:solidFill>
              </a:rPr>
              <a:t>，时序如</a:t>
            </a:r>
            <a:r>
              <a:rPr lang="zh-CN" altLang="en-US" dirty="0">
                <a:solidFill>
                  <a:srgbClr val="3333CC"/>
                </a:solidFill>
                <a:hlinkClick r:id="rId2" action="ppaction://hlinksldjump"/>
              </a:rPr>
              <a:t>图</a:t>
            </a:r>
            <a:r>
              <a:rPr lang="en-US" altLang="zh-CN" dirty="0">
                <a:solidFill>
                  <a:srgbClr val="3333CC"/>
                </a:solidFill>
                <a:hlinkClick r:id="rId3" action="ppaction://hlinksldjump"/>
              </a:rPr>
              <a:t>3</a:t>
            </a:r>
            <a:r>
              <a:rPr lang="en-US" altLang="zh-CN" dirty="0">
                <a:solidFill>
                  <a:srgbClr val="3333CC"/>
                </a:solidFill>
                <a:ea typeface="宋体" charset="-122"/>
                <a:hlinkClick r:id="rId2" action="ppaction://hlinksldjump"/>
              </a:rPr>
              <a:t>-19</a:t>
            </a:r>
            <a:r>
              <a:rPr lang="zh-CN" altLang="en-US" dirty="0">
                <a:solidFill>
                  <a:srgbClr val="333399"/>
                </a:solidFill>
              </a:rPr>
              <a:t>。</a:t>
            </a:r>
          </a:p>
          <a:p>
            <a:pPr lvl="0" fontAlgn="ctr">
              <a:lnSpc>
                <a:spcPct val="130000"/>
              </a:lnSpc>
            </a:pPr>
            <a:r>
              <a:rPr lang="zh-CN" altLang="en-US" dirty="0" smtClean="0">
                <a:solidFill>
                  <a:srgbClr val="333399"/>
                </a:solidFill>
              </a:rPr>
              <a:t>   </a:t>
            </a:r>
            <a:endParaRPr lang="en-US" altLang="zh-CN" dirty="0" smtClean="0">
              <a:solidFill>
                <a:srgbClr val="333399"/>
              </a:solidFill>
            </a:endParaRPr>
          </a:p>
          <a:p>
            <a:pPr lvl="0" fontAlgn="ctr">
              <a:lnSpc>
                <a:spcPct val="130000"/>
              </a:lnSpc>
            </a:pPr>
            <a:r>
              <a:rPr lang="en-US" altLang="zh-CN" dirty="0">
                <a:solidFill>
                  <a:srgbClr val="333399"/>
                </a:solidFill>
              </a:rPr>
              <a:t> </a:t>
            </a:r>
            <a:r>
              <a:rPr lang="en-US" altLang="zh-CN" dirty="0" smtClean="0">
                <a:solidFill>
                  <a:srgbClr val="333399"/>
                </a:solidFill>
              </a:rPr>
              <a:t>   </a:t>
            </a:r>
            <a:r>
              <a:rPr lang="zh-CN" altLang="en-US" dirty="0" smtClean="0">
                <a:solidFill>
                  <a:srgbClr val="333399"/>
                </a:solidFill>
              </a:rPr>
              <a:t>在</a:t>
            </a:r>
            <a:r>
              <a:rPr lang="zh-CN" altLang="en-US" dirty="0">
                <a:solidFill>
                  <a:srgbClr val="333399"/>
                </a:solidFill>
              </a:rPr>
              <a:t>指令输入以前，</a:t>
            </a:r>
            <a:r>
              <a:rPr lang="en-US" altLang="zh-CN" dirty="0">
                <a:solidFill>
                  <a:srgbClr val="333399"/>
                </a:solidFill>
                <a:ea typeface="宋体" charset="-122"/>
              </a:rPr>
              <a:t>P2</a:t>
            </a:r>
            <a:r>
              <a:rPr lang="zh-CN" altLang="en-US" dirty="0">
                <a:solidFill>
                  <a:srgbClr val="333399"/>
                </a:solidFill>
              </a:rPr>
              <a:t>口输出的地址</a:t>
            </a:r>
            <a:r>
              <a:rPr lang="en-US" altLang="zh-CN" dirty="0">
                <a:solidFill>
                  <a:srgbClr val="333399"/>
                </a:solidFill>
                <a:ea typeface="宋体" charset="-122"/>
              </a:rPr>
              <a:t>PCH</a:t>
            </a:r>
            <a:r>
              <a:rPr lang="zh-CN" altLang="en-US" dirty="0">
                <a:solidFill>
                  <a:srgbClr val="333399"/>
                </a:solidFill>
              </a:rPr>
              <a:t>、</a:t>
            </a:r>
            <a:r>
              <a:rPr lang="en-US" altLang="zh-CN" dirty="0">
                <a:solidFill>
                  <a:srgbClr val="333399"/>
                </a:solidFill>
                <a:ea typeface="宋体" charset="-122"/>
              </a:rPr>
              <a:t>PCL</a:t>
            </a:r>
            <a:r>
              <a:rPr lang="zh-CN" altLang="en-US" dirty="0">
                <a:solidFill>
                  <a:srgbClr val="333399"/>
                </a:solidFill>
              </a:rPr>
              <a:t>指向程序存储器；在</a:t>
            </a:r>
            <a:r>
              <a:rPr lang="zh-CN" altLang="en-US" dirty="0">
                <a:solidFill>
                  <a:srgbClr val="3333CC"/>
                </a:solidFill>
              </a:rPr>
              <a:t>指令输入并判定是</a:t>
            </a:r>
            <a:r>
              <a:rPr lang="en-US" altLang="zh-CN" dirty="0">
                <a:solidFill>
                  <a:srgbClr val="FF3300"/>
                </a:solidFill>
                <a:ea typeface="宋体" charset="-122"/>
              </a:rPr>
              <a:t>MOVX</a:t>
            </a:r>
            <a:r>
              <a:rPr lang="zh-CN" altLang="en-US" dirty="0">
                <a:solidFill>
                  <a:srgbClr val="FF3300"/>
                </a:solidFill>
              </a:rPr>
              <a:t>指令</a:t>
            </a:r>
            <a:r>
              <a:rPr lang="zh-CN" altLang="en-US" dirty="0">
                <a:solidFill>
                  <a:srgbClr val="333399"/>
                </a:solidFill>
              </a:rPr>
              <a:t>后， </a:t>
            </a:r>
            <a:r>
              <a:rPr lang="en-US" altLang="zh-CN" dirty="0">
                <a:solidFill>
                  <a:srgbClr val="333399"/>
                </a:solidFill>
                <a:ea typeface="宋体" charset="-122"/>
              </a:rPr>
              <a:t>ALE</a:t>
            </a:r>
            <a:r>
              <a:rPr lang="zh-CN" altLang="en-US" dirty="0">
                <a:solidFill>
                  <a:srgbClr val="333399"/>
                </a:solidFill>
              </a:rPr>
              <a:t>在</a:t>
            </a:r>
            <a:r>
              <a:rPr lang="zh-CN" altLang="en-US" dirty="0" smtClean="0">
                <a:solidFill>
                  <a:srgbClr val="333399"/>
                </a:solidFill>
              </a:rPr>
              <a:t>该</a:t>
            </a:r>
            <a:r>
              <a:rPr lang="zh-CN" altLang="en-US" dirty="0">
                <a:solidFill>
                  <a:srgbClr val="333399"/>
                </a:solidFill>
              </a:rPr>
              <a:t>机器周期</a:t>
            </a:r>
            <a:r>
              <a:rPr lang="en-US" altLang="zh-CN" dirty="0">
                <a:solidFill>
                  <a:srgbClr val="333399"/>
                </a:solidFill>
                <a:ea typeface="宋体" charset="-122"/>
              </a:rPr>
              <a:t>S5</a:t>
            </a:r>
            <a:r>
              <a:rPr lang="zh-CN" altLang="en-US" dirty="0">
                <a:solidFill>
                  <a:srgbClr val="333399"/>
                </a:solidFill>
              </a:rPr>
              <a:t>状态锁存的是</a:t>
            </a:r>
            <a:r>
              <a:rPr lang="en-US" altLang="zh-CN" dirty="0">
                <a:solidFill>
                  <a:srgbClr val="333399"/>
                </a:solidFill>
                <a:ea typeface="宋体" charset="-122"/>
              </a:rPr>
              <a:t>P0</a:t>
            </a:r>
            <a:r>
              <a:rPr lang="zh-CN" altLang="en-US" dirty="0">
                <a:solidFill>
                  <a:srgbClr val="333399"/>
                </a:solidFill>
              </a:rPr>
              <a:t>口发出的片外</a:t>
            </a:r>
            <a:r>
              <a:rPr lang="en-US" altLang="zh-CN" dirty="0">
                <a:solidFill>
                  <a:srgbClr val="333399"/>
                </a:solidFill>
                <a:ea typeface="宋体" charset="-122"/>
              </a:rPr>
              <a:t>RAM</a:t>
            </a:r>
            <a:r>
              <a:rPr lang="zh-CN" altLang="en-US" dirty="0">
                <a:solidFill>
                  <a:srgbClr val="333399"/>
                </a:solidFill>
              </a:rPr>
              <a:t>（或</a:t>
            </a:r>
            <a:r>
              <a:rPr lang="en-US" altLang="zh-CN" dirty="0">
                <a:solidFill>
                  <a:srgbClr val="333399"/>
                </a:solidFill>
                <a:ea typeface="宋体" charset="-122"/>
              </a:rPr>
              <a:t>I/O</a:t>
            </a:r>
            <a:r>
              <a:rPr lang="zh-CN" altLang="en-US" dirty="0">
                <a:solidFill>
                  <a:srgbClr val="333399"/>
                </a:solidFill>
              </a:rPr>
              <a:t>）低</a:t>
            </a:r>
            <a:r>
              <a:rPr lang="en-US" altLang="zh-CN" dirty="0">
                <a:solidFill>
                  <a:srgbClr val="333399"/>
                </a:solidFill>
                <a:ea typeface="宋体" charset="-122"/>
              </a:rPr>
              <a:t>8</a:t>
            </a:r>
            <a:r>
              <a:rPr lang="zh-CN" altLang="en-US" dirty="0">
                <a:solidFill>
                  <a:srgbClr val="333399"/>
                </a:solidFill>
              </a:rPr>
              <a:t>位地址。</a:t>
            </a:r>
          </a:p>
          <a:p>
            <a:pPr lvl="0" fontAlgn="ctr">
              <a:lnSpc>
                <a:spcPct val="130000"/>
              </a:lnSpc>
            </a:pPr>
            <a:endParaRPr lang="zh-CN" altLang="en-US" dirty="0">
              <a:solidFill>
                <a:srgbClr val="333399"/>
              </a:solidFill>
            </a:endParaRPr>
          </a:p>
          <a:p>
            <a:endParaRPr lang="zh-CN" altLang="en-US" dirty="0"/>
          </a:p>
        </p:txBody>
      </p:sp>
      <p:sp>
        <p:nvSpPr>
          <p:cNvPr id="3" name="灯片编号占位符 2"/>
          <p:cNvSpPr>
            <a:spLocks noGrp="1"/>
          </p:cNvSpPr>
          <p:nvPr>
            <p:ph type="sldNum" sz="quarter" idx="11"/>
          </p:nvPr>
        </p:nvSpPr>
        <p:spPr/>
        <p:txBody>
          <a:bodyPr/>
          <a:lstStyle/>
          <a:p>
            <a:pPr>
              <a:defRPr/>
            </a:pPr>
            <a:fld id="{217D3A08-2E58-4F69-8D0D-7EE0FF1EBB46}" type="slidenum">
              <a:rPr lang="zh-CN" altLang="en-US" smtClean="0"/>
              <a:pPr>
                <a:defRPr/>
              </a:pPr>
              <a:t>48</a:t>
            </a:fld>
            <a:endParaRPr lang="en-US" altLang="zh-CN"/>
          </a:p>
        </p:txBody>
      </p:sp>
    </p:spTree>
    <p:extLst>
      <p:ext uri="{BB962C8B-B14F-4D97-AF65-F5344CB8AC3E}">
        <p14:creationId xmlns:p14="http://schemas.microsoft.com/office/powerpoint/2010/main" val="414593030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33682994-99BD-4982-8F8D-3B8EADB10374}" type="slidenum">
              <a:rPr lang="zh-CN" altLang="en-US"/>
              <a:pPr>
                <a:defRPr/>
              </a:pPr>
              <a:t>49</a:t>
            </a:fld>
            <a:endParaRPr lang="en-US" altLang="zh-CN"/>
          </a:p>
        </p:txBody>
      </p:sp>
      <p:sp>
        <p:nvSpPr>
          <p:cNvPr id="44034" name="内容占位符 1"/>
          <p:cNvSpPr>
            <a:spLocks noGrp="1"/>
          </p:cNvSpPr>
          <p:nvPr>
            <p:ph/>
          </p:nvPr>
        </p:nvSpPr>
        <p:spPr>
          <a:xfrm>
            <a:off x="0" y="640080"/>
            <a:ext cx="9144000" cy="5410200"/>
          </a:xfrm>
        </p:spPr>
        <p:txBody>
          <a:bodyPr/>
          <a:lstStyle/>
          <a:p>
            <a:pPr marL="0" indent="72000">
              <a:lnSpc>
                <a:spcPct val="130000"/>
              </a:lnSpc>
              <a:spcBef>
                <a:spcPts val="0"/>
              </a:spcBef>
            </a:pPr>
            <a:r>
              <a:rPr lang="zh-CN" altLang="en-US" dirty="0" smtClean="0"/>
              <a:t>       若执行的是</a:t>
            </a:r>
            <a:r>
              <a:rPr lang="zh-CN" altLang="en-US" b="1" dirty="0" smtClean="0">
                <a:solidFill>
                  <a:srgbClr val="FF3300"/>
                </a:solidFill>
              </a:rPr>
              <a:t>“</a:t>
            </a:r>
            <a:r>
              <a:rPr lang="en-US" altLang="zh-CN" b="1" dirty="0" smtClean="0">
                <a:solidFill>
                  <a:srgbClr val="FF3300"/>
                </a:solidFill>
                <a:ea typeface="宋体" charset="-122"/>
              </a:rPr>
              <a:t>MOVX</a:t>
            </a:r>
            <a:r>
              <a:rPr lang="zh-CN" altLang="en-US" b="1" dirty="0" smtClean="0">
                <a:solidFill>
                  <a:srgbClr val="FF3300"/>
                </a:solidFill>
              </a:rPr>
              <a:t>　</a:t>
            </a:r>
            <a:r>
              <a:rPr lang="en-US" altLang="zh-CN" b="1" dirty="0" smtClean="0">
                <a:solidFill>
                  <a:srgbClr val="FF3300"/>
                </a:solidFill>
                <a:ea typeface="宋体" charset="-122"/>
              </a:rPr>
              <a:t>A</a:t>
            </a:r>
            <a:r>
              <a:rPr lang="zh-CN" altLang="en-US" b="1" dirty="0" smtClean="0">
                <a:solidFill>
                  <a:srgbClr val="FF3300"/>
                </a:solidFill>
              </a:rPr>
              <a:t>，</a:t>
            </a:r>
            <a:r>
              <a:rPr lang="en-US" altLang="zh-CN" b="1" dirty="0" smtClean="0">
                <a:solidFill>
                  <a:srgbClr val="FF3300"/>
                </a:solidFill>
                <a:ea typeface="宋体" charset="-122"/>
              </a:rPr>
              <a:t>@DPTR</a:t>
            </a:r>
            <a:r>
              <a:rPr lang="zh-CN" altLang="en-US" b="1" dirty="0" smtClean="0">
                <a:solidFill>
                  <a:srgbClr val="FF3300"/>
                </a:solidFill>
              </a:rPr>
              <a:t>”</a:t>
            </a:r>
            <a:endParaRPr lang="en-US" altLang="zh-CN" b="1" dirty="0" smtClean="0">
              <a:solidFill>
                <a:srgbClr val="FF3300"/>
              </a:solidFill>
            </a:endParaRPr>
          </a:p>
          <a:p>
            <a:pPr marL="0" indent="72000">
              <a:lnSpc>
                <a:spcPct val="130000"/>
              </a:lnSpc>
              <a:spcBef>
                <a:spcPts val="0"/>
              </a:spcBef>
            </a:pPr>
            <a:r>
              <a:rPr lang="en-US" altLang="zh-CN" dirty="0">
                <a:solidFill>
                  <a:srgbClr val="FF3300"/>
                </a:solidFill>
              </a:rPr>
              <a:t> </a:t>
            </a:r>
            <a:r>
              <a:rPr lang="en-US" altLang="zh-CN" dirty="0" smtClean="0">
                <a:solidFill>
                  <a:srgbClr val="FF3300"/>
                </a:solidFill>
              </a:rPr>
              <a:t>                     </a:t>
            </a:r>
            <a:r>
              <a:rPr lang="zh-CN" altLang="en-US" dirty="0" smtClean="0"/>
              <a:t>或 “</a:t>
            </a:r>
            <a:r>
              <a:rPr lang="en-US" altLang="zh-CN" b="1" dirty="0" smtClean="0">
                <a:solidFill>
                  <a:srgbClr val="FF3300"/>
                </a:solidFill>
                <a:ea typeface="宋体" charset="-122"/>
              </a:rPr>
              <a:t>MOVX</a:t>
            </a:r>
            <a:r>
              <a:rPr lang="zh-CN" altLang="en-US" b="1" dirty="0" smtClean="0">
                <a:solidFill>
                  <a:srgbClr val="FF3300"/>
                </a:solidFill>
              </a:rPr>
              <a:t>　</a:t>
            </a:r>
            <a:r>
              <a:rPr lang="en-US" altLang="zh-CN" b="1" dirty="0" smtClean="0">
                <a:solidFill>
                  <a:srgbClr val="FF3300"/>
                </a:solidFill>
                <a:ea typeface="宋体" charset="-122"/>
              </a:rPr>
              <a:t>@DPTR</a:t>
            </a:r>
            <a:r>
              <a:rPr lang="zh-CN" altLang="en-US" b="1" dirty="0" smtClean="0">
                <a:solidFill>
                  <a:srgbClr val="FF3300"/>
                </a:solidFill>
              </a:rPr>
              <a:t>，</a:t>
            </a:r>
            <a:r>
              <a:rPr lang="en-US" altLang="zh-CN" b="1" dirty="0" smtClean="0">
                <a:solidFill>
                  <a:srgbClr val="FF3300"/>
                </a:solidFill>
                <a:ea typeface="宋体" charset="-122"/>
              </a:rPr>
              <a:t>A</a:t>
            </a:r>
            <a:r>
              <a:rPr lang="zh-CN" altLang="en-US" dirty="0" smtClean="0"/>
              <a:t>”指令，</a:t>
            </a:r>
            <a:endParaRPr lang="en-US" altLang="zh-CN" dirty="0" smtClean="0"/>
          </a:p>
          <a:p>
            <a:pPr marL="0" indent="72000">
              <a:lnSpc>
                <a:spcPct val="130000"/>
              </a:lnSpc>
              <a:spcBef>
                <a:spcPts val="0"/>
              </a:spcBef>
            </a:pPr>
            <a:r>
              <a:rPr lang="en-US" altLang="zh-CN" dirty="0"/>
              <a:t> </a:t>
            </a:r>
            <a:r>
              <a:rPr lang="en-US" altLang="zh-CN" dirty="0" smtClean="0"/>
              <a:t>       </a:t>
            </a:r>
            <a:r>
              <a:rPr lang="zh-CN" altLang="en-US" dirty="0" smtClean="0"/>
              <a:t>则此地址就是</a:t>
            </a:r>
            <a:r>
              <a:rPr lang="en-US" altLang="zh-CN" dirty="0" smtClean="0">
                <a:ea typeface="宋体" charset="-122"/>
              </a:rPr>
              <a:t>DPL</a:t>
            </a:r>
            <a:r>
              <a:rPr lang="zh-CN" altLang="en-US" dirty="0" smtClean="0"/>
              <a:t>（数据指针低</a:t>
            </a:r>
            <a:r>
              <a:rPr lang="en-US" altLang="zh-CN" dirty="0" smtClean="0">
                <a:ea typeface="宋体" charset="-122"/>
              </a:rPr>
              <a:t>8</a:t>
            </a:r>
            <a:r>
              <a:rPr lang="zh-CN" altLang="en-US" dirty="0" smtClean="0"/>
              <a:t>位）；同时，</a:t>
            </a:r>
            <a:endParaRPr lang="en-US" altLang="zh-CN" dirty="0" smtClean="0"/>
          </a:p>
          <a:p>
            <a:pPr marL="0" indent="72000">
              <a:lnSpc>
                <a:spcPct val="130000"/>
              </a:lnSpc>
              <a:spcBef>
                <a:spcPts val="0"/>
              </a:spcBef>
            </a:pPr>
            <a:r>
              <a:rPr lang="en-US" altLang="zh-CN" dirty="0"/>
              <a:t> </a:t>
            </a:r>
            <a:r>
              <a:rPr lang="en-US" altLang="zh-CN" dirty="0" smtClean="0"/>
              <a:t>       </a:t>
            </a:r>
            <a:r>
              <a:rPr lang="zh-CN" altLang="en-US" dirty="0" smtClean="0"/>
              <a:t>在</a:t>
            </a:r>
            <a:r>
              <a:rPr lang="en-US" altLang="zh-CN" dirty="0" smtClean="0">
                <a:ea typeface="宋体" charset="-122"/>
              </a:rPr>
              <a:t>P2</a:t>
            </a:r>
            <a:r>
              <a:rPr lang="zh-CN" altLang="en-US" dirty="0" smtClean="0"/>
              <a:t>口上出现的是</a:t>
            </a:r>
            <a:r>
              <a:rPr lang="en-US" altLang="zh-CN" dirty="0" smtClean="0">
                <a:ea typeface="宋体" charset="-122"/>
              </a:rPr>
              <a:t>DPH</a:t>
            </a:r>
            <a:r>
              <a:rPr lang="zh-CN" altLang="en-US" dirty="0" smtClean="0"/>
              <a:t>（数据指针的高</a:t>
            </a:r>
            <a:r>
              <a:rPr lang="en-US" altLang="zh-CN" dirty="0" smtClean="0">
                <a:ea typeface="宋体" charset="-122"/>
              </a:rPr>
              <a:t>8</a:t>
            </a:r>
            <a:r>
              <a:rPr lang="zh-CN" altLang="en-US" dirty="0" smtClean="0"/>
              <a:t>位）。</a:t>
            </a:r>
          </a:p>
          <a:p>
            <a:pPr marL="0" indent="72000">
              <a:lnSpc>
                <a:spcPct val="130000"/>
              </a:lnSpc>
              <a:spcBef>
                <a:spcPts val="0"/>
              </a:spcBef>
            </a:pPr>
            <a:r>
              <a:rPr lang="zh-CN" altLang="en-US" dirty="0" smtClean="0"/>
              <a:t>       若执行的是“</a:t>
            </a:r>
            <a:r>
              <a:rPr lang="en-US" altLang="zh-CN" b="1" dirty="0" smtClean="0">
                <a:solidFill>
                  <a:srgbClr val="FF3300"/>
                </a:solidFill>
                <a:ea typeface="宋体" charset="-122"/>
              </a:rPr>
              <a:t>MOVX  A</a:t>
            </a:r>
            <a:r>
              <a:rPr lang="zh-CN" altLang="en-US" b="1" dirty="0" smtClean="0">
                <a:solidFill>
                  <a:srgbClr val="FF3300"/>
                </a:solidFill>
              </a:rPr>
              <a:t>，</a:t>
            </a:r>
            <a:r>
              <a:rPr lang="en-US" altLang="zh-CN" b="1" dirty="0" smtClean="0">
                <a:solidFill>
                  <a:srgbClr val="FF3300"/>
                </a:solidFill>
                <a:ea typeface="宋体" charset="-122"/>
              </a:rPr>
              <a:t>@</a:t>
            </a:r>
            <a:r>
              <a:rPr lang="en-US" altLang="zh-CN" b="1" dirty="0" err="1" smtClean="0">
                <a:solidFill>
                  <a:srgbClr val="FF3300"/>
                </a:solidFill>
                <a:ea typeface="宋体" charset="-122"/>
              </a:rPr>
              <a:t>R</a:t>
            </a:r>
            <a:r>
              <a:rPr lang="en-US" altLang="zh-CN" b="1" i="1" dirty="0" err="1" smtClean="0">
                <a:solidFill>
                  <a:srgbClr val="FF3300"/>
                </a:solidFill>
                <a:ea typeface="宋体" charset="-122"/>
              </a:rPr>
              <a:t>i</a:t>
            </a:r>
            <a:r>
              <a:rPr lang="zh-CN" altLang="en-US" b="1" dirty="0" smtClean="0">
                <a:solidFill>
                  <a:srgbClr val="FF3300"/>
                </a:solidFill>
              </a:rPr>
              <a:t>”</a:t>
            </a:r>
            <a:r>
              <a:rPr lang="zh-CN" altLang="en-US" dirty="0" smtClean="0"/>
              <a:t>或</a:t>
            </a:r>
            <a:r>
              <a:rPr lang="zh-CN" altLang="en-US" b="1" dirty="0" smtClean="0">
                <a:solidFill>
                  <a:srgbClr val="FF3300"/>
                </a:solidFill>
              </a:rPr>
              <a:t>“</a:t>
            </a:r>
            <a:r>
              <a:rPr lang="en-US" altLang="zh-CN" b="1" dirty="0" smtClean="0">
                <a:solidFill>
                  <a:srgbClr val="FF3300"/>
                </a:solidFill>
                <a:ea typeface="宋体" charset="-122"/>
              </a:rPr>
              <a:t>MOVX  @</a:t>
            </a:r>
            <a:r>
              <a:rPr lang="en-US" altLang="zh-CN" b="1" dirty="0" err="1" smtClean="0">
                <a:solidFill>
                  <a:srgbClr val="FF3300"/>
                </a:solidFill>
                <a:ea typeface="宋体" charset="-122"/>
              </a:rPr>
              <a:t>R</a:t>
            </a:r>
            <a:r>
              <a:rPr lang="en-US" altLang="zh-CN" b="1" i="1" dirty="0" err="1" smtClean="0">
                <a:solidFill>
                  <a:srgbClr val="FF3300"/>
                </a:solidFill>
                <a:ea typeface="宋体" charset="-122"/>
              </a:rPr>
              <a:t>i</a:t>
            </a:r>
            <a:r>
              <a:rPr lang="zh-CN" altLang="en-US" b="1" dirty="0" smtClean="0">
                <a:solidFill>
                  <a:srgbClr val="FF3300"/>
                </a:solidFill>
              </a:rPr>
              <a:t>，</a:t>
            </a:r>
            <a:r>
              <a:rPr lang="en-US" altLang="zh-CN" b="1" dirty="0" smtClean="0">
                <a:solidFill>
                  <a:srgbClr val="FF3300"/>
                </a:solidFill>
                <a:ea typeface="宋体" charset="-122"/>
              </a:rPr>
              <a:t>A</a:t>
            </a:r>
            <a:r>
              <a:rPr lang="zh-CN" altLang="en-US" b="1" dirty="0" smtClean="0">
                <a:solidFill>
                  <a:srgbClr val="FF3300"/>
                </a:solidFill>
              </a:rPr>
              <a:t>”</a:t>
            </a:r>
            <a:r>
              <a:rPr lang="zh-CN" altLang="en-US" dirty="0" smtClean="0"/>
              <a:t>指令，则</a:t>
            </a:r>
            <a:r>
              <a:rPr lang="en-US" altLang="zh-CN" dirty="0" err="1" smtClean="0">
                <a:ea typeface="宋体" charset="-122"/>
              </a:rPr>
              <a:t>R</a:t>
            </a:r>
            <a:r>
              <a:rPr lang="en-US" altLang="zh-CN" i="1" dirty="0" err="1" smtClean="0">
                <a:ea typeface="宋体" charset="-122"/>
              </a:rPr>
              <a:t>i</a:t>
            </a:r>
            <a:r>
              <a:rPr lang="zh-CN" altLang="en-US" dirty="0" smtClean="0"/>
              <a:t>的内容为低</a:t>
            </a:r>
            <a:r>
              <a:rPr lang="en-US" altLang="zh-CN" dirty="0" smtClean="0">
                <a:ea typeface="宋体" charset="-122"/>
              </a:rPr>
              <a:t>8</a:t>
            </a:r>
            <a:r>
              <a:rPr lang="zh-CN" altLang="en-US" dirty="0" smtClean="0"/>
              <a:t>位地址，而</a:t>
            </a:r>
            <a:r>
              <a:rPr lang="en-US" altLang="zh-CN" dirty="0" smtClean="0">
                <a:ea typeface="宋体" charset="-122"/>
              </a:rPr>
              <a:t>P2</a:t>
            </a:r>
            <a:r>
              <a:rPr lang="zh-CN" altLang="en-US" dirty="0" smtClean="0"/>
              <a:t>口线上将是</a:t>
            </a:r>
            <a:r>
              <a:rPr lang="en-US" altLang="zh-CN" dirty="0" smtClean="0">
                <a:ea typeface="宋体" charset="-122"/>
              </a:rPr>
              <a:t>P2</a:t>
            </a:r>
            <a:r>
              <a:rPr lang="zh-CN" altLang="en-US" dirty="0" smtClean="0"/>
              <a:t>口锁存器的内容。</a:t>
            </a:r>
            <a:endParaRPr lang="en-US" altLang="zh-CN" dirty="0" smtClean="0"/>
          </a:p>
          <a:p>
            <a:pPr marL="0" indent="72000">
              <a:lnSpc>
                <a:spcPct val="130000"/>
              </a:lnSpc>
              <a:spcBef>
                <a:spcPts val="0"/>
              </a:spcBef>
            </a:pPr>
            <a:r>
              <a:rPr lang="en-US" altLang="zh-CN" dirty="0"/>
              <a:t> </a:t>
            </a:r>
            <a:r>
              <a:rPr lang="en-US" altLang="zh-CN" dirty="0" smtClean="0"/>
              <a:t>       </a:t>
            </a:r>
            <a:r>
              <a:rPr lang="zh-CN" altLang="en-US" dirty="0" smtClean="0"/>
              <a:t>在同一机器周期中将不再出现有效取指信号                ，</a:t>
            </a:r>
            <a:endParaRPr lang="en-US" altLang="zh-CN" dirty="0" smtClean="0"/>
          </a:p>
          <a:p>
            <a:pPr marL="0" indent="72000">
              <a:lnSpc>
                <a:spcPct val="130000"/>
              </a:lnSpc>
              <a:spcBef>
                <a:spcPts val="0"/>
              </a:spcBef>
            </a:pPr>
            <a:r>
              <a:rPr lang="zh-CN" altLang="en-US" b="1" dirty="0" smtClean="0">
                <a:solidFill>
                  <a:srgbClr val="FF3300"/>
                </a:solidFill>
              </a:rPr>
              <a:t>下一个机器周期中</a:t>
            </a:r>
            <a:r>
              <a:rPr lang="en-US" altLang="zh-CN" b="1" dirty="0" smtClean="0">
                <a:solidFill>
                  <a:srgbClr val="FF3300"/>
                </a:solidFill>
                <a:ea typeface="宋体" charset="-122"/>
              </a:rPr>
              <a:t>ALE</a:t>
            </a:r>
            <a:r>
              <a:rPr lang="zh-CN" altLang="en-US" b="1" dirty="0" smtClean="0">
                <a:solidFill>
                  <a:srgbClr val="FF3300"/>
                </a:solidFill>
              </a:rPr>
              <a:t>的有效锁存信号</a:t>
            </a:r>
            <a:r>
              <a:rPr lang="zh-CN" altLang="en-US" b="1" dirty="0" smtClean="0">
                <a:solidFill>
                  <a:srgbClr val="3333CC"/>
                </a:solidFill>
              </a:rPr>
              <a:t>也不再出现</a:t>
            </a:r>
            <a:r>
              <a:rPr lang="zh-CN" altLang="en-US" b="1" dirty="0" smtClean="0"/>
              <a:t>；</a:t>
            </a:r>
            <a:endParaRPr lang="en-US" altLang="zh-CN" b="1" dirty="0" smtClean="0"/>
          </a:p>
          <a:p>
            <a:pPr marL="0" indent="72000">
              <a:lnSpc>
                <a:spcPct val="130000"/>
              </a:lnSpc>
              <a:spcBef>
                <a:spcPts val="0"/>
              </a:spcBef>
            </a:pPr>
            <a:r>
              <a:rPr lang="zh-CN" altLang="en-US" dirty="0" smtClean="0"/>
              <a:t>当</a:t>
            </a:r>
            <a:r>
              <a:rPr lang="en-US" altLang="zh-CN" b="1" dirty="0" smtClean="0">
                <a:solidFill>
                  <a:srgbClr val="3333CC"/>
                </a:solidFill>
              </a:rPr>
              <a:t>       </a:t>
            </a:r>
            <a:r>
              <a:rPr lang="en-US" altLang="zh-CN" b="1" dirty="0" smtClean="0">
                <a:solidFill>
                  <a:srgbClr val="3333CC"/>
                </a:solidFill>
                <a:ea typeface="宋体" charset="-122"/>
              </a:rPr>
              <a:t>/        </a:t>
            </a:r>
            <a:r>
              <a:rPr lang="zh-CN" altLang="en-US" b="1" dirty="0" smtClean="0">
                <a:solidFill>
                  <a:srgbClr val="3333CC"/>
                </a:solidFill>
              </a:rPr>
              <a:t>有效</a:t>
            </a:r>
            <a:r>
              <a:rPr lang="zh-CN" altLang="en-US" dirty="0" smtClean="0"/>
              <a:t>时，</a:t>
            </a:r>
            <a:r>
              <a:rPr lang="en-US" altLang="zh-CN" dirty="0" smtClean="0">
                <a:ea typeface="宋体" charset="-122"/>
              </a:rPr>
              <a:t>P0</a:t>
            </a:r>
            <a:r>
              <a:rPr lang="zh-CN" altLang="en-US" dirty="0" smtClean="0"/>
              <a:t>口将呈现读</a:t>
            </a:r>
            <a:r>
              <a:rPr lang="en-US" altLang="zh-CN" dirty="0" smtClean="0">
                <a:ea typeface="宋体" charset="-122"/>
              </a:rPr>
              <a:t>/</a:t>
            </a:r>
            <a:r>
              <a:rPr lang="zh-CN" altLang="en-US" dirty="0" smtClean="0"/>
              <a:t>写数据存储器中的数据。</a:t>
            </a:r>
          </a:p>
        </p:txBody>
      </p:sp>
      <p:graphicFrame>
        <p:nvGraphicFramePr>
          <p:cNvPr id="44042" name="Object 10"/>
          <p:cNvGraphicFramePr>
            <a:graphicFrameLocks noChangeAspect="1"/>
          </p:cNvGraphicFramePr>
          <p:nvPr>
            <p:extLst>
              <p:ext uri="{D42A27DB-BD31-4B8C-83A1-F6EECF244321}">
                <p14:modId xmlns:p14="http://schemas.microsoft.com/office/powerpoint/2010/main" val="690294998"/>
              </p:ext>
            </p:extLst>
          </p:nvPr>
        </p:nvGraphicFramePr>
        <p:xfrm>
          <a:off x="505502" y="4525679"/>
          <a:ext cx="514350" cy="392113"/>
        </p:xfrm>
        <a:graphic>
          <a:graphicData uri="http://schemas.openxmlformats.org/presentationml/2006/ole">
            <mc:AlternateContent xmlns:mc="http://schemas.openxmlformats.org/markup-compatibility/2006">
              <mc:Choice xmlns:v="urn:schemas-microsoft-com:vml" Requires="v">
                <p:oleObj spid="_x0000_s284772" name="Equation" r:id="rId3" imgW="266400" imgH="203040" progId="Equation.DSMT4">
                  <p:embed/>
                </p:oleObj>
              </mc:Choice>
              <mc:Fallback>
                <p:oleObj name="Equation" r:id="rId3" imgW="26640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502" y="4525679"/>
                        <a:ext cx="514350" cy="392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43" name="Object 11"/>
          <p:cNvGraphicFramePr>
            <a:graphicFrameLocks noChangeAspect="1"/>
          </p:cNvGraphicFramePr>
          <p:nvPr>
            <p:extLst>
              <p:ext uri="{D42A27DB-BD31-4B8C-83A1-F6EECF244321}">
                <p14:modId xmlns:p14="http://schemas.microsoft.com/office/powerpoint/2010/main" val="2014345745"/>
              </p:ext>
            </p:extLst>
          </p:nvPr>
        </p:nvGraphicFramePr>
        <p:xfrm>
          <a:off x="1229156" y="4535618"/>
          <a:ext cx="587375" cy="417513"/>
        </p:xfrm>
        <a:graphic>
          <a:graphicData uri="http://schemas.openxmlformats.org/presentationml/2006/ole">
            <mc:AlternateContent xmlns:mc="http://schemas.openxmlformats.org/markup-compatibility/2006">
              <mc:Choice xmlns:v="urn:schemas-microsoft-com:vml" Requires="v">
                <p:oleObj spid="_x0000_s284773" name="Equation" r:id="rId5" imgW="304560" imgH="215640" progId="Equation.DSMT4">
                  <p:embed/>
                </p:oleObj>
              </mc:Choice>
              <mc:Fallback>
                <p:oleObj name="Equation" r:id="rId5" imgW="30456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29156" y="4535618"/>
                        <a:ext cx="587375" cy="417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 name="对象 1"/>
          <p:cNvGraphicFramePr>
            <a:graphicFrameLocks noChangeAspect="1"/>
          </p:cNvGraphicFramePr>
          <p:nvPr>
            <p:extLst>
              <p:ext uri="{D42A27DB-BD31-4B8C-83A1-F6EECF244321}">
                <p14:modId xmlns:p14="http://schemas.microsoft.com/office/powerpoint/2010/main" val="3596505588"/>
              </p:ext>
            </p:extLst>
          </p:nvPr>
        </p:nvGraphicFramePr>
        <p:xfrm>
          <a:off x="6841849" y="3585265"/>
          <a:ext cx="855663" cy="414338"/>
        </p:xfrm>
        <a:graphic>
          <a:graphicData uri="http://schemas.openxmlformats.org/presentationml/2006/ole">
            <mc:AlternateContent xmlns:mc="http://schemas.openxmlformats.org/markup-compatibility/2006">
              <mc:Choice xmlns:v="urn:schemas-microsoft-com:vml" Requires="v">
                <p:oleObj spid="_x0000_s284774" name="Equation" r:id="rId7" imgW="444114" imgH="215713" progId="Equation.DSMT4">
                  <p:embed/>
                </p:oleObj>
              </mc:Choice>
              <mc:Fallback>
                <p:oleObj name="Equation" r:id="rId7" imgW="444114" imgH="215713" progId="Equation.DSMT4">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1849" y="3585265"/>
                        <a:ext cx="855663"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16744964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50</a:t>
            </a:fld>
            <a:endParaRPr lang="en-US" altLang="zh-CN" dirty="0"/>
          </a:p>
        </p:txBody>
      </p:sp>
      <p:pic>
        <p:nvPicPr>
          <p:cNvPr id="3092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88" y="1468438"/>
            <a:ext cx="8937625" cy="392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5"/>
          <p:cNvSpPr>
            <a:spLocks noChangeArrowheads="1"/>
          </p:cNvSpPr>
          <p:nvPr/>
        </p:nvSpPr>
        <p:spPr bwMode="auto">
          <a:xfrm>
            <a:off x="2538242" y="5949950"/>
            <a:ext cx="39421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3-19    </a:t>
            </a:r>
            <a:r>
              <a:rPr lang="zh-CN" altLang="en-US" sz="2000" b="1" dirty="0">
                <a:solidFill>
                  <a:srgbClr val="3333CC"/>
                </a:solidFill>
              </a:rPr>
              <a:t>执行</a:t>
            </a:r>
            <a:r>
              <a:rPr lang="en-US" altLang="zh-CN" sz="2000" b="1" dirty="0">
                <a:solidFill>
                  <a:srgbClr val="3333CC"/>
                </a:solidFill>
              </a:rPr>
              <a:t>MOVX</a:t>
            </a:r>
            <a:r>
              <a:rPr lang="zh-CN" altLang="en-US" sz="2000" b="1" dirty="0">
                <a:solidFill>
                  <a:srgbClr val="3333CC"/>
                </a:solidFill>
              </a:rPr>
              <a:t>指令的时序</a:t>
            </a:r>
          </a:p>
        </p:txBody>
      </p:sp>
    </p:spTree>
    <p:extLst>
      <p:ext uri="{BB962C8B-B14F-4D97-AF65-F5344CB8AC3E}">
        <p14:creationId xmlns:p14="http://schemas.microsoft.com/office/powerpoint/2010/main" val="3684370943"/>
      </p:ext>
    </p:extLst>
  </p:cSld>
  <p:clrMapOvr>
    <a:masterClrMapping/>
  </p:clrMapOvr>
  <p:transition>
    <p:random/>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34400" y="6527800"/>
            <a:ext cx="2133600" cy="457200"/>
          </a:xfrm>
          <a:prstGeom prst="rect">
            <a:avLst/>
          </a:prstGeom>
        </p:spPr>
        <p:txBody>
          <a:bodyPr/>
          <a:lstStyle/>
          <a:p>
            <a:pPr>
              <a:defRPr/>
            </a:pPr>
            <a:fld id="{04B4673A-0966-43E5-BA68-9CEC5D107127}" type="slidenum">
              <a:rPr lang="zh-CN" altLang="en-US"/>
              <a:pPr>
                <a:defRPr/>
              </a:pPr>
              <a:t>51</a:t>
            </a:fld>
            <a:endParaRPr lang="en-US" altLang="zh-CN"/>
          </a:p>
        </p:txBody>
      </p:sp>
      <p:sp>
        <p:nvSpPr>
          <p:cNvPr id="134147" name="Rectangle 3"/>
          <p:cNvSpPr>
            <a:spLocks noGrp="1" noChangeArrowheads="1"/>
          </p:cNvSpPr>
          <p:nvPr>
            <p:ph type="body" idx="1"/>
          </p:nvPr>
        </p:nvSpPr>
        <p:spPr>
          <a:xfrm>
            <a:off x="457200" y="692150"/>
            <a:ext cx="8229600" cy="5832475"/>
          </a:xfrm>
        </p:spPr>
        <p:txBody>
          <a:bodyPr/>
          <a:lstStyle/>
          <a:p>
            <a:pPr>
              <a:lnSpc>
                <a:spcPct val="130000"/>
              </a:lnSpc>
              <a:buFont typeface="Wingdings" pitchFamily="2" charset="2"/>
              <a:buNone/>
            </a:pPr>
            <a:r>
              <a:rPr lang="zh-CN" altLang="en-US" sz="2400" dirty="0" smtClean="0"/>
              <a:t>由</a:t>
            </a:r>
            <a:r>
              <a:rPr lang="zh-CN" altLang="en-US" sz="2400" dirty="0" smtClean="0">
                <a:hlinkClick r:id="rId3" action="ppaction://hlinksldjump"/>
              </a:rPr>
              <a:t>图</a:t>
            </a:r>
            <a:r>
              <a:rPr lang="en-US" altLang="zh-CN" sz="2400" dirty="0" smtClean="0">
                <a:hlinkClick r:id="rId4" action="ppaction://hlinksldjump"/>
              </a:rPr>
              <a:t>3</a:t>
            </a:r>
            <a:r>
              <a:rPr lang="en-US" altLang="zh-CN" sz="2400" dirty="0" smtClean="0">
                <a:hlinkClick r:id="rId3" action="ppaction://hlinksldjump"/>
              </a:rPr>
              <a:t>-19</a:t>
            </a:r>
            <a:r>
              <a:rPr lang="zh-CN" altLang="en-US" sz="2400" dirty="0" smtClean="0"/>
              <a:t>可以看出：</a:t>
            </a:r>
          </a:p>
          <a:p>
            <a:pPr>
              <a:lnSpc>
                <a:spcPct val="130000"/>
              </a:lnSpc>
              <a:buFont typeface="Wingdings" pitchFamily="2" charset="2"/>
              <a:buNone/>
            </a:pPr>
            <a:r>
              <a:rPr lang="zh-CN" altLang="en-US" sz="2400" dirty="0" smtClean="0"/>
              <a:t>（</a:t>
            </a:r>
            <a:r>
              <a:rPr lang="en-US" altLang="zh-CN" sz="2400" dirty="0" smtClean="0">
                <a:ea typeface="宋体" charset="-122"/>
              </a:rPr>
              <a:t>1</a:t>
            </a:r>
            <a:r>
              <a:rPr lang="zh-CN" altLang="en-US" sz="2400" dirty="0" smtClean="0"/>
              <a:t>）将</a:t>
            </a:r>
            <a:r>
              <a:rPr lang="en-US" altLang="zh-CN" sz="2400" b="1" dirty="0" smtClean="0">
                <a:solidFill>
                  <a:srgbClr val="FF3300"/>
                </a:solidFill>
                <a:ea typeface="宋体" charset="-122"/>
              </a:rPr>
              <a:t>ALE</a:t>
            </a:r>
            <a:r>
              <a:rPr lang="zh-CN" altLang="en-US" sz="2400" dirty="0" smtClean="0"/>
              <a:t>用作定时脉冲输出时，</a:t>
            </a:r>
            <a:r>
              <a:rPr lang="zh-CN" altLang="en-US" sz="2400" b="1" dirty="0" smtClean="0">
                <a:solidFill>
                  <a:srgbClr val="FF3300"/>
                </a:solidFill>
              </a:rPr>
              <a:t>执行一次</a:t>
            </a:r>
            <a:r>
              <a:rPr lang="en-US" altLang="zh-CN" sz="2400" b="1" dirty="0" smtClean="0">
                <a:solidFill>
                  <a:srgbClr val="FF3300"/>
                </a:solidFill>
                <a:ea typeface="宋体" charset="-122"/>
              </a:rPr>
              <a:t>MOVX</a:t>
            </a:r>
            <a:r>
              <a:rPr lang="zh-CN" altLang="en-US" sz="2400" b="1" dirty="0" smtClean="0">
                <a:solidFill>
                  <a:srgbClr val="FF3300"/>
                </a:solidFill>
              </a:rPr>
              <a:t>指令</a:t>
            </a:r>
            <a:r>
              <a:rPr lang="zh-CN" altLang="en-US" sz="2400" dirty="0" smtClean="0"/>
              <a:t>就会</a:t>
            </a:r>
            <a:r>
              <a:rPr lang="zh-CN" altLang="en-US" sz="2400" b="1" dirty="0" smtClean="0">
                <a:solidFill>
                  <a:srgbClr val="FF3300"/>
                </a:solidFill>
              </a:rPr>
              <a:t>丢失一个</a:t>
            </a:r>
            <a:r>
              <a:rPr lang="en-US" altLang="zh-CN" sz="2400" dirty="0" smtClean="0">
                <a:ea typeface="宋体" charset="-122"/>
              </a:rPr>
              <a:t>ALE</a:t>
            </a:r>
            <a:r>
              <a:rPr lang="zh-CN" altLang="en-US" sz="2400" dirty="0" smtClean="0"/>
              <a:t>脉冲；</a:t>
            </a:r>
          </a:p>
          <a:p>
            <a:pPr>
              <a:lnSpc>
                <a:spcPct val="130000"/>
              </a:lnSpc>
              <a:buFont typeface="Wingdings" pitchFamily="2" charset="2"/>
              <a:buNone/>
            </a:pPr>
            <a:r>
              <a:rPr lang="zh-CN" altLang="en-US" sz="2400" dirty="0" smtClean="0"/>
              <a:t>（</a:t>
            </a:r>
            <a:r>
              <a:rPr lang="en-US" altLang="zh-CN" sz="2400" dirty="0" smtClean="0">
                <a:ea typeface="宋体" charset="-122"/>
              </a:rPr>
              <a:t>2</a:t>
            </a:r>
            <a:r>
              <a:rPr lang="zh-CN" altLang="en-US" sz="2400" dirty="0" smtClean="0"/>
              <a:t>）只有</a:t>
            </a:r>
            <a:r>
              <a:rPr lang="zh-CN" altLang="en-US" sz="2400" b="1" dirty="0" smtClean="0">
                <a:solidFill>
                  <a:srgbClr val="3333CC"/>
                </a:solidFill>
              </a:rPr>
              <a:t>在执行</a:t>
            </a:r>
            <a:r>
              <a:rPr lang="en-US" altLang="zh-CN" sz="2400" b="1" dirty="0" smtClean="0">
                <a:solidFill>
                  <a:srgbClr val="3333CC"/>
                </a:solidFill>
                <a:ea typeface="宋体" charset="-122"/>
              </a:rPr>
              <a:t>MOVX</a:t>
            </a:r>
            <a:r>
              <a:rPr lang="zh-CN" altLang="en-US" sz="2400" b="1" dirty="0" smtClean="0">
                <a:solidFill>
                  <a:srgbClr val="3333CC"/>
                </a:solidFill>
              </a:rPr>
              <a:t>指令</a:t>
            </a:r>
            <a:r>
              <a:rPr lang="zh-CN" altLang="en-US" sz="2400" dirty="0" smtClean="0"/>
              <a:t>时的</a:t>
            </a:r>
            <a:r>
              <a:rPr lang="zh-CN" altLang="en-US" sz="2400" b="1" dirty="0" smtClean="0">
                <a:solidFill>
                  <a:srgbClr val="3333CC"/>
                </a:solidFill>
              </a:rPr>
              <a:t>第二个机器周期</a:t>
            </a:r>
            <a:r>
              <a:rPr lang="zh-CN" altLang="en-US" sz="2400" dirty="0" smtClean="0"/>
              <a:t>中，才对数据存储器（或</a:t>
            </a:r>
            <a:r>
              <a:rPr lang="en-US" altLang="zh-CN" sz="2400" dirty="0" smtClean="0">
                <a:ea typeface="宋体" charset="-122"/>
              </a:rPr>
              <a:t>I/O</a:t>
            </a:r>
            <a:r>
              <a:rPr lang="zh-CN" altLang="en-US" sz="2400" dirty="0" smtClean="0"/>
              <a:t>）读</a:t>
            </a:r>
            <a:r>
              <a:rPr lang="en-US" altLang="zh-CN" sz="2400" dirty="0" smtClean="0">
                <a:ea typeface="宋体" charset="-122"/>
              </a:rPr>
              <a:t>/</a:t>
            </a:r>
            <a:r>
              <a:rPr lang="zh-CN" altLang="en-US" sz="2400" dirty="0" smtClean="0"/>
              <a:t>写，地址总线才由数据存储器使用。</a:t>
            </a:r>
          </a:p>
        </p:txBody>
      </p:sp>
    </p:spTree>
    <p:extLst>
      <p:ext uri="{BB962C8B-B14F-4D97-AF65-F5344CB8AC3E}">
        <p14:creationId xmlns:p14="http://schemas.microsoft.com/office/powerpoint/2010/main" val="967890212"/>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52</a:t>
            </a:fld>
            <a:endParaRPr lang="en-US" altLang="zh-CN" dirty="0"/>
          </a:p>
        </p:txBody>
      </p:sp>
      <p:sp>
        <p:nvSpPr>
          <p:cNvPr id="5" name="矩形 4"/>
          <p:cNvSpPr/>
          <p:nvPr/>
        </p:nvSpPr>
        <p:spPr>
          <a:xfrm>
            <a:off x="0" y="636111"/>
            <a:ext cx="9144000" cy="6124754"/>
          </a:xfrm>
          <a:prstGeom prst="rect">
            <a:avLst/>
          </a:prstGeom>
        </p:spPr>
        <p:txBody>
          <a:bodyPr wrap="square">
            <a:spAutoFit/>
          </a:bodyPr>
          <a:lstStyle/>
          <a:p>
            <a:pPr lvl="0" algn="l">
              <a:spcBef>
                <a:spcPts val="0"/>
              </a:spcBef>
            </a:pPr>
            <a:r>
              <a:rPr lang="en-US" altLang="zh-CN" sz="2400" b="1" kern="0" dirty="0" smtClean="0">
                <a:solidFill>
                  <a:srgbClr val="FF0000"/>
                </a:solidFill>
                <a:latin typeface="Arial"/>
                <a:ea typeface="幼圆"/>
              </a:rPr>
              <a:t>        </a:t>
            </a:r>
            <a:r>
              <a:rPr lang="en-US" altLang="zh-CN" sz="2400" b="1" kern="0" dirty="0" smtClean="0">
                <a:solidFill>
                  <a:srgbClr val="9900CC"/>
                </a:solidFill>
                <a:latin typeface="Arial"/>
                <a:ea typeface="幼圆"/>
              </a:rPr>
              <a:t>11.4.4  </a:t>
            </a:r>
            <a:r>
              <a:rPr lang="en-US" altLang="zh-CN" sz="2400" b="1" kern="0" dirty="0">
                <a:solidFill>
                  <a:srgbClr val="9900CC"/>
                </a:solidFill>
                <a:latin typeface="Arial"/>
                <a:ea typeface="幼圆"/>
              </a:rPr>
              <a:t>AT89S51</a:t>
            </a:r>
            <a:r>
              <a:rPr lang="zh-CN" altLang="en-US" sz="2400" b="1" kern="0" dirty="0">
                <a:solidFill>
                  <a:srgbClr val="9900CC"/>
                </a:solidFill>
                <a:latin typeface="Arial"/>
                <a:ea typeface="幼圆"/>
              </a:rPr>
              <a:t>单片机与</a:t>
            </a:r>
            <a:r>
              <a:rPr lang="en-US" altLang="zh-CN" sz="2400" b="1" kern="0" dirty="0">
                <a:solidFill>
                  <a:srgbClr val="9900CC"/>
                </a:solidFill>
                <a:latin typeface="Arial"/>
                <a:ea typeface="幼圆"/>
              </a:rPr>
              <a:t>EPROM</a:t>
            </a:r>
            <a:r>
              <a:rPr lang="zh-CN" altLang="en-US" sz="2400" b="1" kern="0" dirty="0">
                <a:solidFill>
                  <a:srgbClr val="9900CC"/>
                </a:solidFill>
                <a:latin typeface="Arial"/>
                <a:ea typeface="幼圆"/>
              </a:rPr>
              <a:t>的接口电路设计</a:t>
            </a:r>
          </a:p>
          <a:p>
            <a:pPr lvl="0" algn="l">
              <a:spcBef>
                <a:spcPts val="0"/>
              </a:spcBef>
            </a:pPr>
            <a:r>
              <a:rPr lang="en-US" altLang="zh-CN" sz="2400" b="1" kern="0" dirty="0" smtClean="0">
                <a:solidFill>
                  <a:srgbClr val="0000FF"/>
                </a:solidFill>
                <a:latin typeface="Arial"/>
                <a:ea typeface="幼圆"/>
              </a:rPr>
              <a:t>        1</a:t>
            </a:r>
            <a:r>
              <a:rPr lang="zh-CN" altLang="en-US" sz="2400" b="1" kern="0" dirty="0" smtClean="0">
                <a:solidFill>
                  <a:srgbClr val="0000FF"/>
                </a:solidFill>
                <a:latin typeface="Arial"/>
                <a:ea typeface="幼圆"/>
              </a:rPr>
              <a:t>．</a:t>
            </a:r>
            <a:r>
              <a:rPr lang="zh-CN" altLang="en-US" sz="2400" b="1" kern="0" dirty="0">
                <a:solidFill>
                  <a:srgbClr val="0000FF"/>
                </a:solidFill>
                <a:latin typeface="Arial"/>
                <a:ea typeface="幼圆"/>
              </a:rPr>
              <a:t>三总线连接问题</a:t>
            </a:r>
          </a:p>
          <a:p>
            <a:pPr lvl="0" algn="l">
              <a:spcBef>
                <a:spcPts val="0"/>
              </a:spcBef>
            </a:pPr>
            <a:r>
              <a:rPr lang="zh-CN" altLang="en-US" sz="2400" b="1" kern="0" dirty="0" smtClean="0">
                <a:solidFill>
                  <a:srgbClr val="FF0000"/>
                </a:solidFill>
                <a:latin typeface="Arial"/>
                <a:ea typeface="幼圆"/>
              </a:rPr>
              <a:t>        </a:t>
            </a:r>
            <a:r>
              <a:rPr lang="zh-CN" altLang="en-US" sz="2400" b="1" kern="0" dirty="0" smtClean="0">
                <a:solidFill>
                  <a:schemeClr val="accent2"/>
                </a:solidFill>
                <a:latin typeface="Arial"/>
                <a:ea typeface="幼圆"/>
              </a:rPr>
              <a:t>单片机</a:t>
            </a:r>
            <a:r>
              <a:rPr lang="zh-CN" altLang="en-US" sz="2400" b="1" kern="0" dirty="0">
                <a:solidFill>
                  <a:schemeClr val="accent2"/>
                </a:solidFill>
                <a:latin typeface="Arial"/>
                <a:ea typeface="幼圆"/>
              </a:rPr>
              <a:t>与</a:t>
            </a:r>
            <a:r>
              <a:rPr lang="en-US" altLang="zh-CN" sz="2400" b="1" kern="0" dirty="0">
                <a:solidFill>
                  <a:schemeClr val="accent2"/>
                </a:solidFill>
                <a:latin typeface="Arial"/>
                <a:ea typeface="幼圆"/>
              </a:rPr>
              <a:t>EPROM</a:t>
            </a:r>
            <a:r>
              <a:rPr lang="zh-CN" altLang="en-US" sz="2400" b="1" kern="0" dirty="0">
                <a:solidFill>
                  <a:schemeClr val="accent2"/>
                </a:solidFill>
                <a:latin typeface="Arial"/>
                <a:ea typeface="幼圆"/>
              </a:rPr>
              <a:t>的接口电路设计实际上要考虑的就是</a:t>
            </a:r>
            <a:r>
              <a:rPr lang="en-US" altLang="zh-CN" sz="2400" b="1" kern="0" dirty="0">
                <a:solidFill>
                  <a:schemeClr val="accent2"/>
                </a:solidFill>
                <a:latin typeface="Arial"/>
                <a:ea typeface="幼圆"/>
              </a:rPr>
              <a:t>EPROM</a:t>
            </a:r>
            <a:r>
              <a:rPr lang="zh-CN" altLang="en-US" sz="2400" b="1" kern="0" dirty="0">
                <a:solidFill>
                  <a:schemeClr val="accent2"/>
                </a:solidFill>
                <a:latin typeface="Arial"/>
                <a:ea typeface="幼圆"/>
              </a:rPr>
              <a:t>如何与单片机的三总线相连</a:t>
            </a:r>
            <a:r>
              <a:rPr lang="zh-CN" altLang="en-US" sz="2400" b="1" kern="0" dirty="0" smtClean="0">
                <a:solidFill>
                  <a:schemeClr val="accent2"/>
                </a:solidFill>
                <a:latin typeface="Arial"/>
                <a:ea typeface="幼圆"/>
              </a:rPr>
              <a:t>。</a:t>
            </a:r>
            <a:endParaRPr lang="en-US" altLang="zh-CN" sz="2400" b="1" kern="0" dirty="0" smtClean="0">
              <a:solidFill>
                <a:schemeClr val="accent2"/>
              </a:solidFill>
              <a:latin typeface="Arial"/>
              <a:ea typeface="幼圆"/>
            </a:endParaRPr>
          </a:p>
          <a:p>
            <a:pPr lvl="0" algn="l">
              <a:spcBef>
                <a:spcPts val="0"/>
              </a:spcBef>
            </a:pPr>
            <a:r>
              <a:rPr lang="en-US" altLang="zh-CN" sz="2400" b="1" kern="0" dirty="0">
                <a:solidFill>
                  <a:schemeClr val="accent2"/>
                </a:solidFill>
                <a:latin typeface="Arial"/>
                <a:ea typeface="幼圆"/>
              </a:rPr>
              <a:t> </a:t>
            </a:r>
            <a:r>
              <a:rPr lang="en-US" altLang="zh-CN" sz="2400" b="1" kern="0" dirty="0" smtClean="0">
                <a:solidFill>
                  <a:schemeClr val="accent2"/>
                </a:solidFill>
                <a:latin typeface="Arial"/>
                <a:ea typeface="幼圆"/>
              </a:rPr>
              <a:t>       </a:t>
            </a:r>
            <a:r>
              <a:rPr lang="zh-CN" altLang="en-US" sz="2000" b="1" kern="0" dirty="0" smtClean="0">
                <a:solidFill>
                  <a:schemeClr val="accent2"/>
                </a:solidFill>
                <a:latin typeface="Arial"/>
                <a:ea typeface="幼圆"/>
              </a:rPr>
              <a:t>关于</a:t>
            </a:r>
            <a:r>
              <a:rPr lang="zh-CN" altLang="en-US" sz="2000" b="1" kern="0" dirty="0">
                <a:solidFill>
                  <a:schemeClr val="accent2"/>
                </a:solidFill>
                <a:latin typeface="Arial"/>
                <a:ea typeface="幼圆"/>
              </a:rPr>
              <a:t>地址总线的连接问题实际上在</a:t>
            </a:r>
            <a:r>
              <a:rPr lang="en-US" altLang="zh-CN" sz="2000" b="1" kern="0" dirty="0" smtClean="0">
                <a:solidFill>
                  <a:schemeClr val="accent2"/>
                </a:solidFill>
                <a:latin typeface="Arial"/>
                <a:ea typeface="幼圆"/>
              </a:rPr>
              <a:t>11.3</a:t>
            </a:r>
            <a:r>
              <a:rPr lang="zh-CN" altLang="en-US" sz="2000" b="1" kern="0" dirty="0" smtClean="0">
                <a:solidFill>
                  <a:schemeClr val="accent2"/>
                </a:solidFill>
                <a:latin typeface="Arial"/>
                <a:ea typeface="幼圆"/>
              </a:rPr>
              <a:t>节</a:t>
            </a:r>
            <a:r>
              <a:rPr lang="zh-CN" altLang="en-US" sz="2000" b="1" kern="0" dirty="0">
                <a:solidFill>
                  <a:schemeClr val="accent2"/>
                </a:solidFill>
                <a:latin typeface="Arial"/>
                <a:ea typeface="幼圆"/>
              </a:rPr>
              <a:t>已做出了解答</a:t>
            </a:r>
            <a:r>
              <a:rPr lang="zh-CN" altLang="en-US" sz="2000" b="1" kern="0" dirty="0" smtClean="0">
                <a:solidFill>
                  <a:schemeClr val="accent2"/>
                </a:solidFill>
                <a:latin typeface="Arial"/>
                <a:ea typeface="幼圆"/>
              </a:rPr>
              <a:t>。</a:t>
            </a:r>
            <a:endParaRPr lang="en-US" altLang="zh-CN" sz="2000" b="1" kern="0" dirty="0" smtClean="0">
              <a:solidFill>
                <a:schemeClr val="accent2"/>
              </a:solidFill>
              <a:latin typeface="Arial"/>
              <a:ea typeface="幼圆"/>
            </a:endParaRPr>
          </a:p>
          <a:p>
            <a:pPr lvl="0" algn="l">
              <a:spcBef>
                <a:spcPts val="0"/>
              </a:spcBef>
            </a:pPr>
            <a:r>
              <a:rPr lang="en-US" altLang="zh-CN" sz="2000" b="1" kern="0" dirty="0">
                <a:solidFill>
                  <a:schemeClr val="accent2"/>
                </a:solidFill>
                <a:latin typeface="Arial"/>
                <a:ea typeface="幼圆"/>
              </a:rPr>
              <a:t> </a:t>
            </a:r>
            <a:r>
              <a:rPr lang="en-US" altLang="zh-CN" sz="2000" b="1" kern="0" dirty="0" smtClean="0">
                <a:solidFill>
                  <a:schemeClr val="accent2"/>
                </a:solidFill>
                <a:latin typeface="Arial"/>
                <a:ea typeface="幼圆"/>
              </a:rPr>
              <a:t>       </a:t>
            </a:r>
            <a:r>
              <a:rPr lang="zh-CN" altLang="en-US" sz="2000" b="1" kern="0" dirty="0" smtClean="0">
                <a:solidFill>
                  <a:schemeClr val="accent2"/>
                </a:solidFill>
                <a:latin typeface="Arial"/>
                <a:ea typeface="幼圆"/>
              </a:rPr>
              <a:t>数据总线</a:t>
            </a:r>
            <a:r>
              <a:rPr lang="zh-CN" altLang="en-US" sz="2000" b="1" kern="0" dirty="0">
                <a:solidFill>
                  <a:schemeClr val="accent2"/>
                </a:solidFill>
                <a:latin typeface="Arial"/>
                <a:ea typeface="幼圆"/>
              </a:rPr>
              <a:t>的连接问题也很简单，在驱动力足够的情况下，只需将单片机的数据总线和存储器的数据线直接相连接</a:t>
            </a:r>
            <a:r>
              <a:rPr lang="zh-CN" altLang="en-US" sz="2000" b="1" kern="0" dirty="0" smtClean="0">
                <a:solidFill>
                  <a:schemeClr val="accent2"/>
                </a:solidFill>
                <a:latin typeface="Arial"/>
                <a:ea typeface="幼圆"/>
              </a:rPr>
              <a:t>。</a:t>
            </a:r>
            <a:endParaRPr lang="en-US" altLang="zh-CN" sz="2000" b="1" kern="0" dirty="0" smtClean="0">
              <a:solidFill>
                <a:schemeClr val="accent2"/>
              </a:solidFill>
              <a:latin typeface="Arial"/>
              <a:ea typeface="幼圆"/>
            </a:endParaRPr>
          </a:p>
          <a:p>
            <a:pPr lvl="0" algn="l">
              <a:spcBef>
                <a:spcPts val="0"/>
              </a:spcBef>
            </a:pPr>
            <a:endParaRPr lang="en-US" altLang="zh-CN" sz="2000" b="1" kern="0" dirty="0" smtClean="0">
              <a:solidFill>
                <a:schemeClr val="accent2"/>
              </a:solidFill>
              <a:latin typeface="Arial"/>
              <a:ea typeface="幼圆"/>
            </a:endParaRPr>
          </a:p>
          <a:p>
            <a:pPr lvl="0" algn="l">
              <a:spcBef>
                <a:spcPts val="0"/>
              </a:spcBef>
            </a:pPr>
            <a:r>
              <a:rPr lang="en-US" altLang="zh-CN" sz="2400" b="1" kern="0" dirty="0">
                <a:solidFill>
                  <a:schemeClr val="accent2"/>
                </a:solidFill>
                <a:latin typeface="Arial"/>
                <a:ea typeface="幼圆"/>
              </a:rPr>
              <a:t> </a:t>
            </a:r>
            <a:r>
              <a:rPr lang="en-US" altLang="zh-CN" sz="2400" b="1" kern="0" dirty="0" smtClean="0">
                <a:solidFill>
                  <a:schemeClr val="accent2"/>
                </a:solidFill>
                <a:latin typeface="Arial"/>
                <a:ea typeface="幼圆"/>
              </a:rPr>
              <a:t>       </a:t>
            </a:r>
            <a:r>
              <a:rPr lang="zh-CN" altLang="en-US" sz="2400" b="1" kern="0" dirty="0" smtClean="0">
                <a:solidFill>
                  <a:schemeClr val="accent2"/>
                </a:solidFill>
                <a:latin typeface="Arial"/>
                <a:ea typeface="幼圆"/>
              </a:rPr>
              <a:t>下面</a:t>
            </a:r>
            <a:r>
              <a:rPr lang="zh-CN" altLang="en-US" sz="2400" b="1" kern="0" dirty="0">
                <a:solidFill>
                  <a:schemeClr val="accent2"/>
                </a:solidFill>
                <a:latin typeface="Arial"/>
                <a:ea typeface="幼圆"/>
              </a:rPr>
              <a:t>重点分析控制总线的连接问题</a:t>
            </a:r>
            <a:r>
              <a:rPr lang="zh-CN" altLang="en-US" sz="2400" b="1" kern="0" dirty="0" smtClean="0">
                <a:solidFill>
                  <a:schemeClr val="accent2"/>
                </a:solidFill>
                <a:latin typeface="Arial"/>
                <a:ea typeface="幼圆"/>
              </a:rPr>
              <a:t>。</a:t>
            </a:r>
            <a:endParaRPr lang="zh-CN" altLang="en-US" sz="2400" b="1" kern="0" dirty="0">
              <a:solidFill>
                <a:schemeClr val="accent2"/>
              </a:solidFill>
              <a:latin typeface="Arial"/>
              <a:ea typeface="幼圆"/>
            </a:endParaRPr>
          </a:p>
          <a:p>
            <a:pPr lvl="0" algn="l">
              <a:spcBef>
                <a:spcPts val="0"/>
              </a:spcBef>
            </a:pPr>
            <a:r>
              <a:rPr lang="en-US" altLang="zh-CN" sz="2400" b="1" kern="0" dirty="0" smtClean="0">
                <a:solidFill>
                  <a:schemeClr val="accent2"/>
                </a:solidFill>
                <a:latin typeface="Arial"/>
                <a:ea typeface="幼圆"/>
              </a:rPr>
              <a:t>        </a:t>
            </a:r>
            <a:r>
              <a:rPr lang="en-US" altLang="zh-CN" sz="2000" b="1" kern="0" dirty="0" smtClean="0">
                <a:solidFill>
                  <a:schemeClr val="accent2"/>
                </a:solidFill>
                <a:latin typeface="Arial"/>
                <a:ea typeface="幼圆"/>
              </a:rPr>
              <a:t>AT89S51</a:t>
            </a:r>
            <a:r>
              <a:rPr lang="zh-CN" altLang="en-US" sz="2000" b="1" kern="0" dirty="0">
                <a:solidFill>
                  <a:schemeClr val="accent2"/>
                </a:solidFill>
                <a:latin typeface="Arial"/>
                <a:ea typeface="幼圆"/>
              </a:rPr>
              <a:t>单片机访问片外扩展的程序存储器时，所用的控制信号有以下</a:t>
            </a:r>
            <a:r>
              <a:rPr lang="en-US" altLang="zh-CN" sz="2000" b="1" kern="0" dirty="0">
                <a:solidFill>
                  <a:schemeClr val="accent2"/>
                </a:solidFill>
                <a:latin typeface="Arial"/>
                <a:ea typeface="幼圆"/>
              </a:rPr>
              <a:t>3</a:t>
            </a:r>
            <a:r>
              <a:rPr lang="zh-CN" altLang="en-US" sz="2000" b="1" kern="0" dirty="0">
                <a:solidFill>
                  <a:schemeClr val="accent2"/>
                </a:solidFill>
                <a:latin typeface="Arial"/>
                <a:ea typeface="幼圆"/>
              </a:rPr>
              <a:t>种。</a:t>
            </a:r>
          </a:p>
          <a:p>
            <a:pPr lvl="0" algn="l">
              <a:spcBef>
                <a:spcPts val="0"/>
              </a:spcBef>
            </a:pPr>
            <a:r>
              <a:rPr lang="zh-CN" altLang="en-US" sz="2000" b="1" kern="0" dirty="0" smtClean="0">
                <a:solidFill>
                  <a:srgbClr val="FF0000"/>
                </a:solidFill>
                <a:latin typeface="Arial"/>
                <a:ea typeface="幼圆"/>
              </a:rPr>
              <a:t>      </a:t>
            </a:r>
            <a:r>
              <a:rPr lang="zh-CN" altLang="en-US" sz="2000" b="1" kern="0" dirty="0" smtClean="0">
                <a:solidFill>
                  <a:schemeClr val="accent2"/>
                </a:solidFill>
                <a:latin typeface="Arial"/>
                <a:ea typeface="幼圆"/>
              </a:rPr>
              <a:t>（</a:t>
            </a:r>
            <a:r>
              <a:rPr lang="en-US" altLang="zh-CN" sz="2000" b="1" kern="0" dirty="0">
                <a:solidFill>
                  <a:schemeClr val="accent2"/>
                </a:solidFill>
                <a:latin typeface="Arial"/>
                <a:ea typeface="幼圆"/>
              </a:rPr>
              <a:t>1</a:t>
            </a:r>
            <a:r>
              <a:rPr lang="zh-CN" altLang="en-US" sz="2000" b="1" kern="0" dirty="0">
                <a:solidFill>
                  <a:schemeClr val="accent2"/>
                </a:solidFill>
                <a:latin typeface="Arial"/>
                <a:ea typeface="幼圆"/>
              </a:rPr>
              <a:t>）</a:t>
            </a:r>
            <a:r>
              <a:rPr lang="en-US" altLang="zh-CN" sz="2000" b="1" kern="0" dirty="0" smtClean="0">
                <a:solidFill>
                  <a:srgbClr val="FF0000"/>
                </a:solidFill>
                <a:latin typeface="Arial"/>
                <a:ea typeface="幼圆"/>
              </a:rPr>
              <a:t>ALE   </a:t>
            </a:r>
            <a:r>
              <a:rPr lang="zh-CN" altLang="en-US" sz="2000" b="1" kern="0" dirty="0" smtClean="0">
                <a:solidFill>
                  <a:schemeClr val="accent2"/>
                </a:solidFill>
                <a:latin typeface="Arial"/>
                <a:ea typeface="幼圆"/>
              </a:rPr>
              <a:t>：</a:t>
            </a:r>
            <a:r>
              <a:rPr lang="zh-CN" altLang="en-US" sz="2000" b="1" kern="0" dirty="0">
                <a:solidFill>
                  <a:schemeClr val="accent2"/>
                </a:solidFill>
                <a:latin typeface="Arial"/>
                <a:ea typeface="幼圆"/>
              </a:rPr>
              <a:t>用于低</a:t>
            </a:r>
            <a:r>
              <a:rPr lang="en-US" altLang="zh-CN" sz="2000" b="1" kern="0" dirty="0">
                <a:solidFill>
                  <a:schemeClr val="accent2"/>
                </a:solidFill>
                <a:latin typeface="Arial"/>
                <a:ea typeface="幼圆"/>
              </a:rPr>
              <a:t>8</a:t>
            </a:r>
            <a:r>
              <a:rPr lang="zh-CN" altLang="en-US" sz="2000" b="1" kern="0" dirty="0">
                <a:solidFill>
                  <a:schemeClr val="accent2"/>
                </a:solidFill>
                <a:latin typeface="Arial"/>
                <a:ea typeface="幼圆"/>
              </a:rPr>
              <a:t>位地址锁存控制，连接地址锁存器的</a:t>
            </a:r>
            <a:r>
              <a:rPr lang="en-US" altLang="zh-CN" sz="2000" b="1" kern="0" dirty="0">
                <a:solidFill>
                  <a:schemeClr val="accent2"/>
                </a:solidFill>
                <a:latin typeface="Arial"/>
                <a:ea typeface="幼圆"/>
              </a:rPr>
              <a:t>G</a:t>
            </a:r>
            <a:r>
              <a:rPr lang="zh-CN" altLang="en-US" sz="2000" b="1" kern="0" dirty="0">
                <a:solidFill>
                  <a:schemeClr val="accent2"/>
                </a:solidFill>
                <a:latin typeface="Arial"/>
                <a:ea typeface="幼圆"/>
              </a:rPr>
              <a:t>端。</a:t>
            </a:r>
          </a:p>
          <a:p>
            <a:pPr lvl="0" algn="l">
              <a:spcBef>
                <a:spcPts val="0"/>
              </a:spcBef>
            </a:pPr>
            <a:r>
              <a:rPr lang="zh-CN" altLang="en-US" sz="2000" b="1" kern="0" dirty="0" smtClean="0">
                <a:solidFill>
                  <a:schemeClr val="accent2"/>
                </a:solidFill>
                <a:latin typeface="Arial"/>
                <a:ea typeface="幼圆"/>
              </a:rPr>
              <a:t>      （</a:t>
            </a:r>
            <a:r>
              <a:rPr lang="en-US" altLang="zh-CN" sz="2000" b="1" kern="0" dirty="0">
                <a:solidFill>
                  <a:schemeClr val="accent2"/>
                </a:solidFill>
                <a:latin typeface="Arial"/>
                <a:ea typeface="幼圆"/>
              </a:rPr>
              <a:t>2</a:t>
            </a:r>
            <a:r>
              <a:rPr lang="zh-CN" altLang="en-US" sz="2000" b="1" kern="0" dirty="0" smtClean="0">
                <a:solidFill>
                  <a:schemeClr val="accent2"/>
                </a:solidFill>
                <a:latin typeface="Arial"/>
                <a:ea typeface="幼圆"/>
              </a:rPr>
              <a:t>）           ：</a:t>
            </a:r>
            <a:r>
              <a:rPr lang="zh-CN" altLang="en-US" sz="2000" b="1" kern="0" dirty="0">
                <a:solidFill>
                  <a:schemeClr val="accent2"/>
                </a:solidFill>
                <a:latin typeface="Arial"/>
                <a:ea typeface="幼圆"/>
              </a:rPr>
              <a:t>片外程序存储器“读选通”控制信号。用于接外扩</a:t>
            </a:r>
            <a:r>
              <a:rPr lang="en-US" altLang="zh-CN" sz="2000" b="1" kern="0" dirty="0">
                <a:solidFill>
                  <a:schemeClr val="accent2"/>
                </a:solidFill>
                <a:latin typeface="Arial"/>
                <a:ea typeface="幼圆"/>
              </a:rPr>
              <a:t>EPROM</a:t>
            </a:r>
            <a:r>
              <a:rPr lang="zh-CN" altLang="en-US" sz="2000" b="1" kern="0" dirty="0">
                <a:solidFill>
                  <a:schemeClr val="accent2"/>
                </a:solidFill>
                <a:latin typeface="Arial"/>
                <a:ea typeface="幼圆"/>
              </a:rPr>
              <a:t>的 引脚。</a:t>
            </a:r>
          </a:p>
          <a:p>
            <a:pPr lvl="0" algn="l">
              <a:spcBef>
                <a:spcPts val="0"/>
              </a:spcBef>
            </a:pPr>
            <a:r>
              <a:rPr lang="zh-CN" altLang="en-US" sz="2000" b="1" kern="0" dirty="0" smtClean="0">
                <a:solidFill>
                  <a:schemeClr val="accent2"/>
                </a:solidFill>
                <a:latin typeface="Arial"/>
                <a:ea typeface="幼圆"/>
              </a:rPr>
              <a:t>      （</a:t>
            </a:r>
            <a:r>
              <a:rPr lang="en-US" altLang="zh-CN" sz="2000" b="1" kern="0" dirty="0">
                <a:solidFill>
                  <a:schemeClr val="accent2"/>
                </a:solidFill>
                <a:latin typeface="Arial"/>
                <a:ea typeface="幼圆"/>
              </a:rPr>
              <a:t>3</a:t>
            </a:r>
            <a:r>
              <a:rPr lang="zh-CN" altLang="en-US" sz="2000" b="1" kern="0" dirty="0">
                <a:solidFill>
                  <a:schemeClr val="accent2"/>
                </a:solidFill>
                <a:latin typeface="Arial"/>
                <a:ea typeface="幼圆"/>
              </a:rPr>
              <a:t>） </a:t>
            </a:r>
            <a:r>
              <a:rPr lang="zh-CN" altLang="en-US" sz="2000" b="1" kern="0" dirty="0" smtClean="0">
                <a:solidFill>
                  <a:schemeClr val="accent2"/>
                </a:solidFill>
                <a:latin typeface="Arial"/>
                <a:ea typeface="幼圆"/>
              </a:rPr>
              <a:t>        ：</a:t>
            </a:r>
            <a:r>
              <a:rPr lang="zh-CN" altLang="en-US" sz="2000" b="1" kern="0" dirty="0">
                <a:solidFill>
                  <a:schemeClr val="accent2"/>
                </a:solidFill>
                <a:latin typeface="Arial"/>
                <a:ea typeface="幼圆"/>
              </a:rPr>
              <a:t>片内、片外程序存储器访问的控制信号</a:t>
            </a:r>
            <a:r>
              <a:rPr lang="zh-CN" altLang="en-US" sz="2000" b="1" kern="0" dirty="0" smtClean="0">
                <a:solidFill>
                  <a:schemeClr val="accent2"/>
                </a:solidFill>
                <a:latin typeface="Arial"/>
                <a:ea typeface="幼圆"/>
              </a:rPr>
              <a:t>。</a:t>
            </a:r>
            <a:endParaRPr lang="en-US" altLang="zh-CN" sz="2000" b="1" kern="0" dirty="0" smtClean="0">
              <a:solidFill>
                <a:schemeClr val="accent2"/>
              </a:solidFill>
              <a:latin typeface="Arial"/>
              <a:ea typeface="幼圆"/>
            </a:endParaRPr>
          </a:p>
          <a:p>
            <a:pPr lvl="0" algn="l">
              <a:spcBef>
                <a:spcPts val="0"/>
              </a:spcBef>
            </a:pPr>
            <a:r>
              <a:rPr lang="zh-CN" altLang="en-US" sz="2000" b="1" kern="0" dirty="0" smtClean="0">
                <a:solidFill>
                  <a:schemeClr val="accent2"/>
                </a:solidFill>
                <a:latin typeface="Arial"/>
                <a:ea typeface="幼圆"/>
              </a:rPr>
              <a:t>当        </a:t>
            </a:r>
            <a:r>
              <a:rPr lang="en-US" altLang="zh-CN" sz="2000" b="1" kern="0" dirty="0" smtClean="0">
                <a:solidFill>
                  <a:schemeClr val="accent2"/>
                </a:solidFill>
                <a:latin typeface="Arial"/>
                <a:ea typeface="幼圆"/>
              </a:rPr>
              <a:t>=</a:t>
            </a:r>
            <a:r>
              <a:rPr lang="en-US" altLang="zh-CN" sz="2000" b="1" kern="0" dirty="0">
                <a:solidFill>
                  <a:schemeClr val="accent2"/>
                </a:solidFill>
                <a:latin typeface="Arial"/>
                <a:ea typeface="幼圆"/>
              </a:rPr>
              <a:t>1</a:t>
            </a:r>
            <a:r>
              <a:rPr lang="zh-CN" altLang="en-US" sz="2000" b="1" kern="0" dirty="0">
                <a:solidFill>
                  <a:schemeClr val="accent2"/>
                </a:solidFill>
                <a:latin typeface="Arial"/>
                <a:ea typeface="幼圆"/>
              </a:rPr>
              <a:t>时，在单片机发出的地址小于片内程序存储器最大地址时，访问片内程序存储器；当 </a:t>
            </a:r>
            <a:r>
              <a:rPr lang="zh-CN" altLang="en-US" sz="2000" b="1" kern="0" dirty="0" smtClean="0">
                <a:solidFill>
                  <a:schemeClr val="accent2"/>
                </a:solidFill>
                <a:latin typeface="Arial"/>
                <a:ea typeface="幼圆"/>
              </a:rPr>
              <a:t>        </a:t>
            </a:r>
            <a:r>
              <a:rPr lang="en-US" altLang="zh-CN" sz="2000" b="1" kern="0" dirty="0" smtClean="0">
                <a:solidFill>
                  <a:schemeClr val="accent2"/>
                </a:solidFill>
                <a:latin typeface="Arial"/>
                <a:ea typeface="幼圆"/>
              </a:rPr>
              <a:t>=</a:t>
            </a:r>
            <a:r>
              <a:rPr lang="en-US" altLang="zh-CN" sz="2000" b="1" kern="0" dirty="0">
                <a:solidFill>
                  <a:schemeClr val="accent2"/>
                </a:solidFill>
                <a:latin typeface="Arial"/>
                <a:ea typeface="幼圆"/>
              </a:rPr>
              <a:t>0</a:t>
            </a:r>
            <a:r>
              <a:rPr lang="zh-CN" altLang="en-US" sz="2000" b="1" kern="0" dirty="0">
                <a:solidFill>
                  <a:schemeClr val="accent2"/>
                </a:solidFill>
                <a:latin typeface="Arial"/>
                <a:ea typeface="幼圆"/>
              </a:rPr>
              <a:t>时，只访问片外程序存储器。</a:t>
            </a:r>
          </a:p>
          <a:p>
            <a:pPr lvl="0" algn="l">
              <a:spcBef>
                <a:spcPts val="0"/>
              </a:spcBef>
            </a:pPr>
            <a:endParaRPr lang="zh-CN" altLang="en-US" sz="2400" b="1" kern="0" dirty="0">
              <a:solidFill>
                <a:srgbClr val="FF0000"/>
              </a:solidFill>
              <a:latin typeface="Arial"/>
              <a:ea typeface="幼圆"/>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6" name="对象 5"/>
          <p:cNvGraphicFramePr>
            <a:graphicFrameLocks noChangeAspect="1"/>
          </p:cNvGraphicFramePr>
          <p:nvPr/>
        </p:nvGraphicFramePr>
        <p:xfrm>
          <a:off x="0" y="0"/>
          <a:ext cx="368300" cy="190500"/>
        </p:xfrm>
        <a:graphic>
          <a:graphicData uri="http://schemas.openxmlformats.org/presentationml/2006/ole">
            <mc:AlternateContent xmlns:mc="http://schemas.openxmlformats.org/markup-compatibility/2006">
              <mc:Choice xmlns:v="urn:schemas-microsoft-com:vml" Requires="v">
                <p:oleObj spid="_x0000_s306372" r:id="rId5" imgW="368300" imgH="190500" progId="Equation.DSMT4">
                  <p:embed/>
                </p:oleObj>
              </mc:Choice>
              <mc:Fallback>
                <p:oleObj r:id="rId5" imgW="368300" imgH="1905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3683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101492952"/>
              </p:ext>
            </p:extLst>
          </p:nvPr>
        </p:nvGraphicFramePr>
        <p:xfrm>
          <a:off x="1090267" y="4728678"/>
          <a:ext cx="855663" cy="414338"/>
        </p:xfrm>
        <a:graphic>
          <a:graphicData uri="http://schemas.openxmlformats.org/presentationml/2006/ole">
            <mc:AlternateContent xmlns:mc="http://schemas.openxmlformats.org/markup-compatibility/2006">
              <mc:Choice xmlns:v="urn:schemas-microsoft-com:vml" Requires="v">
                <p:oleObj spid="_x0000_s306373" name="Equation" r:id="rId7" imgW="444114" imgH="215713" progId="Equation.DSMT4">
                  <p:embed/>
                </p:oleObj>
              </mc:Choice>
              <mc:Fallback>
                <p:oleObj name="Equation" r:id="rId7" imgW="444114" imgH="215713" progId="Equation.DSMT4">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0267" y="4728678"/>
                        <a:ext cx="855663"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 name="对象 9"/>
          <p:cNvGraphicFramePr>
            <a:graphicFrameLocks noChangeAspect="1"/>
          </p:cNvGraphicFramePr>
          <p:nvPr>
            <p:extLst>
              <p:ext uri="{D42A27DB-BD31-4B8C-83A1-F6EECF244321}">
                <p14:modId xmlns:p14="http://schemas.microsoft.com/office/powerpoint/2010/main" val="2474716046"/>
              </p:ext>
            </p:extLst>
          </p:nvPr>
        </p:nvGraphicFramePr>
        <p:xfrm>
          <a:off x="1178615" y="5270570"/>
          <a:ext cx="504825" cy="403225"/>
        </p:xfrm>
        <a:graphic>
          <a:graphicData uri="http://schemas.openxmlformats.org/presentationml/2006/ole">
            <mc:AlternateContent xmlns:mc="http://schemas.openxmlformats.org/markup-compatibility/2006">
              <mc:Choice xmlns:v="urn:schemas-microsoft-com:vml" Requires="v">
                <p:oleObj spid="_x0000_s306374" name="Equation" r:id="rId9" imgW="253780" imgH="203024" progId="Equation.DSMT4">
                  <p:embed/>
                </p:oleObj>
              </mc:Choice>
              <mc:Fallback>
                <p:oleObj name="Equation" r:id="rId9" imgW="253780" imgH="203024" progId="Equation.DSMT4">
                  <p:embed/>
                  <p:pic>
                    <p:nvPicPr>
                      <p:cNvPr id="0" name="对象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78615" y="5270570"/>
                        <a:ext cx="5048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 name="对象 10"/>
          <p:cNvGraphicFramePr>
            <a:graphicFrameLocks noChangeAspect="1"/>
          </p:cNvGraphicFramePr>
          <p:nvPr>
            <p:extLst>
              <p:ext uri="{D42A27DB-BD31-4B8C-83A1-F6EECF244321}">
                <p14:modId xmlns:p14="http://schemas.microsoft.com/office/powerpoint/2010/main" val="3524620777"/>
              </p:ext>
            </p:extLst>
          </p:nvPr>
        </p:nvGraphicFramePr>
        <p:xfrm>
          <a:off x="362502" y="5651570"/>
          <a:ext cx="504825" cy="403225"/>
        </p:xfrm>
        <a:graphic>
          <a:graphicData uri="http://schemas.openxmlformats.org/presentationml/2006/ole">
            <mc:AlternateContent xmlns:mc="http://schemas.openxmlformats.org/markup-compatibility/2006">
              <mc:Choice xmlns:v="urn:schemas-microsoft-com:vml" Requires="v">
                <p:oleObj spid="_x0000_s306375" name="Equation" r:id="rId11" imgW="253780" imgH="203024" progId="Equation.DSMT4">
                  <p:embed/>
                </p:oleObj>
              </mc:Choice>
              <mc:Fallback>
                <p:oleObj name="Equation" r:id="rId11" imgW="253780" imgH="203024" progId="Equation.DSMT4">
                  <p:embed/>
                  <p:pic>
                    <p:nvPicPr>
                      <p:cNvPr id="0" name="对象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2502" y="5651570"/>
                        <a:ext cx="5048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2" name="对象 11"/>
          <p:cNvGraphicFramePr>
            <a:graphicFrameLocks noChangeAspect="1"/>
          </p:cNvGraphicFramePr>
          <p:nvPr>
            <p:extLst>
              <p:ext uri="{D42A27DB-BD31-4B8C-83A1-F6EECF244321}">
                <p14:modId xmlns:p14="http://schemas.microsoft.com/office/powerpoint/2010/main" val="1692973713"/>
              </p:ext>
            </p:extLst>
          </p:nvPr>
        </p:nvGraphicFramePr>
        <p:xfrm>
          <a:off x="1950141" y="5924896"/>
          <a:ext cx="504825" cy="403225"/>
        </p:xfrm>
        <a:graphic>
          <a:graphicData uri="http://schemas.openxmlformats.org/presentationml/2006/ole">
            <mc:AlternateContent xmlns:mc="http://schemas.openxmlformats.org/markup-compatibility/2006">
              <mc:Choice xmlns:v="urn:schemas-microsoft-com:vml" Requires="v">
                <p:oleObj spid="_x0000_s306376" name="Equation" r:id="rId12" imgW="253780" imgH="203024" progId="Equation.DSMT4">
                  <p:embed/>
                </p:oleObj>
              </mc:Choice>
              <mc:Fallback>
                <p:oleObj name="Equation" r:id="rId12" imgW="253780" imgH="203024" progId="Equation.DSMT4">
                  <p:embed/>
                  <p:pic>
                    <p:nvPicPr>
                      <p:cNvPr id="0" name="对象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50141" y="5924896"/>
                        <a:ext cx="5048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00502959"/>
      </p:ext>
    </p:extLst>
  </p:cSld>
  <p:clrMapOvr>
    <a:masterClrMapping/>
  </p:clrMapOvr>
  <p:transition>
    <p:random/>
    <p:sndAc>
      <p:stSnd>
        <p:snd r:embed="rId4"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53</a:t>
            </a:fld>
            <a:endParaRPr lang="en-US" altLang="zh-CN" dirty="0"/>
          </a:p>
        </p:txBody>
      </p:sp>
      <p:sp>
        <p:nvSpPr>
          <p:cNvPr id="4" name="矩形 3"/>
          <p:cNvSpPr/>
          <p:nvPr/>
        </p:nvSpPr>
        <p:spPr>
          <a:xfrm>
            <a:off x="0" y="591235"/>
            <a:ext cx="9144000" cy="3970318"/>
          </a:xfrm>
          <a:prstGeom prst="rect">
            <a:avLst/>
          </a:prstGeom>
        </p:spPr>
        <p:txBody>
          <a:bodyPr wrap="square">
            <a:spAutoFit/>
          </a:bodyPr>
          <a:lstStyle/>
          <a:p>
            <a:pPr algn="l">
              <a:lnSpc>
                <a:spcPct val="150000"/>
              </a:lnSpc>
            </a:pPr>
            <a:r>
              <a:rPr lang="en-US" altLang="zh-CN" sz="2400" dirty="0" smtClean="0"/>
              <a:t>        </a:t>
            </a:r>
            <a:r>
              <a:rPr lang="en-US" altLang="zh-CN" sz="2400" dirty="0" smtClean="0">
                <a:solidFill>
                  <a:srgbClr val="0000FF"/>
                </a:solidFill>
              </a:rPr>
              <a:t>2</a:t>
            </a:r>
            <a:r>
              <a:rPr lang="zh-CN" altLang="en-US" sz="2400" dirty="0">
                <a:solidFill>
                  <a:srgbClr val="0000FF"/>
                </a:solidFill>
              </a:rPr>
              <a:t>．扩展实例</a:t>
            </a:r>
          </a:p>
          <a:p>
            <a:pPr algn="l">
              <a:lnSpc>
                <a:spcPct val="150000"/>
              </a:lnSpc>
            </a:pPr>
            <a:r>
              <a:rPr lang="zh-CN" altLang="en-US" sz="2400" dirty="0" smtClean="0"/>
              <a:t>      </a:t>
            </a:r>
            <a:r>
              <a:rPr lang="zh-CN" altLang="en-US" sz="2400" b="1" dirty="0" smtClean="0">
                <a:solidFill>
                  <a:schemeClr val="accent2"/>
                </a:solidFill>
              </a:rPr>
              <a:t>（</a:t>
            </a:r>
            <a:r>
              <a:rPr lang="en-US" altLang="zh-CN" sz="2400" b="1" dirty="0">
                <a:solidFill>
                  <a:schemeClr val="accent2"/>
                </a:solidFill>
              </a:rPr>
              <a:t>1</a:t>
            </a:r>
            <a:r>
              <a:rPr lang="zh-CN" altLang="en-US" sz="2400" b="1" dirty="0">
                <a:solidFill>
                  <a:schemeClr val="accent2"/>
                </a:solidFill>
              </a:rPr>
              <a:t>）单片</a:t>
            </a:r>
            <a:r>
              <a:rPr lang="en-US" altLang="zh-CN" sz="2400" b="1" dirty="0">
                <a:solidFill>
                  <a:schemeClr val="accent2"/>
                </a:solidFill>
              </a:rPr>
              <a:t>EPROM</a:t>
            </a:r>
            <a:r>
              <a:rPr lang="zh-CN" altLang="en-US" sz="2400" b="1" dirty="0">
                <a:solidFill>
                  <a:schemeClr val="accent2"/>
                </a:solidFill>
              </a:rPr>
              <a:t>的</a:t>
            </a:r>
            <a:r>
              <a:rPr lang="zh-CN" altLang="en-US" sz="2400" b="1" dirty="0" smtClean="0">
                <a:solidFill>
                  <a:schemeClr val="accent2"/>
                </a:solidFill>
              </a:rPr>
              <a:t>扩展</a:t>
            </a:r>
            <a:endParaRPr lang="en-US" altLang="zh-CN" sz="2400" b="1" dirty="0" smtClean="0">
              <a:solidFill>
                <a:schemeClr val="accent2"/>
              </a:solidFill>
            </a:endParaRPr>
          </a:p>
          <a:p>
            <a:pPr algn="l">
              <a:lnSpc>
                <a:spcPct val="150000"/>
              </a:lnSpc>
            </a:pPr>
            <a:r>
              <a:rPr lang="zh-CN" altLang="en-US" sz="2400" b="1" dirty="0" smtClean="0">
                <a:solidFill>
                  <a:schemeClr val="accent2"/>
                </a:solidFill>
              </a:rPr>
              <a:t>        </a:t>
            </a:r>
            <a:r>
              <a:rPr lang="zh-CN" altLang="en-US" sz="2400" b="1" dirty="0" smtClean="0">
                <a:solidFill>
                  <a:schemeClr val="accent2"/>
                </a:solidFill>
                <a:hlinkClick r:id="" action="ppaction://hlinkshowjump?jump=nextslide"/>
              </a:rPr>
              <a:t>图</a:t>
            </a:r>
            <a:r>
              <a:rPr lang="en-US" altLang="zh-CN" sz="2400" b="1" dirty="0" smtClean="0">
                <a:solidFill>
                  <a:schemeClr val="accent2"/>
                </a:solidFill>
                <a:hlinkClick r:id="" action="ppaction://hlinkshowjump?jump=nextslide"/>
              </a:rPr>
              <a:t>11-12</a:t>
            </a:r>
            <a:r>
              <a:rPr lang="zh-CN" altLang="en-US" sz="2400" b="1" dirty="0" smtClean="0">
                <a:solidFill>
                  <a:schemeClr val="accent2"/>
                </a:solidFill>
              </a:rPr>
              <a:t>所</a:t>
            </a:r>
            <a:r>
              <a:rPr lang="zh-CN" altLang="en-US" sz="2400" b="1" dirty="0">
                <a:solidFill>
                  <a:schemeClr val="accent2"/>
                </a:solidFill>
              </a:rPr>
              <a:t>示为</a:t>
            </a:r>
            <a:r>
              <a:rPr lang="en-US" altLang="zh-CN" sz="2400" b="1" dirty="0">
                <a:solidFill>
                  <a:schemeClr val="accent2"/>
                </a:solidFill>
              </a:rPr>
              <a:t>AT89S51</a:t>
            </a:r>
            <a:r>
              <a:rPr lang="zh-CN" altLang="en-US" sz="2400" b="1" dirty="0">
                <a:solidFill>
                  <a:schemeClr val="accent2"/>
                </a:solidFill>
              </a:rPr>
              <a:t>外扩</a:t>
            </a:r>
            <a:r>
              <a:rPr lang="en-US" altLang="zh-CN" sz="2400" b="1" dirty="0">
                <a:solidFill>
                  <a:schemeClr val="accent2"/>
                </a:solidFill>
              </a:rPr>
              <a:t>16KB</a:t>
            </a:r>
            <a:r>
              <a:rPr lang="zh-CN" altLang="en-US" sz="2400" b="1" dirty="0">
                <a:solidFill>
                  <a:schemeClr val="accent2"/>
                </a:solidFill>
              </a:rPr>
              <a:t>的</a:t>
            </a:r>
            <a:r>
              <a:rPr lang="en-US" altLang="zh-CN" sz="2400" b="1" dirty="0">
                <a:solidFill>
                  <a:schemeClr val="accent2"/>
                </a:solidFill>
              </a:rPr>
              <a:t>EPROM 27128</a:t>
            </a:r>
            <a:r>
              <a:rPr lang="zh-CN" altLang="en-US" sz="2400" b="1" dirty="0">
                <a:solidFill>
                  <a:schemeClr val="accent2"/>
                </a:solidFill>
              </a:rPr>
              <a:t>的电路。</a:t>
            </a:r>
          </a:p>
          <a:p>
            <a:pPr algn="l">
              <a:lnSpc>
                <a:spcPct val="150000"/>
              </a:lnSpc>
            </a:pPr>
            <a:r>
              <a:rPr lang="zh-CN" altLang="en-US" sz="2400" b="1" dirty="0">
                <a:solidFill>
                  <a:schemeClr val="accent2"/>
                </a:solidFill>
              </a:rPr>
              <a:t>由于只扩展一片</a:t>
            </a:r>
            <a:r>
              <a:rPr lang="en-US" altLang="zh-CN" sz="2400" b="1" dirty="0">
                <a:solidFill>
                  <a:schemeClr val="accent2"/>
                </a:solidFill>
              </a:rPr>
              <a:t>EPROM</a:t>
            </a:r>
            <a:r>
              <a:rPr lang="zh-CN" altLang="en-US" sz="2400" b="1" dirty="0">
                <a:solidFill>
                  <a:schemeClr val="accent2"/>
                </a:solidFill>
              </a:rPr>
              <a:t>，所以片选端 直接接地，也可接到某一高位地址线上（</a:t>
            </a:r>
            <a:r>
              <a:rPr lang="en-US" altLang="zh-CN" sz="2400" b="1" dirty="0">
                <a:solidFill>
                  <a:schemeClr val="accent2"/>
                </a:solidFill>
              </a:rPr>
              <a:t>A15</a:t>
            </a:r>
            <a:r>
              <a:rPr lang="zh-CN" altLang="en-US" sz="2400" b="1" dirty="0">
                <a:solidFill>
                  <a:schemeClr val="accent2"/>
                </a:solidFill>
              </a:rPr>
              <a:t>或</a:t>
            </a:r>
            <a:r>
              <a:rPr lang="en-US" altLang="zh-CN" sz="2400" b="1" dirty="0">
                <a:solidFill>
                  <a:schemeClr val="accent2"/>
                </a:solidFill>
              </a:rPr>
              <a:t>A14</a:t>
            </a:r>
            <a:r>
              <a:rPr lang="zh-CN" altLang="en-US" sz="2400" b="1" dirty="0">
                <a:solidFill>
                  <a:schemeClr val="accent2"/>
                </a:solidFill>
              </a:rPr>
              <a:t>）进行线选，也可接某一地址译码器的输出端。</a:t>
            </a:r>
          </a:p>
          <a:p>
            <a:pPr algn="l">
              <a:lnSpc>
                <a:spcPct val="150000"/>
              </a:lnSpc>
            </a:pPr>
            <a:endParaRPr lang="zh-CN" altLang="en-US" sz="2400" b="1" dirty="0">
              <a:solidFill>
                <a:schemeClr val="accent2"/>
              </a:solidFill>
            </a:endParaRPr>
          </a:p>
        </p:txBody>
      </p:sp>
    </p:spTree>
    <p:extLst>
      <p:ext uri="{BB962C8B-B14F-4D97-AF65-F5344CB8AC3E}">
        <p14:creationId xmlns:p14="http://schemas.microsoft.com/office/powerpoint/2010/main" val="3066793506"/>
      </p:ext>
    </p:extLst>
  </p:cSld>
  <p:clrMapOvr>
    <a:masterClrMapping/>
  </p:clrMapOvr>
  <p:transition>
    <p:random/>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3" name="Rectangle 5"/>
          <p:cNvSpPr>
            <a:spLocks noChangeArrowheads="1"/>
          </p:cNvSpPr>
          <p:nvPr/>
        </p:nvSpPr>
        <p:spPr bwMode="auto">
          <a:xfrm>
            <a:off x="1903432" y="5978525"/>
            <a:ext cx="58133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smtClean="0">
                <a:solidFill>
                  <a:srgbClr val="FF3300"/>
                </a:solidFill>
              </a:rPr>
              <a:t>图</a:t>
            </a:r>
            <a:r>
              <a:rPr lang="en-US" altLang="zh-CN" sz="2000" b="1" dirty="0" smtClean="0">
                <a:solidFill>
                  <a:srgbClr val="FF3300"/>
                </a:solidFill>
              </a:rPr>
              <a:t>11-12</a:t>
            </a:r>
            <a:r>
              <a:rPr lang="en-US" altLang="zh-CN" sz="2000" b="1" dirty="0" smtClean="0">
                <a:solidFill>
                  <a:srgbClr val="3333CC"/>
                </a:solidFill>
              </a:rPr>
              <a:t>       </a:t>
            </a:r>
            <a:r>
              <a:rPr lang="en-US" altLang="zh-CN" sz="2000" b="1" dirty="0">
                <a:solidFill>
                  <a:srgbClr val="3333CC"/>
                </a:solidFill>
              </a:rPr>
              <a:t>AT89S51</a:t>
            </a:r>
            <a:r>
              <a:rPr lang="zh-CN" altLang="en-US" sz="2000" b="1" dirty="0">
                <a:solidFill>
                  <a:srgbClr val="3333CC"/>
                </a:solidFill>
              </a:rPr>
              <a:t>单片机与</a:t>
            </a:r>
            <a:r>
              <a:rPr lang="en-US" altLang="zh-CN" sz="2000" b="1" dirty="0">
                <a:solidFill>
                  <a:srgbClr val="3333CC"/>
                </a:solidFill>
              </a:rPr>
              <a:t>27128</a:t>
            </a:r>
            <a:r>
              <a:rPr lang="zh-CN" altLang="en-US" sz="2000" b="1" dirty="0">
                <a:solidFill>
                  <a:srgbClr val="3333CC"/>
                </a:solidFill>
              </a:rPr>
              <a:t>的接口电路</a:t>
            </a:r>
          </a:p>
        </p:txBody>
      </p:sp>
      <p:pic>
        <p:nvPicPr>
          <p:cNvPr id="135179" name="Picture 11" descr="8-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590550"/>
            <a:ext cx="8407400" cy="5387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291130"/>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D47DC20D-1FBC-4FE1-9674-CE99FF2DF2EC}" type="slidenum">
              <a:rPr lang="zh-CN" altLang="en-US"/>
              <a:pPr>
                <a:defRPr/>
              </a:pPr>
              <a:t>55</a:t>
            </a:fld>
            <a:endParaRPr lang="en-US" altLang="zh-CN"/>
          </a:p>
        </p:txBody>
      </p:sp>
      <p:sp>
        <p:nvSpPr>
          <p:cNvPr id="50178" name="内容占位符 1"/>
          <p:cNvSpPr>
            <a:spLocks noGrp="1"/>
          </p:cNvSpPr>
          <p:nvPr>
            <p:ph/>
          </p:nvPr>
        </p:nvSpPr>
        <p:spPr>
          <a:xfrm>
            <a:off x="0" y="596900"/>
            <a:ext cx="8229600" cy="5410200"/>
          </a:xfrm>
        </p:spPr>
        <p:txBody>
          <a:bodyPr/>
          <a:lstStyle/>
          <a:p>
            <a:pPr marL="0" indent="0" algn="l">
              <a:lnSpc>
                <a:spcPct val="150000"/>
              </a:lnSpc>
              <a:spcBef>
                <a:spcPts val="0"/>
              </a:spcBef>
            </a:pPr>
            <a:r>
              <a:rPr lang="zh-CN" altLang="en-US" b="1" dirty="0" smtClean="0">
                <a:solidFill>
                  <a:srgbClr val="FF3300"/>
                </a:solidFill>
                <a:ea typeface="宋体" charset="-122"/>
              </a:rPr>
              <a:t>        （</a:t>
            </a:r>
            <a:r>
              <a:rPr lang="en-US" altLang="zh-CN" b="1" dirty="0" smtClean="0">
                <a:solidFill>
                  <a:srgbClr val="FF3300"/>
                </a:solidFill>
                <a:ea typeface="宋体" charset="-122"/>
              </a:rPr>
              <a:t>2</a:t>
            </a:r>
            <a:r>
              <a:rPr lang="zh-CN" altLang="en-US" b="1" dirty="0" smtClean="0">
                <a:solidFill>
                  <a:srgbClr val="FF3300"/>
                </a:solidFill>
                <a:ea typeface="宋体" charset="-122"/>
              </a:rPr>
              <a:t>）</a:t>
            </a:r>
            <a:r>
              <a:rPr lang="zh-CN" altLang="en-US" b="1" dirty="0" smtClean="0">
                <a:solidFill>
                  <a:srgbClr val="FF3300"/>
                </a:solidFill>
              </a:rPr>
              <a:t>．使用多片</a:t>
            </a:r>
            <a:r>
              <a:rPr lang="en-US" altLang="zh-CN" b="1" dirty="0" smtClean="0">
                <a:solidFill>
                  <a:srgbClr val="FF3300"/>
                </a:solidFill>
                <a:ea typeface="宋体" charset="-122"/>
              </a:rPr>
              <a:t>EPROM</a:t>
            </a:r>
            <a:r>
              <a:rPr lang="zh-CN" altLang="en-US" b="1" dirty="0" smtClean="0">
                <a:solidFill>
                  <a:srgbClr val="FF3300"/>
                </a:solidFill>
              </a:rPr>
              <a:t>的扩展电路</a:t>
            </a:r>
          </a:p>
          <a:p>
            <a:pPr marL="0" indent="0" algn="l" fontAlgn="ctr">
              <a:lnSpc>
                <a:spcPct val="150000"/>
              </a:lnSpc>
              <a:spcBef>
                <a:spcPts val="0"/>
              </a:spcBef>
            </a:pPr>
            <a:r>
              <a:rPr lang="zh-CN" altLang="en-US" b="1" dirty="0" smtClean="0">
                <a:solidFill>
                  <a:srgbClr val="3333CC"/>
                </a:solidFill>
              </a:rPr>
              <a:t>        </a:t>
            </a:r>
            <a:r>
              <a:rPr lang="zh-CN" altLang="en-US" b="1" dirty="0" smtClean="0">
                <a:solidFill>
                  <a:srgbClr val="3333CC"/>
                </a:solidFill>
                <a:hlinkClick r:id="" action="ppaction://hlinkshowjump?jump=nextslide"/>
              </a:rPr>
              <a:t>图</a:t>
            </a:r>
            <a:r>
              <a:rPr lang="en-US" altLang="zh-CN" dirty="0" smtClean="0">
                <a:solidFill>
                  <a:srgbClr val="3333CC"/>
                </a:solidFill>
                <a:ea typeface="宋体" charset="-122"/>
                <a:hlinkClick r:id="" action="ppaction://hlinkshowjump?jump=nextslide"/>
              </a:rPr>
              <a:t>11</a:t>
            </a:r>
            <a:r>
              <a:rPr lang="en-US" altLang="zh-CN" b="1" dirty="0" smtClean="0">
                <a:solidFill>
                  <a:srgbClr val="3333CC"/>
                </a:solidFill>
                <a:ea typeface="宋体" charset="-122"/>
                <a:hlinkClick r:id="" action="ppaction://hlinkshowjump?jump=nextslide"/>
              </a:rPr>
              <a:t>-13</a:t>
            </a:r>
            <a:r>
              <a:rPr lang="zh-CN" altLang="en-US" dirty="0" smtClean="0"/>
              <a:t>所示为利用</a:t>
            </a:r>
            <a:r>
              <a:rPr lang="en-US" altLang="zh-CN" b="1" dirty="0" smtClean="0">
                <a:solidFill>
                  <a:srgbClr val="3333CC"/>
                </a:solidFill>
                <a:ea typeface="宋体" charset="-122"/>
              </a:rPr>
              <a:t>4</a:t>
            </a:r>
            <a:r>
              <a:rPr lang="zh-CN" altLang="en-US" b="1" dirty="0" smtClean="0">
                <a:solidFill>
                  <a:srgbClr val="3333CC"/>
                </a:solidFill>
              </a:rPr>
              <a:t>片</a:t>
            </a:r>
            <a:r>
              <a:rPr lang="en-US" altLang="zh-CN" b="1" dirty="0" smtClean="0">
                <a:solidFill>
                  <a:srgbClr val="3333CC"/>
                </a:solidFill>
                <a:ea typeface="宋体" charset="-122"/>
              </a:rPr>
              <a:t>27128 EPROM</a:t>
            </a:r>
            <a:r>
              <a:rPr lang="zh-CN" altLang="en-US" dirty="0" smtClean="0"/>
              <a:t>扩展成</a:t>
            </a:r>
            <a:r>
              <a:rPr lang="en-US" altLang="zh-CN" b="1" dirty="0" smtClean="0">
                <a:solidFill>
                  <a:srgbClr val="3333CC"/>
                </a:solidFill>
                <a:ea typeface="宋体" charset="-122"/>
              </a:rPr>
              <a:t>64KB</a:t>
            </a:r>
            <a:r>
              <a:rPr lang="zh-CN" altLang="en-US" b="1" dirty="0" smtClean="0">
                <a:solidFill>
                  <a:srgbClr val="3333CC"/>
                </a:solidFill>
              </a:rPr>
              <a:t>程序存储器</a:t>
            </a:r>
            <a:r>
              <a:rPr lang="zh-CN" altLang="en-US" dirty="0" smtClean="0"/>
              <a:t>的方法。片选信号由</a:t>
            </a:r>
            <a:r>
              <a:rPr lang="zh-CN" altLang="en-US" b="1" dirty="0" smtClean="0">
                <a:solidFill>
                  <a:srgbClr val="FF3300"/>
                </a:solidFill>
              </a:rPr>
              <a:t>译码器</a:t>
            </a:r>
            <a:r>
              <a:rPr lang="zh-CN" altLang="en-US" b="1" dirty="0" smtClean="0"/>
              <a:t>产生</a:t>
            </a:r>
            <a:r>
              <a:rPr lang="zh-CN" altLang="en-US" dirty="0" smtClean="0"/>
              <a:t>。</a:t>
            </a:r>
            <a:r>
              <a:rPr lang="en-US" altLang="zh-CN" dirty="0" smtClean="0">
                <a:ea typeface="宋体" charset="-122"/>
              </a:rPr>
              <a:t>4</a:t>
            </a:r>
            <a:r>
              <a:rPr lang="zh-CN" altLang="en-US" dirty="0" smtClean="0"/>
              <a:t>片</a:t>
            </a:r>
            <a:r>
              <a:rPr lang="en-US" altLang="zh-CN" dirty="0" smtClean="0">
                <a:ea typeface="宋体" charset="-122"/>
              </a:rPr>
              <a:t>27128</a:t>
            </a:r>
            <a:r>
              <a:rPr lang="zh-CN" altLang="en-US" dirty="0" smtClean="0"/>
              <a:t>各自所占的地址空间，读者自己分析。</a:t>
            </a:r>
          </a:p>
          <a:p>
            <a:pPr marL="0" indent="0" algn="l">
              <a:lnSpc>
                <a:spcPct val="150000"/>
              </a:lnSpc>
              <a:spcBef>
                <a:spcPts val="0"/>
              </a:spcBef>
            </a:pPr>
            <a:endParaRPr lang="zh-CN" altLang="en-US" dirty="0" smtClean="0"/>
          </a:p>
        </p:txBody>
      </p:sp>
    </p:spTree>
    <p:extLst>
      <p:ext uri="{BB962C8B-B14F-4D97-AF65-F5344CB8AC3E}">
        <p14:creationId xmlns:p14="http://schemas.microsoft.com/office/powerpoint/2010/main" val="263691766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7" name="Rectangle 5"/>
          <p:cNvSpPr>
            <a:spLocks noChangeArrowheads="1"/>
          </p:cNvSpPr>
          <p:nvPr/>
        </p:nvSpPr>
        <p:spPr bwMode="auto">
          <a:xfrm>
            <a:off x="1425572" y="5989698"/>
            <a:ext cx="63103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11-13     </a:t>
            </a:r>
            <a:r>
              <a:rPr lang="en-US" altLang="zh-CN" sz="2000" b="1" dirty="0">
                <a:solidFill>
                  <a:srgbClr val="3333CC"/>
                </a:solidFill>
              </a:rPr>
              <a:t>AT89S51</a:t>
            </a:r>
            <a:r>
              <a:rPr lang="zh-CN" altLang="en-US" sz="2000" b="1" dirty="0">
                <a:solidFill>
                  <a:srgbClr val="3333CC"/>
                </a:solidFill>
              </a:rPr>
              <a:t>与</a:t>
            </a:r>
            <a:r>
              <a:rPr lang="en-US" altLang="zh-CN" sz="2000" b="1" dirty="0">
                <a:solidFill>
                  <a:srgbClr val="3333CC"/>
                </a:solidFill>
              </a:rPr>
              <a:t>4</a:t>
            </a:r>
            <a:r>
              <a:rPr lang="zh-CN" altLang="en-US" sz="2000" b="1" dirty="0">
                <a:solidFill>
                  <a:srgbClr val="3333CC"/>
                </a:solidFill>
              </a:rPr>
              <a:t>片</a:t>
            </a:r>
            <a:r>
              <a:rPr lang="en-US" altLang="zh-CN" sz="2000" b="1" dirty="0">
                <a:solidFill>
                  <a:srgbClr val="3333CC"/>
                </a:solidFill>
              </a:rPr>
              <a:t>27128 EPROM</a:t>
            </a:r>
            <a:r>
              <a:rPr lang="zh-CN" altLang="en-US" sz="2000" b="1" dirty="0">
                <a:solidFill>
                  <a:srgbClr val="3333CC"/>
                </a:solidFill>
              </a:rPr>
              <a:t>的接口电路</a:t>
            </a:r>
          </a:p>
        </p:txBody>
      </p:sp>
      <p:pic>
        <p:nvPicPr>
          <p:cNvPr id="136203" name="Picture 11"/>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1600" y="1088024"/>
            <a:ext cx="9029165" cy="4388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689186"/>
      </p:ext>
    </p:extLst>
  </p:cSld>
  <p:clrMapOvr>
    <a:masterClrMapping/>
  </p:clrMapOvr>
  <p:transition>
    <p:random/>
    <p:sndAc>
      <p:stSnd>
        <p:snd r:embed="rId2" name="camera.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57</a:t>
            </a:fld>
            <a:endParaRPr lang="en-US" altLang="zh-CN" dirty="0"/>
          </a:p>
        </p:txBody>
      </p:sp>
      <p:sp>
        <p:nvSpPr>
          <p:cNvPr id="4" name="矩形 3"/>
          <p:cNvSpPr/>
          <p:nvPr/>
        </p:nvSpPr>
        <p:spPr>
          <a:xfrm>
            <a:off x="0" y="570637"/>
            <a:ext cx="9144000" cy="5078313"/>
          </a:xfrm>
          <a:prstGeom prst="rect">
            <a:avLst/>
          </a:prstGeom>
        </p:spPr>
        <p:txBody>
          <a:bodyPr wrap="square">
            <a:spAutoFit/>
          </a:bodyPr>
          <a:lstStyle/>
          <a:p>
            <a:pPr algn="l">
              <a:lnSpc>
                <a:spcPct val="150000"/>
              </a:lnSpc>
            </a:pPr>
            <a:r>
              <a:rPr lang="en-US" altLang="zh-CN" sz="2400" dirty="0" smtClean="0"/>
              <a:t>        </a:t>
            </a:r>
            <a:r>
              <a:rPr lang="en-US" altLang="zh-CN" sz="2400" dirty="0" smtClean="0">
                <a:solidFill>
                  <a:srgbClr val="9900CC"/>
                </a:solidFill>
              </a:rPr>
              <a:t>11.4.5  </a:t>
            </a:r>
            <a:r>
              <a:rPr lang="zh-CN" altLang="en-US" sz="2400" dirty="0">
                <a:solidFill>
                  <a:srgbClr val="9900CC"/>
                </a:solidFill>
              </a:rPr>
              <a:t>单片机外扩程序存储器的时序分析与使用</a:t>
            </a:r>
          </a:p>
          <a:p>
            <a:pPr algn="l">
              <a:lnSpc>
                <a:spcPct val="150000"/>
              </a:lnSpc>
            </a:pPr>
            <a:r>
              <a:rPr lang="zh-CN" altLang="en-US" sz="2400" dirty="0" smtClean="0"/>
              <a:t>        单片机</a:t>
            </a:r>
            <a:r>
              <a:rPr lang="zh-CN" altLang="en-US" sz="2400" dirty="0"/>
              <a:t>和外扩的程序存储器的连接完成后，还必须弄清楚存储器在时序上能否和单片机相配合，如果时序合不上，即使硬件连接正确，单片机也无法实现对存储器的正确操作</a:t>
            </a:r>
            <a:r>
              <a:rPr lang="zh-CN" altLang="en-US" sz="2400" dirty="0" smtClean="0"/>
              <a:t>。</a:t>
            </a:r>
            <a:endParaRPr lang="en-US" altLang="zh-CN" sz="2400" dirty="0"/>
          </a:p>
          <a:p>
            <a:pPr algn="l">
              <a:lnSpc>
                <a:spcPct val="150000"/>
              </a:lnSpc>
            </a:pPr>
            <a:r>
              <a:rPr lang="en-US" altLang="zh-CN" sz="2400" dirty="0" smtClean="0">
                <a:solidFill>
                  <a:srgbClr val="0000FF"/>
                </a:solidFill>
              </a:rPr>
              <a:t>        【</a:t>
            </a:r>
            <a:r>
              <a:rPr lang="zh-CN" altLang="en-US" sz="2400" dirty="0">
                <a:solidFill>
                  <a:srgbClr val="0000FF"/>
                </a:solidFill>
              </a:rPr>
              <a:t>例</a:t>
            </a:r>
            <a:r>
              <a:rPr lang="en-US" altLang="zh-CN" sz="2400" dirty="0">
                <a:solidFill>
                  <a:srgbClr val="0000FF"/>
                </a:solidFill>
              </a:rPr>
              <a:t>11-2】 </a:t>
            </a:r>
            <a:r>
              <a:rPr lang="zh-CN" altLang="en-US" sz="2400" dirty="0"/>
              <a:t>假设指令</a:t>
            </a:r>
            <a:r>
              <a:rPr lang="en-US" altLang="zh-CN" sz="2400" dirty="0"/>
              <a:t>MOV A</a:t>
            </a:r>
            <a:r>
              <a:rPr lang="zh-CN" altLang="en-US" sz="2400" dirty="0"/>
              <a:t>，</a:t>
            </a:r>
            <a:r>
              <a:rPr lang="en-US" altLang="zh-CN" sz="2400" dirty="0"/>
              <a:t>#06H</a:t>
            </a:r>
            <a:r>
              <a:rPr lang="zh-CN" altLang="en-US" sz="2400" dirty="0"/>
              <a:t>存放在单片机外扩程序存储器地址以</a:t>
            </a:r>
            <a:r>
              <a:rPr lang="en-US" altLang="zh-CN" sz="2400" dirty="0"/>
              <a:t>2314H</a:t>
            </a:r>
            <a:r>
              <a:rPr lang="zh-CN" altLang="en-US" sz="2400" dirty="0"/>
              <a:t>开始的存储单元中，且下一条指令是</a:t>
            </a:r>
            <a:r>
              <a:rPr lang="en-US" altLang="zh-CN" sz="2400" dirty="0"/>
              <a:t>SWAP A</a:t>
            </a:r>
            <a:r>
              <a:rPr lang="zh-CN" altLang="en-US" sz="2400" dirty="0"/>
              <a:t>，试结合单片机的时序图，分析单片机访问程序存储器取指令的过程</a:t>
            </a:r>
            <a:r>
              <a:rPr lang="zh-CN" altLang="en-US" sz="2400" dirty="0" smtClean="0"/>
              <a:t>。</a:t>
            </a:r>
            <a:endParaRPr lang="en-US" altLang="zh-CN" sz="2400" dirty="0" smtClean="0"/>
          </a:p>
          <a:p>
            <a:pPr algn="l">
              <a:lnSpc>
                <a:spcPct val="150000"/>
              </a:lnSpc>
            </a:pPr>
            <a:r>
              <a:rPr lang="zh-CN" altLang="en-US" sz="2400" dirty="0" smtClean="0"/>
              <a:t>      </a:t>
            </a:r>
            <a:r>
              <a:rPr lang="zh-CN" altLang="en-US" sz="2400" dirty="0" smtClean="0">
                <a:solidFill>
                  <a:srgbClr val="0000FF"/>
                </a:solidFill>
              </a:rPr>
              <a:t>解</a:t>
            </a:r>
            <a:r>
              <a:rPr lang="zh-CN" altLang="en-US" sz="2400" dirty="0">
                <a:solidFill>
                  <a:srgbClr val="0000FF"/>
                </a:solidFill>
              </a:rPr>
              <a:t>：</a:t>
            </a:r>
            <a:r>
              <a:rPr lang="zh-CN" altLang="en-US" sz="2400" dirty="0"/>
              <a:t>所述指令在程序存储器中存储的示意图及指令执行过程的时序图，如</a:t>
            </a:r>
            <a:r>
              <a:rPr lang="zh-CN" altLang="en-US" sz="2400" dirty="0">
                <a:hlinkClick r:id="" action="ppaction://hlinkshowjump?jump=nextslide"/>
              </a:rPr>
              <a:t>图</a:t>
            </a:r>
            <a:r>
              <a:rPr lang="en-US" altLang="zh-CN" sz="2400" dirty="0">
                <a:hlinkClick r:id="" action="ppaction://hlinkshowjump?jump=nextslide"/>
              </a:rPr>
              <a:t>11-14 </a:t>
            </a:r>
            <a:r>
              <a:rPr lang="zh-CN" altLang="en-US" sz="2400" dirty="0"/>
              <a:t>所示。</a:t>
            </a:r>
          </a:p>
        </p:txBody>
      </p:sp>
    </p:spTree>
    <p:extLst>
      <p:ext uri="{BB962C8B-B14F-4D97-AF65-F5344CB8AC3E}">
        <p14:creationId xmlns:p14="http://schemas.microsoft.com/office/powerpoint/2010/main" val="2421743310"/>
      </p:ext>
    </p:extLst>
  </p:cSld>
  <p:clrMapOvr>
    <a:masterClrMapping/>
  </p:clrMapOvr>
  <p:transition>
    <p:random/>
    <p:sndAc>
      <p:stSnd>
        <p:snd r:embed="rId2" name="camera.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58</a:t>
            </a:fld>
            <a:endParaRPr lang="en-US" altLang="zh-CN" dirty="0"/>
          </a:p>
        </p:txBody>
      </p:sp>
      <p:pic>
        <p:nvPicPr>
          <p:cNvPr id="3082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9964" y="868362"/>
            <a:ext cx="8737073" cy="524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5682092" y="6108700"/>
            <a:ext cx="1052403" cy="369332"/>
          </a:xfrm>
          <a:prstGeom prst="rect">
            <a:avLst/>
          </a:prstGeom>
        </p:spPr>
        <p:txBody>
          <a:bodyPr wrap="none">
            <a:spAutoFit/>
          </a:bodyPr>
          <a:lstStyle/>
          <a:p>
            <a:r>
              <a:rPr lang="zh-CN" altLang="en-US" dirty="0"/>
              <a:t>图</a:t>
            </a:r>
            <a:r>
              <a:rPr lang="en-US" altLang="zh-CN" dirty="0"/>
              <a:t>11-14 </a:t>
            </a:r>
            <a:endParaRPr lang="zh-CN" altLang="en-US" dirty="0"/>
          </a:p>
        </p:txBody>
      </p:sp>
    </p:spTree>
    <p:extLst>
      <p:ext uri="{BB962C8B-B14F-4D97-AF65-F5344CB8AC3E}">
        <p14:creationId xmlns:p14="http://schemas.microsoft.com/office/powerpoint/2010/main" val="938637861"/>
      </p:ext>
    </p:extLst>
  </p:cSld>
  <p:clrMapOvr>
    <a:masterClrMapping/>
  </p:clrMapOvr>
  <p:transition>
    <p:random/>
    <p:sndAc>
      <p:stSnd>
        <p:snd r:embed="rId2" name="camera.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59</a:t>
            </a:fld>
            <a:endParaRPr lang="en-US" altLang="zh-CN" dirty="0"/>
          </a:p>
        </p:txBody>
      </p:sp>
      <p:sp>
        <p:nvSpPr>
          <p:cNvPr id="4" name="矩形 3"/>
          <p:cNvSpPr/>
          <p:nvPr/>
        </p:nvSpPr>
        <p:spPr>
          <a:xfrm>
            <a:off x="0" y="1532889"/>
            <a:ext cx="9144000" cy="3046988"/>
          </a:xfrm>
          <a:prstGeom prst="rect">
            <a:avLst/>
          </a:prstGeom>
        </p:spPr>
        <p:txBody>
          <a:bodyPr wrap="square">
            <a:spAutoFit/>
          </a:bodyPr>
          <a:lstStyle/>
          <a:p>
            <a:pPr algn="l"/>
            <a:r>
              <a:rPr lang="en-US" altLang="zh-CN" sz="2400" dirty="0" smtClean="0"/>
              <a:t>        AT89S51</a:t>
            </a:r>
            <a:r>
              <a:rPr lang="zh-CN" altLang="en-US" sz="2400" dirty="0"/>
              <a:t>单片机内部有</a:t>
            </a:r>
            <a:r>
              <a:rPr lang="en-US" altLang="zh-CN" sz="2400" dirty="0"/>
              <a:t>128B</a:t>
            </a:r>
            <a:r>
              <a:rPr lang="zh-CN" altLang="en-US" sz="2400" dirty="0"/>
              <a:t>的</a:t>
            </a:r>
            <a:r>
              <a:rPr lang="en-US" altLang="zh-CN" sz="2400" dirty="0"/>
              <a:t>RAM</a:t>
            </a:r>
            <a:r>
              <a:rPr lang="zh-CN" altLang="en-US" sz="2400" dirty="0"/>
              <a:t>，在实际应用中有时会不够用，这时就必须扩展外部数据存储器</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对</a:t>
            </a:r>
            <a:r>
              <a:rPr lang="zh-CN" altLang="en-US" sz="2400" dirty="0"/>
              <a:t>数据存储器的扩展同样要考虑程序存储扩展所面临的那</a:t>
            </a:r>
            <a:r>
              <a:rPr lang="en-US" altLang="zh-CN" sz="2400" dirty="0"/>
              <a:t>4</a:t>
            </a:r>
            <a:r>
              <a:rPr lang="zh-CN" altLang="en-US" sz="2400" dirty="0"/>
              <a:t>个问题：芯片类型选择、芯片容量及芯片数量选择、如何将存储器器芯片和单片机连接起来、存储器和单片机在时序上是否相匹配。下面同样围绕上述</a:t>
            </a:r>
            <a:r>
              <a:rPr lang="en-US" altLang="zh-CN" sz="2400" dirty="0"/>
              <a:t>4</a:t>
            </a:r>
            <a:r>
              <a:rPr lang="zh-CN" altLang="en-US" sz="2400" dirty="0"/>
              <a:t>个问题来分析单片机数据存储器的扩展。</a:t>
            </a:r>
          </a:p>
        </p:txBody>
      </p:sp>
      <p:sp>
        <p:nvSpPr>
          <p:cNvPr id="5" name="矩形 4"/>
          <p:cNvSpPr/>
          <p:nvPr/>
        </p:nvSpPr>
        <p:spPr>
          <a:xfrm>
            <a:off x="0" y="747762"/>
            <a:ext cx="9144000" cy="523220"/>
          </a:xfrm>
          <a:prstGeom prst="rect">
            <a:avLst/>
          </a:prstGeom>
        </p:spPr>
        <p:txBody>
          <a:bodyPr wrap="square">
            <a:spAutoFit/>
          </a:bodyPr>
          <a:lstStyle/>
          <a:p>
            <a:pPr lvl="0"/>
            <a:r>
              <a:rPr lang="en-US" altLang="zh-CN" sz="2800" b="1" kern="0" dirty="0">
                <a:solidFill>
                  <a:srgbClr val="FF0000"/>
                </a:solidFill>
                <a:latin typeface="Arial"/>
                <a:ea typeface="宋体" charset="-122"/>
              </a:rPr>
              <a:t>11.5  </a:t>
            </a:r>
            <a:r>
              <a:rPr lang="zh-CN" altLang="en-US" sz="2800" b="1" kern="0" dirty="0">
                <a:solidFill>
                  <a:srgbClr val="FF0000"/>
                </a:solidFill>
                <a:latin typeface="Arial"/>
                <a:ea typeface="幼圆"/>
              </a:rPr>
              <a:t>数据</a:t>
            </a:r>
            <a:r>
              <a:rPr lang="zh-CN" altLang="en-US" sz="2800" b="1" kern="0" dirty="0" smtClean="0">
                <a:solidFill>
                  <a:srgbClr val="FF0000"/>
                </a:solidFill>
                <a:latin typeface="Arial"/>
                <a:ea typeface="幼圆"/>
              </a:rPr>
              <a:t>存储器的</a:t>
            </a:r>
            <a:r>
              <a:rPr lang="zh-CN" altLang="en-US" sz="2800" b="1" kern="0" dirty="0">
                <a:solidFill>
                  <a:srgbClr val="FF0000"/>
                </a:solidFill>
                <a:latin typeface="Arial"/>
                <a:ea typeface="幼圆"/>
              </a:rPr>
              <a:t>扩展</a:t>
            </a:r>
            <a:endParaRPr lang="en-US" altLang="zh-CN" dirty="0">
              <a:solidFill>
                <a:srgbClr val="000000"/>
              </a:solidFill>
            </a:endParaRPr>
          </a:p>
        </p:txBody>
      </p:sp>
    </p:spTree>
    <p:extLst>
      <p:ext uri="{BB962C8B-B14F-4D97-AF65-F5344CB8AC3E}">
        <p14:creationId xmlns:p14="http://schemas.microsoft.com/office/powerpoint/2010/main" val="285072897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60</a:t>
            </a:fld>
            <a:endParaRPr lang="en-US" altLang="zh-CN" dirty="0"/>
          </a:p>
        </p:txBody>
      </p:sp>
      <p:sp>
        <p:nvSpPr>
          <p:cNvPr id="4" name="矩形 3"/>
          <p:cNvSpPr/>
          <p:nvPr/>
        </p:nvSpPr>
        <p:spPr>
          <a:xfrm>
            <a:off x="0" y="671691"/>
            <a:ext cx="9144000" cy="3416320"/>
          </a:xfrm>
          <a:prstGeom prst="rect">
            <a:avLst/>
          </a:prstGeom>
        </p:spPr>
        <p:txBody>
          <a:bodyPr wrap="square">
            <a:spAutoFit/>
          </a:bodyPr>
          <a:lstStyle/>
          <a:p>
            <a:pPr lvl="0" algn="l">
              <a:lnSpc>
                <a:spcPct val="150000"/>
              </a:lnSpc>
              <a:spcBef>
                <a:spcPts val="0"/>
              </a:spcBef>
            </a:pPr>
            <a:r>
              <a:rPr lang="en-US" altLang="zh-CN" sz="2400" b="1" kern="0" dirty="0" smtClean="0">
                <a:solidFill>
                  <a:srgbClr val="333399"/>
                </a:solidFill>
                <a:latin typeface="Arial"/>
                <a:ea typeface="幼圆"/>
              </a:rPr>
              <a:t>        </a:t>
            </a:r>
            <a:r>
              <a:rPr lang="en-US" altLang="zh-CN" sz="2400" b="1" kern="0" dirty="0" smtClean="0">
                <a:solidFill>
                  <a:srgbClr val="9900CC"/>
                </a:solidFill>
                <a:latin typeface="Arial"/>
                <a:ea typeface="幼圆"/>
              </a:rPr>
              <a:t>11.5.1  </a:t>
            </a:r>
            <a:r>
              <a:rPr lang="zh-CN" altLang="en-US" sz="2400" b="1" kern="0" dirty="0">
                <a:solidFill>
                  <a:srgbClr val="9900CC"/>
                </a:solidFill>
                <a:latin typeface="Arial"/>
                <a:ea typeface="幼圆"/>
              </a:rPr>
              <a:t>数据存储器芯片类型的选择</a:t>
            </a:r>
            <a:endParaRPr lang="en-US" altLang="zh-CN" sz="2400" b="1" kern="0" dirty="0" smtClean="0">
              <a:solidFill>
                <a:srgbClr val="9900CC"/>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在</a:t>
            </a:r>
            <a:r>
              <a:rPr lang="zh-CN" altLang="en-US" sz="2400" b="1" kern="0" dirty="0">
                <a:solidFill>
                  <a:srgbClr val="333399"/>
                </a:solidFill>
                <a:latin typeface="Arial"/>
                <a:ea typeface="幼圆"/>
              </a:rPr>
              <a:t>单片机应用系统中，外部扩展的数据存储器都采用静态数据存储器（</a:t>
            </a:r>
            <a:r>
              <a:rPr lang="en-US" altLang="zh-CN" sz="2400" b="1" kern="0" dirty="0">
                <a:solidFill>
                  <a:srgbClr val="333399"/>
                </a:solidFill>
                <a:latin typeface="Arial"/>
                <a:ea typeface="宋体" charset="-122"/>
              </a:rPr>
              <a:t>SRAM</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333399"/>
                </a:solidFill>
                <a:latin typeface="Arial"/>
                <a:ea typeface="幼圆"/>
              </a:rPr>
              <a:t>        对</a:t>
            </a:r>
            <a:r>
              <a:rPr lang="zh-CN" altLang="en-US" sz="2400" b="1" kern="0" dirty="0">
                <a:solidFill>
                  <a:srgbClr val="333399"/>
                </a:solidFill>
                <a:latin typeface="Arial"/>
                <a:ea typeface="幼圆"/>
              </a:rPr>
              <a:t>外部扩展的数据存储器空间访问，</a:t>
            </a:r>
            <a:r>
              <a:rPr lang="en-US" altLang="zh-CN" sz="2400" b="1" kern="0" dirty="0">
                <a:solidFill>
                  <a:srgbClr val="3333CC"/>
                </a:solidFill>
                <a:latin typeface="Arial"/>
                <a:ea typeface="宋体" charset="-122"/>
              </a:rPr>
              <a:t>P2</a:t>
            </a:r>
            <a:r>
              <a:rPr lang="zh-CN" altLang="en-US" sz="2400" b="1" kern="0" dirty="0">
                <a:solidFill>
                  <a:srgbClr val="3333CC"/>
                </a:solidFill>
                <a:latin typeface="Arial"/>
                <a:ea typeface="幼圆"/>
              </a:rPr>
              <a:t>口</a:t>
            </a:r>
            <a:r>
              <a:rPr lang="zh-CN" altLang="en-US" sz="2400" b="1" kern="0" dirty="0">
                <a:solidFill>
                  <a:srgbClr val="333399"/>
                </a:solidFill>
                <a:latin typeface="Arial"/>
                <a:ea typeface="幼圆"/>
              </a:rPr>
              <a:t>提供高</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位地址，</a:t>
            </a:r>
            <a:r>
              <a:rPr lang="en-US" altLang="zh-CN" sz="2400" b="1" kern="0" dirty="0">
                <a:solidFill>
                  <a:srgbClr val="3333CC"/>
                </a:solidFill>
                <a:latin typeface="Arial"/>
                <a:ea typeface="宋体" charset="-122"/>
              </a:rPr>
              <a:t>P0</a:t>
            </a:r>
            <a:r>
              <a:rPr lang="zh-CN" altLang="en-US" sz="2400" b="1" kern="0" dirty="0">
                <a:solidFill>
                  <a:srgbClr val="3333CC"/>
                </a:solidFill>
                <a:latin typeface="Arial"/>
                <a:ea typeface="幼圆"/>
              </a:rPr>
              <a:t>口</a:t>
            </a:r>
            <a:r>
              <a:rPr lang="zh-CN" altLang="en-US" sz="2400" b="1" kern="0" dirty="0">
                <a:solidFill>
                  <a:srgbClr val="333399"/>
                </a:solidFill>
                <a:latin typeface="Arial"/>
                <a:ea typeface="幼圆"/>
              </a:rPr>
              <a:t>分时提供低</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位地址和</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位双向数据总线。</a:t>
            </a:r>
            <a:r>
              <a:rPr lang="zh-CN" altLang="en-US" sz="2400" b="1" kern="0" dirty="0">
                <a:solidFill>
                  <a:srgbClr val="3333CC"/>
                </a:solidFill>
                <a:latin typeface="Arial"/>
                <a:ea typeface="幼圆"/>
              </a:rPr>
              <a:t>片外数据存储器</a:t>
            </a:r>
            <a:r>
              <a:rPr lang="en-US" altLang="zh-CN" sz="2400" b="1" kern="0" dirty="0">
                <a:solidFill>
                  <a:srgbClr val="3333CC"/>
                </a:solidFill>
                <a:latin typeface="Arial"/>
                <a:ea typeface="宋体" charset="-122"/>
              </a:rPr>
              <a:t>RAM</a:t>
            </a:r>
            <a:r>
              <a:rPr lang="zh-CN" altLang="en-US" sz="2400" b="1" kern="0" dirty="0">
                <a:solidFill>
                  <a:srgbClr val="3333CC"/>
                </a:solidFill>
                <a:latin typeface="Arial"/>
                <a:ea typeface="幼圆"/>
              </a:rPr>
              <a:t>的读和写</a:t>
            </a:r>
            <a:r>
              <a:rPr lang="zh-CN" altLang="en-US" sz="2400" b="1" kern="0" dirty="0">
                <a:solidFill>
                  <a:srgbClr val="333399"/>
                </a:solidFill>
                <a:latin typeface="Arial"/>
                <a:ea typeface="幼圆"/>
              </a:rPr>
              <a:t>由</a:t>
            </a:r>
            <a:r>
              <a:rPr lang="en-US" altLang="zh-CN" sz="2400" b="1" kern="0" dirty="0">
                <a:solidFill>
                  <a:srgbClr val="333399"/>
                </a:solidFill>
                <a:latin typeface="Arial"/>
                <a:ea typeface="宋体" charset="-122"/>
              </a:rPr>
              <a:t>AT89S51</a:t>
            </a:r>
            <a:r>
              <a:rPr lang="zh-CN" altLang="en-US" sz="2400" b="1" kern="0" dirty="0">
                <a:solidFill>
                  <a:srgbClr val="333399"/>
                </a:solidFill>
                <a:latin typeface="Arial"/>
                <a:ea typeface="幼圆"/>
              </a:rPr>
              <a:t>的</a:t>
            </a:r>
            <a:r>
              <a:rPr lang="zh-CN" altLang="en-US" sz="2400" b="1" kern="0" dirty="0">
                <a:solidFill>
                  <a:srgbClr val="333399"/>
                </a:solidFill>
                <a:latin typeface="Arial"/>
                <a:ea typeface="宋体" charset="-122"/>
              </a:rPr>
              <a:t> </a:t>
            </a:r>
            <a:r>
              <a:rPr lang="en-US" altLang="zh-CN" sz="2400" b="1" kern="0" dirty="0">
                <a:solidFill>
                  <a:srgbClr val="333399"/>
                </a:solidFill>
                <a:latin typeface="Arial"/>
                <a:ea typeface="宋体" charset="-122"/>
              </a:rPr>
              <a:t>     </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P3.7</a:t>
            </a:r>
            <a:r>
              <a:rPr lang="zh-CN" altLang="en-US" sz="2400" b="1" kern="0" dirty="0">
                <a:solidFill>
                  <a:srgbClr val="333399"/>
                </a:solidFill>
                <a:latin typeface="Arial"/>
                <a:ea typeface="幼圆"/>
              </a:rPr>
              <a:t>）和</a:t>
            </a:r>
            <a:r>
              <a:rPr lang="zh-CN" altLang="en-US" sz="2400" b="1" kern="0" dirty="0">
                <a:solidFill>
                  <a:srgbClr val="333399"/>
                </a:solidFill>
                <a:latin typeface="Arial"/>
                <a:ea typeface="宋体" charset="-122"/>
              </a:rPr>
              <a:t> </a:t>
            </a:r>
            <a:r>
              <a:rPr lang="zh-CN" altLang="en-US" sz="2400" b="1" kern="0" dirty="0" smtClean="0">
                <a:solidFill>
                  <a:srgbClr val="333399"/>
                </a:solidFill>
                <a:latin typeface="Arial"/>
                <a:ea typeface="宋体" charset="-122"/>
              </a:rPr>
              <a:t>       </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P3.6</a:t>
            </a:r>
            <a:r>
              <a:rPr lang="zh-CN" altLang="en-US" sz="2400" b="1" kern="0" dirty="0">
                <a:solidFill>
                  <a:srgbClr val="333399"/>
                </a:solidFill>
                <a:latin typeface="Arial"/>
                <a:ea typeface="幼圆"/>
              </a:rPr>
              <a:t>）信号控制。</a:t>
            </a:r>
          </a:p>
        </p:txBody>
      </p:sp>
      <p:graphicFrame>
        <p:nvGraphicFramePr>
          <p:cNvPr id="5" name="对象 4"/>
          <p:cNvGraphicFramePr>
            <a:graphicFrameLocks noChangeAspect="1"/>
          </p:cNvGraphicFramePr>
          <p:nvPr>
            <p:extLst>
              <p:ext uri="{D42A27DB-BD31-4B8C-83A1-F6EECF244321}">
                <p14:modId xmlns:p14="http://schemas.microsoft.com/office/powerpoint/2010/main" val="1940615398"/>
              </p:ext>
            </p:extLst>
          </p:nvPr>
        </p:nvGraphicFramePr>
        <p:xfrm>
          <a:off x="3262313" y="3527425"/>
          <a:ext cx="611187" cy="417513"/>
        </p:xfrm>
        <a:graphic>
          <a:graphicData uri="http://schemas.openxmlformats.org/presentationml/2006/ole">
            <mc:AlternateContent xmlns:mc="http://schemas.openxmlformats.org/markup-compatibility/2006">
              <mc:Choice xmlns:v="urn:schemas-microsoft-com:vml" Requires="v">
                <p:oleObj spid="_x0000_s307282" name="Equation" r:id="rId5" imgW="317087" imgH="215619" progId="Equation.DSMT4">
                  <p:embed/>
                </p:oleObj>
              </mc:Choice>
              <mc:Fallback>
                <p:oleObj name="Equation" r:id="rId5" imgW="317087" imgH="215619" progId="Equation.DSMT4">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2313" y="3527425"/>
                        <a:ext cx="611187" cy="417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270776063"/>
              </p:ext>
            </p:extLst>
          </p:nvPr>
        </p:nvGraphicFramePr>
        <p:xfrm>
          <a:off x="5457825" y="3557588"/>
          <a:ext cx="514350" cy="392112"/>
        </p:xfrm>
        <a:graphic>
          <a:graphicData uri="http://schemas.openxmlformats.org/presentationml/2006/ole">
            <mc:AlternateContent xmlns:mc="http://schemas.openxmlformats.org/markup-compatibility/2006">
              <mc:Choice xmlns:v="urn:schemas-microsoft-com:vml" Requires="v">
                <p:oleObj spid="_x0000_s307283" name="Equation" r:id="rId7" imgW="266469" imgH="203024" progId="Equation.DSMT4">
                  <p:embed/>
                </p:oleObj>
              </mc:Choice>
              <mc:Fallback>
                <p:oleObj name="Equation" r:id="rId7" imgW="266469" imgH="203024" progId="Equation.DSMT4">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57825" y="3557588"/>
                        <a:ext cx="514350" cy="392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703198643"/>
      </p:ext>
    </p:extLst>
  </p:cSld>
  <p:clrMapOvr>
    <a:masterClrMapping/>
  </p:clrMapOvr>
  <p:transition>
    <p:random/>
    <p:sndAc>
      <p:stSnd>
        <p:snd r:embed="rId4" name="camera.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54B60F89-5664-419A-99EF-FCACED905E05}" type="slidenum">
              <a:rPr lang="zh-CN" altLang="en-US"/>
              <a:pPr>
                <a:defRPr/>
              </a:pPr>
              <a:t>61</a:t>
            </a:fld>
            <a:endParaRPr lang="en-US" altLang="zh-CN"/>
          </a:p>
        </p:txBody>
      </p:sp>
      <p:sp>
        <p:nvSpPr>
          <p:cNvPr id="54274" name="内容占位符 1"/>
          <p:cNvSpPr>
            <a:spLocks noGrp="1"/>
          </p:cNvSpPr>
          <p:nvPr>
            <p:ph/>
          </p:nvPr>
        </p:nvSpPr>
        <p:spPr>
          <a:xfrm>
            <a:off x="0" y="584200"/>
            <a:ext cx="9144000" cy="5410200"/>
          </a:xfrm>
        </p:spPr>
        <p:txBody>
          <a:bodyPr/>
          <a:lstStyle/>
          <a:p>
            <a:pPr>
              <a:lnSpc>
                <a:spcPct val="150000"/>
              </a:lnSpc>
            </a:pPr>
            <a:r>
              <a:rPr lang="zh-CN" altLang="en-US" dirty="0" smtClean="0"/>
              <a:t>而片外程序存储器</a:t>
            </a:r>
            <a:r>
              <a:rPr lang="en-US" altLang="zh-CN" dirty="0" smtClean="0">
                <a:ea typeface="宋体" charset="-122"/>
              </a:rPr>
              <a:t>EPROM</a:t>
            </a:r>
            <a:r>
              <a:rPr lang="zh-CN" altLang="en-US" dirty="0" smtClean="0"/>
              <a:t>的输出端允许（</a:t>
            </a:r>
            <a:r>
              <a:rPr lang="en-US" altLang="zh-CN" dirty="0" smtClean="0"/>
              <a:t>      </a:t>
            </a:r>
            <a:r>
              <a:rPr lang="zh-CN" altLang="en-US" dirty="0" smtClean="0"/>
              <a:t>）由单片机的读选通</a:t>
            </a:r>
            <a:r>
              <a:rPr lang="en-US" altLang="zh-CN" dirty="0" smtClean="0"/>
              <a:t>           </a:t>
            </a:r>
            <a:r>
              <a:rPr lang="en-US" altLang="zh-CN" dirty="0" smtClean="0">
                <a:ea typeface="宋体" charset="-122"/>
              </a:rPr>
              <a:t> </a:t>
            </a:r>
            <a:r>
              <a:rPr lang="zh-CN" altLang="en-US" dirty="0" smtClean="0"/>
              <a:t>信号控制。</a:t>
            </a:r>
          </a:p>
          <a:p>
            <a:pPr>
              <a:lnSpc>
                <a:spcPct val="150000"/>
              </a:lnSpc>
            </a:pPr>
            <a:r>
              <a:rPr lang="zh-CN" altLang="en-US" dirty="0" smtClean="0"/>
              <a:t>尽管与</a:t>
            </a:r>
            <a:r>
              <a:rPr lang="en-US" altLang="zh-CN" dirty="0" smtClean="0">
                <a:ea typeface="宋体" charset="-122"/>
              </a:rPr>
              <a:t>EPROM</a:t>
            </a:r>
            <a:r>
              <a:rPr lang="zh-CN" altLang="en-US" dirty="0" smtClean="0"/>
              <a:t>的</a:t>
            </a:r>
            <a:r>
              <a:rPr lang="zh-CN" altLang="en-US" b="1" dirty="0" smtClean="0">
                <a:solidFill>
                  <a:srgbClr val="3333CC"/>
                </a:solidFill>
              </a:rPr>
              <a:t>地址空间范围相同</a:t>
            </a:r>
            <a:r>
              <a:rPr lang="zh-CN" altLang="en-US" dirty="0" smtClean="0"/>
              <a:t>，但由于控制信号不同，</a:t>
            </a:r>
            <a:r>
              <a:rPr lang="zh-CN" altLang="en-US" b="1" dirty="0" smtClean="0">
                <a:solidFill>
                  <a:srgbClr val="3333CC"/>
                </a:solidFill>
              </a:rPr>
              <a:t>不会发生总线冲突</a:t>
            </a:r>
            <a:r>
              <a:rPr lang="zh-CN" altLang="en-US" dirty="0" smtClean="0"/>
              <a:t>。</a:t>
            </a:r>
            <a:r>
              <a:rPr lang="en-US" altLang="zh-CN" b="1" dirty="0" smtClean="0">
                <a:solidFill>
                  <a:srgbClr val="FF0000"/>
                </a:solidFill>
                <a:ea typeface="宋体" charset="-122"/>
              </a:rPr>
              <a:t> </a:t>
            </a:r>
          </a:p>
          <a:p>
            <a:pPr marL="0" indent="0" algn="l">
              <a:lnSpc>
                <a:spcPct val="150000"/>
              </a:lnSpc>
              <a:spcBef>
                <a:spcPts val="0"/>
              </a:spcBef>
            </a:pPr>
            <a:r>
              <a:rPr lang="en-US" altLang="zh-CN" dirty="0" smtClean="0">
                <a:solidFill>
                  <a:srgbClr val="FF0000"/>
                </a:solidFill>
              </a:rPr>
              <a:t>        </a:t>
            </a:r>
            <a:endParaRPr lang="zh-CN" altLang="en-US" dirty="0" smtClean="0"/>
          </a:p>
        </p:txBody>
      </p:sp>
      <p:graphicFrame>
        <p:nvGraphicFramePr>
          <p:cNvPr id="54282" name="Object 10"/>
          <p:cNvGraphicFramePr>
            <a:graphicFrameLocks noChangeAspect="1"/>
          </p:cNvGraphicFramePr>
          <p:nvPr>
            <p:extLst>
              <p:ext uri="{D42A27DB-BD31-4B8C-83A1-F6EECF244321}">
                <p14:modId xmlns:p14="http://schemas.microsoft.com/office/powerpoint/2010/main" val="3182687162"/>
              </p:ext>
            </p:extLst>
          </p:nvPr>
        </p:nvGraphicFramePr>
        <p:xfrm>
          <a:off x="1527175" y="1273175"/>
          <a:ext cx="855663" cy="414338"/>
        </p:xfrm>
        <a:graphic>
          <a:graphicData uri="http://schemas.openxmlformats.org/presentationml/2006/ole">
            <mc:AlternateContent xmlns:mc="http://schemas.openxmlformats.org/markup-compatibility/2006">
              <mc:Choice xmlns:v="urn:schemas-microsoft-com:vml" Requires="v">
                <p:oleObj spid="_x0000_s288861" name="Equation" r:id="rId3" imgW="444240" imgH="215640" progId="Equation.DSMT4">
                  <p:embed/>
                </p:oleObj>
              </mc:Choice>
              <mc:Fallback>
                <p:oleObj name="Equation" r:id="rId3" imgW="44424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7175" y="1273175"/>
                        <a:ext cx="855663"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4283" name="Object 11"/>
          <p:cNvGraphicFramePr>
            <a:graphicFrameLocks noChangeAspect="1"/>
          </p:cNvGraphicFramePr>
          <p:nvPr>
            <p:extLst>
              <p:ext uri="{D42A27DB-BD31-4B8C-83A1-F6EECF244321}">
                <p14:modId xmlns:p14="http://schemas.microsoft.com/office/powerpoint/2010/main" val="1307496267"/>
              </p:ext>
            </p:extLst>
          </p:nvPr>
        </p:nvGraphicFramePr>
        <p:xfrm>
          <a:off x="6569075" y="735013"/>
          <a:ext cx="512763" cy="414337"/>
        </p:xfrm>
        <a:graphic>
          <a:graphicData uri="http://schemas.openxmlformats.org/presentationml/2006/ole">
            <mc:AlternateContent xmlns:mc="http://schemas.openxmlformats.org/markup-compatibility/2006">
              <mc:Choice xmlns:v="urn:schemas-microsoft-com:vml" Requires="v">
                <p:oleObj spid="_x0000_s288862" name="Equation" r:id="rId5" imgW="266400" imgH="215640" progId="Equation.DSMT4">
                  <p:embed/>
                </p:oleObj>
              </mc:Choice>
              <mc:Fallback>
                <p:oleObj name="Equation" r:id="rId5" imgW="2664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69075" y="735013"/>
                        <a:ext cx="512763" cy="414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64638232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62</a:t>
            </a:fld>
            <a:endParaRPr lang="en-US" altLang="zh-CN" dirty="0"/>
          </a:p>
        </p:txBody>
      </p:sp>
      <p:sp>
        <p:nvSpPr>
          <p:cNvPr id="4" name="矩形 3"/>
          <p:cNvSpPr/>
          <p:nvPr/>
        </p:nvSpPr>
        <p:spPr>
          <a:xfrm>
            <a:off x="0" y="671691"/>
            <a:ext cx="9144000" cy="2862322"/>
          </a:xfrm>
          <a:prstGeom prst="rect">
            <a:avLst/>
          </a:prstGeom>
        </p:spPr>
        <p:txBody>
          <a:bodyPr wrap="square">
            <a:spAutoFit/>
          </a:bodyPr>
          <a:lstStyle/>
          <a:p>
            <a:pPr lvl="0" algn="l">
              <a:lnSpc>
                <a:spcPct val="150000"/>
              </a:lnSpc>
              <a:spcBef>
                <a:spcPts val="0"/>
              </a:spcBef>
            </a:pPr>
            <a:r>
              <a:rPr lang="en-US" altLang="zh-CN" sz="2400" b="1" kern="0" dirty="0" smtClean="0">
                <a:solidFill>
                  <a:srgbClr val="9900CC"/>
                </a:solidFill>
                <a:latin typeface="Arial"/>
                <a:ea typeface="幼圆"/>
              </a:rPr>
              <a:t>        11.5.2  </a:t>
            </a:r>
            <a:r>
              <a:rPr lang="zh-CN" altLang="en-US" sz="2400" b="1" kern="0" dirty="0">
                <a:solidFill>
                  <a:srgbClr val="9900CC"/>
                </a:solidFill>
                <a:latin typeface="Arial"/>
                <a:ea typeface="幼圆"/>
              </a:rPr>
              <a:t>常用静态数据存储器</a:t>
            </a:r>
            <a:r>
              <a:rPr lang="en-US" altLang="zh-CN" sz="2400" b="1" kern="0" dirty="0">
                <a:solidFill>
                  <a:srgbClr val="9900CC"/>
                </a:solidFill>
                <a:latin typeface="Arial"/>
                <a:ea typeface="幼圆"/>
              </a:rPr>
              <a:t>RAM</a:t>
            </a:r>
            <a:r>
              <a:rPr lang="zh-CN" altLang="en-US" sz="2400" b="1" kern="0" dirty="0">
                <a:solidFill>
                  <a:srgbClr val="9900CC"/>
                </a:solidFill>
                <a:latin typeface="Arial"/>
                <a:ea typeface="幼圆"/>
              </a:rPr>
              <a:t>（</a:t>
            </a:r>
            <a:r>
              <a:rPr lang="en-US" altLang="zh-CN" sz="2400" b="1" kern="0" dirty="0">
                <a:solidFill>
                  <a:srgbClr val="9900CC"/>
                </a:solidFill>
                <a:latin typeface="Arial"/>
                <a:ea typeface="幼圆"/>
              </a:rPr>
              <a:t>SRAM</a:t>
            </a:r>
            <a:r>
              <a:rPr lang="zh-CN" altLang="en-US" sz="2400" b="1" kern="0" dirty="0">
                <a:solidFill>
                  <a:srgbClr val="9900CC"/>
                </a:solidFill>
                <a:latin typeface="Arial"/>
                <a:ea typeface="幼圆"/>
              </a:rPr>
              <a:t>）芯片简介</a:t>
            </a:r>
          </a:p>
          <a:p>
            <a:pPr lvl="0" algn="l">
              <a:lnSpc>
                <a:spcPct val="150000"/>
              </a:lnSpc>
              <a:spcBef>
                <a:spcPts val="0"/>
              </a:spcBef>
            </a:pPr>
            <a:r>
              <a:rPr lang="zh-CN" altLang="en-US" sz="2400" b="1" kern="0" dirty="0">
                <a:solidFill>
                  <a:srgbClr val="333399"/>
                </a:solidFill>
                <a:latin typeface="Arial"/>
                <a:ea typeface="幼圆"/>
              </a:rPr>
              <a:t>        单片机系统中常用的</a:t>
            </a:r>
            <a:r>
              <a:rPr lang="en-US" altLang="zh-CN" sz="2400" b="1" kern="0" dirty="0">
                <a:solidFill>
                  <a:srgbClr val="333399"/>
                </a:solidFill>
                <a:latin typeface="Arial"/>
                <a:ea typeface="宋体" charset="-122"/>
              </a:rPr>
              <a:t>RAM</a:t>
            </a:r>
            <a:r>
              <a:rPr lang="zh-CN" altLang="en-US" sz="2400" b="1" kern="0" dirty="0">
                <a:solidFill>
                  <a:srgbClr val="333399"/>
                </a:solidFill>
                <a:latin typeface="Arial"/>
                <a:ea typeface="幼圆"/>
              </a:rPr>
              <a:t>芯片的典型型号有</a:t>
            </a:r>
            <a:r>
              <a:rPr lang="en-US" altLang="zh-CN" sz="2400" b="1" kern="0" dirty="0">
                <a:solidFill>
                  <a:srgbClr val="3333CC"/>
                </a:solidFill>
                <a:latin typeface="Arial"/>
                <a:ea typeface="宋体" charset="-122"/>
              </a:rPr>
              <a:t>6116</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2KB </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6264</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8KB</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62128</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16KB</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62256</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32KB</a:t>
            </a:r>
            <a:r>
              <a:rPr lang="zh-CN" altLang="en-US" sz="2400" b="1" kern="0" dirty="0">
                <a:solidFill>
                  <a:srgbClr val="3333CC"/>
                </a:solidFill>
                <a:latin typeface="Arial"/>
                <a:ea typeface="幼圆"/>
              </a:rPr>
              <a:t>）</a:t>
            </a:r>
            <a:r>
              <a:rPr lang="zh-CN" altLang="en-US" sz="2400" b="1" kern="0" dirty="0">
                <a:solidFill>
                  <a:srgbClr val="333399"/>
                </a:solidFill>
                <a:latin typeface="Arial"/>
                <a:ea typeface="幼圆"/>
              </a:rPr>
              <a:t>。</a:t>
            </a:r>
          </a:p>
          <a:p>
            <a:pPr lvl="0" algn="l">
              <a:lnSpc>
                <a:spcPct val="150000"/>
              </a:lnSpc>
              <a:spcBef>
                <a:spcPts val="0"/>
              </a:spcBef>
            </a:pPr>
            <a:r>
              <a:rPr lang="en-US" altLang="zh-CN" sz="2400" b="1" kern="0" dirty="0">
                <a:solidFill>
                  <a:srgbClr val="FF3300"/>
                </a:solidFill>
                <a:latin typeface="Arial"/>
                <a:ea typeface="宋体" charset="-122"/>
              </a:rPr>
              <a:t>        6116</a:t>
            </a:r>
            <a:r>
              <a:rPr lang="zh-CN" altLang="en-US" sz="2400" b="1" kern="0" dirty="0">
                <a:solidFill>
                  <a:srgbClr val="333399"/>
                </a:solidFill>
                <a:latin typeface="Arial"/>
                <a:ea typeface="幼圆"/>
              </a:rPr>
              <a:t>为</a:t>
            </a:r>
            <a:r>
              <a:rPr lang="en-US" altLang="zh-CN" sz="2400" b="1" kern="0" dirty="0">
                <a:solidFill>
                  <a:srgbClr val="FF3300"/>
                </a:solidFill>
                <a:latin typeface="Arial"/>
                <a:ea typeface="宋体" charset="-122"/>
              </a:rPr>
              <a:t>24</a:t>
            </a:r>
            <a:r>
              <a:rPr lang="zh-CN" altLang="en-US" sz="2400" b="1" kern="0" dirty="0">
                <a:solidFill>
                  <a:srgbClr val="FF3300"/>
                </a:solidFill>
                <a:latin typeface="Arial"/>
                <a:ea typeface="幼圆"/>
              </a:rPr>
              <a:t>脚</a:t>
            </a:r>
            <a:r>
              <a:rPr lang="zh-CN" altLang="en-US" sz="2400" b="1" kern="0" dirty="0">
                <a:solidFill>
                  <a:srgbClr val="333399"/>
                </a:solidFill>
                <a:latin typeface="Arial"/>
                <a:ea typeface="幼圆"/>
              </a:rPr>
              <a:t>封装，</a:t>
            </a:r>
            <a:r>
              <a:rPr lang="en-US" altLang="zh-CN" sz="2400" b="1" kern="0" dirty="0">
                <a:solidFill>
                  <a:srgbClr val="333399"/>
                </a:solidFill>
                <a:latin typeface="Arial"/>
                <a:ea typeface="宋体" charset="-122"/>
              </a:rPr>
              <a:t>6264</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62128</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62256</a:t>
            </a:r>
            <a:r>
              <a:rPr lang="zh-CN" altLang="en-US" sz="2400" b="1" kern="0" dirty="0">
                <a:solidFill>
                  <a:srgbClr val="333399"/>
                </a:solidFill>
                <a:latin typeface="Arial"/>
                <a:ea typeface="幼圆"/>
              </a:rPr>
              <a:t>为</a:t>
            </a:r>
            <a:r>
              <a:rPr lang="en-US" altLang="zh-CN" sz="2400" b="1" kern="0" dirty="0">
                <a:solidFill>
                  <a:srgbClr val="FF3300"/>
                </a:solidFill>
                <a:latin typeface="Arial"/>
                <a:ea typeface="宋体" charset="-122"/>
              </a:rPr>
              <a:t>28</a:t>
            </a:r>
            <a:r>
              <a:rPr lang="zh-CN" altLang="en-US" sz="2400" b="1" kern="0" dirty="0">
                <a:solidFill>
                  <a:srgbClr val="FF3300"/>
                </a:solidFill>
                <a:latin typeface="Arial"/>
                <a:ea typeface="幼圆"/>
              </a:rPr>
              <a:t>脚</a:t>
            </a:r>
            <a:r>
              <a:rPr lang="zh-CN" altLang="en-US" sz="2400" b="1" kern="0" dirty="0">
                <a:solidFill>
                  <a:srgbClr val="333399"/>
                </a:solidFill>
                <a:latin typeface="Arial"/>
                <a:ea typeface="幼圆"/>
              </a:rPr>
              <a:t>封装。这些</a:t>
            </a:r>
            <a:r>
              <a:rPr lang="en-US" altLang="zh-CN" sz="2400" b="1" kern="0" dirty="0">
                <a:solidFill>
                  <a:srgbClr val="333399"/>
                </a:solidFill>
                <a:latin typeface="Arial"/>
                <a:ea typeface="宋体" charset="-122"/>
              </a:rPr>
              <a:t>RAM</a:t>
            </a:r>
            <a:r>
              <a:rPr lang="zh-CN" altLang="en-US" sz="2400" b="1" kern="0" dirty="0">
                <a:solidFill>
                  <a:srgbClr val="333399"/>
                </a:solidFill>
                <a:latin typeface="Arial"/>
                <a:ea typeface="幼圆"/>
              </a:rPr>
              <a:t>芯片的引脚如</a:t>
            </a:r>
            <a:r>
              <a:rPr lang="zh-CN" altLang="en-US" sz="2400" b="1" kern="0" dirty="0">
                <a:solidFill>
                  <a:srgbClr val="FF3300"/>
                </a:solidFill>
                <a:latin typeface="Arial"/>
                <a:ea typeface="幼圆"/>
                <a:hlinkClick r:id="" action="ppaction://hlinkshowjump?jump=nextslide"/>
              </a:rPr>
              <a:t>图</a:t>
            </a:r>
            <a:r>
              <a:rPr lang="en-US" altLang="zh-CN" sz="2400" b="1" kern="0" dirty="0">
                <a:solidFill>
                  <a:srgbClr val="FF3300"/>
                </a:solidFill>
                <a:latin typeface="Arial"/>
                <a:ea typeface="幼圆"/>
                <a:hlinkClick r:id="" action="ppaction://hlinkshowjump?jump=nextslide"/>
              </a:rPr>
              <a:t>11</a:t>
            </a:r>
            <a:r>
              <a:rPr lang="en-US" altLang="zh-CN" sz="2400" b="1" kern="0" dirty="0">
                <a:solidFill>
                  <a:srgbClr val="FF3300"/>
                </a:solidFill>
                <a:latin typeface="Arial"/>
                <a:ea typeface="宋体" charset="-122"/>
                <a:hlinkClick r:id="" action="ppaction://hlinkshowjump?jump=nextslide"/>
              </a:rPr>
              <a:t>-15</a:t>
            </a:r>
            <a:r>
              <a:rPr lang="zh-CN" altLang="en-US" sz="2400" b="1" kern="0" dirty="0">
                <a:solidFill>
                  <a:srgbClr val="333399"/>
                </a:solidFill>
                <a:latin typeface="Arial"/>
                <a:ea typeface="宋体" charset="-122"/>
              </a:rPr>
              <a:t>所示</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3065604845"/>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02AAFAED-23A0-4A91-B295-98D86DCB55A8}" type="slidenum">
              <a:rPr lang="zh-CN" altLang="en-US"/>
              <a:pPr>
                <a:defRPr/>
              </a:pPr>
              <a:t>63</a:t>
            </a:fld>
            <a:endParaRPr lang="en-US" altLang="zh-CN"/>
          </a:p>
        </p:txBody>
      </p:sp>
      <p:pic>
        <p:nvPicPr>
          <p:cNvPr id="55307" name="Picture 11" descr="8-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620713"/>
            <a:ext cx="4978400" cy="5454650"/>
          </a:xfrm>
          <a:prstGeom prst="rect">
            <a:avLst/>
          </a:prstGeom>
          <a:noFill/>
          <a:extLst>
            <a:ext uri="{909E8E84-426E-40DD-AFC4-6F175D3DCCD1}">
              <a14:hiddenFill xmlns:a14="http://schemas.microsoft.com/office/drawing/2010/main">
                <a:solidFill>
                  <a:srgbClr val="FFFFFF"/>
                </a:solidFill>
              </a14:hiddenFill>
            </a:ext>
          </a:extLst>
        </p:spPr>
      </p:pic>
      <p:sp>
        <p:nvSpPr>
          <p:cNvPr id="55308" name="Rectangle 12"/>
          <p:cNvSpPr>
            <a:spLocks noChangeArrowheads="1"/>
          </p:cNvSpPr>
          <p:nvPr/>
        </p:nvSpPr>
        <p:spPr bwMode="auto">
          <a:xfrm>
            <a:off x="2978855" y="6092825"/>
            <a:ext cx="357046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11-15</a:t>
            </a:r>
            <a:r>
              <a:rPr lang="en-US" altLang="zh-CN" sz="2000" b="1" dirty="0" smtClean="0">
                <a:solidFill>
                  <a:srgbClr val="3333CC"/>
                </a:solidFill>
              </a:rPr>
              <a:t>     </a:t>
            </a:r>
            <a:r>
              <a:rPr lang="zh-CN" altLang="en-US" sz="2000" b="1" dirty="0">
                <a:solidFill>
                  <a:srgbClr val="3333CC"/>
                </a:solidFill>
              </a:rPr>
              <a:t>常用的</a:t>
            </a:r>
            <a:r>
              <a:rPr lang="en-US" altLang="zh-CN" sz="2000" b="1" dirty="0">
                <a:solidFill>
                  <a:srgbClr val="3333CC"/>
                </a:solidFill>
              </a:rPr>
              <a:t>RAM</a:t>
            </a:r>
            <a:r>
              <a:rPr lang="zh-CN" altLang="en-US" sz="2000" b="1" dirty="0">
                <a:solidFill>
                  <a:srgbClr val="3333CC"/>
                </a:solidFill>
              </a:rPr>
              <a:t>引脚图</a:t>
            </a:r>
          </a:p>
        </p:txBody>
      </p:sp>
    </p:spTree>
    <p:extLst>
      <p:ext uri="{BB962C8B-B14F-4D97-AF65-F5344CB8AC3E}">
        <p14:creationId xmlns:p14="http://schemas.microsoft.com/office/powerpoint/2010/main" val="363868647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DA20A5D8-C758-40FB-9E11-597DD121003F}" type="slidenum">
              <a:rPr lang="zh-CN" altLang="en-US"/>
              <a:pPr>
                <a:defRPr/>
              </a:pPr>
              <a:t>64</a:t>
            </a:fld>
            <a:endParaRPr lang="en-US" altLang="zh-CN"/>
          </a:p>
        </p:txBody>
      </p:sp>
      <p:sp>
        <p:nvSpPr>
          <p:cNvPr id="56322" name="内容占位符 1"/>
          <p:cNvSpPr>
            <a:spLocks noGrp="1"/>
          </p:cNvSpPr>
          <p:nvPr>
            <p:ph/>
          </p:nvPr>
        </p:nvSpPr>
        <p:spPr>
          <a:xfrm>
            <a:off x="0" y="533400"/>
            <a:ext cx="8686800" cy="5410200"/>
          </a:xfrm>
        </p:spPr>
        <p:txBody>
          <a:bodyPr/>
          <a:lstStyle/>
          <a:p>
            <a:pPr>
              <a:lnSpc>
                <a:spcPct val="130000"/>
              </a:lnSpc>
            </a:pPr>
            <a:r>
              <a:rPr lang="zh-CN" altLang="en-US" b="1" dirty="0" smtClean="0">
                <a:solidFill>
                  <a:srgbClr val="FF3300"/>
                </a:solidFill>
              </a:rPr>
              <a:t>各引脚功能：</a:t>
            </a:r>
          </a:p>
          <a:p>
            <a:pPr>
              <a:lnSpc>
                <a:spcPct val="130000"/>
              </a:lnSpc>
            </a:pPr>
            <a:r>
              <a:rPr lang="en-US" altLang="zh-CN" b="1" dirty="0" smtClean="0">
                <a:solidFill>
                  <a:srgbClr val="3333CC"/>
                </a:solidFill>
                <a:ea typeface="宋体" charset="-122"/>
              </a:rPr>
              <a:t>A0</a:t>
            </a:r>
            <a:r>
              <a:rPr lang="zh-CN" altLang="en-US" b="1" dirty="0" smtClean="0">
                <a:solidFill>
                  <a:srgbClr val="3333CC"/>
                </a:solidFill>
                <a:ea typeface="宋体" charset="-122"/>
              </a:rPr>
              <a:t>～</a:t>
            </a:r>
            <a:r>
              <a:rPr lang="en-US" altLang="zh-CN" b="1" dirty="0" smtClean="0">
                <a:solidFill>
                  <a:srgbClr val="3333CC"/>
                </a:solidFill>
                <a:ea typeface="宋体" charset="-122"/>
              </a:rPr>
              <a:t>A14</a:t>
            </a:r>
            <a:r>
              <a:rPr lang="zh-CN" altLang="en-US" b="1" dirty="0" smtClean="0">
                <a:solidFill>
                  <a:srgbClr val="3333CC"/>
                </a:solidFill>
              </a:rPr>
              <a:t>：</a:t>
            </a:r>
            <a:r>
              <a:rPr lang="zh-CN" altLang="en-US" dirty="0" smtClean="0"/>
              <a:t>地址输入线。</a:t>
            </a:r>
          </a:p>
          <a:p>
            <a:pPr>
              <a:lnSpc>
                <a:spcPct val="130000"/>
              </a:lnSpc>
            </a:pPr>
            <a:r>
              <a:rPr lang="en-US" altLang="zh-CN" b="1" dirty="0" smtClean="0">
                <a:solidFill>
                  <a:srgbClr val="3333CC"/>
                </a:solidFill>
                <a:ea typeface="宋体" charset="-122"/>
              </a:rPr>
              <a:t>D0</a:t>
            </a:r>
            <a:r>
              <a:rPr lang="zh-CN" altLang="en-US" dirty="0">
                <a:solidFill>
                  <a:srgbClr val="3333CC"/>
                </a:solidFill>
                <a:ea typeface="宋体" charset="-122"/>
              </a:rPr>
              <a:t>～</a:t>
            </a:r>
            <a:r>
              <a:rPr lang="en-US" altLang="zh-CN" b="1" dirty="0" smtClean="0">
                <a:solidFill>
                  <a:srgbClr val="3333CC"/>
                </a:solidFill>
                <a:ea typeface="宋体" charset="-122"/>
              </a:rPr>
              <a:t>D7</a:t>
            </a:r>
            <a:r>
              <a:rPr lang="zh-CN" altLang="en-US" b="1" dirty="0" smtClean="0">
                <a:solidFill>
                  <a:srgbClr val="3333CC"/>
                </a:solidFill>
              </a:rPr>
              <a:t>：</a:t>
            </a:r>
            <a:r>
              <a:rPr lang="zh-CN" altLang="en-US" dirty="0" smtClean="0"/>
              <a:t>双向三态数据线。</a:t>
            </a:r>
          </a:p>
          <a:p>
            <a:pPr fontAlgn="ctr">
              <a:lnSpc>
                <a:spcPct val="130000"/>
              </a:lnSpc>
            </a:pPr>
            <a:r>
              <a:rPr lang="en-US" altLang="zh-CN" b="1" dirty="0" smtClean="0">
                <a:solidFill>
                  <a:srgbClr val="3333CC"/>
                </a:solidFill>
              </a:rPr>
              <a:t>       </a:t>
            </a:r>
            <a:r>
              <a:rPr lang="zh-CN" altLang="en-US" b="1" dirty="0" smtClean="0">
                <a:solidFill>
                  <a:srgbClr val="3333CC"/>
                </a:solidFill>
              </a:rPr>
              <a:t>：</a:t>
            </a:r>
            <a:r>
              <a:rPr lang="zh-CN" altLang="en-US" dirty="0" smtClean="0"/>
              <a:t>片选信号输入线。对</a:t>
            </a:r>
            <a:r>
              <a:rPr lang="en-US" altLang="zh-CN" dirty="0" smtClean="0">
                <a:ea typeface="宋体" charset="-122"/>
              </a:rPr>
              <a:t>6264</a:t>
            </a:r>
            <a:r>
              <a:rPr lang="zh-CN" altLang="en-US" dirty="0" smtClean="0"/>
              <a:t>芯片，当</a:t>
            </a:r>
            <a:r>
              <a:rPr lang="en-US" altLang="zh-CN" dirty="0" smtClean="0">
                <a:ea typeface="宋体" charset="-122"/>
              </a:rPr>
              <a:t>24</a:t>
            </a:r>
            <a:r>
              <a:rPr lang="zh-CN" altLang="en-US" dirty="0" smtClean="0"/>
              <a:t>脚（</a:t>
            </a:r>
            <a:r>
              <a:rPr lang="en-US" altLang="zh-CN" dirty="0" smtClean="0">
                <a:ea typeface="宋体" charset="-122"/>
              </a:rPr>
              <a:t>CS</a:t>
            </a:r>
            <a:r>
              <a:rPr lang="zh-CN" altLang="en-US" dirty="0" smtClean="0"/>
              <a:t>）为高电平且</a:t>
            </a:r>
            <a:r>
              <a:rPr lang="zh-CN" altLang="en-US" dirty="0" smtClean="0">
                <a:ea typeface="宋体" charset="-122"/>
              </a:rPr>
              <a:t> </a:t>
            </a:r>
            <a:r>
              <a:rPr lang="en-US" altLang="zh-CN" b="1" dirty="0" smtClean="0">
                <a:solidFill>
                  <a:srgbClr val="FF3300"/>
                </a:solidFill>
              </a:rPr>
              <a:t>       </a:t>
            </a:r>
            <a:r>
              <a:rPr lang="zh-CN" altLang="en-US" dirty="0" smtClean="0"/>
              <a:t>为低电平时才选中该片。</a:t>
            </a:r>
          </a:p>
          <a:p>
            <a:pPr fontAlgn="ctr">
              <a:lnSpc>
                <a:spcPct val="130000"/>
              </a:lnSpc>
            </a:pPr>
            <a:r>
              <a:rPr lang="en-US" altLang="zh-CN" b="1" dirty="0" smtClean="0">
                <a:solidFill>
                  <a:srgbClr val="3333CC"/>
                </a:solidFill>
              </a:rPr>
              <a:t>       </a:t>
            </a:r>
            <a:r>
              <a:rPr lang="zh-CN" altLang="en-US" b="1" dirty="0" smtClean="0">
                <a:solidFill>
                  <a:srgbClr val="3333CC"/>
                </a:solidFill>
              </a:rPr>
              <a:t>：</a:t>
            </a:r>
            <a:r>
              <a:rPr lang="zh-CN" altLang="en-US" dirty="0" smtClean="0"/>
              <a:t>读选通信号输入线，低电平有效。</a:t>
            </a:r>
          </a:p>
          <a:p>
            <a:pPr fontAlgn="ctr">
              <a:lnSpc>
                <a:spcPct val="130000"/>
              </a:lnSpc>
            </a:pPr>
            <a:r>
              <a:rPr lang="en-US" altLang="zh-CN" b="1" dirty="0" smtClean="0">
                <a:solidFill>
                  <a:srgbClr val="3333CC"/>
                </a:solidFill>
              </a:rPr>
              <a:t>       </a:t>
            </a:r>
            <a:r>
              <a:rPr lang="zh-CN" altLang="en-US" b="1" dirty="0" smtClean="0">
                <a:solidFill>
                  <a:srgbClr val="3333CC"/>
                </a:solidFill>
              </a:rPr>
              <a:t>：</a:t>
            </a:r>
            <a:r>
              <a:rPr lang="zh-CN" altLang="en-US" dirty="0" smtClean="0"/>
              <a:t>写允许信号输入线，低电平有效。</a:t>
            </a:r>
          </a:p>
          <a:p>
            <a:pPr>
              <a:lnSpc>
                <a:spcPct val="130000"/>
              </a:lnSpc>
            </a:pPr>
            <a:r>
              <a:rPr lang="en-US" altLang="zh-CN" b="1" dirty="0" smtClean="0">
                <a:solidFill>
                  <a:srgbClr val="3333CC"/>
                </a:solidFill>
                <a:ea typeface="宋体" charset="-122"/>
              </a:rPr>
              <a:t>V</a:t>
            </a:r>
            <a:r>
              <a:rPr lang="en-US" altLang="zh-CN" b="1" baseline="-25000" dirty="0" smtClean="0">
                <a:solidFill>
                  <a:srgbClr val="3333CC"/>
                </a:solidFill>
                <a:ea typeface="宋体" charset="-122"/>
              </a:rPr>
              <a:t>CC</a:t>
            </a:r>
            <a:r>
              <a:rPr lang="en-US" altLang="zh-CN" b="1" dirty="0" smtClean="0">
                <a:ea typeface="宋体" charset="-122"/>
              </a:rPr>
              <a:t> </a:t>
            </a:r>
            <a:r>
              <a:rPr lang="en-US" altLang="zh-CN" dirty="0" smtClean="0"/>
              <a:t>—</a:t>
            </a:r>
            <a:r>
              <a:rPr lang="zh-CN" altLang="en-US" dirty="0" smtClean="0"/>
              <a:t>工作电源</a:t>
            </a:r>
            <a:r>
              <a:rPr lang="en-US" altLang="zh-CN" dirty="0" smtClean="0">
                <a:ea typeface="宋体" charset="-122"/>
              </a:rPr>
              <a:t>+5V</a:t>
            </a:r>
            <a:r>
              <a:rPr lang="zh-CN" altLang="en-US" dirty="0" smtClean="0"/>
              <a:t>。</a:t>
            </a:r>
          </a:p>
          <a:p>
            <a:pPr>
              <a:lnSpc>
                <a:spcPct val="130000"/>
              </a:lnSpc>
            </a:pPr>
            <a:r>
              <a:rPr lang="en-US" altLang="zh-CN" b="1" dirty="0" smtClean="0">
                <a:solidFill>
                  <a:srgbClr val="3333CC"/>
                </a:solidFill>
                <a:ea typeface="宋体" charset="-122"/>
              </a:rPr>
              <a:t>GND</a:t>
            </a:r>
            <a:r>
              <a:rPr lang="en-US" altLang="zh-CN" dirty="0" smtClean="0">
                <a:ea typeface="宋体" charset="-122"/>
              </a:rPr>
              <a:t> </a:t>
            </a:r>
            <a:r>
              <a:rPr lang="en-US" altLang="zh-CN" dirty="0" smtClean="0"/>
              <a:t>—</a:t>
            </a:r>
            <a:r>
              <a:rPr lang="zh-CN" altLang="en-US" dirty="0" smtClean="0"/>
              <a:t>地。</a:t>
            </a:r>
          </a:p>
          <a:p>
            <a:pPr fontAlgn="ctr">
              <a:lnSpc>
                <a:spcPct val="130000"/>
              </a:lnSpc>
            </a:pPr>
            <a:r>
              <a:rPr lang="en-US" altLang="zh-CN" dirty="0" smtClean="0">
                <a:ea typeface="宋体" charset="-122"/>
              </a:rPr>
              <a:t>RAM</a:t>
            </a:r>
            <a:r>
              <a:rPr lang="zh-CN" altLang="en-US" dirty="0" smtClean="0"/>
              <a:t>存储器有</a:t>
            </a:r>
            <a:r>
              <a:rPr lang="zh-CN" altLang="en-US" b="1" dirty="0" smtClean="0">
                <a:solidFill>
                  <a:srgbClr val="FF3300"/>
                </a:solidFill>
              </a:rPr>
              <a:t>读出、写入、维持</a:t>
            </a:r>
            <a:r>
              <a:rPr lang="en-US" altLang="zh-CN" b="1" dirty="0" smtClean="0">
                <a:solidFill>
                  <a:srgbClr val="3333CC"/>
                </a:solidFill>
                <a:ea typeface="宋体" charset="-122"/>
              </a:rPr>
              <a:t>3</a:t>
            </a:r>
            <a:r>
              <a:rPr lang="zh-CN" altLang="en-US" b="1" dirty="0" smtClean="0">
                <a:solidFill>
                  <a:srgbClr val="3333CC"/>
                </a:solidFill>
              </a:rPr>
              <a:t>种</a:t>
            </a:r>
            <a:r>
              <a:rPr lang="zh-CN" altLang="en-US" dirty="0" smtClean="0"/>
              <a:t>工作方式，工作方式的控制见</a:t>
            </a:r>
            <a:r>
              <a:rPr lang="zh-CN" altLang="en-US" b="1" dirty="0" smtClean="0">
                <a:solidFill>
                  <a:srgbClr val="3333CC"/>
                </a:solidFill>
                <a:hlinkClick r:id="" action="ppaction://hlinkshowjump?jump=nextslide"/>
              </a:rPr>
              <a:t>表</a:t>
            </a:r>
            <a:r>
              <a:rPr lang="en-US" altLang="zh-CN" b="1" dirty="0" smtClean="0">
                <a:solidFill>
                  <a:srgbClr val="3333CC"/>
                </a:solidFill>
                <a:hlinkClick r:id="" action="ppaction://hlinkshowjump?jump=nextslide"/>
              </a:rPr>
              <a:t>11</a:t>
            </a:r>
            <a:r>
              <a:rPr lang="en-US" altLang="zh-CN" b="1" dirty="0" smtClean="0">
                <a:solidFill>
                  <a:srgbClr val="3333CC"/>
                </a:solidFill>
                <a:ea typeface="宋体" charset="-122"/>
                <a:hlinkClick r:id="" action="ppaction://hlinkshowjump?jump=nextslide"/>
              </a:rPr>
              <a:t>-8</a:t>
            </a:r>
            <a:r>
              <a:rPr lang="zh-CN" altLang="en-US" dirty="0" smtClean="0"/>
              <a:t>。</a:t>
            </a:r>
          </a:p>
        </p:txBody>
      </p:sp>
      <p:graphicFrame>
        <p:nvGraphicFramePr>
          <p:cNvPr id="56330" name="Object 10"/>
          <p:cNvGraphicFramePr>
            <a:graphicFrameLocks noChangeAspect="1"/>
          </p:cNvGraphicFramePr>
          <p:nvPr>
            <p:extLst>
              <p:ext uri="{D42A27DB-BD31-4B8C-83A1-F6EECF244321}">
                <p14:modId xmlns:p14="http://schemas.microsoft.com/office/powerpoint/2010/main" val="4291440876"/>
              </p:ext>
            </p:extLst>
          </p:nvPr>
        </p:nvGraphicFramePr>
        <p:xfrm>
          <a:off x="788988" y="3352800"/>
          <a:ext cx="512762" cy="414338"/>
        </p:xfrm>
        <a:graphic>
          <a:graphicData uri="http://schemas.openxmlformats.org/presentationml/2006/ole">
            <mc:AlternateContent xmlns:mc="http://schemas.openxmlformats.org/markup-compatibility/2006">
              <mc:Choice xmlns:v="urn:schemas-microsoft-com:vml" Requires="v">
                <p:oleObj spid="_x0000_s289983" name="Equation" r:id="rId3" imgW="266400" imgH="215640" progId="Equation.DSMT4">
                  <p:embed/>
                </p:oleObj>
              </mc:Choice>
              <mc:Fallback>
                <p:oleObj name="Equation" r:id="rId3" imgW="2664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988" y="3352800"/>
                        <a:ext cx="512762"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31" name="Object 11"/>
          <p:cNvGraphicFramePr>
            <a:graphicFrameLocks noChangeAspect="1"/>
          </p:cNvGraphicFramePr>
          <p:nvPr>
            <p:extLst>
              <p:ext uri="{D42A27DB-BD31-4B8C-83A1-F6EECF244321}">
                <p14:modId xmlns:p14="http://schemas.microsoft.com/office/powerpoint/2010/main" val="2070870645"/>
              </p:ext>
            </p:extLst>
          </p:nvPr>
        </p:nvGraphicFramePr>
        <p:xfrm>
          <a:off x="774700" y="2344738"/>
          <a:ext cx="488950" cy="414337"/>
        </p:xfrm>
        <a:graphic>
          <a:graphicData uri="http://schemas.openxmlformats.org/presentationml/2006/ole">
            <mc:AlternateContent xmlns:mc="http://schemas.openxmlformats.org/markup-compatibility/2006">
              <mc:Choice xmlns:v="urn:schemas-microsoft-com:vml" Requires="v">
                <p:oleObj spid="_x0000_s289984" name="Equation" r:id="rId5" imgW="253800" imgH="215640" progId="Equation.DSMT4">
                  <p:embed/>
                </p:oleObj>
              </mc:Choice>
              <mc:Fallback>
                <p:oleObj name="Equation" r:id="rId5" imgW="2538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4700" y="2344738"/>
                        <a:ext cx="488950" cy="414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32" name="Object 12"/>
          <p:cNvGraphicFramePr>
            <a:graphicFrameLocks noChangeAspect="1"/>
          </p:cNvGraphicFramePr>
          <p:nvPr>
            <p:extLst>
              <p:ext uri="{D42A27DB-BD31-4B8C-83A1-F6EECF244321}">
                <p14:modId xmlns:p14="http://schemas.microsoft.com/office/powerpoint/2010/main" val="1144188495"/>
              </p:ext>
            </p:extLst>
          </p:nvPr>
        </p:nvGraphicFramePr>
        <p:xfrm>
          <a:off x="1827213" y="2784475"/>
          <a:ext cx="488950" cy="414338"/>
        </p:xfrm>
        <a:graphic>
          <a:graphicData uri="http://schemas.openxmlformats.org/presentationml/2006/ole">
            <mc:AlternateContent xmlns:mc="http://schemas.openxmlformats.org/markup-compatibility/2006">
              <mc:Choice xmlns:v="urn:schemas-microsoft-com:vml" Requires="v">
                <p:oleObj spid="_x0000_s289985" name="Equation" r:id="rId7" imgW="253800" imgH="215640" progId="Equation.DSMT4">
                  <p:embed/>
                </p:oleObj>
              </mc:Choice>
              <mc:Fallback>
                <p:oleObj name="Equation" r:id="rId7" imgW="253800" imgH="2156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7213" y="2784475"/>
                        <a:ext cx="488950"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33" name="Object 13"/>
          <p:cNvGraphicFramePr>
            <a:graphicFrameLocks noChangeAspect="1"/>
          </p:cNvGraphicFramePr>
          <p:nvPr>
            <p:extLst>
              <p:ext uri="{D42A27DB-BD31-4B8C-83A1-F6EECF244321}">
                <p14:modId xmlns:p14="http://schemas.microsoft.com/office/powerpoint/2010/main" val="831212088"/>
              </p:ext>
            </p:extLst>
          </p:nvPr>
        </p:nvGraphicFramePr>
        <p:xfrm>
          <a:off x="777875" y="3865563"/>
          <a:ext cx="585788" cy="414337"/>
        </p:xfrm>
        <a:graphic>
          <a:graphicData uri="http://schemas.openxmlformats.org/presentationml/2006/ole">
            <mc:AlternateContent xmlns:mc="http://schemas.openxmlformats.org/markup-compatibility/2006">
              <mc:Choice xmlns:v="urn:schemas-microsoft-com:vml" Requires="v">
                <p:oleObj spid="_x0000_s289986" name="Equation" r:id="rId9" imgW="304560" imgH="215640" progId="Equation.DSMT4">
                  <p:embed/>
                </p:oleObj>
              </mc:Choice>
              <mc:Fallback>
                <p:oleObj name="Equation" r:id="rId9" imgW="304560" imgH="21564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875" y="3865563"/>
                        <a:ext cx="585788" cy="414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55889781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灯片编号占位符 4"/>
          <p:cNvSpPr>
            <a:spLocks noGrp="1"/>
          </p:cNvSpPr>
          <p:nvPr>
            <p:ph type="sldNum" sz="quarter" idx="4294967295"/>
          </p:nvPr>
        </p:nvSpPr>
        <p:spPr>
          <a:xfrm>
            <a:off x="8597900" y="6540500"/>
            <a:ext cx="2133600" cy="457200"/>
          </a:xfrm>
          <a:prstGeom prst="rect">
            <a:avLst/>
          </a:prstGeom>
        </p:spPr>
        <p:txBody>
          <a:bodyPr/>
          <a:lstStyle/>
          <a:p>
            <a:pPr>
              <a:defRPr/>
            </a:pPr>
            <a:fld id="{2EBE5477-3ABC-4C94-B079-9FE846CF3F9C}" type="slidenum">
              <a:rPr lang="zh-CN" altLang="en-US"/>
              <a:pPr>
                <a:defRPr/>
              </a:pPr>
              <a:t>65</a:t>
            </a:fld>
            <a:endParaRPr lang="en-US" altLang="zh-CN"/>
          </a:p>
        </p:txBody>
      </p:sp>
      <p:graphicFrame>
        <p:nvGraphicFramePr>
          <p:cNvPr id="137242" name="Object 26"/>
          <p:cNvGraphicFramePr>
            <a:graphicFrameLocks noChangeAspect="1"/>
          </p:cNvGraphicFramePr>
          <p:nvPr/>
        </p:nvGraphicFramePr>
        <p:xfrm>
          <a:off x="4597400" y="2311400"/>
          <a:ext cx="914400" cy="198438"/>
        </p:xfrm>
        <a:graphic>
          <a:graphicData uri="http://schemas.openxmlformats.org/presentationml/2006/ole">
            <mc:AlternateContent xmlns:mc="http://schemas.openxmlformats.org/markup-compatibility/2006">
              <mc:Choice xmlns:v="urn:schemas-microsoft-com:vml" Requires="v">
                <p:oleObj spid="_x0000_s290921" name="Equation" r:id="rId4" imgW="914400" imgH="198720" progId="Equation.DSMT4">
                  <p:embed/>
                </p:oleObj>
              </mc:Choice>
              <mc:Fallback>
                <p:oleObj name="Equation" r:id="rId4" imgW="914400" imgH="19872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7400" y="231140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90891" name="Picture 75"/>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 y="626343"/>
            <a:ext cx="9144000" cy="4668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7505790"/>
      </p:ext>
    </p:extLst>
  </p:cSld>
  <p:clrMapOvr>
    <a:masterClrMapping/>
  </p:clrMapOvr>
  <p:transition>
    <p:random/>
    <p:sndAc>
      <p:stSnd>
        <p:snd r:embed="rId3"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66</a:t>
            </a:fld>
            <a:endParaRPr lang="en-US" altLang="zh-CN" dirty="0"/>
          </a:p>
        </p:txBody>
      </p:sp>
      <p:sp>
        <p:nvSpPr>
          <p:cNvPr id="4" name="矩形 3"/>
          <p:cNvSpPr/>
          <p:nvPr/>
        </p:nvSpPr>
        <p:spPr>
          <a:xfrm>
            <a:off x="0" y="578535"/>
            <a:ext cx="9144000" cy="5632311"/>
          </a:xfrm>
          <a:prstGeom prst="rect">
            <a:avLst/>
          </a:prstGeom>
        </p:spPr>
        <p:txBody>
          <a:bodyPr wrap="square">
            <a:spAutoFit/>
          </a:bodyPr>
          <a:lstStyle/>
          <a:p>
            <a:pPr algn="l">
              <a:lnSpc>
                <a:spcPct val="150000"/>
              </a:lnSpc>
            </a:pPr>
            <a:r>
              <a:rPr lang="en-US" altLang="zh-CN" sz="2400" dirty="0" smtClean="0"/>
              <a:t>        </a:t>
            </a:r>
            <a:r>
              <a:rPr lang="en-US" altLang="zh-CN" sz="2400" b="1" dirty="0" smtClean="0">
                <a:solidFill>
                  <a:srgbClr val="9900CC"/>
                </a:solidFill>
              </a:rPr>
              <a:t>11.5.3  </a:t>
            </a:r>
            <a:r>
              <a:rPr lang="en-US" altLang="zh-CN" sz="2400" b="1" dirty="0">
                <a:solidFill>
                  <a:srgbClr val="9900CC"/>
                </a:solidFill>
              </a:rPr>
              <a:t>AT89S51</a:t>
            </a:r>
            <a:r>
              <a:rPr lang="zh-CN" altLang="en-US" sz="2400" b="1" dirty="0">
                <a:solidFill>
                  <a:srgbClr val="9900CC"/>
                </a:solidFill>
              </a:rPr>
              <a:t>单片机与外部</a:t>
            </a:r>
            <a:r>
              <a:rPr lang="en-US" altLang="zh-CN" sz="2400" b="1" dirty="0">
                <a:solidFill>
                  <a:srgbClr val="9900CC"/>
                </a:solidFill>
              </a:rPr>
              <a:t>RAM</a:t>
            </a:r>
            <a:r>
              <a:rPr lang="zh-CN" altLang="en-US" sz="2400" b="1" dirty="0">
                <a:solidFill>
                  <a:srgbClr val="9900CC"/>
                </a:solidFill>
              </a:rPr>
              <a:t>的接口电路</a:t>
            </a:r>
            <a:r>
              <a:rPr lang="zh-CN" altLang="en-US" sz="2400" b="1" dirty="0" smtClean="0">
                <a:solidFill>
                  <a:srgbClr val="9900CC"/>
                </a:solidFill>
              </a:rPr>
              <a:t>设计</a:t>
            </a:r>
            <a:endParaRPr lang="en-US" altLang="zh-CN" sz="2400" b="1" dirty="0" smtClean="0">
              <a:solidFill>
                <a:srgbClr val="9900CC"/>
              </a:solidFill>
            </a:endParaRPr>
          </a:p>
          <a:p>
            <a:pPr algn="l">
              <a:lnSpc>
                <a:spcPct val="150000"/>
              </a:lnSpc>
            </a:pPr>
            <a:r>
              <a:rPr lang="en-US" altLang="zh-CN" sz="2400" dirty="0" smtClean="0"/>
              <a:t>        </a:t>
            </a:r>
            <a:r>
              <a:rPr lang="en-US" altLang="zh-CN" sz="2400" b="1" dirty="0" smtClean="0">
                <a:solidFill>
                  <a:srgbClr val="0000FF"/>
                </a:solidFill>
              </a:rPr>
              <a:t>1</a:t>
            </a:r>
            <a:r>
              <a:rPr lang="zh-CN" altLang="en-US" sz="2400" b="1" dirty="0">
                <a:solidFill>
                  <a:srgbClr val="0000FF"/>
                </a:solidFill>
              </a:rPr>
              <a:t>．三总线的连接</a:t>
            </a:r>
          </a:p>
          <a:p>
            <a:pPr algn="l">
              <a:lnSpc>
                <a:spcPct val="150000"/>
              </a:lnSpc>
            </a:pPr>
            <a:r>
              <a:rPr lang="zh-CN" altLang="en-US" sz="2400" dirty="0" smtClean="0"/>
              <a:t>        单片机</a:t>
            </a:r>
            <a:r>
              <a:rPr lang="zh-CN" altLang="en-US" sz="2400" dirty="0"/>
              <a:t>所扩展数据存储芯片与地址总线和数据总线的连接情况与程序存储器的扩展方案完全相同。不同的是控制总线的连接。片外数据存储器</a:t>
            </a:r>
            <a:r>
              <a:rPr lang="en-US" altLang="zh-CN" sz="2400" dirty="0"/>
              <a:t>RAM</a:t>
            </a:r>
            <a:r>
              <a:rPr lang="zh-CN" altLang="en-US" sz="2400" dirty="0"/>
              <a:t>的写选通由</a:t>
            </a:r>
            <a:r>
              <a:rPr lang="en-US" altLang="zh-CN" sz="2400" dirty="0"/>
              <a:t>AT89S51</a:t>
            </a:r>
            <a:r>
              <a:rPr lang="zh-CN" altLang="en-US" sz="2400" dirty="0"/>
              <a:t>的 </a:t>
            </a:r>
            <a:r>
              <a:rPr lang="zh-CN" altLang="en-US" sz="2400" dirty="0" smtClean="0"/>
              <a:t>   （</a:t>
            </a:r>
            <a:r>
              <a:rPr lang="en-US" altLang="zh-CN" sz="2400" dirty="0"/>
              <a:t>P3.7</a:t>
            </a:r>
            <a:r>
              <a:rPr lang="zh-CN" altLang="en-US" sz="2400" dirty="0"/>
              <a:t>）信号控制。片外数据存储器</a:t>
            </a:r>
            <a:r>
              <a:rPr lang="en-US" altLang="zh-CN" sz="2400" dirty="0"/>
              <a:t>RAM</a:t>
            </a:r>
            <a:r>
              <a:rPr lang="zh-CN" altLang="en-US" sz="2400" dirty="0"/>
              <a:t>的读选通由</a:t>
            </a:r>
            <a:r>
              <a:rPr lang="en-US" altLang="zh-CN" sz="2400" dirty="0"/>
              <a:t>AT89S51</a:t>
            </a:r>
            <a:r>
              <a:rPr lang="zh-CN" altLang="en-US" sz="2400" dirty="0"/>
              <a:t>的 </a:t>
            </a:r>
            <a:r>
              <a:rPr lang="zh-CN" altLang="en-US" sz="2400" dirty="0" smtClean="0"/>
              <a:t>     （</a:t>
            </a:r>
            <a:r>
              <a:rPr lang="en-US" altLang="zh-CN" sz="2400" dirty="0"/>
              <a:t>P3.6</a:t>
            </a:r>
            <a:r>
              <a:rPr lang="zh-CN" altLang="en-US" sz="2400" dirty="0"/>
              <a:t>）信号控制，而片外程序存储器的输出允许端</a:t>
            </a:r>
            <a:r>
              <a:rPr lang="zh-CN" altLang="en-US" sz="2400" dirty="0" smtClean="0"/>
              <a:t>（     </a:t>
            </a:r>
            <a:r>
              <a:rPr lang="zh-CN" altLang="en-US" sz="2400" dirty="0"/>
              <a:t>）由</a:t>
            </a:r>
            <a:r>
              <a:rPr lang="en-US" altLang="zh-CN" sz="2400" dirty="0"/>
              <a:t>AT89S51</a:t>
            </a:r>
            <a:r>
              <a:rPr lang="zh-CN" altLang="en-US" sz="2400" dirty="0"/>
              <a:t>的选通端 </a:t>
            </a:r>
            <a:r>
              <a:rPr lang="zh-CN" altLang="en-US" sz="2400" dirty="0" smtClean="0"/>
              <a:t>      信号控制</a:t>
            </a:r>
            <a:r>
              <a:rPr lang="zh-CN" altLang="en-US" sz="2400" dirty="0"/>
              <a:t>。尽管数据存储器与程序存储器的地址空间范围都是相同的，但由于控制信号不同，故不会发生总线冲突。</a:t>
            </a:r>
          </a:p>
          <a:p>
            <a:pPr algn="l">
              <a:lnSpc>
                <a:spcPct val="150000"/>
              </a:lnSpc>
            </a:pPr>
            <a:endParaRPr lang="en-US" altLang="zh-CN" sz="2400" dirty="0" smtClean="0"/>
          </a:p>
        </p:txBody>
      </p:sp>
      <p:graphicFrame>
        <p:nvGraphicFramePr>
          <p:cNvPr id="5" name="对象 4"/>
          <p:cNvGraphicFramePr>
            <a:graphicFrameLocks noChangeAspect="1"/>
          </p:cNvGraphicFramePr>
          <p:nvPr>
            <p:extLst>
              <p:ext uri="{D42A27DB-BD31-4B8C-83A1-F6EECF244321}">
                <p14:modId xmlns:p14="http://schemas.microsoft.com/office/powerpoint/2010/main" val="3525286807"/>
              </p:ext>
            </p:extLst>
          </p:nvPr>
        </p:nvGraphicFramePr>
        <p:xfrm>
          <a:off x="5607050" y="2916238"/>
          <a:ext cx="576263" cy="390525"/>
        </p:xfrm>
        <a:graphic>
          <a:graphicData uri="http://schemas.openxmlformats.org/presentationml/2006/ole">
            <mc:AlternateContent xmlns:mc="http://schemas.openxmlformats.org/markup-compatibility/2006">
              <mc:Choice xmlns:v="urn:schemas-microsoft-com:vml" Requires="v">
                <p:oleObj spid="_x0000_s308358" name="Equation" r:id="rId4" imgW="317087" imgH="215619" progId="Equation.DSMT4">
                  <p:embed/>
                </p:oleObj>
              </mc:Choice>
              <mc:Fallback>
                <p:oleObj name="Equation" r:id="rId4" imgW="317087" imgH="215619" progId="Equation.DSMT4">
                  <p:embed/>
                  <p:pic>
                    <p:nvPicPr>
                      <p:cNvPr id="0" name="Object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07050" y="2916238"/>
                        <a:ext cx="576263" cy="390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2483318217"/>
              </p:ext>
            </p:extLst>
          </p:nvPr>
        </p:nvGraphicFramePr>
        <p:xfrm>
          <a:off x="6072188" y="3440113"/>
          <a:ext cx="484187" cy="366712"/>
        </p:xfrm>
        <a:graphic>
          <a:graphicData uri="http://schemas.openxmlformats.org/presentationml/2006/ole">
            <mc:AlternateContent xmlns:mc="http://schemas.openxmlformats.org/markup-compatibility/2006">
              <mc:Choice xmlns:v="urn:schemas-microsoft-com:vml" Requires="v">
                <p:oleObj spid="_x0000_s308359" name="Equation" r:id="rId6" imgW="266469" imgH="203024" progId="Equation.DSMT4">
                  <p:embed/>
                </p:oleObj>
              </mc:Choice>
              <mc:Fallback>
                <p:oleObj name="Equation" r:id="rId6" imgW="266469" imgH="203024" progId="Equation.DSMT4">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72188" y="3440113"/>
                        <a:ext cx="484187" cy="36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2087352422"/>
              </p:ext>
            </p:extLst>
          </p:nvPr>
        </p:nvGraphicFramePr>
        <p:xfrm>
          <a:off x="4572000" y="4000500"/>
          <a:ext cx="512762" cy="414338"/>
        </p:xfrm>
        <a:graphic>
          <a:graphicData uri="http://schemas.openxmlformats.org/presentationml/2006/ole">
            <mc:AlternateContent xmlns:mc="http://schemas.openxmlformats.org/markup-compatibility/2006">
              <mc:Choice xmlns:v="urn:schemas-microsoft-com:vml" Requires="v">
                <p:oleObj spid="_x0000_s308360" name="Equation" r:id="rId8" imgW="266353" imgH="215619" progId="Equation.DSMT4">
                  <p:embed/>
                </p:oleObj>
              </mc:Choice>
              <mc:Fallback>
                <p:oleObj name="Equation" r:id="rId8" imgW="266353" imgH="215619" progId="Equation.DSMT4">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4000500"/>
                        <a:ext cx="512762" cy="414338"/>
                      </a:xfrm>
                      <a:prstGeom prst="rect">
                        <a:avLst/>
                      </a:prstGeom>
                      <a:noFill/>
                      <a:ln>
                        <a:noFill/>
                      </a:ln>
                      <a:effectLst/>
                    </p:spPr>
                  </p:pic>
                </p:oleObj>
              </mc:Fallback>
            </mc:AlternateContent>
          </a:graphicData>
        </a:graphic>
      </p:graphicFrame>
      <p:graphicFrame>
        <p:nvGraphicFramePr>
          <p:cNvPr id="8" name="对象 7"/>
          <p:cNvGraphicFramePr>
            <a:graphicFrameLocks noChangeAspect="1"/>
          </p:cNvGraphicFramePr>
          <p:nvPr>
            <p:extLst>
              <p:ext uri="{D42A27DB-BD31-4B8C-83A1-F6EECF244321}">
                <p14:modId xmlns:p14="http://schemas.microsoft.com/office/powerpoint/2010/main" val="2211837573"/>
              </p:ext>
            </p:extLst>
          </p:nvPr>
        </p:nvGraphicFramePr>
        <p:xfrm>
          <a:off x="8131175" y="3978275"/>
          <a:ext cx="855663" cy="414338"/>
        </p:xfrm>
        <a:graphic>
          <a:graphicData uri="http://schemas.openxmlformats.org/presentationml/2006/ole">
            <mc:AlternateContent xmlns:mc="http://schemas.openxmlformats.org/markup-compatibility/2006">
              <mc:Choice xmlns:v="urn:schemas-microsoft-com:vml" Requires="v">
                <p:oleObj spid="_x0000_s308361" name="Equation" r:id="rId10" imgW="444114" imgH="215713" progId="Equation.DSMT4">
                  <p:embed/>
                </p:oleObj>
              </mc:Choice>
              <mc:Fallback>
                <p:oleObj name="Equation" r:id="rId10" imgW="444114" imgH="215713" progId="Equation.DSMT4">
                  <p:embed/>
                  <p:pic>
                    <p:nvPicPr>
                      <p:cNvPr id="0" name="Object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31175" y="3978275"/>
                        <a:ext cx="855663" cy="414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38474970"/>
      </p:ext>
    </p:extLst>
  </p:cSld>
  <p:clrMapOvr>
    <a:masterClrMapping/>
  </p:clrMapOvr>
  <p:transition>
    <p:random/>
    <p:sndAc>
      <p:stSnd>
        <p:snd r:embed="rId3" name="camera.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67</a:t>
            </a:fld>
            <a:endParaRPr lang="en-US" altLang="zh-CN" dirty="0"/>
          </a:p>
        </p:txBody>
      </p:sp>
      <p:sp>
        <p:nvSpPr>
          <p:cNvPr id="4" name="矩形 3"/>
          <p:cNvSpPr/>
          <p:nvPr/>
        </p:nvSpPr>
        <p:spPr>
          <a:xfrm>
            <a:off x="0" y="564446"/>
            <a:ext cx="9144000" cy="5632311"/>
          </a:xfrm>
          <a:prstGeom prst="rect">
            <a:avLst/>
          </a:prstGeom>
        </p:spPr>
        <p:txBody>
          <a:bodyPr wrap="square">
            <a:spAutoFit/>
          </a:bodyPr>
          <a:lstStyle/>
          <a:p>
            <a:pPr lvl="0" algn="l">
              <a:lnSpc>
                <a:spcPct val="150000"/>
              </a:lnSpc>
            </a:pPr>
            <a:r>
              <a:rPr lang="en-US" altLang="zh-CN" sz="2400" b="1" dirty="0" smtClean="0">
                <a:solidFill>
                  <a:srgbClr val="0000FF"/>
                </a:solidFill>
              </a:rPr>
              <a:t>        2</a:t>
            </a:r>
            <a:r>
              <a:rPr lang="zh-CN" altLang="en-US" sz="2400" b="1" dirty="0">
                <a:solidFill>
                  <a:srgbClr val="0000FF"/>
                </a:solidFill>
              </a:rPr>
              <a:t>．扩展实例</a:t>
            </a:r>
          </a:p>
          <a:p>
            <a:pPr lvl="0" algn="l">
              <a:lnSpc>
                <a:spcPct val="150000"/>
              </a:lnSpc>
            </a:pPr>
            <a:r>
              <a:rPr lang="en-US" altLang="zh-CN" sz="2400" dirty="0" smtClean="0">
                <a:solidFill>
                  <a:srgbClr val="000000"/>
                </a:solidFill>
              </a:rPr>
              <a:t>      </a:t>
            </a:r>
            <a:r>
              <a:rPr lang="en-US" altLang="zh-CN" sz="2400" dirty="0" smtClean="0">
                <a:solidFill>
                  <a:srgbClr val="0000FF"/>
                </a:solidFill>
              </a:rPr>
              <a:t>【</a:t>
            </a:r>
            <a:r>
              <a:rPr lang="zh-CN" altLang="en-US" sz="2400" dirty="0">
                <a:solidFill>
                  <a:srgbClr val="0000FF"/>
                </a:solidFill>
              </a:rPr>
              <a:t>例</a:t>
            </a:r>
            <a:r>
              <a:rPr lang="en-US" altLang="zh-CN" sz="2400" dirty="0">
                <a:solidFill>
                  <a:srgbClr val="0000FF"/>
                </a:solidFill>
              </a:rPr>
              <a:t>11-3】 </a:t>
            </a:r>
            <a:r>
              <a:rPr lang="zh-CN" altLang="en-US" sz="2400" dirty="0">
                <a:solidFill>
                  <a:srgbClr val="000000"/>
                </a:solidFill>
                <a:hlinkClick r:id="" action="ppaction://hlinkshowjump?jump=nextslide"/>
              </a:rPr>
              <a:t>图</a:t>
            </a:r>
            <a:r>
              <a:rPr lang="en-US" altLang="zh-CN" sz="2400" dirty="0">
                <a:solidFill>
                  <a:srgbClr val="000000"/>
                </a:solidFill>
                <a:hlinkClick r:id="" action="ppaction://hlinkshowjump?jump=nextslide"/>
              </a:rPr>
              <a:t>11-16</a:t>
            </a:r>
            <a:r>
              <a:rPr lang="zh-CN" altLang="en-US" sz="2400" dirty="0">
                <a:solidFill>
                  <a:srgbClr val="000000"/>
                </a:solidFill>
              </a:rPr>
              <a:t>所示为用线选法扩展</a:t>
            </a:r>
            <a:r>
              <a:rPr lang="en-US" altLang="zh-CN" sz="2400" dirty="0">
                <a:solidFill>
                  <a:srgbClr val="000000"/>
                </a:solidFill>
              </a:rPr>
              <a:t>24KB</a:t>
            </a:r>
            <a:r>
              <a:rPr lang="zh-CN" altLang="en-US" sz="2400" dirty="0">
                <a:solidFill>
                  <a:srgbClr val="000000"/>
                </a:solidFill>
              </a:rPr>
              <a:t>静态</a:t>
            </a:r>
            <a:r>
              <a:rPr lang="en-US" altLang="zh-CN" sz="2400" dirty="0">
                <a:solidFill>
                  <a:srgbClr val="000000"/>
                </a:solidFill>
              </a:rPr>
              <a:t>RAM 6264</a:t>
            </a:r>
            <a:r>
              <a:rPr lang="zh-CN" altLang="en-US" sz="2400" dirty="0">
                <a:solidFill>
                  <a:srgbClr val="000000"/>
                </a:solidFill>
              </a:rPr>
              <a:t>的连接图。单片机的 和 分别与</a:t>
            </a:r>
            <a:r>
              <a:rPr lang="en-US" altLang="zh-CN" sz="2400" dirty="0">
                <a:solidFill>
                  <a:srgbClr val="000000"/>
                </a:solidFill>
              </a:rPr>
              <a:t>6264</a:t>
            </a:r>
            <a:r>
              <a:rPr lang="zh-CN" altLang="en-US" sz="2400" dirty="0">
                <a:solidFill>
                  <a:srgbClr val="000000"/>
                </a:solidFill>
              </a:rPr>
              <a:t>写允许端 和读允许端 连接，以实现读写控制，</a:t>
            </a:r>
            <a:r>
              <a:rPr lang="en-US" altLang="zh-CN" sz="2400" dirty="0">
                <a:solidFill>
                  <a:srgbClr val="000000"/>
                </a:solidFill>
              </a:rPr>
              <a:t>6264</a:t>
            </a:r>
            <a:r>
              <a:rPr lang="zh-CN" altLang="en-US" sz="2400" dirty="0">
                <a:solidFill>
                  <a:srgbClr val="000000"/>
                </a:solidFill>
              </a:rPr>
              <a:t>的地址线为</a:t>
            </a:r>
            <a:r>
              <a:rPr lang="en-US" altLang="zh-CN" sz="2400" dirty="0">
                <a:solidFill>
                  <a:srgbClr val="000000"/>
                </a:solidFill>
              </a:rPr>
              <a:t>A0</a:t>
            </a:r>
            <a:r>
              <a:rPr lang="zh-CN" altLang="en-US" sz="2400" dirty="0">
                <a:solidFill>
                  <a:srgbClr val="000000"/>
                </a:solidFill>
              </a:rPr>
              <a:t>～</a:t>
            </a:r>
            <a:r>
              <a:rPr lang="en-US" altLang="zh-CN" sz="2400" dirty="0">
                <a:solidFill>
                  <a:srgbClr val="000000"/>
                </a:solidFill>
              </a:rPr>
              <a:t>A12</a:t>
            </a:r>
            <a:r>
              <a:rPr lang="zh-CN" altLang="en-US" sz="2400" dirty="0">
                <a:solidFill>
                  <a:srgbClr val="000000"/>
                </a:solidFill>
              </a:rPr>
              <a:t>，占用</a:t>
            </a:r>
            <a:r>
              <a:rPr lang="en-US" altLang="zh-CN" sz="2400" dirty="0">
                <a:solidFill>
                  <a:srgbClr val="000000"/>
                </a:solidFill>
              </a:rPr>
              <a:t>P0.0</a:t>
            </a:r>
            <a:r>
              <a:rPr lang="zh-CN" altLang="en-US" sz="2400" dirty="0">
                <a:solidFill>
                  <a:srgbClr val="000000"/>
                </a:solidFill>
              </a:rPr>
              <a:t>～</a:t>
            </a:r>
            <a:r>
              <a:rPr lang="en-US" altLang="zh-CN" sz="2400" dirty="0">
                <a:solidFill>
                  <a:srgbClr val="000000"/>
                </a:solidFill>
              </a:rPr>
              <a:t>P0.7</a:t>
            </a:r>
            <a:r>
              <a:rPr lang="zh-CN" altLang="en-US" sz="2400" dirty="0">
                <a:solidFill>
                  <a:srgbClr val="000000"/>
                </a:solidFill>
              </a:rPr>
              <a:t>和</a:t>
            </a:r>
            <a:r>
              <a:rPr lang="en-US" altLang="zh-CN" sz="2400" dirty="0">
                <a:solidFill>
                  <a:srgbClr val="000000"/>
                </a:solidFill>
              </a:rPr>
              <a:t>P2.0</a:t>
            </a:r>
            <a:r>
              <a:rPr lang="zh-CN" altLang="en-US" sz="2400" dirty="0">
                <a:solidFill>
                  <a:srgbClr val="000000"/>
                </a:solidFill>
              </a:rPr>
              <a:t>～</a:t>
            </a:r>
            <a:r>
              <a:rPr lang="en-US" altLang="zh-CN" sz="2400" dirty="0">
                <a:solidFill>
                  <a:srgbClr val="000000"/>
                </a:solidFill>
              </a:rPr>
              <a:t>P2.4</a:t>
            </a:r>
            <a:r>
              <a:rPr lang="zh-CN" altLang="en-US" sz="2400" dirty="0">
                <a:solidFill>
                  <a:srgbClr val="000000"/>
                </a:solidFill>
              </a:rPr>
              <a:t>，故</a:t>
            </a:r>
            <a:r>
              <a:rPr lang="en-US" altLang="zh-CN" sz="2400" dirty="0">
                <a:solidFill>
                  <a:srgbClr val="000000"/>
                </a:solidFill>
              </a:rPr>
              <a:t>AT89S51</a:t>
            </a:r>
            <a:r>
              <a:rPr lang="zh-CN" altLang="en-US" sz="2400" dirty="0">
                <a:solidFill>
                  <a:srgbClr val="000000"/>
                </a:solidFill>
              </a:rPr>
              <a:t>剩余地址线为三条。用线选法最多可扩展</a:t>
            </a:r>
            <a:r>
              <a:rPr lang="en-US" altLang="zh-CN" sz="2400" dirty="0">
                <a:solidFill>
                  <a:srgbClr val="000000"/>
                </a:solidFill>
              </a:rPr>
              <a:t>3</a:t>
            </a:r>
            <a:r>
              <a:rPr lang="zh-CN" altLang="en-US" sz="2400" dirty="0">
                <a:solidFill>
                  <a:srgbClr val="000000"/>
                </a:solidFill>
              </a:rPr>
              <a:t>片</a:t>
            </a:r>
            <a:r>
              <a:rPr lang="en-US" altLang="zh-CN" sz="2400" dirty="0">
                <a:solidFill>
                  <a:srgbClr val="000000"/>
                </a:solidFill>
              </a:rPr>
              <a:t>6264</a:t>
            </a:r>
            <a:r>
              <a:rPr lang="zh-CN" altLang="en-US" sz="2400" dirty="0" smtClean="0">
                <a:solidFill>
                  <a:srgbClr val="000000"/>
                </a:solidFill>
              </a:rPr>
              <a:t>。对应</a:t>
            </a:r>
            <a:r>
              <a:rPr lang="zh-CN" altLang="en-US" sz="2400" dirty="0">
                <a:solidFill>
                  <a:srgbClr val="000000"/>
                </a:solidFill>
              </a:rPr>
              <a:t>的存储器</a:t>
            </a:r>
            <a:r>
              <a:rPr lang="zh-CN" altLang="en-US" sz="2400" dirty="0" smtClean="0">
                <a:solidFill>
                  <a:srgbClr val="000000"/>
                </a:solidFill>
              </a:rPr>
              <a:t>空间如下表所示。</a:t>
            </a:r>
            <a:endParaRPr lang="en-US" altLang="zh-CN" sz="2400" dirty="0" smtClean="0">
              <a:solidFill>
                <a:srgbClr val="000000"/>
              </a:solidFill>
            </a:endParaRPr>
          </a:p>
          <a:p>
            <a:pPr lvl="0" algn="l">
              <a:lnSpc>
                <a:spcPct val="150000"/>
              </a:lnSpc>
            </a:pPr>
            <a:endParaRPr lang="zh-CN" altLang="en-US" sz="2400" dirty="0">
              <a:solidFill>
                <a:srgbClr val="000000"/>
              </a:solidFill>
            </a:endParaRPr>
          </a:p>
          <a:p>
            <a:pPr lvl="0" algn="l">
              <a:lnSpc>
                <a:spcPct val="150000"/>
              </a:lnSpc>
            </a:pPr>
            <a:endParaRPr lang="zh-CN" altLang="en-US" sz="2400" dirty="0">
              <a:solidFill>
                <a:srgbClr val="000000"/>
              </a:solidFill>
            </a:endParaRPr>
          </a:p>
          <a:p>
            <a:pPr lvl="0" algn="l">
              <a:lnSpc>
                <a:spcPct val="150000"/>
              </a:lnSpc>
            </a:pPr>
            <a:endParaRPr lang="zh-CN" altLang="en-US" sz="2400" dirty="0">
              <a:solidFill>
                <a:srgbClr val="000000"/>
              </a:solidFill>
            </a:endParaRPr>
          </a:p>
          <a:p>
            <a:pPr lvl="0" algn="l">
              <a:lnSpc>
                <a:spcPct val="150000"/>
              </a:lnSpc>
            </a:pPr>
            <a:endParaRPr lang="zh-CN" altLang="en-US" sz="2400" dirty="0">
              <a:solidFill>
                <a:srgbClr val="000000"/>
              </a:solidFill>
            </a:endParaRPr>
          </a:p>
        </p:txBody>
      </p:sp>
      <p:pic>
        <p:nvPicPr>
          <p:cNvPr id="5" name="Picture 3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500" y="3975652"/>
            <a:ext cx="9017000" cy="1825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072671"/>
      </p:ext>
    </p:extLst>
  </p:cSld>
  <p:clrMapOvr>
    <a:masterClrMapping/>
  </p:clrMapOvr>
  <p:transition>
    <p:random/>
    <p:sndAc>
      <p:stSnd>
        <p:snd r:embed="rId2" name="camera.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54E3FCE0-B462-4EF4-8DB2-30136E7A8380}" type="slidenum">
              <a:rPr lang="zh-CN" altLang="en-US"/>
              <a:pPr>
                <a:defRPr/>
              </a:pPr>
              <a:t>68</a:t>
            </a:fld>
            <a:endParaRPr lang="en-US" altLang="zh-CN"/>
          </a:p>
        </p:txBody>
      </p:sp>
      <p:sp>
        <p:nvSpPr>
          <p:cNvPr id="62476" name="Rectangle 12"/>
          <p:cNvSpPr>
            <a:spLocks noChangeArrowheads="1"/>
          </p:cNvSpPr>
          <p:nvPr/>
        </p:nvSpPr>
        <p:spPr bwMode="auto">
          <a:xfrm>
            <a:off x="2095845" y="6029386"/>
            <a:ext cx="54507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11-16     </a:t>
            </a:r>
            <a:r>
              <a:rPr lang="zh-CN" altLang="en-US" sz="2000" b="1" dirty="0">
                <a:solidFill>
                  <a:srgbClr val="3333CC"/>
                </a:solidFill>
              </a:rPr>
              <a:t>线选法扩展外部数据存储器电路图</a:t>
            </a:r>
          </a:p>
        </p:txBody>
      </p:sp>
      <p:pic>
        <p:nvPicPr>
          <p:cNvPr id="62477" name="Picture 13" descr="8-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12" y="711201"/>
            <a:ext cx="9194821" cy="486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232970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D9637317-D051-4410-9C85-FF4327B87961}" type="slidenum">
              <a:rPr lang="zh-CN" altLang="en-US"/>
              <a:pPr>
                <a:defRPr/>
              </a:pPr>
              <a:t>69</a:t>
            </a:fld>
            <a:endParaRPr lang="en-US" altLang="zh-CN"/>
          </a:p>
        </p:txBody>
      </p:sp>
      <p:sp>
        <p:nvSpPr>
          <p:cNvPr id="63490" name="内容占位符 1"/>
          <p:cNvSpPr>
            <a:spLocks noGrp="1"/>
          </p:cNvSpPr>
          <p:nvPr>
            <p:ph/>
          </p:nvPr>
        </p:nvSpPr>
        <p:spPr>
          <a:xfrm>
            <a:off x="0" y="596900"/>
            <a:ext cx="9144000" cy="5410200"/>
          </a:xfrm>
        </p:spPr>
        <p:txBody>
          <a:bodyPr/>
          <a:lstStyle/>
          <a:p>
            <a:pPr marL="0" indent="0" algn="l">
              <a:lnSpc>
                <a:spcPct val="150000"/>
              </a:lnSpc>
              <a:spcBef>
                <a:spcPts val="0"/>
              </a:spcBef>
            </a:pPr>
            <a:r>
              <a:rPr lang="zh-CN" altLang="en-US" dirty="0" smtClean="0"/>
              <a:t>      </a:t>
            </a:r>
            <a:r>
              <a:rPr lang="en-US" altLang="zh-CN" dirty="0">
                <a:solidFill>
                  <a:srgbClr val="0000FF"/>
                </a:solidFill>
              </a:rPr>
              <a:t>【</a:t>
            </a:r>
            <a:r>
              <a:rPr lang="zh-CN" altLang="en-US" dirty="0">
                <a:solidFill>
                  <a:srgbClr val="0000FF"/>
                </a:solidFill>
              </a:rPr>
              <a:t>例</a:t>
            </a:r>
            <a:r>
              <a:rPr lang="en-US" altLang="zh-CN" dirty="0">
                <a:solidFill>
                  <a:srgbClr val="0000FF"/>
                </a:solidFill>
              </a:rPr>
              <a:t>11-4】 </a:t>
            </a:r>
            <a:r>
              <a:rPr lang="zh-CN" altLang="en-US" dirty="0"/>
              <a:t>用译码法扩展外部数据存储器的接口电路如</a:t>
            </a:r>
            <a:r>
              <a:rPr lang="zh-CN" altLang="en-US" dirty="0">
                <a:hlinkClick r:id="" action="ppaction://hlinkshowjump?jump=nextslide"/>
              </a:rPr>
              <a:t>图</a:t>
            </a:r>
            <a:r>
              <a:rPr lang="en-US" altLang="zh-CN" dirty="0">
                <a:hlinkClick r:id="" action="ppaction://hlinkshowjump?jump=nextslide"/>
              </a:rPr>
              <a:t>11-17</a:t>
            </a:r>
            <a:r>
              <a:rPr lang="zh-CN" altLang="en-US" dirty="0"/>
              <a:t>所示。图中，数据存储器选用</a:t>
            </a:r>
            <a:r>
              <a:rPr lang="en-US" altLang="zh-CN" dirty="0"/>
              <a:t>62128</a:t>
            </a:r>
            <a:r>
              <a:rPr lang="zh-CN" altLang="en-US" dirty="0"/>
              <a:t>，该芯片地址线为</a:t>
            </a:r>
            <a:r>
              <a:rPr lang="en-US" altLang="zh-CN" dirty="0" smtClean="0"/>
              <a:t>A0~A13</a:t>
            </a:r>
            <a:r>
              <a:rPr lang="zh-CN" altLang="en-US" dirty="0"/>
              <a:t>，这样，</a:t>
            </a:r>
            <a:r>
              <a:rPr lang="en-US" altLang="zh-CN" dirty="0"/>
              <a:t>AT89S51</a:t>
            </a:r>
            <a:r>
              <a:rPr lang="zh-CN" altLang="en-US" dirty="0"/>
              <a:t>单片机剩余地址线为两条，若采用</a:t>
            </a:r>
            <a:r>
              <a:rPr lang="en-US" altLang="zh-CN" dirty="0"/>
              <a:t>2</a:t>
            </a:r>
            <a:r>
              <a:rPr lang="zh-CN" altLang="en-US" dirty="0"/>
              <a:t>线</a:t>
            </a:r>
            <a:r>
              <a:rPr lang="en-US" altLang="zh-CN" dirty="0"/>
              <a:t>-4</a:t>
            </a:r>
            <a:r>
              <a:rPr lang="zh-CN" altLang="en-US" dirty="0"/>
              <a:t>线译码器，可扩展</a:t>
            </a:r>
            <a:r>
              <a:rPr lang="en-US" altLang="zh-CN" dirty="0"/>
              <a:t>4</a:t>
            </a:r>
            <a:r>
              <a:rPr lang="zh-CN" altLang="en-US" dirty="0"/>
              <a:t>片</a:t>
            </a:r>
            <a:r>
              <a:rPr lang="en-US" altLang="zh-CN" dirty="0"/>
              <a:t>62128</a:t>
            </a:r>
            <a:r>
              <a:rPr lang="zh-CN" altLang="en-US" dirty="0"/>
              <a:t>。各片</a:t>
            </a:r>
            <a:r>
              <a:rPr lang="en-US" altLang="zh-CN" dirty="0"/>
              <a:t>62128</a:t>
            </a:r>
            <a:r>
              <a:rPr lang="zh-CN" altLang="en-US" dirty="0"/>
              <a:t>芯片地址分配</a:t>
            </a:r>
            <a:r>
              <a:rPr lang="zh-CN" altLang="en-US" dirty="0" smtClean="0"/>
              <a:t>如下表所</a:t>
            </a:r>
            <a:r>
              <a:rPr lang="zh-CN" altLang="en-US" dirty="0"/>
              <a:t>示</a:t>
            </a:r>
            <a:r>
              <a:rPr lang="zh-CN" altLang="en-US" dirty="0" smtClean="0"/>
              <a:t>。</a:t>
            </a:r>
            <a:endParaRPr lang="en-US" altLang="zh-CN" dirty="0" smtClean="0"/>
          </a:p>
          <a:p>
            <a:pPr marL="0" indent="0" algn="l">
              <a:lnSpc>
                <a:spcPct val="150000"/>
              </a:lnSpc>
              <a:spcBef>
                <a:spcPts val="0"/>
              </a:spcBef>
            </a:pPr>
            <a:endParaRPr lang="en-US" altLang="zh-CN" dirty="0"/>
          </a:p>
          <a:p>
            <a:pPr marL="0" indent="0" algn="l">
              <a:lnSpc>
                <a:spcPct val="150000"/>
              </a:lnSpc>
              <a:spcBef>
                <a:spcPts val="0"/>
              </a:spcBef>
            </a:pPr>
            <a:r>
              <a:rPr lang="en-US" altLang="zh-CN" dirty="0" smtClean="0"/>
              <a:t>        </a:t>
            </a:r>
            <a:endParaRPr lang="zh-CN" altLang="en-US" dirty="0" smtClean="0"/>
          </a:p>
        </p:txBody>
      </p:sp>
      <p:pic>
        <p:nvPicPr>
          <p:cNvPr id="11" name="Picture 4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663" y="3101010"/>
            <a:ext cx="9127829" cy="2582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82551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84345345-9B80-426D-BDE4-E0F015738B64}" type="slidenum">
              <a:rPr lang="zh-CN" altLang="en-US"/>
              <a:pPr>
                <a:defRPr/>
              </a:pPr>
              <a:t>70</a:t>
            </a:fld>
            <a:endParaRPr lang="en-US" altLang="zh-CN"/>
          </a:p>
        </p:txBody>
      </p:sp>
      <p:sp>
        <p:nvSpPr>
          <p:cNvPr id="64523" name="Rectangle 11"/>
          <p:cNvSpPr>
            <a:spLocks noChangeArrowheads="1"/>
          </p:cNvSpPr>
          <p:nvPr/>
        </p:nvSpPr>
        <p:spPr bwMode="auto">
          <a:xfrm>
            <a:off x="2409605" y="5986463"/>
            <a:ext cx="523919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11-17</a:t>
            </a:r>
            <a:r>
              <a:rPr lang="en-US" altLang="zh-CN" sz="2000" b="1" dirty="0" smtClean="0">
                <a:solidFill>
                  <a:srgbClr val="3333CC"/>
                </a:solidFill>
              </a:rPr>
              <a:t>  </a:t>
            </a:r>
            <a:r>
              <a:rPr lang="zh-CN" altLang="en-US" sz="2000" b="1" dirty="0">
                <a:solidFill>
                  <a:srgbClr val="3333CC"/>
                </a:solidFill>
              </a:rPr>
              <a:t>译码法扩展外部数据存储器电路图</a:t>
            </a:r>
          </a:p>
        </p:txBody>
      </p:sp>
      <p:pic>
        <p:nvPicPr>
          <p:cNvPr id="64524" name="Picture 12" descr="8-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499" y="611187"/>
            <a:ext cx="9016724" cy="5375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44383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71</a:t>
            </a:fld>
            <a:endParaRPr lang="en-US" altLang="zh-CN" dirty="0"/>
          </a:p>
        </p:txBody>
      </p:sp>
      <p:sp>
        <p:nvSpPr>
          <p:cNvPr id="4" name="矩形 3"/>
          <p:cNvSpPr/>
          <p:nvPr/>
        </p:nvSpPr>
        <p:spPr>
          <a:xfrm>
            <a:off x="0" y="629335"/>
            <a:ext cx="9144000" cy="3970318"/>
          </a:xfrm>
          <a:prstGeom prst="rect">
            <a:avLst/>
          </a:prstGeom>
        </p:spPr>
        <p:txBody>
          <a:bodyPr wrap="square">
            <a:spAutoFit/>
          </a:bodyPr>
          <a:lstStyle/>
          <a:p>
            <a:pPr algn="l">
              <a:lnSpc>
                <a:spcPct val="150000"/>
              </a:lnSpc>
            </a:pPr>
            <a:r>
              <a:rPr lang="en-US" altLang="zh-CN" sz="2400" dirty="0" smtClean="0">
                <a:solidFill>
                  <a:srgbClr val="9900CC"/>
                </a:solidFill>
              </a:rPr>
              <a:t>        </a:t>
            </a:r>
            <a:r>
              <a:rPr lang="en-US" altLang="zh-CN" sz="2400" b="1" dirty="0" smtClean="0">
                <a:solidFill>
                  <a:srgbClr val="9900CC"/>
                </a:solidFill>
              </a:rPr>
              <a:t>11.5.4  </a:t>
            </a:r>
            <a:r>
              <a:rPr lang="zh-CN" altLang="en-US" sz="2400" b="1" dirty="0">
                <a:solidFill>
                  <a:srgbClr val="9900CC"/>
                </a:solidFill>
              </a:rPr>
              <a:t>单片机外扩数据存储器的时序分析与</a:t>
            </a:r>
            <a:r>
              <a:rPr lang="zh-CN" altLang="en-US" sz="2400" b="1" dirty="0" smtClean="0">
                <a:solidFill>
                  <a:srgbClr val="9900CC"/>
                </a:solidFill>
              </a:rPr>
              <a:t>使用</a:t>
            </a:r>
            <a:endParaRPr lang="en-US" altLang="zh-CN" sz="2400" b="1" dirty="0" smtClean="0">
              <a:solidFill>
                <a:srgbClr val="9900CC"/>
              </a:solidFill>
            </a:endParaRPr>
          </a:p>
          <a:p>
            <a:pPr algn="l">
              <a:lnSpc>
                <a:spcPct val="150000"/>
              </a:lnSpc>
            </a:pPr>
            <a:r>
              <a:rPr lang="en-US" altLang="zh-CN" sz="2400" dirty="0" smtClean="0">
                <a:solidFill>
                  <a:srgbClr val="9900CC"/>
                </a:solidFill>
              </a:rPr>
              <a:t>        </a:t>
            </a:r>
            <a:r>
              <a:rPr lang="en-US" altLang="zh-CN" sz="2400" dirty="0" smtClean="0">
                <a:solidFill>
                  <a:srgbClr val="0000FF"/>
                </a:solidFill>
              </a:rPr>
              <a:t>【</a:t>
            </a:r>
            <a:r>
              <a:rPr lang="zh-CN" altLang="en-US" sz="2400" dirty="0">
                <a:solidFill>
                  <a:srgbClr val="0000FF"/>
                </a:solidFill>
              </a:rPr>
              <a:t>例</a:t>
            </a:r>
            <a:r>
              <a:rPr lang="en-US" altLang="zh-CN" sz="2400" dirty="0">
                <a:solidFill>
                  <a:srgbClr val="0000FF"/>
                </a:solidFill>
              </a:rPr>
              <a:t>11-5】</a:t>
            </a:r>
            <a:r>
              <a:rPr lang="en-US" altLang="zh-CN" sz="2400" dirty="0"/>
              <a:t> </a:t>
            </a:r>
            <a:r>
              <a:rPr lang="zh-CN" altLang="en-US" sz="2400" dirty="0"/>
              <a:t>若</a:t>
            </a:r>
            <a:r>
              <a:rPr lang="en-US" altLang="zh-CN" sz="2400" dirty="0"/>
              <a:t>(DPTR) =2030H</a:t>
            </a:r>
            <a:r>
              <a:rPr lang="zh-CN" altLang="en-US" sz="2400" dirty="0"/>
              <a:t>，片外</a:t>
            </a:r>
            <a:r>
              <a:rPr lang="en-US" altLang="zh-CN" sz="2400" dirty="0"/>
              <a:t>RAM 2030H</a:t>
            </a:r>
            <a:r>
              <a:rPr lang="zh-CN" altLang="en-US" sz="2400" dirty="0"/>
              <a:t>单元的内容为</a:t>
            </a:r>
            <a:r>
              <a:rPr lang="en-US" altLang="zh-CN" sz="2400" dirty="0"/>
              <a:t>55H</a:t>
            </a:r>
            <a:r>
              <a:rPr lang="zh-CN" altLang="en-US" sz="2400" dirty="0"/>
              <a:t>，指令</a:t>
            </a:r>
            <a:r>
              <a:rPr lang="en-US" altLang="zh-CN" sz="2400" dirty="0"/>
              <a:t>MOVX  A</a:t>
            </a:r>
            <a:r>
              <a:rPr lang="zh-CN" altLang="en-US" sz="2400" dirty="0"/>
              <a:t>，</a:t>
            </a:r>
            <a:r>
              <a:rPr lang="en-US" altLang="zh-CN" sz="2400" dirty="0"/>
              <a:t>@DPTR</a:t>
            </a:r>
            <a:r>
              <a:rPr lang="zh-CN" altLang="en-US" sz="2400" dirty="0"/>
              <a:t>（该指令代码为</a:t>
            </a:r>
            <a:r>
              <a:rPr lang="en-US" altLang="zh-CN" sz="2400" dirty="0"/>
              <a:t>E0H</a:t>
            </a:r>
            <a:r>
              <a:rPr lang="zh-CN" altLang="en-US" sz="2400" dirty="0"/>
              <a:t>）所在片外</a:t>
            </a:r>
            <a:r>
              <a:rPr lang="en-US" altLang="zh-CN" sz="2400" dirty="0"/>
              <a:t>ROM</a:t>
            </a:r>
            <a:r>
              <a:rPr lang="zh-CN" altLang="en-US" sz="2400" dirty="0"/>
              <a:t>的地址为</a:t>
            </a:r>
            <a:r>
              <a:rPr lang="en-US" altLang="zh-CN" sz="2400" dirty="0"/>
              <a:t>2314H</a:t>
            </a:r>
            <a:r>
              <a:rPr lang="zh-CN" altLang="en-US" sz="2400" dirty="0"/>
              <a:t>。下一条指令为</a:t>
            </a:r>
            <a:r>
              <a:rPr lang="en-US" altLang="zh-CN" sz="2400" dirty="0"/>
              <a:t>SWAP  A</a:t>
            </a:r>
            <a:r>
              <a:rPr lang="zh-CN" altLang="en-US" sz="2400" dirty="0"/>
              <a:t>（指令代码为</a:t>
            </a:r>
            <a:r>
              <a:rPr lang="en-US" altLang="zh-CN" sz="2400" dirty="0"/>
              <a:t>C4H</a:t>
            </a:r>
            <a:r>
              <a:rPr lang="zh-CN" altLang="en-US" sz="2400" dirty="0"/>
              <a:t>），试分析第一条指令的执行过程</a:t>
            </a:r>
            <a:r>
              <a:rPr lang="zh-CN" altLang="en-US" sz="2400" dirty="0" smtClean="0"/>
              <a:t>。</a:t>
            </a:r>
            <a:endParaRPr lang="en-US" altLang="zh-CN" sz="2400" dirty="0" smtClean="0"/>
          </a:p>
          <a:p>
            <a:pPr algn="l">
              <a:lnSpc>
                <a:spcPct val="150000"/>
              </a:lnSpc>
            </a:pPr>
            <a:r>
              <a:rPr lang="zh-CN" altLang="en-US" sz="2400" dirty="0" smtClean="0"/>
              <a:t>        </a:t>
            </a:r>
            <a:r>
              <a:rPr lang="zh-CN" altLang="en-US" sz="2400" b="1" dirty="0" smtClean="0">
                <a:solidFill>
                  <a:srgbClr val="0000FF"/>
                </a:solidFill>
              </a:rPr>
              <a:t>解</a:t>
            </a:r>
            <a:r>
              <a:rPr lang="zh-CN" altLang="en-US" sz="2400" b="1" dirty="0">
                <a:solidFill>
                  <a:srgbClr val="0000FF"/>
                </a:solidFill>
              </a:rPr>
              <a:t>：</a:t>
            </a:r>
            <a:r>
              <a:rPr lang="en-US" altLang="zh-CN" sz="2400" dirty="0"/>
              <a:t>MOVX  A</a:t>
            </a:r>
            <a:r>
              <a:rPr lang="zh-CN" altLang="en-US" sz="2400" dirty="0"/>
              <a:t>，</a:t>
            </a:r>
            <a:r>
              <a:rPr lang="en-US" altLang="zh-CN" sz="2400" dirty="0"/>
              <a:t>@DPTR</a:t>
            </a:r>
            <a:r>
              <a:rPr lang="zh-CN" altLang="en-US" sz="2400" dirty="0"/>
              <a:t>是对外部数据存储器进行读操作的指令，为单字节单机器周期。指令执行过程的时序如</a:t>
            </a:r>
            <a:r>
              <a:rPr lang="zh-CN" altLang="en-US" sz="2400" dirty="0">
                <a:hlinkClick r:id="" action="ppaction://hlinkshowjump?jump=nextslide"/>
              </a:rPr>
              <a:t>图</a:t>
            </a:r>
            <a:r>
              <a:rPr lang="en-US" altLang="zh-CN" sz="2400" dirty="0">
                <a:hlinkClick r:id="" action="ppaction://hlinkshowjump?jump=nextslide"/>
              </a:rPr>
              <a:t>11-18</a:t>
            </a:r>
            <a:r>
              <a:rPr lang="zh-CN" altLang="en-US" sz="2400" dirty="0"/>
              <a:t>所示。</a:t>
            </a:r>
          </a:p>
        </p:txBody>
      </p:sp>
    </p:spTree>
    <p:extLst>
      <p:ext uri="{BB962C8B-B14F-4D97-AF65-F5344CB8AC3E}">
        <p14:creationId xmlns:p14="http://schemas.microsoft.com/office/powerpoint/2010/main" val="3205901803"/>
      </p:ext>
    </p:extLst>
  </p:cSld>
  <p:clrMapOvr>
    <a:masterClrMapping/>
  </p:clrMapOvr>
  <p:transition>
    <p:random/>
    <p:sndAc>
      <p:stSnd>
        <p:snd r:embed="rId2" name="camera.wav"/>
      </p:stSnd>
    </p:sndAc>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72</a:t>
            </a:fld>
            <a:endParaRPr lang="en-US" altLang="zh-CN" dirty="0"/>
          </a:p>
        </p:txBody>
      </p:sp>
      <p:pic>
        <p:nvPicPr>
          <p:cNvPr id="309250" name="Picture 2" descr="11t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47700"/>
            <a:ext cx="8875891" cy="546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496238" y="5924034"/>
            <a:ext cx="4151521" cy="369332"/>
          </a:xfrm>
          <a:prstGeom prst="rect">
            <a:avLst/>
          </a:prstGeom>
        </p:spPr>
        <p:txBody>
          <a:bodyPr wrap="none">
            <a:spAutoFit/>
          </a:bodyPr>
          <a:lstStyle/>
          <a:p>
            <a:r>
              <a:rPr lang="zh-CN" altLang="en-US" dirty="0"/>
              <a:t>图</a:t>
            </a:r>
            <a:r>
              <a:rPr lang="en-US" altLang="zh-CN" dirty="0"/>
              <a:t>11-18  </a:t>
            </a:r>
            <a:r>
              <a:rPr lang="zh-CN" altLang="en-US" dirty="0"/>
              <a:t>例</a:t>
            </a:r>
            <a:r>
              <a:rPr lang="en-US" altLang="zh-CN" dirty="0"/>
              <a:t>11-5</a:t>
            </a:r>
            <a:r>
              <a:rPr lang="zh-CN" altLang="en-US" dirty="0"/>
              <a:t>读片外</a:t>
            </a:r>
            <a:r>
              <a:rPr lang="en-US" altLang="zh-CN" dirty="0"/>
              <a:t>RAM</a:t>
            </a:r>
            <a:r>
              <a:rPr lang="zh-CN" altLang="en-US" dirty="0"/>
              <a:t>操作时序图</a:t>
            </a:r>
          </a:p>
        </p:txBody>
      </p:sp>
    </p:spTree>
    <p:extLst>
      <p:ext uri="{BB962C8B-B14F-4D97-AF65-F5344CB8AC3E}">
        <p14:creationId xmlns:p14="http://schemas.microsoft.com/office/powerpoint/2010/main" val="2929345921"/>
      </p:ext>
    </p:extLst>
  </p:cSld>
  <p:clrMapOvr>
    <a:masterClrMapping/>
  </p:clrMapOvr>
  <p:transition>
    <p:random/>
    <p:sndAc>
      <p:stSnd>
        <p:snd r:embed="rId2" name="camera.wav"/>
      </p:stSnd>
    </p:sndAc>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73</a:t>
            </a:fld>
            <a:endParaRPr lang="en-US" altLang="zh-CN" dirty="0"/>
          </a:p>
        </p:txBody>
      </p:sp>
      <p:sp>
        <p:nvSpPr>
          <p:cNvPr id="4" name="矩形 3"/>
          <p:cNvSpPr/>
          <p:nvPr/>
        </p:nvSpPr>
        <p:spPr>
          <a:xfrm>
            <a:off x="0" y="598438"/>
            <a:ext cx="9144000" cy="2862322"/>
          </a:xfrm>
          <a:prstGeom prst="rect">
            <a:avLst/>
          </a:prstGeom>
        </p:spPr>
        <p:txBody>
          <a:bodyPr wrap="square">
            <a:spAutoFit/>
          </a:bodyPr>
          <a:lstStyle/>
          <a:p>
            <a:pPr algn="l">
              <a:lnSpc>
                <a:spcPct val="150000"/>
              </a:lnSpc>
            </a:pPr>
            <a:r>
              <a:rPr lang="en-US" altLang="zh-CN" sz="2400" dirty="0" smtClean="0"/>
              <a:t>      </a:t>
            </a:r>
            <a:r>
              <a:rPr lang="en-US" altLang="zh-CN" sz="2400" dirty="0" smtClean="0">
                <a:solidFill>
                  <a:srgbClr val="0000FF"/>
                </a:solidFill>
              </a:rPr>
              <a:t>【</a:t>
            </a:r>
            <a:r>
              <a:rPr lang="zh-CN" altLang="en-US" sz="2400" dirty="0">
                <a:solidFill>
                  <a:srgbClr val="0000FF"/>
                </a:solidFill>
              </a:rPr>
              <a:t>例</a:t>
            </a:r>
            <a:r>
              <a:rPr lang="en-US" altLang="zh-CN" sz="2400" dirty="0">
                <a:solidFill>
                  <a:srgbClr val="0000FF"/>
                </a:solidFill>
              </a:rPr>
              <a:t>11-6】 </a:t>
            </a:r>
            <a:r>
              <a:rPr lang="zh-CN" altLang="en-US" sz="2400" dirty="0"/>
              <a:t>若</a:t>
            </a:r>
            <a:r>
              <a:rPr lang="en-US" altLang="zh-CN" sz="2400" dirty="0"/>
              <a:t>(DPTR) =2030H</a:t>
            </a:r>
            <a:r>
              <a:rPr lang="zh-CN" altLang="en-US" sz="2400" dirty="0"/>
              <a:t>，</a:t>
            </a:r>
            <a:r>
              <a:rPr lang="en-US" altLang="zh-CN" sz="2400" dirty="0"/>
              <a:t>(A) =66H</a:t>
            </a:r>
            <a:r>
              <a:rPr lang="zh-CN" altLang="en-US" sz="2400" dirty="0"/>
              <a:t>，指令</a:t>
            </a:r>
            <a:r>
              <a:rPr lang="en-US" altLang="zh-CN" sz="2400" dirty="0"/>
              <a:t>MOVX  @DPTR</a:t>
            </a:r>
            <a:r>
              <a:rPr lang="zh-CN" altLang="en-US" sz="2400" dirty="0"/>
              <a:t>，</a:t>
            </a:r>
            <a:r>
              <a:rPr lang="en-US" altLang="zh-CN" sz="2400" dirty="0"/>
              <a:t>A</a:t>
            </a:r>
            <a:r>
              <a:rPr lang="zh-CN" altLang="en-US" sz="2400" dirty="0"/>
              <a:t>（该指令代码为</a:t>
            </a:r>
            <a:r>
              <a:rPr lang="en-US" altLang="zh-CN" sz="2400" dirty="0"/>
              <a:t>F0H</a:t>
            </a:r>
            <a:r>
              <a:rPr lang="zh-CN" altLang="en-US" sz="2400" dirty="0"/>
              <a:t>）所在片外</a:t>
            </a:r>
            <a:r>
              <a:rPr lang="en-US" altLang="zh-CN" sz="2400" dirty="0"/>
              <a:t>ROM</a:t>
            </a:r>
            <a:r>
              <a:rPr lang="zh-CN" altLang="en-US" sz="2400" dirty="0"/>
              <a:t>的地址为</a:t>
            </a:r>
            <a:r>
              <a:rPr lang="en-US" altLang="zh-CN" sz="2400" dirty="0"/>
              <a:t>2314H</a:t>
            </a:r>
            <a:r>
              <a:rPr lang="zh-CN" altLang="en-US" sz="2400" dirty="0"/>
              <a:t>，下一条指令仍然为</a:t>
            </a:r>
            <a:r>
              <a:rPr lang="en-US" altLang="zh-CN" sz="2400" dirty="0"/>
              <a:t>SWAP A</a:t>
            </a:r>
            <a:r>
              <a:rPr lang="zh-CN" altLang="en-US" sz="2400" dirty="0"/>
              <a:t>，试分析第一条指令的执行过程。</a:t>
            </a:r>
          </a:p>
          <a:p>
            <a:pPr algn="l">
              <a:lnSpc>
                <a:spcPct val="150000"/>
              </a:lnSpc>
            </a:pPr>
            <a:r>
              <a:rPr lang="zh-CN" altLang="en-US" sz="2400" dirty="0" smtClean="0"/>
              <a:t>        </a:t>
            </a:r>
            <a:r>
              <a:rPr lang="zh-CN" altLang="en-US" sz="2400" dirty="0" smtClean="0">
                <a:solidFill>
                  <a:srgbClr val="0000FF"/>
                </a:solidFill>
              </a:rPr>
              <a:t>解</a:t>
            </a:r>
            <a:r>
              <a:rPr lang="zh-CN" altLang="en-US" sz="2400" dirty="0">
                <a:solidFill>
                  <a:srgbClr val="0000FF"/>
                </a:solidFill>
              </a:rPr>
              <a:t>：</a:t>
            </a:r>
            <a:r>
              <a:rPr lang="en-US" altLang="zh-CN" sz="2400" dirty="0"/>
              <a:t>MOVX  @DPTR</a:t>
            </a:r>
            <a:r>
              <a:rPr lang="zh-CN" altLang="en-US" sz="2400" dirty="0"/>
              <a:t>，</a:t>
            </a:r>
            <a:r>
              <a:rPr lang="en-US" altLang="zh-CN" sz="2400" dirty="0"/>
              <a:t>A</a:t>
            </a:r>
            <a:r>
              <a:rPr lang="zh-CN" altLang="en-US" sz="2400" dirty="0"/>
              <a:t>是对外部数据存储器进行写操作的指令，为单字节单机器周期。指令执行过程的时序如</a:t>
            </a:r>
            <a:r>
              <a:rPr lang="zh-CN" altLang="en-US" sz="2400" dirty="0">
                <a:hlinkClick r:id="" action="ppaction://hlinkshowjump?jump=nextslide"/>
              </a:rPr>
              <a:t>图</a:t>
            </a:r>
            <a:r>
              <a:rPr lang="en-US" altLang="zh-CN" sz="2400" dirty="0">
                <a:hlinkClick r:id="" action="ppaction://hlinkshowjump?jump=nextslide"/>
              </a:rPr>
              <a:t>11-19</a:t>
            </a:r>
            <a:r>
              <a:rPr lang="zh-CN" altLang="en-US" sz="2400" dirty="0"/>
              <a:t>所示。</a:t>
            </a:r>
          </a:p>
        </p:txBody>
      </p:sp>
    </p:spTree>
    <p:extLst>
      <p:ext uri="{BB962C8B-B14F-4D97-AF65-F5344CB8AC3E}">
        <p14:creationId xmlns:p14="http://schemas.microsoft.com/office/powerpoint/2010/main" val="1903507025"/>
      </p:ext>
    </p:extLst>
  </p:cSld>
  <p:clrMapOvr>
    <a:masterClrMapping/>
  </p:clrMapOvr>
  <p:transition>
    <p:random/>
    <p:sndAc>
      <p:stSnd>
        <p:snd r:embed="rId2" name="camera.wav"/>
      </p:stSnd>
    </p:sndAc>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74</a:t>
            </a:fld>
            <a:endParaRPr lang="en-US" altLang="zh-CN" dirty="0"/>
          </a:p>
        </p:txBody>
      </p:sp>
      <p:pic>
        <p:nvPicPr>
          <p:cNvPr id="310274" name="Picture 2" descr="图11-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200" y="787400"/>
            <a:ext cx="9102800" cy="51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623239" y="5967013"/>
            <a:ext cx="4151521" cy="369332"/>
          </a:xfrm>
          <a:prstGeom prst="rect">
            <a:avLst/>
          </a:prstGeom>
        </p:spPr>
        <p:txBody>
          <a:bodyPr wrap="none">
            <a:spAutoFit/>
          </a:bodyPr>
          <a:lstStyle/>
          <a:p>
            <a:r>
              <a:rPr lang="zh-CN" altLang="en-US" dirty="0"/>
              <a:t>图</a:t>
            </a:r>
            <a:r>
              <a:rPr lang="en-US" altLang="zh-CN" dirty="0"/>
              <a:t>11-19  </a:t>
            </a:r>
            <a:r>
              <a:rPr lang="zh-CN" altLang="en-US" dirty="0"/>
              <a:t>例</a:t>
            </a:r>
            <a:r>
              <a:rPr lang="en-US" altLang="zh-CN" dirty="0"/>
              <a:t>11-6</a:t>
            </a:r>
            <a:r>
              <a:rPr lang="zh-CN" altLang="en-US" dirty="0"/>
              <a:t>写片外</a:t>
            </a:r>
            <a:r>
              <a:rPr lang="en-US" altLang="zh-CN" dirty="0"/>
              <a:t>RAM</a:t>
            </a:r>
            <a:r>
              <a:rPr lang="zh-CN" altLang="en-US" dirty="0"/>
              <a:t>操作时序图</a:t>
            </a:r>
          </a:p>
        </p:txBody>
      </p:sp>
    </p:spTree>
    <p:extLst>
      <p:ext uri="{BB962C8B-B14F-4D97-AF65-F5344CB8AC3E}">
        <p14:creationId xmlns:p14="http://schemas.microsoft.com/office/powerpoint/2010/main" val="526595364"/>
      </p:ext>
    </p:extLst>
  </p:cSld>
  <p:clrMapOvr>
    <a:masterClrMapping/>
  </p:clrMapOvr>
  <p:transition>
    <p:random/>
    <p:sndAc>
      <p:stSnd>
        <p:snd r:embed="rId2" name="camera.wav"/>
      </p:stSnd>
    </p:sndAc>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FE7E18D4-3AFC-4965-B35A-31650AF76F10}" type="slidenum">
              <a:rPr lang="zh-CN" altLang="en-US"/>
              <a:pPr>
                <a:defRPr/>
              </a:pPr>
              <a:t>75</a:t>
            </a:fld>
            <a:endParaRPr lang="en-US" altLang="zh-CN"/>
          </a:p>
        </p:txBody>
      </p:sp>
      <p:sp>
        <p:nvSpPr>
          <p:cNvPr id="67586" name="内容占位符 1"/>
          <p:cNvSpPr>
            <a:spLocks noGrp="1"/>
          </p:cNvSpPr>
          <p:nvPr>
            <p:ph/>
          </p:nvPr>
        </p:nvSpPr>
        <p:spPr>
          <a:xfrm>
            <a:off x="0" y="1579178"/>
            <a:ext cx="9144000" cy="5410200"/>
          </a:xfrm>
        </p:spPr>
        <p:txBody>
          <a:bodyPr/>
          <a:lstStyle/>
          <a:p>
            <a:pPr marL="0" indent="0" algn="l">
              <a:lnSpc>
                <a:spcPct val="150000"/>
              </a:lnSpc>
              <a:spcBef>
                <a:spcPts val="0"/>
              </a:spcBef>
            </a:pPr>
            <a:r>
              <a:rPr lang="zh-CN" altLang="en-US" dirty="0" smtClean="0"/>
              <a:t>        在</a:t>
            </a:r>
            <a:r>
              <a:rPr lang="zh-CN" altLang="en-US" dirty="0"/>
              <a:t>系统设计中，经常是既要扩展程序存储器，也要扩展数据存储器（</a:t>
            </a:r>
            <a:r>
              <a:rPr lang="en-US" altLang="zh-CN" dirty="0"/>
              <a:t>RAM</a:t>
            </a:r>
            <a:r>
              <a:rPr lang="zh-CN" altLang="en-US" dirty="0"/>
              <a:t>）或</a:t>
            </a:r>
            <a:r>
              <a:rPr lang="en-US" altLang="zh-CN" dirty="0"/>
              <a:t>I/O</a:t>
            </a:r>
            <a:r>
              <a:rPr lang="zh-CN" altLang="en-US" dirty="0"/>
              <a:t>，即进行存储器的综合扩展。下面介绍如何进行综合扩展。</a:t>
            </a:r>
          </a:p>
          <a:p>
            <a:pPr marL="0" indent="0" algn="l">
              <a:lnSpc>
                <a:spcPct val="150000"/>
              </a:lnSpc>
              <a:spcBef>
                <a:spcPts val="0"/>
              </a:spcBef>
            </a:pPr>
            <a:r>
              <a:rPr lang="en-US" altLang="zh-CN" b="1" dirty="0" smtClean="0">
                <a:solidFill>
                  <a:srgbClr val="FF3300"/>
                </a:solidFill>
              </a:rPr>
              <a:t>      </a:t>
            </a:r>
            <a:r>
              <a:rPr lang="en-US" altLang="zh-CN" dirty="0" smtClean="0">
                <a:solidFill>
                  <a:srgbClr val="0000FF"/>
                </a:solidFill>
              </a:rPr>
              <a:t>【</a:t>
            </a:r>
            <a:r>
              <a:rPr lang="zh-CN" altLang="en-US" dirty="0">
                <a:solidFill>
                  <a:srgbClr val="0000FF"/>
                </a:solidFill>
              </a:rPr>
              <a:t>例</a:t>
            </a:r>
            <a:r>
              <a:rPr lang="en-US" altLang="zh-CN" dirty="0">
                <a:solidFill>
                  <a:srgbClr val="0000FF"/>
                </a:solidFill>
              </a:rPr>
              <a:t>11-7】 </a:t>
            </a:r>
            <a:r>
              <a:rPr lang="zh-CN" altLang="en-US" dirty="0"/>
              <a:t>采用线选法利用</a:t>
            </a:r>
            <a:r>
              <a:rPr lang="en-US" altLang="zh-CN" dirty="0"/>
              <a:t>2764</a:t>
            </a:r>
            <a:r>
              <a:rPr lang="zh-CN" altLang="en-US" dirty="0"/>
              <a:t>和</a:t>
            </a:r>
            <a:r>
              <a:rPr lang="en-US" altLang="zh-CN" dirty="0"/>
              <a:t>6264</a:t>
            </a:r>
            <a:r>
              <a:rPr lang="zh-CN" altLang="en-US" dirty="0"/>
              <a:t>扩展</a:t>
            </a:r>
            <a:r>
              <a:rPr lang="en-US" altLang="zh-CN" dirty="0"/>
              <a:t>16KB</a:t>
            </a:r>
            <a:r>
              <a:rPr lang="zh-CN" altLang="en-US" dirty="0"/>
              <a:t>程序存储器和</a:t>
            </a:r>
            <a:r>
              <a:rPr lang="en-US" altLang="zh-CN" dirty="0"/>
              <a:t>16KB</a:t>
            </a:r>
            <a:r>
              <a:rPr lang="zh-CN" altLang="en-US" dirty="0"/>
              <a:t>数据存储器。</a:t>
            </a:r>
          </a:p>
          <a:p>
            <a:pPr marL="0" indent="0" algn="l">
              <a:lnSpc>
                <a:spcPct val="150000"/>
              </a:lnSpc>
              <a:spcBef>
                <a:spcPts val="0"/>
              </a:spcBef>
            </a:pPr>
            <a:r>
              <a:rPr lang="zh-CN" altLang="en-US" dirty="0" smtClean="0"/>
              <a:t>      解</a:t>
            </a:r>
            <a:r>
              <a:rPr lang="zh-CN" altLang="en-US" dirty="0"/>
              <a:t>：</a:t>
            </a:r>
            <a:r>
              <a:rPr lang="en-US" altLang="zh-CN" dirty="0"/>
              <a:t>2764</a:t>
            </a:r>
            <a:r>
              <a:rPr lang="zh-CN" altLang="en-US" dirty="0"/>
              <a:t>是</a:t>
            </a:r>
            <a:r>
              <a:rPr lang="en-US" altLang="zh-CN" dirty="0"/>
              <a:t>8KB</a:t>
            </a:r>
            <a:r>
              <a:rPr lang="zh-CN" altLang="en-US" dirty="0"/>
              <a:t>的</a:t>
            </a:r>
            <a:r>
              <a:rPr lang="en-US" altLang="zh-CN" dirty="0"/>
              <a:t>EPROM</a:t>
            </a:r>
            <a:r>
              <a:rPr lang="zh-CN" altLang="en-US" dirty="0"/>
              <a:t>芯片，</a:t>
            </a:r>
            <a:r>
              <a:rPr lang="en-US" altLang="zh-CN" dirty="0"/>
              <a:t>6264</a:t>
            </a:r>
            <a:r>
              <a:rPr lang="zh-CN" altLang="en-US" dirty="0"/>
              <a:t>是</a:t>
            </a:r>
            <a:r>
              <a:rPr lang="en-US" altLang="zh-CN" dirty="0"/>
              <a:t>8KB</a:t>
            </a:r>
            <a:r>
              <a:rPr lang="zh-CN" altLang="en-US" dirty="0"/>
              <a:t>的</a:t>
            </a:r>
            <a:r>
              <a:rPr lang="en-US" altLang="zh-CN" dirty="0"/>
              <a:t>RAM</a:t>
            </a:r>
            <a:r>
              <a:rPr lang="zh-CN" altLang="en-US" dirty="0"/>
              <a:t>芯片，因此需要各选用两片才能完成所要求的存储器的扩展。扩展的硬件接口电路如</a:t>
            </a:r>
            <a:r>
              <a:rPr lang="zh-CN" altLang="en-US" dirty="0">
                <a:hlinkClick r:id="" action="ppaction://hlinkshowjump?jump=nextslide"/>
              </a:rPr>
              <a:t>图</a:t>
            </a:r>
            <a:r>
              <a:rPr lang="en-US" altLang="zh-CN" dirty="0">
                <a:hlinkClick r:id="" action="ppaction://hlinkshowjump?jump=nextslide"/>
              </a:rPr>
              <a:t>11-20</a:t>
            </a:r>
            <a:r>
              <a:rPr lang="zh-CN" altLang="en-US" dirty="0"/>
              <a:t>所示。</a:t>
            </a:r>
          </a:p>
        </p:txBody>
      </p:sp>
      <p:sp>
        <p:nvSpPr>
          <p:cNvPr id="2" name="矩形 1"/>
          <p:cNvSpPr/>
          <p:nvPr/>
        </p:nvSpPr>
        <p:spPr>
          <a:xfrm>
            <a:off x="0" y="686322"/>
            <a:ext cx="9144000" cy="738664"/>
          </a:xfrm>
          <a:prstGeom prst="rect">
            <a:avLst/>
          </a:prstGeom>
        </p:spPr>
        <p:txBody>
          <a:bodyPr wrap="square">
            <a:spAutoFit/>
          </a:bodyPr>
          <a:lstStyle/>
          <a:p>
            <a:pPr marL="342900" lvl="0" indent="342900">
              <a:lnSpc>
                <a:spcPct val="150000"/>
              </a:lnSpc>
              <a:spcBef>
                <a:spcPct val="20000"/>
              </a:spcBef>
            </a:pPr>
            <a:r>
              <a:rPr lang="en-US" altLang="zh-CN" sz="2800" b="1" kern="0" dirty="0">
                <a:solidFill>
                  <a:srgbClr val="FF0000"/>
                </a:solidFill>
                <a:latin typeface="Arial"/>
                <a:ea typeface="幼圆"/>
              </a:rPr>
              <a:t>11.6  </a:t>
            </a:r>
            <a:r>
              <a:rPr lang="zh-CN" altLang="en-US" sz="2800" b="1" kern="0" dirty="0">
                <a:solidFill>
                  <a:srgbClr val="FF0000"/>
                </a:solidFill>
                <a:latin typeface="Arial"/>
                <a:ea typeface="幼圆"/>
              </a:rPr>
              <a:t>程序存储器和数据存储器的综合扩展</a:t>
            </a:r>
          </a:p>
        </p:txBody>
      </p:sp>
    </p:spTree>
    <p:extLst>
      <p:ext uri="{BB962C8B-B14F-4D97-AF65-F5344CB8AC3E}">
        <p14:creationId xmlns:p14="http://schemas.microsoft.com/office/powerpoint/2010/main" val="1411570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7586">
                                            <p:txEl>
                                              <p:pRg st="0" end="0"/>
                                            </p:txEl>
                                          </p:spTgt>
                                        </p:tgtEl>
                                        <p:attrNameLst>
                                          <p:attrName>style.visibility</p:attrName>
                                        </p:attrNameLst>
                                      </p:cBhvr>
                                      <p:to>
                                        <p:strVal val="visible"/>
                                      </p:to>
                                    </p:set>
                                    <p:animEffect transition="in" filter="fade">
                                      <p:cBhvr>
                                        <p:cTn id="7" dur="1000"/>
                                        <p:tgtEl>
                                          <p:spTgt spid="67586">
                                            <p:txEl>
                                              <p:pRg st="0" end="0"/>
                                            </p:txEl>
                                          </p:spTgt>
                                        </p:tgtEl>
                                      </p:cBhvr>
                                    </p:animEffect>
                                    <p:anim calcmode="lin" valueType="num">
                                      <p:cBhvr>
                                        <p:cTn id="8" dur="1000" fill="hold"/>
                                        <p:tgtEl>
                                          <p:spTgt spid="6758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758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7586">
                                            <p:txEl>
                                              <p:pRg st="1" end="1"/>
                                            </p:txEl>
                                          </p:spTgt>
                                        </p:tgtEl>
                                        <p:attrNameLst>
                                          <p:attrName>style.visibility</p:attrName>
                                        </p:attrNameLst>
                                      </p:cBhvr>
                                      <p:to>
                                        <p:strVal val="visible"/>
                                      </p:to>
                                    </p:set>
                                    <p:animEffect transition="in" filter="fade">
                                      <p:cBhvr>
                                        <p:cTn id="14" dur="1000"/>
                                        <p:tgtEl>
                                          <p:spTgt spid="67586">
                                            <p:txEl>
                                              <p:pRg st="1" end="1"/>
                                            </p:txEl>
                                          </p:spTgt>
                                        </p:tgtEl>
                                      </p:cBhvr>
                                    </p:animEffect>
                                    <p:anim calcmode="lin" valueType="num">
                                      <p:cBhvr>
                                        <p:cTn id="15" dur="1000" fill="hold"/>
                                        <p:tgtEl>
                                          <p:spTgt spid="6758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758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7586">
                                            <p:txEl>
                                              <p:pRg st="2" end="2"/>
                                            </p:txEl>
                                          </p:spTgt>
                                        </p:tgtEl>
                                        <p:attrNameLst>
                                          <p:attrName>style.visibility</p:attrName>
                                        </p:attrNameLst>
                                      </p:cBhvr>
                                      <p:to>
                                        <p:strVal val="visible"/>
                                      </p:to>
                                    </p:set>
                                    <p:animEffect transition="in" filter="fade">
                                      <p:cBhvr>
                                        <p:cTn id="21" dur="1000"/>
                                        <p:tgtEl>
                                          <p:spTgt spid="67586">
                                            <p:txEl>
                                              <p:pRg st="2" end="2"/>
                                            </p:txEl>
                                          </p:spTgt>
                                        </p:tgtEl>
                                      </p:cBhvr>
                                    </p:animEffect>
                                    <p:anim calcmode="lin" valueType="num">
                                      <p:cBhvr>
                                        <p:cTn id="22" dur="1000" fill="hold"/>
                                        <p:tgtEl>
                                          <p:spTgt spid="6758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758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3D09C06E-F990-4486-839A-D8A08D5ECD7A}" type="slidenum">
              <a:rPr lang="zh-CN" altLang="en-US"/>
              <a:pPr>
                <a:defRPr/>
              </a:pPr>
              <a:t>76</a:t>
            </a:fld>
            <a:endParaRPr lang="en-US" altLang="zh-CN"/>
          </a:p>
        </p:txBody>
      </p:sp>
      <p:sp>
        <p:nvSpPr>
          <p:cNvPr id="68619" name="Rectangle 11"/>
          <p:cNvSpPr>
            <a:spLocks noChangeArrowheads="1"/>
          </p:cNvSpPr>
          <p:nvPr/>
        </p:nvSpPr>
        <p:spPr bwMode="auto">
          <a:xfrm>
            <a:off x="1735482" y="5924550"/>
            <a:ext cx="54507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11-20     </a:t>
            </a:r>
            <a:r>
              <a:rPr lang="zh-CN" altLang="en-US" sz="2000" b="1" dirty="0">
                <a:solidFill>
                  <a:srgbClr val="3333CC"/>
                </a:solidFill>
              </a:rPr>
              <a:t>采用线选法的综合扩展电路图示例</a:t>
            </a:r>
          </a:p>
        </p:txBody>
      </p:sp>
      <p:pic>
        <p:nvPicPr>
          <p:cNvPr id="68620" name="Picture 12" descr="8-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813" y="714374"/>
            <a:ext cx="8967272" cy="510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110124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p:cNvSpPr>
            <a:spLocks noGrp="1" noChangeArrowheads="1"/>
          </p:cNvSpPr>
          <p:nvPr>
            <p:ph type="sldNum" sz="quarter" idx="11"/>
          </p:nvPr>
        </p:nvSpPr>
        <p:spPr>
          <a:ln/>
        </p:spPr>
        <p:txBody>
          <a:bodyPr/>
          <a:lstStyle/>
          <a:p>
            <a:pPr>
              <a:defRPr/>
            </a:pPr>
            <a:fld id="{F8769306-ECC0-4E45-9F7B-2CAC413F3514}" type="slidenum">
              <a:rPr lang="zh-CN" altLang="en-US"/>
              <a:pPr>
                <a:defRPr/>
              </a:pPr>
              <a:t>77</a:t>
            </a:fld>
            <a:endParaRPr lang="en-US" altLang="zh-CN"/>
          </a:p>
        </p:txBody>
      </p:sp>
      <p:sp>
        <p:nvSpPr>
          <p:cNvPr id="69634" name="内容占位符 1"/>
          <p:cNvSpPr>
            <a:spLocks noGrp="1"/>
          </p:cNvSpPr>
          <p:nvPr>
            <p:ph/>
          </p:nvPr>
        </p:nvSpPr>
        <p:spPr>
          <a:xfrm>
            <a:off x="0" y="596900"/>
            <a:ext cx="9232900" cy="5410200"/>
          </a:xfrm>
        </p:spPr>
        <p:txBody>
          <a:bodyPr/>
          <a:lstStyle/>
          <a:p>
            <a:pPr marL="0" indent="0" algn="l">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1</a:t>
            </a:r>
            <a:r>
              <a:rPr lang="zh-CN" altLang="en-US" b="1" dirty="0" smtClean="0">
                <a:solidFill>
                  <a:srgbClr val="FF3300"/>
                </a:solidFill>
              </a:rPr>
              <a:t>）控制信号及片选信号</a:t>
            </a:r>
          </a:p>
          <a:p>
            <a:pPr marL="0" indent="0" algn="l" fontAlgn="ctr">
              <a:lnSpc>
                <a:spcPct val="150000"/>
              </a:lnSpc>
              <a:spcBef>
                <a:spcPts val="0"/>
              </a:spcBef>
            </a:pPr>
            <a:r>
              <a:rPr lang="zh-CN" altLang="en-US" dirty="0" smtClean="0"/>
              <a:t>        地址线</a:t>
            </a:r>
            <a:r>
              <a:rPr lang="en-US" altLang="zh-CN" b="1" dirty="0" smtClean="0">
                <a:solidFill>
                  <a:srgbClr val="3333CC"/>
                </a:solidFill>
                <a:ea typeface="宋体" charset="-122"/>
              </a:rPr>
              <a:t>P2.5</a:t>
            </a:r>
            <a:r>
              <a:rPr lang="zh-CN" altLang="en-US" dirty="0" smtClean="0"/>
              <a:t>直接接到</a:t>
            </a:r>
            <a:r>
              <a:rPr lang="en-US" altLang="zh-CN" dirty="0" smtClean="0">
                <a:ea typeface="宋体" charset="-122"/>
              </a:rPr>
              <a:t>IC1</a:t>
            </a:r>
            <a:r>
              <a:rPr lang="zh-CN" altLang="en-US" dirty="0" smtClean="0"/>
              <a:t>（</a:t>
            </a:r>
            <a:r>
              <a:rPr lang="en-US" altLang="zh-CN" dirty="0" smtClean="0">
                <a:ea typeface="宋体" charset="-122"/>
              </a:rPr>
              <a:t>2764</a:t>
            </a:r>
            <a:r>
              <a:rPr lang="zh-CN" altLang="en-US" dirty="0" smtClean="0"/>
              <a:t>）和</a:t>
            </a:r>
            <a:r>
              <a:rPr lang="en-US" altLang="zh-CN" dirty="0" smtClean="0">
                <a:ea typeface="宋体" charset="-122"/>
              </a:rPr>
              <a:t>IC3</a:t>
            </a:r>
            <a:r>
              <a:rPr lang="zh-CN" altLang="en-US" dirty="0" smtClean="0"/>
              <a:t>（</a:t>
            </a:r>
            <a:r>
              <a:rPr lang="en-US" altLang="zh-CN" dirty="0" smtClean="0">
                <a:ea typeface="宋体" charset="-122"/>
              </a:rPr>
              <a:t>6264</a:t>
            </a:r>
            <a:r>
              <a:rPr lang="zh-CN" altLang="en-US" dirty="0" smtClean="0"/>
              <a:t>）的片选</a:t>
            </a:r>
            <a:r>
              <a:rPr lang="zh-CN" altLang="en-US" dirty="0" smtClean="0">
                <a:ea typeface="宋体" charset="-122"/>
              </a:rPr>
              <a:t> </a:t>
            </a:r>
            <a:r>
              <a:rPr lang="zh-CN" altLang="en-US" dirty="0" smtClean="0"/>
              <a:t>端，</a:t>
            </a:r>
            <a:r>
              <a:rPr lang="en-US" altLang="zh-CN" b="1" dirty="0" smtClean="0">
                <a:solidFill>
                  <a:srgbClr val="3333CC"/>
                </a:solidFill>
                <a:ea typeface="宋体" charset="-122"/>
              </a:rPr>
              <a:t>P2.6</a:t>
            </a:r>
            <a:r>
              <a:rPr lang="zh-CN" altLang="en-US" dirty="0" smtClean="0"/>
              <a:t>直接接到</a:t>
            </a:r>
            <a:r>
              <a:rPr lang="en-US" altLang="zh-CN" dirty="0" smtClean="0">
                <a:ea typeface="宋体" charset="-122"/>
              </a:rPr>
              <a:t>IC2</a:t>
            </a:r>
            <a:r>
              <a:rPr lang="zh-CN" altLang="en-US" dirty="0" smtClean="0"/>
              <a:t>（</a:t>
            </a:r>
            <a:r>
              <a:rPr lang="en-US" altLang="zh-CN" dirty="0" smtClean="0">
                <a:ea typeface="宋体" charset="-122"/>
              </a:rPr>
              <a:t>2764</a:t>
            </a:r>
            <a:r>
              <a:rPr lang="zh-CN" altLang="en-US" dirty="0" smtClean="0"/>
              <a:t>）和</a:t>
            </a:r>
            <a:r>
              <a:rPr lang="en-US" altLang="zh-CN" dirty="0" smtClean="0">
                <a:ea typeface="宋体" charset="-122"/>
              </a:rPr>
              <a:t>IC4</a:t>
            </a:r>
            <a:r>
              <a:rPr lang="zh-CN" altLang="en-US" dirty="0" smtClean="0"/>
              <a:t>（</a:t>
            </a:r>
            <a:r>
              <a:rPr lang="en-US" altLang="zh-CN" dirty="0" smtClean="0">
                <a:ea typeface="宋体" charset="-122"/>
              </a:rPr>
              <a:t>6264</a:t>
            </a:r>
            <a:r>
              <a:rPr lang="zh-CN" altLang="en-US" dirty="0" smtClean="0"/>
              <a:t>）的片选</a:t>
            </a:r>
            <a:r>
              <a:rPr lang="zh-CN" altLang="en-US" dirty="0" smtClean="0">
                <a:ea typeface="宋体" charset="-122"/>
              </a:rPr>
              <a:t> </a:t>
            </a:r>
            <a:r>
              <a:rPr lang="zh-CN" altLang="en-US" dirty="0" smtClean="0"/>
              <a:t>端。</a:t>
            </a:r>
          </a:p>
          <a:p>
            <a:pPr marL="0" indent="0" algn="l" fontAlgn="ctr">
              <a:lnSpc>
                <a:spcPct val="150000"/>
              </a:lnSpc>
              <a:spcBef>
                <a:spcPts val="0"/>
              </a:spcBef>
            </a:pPr>
            <a:r>
              <a:rPr lang="zh-CN" altLang="en-US" dirty="0" smtClean="0"/>
              <a:t>        当</a:t>
            </a:r>
            <a:r>
              <a:rPr lang="en-US" altLang="zh-CN" b="1" dirty="0" smtClean="0">
                <a:solidFill>
                  <a:srgbClr val="3333CC"/>
                </a:solidFill>
                <a:ea typeface="宋体" charset="-122"/>
              </a:rPr>
              <a:t>P2.6=0</a:t>
            </a:r>
            <a:r>
              <a:rPr lang="zh-CN" altLang="en-US" b="1" dirty="0" smtClean="0">
                <a:solidFill>
                  <a:srgbClr val="3333CC"/>
                </a:solidFill>
              </a:rPr>
              <a:t>，</a:t>
            </a:r>
            <a:r>
              <a:rPr lang="en-US" altLang="zh-CN" b="1" dirty="0" smtClean="0">
                <a:solidFill>
                  <a:srgbClr val="3333CC"/>
                </a:solidFill>
                <a:ea typeface="宋体" charset="-122"/>
              </a:rPr>
              <a:t>P2.5=1</a:t>
            </a:r>
            <a:r>
              <a:rPr lang="zh-CN" altLang="en-US" dirty="0" smtClean="0"/>
              <a:t>时，</a:t>
            </a:r>
            <a:r>
              <a:rPr lang="en-US" altLang="zh-CN" dirty="0" smtClean="0">
                <a:ea typeface="宋体" charset="-122"/>
              </a:rPr>
              <a:t>IC2</a:t>
            </a:r>
            <a:r>
              <a:rPr lang="zh-CN" altLang="en-US" dirty="0" smtClean="0"/>
              <a:t>和</a:t>
            </a:r>
            <a:r>
              <a:rPr lang="en-US" altLang="zh-CN" dirty="0" smtClean="0">
                <a:ea typeface="宋体" charset="-122"/>
              </a:rPr>
              <a:t>IC4</a:t>
            </a:r>
            <a:r>
              <a:rPr lang="zh-CN" altLang="en-US" dirty="0" smtClean="0"/>
              <a:t>的片选端为低电平，</a:t>
            </a:r>
            <a:r>
              <a:rPr lang="en-US" altLang="zh-CN" dirty="0" smtClean="0">
                <a:ea typeface="宋体" charset="-122"/>
              </a:rPr>
              <a:t>IC1</a:t>
            </a:r>
            <a:r>
              <a:rPr lang="zh-CN" altLang="en-US" dirty="0" smtClean="0"/>
              <a:t>和</a:t>
            </a:r>
            <a:r>
              <a:rPr lang="en-US" altLang="zh-CN" dirty="0" smtClean="0">
                <a:ea typeface="宋体" charset="-122"/>
              </a:rPr>
              <a:t>IC3</a:t>
            </a:r>
            <a:r>
              <a:rPr lang="zh-CN" altLang="en-US" dirty="0" smtClean="0"/>
              <a:t>的</a:t>
            </a:r>
            <a:r>
              <a:rPr lang="zh-CN" altLang="en-US" dirty="0" smtClean="0">
                <a:ea typeface="宋体" charset="-122"/>
              </a:rPr>
              <a:t> </a:t>
            </a:r>
            <a:r>
              <a:rPr lang="zh-CN" altLang="en-US" dirty="0" smtClean="0"/>
              <a:t>端全为高电平。</a:t>
            </a:r>
          </a:p>
          <a:p>
            <a:pPr marL="0" indent="0" algn="l" fontAlgn="ctr">
              <a:lnSpc>
                <a:spcPct val="150000"/>
              </a:lnSpc>
              <a:spcBef>
                <a:spcPts val="0"/>
              </a:spcBef>
            </a:pPr>
            <a:r>
              <a:rPr lang="zh-CN" altLang="en-US" dirty="0" smtClean="0"/>
              <a:t>        当</a:t>
            </a:r>
            <a:r>
              <a:rPr lang="en-US" altLang="zh-CN" b="1" dirty="0" smtClean="0">
                <a:solidFill>
                  <a:srgbClr val="3333CC"/>
                </a:solidFill>
                <a:ea typeface="宋体" charset="-122"/>
              </a:rPr>
              <a:t>P2.6=1</a:t>
            </a:r>
            <a:r>
              <a:rPr lang="zh-CN" altLang="en-US" b="1" dirty="0" smtClean="0">
                <a:solidFill>
                  <a:srgbClr val="3333CC"/>
                </a:solidFill>
              </a:rPr>
              <a:t>，</a:t>
            </a:r>
            <a:r>
              <a:rPr lang="en-US" altLang="zh-CN" b="1" dirty="0" smtClean="0">
                <a:solidFill>
                  <a:srgbClr val="3333CC"/>
                </a:solidFill>
                <a:ea typeface="宋体" charset="-122"/>
              </a:rPr>
              <a:t>P2.5=0</a:t>
            </a:r>
            <a:r>
              <a:rPr lang="zh-CN" altLang="en-US" dirty="0" smtClean="0"/>
              <a:t>时，</a:t>
            </a:r>
            <a:r>
              <a:rPr lang="en-US" altLang="zh-CN" dirty="0" smtClean="0">
                <a:ea typeface="宋体" charset="-122"/>
              </a:rPr>
              <a:t>IC1</a:t>
            </a:r>
            <a:r>
              <a:rPr lang="zh-CN" altLang="en-US" dirty="0" smtClean="0"/>
              <a:t>和</a:t>
            </a:r>
            <a:r>
              <a:rPr lang="en-US" altLang="zh-CN" dirty="0" smtClean="0">
                <a:ea typeface="宋体" charset="-122"/>
              </a:rPr>
              <a:t>IC3</a:t>
            </a:r>
            <a:r>
              <a:rPr lang="zh-CN" altLang="en-US" dirty="0" smtClean="0"/>
              <a:t>的</a:t>
            </a:r>
            <a:r>
              <a:rPr lang="zh-CN" altLang="en-US" dirty="0">
                <a:ea typeface="宋体" charset="-122"/>
              </a:rPr>
              <a:t>片选</a:t>
            </a:r>
            <a:r>
              <a:rPr lang="zh-CN" altLang="en-US" dirty="0" smtClean="0"/>
              <a:t>端都是低电平，每次同时选中两个芯片，具体对哪个芯片进行读</a:t>
            </a:r>
            <a:r>
              <a:rPr lang="en-US" altLang="zh-CN" dirty="0" smtClean="0">
                <a:ea typeface="宋体" charset="-122"/>
              </a:rPr>
              <a:t>/</a:t>
            </a:r>
            <a:r>
              <a:rPr lang="zh-CN" altLang="en-US" dirty="0" smtClean="0"/>
              <a:t>写操作还要通过</a:t>
            </a:r>
            <a:r>
              <a:rPr lang="en-US" altLang="zh-CN" b="1" dirty="0" smtClean="0">
                <a:solidFill>
                  <a:srgbClr val="FF3300"/>
                </a:solidFill>
              </a:rPr>
              <a:t>           </a:t>
            </a:r>
            <a:r>
              <a:rPr lang="en-US" altLang="zh-CN" b="1" dirty="0" smtClean="0">
                <a:solidFill>
                  <a:srgbClr val="FF3300"/>
                </a:solidFill>
                <a:ea typeface="宋体" charset="-122"/>
              </a:rPr>
              <a:t> </a:t>
            </a:r>
            <a:r>
              <a:rPr lang="zh-CN" altLang="en-US" b="1" dirty="0" smtClean="0">
                <a:solidFill>
                  <a:srgbClr val="FF3300"/>
                </a:solidFill>
              </a:rPr>
              <a:t>、</a:t>
            </a:r>
            <a:r>
              <a:rPr lang="en-US" altLang="zh-CN" b="1" dirty="0" smtClean="0">
                <a:solidFill>
                  <a:srgbClr val="FF3300"/>
                </a:solidFill>
              </a:rPr>
              <a:t>       </a:t>
            </a:r>
            <a:r>
              <a:rPr lang="en-US" altLang="zh-CN" b="1" dirty="0" smtClean="0">
                <a:solidFill>
                  <a:srgbClr val="FF3300"/>
                </a:solidFill>
                <a:ea typeface="宋体" charset="-122"/>
              </a:rPr>
              <a:t> </a:t>
            </a:r>
            <a:r>
              <a:rPr lang="zh-CN" altLang="en-US" b="1" dirty="0" smtClean="0">
                <a:solidFill>
                  <a:srgbClr val="FF3300"/>
                </a:solidFill>
              </a:rPr>
              <a:t>、</a:t>
            </a:r>
            <a:r>
              <a:rPr lang="en-US" altLang="zh-CN" b="1" dirty="0" smtClean="0">
                <a:solidFill>
                  <a:srgbClr val="FF3300"/>
                </a:solidFill>
              </a:rPr>
              <a:t>     </a:t>
            </a:r>
            <a:r>
              <a:rPr lang="en-US" altLang="zh-CN" dirty="0" smtClean="0">
                <a:ea typeface="宋体" charset="-122"/>
              </a:rPr>
              <a:t> </a:t>
            </a:r>
            <a:r>
              <a:rPr lang="zh-CN" altLang="en-US" dirty="0" smtClean="0"/>
              <a:t>控制线来控制。</a:t>
            </a:r>
          </a:p>
          <a:p>
            <a:pPr marL="0" indent="0" algn="l" fontAlgn="ctr">
              <a:lnSpc>
                <a:spcPct val="150000"/>
              </a:lnSpc>
              <a:spcBef>
                <a:spcPts val="0"/>
              </a:spcBef>
            </a:pPr>
            <a:r>
              <a:rPr lang="zh-CN" altLang="en-US" dirty="0" smtClean="0"/>
              <a:t>        当</a:t>
            </a:r>
            <a:r>
              <a:rPr lang="en-US" altLang="zh-CN" b="1" dirty="0" smtClean="0">
                <a:solidFill>
                  <a:srgbClr val="FF3300"/>
                </a:solidFill>
              </a:rPr>
              <a:t>            </a:t>
            </a:r>
            <a:r>
              <a:rPr lang="zh-CN" altLang="en-US" dirty="0" smtClean="0"/>
              <a:t>为低电平时，到片外程序存储区</a:t>
            </a:r>
            <a:r>
              <a:rPr lang="en-US" altLang="zh-CN" dirty="0" smtClean="0">
                <a:ea typeface="宋体" charset="-122"/>
              </a:rPr>
              <a:t>EPROM</a:t>
            </a:r>
            <a:r>
              <a:rPr lang="zh-CN" altLang="en-US" dirty="0" smtClean="0"/>
              <a:t>中读程序；</a:t>
            </a:r>
            <a:endParaRPr lang="en-US" altLang="zh-CN" dirty="0" smtClean="0"/>
          </a:p>
          <a:p>
            <a:pPr marL="0" indent="0" algn="l" fontAlgn="ctr">
              <a:lnSpc>
                <a:spcPct val="150000"/>
              </a:lnSpc>
              <a:spcBef>
                <a:spcPts val="0"/>
              </a:spcBef>
            </a:pPr>
            <a:r>
              <a:rPr lang="zh-CN" altLang="en-US" dirty="0" smtClean="0"/>
              <a:t>        当读</a:t>
            </a:r>
            <a:r>
              <a:rPr lang="en-US" altLang="zh-CN" dirty="0" smtClean="0">
                <a:ea typeface="宋体" charset="-122"/>
              </a:rPr>
              <a:t>/</a:t>
            </a:r>
            <a:r>
              <a:rPr lang="zh-CN" altLang="en-US" dirty="0" smtClean="0"/>
              <a:t>写信号</a:t>
            </a:r>
            <a:r>
              <a:rPr lang="zh-CN" altLang="en-US" dirty="0" smtClean="0">
                <a:ea typeface="宋体" charset="-122"/>
              </a:rPr>
              <a:t> </a:t>
            </a:r>
            <a:r>
              <a:rPr lang="en-US" altLang="zh-CN" b="1" dirty="0" smtClean="0">
                <a:solidFill>
                  <a:srgbClr val="FF3300"/>
                </a:solidFill>
              </a:rPr>
              <a:t>     </a:t>
            </a:r>
            <a:r>
              <a:rPr lang="zh-CN" altLang="en-US" dirty="0" smtClean="0"/>
              <a:t>或</a:t>
            </a:r>
            <a:r>
              <a:rPr lang="zh-CN" altLang="en-US" dirty="0" smtClean="0">
                <a:ea typeface="宋体" charset="-122"/>
              </a:rPr>
              <a:t> </a:t>
            </a:r>
            <a:r>
              <a:rPr lang="en-US" altLang="zh-CN" b="1" dirty="0" smtClean="0">
                <a:solidFill>
                  <a:srgbClr val="FF3300"/>
                </a:solidFill>
              </a:rPr>
              <a:t>      </a:t>
            </a:r>
            <a:r>
              <a:rPr lang="zh-CN" altLang="en-US" dirty="0" smtClean="0"/>
              <a:t>为低电平时，则对片外</a:t>
            </a:r>
            <a:r>
              <a:rPr lang="en-US" altLang="zh-CN" dirty="0"/>
              <a:t>RAM</a:t>
            </a:r>
            <a:r>
              <a:rPr lang="zh-CN" altLang="en-US" dirty="0" smtClean="0"/>
              <a:t>读或</a:t>
            </a:r>
            <a:r>
              <a:rPr lang="zh-CN" altLang="en-US" dirty="0"/>
              <a:t>写数据</a:t>
            </a:r>
            <a:endParaRPr lang="zh-CN" altLang="en-US" dirty="0" smtClean="0"/>
          </a:p>
        </p:txBody>
      </p:sp>
      <p:graphicFrame>
        <p:nvGraphicFramePr>
          <p:cNvPr id="69642" name="Object 10"/>
          <p:cNvGraphicFramePr>
            <a:graphicFrameLocks noChangeAspect="1"/>
          </p:cNvGraphicFramePr>
          <p:nvPr>
            <p:extLst>
              <p:ext uri="{D42A27DB-BD31-4B8C-83A1-F6EECF244321}">
                <p14:modId xmlns:p14="http://schemas.microsoft.com/office/powerpoint/2010/main" val="1331532887"/>
              </p:ext>
            </p:extLst>
          </p:nvPr>
        </p:nvGraphicFramePr>
        <p:xfrm>
          <a:off x="2547938" y="4670425"/>
          <a:ext cx="576262" cy="390525"/>
        </p:xfrm>
        <a:graphic>
          <a:graphicData uri="http://schemas.openxmlformats.org/presentationml/2006/ole">
            <mc:AlternateContent xmlns:mc="http://schemas.openxmlformats.org/markup-compatibility/2006">
              <mc:Choice xmlns:v="urn:schemas-microsoft-com:vml" Requires="v">
                <p:oleObj spid="_x0000_s296202" name="Equation" r:id="rId3" imgW="317160" imgH="215640" progId="Equation.DSMT4">
                  <p:embed/>
                </p:oleObj>
              </mc:Choice>
              <mc:Fallback>
                <p:oleObj name="Equation" r:id="rId3" imgW="31716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7938" y="4670425"/>
                        <a:ext cx="576262" cy="390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9643" name="Object 11"/>
          <p:cNvGraphicFramePr>
            <a:graphicFrameLocks noChangeAspect="1"/>
          </p:cNvGraphicFramePr>
          <p:nvPr>
            <p:extLst>
              <p:ext uri="{D42A27DB-BD31-4B8C-83A1-F6EECF244321}">
                <p14:modId xmlns:p14="http://schemas.microsoft.com/office/powerpoint/2010/main" val="104106797"/>
              </p:ext>
            </p:extLst>
          </p:nvPr>
        </p:nvGraphicFramePr>
        <p:xfrm>
          <a:off x="1697038" y="4645025"/>
          <a:ext cx="484187" cy="368300"/>
        </p:xfrm>
        <a:graphic>
          <a:graphicData uri="http://schemas.openxmlformats.org/presentationml/2006/ole">
            <mc:AlternateContent xmlns:mc="http://schemas.openxmlformats.org/markup-compatibility/2006">
              <mc:Choice xmlns:v="urn:schemas-microsoft-com:vml" Requires="v">
                <p:oleObj spid="_x0000_s296203" name="Equation" r:id="rId5" imgW="266400" imgH="203040" progId="Equation.DSMT4">
                  <p:embed/>
                </p:oleObj>
              </mc:Choice>
              <mc:Fallback>
                <p:oleObj name="Equation" r:id="rId5" imgW="26640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97038" y="4645025"/>
                        <a:ext cx="484187"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9644" name="Object 12"/>
          <p:cNvGraphicFramePr>
            <a:graphicFrameLocks noChangeAspect="1"/>
          </p:cNvGraphicFramePr>
          <p:nvPr>
            <p:extLst>
              <p:ext uri="{D42A27DB-BD31-4B8C-83A1-F6EECF244321}">
                <p14:modId xmlns:p14="http://schemas.microsoft.com/office/powerpoint/2010/main" val="2133585197"/>
              </p:ext>
            </p:extLst>
          </p:nvPr>
        </p:nvGraphicFramePr>
        <p:xfrm>
          <a:off x="2378075" y="5762625"/>
          <a:ext cx="484188" cy="368300"/>
        </p:xfrm>
        <a:graphic>
          <a:graphicData uri="http://schemas.openxmlformats.org/presentationml/2006/ole">
            <mc:AlternateContent xmlns:mc="http://schemas.openxmlformats.org/markup-compatibility/2006">
              <mc:Choice xmlns:v="urn:schemas-microsoft-com:vml" Requires="v">
                <p:oleObj spid="_x0000_s296204" name="Equation" r:id="rId7" imgW="266400" imgH="203040" progId="Equation.DSMT4">
                  <p:embed/>
                </p:oleObj>
              </mc:Choice>
              <mc:Fallback>
                <p:oleObj name="Equation" r:id="rId7" imgW="266400" imgH="2030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78075" y="5762625"/>
                        <a:ext cx="484188"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9645" name="Object 13"/>
          <p:cNvGraphicFramePr>
            <a:graphicFrameLocks noChangeAspect="1"/>
          </p:cNvGraphicFramePr>
          <p:nvPr>
            <p:extLst>
              <p:ext uri="{D42A27DB-BD31-4B8C-83A1-F6EECF244321}">
                <p14:modId xmlns:p14="http://schemas.microsoft.com/office/powerpoint/2010/main" val="3287396019"/>
              </p:ext>
            </p:extLst>
          </p:nvPr>
        </p:nvGraphicFramePr>
        <p:xfrm>
          <a:off x="3205163" y="5767388"/>
          <a:ext cx="576262" cy="390525"/>
        </p:xfrm>
        <a:graphic>
          <a:graphicData uri="http://schemas.openxmlformats.org/presentationml/2006/ole">
            <mc:AlternateContent xmlns:mc="http://schemas.openxmlformats.org/markup-compatibility/2006">
              <mc:Choice xmlns:v="urn:schemas-microsoft-com:vml" Requires="v">
                <p:oleObj spid="_x0000_s296205" name="Equation" r:id="rId9" imgW="317160" imgH="215640" progId="Equation.DSMT4">
                  <p:embed/>
                </p:oleObj>
              </mc:Choice>
              <mc:Fallback>
                <p:oleObj name="Equation" r:id="rId9" imgW="317160" imgH="21564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05163" y="5767388"/>
                        <a:ext cx="576262" cy="390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9646" name="Object 14"/>
          <p:cNvGraphicFramePr>
            <a:graphicFrameLocks noChangeAspect="1"/>
          </p:cNvGraphicFramePr>
          <p:nvPr>
            <p:extLst>
              <p:ext uri="{D42A27DB-BD31-4B8C-83A1-F6EECF244321}">
                <p14:modId xmlns:p14="http://schemas.microsoft.com/office/powerpoint/2010/main" val="2402661509"/>
              </p:ext>
            </p:extLst>
          </p:nvPr>
        </p:nvGraphicFramePr>
        <p:xfrm>
          <a:off x="463550" y="4695825"/>
          <a:ext cx="806450" cy="390525"/>
        </p:xfrm>
        <a:graphic>
          <a:graphicData uri="http://schemas.openxmlformats.org/presentationml/2006/ole">
            <mc:AlternateContent xmlns:mc="http://schemas.openxmlformats.org/markup-compatibility/2006">
              <mc:Choice xmlns:v="urn:schemas-microsoft-com:vml" Requires="v">
                <p:oleObj spid="_x0000_s296206" name="Equation" r:id="rId11" imgW="444240" imgH="215640" progId="Equation.DSMT4">
                  <p:embed/>
                </p:oleObj>
              </mc:Choice>
              <mc:Fallback>
                <p:oleObj name="Equation" r:id="rId11" imgW="444240" imgH="215640"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3550" y="4695825"/>
                        <a:ext cx="806450" cy="390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9647" name="Object 15"/>
          <p:cNvGraphicFramePr>
            <a:graphicFrameLocks noChangeAspect="1"/>
          </p:cNvGraphicFramePr>
          <p:nvPr>
            <p:extLst>
              <p:ext uri="{D42A27DB-BD31-4B8C-83A1-F6EECF244321}">
                <p14:modId xmlns:p14="http://schemas.microsoft.com/office/powerpoint/2010/main" val="1788534423"/>
              </p:ext>
            </p:extLst>
          </p:nvPr>
        </p:nvGraphicFramePr>
        <p:xfrm>
          <a:off x="1298575" y="5221288"/>
          <a:ext cx="806450" cy="390525"/>
        </p:xfrm>
        <a:graphic>
          <a:graphicData uri="http://schemas.openxmlformats.org/presentationml/2006/ole">
            <mc:AlternateContent xmlns:mc="http://schemas.openxmlformats.org/markup-compatibility/2006">
              <mc:Choice xmlns:v="urn:schemas-microsoft-com:vml" Requires="v">
                <p:oleObj spid="_x0000_s296207" name="Equation" r:id="rId13" imgW="444240" imgH="215640" progId="Equation.DSMT4">
                  <p:embed/>
                </p:oleObj>
              </mc:Choice>
              <mc:Fallback>
                <p:oleObj name="Equation" r:id="rId13" imgW="444240" imgH="215640"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98575" y="5221288"/>
                        <a:ext cx="806450" cy="390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78154656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灯片编号占位符 4"/>
          <p:cNvSpPr>
            <a:spLocks noGrp="1"/>
          </p:cNvSpPr>
          <p:nvPr>
            <p:ph type="sldNum" sz="quarter" idx="4294967295"/>
          </p:nvPr>
        </p:nvSpPr>
        <p:spPr>
          <a:xfrm>
            <a:off x="8534400" y="6527800"/>
            <a:ext cx="2133600" cy="457200"/>
          </a:xfrm>
          <a:prstGeom prst="rect">
            <a:avLst/>
          </a:prstGeom>
        </p:spPr>
        <p:txBody>
          <a:bodyPr/>
          <a:lstStyle/>
          <a:p>
            <a:pPr>
              <a:defRPr/>
            </a:pPr>
            <a:fld id="{21699A06-348A-451C-A870-8F2C643C60CA}" type="slidenum">
              <a:rPr lang="zh-CN" altLang="en-US"/>
              <a:pPr>
                <a:defRPr/>
              </a:pPr>
              <a:t>78</a:t>
            </a:fld>
            <a:endParaRPr lang="en-US" altLang="zh-CN"/>
          </a:p>
        </p:txBody>
      </p:sp>
      <p:sp>
        <p:nvSpPr>
          <p:cNvPr id="139267" name="Rectangle 3"/>
          <p:cNvSpPr>
            <a:spLocks noGrp="1" noChangeArrowheads="1"/>
          </p:cNvSpPr>
          <p:nvPr>
            <p:ph type="body" idx="1"/>
          </p:nvPr>
        </p:nvSpPr>
        <p:spPr>
          <a:xfrm>
            <a:off x="0" y="608013"/>
            <a:ext cx="8713788" cy="6048375"/>
          </a:xfrm>
        </p:spPr>
        <p:txBody>
          <a:bodyPr/>
          <a:lstStyle/>
          <a:p>
            <a:pPr marL="0" indent="0" algn="l" fontAlgn="ctr">
              <a:lnSpc>
                <a:spcPct val="150000"/>
              </a:lnSpc>
              <a:spcBef>
                <a:spcPts val="0"/>
              </a:spcBef>
              <a:buFont typeface="Wingdings" pitchFamily="2" charset="2"/>
              <a:buNone/>
            </a:pPr>
            <a:r>
              <a:rPr lang="en-US" altLang="zh-CN" sz="2400" b="1" dirty="0" smtClean="0">
                <a:solidFill>
                  <a:srgbClr val="FF3300"/>
                </a:solidFill>
              </a:rPr>
              <a:t>                   </a:t>
            </a:r>
            <a:r>
              <a:rPr lang="en-US" altLang="zh-CN" sz="2400" b="1" dirty="0" smtClean="0">
                <a:solidFill>
                  <a:srgbClr val="FF3300"/>
                </a:solidFill>
                <a:ea typeface="宋体" charset="-122"/>
              </a:rPr>
              <a:t> </a:t>
            </a:r>
            <a:r>
              <a:rPr lang="zh-CN" altLang="en-US" sz="2400" b="1" dirty="0" smtClean="0">
                <a:solidFill>
                  <a:srgbClr val="FF3300"/>
                </a:solidFill>
              </a:rPr>
              <a:t>、</a:t>
            </a:r>
            <a:r>
              <a:rPr lang="en-US" altLang="zh-CN" sz="2400" b="1" dirty="0" smtClean="0">
                <a:solidFill>
                  <a:srgbClr val="FF3300"/>
                </a:solidFill>
              </a:rPr>
              <a:t>     </a:t>
            </a:r>
            <a:r>
              <a:rPr lang="en-US" altLang="zh-CN" sz="2400" b="1" dirty="0" smtClean="0">
                <a:solidFill>
                  <a:srgbClr val="FF3300"/>
                </a:solidFill>
                <a:ea typeface="宋体" charset="-122"/>
              </a:rPr>
              <a:t> </a:t>
            </a:r>
            <a:r>
              <a:rPr lang="zh-CN" altLang="en-US" sz="2400" b="1" dirty="0" smtClean="0">
                <a:solidFill>
                  <a:srgbClr val="FF3300"/>
                </a:solidFill>
              </a:rPr>
              <a:t>、</a:t>
            </a:r>
            <a:r>
              <a:rPr lang="en-US" altLang="zh-CN" sz="2400" b="1" dirty="0" smtClean="0">
                <a:solidFill>
                  <a:srgbClr val="FF3300"/>
                </a:solidFill>
              </a:rPr>
              <a:t>      </a:t>
            </a:r>
            <a:r>
              <a:rPr lang="en-US" altLang="zh-CN" sz="2400" dirty="0" smtClean="0">
                <a:ea typeface="宋体" charset="-122"/>
              </a:rPr>
              <a:t> 3</a:t>
            </a:r>
            <a:r>
              <a:rPr lang="zh-CN" altLang="en-US" sz="2400" dirty="0" smtClean="0"/>
              <a:t>个信号是在执行指令时产生的，</a:t>
            </a:r>
            <a:r>
              <a:rPr lang="zh-CN" altLang="en-US" sz="2400" b="1" dirty="0" smtClean="0">
                <a:solidFill>
                  <a:srgbClr val="3333CC"/>
                </a:solidFill>
              </a:rPr>
              <a:t>任意时刻只能执行一条指令</a:t>
            </a:r>
            <a:r>
              <a:rPr lang="zh-CN" altLang="en-US" sz="2400" dirty="0" smtClean="0"/>
              <a:t>，所以</a:t>
            </a:r>
            <a:r>
              <a:rPr lang="zh-CN" altLang="en-US" sz="2400" b="1" dirty="0" smtClean="0">
                <a:solidFill>
                  <a:srgbClr val="3333CC"/>
                </a:solidFill>
              </a:rPr>
              <a:t>只能有一个信号有效</a:t>
            </a:r>
            <a:r>
              <a:rPr lang="zh-CN" altLang="en-US" sz="2400" dirty="0" smtClean="0"/>
              <a:t>，不可能同时有效，所以</a:t>
            </a:r>
            <a:r>
              <a:rPr lang="zh-CN" altLang="en-US" sz="2400" b="1" dirty="0" smtClean="0">
                <a:solidFill>
                  <a:srgbClr val="3333CC"/>
                </a:solidFill>
              </a:rPr>
              <a:t>不会发生</a:t>
            </a:r>
            <a:r>
              <a:rPr lang="zh-CN" altLang="en-US" sz="2400" b="1" dirty="0" smtClean="0">
                <a:solidFill>
                  <a:srgbClr val="FF3300"/>
                </a:solidFill>
              </a:rPr>
              <a:t>数据冲突</a:t>
            </a:r>
            <a:r>
              <a:rPr lang="zh-CN" altLang="en-US" sz="2400" dirty="0" smtClean="0"/>
              <a:t>。</a:t>
            </a:r>
          </a:p>
          <a:p>
            <a:pPr marL="0" indent="0" algn="l">
              <a:lnSpc>
                <a:spcPct val="150000"/>
              </a:lnSpc>
              <a:spcBef>
                <a:spcPts val="0"/>
              </a:spcBef>
              <a:buFont typeface="Wingdings" pitchFamily="2" charset="2"/>
              <a:buNone/>
            </a:pPr>
            <a:r>
              <a:rPr lang="zh-CN" altLang="en-US" sz="2400" b="1" dirty="0" smtClean="0">
                <a:solidFill>
                  <a:srgbClr val="FF3300"/>
                </a:solidFill>
                <a:latin typeface="黑体" pitchFamily="2" charset="-122"/>
              </a:rPr>
              <a:t>   （</a:t>
            </a:r>
            <a:r>
              <a:rPr lang="en-US" altLang="zh-CN" sz="2400" b="1" dirty="0" smtClean="0">
                <a:solidFill>
                  <a:srgbClr val="FF3300"/>
                </a:solidFill>
                <a:latin typeface="黑体" pitchFamily="2" charset="-122"/>
              </a:rPr>
              <a:t>2</a:t>
            </a:r>
            <a:r>
              <a:rPr lang="zh-CN" altLang="en-US" sz="2400" b="1" dirty="0" smtClean="0">
                <a:solidFill>
                  <a:srgbClr val="FF3300"/>
                </a:solidFill>
                <a:latin typeface="黑体" pitchFamily="2" charset="-122"/>
              </a:rPr>
              <a:t>）各芯片地址空间分配</a:t>
            </a:r>
          </a:p>
          <a:p>
            <a:pPr marL="0" indent="0" algn="l">
              <a:lnSpc>
                <a:spcPct val="150000"/>
              </a:lnSpc>
              <a:spcBef>
                <a:spcPts val="0"/>
              </a:spcBef>
              <a:buFont typeface="Wingdings" pitchFamily="2" charset="2"/>
              <a:buNone/>
            </a:pPr>
            <a:r>
              <a:rPr lang="zh-CN" altLang="en-US" sz="2400" dirty="0" smtClean="0"/>
              <a:t>        硬件电路一旦确定，各芯片的地址范围实际上就已经确定，编程时只要给出所选择芯片的地址，就能对该芯片进行访问。结合</a:t>
            </a:r>
            <a:r>
              <a:rPr lang="zh-CN" altLang="en-US" sz="2400" dirty="0" smtClean="0">
                <a:hlinkClick r:id="rId4" action="ppaction://hlinksldjump"/>
              </a:rPr>
              <a:t>图</a:t>
            </a:r>
            <a:r>
              <a:rPr lang="en-US" altLang="zh-CN" sz="2400" dirty="0" smtClean="0">
                <a:hlinkClick r:id="rId4" action="ppaction://hlinksldjump"/>
              </a:rPr>
              <a:t>11</a:t>
            </a:r>
            <a:r>
              <a:rPr lang="en-US" altLang="zh-CN" sz="2400" dirty="0" smtClean="0">
                <a:ea typeface="宋体" charset="-122"/>
                <a:hlinkClick r:id="rId4" action="ppaction://hlinksldjump"/>
              </a:rPr>
              <a:t>-20</a:t>
            </a:r>
            <a:r>
              <a:rPr lang="zh-CN" altLang="en-US" sz="2400" dirty="0" smtClean="0"/>
              <a:t>，介绍</a:t>
            </a:r>
            <a:r>
              <a:rPr lang="en-US" altLang="zh-CN" sz="2400" dirty="0" smtClean="0">
                <a:ea typeface="宋体" charset="-122"/>
              </a:rPr>
              <a:t>IC1</a:t>
            </a:r>
            <a:r>
              <a:rPr lang="zh-CN" altLang="en-US" sz="2400" dirty="0" smtClean="0"/>
              <a:t>、</a:t>
            </a:r>
            <a:r>
              <a:rPr lang="en-US" altLang="zh-CN" sz="2400" dirty="0" smtClean="0">
                <a:ea typeface="宋体" charset="-122"/>
              </a:rPr>
              <a:t>IC2</a:t>
            </a:r>
            <a:r>
              <a:rPr lang="zh-CN" altLang="en-US" sz="2400" dirty="0" smtClean="0"/>
              <a:t>、</a:t>
            </a:r>
            <a:r>
              <a:rPr lang="en-US" altLang="zh-CN" sz="2400" dirty="0" smtClean="0">
                <a:ea typeface="宋体" charset="-122"/>
              </a:rPr>
              <a:t>IC3</a:t>
            </a:r>
            <a:r>
              <a:rPr lang="zh-CN" altLang="en-US" sz="2400" dirty="0" smtClean="0"/>
              <a:t>、</a:t>
            </a:r>
            <a:r>
              <a:rPr lang="en-US" altLang="zh-CN" sz="2400" dirty="0" smtClean="0">
                <a:ea typeface="宋体" charset="-122"/>
              </a:rPr>
              <a:t>IC4</a:t>
            </a:r>
            <a:r>
              <a:rPr lang="zh-CN" altLang="en-US" sz="2400" b="1" dirty="0" smtClean="0">
                <a:solidFill>
                  <a:srgbClr val="3333CC"/>
                </a:solidFill>
              </a:rPr>
              <a:t>芯片地址范围</a:t>
            </a:r>
            <a:r>
              <a:rPr lang="zh-CN" altLang="en-US" sz="2400" dirty="0" smtClean="0"/>
              <a:t>的确定方法。</a:t>
            </a:r>
          </a:p>
          <a:p>
            <a:pPr marL="0" indent="0" algn="l">
              <a:lnSpc>
                <a:spcPct val="150000"/>
              </a:lnSpc>
              <a:spcBef>
                <a:spcPts val="0"/>
              </a:spcBef>
              <a:buFont typeface="Wingdings" pitchFamily="2" charset="2"/>
              <a:buNone/>
            </a:pPr>
            <a:r>
              <a:rPr lang="zh-CN" altLang="en-US" sz="2400" dirty="0" smtClean="0"/>
              <a:t>        存储器地址均用</a:t>
            </a:r>
            <a:r>
              <a:rPr lang="en-US" altLang="zh-CN" sz="2400" dirty="0" smtClean="0">
                <a:ea typeface="宋体" charset="-122"/>
              </a:rPr>
              <a:t>16</a:t>
            </a:r>
            <a:r>
              <a:rPr lang="zh-CN" altLang="en-US" sz="2400" dirty="0" smtClean="0"/>
              <a:t>位，</a:t>
            </a:r>
            <a:r>
              <a:rPr lang="en-US" altLang="zh-CN" sz="2400" dirty="0" smtClean="0">
                <a:ea typeface="宋体" charset="-122"/>
              </a:rPr>
              <a:t>P0</a:t>
            </a:r>
            <a:r>
              <a:rPr lang="zh-CN" altLang="en-US" sz="2400" dirty="0" smtClean="0"/>
              <a:t>口确定低</a:t>
            </a:r>
            <a:r>
              <a:rPr lang="en-US" altLang="zh-CN" sz="2400" dirty="0" smtClean="0">
                <a:ea typeface="宋体" charset="-122"/>
              </a:rPr>
              <a:t>8</a:t>
            </a:r>
            <a:r>
              <a:rPr lang="zh-CN" altLang="en-US" sz="2400" dirty="0" smtClean="0"/>
              <a:t>位，</a:t>
            </a:r>
            <a:r>
              <a:rPr lang="en-US" altLang="zh-CN" sz="2400" dirty="0" smtClean="0">
                <a:ea typeface="宋体" charset="-122"/>
              </a:rPr>
              <a:t>P2</a:t>
            </a:r>
            <a:r>
              <a:rPr lang="zh-CN" altLang="en-US" sz="2400" dirty="0" smtClean="0"/>
              <a:t>口确定高</a:t>
            </a:r>
            <a:r>
              <a:rPr lang="en-US" altLang="zh-CN" sz="2400" dirty="0" smtClean="0">
                <a:ea typeface="宋体" charset="-122"/>
              </a:rPr>
              <a:t>8</a:t>
            </a:r>
            <a:r>
              <a:rPr lang="zh-CN" altLang="en-US" sz="2400" dirty="0" smtClean="0"/>
              <a:t>位。</a:t>
            </a:r>
          </a:p>
          <a:p>
            <a:pPr marL="0" indent="0" algn="l">
              <a:lnSpc>
                <a:spcPct val="150000"/>
              </a:lnSpc>
              <a:spcBef>
                <a:spcPts val="0"/>
              </a:spcBef>
              <a:buFont typeface="Wingdings" pitchFamily="2" charset="2"/>
              <a:buNone/>
            </a:pPr>
            <a:r>
              <a:rPr lang="zh-CN" altLang="en-US" sz="2400" dirty="0" smtClean="0"/>
              <a:t>如果</a:t>
            </a:r>
            <a:r>
              <a:rPr lang="en-US" altLang="zh-CN" sz="2400" b="1" dirty="0" smtClean="0">
                <a:solidFill>
                  <a:srgbClr val="3333CC"/>
                </a:solidFill>
                <a:ea typeface="宋体" charset="-122"/>
              </a:rPr>
              <a:t>P2.6=0</a:t>
            </a:r>
            <a:r>
              <a:rPr lang="zh-CN" altLang="en-US" sz="2400" b="1" dirty="0" smtClean="0">
                <a:solidFill>
                  <a:srgbClr val="3333CC"/>
                </a:solidFill>
              </a:rPr>
              <a:t>、</a:t>
            </a:r>
            <a:r>
              <a:rPr lang="en-US" altLang="zh-CN" sz="2400" b="1" dirty="0" smtClean="0">
                <a:solidFill>
                  <a:srgbClr val="3333CC"/>
                </a:solidFill>
                <a:ea typeface="宋体" charset="-122"/>
              </a:rPr>
              <a:t>P2.5=1</a:t>
            </a:r>
            <a:r>
              <a:rPr lang="zh-CN" altLang="en-US" sz="2400" b="1" dirty="0" smtClean="0">
                <a:solidFill>
                  <a:srgbClr val="3333CC"/>
                </a:solidFill>
              </a:rPr>
              <a:t>，选中</a:t>
            </a:r>
            <a:r>
              <a:rPr lang="en-US" altLang="zh-CN" sz="2400" b="1" dirty="0" smtClean="0">
                <a:solidFill>
                  <a:srgbClr val="FF3300"/>
                </a:solidFill>
                <a:ea typeface="宋体" charset="-122"/>
              </a:rPr>
              <a:t>IC2</a:t>
            </a:r>
            <a:r>
              <a:rPr lang="zh-CN" altLang="en-US" sz="2400" b="1" dirty="0" smtClean="0">
                <a:solidFill>
                  <a:srgbClr val="FF3300"/>
                </a:solidFill>
              </a:rPr>
              <a:t>、</a:t>
            </a:r>
            <a:r>
              <a:rPr lang="en-US" altLang="zh-CN" sz="2400" b="1" dirty="0" smtClean="0">
                <a:solidFill>
                  <a:srgbClr val="FF3300"/>
                </a:solidFill>
                <a:ea typeface="宋体" charset="-122"/>
              </a:rPr>
              <a:t>IC4</a:t>
            </a:r>
            <a:r>
              <a:rPr lang="zh-CN" altLang="en-US" sz="2400" dirty="0" smtClean="0"/>
              <a:t>。</a:t>
            </a:r>
          </a:p>
        </p:txBody>
      </p:sp>
      <p:graphicFrame>
        <p:nvGraphicFramePr>
          <p:cNvPr id="139282" name="Object 18"/>
          <p:cNvGraphicFramePr>
            <a:graphicFrameLocks noChangeAspect="1"/>
          </p:cNvGraphicFramePr>
          <p:nvPr>
            <p:extLst>
              <p:ext uri="{D42A27DB-BD31-4B8C-83A1-F6EECF244321}">
                <p14:modId xmlns:p14="http://schemas.microsoft.com/office/powerpoint/2010/main" val="1743871726"/>
              </p:ext>
            </p:extLst>
          </p:nvPr>
        </p:nvGraphicFramePr>
        <p:xfrm>
          <a:off x="947738" y="823913"/>
          <a:ext cx="788987" cy="393700"/>
        </p:xfrm>
        <a:graphic>
          <a:graphicData uri="http://schemas.openxmlformats.org/presentationml/2006/ole">
            <mc:AlternateContent xmlns:mc="http://schemas.openxmlformats.org/markup-compatibility/2006">
              <mc:Choice xmlns:v="urn:schemas-microsoft-com:vml" Requires="v">
                <p:oleObj spid="_x0000_s297100" name="Equation" r:id="rId5" imgW="406080" imgH="203040" progId="Equation.DSMT4">
                  <p:embed/>
                </p:oleObj>
              </mc:Choice>
              <mc:Fallback>
                <p:oleObj name="Equation" r:id="rId5" imgW="40608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7738" y="823913"/>
                        <a:ext cx="788987"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9286" name="Object 22"/>
          <p:cNvGraphicFramePr>
            <a:graphicFrameLocks noChangeAspect="1"/>
          </p:cNvGraphicFramePr>
          <p:nvPr>
            <p:extLst>
              <p:ext uri="{D42A27DB-BD31-4B8C-83A1-F6EECF244321}">
                <p14:modId xmlns:p14="http://schemas.microsoft.com/office/powerpoint/2010/main" val="556946023"/>
              </p:ext>
            </p:extLst>
          </p:nvPr>
        </p:nvGraphicFramePr>
        <p:xfrm>
          <a:off x="2022475" y="796925"/>
          <a:ext cx="503238" cy="390525"/>
        </p:xfrm>
        <a:graphic>
          <a:graphicData uri="http://schemas.openxmlformats.org/presentationml/2006/ole">
            <mc:AlternateContent xmlns:mc="http://schemas.openxmlformats.org/markup-compatibility/2006">
              <mc:Choice xmlns:v="urn:schemas-microsoft-com:vml" Requires="v">
                <p:oleObj spid="_x0000_s297101" name="Equation" r:id="rId7" imgW="228600" imgH="177480" progId="Equation.DSMT4">
                  <p:embed/>
                </p:oleObj>
              </mc:Choice>
              <mc:Fallback>
                <p:oleObj name="Equation" r:id="rId7" imgW="228600" imgH="17748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22475" y="796925"/>
                        <a:ext cx="503238" cy="390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9287" name="Object 23"/>
          <p:cNvGraphicFramePr>
            <a:graphicFrameLocks noChangeAspect="1"/>
          </p:cNvGraphicFramePr>
          <p:nvPr>
            <p:extLst>
              <p:ext uri="{D42A27DB-BD31-4B8C-83A1-F6EECF244321}">
                <p14:modId xmlns:p14="http://schemas.microsoft.com/office/powerpoint/2010/main" val="1705107777"/>
              </p:ext>
            </p:extLst>
          </p:nvPr>
        </p:nvGraphicFramePr>
        <p:xfrm>
          <a:off x="2900363" y="841375"/>
          <a:ext cx="569912" cy="388938"/>
        </p:xfrm>
        <a:graphic>
          <a:graphicData uri="http://schemas.openxmlformats.org/presentationml/2006/ole">
            <mc:AlternateContent xmlns:mc="http://schemas.openxmlformats.org/markup-compatibility/2006">
              <mc:Choice xmlns:v="urn:schemas-microsoft-com:vml" Requires="v">
                <p:oleObj spid="_x0000_s297102" name="Equation" r:id="rId9" imgW="279360" imgH="190440" progId="Equation.DSMT4">
                  <p:embed/>
                </p:oleObj>
              </mc:Choice>
              <mc:Fallback>
                <p:oleObj name="Equation" r:id="rId9" imgW="279360" imgH="19044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00363" y="841375"/>
                        <a:ext cx="569912" cy="3889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33951756"/>
      </p:ext>
    </p:extLst>
  </p:cSld>
  <p:clrMapOvr>
    <a:masterClrMapping/>
  </p:clrMapOvr>
  <p:transition>
    <p:random/>
    <p:sndAc>
      <p:stSnd>
        <p:snd r:embed="rId3" name="camera.wav"/>
      </p:stSnd>
    </p:sndAc>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79628FA3-B6C5-446F-A3EE-9F2CD338212A}" type="slidenum">
              <a:rPr lang="zh-CN" altLang="en-US"/>
              <a:pPr>
                <a:defRPr/>
              </a:pPr>
              <a:t>79</a:t>
            </a:fld>
            <a:endParaRPr lang="en-US" altLang="zh-CN"/>
          </a:p>
        </p:txBody>
      </p:sp>
      <p:pic>
        <p:nvPicPr>
          <p:cNvPr id="70672" name="Picture 16" descr="2-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8700"/>
            <a:ext cx="9144000" cy="1641872"/>
          </a:xfrm>
          <a:prstGeom prst="rect">
            <a:avLst/>
          </a:prstGeom>
          <a:noFill/>
          <a:extLst>
            <a:ext uri="{909E8E84-426E-40DD-AFC4-6F175D3DCCD1}">
              <a14:hiddenFill xmlns:a14="http://schemas.microsoft.com/office/drawing/2010/main">
                <a:solidFill>
                  <a:srgbClr val="FFFFFF"/>
                </a:solidFill>
              </a14:hiddenFill>
            </a:ext>
          </a:extLst>
        </p:spPr>
      </p:pic>
      <p:sp>
        <p:nvSpPr>
          <p:cNvPr id="70673" name="内容占位符 1"/>
          <p:cNvSpPr>
            <a:spLocks/>
          </p:cNvSpPr>
          <p:nvPr/>
        </p:nvSpPr>
        <p:spPr bwMode="auto">
          <a:xfrm>
            <a:off x="0" y="2309191"/>
            <a:ext cx="9144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chemeClr val="bg2"/>
              </a:buClr>
              <a:buSzPct val="75000"/>
              <a:buFont typeface="Wingdings" pitchFamily="2" charset="2"/>
              <a:buChar char="n"/>
              <a:defRPr sz="3200">
                <a:solidFill>
                  <a:schemeClr val="tx1"/>
                </a:solidFill>
                <a:latin typeface="Arial" charset="0"/>
              </a:defRPr>
            </a:lvl1pPr>
            <a:lvl2pPr marL="742950" indent="-285750">
              <a:spcBef>
                <a:spcPct val="20000"/>
              </a:spcBef>
              <a:buClr>
                <a:schemeClr val="accent2"/>
              </a:buClr>
              <a:buSzPct val="80000"/>
              <a:buFont typeface="Wingdings" pitchFamily="2" charset="2"/>
              <a:buChar char="¨"/>
              <a:defRPr sz="2800">
                <a:solidFill>
                  <a:schemeClr val="tx1"/>
                </a:solidFill>
                <a:latin typeface="Arial" charset="0"/>
              </a:defRPr>
            </a:lvl2pPr>
            <a:lvl3pPr marL="1143000" indent="-228600">
              <a:spcBef>
                <a:spcPct val="20000"/>
              </a:spcBef>
              <a:buClr>
                <a:schemeClr val="bg2"/>
              </a:buClr>
              <a:buSzPct val="65000"/>
              <a:buFont typeface="Wingdings" pitchFamily="2" charset="2"/>
              <a:buChar char="n"/>
              <a:defRPr sz="2400">
                <a:solidFill>
                  <a:schemeClr val="tx1"/>
                </a:solidFill>
                <a:latin typeface="Arial" charset="0"/>
              </a:defRPr>
            </a:lvl3pPr>
            <a:lvl4pPr marL="1600200" indent="-228600">
              <a:spcBef>
                <a:spcPct val="20000"/>
              </a:spcBef>
              <a:buClr>
                <a:schemeClr val="accent2"/>
              </a:buClr>
              <a:buSzPct val="70000"/>
              <a:buFont typeface="Wingdings" pitchFamily="2" charset="2"/>
              <a:buChar char="¨"/>
              <a:defRPr sz="2000">
                <a:solidFill>
                  <a:schemeClr val="tx1"/>
                </a:solidFill>
                <a:latin typeface="Arial" charset="0"/>
              </a:defRPr>
            </a:lvl4pPr>
            <a:lvl5pPr marL="2057400" indent="-228600">
              <a:spcBef>
                <a:spcPct val="20000"/>
              </a:spcBef>
              <a:buClr>
                <a:schemeClr val="bg2"/>
              </a:buClr>
              <a:buFont typeface="Wingdings" pitchFamily="2" charset="2"/>
              <a:buChar char="§"/>
              <a:defRPr sz="2000">
                <a:solidFill>
                  <a:schemeClr val="tx1"/>
                </a:solidFill>
                <a:latin typeface="Arial" charset="0"/>
              </a:defRPr>
            </a:lvl5pPr>
            <a:lvl6pPr marL="2514600" indent="-228600" fontAlgn="base">
              <a:spcBef>
                <a:spcPct val="20000"/>
              </a:spcBef>
              <a:spcAft>
                <a:spcPct val="0"/>
              </a:spcAft>
              <a:buClr>
                <a:schemeClr val="bg2"/>
              </a:buClr>
              <a:buFont typeface="Wingdings" pitchFamily="2" charset="2"/>
              <a:buChar char="§"/>
              <a:defRPr sz="2000">
                <a:solidFill>
                  <a:schemeClr val="tx1"/>
                </a:solidFill>
                <a:latin typeface="Arial" charset="0"/>
              </a:defRPr>
            </a:lvl6pPr>
            <a:lvl7pPr marL="2971800" indent="-228600" fontAlgn="base">
              <a:spcBef>
                <a:spcPct val="20000"/>
              </a:spcBef>
              <a:spcAft>
                <a:spcPct val="0"/>
              </a:spcAft>
              <a:buClr>
                <a:schemeClr val="bg2"/>
              </a:buClr>
              <a:buFont typeface="Wingdings" pitchFamily="2" charset="2"/>
              <a:buChar char="§"/>
              <a:defRPr sz="2000">
                <a:solidFill>
                  <a:schemeClr val="tx1"/>
                </a:solidFill>
                <a:latin typeface="Arial" charset="0"/>
              </a:defRPr>
            </a:lvl7pPr>
            <a:lvl8pPr marL="3429000" indent="-228600" fontAlgn="base">
              <a:spcBef>
                <a:spcPct val="20000"/>
              </a:spcBef>
              <a:spcAft>
                <a:spcPct val="0"/>
              </a:spcAft>
              <a:buClr>
                <a:schemeClr val="bg2"/>
              </a:buClr>
              <a:buFont typeface="Wingdings" pitchFamily="2" charset="2"/>
              <a:buChar char="§"/>
              <a:defRPr sz="2000">
                <a:solidFill>
                  <a:schemeClr val="tx1"/>
                </a:solidFill>
                <a:latin typeface="Arial" charset="0"/>
              </a:defRPr>
            </a:lvl8pPr>
            <a:lvl9pPr marL="3886200" indent="-228600" fontAlgn="base">
              <a:spcBef>
                <a:spcPct val="20000"/>
              </a:spcBef>
              <a:spcAft>
                <a:spcPct val="0"/>
              </a:spcAft>
              <a:buClr>
                <a:schemeClr val="bg2"/>
              </a:buClr>
              <a:buFont typeface="Wingdings" pitchFamily="2" charset="2"/>
              <a:buChar char="§"/>
              <a:defRPr sz="2000">
                <a:solidFill>
                  <a:schemeClr val="tx1"/>
                </a:solidFill>
                <a:latin typeface="Arial" charset="0"/>
              </a:defRPr>
            </a:lvl9pPr>
          </a:lstStyle>
          <a:p>
            <a:pPr marL="0" indent="0" algn="l" fontAlgn="ctr">
              <a:lnSpc>
                <a:spcPct val="150000"/>
              </a:lnSpc>
              <a:spcBef>
                <a:spcPts val="0"/>
              </a:spcBef>
              <a:buFont typeface="Wingdings" pitchFamily="2" charset="2"/>
              <a:buNone/>
            </a:pPr>
            <a:r>
              <a:rPr lang="zh-CN" altLang="en-US" sz="2400" dirty="0" smtClean="0"/>
              <a:t>        除</a:t>
            </a:r>
            <a:r>
              <a:rPr lang="en-US" altLang="zh-CN" sz="2400" dirty="0">
                <a:ea typeface="宋体" charset="-122"/>
              </a:rPr>
              <a:t>P2.6</a:t>
            </a:r>
            <a:r>
              <a:rPr lang="zh-CN" altLang="en-US" sz="2400" dirty="0"/>
              <a:t>、</a:t>
            </a:r>
            <a:r>
              <a:rPr lang="en-US" altLang="zh-CN" sz="2400" dirty="0">
                <a:ea typeface="宋体" charset="-122"/>
              </a:rPr>
              <a:t>P2.5</a:t>
            </a:r>
            <a:r>
              <a:rPr lang="zh-CN" altLang="en-US" sz="2400" dirty="0"/>
              <a:t>固定外，其他“</a:t>
            </a:r>
            <a:r>
              <a:rPr lang="en-US" altLang="zh-CN" sz="2400" dirty="0"/>
              <a:t>×”</a:t>
            </a:r>
            <a:r>
              <a:rPr lang="zh-CN" altLang="en-US" sz="2400" dirty="0"/>
              <a:t>位均可变</a:t>
            </a:r>
            <a:r>
              <a:rPr lang="zh-CN" altLang="en-US" sz="2400" dirty="0" smtClean="0"/>
              <a:t>。</a:t>
            </a:r>
            <a:endParaRPr lang="en-US" altLang="zh-CN" sz="2400" dirty="0" smtClean="0"/>
          </a:p>
          <a:p>
            <a:pPr marL="0" indent="0" algn="l" fontAlgn="ctr">
              <a:lnSpc>
                <a:spcPct val="150000"/>
              </a:lnSpc>
              <a:spcBef>
                <a:spcPts val="0"/>
              </a:spcBef>
              <a:buFont typeface="Wingdings" pitchFamily="2" charset="2"/>
              <a:buNone/>
            </a:pPr>
            <a:r>
              <a:rPr lang="en-US" altLang="zh-CN" sz="2400" dirty="0"/>
              <a:t> </a:t>
            </a:r>
            <a:r>
              <a:rPr lang="en-US" altLang="zh-CN" sz="2400" dirty="0" smtClean="0"/>
              <a:t>       </a:t>
            </a:r>
            <a:r>
              <a:rPr lang="zh-CN" altLang="en-US" sz="2400" dirty="0" smtClean="0"/>
              <a:t>设</a:t>
            </a:r>
            <a:r>
              <a:rPr lang="zh-CN" altLang="en-US" sz="2400" dirty="0"/>
              <a:t>无用位</a:t>
            </a:r>
            <a:r>
              <a:rPr lang="en-US" altLang="zh-CN" sz="2400" dirty="0">
                <a:ea typeface="宋体" charset="-122"/>
              </a:rPr>
              <a:t>P2.7 = 1</a:t>
            </a:r>
            <a:r>
              <a:rPr lang="zh-CN" altLang="en-US" sz="2400" dirty="0"/>
              <a:t>，当</a:t>
            </a:r>
            <a:r>
              <a:rPr lang="zh-CN" altLang="en-US" sz="2400" b="1" dirty="0">
                <a:solidFill>
                  <a:srgbClr val="FF3300"/>
                </a:solidFill>
              </a:rPr>
              <a:t>“</a:t>
            </a:r>
            <a:r>
              <a:rPr lang="en-US" altLang="zh-CN" sz="2400" b="1" dirty="0">
                <a:solidFill>
                  <a:srgbClr val="FF3300"/>
                </a:solidFill>
              </a:rPr>
              <a:t>×”</a:t>
            </a:r>
            <a:r>
              <a:rPr lang="zh-CN" altLang="en-US" sz="2400" b="1" dirty="0">
                <a:solidFill>
                  <a:srgbClr val="FF3300"/>
                </a:solidFill>
              </a:rPr>
              <a:t>各位全为“</a:t>
            </a:r>
            <a:r>
              <a:rPr lang="en-US" altLang="zh-CN" sz="2400" b="1" dirty="0">
                <a:solidFill>
                  <a:srgbClr val="FF3300"/>
                </a:solidFill>
                <a:ea typeface="宋体" charset="-122"/>
              </a:rPr>
              <a:t>0</a:t>
            </a:r>
            <a:r>
              <a:rPr lang="zh-CN" altLang="en-US" sz="2400" b="1" dirty="0">
                <a:solidFill>
                  <a:srgbClr val="FF3300"/>
                </a:solidFill>
              </a:rPr>
              <a:t>”</a:t>
            </a:r>
            <a:r>
              <a:rPr lang="zh-CN" altLang="en-US" sz="2400" dirty="0"/>
              <a:t>时，则为</a:t>
            </a:r>
            <a:r>
              <a:rPr lang="zh-CN" altLang="en-US" sz="2400" b="1" dirty="0">
                <a:solidFill>
                  <a:srgbClr val="3333CC"/>
                </a:solidFill>
              </a:rPr>
              <a:t>最小地址</a:t>
            </a:r>
            <a:r>
              <a:rPr lang="en-US" altLang="zh-CN" sz="2400" b="1" dirty="0">
                <a:solidFill>
                  <a:srgbClr val="FF3300"/>
                </a:solidFill>
                <a:ea typeface="宋体" charset="-122"/>
              </a:rPr>
              <a:t>A000H</a:t>
            </a:r>
            <a:r>
              <a:rPr lang="zh-CN" altLang="en-US" sz="2400" dirty="0"/>
              <a:t>；当</a:t>
            </a:r>
            <a:r>
              <a:rPr lang="zh-CN" altLang="en-US" sz="2400" b="1" dirty="0"/>
              <a:t>“</a:t>
            </a:r>
            <a:r>
              <a:rPr lang="en-US" altLang="zh-CN" sz="2400" b="1" dirty="0">
                <a:solidFill>
                  <a:srgbClr val="3333CC"/>
                </a:solidFill>
              </a:rPr>
              <a:t>×”</a:t>
            </a:r>
            <a:r>
              <a:rPr lang="zh-CN" altLang="en-US" sz="2400" b="1" dirty="0">
                <a:solidFill>
                  <a:srgbClr val="3333CC"/>
                </a:solidFill>
              </a:rPr>
              <a:t>均为“</a:t>
            </a:r>
            <a:r>
              <a:rPr lang="en-US" altLang="zh-CN" sz="2400" b="1" dirty="0">
                <a:solidFill>
                  <a:srgbClr val="3333CC"/>
                </a:solidFill>
                <a:ea typeface="宋体" charset="-122"/>
              </a:rPr>
              <a:t>1</a:t>
            </a:r>
            <a:r>
              <a:rPr lang="zh-CN" altLang="en-US" sz="2400" b="1" dirty="0">
                <a:solidFill>
                  <a:srgbClr val="3333CC"/>
                </a:solidFill>
              </a:rPr>
              <a:t>”</a:t>
            </a:r>
            <a:r>
              <a:rPr lang="zh-CN" altLang="en-US" sz="2400" dirty="0"/>
              <a:t>时，则为</a:t>
            </a:r>
            <a:r>
              <a:rPr lang="zh-CN" altLang="en-US" sz="2400" b="1" dirty="0">
                <a:solidFill>
                  <a:srgbClr val="3333CC"/>
                </a:solidFill>
              </a:rPr>
              <a:t>最大地址</a:t>
            </a:r>
            <a:r>
              <a:rPr lang="en-US" altLang="zh-CN" sz="2400" b="1" dirty="0">
                <a:solidFill>
                  <a:srgbClr val="3333CC"/>
                </a:solidFill>
                <a:ea typeface="宋体" charset="-122"/>
              </a:rPr>
              <a:t>BFFFH</a:t>
            </a:r>
            <a:r>
              <a:rPr lang="zh-CN" altLang="en-US" sz="2400" dirty="0"/>
              <a:t>。</a:t>
            </a:r>
            <a:r>
              <a:rPr lang="en-US" altLang="zh-CN" sz="2400" dirty="0">
                <a:solidFill>
                  <a:srgbClr val="3333CC"/>
                </a:solidFill>
                <a:ea typeface="宋体" charset="-122"/>
              </a:rPr>
              <a:t>IC2</a:t>
            </a:r>
            <a:r>
              <a:rPr lang="zh-CN" altLang="en-US" sz="2400" dirty="0">
                <a:solidFill>
                  <a:srgbClr val="3333CC"/>
                </a:solidFill>
                <a:ea typeface="宋体" charset="-122"/>
              </a:rPr>
              <a:t>、</a:t>
            </a:r>
            <a:r>
              <a:rPr lang="en-US" altLang="zh-CN" sz="2400" dirty="0">
                <a:solidFill>
                  <a:srgbClr val="3333CC"/>
                </a:solidFill>
                <a:ea typeface="宋体" charset="-122"/>
              </a:rPr>
              <a:t>IC4</a:t>
            </a:r>
            <a:r>
              <a:rPr lang="zh-CN" altLang="en-US" sz="2400" dirty="0">
                <a:solidFill>
                  <a:srgbClr val="FF3300"/>
                </a:solidFill>
              </a:rPr>
              <a:t>的地址空间</a:t>
            </a:r>
            <a:r>
              <a:rPr lang="zh-CN" altLang="en-US" sz="2400" dirty="0">
                <a:solidFill>
                  <a:srgbClr val="3333CC"/>
                </a:solidFill>
              </a:rPr>
              <a:t>为</a:t>
            </a:r>
            <a:r>
              <a:rPr lang="en-US" altLang="zh-CN" sz="2400" dirty="0">
                <a:solidFill>
                  <a:srgbClr val="3333CC"/>
                </a:solidFill>
                <a:ea typeface="宋体" charset="-122"/>
              </a:rPr>
              <a:t>A000H</a:t>
            </a:r>
            <a:r>
              <a:rPr lang="zh-CN" altLang="en-US" sz="2400" dirty="0">
                <a:solidFill>
                  <a:srgbClr val="3333CC"/>
                </a:solidFill>
              </a:rPr>
              <a:t>～</a:t>
            </a:r>
            <a:r>
              <a:rPr lang="en-US" altLang="zh-CN" sz="2400" dirty="0">
                <a:solidFill>
                  <a:srgbClr val="3333CC"/>
                </a:solidFill>
                <a:ea typeface="宋体" charset="-122"/>
              </a:rPr>
              <a:t>BFFFH</a:t>
            </a:r>
            <a:r>
              <a:rPr lang="zh-CN" altLang="en-US" sz="2400" b="1" dirty="0">
                <a:solidFill>
                  <a:srgbClr val="FF3300"/>
                </a:solidFill>
              </a:rPr>
              <a:t>共</a:t>
            </a:r>
            <a:r>
              <a:rPr lang="en-US" altLang="zh-CN" sz="2400" b="1" dirty="0">
                <a:solidFill>
                  <a:srgbClr val="FF3300"/>
                </a:solidFill>
                <a:ea typeface="宋体" charset="-122"/>
              </a:rPr>
              <a:t>8KB</a:t>
            </a:r>
            <a:r>
              <a:rPr lang="zh-CN" altLang="en-US" sz="2400" dirty="0"/>
              <a:t>。</a:t>
            </a:r>
          </a:p>
          <a:p>
            <a:pPr marL="0" indent="0" algn="l" fontAlgn="ctr">
              <a:lnSpc>
                <a:spcPct val="150000"/>
              </a:lnSpc>
              <a:spcBef>
                <a:spcPts val="0"/>
              </a:spcBef>
              <a:buFont typeface="Wingdings" pitchFamily="2" charset="2"/>
              <a:buNone/>
            </a:pPr>
            <a:r>
              <a:rPr lang="zh-CN" altLang="en-US" sz="2400" dirty="0" smtClean="0"/>
              <a:t>        同理</a:t>
            </a:r>
            <a:r>
              <a:rPr lang="en-US" altLang="zh-CN" sz="2400" dirty="0">
                <a:solidFill>
                  <a:srgbClr val="FF3300"/>
                </a:solidFill>
                <a:ea typeface="宋体" charset="-122"/>
              </a:rPr>
              <a:t>IC1</a:t>
            </a:r>
            <a:r>
              <a:rPr lang="zh-CN" altLang="en-US" sz="2400" dirty="0">
                <a:solidFill>
                  <a:srgbClr val="FF3300"/>
                </a:solidFill>
              </a:rPr>
              <a:t>、</a:t>
            </a:r>
            <a:r>
              <a:rPr lang="en-US" altLang="zh-CN" sz="2400" dirty="0">
                <a:solidFill>
                  <a:srgbClr val="FF3300"/>
                </a:solidFill>
                <a:ea typeface="宋体" charset="-122"/>
              </a:rPr>
              <a:t>IC3</a:t>
            </a:r>
            <a:r>
              <a:rPr lang="zh-CN" altLang="en-US" sz="2400" dirty="0">
                <a:solidFill>
                  <a:srgbClr val="FF3300"/>
                </a:solidFill>
              </a:rPr>
              <a:t>的地址范围</a:t>
            </a:r>
            <a:r>
              <a:rPr lang="zh-CN" altLang="en-US" sz="2400" b="1" dirty="0">
                <a:solidFill>
                  <a:srgbClr val="3333CC"/>
                </a:solidFill>
              </a:rPr>
              <a:t>为</a:t>
            </a:r>
            <a:r>
              <a:rPr lang="en-US" altLang="zh-CN" sz="2400" b="1" dirty="0">
                <a:solidFill>
                  <a:srgbClr val="3333CC"/>
                </a:solidFill>
                <a:ea typeface="宋体" charset="-122"/>
              </a:rPr>
              <a:t>C000H</a:t>
            </a:r>
            <a:r>
              <a:rPr lang="zh-CN" altLang="en-US" sz="2400" b="1" dirty="0">
                <a:solidFill>
                  <a:srgbClr val="3333CC"/>
                </a:solidFill>
              </a:rPr>
              <a:t>～</a:t>
            </a:r>
            <a:r>
              <a:rPr lang="en-US" altLang="zh-CN" sz="2400" b="1" dirty="0">
                <a:solidFill>
                  <a:srgbClr val="3333CC"/>
                </a:solidFill>
                <a:ea typeface="宋体" charset="-122"/>
              </a:rPr>
              <a:t>DFFFH</a:t>
            </a:r>
            <a:r>
              <a:rPr lang="zh-CN" altLang="en-US" sz="2400" dirty="0"/>
              <a:t>。</a:t>
            </a:r>
          </a:p>
          <a:p>
            <a:pPr marL="0" indent="0" algn="l" fontAlgn="ctr">
              <a:lnSpc>
                <a:spcPct val="150000"/>
              </a:lnSpc>
              <a:spcBef>
                <a:spcPts val="0"/>
              </a:spcBef>
              <a:buFont typeface="Wingdings" pitchFamily="2" charset="2"/>
              <a:buNone/>
            </a:pPr>
            <a:r>
              <a:rPr lang="en-US" altLang="zh-CN" sz="2400" dirty="0" smtClean="0">
                <a:ea typeface="宋体" charset="-122"/>
              </a:rPr>
              <a:t>        4</a:t>
            </a:r>
            <a:r>
              <a:rPr lang="zh-CN" altLang="en-US" sz="2400" dirty="0"/>
              <a:t>片存储器各自所占的地址空间如</a:t>
            </a:r>
            <a:r>
              <a:rPr lang="zh-CN" altLang="en-US" sz="2400" b="1" dirty="0" smtClean="0">
                <a:solidFill>
                  <a:srgbClr val="3333CC"/>
                </a:solidFill>
                <a:hlinkClick r:id="" action="ppaction://hlinkshowjump?jump=nextslide"/>
              </a:rPr>
              <a:t>表</a:t>
            </a:r>
            <a:r>
              <a:rPr lang="en-US" altLang="zh-CN" sz="2400" b="1" dirty="0" smtClean="0">
                <a:solidFill>
                  <a:srgbClr val="3333CC"/>
                </a:solidFill>
                <a:hlinkClick r:id="" action="ppaction://hlinkshowjump?jump=nextslide"/>
              </a:rPr>
              <a:t>11</a:t>
            </a:r>
            <a:r>
              <a:rPr lang="en-US" altLang="zh-CN" sz="2400" b="1" dirty="0" smtClean="0">
                <a:solidFill>
                  <a:srgbClr val="3333CC"/>
                </a:solidFill>
                <a:ea typeface="宋体" charset="-122"/>
                <a:hlinkClick r:id="" action="ppaction://hlinkshowjump?jump=nextslide"/>
              </a:rPr>
              <a:t>-11</a:t>
            </a:r>
            <a:r>
              <a:rPr lang="zh-CN" altLang="en-US" sz="2400" dirty="0" smtClean="0"/>
              <a:t>所</a:t>
            </a:r>
            <a:r>
              <a:rPr lang="zh-CN" altLang="en-US" sz="2400" dirty="0"/>
              <a:t>示。 即使地址空间重叠，也不会发生数据冲突。</a:t>
            </a:r>
            <a:r>
              <a:rPr lang="en-US" altLang="zh-CN" sz="2400" dirty="0">
                <a:ea typeface="宋体" charset="-122"/>
              </a:rPr>
              <a:t>IC1</a:t>
            </a:r>
            <a:r>
              <a:rPr lang="zh-CN" altLang="en-US" sz="2400" dirty="0"/>
              <a:t>与</a:t>
            </a:r>
            <a:r>
              <a:rPr lang="en-US" altLang="zh-CN" sz="2400" dirty="0">
                <a:ea typeface="宋体" charset="-122"/>
              </a:rPr>
              <a:t>IC3</a:t>
            </a:r>
            <a:r>
              <a:rPr lang="zh-CN" altLang="en-US" sz="2400" dirty="0"/>
              <a:t>也同样如此。</a:t>
            </a:r>
          </a:p>
          <a:p>
            <a:pPr>
              <a:lnSpc>
                <a:spcPct val="130000"/>
              </a:lnSpc>
              <a:buFont typeface="Wingdings" pitchFamily="2" charset="2"/>
              <a:buNone/>
            </a:pPr>
            <a:endParaRPr lang="zh-CN" altLang="en-US" sz="2400" dirty="0"/>
          </a:p>
        </p:txBody>
      </p:sp>
      <p:sp>
        <p:nvSpPr>
          <p:cNvPr id="2" name="矩形 1"/>
          <p:cNvSpPr/>
          <p:nvPr/>
        </p:nvSpPr>
        <p:spPr>
          <a:xfrm>
            <a:off x="0" y="542836"/>
            <a:ext cx="9144000" cy="646331"/>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地址</a:t>
            </a:r>
            <a:r>
              <a:rPr lang="zh-CN" altLang="en-US" sz="2400" b="1" kern="0" dirty="0">
                <a:solidFill>
                  <a:srgbClr val="333399"/>
                </a:solidFill>
                <a:latin typeface="Arial"/>
                <a:ea typeface="幼圆"/>
              </a:rPr>
              <a:t>线</a:t>
            </a:r>
            <a:r>
              <a:rPr lang="en-US" altLang="zh-CN" sz="2400" b="1" kern="0" dirty="0" smtClean="0">
                <a:solidFill>
                  <a:srgbClr val="3333CC"/>
                </a:solidFill>
                <a:latin typeface="Arial"/>
                <a:ea typeface="宋体" charset="-122"/>
              </a:rPr>
              <a:t>A15</a:t>
            </a:r>
            <a:r>
              <a:rPr lang="zh-CN" altLang="en-US" sz="2400" b="1" kern="0" dirty="0" smtClean="0">
                <a:solidFill>
                  <a:srgbClr val="3333CC"/>
                </a:solidFill>
                <a:latin typeface="Arial"/>
                <a:ea typeface="宋体" charset="-122"/>
              </a:rPr>
              <a:t>～</a:t>
            </a:r>
            <a:r>
              <a:rPr lang="en-US" altLang="zh-CN" sz="2400" b="1" kern="0" dirty="0" smtClean="0">
                <a:solidFill>
                  <a:srgbClr val="3333CC"/>
                </a:solidFill>
                <a:latin typeface="Arial"/>
                <a:ea typeface="宋体" charset="-122"/>
              </a:rPr>
              <a:t>A0</a:t>
            </a:r>
            <a:r>
              <a:rPr lang="zh-CN" altLang="en-US" sz="2400" b="1" kern="0" dirty="0">
                <a:solidFill>
                  <a:srgbClr val="3333CC"/>
                </a:solidFill>
                <a:latin typeface="Arial"/>
                <a:ea typeface="幼圆"/>
              </a:rPr>
              <a:t>与</a:t>
            </a:r>
            <a:r>
              <a:rPr lang="en-US" altLang="zh-CN" sz="2400" b="1" kern="0" dirty="0">
                <a:solidFill>
                  <a:srgbClr val="3333CC"/>
                </a:solidFill>
                <a:latin typeface="Arial"/>
                <a:ea typeface="宋体" charset="-122"/>
              </a:rPr>
              <a:t>P2</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P0</a:t>
            </a:r>
            <a:r>
              <a:rPr lang="zh-CN" altLang="en-US" sz="2400" b="1" kern="0" dirty="0">
                <a:solidFill>
                  <a:srgbClr val="3333CC"/>
                </a:solidFill>
                <a:latin typeface="Arial"/>
                <a:ea typeface="幼圆"/>
              </a:rPr>
              <a:t>对应关系</a:t>
            </a:r>
            <a:r>
              <a:rPr lang="zh-CN" altLang="en-US" sz="2400" b="1" kern="0" dirty="0">
                <a:solidFill>
                  <a:srgbClr val="333399"/>
                </a:solidFill>
                <a:latin typeface="Arial"/>
                <a:ea typeface="幼圆"/>
              </a:rPr>
              <a:t>如下：</a:t>
            </a:r>
          </a:p>
        </p:txBody>
      </p:sp>
    </p:spTree>
    <p:extLst>
      <p:ext uri="{BB962C8B-B14F-4D97-AF65-F5344CB8AC3E}">
        <p14:creationId xmlns:p14="http://schemas.microsoft.com/office/powerpoint/2010/main" val="369743928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2DE70F8A-FE50-4177-9049-6349B3BEF67F}" type="slidenum">
              <a:rPr lang="zh-CN" altLang="en-US"/>
              <a:pPr>
                <a:defRPr/>
              </a:pPr>
              <a:t>80</a:t>
            </a:fld>
            <a:endParaRPr lang="en-US" altLang="zh-CN"/>
          </a:p>
        </p:txBody>
      </p:sp>
      <p:pic>
        <p:nvPicPr>
          <p:cNvPr id="71703" name="Picture 2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938130"/>
            <a:ext cx="9144000" cy="169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670708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4180BFAC-ACD7-4E1F-933D-3F150571FC92}" type="slidenum">
              <a:rPr lang="zh-CN" altLang="en-US"/>
              <a:pPr>
                <a:defRPr/>
              </a:pPr>
              <a:t>81</a:t>
            </a:fld>
            <a:endParaRPr lang="en-US" altLang="zh-CN"/>
          </a:p>
        </p:txBody>
      </p:sp>
      <p:sp>
        <p:nvSpPr>
          <p:cNvPr id="72706" name="内容占位符 1"/>
          <p:cNvSpPr>
            <a:spLocks noGrp="1"/>
          </p:cNvSpPr>
          <p:nvPr>
            <p:ph/>
          </p:nvPr>
        </p:nvSpPr>
        <p:spPr>
          <a:xfrm>
            <a:off x="0" y="520700"/>
            <a:ext cx="9144000" cy="5410200"/>
          </a:xfrm>
        </p:spPr>
        <p:txBody>
          <a:bodyPr/>
          <a:lstStyle/>
          <a:p>
            <a:pPr marL="0" indent="0" algn="l">
              <a:lnSpc>
                <a:spcPct val="150000"/>
              </a:lnSpc>
              <a:spcBef>
                <a:spcPts val="0"/>
              </a:spcBef>
            </a:pPr>
            <a:r>
              <a:rPr lang="en-US" altLang="zh-CN" dirty="0"/>
              <a:t>        </a:t>
            </a:r>
            <a:r>
              <a:rPr lang="en-US" altLang="zh-CN" dirty="0">
                <a:solidFill>
                  <a:srgbClr val="0000FF"/>
                </a:solidFill>
              </a:rPr>
              <a:t>【</a:t>
            </a:r>
            <a:r>
              <a:rPr lang="zh-CN" altLang="en-US" dirty="0">
                <a:solidFill>
                  <a:srgbClr val="0000FF"/>
                </a:solidFill>
              </a:rPr>
              <a:t>例</a:t>
            </a:r>
            <a:r>
              <a:rPr lang="en-US" altLang="zh-CN" dirty="0">
                <a:solidFill>
                  <a:srgbClr val="0000FF"/>
                </a:solidFill>
              </a:rPr>
              <a:t>11-8】 </a:t>
            </a:r>
            <a:r>
              <a:rPr lang="zh-CN" altLang="en-US" dirty="0"/>
              <a:t>采用译码法扩展</a:t>
            </a:r>
            <a:r>
              <a:rPr lang="en-US" altLang="zh-CN" dirty="0"/>
              <a:t>2</a:t>
            </a:r>
            <a:r>
              <a:rPr lang="zh-CN" altLang="en-US" dirty="0"/>
              <a:t>片</a:t>
            </a:r>
            <a:r>
              <a:rPr lang="en-US" altLang="zh-CN" dirty="0"/>
              <a:t>8KB EPROM</a:t>
            </a:r>
            <a:r>
              <a:rPr lang="zh-CN" altLang="en-US" dirty="0"/>
              <a:t>和</a:t>
            </a:r>
            <a:r>
              <a:rPr lang="en-US" altLang="zh-CN" dirty="0"/>
              <a:t>2</a:t>
            </a:r>
            <a:r>
              <a:rPr lang="zh-CN" altLang="en-US" dirty="0"/>
              <a:t>片</a:t>
            </a:r>
            <a:r>
              <a:rPr lang="en-US" altLang="zh-CN" dirty="0"/>
              <a:t>8KB RAM</a:t>
            </a:r>
            <a:r>
              <a:rPr lang="zh-CN" altLang="en-US" dirty="0"/>
              <a:t>。</a:t>
            </a:r>
            <a:r>
              <a:rPr lang="en-US" altLang="zh-CN" dirty="0"/>
              <a:t>EPROM</a:t>
            </a:r>
            <a:r>
              <a:rPr lang="zh-CN" altLang="en-US" dirty="0"/>
              <a:t>选用</a:t>
            </a:r>
            <a:r>
              <a:rPr lang="en-US" altLang="zh-CN" dirty="0"/>
              <a:t>2764</a:t>
            </a:r>
            <a:r>
              <a:rPr lang="zh-CN" altLang="en-US" dirty="0"/>
              <a:t>，</a:t>
            </a:r>
            <a:r>
              <a:rPr lang="en-US" altLang="zh-CN" dirty="0"/>
              <a:t>RAM</a:t>
            </a:r>
            <a:r>
              <a:rPr lang="zh-CN" altLang="en-US" dirty="0"/>
              <a:t>选用</a:t>
            </a:r>
            <a:r>
              <a:rPr lang="en-US" altLang="zh-CN" dirty="0"/>
              <a:t>6264</a:t>
            </a:r>
            <a:r>
              <a:rPr lang="zh-CN" altLang="en-US" dirty="0"/>
              <a:t>，共扩展</a:t>
            </a:r>
            <a:r>
              <a:rPr lang="en-US" altLang="zh-CN" dirty="0"/>
              <a:t>4</a:t>
            </a:r>
            <a:r>
              <a:rPr lang="zh-CN" altLang="en-US" dirty="0"/>
              <a:t>片芯片，扩展接口电路如</a:t>
            </a:r>
            <a:r>
              <a:rPr lang="zh-CN" altLang="en-US" dirty="0">
                <a:hlinkClick r:id="" action="ppaction://hlinkshowjump?jump=nextslide"/>
              </a:rPr>
              <a:t>图</a:t>
            </a:r>
            <a:r>
              <a:rPr lang="en-US" altLang="zh-CN" dirty="0">
                <a:hlinkClick r:id="" action="ppaction://hlinkshowjump?jump=nextslide"/>
              </a:rPr>
              <a:t>11-21</a:t>
            </a:r>
            <a:r>
              <a:rPr lang="zh-CN" altLang="en-US" dirty="0"/>
              <a:t>所示。试分析各存储器芯片的地址分布情况。</a:t>
            </a:r>
          </a:p>
          <a:p>
            <a:pPr marL="0" indent="0" algn="l">
              <a:lnSpc>
                <a:spcPct val="150000"/>
              </a:lnSpc>
              <a:spcBef>
                <a:spcPts val="0"/>
              </a:spcBef>
            </a:pPr>
            <a:r>
              <a:rPr lang="zh-CN" altLang="en-US" dirty="0"/>
              <a:t>解：</a:t>
            </a:r>
            <a:r>
              <a:rPr lang="zh-CN" altLang="en-US" dirty="0">
                <a:hlinkClick r:id="" action="ppaction://hlinkshowjump?jump=nextslide"/>
              </a:rPr>
              <a:t>图</a:t>
            </a:r>
            <a:r>
              <a:rPr lang="en-US" altLang="zh-CN" dirty="0">
                <a:hlinkClick r:id="" action="ppaction://hlinkshowjump?jump=nextslide"/>
              </a:rPr>
              <a:t>11-21</a:t>
            </a:r>
            <a:r>
              <a:rPr lang="zh-CN" altLang="en-US" dirty="0" smtClean="0"/>
              <a:t>中</a:t>
            </a:r>
            <a:r>
              <a:rPr lang="en-US" altLang="zh-CN" dirty="0"/>
              <a:t>74LS139</a:t>
            </a:r>
            <a:r>
              <a:rPr lang="zh-CN" altLang="en-US" dirty="0"/>
              <a:t>的</a:t>
            </a:r>
            <a:r>
              <a:rPr lang="en-US" altLang="zh-CN" dirty="0"/>
              <a:t>4</a:t>
            </a:r>
            <a:r>
              <a:rPr lang="zh-CN" altLang="en-US" dirty="0"/>
              <a:t>个输出端</a:t>
            </a:r>
            <a:r>
              <a:rPr lang="zh-CN" altLang="en-US" dirty="0" smtClean="0"/>
              <a:t>，     </a:t>
            </a:r>
            <a:r>
              <a:rPr lang="en-US" altLang="zh-CN" dirty="0" smtClean="0"/>
              <a:t>~    </a:t>
            </a:r>
            <a:r>
              <a:rPr lang="zh-CN" altLang="en-US" dirty="0" smtClean="0"/>
              <a:t> </a:t>
            </a:r>
            <a:r>
              <a:rPr lang="zh-CN" altLang="en-US" dirty="0"/>
              <a:t>分别连接</a:t>
            </a:r>
            <a:r>
              <a:rPr lang="en-US" altLang="zh-CN" dirty="0"/>
              <a:t>4</a:t>
            </a:r>
            <a:r>
              <a:rPr lang="zh-CN" altLang="en-US" dirty="0"/>
              <a:t>个芯片</a:t>
            </a:r>
            <a:r>
              <a:rPr lang="en-US" altLang="zh-CN" dirty="0"/>
              <a:t>IC1</a:t>
            </a:r>
            <a:r>
              <a:rPr lang="zh-CN" altLang="en-US" dirty="0"/>
              <a:t>、</a:t>
            </a:r>
            <a:r>
              <a:rPr lang="en-US" altLang="zh-CN" dirty="0"/>
              <a:t>IC2</a:t>
            </a:r>
            <a:r>
              <a:rPr lang="zh-CN" altLang="en-US" dirty="0"/>
              <a:t>、</a:t>
            </a:r>
            <a:r>
              <a:rPr lang="en-US" altLang="zh-CN" dirty="0"/>
              <a:t>IC3</a:t>
            </a:r>
            <a:r>
              <a:rPr lang="zh-CN" altLang="en-US" dirty="0"/>
              <a:t>、</a:t>
            </a:r>
            <a:r>
              <a:rPr lang="en-US" altLang="zh-CN" dirty="0"/>
              <a:t>IC4</a:t>
            </a:r>
            <a:r>
              <a:rPr lang="zh-CN" altLang="en-US" dirty="0"/>
              <a:t>的片选端。</a:t>
            </a:r>
            <a:r>
              <a:rPr lang="en-US" altLang="zh-CN" dirty="0"/>
              <a:t>74LS139</a:t>
            </a:r>
            <a:r>
              <a:rPr lang="zh-CN" altLang="en-US" dirty="0"/>
              <a:t>在对输入端译码时</a:t>
            </a:r>
            <a:r>
              <a:rPr lang="zh-CN" altLang="en-US" dirty="0" smtClean="0"/>
              <a:t>，</a:t>
            </a:r>
            <a:endParaRPr lang="en-US" altLang="zh-CN" dirty="0" smtClean="0"/>
          </a:p>
          <a:p>
            <a:pPr marL="0" indent="0" algn="l">
              <a:lnSpc>
                <a:spcPct val="150000"/>
              </a:lnSpc>
              <a:spcBef>
                <a:spcPts val="0"/>
              </a:spcBef>
            </a:pPr>
            <a:r>
              <a:rPr lang="en-US" altLang="zh-CN" dirty="0"/>
              <a:t> </a:t>
            </a:r>
            <a:r>
              <a:rPr lang="en-US" altLang="zh-CN" dirty="0" smtClean="0"/>
              <a:t>       ~      </a:t>
            </a:r>
            <a:r>
              <a:rPr lang="zh-CN" altLang="en-US" dirty="0" smtClean="0"/>
              <a:t> </a:t>
            </a:r>
            <a:r>
              <a:rPr lang="zh-CN" altLang="en-US" dirty="0"/>
              <a:t>每次只能有</a:t>
            </a:r>
            <a:r>
              <a:rPr lang="en-US" altLang="zh-CN" dirty="0"/>
              <a:t>1</a:t>
            </a:r>
            <a:r>
              <a:rPr lang="zh-CN" altLang="en-US" dirty="0"/>
              <a:t>位输出为</a:t>
            </a:r>
            <a:r>
              <a:rPr lang="en-US" altLang="zh-CN" dirty="0"/>
              <a:t>0</a:t>
            </a:r>
            <a:r>
              <a:rPr lang="zh-CN" altLang="en-US" dirty="0"/>
              <a:t>，其他</a:t>
            </a:r>
            <a:r>
              <a:rPr lang="en-US" altLang="zh-CN" dirty="0"/>
              <a:t>3</a:t>
            </a:r>
            <a:r>
              <a:rPr lang="zh-CN" altLang="en-US" dirty="0"/>
              <a:t>位全</a:t>
            </a:r>
            <a:r>
              <a:rPr lang="zh-CN" altLang="en-US" dirty="0" smtClean="0"/>
              <a:t>为</a:t>
            </a:r>
            <a:r>
              <a:rPr lang="en-US" altLang="zh-CN" dirty="0"/>
              <a:t>1</a:t>
            </a:r>
            <a:r>
              <a:rPr lang="zh-CN" altLang="en-US" dirty="0" smtClean="0"/>
              <a:t>，</a:t>
            </a:r>
            <a:r>
              <a:rPr lang="zh-CN" altLang="en-US" dirty="0"/>
              <a:t>输出为</a:t>
            </a:r>
            <a:r>
              <a:rPr lang="en-US" altLang="zh-CN" dirty="0"/>
              <a:t>0</a:t>
            </a:r>
            <a:r>
              <a:rPr lang="zh-CN" altLang="en-US" dirty="0"/>
              <a:t>的一端所连接的芯片被选中。</a:t>
            </a:r>
          </a:p>
          <a:p>
            <a:pPr marL="0" indent="0" algn="l">
              <a:lnSpc>
                <a:spcPct val="150000"/>
              </a:lnSpc>
              <a:spcBef>
                <a:spcPts val="0"/>
              </a:spcBef>
            </a:pPr>
            <a:r>
              <a:rPr lang="zh-CN" altLang="en-US" dirty="0" smtClean="0"/>
              <a:t>        译码</a:t>
            </a:r>
            <a:r>
              <a:rPr lang="zh-CN" altLang="en-US" dirty="0"/>
              <a:t>法地址分配，首先要根据译码芯片真值表确定译码芯片的输入状态，由此再判断其输出端选中芯片的地址。</a:t>
            </a:r>
          </a:p>
          <a:p>
            <a:pPr marL="0" indent="0" algn="l">
              <a:lnSpc>
                <a:spcPct val="150000"/>
              </a:lnSpc>
              <a:spcBef>
                <a:spcPts val="0"/>
              </a:spcBef>
            </a:pPr>
            <a:endParaRPr lang="en-US" altLang="zh-CN" b="1" dirty="0" smtClean="0">
              <a:solidFill>
                <a:srgbClr val="FF3300"/>
              </a:solidFill>
            </a:endParaRPr>
          </a:p>
          <a:p>
            <a:pPr marL="0" indent="0" algn="l">
              <a:lnSpc>
                <a:spcPct val="150000"/>
              </a:lnSpc>
              <a:spcBef>
                <a:spcPts val="0"/>
              </a:spcBef>
            </a:pPr>
            <a:endParaRPr lang="zh-CN" altLang="en-US" dirty="0" smtClean="0"/>
          </a:p>
        </p:txBody>
      </p:sp>
      <p:graphicFrame>
        <p:nvGraphicFramePr>
          <p:cNvPr id="72714" name="Object 10"/>
          <p:cNvGraphicFramePr>
            <a:graphicFrameLocks noChangeAspect="1"/>
          </p:cNvGraphicFramePr>
          <p:nvPr>
            <p:extLst>
              <p:ext uri="{D42A27DB-BD31-4B8C-83A1-F6EECF244321}">
                <p14:modId xmlns:p14="http://schemas.microsoft.com/office/powerpoint/2010/main" val="1048211435"/>
              </p:ext>
            </p:extLst>
          </p:nvPr>
        </p:nvGraphicFramePr>
        <p:xfrm>
          <a:off x="5143500" y="2311400"/>
          <a:ext cx="433388" cy="407988"/>
        </p:xfrm>
        <a:graphic>
          <a:graphicData uri="http://schemas.openxmlformats.org/presentationml/2006/ole">
            <mc:AlternateContent xmlns:mc="http://schemas.openxmlformats.org/markup-compatibility/2006">
              <mc:Choice xmlns:v="urn:schemas-microsoft-com:vml" Requires="v">
                <p:oleObj spid="_x0000_s298166" name="Equation" r:id="rId3" imgW="228600" imgH="215640" progId="Equation.DSMT4">
                  <p:embed/>
                </p:oleObj>
              </mc:Choice>
              <mc:Fallback>
                <p:oleObj name="Equation" r:id="rId3" imgW="2286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3500" y="2311400"/>
                        <a:ext cx="433388"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2715" name="Object 11"/>
          <p:cNvGraphicFramePr>
            <a:graphicFrameLocks noChangeAspect="1"/>
          </p:cNvGraphicFramePr>
          <p:nvPr>
            <p:extLst>
              <p:ext uri="{D42A27DB-BD31-4B8C-83A1-F6EECF244321}">
                <p14:modId xmlns:p14="http://schemas.microsoft.com/office/powerpoint/2010/main" val="2753093506"/>
              </p:ext>
            </p:extLst>
          </p:nvPr>
        </p:nvGraphicFramePr>
        <p:xfrm>
          <a:off x="5918200" y="2325688"/>
          <a:ext cx="433388" cy="407987"/>
        </p:xfrm>
        <a:graphic>
          <a:graphicData uri="http://schemas.openxmlformats.org/presentationml/2006/ole">
            <mc:AlternateContent xmlns:mc="http://schemas.openxmlformats.org/markup-compatibility/2006">
              <mc:Choice xmlns:v="urn:schemas-microsoft-com:vml" Requires="v">
                <p:oleObj spid="_x0000_s298167" name="Equation" r:id="rId5" imgW="228600" imgH="215640" progId="Equation.DSMT4">
                  <p:embed/>
                </p:oleObj>
              </mc:Choice>
              <mc:Fallback>
                <p:oleObj name="Equation" r:id="rId5" imgW="2286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18200" y="2325688"/>
                        <a:ext cx="433388" cy="407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2716" name="Object 12"/>
          <p:cNvGraphicFramePr>
            <a:graphicFrameLocks noChangeAspect="1"/>
          </p:cNvGraphicFramePr>
          <p:nvPr>
            <p:extLst>
              <p:ext uri="{D42A27DB-BD31-4B8C-83A1-F6EECF244321}">
                <p14:modId xmlns:p14="http://schemas.microsoft.com/office/powerpoint/2010/main" val="3254053093"/>
              </p:ext>
            </p:extLst>
          </p:nvPr>
        </p:nvGraphicFramePr>
        <p:xfrm>
          <a:off x="152400" y="3398838"/>
          <a:ext cx="433388" cy="407987"/>
        </p:xfrm>
        <a:graphic>
          <a:graphicData uri="http://schemas.openxmlformats.org/presentationml/2006/ole">
            <mc:AlternateContent xmlns:mc="http://schemas.openxmlformats.org/markup-compatibility/2006">
              <mc:Choice xmlns:v="urn:schemas-microsoft-com:vml" Requires="v">
                <p:oleObj spid="_x0000_s298168" name="Equation" r:id="rId7" imgW="228600" imgH="215640" progId="Equation.DSMT4">
                  <p:embed/>
                </p:oleObj>
              </mc:Choice>
              <mc:Fallback>
                <p:oleObj name="Equation" r:id="rId7" imgW="2286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3398838"/>
                        <a:ext cx="433388" cy="407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2717" name="Object 13"/>
          <p:cNvGraphicFramePr>
            <a:graphicFrameLocks noChangeAspect="1"/>
          </p:cNvGraphicFramePr>
          <p:nvPr>
            <p:extLst>
              <p:ext uri="{D42A27DB-BD31-4B8C-83A1-F6EECF244321}">
                <p14:modId xmlns:p14="http://schemas.microsoft.com/office/powerpoint/2010/main" val="3055746528"/>
              </p:ext>
            </p:extLst>
          </p:nvPr>
        </p:nvGraphicFramePr>
        <p:xfrm>
          <a:off x="1055688" y="3411538"/>
          <a:ext cx="433387" cy="407987"/>
        </p:xfrm>
        <a:graphic>
          <a:graphicData uri="http://schemas.openxmlformats.org/presentationml/2006/ole">
            <mc:AlternateContent xmlns:mc="http://schemas.openxmlformats.org/markup-compatibility/2006">
              <mc:Choice xmlns:v="urn:schemas-microsoft-com:vml" Requires="v">
                <p:oleObj spid="_x0000_s298169" name="Equation" r:id="rId8" imgW="228600" imgH="215640" progId="Equation.DSMT4">
                  <p:embed/>
                </p:oleObj>
              </mc:Choice>
              <mc:Fallback>
                <p:oleObj name="Equation" r:id="rId8" imgW="22860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55688" y="3411538"/>
                        <a:ext cx="433387" cy="407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95072858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ABD25BE0-60BC-4309-840A-CE7958AFC28B}" type="slidenum">
              <a:rPr lang="zh-CN" altLang="en-US"/>
              <a:pPr>
                <a:defRPr/>
              </a:pPr>
              <a:t>82</a:t>
            </a:fld>
            <a:endParaRPr lang="en-US" altLang="zh-CN"/>
          </a:p>
        </p:txBody>
      </p:sp>
      <p:sp>
        <p:nvSpPr>
          <p:cNvPr id="73739" name="Rectangle 11"/>
          <p:cNvSpPr>
            <a:spLocks noChangeArrowheads="1"/>
          </p:cNvSpPr>
          <p:nvPr/>
        </p:nvSpPr>
        <p:spPr bwMode="auto">
          <a:xfrm>
            <a:off x="1879380" y="6053168"/>
            <a:ext cx="523919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11-21</a:t>
            </a:r>
            <a:r>
              <a:rPr lang="en-US" altLang="zh-CN" sz="2000" b="1" dirty="0" smtClean="0">
                <a:solidFill>
                  <a:srgbClr val="3333CC"/>
                </a:solidFill>
              </a:rPr>
              <a:t>  </a:t>
            </a:r>
            <a:r>
              <a:rPr lang="zh-CN" altLang="en-US" sz="2000" b="1" dirty="0">
                <a:solidFill>
                  <a:srgbClr val="3333CC"/>
                </a:solidFill>
              </a:rPr>
              <a:t>采用译码法的综合扩展电路图示例</a:t>
            </a:r>
          </a:p>
        </p:txBody>
      </p:sp>
      <p:pic>
        <p:nvPicPr>
          <p:cNvPr id="73740" name="Picture 1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564282"/>
            <a:ext cx="9144000" cy="550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12370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32A0C8D4-620A-476D-82CF-CEAB924BA44C}" type="slidenum">
              <a:rPr lang="zh-CN" altLang="en-US"/>
              <a:pPr>
                <a:defRPr/>
              </a:pPr>
              <a:t>83</a:t>
            </a:fld>
            <a:endParaRPr lang="en-US" altLang="zh-CN"/>
          </a:p>
        </p:txBody>
      </p:sp>
      <p:sp>
        <p:nvSpPr>
          <p:cNvPr id="74754" name="内容占位符 1"/>
          <p:cNvSpPr>
            <a:spLocks noGrp="1"/>
          </p:cNvSpPr>
          <p:nvPr>
            <p:ph/>
          </p:nvPr>
        </p:nvSpPr>
        <p:spPr>
          <a:xfrm>
            <a:off x="0" y="558800"/>
            <a:ext cx="9144000" cy="5410200"/>
          </a:xfrm>
        </p:spPr>
        <p:txBody>
          <a:bodyPr/>
          <a:lstStyle/>
          <a:p>
            <a:pPr marL="0" indent="0" algn="l">
              <a:lnSpc>
                <a:spcPct val="150000"/>
              </a:lnSpc>
              <a:spcBef>
                <a:spcPts val="0"/>
              </a:spcBef>
            </a:pPr>
            <a:r>
              <a:rPr lang="zh-CN" altLang="en-US" dirty="0" smtClean="0"/>
              <a:t>        如</a:t>
            </a:r>
            <a:r>
              <a:rPr lang="zh-CN" altLang="en-US" dirty="0" smtClean="0">
                <a:hlinkClick r:id="" action="ppaction://hlinkshowjump?jump=previousslide"/>
              </a:rPr>
              <a:t>图</a:t>
            </a:r>
            <a:r>
              <a:rPr lang="en-US" altLang="zh-CN" dirty="0" smtClean="0">
                <a:hlinkClick r:id="" action="ppaction://hlinkshowjump?jump=previousslide"/>
              </a:rPr>
              <a:t>11</a:t>
            </a:r>
            <a:r>
              <a:rPr lang="en-US" altLang="zh-CN" dirty="0" smtClean="0">
                <a:ea typeface="宋体" charset="-122"/>
                <a:hlinkClick r:id="" action="ppaction://hlinkshowjump?jump=previousslide"/>
              </a:rPr>
              <a:t>-21</a:t>
            </a:r>
            <a:r>
              <a:rPr lang="zh-CN" altLang="en-US" dirty="0" smtClean="0"/>
              <a:t>，</a:t>
            </a:r>
            <a:r>
              <a:rPr lang="en-US" altLang="zh-CN" dirty="0" smtClean="0">
                <a:ea typeface="宋体" charset="-122"/>
              </a:rPr>
              <a:t>74LS139</a:t>
            </a:r>
            <a:r>
              <a:rPr lang="zh-CN" altLang="en-US" dirty="0" smtClean="0"/>
              <a:t>的输入端</a:t>
            </a:r>
            <a:r>
              <a:rPr lang="en-US" altLang="zh-CN" dirty="0" smtClean="0">
                <a:ea typeface="宋体" charset="-122"/>
              </a:rPr>
              <a:t>A</a:t>
            </a:r>
            <a:r>
              <a:rPr lang="zh-CN" altLang="en-US" dirty="0" smtClean="0"/>
              <a:t>、</a:t>
            </a:r>
            <a:r>
              <a:rPr lang="en-US" altLang="zh-CN" dirty="0" smtClean="0">
                <a:ea typeface="宋体" charset="-122"/>
              </a:rPr>
              <a:t>B</a:t>
            </a:r>
            <a:r>
              <a:rPr lang="zh-CN" altLang="en-US" dirty="0" smtClean="0"/>
              <a:t>、</a:t>
            </a:r>
            <a:r>
              <a:rPr lang="zh-CN" altLang="en-US" dirty="0" smtClean="0">
                <a:ea typeface="宋体" charset="-122"/>
              </a:rPr>
              <a:t>  </a:t>
            </a:r>
            <a:r>
              <a:rPr lang="zh-CN" altLang="en-US" dirty="0" smtClean="0"/>
              <a:t>分别接</a:t>
            </a:r>
            <a:r>
              <a:rPr lang="en-US" altLang="zh-CN" dirty="0" smtClean="0">
                <a:ea typeface="宋体" charset="-122"/>
              </a:rPr>
              <a:t>P2</a:t>
            </a:r>
            <a:r>
              <a:rPr lang="zh-CN" altLang="en-US" dirty="0" smtClean="0"/>
              <a:t>口的</a:t>
            </a:r>
            <a:r>
              <a:rPr lang="en-US" altLang="zh-CN" dirty="0" smtClean="0">
                <a:ea typeface="宋体" charset="-122"/>
              </a:rPr>
              <a:t>P2.5</a:t>
            </a:r>
            <a:r>
              <a:rPr lang="zh-CN" altLang="en-US" dirty="0" smtClean="0"/>
              <a:t>、</a:t>
            </a:r>
            <a:r>
              <a:rPr lang="en-US" altLang="zh-CN" dirty="0" smtClean="0">
                <a:ea typeface="宋体" charset="-122"/>
              </a:rPr>
              <a:t>P2.6</a:t>
            </a:r>
            <a:r>
              <a:rPr lang="zh-CN" altLang="en-US" dirty="0" smtClean="0"/>
              <a:t>、</a:t>
            </a:r>
            <a:r>
              <a:rPr lang="en-US" altLang="zh-CN" dirty="0" smtClean="0">
                <a:ea typeface="宋体" charset="-122"/>
              </a:rPr>
              <a:t>P2.7</a:t>
            </a:r>
            <a:r>
              <a:rPr lang="zh-CN" altLang="en-US" dirty="0" smtClean="0"/>
              <a:t>三端，</a:t>
            </a:r>
            <a:r>
              <a:rPr lang="zh-CN" altLang="en-US" dirty="0" smtClean="0">
                <a:ea typeface="宋体" charset="-122"/>
              </a:rPr>
              <a:t>     </a:t>
            </a:r>
            <a:r>
              <a:rPr lang="zh-CN" altLang="en-US" dirty="0" smtClean="0"/>
              <a:t>为使能端，低电平有效。</a:t>
            </a:r>
          </a:p>
          <a:p>
            <a:pPr marL="0" indent="0" algn="l">
              <a:lnSpc>
                <a:spcPct val="150000"/>
              </a:lnSpc>
              <a:spcBef>
                <a:spcPts val="0"/>
              </a:spcBef>
            </a:pPr>
            <a:r>
              <a:rPr lang="zh-CN" altLang="en-US" dirty="0" smtClean="0"/>
              <a:t>        由</a:t>
            </a:r>
            <a:r>
              <a:rPr lang="zh-CN" altLang="en-US" b="1" dirty="0" smtClean="0">
                <a:solidFill>
                  <a:srgbClr val="FF3300"/>
                </a:solidFill>
                <a:hlinkClick r:id="rId3" action="ppaction://hlinksldjump"/>
              </a:rPr>
              <a:t>表</a:t>
            </a:r>
            <a:r>
              <a:rPr lang="en-US" altLang="zh-CN" b="1" dirty="0" smtClean="0">
                <a:solidFill>
                  <a:srgbClr val="FF3300"/>
                </a:solidFill>
                <a:hlinkClick r:id="rId3" action="ppaction://hlinksldjump"/>
              </a:rPr>
              <a:t>11</a:t>
            </a:r>
            <a:r>
              <a:rPr lang="en-US" altLang="zh-CN" b="1" dirty="0" smtClean="0">
                <a:solidFill>
                  <a:srgbClr val="FF3300"/>
                </a:solidFill>
                <a:ea typeface="宋体" charset="-122"/>
                <a:hlinkClick r:id="rId3" action="ppaction://hlinksldjump"/>
              </a:rPr>
              <a:t>-4</a:t>
            </a:r>
            <a:r>
              <a:rPr lang="en-US" altLang="zh-CN" dirty="0" smtClean="0">
                <a:ea typeface="宋体" charset="-122"/>
                <a:hlinkClick r:id="rId3" action="ppaction://hlinksldjump"/>
              </a:rPr>
              <a:t>  </a:t>
            </a:r>
            <a:r>
              <a:rPr lang="en-US" altLang="zh-CN" b="1" dirty="0" smtClean="0">
                <a:solidFill>
                  <a:srgbClr val="3333CC"/>
                </a:solidFill>
                <a:ea typeface="宋体" charset="-122"/>
              </a:rPr>
              <a:t>74LS139</a:t>
            </a:r>
            <a:r>
              <a:rPr lang="zh-CN" altLang="en-US" dirty="0" smtClean="0"/>
              <a:t>的真值表可见，当</a:t>
            </a:r>
            <a:r>
              <a:rPr lang="zh-CN" altLang="en-US" dirty="0" smtClean="0">
                <a:ea typeface="宋体" charset="-122"/>
              </a:rPr>
              <a:t>       </a:t>
            </a:r>
            <a:r>
              <a:rPr lang="en-US" altLang="zh-CN" b="1" dirty="0" smtClean="0">
                <a:solidFill>
                  <a:srgbClr val="3333CC"/>
                </a:solidFill>
                <a:ea typeface="宋体" charset="-122"/>
              </a:rPr>
              <a:t>=0</a:t>
            </a:r>
            <a:r>
              <a:rPr lang="zh-CN" altLang="en-US" b="1" dirty="0" smtClean="0">
                <a:solidFill>
                  <a:srgbClr val="3333CC"/>
                </a:solidFill>
              </a:rPr>
              <a:t>、</a:t>
            </a:r>
            <a:r>
              <a:rPr lang="en-US" altLang="zh-CN" b="1" dirty="0" smtClean="0">
                <a:solidFill>
                  <a:srgbClr val="3333CC"/>
                </a:solidFill>
                <a:ea typeface="宋体" charset="-122"/>
              </a:rPr>
              <a:t>A=0</a:t>
            </a:r>
            <a:r>
              <a:rPr lang="zh-CN" altLang="en-US" b="1" dirty="0" smtClean="0">
                <a:solidFill>
                  <a:srgbClr val="3333CC"/>
                </a:solidFill>
              </a:rPr>
              <a:t>、</a:t>
            </a:r>
            <a:r>
              <a:rPr lang="en-US" altLang="zh-CN" b="1" dirty="0" smtClean="0">
                <a:solidFill>
                  <a:srgbClr val="3333CC"/>
                </a:solidFill>
                <a:ea typeface="宋体" charset="-122"/>
              </a:rPr>
              <a:t>B=0</a:t>
            </a:r>
            <a:r>
              <a:rPr lang="zh-CN" altLang="en-US" dirty="0" smtClean="0"/>
              <a:t>时，输出端只有</a:t>
            </a:r>
            <a:r>
              <a:rPr lang="en-US" altLang="zh-CN" dirty="0" smtClean="0">
                <a:ea typeface="宋体" charset="-122"/>
              </a:rPr>
              <a:t>      </a:t>
            </a:r>
            <a:r>
              <a:rPr lang="zh-CN" altLang="en-US" dirty="0" smtClean="0"/>
              <a:t>为“</a:t>
            </a:r>
            <a:r>
              <a:rPr lang="en-US" altLang="zh-CN" dirty="0" smtClean="0">
                <a:ea typeface="宋体" charset="-122"/>
              </a:rPr>
              <a:t>0</a:t>
            </a:r>
            <a:r>
              <a:rPr lang="zh-CN" altLang="en-US" dirty="0" smtClean="0"/>
              <a:t>”，</a:t>
            </a:r>
            <a:r>
              <a:rPr lang="en-US" altLang="zh-CN" dirty="0" smtClean="0">
                <a:ea typeface="宋体" charset="-122"/>
              </a:rPr>
              <a:t>    </a:t>
            </a:r>
            <a:r>
              <a:rPr lang="zh-CN" altLang="en-US" dirty="0" smtClean="0">
                <a:ea typeface="宋体" charset="-122"/>
              </a:rPr>
              <a:t>～    </a:t>
            </a:r>
            <a:r>
              <a:rPr lang="en-US" altLang="zh-CN" dirty="0" smtClean="0">
                <a:ea typeface="宋体" charset="-122"/>
              </a:rPr>
              <a:t>     </a:t>
            </a:r>
            <a:r>
              <a:rPr lang="zh-CN" altLang="en-US" dirty="0" smtClean="0"/>
              <a:t>全为“</a:t>
            </a:r>
            <a:r>
              <a:rPr lang="en-US" altLang="zh-CN" dirty="0" smtClean="0">
                <a:ea typeface="宋体" charset="-122"/>
              </a:rPr>
              <a:t>1</a:t>
            </a:r>
            <a:r>
              <a:rPr lang="zh-CN" altLang="en-US" dirty="0" smtClean="0"/>
              <a:t>”，选中</a:t>
            </a:r>
            <a:r>
              <a:rPr lang="en-US" altLang="zh-CN" dirty="0" smtClean="0">
                <a:ea typeface="宋体" charset="-122"/>
              </a:rPr>
              <a:t>IC1</a:t>
            </a:r>
            <a:r>
              <a:rPr lang="zh-CN" altLang="en-US" dirty="0" smtClean="0"/>
              <a:t>。这样，</a:t>
            </a:r>
            <a:r>
              <a:rPr lang="en-US" altLang="zh-CN" dirty="0" smtClean="0">
                <a:ea typeface="宋体" charset="-122"/>
              </a:rPr>
              <a:t>P2.7</a:t>
            </a:r>
            <a:r>
              <a:rPr lang="zh-CN" altLang="en-US" dirty="0" smtClean="0"/>
              <a:t>、</a:t>
            </a:r>
            <a:r>
              <a:rPr lang="en-US" altLang="zh-CN" dirty="0" smtClean="0">
                <a:ea typeface="宋体" charset="-122"/>
              </a:rPr>
              <a:t>P2.6</a:t>
            </a:r>
            <a:r>
              <a:rPr lang="zh-CN" altLang="en-US" dirty="0" smtClean="0"/>
              <a:t>、</a:t>
            </a:r>
            <a:r>
              <a:rPr lang="en-US" altLang="zh-CN" dirty="0" smtClean="0">
                <a:ea typeface="宋体" charset="-122"/>
              </a:rPr>
              <a:t>P2.5</a:t>
            </a:r>
            <a:r>
              <a:rPr lang="zh-CN" altLang="en-US" dirty="0" smtClean="0"/>
              <a:t>全为</a:t>
            </a:r>
            <a:r>
              <a:rPr lang="en-US" altLang="zh-CN" dirty="0" smtClean="0">
                <a:ea typeface="宋体" charset="-122"/>
              </a:rPr>
              <a:t>0</a:t>
            </a:r>
            <a:r>
              <a:rPr lang="zh-CN" altLang="en-US" dirty="0" smtClean="0"/>
              <a:t>，</a:t>
            </a:r>
            <a:r>
              <a:rPr lang="en-US" altLang="zh-CN" dirty="0" smtClean="0">
                <a:ea typeface="宋体" charset="-122"/>
              </a:rPr>
              <a:t>P2.4</a:t>
            </a:r>
            <a:r>
              <a:rPr lang="zh-CN" altLang="en-US" dirty="0" smtClean="0">
                <a:ea typeface="宋体" charset="-122"/>
              </a:rPr>
              <a:t>～</a:t>
            </a:r>
            <a:r>
              <a:rPr lang="en-US" altLang="zh-CN" dirty="0" smtClean="0">
                <a:ea typeface="宋体" charset="-122"/>
              </a:rPr>
              <a:t>P2.0</a:t>
            </a:r>
            <a:r>
              <a:rPr lang="zh-CN" altLang="en-US" dirty="0" smtClean="0"/>
              <a:t>与</a:t>
            </a:r>
            <a:r>
              <a:rPr lang="en-US" altLang="zh-CN" dirty="0" smtClean="0">
                <a:ea typeface="宋体" charset="-122"/>
              </a:rPr>
              <a:t>P0.7</a:t>
            </a:r>
            <a:r>
              <a:rPr lang="zh-CN" altLang="en-US" dirty="0" smtClean="0">
                <a:ea typeface="宋体" charset="-122"/>
              </a:rPr>
              <a:t>～</a:t>
            </a:r>
            <a:r>
              <a:rPr lang="en-US" altLang="zh-CN" dirty="0" smtClean="0">
                <a:ea typeface="宋体" charset="-122"/>
              </a:rPr>
              <a:t>P0.0</a:t>
            </a:r>
            <a:r>
              <a:rPr lang="zh-CN" altLang="en-US" dirty="0" smtClean="0"/>
              <a:t>这</a:t>
            </a:r>
            <a:r>
              <a:rPr lang="en-US" altLang="zh-CN" dirty="0" smtClean="0">
                <a:ea typeface="宋体" charset="-122"/>
              </a:rPr>
              <a:t>13</a:t>
            </a:r>
            <a:r>
              <a:rPr lang="zh-CN" altLang="en-US" dirty="0" smtClean="0"/>
              <a:t>条地址线的任意状态都能选中</a:t>
            </a:r>
            <a:r>
              <a:rPr lang="en-US" altLang="zh-CN" dirty="0" smtClean="0">
                <a:ea typeface="宋体" charset="-122"/>
              </a:rPr>
              <a:t>IC1</a:t>
            </a:r>
            <a:r>
              <a:rPr lang="zh-CN" altLang="en-US" dirty="0" smtClean="0"/>
              <a:t>的某一单元。</a:t>
            </a:r>
          </a:p>
          <a:p>
            <a:pPr marL="0" indent="0" algn="l">
              <a:lnSpc>
                <a:spcPct val="150000"/>
              </a:lnSpc>
              <a:spcBef>
                <a:spcPts val="0"/>
              </a:spcBef>
            </a:pPr>
            <a:r>
              <a:rPr lang="zh-CN" altLang="en-US" dirty="0" smtClean="0"/>
              <a:t>        当</a:t>
            </a:r>
            <a:r>
              <a:rPr lang="en-US" altLang="zh-CN" b="1" dirty="0" smtClean="0">
                <a:solidFill>
                  <a:srgbClr val="3333CC"/>
                </a:solidFill>
                <a:ea typeface="宋体" charset="-122"/>
              </a:rPr>
              <a:t>13</a:t>
            </a:r>
            <a:r>
              <a:rPr lang="zh-CN" altLang="en-US" b="1" dirty="0" smtClean="0">
                <a:solidFill>
                  <a:srgbClr val="3333CC"/>
                </a:solidFill>
              </a:rPr>
              <a:t>条地址线全为“</a:t>
            </a:r>
            <a:r>
              <a:rPr lang="en-US" altLang="zh-CN" b="1" dirty="0" smtClean="0">
                <a:solidFill>
                  <a:srgbClr val="3333CC"/>
                </a:solidFill>
                <a:ea typeface="宋体" charset="-122"/>
              </a:rPr>
              <a:t>0</a:t>
            </a:r>
            <a:r>
              <a:rPr lang="zh-CN" altLang="en-US" b="1" dirty="0" smtClean="0">
                <a:solidFill>
                  <a:srgbClr val="3333CC"/>
                </a:solidFill>
              </a:rPr>
              <a:t>”</a:t>
            </a:r>
            <a:r>
              <a:rPr lang="zh-CN" altLang="en-US" dirty="0" smtClean="0"/>
              <a:t>时，为</a:t>
            </a:r>
            <a:r>
              <a:rPr lang="zh-CN" altLang="en-US" b="1" dirty="0" smtClean="0">
                <a:solidFill>
                  <a:srgbClr val="3333CC"/>
                </a:solidFill>
              </a:rPr>
              <a:t>最小地址</a:t>
            </a:r>
            <a:r>
              <a:rPr lang="en-US" altLang="zh-CN" b="1" dirty="0" smtClean="0">
                <a:solidFill>
                  <a:srgbClr val="3333CC"/>
                </a:solidFill>
                <a:ea typeface="宋体" charset="-122"/>
              </a:rPr>
              <a:t>0000H</a:t>
            </a:r>
            <a:r>
              <a:rPr lang="zh-CN" altLang="en-US" dirty="0" smtClean="0"/>
              <a:t>；</a:t>
            </a:r>
          </a:p>
          <a:p>
            <a:pPr marL="0" indent="0" algn="l">
              <a:lnSpc>
                <a:spcPct val="150000"/>
              </a:lnSpc>
              <a:spcBef>
                <a:spcPts val="0"/>
              </a:spcBef>
            </a:pPr>
            <a:r>
              <a:rPr lang="zh-CN" altLang="en-US" dirty="0" smtClean="0"/>
              <a:t>        当</a:t>
            </a:r>
            <a:r>
              <a:rPr lang="en-US" altLang="zh-CN" b="1" dirty="0" smtClean="0">
                <a:solidFill>
                  <a:srgbClr val="3333CC"/>
                </a:solidFill>
                <a:ea typeface="宋体" charset="-122"/>
              </a:rPr>
              <a:t>13</a:t>
            </a:r>
            <a:r>
              <a:rPr lang="zh-CN" altLang="en-US" b="1" dirty="0" smtClean="0">
                <a:solidFill>
                  <a:srgbClr val="3333CC"/>
                </a:solidFill>
              </a:rPr>
              <a:t>条地址线全为“</a:t>
            </a:r>
            <a:r>
              <a:rPr lang="en-US" altLang="zh-CN" b="1" dirty="0" smtClean="0">
                <a:solidFill>
                  <a:srgbClr val="3333CC"/>
                </a:solidFill>
                <a:ea typeface="宋体" charset="-122"/>
              </a:rPr>
              <a:t>1</a:t>
            </a:r>
            <a:r>
              <a:rPr lang="zh-CN" altLang="en-US" b="1" dirty="0" smtClean="0">
                <a:solidFill>
                  <a:srgbClr val="3333CC"/>
                </a:solidFill>
              </a:rPr>
              <a:t>”</a:t>
            </a:r>
            <a:r>
              <a:rPr lang="zh-CN" altLang="en-US" dirty="0" smtClean="0"/>
              <a:t>时，为</a:t>
            </a:r>
            <a:r>
              <a:rPr lang="zh-CN" altLang="en-US" b="1" dirty="0" smtClean="0">
                <a:solidFill>
                  <a:srgbClr val="3333CC"/>
                </a:solidFill>
              </a:rPr>
              <a:t>最大地址</a:t>
            </a:r>
            <a:r>
              <a:rPr lang="en-US" altLang="zh-CN" b="1" dirty="0" smtClean="0">
                <a:solidFill>
                  <a:srgbClr val="3333CC"/>
                </a:solidFill>
                <a:ea typeface="宋体" charset="-122"/>
              </a:rPr>
              <a:t>1FFFH</a:t>
            </a:r>
            <a:r>
              <a:rPr lang="zh-CN" altLang="en-US" dirty="0" smtClean="0"/>
              <a:t>。</a:t>
            </a:r>
          </a:p>
          <a:p>
            <a:pPr marL="0" indent="0" algn="l">
              <a:lnSpc>
                <a:spcPct val="150000"/>
              </a:lnSpc>
              <a:spcBef>
                <a:spcPts val="0"/>
              </a:spcBef>
            </a:pPr>
            <a:r>
              <a:rPr lang="zh-CN" altLang="en-US" dirty="0" smtClean="0"/>
              <a:t>        所以</a:t>
            </a:r>
            <a:r>
              <a:rPr lang="en-US" altLang="zh-CN" b="1" dirty="0" smtClean="0">
                <a:solidFill>
                  <a:srgbClr val="3333CC"/>
                </a:solidFill>
                <a:ea typeface="宋体" charset="-122"/>
              </a:rPr>
              <a:t>IC1</a:t>
            </a:r>
            <a:r>
              <a:rPr lang="zh-CN" altLang="en-US" dirty="0" smtClean="0"/>
              <a:t>的</a:t>
            </a:r>
            <a:r>
              <a:rPr lang="zh-CN" altLang="en-US" b="1" dirty="0" smtClean="0">
                <a:solidFill>
                  <a:srgbClr val="3333CC"/>
                </a:solidFill>
              </a:rPr>
              <a:t>地址范围为</a:t>
            </a:r>
            <a:r>
              <a:rPr lang="en-US" altLang="zh-CN" b="1" dirty="0" smtClean="0">
                <a:solidFill>
                  <a:srgbClr val="3333CC"/>
                </a:solidFill>
                <a:ea typeface="宋体" charset="-122"/>
              </a:rPr>
              <a:t>0000H</a:t>
            </a:r>
            <a:r>
              <a:rPr lang="zh-CN" altLang="en-US" b="1" dirty="0" smtClean="0">
                <a:solidFill>
                  <a:srgbClr val="3333CC"/>
                </a:solidFill>
                <a:ea typeface="宋体" charset="-122"/>
              </a:rPr>
              <a:t>～</a:t>
            </a:r>
            <a:r>
              <a:rPr lang="en-US" altLang="zh-CN" b="1" dirty="0" smtClean="0">
                <a:solidFill>
                  <a:srgbClr val="3333CC"/>
                </a:solidFill>
                <a:ea typeface="宋体" charset="-122"/>
              </a:rPr>
              <a:t>1FFFH</a:t>
            </a:r>
            <a:r>
              <a:rPr lang="zh-CN" altLang="en-US" dirty="0" smtClean="0"/>
              <a:t>。同理可确定电路中各个存储器地址范围见</a:t>
            </a:r>
            <a:r>
              <a:rPr lang="zh-CN" altLang="en-US" b="1" dirty="0" smtClean="0">
                <a:solidFill>
                  <a:srgbClr val="FF3300"/>
                </a:solidFill>
                <a:hlinkClick r:id="" action="ppaction://hlinkshowjump?jump=nextslide"/>
              </a:rPr>
              <a:t>表</a:t>
            </a:r>
            <a:r>
              <a:rPr lang="en-US" altLang="zh-CN" b="1" dirty="0" smtClean="0">
                <a:solidFill>
                  <a:srgbClr val="FF3300"/>
                </a:solidFill>
                <a:hlinkClick r:id="" action="ppaction://hlinkshowjump?jump=nextslide"/>
              </a:rPr>
              <a:t>11</a:t>
            </a:r>
            <a:r>
              <a:rPr lang="en-US" altLang="zh-CN" b="1" dirty="0" smtClean="0">
                <a:solidFill>
                  <a:srgbClr val="FF3300"/>
                </a:solidFill>
                <a:ea typeface="宋体" charset="-122"/>
                <a:hlinkClick r:id="" action="ppaction://hlinkshowjump?jump=nextslide"/>
              </a:rPr>
              <a:t>-12</a:t>
            </a:r>
            <a:r>
              <a:rPr lang="zh-CN" altLang="en-US" dirty="0" smtClean="0"/>
              <a:t>。</a:t>
            </a:r>
          </a:p>
          <a:p>
            <a:pPr>
              <a:lnSpc>
                <a:spcPct val="140000"/>
              </a:lnSpc>
            </a:pPr>
            <a:endParaRPr lang="zh-CN" altLang="en-US" dirty="0" smtClean="0"/>
          </a:p>
        </p:txBody>
      </p:sp>
      <p:graphicFrame>
        <p:nvGraphicFramePr>
          <p:cNvPr id="74762" name="Object 10"/>
          <p:cNvGraphicFramePr>
            <a:graphicFrameLocks noChangeAspect="1"/>
          </p:cNvGraphicFramePr>
          <p:nvPr>
            <p:extLst>
              <p:ext uri="{D42A27DB-BD31-4B8C-83A1-F6EECF244321}">
                <p14:modId xmlns:p14="http://schemas.microsoft.com/office/powerpoint/2010/main" val="2720367133"/>
              </p:ext>
            </p:extLst>
          </p:nvPr>
        </p:nvGraphicFramePr>
        <p:xfrm>
          <a:off x="1692275" y="2357438"/>
          <a:ext cx="433388" cy="407987"/>
        </p:xfrm>
        <a:graphic>
          <a:graphicData uri="http://schemas.openxmlformats.org/presentationml/2006/ole">
            <mc:AlternateContent xmlns:mc="http://schemas.openxmlformats.org/markup-compatibility/2006">
              <mc:Choice xmlns:v="urn:schemas-microsoft-com:vml" Requires="v">
                <p:oleObj spid="_x0000_s299274" name="Equation" r:id="rId4" imgW="228600" imgH="215640" progId="Equation.DSMT4">
                  <p:embed/>
                </p:oleObj>
              </mc:Choice>
              <mc:Fallback>
                <p:oleObj name="Equation" r:id="rId4" imgW="228600" imgH="215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2275" y="2357438"/>
                        <a:ext cx="433388" cy="407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4763" name="Object 11"/>
          <p:cNvGraphicFramePr>
            <a:graphicFrameLocks noChangeAspect="1"/>
          </p:cNvGraphicFramePr>
          <p:nvPr>
            <p:extLst>
              <p:ext uri="{D42A27DB-BD31-4B8C-83A1-F6EECF244321}">
                <p14:modId xmlns:p14="http://schemas.microsoft.com/office/powerpoint/2010/main" val="2246613813"/>
              </p:ext>
            </p:extLst>
          </p:nvPr>
        </p:nvGraphicFramePr>
        <p:xfrm>
          <a:off x="3451225" y="2330450"/>
          <a:ext cx="407988" cy="384175"/>
        </p:xfrm>
        <a:graphic>
          <a:graphicData uri="http://schemas.openxmlformats.org/presentationml/2006/ole">
            <mc:AlternateContent xmlns:mc="http://schemas.openxmlformats.org/markup-compatibility/2006">
              <mc:Choice xmlns:v="urn:schemas-microsoft-com:vml" Requires="v">
                <p:oleObj spid="_x0000_s299275" name="Equation" r:id="rId6" imgW="215640" imgH="203040" progId="Equation.DSMT4">
                  <p:embed/>
                </p:oleObj>
              </mc:Choice>
              <mc:Fallback>
                <p:oleObj name="Equation" r:id="rId6" imgW="215640" imgH="2030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51225" y="2330450"/>
                        <a:ext cx="407988" cy="384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4764" name="Object 12"/>
          <p:cNvGraphicFramePr>
            <a:graphicFrameLocks noChangeAspect="1"/>
          </p:cNvGraphicFramePr>
          <p:nvPr>
            <p:extLst>
              <p:ext uri="{D42A27DB-BD31-4B8C-83A1-F6EECF244321}">
                <p14:modId xmlns:p14="http://schemas.microsoft.com/office/powerpoint/2010/main" val="2604017307"/>
              </p:ext>
            </p:extLst>
          </p:nvPr>
        </p:nvGraphicFramePr>
        <p:xfrm>
          <a:off x="4356100" y="2349500"/>
          <a:ext cx="433388" cy="407988"/>
        </p:xfrm>
        <a:graphic>
          <a:graphicData uri="http://schemas.openxmlformats.org/presentationml/2006/ole">
            <mc:AlternateContent xmlns:mc="http://schemas.openxmlformats.org/markup-compatibility/2006">
              <mc:Choice xmlns:v="urn:schemas-microsoft-com:vml" Requires="v">
                <p:oleObj spid="_x0000_s299276" name="Equation" r:id="rId8" imgW="228600" imgH="215640" progId="Equation.DSMT4">
                  <p:embed/>
                </p:oleObj>
              </mc:Choice>
              <mc:Fallback>
                <p:oleObj name="Equation" r:id="rId8" imgW="228600" imgH="21564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6100" y="2349500"/>
                        <a:ext cx="433388"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4765" name="Object 13"/>
          <p:cNvGraphicFramePr>
            <a:graphicFrameLocks noChangeAspect="1"/>
          </p:cNvGraphicFramePr>
          <p:nvPr>
            <p:extLst>
              <p:ext uri="{D42A27DB-BD31-4B8C-83A1-F6EECF244321}">
                <p14:modId xmlns:p14="http://schemas.microsoft.com/office/powerpoint/2010/main" val="3737519720"/>
              </p:ext>
            </p:extLst>
          </p:nvPr>
        </p:nvGraphicFramePr>
        <p:xfrm>
          <a:off x="5827713" y="1781175"/>
          <a:ext cx="312737" cy="407988"/>
        </p:xfrm>
        <a:graphic>
          <a:graphicData uri="http://schemas.openxmlformats.org/presentationml/2006/ole">
            <mc:AlternateContent xmlns:mc="http://schemas.openxmlformats.org/markup-compatibility/2006">
              <mc:Choice xmlns:v="urn:schemas-microsoft-com:vml" Requires="v">
                <p:oleObj spid="_x0000_s299277" name="Equation" r:id="rId10" imgW="164880" imgH="215640" progId="Equation.DSMT4">
                  <p:embed/>
                </p:oleObj>
              </mc:Choice>
              <mc:Fallback>
                <p:oleObj name="Equation" r:id="rId10" imgW="164880" imgH="2156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27713" y="1781175"/>
                        <a:ext cx="312737"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 name="对象 1"/>
          <p:cNvGraphicFramePr>
            <a:graphicFrameLocks noChangeAspect="1"/>
          </p:cNvGraphicFramePr>
          <p:nvPr>
            <p:extLst>
              <p:ext uri="{D42A27DB-BD31-4B8C-83A1-F6EECF244321}">
                <p14:modId xmlns:p14="http://schemas.microsoft.com/office/powerpoint/2010/main" val="1331483848"/>
              </p:ext>
            </p:extLst>
          </p:nvPr>
        </p:nvGraphicFramePr>
        <p:xfrm>
          <a:off x="5891213" y="714375"/>
          <a:ext cx="312737" cy="407988"/>
        </p:xfrm>
        <a:graphic>
          <a:graphicData uri="http://schemas.openxmlformats.org/presentationml/2006/ole">
            <mc:AlternateContent xmlns:mc="http://schemas.openxmlformats.org/markup-compatibility/2006">
              <mc:Choice xmlns:v="urn:schemas-microsoft-com:vml" Requires="v">
                <p:oleObj spid="_x0000_s299278" name="Equation" r:id="rId12" imgW="164885" imgH="215619" progId="Equation.DSMT4">
                  <p:embed/>
                </p:oleObj>
              </mc:Choice>
              <mc:Fallback>
                <p:oleObj name="Equation" r:id="rId12" imgW="164885" imgH="215619" progId="Equation.DSMT4">
                  <p:embed/>
                  <p:pic>
                    <p:nvPicPr>
                      <p:cNvPr id="0" name="Object 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91213" y="714375"/>
                        <a:ext cx="312737"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1612327234"/>
              </p:ext>
            </p:extLst>
          </p:nvPr>
        </p:nvGraphicFramePr>
        <p:xfrm>
          <a:off x="2589213" y="1285875"/>
          <a:ext cx="312737" cy="407988"/>
        </p:xfrm>
        <a:graphic>
          <a:graphicData uri="http://schemas.openxmlformats.org/presentationml/2006/ole">
            <mc:AlternateContent xmlns:mc="http://schemas.openxmlformats.org/markup-compatibility/2006">
              <mc:Choice xmlns:v="urn:schemas-microsoft-com:vml" Requires="v">
                <p:oleObj spid="_x0000_s299279" name="Equation" r:id="rId13" imgW="164885" imgH="215619" progId="Equation.DSMT4">
                  <p:embed/>
                </p:oleObj>
              </mc:Choice>
              <mc:Fallback>
                <p:oleObj name="Equation" r:id="rId13" imgW="164885" imgH="215619" progId="Equation.DSMT4">
                  <p:embed/>
                  <p:pic>
                    <p:nvPicPr>
                      <p:cNvPr id="0" name="对象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89213" y="1285875"/>
                        <a:ext cx="312737"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39991003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2A168ED1-584E-491E-9277-824AC725B572}" type="slidenum">
              <a:rPr lang="zh-CN" altLang="en-US"/>
              <a:pPr>
                <a:defRPr/>
              </a:pPr>
              <a:t>84</a:t>
            </a:fld>
            <a:endParaRPr lang="en-US" altLang="zh-CN"/>
          </a:p>
        </p:txBody>
      </p:sp>
      <p:pic>
        <p:nvPicPr>
          <p:cNvPr id="75799" name="Picture 2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266122"/>
            <a:ext cx="9044609" cy="1833385"/>
          </a:xfrm>
          <a:prstGeom prst="rect">
            <a:avLst/>
          </a:prstGeom>
          <a:noFill/>
          <a:extLst>
            <a:ext uri="{909E8E84-426E-40DD-AFC4-6F175D3DCCD1}">
              <a14:hiddenFill xmlns:a14="http://schemas.microsoft.com/office/drawing/2010/main">
                <a:solidFill>
                  <a:srgbClr val="FFFFFF"/>
                </a:solidFill>
              </a14:hiddenFill>
            </a:ext>
          </a:extLst>
        </p:spPr>
      </p:pic>
      <p:sp>
        <p:nvSpPr>
          <p:cNvPr id="75800" name="Text Box 24"/>
          <p:cNvSpPr txBox="1">
            <a:spLocks noChangeArrowheads="1"/>
          </p:cNvSpPr>
          <p:nvPr/>
        </p:nvSpPr>
        <p:spPr bwMode="auto">
          <a:xfrm>
            <a:off x="1079500" y="3622675"/>
            <a:ext cx="806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en-US"/>
          </a:p>
        </p:txBody>
      </p:sp>
    </p:spTree>
    <p:extLst>
      <p:ext uri="{BB962C8B-B14F-4D97-AF65-F5344CB8AC3E}">
        <p14:creationId xmlns:p14="http://schemas.microsoft.com/office/powerpoint/2010/main" val="159110821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F2AB3DD-7472-4ABB-878E-AC39A2EEF94A}" type="slidenum">
              <a:rPr lang="zh-CN" altLang="en-US"/>
              <a:pPr>
                <a:defRPr/>
              </a:pPr>
              <a:t>85</a:t>
            </a:fld>
            <a:endParaRPr lang="en-US" altLang="zh-CN"/>
          </a:p>
        </p:txBody>
      </p:sp>
      <p:sp>
        <p:nvSpPr>
          <p:cNvPr id="82946" name="内容占位符 1"/>
          <p:cNvSpPr>
            <a:spLocks noGrp="1"/>
          </p:cNvSpPr>
          <p:nvPr>
            <p:ph/>
          </p:nvPr>
        </p:nvSpPr>
        <p:spPr>
          <a:xfrm>
            <a:off x="0" y="558800"/>
            <a:ext cx="9144000" cy="5410200"/>
          </a:xfrm>
        </p:spPr>
        <p:txBody>
          <a:bodyPr/>
          <a:lstStyle/>
          <a:p>
            <a:pPr algn="ctr">
              <a:lnSpc>
                <a:spcPct val="150000"/>
              </a:lnSpc>
            </a:pPr>
            <a:endParaRPr lang="zh-CN" altLang="en-US" sz="2800" b="1" dirty="0" smtClean="0">
              <a:solidFill>
                <a:srgbClr val="FF0000"/>
              </a:solidFill>
            </a:endParaRPr>
          </a:p>
          <a:p>
            <a:pPr marL="0" indent="0" algn="l" fontAlgn="b">
              <a:lnSpc>
                <a:spcPct val="150000"/>
              </a:lnSpc>
              <a:spcBef>
                <a:spcPts val="0"/>
              </a:spcBef>
            </a:pPr>
            <a:r>
              <a:rPr lang="zh-CN" altLang="en-US" dirty="0" smtClean="0"/>
              <a:t>        在应用中，</a:t>
            </a:r>
            <a:r>
              <a:rPr lang="zh-CN" altLang="en-US" b="1" dirty="0" smtClean="0">
                <a:solidFill>
                  <a:srgbClr val="3333CC"/>
                </a:solidFill>
              </a:rPr>
              <a:t>某些状态参数，不仅要求能够</a:t>
            </a:r>
            <a:r>
              <a:rPr lang="zh-CN" altLang="en-US" b="1" dirty="0" smtClean="0">
                <a:solidFill>
                  <a:srgbClr val="FF3300"/>
                </a:solidFill>
              </a:rPr>
              <a:t>在线修改</a:t>
            </a:r>
            <a:r>
              <a:rPr lang="zh-CN" altLang="en-US" b="1" dirty="0" smtClean="0">
                <a:solidFill>
                  <a:srgbClr val="3333CC"/>
                </a:solidFill>
              </a:rPr>
              <a:t>，而且</a:t>
            </a:r>
            <a:r>
              <a:rPr lang="zh-CN" altLang="en-US" b="1" dirty="0" smtClean="0">
                <a:solidFill>
                  <a:srgbClr val="FF3300"/>
                </a:solidFill>
              </a:rPr>
              <a:t>断电后能保持</a:t>
            </a:r>
            <a:r>
              <a:rPr lang="zh-CN" altLang="en-US" b="1" dirty="0" smtClean="0">
                <a:solidFill>
                  <a:srgbClr val="3333CC"/>
                </a:solidFill>
              </a:rPr>
              <a:t>，以备上电后恢复系统的状态</a:t>
            </a:r>
            <a:r>
              <a:rPr lang="zh-CN" altLang="en-US" dirty="0" smtClean="0"/>
              <a:t>。可选用具有</a:t>
            </a:r>
            <a:r>
              <a:rPr lang="zh-CN" altLang="en-US" b="1" dirty="0" smtClean="0">
                <a:solidFill>
                  <a:srgbClr val="FF3300"/>
                </a:solidFill>
              </a:rPr>
              <a:t>断电保护功能的</a:t>
            </a:r>
            <a:r>
              <a:rPr lang="en-US" altLang="zh-CN" b="1" dirty="0" smtClean="0">
                <a:solidFill>
                  <a:srgbClr val="FF3300"/>
                </a:solidFill>
                <a:ea typeface="宋体" charset="-122"/>
              </a:rPr>
              <a:t>RAM</a:t>
            </a:r>
            <a:r>
              <a:rPr lang="zh-CN" altLang="en-US" dirty="0" smtClean="0"/>
              <a:t>和</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a:t>
            </a:r>
          </a:p>
          <a:p>
            <a:pPr marL="0" indent="0" algn="l" fontAlgn="b">
              <a:lnSpc>
                <a:spcPct val="150000"/>
              </a:lnSpc>
              <a:spcBef>
                <a:spcPts val="0"/>
              </a:spcBef>
            </a:pPr>
            <a:r>
              <a:rPr lang="zh-CN" altLang="en-US" b="1" dirty="0" smtClean="0">
                <a:solidFill>
                  <a:srgbClr val="FF3300"/>
                </a:solidFill>
              </a:rPr>
              <a:t>        断电保护功能的</a:t>
            </a:r>
            <a:r>
              <a:rPr lang="en-US" altLang="zh-CN" b="1" dirty="0" smtClean="0">
                <a:solidFill>
                  <a:srgbClr val="FF3300"/>
                </a:solidFill>
                <a:ea typeface="宋体" charset="-122"/>
              </a:rPr>
              <a:t>RAM</a:t>
            </a:r>
            <a:r>
              <a:rPr lang="zh-CN" altLang="en-US" dirty="0" smtClean="0"/>
              <a:t>容量大、速度快，但</a:t>
            </a:r>
            <a:r>
              <a:rPr lang="zh-CN" altLang="en-US" b="1" dirty="0" smtClean="0">
                <a:solidFill>
                  <a:srgbClr val="3333CC"/>
                </a:solidFill>
              </a:rPr>
              <a:t>占用口线多，成本高</a:t>
            </a:r>
            <a:r>
              <a:rPr lang="zh-CN" altLang="en-US" dirty="0" smtClean="0"/>
              <a:t>。 </a:t>
            </a:r>
          </a:p>
          <a:p>
            <a:pPr marL="0" indent="0" algn="l" fontAlgn="b">
              <a:lnSpc>
                <a:spcPct val="150000"/>
              </a:lnSpc>
              <a:spcBef>
                <a:spcPts val="0"/>
              </a:spcBef>
            </a:pPr>
            <a:r>
              <a:rPr lang="en-US" altLang="zh-CN" b="1" dirty="0" smtClean="0">
                <a:solidFill>
                  <a:srgbClr val="3333CC"/>
                </a:solidFill>
                <a:ea typeface="宋体" charset="-122"/>
              </a:rPr>
              <a:t>        E</a:t>
            </a:r>
            <a:r>
              <a:rPr lang="en-US" altLang="zh-CN" b="1" baseline="30000" dirty="0" smtClean="0">
                <a:solidFill>
                  <a:srgbClr val="3333CC"/>
                </a:solidFill>
                <a:ea typeface="宋体" charset="-122"/>
              </a:rPr>
              <a:t>2</a:t>
            </a:r>
            <a:r>
              <a:rPr lang="en-US" altLang="zh-CN" b="1" dirty="0" smtClean="0">
                <a:solidFill>
                  <a:srgbClr val="3333CC"/>
                </a:solidFill>
                <a:ea typeface="宋体" charset="-122"/>
              </a:rPr>
              <a:t>PROM</a:t>
            </a:r>
            <a:r>
              <a:rPr lang="zh-CN" altLang="en-US" b="1" dirty="0" smtClean="0">
                <a:solidFill>
                  <a:srgbClr val="FF3300"/>
                </a:solidFill>
              </a:rPr>
              <a:t>突出优点</a:t>
            </a:r>
            <a:r>
              <a:rPr lang="zh-CN" altLang="en-US" dirty="0" smtClean="0"/>
              <a:t>是能够</a:t>
            </a:r>
            <a:r>
              <a:rPr lang="zh-CN" altLang="en-US" b="1" dirty="0" smtClean="0">
                <a:solidFill>
                  <a:srgbClr val="3333CC"/>
                </a:solidFill>
              </a:rPr>
              <a:t>在线擦除和改写</a:t>
            </a:r>
            <a:r>
              <a:rPr lang="zh-CN" altLang="en-US" dirty="0" smtClean="0"/>
              <a:t>，无须像用紫外线照射才能擦除，不存在在日光下信息缓慢丢失的问题。 </a:t>
            </a:r>
            <a:r>
              <a:rPr lang="en-US" altLang="zh-CN" b="1" dirty="0" smtClean="0">
                <a:solidFill>
                  <a:srgbClr val="3333CC"/>
                </a:solidFill>
                <a:ea typeface="宋体" charset="-122"/>
              </a:rPr>
              <a:t>E</a:t>
            </a:r>
            <a:r>
              <a:rPr lang="en-US" altLang="zh-CN" b="1" baseline="30000" dirty="0" smtClean="0">
                <a:solidFill>
                  <a:srgbClr val="3333CC"/>
                </a:solidFill>
                <a:ea typeface="宋体" charset="-122"/>
              </a:rPr>
              <a:t>2</a:t>
            </a:r>
            <a:r>
              <a:rPr lang="en-US" altLang="zh-CN" b="1" dirty="0" smtClean="0">
                <a:solidFill>
                  <a:srgbClr val="3333CC"/>
                </a:solidFill>
                <a:ea typeface="宋体" charset="-122"/>
              </a:rPr>
              <a:t>PROM</a:t>
            </a:r>
            <a:r>
              <a:rPr lang="zh-CN" altLang="en-US" dirty="0" smtClean="0"/>
              <a:t>在写入时能自动完成擦除，且不再需要专用的编程电源，可直接使用单片机系统的</a:t>
            </a:r>
            <a:r>
              <a:rPr lang="en-US" altLang="zh-CN" dirty="0" smtClean="0">
                <a:ea typeface="宋体" charset="-122"/>
              </a:rPr>
              <a:t>+5V</a:t>
            </a:r>
            <a:r>
              <a:rPr lang="zh-CN" altLang="en-US" dirty="0" smtClean="0"/>
              <a:t>电源。</a:t>
            </a:r>
          </a:p>
        </p:txBody>
      </p:sp>
      <p:sp>
        <p:nvSpPr>
          <p:cNvPr id="2" name="矩形 1"/>
          <p:cNvSpPr/>
          <p:nvPr/>
        </p:nvSpPr>
        <p:spPr>
          <a:xfrm>
            <a:off x="0" y="657446"/>
            <a:ext cx="9144000" cy="738664"/>
          </a:xfrm>
          <a:prstGeom prst="rect">
            <a:avLst/>
          </a:prstGeom>
        </p:spPr>
        <p:txBody>
          <a:bodyPr wrap="square">
            <a:spAutoFit/>
          </a:bodyPr>
          <a:lstStyle/>
          <a:p>
            <a:pPr marL="342900" lvl="0" indent="342900">
              <a:lnSpc>
                <a:spcPct val="150000"/>
              </a:lnSpc>
              <a:spcBef>
                <a:spcPct val="20000"/>
              </a:spcBef>
            </a:pPr>
            <a:r>
              <a:rPr lang="en-US" altLang="zh-CN" sz="2800" b="1" kern="0" dirty="0">
                <a:solidFill>
                  <a:srgbClr val="FF0000"/>
                </a:solidFill>
                <a:latin typeface="Arial"/>
                <a:ea typeface="幼圆"/>
              </a:rPr>
              <a:t>11.7 </a:t>
            </a:r>
            <a:r>
              <a:rPr lang="en-US" altLang="zh-CN" sz="2800" b="1" kern="0" dirty="0">
                <a:solidFill>
                  <a:srgbClr val="FF0000"/>
                </a:solidFill>
                <a:latin typeface="Arial"/>
                <a:ea typeface="宋体" charset="-122"/>
              </a:rPr>
              <a:t>E</a:t>
            </a:r>
            <a:r>
              <a:rPr lang="en-US" altLang="zh-CN" sz="2800" b="1" kern="0" baseline="30000" dirty="0">
                <a:solidFill>
                  <a:srgbClr val="FF0000"/>
                </a:solidFill>
                <a:latin typeface="Arial"/>
                <a:ea typeface="宋体" charset="-122"/>
              </a:rPr>
              <a:t>2</a:t>
            </a:r>
            <a:r>
              <a:rPr lang="en-US" altLang="zh-CN" sz="2800" b="1" kern="0" dirty="0">
                <a:solidFill>
                  <a:srgbClr val="FF0000"/>
                </a:solidFill>
                <a:latin typeface="Arial"/>
                <a:ea typeface="宋体" charset="-122"/>
              </a:rPr>
              <a:t>PROM</a:t>
            </a:r>
            <a:r>
              <a:rPr lang="zh-CN" altLang="en-US" sz="2800" b="1" kern="0" dirty="0">
                <a:solidFill>
                  <a:srgbClr val="FF0000"/>
                </a:solidFill>
                <a:latin typeface="Arial"/>
                <a:ea typeface="幼圆"/>
              </a:rPr>
              <a:t>的扩展简介</a:t>
            </a:r>
          </a:p>
        </p:txBody>
      </p:sp>
    </p:spTree>
    <p:extLst>
      <p:ext uri="{BB962C8B-B14F-4D97-AF65-F5344CB8AC3E}">
        <p14:creationId xmlns:p14="http://schemas.microsoft.com/office/powerpoint/2010/main" val="411478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2946">
                                            <p:txEl>
                                              <p:pRg st="1" end="1"/>
                                            </p:txEl>
                                          </p:spTgt>
                                        </p:tgtEl>
                                        <p:attrNameLst>
                                          <p:attrName>style.visibility</p:attrName>
                                        </p:attrNameLst>
                                      </p:cBhvr>
                                      <p:to>
                                        <p:strVal val="visible"/>
                                      </p:to>
                                    </p:set>
                                    <p:animEffect transition="in" filter="fade">
                                      <p:cBhvr>
                                        <p:cTn id="7" dur="1000"/>
                                        <p:tgtEl>
                                          <p:spTgt spid="82946">
                                            <p:txEl>
                                              <p:pRg st="1" end="1"/>
                                            </p:txEl>
                                          </p:spTgt>
                                        </p:tgtEl>
                                      </p:cBhvr>
                                    </p:animEffect>
                                    <p:anim calcmode="lin" valueType="num">
                                      <p:cBhvr>
                                        <p:cTn id="8" dur="1000" fill="hold"/>
                                        <p:tgtEl>
                                          <p:spTgt spid="8294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294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2946">
                                            <p:txEl>
                                              <p:pRg st="2" end="2"/>
                                            </p:txEl>
                                          </p:spTgt>
                                        </p:tgtEl>
                                        <p:attrNameLst>
                                          <p:attrName>style.visibility</p:attrName>
                                        </p:attrNameLst>
                                      </p:cBhvr>
                                      <p:to>
                                        <p:strVal val="visible"/>
                                      </p:to>
                                    </p:set>
                                    <p:animEffect transition="in" filter="fade">
                                      <p:cBhvr>
                                        <p:cTn id="14" dur="1000"/>
                                        <p:tgtEl>
                                          <p:spTgt spid="82946">
                                            <p:txEl>
                                              <p:pRg st="2" end="2"/>
                                            </p:txEl>
                                          </p:spTgt>
                                        </p:tgtEl>
                                      </p:cBhvr>
                                    </p:animEffect>
                                    <p:anim calcmode="lin" valueType="num">
                                      <p:cBhvr>
                                        <p:cTn id="15" dur="1000" fill="hold"/>
                                        <p:tgtEl>
                                          <p:spTgt spid="8294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294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2946">
                                            <p:txEl>
                                              <p:pRg st="3" end="3"/>
                                            </p:txEl>
                                          </p:spTgt>
                                        </p:tgtEl>
                                        <p:attrNameLst>
                                          <p:attrName>style.visibility</p:attrName>
                                        </p:attrNameLst>
                                      </p:cBhvr>
                                      <p:to>
                                        <p:strVal val="visible"/>
                                      </p:to>
                                    </p:set>
                                    <p:animEffect transition="in" filter="fade">
                                      <p:cBhvr>
                                        <p:cTn id="21" dur="1000"/>
                                        <p:tgtEl>
                                          <p:spTgt spid="82946">
                                            <p:txEl>
                                              <p:pRg st="3" end="3"/>
                                            </p:txEl>
                                          </p:spTgt>
                                        </p:tgtEl>
                                      </p:cBhvr>
                                    </p:animEffect>
                                    <p:anim calcmode="lin" valueType="num">
                                      <p:cBhvr>
                                        <p:cTn id="22" dur="1000" fill="hold"/>
                                        <p:tgtEl>
                                          <p:spTgt spid="82946">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294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85200" y="6534150"/>
            <a:ext cx="2133600" cy="457200"/>
          </a:xfrm>
          <a:prstGeom prst="rect">
            <a:avLst/>
          </a:prstGeom>
        </p:spPr>
        <p:txBody>
          <a:bodyPr/>
          <a:lstStyle/>
          <a:p>
            <a:pPr>
              <a:defRPr/>
            </a:pPr>
            <a:fld id="{0302BA96-0071-4765-A9B6-867622238C28}" type="slidenum">
              <a:rPr lang="zh-CN" altLang="en-US"/>
              <a:pPr>
                <a:defRPr/>
              </a:pPr>
              <a:t>86</a:t>
            </a:fld>
            <a:endParaRPr lang="en-US" altLang="zh-CN"/>
          </a:p>
        </p:txBody>
      </p:sp>
      <p:sp>
        <p:nvSpPr>
          <p:cNvPr id="141315" name="Rectangle 3"/>
          <p:cNvSpPr>
            <a:spLocks noGrp="1" noChangeArrowheads="1"/>
          </p:cNvSpPr>
          <p:nvPr>
            <p:ph type="body" idx="1"/>
          </p:nvPr>
        </p:nvSpPr>
        <p:spPr>
          <a:xfrm>
            <a:off x="179388" y="620713"/>
            <a:ext cx="8964612" cy="5903912"/>
          </a:xfrm>
        </p:spPr>
        <p:txBody>
          <a:bodyPr/>
          <a:lstStyle/>
          <a:p>
            <a:pPr marL="0" indent="0" algn="l" fontAlgn="b">
              <a:lnSpc>
                <a:spcPct val="150000"/>
              </a:lnSpc>
              <a:spcBef>
                <a:spcPts val="0"/>
              </a:spcBef>
              <a:buFont typeface="Wingdings" pitchFamily="2" charset="2"/>
              <a:buNone/>
            </a:pPr>
            <a:r>
              <a:rPr lang="zh-CN" altLang="en-US" sz="2400" dirty="0" smtClean="0"/>
              <a:t>	此外， </a:t>
            </a:r>
            <a:r>
              <a:rPr lang="en-US" altLang="zh-CN" sz="2400" b="1" dirty="0" smtClean="0">
                <a:solidFill>
                  <a:srgbClr val="3333CC"/>
                </a:solidFill>
                <a:ea typeface="宋体" charset="-122"/>
              </a:rPr>
              <a:t>E</a:t>
            </a:r>
            <a:r>
              <a:rPr lang="en-US" altLang="zh-CN" sz="2400" b="1" baseline="30000" dirty="0" smtClean="0">
                <a:solidFill>
                  <a:srgbClr val="3333CC"/>
                </a:solidFill>
                <a:ea typeface="宋体" charset="-122"/>
              </a:rPr>
              <a:t>2</a:t>
            </a:r>
            <a:r>
              <a:rPr lang="en-US" altLang="zh-CN" sz="2400" b="1" dirty="0" smtClean="0">
                <a:solidFill>
                  <a:srgbClr val="3333CC"/>
                </a:solidFill>
                <a:ea typeface="宋体" charset="-122"/>
              </a:rPr>
              <a:t>PROM</a:t>
            </a:r>
            <a:r>
              <a:rPr lang="zh-CN" altLang="en-US" sz="2400" dirty="0" smtClean="0"/>
              <a:t>使单片机系统的设计，特别是</a:t>
            </a:r>
            <a:r>
              <a:rPr lang="zh-CN" altLang="en-US" sz="2400" b="1" dirty="0" smtClean="0">
                <a:solidFill>
                  <a:srgbClr val="FF3300"/>
                </a:solidFill>
              </a:rPr>
              <a:t>调试实验更为方便、灵活。</a:t>
            </a:r>
            <a:r>
              <a:rPr lang="zh-CN" altLang="en-US" sz="2400" dirty="0" smtClean="0"/>
              <a:t>在调试程序时，用</a:t>
            </a:r>
            <a:r>
              <a:rPr lang="en-US" altLang="zh-CN" sz="2400" b="1" dirty="0" smtClean="0">
                <a:solidFill>
                  <a:srgbClr val="3333CC"/>
                </a:solidFill>
                <a:ea typeface="宋体" charset="-122"/>
              </a:rPr>
              <a:t>E</a:t>
            </a:r>
            <a:r>
              <a:rPr lang="en-US" altLang="zh-CN" sz="2400" b="1" baseline="30000" dirty="0" smtClean="0">
                <a:solidFill>
                  <a:srgbClr val="3333CC"/>
                </a:solidFill>
                <a:ea typeface="宋体" charset="-122"/>
              </a:rPr>
              <a:t>2</a:t>
            </a:r>
            <a:r>
              <a:rPr lang="en-US" altLang="zh-CN" sz="2400" b="1" dirty="0" smtClean="0">
                <a:solidFill>
                  <a:srgbClr val="3333CC"/>
                </a:solidFill>
                <a:ea typeface="宋体" charset="-122"/>
              </a:rPr>
              <a:t>PROM</a:t>
            </a:r>
            <a:r>
              <a:rPr lang="zh-CN" altLang="en-US" sz="2400" dirty="0" smtClean="0"/>
              <a:t>代替仿真</a:t>
            </a:r>
            <a:r>
              <a:rPr lang="en-US" altLang="zh-CN" sz="2400" dirty="0" smtClean="0">
                <a:ea typeface="宋体" charset="-122"/>
              </a:rPr>
              <a:t>EPROM</a:t>
            </a:r>
            <a:r>
              <a:rPr lang="zh-CN" altLang="en-US" sz="2400" dirty="0" smtClean="0"/>
              <a:t>，既可方便地修改程序，又能保存调试好的程序。</a:t>
            </a:r>
          </a:p>
          <a:p>
            <a:pPr marL="0" indent="0" algn="l" fontAlgn="b">
              <a:lnSpc>
                <a:spcPct val="150000"/>
              </a:lnSpc>
              <a:spcBef>
                <a:spcPts val="0"/>
              </a:spcBef>
              <a:buFont typeface="Wingdings" pitchFamily="2" charset="2"/>
              <a:buNone/>
            </a:pPr>
            <a:r>
              <a:rPr lang="zh-CN" altLang="en-US" sz="2400" dirty="0" smtClean="0"/>
              <a:t>	当然，与</a:t>
            </a:r>
            <a:r>
              <a:rPr lang="en-US" altLang="zh-CN" sz="2400" dirty="0" smtClean="0">
                <a:ea typeface="宋体" charset="-122"/>
              </a:rPr>
              <a:t>RAM</a:t>
            </a:r>
            <a:r>
              <a:rPr lang="zh-CN" altLang="en-US" sz="2400" dirty="0" smtClean="0"/>
              <a:t>芯片相比， </a:t>
            </a:r>
            <a:r>
              <a:rPr lang="en-US" altLang="zh-CN" sz="2400" b="1" dirty="0" smtClean="0">
                <a:solidFill>
                  <a:srgbClr val="3333CC"/>
                </a:solidFill>
                <a:ea typeface="宋体" charset="-122"/>
              </a:rPr>
              <a:t>E</a:t>
            </a:r>
            <a:r>
              <a:rPr lang="en-US" altLang="zh-CN" sz="2400" b="1" baseline="30000" dirty="0" smtClean="0">
                <a:solidFill>
                  <a:srgbClr val="3333CC"/>
                </a:solidFill>
                <a:ea typeface="宋体" charset="-122"/>
              </a:rPr>
              <a:t>2</a:t>
            </a:r>
            <a:r>
              <a:rPr lang="en-US" altLang="zh-CN" sz="2400" b="1" dirty="0" smtClean="0">
                <a:solidFill>
                  <a:srgbClr val="3333CC"/>
                </a:solidFill>
                <a:ea typeface="宋体" charset="-122"/>
              </a:rPr>
              <a:t>PROM</a:t>
            </a:r>
            <a:r>
              <a:rPr lang="zh-CN" altLang="en-US" sz="2400" dirty="0" smtClean="0"/>
              <a:t>的</a:t>
            </a:r>
            <a:r>
              <a:rPr lang="zh-CN" altLang="en-US" sz="2400" b="1" dirty="0" smtClean="0">
                <a:solidFill>
                  <a:srgbClr val="FF3300"/>
                </a:solidFill>
              </a:rPr>
              <a:t>写入速度比较慢</a:t>
            </a:r>
            <a:r>
              <a:rPr lang="zh-CN" altLang="en-US" sz="2400" dirty="0" smtClean="0"/>
              <a:t>，写入一个字节</a:t>
            </a:r>
            <a:r>
              <a:rPr lang="zh-CN" altLang="en-US" sz="2400" b="1" dirty="0" smtClean="0">
                <a:solidFill>
                  <a:srgbClr val="FF3300"/>
                </a:solidFill>
              </a:rPr>
              <a:t>需要</a:t>
            </a:r>
            <a:r>
              <a:rPr lang="en-US" altLang="zh-CN" sz="2400" b="1" dirty="0" err="1" smtClean="0">
                <a:solidFill>
                  <a:srgbClr val="FF3300"/>
                </a:solidFill>
                <a:ea typeface="宋体" charset="-122"/>
              </a:rPr>
              <a:t>ms</a:t>
            </a:r>
            <a:r>
              <a:rPr lang="zh-CN" altLang="en-US" sz="2400" b="1" dirty="0" smtClean="0">
                <a:solidFill>
                  <a:srgbClr val="FF3300"/>
                </a:solidFill>
              </a:rPr>
              <a:t>量级</a:t>
            </a:r>
            <a:r>
              <a:rPr lang="zh-CN" altLang="en-US" sz="2400" dirty="0" smtClean="0"/>
              <a:t>的时间。因此， </a:t>
            </a:r>
            <a:r>
              <a:rPr lang="en-US" altLang="zh-CN" sz="2400" b="1" dirty="0" smtClean="0">
                <a:solidFill>
                  <a:srgbClr val="3333CC"/>
                </a:solidFill>
                <a:ea typeface="宋体" charset="-122"/>
              </a:rPr>
              <a:t>E</a:t>
            </a:r>
            <a:r>
              <a:rPr lang="en-US" altLang="zh-CN" sz="2400" b="1" baseline="30000" dirty="0" smtClean="0">
                <a:solidFill>
                  <a:srgbClr val="3333CC"/>
                </a:solidFill>
                <a:ea typeface="宋体" charset="-122"/>
              </a:rPr>
              <a:t>2</a:t>
            </a:r>
            <a:r>
              <a:rPr lang="en-US" altLang="zh-CN" sz="2400" b="1" dirty="0" smtClean="0">
                <a:solidFill>
                  <a:srgbClr val="3333CC"/>
                </a:solidFill>
                <a:ea typeface="宋体" charset="-122"/>
              </a:rPr>
              <a:t>PROM</a:t>
            </a:r>
            <a:r>
              <a:rPr lang="zh-CN" altLang="en-US" sz="2400" dirty="0" smtClean="0"/>
              <a:t>适合于数据交换量较少，对传送速度要求不高的场合。</a:t>
            </a:r>
          </a:p>
          <a:p>
            <a:pPr marL="0" indent="0" algn="l" fontAlgn="b">
              <a:lnSpc>
                <a:spcPct val="150000"/>
              </a:lnSpc>
              <a:spcBef>
                <a:spcPts val="0"/>
              </a:spcBef>
              <a:buFont typeface="Wingdings" pitchFamily="2" charset="2"/>
              <a:buNone/>
            </a:pPr>
            <a:r>
              <a:rPr lang="zh-CN" altLang="en-US" sz="2400" dirty="0" smtClean="0"/>
              <a:t>	另外，它的擦除</a:t>
            </a:r>
            <a:r>
              <a:rPr lang="en-US" altLang="zh-CN" sz="2400" dirty="0" smtClean="0">
                <a:ea typeface="宋体" charset="-122"/>
              </a:rPr>
              <a:t>/</a:t>
            </a:r>
            <a:r>
              <a:rPr lang="zh-CN" altLang="en-US" sz="2400" dirty="0" smtClean="0"/>
              <a:t>写入是有寿命限制的，虽有</a:t>
            </a:r>
            <a:r>
              <a:rPr lang="en-US" altLang="zh-CN" sz="2400" dirty="0" smtClean="0">
                <a:ea typeface="宋体" charset="-122"/>
              </a:rPr>
              <a:t>1</a:t>
            </a:r>
            <a:r>
              <a:rPr lang="zh-CN" altLang="en-US" sz="2400" dirty="0" smtClean="0"/>
              <a:t>万次之多，但</a:t>
            </a:r>
            <a:r>
              <a:rPr lang="zh-CN" altLang="en-US" sz="2400" dirty="0" smtClean="0">
                <a:solidFill>
                  <a:srgbClr val="FF3300"/>
                </a:solidFill>
              </a:rPr>
              <a:t>也不宜用在</a:t>
            </a:r>
            <a:r>
              <a:rPr lang="zh-CN" altLang="en-US" sz="2400" b="1" dirty="0" smtClean="0">
                <a:solidFill>
                  <a:srgbClr val="3333CC"/>
                </a:solidFill>
              </a:rPr>
              <a:t>数据频繁更新</a:t>
            </a:r>
            <a:r>
              <a:rPr lang="zh-CN" altLang="en-US" sz="2400" dirty="0" smtClean="0"/>
              <a:t>的场合。因此，应注意平均的使用各单元，不然有些单元可能会提前结束寿命。</a:t>
            </a:r>
            <a:endParaRPr lang="en-US" altLang="zh-CN" sz="2400" dirty="0" smtClean="0"/>
          </a:p>
          <a:p>
            <a:pPr indent="14288">
              <a:lnSpc>
                <a:spcPct val="150000"/>
              </a:lnSpc>
              <a:buFont typeface="Wingdings" pitchFamily="2" charset="2"/>
              <a:buNone/>
            </a:pPr>
            <a:endParaRPr lang="zh-CN" altLang="en-US" dirty="0" smtClean="0">
              <a:ea typeface="宋体" charset="-122"/>
            </a:endParaRPr>
          </a:p>
        </p:txBody>
      </p:sp>
    </p:spTree>
    <p:extLst>
      <p:ext uri="{BB962C8B-B14F-4D97-AF65-F5344CB8AC3E}">
        <p14:creationId xmlns:p14="http://schemas.microsoft.com/office/powerpoint/2010/main" val="2073675179"/>
      </p:ext>
    </p:extLst>
  </p:cSld>
  <p:clrMapOvr>
    <a:masterClrMapping/>
  </p:clrMapOvr>
  <p:transition>
    <p:random/>
    <p:sndAc>
      <p:stSnd>
        <p:snd r:embed="rId2" name="camera.wav"/>
      </p:stSnd>
    </p:sndAc>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BC268FA-FE39-4306-9E32-46E4AC575335}" type="slidenum">
              <a:rPr lang="zh-CN" altLang="en-US"/>
              <a:pPr>
                <a:defRPr/>
              </a:pPr>
              <a:t>87</a:t>
            </a:fld>
            <a:endParaRPr lang="en-US" altLang="zh-CN"/>
          </a:p>
        </p:txBody>
      </p:sp>
      <p:sp>
        <p:nvSpPr>
          <p:cNvPr id="83970" name="内容占位符 1"/>
          <p:cNvSpPr>
            <a:spLocks noGrp="1"/>
          </p:cNvSpPr>
          <p:nvPr>
            <p:ph/>
          </p:nvPr>
        </p:nvSpPr>
        <p:spPr>
          <a:xfrm>
            <a:off x="0" y="609600"/>
            <a:ext cx="9144000" cy="5410200"/>
          </a:xfrm>
        </p:spPr>
        <p:txBody>
          <a:bodyPr/>
          <a:lstStyle/>
          <a:p>
            <a:pPr indent="14288">
              <a:lnSpc>
                <a:spcPct val="150000"/>
              </a:lnSpc>
            </a:pPr>
            <a:r>
              <a:rPr lang="zh-CN" altLang="en-US" dirty="0" smtClean="0"/>
              <a:t>	与单片机的连接，有</a:t>
            </a:r>
            <a:r>
              <a:rPr lang="zh-CN" altLang="en-US" b="1" dirty="0" smtClean="0">
                <a:solidFill>
                  <a:srgbClr val="FF3300"/>
                </a:solidFill>
              </a:rPr>
              <a:t>并行</a:t>
            </a:r>
            <a:r>
              <a:rPr lang="zh-CN" altLang="en-US" b="1" dirty="0" smtClean="0">
                <a:solidFill>
                  <a:srgbClr val="3333CC"/>
                </a:solidFill>
              </a:rPr>
              <a:t>和</a:t>
            </a:r>
            <a:r>
              <a:rPr lang="zh-CN" altLang="en-US" b="1" dirty="0" smtClean="0">
                <a:solidFill>
                  <a:srgbClr val="FF3300"/>
                </a:solidFill>
              </a:rPr>
              <a:t>串行</a:t>
            </a:r>
            <a:r>
              <a:rPr lang="zh-CN" altLang="en-US" dirty="0" smtClean="0"/>
              <a:t>之分。</a:t>
            </a:r>
          </a:p>
          <a:p>
            <a:pPr indent="14288">
              <a:lnSpc>
                <a:spcPct val="150000"/>
              </a:lnSpc>
            </a:pPr>
            <a:r>
              <a:rPr lang="zh-CN" altLang="en-US" b="1" dirty="0" smtClean="0">
                <a:solidFill>
                  <a:srgbClr val="3333CC"/>
                </a:solidFill>
              </a:rPr>
              <a:t>	并行的速度比串行快</a:t>
            </a:r>
            <a:r>
              <a:rPr lang="zh-CN" altLang="en-US" dirty="0" smtClean="0"/>
              <a:t>，</a:t>
            </a:r>
            <a:r>
              <a:rPr lang="zh-CN" altLang="en-US" b="1" dirty="0" smtClean="0">
                <a:solidFill>
                  <a:srgbClr val="3333CC"/>
                </a:solidFill>
              </a:rPr>
              <a:t>容量大</a:t>
            </a:r>
            <a:r>
              <a:rPr lang="zh-CN" altLang="en-US" dirty="0" smtClean="0"/>
              <a:t>。并行的</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 2864</a:t>
            </a:r>
            <a:r>
              <a:rPr lang="zh-CN" altLang="en-US" dirty="0" smtClean="0"/>
              <a:t>的容量为</a:t>
            </a:r>
            <a:r>
              <a:rPr lang="en-US" altLang="zh-CN" dirty="0" smtClean="0">
                <a:ea typeface="宋体" charset="-122"/>
              </a:rPr>
              <a:t>8k×8</a:t>
            </a:r>
            <a:r>
              <a:rPr lang="zh-CN" altLang="en-US" dirty="0" smtClean="0"/>
              <a:t>位，有时需要与单片机的</a:t>
            </a:r>
            <a:r>
              <a:rPr lang="zh-CN" altLang="en-US" b="1" dirty="0" smtClean="0">
                <a:solidFill>
                  <a:srgbClr val="3333CC"/>
                </a:solidFill>
              </a:rPr>
              <a:t>接口连线少，</a:t>
            </a:r>
            <a:r>
              <a:rPr lang="zh-CN" altLang="en-US" dirty="0" smtClean="0"/>
              <a:t>这时</a:t>
            </a:r>
            <a:r>
              <a:rPr lang="zh-CN" altLang="en-US" b="1" dirty="0" smtClean="0">
                <a:solidFill>
                  <a:srgbClr val="3333CC"/>
                </a:solidFill>
              </a:rPr>
              <a:t>可选用串行</a:t>
            </a:r>
            <a:r>
              <a:rPr lang="en-US" altLang="zh-CN" dirty="0" smtClean="0">
                <a:ea typeface="宋体" charset="-122"/>
              </a:rPr>
              <a:t>I</a:t>
            </a:r>
            <a:r>
              <a:rPr lang="en-US" altLang="zh-CN" baseline="30000" dirty="0" smtClean="0">
                <a:ea typeface="宋体" charset="-122"/>
              </a:rPr>
              <a:t>2</a:t>
            </a:r>
            <a:r>
              <a:rPr lang="en-US" altLang="zh-CN" dirty="0" smtClean="0">
                <a:ea typeface="宋体" charset="-122"/>
              </a:rPr>
              <a:t>C</a:t>
            </a:r>
            <a:r>
              <a:rPr lang="zh-CN" altLang="en-US" dirty="0" smtClean="0"/>
              <a:t>接口的</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 </a:t>
            </a:r>
            <a:r>
              <a:rPr lang="zh-CN" altLang="en-US" dirty="0" smtClean="0"/>
              <a:t>。</a:t>
            </a:r>
          </a:p>
          <a:p>
            <a:pPr indent="14288">
              <a:lnSpc>
                <a:spcPct val="150000"/>
              </a:lnSpc>
            </a:pPr>
            <a:r>
              <a:rPr lang="zh-CN" altLang="en-US" dirty="0" smtClean="0"/>
              <a:t>	目前比较流行的是</a:t>
            </a:r>
            <a:r>
              <a:rPr lang="en-US" altLang="zh-CN" dirty="0" smtClean="0">
                <a:ea typeface="宋体" charset="-122"/>
              </a:rPr>
              <a:t>24</a:t>
            </a:r>
            <a:r>
              <a:rPr lang="zh-CN" altLang="en-US" dirty="0" smtClean="0"/>
              <a:t>系列的</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 </a:t>
            </a:r>
            <a:r>
              <a:rPr lang="zh-CN" altLang="en-US" dirty="0" smtClean="0"/>
              <a:t>，主要由</a:t>
            </a:r>
            <a:r>
              <a:rPr lang="en-US" altLang="zh-CN" dirty="0" smtClean="0">
                <a:ea typeface="宋体" charset="-122"/>
              </a:rPr>
              <a:t>ATMEL</a:t>
            </a:r>
            <a:r>
              <a:rPr lang="zh-CN" altLang="en-US" dirty="0" smtClean="0"/>
              <a:t>、</a:t>
            </a:r>
            <a:r>
              <a:rPr lang="en-US" altLang="zh-CN" dirty="0" smtClean="0">
                <a:ea typeface="宋体" charset="-122"/>
              </a:rPr>
              <a:t>MICROCHIP</a:t>
            </a:r>
            <a:r>
              <a:rPr lang="zh-CN" altLang="en-US" dirty="0" smtClean="0"/>
              <a:t>等几家公司提供。</a:t>
            </a:r>
            <a:r>
              <a:rPr lang="zh-CN" altLang="en-US" b="1" dirty="0" smtClean="0">
                <a:solidFill>
                  <a:srgbClr val="FF3300"/>
                </a:solidFill>
              </a:rPr>
              <a:t>典型芯片有</a:t>
            </a:r>
            <a:r>
              <a:rPr lang="en-US" altLang="zh-CN" b="1" dirty="0" smtClean="0">
                <a:solidFill>
                  <a:srgbClr val="FF3300"/>
                </a:solidFill>
                <a:ea typeface="宋体" charset="-122"/>
              </a:rPr>
              <a:t>AT24C02</a:t>
            </a:r>
            <a:r>
              <a:rPr lang="zh-CN" altLang="en-US" b="1" dirty="0" smtClean="0">
                <a:solidFill>
                  <a:srgbClr val="FF3300"/>
                </a:solidFill>
                <a:ea typeface="宋体" charset="-122"/>
              </a:rPr>
              <a:t>，</a:t>
            </a:r>
            <a:r>
              <a:rPr lang="en-US" altLang="zh-CN" b="1" dirty="0" smtClean="0">
                <a:solidFill>
                  <a:srgbClr val="FF3300"/>
                </a:solidFill>
                <a:ea typeface="宋体" charset="-122"/>
              </a:rPr>
              <a:t>AT24C08</a:t>
            </a:r>
            <a:r>
              <a:rPr lang="zh-CN" altLang="en-US" b="1" dirty="0" smtClean="0">
                <a:solidFill>
                  <a:srgbClr val="FF3300"/>
                </a:solidFill>
                <a:ea typeface="宋体" charset="-122"/>
              </a:rPr>
              <a:t>，</a:t>
            </a:r>
            <a:r>
              <a:rPr lang="en-US" altLang="zh-CN" b="1" dirty="0" smtClean="0">
                <a:solidFill>
                  <a:srgbClr val="FF3300"/>
                </a:solidFill>
                <a:ea typeface="宋体" charset="-122"/>
              </a:rPr>
              <a:t>AT24C16</a:t>
            </a:r>
            <a:r>
              <a:rPr lang="zh-CN" altLang="en-US" dirty="0" smtClean="0"/>
              <a:t>。</a:t>
            </a:r>
          </a:p>
          <a:p>
            <a:pPr indent="14288">
              <a:lnSpc>
                <a:spcPct val="150000"/>
              </a:lnSpc>
            </a:pPr>
            <a:r>
              <a:rPr lang="zh-CN" altLang="en-US" dirty="0" smtClean="0"/>
              <a:t>	串行</a:t>
            </a:r>
            <a:r>
              <a:rPr lang="en-US" altLang="zh-CN" dirty="0" smtClean="0">
                <a:ea typeface="宋体" charset="-122"/>
              </a:rPr>
              <a:t>I</a:t>
            </a:r>
            <a:r>
              <a:rPr lang="en-US" altLang="zh-CN" baseline="30000" dirty="0" smtClean="0">
                <a:ea typeface="宋体" charset="-122"/>
              </a:rPr>
              <a:t>2</a:t>
            </a:r>
            <a:r>
              <a:rPr lang="en-US" altLang="zh-CN" dirty="0" smtClean="0">
                <a:ea typeface="宋体" charset="-122"/>
              </a:rPr>
              <a:t>C</a:t>
            </a:r>
            <a:r>
              <a:rPr lang="zh-CN" altLang="en-US" dirty="0" smtClean="0"/>
              <a:t>接口扩展将在第</a:t>
            </a:r>
            <a:r>
              <a:rPr lang="en-US" altLang="zh-CN" dirty="0" smtClean="0">
                <a:ea typeface="宋体" charset="-122"/>
              </a:rPr>
              <a:t>15</a:t>
            </a:r>
            <a:r>
              <a:rPr lang="zh-CN" altLang="en-US" dirty="0" smtClean="0"/>
              <a:t>章中介绍。本节只介绍单片机与</a:t>
            </a:r>
            <a:r>
              <a:rPr lang="zh-CN" altLang="en-US" b="1" dirty="0" smtClean="0">
                <a:solidFill>
                  <a:srgbClr val="3333CC"/>
                </a:solidFill>
              </a:rPr>
              <a:t>并行</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芯片的接口设计与编程。</a:t>
            </a:r>
          </a:p>
          <a:p>
            <a:pPr indent="14288">
              <a:lnSpc>
                <a:spcPct val="150000"/>
              </a:lnSpc>
            </a:pPr>
            <a:endParaRPr lang="zh-CN" altLang="en-US" dirty="0" smtClean="0"/>
          </a:p>
        </p:txBody>
      </p:sp>
    </p:spTree>
    <p:extLst>
      <p:ext uri="{BB962C8B-B14F-4D97-AF65-F5344CB8AC3E}">
        <p14:creationId xmlns:p14="http://schemas.microsoft.com/office/powerpoint/2010/main" val="236952413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14F78C9-6173-4A9E-92C5-9E6D48619B9A}" type="slidenum">
              <a:rPr lang="zh-CN" altLang="en-US"/>
              <a:pPr>
                <a:defRPr/>
              </a:pPr>
              <a:t>88</a:t>
            </a:fld>
            <a:endParaRPr lang="en-US" altLang="zh-CN"/>
          </a:p>
        </p:txBody>
      </p:sp>
      <p:sp>
        <p:nvSpPr>
          <p:cNvPr id="84994" name="内容占位符 1"/>
          <p:cNvSpPr>
            <a:spLocks noGrp="1"/>
          </p:cNvSpPr>
          <p:nvPr>
            <p:ph/>
          </p:nvPr>
        </p:nvSpPr>
        <p:spPr>
          <a:xfrm>
            <a:off x="0" y="647700"/>
            <a:ext cx="8686800" cy="5410200"/>
          </a:xfrm>
        </p:spPr>
        <p:txBody>
          <a:bodyPr/>
          <a:lstStyle/>
          <a:p>
            <a:pPr marL="0" indent="0" algn="l">
              <a:lnSpc>
                <a:spcPct val="150000"/>
              </a:lnSpc>
              <a:spcBef>
                <a:spcPts val="0"/>
              </a:spcBef>
            </a:pPr>
            <a:r>
              <a:rPr lang="en-US" altLang="zh-CN" b="1" dirty="0" smtClean="0">
                <a:solidFill>
                  <a:srgbClr val="FF0000"/>
                </a:solidFill>
                <a:ea typeface="宋体" charset="-122"/>
              </a:rPr>
              <a:t>        </a:t>
            </a:r>
            <a:r>
              <a:rPr lang="en-US" altLang="zh-CN" b="1" dirty="0" smtClean="0">
                <a:solidFill>
                  <a:srgbClr val="9900CC"/>
                </a:solidFill>
                <a:ea typeface="宋体" charset="-122"/>
              </a:rPr>
              <a:t>11.7.1  </a:t>
            </a:r>
            <a:r>
              <a:rPr lang="zh-CN" altLang="en-US" b="1" dirty="0" smtClean="0">
                <a:solidFill>
                  <a:srgbClr val="9900CC"/>
                </a:solidFill>
              </a:rPr>
              <a:t>并行</a:t>
            </a:r>
            <a:r>
              <a:rPr lang="en-US" altLang="zh-CN" b="1" dirty="0" smtClean="0">
                <a:solidFill>
                  <a:srgbClr val="9900CC"/>
                </a:solidFill>
                <a:ea typeface="宋体" charset="-122"/>
              </a:rPr>
              <a:t>E</a:t>
            </a:r>
            <a:r>
              <a:rPr lang="en-US" altLang="zh-CN" b="1" baseline="30000" dirty="0" smtClean="0">
                <a:solidFill>
                  <a:srgbClr val="9900CC"/>
                </a:solidFill>
                <a:ea typeface="宋体" charset="-122"/>
              </a:rPr>
              <a:t>2</a:t>
            </a:r>
            <a:r>
              <a:rPr lang="en-US" altLang="zh-CN" b="1" dirty="0" smtClean="0">
                <a:solidFill>
                  <a:srgbClr val="9900CC"/>
                </a:solidFill>
                <a:ea typeface="宋体" charset="-122"/>
              </a:rPr>
              <a:t>PROM</a:t>
            </a:r>
            <a:r>
              <a:rPr lang="zh-CN" altLang="en-US" b="1" dirty="0" smtClean="0">
                <a:solidFill>
                  <a:srgbClr val="9900CC"/>
                </a:solidFill>
              </a:rPr>
              <a:t>芯片简介</a:t>
            </a:r>
          </a:p>
          <a:p>
            <a:pPr marL="0" indent="0" algn="l" fontAlgn="b">
              <a:lnSpc>
                <a:spcPct val="150000"/>
              </a:lnSpc>
              <a:spcBef>
                <a:spcPts val="0"/>
              </a:spcBef>
            </a:pPr>
            <a:r>
              <a:rPr lang="zh-CN" altLang="en-US" dirty="0"/>
              <a:t> </a:t>
            </a:r>
            <a:r>
              <a:rPr lang="zh-CN" altLang="en-US" dirty="0" smtClean="0"/>
              <a:t>       常见的并行芯片有</a:t>
            </a:r>
            <a:r>
              <a:rPr lang="en-US" altLang="zh-CN" b="1" dirty="0" smtClean="0">
                <a:solidFill>
                  <a:srgbClr val="3333CC"/>
                </a:solidFill>
                <a:ea typeface="宋体" charset="-122"/>
              </a:rPr>
              <a:t>2816/2816A</a:t>
            </a:r>
            <a:r>
              <a:rPr lang="zh-CN" altLang="en-US" b="1" dirty="0" smtClean="0">
                <a:solidFill>
                  <a:srgbClr val="3333CC"/>
                </a:solidFill>
              </a:rPr>
              <a:t>，</a:t>
            </a:r>
            <a:r>
              <a:rPr lang="en-US" altLang="zh-CN" b="1" dirty="0" smtClean="0">
                <a:solidFill>
                  <a:srgbClr val="3333CC"/>
                </a:solidFill>
                <a:ea typeface="宋体" charset="-122"/>
              </a:rPr>
              <a:t>2817/2817A</a:t>
            </a:r>
            <a:r>
              <a:rPr lang="zh-CN" altLang="en-US" b="1" dirty="0" smtClean="0">
                <a:solidFill>
                  <a:srgbClr val="3333CC"/>
                </a:solidFill>
              </a:rPr>
              <a:t>，</a:t>
            </a:r>
            <a:r>
              <a:rPr lang="en-US" altLang="zh-CN" b="1" dirty="0" smtClean="0">
                <a:solidFill>
                  <a:srgbClr val="3333CC"/>
                </a:solidFill>
                <a:ea typeface="宋体" charset="-122"/>
              </a:rPr>
              <a:t>2864A</a:t>
            </a:r>
            <a:r>
              <a:rPr lang="zh-CN" altLang="en-US" dirty="0" smtClean="0"/>
              <a:t>等。</a:t>
            </a:r>
            <a:endParaRPr lang="en-US" altLang="zh-CN" dirty="0" smtClean="0"/>
          </a:p>
          <a:p>
            <a:pPr marL="0" indent="0" algn="l" fontAlgn="b">
              <a:lnSpc>
                <a:spcPct val="150000"/>
              </a:lnSpc>
              <a:spcBef>
                <a:spcPts val="0"/>
              </a:spcBef>
            </a:pPr>
            <a:r>
              <a:rPr lang="zh-CN" altLang="en-US" dirty="0"/>
              <a:t> </a:t>
            </a:r>
            <a:r>
              <a:rPr lang="zh-CN" altLang="en-US" dirty="0" smtClean="0"/>
              <a:t>       在引脚设计上，</a:t>
            </a:r>
            <a:r>
              <a:rPr lang="en-US" altLang="zh-CN" dirty="0" smtClean="0">
                <a:ea typeface="宋体" charset="-122"/>
              </a:rPr>
              <a:t>2KB</a:t>
            </a:r>
            <a:r>
              <a:rPr lang="zh-CN" altLang="en-US" dirty="0" smtClean="0"/>
              <a:t>的</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 2816</a:t>
            </a:r>
            <a:r>
              <a:rPr lang="zh-CN" altLang="en-US" dirty="0" smtClean="0"/>
              <a:t>与相同容量的</a:t>
            </a:r>
            <a:r>
              <a:rPr lang="en-US" altLang="zh-CN" dirty="0" smtClean="0">
                <a:ea typeface="宋体" charset="-122"/>
              </a:rPr>
              <a:t>EPROM 2716</a:t>
            </a:r>
            <a:r>
              <a:rPr lang="zh-CN" altLang="en-US" dirty="0" smtClean="0"/>
              <a:t>和静态</a:t>
            </a:r>
            <a:r>
              <a:rPr lang="en-US" altLang="zh-CN" dirty="0" smtClean="0">
                <a:ea typeface="宋体" charset="-122"/>
              </a:rPr>
              <a:t>RAM 6116</a:t>
            </a:r>
            <a:r>
              <a:rPr lang="zh-CN" altLang="en-US" dirty="0" smtClean="0"/>
              <a:t>是兼容的，</a:t>
            </a:r>
            <a:r>
              <a:rPr lang="en-US" altLang="zh-CN" dirty="0" smtClean="0">
                <a:ea typeface="宋体" charset="-122"/>
              </a:rPr>
              <a:t>8KB</a:t>
            </a:r>
            <a:r>
              <a:rPr lang="zh-CN" altLang="en-US" dirty="0" smtClean="0"/>
              <a:t>的</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 2864A</a:t>
            </a:r>
            <a:r>
              <a:rPr lang="zh-CN" altLang="en-US" dirty="0" smtClean="0"/>
              <a:t>与同容量的</a:t>
            </a:r>
            <a:r>
              <a:rPr lang="en-US" altLang="zh-CN" dirty="0" smtClean="0">
                <a:ea typeface="宋体" charset="-122"/>
              </a:rPr>
              <a:t>EPROM 2764</a:t>
            </a:r>
            <a:r>
              <a:rPr lang="zh-CN" altLang="en-US" dirty="0" smtClean="0"/>
              <a:t>和静态</a:t>
            </a:r>
            <a:r>
              <a:rPr lang="en-US" altLang="zh-CN" dirty="0" smtClean="0">
                <a:ea typeface="宋体" charset="-122"/>
              </a:rPr>
              <a:t>RAM 6264</a:t>
            </a:r>
            <a:r>
              <a:rPr lang="zh-CN" altLang="en-US" dirty="0" smtClean="0"/>
              <a:t>也是兼容的。</a:t>
            </a:r>
          </a:p>
          <a:p>
            <a:pPr marL="0" indent="0" algn="l">
              <a:lnSpc>
                <a:spcPct val="150000"/>
              </a:lnSpc>
              <a:spcBef>
                <a:spcPts val="0"/>
              </a:spcBef>
            </a:pPr>
            <a:r>
              <a:rPr lang="en-US" altLang="zh-CN" dirty="0">
                <a:ea typeface="宋体" charset="-122"/>
              </a:rPr>
              <a:t> </a:t>
            </a:r>
            <a:r>
              <a:rPr lang="en-US" altLang="zh-CN" dirty="0" smtClean="0">
                <a:ea typeface="宋体" charset="-122"/>
              </a:rPr>
              <a:t>       2816</a:t>
            </a:r>
            <a:r>
              <a:rPr lang="zh-CN" altLang="en-US" dirty="0" smtClean="0"/>
              <a:t>、</a:t>
            </a:r>
            <a:r>
              <a:rPr lang="en-US" altLang="zh-CN" dirty="0" smtClean="0">
                <a:ea typeface="宋体" charset="-122"/>
              </a:rPr>
              <a:t>2817</a:t>
            </a:r>
            <a:r>
              <a:rPr lang="zh-CN" altLang="en-US" dirty="0" smtClean="0"/>
              <a:t>和</a:t>
            </a:r>
            <a:r>
              <a:rPr lang="en-US" altLang="zh-CN" dirty="0" smtClean="0">
                <a:ea typeface="宋体" charset="-122"/>
              </a:rPr>
              <a:t>2864A</a:t>
            </a:r>
            <a:r>
              <a:rPr lang="zh-CN" altLang="en-US" dirty="0" smtClean="0"/>
              <a:t>的</a:t>
            </a:r>
            <a:r>
              <a:rPr lang="zh-CN" altLang="en-US" b="1" dirty="0" smtClean="0">
                <a:solidFill>
                  <a:srgbClr val="3333CC"/>
                </a:solidFill>
              </a:rPr>
              <a:t>读出数据时间均为</a:t>
            </a:r>
            <a:r>
              <a:rPr lang="en-US" altLang="zh-CN" b="1" dirty="0" smtClean="0">
                <a:solidFill>
                  <a:srgbClr val="FF3300"/>
                </a:solidFill>
                <a:ea typeface="宋体" charset="-122"/>
              </a:rPr>
              <a:t>250ns</a:t>
            </a:r>
            <a:r>
              <a:rPr lang="zh-CN" altLang="en-US" dirty="0" smtClean="0"/>
              <a:t>，</a:t>
            </a:r>
            <a:r>
              <a:rPr lang="zh-CN" altLang="en-US" b="1" dirty="0" smtClean="0">
                <a:solidFill>
                  <a:srgbClr val="3333CC"/>
                </a:solidFill>
              </a:rPr>
              <a:t>写入时间</a:t>
            </a:r>
            <a:r>
              <a:rPr lang="en-US" altLang="zh-CN" b="1" dirty="0" smtClean="0">
                <a:solidFill>
                  <a:srgbClr val="FF3300"/>
                </a:solidFill>
                <a:ea typeface="宋体" charset="-122"/>
              </a:rPr>
              <a:t>10ms</a:t>
            </a:r>
            <a:r>
              <a:rPr lang="zh-CN" altLang="en-US" dirty="0" smtClean="0"/>
              <a:t>。</a:t>
            </a:r>
          </a:p>
          <a:p>
            <a:pPr indent="14288">
              <a:lnSpc>
                <a:spcPct val="150000"/>
              </a:lnSpc>
            </a:pPr>
            <a:endParaRPr lang="zh-CN" altLang="en-US" dirty="0" smtClean="0"/>
          </a:p>
        </p:txBody>
      </p:sp>
    </p:spTree>
    <p:extLst>
      <p:ext uri="{BB962C8B-B14F-4D97-AF65-F5344CB8AC3E}">
        <p14:creationId xmlns:p14="http://schemas.microsoft.com/office/powerpoint/2010/main" val="355025610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790BA409-DD37-4761-9DF2-9784BBECBB73}" type="slidenum">
              <a:rPr lang="zh-CN" altLang="en-US"/>
              <a:pPr>
                <a:defRPr/>
              </a:pPr>
              <a:t>89</a:t>
            </a:fld>
            <a:endParaRPr lang="en-US" altLang="zh-CN"/>
          </a:p>
        </p:txBody>
      </p:sp>
      <p:sp>
        <p:nvSpPr>
          <p:cNvPr id="88066" name="内容占位符 1"/>
          <p:cNvSpPr>
            <a:spLocks noGrp="1"/>
          </p:cNvSpPr>
          <p:nvPr>
            <p:ph/>
          </p:nvPr>
        </p:nvSpPr>
        <p:spPr>
          <a:xfrm>
            <a:off x="0" y="596900"/>
            <a:ext cx="8229600" cy="5410200"/>
          </a:xfrm>
        </p:spPr>
        <p:txBody>
          <a:bodyPr/>
          <a:lstStyle/>
          <a:p>
            <a:pPr marL="0" indent="0" algn="l">
              <a:lnSpc>
                <a:spcPct val="150000"/>
              </a:lnSpc>
              <a:spcBef>
                <a:spcPts val="0"/>
              </a:spcBef>
            </a:pPr>
            <a:r>
              <a:rPr lang="en-US" altLang="zh-CN" dirty="0" smtClean="0">
                <a:solidFill>
                  <a:srgbClr val="9900CC"/>
                </a:solidFill>
              </a:rPr>
              <a:t>        11.7.2 </a:t>
            </a:r>
            <a:r>
              <a:rPr lang="en-US" altLang="zh-CN" dirty="0">
                <a:solidFill>
                  <a:srgbClr val="9900CC"/>
                </a:solidFill>
                <a:ea typeface="宋体" charset="-122"/>
              </a:rPr>
              <a:t>E</a:t>
            </a:r>
            <a:r>
              <a:rPr lang="en-US" altLang="zh-CN" baseline="30000" dirty="0">
                <a:solidFill>
                  <a:srgbClr val="9900CC"/>
                </a:solidFill>
                <a:ea typeface="宋体" charset="-122"/>
              </a:rPr>
              <a:t>2</a:t>
            </a:r>
            <a:r>
              <a:rPr lang="en-US" altLang="zh-CN" dirty="0">
                <a:solidFill>
                  <a:srgbClr val="9900CC"/>
                </a:solidFill>
                <a:ea typeface="宋体" charset="-122"/>
              </a:rPr>
              <a:t>PROM</a:t>
            </a:r>
            <a:r>
              <a:rPr lang="zh-CN" altLang="en-US" dirty="0" smtClean="0">
                <a:solidFill>
                  <a:srgbClr val="9900CC"/>
                </a:solidFill>
              </a:rPr>
              <a:t>的</a:t>
            </a:r>
            <a:r>
              <a:rPr lang="zh-CN" altLang="en-US" dirty="0">
                <a:solidFill>
                  <a:srgbClr val="9900CC"/>
                </a:solidFill>
              </a:rPr>
              <a:t>工作方式</a:t>
            </a:r>
            <a:endParaRPr lang="zh-CN" altLang="en-US" b="1" dirty="0" smtClean="0">
              <a:solidFill>
                <a:srgbClr val="9900CC"/>
              </a:solidFill>
            </a:endParaRPr>
          </a:p>
          <a:p>
            <a:pPr marL="0" indent="0" algn="l" fontAlgn="b">
              <a:lnSpc>
                <a:spcPct val="150000"/>
              </a:lnSpc>
              <a:spcBef>
                <a:spcPts val="0"/>
              </a:spcBef>
            </a:pPr>
            <a:r>
              <a:rPr lang="zh-CN" altLang="en-US" dirty="0"/>
              <a:t> </a:t>
            </a:r>
            <a:r>
              <a:rPr lang="zh-CN" altLang="en-US" dirty="0" smtClean="0"/>
              <a:t>       下面对</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de-LI" altLang="zh-CN" b="1" dirty="0" smtClean="0">
                <a:solidFill>
                  <a:srgbClr val="3333CC"/>
                </a:solidFill>
                <a:ea typeface="宋体" charset="-122"/>
              </a:rPr>
              <a:t> </a:t>
            </a:r>
            <a:r>
              <a:rPr lang="en-US" altLang="zh-CN" b="1" dirty="0" smtClean="0">
                <a:solidFill>
                  <a:srgbClr val="3333CC"/>
                </a:solidFill>
                <a:ea typeface="宋体" charset="-122"/>
              </a:rPr>
              <a:t>2864A</a:t>
            </a:r>
            <a:r>
              <a:rPr lang="zh-CN" altLang="en-US" dirty="0" smtClean="0"/>
              <a:t>的</a:t>
            </a:r>
            <a:r>
              <a:rPr lang="en-US" altLang="zh-CN" b="1" dirty="0" smtClean="0">
                <a:solidFill>
                  <a:srgbClr val="3333CC"/>
                </a:solidFill>
                <a:ea typeface="宋体" charset="-122"/>
              </a:rPr>
              <a:t>4</a:t>
            </a:r>
            <a:r>
              <a:rPr lang="zh-CN" altLang="en-US" b="1" dirty="0" smtClean="0">
                <a:solidFill>
                  <a:srgbClr val="3333CC"/>
                </a:solidFill>
              </a:rPr>
              <a:t>种工作方式</a:t>
            </a:r>
            <a:r>
              <a:rPr lang="zh-CN" altLang="en-US" dirty="0" smtClean="0"/>
              <a:t>作以说明。  </a:t>
            </a:r>
          </a:p>
          <a:p>
            <a:pPr marL="0" indent="0" algn="l" fontAlgn="b">
              <a:lnSpc>
                <a:spcPct val="150000"/>
              </a:lnSpc>
              <a:spcBef>
                <a:spcPts val="0"/>
              </a:spcBef>
            </a:pPr>
            <a:r>
              <a:rPr lang="en-US" altLang="zh-CN" b="1" dirty="0" smtClean="0">
                <a:solidFill>
                  <a:srgbClr val="3333CC"/>
                </a:solidFill>
              </a:rPr>
              <a:t>        1</a:t>
            </a:r>
            <a:r>
              <a:rPr lang="zh-CN" altLang="en-US" b="1" dirty="0" smtClean="0">
                <a:solidFill>
                  <a:srgbClr val="3333CC"/>
                </a:solidFill>
              </a:rPr>
              <a:t>．维持方式</a:t>
            </a:r>
          </a:p>
          <a:p>
            <a:pPr marL="0" indent="0" algn="l" fontAlgn="b">
              <a:lnSpc>
                <a:spcPct val="150000"/>
              </a:lnSpc>
              <a:spcBef>
                <a:spcPts val="0"/>
              </a:spcBef>
            </a:pPr>
            <a:r>
              <a:rPr lang="zh-CN" altLang="en-US" dirty="0" smtClean="0"/>
              <a:t>	当</a:t>
            </a:r>
            <a:r>
              <a:rPr lang="en-US" altLang="zh-CN" dirty="0" smtClean="0">
                <a:ea typeface="宋体" charset="-122"/>
              </a:rPr>
              <a:t>       </a:t>
            </a:r>
            <a:r>
              <a:rPr lang="zh-CN" altLang="en-US" dirty="0" smtClean="0"/>
              <a:t>为高电平时，</a:t>
            </a:r>
            <a:r>
              <a:rPr lang="en-US" altLang="zh-CN" dirty="0" smtClean="0">
                <a:ea typeface="宋体" charset="-122"/>
              </a:rPr>
              <a:t>2864A</a:t>
            </a:r>
            <a:r>
              <a:rPr lang="zh-CN" altLang="en-US" dirty="0" smtClean="0"/>
              <a:t>进入低耗维持方式。此时，输出线呈高阻态，芯片的电流从</a:t>
            </a:r>
            <a:r>
              <a:rPr lang="en-US" altLang="zh-CN" dirty="0" smtClean="0">
                <a:ea typeface="宋体" charset="-122"/>
              </a:rPr>
              <a:t>140mA</a:t>
            </a:r>
            <a:r>
              <a:rPr lang="zh-CN" altLang="en-US" dirty="0" smtClean="0"/>
              <a:t>降至维持电流</a:t>
            </a:r>
            <a:r>
              <a:rPr lang="en-US" altLang="zh-CN" dirty="0" smtClean="0">
                <a:ea typeface="宋体" charset="-122"/>
              </a:rPr>
              <a:t>60mA</a:t>
            </a:r>
            <a:r>
              <a:rPr lang="zh-CN" altLang="en-US" dirty="0" smtClean="0"/>
              <a:t>。</a:t>
            </a:r>
          </a:p>
          <a:p>
            <a:pPr marL="0" indent="0" algn="l" fontAlgn="b">
              <a:lnSpc>
                <a:spcPct val="150000"/>
              </a:lnSpc>
              <a:spcBef>
                <a:spcPts val="0"/>
              </a:spcBef>
            </a:pPr>
            <a:r>
              <a:rPr lang="en-US" altLang="zh-CN" b="1" dirty="0" smtClean="0">
                <a:solidFill>
                  <a:srgbClr val="3333CC"/>
                </a:solidFill>
              </a:rPr>
              <a:t>        2</a:t>
            </a:r>
            <a:r>
              <a:rPr lang="zh-CN" altLang="en-US" b="1" dirty="0" smtClean="0">
                <a:solidFill>
                  <a:srgbClr val="3333CC"/>
                </a:solidFill>
              </a:rPr>
              <a:t>．读方式</a:t>
            </a:r>
          </a:p>
          <a:p>
            <a:pPr marL="0" indent="0" algn="l" fontAlgn="b">
              <a:lnSpc>
                <a:spcPct val="150000"/>
              </a:lnSpc>
              <a:spcBef>
                <a:spcPts val="0"/>
              </a:spcBef>
            </a:pPr>
            <a:r>
              <a:rPr lang="zh-CN" altLang="en-US" dirty="0" smtClean="0"/>
              <a:t>	当</a:t>
            </a:r>
            <a:r>
              <a:rPr lang="en-US" altLang="zh-CN" dirty="0" smtClean="0">
                <a:ea typeface="宋体" charset="-122"/>
              </a:rPr>
              <a:t>     </a:t>
            </a:r>
            <a:r>
              <a:rPr lang="zh-CN" altLang="en-US" dirty="0" smtClean="0"/>
              <a:t>和</a:t>
            </a:r>
            <a:r>
              <a:rPr lang="en-US" altLang="zh-CN" dirty="0" smtClean="0">
                <a:ea typeface="宋体" charset="-122"/>
              </a:rPr>
              <a:t>       </a:t>
            </a:r>
            <a:r>
              <a:rPr lang="zh-CN" altLang="en-US" dirty="0" smtClean="0">
                <a:ea typeface="宋体" charset="-122"/>
              </a:rPr>
              <a:t> </a:t>
            </a:r>
            <a:r>
              <a:rPr lang="zh-CN" altLang="en-US" dirty="0" smtClean="0"/>
              <a:t>均为低而</a:t>
            </a:r>
            <a:r>
              <a:rPr lang="en-US" altLang="zh-CN" dirty="0" smtClean="0">
                <a:ea typeface="宋体" charset="-122"/>
              </a:rPr>
              <a:t>       </a:t>
            </a:r>
            <a:r>
              <a:rPr lang="zh-CN" altLang="en-US" dirty="0" smtClean="0"/>
              <a:t>为高时，内部的数据缓冲器被打开，数据送上总线，此时可进行读操作。</a:t>
            </a:r>
          </a:p>
          <a:p>
            <a:pPr marL="0" indent="0" algn="l" fontAlgn="b">
              <a:lnSpc>
                <a:spcPct val="150000"/>
              </a:lnSpc>
              <a:spcBef>
                <a:spcPts val="0"/>
              </a:spcBef>
            </a:pPr>
            <a:r>
              <a:rPr lang="en-US" altLang="zh-CN" b="1" dirty="0" smtClean="0">
                <a:solidFill>
                  <a:srgbClr val="3333CC"/>
                </a:solidFill>
              </a:rPr>
              <a:t>       3</a:t>
            </a:r>
            <a:r>
              <a:rPr lang="zh-CN" altLang="en-US" b="1" dirty="0" smtClean="0">
                <a:solidFill>
                  <a:srgbClr val="3333CC"/>
                </a:solidFill>
              </a:rPr>
              <a:t>．写方式 </a:t>
            </a:r>
          </a:p>
          <a:p>
            <a:pPr marL="0" indent="0" algn="l" fontAlgn="b">
              <a:lnSpc>
                <a:spcPct val="150000"/>
              </a:lnSpc>
              <a:spcBef>
                <a:spcPts val="0"/>
              </a:spcBef>
            </a:pPr>
            <a:r>
              <a:rPr lang="en-US" altLang="zh-CN" dirty="0" smtClean="0">
                <a:ea typeface="宋体" charset="-122"/>
              </a:rPr>
              <a:t>	2864A</a:t>
            </a:r>
            <a:r>
              <a:rPr lang="zh-CN" altLang="en-US" dirty="0" smtClean="0"/>
              <a:t>提供</a:t>
            </a:r>
            <a:r>
              <a:rPr lang="zh-CN" altLang="en-US" b="1" dirty="0" smtClean="0">
                <a:solidFill>
                  <a:srgbClr val="FF3300"/>
                </a:solidFill>
              </a:rPr>
              <a:t>两种</a:t>
            </a:r>
            <a:r>
              <a:rPr lang="zh-CN" altLang="en-US" dirty="0" smtClean="0"/>
              <a:t>数据</a:t>
            </a:r>
            <a:r>
              <a:rPr lang="zh-CN" altLang="en-US" b="1" dirty="0" smtClean="0">
                <a:solidFill>
                  <a:srgbClr val="FF3300"/>
                </a:solidFill>
              </a:rPr>
              <a:t>写入方式</a:t>
            </a:r>
            <a:r>
              <a:rPr lang="zh-CN" altLang="en-US" dirty="0" smtClean="0"/>
              <a:t>：</a:t>
            </a:r>
            <a:r>
              <a:rPr lang="zh-CN" altLang="en-US" b="1" dirty="0" smtClean="0">
                <a:solidFill>
                  <a:srgbClr val="3333CC"/>
                </a:solidFill>
              </a:rPr>
              <a:t>页写入</a:t>
            </a:r>
            <a:r>
              <a:rPr lang="zh-CN" altLang="en-US" dirty="0" smtClean="0"/>
              <a:t>和</a:t>
            </a:r>
            <a:r>
              <a:rPr lang="zh-CN" altLang="en-US" b="1" dirty="0" smtClean="0">
                <a:solidFill>
                  <a:srgbClr val="3333CC"/>
                </a:solidFill>
              </a:rPr>
              <a:t>字节写入</a:t>
            </a:r>
            <a:r>
              <a:rPr lang="zh-CN" altLang="en-US" dirty="0" smtClean="0"/>
              <a:t>。</a:t>
            </a:r>
          </a:p>
          <a:p>
            <a:pPr indent="14288">
              <a:lnSpc>
                <a:spcPct val="130000"/>
              </a:lnSpc>
            </a:pPr>
            <a:endParaRPr lang="zh-CN" altLang="en-US" dirty="0" smtClean="0"/>
          </a:p>
        </p:txBody>
      </p:sp>
      <p:graphicFrame>
        <p:nvGraphicFramePr>
          <p:cNvPr id="88074" name="Object 10"/>
          <p:cNvGraphicFramePr>
            <a:graphicFrameLocks noChangeAspect="1"/>
          </p:cNvGraphicFramePr>
          <p:nvPr>
            <p:extLst>
              <p:ext uri="{D42A27DB-BD31-4B8C-83A1-F6EECF244321}">
                <p14:modId xmlns:p14="http://schemas.microsoft.com/office/powerpoint/2010/main" val="3209707456"/>
              </p:ext>
            </p:extLst>
          </p:nvPr>
        </p:nvGraphicFramePr>
        <p:xfrm>
          <a:off x="1212850" y="2335213"/>
          <a:ext cx="519113" cy="441325"/>
        </p:xfrm>
        <a:graphic>
          <a:graphicData uri="http://schemas.openxmlformats.org/presentationml/2006/ole">
            <mc:AlternateContent xmlns:mc="http://schemas.openxmlformats.org/markup-compatibility/2006">
              <mc:Choice xmlns:v="urn:schemas-microsoft-com:vml" Requires="v">
                <p:oleObj spid="_x0000_s300218" name="Equation" r:id="rId3" imgW="253800" imgH="215640" progId="Equation.DSMT4">
                  <p:embed/>
                </p:oleObj>
              </mc:Choice>
              <mc:Fallback>
                <p:oleObj name="Equation" r:id="rId3" imgW="2538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2850" y="2335213"/>
                        <a:ext cx="519113"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8075" name="Object 11"/>
          <p:cNvGraphicFramePr>
            <a:graphicFrameLocks noChangeAspect="1"/>
          </p:cNvGraphicFramePr>
          <p:nvPr>
            <p:extLst>
              <p:ext uri="{D42A27DB-BD31-4B8C-83A1-F6EECF244321}">
                <p14:modId xmlns:p14="http://schemas.microsoft.com/office/powerpoint/2010/main" val="3784465065"/>
              </p:ext>
            </p:extLst>
          </p:nvPr>
        </p:nvGraphicFramePr>
        <p:xfrm>
          <a:off x="1301750" y="3975100"/>
          <a:ext cx="519113" cy="441325"/>
        </p:xfrm>
        <a:graphic>
          <a:graphicData uri="http://schemas.openxmlformats.org/presentationml/2006/ole">
            <mc:AlternateContent xmlns:mc="http://schemas.openxmlformats.org/markup-compatibility/2006">
              <mc:Choice xmlns:v="urn:schemas-microsoft-com:vml" Requires="v">
                <p:oleObj spid="_x0000_s300219" name="Equation" r:id="rId5" imgW="253800" imgH="215640" progId="Equation.DSMT4">
                  <p:embed/>
                </p:oleObj>
              </mc:Choice>
              <mc:Fallback>
                <p:oleObj name="Equation" r:id="rId5" imgW="2538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1750" y="3975100"/>
                        <a:ext cx="519113"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8076" name="Object 12"/>
          <p:cNvGraphicFramePr>
            <a:graphicFrameLocks noChangeAspect="1"/>
          </p:cNvGraphicFramePr>
          <p:nvPr>
            <p:extLst>
              <p:ext uri="{D42A27DB-BD31-4B8C-83A1-F6EECF244321}">
                <p14:modId xmlns:p14="http://schemas.microsoft.com/office/powerpoint/2010/main" val="3223078936"/>
              </p:ext>
            </p:extLst>
          </p:nvPr>
        </p:nvGraphicFramePr>
        <p:xfrm>
          <a:off x="2043113" y="3979863"/>
          <a:ext cx="544512" cy="441325"/>
        </p:xfrm>
        <a:graphic>
          <a:graphicData uri="http://schemas.openxmlformats.org/presentationml/2006/ole">
            <mc:AlternateContent xmlns:mc="http://schemas.openxmlformats.org/markup-compatibility/2006">
              <mc:Choice xmlns:v="urn:schemas-microsoft-com:vml" Requires="v">
                <p:oleObj spid="_x0000_s300220" name="Equation" r:id="rId6" imgW="266400" imgH="215640" progId="Equation.DSMT4">
                  <p:embed/>
                </p:oleObj>
              </mc:Choice>
              <mc:Fallback>
                <p:oleObj name="Equation" r:id="rId6" imgW="266400" imgH="2156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43113" y="3979863"/>
                        <a:ext cx="544512"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8077" name="Object 13"/>
          <p:cNvGraphicFramePr>
            <a:graphicFrameLocks noChangeAspect="1"/>
          </p:cNvGraphicFramePr>
          <p:nvPr>
            <p:extLst>
              <p:ext uri="{D42A27DB-BD31-4B8C-83A1-F6EECF244321}">
                <p14:modId xmlns:p14="http://schemas.microsoft.com/office/powerpoint/2010/main" val="3199818315"/>
              </p:ext>
            </p:extLst>
          </p:nvPr>
        </p:nvGraphicFramePr>
        <p:xfrm>
          <a:off x="3919538" y="4013200"/>
          <a:ext cx="622300" cy="441325"/>
        </p:xfrm>
        <a:graphic>
          <a:graphicData uri="http://schemas.openxmlformats.org/presentationml/2006/ole">
            <mc:AlternateContent xmlns:mc="http://schemas.openxmlformats.org/markup-compatibility/2006">
              <mc:Choice xmlns:v="urn:schemas-microsoft-com:vml" Requires="v">
                <p:oleObj spid="_x0000_s300221" name="Equation" r:id="rId8" imgW="304560" imgH="215640" progId="Equation.DSMT4">
                  <p:embed/>
                </p:oleObj>
              </mc:Choice>
              <mc:Fallback>
                <p:oleObj name="Equation" r:id="rId8" imgW="304560" imgH="21564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19538" y="4013200"/>
                        <a:ext cx="6223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69423160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ED394306-8651-4EEC-B4CB-D2F06614D333}" type="slidenum">
              <a:rPr lang="zh-CN" altLang="en-US"/>
              <a:pPr>
                <a:defRPr/>
              </a:pPr>
              <a:t>90</a:t>
            </a:fld>
            <a:endParaRPr lang="en-US" altLang="zh-CN"/>
          </a:p>
        </p:txBody>
      </p:sp>
      <p:sp>
        <p:nvSpPr>
          <p:cNvPr id="89090" name="内容占位符 1"/>
          <p:cNvSpPr>
            <a:spLocks noGrp="1"/>
          </p:cNvSpPr>
          <p:nvPr>
            <p:ph/>
          </p:nvPr>
        </p:nvSpPr>
        <p:spPr>
          <a:xfrm>
            <a:off x="0" y="609600"/>
            <a:ext cx="9144000" cy="5410200"/>
          </a:xfrm>
        </p:spPr>
        <p:txBody>
          <a:bodyPr/>
          <a:lstStyle/>
          <a:p>
            <a:pPr marL="0" indent="0" algn="l" fontAlgn="b">
              <a:lnSpc>
                <a:spcPct val="150000"/>
              </a:lnSpc>
              <a:spcBef>
                <a:spcPts val="0"/>
              </a:spcBef>
            </a:pPr>
            <a:r>
              <a:rPr lang="zh-CN" altLang="en-US" b="1" dirty="0" smtClean="0">
                <a:solidFill>
                  <a:srgbClr val="FF3300"/>
                </a:solidFill>
              </a:rPr>
              <a:t>      （</a:t>
            </a:r>
            <a:r>
              <a:rPr lang="en-US" altLang="zh-CN" b="1" dirty="0" smtClean="0">
                <a:solidFill>
                  <a:srgbClr val="FF3300"/>
                </a:solidFill>
                <a:ea typeface="宋体" charset="-122"/>
              </a:rPr>
              <a:t>1</a:t>
            </a:r>
            <a:r>
              <a:rPr lang="zh-CN" altLang="en-US" b="1" dirty="0" smtClean="0">
                <a:solidFill>
                  <a:srgbClr val="FF3300"/>
                </a:solidFill>
              </a:rPr>
              <a:t>）页写入</a:t>
            </a:r>
          </a:p>
          <a:p>
            <a:pPr marL="0" indent="0" algn="l" fontAlgn="b">
              <a:lnSpc>
                <a:spcPct val="150000"/>
              </a:lnSpc>
              <a:spcBef>
                <a:spcPts val="0"/>
              </a:spcBef>
            </a:pPr>
            <a:r>
              <a:rPr lang="zh-CN" altLang="en-US" dirty="0" smtClean="0"/>
              <a:t>        为</a:t>
            </a:r>
            <a:r>
              <a:rPr lang="zh-CN" altLang="en-US" b="1" dirty="0" smtClean="0">
                <a:solidFill>
                  <a:srgbClr val="3333CC"/>
                </a:solidFill>
              </a:rPr>
              <a:t>提高写速度</a:t>
            </a:r>
            <a:r>
              <a:rPr lang="zh-CN" altLang="en-US" dirty="0" smtClean="0"/>
              <a:t>，</a:t>
            </a:r>
            <a:r>
              <a:rPr lang="en-US" altLang="zh-CN" dirty="0" smtClean="0">
                <a:ea typeface="宋体" charset="-122"/>
              </a:rPr>
              <a:t>2864A</a:t>
            </a:r>
            <a:r>
              <a:rPr lang="zh-CN" altLang="en-US" dirty="0" smtClean="0"/>
              <a:t>片内设置</a:t>
            </a:r>
            <a:r>
              <a:rPr lang="en-US" altLang="zh-CN" b="1" dirty="0" smtClean="0">
                <a:solidFill>
                  <a:srgbClr val="3333CC"/>
                </a:solidFill>
                <a:ea typeface="宋体" charset="-122"/>
              </a:rPr>
              <a:t>16</a:t>
            </a:r>
            <a:r>
              <a:rPr lang="zh-CN" altLang="en-US" b="1" dirty="0" smtClean="0">
                <a:solidFill>
                  <a:srgbClr val="3333CC"/>
                </a:solidFill>
              </a:rPr>
              <a:t>字节</a:t>
            </a:r>
            <a:r>
              <a:rPr lang="zh-CN" altLang="en-US" dirty="0" smtClean="0"/>
              <a:t>的</a:t>
            </a:r>
            <a:r>
              <a:rPr lang="zh-CN" altLang="en-US" b="1" dirty="0" smtClean="0">
                <a:solidFill>
                  <a:srgbClr val="FF3300"/>
                </a:solidFill>
              </a:rPr>
              <a:t>“页缓冲器</a:t>
            </a:r>
            <a:r>
              <a:rPr lang="zh-CN" altLang="en-US" dirty="0" smtClean="0"/>
              <a:t>”，将整个存储器阵列</a:t>
            </a:r>
            <a:r>
              <a:rPr lang="zh-CN" altLang="en-US" b="1" dirty="0" smtClean="0">
                <a:solidFill>
                  <a:srgbClr val="3333CC"/>
                </a:solidFill>
              </a:rPr>
              <a:t>划分成</a:t>
            </a:r>
            <a:r>
              <a:rPr lang="en-US" altLang="zh-CN" b="1" dirty="0" smtClean="0">
                <a:solidFill>
                  <a:srgbClr val="FF3300"/>
                </a:solidFill>
                <a:ea typeface="宋体" charset="-122"/>
              </a:rPr>
              <a:t>512</a:t>
            </a:r>
            <a:r>
              <a:rPr lang="zh-CN" altLang="en-US" b="1" dirty="0" smtClean="0">
                <a:solidFill>
                  <a:srgbClr val="FF3300"/>
                </a:solidFill>
              </a:rPr>
              <a:t>页</a:t>
            </a:r>
            <a:r>
              <a:rPr lang="zh-CN" altLang="en-US" dirty="0" smtClean="0"/>
              <a:t>，</a:t>
            </a:r>
            <a:r>
              <a:rPr lang="zh-CN" altLang="en-US" dirty="0" smtClean="0">
                <a:solidFill>
                  <a:srgbClr val="FF3300"/>
                </a:solidFill>
              </a:rPr>
              <a:t>每页</a:t>
            </a:r>
            <a:r>
              <a:rPr lang="en-US" altLang="zh-CN" b="1" dirty="0" smtClean="0">
                <a:solidFill>
                  <a:srgbClr val="3333CC"/>
                </a:solidFill>
                <a:ea typeface="宋体" charset="-122"/>
              </a:rPr>
              <a:t>16</a:t>
            </a:r>
            <a:r>
              <a:rPr lang="zh-CN" altLang="en-US" b="1" dirty="0" smtClean="0">
                <a:solidFill>
                  <a:srgbClr val="3333CC"/>
                </a:solidFill>
              </a:rPr>
              <a:t>字节</a:t>
            </a:r>
            <a:r>
              <a:rPr lang="zh-CN" altLang="en-US" dirty="0" smtClean="0"/>
              <a:t>。</a:t>
            </a:r>
            <a:r>
              <a:rPr lang="zh-CN" altLang="en-US" b="1" dirty="0" smtClean="0">
                <a:solidFill>
                  <a:srgbClr val="3333CC"/>
                </a:solidFill>
              </a:rPr>
              <a:t>高</a:t>
            </a:r>
            <a:r>
              <a:rPr lang="en-US" altLang="zh-CN" b="1" dirty="0" smtClean="0">
                <a:solidFill>
                  <a:srgbClr val="3333CC"/>
                </a:solidFill>
                <a:ea typeface="宋体" charset="-122"/>
              </a:rPr>
              <a:t>9</a:t>
            </a:r>
            <a:r>
              <a:rPr lang="zh-CN" altLang="en-US" b="1" dirty="0" smtClean="0">
                <a:solidFill>
                  <a:srgbClr val="3333CC"/>
                </a:solidFill>
              </a:rPr>
              <a:t>位</a:t>
            </a:r>
            <a:r>
              <a:rPr lang="en-US" altLang="zh-CN" b="1" dirty="0" smtClean="0">
                <a:solidFill>
                  <a:srgbClr val="3333CC"/>
                </a:solidFill>
                <a:ea typeface="宋体" charset="-122"/>
              </a:rPr>
              <a:t>(A12</a:t>
            </a:r>
            <a:r>
              <a:rPr lang="zh-CN" altLang="en-US" b="1" dirty="0" smtClean="0">
                <a:solidFill>
                  <a:srgbClr val="3333CC"/>
                </a:solidFill>
                <a:ea typeface="宋体" charset="-122"/>
              </a:rPr>
              <a:t>～</a:t>
            </a:r>
            <a:r>
              <a:rPr lang="en-US" altLang="zh-CN" b="1" dirty="0" smtClean="0">
                <a:solidFill>
                  <a:srgbClr val="3333CC"/>
                </a:solidFill>
                <a:ea typeface="宋体" charset="-122"/>
              </a:rPr>
              <a:t>A4)</a:t>
            </a:r>
            <a:r>
              <a:rPr lang="zh-CN" altLang="en-US" dirty="0" smtClean="0"/>
              <a:t> 确定页，</a:t>
            </a:r>
            <a:r>
              <a:rPr lang="zh-CN" altLang="en-US" dirty="0" smtClean="0">
                <a:solidFill>
                  <a:srgbClr val="3333CC"/>
                </a:solidFill>
              </a:rPr>
              <a:t>低</a:t>
            </a:r>
            <a:r>
              <a:rPr lang="en-US" altLang="zh-CN" dirty="0" smtClean="0">
                <a:solidFill>
                  <a:srgbClr val="3333CC"/>
                </a:solidFill>
                <a:ea typeface="宋体" charset="-122"/>
              </a:rPr>
              <a:t>4</a:t>
            </a:r>
            <a:r>
              <a:rPr lang="zh-CN" altLang="en-US" dirty="0" smtClean="0">
                <a:solidFill>
                  <a:srgbClr val="3333CC"/>
                </a:solidFill>
              </a:rPr>
              <a:t>位</a:t>
            </a:r>
            <a:r>
              <a:rPr lang="en-US" altLang="zh-CN" dirty="0" smtClean="0">
                <a:solidFill>
                  <a:srgbClr val="3333CC"/>
                </a:solidFill>
                <a:ea typeface="宋体" charset="-122"/>
              </a:rPr>
              <a:t>(A3</a:t>
            </a:r>
            <a:r>
              <a:rPr lang="zh-CN" altLang="en-US" dirty="0" smtClean="0">
                <a:solidFill>
                  <a:srgbClr val="3333CC"/>
                </a:solidFill>
                <a:ea typeface="宋体" charset="-122"/>
              </a:rPr>
              <a:t>～</a:t>
            </a:r>
            <a:r>
              <a:rPr lang="en-US" altLang="zh-CN" dirty="0" smtClean="0">
                <a:solidFill>
                  <a:srgbClr val="3333CC"/>
                </a:solidFill>
                <a:ea typeface="宋体" charset="-122"/>
              </a:rPr>
              <a:t>A0)</a:t>
            </a:r>
            <a:r>
              <a:rPr lang="zh-CN" altLang="en-US" dirty="0" smtClean="0"/>
              <a:t> 选择页缓冲器中的</a:t>
            </a:r>
            <a:r>
              <a:rPr lang="en-US" altLang="zh-CN" dirty="0" smtClean="0">
                <a:solidFill>
                  <a:srgbClr val="FF3300"/>
                </a:solidFill>
                <a:ea typeface="宋体" charset="-122"/>
              </a:rPr>
              <a:t>16</a:t>
            </a:r>
            <a:r>
              <a:rPr lang="zh-CN" altLang="en-US" dirty="0" smtClean="0">
                <a:solidFill>
                  <a:srgbClr val="FF3300"/>
                </a:solidFill>
              </a:rPr>
              <a:t>个</a:t>
            </a:r>
            <a:r>
              <a:rPr lang="zh-CN" altLang="en-US" dirty="0" smtClean="0"/>
              <a:t>地址单元之一。</a:t>
            </a:r>
          </a:p>
          <a:p>
            <a:pPr marL="0" indent="0" algn="l" fontAlgn="b">
              <a:lnSpc>
                <a:spcPct val="150000"/>
              </a:lnSpc>
              <a:spcBef>
                <a:spcPts val="0"/>
              </a:spcBef>
            </a:pPr>
            <a:r>
              <a:rPr lang="zh-CN" altLang="en-US" dirty="0" smtClean="0"/>
              <a:t>写操作分</a:t>
            </a:r>
            <a:r>
              <a:rPr lang="zh-CN" altLang="en-US" b="1" dirty="0" smtClean="0">
                <a:solidFill>
                  <a:srgbClr val="3366FF"/>
                </a:solidFill>
              </a:rPr>
              <a:t>两步</a:t>
            </a:r>
            <a:r>
              <a:rPr lang="zh-CN" altLang="en-US" dirty="0" smtClean="0"/>
              <a:t>来实现：</a:t>
            </a:r>
          </a:p>
          <a:p>
            <a:pPr marL="0" indent="0" algn="l" fontAlgn="b">
              <a:lnSpc>
                <a:spcPct val="150000"/>
              </a:lnSpc>
              <a:spcBef>
                <a:spcPts val="0"/>
              </a:spcBef>
            </a:pPr>
            <a:r>
              <a:rPr lang="zh-CN" altLang="en-US" b="1" dirty="0" smtClean="0">
                <a:solidFill>
                  <a:srgbClr val="FF3300"/>
                </a:solidFill>
              </a:rPr>
              <a:t>        第一步，</a:t>
            </a:r>
            <a:r>
              <a:rPr lang="zh-CN" altLang="en-US" dirty="0" smtClean="0"/>
              <a:t>在软件控制下把数据</a:t>
            </a:r>
            <a:r>
              <a:rPr lang="zh-CN" altLang="en-US" b="1" dirty="0" smtClean="0">
                <a:solidFill>
                  <a:srgbClr val="3333CC"/>
                </a:solidFill>
              </a:rPr>
              <a:t>写入</a:t>
            </a:r>
            <a:r>
              <a:rPr lang="zh-CN" altLang="en-US" b="1" dirty="0" smtClean="0">
                <a:solidFill>
                  <a:srgbClr val="FF3300"/>
                </a:solidFill>
              </a:rPr>
              <a:t>页缓冲器</a:t>
            </a:r>
            <a:r>
              <a:rPr lang="zh-CN" altLang="en-US" dirty="0" smtClean="0"/>
              <a:t>，这步称为</a:t>
            </a:r>
            <a:r>
              <a:rPr lang="zh-CN" altLang="en-US" b="1" dirty="0" smtClean="0">
                <a:solidFill>
                  <a:srgbClr val="3333CC"/>
                </a:solidFill>
              </a:rPr>
              <a:t>页装载</a:t>
            </a:r>
            <a:r>
              <a:rPr lang="zh-CN" altLang="en-US" dirty="0" smtClean="0"/>
              <a:t>，与一般的静态</a:t>
            </a:r>
            <a:r>
              <a:rPr lang="en-US" altLang="zh-CN" dirty="0" smtClean="0">
                <a:ea typeface="宋体" charset="-122"/>
              </a:rPr>
              <a:t>RAM</a:t>
            </a:r>
            <a:r>
              <a:rPr lang="zh-CN" altLang="en-US" dirty="0" smtClean="0"/>
              <a:t>写操作是一样的。</a:t>
            </a:r>
          </a:p>
          <a:p>
            <a:pPr marL="0" indent="0" algn="l" fontAlgn="b">
              <a:lnSpc>
                <a:spcPct val="150000"/>
              </a:lnSpc>
              <a:spcBef>
                <a:spcPts val="0"/>
              </a:spcBef>
            </a:pPr>
            <a:r>
              <a:rPr lang="zh-CN" altLang="en-US" b="1" dirty="0" smtClean="0">
                <a:solidFill>
                  <a:srgbClr val="FF3300"/>
                </a:solidFill>
              </a:rPr>
              <a:t>        第二步</a:t>
            </a:r>
            <a:r>
              <a:rPr lang="zh-CN" altLang="en-US" dirty="0" smtClean="0"/>
              <a:t>，在</a:t>
            </a:r>
            <a:r>
              <a:rPr lang="zh-CN" altLang="en-US" b="1" dirty="0" smtClean="0">
                <a:solidFill>
                  <a:srgbClr val="3333CC"/>
                </a:solidFill>
              </a:rPr>
              <a:t>最后一个字节</a:t>
            </a:r>
            <a:r>
              <a:rPr lang="en-US" altLang="zh-CN" b="1" dirty="0" smtClean="0">
                <a:solidFill>
                  <a:srgbClr val="3333CC"/>
                </a:solidFill>
                <a:ea typeface="宋体" charset="-122"/>
              </a:rPr>
              <a:t>(</a:t>
            </a:r>
            <a:r>
              <a:rPr lang="zh-CN" altLang="en-US" b="1" dirty="0" smtClean="0">
                <a:solidFill>
                  <a:srgbClr val="3333CC"/>
                </a:solidFill>
              </a:rPr>
              <a:t>即第</a:t>
            </a:r>
            <a:r>
              <a:rPr lang="en-US" altLang="zh-CN" b="1" dirty="0" smtClean="0">
                <a:solidFill>
                  <a:srgbClr val="3333CC"/>
                </a:solidFill>
                <a:ea typeface="宋体" charset="-122"/>
              </a:rPr>
              <a:t>16</a:t>
            </a:r>
            <a:r>
              <a:rPr lang="zh-CN" altLang="en-US" b="1" dirty="0" smtClean="0">
                <a:solidFill>
                  <a:srgbClr val="3333CC"/>
                </a:solidFill>
              </a:rPr>
              <a:t>个字节</a:t>
            </a:r>
            <a:r>
              <a:rPr lang="en-US" altLang="zh-CN" b="1" dirty="0" smtClean="0">
                <a:solidFill>
                  <a:srgbClr val="3333CC"/>
                </a:solidFill>
                <a:ea typeface="宋体" charset="-122"/>
              </a:rPr>
              <a:t>)</a:t>
            </a:r>
            <a:r>
              <a:rPr lang="zh-CN" altLang="en-US" b="1" dirty="0" smtClean="0">
                <a:solidFill>
                  <a:srgbClr val="3333CC"/>
                </a:solidFill>
              </a:rPr>
              <a:t>写入到页缓冲器后</a:t>
            </a:r>
            <a:r>
              <a:rPr lang="en-US" altLang="zh-CN" b="1" dirty="0" smtClean="0">
                <a:solidFill>
                  <a:srgbClr val="3333CC"/>
                </a:solidFill>
                <a:ea typeface="宋体" charset="-122"/>
              </a:rPr>
              <a:t>20ns</a:t>
            </a:r>
            <a:r>
              <a:rPr lang="zh-CN" altLang="en-US" b="1" dirty="0" smtClean="0">
                <a:solidFill>
                  <a:srgbClr val="3333CC"/>
                </a:solidFill>
              </a:rPr>
              <a:t>自动开始</a:t>
            </a:r>
            <a:r>
              <a:rPr lang="zh-CN" altLang="en-US" dirty="0" smtClean="0"/>
              <a:t>，把页缓冲器的内容写到</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阵列中对应地址的单元中，这一步称为</a:t>
            </a:r>
            <a:r>
              <a:rPr lang="zh-CN" altLang="en-US" b="1" dirty="0" smtClean="0">
                <a:solidFill>
                  <a:srgbClr val="FF3300"/>
                </a:solidFill>
              </a:rPr>
              <a:t>页存储</a:t>
            </a:r>
            <a:r>
              <a:rPr lang="zh-CN" altLang="en-US" dirty="0" smtClean="0"/>
              <a:t>。</a:t>
            </a:r>
          </a:p>
          <a:p>
            <a:pPr>
              <a:lnSpc>
                <a:spcPct val="140000"/>
              </a:lnSpc>
            </a:pPr>
            <a:endParaRPr lang="zh-CN" altLang="en-US" dirty="0" smtClean="0"/>
          </a:p>
        </p:txBody>
      </p:sp>
    </p:spTree>
    <p:extLst>
      <p:ext uri="{BB962C8B-B14F-4D97-AF65-F5344CB8AC3E}">
        <p14:creationId xmlns:p14="http://schemas.microsoft.com/office/powerpoint/2010/main" val="2688106980"/>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AA8963AC-A52C-4BF6-A92D-F7696EBE5F48}" type="slidenum">
              <a:rPr lang="zh-CN" altLang="en-US"/>
              <a:pPr>
                <a:defRPr/>
              </a:pPr>
              <a:t>91</a:t>
            </a:fld>
            <a:endParaRPr lang="en-US" altLang="zh-CN"/>
          </a:p>
        </p:txBody>
      </p:sp>
      <p:sp>
        <p:nvSpPr>
          <p:cNvPr id="90114" name="内容占位符 1"/>
          <p:cNvSpPr>
            <a:spLocks noGrp="1"/>
          </p:cNvSpPr>
          <p:nvPr>
            <p:ph/>
          </p:nvPr>
        </p:nvSpPr>
        <p:spPr>
          <a:xfrm>
            <a:off x="0" y="584200"/>
            <a:ext cx="9144000" cy="5410200"/>
          </a:xfrm>
        </p:spPr>
        <p:txBody>
          <a:bodyPr/>
          <a:lstStyle/>
          <a:p>
            <a:pPr marL="0" indent="0" algn="l">
              <a:lnSpc>
                <a:spcPct val="150000"/>
              </a:lnSpc>
              <a:spcBef>
                <a:spcPts val="0"/>
              </a:spcBef>
            </a:pPr>
            <a:r>
              <a:rPr lang="zh-CN" altLang="en-US" dirty="0"/>
              <a:t> </a:t>
            </a:r>
            <a:r>
              <a:rPr lang="zh-CN" altLang="en-US" dirty="0" smtClean="0"/>
              <a:t>       写方式时，</a:t>
            </a:r>
            <a:r>
              <a:rPr lang="zh-CN" altLang="en-US" dirty="0" smtClean="0">
                <a:ea typeface="宋体" charset="-122"/>
              </a:rPr>
              <a:t> </a:t>
            </a:r>
            <a:r>
              <a:rPr lang="en-US" altLang="zh-CN" b="1" dirty="0" smtClean="0">
                <a:solidFill>
                  <a:srgbClr val="FF3300"/>
                </a:solidFill>
                <a:ea typeface="宋体" charset="-122"/>
              </a:rPr>
              <a:t>     </a:t>
            </a:r>
            <a:r>
              <a:rPr lang="zh-CN" altLang="en-US" dirty="0" smtClean="0"/>
              <a:t>为低，在</a:t>
            </a:r>
            <a:r>
              <a:rPr lang="zh-CN" altLang="en-US" dirty="0" smtClean="0">
                <a:ea typeface="宋体" charset="-122"/>
              </a:rPr>
              <a:t> </a:t>
            </a:r>
            <a:r>
              <a:rPr lang="zh-CN" altLang="en-US" dirty="0" smtClean="0"/>
              <a:t>下降沿，地址码</a:t>
            </a:r>
            <a:r>
              <a:rPr lang="en-US" altLang="zh-CN" dirty="0" smtClean="0">
                <a:ea typeface="宋体" charset="-122"/>
              </a:rPr>
              <a:t>A12</a:t>
            </a:r>
            <a:r>
              <a:rPr lang="zh-CN" altLang="en-US" dirty="0" smtClean="0">
                <a:ea typeface="宋体" charset="-122"/>
              </a:rPr>
              <a:t>～</a:t>
            </a:r>
            <a:r>
              <a:rPr lang="en-US" altLang="zh-CN" dirty="0" smtClean="0">
                <a:ea typeface="宋体" charset="-122"/>
              </a:rPr>
              <a:t>A0</a:t>
            </a:r>
            <a:r>
              <a:rPr lang="zh-CN" altLang="en-US" dirty="0" smtClean="0"/>
              <a:t>被片内锁存器锁存，在</a:t>
            </a:r>
            <a:r>
              <a:rPr lang="en-US" altLang="zh-CN" b="1" dirty="0" smtClean="0">
                <a:solidFill>
                  <a:srgbClr val="FF3300"/>
                </a:solidFill>
              </a:rPr>
              <a:t>       </a:t>
            </a:r>
            <a:r>
              <a:rPr lang="zh-CN" altLang="en-US" dirty="0" smtClean="0"/>
              <a:t>上升沿数据被锁存。</a:t>
            </a:r>
          </a:p>
          <a:p>
            <a:pPr marL="0" indent="0" algn="l">
              <a:lnSpc>
                <a:spcPct val="150000"/>
              </a:lnSpc>
              <a:spcBef>
                <a:spcPts val="0"/>
              </a:spcBef>
            </a:pPr>
            <a:r>
              <a:rPr lang="zh-CN" altLang="en-US" dirty="0"/>
              <a:t> </a:t>
            </a:r>
            <a:r>
              <a:rPr lang="zh-CN" altLang="en-US" dirty="0" smtClean="0"/>
              <a:t>       片内有一个</a:t>
            </a:r>
            <a:r>
              <a:rPr lang="zh-CN" altLang="en-US" b="1" dirty="0" smtClean="0">
                <a:solidFill>
                  <a:srgbClr val="3333CC"/>
                </a:solidFill>
              </a:rPr>
              <a:t>字节装载</a:t>
            </a:r>
            <a:r>
              <a:rPr lang="zh-CN" altLang="en-US" b="1" dirty="0" smtClean="0">
                <a:solidFill>
                  <a:srgbClr val="FF3300"/>
                </a:solidFill>
              </a:rPr>
              <a:t>限时定时器</a:t>
            </a:r>
            <a:r>
              <a:rPr lang="zh-CN" altLang="en-US" dirty="0" smtClean="0"/>
              <a:t>，只要时间未到，数据可随机地写入页缓冲器。在连续向页缓冲器写数据过程中，不用担心限时定时器会溢出，因为每当</a:t>
            </a:r>
            <a:r>
              <a:rPr lang="zh-CN" altLang="en-US" dirty="0" smtClean="0">
                <a:ea typeface="宋体" charset="-122"/>
              </a:rPr>
              <a:t> </a:t>
            </a:r>
            <a:r>
              <a:rPr lang="zh-CN" altLang="en-US" dirty="0" smtClean="0"/>
              <a:t>下降沿时，限时定时器自动被复位并重新启动计时。限时定时器要求</a:t>
            </a:r>
            <a:r>
              <a:rPr lang="zh-CN" altLang="en-US" b="1" dirty="0" smtClean="0">
                <a:solidFill>
                  <a:srgbClr val="FF3300"/>
                </a:solidFill>
              </a:rPr>
              <a:t>写一个字节数据时间</a:t>
            </a:r>
            <a:r>
              <a:rPr lang="en-US" altLang="zh-CN" b="1" i="1" dirty="0" smtClean="0">
                <a:solidFill>
                  <a:srgbClr val="3333CC"/>
                </a:solidFill>
                <a:ea typeface="宋体" charset="-122"/>
              </a:rPr>
              <a:t>T</a:t>
            </a:r>
            <a:r>
              <a:rPr lang="en-US" altLang="zh-CN" b="1" baseline="-25000" dirty="0" smtClean="0">
                <a:solidFill>
                  <a:srgbClr val="3333CC"/>
                </a:solidFill>
                <a:ea typeface="宋体" charset="-122"/>
              </a:rPr>
              <a:t>BLW</a:t>
            </a:r>
            <a:r>
              <a:rPr lang="zh-CN" altLang="en-US" b="1" dirty="0" smtClean="0">
                <a:solidFill>
                  <a:srgbClr val="FF3300"/>
                </a:solidFill>
              </a:rPr>
              <a:t>须满足</a:t>
            </a:r>
            <a:r>
              <a:rPr lang="zh-CN" altLang="en-US" dirty="0" smtClean="0"/>
              <a:t>：</a:t>
            </a:r>
            <a:r>
              <a:rPr lang="en-US" altLang="zh-CN" b="1" dirty="0" smtClean="0">
                <a:solidFill>
                  <a:srgbClr val="3333CC"/>
                </a:solidFill>
                <a:ea typeface="宋体" charset="-122"/>
              </a:rPr>
              <a:t>3</a:t>
            </a:r>
            <a:r>
              <a:rPr lang="en-US" altLang="zh-CN" b="1" dirty="0" smtClean="0">
                <a:solidFill>
                  <a:srgbClr val="3333CC"/>
                </a:solidFill>
                <a:ea typeface="宋体" charset="-122"/>
                <a:sym typeface="Symbol" pitchFamily="18" charset="2"/>
              </a:rPr>
              <a:t></a:t>
            </a:r>
            <a:r>
              <a:rPr lang="en-US" altLang="zh-CN" b="1" dirty="0" smtClean="0">
                <a:solidFill>
                  <a:srgbClr val="3333CC"/>
                </a:solidFill>
                <a:ea typeface="宋体" charset="-122"/>
              </a:rPr>
              <a:t>s&lt;</a:t>
            </a:r>
            <a:r>
              <a:rPr lang="en-US" altLang="zh-CN" b="1" i="1" dirty="0" smtClean="0">
                <a:solidFill>
                  <a:srgbClr val="3333CC"/>
                </a:solidFill>
                <a:ea typeface="宋体" charset="-122"/>
              </a:rPr>
              <a:t>T</a:t>
            </a:r>
            <a:r>
              <a:rPr lang="en-US" altLang="zh-CN" b="1" baseline="-25000" dirty="0" smtClean="0">
                <a:solidFill>
                  <a:srgbClr val="3333CC"/>
                </a:solidFill>
                <a:ea typeface="宋体" charset="-122"/>
              </a:rPr>
              <a:t>BLW</a:t>
            </a:r>
            <a:r>
              <a:rPr lang="en-US" altLang="zh-CN" b="1" dirty="0" smtClean="0">
                <a:solidFill>
                  <a:srgbClr val="3333CC"/>
                </a:solidFill>
                <a:ea typeface="宋体" charset="-122"/>
              </a:rPr>
              <a:t>&lt;20</a:t>
            </a:r>
            <a:r>
              <a:rPr lang="en-US" altLang="zh-CN" b="1" dirty="0" smtClean="0">
                <a:solidFill>
                  <a:srgbClr val="3333CC"/>
                </a:solidFill>
                <a:ea typeface="宋体" charset="-122"/>
                <a:sym typeface="Symbol" pitchFamily="18" charset="2"/>
              </a:rPr>
              <a:t></a:t>
            </a:r>
            <a:r>
              <a:rPr lang="en-US" altLang="zh-CN" b="1" dirty="0" smtClean="0">
                <a:solidFill>
                  <a:srgbClr val="3333CC"/>
                </a:solidFill>
                <a:ea typeface="宋体" charset="-122"/>
              </a:rPr>
              <a:t>s</a:t>
            </a:r>
            <a:r>
              <a:rPr lang="zh-CN" altLang="en-US" dirty="0" smtClean="0"/>
              <a:t>，这是正确对</a:t>
            </a:r>
            <a:r>
              <a:rPr lang="en-US" altLang="zh-CN" dirty="0" smtClean="0">
                <a:ea typeface="宋体" charset="-122"/>
              </a:rPr>
              <a:t>2864A</a:t>
            </a:r>
            <a:r>
              <a:rPr lang="zh-CN" altLang="en-US" dirty="0" smtClean="0"/>
              <a:t>页面写操作的关键。当一页装载完毕，不再有</a:t>
            </a:r>
            <a:r>
              <a:rPr lang="en-US" altLang="zh-CN" b="1" dirty="0" smtClean="0">
                <a:solidFill>
                  <a:srgbClr val="FF3300"/>
                </a:solidFill>
              </a:rPr>
              <a:t>        </a:t>
            </a:r>
            <a:r>
              <a:rPr lang="zh-CN" altLang="en-US" dirty="0" smtClean="0"/>
              <a:t>信号时，限时定时器将溢出，页存储操作随即自动开始。首先把选中页的内容擦除，然后写入的数据由页缓冲器传递到</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阵列中。</a:t>
            </a:r>
            <a:endParaRPr lang="en-US" altLang="zh-CN" dirty="0" smtClean="0"/>
          </a:p>
          <a:p>
            <a:pPr indent="14288">
              <a:lnSpc>
                <a:spcPct val="140000"/>
              </a:lnSpc>
            </a:pPr>
            <a:endParaRPr lang="zh-CN" altLang="en-US" dirty="0" smtClean="0"/>
          </a:p>
        </p:txBody>
      </p:sp>
      <p:sp>
        <p:nvSpPr>
          <p:cNvPr id="9011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90117" name="Object 5"/>
          <p:cNvGraphicFramePr>
            <a:graphicFrameLocks noChangeAspect="1"/>
          </p:cNvGraphicFramePr>
          <p:nvPr/>
        </p:nvGraphicFramePr>
        <p:xfrm>
          <a:off x="0" y="0"/>
          <a:ext cx="219075" cy="180975"/>
        </p:xfrm>
        <a:graphic>
          <a:graphicData uri="http://schemas.openxmlformats.org/presentationml/2006/ole">
            <mc:AlternateContent xmlns:mc="http://schemas.openxmlformats.org/markup-compatibility/2006">
              <mc:Choice xmlns:v="urn:schemas-microsoft-com:vml" Requires="v">
                <p:oleObj spid="_x0000_s301238" name="公式" r:id="rId3" imgW="215619" imgH="177569" progId="Equation.3">
                  <p:embed/>
                </p:oleObj>
              </mc:Choice>
              <mc:Fallback>
                <p:oleObj name="公式" r:id="rId3" imgW="215619" imgH="17756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19075"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0124" name="Object 12"/>
          <p:cNvGraphicFramePr>
            <a:graphicFrameLocks noChangeAspect="1"/>
          </p:cNvGraphicFramePr>
          <p:nvPr>
            <p:extLst>
              <p:ext uri="{D42A27DB-BD31-4B8C-83A1-F6EECF244321}">
                <p14:modId xmlns:p14="http://schemas.microsoft.com/office/powerpoint/2010/main" val="1794762718"/>
              </p:ext>
            </p:extLst>
          </p:nvPr>
        </p:nvGraphicFramePr>
        <p:xfrm>
          <a:off x="1616075" y="1268413"/>
          <a:ext cx="622300" cy="441325"/>
        </p:xfrm>
        <a:graphic>
          <a:graphicData uri="http://schemas.openxmlformats.org/presentationml/2006/ole">
            <mc:AlternateContent xmlns:mc="http://schemas.openxmlformats.org/markup-compatibility/2006">
              <mc:Choice xmlns:v="urn:schemas-microsoft-com:vml" Requires="v">
                <p:oleObj spid="_x0000_s301239" name="Equation" r:id="rId5" imgW="304560" imgH="215640" progId="Equation.DSMT4">
                  <p:embed/>
                </p:oleObj>
              </mc:Choice>
              <mc:Fallback>
                <p:oleObj name="Equation" r:id="rId5" imgW="30456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6075" y="1268413"/>
                        <a:ext cx="6223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0125" name="Object 13"/>
          <p:cNvGraphicFramePr>
            <a:graphicFrameLocks noChangeAspect="1"/>
          </p:cNvGraphicFramePr>
          <p:nvPr>
            <p:extLst>
              <p:ext uri="{D42A27DB-BD31-4B8C-83A1-F6EECF244321}">
                <p14:modId xmlns:p14="http://schemas.microsoft.com/office/powerpoint/2010/main" val="2287930831"/>
              </p:ext>
            </p:extLst>
          </p:nvPr>
        </p:nvGraphicFramePr>
        <p:xfrm>
          <a:off x="2247900" y="4543425"/>
          <a:ext cx="622300" cy="441325"/>
        </p:xfrm>
        <a:graphic>
          <a:graphicData uri="http://schemas.openxmlformats.org/presentationml/2006/ole">
            <mc:AlternateContent xmlns:mc="http://schemas.openxmlformats.org/markup-compatibility/2006">
              <mc:Choice xmlns:v="urn:schemas-microsoft-com:vml" Requires="v">
                <p:oleObj spid="_x0000_s301240" name="Equation" r:id="rId7" imgW="304560" imgH="215640" progId="Equation.DSMT4">
                  <p:embed/>
                </p:oleObj>
              </mc:Choice>
              <mc:Fallback>
                <p:oleObj name="Equation" r:id="rId7" imgW="304560" imgH="215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47900" y="4543425"/>
                        <a:ext cx="6223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0126" name="Object 14"/>
          <p:cNvGraphicFramePr>
            <a:graphicFrameLocks noChangeAspect="1"/>
          </p:cNvGraphicFramePr>
          <p:nvPr>
            <p:extLst>
              <p:ext uri="{D42A27DB-BD31-4B8C-83A1-F6EECF244321}">
                <p14:modId xmlns:p14="http://schemas.microsoft.com/office/powerpoint/2010/main" val="4098185236"/>
              </p:ext>
            </p:extLst>
          </p:nvPr>
        </p:nvGraphicFramePr>
        <p:xfrm>
          <a:off x="2255838" y="696913"/>
          <a:ext cx="519112" cy="441325"/>
        </p:xfrm>
        <a:graphic>
          <a:graphicData uri="http://schemas.openxmlformats.org/presentationml/2006/ole">
            <mc:AlternateContent xmlns:mc="http://schemas.openxmlformats.org/markup-compatibility/2006">
              <mc:Choice xmlns:v="urn:schemas-microsoft-com:vml" Requires="v">
                <p:oleObj spid="_x0000_s301241" name="Equation" r:id="rId8" imgW="253800" imgH="215640" progId="Equation.DSMT4">
                  <p:embed/>
                </p:oleObj>
              </mc:Choice>
              <mc:Fallback>
                <p:oleObj name="Equation" r:id="rId8" imgW="253800" imgH="21564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55838" y="696913"/>
                        <a:ext cx="519112"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801875424"/>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CE1DC0AD-4788-453C-BE2D-5ACE399520A1}" type="slidenum">
              <a:rPr lang="zh-CN" altLang="en-US"/>
              <a:pPr>
                <a:defRPr/>
              </a:pPr>
              <a:t>92</a:t>
            </a:fld>
            <a:endParaRPr lang="en-US" altLang="zh-CN"/>
          </a:p>
        </p:txBody>
      </p:sp>
      <p:sp>
        <p:nvSpPr>
          <p:cNvPr id="91138" name="内容占位符 1"/>
          <p:cNvSpPr>
            <a:spLocks noGrp="1"/>
          </p:cNvSpPr>
          <p:nvPr>
            <p:ph/>
          </p:nvPr>
        </p:nvSpPr>
        <p:spPr>
          <a:xfrm>
            <a:off x="0" y="431800"/>
            <a:ext cx="8229600" cy="5410200"/>
          </a:xfrm>
        </p:spPr>
        <p:txBody>
          <a:bodyPr/>
          <a:lstStyle/>
          <a:p>
            <a:pPr marL="0" indent="0" algn="l" fontAlgn="b">
              <a:lnSpc>
                <a:spcPct val="150000"/>
              </a:lnSpc>
              <a:spcBef>
                <a:spcPts val="0"/>
              </a:spcBef>
            </a:pPr>
            <a:r>
              <a:rPr lang="en-US" altLang="zh-CN" b="1" dirty="0" smtClean="0">
                <a:solidFill>
                  <a:srgbClr val="FF3300"/>
                </a:solidFill>
                <a:ea typeface="宋体" charset="-122"/>
              </a:rPr>
              <a:t>        (2)</a:t>
            </a:r>
            <a:r>
              <a:rPr lang="zh-CN" altLang="en-US" b="1" dirty="0" smtClean="0">
                <a:solidFill>
                  <a:srgbClr val="FF3300"/>
                </a:solidFill>
              </a:rPr>
              <a:t>字节写入</a:t>
            </a:r>
            <a:endParaRPr lang="zh-CN" altLang="en-US" dirty="0" smtClean="0">
              <a:solidFill>
                <a:srgbClr val="FF3300"/>
              </a:solidFill>
            </a:endParaRPr>
          </a:p>
          <a:p>
            <a:pPr marL="0" indent="0" algn="l" fontAlgn="b">
              <a:lnSpc>
                <a:spcPct val="150000"/>
              </a:lnSpc>
              <a:spcBef>
                <a:spcPts val="0"/>
              </a:spcBef>
            </a:pPr>
            <a:r>
              <a:rPr lang="zh-CN" altLang="en-US" dirty="0"/>
              <a:t> </a:t>
            </a:r>
            <a:r>
              <a:rPr lang="zh-CN" altLang="en-US" dirty="0" smtClean="0"/>
              <a:t>       与页写入类似，写入一个字节，限时定时器就溢出。</a:t>
            </a:r>
            <a:r>
              <a:rPr lang="en-US" altLang="zh-CN" b="1" dirty="0" smtClean="0">
                <a:ea typeface="宋体" charset="-122"/>
              </a:rPr>
              <a:t> </a:t>
            </a:r>
          </a:p>
          <a:p>
            <a:pPr marL="0" indent="0" algn="l" fontAlgn="b">
              <a:lnSpc>
                <a:spcPct val="150000"/>
              </a:lnSpc>
              <a:spcBef>
                <a:spcPts val="0"/>
              </a:spcBef>
            </a:pPr>
            <a:r>
              <a:rPr lang="en-US" altLang="zh-CN" b="1" dirty="0" smtClean="0">
                <a:solidFill>
                  <a:srgbClr val="FF3300"/>
                </a:solidFill>
                <a:ea typeface="宋体" charset="-122"/>
              </a:rPr>
              <a:t>        4. </a:t>
            </a:r>
            <a:r>
              <a:rPr lang="zh-CN" altLang="en-US" b="1" dirty="0" smtClean="0">
                <a:solidFill>
                  <a:srgbClr val="FF3300"/>
                </a:solidFill>
              </a:rPr>
              <a:t>数据查询方式</a:t>
            </a:r>
            <a:r>
              <a:rPr lang="zh-CN" altLang="en-US" b="1" dirty="0" smtClean="0">
                <a:solidFill>
                  <a:srgbClr val="FF3300"/>
                </a:solidFill>
                <a:ea typeface="宋体" charset="-122"/>
              </a:rPr>
              <a:t> </a:t>
            </a:r>
            <a:endParaRPr lang="zh-CN" altLang="en-US" dirty="0" smtClean="0">
              <a:solidFill>
                <a:srgbClr val="FF3300"/>
              </a:solidFill>
            </a:endParaRPr>
          </a:p>
          <a:p>
            <a:pPr marL="0" indent="0" algn="l" fontAlgn="b">
              <a:lnSpc>
                <a:spcPct val="150000"/>
              </a:lnSpc>
              <a:spcBef>
                <a:spcPts val="0"/>
              </a:spcBef>
            </a:pPr>
            <a:r>
              <a:rPr lang="zh-CN" altLang="en-US" dirty="0">
                <a:solidFill>
                  <a:srgbClr val="3333CC"/>
                </a:solidFill>
              </a:rPr>
              <a:t> </a:t>
            </a:r>
            <a:r>
              <a:rPr lang="zh-CN" altLang="en-US" dirty="0" smtClean="0">
                <a:solidFill>
                  <a:srgbClr val="3333CC"/>
                </a:solidFill>
              </a:rPr>
              <a:t>       </a:t>
            </a:r>
            <a:r>
              <a:rPr lang="zh-CN" altLang="en-US" b="1" dirty="0" smtClean="0">
                <a:solidFill>
                  <a:srgbClr val="3333CC"/>
                </a:solidFill>
              </a:rPr>
              <a:t>用软件来检测</a:t>
            </a:r>
            <a:r>
              <a:rPr lang="zh-CN" altLang="en-US" dirty="0" smtClean="0"/>
              <a:t>写操作中</a:t>
            </a:r>
            <a:r>
              <a:rPr lang="zh-CN" altLang="en-US" b="1" dirty="0" smtClean="0">
                <a:solidFill>
                  <a:srgbClr val="3333CC"/>
                </a:solidFill>
              </a:rPr>
              <a:t>页存储周期是否完成</a:t>
            </a:r>
            <a:r>
              <a:rPr lang="zh-CN" altLang="en-US" dirty="0" smtClean="0"/>
              <a:t>。在页存储期间，如对</a:t>
            </a:r>
            <a:r>
              <a:rPr lang="en-US" altLang="zh-CN" dirty="0" smtClean="0">
                <a:ea typeface="宋体" charset="-122"/>
              </a:rPr>
              <a:t>2864A</a:t>
            </a:r>
            <a:r>
              <a:rPr lang="zh-CN" altLang="en-US" dirty="0" smtClean="0"/>
              <a:t>执行读操作，那么读出的是最后写入的字节，若芯片的转储工作未完成，则读出数据的最高位是原来写入字节最高位的反码。据此，</a:t>
            </a:r>
            <a:r>
              <a:rPr lang="zh-CN" altLang="en-US" b="1" dirty="0" smtClean="0">
                <a:solidFill>
                  <a:srgbClr val="3333CC"/>
                </a:solidFill>
              </a:rPr>
              <a:t>单片机可判断芯片的编程是否结束</a:t>
            </a:r>
            <a:r>
              <a:rPr lang="zh-CN" altLang="en-US" dirty="0" smtClean="0"/>
              <a:t>。</a:t>
            </a:r>
            <a:r>
              <a:rPr lang="zh-CN" altLang="en-US" dirty="0" smtClean="0">
                <a:solidFill>
                  <a:srgbClr val="FF3300"/>
                </a:solidFill>
              </a:rPr>
              <a:t>如果读出的数据与写入的数据相同，</a:t>
            </a:r>
            <a:r>
              <a:rPr lang="zh-CN" altLang="en-US" dirty="0" smtClean="0"/>
              <a:t>表示芯片</a:t>
            </a:r>
            <a:r>
              <a:rPr lang="zh-CN" altLang="en-US" b="1" dirty="0" smtClean="0">
                <a:solidFill>
                  <a:srgbClr val="FF3300"/>
                </a:solidFill>
              </a:rPr>
              <a:t>已完成编程</a:t>
            </a:r>
            <a:r>
              <a:rPr lang="zh-CN" altLang="en-US" dirty="0" smtClean="0"/>
              <a:t>，可继续向</a:t>
            </a:r>
            <a:r>
              <a:rPr lang="en-US" altLang="zh-CN" dirty="0" smtClean="0">
                <a:ea typeface="宋体" charset="-122"/>
              </a:rPr>
              <a:t>2864A</a:t>
            </a:r>
            <a:r>
              <a:rPr lang="zh-CN" altLang="en-US" b="1" dirty="0" smtClean="0">
                <a:solidFill>
                  <a:srgbClr val="3333CC"/>
                </a:solidFill>
              </a:rPr>
              <a:t>装载下一页数据</a:t>
            </a:r>
            <a:r>
              <a:rPr lang="zh-CN" altLang="en-US" dirty="0" smtClean="0"/>
              <a:t>。</a:t>
            </a:r>
          </a:p>
          <a:p>
            <a:pPr marL="0" indent="0" algn="l" fontAlgn="b">
              <a:lnSpc>
                <a:spcPct val="150000"/>
              </a:lnSpc>
              <a:spcBef>
                <a:spcPts val="0"/>
              </a:spcBef>
            </a:pPr>
            <a:r>
              <a:rPr lang="zh-CN" altLang="en-US" dirty="0"/>
              <a:t> </a:t>
            </a:r>
            <a:r>
              <a:rPr lang="zh-CN" altLang="en-US" dirty="0" smtClean="0"/>
              <a:t>       上面介绍的</a:t>
            </a:r>
            <a:r>
              <a:rPr lang="en-US" altLang="zh-CN" dirty="0" smtClean="0">
                <a:ea typeface="宋体" charset="-122"/>
              </a:rPr>
              <a:t>E</a:t>
            </a:r>
            <a:r>
              <a:rPr lang="en-US" altLang="zh-CN" baseline="30000" dirty="0" smtClean="0">
                <a:ea typeface="宋体" charset="-122"/>
              </a:rPr>
              <a:t>2</a:t>
            </a:r>
            <a:r>
              <a:rPr lang="en-US" altLang="zh-CN" dirty="0" smtClean="0">
                <a:ea typeface="宋体" charset="-122"/>
              </a:rPr>
              <a:t>PROM</a:t>
            </a:r>
            <a:r>
              <a:rPr lang="zh-CN" altLang="en-US" dirty="0" smtClean="0"/>
              <a:t>都是针对</a:t>
            </a:r>
            <a:r>
              <a:rPr lang="en-US" altLang="zh-CN" dirty="0" smtClean="0">
                <a:ea typeface="宋体" charset="-122"/>
              </a:rPr>
              <a:t>Intel</a:t>
            </a:r>
            <a:r>
              <a:rPr lang="zh-CN" altLang="en-US" dirty="0" smtClean="0"/>
              <a:t>公司的产品，其它公司的产品不一定相同。</a:t>
            </a:r>
          </a:p>
        </p:txBody>
      </p:sp>
    </p:spTree>
    <p:extLst>
      <p:ext uri="{BB962C8B-B14F-4D97-AF65-F5344CB8AC3E}">
        <p14:creationId xmlns:p14="http://schemas.microsoft.com/office/powerpoint/2010/main" val="218987480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B9E63E2C-CEF6-4281-B91A-E2F428837670}" type="slidenum">
              <a:rPr lang="zh-CN" altLang="en-US"/>
              <a:pPr>
                <a:defRPr/>
              </a:pPr>
              <a:t>93</a:t>
            </a:fld>
            <a:endParaRPr lang="en-US" altLang="zh-CN"/>
          </a:p>
        </p:txBody>
      </p:sp>
      <p:sp>
        <p:nvSpPr>
          <p:cNvPr id="92162" name="内容占位符 1"/>
          <p:cNvSpPr>
            <a:spLocks noGrp="1"/>
          </p:cNvSpPr>
          <p:nvPr>
            <p:ph/>
          </p:nvPr>
        </p:nvSpPr>
        <p:spPr>
          <a:xfrm>
            <a:off x="0" y="584200"/>
            <a:ext cx="9144000" cy="5410200"/>
          </a:xfrm>
        </p:spPr>
        <p:txBody>
          <a:bodyPr/>
          <a:lstStyle/>
          <a:p>
            <a:pPr marL="0" indent="0" algn="l">
              <a:lnSpc>
                <a:spcPct val="150000"/>
              </a:lnSpc>
              <a:spcBef>
                <a:spcPts val="0"/>
              </a:spcBef>
            </a:pPr>
            <a:r>
              <a:rPr lang="en-US" altLang="zh-CN" dirty="0" smtClean="0">
                <a:solidFill>
                  <a:srgbClr val="9900CC"/>
                </a:solidFill>
              </a:rPr>
              <a:t>        11.7.3  </a:t>
            </a:r>
            <a:r>
              <a:rPr lang="zh-CN" altLang="en-US" dirty="0" smtClean="0">
                <a:solidFill>
                  <a:srgbClr val="9900CC"/>
                </a:solidFill>
              </a:rPr>
              <a:t>并行</a:t>
            </a:r>
            <a:r>
              <a:rPr lang="en-US" altLang="zh-CN" dirty="0">
                <a:solidFill>
                  <a:srgbClr val="9900CC"/>
                </a:solidFill>
                <a:ea typeface="宋体" charset="-122"/>
              </a:rPr>
              <a:t>E</a:t>
            </a:r>
            <a:r>
              <a:rPr lang="en-US" altLang="zh-CN" baseline="30000" dirty="0">
                <a:solidFill>
                  <a:srgbClr val="9900CC"/>
                </a:solidFill>
                <a:ea typeface="宋体" charset="-122"/>
              </a:rPr>
              <a:t>2</a:t>
            </a:r>
            <a:r>
              <a:rPr lang="en-US" altLang="zh-CN" dirty="0">
                <a:solidFill>
                  <a:srgbClr val="9900CC"/>
                </a:solidFill>
                <a:ea typeface="宋体" charset="-122"/>
              </a:rPr>
              <a:t>PROM</a:t>
            </a:r>
            <a:r>
              <a:rPr lang="zh-CN" altLang="en-US" dirty="0" smtClean="0">
                <a:solidFill>
                  <a:srgbClr val="9900CC"/>
                </a:solidFill>
              </a:rPr>
              <a:t>与</a:t>
            </a:r>
            <a:r>
              <a:rPr lang="zh-CN" altLang="en-US" dirty="0">
                <a:solidFill>
                  <a:srgbClr val="9900CC"/>
                </a:solidFill>
              </a:rPr>
              <a:t>单片机的接口设计</a:t>
            </a:r>
            <a:endParaRPr lang="zh-CN" altLang="en-US" b="1" dirty="0" smtClean="0">
              <a:solidFill>
                <a:srgbClr val="9900CC"/>
              </a:solidFill>
            </a:endParaRPr>
          </a:p>
          <a:p>
            <a:pPr marL="0" indent="0" algn="l" fontAlgn="b">
              <a:lnSpc>
                <a:spcPct val="150000"/>
              </a:lnSpc>
              <a:spcBef>
                <a:spcPts val="0"/>
              </a:spcBef>
            </a:pPr>
            <a:r>
              <a:rPr lang="zh-CN" altLang="en-US" dirty="0" smtClean="0"/>
              <a:t>        接口电路如</a:t>
            </a:r>
            <a:r>
              <a:rPr lang="zh-CN" altLang="en-US" b="1" dirty="0" smtClean="0">
                <a:solidFill>
                  <a:srgbClr val="3333CC"/>
                </a:solidFill>
                <a:hlinkClick r:id="" action="ppaction://hlinkshowjump?jump=nextslide"/>
              </a:rPr>
              <a:t>图</a:t>
            </a:r>
            <a:r>
              <a:rPr lang="en-US" altLang="zh-CN" b="1" dirty="0" smtClean="0">
                <a:solidFill>
                  <a:srgbClr val="3333CC"/>
                </a:solidFill>
                <a:hlinkClick r:id="" action="ppaction://hlinkshowjump?jump=nextslide"/>
              </a:rPr>
              <a:t>11</a:t>
            </a:r>
            <a:r>
              <a:rPr lang="en-US" altLang="zh-CN" b="1" dirty="0" smtClean="0">
                <a:solidFill>
                  <a:srgbClr val="3333CC"/>
                </a:solidFill>
                <a:ea typeface="宋体" charset="-122"/>
                <a:hlinkClick r:id="" action="ppaction://hlinkshowjump?jump=nextslide"/>
              </a:rPr>
              <a:t>-22</a:t>
            </a:r>
            <a:r>
              <a:rPr lang="zh-CN" altLang="en-US" b="1" dirty="0" smtClean="0">
                <a:ea typeface="宋体" charset="-122"/>
              </a:rPr>
              <a:t>所示</a:t>
            </a:r>
            <a:r>
              <a:rPr lang="zh-CN" altLang="en-US" dirty="0" smtClean="0"/>
              <a:t>。</a:t>
            </a:r>
            <a:r>
              <a:rPr lang="en-US" altLang="zh-CN" dirty="0" smtClean="0">
                <a:ea typeface="宋体" charset="-122"/>
              </a:rPr>
              <a:t>2864A</a:t>
            </a:r>
            <a:r>
              <a:rPr lang="zh-CN" altLang="en-US" dirty="0" smtClean="0"/>
              <a:t>的片选端</a:t>
            </a:r>
            <a:r>
              <a:rPr lang="en-US" altLang="zh-CN" b="1" dirty="0" smtClean="0">
                <a:solidFill>
                  <a:srgbClr val="3333CC"/>
                </a:solidFill>
              </a:rPr>
              <a:t>     </a:t>
            </a:r>
            <a:r>
              <a:rPr lang="zh-CN" altLang="en-US" dirty="0" smtClean="0"/>
              <a:t>与</a:t>
            </a:r>
            <a:r>
              <a:rPr lang="en-US" altLang="zh-CN" b="1" dirty="0" smtClean="0">
                <a:solidFill>
                  <a:srgbClr val="3333CC"/>
                </a:solidFill>
                <a:ea typeface="宋体" charset="-122"/>
              </a:rPr>
              <a:t>P2.7</a:t>
            </a:r>
            <a:r>
              <a:rPr lang="zh-CN" altLang="en-US" dirty="0" smtClean="0"/>
              <a:t>连接，</a:t>
            </a:r>
            <a:r>
              <a:rPr lang="en-US" altLang="zh-CN" dirty="0" smtClean="0">
                <a:ea typeface="宋体" charset="-122"/>
              </a:rPr>
              <a:t>8K</a:t>
            </a:r>
            <a:r>
              <a:rPr lang="zh-CN" altLang="en-US" dirty="0" smtClean="0"/>
              <a:t>字节存储器可作为数据存储器用，但掉电后数据不丢失。</a:t>
            </a:r>
          </a:p>
          <a:p>
            <a:pPr marL="0" indent="0" algn="l" fontAlgn="b">
              <a:lnSpc>
                <a:spcPct val="150000"/>
              </a:lnSpc>
              <a:spcBef>
                <a:spcPts val="0"/>
              </a:spcBef>
            </a:pPr>
            <a:r>
              <a:rPr lang="en-US" altLang="zh-CN" dirty="0" smtClean="0">
                <a:ea typeface="宋体" charset="-122"/>
              </a:rPr>
              <a:t>        AT89S51</a:t>
            </a:r>
            <a:r>
              <a:rPr lang="zh-CN" altLang="en-US" dirty="0" smtClean="0"/>
              <a:t>对</a:t>
            </a:r>
            <a:r>
              <a:rPr lang="en-US" altLang="zh-CN" dirty="0" smtClean="0">
                <a:ea typeface="宋体" charset="-122"/>
              </a:rPr>
              <a:t>2864A</a:t>
            </a:r>
            <a:r>
              <a:rPr lang="zh-CN" altLang="en-US" dirty="0" smtClean="0"/>
              <a:t>进行</a:t>
            </a:r>
            <a:r>
              <a:rPr lang="zh-CN" altLang="en-US" b="1" dirty="0" smtClean="0">
                <a:solidFill>
                  <a:srgbClr val="3333CC"/>
                </a:solidFill>
              </a:rPr>
              <a:t>写操作</a:t>
            </a:r>
            <a:r>
              <a:rPr lang="zh-CN" altLang="en-US" dirty="0" smtClean="0"/>
              <a:t>时所用指令包括：</a:t>
            </a:r>
          </a:p>
          <a:p>
            <a:pPr marL="0" indent="0" algn="l" fontAlgn="b">
              <a:lnSpc>
                <a:spcPct val="150000"/>
              </a:lnSpc>
              <a:spcBef>
                <a:spcPts val="0"/>
              </a:spcBef>
            </a:pPr>
            <a:r>
              <a:rPr lang="en-US" altLang="zh-CN" sz="2000" dirty="0" smtClean="0">
                <a:solidFill>
                  <a:srgbClr val="3333CC"/>
                </a:solidFill>
                <a:ea typeface="宋体" charset="-122"/>
              </a:rPr>
              <a:t>	</a:t>
            </a:r>
            <a:r>
              <a:rPr lang="en-US" altLang="zh-CN" sz="2000" b="1" dirty="0" smtClean="0">
                <a:solidFill>
                  <a:srgbClr val="3333CC"/>
                </a:solidFill>
                <a:ea typeface="宋体" charset="-122"/>
              </a:rPr>
              <a:t>MOVX   @DPTR</a:t>
            </a:r>
            <a:r>
              <a:rPr lang="zh-CN" altLang="en-US" sz="2000" b="1" dirty="0" smtClean="0">
                <a:solidFill>
                  <a:srgbClr val="3333CC"/>
                </a:solidFill>
              </a:rPr>
              <a:t>，</a:t>
            </a:r>
            <a:r>
              <a:rPr lang="en-US" altLang="zh-CN" sz="2000" b="1" dirty="0" smtClean="0">
                <a:solidFill>
                  <a:srgbClr val="3333CC"/>
                </a:solidFill>
                <a:ea typeface="宋体" charset="-122"/>
              </a:rPr>
              <a:t>A</a:t>
            </a:r>
            <a:endParaRPr lang="zh-CN" altLang="en-US" sz="2000" b="1" dirty="0" smtClean="0">
              <a:solidFill>
                <a:srgbClr val="3333CC"/>
              </a:solidFill>
            </a:endParaRPr>
          </a:p>
          <a:p>
            <a:pPr marL="0" indent="0" algn="l" fontAlgn="b">
              <a:lnSpc>
                <a:spcPct val="150000"/>
              </a:lnSpc>
              <a:spcBef>
                <a:spcPts val="0"/>
              </a:spcBef>
            </a:pPr>
            <a:r>
              <a:rPr lang="en-US" altLang="zh-CN" sz="2000" b="1" dirty="0" smtClean="0">
                <a:solidFill>
                  <a:srgbClr val="3333CC"/>
                </a:solidFill>
                <a:ea typeface="宋体" charset="-122"/>
              </a:rPr>
              <a:t>	MOVX   @</a:t>
            </a:r>
            <a:r>
              <a:rPr lang="en-US" altLang="zh-CN" sz="2000" b="1" dirty="0" err="1" smtClean="0">
                <a:solidFill>
                  <a:srgbClr val="3333CC"/>
                </a:solidFill>
                <a:ea typeface="宋体" charset="-122"/>
              </a:rPr>
              <a:t>R</a:t>
            </a:r>
            <a:r>
              <a:rPr lang="en-US" altLang="zh-CN" sz="2000" b="1" i="1" dirty="0" err="1" smtClean="0">
                <a:solidFill>
                  <a:srgbClr val="3333CC"/>
                </a:solidFill>
                <a:ea typeface="宋体" charset="-122"/>
              </a:rPr>
              <a:t>i</a:t>
            </a:r>
            <a:r>
              <a:rPr lang="zh-CN" altLang="en-US" sz="2000" b="1" dirty="0" smtClean="0">
                <a:solidFill>
                  <a:srgbClr val="3333CC"/>
                </a:solidFill>
              </a:rPr>
              <a:t>，</a:t>
            </a:r>
            <a:r>
              <a:rPr lang="en-US" altLang="zh-CN" sz="2000" b="1" dirty="0" smtClean="0">
                <a:solidFill>
                  <a:srgbClr val="3333CC"/>
                </a:solidFill>
                <a:ea typeface="宋体" charset="-122"/>
              </a:rPr>
              <a:t>A</a:t>
            </a:r>
          </a:p>
          <a:p>
            <a:pPr marL="0" indent="0" algn="l" fontAlgn="b">
              <a:lnSpc>
                <a:spcPct val="150000"/>
              </a:lnSpc>
              <a:spcBef>
                <a:spcPts val="0"/>
              </a:spcBef>
            </a:pPr>
            <a:r>
              <a:rPr lang="en-US" altLang="zh-CN" dirty="0" smtClean="0">
                <a:ea typeface="宋体" charset="-122"/>
              </a:rPr>
              <a:t>        AT89S51</a:t>
            </a:r>
            <a:r>
              <a:rPr lang="zh-CN" altLang="en-US" dirty="0" smtClean="0"/>
              <a:t>对</a:t>
            </a:r>
            <a:r>
              <a:rPr lang="en-US" altLang="zh-CN" dirty="0" smtClean="0">
                <a:ea typeface="宋体" charset="-122"/>
              </a:rPr>
              <a:t>2864A</a:t>
            </a:r>
            <a:r>
              <a:rPr lang="zh-CN" altLang="en-US" dirty="0" smtClean="0"/>
              <a:t>进行</a:t>
            </a:r>
            <a:r>
              <a:rPr lang="zh-CN" altLang="en-US" b="1" dirty="0" smtClean="0">
                <a:solidFill>
                  <a:srgbClr val="3333CC"/>
                </a:solidFill>
              </a:rPr>
              <a:t>读操作</a:t>
            </a:r>
            <a:r>
              <a:rPr lang="zh-CN" altLang="en-US" dirty="0" smtClean="0"/>
              <a:t>时所用指令包括：</a:t>
            </a:r>
          </a:p>
          <a:p>
            <a:pPr marL="0" indent="0" algn="l" fontAlgn="b">
              <a:lnSpc>
                <a:spcPct val="150000"/>
              </a:lnSpc>
              <a:spcBef>
                <a:spcPts val="0"/>
              </a:spcBef>
            </a:pPr>
            <a:r>
              <a:rPr lang="en-US" altLang="zh-CN" sz="2000" dirty="0" smtClean="0">
                <a:solidFill>
                  <a:srgbClr val="3333CC"/>
                </a:solidFill>
                <a:ea typeface="宋体" charset="-122"/>
              </a:rPr>
              <a:t>	</a:t>
            </a:r>
            <a:r>
              <a:rPr lang="en-US" altLang="zh-CN" sz="2000" b="1" dirty="0" smtClean="0">
                <a:solidFill>
                  <a:srgbClr val="3333CC"/>
                </a:solidFill>
                <a:ea typeface="宋体" charset="-122"/>
              </a:rPr>
              <a:t>MOVX   A</a:t>
            </a:r>
            <a:r>
              <a:rPr lang="zh-CN" altLang="en-US" sz="2000" b="1" dirty="0" smtClean="0">
                <a:solidFill>
                  <a:srgbClr val="3333CC"/>
                </a:solidFill>
                <a:ea typeface="宋体" charset="-122"/>
              </a:rPr>
              <a:t>，</a:t>
            </a:r>
            <a:r>
              <a:rPr lang="en-US" altLang="zh-CN" sz="2000" b="1" dirty="0" smtClean="0">
                <a:solidFill>
                  <a:srgbClr val="3333CC"/>
                </a:solidFill>
                <a:ea typeface="宋体" charset="-122"/>
              </a:rPr>
              <a:t>@DPTR</a:t>
            </a:r>
            <a:endParaRPr lang="zh-CN" altLang="en-US" sz="2000" b="1" dirty="0" smtClean="0">
              <a:solidFill>
                <a:srgbClr val="3333CC"/>
              </a:solidFill>
              <a:ea typeface="宋体" charset="-122"/>
            </a:endParaRPr>
          </a:p>
          <a:p>
            <a:pPr marL="0" indent="0" algn="l" fontAlgn="b">
              <a:lnSpc>
                <a:spcPct val="150000"/>
              </a:lnSpc>
              <a:spcBef>
                <a:spcPts val="0"/>
              </a:spcBef>
            </a:pPr>
            <a:r>
              <a:rPr lang="en-US" altLang="zh-CN" sz="2000" b="1" dirty="0" smtClean="0">
                <a:solidFill>
                  <a:srgbClr val="3333CC"/>
                </a:solidFill>
                <a:ea typeface="宋体" charset="-122"/>
              </a:rPr>
              <a:t>	MOVX   A</a:t>
            </a:r>
            <a:r>
              <a:rPr lang="zh-CN" altLang="en-US" sz="2000" b="1" dirty="0" smtClean="0">
                <a:solidFill>
                  <a:srgbClr val="3333CC"/>
                </a:solidFill>
                <a:ea typeface="宋体" charset="-122"/>
              </a:rPr>
              <a:t>，</a:t>
            </a:r>
            <a:r>
              <a:rPr lang="en-US" altLang="zh-CN" sz="2000" b="1" dirty="0" smtClean="0">
                <a:solidFill>
                  <a:srgbClr val="3333CC"/>
                </a:solidFill>
                <a:ea typeface="宋体" charset="-122"/>
              </a:rPr>
              <a:t>@</a:t>
            </a:r>
            <a:r>
              <a:rPr lang="en-US" altLang="zh-CN" sz="2000" b="1" dirty="0" err="1" smtClean="0">
                <a:solidFill>
                  <a:srgbClr val="3333CC"/>
                </a:solidFill>
                <a:ea typeface="宋体" charset="-122"/>
              </a:rPr>
              <a:t>R</a:t>
            </a:r>
            <a:r>
              <a:rPr lang="en-US" altLang="zh-CN" sz="2000" b="1" i="1" dirty="0" err="1" smtClean="0">
                <a:solidFill>
                  <a:srgbClr val="3333CC"/>
                </a:solidFill>
                <a:ea typeface="宋体" charset="-122"/>
              </a:rPr>
              <a:t>i</a:t>
            </a:r>
            <a:endParaRPr lang="zh-CN" altLang="en-US" sz="2000" b="1" i="1" dirty="0" smtClean="0">
              <a:solidFill>
                <a:srgbClr val="3333CC"/>
              </a:solidFill>
              <a:ea typeface="宋体" charset="-122"/>
            </a:endParaRPr>
          </a:p>
          <a:p>
            <a:pPr>
              <a:lnSpc>
                <a:spcPct val="150000"/>
              </a:lnSpc>
            </a:pPr>
            <a:endParaRPr lang="zh-CN" altLang="en-US" dirty="0" smtClean="0"/>
          </a:p>
        </p:txBody>
      </p:sp>
      <p:graphicFrame>
        <p:nvGraphicFramePr>
          <p:cNvPr id="92170" name="Object 10"/>
          <p:cNvGraphicFramePr>
            <a:graphicFrameLocks noChangeAspect="1"/>
          </p:cNvGraphicFramePr>
          <p:nvPr>
            <p:extLst>
              <p:ext uri="{D42A27DB-BD31-4B8C-83A1-F6EECF244321}">
                <p14:modId xmlns:p14="http://schemas.microsoft.com/office/powerpoint/2010/main" val="284214254"/>
              </p:ext>
            </p:extLst>
          </p:nvPr>
        </p:nvGraphicFramePr>
        <p:xfrm>
          <a:off x="6427788" y="1281113"/>
          <a:ext cx="441325" cy="388937"/>
        </p:xfrm>
        <a:graphic>
          <a:graphicData uri="http://schemas.openxmlformats.org/presentationml/2006/ole">
            <mc:AlternateContent xmlns:mc="http://schemas.openxmlformats.org/markup-compatibility/2006">
              <mc:Choice xmlns:v="urn:schemas-microsoft-com:vml" Requires="v">
                <p:oleObj spid="_x0000_s302128" name="Equation" r:id="rId3" imgW="215640" imgH="190440" progId="Equation.DSMT4">
                  <p:embed/>
                </p:oleObj>
              </mc:Choice>
              <mc:Fallback>
                <p:oleObj name="Equation" r:id="rId3" imgW="215640" imgH="1904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7788" y="1281113"/>
                        <a:ext cx="441325" cy="388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40123915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9B85CCD9-A7DE-4CA5-BA74-7434F7409E13}" type="slidenum">
              <a:rPr lang="zh-CN" altLang="en-US"/>
              <a:pPr>
                <a:defRPr/>
              </a:pPr>
              <a:t>94</a:t>
            </a:fld>
            <a:endParaRPr lang="en-US" altLang="zh-CN"/>
          </a:p>
        </p:txBody>
      </p:sp>
      <p:sp>
        <p:nvSpPr>
          <p:cNvPr id="93195" name="Rectangle 11"/>
          <p:cNvSpPr>
            <a:spLocks noChangeArrowheads="1"/>
          </p:cNvSpPr>
          <p:nvPr/>
        </p:nvSpPr>
        <p:spPr bwMode="auto">
          <a:xfrm>
            <a:off x="1973209" y="5876925"/>
            <a:ext cx="551349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11-22</a:t>
            </a:r>
            <a:r>
              <a:rPr lang="en-US" altLang="zh-CN" sz="2000" b="1" dirty="0" smtClean="0">
                <a:solidFill>
                  <a:srgbClr val="3333CC"/>
                </a:solidFill>
              </a:rPr>
              <a:t>  </a:t>
            </a:r>
            <a:r>
              <a:rPr lang="en-US" altLang="zh-CN" sz="2000" b="1" dirty="0">
                <a:solidFill>
                  <a:srgbClr val="3333CC"/>
                </a:solidFill>
              </a:rPr>
              <a:t>2864A</a:t>
            </a:r>
            <a:r>
              <a:rPr lang="zh-CN" altLang="en-US" sz="2000" b="1" dirty="0">
                <a:solidFill>
                  <a:srgbClr val="3333CC"/>
                </a:solidFill>
              </a:rPr>
              <a:t>与</a:t>
            </a:r>
            <a:r>
              <a:rPr lang="en-US" altLang="zh-CN" sz="2000" b="1" dirty="0">
                <a:solidFill>
                  <a:srgbClr val="3333CC"/>
                </a:solidFill>
              </a:rPr>
              <a:t>AT89S51</a:t>
            </a:r>
            <a:r>
              <a:rPr lang="zh-CN" altLang="en-US" sz="2000" b="1" dirty="0">
                <a:solidFill>
                  <a:srgbClr val="3333CC"/>
                </a:solidFill>
              </a:rPr>
              <a:t>单片机的接口电路</a:t>
            </a:r>
          </a:p>
        </p:txBody>
      </p:sp>
      <p:pic>
        <p:nvPicPr>
          <p:cNvPr id="93196" name="Picture 12" descr="8-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620713"/>
            <a:ext cx="7488237" cy="5110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78226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225B9007-C34F-4C56-8707-FB22A855CE57}" type="slidenum">
              <a:rPr lang="zh-CN" altLang="en-US"/>
              <a:pPr>
                <a:defRPr/>
              </a:pPr>
              <a:t>95</a:t>
            </a:fld>
            <a:endParaRPr lang="en-US" altLang="zh-CN"/>
          </a:p>
        </p:txBody>
      </p:sp>
      <p:sp>
        <p:nvSpPr>
          <p:cNvPr id="94210" name="内容占位符 1"/>
          <p:cNvSpPr>
            <a:spLocks noGrp="1"/>
          </p:cNvSpPr>
          <p:nvPr>
            <p:ph/>
          </p:nvPr>
        </p:nvSpPr>
        <p:spPr>
          <a:xfrm>
            <a:off x="0" y="1072598"/>
            <a:ext cx="9144000" cy="5410200"/>
          </a:xfrm>
        </p:spPr>
        <p:txBody>
          <a:bodyPr/>
          <a:lstStyle/>
          <a:p>
            <a:pPr fontAlgn="b">
              <a:lnSpc>
                <a:spcPct val="130000"/>
              </a:lnSpc>
            </a:pPr>
            <a:r>
              <a:rPr lang="zh-CN" altLang="en-US" dirty="0" smtClean="0"/>
              <a:t>   下面介绍</a:t>
            </a:r>
            <a:r>
              <a:rPr lang="zh-CN" altLang="en-US" dirty="0" smtClean="0">
                <a:solidFill>
                  <a:srgbClr val="FF3300"/>
                </a:solidFill>
              </a:rPr>
              <a:t>对</a:t>
            </a:r>
            <a:r>
              <a:rPr lang="en-US" altLang="zh-CN" dirty="0" smtClean="0">
                <a:solidFill>
                  <a:srgbClr val="FF3300"/>
                </a:solidFill>
                <a:ea typeface="宋体" charset="-122"/>
              </a:rPr>
              <a:t>2864A</a:t>
            </a:r>
            <a:r>
              <a:rPr lang="zh-CN" altLang="en-US" dirty="0" smtClean="0">
                <a:solidFill>
                  <a:srgbClr val="FF3300"/>
                </a:solidFill>
              </a:rPr>
              <a:t>装载一个页面数据</a:t>
            </a:r>
            <a:r>
              <a:rPr lang="en-US" altLang="zh-CN" dirty="0" smtClean="0">
                <a:solidFill>
                  <a:srgbClr val="FF3300"/>
                </a:solidFill>
                <a:ea typeface="宋体" charset="-122"/>
              </a:rPr>
              <a:t>(16</a:t>
            </a:r>
            <a:r>
              <a:rPr lang="zh-CN" altLang="en-US" dirty="0" smtClean="0">
                <a:solidFill>
                  <a:srgbClr val="FF3300"/>
                </a:solidFill>
              </a:rPr>
              <a:t>个字节</a:t>
            </a:r>
            <a:r>
              <a:rPr lang="en-US" altLang="zh-CN" dirty="0" smtClean="0">
                <a:solidFill>
                  <a:srgbClr val="FF3300"/>
                </a:solidFill>
                <a:ea typeface="宋体" charset="-122"/>
              </a:rPr>
              <a:t>)</a:t>
            </a:r>
            <a:r>
              <a:rPr lang="zh-CN" altLang="en-US" dirty="0" smtClean="0">
                <a:solidFill>
                  <a:srgbClr val="FF3300"/>
                </a:solidFill>
              </a:rPr>
              <a:t>的子程序</a:t>
            </a:r>
            <a:r>
              <a:rPr lang="en-US" altLang="zh-CN" dirty="0" smtClean="0">
                <a:solidFill>
                  <a:srgbClr val="3333CC"/>
                </a:solidFill>
                <a:ea typeface="宋体" charset="-122"/>
              </a:rPr>
              <a:t>WR2</a:t>
            </a:r>
            <a:r>
              <a:rPr lang="zh-CN" altLang="en-US" dirty="0" smtClean="0"/>
              <a:t>的编写。</a:t>
            </a:r>
          </a:p>
          <a:p>
            <a:pPr fontAlgn="b">
              <a:lnSpc>
                <a:spcPct val="130000"/>
              </a:lnSpc>
            </a:pPr>
            <a:r>
              <a:rPr lang="zh-CN" altLang="en-US" dirty="0" smtClean="0"/>
              <a:t>   被写入的数据取自源数据区，</a:t>
            </a:r>
            <a:r>
              <a:rPr lang="zh-CN" altLang="en-US" b="1" dirty="0" smtClean="0">
                <a:solidFill>
                  <a:srgbClr val="3333CC"/>
                </a:solidFill>
              </a:rPr>
              <a:t>子程序</a:t>
            </a:r>
            <a:r>
              <a:rPr lang="zh-CN" altLang="en-US" b="1" dirty="0" smtClean="0">
                <a:solidFill>
                  <a:srgbClr val="FF3300"/>
                </a:solidFill>
              </a:rPr>
              <a:t>入口参数</a:t>
            </a:r>
            <a:r>
              <a:rPr lang="zh-CN" altLang="en-US" dirty="0" smtClean="0"/>
              <a:t>为：</a:t>
            </a:r>
          </a:p>
          <a:p>
            <a:pPr fontAlgn="b">
              <a:lnSpc>
                <a:spcPct val="130000"/>
              </a:lnSpc>
            </a:pPr>
            <a:r>
              <a:rPr lang="en-US" altLang="zh-CN" dirty="0" smtClean="0">
                <a:solidFill>
                  <a:srgbClr val="3333CC"/>
                </a:solidFill>
                <a:ea typeface="宋体" charset="-122"/>
              </a:rPr>
              <a:t>	</a:t>
            </a:r>
            <a:r>
              <a:rPr lang="en-US" altLang="zh-CN" b="1" dirty="0" smtClean="0">
                <a:solidFill>
                  <a:srgbClr val="3333CC"/>
                </a:solidFill>
                <a:ea typeface="宋体" charset="-122"/>
              </a:rPr>
              <a:t>R1=</a:t>
            </a:r>
            <a:r>
              <a:rPr lang="zh-CN" altLang="en-US" b="1" dirty="0" smtClean="0">
                <a:solidFill>
                  <a:srgbClr val="3333CC"/>
                </a:solidFill>
              </a:rPr>
              <a:t>写入</a:t>
            </a:r>
            <a:r>
              <a:rPr lang="en-US" altLang="zh-CN" b="1" dirty="0" smtClean="0">
                <a:solidFill>
                  <a:srgbClr val="3333CC"/>
                </a:solidFill>
                <a:ea typeface="宋体" charset="-122"/>
              </a:rPr>
              <a:t>2864A</a:t>
            </a:r>
            <a:r>
              <a:rPr lang="zh-CN" altLang="en-US" b="1" dirty="0" smtClean="0">
                <a:solidFill>
                  <a:srgbClr val="3333CC"/>
                </a:solidFill>
              </a:rPr>
              <a:t>的字节数</a:t>
            </a:r>
            <a:r>
              <a:rPr lang="en-US" altLang="zh-CN" b="1" dirty="0" smtClean="0">
                <a:solidFill>
                  <a:srgbClr val="3333CC"/>
                </a:solidFill>
                <a:ea typeface="宋体" charset="-122"/>
              </a:rPr>
              <a:t>(16B)</a:t>
            </a:r>
            <a:endParaRPr lang="zh-CN" altLang="en-US" b="1" dirty="0" smtClean="0">
              <a:solidFill>
                <a:srgbClr val="3333CC"/>
              </a:solidFill>
            </a:endParaRPr>
          </a:p>
          <a:p>
            <a:pPr fontAlgn="b">
              <a:lnSpc>
                <a:spcPct val="130000"/>
              </a:lnSpc>
            </a:pPr>
            <a:r>
              <a:rPr lang="en-US" altLang="zh-CN" b="1" dirty="0" smtClean="0">
                <a:solidFill>
                  <a:srgbClr val="3333CC"/>
                </a:solidFill>
                <a:ea typeface="宋体" charset="-122"/>
              </a:rPr>
              <a:t>	R2=2864A</a:t>
            </a:r>
            <a:r>
              <a:rPr lang="zh-CN" altLang="en-US" b="1" dirty="0" smtClean="0">
                <a:solidFill>
                  <a:srgbClr val="3333CC"/>
                </a:solidFill>
              </a:rPr>
              <a:t>的低位地址</a:t>
            </a:r>
          </a:p>
          <a:p>
            <a:pPr fontAlgn="b">
              <a:lnSpc>
                <a:spcPct val="130000"/>
              </a:lnSpc>
            </a:pPr>
            <a:r>
              <a:rPr lang="en-US" altLang="zh-CN" b="1" dirty="0" smtClean="0">
                <a:solidFill>
                  <a:srgbClr val="3333CC"/>
                </a:solidFill>
                <a:ea typeface="宋体" charset="-122"/>
              </a:rPr>
              <a:t>	P2=2864A</a:t>
            </a:r>
            <a:r>
              <a:rPr lang="zh-CN" altLang="en-US" b="1" dirty="0" smtClean="0">
                <a:solidFill>
                  <a:srgbClr val="3333CC"/>
                </a:solidFill>
              </a:rPr>
              <a:t>的高位地址</a:t>
            </a:r>
          </a:p>
          <a:p>
            <a:pPr fontAlgn="b">
              <a:lnSpc>
                <a:spcPct val="130000"/>
              </a:lnSpc>
            </a:pPr>
            <a:r>
              <a:rPr lang="en-US" altLang="zh-CN" b="1" dirty="0" smtClean="0">
                <a:solidFill>
                  <a:srgbClr val="3333CC"/>
                </a:solidFill>
                <a:ea typeface="宋体" charset="-122"/>
              </a:rPr>
              <a:t>	DPTR=</a:t>
            </a:r>
            <a:r>
              <a:rPr lang="zh-CN" altLang="en-US" b="1" dirty="0" smtClean="0">
                <a:solidFill>
                  <a:srgbClr val="3333CC"/>
                </a:solidFill>
              </a:rPr>
              <a:t>源数据区首地址</a:t>
            </a:r>
          </a:p>
          <a:p>
            <a:pPr>
              <a:lnSpc>
                <a:spcPct val="130000"/>
              </a:lnSpc>
            </a:pPr>
            <a:endParaRPr lang="zh-CN" altLang="en-US" b="1" dirty="0" smtClean="0">
              <a:solidFill>
                <a:srgbClr val="3333CC"/>
              </a:solidFill>
            </a:endParaRPr>
          </a:p>
        </p:txBody>
      </p:sp>
    </p:spTree>
    <p:extLst>
      <p:ext uri="{BB962C8B-B14F-4D97-AF65-F5344CB8AC3E}">
        <p14:creationId xmlns:p14="http://schemas.microsoft.com/office/powerpoint/2010/main" val="2218927812"/>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A7A4E39-CF6D-4378-A636-AA4C8411D236}" type="slidenum">
              <a:rPr lang="zh-CN" altLang="en-US"/>
              <a:pPr>
                <a:defRPr/>
              </a:pPr>
              <a:t>96</a:t>
            </a:fld>
            <a:endParaRPr lang="en-US" altLang="zh-CN"/>
          </a:p>
        </p:txBody>
      </p:sp>
      <p:sp>
        <p:nvSpPr>
          <p:cNvPr id="95234" name="内容占位符 1"/>
          <p:cNvSpPr>
            <a:spLocks noGrp="1"/>
          </p:cNvSpPr>
          <p:nvPr>
            <p:ph/>
          </p:nvPr>
        </p:nvSpPr>
        <p:spPr>
          <a:xfrm>
            <a:off x="0" y="692150"/>
            <a:ext cx="9144000" cy="5410200"/>
          </a:xfrm>
        </p:spPr>
        <p:txBody>
          <a:bodyPr/>
          <a:lstStyle/>
          <a:p>
            <a:pPr fontAlgn="b">
              <a:lnSpc>
                <a:spcPct val="120000"/>
              </a:lnSpc>
            </a:pPr>
            <a:r>
              <a:rPr lang="en-US" altLang="zh-CN" sz="2000" smtClean="0">
                <a:ea typeface="宋体" charset="-122"/>
              </a:rPr>
              <a:t>WR2</a:t>
            </a:r>
            <a:r>
              <a:rPr lang="zh-CN" altLang="en-US" sz="2000" smtClean="0"/>
              <a:t>：	</a:t>
            </a:r>
            <a:r>
              <a:rPr lang="en-US" altLang="zh-CN" sz="2000" smtClean="0">
                <a:ea typeface="宋体" charset="-122"/>
              </a:rPr>
              <a:t>MOVX	A</a:t>
            </a:r>
            <a:r>
              <a:rPr lang="zh-CN" altLang="en-US" sz="2000" smtClean="0"/>
              <a:t>，</a:t>
            </a:r>
            <a:r>
              <a:rPr lang="en-US" altLang="zh-CN" sz="2000" smtClean="0">
                <a:ea typeface="宋体" charset="-122"/>
              </a:rPr>
              <a:t>@DPTR	</a:t>
            </a:r>
            <a:r>
              <a:rPr lang="zh-CN" altLang="en-US" sz="2000" smtClean="0"/>
              <a:t>；取写入的数据</a:t>
            </a:r>
          </a:p>
          <a:p>
            <a:pPr fontAlgn="b">
              <a:lnSpc>
                <a:spcPct val="120000"/>
              </a:lnSpc>
            </a:pPr>
            <a:r>
              <a:rPr lang="en-US" altLang="zh-CN" sz="2000" smtClean="0">
                <a:ea typeface="宋体" charset="-122"/>
              </a:rPr>
              <a:t>		MOV	R2</a:t>
            </a:r>
            <a:r>
              <a:rPr lang="zh-CN" altLang="en-US" sz="2000" smtClean="0"/>
              <a:t>，</a:t>
            </a:r>
            <a:r>
              <a:rPr lang="en-US" altLang="zh-CN" sz="2000" smtClean="0">
                <a:ea typeface="宋体" charset="-122"/>
              </a:rPr>
              <a:t>A		</a:t>
            </a:r>
            <a:r>
              <a:rPr lang="zh-CN" altLang="en-US" sz="2000" smtClean="0"/>
              <a:t>；数据暂存</a:t>
            </a:r>
            <a:r>
              <a:rPr lang="en-US" altLang="zh-CN" sz="2000" smtClean="0">
                <a:ea typeface="宋体" charset="-122"/>
              </a:rPr>
              <a:t>R2</a:t>
            </a:r>
            <a:r>
              <a:rPr lang="zh-CN" altLang="en-US" sz="2000" smtClean="0"/>
              <a:t>，备查询</a:t>
            </a:r>
          </a:p>
          <a:p>
            <a:pPr fontAlgn="b">
              <a:lnSpc>
                <a:spcPct val="120000"/>
              </a:lnSpc>
            </a:pPr>
            <a:r>
              <a:rPr lang="en-US" altLang="zh-CN" sz="2000" smtClean="0">
                <a:ea typeface="宋体" charset="-122"/>
              </a:rPr>
              <a:t>		MOVX	@R0</a:t>
            </a:r>
            <a:r>
              <a:rPr lang="zh-CN" altLang="en-US" sz="2000" smtClean="0"/>
              <a:t>，</a:t>
            </a:r>
            <a:r>
              <a:rPr lang="en-US" altLang="zh-CN" sz="2000" smtClean="0">
                <a:ea typeface="宋体" charset="-122"/>
              </a:rPr>
              <a:t>A         	</a:t>
            </a:r>
            <a:r>
              <a:rPr lang="zh-CN" altLang="en-US" sz="2000" smtClean="0"/>
              <a:t>；写入</a:t>
            </a:r>
            <a:r>
              <a:rPr lang="en-US" altLang="zh-CN" sz="2000" smtClean="0">
                <a:ea typeface="宋体" charset="-122"/>
              </a:rPr>
              <a:t>2864A</a:t>
            </a:r>
            <a:endParaRPr lang="zh-CN" altLang="en-US" sz="2000" smtClean="0"/>
          </a:p>
          <a:p>
            <a:pPr fontAlgn="b">
              <a:lnSpc>
                <a:spcPct val="120000"/>
              </a:lnSpc>
            </a:pPr>
            <a:r>
              <a:rPr lang="en-US" altLang="zh-CN" sz="2000" smtClean="0">
                <a:ea typeface="宋体" charset="-122"/>
              </a:rPr>
              <a:t>		INC    DPTR		</a:t>
            </a:r>
            <a:r>
              <a:rPr lang="zh-CN" altLang="en-US" sz="2000" smtClean="0"/>
              <a:t>；源地址指针加</a:t>
            </a:r>
            <a:r>
              <a:rPr lang="en-US" altLang="zh-CN" sz="2000" smtClean="0">
                <a:ea typeface="宋体" charset="-122"/>
              </a:rPr>
              <a:t>1</a:t>
            </a:r>
            <a:endParaRPr lang="zh-CN" altLang="en-US" sz="2000" smtClean="0"/>
          </a:p>
          <a:p>
            <a:pPr fontAlgn="b">
              <a:lnSpc>
                <a:spcPct val="120000"/>
              </a:lnSpc>
            </a:pPr>
            <a:r>
              <a:rPr lang="en-US" altLang="zh-CN" sz="2000" smtClean="0">
                <a:ea typeface="宋体" charset="-122"/>
              </a:rPr>
              <a:t>		INC    R0		</a:t>
            </a:r>
            <a:r>
              <a:rPr lang="zh-CN" altLang="en-US" sz="2000" smtClean="0"/>
              <a:t>；目的地址指针加</a:t>
            </a:r>
            <a:r>
              <a:rPr lang="en-US" altLang="zh-CN" sz="2000" smtClean="0">
                <a:ea typeface="宋体" charset="-122"/>
              </a:rPr>
              <a:t>1</a:t>
            </a:r>
            <a:endParaRPr lang="zh-CN" altLang="en-US" sz="2000" smtClean="0"/>
          </a:p>
          <a:p>
            <a:pPr fontAlgn="b">
              <a:lnSpc>
                <a:spcPct val="120000"/>
              </a:lnSpc>
            </a:pPr>
            <a:r>
              <a:rPr lang="en-US" altLang="zh-CN" sz="2000" smtClean="0">
                <a:ea typeface="宋体" charset="-122"/>
              </a:rPr>
              <a:t>		CJNE   R0</a:t>
            </a:r>
            <a:r>
              <a:rPr lang="zh-CN" altLang="en-US" sz="2000" smtClean="0"/>
              <a:t>，</a:t>
            </a:r>
            <a:r>
              <a:rPr lang="en-US" altLang="zh-CN" sz="2000" smtClean="0">
                <a:ea typeface="宋体" charset="-122"/>
              </a:rPr>
              <a:t>#00H</a:t>
            </a:r>
            <a:r>
              <a:rPr lang="zh-CN" altLang="en-US" sz="2000" smtClean="0"/>
              <a:t>，</a:t>
            </a:r>
            <a:r>
              <a:rPr lang="en-US" altLang="zh-CN" sz="2000" smtClean="0">
                <a:ea typeface="宋体" charset="-122"/>
              </a:rPr>
              <a:t>NEXT</a:t>
            </a:r>
            <a:r>
              <a:rPr lang="zh-CN" altLang="en-US" sz="2000" smtClean="0"/>
              <a:t>；低位地址指针未满跳</a:t>
            </a:r>
            <a:r>
              <a:rPr lang="en-US" altLang="zh-CN" sz="2000" smtClean="0">
                <a:ea typeface="宋体" charset="-122"/>
              </a:rPr>
              <a:t>NEXT</a:t>
            </a:r>
            <a:r>
              <a:rPr lang="zh-CN" altLang="en-US" sz="2000" smtClean="0"/>
              <a:t>处</a:t>
            </a:r>
          </a:p>
          <a:p>
            <a:pPr fontAlgn="b">
              <a:lnSpc>
                <a:spcPct val="120000"/>
              </a:lnSpc>
            </a:pPr>
            <a:r>
              <a:rPr lang="en-US" altLang="zh-CN" sz="2000" smtClean="0">
                <a:ea typeface="宋体" charset="-122"/>
              </a:rPr>
              <a:t>		INC    R2		</a:t>
            </a:r>
            <a:r>
              <a:rPr lang="zh-CN" altLang="en-US" sz="2000" smtClean="0"/>
              <a:t>；否则高位指针加</a:t>
            </a:r>
            <a:r>
              <a:rPr lang="en-US" altLang="zh-CN" sz="2000" smtClean="0">
                <a:ea typeface="宋体" charset="-122"/>
              </a:rPr>
              <a:t>1</a:t>
            </a:r>
            <a:endParaRPr lang="zh-CN" altLang="en-US" sz="2000" smtClean="0"/>
          </a:p>
          <a:p>
            <a:pPr fontAlgn="b">
              <a:lnSpc>
                <a:spcPct val="120000"/>
              </a:lnSpc>
            </a:pPr>
            <a:r>
              <a:rPr lang="en-US" altLang="zh-CN" sz="2000" smtClean="0">
                <a:ea typeface="宋体" charset="-122"/>
              </a:rPr>
              <a:t>NEXT</a:t>
            </a:r>
            <a:r>
              <a:rPr lang="zh-CN" altLang="en-US" sz="2000" smtClean="0"/>
              <a:t>：</a:t>
            </a:r>
            <a:r>
              <a:rPr lang="zh-CN" altLang="en-US" sz="2000" smtClean="0">
                <a:ea typeface="宋体" charset="-122"/>
              </a:rPr>
              <a:t> 	</a:t>
            </a:r>
            <a:r>
              <a:rPr lang="en-US" altLang="zh-CN" sz="2000" smtClean="0">
                <a:ea typeface="宋体" charset="-122"/>
              </a:rPr>
              <a:t>DJNZ   R1</a:t>
            </a:r>
            <a:r>
              <a:rPr lang="zh-CN" altLang="en-US" sz="2000" smtClean="0"/>
              <a:t>，</a:t>
            </a:r>
            <a:r>
              <a:rPr lang="en-US" altLang="zh-CN" sz="2000" smtClean="0">
                <a:ea typeface="宋体" charset="-122"/>
              </a:rPr>
              <a:t>WR2	</a:t>
            </a:r>
            <a:r>
              <a:rPr lang="zh-CN" altLang="en-US" sz="2000" smtClean="0"/>
              <a:t>；页面未装载完转移</a:t>
            </a:r>
          </a:p>
          <a:p>
            <a:pPr fontAlgn="b">
              <a:lnSpc>
                <a:spcPct val="120000"/>
              </a:lnSpc>
            </a:pPr>
            <a:r>
              <a:rPr lang="en-US" altLang="zh-CN" sz="2000" smtClean="0">
                <a:ea typeface="宋体" charset="-122"/>
              </a:rPr>
              <a:t>		DEC    R0		</a:t>
            </a:r>
            <a:r>
              <a:rPr lang="zh-CN" altLang="en-US" sz="2000" smtClean="0"/>
              <a:t>；页装载完，恢复最后写入数据的地址</a:t>
            </a:r>
          </a:p>
          <a:p>
            <a:pPr fontAlgn="b">
              <a:lnSpc>
                <a:spcPct val="120000"/>
              </a:lnSpc>
            </a:pPr>
            <a:r>
              <a:rPr lang="en-US" altLang="zh-CN" sz="2000" smtClean="0">
                <a:ea typeface="宋体" charset="-122"/>
              </a:rPr>
              <a:t>LOOP</a:t>
            </a:r>
            <a:r>
              <a:rPr lang="zh-CN" altLang="en-US" sz="2000" smtClean="0"/>
              <a:t>：	</a:t>
            </a:r>
            <a:r>
              <a:rPr lang="en-US" altLang="zh-CN" sz="2000" smtClean="0">
                <a:ea typeface="宋体" charset="-122"/>
              </a:rPr>
              <a:t>MOVX	A</a:t>
            </a:r>
            <a:r>
              <a:rPr lang="zh-CN" altLang="en-US" sz="2000" smtClean="0"/>
              <a:t>，</a:t>
            </a:r>
            <a:r>
              <a:rPr lang="en-US" altLang="zh-CN" sz="2000" smtClean="0">
                <a:ea typeface="宋体" charset="-122"/>
              </a:rPr>
              <a:t>@R0	</a:t>
            </a:r>
            <a:r>
              <a:rPr lang="zh-CN" altLang="en-US" sz="2000" smtClean="0"/>
              <a:t>；读</a:t>
            </a:r>
            <a:r>
              <a:rPr lang="en-US" altLang="zh-CN" sz="2000" smtClean="0">
                <a:ea typeface="宋体" charset="-122"/>
              </a:rPr>
              <a:t>2864A</a:t>
            </a:r>
            <a:endParaRPr lang="zh-CN" altLang="en-US" sz="2000" smtClean="0"/>
          </a:p>
          <a:p>
            <a:pPr fontAlgn="b">
              <a:lnSpc>
                <a:spcPct val="120000"/>
              </a:lnSpc>
            </a:pPr>
            <a:r>
              <a:rPr lang="en-US" altLang="zh-CN" sz="2000" smtClean="0">
                <a:ea typeface="宋体" charset="-122"/>
              </a:rPr>
              <a:t>		XRL	A</a:t>
            </a:r>
            <a:r>
              <a:rPr lang="zh-CN" altLang="en-US" sz="2000" smtClean="0"/>
              <a:t>，</a:t>
            </a:r>
            <a:r>
              <a:rPr lang="zh-CN" altLang="en-US" sz="2000" smtClean="0">
                <a:ea typeface="宋体" charset="-122"/>
              </a:rPr>
              <a:t> </a:t>
            </a:r>
            <a:r>
              <a:rPr lang="en-US" altLang="zh-CN" sz="2000" smtClean="0">
                <a:ea typeface="宋体" charset="-122"/>
              </a:rPr>
              <a:t>R2		</a:t>
            </a:r>
            <a:r>
              <a:rPr lang="zh-CN" altLang="en-US" sz="2000" smtClean="0"/>
              <a:t>；与写入的最后一个数据相异或</a:t>
            </a:r>
          </a:p>
          <a:p>
            <a:pPr fontAlgn="b"/>
            <a:r>
              <a:rPr lang="en-US" altLang="zh-CN" sz="2000" smtClean="0">
                <a:solidFill>
                  <a:srgbClr val="3333CC"/>
                </a:solidFill>
                <a:ea typeface="宋体" charset="-122"/>
              </a:rPr>
              <a:t>		</a:t>
            </a:r>
            <a:r>
              <a:rPr lang="en-US" altLang="zh-CN" sz="2000" smtClean="0">
                <a:ea typeface="宋体" charset="-122"/>
              </a:rPr>
              <a:t>JB	ACC.7</a:t>
            </a:r>
            <a:r>
              <a:rPr lang="zh-CN" altLang="en-US" sz="2000" smtClean="0">
                <a:ea typeface="宋体" charset="-122"/>
              </a:rPr>
              <a:t>，</a:t>
            </a:r>
            <a:r>
              <a:rPr lang="en-US" altLang="zh-CN" sz="2000" smtClean="0">
                <a:ea typeface="宋体" charset="-122"/>
              </a:rPr>
              <a:t>LOOP	</a:t>
            </a:r>
            <a:r>
              <a:rPr lang="zh-CN" altLang="en-US" sz="2000" b="1" smtClean="0">
                <a:ea typeface="宋体" charset="-122"/>
              </a:rPr>
              <a:t>；最高位不等，再查</a:t>
            </a:r>
          </a:p>
          <a:p>
            <a:pPr fontAlgn="b"/>
            <a:r>
              <a:rPr lang="en-US" altLang="zh-CN" sz="2000" b="1" smtClean="0">
                <a:ea typeface="宋体" charset="-122"/>
              </a:rPr>
              <a:t>		</a:t>
            </a:r>
            <a:r>
              <a:rPr lang="en-US" altLang="zh-CN" sz="2000" smtClean="0">
                <a:ea typeface="宋体" charset="-122"/>
              </a:rPr>
              <a:t>RET</a:t>
            </a:r>
            <a:r>
              <a:rPr lang="en-US" altLang="zh-CN" sz="2000" b="1" smtClean="0">
                <a:ea typeface="宋体" charset="-122"/>
              </a:rPr>
              <a:t>			</a:t>
            </a:r>
            <a:r>
              <a:rPr lang="zh-CN" altLang="en-US" sz="2000" b="1" smtClean="0">
                <a:ea typeface="宋体" charset="-122"/>
              </a:rPr>
              <a:t>；最高位相同，一页写完</a:t>
            </a:r>
          </a:p>
          <a:p>
            <a:pPr fontAlgn="b">
              <a:lnSpc>
                <a:spcPct val="120000"/>
              </a:lnSpc>
            </a:pPr>
            <a:endParaRPr lang="zh-CN" altLang="en-US" sz="2000" b="1" smtClean="0">
              <a:ea typeface="宋体" charset="-122"/>
            </a:endParaRPr>
          </a:p>
        </p:txBody>
      </p:sp>
    </p:spTree>
    <p:extLst>
      <p:ext uri="{BB962C8B-B14F-4D97-AF65-F5344CB8AC3E}">
        <p14:creationId xmlns:p14="http://schemas.microsoft.com/office/powerpoint/2010/main" val="426930492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B2637ACC-EF09-4A15-8EE5-06C795C5CCBB}" type="slidenum">
              <a:rPr lang="zh-CN" altLang="en-US"/>
              <a:pPr>
                <a:defRPr/>
              </a:pPr>
              <a:t>97</a:t>
            </a:fld>
            <a:endParaRPr lang="en-US" altLang="zh-CN"/>
          </a:p>
        </p:txBody>
      </p:sp>
      <p:sp>
        <p:nvSpPr>
          <p:cNvPr id="96258" name="内容占位符 1"/>
          <p:cNvSpPr>
            <a:spLocks noGrp="1"/>
          </p:cNvSpPr>
          <p:nvPr>
            <p:ph/>
          </p:nvPr>
        </p:nvSpPr>
        <p:spPr>
          <a:xfrm>
            <a:off x="468313" y="549275"/>
            <a:ext cx="8229600" cy="5410200"/>
          </a:xfrm>
        </p:spPr>
        <p:txBody>
          <a:bodyPr/>
          <a:lstStyle/>
          <a:p>
            <a:pPr marL="0" fontAlgn="b">
              <a:lnSpc>
                <a:spcPct val="140000"/>
              </a:lnSpc>
            </a:pPr>
            <a:r>
              <a:rPr lang="zh-CN" altLang="en-US" dirty="0" smtClean="0"/>
              <a:t>    上述写入程序中，完成</a:t>
            </a:r>
            <a:r>
              <a:rPr lang="zh-CN" altLang="en-US" b="1" dirty="0" smtClean="0">
                <a:solidFill>
                  <a:srgbClr val="FF3300"/>
                </a:solidFill>
              </a:rPr>
              <a:t>页面装载的循环部分</a:t>
            </a:r>
            <a:r>
              <a:rPr lang="zh-CN" altLang="en-US" dirty="0" smtClean="0"/>
              <a:t>共</a:t>
            </a:r>
            <a:r>
              <a:rPr lang="en-US" altLang="zh-CN" dirty="0" smtClean="0">
                <a:solidFill>
                  <a:srgbClr val="FF3300"/>
                </a:solidFill>
                <a:ea typeface="宋体" charset="-122"/>
              </a:rPr>
              <a:t>8</a:t>
            </a:r>
            <a:r>
              <a:rPr lang="zh-CN" altLang="en-US" dirty="0" smtClean="0">
                <a:solidFill>
                  <a:srgbClr val="FF3300"/>
                </a:solidFill>
              </a:rPr>
              <a:t>条指令</a:t>
            </a:r>
            <a:r>
              <a:rPr lang="zh-CN" altLang="en-US" dirty="0" smtClean="0"/>
              <a:t>，当采用</a:t>
            </a:r>
            <a:r>
              <a:rPr lang="en-US" altLang="zh-CN" dirty="0" smtClean="0">
                <a:solidFill>
                  <a:srgbClr val="3333CC"/>
                </a:solidFill>
                <a:ea typeface="宋体" charset="-122"/>
              </a:rPr>
              <a:t>12MHz</a:t>
            </a:r>
            <a:r>
              <a:rPr lang="zh-CN" altLang="en-US" dirty="0" smtClean="0">
                <a:solidFill>
                  <a:srgbClr val="3333CC"/>
                </a:solidFill>
              </a:rPr>
              <a:t>晶振</a:t>
            </a:r>
            <a:r>
              <a:rPr lang="zh-CN" altLang="en-US" dirty="0" smtClean="0"/>
              <a:t>时，进行时间约为</a:t>
            </a:r>
            <a:r>
              <a:rPr lang="en-US" altLang="zh-CN" b="1" dirty="0" smtClean="0">
                <a:solidFill>
                  <a:srgbClr val="3333CC"/>
                </a:solidFill>
                <a:ea typeface="宋体" charset="-122"/>
              </a:rPr>
              <a:t>13</a:t>
            </a:r>
            <a:r>
              <a:rPr lang="en-US" altLang="zh-CN" b="1" dirty="0" smtClean="0">
                <a:solidFill>
                  <a:srgbClr val="3333CC"/>
                </a:solidFill>
                <a:ea typeface="宋体" charset="-122"/>
                <a:sym typeface="Symbol" pitchFamily="18" charset="2"/>
              </a:rPr>
              <a:t></a:t>
            </a:r>
            <a:r>
              <a:rPr lang="en-US" altLang="zh-CN" b="1" dirty="0" smtClean="0">
                <a:solidFill>
                  <a:srgbClr val="3333CC"/>
                </a:solidFill>
                <a:ea typeface="宋体" charset="-122"/>
              </a:rPr>
              <a:t>s</a:t>
            </a:r>
            <a:r>
              <a:rPr lang="zh-CN" altLang="en-US" dirty="0" smtClean="0"/>
              <a:t>，完全符合</a:t>
            </a:r>
            <a:r>
              <a:rPr lang="en-US" altLang="zh-CN" dirty="0" smtClean="0">
                <a:ea typeface="宋体" charset="-122"/>
              </a:rPr>
              <a:t>2864A</a:t>
            </a:r>
            <a:r>
              <a:rPr lang="zh-CN" altLang="en-US" dirty="0" smtClean="0"/>
              <a:t>的</a:t>
            </a:r>
            <a:r>
              <a:rPr lang="en-US" altLang="zh-CN" i="1" dirty="0" smtClean="0">
                <a:ea typeface="宋体" charset="-122"/>
              </a:rPr>
              <a:t>T</a:t>
            </a:r>
            <a:r>
              <a:rPr lang="en-US" altLang="zh-CN" baseline="-25000" dirty="0" smtClean="0">
                <a:ea typeface="宋体" charset="-122"/>
              </a:rPr>
              <a:t>BLW</a:t>
            </a:r>
            <a:r>
              <a:rPr lang="zh-CN" altLang="en-US" dirty="0" smtClean="0"/>
              <a:t>的宽度要求。</a:t>
            </a:r>
          </a:p>
        </p:txBody>
      </p:sp>
    </p:spTree>
    <p:extLst>
      <p:ext uri="{BB962C8B-B14F-4D97-AF65-F5344CB8AC3E}">
        <p14:creationId xmlns:p14="http://schemas.microsoft.com/office/powerpoint/2010/main" val="88057648"/>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98</a:t>
            </a:fld>
            <a:endParaRPr lang="en-US" altLang="zh-CN" dirty="0"/>
          </a:p>
        </p:txBody>
      </p:sp>
      <p:sp>
        <p:nvSpPr>
          <p:cNvPr id="4" name="矩形 3"/>
          <p:cNvSpPr/>
          <p:nvPr/>
        </p:nvSpPr>
        <p:spPr>
          <a:xfrm>
            <a:off x="0" y="599248"/>
            <a:ext cx="9144000" cy="4167295"/>
          </a:xfrm>
          <a:prstGeom prst="rect">
            <a:avLst/>
          </a:prstGeom>
        </p:spPr>
        <p:txBody>
          <a:bodyPr wrap="square">
            <a:spAutoFit/>
          </a:bodyPr>
          <a:lstStyle/>
          <a:p>
            <a:pPr lvl="0" indent="342900" fontAlgn="b">
              <a:lnSpc>
                <a:spcPct val="140000"/>
              </a:lnSpc>
              <a:spcBef>
                <a:spcPct val="20000"/>
              </a:spcBef>
            </a:pPr>
            <a:r>
              <a:rPr lang="en-US" altLang="zh-CN" sz="2800" b="1" kern="0" dirty="0">
                <a:solidFill>
                  <a:srgbClr val="FF0000"/>
                </a:solidFill>
                <a:latin typeface="Arial"/>
                <a:ea typeface="幼圆"/>
              </a:rPr>
              <a:t>11.8  AT89S51</a:t>
            </a:r>
            <a:r>
              <a:rPr lang="zh-CN" altLang="en-US" sz="2800" b="1" kern="0" dirty="0">
                <a:solidFill>
                  <a:srgbClr val="FF0000"/>
                </a:solidFill>
                <a:latin typeface="Arial"/>
                <a:ea typeface="幼圆"/>
              </a:rPr>
              <a:t>单片机片内</a:t>
            </a:r>
            <a:r>
              <a:rPr lang="en-US" altLang="zh-CN" sz="2800" b="1" kern="0" dirty="0">
                <a:solidFill>
                  <a:srgbClr val="FF0000"/>
                </a:solidFill>
                <a:latin typeface="Arial"/>
                <a:ea typeface="幼圆"/>
              </a:rPr>
              <a:t>Flash</a:t>
            </a:r>
            <a:r>
              <a:rPr lang="zh-CN" altLang="en-US" sz="2800" b="1" kern="0" dirty="0">
                <a:solidFill>
                  <a:srgbClr val="FF0000"/>
                </a:solidFill>
                <a:latin typeface="Arial"/>
                <a:ea typeface="幼圆"/>
              </a:rPr>
              <a:t>存储器的</a:t>
            </a:r>
            <a:r>
              <a:rPr lang="zh-CN" altLang="en-US" sz="2800" b="1" kern="0" dirty="0" smtClean="0">
                <a:solidFill>
                  <a:srgbClr val="FF0000"/>
                </a:solidFill>
                <a:latin typeface="Arial"/>
                <a:ea typeface="幼圆"/>
              </a:rPr>
              <a:t>编程</a:t>
            </a:r>
            <a:endParaRPr lang="zh-CN" altLang="en-US" sz="2800" b="1" kern="0" dirty="0">
              <a:solidFill>
                <a:srgbClr val="FF0000"/>
              </a:solidFill>
              <a:latin typeface="Arial"/>
              <a:ea typeface="幼圆"/>
            </a:endParaRPr>
          </a:p>
          <a:p>
            <a:pPr lvl="0" indent="342900" algn="just">
              <a:lnSpc>
                <a:spcPct val="140000"/>
              </a:lnSpc>
              <a:spcBef>
                <a:spcPct val="20000"/>
              </a:spcBef>
            </a:pPr>
            <a:r>
              <a:rPr lang="zh-CN" altLang="en-US" sz="2400" b="1" kern="0" dirty="0" smtClean="0">
                <a:solidFill>
                  <a:srgbClr val="333399"/>
                </a:solidFill>
                <a:latin typeface="Arial"/>
                <a:ea typeface="幼圆"/>
              </a:rPr>
              <a:t>        讨论</a:t>
            </a:r>
            <a:r>
              <a:rPr lang="zh-CN" altLang="en-US" sz="2400" b="1" kern="0" dirty="0">
                <a:solidFill>
                  <a:srgbClr val="333399"/>
                </a:solidFill>
                <a:latin typeface="Arial"/>
                <a:ea typeface="幼圆"/>
              </a:rPr>
              <a:t>如何把调试完毕的程序写入</a:t>
            </a:r>
            <a:r>
              <a:rPr lang="en-US" altLang="zh-CN" sz="2400" b="1" kern="0" dirty="0">
                <a:solidFill>
                  <a:srgbClr val="333399"/>
                </a:solidFill>
                <a:latin typeface="Arial"/>
                <a:ea typeface="宋体" charset="-122"/>
              </a:rPr>
              <a:t>AT89S51</a:t>
            </a:r>
            <a:r>
              <a:rPr lang="zh-CN" altLang="en-US" sz="2400" b="1" kern="0" dirty="0">
                <a:solidFill>
                  <a:srgbClr val="333399"/>
                </a:solidFill>
                <a:latin typeface="Arial"/>
                <a:ea typeface="幼圆"/>
              </a:rPr>
              <a:t>的片内</a:t>
            </a:r>
            <a:r>
              <a:rPr lang="en-US" altLang="zh-CN" sz="2400" b="1" kern="0" dirty="0">
                <a:solidFill>
                  <a:srgbClr val="333399"/>
                </a:solidFill>
                <a:latin typeface="Arial"/>
                <a:ea typeface="宋体" charset="-122"/>
              </a:rPr>
              <a:t>Flash</a:t>
            </a:r>
            <a:r>
              <a:rPr lang="zh-CN" altLang="en-US" sz="2400" b="1" kern="0" dirty="0">
                <a:solidFill>
                  <a:srgbClr val="333399"/>
                </a:solidFill>
                <a:latin typeface="Arial"/>
                <a:ea typeface="幼圆"/>
              </a:rPr>
              <a:t>存储器，即</a:t>
            </a:r>
            <a:r>
              <a:rPr lang="en-US" altLang="zh-CN" sz="2400" b="1" kern="0" dirty="0">
                <a:solidFill>
                  <a:srgbClr val="333399"/>
                </a:solidFill>
                <a:latin typeface="Arial"/>
                <a:ea typeface="宋体" charset="-122"/>
              </a:rPr>
              <a:t>Flash</a:t>
            </a:r>
            <a:r>
              <a:rPr lang="zh-CN" altLang="en-US" sz="2400" b="1" kern="0" dirty="0">
                <a:solidFill>
                  <a:srgbClr val="333399"/>
                </a:solidFill>
                <a:latin typeface="Arial"/>
                <a:ea typeface="幼圆"/>
              </a:rPr>
              <a:t>存储器编程问题。</a:t>
            </a:r>
          </a:p>
          <a:p>
            <a:pPr lvl="0" indent="342900" algn="just">
              <a:lnSpc>
                <a:spcPct val="140000"/>
              </a:lnSpc>
              <a:spcBef>
                <a:spcPct val="20000"/>
              </a:spcBef>
            </a:pPr>
            <a:r>
              <a:rPr lang="en-US" altLang="zh-CN" sz="2400" b="1" kern="0" dirty="0">
                <a:solidFill>
                  <a:srgbClr val="333399"/>
                </a:solidFill>
                <a:latin typeface="Arial"/>
                <a:ea typeface="宋体" charset="-122"/>
              </a:rPr>
              <a:t>AT89S51</a:t>
            </a:r>
            <a:r>
              <a:rPr lang="zh-CN" altLang="en-US" sz="2400" b="1" kern="0" dirty="0">
                <a:solidFill>
                  <a:srgbClr val="333399"/>
                </a:solidFill>
                <a:latin typeface="Arial"/>
                <a:ea typeface="幼圆"/>
              </a:rPr>
              <a:t>片内</a:t>
            </a:r>
            <a:r>
              <a:rPr lang="en-US" altLang="zh-CN" sz="2400" b="1" kern="0" dirty="0">
                <a:solidFill>
                  <a:srgbClr val="333399"/>
                </a:solidFill>
                <a:latin typeface="Arial"/>
                <a:ea typeface="宋体" charset="-122"/>
              </a:rPr>
              <a:t>4K</a:t>
            </a:r>
            <a:r>
              <a:rPr lang="zh-CN" altLang="en-US" sz="2400" b="1" kern="0" dirty="0">
                <a:solidFill>
                  <a:srgbClr val="333399"/>
                </a:solidFill>
                <a:latin typeface="Arial"/>
                <a:ea typeface="幼圆"/>
              </a:rPr>
              <a:t>字节</a:t>
            </a:r>
            <a:r>
              <a:rPr lang="en-US" altLang="zh-CN" sz="2400" b="1" kern="0" dirty="0">
                <a:solidFill>
                  <a:srgbClr val="333399"/>
                </a:solidFill>
                <a:latin typeface="Arial"/>
                <a:ea typeface="宋体" charset="-122"/>
              </a:rPr>
              <a:t>Flash</a:t>
            </a:r>
            <a:r>
              <a:rPr lang="zh-CN" altLang="en-US" sz="2400" b="1" kern="0" dirty="0">
                <a:solidFill>
                  <a:srgbClr val="333399"/>
                </a:solidFill>
                <a:latin typeface="Arial"/>
                <a:ea typeface="幼圆"/>
              </a:rPr>
              <a:t>存储器的</a:t>
            </a:r>
            <a:r>
              <a:rPr lang="zh-CN" altLang="en-US" sz="2400" b="1" kern="0" dirty="0">
                <a:solidFill>
                  <a:srgbClr val="3366FF"/>
                </a:solidFill>
                <a:latin typeface="Arial"/>
                <a:ea typeface="幼圆"/>
              </a:rPr>
              <a:t>基本性能</a:t>
            </a:r>
            <a:r>
              <a:rPr lang="zh-CN" altLang="en-US" sz="2400" b="1" kern="0" dirty="0">
                <a:solidFill>
                  <a:srgbClr val="333399"/>
                </a:solidFill>
                <a:latin typeface="Arial"/>
                <a:ea typeface="幼圆"/>
              </a:rPr>
              <a:t>如下：</a:t>
            </a:r>
          </a:p>
          <a:p>
            <a:pPr lvl="0" indent="342900" algn="just">
              <a:lnSpc>
                <a:spcPct val="140000"/>
              </a:lnSpc>
              <a:spcBef>
                <a:spcPct val="20000"/>
              </a:spcBef>
            </a:pP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1</a:t>
            </a:r>
            <a:r>
              <a:rPr lang="zh-CN" altLang="en-US" sz="2400" b="1" kern="0" dirty="0">
                <a:solidFill>
                  <a:srgbClr val="3333CC"/>
                </a:solidFill>
                <a:latin typeface="Arial"/>
                <a:ea typeface="幼圆"/>
              </a:rPr>
              <a:t>）可循环写入</a:t>
            </a:r>
            <a:r>
              <a:rPr lang="en-US" altLang="zh-CN" sz="2400" b="1" kern="0" dirty="0">
                <a:solidFill>
                  <a:srgbClr val="3333CC"/>
                </a:solidFill>
                <a:latin typeface="Arial"/>
                <a:ea typeface="宋体" charset="-122"/>
              </a:rPr>
              <a:t>/</a:t>
            </a:r>
            <a:r>
              <a:rPr lang="zh-CN" altLang="en-US" sz="2400" b="1" kern="0" dirty="0">
                <a:solidFill>
                  <a:srgbClr val="3333CC"/>
                </a:solidFill>
                <a:latin typeface="Arial"/>
                <a:ea typeface="幼圆"/>
              </a:rPr>
              <a:t>擦除</a:t>
            </a:r>
            <a:r>
              <a:rPr lang="en-US" altLang="zh-CN" sz="2400" b="1" kern="0" dirty="0">
                <a:solidFill>
                  <a:srgbClr val="3333CC"/>
                </a:solidFill>
                <a:latin typeface="Arial"/>
                <a:ea typeface="宋体" charset="-122"/>
              </a:rPr>
              <a:t>1 000</a:t>
            </a:r>
            <a:r>
              <a:rPr lang="zh-CN" altLang="en-US" sz="2400" b="1" kern="0" dirty="0">
                <a:solidFill>
                  <a:srgbClr val="3333CC"/>
                </a:solidFill>
                <a:latin typeface="Arial"/>
                <a:ea typeface="幼圆"/>
              </a:rPr>
              <a:t>次。</a:t>
            </a:r>
          </a:p>
          <a:p>
            <a:pPr lvl="0" indent="342900" algn="just">
              <a:lnSpc>
                <a:spcPct val="140000"/>
              </a:lnSpc>
              <a:spcBef>
                <a:spcPct val="20000"/>
              </a:spcBef>
            </a:pP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2</a:t>
            </a:r>
            <a:r>
              <a:rPr lang="zh-CN" altLang="en-US" sz="2400" b="1" kern="0" dirty="0">
                <a:solidFill>
                  <a:srgbClr val="3333CC"/>
                </a:solidFill>
                <a:latin typeface="Arial"/>
                <a:ea typeface="幼圆"/>
              </a:rPr>
              <a:t>）存储器数据保存时间为</a:t>
            </a:r>
            <a:r>
              <a:rPr lang="en-US" altLang="zh-CN" sz="2400" b="1" kern="0" dirty="0">
                <a:solidFill>
                  <a:srgbClr val="3333CC"/>
                </a:solidFill>
                <a:latin typeface="Arial"/>
                <a:ea typeface="宋体" charset="-122"/>
              </a:rPr>
              <a:t>10</a:t>
            </a:r>
            <a:r>
              <a:rPr lang="zh-CN" altLang="en-US" sz="2400" b="1" kern="0" dirty="0">
                <a:solidFill>
                  <a:srgbClr val="3333CC"/>
                </a:solidFill>
                <a:latin typeface="Arial"/>
                <a:ea typeface="幼圆"/>
              </a:rPr>
              <a:t>年。</a:t>
            </a:r>
          </a:p>
          <a:p>
            <a:pPr lvl="0" indent="342900" algn="just">
              <a:lnSpc>
                <a:spcPct val="140000"/>
              </a:lnSpc>
              <a:spcBef>
                <a:spcPct val="20000"/>
              </a:spcBef>
            </a:pP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3</a:t>
            </a:r>
            <a:r>
              <a:rPr lang="zh-CN" altLang="en-US" sz="2400" b="1" kern="0" dirty="0">
                <a:solidFill>
                  <a:srgbClr val="3333CC"/>
                </a:solidFill>
                <a:latin typeface="Arial"/>
                <a:ea typeface="幼圆"/>
              </a:rPr>
              <a:t>）程序存储器具有</a:t>
            </a:r>
            <a:r>
              <a:rPr lang="en-US" altLang="zh-CN" sz="2400" b="1" kern="0" dirty="0">
                <a:solidFill>
                  <a:srgbClr val="3333CC"/>
                </a:solidFill>
                <a:latin typeface="Arial"/>
                <a:ea typeface="宋体" charset="-122"/>
              </a:rPr>
              <a:t>3</a:t>
            </a:r>
            <a:r>
              <a:rPr lang="zh-CN" altLang="en-US" sz="2400" b="1" kern="0" dirty="0">
                <a:solidFill>
                  <a:srgbClr val="3333CC"/>
                </a:solidFill>
                <a:latin typeface="Arial"/>
                <a:ea typeface="幼圆"/>
              </a:rPr>
              <a:t>级加密保护。</a:t>
            </a:r>
          </a:p>
        </p:txBody>
      </p:sp>
    </p:spTree>
    <p:extLst>
      <p:ext uri="{BB962C8B-B14F-4D97-AF65-F5344CB8AC3E}">
        <p14:creationId xmlns:p14="http://schemas.microsoft.com/office/powerpoint/2010/main" val="3454734891"/>
      </p:ext>
    </p:extLst>
  </p:cSld>
  <p:clrMapOvr>
    <a:masterClrMapping/>
  </p:clrMapOvr>
  <p:transition>
    <p:random/>
    <p:sndAc>
      <p:stSnd>
        <p:snd r:embed="rId2" name="camera.wav"/>
      </p:stSnd>
    </p:sndAc>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B93091C-8318-43ED-A190-7F5D98C0DA2D}" type="slidenum">
              <a:rPr lang="zh-CN" altLang="en-US"/>
              <a:pPr>
                <a:defRPr/>
              </a:pPr>
              <a:t>99</a:t>
            </a:fld>
            <a:endParaRPr lang="en-US" altLang="zh-CN"/>
          </a:p>
        </p:txBody>
      </p:sp>
      <p:sp>
        <p:nvSpPr>
          <p:cNvPr id="97282" name="内容占位符 1"/>
          <p:cNvSpPr>
            <a:spLocks noGrp="1"/>
          </p:cNvSpPr>
          <p:nvPr>
            <p:ph/>
          </p:nvPr>
        </p:nvSpPr>
        <p:spPr>
          <a:xfrm>
            <a:off x="-119269" y="620713"/>
            <a:ext cx="9144000" cy="5410200"/>
          </a:xfrm>
        </p:spPr>
        <p:txBody>
          <a:bodyPr/>
          <a:lstStyle/>
          <a:p>
            <a:pPr indent="14288">
              <a:lnSpc>
                <a:spcPct val="130000"/>
              </a:lnSpc>
            </a:pPr>
            <a:r>
              <a:rPr lang="en-US" altLang="zh-CN" dirty="0" smtClean="0">
                <a:ea typeface="宋体" charset="-122"/>
              </a:rPr>
              <a:t>	 AT89S51</a:t>
            </a:r>
            <a:r>
              <a:rPr lang="zh-CN" altLang="en-US" dirty="0" smtClean="0"/>
              <a:t>出厂时，</a:t>
            </a:r>
            <a:r>
              <a:rPr lang="en-US" altLang="zh-CN" dirty="0" smtClean="0">
                <a:ea typeface="宋体" charset="-122"/>
              </a:rPr>
              <a:t>Flash</a:t>
            </a:r>
            <a:r>
              <a:rPr lang="zh-CN" altLang="en-US" dirty="0" smtClean="0"/>
              <a:t>存储器处于全部</a:t>
            </a:r>
            <a:r>
              <a:rPr lang="zh-CN" altLang="en-US" dirty="0" smtClean="0">
                <a:solidFill>
                  <a:srgbClr val="FF3300"/>
                </a:solidFill>
              </a:rPr>
              <a:t>空白状态</a:t>
            </a:r>
            <a:r>
              <a:rPr lang="zh-CN" altLang="en-US" dirty="0" smtClean="0"/>
              <a:t>（各单元</a:t>
            </a:r>
            <a:r>
              <a:rPr lang="zh-CN" altLang="en-US" b="1" dirty="0" smtClean="0">
                <a:solidFill>
                  <a:srgbClr val="3333CC"/>
                </a:solidFill>
              </a:rPr>
              <a:t>均为</a:t>
            </a:r>
            <a:r>
              <a:rPr lang="en-US" altLang="zh-CN" b="1" dirty="0" smtClean="0">
                <a:solidFill>
                  <a:srgbClr val="FF3300"/>
                </a:solidFill>
                <a:ea typeface="宋体" charset="-122"/>
              </a:rPr>
              <a:t>FFH</a:t>
            </a:r>
            <a:r>
              <a:rPr lang="zh-CN" altLang="en-US" dirty="0" smtClean="0"/>
              <a:t>），可直接进行编程。若不全为空白状态（即单元中</a:t>
            </a:r>
            <a:r>
              <a:rPr lang="zh-CN" altLang="en-US" b="1" dirty="0" smtClean="0">
                <a:solidFill>
                  <a:srgbClr val="3333CC"/>
                </a:solidFill>
              </a:rPr>
              <a:t>有不是</a:t>
            </a:r>
            <a:r>
              <a:rPr lang="en-US" altLang="zh-CN" b="1" dirty="0" smtClean="0">
                <a:solidFill>
                  <a:srgbClr val="FF3300"/>
                </a:solidFill>
                <a:ea typeface="宋体" charset="-122"/>
              </a:rPr>
              <a:t>FFH</a:t>
            </a:r>
            <a:r>
              <a:rPr lang="zh-CN" altLang="en-US" dirty="0" smtClean="0"/>
              <a:t>的），应首先将芯片</a:t>
            </a:r>
            <a:r>
              <a:rPr lang="zh-CN" altLang="en-US" b="1" dirty="0" smtClean="0">
                <a:solidFill>
                  <a:srgbClr val="3333CC"/>
                </a:solidFill>
              </a:rPr>
              <a:t>擦除</a:t>
            </a:r>
            <a:r>
              <a:rPr lang="zh-CN" altLang="en-US" dirty="0" smtClean="0"/>
              <a:t>后，方可写入程序。</a:t>
            </a:r>
          </a:p>
          <a:p>
            <a:pPr indent="14288">
              <a:lnSpc>
                <a:spcPct val="130000"/>
              </a:lnSpc>
            </a:pPr>
            <a:r>
              <a:rPr lang="en-US" altLang="zh-CN" dirty="0" smtClean="0">
                <a:ea typeface="宋体" charset="-122"/>
              </a:rPr>
              <a:t>	 AT89S51</a:t>
            </a:r>
            <a:r>
              <a:rPr lang="zh-CN" altLang="en-US" dirty="0" smtClean="0"/>
              <a:t>片内的</a:t>
            </a:r>
            <a:r>
              <a:rPr lang="en-US" altLang="zh-CN" dirty="0" smtClean="0">
                <a:ea typeface="宋体" charset="-122"/>
              </a:rPr>
              <a:t>Flash</a:t>
            </a:r>
            <a:r>
              <a:rPr lang="zh-CN" altLang="en-US" dirty="0" smtClean="0"/>
              <a:t>存储器有</a:t>
            </a:r>
            <a:r>
              <a:rPr lang="en-US" altLang="zh-CN" b="1" dirty="0" smtClean="0">
                <a:solidFill>
                  <a:srgbClr val="FF3300"/>
                </a:solidFill>
                <a:ea typeface="宋体" charset="-122"/>
              </a:rPr>
              <a:t>3</a:t>
            </a:r>
            <a:r>
              <a:rPr lang="zh-CN" altLang="en-US" b="1" dirty="0" smtClean="0">
                <a:solidFill>
                  <a:srgbClr val="FF3300"/>
                </a:solidFill>
              </a:rPr>
              <a:t>个</a:t>
            </a:r>
            <a:r>
              <a:rPr lang="zh-CN" altLang="en-US" b="1" dirty="0" smtClean="0">
                <a:solidFill>
                  <a:srgbClr val="3333CC"/>
                </a:solidFill>
              </a:rPr>
              <a:t>可编程的加密位</a:t>
            </a:r>
            <a:r>
              <a:rPr lang="zh-CN" altLang="en-US" dirty="0" smtClean="0"/>
              <a:t>，定义了</a:t>
            </a:r>
            <a:r>
              <a:rPr lang="en-US" altLang="zh-CN" dirty="0" smtClean="0">
                <a:solidFill>
                  <a:srgbClr val="FF3300"/>
                </a:solidFill>
                <a:ea typeface="宋体" charset="-122"/>
              </a:rPr>
              <a:t>3</a:t>
            </a:r>
            <a:r>
              <a:rPr lang="zh-CN" altLang="en-US" dirty="0" smtClean="0">
                <a:solidFill>
                  <a:srgbClr val="FF3300"/>
                </a:solidFill>
              </a:rPr>
              <a:t>个</a:t>
            </a:r>
            <a:r>
              <a:rPr lang="zh-CN" altLang="en-US" b="1" dirty="0" smtClean="0">
                <a:solidFill>
                  <a:srgbClr val="3333CC"/>
                </a:solidFill>
              </a:rPr>
              <a:t>加密级别</a:t>
            </a:r>
            <a:r>
              <a:rPr lang="zh-CN" altLang="en-US" dirty="0" smtClean="0"/>
              <a:t>，只要对</a:t>
            </a:r>
            <a:r>
              <a:rPr lang="en-US" altLang="zh-CN" dirty="0" smtClean="0">
                <a:ea typeface="宋体" charset="-122"/>
              </a:rPr>
              <a:t>3</a:t>
            </a:r>
            <a:r>
              <a:rPr lang="zh-CN" altLang="en-US" dirty="0" smtClean="0"/>
              <a:t>个加密位：</a:t>
            </a:r>
            <a:r>
              <a:rPr lang="en-US" altLang="zh-CN" b="1" dirty="0" smtClean="0">
                <a:solidFill>
                  <a:srgbClr val="FF3300"/>
                </a:solidFill>
                <a:ea typeface="宋体" charset="-122"/>
              </a:rPr>
              <a:t>LB1</a:t>
            </a:r>
            <a:r>
              <a:rPr lang="zh-CN" altLang="en-US" b="1" dirty="0" smtClean="0">
                <a:solidFill>
                  <a:srgbClr val="FF3300"/>
                </a:solidFill>
              </a:rPr>
              <a:t>、</a:t>
            </a:r>
            <a:r>
              <a:rPr lang="en-US" altLang="zh-CN" b="1" dirty="0" smtClean="0">
                <a:solidFill>
                  <a:srgbClr val="FF3300"/>
                </a:solidFill>
                <a:ea typeface="宋体" charset="-122"/>
              </a:rPr>
              <a:t>LB2</a:t>
            </a:r>
            <a:r>
              <a:rPr lang="zh-CN" altLang="en-US" b="1" dirty="0" smtClean="0">
                <a:solidFill>
                  <a:srgbClr val="FF3300"/>
                </a:solidFill>
              </a:rPr>
              <a:t>、</a:t>
            </a:r>
            <a:r>
              <a:rPr lang="en-US" altLang="zh-CN" b="1" dirty="0" smtClean="0">
                <a:solidFill>
                  <a:srgbClr val="FF3300"/>
                </a:solidFill>
                <a:ea typeface="宋体" charset="-122"/>
              </a:rPr>
              <a:t>LB3</a:t>
            </a:r>
            <a:r>
              <a:rPr lang="zh-CN" altLang="en-US" dirty="0" smtClean="0"/>
              <a:t>进行编程即可</a:t>
            </a:r>
            <a:r>
              <a:rPr lang="zh-CN" altLang="en-US" dirty="0" smtClean="0">
                <a:solidFill>
                  <a:srgbClr val="FF3300"/>
                </a:solidFill>
              </a:rPr>
              <a:t>实现</a:t>
            </a:r>
            <a:r>
              <a:rPr lang="en-US" altLang="zh-CN" dirty="0" smtClean="0">
                <a:solidFill>
                  <a:srgbClr val="FF3300"/>
                </a:solidFill>
                <a:ea typeface="宋体" charset="-122"/>
              </a:rPr>
              <a:t>3</a:t>
            </a:r>
            <a:r>
              <a:rPr lang="zh-CN" altLang="en-US" dirty="0" smtClean="0">
                <a:solidFill>
                  <a:srgbClr val="FF3300"/>
                </a:solidFill>
              </a:rPr>
              <a:t>个</a:t>
            </a:r>
            <a:r>
              <a:rPr lang="zh-CN" altLang="en-US" b="1" dirty="0" smtClean="0">
                <a:solidFill>
                  <a:srgbClr val="3333CC"/>
                </a:solidFill>
              </a:rPr>
              <a:t>不同级别</a:t>
            </a:r>
            <a:r>
              <a:rPr lang="zh-CN" altLang="en-US" dirty="0" smtClean="0">
                <a:solidFill>
                  <a:srgbClr val="FF3300"/>
                </a:solidFill>
              </a:rPr>
              <a:t>的加密</a:t>
            </a:r>
            <a:r>
              <a:rPr lang="zh-CN" altLang="en-US" dirty="0" smtClean="0"/>
              <a:t>。</a:t>
            </a:r>
            <a:r>
              <a:rPr lang="en-US" altLang="zh-CN" dirty="0" smtClean="0">
                <a:ea typeface="宋体" charset="-122"/>
              </a:rPr>
              <a:t>3</a:t>
            </a:r>
            <a:r>
              <a:rPr lang="zh-CN" altLang="en-US" dirty="0" smtClean="0"/>
              <a:t>个加密位的状态可以是编程（</a:t>
            </a:r>
            <a:r>
              <a:rPr lang="en-US" altLang="zh-CN" dirty="0" smtClean="0">
                <a:ea typeface="宋体" charset="-122"/>
              </a:rPr>
              <a:t>P</a:t>
            </a:r>
            <a:r>
              <a:rPr lang="zh-CN" altLang="en-US" dirty="0" smtClean="0"/>
              <a:t>）或不编程（</a:t>
            </a:r>
            <a:r>
              <a:rPr lang="en-US" altLang="zh-CN" dirty="0" smtClean="0">
                <a:ea typeface="宋体" charset="-122"/>
              </a:rPr>
              <a:t>U</a:t>
            </a:r>
            <a:r>
              <a:rPr lang="zh-CN" altLang="en-US" dirty="0" smtClean="0"/>
              <a:t>），</a:t>
            </a:r>
            <a:r>
              <a:rPr lang="en-US" altLang="zh-CN" dirty="0" smtClean="0">
                <a:ea typeface="宋体" charset="-122"/>
              </a:rPr>
              <a:t>3</a:t>
            </a:r>
            <a:r>
              <a:rPr lang="zh-CN" altLang="en-US" dirty="0" smtClean="0"/>
              <a:t>个加密位的状态所</a:t>
            </a:r>
            <a:r>
              <a:rPr lang="zh-CN" altLang="en-US" b="1" dirty="0" smtClean="0">
                <a:solidFill>
                  <a:srgbClr val="3333CC"/>
                </a:solidFill>
              </a:rPr>
              <a:t>提供的</a:t>
            </a:r>
            <a:r>
              <a:rPr lang="en-US" altLang="zh-CN" b="1" dirty="0" smtClean="0">
                <a:solidFill>
                  <a:srgbClr val="3333CC"/>
                </a:solidFill>
                <a:ea typeface="宋体" charset="-122"/>
              </a:rPr>
              <a:t>3</a:t>
            </a:r>
            <a:r>
              <a:rPr lang="zh-CN" altLang="en-US" b="1" dirty="0" smtClean="0">
                <a:solidFill>
                  <a:srgbClr val="3333CC"/>
                </a:solidFill>
              </a:rPr>
              <a:t>个级别的加密功能见</a:t>
            </a:r>
            <a:r>
              <a:rPr lang="zh-CN" altLang="en-US" b="1" dirty="0" smtClean="0">
                <a:solidFill>
                  <a:srgbClr val="FF3300"/>
                </a:solidFill>
                <a:hlinkClick r:id="" action="ppaction://hlinkshowjump?jump=nextslide"/>
              </a:rPr>
              <a:t>表</a:t>
            </a:r>
            <a:r>
              <a:rPr lang="en-US" altLang="zh-CN" b="1" dirty="0" smtClean="0">
                <a:solidFill>
                  <a:srgbClr val="FF3300"/>
                </a:solidFill>
                <a:hlinkClick r:id="" action="ppaction://hlinkshowjump?jump=nextslide"/>
              </a:rPr>
              <a:t>11</a:t>
            </a:r>
            <a:r>
              <a:rPr lang="en-US" altLang="zh-CN" b="1" dirty="0" smtClean="0">
                <a:solidFill>
                  <a:srgbClr val="FF3300"/>
                </a:solidFill>
                <a:ea typeface="宋体" charset="-122"/>
                <a:hlinkClick r:id="" action="ppaction://hlinkshowjump?jump=nextslide"/>
              </a:rPr>
              <a:t>-14</a:t>
            </a:r>
            <a:r>
              <a:rPr lang="zh-CN" altLang="en-US" dirty="0" smtClean="0"/>
              <a:t>。</a:t>
            </a:r>
          </a:p>
          <a:p>
            <a:pPr indent="14288">
              <a:lnSpc>
                <a:spcPct val="130000"/>
              </a:lnSpc>
            </a:pPr>
            <a:r>
              <a:rPr lang="zh-CN" altLang="en-US" dirty="0" smtClean="0"/>
              <a:t>	 对</a:t>
            </a:r>
            <a:r>
              <a:rPr lang="en-US" altLang="zh-CN" b="1" dirty="0" smtClean="0">
                <a:solidFill>
                  <a:srgbClr val="3333CC"/>
                </a:solidFill>
                <a:ea typeface="宋体" charset="-122"/>
              </a:rPr>
              <a:t>3</a:t>
            </a:r>
            <a:r>
              <a:rPr lang="zh-CN" altLang="en-US" b="1" dirty="0" smtClean="0">
                <a:solidFill>
                  <a:srgbClr val="3333CC"/>
                </a:solidFill>
              </a:rPr>
              <a:t>个</a:t>
            </a:r>
            <a:r>
              <a:rPr lang="zh-CN" altLang="en-US" b="1" dirty="0" smtClean="0">
                <a:solidFill>
                  <a:srgbClr val="FF3300"/>
                </a:solidFill>
              </a:rPr>
              <a:t>加密位的编程</a:t>
            </a:r>
            <a:r>
              <a:rPr lang="zh-CN" altLang="en-US" dirty="0" smtClean="0"/>
              <a:t>可参照</a:t>
            </a:r>
            <a:r>
              <a:rPr lang="zh-CN" altLang="en-US" b="1" dirty="0" smtClean="0">
                <a:solidFill>
                  <a:srgbClr val="3333CC"/>
                </a:solidFill>
                <a:hlinkClick r:id="" action="ppaction://hlinkshowjump?jump=nextslide"/>
              </a:rPr>
              <a:t>表</a:t>
            </a:r>
            <a:r>
              <a:rPr lang="en-US" altLang="zh-CN" b="1" dirty="0" smtClean="0">
                <a:solidFill>
                  <a:srgbClr val="3333CC"/>
                </a:solidFill>
                <a:hlinkClick r:id="" action="ppaction://hlinkshowjump?jump=nextslide"/>
              </a:rPr>
              <a:t>11</a:t>
            </a:r>
            <a:r>
              <a:rPr lang="en-US" altLang="zh-CN" b="1" dirty="0" smtClean="0">
                <a:solidFill>
                  <a:srgbClr val="3333CC"/>
                </a:solidFill>
                <a:ea typeface="宋体" charset="-122"/>
                <a:hlinkClick r:id="" action="ppaction://hlinkshowjump?jump=nextslide"/>
              </a:rPr>
              <a:t>-15</a:t>
            </a:r>
            <a:r>
              <a:rPr lang="zh-CN" altLang="en-US" dirty="0" smtClean="0"/>
              <a:t>所列控制信号来进行，也可</a:t>
            </a:r>
            <a:r>
              <a:rPr lang="zh-CN" altLang="en-US" b="1" dirty="0" smtClean="0">
                <a:solidFill>
                  <a:srgbClr val="3333CC"/>
                </a:solidFill>
              </a:rPr>
              <a:t>按照所购买的</a:t>
            </a:r>
            <a:r>
              <a:rPr lang="zh-CN" altLang="en-US" b="1" dirty="0" smtClean="0">
                <a:solidFill>
                  <a:srgbClr val="FF3300"/>
                </a:solidFill>
              </a:rPr>
              <a:t>编程器</a:t>
            </a:r>
            <a:r>
              <a:rPr lang="zh-CN" altLang="en-US" dirty="0" smtClean="0"/>
              <a:t>的菜单，选择加密功能</a:t>
            </a:r>
          </a:p>
          <a:p>
            <a:pPr indent="14288">
              <a:lnSpc>
                <a:spcPct val="130000"/>
              </a:lnSpc>
            </a:pPr>
            <a:endParaRPr lang="zh-CN" altLang="en-US" dirty="0" smtClean="0"/>
          </a:p>
        </p:txBody>
      </p:sp>
    </p:spTree>
    <p:extLst>
      <p:ext uri="{BB962C8B-B14F-4D97-AF65-F5344CB8AC3E}">
        <p14:creationId xmlns:p14="http://schemas.microsoft.com/office/powerpoint/2010/main" val="138809748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4294967295"/>
          </p:nvPr>
        </p:nvSpPr>
        <p:spPr>
          <a:xfrm>
            <a:off x="8445500" y="6527800"/>
            <a:ext cx="2133600" cy="457200"/>
          </a:xfrm>
          <a:prstGeom prst="rect">
            <a:avLst/>
          </a:prstGeom>
        </p:spPr>
        <p:txBody>
          <a:bodyPr/>
          <a:lstStyle/>
          <a:p>
            <a:pPr>
              <a:defRPr/>
            </a:pPr>
            <a:fld id="{B1C73F74-C0B8-4278-A3D3-2E039366FD11}" type="slidenum">
              <a:rPr lang="zh-CN" altLang="en-US"/>
              <a:pPr>
                <a:defRPr/>
              </a:pPr>
              <a:t>100</a:t>
            </a:fld>
            <a:endParaRPr lang="en-US" altLang="zh-CN"/>
          </a:p>
        </p:txBody>
      </p:sp>
      <p:pic>
        <p:nvPicPr>
          <p:cNvPr id="3092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7212"/>
            <a:ext cx="9144000" cy="349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92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724274"/>
            <a:ext cx="9227843" cy="2841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676647"/>
      </p:ext>
    </p:extLst>
  </p:cSld>
  <p:clrMapOvr>
    <a:masterClrMapping/>
  </p:clrMapOvr>
  <p:transition>
    <p:random/>
    <p:sndAc>
      <p:stSnd>
        <p:snd r:embed="rId2" name="camera.wav"/>
      </p:stSnd>
    </p:sndAc>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C06BBD6C-2413-4083-B81C-768EA9DDCE6A}" type="slidenum">
              <a:rPr lang="zh-CN" altLang="en-US"/>
              <a:pPr>
                <a:defRPr/>
              </a:pPr>
              <a:t>101</a:t>
            </a:fld>
            <a:endParaRPr lang="en-US" altLang="zh-CN"/>
          </a:p>
        </p:txBody>
      </p:sp>
      <p:sp>
        <p:nvSpPr>
          <p:cNvPr id="98306" name="内容占位符 1"/>
          <p:cNvSpPr>
            <a:spLocks noGrp="1"/>
          </p:cNvSpPr>
          <p:nvPr>
            <p:ph/>
          </p:nvPr>
        </p:nvSpPr>
        <p:spPr>
          <a:xfrm>
            <a:off x="0" y="735496"/>
            <a:ext cx="9144000" cy="5410200"/>
          </a:xfrm>
        </p:spPr>
        <p:txBody>
          <a:bodyPr/>
          <a:lstStyle/>
          <a:p>
            <a:pPr indent="14288">
              <a:lnSpc>
                <a:spcPct val="150000"/>
              </a:lnSpc>
            </a:pPr>
            <a:r>
              <a:rPr lang="zh-CN" altLang="en-US" dirty="0" smtClean="0"/>
              <a:t>选项（如果有的话）即可。</a:t>
            </a:r>
          </a:p>
          <a:p>
            <a:pPr indent="14288">
              <a:lnSpc>
                <a:spcPct val="150000"/>
              </a:lnSpc>
            </a:pPr>
            <a:r>
              <a:rPr lang="zh-CN" altLang="en-US" dirty="0" smtClean="0"/>
              <a:t>	经过上述加密处理，使解密难度加大，但还可解密。</a:t>
            </a:r>
          </a:p>
          <a:p>
            <a:pPr indent="14288">
              <a:lnSpc>
                <a:spcPct val="150000"/>
              </a:lnSpc>
            </a:pPr>
            <a:r>
              <a:rPr lang="zh-CN" altLang="en-US" dirty="0" smtClean="0"/>
              <a:t>	现在有一种</a:t>
            </a:r>
            <a:r>
              <a:rPr lang="zh-CN" altLang="en-US" b="1" dirty="0" smtClean="0">
                <a:solidFill>
                  <a:srgbClr val="3366FF"/>
                </a:solidFill>
              </a:rPr>
              <a:t>非恢复性加密（</a:t>
            </a:r>
            <a:r>
              <a:rPr lang="en-US" altLang="zh-CN" b="1" dirty="0" smtClean="0">
                <a:solidFill>
                  <a:srgbClr val="3366FF"/>
                </a:solidFill>
                <a:ea typeface="宋体" charset="-122"/>
              </a:rPr>
              <a:t>OTP</a:t>
            </a:r>
            <a:r>
              <a:rPr lang="zh-CN" altLang="en-US" b="1" dirty="0" smtClean="0">
                <a:solidFill>
                  <a:srgbClr val="3366FF"/>
                </a:solidFill>
              </a:rPr>
              <a:t>加密）</a:t>
            </a:r>
            <a:r>
              <a:rPr lang="zh-CN" altLang="en-US" dirty="0" smtClean="0"/>
              <a:t>方法，就是将</a:t>
            </a:r>
            <a:r>
              <a:rPr lang="en-US" altLang="zh-CN" dirty="0" smtClean="0">
                <a:solidFill>
                  <a:srgbClr val="FF3300"/>
                </a:solidFill>
                <a:ea typeface="宋体" charset="-122"/>
              </a:rPr>
              <a:t>AT89S51</a:t>
            </a:r>
            <a:r>
              <a:rPr lang="zh-CN" altLang="en-US" dirty="0" smtClean="0">
                <a:solidFill>
                  <a:srgbClr val="FF3300"/>
                </a:solidFill>
              </a:rPr>
              <a:t>的第</a:t>
            </a:r>
            <a:r>
              <a:rPr lang="en-US" altLang="zh-CN" b="1" dirty="0" smtClean="0">
                <a:solidFill>
                  <a:srgbClr val="3333CC"/>
                </a:solidFill>
                <a:ea typeface="宋体" charset="-122"/>
              </a:rPr>
              <a:t>31</a:t>
            </a:r>
            <a:r>
              <a:rPr lang="zh-CN" altLang="en-US" b="1" dirty="0" smtClean="0">
                <a:solidFill>
                  <a:srgbClr val="3333CC"/>
                </a:solidFill>
              </a:rPr>
              <a:t>脚</a:t>
            </a:r>
            <a:r>
              <a:rPr lang="zh-CN" altLang="en-US" dirty="0" smtClean="0">
                <a:solidFill>
                  <a:srgbClr val="3333CC"/>
                </a:solidFill>
              </a:rPr>
              <a:t>（</a:t>
            </a:r>
            <a:r>
              <a:rPr lang="en-US" altLang="zh-CN" dirty="0" smtClean="0">
                <a:solidFill>
                  <a:srgbClr val="3333CC"/>
                </a:solidFill>
              </a:rPr>
              <a:t> </a:t>
            </a:r>
            <a:r>
              <a:rPr lang="en-US" altLang="zh-CN" dirty="0" smtClean="0">
                <a:solidFill>
                  <a:srgbClr val="FF3300"/>
                </a:solidFill>
              </a:rPr>
              <a:t>     </a:t>
            </a:r>
            <a:r>
              <a:rPr lang="en-US" altLang="zh-CN" dirty="0" smtClean="0">
                <a:solidFill>
                  <a:srgbClr val="FF3300"/>
                </a:solidFill>
                <a:ea typeface="宋体" charset="-122"/>
              </a:rPr>
              <a:t> </a:t>
            </a:r>
            <a:r>
              <a:rPr lang="zh-CN" altLang="en-US" dirty="0" smtClean="0">
                <a:solidFill>
                  <a:srgbClr val="3333CC"/>
                </a:solidFill>
              </a:rPr>
              <a:t>脚）</a:t>
            </a:r>
            <a:r>
              <a:rPr lang="zh-CN" altLang="en-US" dirty="0" smtClean="0">
                <a:solidFill>
                  <a:srgbClr val="FF3300"/>
                </a:solidFill>
              </a:rPr>
              <a:t>烧断</a:t>
            </a:r>
            <a:r>
              <a:rPr lang="zh-CN" altLang="en-US" dirty="0" smtClean="0"/>
              <a:t>或</a:t>
            </a:r>
            <a:r>
              <a:rPr lang="zh-CN" altLang="en-US" b="1" dirty="0" smtClean="0">
                <a:solidFill>
                  <a:srgbClr val="FF3300"/>
                </a:solidFill>
              </a:rPr>
              <a:t>某些数据线烧断</a:t>
            </a:r>
            <a:r>
              <a:rPr lang="zh-CN" altLang="en-US" dirty="0" smtClean="0"/>
              <a:t>，经过上述处理的芯片仍正常工作，</a:t>
            </a:r>
            <a:r>
              <a:rPr lang="zh-CN" altLang="en-US" b="1" dirty="0" smtClean="0">
                <a:solidFill>
                  <a:srgbClr val="3333CC"/>
                </a:solidFill>
              </a:rPr>
              <a:t>但不再具有</a:t>
            </a:r>
            <a:r>
              <a:rPr lang="zh-CN" altLang="en-US" b="1" dirty="0" smtClean="0">
                <a:solidFill>
                  <a:srgbClr val="FF3300"/>
                </a:solidFill>
              </a:rPr>
              <a:t>读取、擦除、重复烧写</a:t>
            </a:r>
            <a:r>
              <a:rPr lang="zh-CN" altLang="en-US" dirty="0" smtClean="0"/>
              <a:t>等功能。是一种较强的加密手段。国内某些厂家编程器直接具有此功能（例如</a:t>
            </a:r>
            <a:r>
              <a:rPr lang="en-US" altLang="zh-CN" dirty="0" smtClean="0">
                <a:ea typeface="宋体" charset="-122"/>
              </a:rPr>
              <a:t>RF-1800</a:t>
            </a:r>
            <a:r>
              <a:rPr lang="zh-CN" altLang="en-US" dirty="0" smtClean="0"/>
              <a:t>编程器）。</a:t>
            </a:r>
          </a:p>
          <a:p>
            <a:pPr indent="14288">
              <a:lnSpc>
                <a:spcPct val="150000"/>
              </a:lnSpc>
            </a:pPr>
            <a:r>
              <a:rPr lang="zh-CN" altLang="en-US" b="1" dirty="0" smtClean="0">
                <a:solidFill>
                  <a:srgbClr val="FF3300"/>
                </a:solidFill>
              </a:rPr>
              <a:t>	如何将</a:t>
            </a:r>
            <a:r>
              <a:rPr lang="zh-CN" altLang="en-US" b="1" dirty="0" smtClean="0">
                <a:solidFill>
                  <a:srgbClr val="3333CC"/>
                </a:solidFill>
              </a:rPr>
              <a:t>调试好的程序</a:t>
            </a:r>
            <a:r>
              <a:rPr lang="zh-CN" altLang="en-US" b="1" dirty="0" smtClean="0">
                <a:solidFill>
                  <a:srgbClr val="FF3300"/>
                </a:solidFill>
              </a:rPr>
              <a:t>写入到片内的</a:t>
            </a:r>
            <a:r>
              <a:rPr lang="en-US" altLang="zh-CN" b="1" dirty="0" smtClean="0">
                <a:solidFill>
                  <a:srgbClr val="FF3300"/>
                </a:solidFill>
                <a:ea typeface="宋体" charset="-122"/>
              </a:rPr>
              <a:t>Flash</a:t>
            </a:r>
            <a:r>
              <a:rPr lang="zh-CN" altLang="en-US" b="1" dirty="0" smtClean="0">
                <a:solidFill>
                  <a:srgbClr val="FF3300"/>
                </a:solidFill>
              </a:rPr>
              <a:t>存储器中？</a:t>
            </a:r>
            <a:r>
              <a:rPr lang="zh-CN" altLang="en-US" dirty="0" smtClean="0"/>
              <a:t>片内</a:t>
            </a:r>
            <a:r>
              <a:rPr lang="en-US" altLang="zh-CN" dirty="0" smtClean="0">
                <a:ea typeface="宋体" charset="-122"/>
              </a:rPr>
              <a:t>Flash</a:t>
            </a:r>
            <a:r>
              <a:rPr lang="zh-CN" altLang="en-US" dirty="0" smtClean="0"/>
              <a:t>存储器有</a:t>
            </a:r>
            <a:r>
              <a:rPr lang="zh-CN" altLang="en-US" b="1" dirty="0" smtClean="0">
                <a:solidFill>
                  <a:srgbClr val="3333CC"/>
                </a:solidFill>
              </a:rPr>
              <a:t>低电压编程</a:t>
            </a:r>
            <a:r>
              <a:rPr lang="zh-CN" altLang="en-US" dirty="0" smtClean="0"/>
              <a:t>（</a:t>
            </a:r>
            <a:r>
              <a:rPr lang="en-US" altLang="zh-CN" dirty="0" smtClean="0">
                <a:ea typeface="宋体" charset="-122"/>
              </a:rPr>
              <a:t>V</a:t>
            </a:r>
            <a:r>
              <a:rPr lang="en-US" altLang="zh-CN" baseline="-25000" dirty="0" smtClean="0">
                <a:ea typeface="宋体" charset="-122"/>
              </a:rPr>
              <a:t>PP</a:t>
            </a:r>
            <a:r>
              <a:rPr lang="en-US" altLang="zh-CN" dirty="0" smtClean="0">
                <a:ea typeface="宋体" charset="-122"/>
              </a:rPr>
              <a:t>=5V</a:t>
            </a:r>
            <a:r>
              <a:rPr lang="zh-CN" altLang="en-US" dirty="0" smtClean="0"/>
              <a:t>）和</a:t>
            </a:r>
            <a:r>
              <a:rPr lang="zh-CN" altLang="en-US" b="1" dirty="0" smtClean="0">
                <a:solidFill>
                  <a:srgbClr val="3333CC"/>
                </a:solidFill>
              </a:rPr>
              <a:t>高电压编程</a:t>
            </a:r>
            <a:r>
              <a:rPr lang="zh-CN" altLang="en-US" dirty="0" smtClean="0"/>
              <a:t>（</a:t>
            </a:r>
            <a:r>
              <a:rPr lang="en-US" altLang="zh-CN" dirty="0" smtClean="0">
                <a:ea typeface="宋体" charset="-122"/>
              </a:rPr>
              <a:t>V</a:t>
            </a:r>
            <a:r>
              <a:rPr lang="en-US" altLang="zh-CN" baseline="-25000" dirty="0" smtClean="0">
                <a:ea typeface="宋体" charset="-122"/>
              </a:rPr>
              <a:t>PP</a:t>
            </a:r>
            <a:r>
              <a:rPr lang="en-US" altLang="zh-CN" dirty="0" smtClean="0">
                <a:ea typeface="宋体" charset="-122"/>
              </a:rPr>
              <a:t>=12V</a:t>
            </a:r>
            <a:r>
              <a:rPr lang="zh-CN" altLang="en-US" dirty="0" smtClean="0"/>
              <a:t>）两类芯片。</a:t>
            </a:r>
          </a:p>
          <a:p>
            <a:pPr indent="14288">
              <a:lnSpc>
                <a:spcPct val="150000"/>
              </a:lnSpc>
            </a:pPr>
            <a:endParaRPr lang="zh-CN" altLang="en-US" dirty="0" smtClean="0">
              <a:solidFill>
                <a:srgbClr val="3333CC"/>
              </a:solidFill>
              <a:ea typeface="宋体" charset="-122"/>
            </a:endParaRPr>
          </a:p>
        </p:txBody>
      </p:sp>
      <p:graphicFrame>
        <p:nvGraphicFramePr>
          <p:cNvPr id="98314" name="Object 10"/>
          <p:cNvGraphicFramePr>
            <a:graphicFrameLocks noChangeAspect="1"/>
          </p:cNvGraphicFramePr>
          <p:nvPr>
            <p:extLst>
              <p:ext uri="{D42A27DB-BD31-4B8C-83A1-F6EECF244321}">
                <p14:modId xmlns:p14="http://schemas.microsoft.com/office/powerpoint/2010/main" val="2288791987"/>
              </p:ext>
            </p:extLst>
          </p:nvPr>
        </p:nvGraphicFramePr>
        <p:xfrm>
          <a:off x="3419613" y="2653955"/>
          <a:ext cx="466725" cy="365125"/>
        </p:xfrm>
        <a:graphic>
          <a:graphicData uri="http://schemas.openxmlformats.org/presentationml/2006/ole">
            <mc:AlternateContent xmlns:mc="http://schemas.openxmlformats.org/markup-compatibility/2006">
              <mc:Choice xmlns:v="urn:schemas-microsoft-com:vml" Requires="v">
                <p:oleObj spid="_x0000_s303151" name="Equation" r:id="rId3" imgW="228600" imgH="177480" progId="Equation.DSMT4">
                  <p:embed/>
                </p:oleObj>
              </mc:Choice>
              <mc:Fallback>
                <p:oleObj name="Equation" r:id="rId3" imgW="228600" imgH="17748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613" y="2653955"/>
                        <a:ext cx="466725"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347152537"/>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8F7EF767-2451-4E10-8F23-8B2DEBB015BF}" type="slidenum">
              <a:rPr lang="zh-CN" altLang="en-US"/>
              <a:pPr>
                <a:defRPr/>
              </a:pPr>
              <a:t>102</a:t>
            </a:fld>
            <a:endParaRPr lang="en-US" altLang="zh-CN"/>
          </a:p>
        </p:txBody>
      </p:sp>
      <p:sp>
        <p:nvSpPr>
          <p:cNvPr id="99330" name="内容占位符 1"/>
          <p:cNvSpPr>
            <a:spLocks noGrp="1"/>
          </p:cNvSpPr>
          <p:nvPr>
            <p:ph/>
          </p:nvPr>
        </p:nvSpPr>
        <p:spPr>
          <a:xfrm>
            <a:off x="0" y="549275"/>
            <a:ext cx="9144000" cy="5410200"/>
          </a:xfrm>
        </p:spPr>
        <p:txBody>
          <a:bodyPr/>
          <a:lstStyle/>
          <a:p>
            <a:pPr indent="14288">
              <a:lnSpc>
                <a:spcPct val="150000"/>
              </a:lnSpc>
            </a:pPr>
            <a:r>
              <a:rPr lang="zh-CN" altLang="en-US" b="1" dirty="0" smtClean="0">
                <a:solidFill>
                  <a:srgbClr val="FF3300"/>
                </a:solidFill>
              </a:rPr>
              <a:t>	低电压编程</a:t>
            </a:r>
            <a:r>
              <a:rPr lang="zh-CN" altLang="en-US" dirty="0" smtClean="0"/>
              <a:t>可用于</a:t>
            </a:r>
            <a:r>
              <a:rPr lang="zh-CN" altLang="en-US" b="1" dirty="0" smtClean="0">
                <a:solidFill>
                  <a:srgbClr val="FF3300"/>
                </a:solidFill>
              </a:rPr>
              <a:t>在线编程</a:t>
            </a:r>
            <a:r>
              <a:rPr lang="zh-CN" altLang="en-US" dirty="0" smtClean="0"/>
              <a:t>，</a:t>
            </a:r>
            <a:r>
              <a:rPr lang="zh-CN" altLang="en-US" b="1" dirty="0" smtClean="0">
                <a:solidFill>
                  <a:srgbClr val="FF3300"/>
                </a:solidFill>
              </a:rPr>
              <a:t>高电压编程</a:t>
            </a:r>
            <a:r>
              <a:rPr lang="zh-CN" altLang="en-US" dirty="0" smtClean="0"/>
              <a:t>与一般常用的</a:t>
            </a:r>
            <a:r>
              <a:rPr lang="en-US" altLang="zh-CN" b="1" dirty="0" smtClean="0">
                <a:solidFill>
                  <a:srgbClr val="FF3300"/>
                </a:solidFill>
                <a:ea typeface="宋体" charset="-122"/>
              </a:rPr>
              <a:t>EPROM</a:t>
            </a:r>
            <a:r>
              <a:rPr lang="zh-CN" altLang="en-US" b="1" dirty="0" smtClean="0">
                <a:solidFill>
                  <a:srgbClr val="FF3300"/>
                </a:solidFill>
              </a:rPr>
              <a:t>编程器</a:t>
            </a:r>
            <a:r>
              <a:rPr lang="zh-CN" altLang="en-US" dirty="0" smtClean="0"/>
              <a:t>兼容。在</a:t>
            </a:r>
            <a:r>
              <a:rPr lang="en-US" altLang="zh-CN" dirty="0" smtClean="0">
                <a:ea typeface="宋体" charset="-122"/>
              </a:rPr>
              <a:t>AT89S51</a:t>
            </a:r>
            <a:r>
              <a:rPr lang="zh-CN" altLang="en-US" dirty="0" smtClean="0"/>
              <a:t>芯片的封装面上</a:t>
            </a:r>
            <a:r>
              <a:rPr lang="zh-CN" altLang="en-US" b="1" dirty="0" smtClean="0">
                <a:solidFill>
                  <a:srgbClr val="3333CC"/>
                </a:solidFill>
              </a:rPr>
              <a:t>标有</a:t>
            </a:r>
            <a:r>
              <a:rPr lang="zh-CN" altLang="en-US" dirty="0" smtClean="0"/>
              <a:t>低电压编程还是高电压编程的</a:t>
            </a:r>
            <a:r>
              <a:rPr lang="zh-CN" altLang="en-US" b="1" dirty="0" smtClean="0">
                <a:solidFill>
                  <a:srgbClr val="3333CC"/>
                </a:solidFill>
              </a:rPr>
              <a:t>编程电压标志</a:t>
            </a:r>
            <a:r>
              <a:rPr lang="zh-CN" altLang="en-US" dirty="0" smtClean="0"/>
              <a:t>。</a:t>
            </a:r>
          </a:p>
          <a:p>
            <a:pPr indent="14288">
              <a:lnSpc>
                <a:spcPct val="150000"/>
              </a:lnSpc>
            </a:pPr>
            <a:r>
              <a:rPr lang="zh-CN" altLang="en-US" dirty="0" smtClean="0"/>
              <a:t>	应用程序在</a:t>
            </a:r>
            <a:r>
              <a:rPr lang="en-US" altLang="zh-CN" dirty="0" smtClean="0">
                <a:ea typeface="宋体" charset="-122"/>
              </a:rPr>
              <a:t>PC</a:t>
            </a:r>
            <a:r>
              <a:rPr lang="zh-CN" altLang="en-US" dirty="0" smtClean="0"/>
              <a:t>机中与在线仿真器以及用户目标板一起调试通过后，</a:t>
            </a:r>
            <a:r>
              <a:rPr lang="en-US" altLang="zh-CN" dirty="0" smtClean="0">
                <a:ea typeface="宋体" charset="-122"/>
              </a:rPr>
              <a:t>PC</a:t>
            </a:r>
            <a:r>
              <a:rPr lang="zh-CN" altLang="en-US" dirty="0" smtClean="0"/>
              <a:t>机中调试完毕的程序代码文件（</a:t>
            </a:r>
            <a:r>
              <a:rPr lang="en-US" altLang="zh-CN" dirty="0" smtClean="0">
                <a:ea typeface="宋体" charset="-122"/>
              </a:rPr>
              <a:t>.Hex</a:t>
            </a:r>
            <a:r>
              <a:rPr lang="zh-CN" altLang="en-US" dirty="0" smtClean="0"/>
              <a:t>目标文件），</a:t>
            </a:r>
            <a:r>
              <a:rPr lang="zh-CN" altLang="en-US" b="1" dirty="0" smtClean="0">
                <a:solidFill>
                  <a:srgbClr val="FF3300"/>
                </a:solidFill>
              </a:rPr>
              <a:t>必须写入到</a:t>
            </a:r>
            <a:r>
              <a:rPr lang="en-US" altLang="zh-CN" b="1" dirty="0" smtClean="0">
                <a:solidFill>
                  <a:srgbClr val="FF3300"/>
                </a:solidFill>
                <a:ea typeface="宋体" charset="-122"/>
              </a:rPr>
              <a:t>AT89S51</a:t>
            </a:r>
            <a:r>
              <a:rPr lang="zh-CN" altLang="en-US" b="1" dirty="0" smtClean="0">
                <a:solidFill>
                  <a:srgbClr val="FF3300"/>
                </a:solidFill>
              </a:rPr>
              <a:t>片内的闪速存储器中</a:t>
            </a:r>
            <a:r>
              <a:rPr lang="zh-CN" altLang="en-US" dirty="0" smtClean="0"/>
              <a:t>。	目前常用的</a:t>
            </a:r>
            <a:r>
              <a:rPr lang="zh-CN" altLang="en-US" b="1" dirty="0" smtClean="0">
                <a:solidFill>
                  <a:srgbClr val="3333CC"/>
                </a:solidFill>
              </a:rPr>
              <a:t>编程方法主要有</a:t>
            </a:r>
            <a:r>
              <a:rPr lang="zh-CN" altLang="en-US" b="1" dirty="0" smtClean="0">
                <a:solidFill>
                  <a:srgbClr val="FF3300"/>
                </a:solidFill>
              </a:rPr>
              <a:t>两种</a:t>
            </a:r>
            <a:r>
              <a:rPr lang="zh-CN" altLang="en-US" dirty="0" smtClean="0"/>
              <a:t>：一种是使用</a:t>
            </a:r>
            <a:r>
              <a:rPr lang="zh-CN" altLang="en-US" b="1" dirty="0" smtClean="0">
                <a:solidFill>
                  <a:srgbClr val="3333CC"/>
                </a:solidFill>
              </a:rPr>
              <a:t>通用编程器编程</a:t>
            </a:r>
            <a:r>
              <a:rPr lang="zh-CN" altLang="en-US" dirty="0" smtClean="0"/>
              <a:t>，另一种是使用</a:t>
            </a:r>
            <a:r>
              <a:rPr lang="zh-CN" altLang="en-US" b="1" dirty="0" smtClean="0">
                <a:solidFill>
                  <a:srgbClr val="3333CC"/>
                </a:solidFill>
              </a:rPr>
              <a:t>下载型编程器进行编程</a:t>
            </a:r>
            <a:r>
              <a:rPr lang="zh-CN" altLang="en-US" dirty="0" smtClean="0"/>
              <a:t>。下面介绍如何对</a:t>
            </a:r>
            <a:r>
              <a:rPr lang="en-US" altLang="zh-CN" b="1" dirty="0" smtClean="0">
                <a:solidFill>
                  <a:srgbClr val="FF3300"/>
                </a:solidFill>
                <a:ea typeface="宋体" charset="-122"/>
              </a:rPr>
              <a:t>AT89S51</a:t>
            </a:r>
            <a:r>
              <a:rPr lang="zh-CN" altLang="en-US" b="1" dirty="0" smtClean="0">
                <a:solidFill>
                  <a:srgbClr val="FF3300"/>
                </a:solidFill>
              </a:rPr>
              <a:t>片内的</a:t>
            </a:r>
            <a:r>
              <a:rPr lang="en-US" altLang="zh-CN" b="1" dirty="0" smtClean="0">
                <a:solidFill>
                  <a:srgbClr val="FF3300"/>
                </a:solidFill>
                <a:ea typeface="宋体" charset="-122"/>
              </a:rPr>
              <a:t>Flash</a:t>
            </a:r>
            <a:r>
              <a:rPr lang="zh-CN" altLang="en-US" b="1" dirty="0" smtClean="0">
                <a:solidFill>
                  <a:srgbClr val="FF3300"/>
                </a:solidFill>
              </a:rPr>
              <a:t>存储器进行编程</a:t>
            </a:r>
            <a:r>
              <a:rPr lang="zh-CN" altLang="en-US" dirty="0" smtClean="0"/>
              <a:t>。</a:t>
            </a:r>
          </a:p>
          <a:p>
            <a:pPr indent="14288">
              <a:lnSpc>
                <a:spcPct val="150000"/>
              </a:lnSpc>
            </a:pPr>
            <a:endParaRPr lang="zh-CN" altLang="en-US" dirty="0" smtClean="0"/>
          </a:p>
        </p:txBody>
      </p:sp>
    </p:spTree>
    <p:extLst>
      <p:ext uri="{BB962C8B-B14F-4D97-AF65-F5344CB8AC3E}">
        <p14:creationId xmlns:p14="http://schemas.microsoft.com/office/powerpoint/2010/main" val="286855999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0C98E9D-407B-4174-BFC9-6E398285F18F}" type="slidenum">
              <a:rPr lang="zh-CN" altLang="en-US"/>
              <a:pPr>
                <a:defRPr/>
              </a:pPr>
              <a:t>103</a:t>
            </a:fld>
            <a:endParaRPr lang="en-US" altLang="zh-CN"/>
          </a:p>
        </p:txBody>
      </p:sp>
      <p:sp>
        <p:nvSpPr>
          <p:cNvPr id="100354" name="内容占位符 1"/>
          <p:cNvSpPr>
            <a:spLocks noGrp="1"/>
          </p:cNvSpPr>
          <p:nvPr>
            <p:ph/>
          </p:nvPr>
        </p:nvSpPr>
        <p:spPr>
          <a:xfrm>
            <a:off x="0" y="584200"/>
            <a:ext cx="9144000" cy="5410200"/>
          </a:xfrm>
        </p:spPr>
        <p:txBody>
          <a:bodyPr/>
          <a:lstStyle/>
          <a:p>
            <a:pPr marL="0" indent="0" algn="l">
              <a:lnSpc>
                <a:spcPct val="150000"/>
              </a:lnSpc>
              <a:spcBef>
                <a:spcPts val="0"/>
              </a:spcBef>
            </a:pPr>
            <a:r>
              <a:rPr lang="en-US" altLang="zh-CN" b="1" dirty="0" smtClean="0">
                <a:solidFill>
                  <a:srgbClr val="FF0000"/>
                </a:solidFill>
                <a:ea typeface="宋体" charset="-122"/>
              </a:rPr>
              <a:t>        1.  </a:t>
            </a:r>
            <a:r>
              <a:rPr lang="zh-CN" altLang="en-US" b="1" dirty="0" smtClean="0">
                <a:solidFill>
                  <a:srgbClr val="FF0000"/>
                </a:solidFill>
              </a:rPr>
              <a:t>通用编程器编程</a:t>
            </a:r>
          </a:p>
          <a:p>
            <a:pPr marL="0" indent="0" algn="l">
              <a:lnSpc>
                <a:spcPct val="150000"/>
              </a:lnSpc>
              <a:spcBef>
                <a:spcPts val="0"/>
              </a:spcBef>
            </a:pPr>
            <a:r>
              <a:rPr lang="zh-CN" altLang="en-US" dirty="0"/>
              <a:t> </a:t>
            </a:r>
            <a:r>
              <a:rPr lang="zh-CN" altLang="en-US" dirty="0" smtClean="0"/>
              <a:t>       下载程序时，</a:t>
            </a:r>
            <a:r>
              <a:rPr lang="zh-CN" altLang="en-US" b="1" dirty="0" smtClean="0">
                <a:solidFill>
                  <a:srgbClr val="3333CC"/>
                </a:solidFill>
              </a:rPr>
              <a:t>编程器只是将</a:t>
            </a:r>
            <a:r>
              <a:rPr lang="en-US" altLang="zh-CN" b="1" dirty="0" smtClean="0">
                <a:solidFill>
                  <a:srgbClr val="3333CC"/>
                </a:solidFill>
                <a:ea typeface="宋体" charset="-122"/>
              </a:rPr>
              <a:t>AT89S51</a:t>
            </a:r>
            <a:r>
              <a:rPr lang="zh-CN" altLang="en-US" b="1" dirty="0" smtClean="0">
                <a:solidFill>
                  <a:srgbClr val="3333CC"/>
                </a:solidFill>
              </a:rPr>
              <a:t>看作一个待写入程序的外部程序存储器芯片</a:t>
            </a:r>
            <a:r>
              <a:rPr lang="zh-CN" altLang="en-US" dirty="0" smtClean="0">
                <a:solidFill>
                  <a:srgbClr val="3333CC"/>
                </a:solidFill>
              </a:rPr>
              <a:t>。</a:t>
            </a:r>
            <a:r>
              <a:rPr lang="en-US" altLang="zh-CN" dirty="0" smtClean="0">
                <a:ea typeface="宋体" charset="-122"/>
              </a:rPr>
              <a:t>PC</a:t>
            </a:r>
            <a:r>
              <a:rPr lang="zh-CN" altLang="en-US" dirty="0" smtClean="0"/>
              <a:t>机中的程序代码一般通过</a:t>
            </a:r>
            <a:r>
              <a:rPr lang="zh-CN" altLang="en-US" b="1" dirty="0" smtClean="0">
                <a:solidFill>
                  <a:srgbClr val="FF3300"/>
                </a:solidFill>
              </a:rPr>
              <a:t>串行口</a:t>
            </a:r>
            <a:r>
              <a:rPr lang="zh-CN" altLang="en-US" dirty="0" smtClean="0"/>
              <a:t>或</a:t>
            </a:r>
            <a:r>
              <a:rPr lang="en-US" altLang="zh-CN" b="1" dirty="0" smtClean="0">
                <a:solidFill>
                  <a:srgbClr val="FF3300"/>
                </a:solidFill>
                <a:ea typeface="宋体" charset="-122"/>
              </a:rPr>
              <a:t>USB</a:t>
            </a:r>
            <a:r>
              <a:rPr lang="zh-CN" altLang="en-US" b="1" dirty="0" smtClean="0">
                <a:solidFill>
                  <a:srgbClr val="FF3300"/>
                </a:solidFill>
              </a:rPr>
              <a:t>口</a:t>
            </a:r>
            <a:r>
              <a:rPr lang="zh-CN" altLang="en-US" b="1" dirty="0" smtClean="0">
                <a:solidFill>
                  <a:srgbClr val="3333CC"/>
                </a:solidFill>
              </a:rPr>
              <a:t>与</a:t>
            </a:r>
            <a:r>
              <a:rPr lang="en-US" altLang="zh-CN" b="1" dirty="0" smtClean="0">
                <a:solidFill>
                  <a:srgbClr val="3333CC"/>
                </a:solidFill>
                <a:ea typeface="宋体" charset="-122"/>
              </a:rPr>
              <a:t>PC</a:t>
            </a:r>
            <a:r>
              <a:rPr lang="zh-CN" altLang="en-US" b="1" dirty="0" smtClean="0">
                <a:solidFill>
                  <a:srgbClr val="3333CC"/>
                </a:solidFill>
              </a:rPr>
              <a:t>机连接</a:t>
            </a:r>
            <a:r>
              <a:rPr lang="zh-CN" altLang="en-US" dirty="0" smtClean="0"/>
              <a:t>，并有相应的服务程序。</a:t>
            </a:r>
          </a:p>
          <a:p>
            <a:pPr marL="0" indent="0" algn="l">
              <a:lnSpc>
                <a:spcPct val="150000"/>
              </a:lnSpc>
              <a:spcBef>
                <a:spcPts val="0"/>
              </a:spcBef>
            </a:pPr>
            <a:r>
              <a:rPr lang="zh-CN" altLang="en-US" dirty="0"/>
              <a:t> </a:t>
            </a:r>
            <a:r>
              <a:rPr lang="zh-CN" altLang="en-US" dirty="0" smtClean="0"/>
              <a:t>       在</a:t>
            </a:r>
            <a:r>
              <a:rPr lang="zh-CN" altLang="en-US" b="1" dirty="0" smtClean="0">
                <a:solidFill>
                  <a:srgbClr val="3333CC"/>
                </a:solidFill>
              </a:rPr>
              <a:t>编程器与</a:t>
            </a:r>
            <a:r>
              <a:rPr lang="en-US" altLang="zh-CN" b="1" dirty="0" smtClean="0">
                <a:solidFill>
                  <a:srgbClr val="3333CC"/>
                </a:solidFill>
                <a:ea typeface="宋体" charset="-122"/>
              </a:rPr>
              <a:t>PC</a:t>
            </a:r>
            <a:r>
              <a:rPr lang="zh-CN" altLang="en-US" b="1" dirty="0" smtClean="0">
                <a:solidFill>
                  <a:srgbClr val="3333CC"/>
                </a:solidFill>
              </a:rPr>
              <a:t>机连接好以后</a:t>
            </a:r>
            <a:r>
              <a:rPr lang="zh-CN" altLang="en-US" dirty="0" smtClean="0"/>
              <a:t>，运行服务程序，在服务程序中先选择所要编程的单片机型号，再调入</a:t>
            </a:r>
            <a:r>
              <a:rPr lang="en-US" altLang="zh-CN" dirty="0" smtClean="0">
                <a:ea typeface="宋体" charset="-122"/>
              </a:rPr>
              <a:t>.Hex</a:t>
            </a:r>
            <a:r>
              <a:rPr lang="zh-CN" altLang="en-US" dirty="0" smtClean="0"/>
              <a:t>目标文件，编程器就将目标文件烧录到单片机片内的</a:t>
            </a:r>
            <a:r>
              <a:rPr lang="en-US" altLang="zh-CN" dirty="0" smtClean="0">
                <a:ea typeface="宋体" charset="-122"/>
              </a:rPr>
              <a:t>Flash</a:t>
            </a:r>
            <a:r>
              <a:rPr lang="zh-CN" altLang="en-US" dirty="0" smtClean="0"/>
              <a:t>存储器中。开发者只需在市场</a:t>
            </a:r>
            <a:r>
              <a:rPr lang="zh-CN" altLang="en-US" b="1" dirty="0" smtClean="0">
                <a:solidFill>
                  <a:srgbClr val="3333CC"/>
                </a:solidFill>
              </a:rPr>
              <a:t>购买现成的编程器</a:t>
            </a:r>
            <a:r>
              <a:rPr lang="zh-CN" altLang="en-US" dirty="0" smtClean="0"/>
              <a:t>。下面以市场上</a:t>
            </a:r>
            <a:r>
              <a:rPr lang="zh-CN" altLang="en-US" b="1" dirty="0" smtClean="0">
                <a:solidFill>
                  <a:srgbClr val="FF3300"/>
                </a:solidFill>
              </a:rPr>
              <a:t>常见</a:t>
            </a:r>
            <a:r>
              <a:rPr lang="en-US" altLang="zh-CN" b="1" dirty="0" smtClean="0">
                <a:solidFill>
                  <a:srgbClr val="FF3300"/>
                </a:solidFill>
                <a:ea typeface="宋体" charset="-122"/>
              </a:rPr>
              <a:t>RF-810</a:t>
            </a:r>
            <a:r>
              <a:rPr lang="zh-CN" altLang="en-US" b="1" dirty="0" smtClean="0">
                <a:solidFill>
                  <a:srgbClr val="FF3300"/>
                </a:solidFill>
              </a:rPr>
              <a:t>编程器</a:t>
            </a:r>
            <a:r>
              <a:rPr lang="zh-CN" altLang="en-US" dirty="0" smtClean="0"/>
              <a:t>为例，介绍基本功能。</a:t>
            </a:r>
          </a:p>
          <a:p>
            <a:pPr marL="0" indent="0" algn="l">
              <a:lnSpc>
                <a:spcPct val="150000"/>
              </a:lnSpc>
              <a:spcBef>
                <a:spcPts val="0"/>
              </a:spcBef>
            </a:pPr>
            <a:r>
              <a:rPr lang="en-US" altLang="zh-CN" dirty="0">
                <a:solidFill>
                  <a:srgbClr val="3333CC"/>
                </a:solidFill>
                <a:ea typeface="宋体" charset="-122"/>
              </a:rPr>
              <a:t> </a:t>
            </a:r>
            <a:r>
              <a:rPr lang="en-US" altLang="zh-CN" dirty="0" smtClean="0">
                <a:solidFill>
                  <a:srgbClr val="3333CC"/>
                </a:solidFill>
                <a:ea typeface="宋体" charset="-122"/>
              </a:rPr>
              <a:t>       </a:t>
            </a:r>
            <a:r>
              <a:rPr lang="en-US" altLang="zh-CN" b="1" dirty="0" smtClean="0">
                <a:solidFill>
                  <a:srgbClr val="3333CC"/>
                </a:solidFill>
                <a:ea typeface="宋体" charset="-122"/>
              </a:rPr>
              <a:t>RF-810</a:t>
            </a:r>
            <a:r>
              <a:rPr lang="zh-CN" altLang="en-US" b="1" dirty="0" smtClean="0">
                <a:solidFill>
                  <a:srgbClr val="3333CC"/>
                </a:solidFill>
              </a:rPr>
              <a:t>编程器</a:t>
            </a:r>
            <a:r>
              <a:rPr lang="zh-CN" altLang="en-US" dirty="0" smtClean="0"/>
              <a:t>的</a:t>
            </a:r>
            <a:r>
              <a:rPr lang="zh-CN" altLang="en-US" b="1" dirty="0" smtClean="0">
                <a:solidFill>
                  <a:srgbClr val="3333CC"/>
                </a:solidFill>
              </a:rPr>
              <a:t>性能特点</a:t>
            </a:r>
            <a:r>
              <a:rPr lang="zh-CN" altLang="en-US" dirty="0" smtClean="0"/>
              <a:t>如下：</a:t>
            </a:r>
          </a:p>
          <a:p>
            <a:pPr indent="14288">
              <a:lnSpc>
                <a:spcPct val="150000"/>
              </a:lnSpc>
            </a:pPr>
            <a:endParaRPr lang="zh-CN" altLang="en-US" dirty="0" smtClean="0"/>
          </a:p>
        </p:txBody>
      </p:sp>
    </p:spTree>
    <p:extLst>
      <p:ext uri="{BB962C8B-B14F-4D97-AF65-F5344CB8AC3E}">
        <p14:creationId xmlns:p14="http://schemas.microsoft.com/office/powerpoint/2010/main" val="3973117433"/>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Grp="1" noChangeArrowheads="1"/>
          </p:cNvSpPr>
          <p:nvPr>
            <p:ph type="body" idx="1"/>
          </p:nvPr>
        </p:nvSpPr>
        <p:spPr>
          <a:xfrm>
            <a:off x="0" y="620713"/>
            <a:ext cx="9143999" cy="5688012"/>
          </a:xfrm>
        </p:spPr>
        <p:txBody>
          <a:bodyPr/>
          <a:lstStyle/>
          <a:p>
            <a:pPr marL="268288" indent="0">
              <a:lnSpc>
                <a:spcPct val="130000"/>
              </a:lnSpc>
              <a:buFont typeface="Wingdings" pitchFamily="2" charset="2"/>
              <a:buNone/>
            </a:pPr>
            <a:r>
              <a:rPr lang="zh-CN" altLang="en-US" sz="2400" dirty="0" smtClean="0"/>
              <a:t>      （</a:t>
            </a:r>
            <a:r>
              <a:rPr lang="en-US" altLang="zh-CN" sz="2400" dirty="0" smtClean="0">
                <a:ea typeface="宋体" charset="-122"/>
              </a:rPr>
              <a:t>1</a:t>
            </a:r>
            <a:r>
              <a:rPr lang="zh-CN" altLang="en-US" sz="2400" dirty="0" smtClean="0"/>
              <a:t>）可对</a:t>
            </a:r>
            <a:r>
              <a:rPr lang="en-US" altLang="zh-CN" sz="2400" b="1" dirty="0" smtClean="0">
                <a:solidFill>
                  <a:srgbClr val="FF3300"/>
                </a:solidFill>
                <a:ea typeface="宋体" charset="-122"/>
              </a:rPr>
              <a:t>100</a:t>
            </a:r>
            <a:r>
              <a:rPr lang="zh-CN" altLang="en-US" sz="2400" b="1" dirty="0" smtClean="0">
                <a:solidFill>
                  <a:srgbClr val="FF3300"/>
                </a:solidFill>
              </a:rPr>
              <a:t>余厂家</a:t>
            </a:r>
            <a:r>
              <a:rPr lang="zh-CN" altLang="en-US" sz="2400" dirty="0" smtClean="0"/>
              <a:t>的</a:t>
            </a:r>
            <a:r>
              <a:rPr lang="en-US" altLang="zh-CN" sz="2400" b="1" dirty="0" smtClean="0">
                <a:solidFill>
                  <a:srgbClr val="FF3300"/>
                </a:solidFill>
                <a:ea typeface="宋体" charset="-122"/>
              </a:rPr>
              <a:t>1000</a:t>
            </a:r>
            <a:r>
              <a:rPr lang="zh-CN" altLang="en-US" sz="2400" b="1" dirty="0" smtClean="0">
                <a:solidFill>
                  <a:srgbClr val="FF3300"/>
                </a:solidFill>
              </a:rPr>
              <a:t>多种常用器件</a:t>
            </a:r>
            <a:r>
              <a:rPr lang="zh-CN" altLang="en-US" sz="2400" dirty="0" smtClean="0"/>
              <a:t>进行编程与测试。</a:t>
            </a:r>
          </a:p>
          <a:p>
            <a:pPr marL="268288" indent="0">
              <a:lnSpc>
                <a:spcPct val="130000"/>
              </a:lnSpc>
              <a:buFont typeface="Wingdings" pitchFamily="2" charset="2"/>
              <a:buNone/>
            </a:pPr>
            <a:r>
              <a:rPr lang="zh-CN" altLang="en-US" sz="2400" dirty="0" smtClean="0"/>
              <a:t>      （</a:t>
            </a:r>
            <a:r>
              <a:rPr lang="en-US" altLang="zh-CN" sz="2400" dirty="0" smtClean="0">
                <a:ea typeface="宋体" charset="-122"/>
              </a:rPr>
              <a:t>2</a:t>
            </a:r>
            <a:r>
              <a:rPr lang="zh-CN" altLang="en-US" sz="2400" dirty="0" smtClean="0"/>
              <a:t>）采用</a:t>
            </a:r>
            <a:r>
              <a:rPr lang="en-US" altLang="zh-CN" sz="2400" dirty="0" smtClean="0">
                <a:ea typeface="宋体" charset="-122"/>
              </a:rPr>
              <a:t>40</a:t>
            </a:r>
            <a:r>
              <a:rPr lang="zh-CN" altLang="en-US" sz="2400" dirty="0" smtClean="0"/>
              <a:t>脚锁紧插座，与</a:t>
            </a:r>
            <a:r>
              <a:rPr lang="en-US" altLang="zh-CN" sz="2400" dirty="0" smtClean="0">
                <a:ea typeface="宋体" charset="-122"/>
              </a:rPr>
              <a:t>PC</a:t>
            </a:r>
            <a:r>
              <a:rPr lang="zh-CN" altLang="en-US" sz="2400" dirty="0" smtClean="0"/>
              <a:t>机并行口（打印机口）连机</a:t>
            </a:r>
          </a:p>
          <a:p>
            <a:pPr marL="268288" indent="0">
              <a:lnSpc>
                <a:spcPct val="130000"/>
              </a:lnSpc>
              <a:buFont typeface="Wingdings" pitchFamily="2" charset="2"/>
              <a:buNone/>
            </a:pPr>
            <a:r>
              <a:rPr lang="zh-CN" altLang="en-US" sz="2400" dirty="0" smtClean="0"/>
              <a:t>         工作。</a:t>
            </a:r>
          </a:p>
          <a:p>
            <a:pPr marL="268288" indent="0">
              <a:lnSpc>
                <a:spcPct val="130000"/>
              </a:lnSpc>
              <a:buFont typeface="Wingdings" pitchFamily="2" charset="2"/>
              <a:buNone/>
            </a:pPr>
            <a:r>
              <a:rPr lang="zh-CN" altLang="en-US" sz="2400" dirty="0" smtClean="0"/>
              <a:t>      （</a:t>
            </a:r>
            <a:r>
              <a:rPr lang="en-US" altLang="zh-CN" sz="2400" dirty="0" smtClean="0">
                <a:ea typeface="宋体" charset="-122"/>
              </a:rPr>
              <a:t>3</a:t>
            </a:r>
            <a:r>
              <a:rPr lang="zh-CN" altLang="en-US" sz="2400" dirty="0" smtClean="0"/>
              <a:t>）可</a:t>
            </a:r>
            <a:r>
              <a:rPr lang="zh-CN" altLang="en-US" sz="2400" b="1" dirty="0" smtClean="0">
                <a:solidFill>
                  <a:srgbClr val="3333CC"/>
                </a:solidFill>
              </a:rPr>
              <a:t>自行调整烧录电压</a:t>
            </a:r>
            <a:r>
              <a:rPr lang="zh-CN" altLang="en-US" sz="2400" dirty="0" smtClean="0"/>
              <a:t>的参数，具有芯片损坏、插反检测  </a:t>
            </a:r>
          </a:p>
          <a:p>
            <a:pPr marL="268288" indent="0">
              <a:lnSpc>
                <a:spcPct val="130000"/>
              </a:lnSpc>
              <a:buFont typeface="Wingdings" pitchFamily="2" charset="2"/>
              <a:buNone/>
            </a:pPr>
            <a:r>
              <a:rPr lang="zh-CN" altLang="en-US" sz="2400" dirty="0" smtClean="0"/>
              <a:t>         功能，可有效地保护芯片。</a:t>
            </a:r>
          </a:p>
          <a:p>
            <a:pPr marL="268288" indent="0">
              <a:lnSpc>
                <a:spcPct val="130000"/>
              </a:lnSpc>
              <a:buFont typeface="Wingdings" pitchFamily="2" charset="2"/>
              <a:buNone/>
            </a:pPr>
            <a:r>
              <a:rPr lang="zh-CN" altLang="en-US" sz="2400" dirty="0" smtClean="0"/>
              <a:t>      （</a:t>
            </a:r>
            <a:r>
              <a:rPr lang="en-US" altLang="zh-CN" sz="2400" dirty="0" smtClean="0">
                <a:ea typeface="宋体" charset="-122"/>
              </a:rPr>
              <a:t>4</a:t>
            </a:r>
            <a:r>
              <a:rPr lang="zh-CN" altLang="en-US" sz="2400" dirty="0" smtClean="0"/>
              <a:t>）</a:t>
            </a:r>
            <a:r>
              <a:rPr lang="zh-CN" altLang="en-US" sz="2400" b="1" dirty="0" smtClean="0">
                <a:solidFill>
                  <a:srgbClr val="3333CC"/>
                </a:solidFill>
              </a:rPr>
              <a:t>对各种单片机内</a:t>
            </a:r>
            <a:r>
              <a:rPr lang="en-US" altLang="zh-CN" sz="2400" b="1" dirty="0" smtClean="0">
                <a:solidFill>
                  <a:srgbClr val="3333CC"/>
                </a:solidFill>
                <a:ea typeface="宋体" charset="-122"/>
              </a:rPr>
              <a:t>Flash</a:t>
            </a:r>
            <a:r>
              <a:rPr lang="zh-CN" altLang="en-US" sz="2400" b="1" dirty="0" smtClean="0">
                <a:solidFill>
                  <a:srgbClr val="3333CC"/>
                </a:solidFill>
              </a:rPr>
              <a:t>存储器、</a:t>
            </a:r>
            <a:r>
              <a:rPr lang="en-US" altLang="zh-CN" sz="2400" b="1" dirty="0" smtClean="0">
                <a:solidFill>
                  <a:srgbClr val="3333CC"/>
                </a:solidFill>
                <a:ea typeface="宋体" charset="-122"/>
              </a:rPr>
              <a:t>EPROM</a:t>
            </a:r>
            <a:r>
              <a:rPr lang="zh-CN" altLang="en-US" sz="2400" b="1" dirty="0" smtClean="0">
                <a:solidFill>
                  <a:srgbClr val="3333CC"/>
                </a:solidFill>
              </a:rPr>
              <a:t>、</a:t>
            </a:r>
            <a:r>
              <a:rPr lang="en-US" altLang="zh-CN" sz="2400" b="1" dirty="0" smtClean="0">
                <a:solidFill>
                  <a:srgbClr val="3333CC"/>
                </a:solidFill>
                <a:ea typeface="宋体" charset="-122"/>
              </a:rPr>
              <a:t>E</a:t>
            </a:r>
            <a:r>
              <a:rPr lang="en-US" altLang="zh-CN" sz="2400" b="1" baseline="30000" dirty="0" smtClean="0">
                <a:solidFill>
                  <a:srgbClr val="3333CC"/>
                </a:solidFill>
                <a:ea typeface="宋体" charset="-122"/>
              </a:rPr>
              <a:t>2</a:t>
            </a:r>
            <a:r>
              <a:rPr lang="en-US" altLang="zh-CN" sz="2400" b="1" dirty="0" smtClean="0">
                <a:solidFill>
                  <a:srgbClr val="3333CC"/>
                </a:solidFill>
                <a:ea typeface="宋体" charset="-122"/>
              </a:rPr>
              <a:t>PROM</a:t>
            </a:r>
            <a:r>
              <a:rPr lang="zh-CN" altLang="en-US" sz="2400" b="1" dirty="0" smtClean="0">
                <a:solidFill>
                  <a:srgbClr val="3333CC"/>
                </a:solidFill>
              </a:rPr>
              <a:t>、</a:t>
            </a:r>
          </a:p>
          <a:p>
            <a:pPr marL="268288" indent="0">
              <a:lnSpc>
                <a:spcPct val="130000"/>
              </a:lnSpc>
              <a:buFont typeface="Wingdings" pitchFamily="2" charset="2"/>
              <a:buNone/>
            </a:pPr>
            <a:r>
              <a:rPr lang="en-US" altLang="zh-CN" sz="2400" b="1" dirty="0" smtClean="0">
                <a:solidFill>
                  <a:srgbClr val="3333CC"/>
                </a:solidFill>
                <a:ea typeface="宋体" charset="-122"/>
              </a:rPr>
              <a:t>        PLD</a:t>
            </a:r>
            <a:r>
              <a:rPr lang="zh-CN" altLang="en-US" sz="2400" b="1" dirty="0" smtClean="0">
                <a:solidFill>
                  <a:srgbClr val="3333CC"/>
                </a:solidFill>
              </a:rPr>
              <a:t>进行编程</a:t>
            </a:r>
            <a:r>
              <a:rPr lang="zh-CN" altLang="en-US" sz="2400" dirty="0" smtClean="0"/>
              <a:t>。</a:t>
            </a:r>
          </a:p>
          <a:p>
            <a:pPr marL="268288" indent="0">
              <a:lnSpc>
                <a:spcPct val="130000"/>
              </a:lnSpc>
              <a:buFont typeface="Wingdings" pitchFamily="2" charset="2"/>
              <a:buNone/>
            </a:pPr>
            <a:r>
              <a:rPr lang="en-US" altLang="zh-CN" sz="2400" dirty="0" smtClean="0">
                <a:ea typeface="宋体" charset="-122"/>
              </a:rPr>
              <a:t>        RF-810</a:t>
            </a:r>
            <a:r>
              <a:rPr lang="zh-CN" altLang="en-US" sz="2400" dirty="0" smtClean="0"/>
              <a:t>编程器</a:t>
            </a:r>
            <a:r>
              <a:rPr lang="zh-CN" altLang="en-US" sz="2400" b="1" dirty="0" smtClean="0">
                <a:solidFill>
                  <a:srgbClr val="FF3300"/>
                </a:solidFill>
              </a:rPr>
              <a:t>配备全中文的</a:t>
            </a:r>
            <a:r>
              <a:rPr lang="en-US" altLang="zh-CN" sz="2400" b="1" dirty="0" smtClean="0">
                <a:solidFill>
                  <a:srgbClr val="FF3300"/>
                </a:solidFill>
                <a:ea typeface="宋体" charset="-122"/>
              </a:rPr>
              <a:t>Windows</a:t>
            </a:r>
            <a:r>
              <a:rPr lang="zh-CN" altLang="en-US" sz="2400" b="1" dirty="0" smtClean="0">
                <a:solidFill>
                  <a:srgbClr val="FF3300"/>
                </a:solidFill>
              </a:rPr>
              <a:t>环境下运行的驱动软件</a:t>
            </a:r>
            <a:r>
              <a:rPr lang="zh-CN" altLang="en-US" sz="2400" dirty="0" smtClean="0"/>
              <a:t>。对芯片的编程不需要人工干预，软件用户界面易学，使用方便。</a:t>
            </a:r>
          </a:p>
        </p:txBody>
      </p:sp>
    </p:spTree>
    <p:extLst>
      <p:ext uri="{BB962C8B-B14F-4D97-AF65-F5344CB8AC3E}">
        <p14:creationId xmlns:p14="http://schemas.microsoft.com/office/powerpoint/2010/main" val="432467747"/>
      </p:ext>
    </p:extLst>
  </p:cSld>
  <p:clrMapOvr>
    <a:masterClrMapping/>
  </p:clrMapOvr>
  <p:transition>
    <p:random/>
    <p:sndAc>
      <p:stSnd>
        <p:snd r:embed="rId2" name="camera.wav"/>
      </p:stSnd>
    </p:sndAc>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926A225-140C-4E0E-A73B-40BFCAAE39A4}" type="slidenum">
              <a:rPr lang="zh-CN" altLang="en-US"/>
              <a:pPr>
                <a:defRPr/>
              </a:pPr>
              <a:t>105</a:t>
            </a:fld>
            <a:endParaRPr lang="en-US" altLang="zh-CN"/>
          </a:p>
        </p:txBody>
      </p:sp>
      <p:sp>
        <p:nvSpPr>
          <p:cNvPr id="101378" name="内容占位符 1"/>
          <p:cNvSpPr>
            <a:spLocks noGrp="1"/>
          </p:cNvSpPr>
          <p:nvPr>
            <p:ph/>
          </p:nvPr>
        </p:nvSpPr>
        <p:spPr/>
        <p:txBody>
          <a:bodyPr/>
          <a:lstStyle/>
          <a:p>
            <a:pPr>
              <a:lnSpc>
                <a:spcPct val="140000"/>
              </a:lnSpc>
            </a:pPr>
            <a:r>
              <a:rPr lang="en-US" altLang="zh-CN" b="1" dirty="0" smtClean="0">
                <a:solidFill>
                  <a:srgbClr val="FF3300"/>
                </a:solidFill>
                <a:ea typeface="宋体" charset="-122"/>
              </a:rPr>
              <a:t>    RF-810</a:t>
            </a:r>
            <a:r>
              <a:rPr lang="zh-CN" altLang="en-US" b="1" dirty="0" smtClean="0">
                <a:solidFill>
                  <a:srgbClr val="FF3300"/>
                </a:solidFill>
              </a:rPr>
              <a:t>编程器套件包括</a:t>
            </a:r>
            <a:r>
              <a:rPr lang="zh-CN" altLang="en-US" dirty="0" smtClean="0"/>
              <a:t>：</a:t>
            </a:r>
            <a:r>
              <a:rPr lang="en-US" altLang="zh-CN" dirty="0" smtClean="0">
                <a:ea typeface="宋体" charset="-122"/>
              </a:rPr>
              <a:t>RF-810</a:t>
            </a:r>
            <a:r>
              <a:rPr lang="zh-CN" altLang="en-US" dirty="0" smtClean="0"/>
              <a:t>编程器主机，并口电缆及匹配器插座以及</a:t>
            </a:r>
            <a:r>
              <a:rPr lang="en-US" altLang="zh-CN" dirty="0" smtClean="0">
                <a:ea typeface="宋体" charset="-122"/>
              </a:rPr>
              <a:t>AC/DC</a:t>
            </a:r>
            <a:r>
              <a:rPr lang="zh-CN" altLang="en-US" dirty="0" smtClean="0"/>
              <a:t>电源适配器等。</a:t>
            </a:r>
            <a:r>
              <a:rPr lang="zh-CN" altLang="en-US" b="1" dirty="0" smtClean="0">
                <a:solidFill>
                  <a:srgbClr val="3333CC"/>
                </a:solidFill>
              </a:rPr>
              <a:t>使用编程器前应先进行</a:t>
            </a:r>
            <a:r>
              <a:rPr lang="zh-CN" altLang="en-US" b="1" dirty="0" smtClean="0">
                <a:solidFill>
                  <a:srgbClr val="FF3300"/>
                </a:solidFill>
              </a:rPr>
              <a:t>硬件安装</a:t>
            </a:r>
            <a:r>
              <a:rPr lang="zh-CN" altLang="en-US" b="1" dirty="0" smtClean="0">
                <a:solidFill>
                  <a:srgbClr val="3333CC"/>
                </a:solidFill>
              </a:rPr>
              <a:t>和</a:t>
            </a:r>
            <a:r>
              <a:rPr lang="zh-CN" altLang="en-US" b="1" dirty="0" smtClean="0">
                <a:solidFill>
                  <a:srgbClr val="FF3300"/>
                </a:solidFill>
              </a:rPr>
              <a:t>软件安装</a:t>
            </a:r>
            <a:r>
              <a:rPr lang="zh-CN" altLang="en-US" dirty="0" smtClean="0"/>
              <a:t>。</a:t>
            </a:r>
          </a:p>
          <a:p>
            <a:pPr>
              <a:lnSpc>
                <a:spcPct val="140000"/>
              </a:lnSpc>
            </a:pPr>
            <a:r>
              <a:rPr lang="en-US" altLang="zh-CN" b="1" dirty="0" smtClean="0">
                <a:solidFill>
                  <a:srgbClr val="3333CC"/>
                </a:solidFill>
                <a:ea typeface="宋体" charset="-122"/>
              </a:rPr>
              <a:t>	 </a:t>
            </a:r>
            <a:r>
              <a:rPr lang="zh-CN" altLang="en-US" b="1" dirty="0" smtClean="0">
                <a:solidFill>
                  <a:srgbClr val="3333CC"/>
                </a:solidFill>
              </a:rPr>
              <a:t>硬件安装时</a:t>
            </a:r>
            <a:r>
              <a:rPr lang="zh-CN" altLang="en-US" dirty="0" smtClean="0"/>
              <a:t>，首先把编程器的电缆与</a:t>
            </a:r>
            <a:r>
              <a:rPr lang="en-US" altLang="zh-CN" dirty="0" smtClean="0">
                <a:ea typeface="宋体" charset="-122"/>
              </a:rPr>
              <a:t>PC</a:t>
            </a:r>
            <a:r>
              <a:rPr lang="zh-CN" altLang="en-US" dirty="0" smtClean="0"/>
              <a:t>机并行口连接好后，再接通</a:t>
            </a:r>
            <a:r>
              <a:rPr lang="en-US" altLang="zh-CN" dirty="0" smtClean="0">
                <a:ea typeface="宋体" charset="-122"/>
              </a:rPr>
              <a:t>PC</a:t>
            </a:r>
            <a:r>
              <a:rPr lang="zh-CN" altLang="en-US" dirty="0" smtClean="0"/>
              <a:t>机电源，打开编程器的电源开关，编程器主机上的电源灯亮。此时，再进行编程器软件安装。</a:t>
            </a:r>
            <a:r>
              <a:rPr lang="en-US" altLang="zh-CN" dirty="0" smtClean="0">
                <a:ea typeface="宋体" charset="-122"/>
              </a:rPr>
              <a:t>PC</a:t>
            </a:r>
            <a:r>
              <a:rPr lang="zh-CN" altLang="en-US" dirty="0" smtClean="0"/>
              <a:t>机电源接通后，进入</a:t>
            </a:r>
            <a:r>
              <a:rPr lang="en-US" altLang="zh-CN" dirty="0" smtClean="0">
                <a:ea typeface="宋体" charset="-122"/>
              </a:rPr>
              <a:t>Windows</a:t>
            </a:r>
            <a:r>
              <a:rPr lang="zh-CN" altLang="en-US" dirty="0" smtClean="0"/>
              <a:t>环境。编程器的软件安装与普通软件的安装方法相同。</a:t>
            </a:r>
            <a:r>
              <a:rPr lang="zh-CN" altLang="en-US" b="1" dirty="0" smtClean="0">
                <a:solidFill>
                  <a:srgbClr val="3333CC"/>
                </a:solidFill>
              </a:rPr>
              <a:t>软件安装完毕后，</a:t>
            </a:r>
            <a:r>
              <a:rPr lang="zh-CN" altLang="en-US" dirty="0" smtClean="0"/>
              <a:t>自动在</a:t>
            </a:r>
            <a:r>
              <a:rPr lang="zh-CN" altLang="en-US" b="1" dirty="0" smtClean="0">
                <a:solidFill>
                  <a:srgbClr val="3333CC"/>
                </a:solidFill>
              </a:rPr>
              <a:t>桌面上形成</a:t>
            </a:r>
            <a:r>
              <a:rPr lang="en-US" altLang="zh-CN" b="1" dirty="0" smtClean="0">
                <a:solidFill>
                  <a:srgbClr val="FF3300"/>
                </a:solidFill>
                <a:ea typeface="宋体" charset="-122"/>
              </a:rPr>
              <a:t>RF-810</a:t>
            </a:r>
            <a:r>
              <a:rPr lang="zh-CN" altLang="en-US" b="1" dirty="0" smtClean="0">
                <a:solidFill>
                  <a:srgbClr val="FF3300"/>
                </a:solidFill>
              </a:rPr>
              <a:t>编程器</a:t>
            </a:r>
            <a:r>
              <a:rPr lang="zh-CN" altLang="en-US" dirty="0" smtClean="0"/>
              <a:t>的</a:t>
            </a:r>
            <a:r>
              <a:rPr lang="zh-CN" altLang="en-US" b="1" dirty="0" smtClean="0">
                <a:solidFill>
                  <a:srgbClr val="FF3300"/>
                </a:solidFill>
              </a:rPr>
              <a:t>图标</a:t>
            </a:r>
            <a:r>
              <a:rPr lang="zh-CN" altLang="en-US" dirty="0" smtClean="0"/>
              <a:t>。</a:t>
            </a:r>
          </a:p>
          <a:p>
            <a:pPr>
              <a:lnSpc>
                <a:spcPct val="140000"/>
              </a:lnSpc>
            </a:pPr>
            <a:r>
              <a:rPr lang="zh-CN" altLang="en-US" dirty="0" smtClean="0"/>
              <a:t>    点击</a:t>
            </a:r>
            <a:r>
              <a:rPr lang="en-US" altLang="zh-CN" dirty="0" smtClean="0">
                <a:ea typeface="宋体" charset="-122"/>
              </a:rPr>
              <a:t>RF-810</a:t>
            </a:r>
            <a:r>
              <a:rPr lang="zh-CN" altLang="en-US" dirty="0" smtClean="0"/>
              <a:t>编程器的图标，</a:t>
            </a:r>
            <a:r>
              <a:rPr lang="zh-CN" altLang="en-US" b="1" dirty="0" smtClean="0">
                <a:solidFill>
                  <a:srgbClr val="3333CC"/>
                </a:solidFill>
              </a:rPr>
              <a:t>进入主菜单</a:t>
            </a:r>
            <a:r>
              <a:rPr lang="zh-CN" altLang="en-US" dirty="0" smtClean="0"/>
              <a:t>。主菜单下有如下功能的</a:t>
            </a:r>
            <a:r>
              <a:rPr lang="zh-CN" altLang="en-US" b="1" dirty="0" smtClean="0">
                <a:solidFill>
                  <a:srgbClr val="3333CC"/>
                </a:solidFill>
              </a:rPr>
              <a:t>快捷方式图标的命令</a:t>
            </a:r>
            <a:r>
              <a:rPr lang="zh-CN" altLang="en-US" dirty="0" smtClean="0"/>
              <a:t>可供选择。</a:t>
            </a:r>
          </a:p>
        </p:txBody>
      </p:sp>
    </p:spTree>
    <p:extLst>
      <p:ext uri="{BB962C8B-B14F-4D97-AF65-F5344CB8AC3E}">
        <p14:creationId xmlns:p14="http://schemas.microsoft.com/office/powerpoint/2010/main" val="3438027096"/>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84058F4-990B-477D-B385-FA128820E109}" type="slidenum">
              <a:rPr lang="zh-CN" altLang="en-US"/>
              <a:pPr>
                <a:defRPr/>
              </a:pPr>
              <a:t>106</a:t>
            </a:fld>
            <a:endParaRPr lang="en-US" altLang="zh-CN"/>
          </a:p>
        </p:txBody>
      </p:sp>
      <p:sp>
        <p:nvSpPr>
          <p:cNvPr id="102402" name="内容占位符 1"/>
          <p:cNvSpPr>
            <a:spLocks noGrp="1"/>
          </p:cNvSpPr>
          <p:nvPr>
            <p:ph/>
          </p:nvPr>
        </p:nvSpPr>
        <p:spPr>
          <a:xfrm>
            <a:off x="468313" y="620713"/>
            <a:ext cx="8229600" cy="5410200"/>
          </a:xfrm>
        </p:spPr>
        <p:txBody>
          <a:bodyPr/>
          <a:lstStyle/>
          <a:p>
            <a:pPr>
              <a:lnSpc>
                <a:spcPct val="120000"/>
              </a:lnSpc>
            </a:pPr>
            <a:r>
              <a:rPr lang="zh-CN" altLang="en-US" smtClean="0"/>
              <a:t>（</a:t>
            </a:r>
            <a:r>
              <a:rPr lang="en-US" altLang="zh-CN" smtClean="0">
                <a:ea typeface="宋体" charset="-122"/>
              </a:rPr>
              <a:t>1</a:t>
            </a:r>
            <a:r>
              <a:rPr lang="zh-CN" altLang="en-US" smtClean="0"/>
              <a:t>）选择要编程芯片的厂家、类型、型号、容量等。</a:t>
            </a:r>
          </a:p>
          <a:p>
            <a:pPr>
              <a:lnSpc>
                <a:spcPct val="120000"/>
              </a:lnSpc>
            </a:pPr>
            <a:r>
              <a:rPr lang="zh-CN" altLang="en-US" smtClean="0"/>
              <a:t>（</a:t>
            </a:r>
            <a:r>
              <a:rPr lang="en-US" altLang="zh-CN" smtClean="0">
                <a:ea typeface="宋体" charset="-122"/>
              </a:rPr>
              <a:t>2</a:t>
            </a:r>
            <a:r>
              <a:rPr lang="zh-CN" altLang="en-US" smtClean="0"/>
              <a:t>）编程的内容调入缓冲区，进行浏览、修改操作。</a:t>
            </a:r>
          </a:p>
          <a:p>
            <a:pPr>
              <a:lnSpc>
                <a:spcPct val="120000"/>
              </a:lnSpc>
            </a:pPr>
            <a:r>
              <a:rPr lang="zh-CN" altLang="en-US" smtClean="0"/>
              <a:t>（</a:t>
            </a:r>
            <a:r>
              <a:rPr lang="en-US" altLang="zh-CN" smtClean="0">
                <a:ea typeface="宋体" charset="-122"/>
              </a:rPr>
              <a:t>3</a:t>
            </a:r>
            <a:r>
              <a:rPr lang="zh-CN" altLang="en-US" smtClean="0"/>
              <a:t>）检查器件是否处于空白状态。</a:t>
            </a:r>
          </a:p>
          <a:p>
            <a:pPr>
              <a:lnSpc>
                <a:spcPct val="120000"/>
              </a:lnSpc>
            </a:pPr>
            <a:r>
              <a:rPr lang="zh-CN" altLang="en-US" smtClean="0"/>
              <a:t>（</a:t>
            </a:r>
            <a:r>
              <a:rPr lang="en-US" altLang="zh-CN" smtClean="0">
                <a:ea typeface="宋体" charset="-122"/>
              </a:rPr>
              <a:t>4</a:t>
            </a:r>
            <a:r>
              <a:rPr lang="zh-CN" altLang="en-US" smtClean="0"/>
              <a:t>）可按照擦除、编程、校验等操作顺序自动完成对器件的全部操作过程。</a:t>
            </a:r>
          </a:p>
          <a:p>
            <a:pPr>
              <a:lnSpc>
                <a:spcPct val="120000"/>
              </a:lnSpc>
            </a:pPr>
            <a:r>
              <a:rPr lang="zh-CN" altLang="en-US" smtClean="0"/>
              <a:t>（</a:t>
            </a:r>
            <a:r>
              <a:rPr lang="en-US" altLang="zh-CN" smtClean="0">
                <a:ea typeface="宋体" charset="-122"/>
              </a:rPr>
              <a:t>5</a:t>
            </a:r>
            <a:r>
              <a:rPr lang="zh-CN" altLang="en-US" smtClean="0"/>
              <a:t>）把缓冲区的内容写入到芯片内并进行校验。</a:t>
            </a:r>
          </a:p>
          <a:p>
            <a:pPr>
              <a:lnSpc>
                <a:spcPct val="120000"/>
              </a:lnSpc>
            </a:pPr>
            <a:r>
              <a:rPr lang="zh-CN" altLang="en-US" smtClean="0"/>
              <a:t>（</a:t>
            </a:r>
            <a:r>
              <a:rPr lang="en-US" altLang="zh-CN" smtClean="0">
                <a:ea typeface="宋体" charset="-122"/>
              </a:rPr>
              <a:t>6</a:t>
            </a:r>
            <a:r>
              <a:rPr lang="zh-CN" altLang="en-US" smtClean="0"/>
              <a:t>）把器件的内容读入到缓冲区。</a:t>
            </a:r>
          </a:p>
          <a:p>
            <a:pPr>
              <a:lnSpc>
                <a:spcPct val="120000"/>
              </a:lnSpc>
            </a:pPr>
            <a:r>
              <a:rPr lang="zh-CN" altLang="en-US" smtClean="0"/>
              <a:t>（</a:t>
            </a:r>
            <a:r>
              <a:rPr lang="en-US" altLang="zh-CN" smtClean="0">
                <a:ea typeface="宋体" charset="-122"/>
              </a:rPr>
              <a:t>7</a:t>
            </a:r>
            <a:r>
              <a:rPr lang="zh-CN" altLang="en-US" smtClean="0"/>
              <a:t>）校对器件内容和缓冲区内容是否一致，并列出有差异的第一个单元的地址。</a:t>
            </a:r>
          </a:p>
          <a:p>
            <a:pPr>
              <a:lnSpc>
                <a:spcPct val="120000"/>
              </a:lnSpc>
            </a:pPr>
            <a:r>
              <a:rPr lang="zh-CN" altLang="en-US" smtClean="0"/>
              <a:t>（</a:t>
            </a:r>
            <a:r>
              <a:rPr lang="en-US" altLang="zh-CN" smtClean="0">
                <a:ea typeface="宋体" charset="-122"/>
              </a:rPr>
              <a:t>8</a:t>
            </a:r>
            <a:r>
              <a:rPr lang="zh-CN" altLang="en-US" smtClean="0"/>
              <a:t>）逐单元比较器件内容和缓冲区内容有无差异，并将有差异的单元列表显示。</a:t>
            </a:r>
          </a:p>
        </p:txBody>
      </p:sp>
    </p:spTree>
    <p:extLst>
      <p:ext uri="{BB962C8B-B14F-4D97-AF65-F5344CB8AC3E}">
        <p14:creationId xmlns:p14="http://schemas.microsoft.com/office/powerpoint/2010/main" val="954670615"/>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DF232AF-ED89-4B7E-913A-22A2B79FFEF4}" type="slidenum">
              <a:rPr lang="zh-CN" altLang="en-US"/>
              <a:pPr>
                <a:defRPr/>
              </a:pPr>
              <a:t>107</a:t>
            </a:fld>
            <a:endParaRPr lang="en-US" altLang="zh-CN"/>
          </a:p>
        </p:txBody>
      </p:sp>
      <p:sp>
        <p:nvSpPr>
          <p:cNvPr id="103426" name="内容占位符 1"/>
          <p:cNvSpPr>
            <a:spLocks noGrp="1"/>
          </p:cNvSpPr>
          <p:nvPr>
            <p:ph/>
          </p:nvPr>
        </p:nvSpPr>
        <p:spPr>
          <a:xfrm>
            <a:off x="0" y="745435"/>
            <a:ext cx="9144000" cy="5410200"/>
          </a:xfrm>
        </p:spPr>
        <p:txBody>
          <a:bodyPr/>
          <a:lstStyle/>
          <a:p>
            <a:pPr>
              <a:lnSpc>
                <a:spcPct val="130000"/>
              </a:lnSpc>
            </a:pPr>
            <a:r>
              <a:rPr lang="zh-CN" altLang="en-US" dirty="0" smtClean="0"/>
              <a:t>    （</a:t>
            </a:r>
            <a:r>
              <a:rPr lang="en-US" altLang="zh-CN" dirty="0" smtClean="0">
                <a:ea typeface="宋体" charset="-122"/>
              </a:rPr>
              <a:t>9</a:t>
            </a:r>
            <a:r>
              <a:rPr lang="zh-CN" altLang="en-US" dirty="0" smtClean="0"/>
              <a:t>）将器件的内容在屏幕上显示。</a:t>
            </a:r>
          </a:p>
          <a:p>
            <a:pPr>
              <a:lnSpc>
                <a:spcPct val="130000"/>
              </a:lnSpc>
            </a:pPr>
            <a:r>
              <a:rPr lang="zh-CN" altLang="en-US" dirty="0" smtClean="0"/>
              <a:t>    具体使用，可详细阅读所购买的编程器的使用说明书。</a:t>
            </a:r>
          </a:p>
          <a:p>
            <a:pPr>
              <a:lnSpc>
                <a:spcPct val="130000"/>
              </a:lnSpc>
            </a:pPr>
            <a:r>
              <a:rPr lang="en-US" altLang="zh-CN" b="1" dirty="0" smtClean="0">
                <a:solidFill>
                  <a:srgbClr val="FF0000"/>
                </a:solidFill>
                <a:ea typeface="宋体" charset="-122"/>
              </a:rPr>
              <a:t>    2.  ISP</a:t>
            </a:r>
            <a:r>
              <a:rPr lang="zh-CN" altLang="en-US" b="1" dirty="0" smtClean="0">
                <a:solidFill>
                  <a:srgbClr val="FF0000"/>
                </a:solidFill>
              </a:rPr>
              <a:t>编程</a:t>
            </a:r>
          </a:p>
          <a:p>
            <a:pPr>
              <a:lnSpc>
                <a:spcPct val="130000"/>
              </a:lnSpc>
            </a:pPr>
            <a:r>
              <a:rPr lang="en-US" altLang="zh-CN" dirty="0" smtClean="0">
                <a:ea typeface="宋体" charset="-122"/>
              </a:rPr>
              <a:t>    AT89S5x</a:t>
            </a:r>
            <a:r>
              <a:rPr lang="zh-CN" altLang="en-US" dirty="0" smtClean="0"/>
              <a:t>系列单片机支持</a:t>
            </a:r>
            <a:r>
              <a:rPr lang="en-US" altLang="zh-CN" b="1" dirty="0" smtClean="0">
                <a:solidFill>
                  <a:srgbClr val="3333CC"/>
                </a:solidFill>
                <a:ea typeface="宋体" charset="-122"/>
              </a:rPr>
              <a:t>ISP</a:t>
            </a:r>
            <a:r>
              <a:rPr lang="zh-CN" altLang="en-US" dirty="0" smtClean="0"/>
              <a:t>。是指在电路板上的被编程的空白器件可以直接写入程序代码，而</a:t>
            </a:r>
            <a:r>
              <a:rPr lang="zh-CN" altLang="en-US" b="1" dirty="0" smtClean="0">
                <a:solidFill>
                  <a:srgbClr val="3333CC"/>
                </a:solidFill>
              </a:rPr>
              <a:t>不需要从电路板上取下器件</a:t>
            </a:r>
            <a:r>
              <a:rPr lang="zh-CN" altLang="en-US" dirty="0" smtClean="0"/>
              <a:t>，已编程的器件也</a:t>
            </a:r>
            <a:r>
              <a:rPr lang="zh-CN" altLang="en-US" b="1" dirty="0" smtClean="0">
                <a:solidFill>
                  <a:srgbClr val="FF3300"/>
                </a:solidFill>
              </a:rPr>
              <a:t>可用</a:t>
            </a:r>
            <a:r>
              <a:rPr lang="en-US" altLang="zh-CN" b="1" dirty="0" smtClean="0">
                <a:solidFill>
                  <a:srgbClr val="FF3300"/>
                </a:solidFill>
                <a:ea typeface="宋体" charset="-122"/>
              </a:rPr>
              <a:t>ISP</a:t>
            </a:r>
            <a:r>
              <a:rPr lang="zh-CN" altLang="en-US" b="1" dirty="0" smtClean="0">
                <a:solidFill>
                  <a:srgbClr val="FF3300"/>
                </a:solidFill>
              </a:rPr>
              <a:t>方式擦除或再编程</a:t>
            </a:r>
            <a:r>
              <a:rPr lang="zh-CN" altLang="en-US" dirty="0" smtClean="0"/>
              <a:t>。</a:t>
            </a:r>
          </a:p>
          <a:p>
            <a:pPr>
              <a:lnSpc>
                <a:spcPct val="130000"/>
              </a:lnSpc>
            </a:pPr>
            <a:r>
              <a:rPr lang="en-US" altLang="zh-CN" dirty="0" smtClean="0">
                <a:ea typeface="宋体" charset="-122"/>
              </a:rPr>
              <a:t>    ISP</a:t>
            </a:r>
            <a:r>
              <a:rPr lang="zh-CN" altLang="en-US" dirty="0" smtClean="0"/>
              <a:t>下载编程器可以</a:t>
            </a:r>
            <a:r>
              <a:rPr lang="zh-CN" altLang="en-US" b="1" dirty="0" smtClean="0">
                <a:solidFill>
                  <a:srgbClr val="3333CC"/>
                </a:solidFill>
              </a:rPr>
              <a:t>自行制作</a:t>
            </a:r>
            <a:r>
              <a:rPr lang="zh-CN" altLang="en-US" dirty="0" smtClean="0"/>
              <a:t>，也可</a:t>
            </a:r>
            <a:r>
              <a:rPr lang="zh-CN" altLang="en-US" b="1" dirty="0" smtClean="0">
                <a:solidFill>
                  <a:srgbClr val="3333CC"/>
                </a:solidFill>
              </a:rPr>
              <a:t>电子市场购买</a:t>
            </a:r>
            <a:r>
              <a:rPr lang="zh-CN" altLang="en-US" dirty="0" smtClean="0"/>
              <a:t>。</a:t>
            </a:r>
          </a:p>
          <a:p>
            <a:pPr>
              <a:lnSpc>
                <a:spcPct val="130000"/>
              </a:lnSpc>
            </a:pPr>
            <a:r>
              <a:rPr lang="en-US" altLang="zh-CN" dirty="0" smtClean="0">
                <a:ea typeface="宋体" charset="-122"/>
              </a:rPr>
              <a:t>    ISP</a:t>
            </a:r>
            <a:r>
              <a:rPr lang="zh-CN" altLang="en-US" dirty="0" smtClean="0"/>
              <a:t>下载编程器与单片机一端连接的端口通常采用</a:t>
            </a:r>
            <a:r>
              <a:rPr lang="en-US" altLang="zh-CN" dirty="0" smtClean="0">
                <a:ea typeface="宋体" charset="-122"/>
              </a:rPr>
              <a:t>ATMEL</a:t>
            </a:r>
            <a:r>
              <a:rPr lang="zh-CN" altLang="en-US" dirty="0" smtClean="0"/>
              <a:t>公司提供的</a:t>
            </a:r>
            <a:r>
              <a:rPr lang="zh-CN" altLang="en-US" b="1" dirty="0" smtClean="0">
                <a:solidFill>
                  <a:srgbClr val="3333CC"/>
                </a:solidFill>
              </a:rPr>
              <a:t>接口标准</a:t>
            </a:r>
            <a:r>
              <a:rPr lang="zh-CN" altLang="en-US" dirty="0" smtClean="0"/>
              <a:t>，即</a:t>
            </a:r>
            <a:r>
              <a:rPr lang="en-US" altLang="zh-CN" dirty="0" smtClean="0">
                <a:ea typeface="宋体" charset="-122"/>
              </a:rPr>
              <a:t>10</a:t>
            </a:r>
            <a:r>
              <a:rPr lang="zh-CN" altLang="en-US" dirty="0" smtClean="0"/>
              <a:t>引脚的</a:t>
            </a:r>
            <a:r>
              <a:rPr lang="en-US" altLang="zh-CN" dirty="0" smtClean="0">
                <a:ea typeface="宋体" charset="-122"/>
              </a:rPr>
              <a:t>IDC</a:t>
            </a:r>
            <a:r>
              <a:rPr lang="zh-CN" altLang="en-US" dirty="0" smtClean="0"/>
              <a:t>端口。</a:t>
            </a:r>
            <a:r>
              <a:rPr lang="zh-CN" altLang="en-US" b="1" dirty="0" smtClean="0">
                <a:solidFill>
                  <a:srgbClr val="FF3300"/>
                </a:solidFill>
                <a:hlinkClick r:id="" action="ppaction://hlinkshowjump?jump=nextslide"/>
              </a:rPr>
              <a:t>图</a:t>
            </a:r>
            <a:r>
              <a:rPr lang="en-US" altLang="zh-CN" b="1" dirty="0" smtClean="0">
                <a:solidFill>
                  <a:srgbClr val="FF3300"/>
                </a:solidFill>
                <a:hlinkClick r:id="" action="ppaction://hlinkshowjump?jump=nextslide"/>
              </a:rPr>
              <a:t>11</a:t>
            </a:r>
            <a:r>
              <a:rPr lang="en-US" altLang="zh-CN" b="1" dirty="0" smtClean="0">
                <a:solidFill>
                  <a:srgbClr val="FF3300"/>
                </a:solidFill>
                <a:ea typeface="宋体" charset="-122"/>
                <a:hlinkClick r:id="" action="ppaction://hlinkshowjump?jump=nextslide"/>
              </a:rPr>
              <a:t>-23</a:t>
            </a:r>
            <a:r>
              <a:rPr lang="zh-CN" altLang="en-US" dirty="0" smtClean="0"/>
              <a:t>为</a:t>
            </a:r>
            <a:r>
              <a:rPr lang="en-US" altLang="zh-CN" dirty="0" smtClean="0">
                <a:ea typeface="宋体" charset="-122"/>
              </a:rPr>
              <a:t>IDC</a:t>
            </a:r>
            <a:r>
              <a:rPr lang="zh-CN" altLang="en-US" dirty="0" smtClean="0"/>
              <a:t>端口的实物图以及端口的定义。</a:t>
            </a:r>
          </a:p>
          <a:p>
            <a:pPr>
              <a:lnSpc>
                <a:spcPct val="130000"/>
              </a:lnSpc>
            </a:pPr>
            <a:endParaRPr lang="zh-CN" altLang="en-US" dirty="0" smtClean="0"/>
          </a:p>
        </p:txBody>
      </p:sp>
    </p:spTree>
    <p:extLst>
      <p:ext uri="{BB962C8B-B14F-4D97-AF65-F5344CB8AC3E}">
        <p14:creationId xmlns:p14="http://schemas.microsoft.com/office/powerpoint/2010/main" val="4152664417"/>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5AF36CAE-4ED5-40B3-99A7-53FB48D2F6FB}" type="slidenum">
              <a:rPr lang="zh-CN" altLang="en-US"/>
              <a:pPr>
                <a:defRPr/>
              </a:pPr>
              <a:t>108</a:t>
            </a:fld>
            <a:endParaRPr lang="en-US" altLang="zh-CN"/>
          </a:p>
        </p:txBody>
      </p:sp>
      <p:pic>
        <p:nvPicPr>
          <p:cNvPr id="104452" name="Picture 1" descr="BBBB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475" y="1357312"/>
            <a:ext cx="8899525" cy="379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9" name="Rectangle 11"/>
          <p:cNvSpPr>
            <a:spLocks noChangeArrowheads="1"/>
          </p:cNvSpPr>
          <p:nvPr/>
        </p:nvSpPr>
        <p:spPr bwMode="auto">
          <a:xfrm>
            <a:off x="1891413" y="5594350"/>
            <a:ext cx="537704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rPr>
              <a:t>图</a:t>
            </a:r>
            <a:r>
              <a:rPr lang="en-US" altLang="zh-CN" sz="2000" b="1" dirty="0" smtClean="0">
                <a:solidFill>
                  <a:srgbClr val="FF3300"/>
                </a:solidFill>
              </a:rPr>
              <a:t>11-23     </a:t>
            </a:r>
            <a:r>
              <a:rPr lang="en-US" altLang="zh-CN" sz="2000" b="1" dirty="0">
                <a:solidFill>
                  <a:srgbClr val="3333CC"/>
                </a:solidFill>
              </a:rPr>
              <a:t>IDC</a:t>
            </a:r>
            <a:r>
              <a:rPr lang="zh-CN" altLang="en-US" sz="2000" b="1" dirty="0">
                <a:solidFill>
                  <a:srgbClr val="3333CC"/>
                </a:solidFill>
              </a:rPr>
              <a:t>端口的实物图以及端口的定义</a:t>
            </a:r>
          </a:p>
        </p:txBody>
      </p:sp>
    </p:spTree>
    <p:extLst>
      <p:ext uri="{BB962C8B-B14F-4D97-AF65-F5344CB8AC3E}">
        <p14:creationId xmlns:p14="http://schemas.microsoft.com/office/powerpoint/2010/main" val="1952534910"/>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71A7F91F-70F1-4D19-9AA0-8B4DF0299CCA}" type="slidenum">
              <a:rPr lang="zh-CN" altLang="en-US"/>
              <a:pPr>
                <a:defRPr/>
              </a:pPr>
              <a:t>109</a:t>
            </a:fld>
            <a:endParaRPr lang="en-US" altLang="zh-CN"/>
          </a:p>
        </p:txBody>
      </p:sp>
      <p:sp>
        <p:nvSpPr>
          <p:cNvPr id="105474" name="内容占位符 1"/>
          <p:cNvSpPr>
            <a:spLocks noGrp="1"/>
          </p:cNvSpPr>
          <p:nvPr>
            <p:ph/>
          </p:nvPr>
        </p:nvSpPr>
        <p:spPr>
          <a:xfrm>
            <a:off x="0" y="646044"/>
            <a:ext cx="9144000" cy="5410200"/>
          </a:xfrm>
        </p:spPr>
        <p:txBody>
          <a:bodyPr/>
          <a:lstStyle/>
          <a:p>
            <a:pPr>
              <a:lnSpc>
                <a:spcPct val="140000"/>
              </a:lnSpc>
            </a:pPr>
            <a:r>
              <a:rPr lang="zh-CN" altLang="en-US" dirty="0" smtClean="0"/>
              <a:t>	采用</a:t>
            </a:r>
            <a:r>
              <a:rPr lang="en-US" altLang="zh-CN" dirty="0" smtClean="0">
                <a:ea typeface="宋体" charset="-122"/>
              </a:rPr>
              <a:t>ISP</a:t>
            </a:r>
            <a:r>
              <a:rPr lang="zh-CN" altLang="en-US" dirty="0" smtClean="0"/>
              <a:t>下载程序时，用户板上</a:t>
            </a:r>
            <a:r>
              <a:rPr lang="zh-CN" altLang="en-US" b="1" dirty="0" smtClean="0">
                <a:solidFill>
                  <a:srgbClr val="FF3300"/>
                </a:solidFill>
              </a:rPr>
              <a:t>必须装有上述</a:t>
            </a:r>
            <a:r>
              <a:rPr lang="en-US" altLang="zh-CN" b="1" dirty="0" smtClean="0">
                <a:solidFill>
                  <a:srgbClr val="3333CC"/>
                </a:solidFill>
                <a:ea typeface="宋体" charset="-122"/>
              </a:rPr>
              <a:t>IDC</a:t>
            </a:r>
            <a:r>
              <a:rPr lang="zh-CN" altLang="en-US" b="1" dirty="0" smtClean="0">
                <a:solidFill>
                  <a:srgbClr val="3333CC"/>
                </a:solidFill>
              </a:rPr>
              <a:t>端口</a:t>
            </a:r>
            <a:r>
              <a:rPr lang="zh-CN" altLang="en-US" dirty="0" smtClean="0"/>
              <a:t>，端口信号线必须与</a:t>
            </a:r>
            <a:r>
              <a:rPr lang="zh-CN" altLang="en-US" b="1" dirty="0" smtClean="0">
                <a:solidFill>
                  <a:srgbClr val="3333CC"/>
                </a:solidFill>
              </a:rPr>
              <a:t>目标板</a:t>
            </a:r>
            <a:r>
              <a:rPr lang="zh-CN" altLang="en-US" dirty="0" smtClean="0"/>
              <a:t>上</a:t>
            </a:r>
            <a:r>
              <a:rPr lang="en-US" altLang="zh-CN" b="1" dirty="0" smtClean="0">
                <a:solidFill>
                  <a:srgbClr val="3333CC"/>
                </a:solidFill>
                <a:ea typeface="宋体" charset="-122"/>
              </a:rPr>
              <a:t>AT89S51</a:t>
            </a:r>
            <a:r>
              <a:rPr lang="zh-CN" altLang="en-US" dirty="0" smtClean="0"/>
              <a:t>的对应引脚连接。注意，图中的</a:t>
            </a:r>
            <a:r>
              <a:rPr lang="en-US" altLang="zh-CN" b="1" dirty="0" smtClean="0">
                <a:solidFill>
                  <a:srgbClr val="FF3300"/>
                </a:solidFill>
                <a:ea typeface="宋体" charset="-122"/>
              </a:rPr>
              <a:t>8</a:t>
            </a:r>
            <a:r>
              <a:rPr lang="zh-CN" altLang="en-US" b="1" dirty="0" smtClean="0">
                <a:solidFill>
                  <a:srgbClr val="FF3300"/>
                </a:solidFill>
              </a:rPr>
              <a:t>脚</a:t>
            </a:r>
            <a:r>
              <a:rPr lang="en-US" altLang="zh-CN" b="1" dirty="0" smtClean="0">
                <a:solidFill>
                  <a:srgbClr val="FF3300"/>
                </a:solidFill>
                <a:ea typeface="宋体" charset="-122"/>
              </a:rPr>
              <a:t>P1.4</a:t>
            </a:r>
            <a:r>
              <a:rPr lang="zh-CN" altLang="en-US" b="1" dirty="0" smtClean="0">
                <a:solidFill>
                  <a:srgbClr val="FF3300"/>
                </a:solidFill>
              </a:rPr>
              <a:t>（</a:t>
            </a:r>
            <a:r>
              <a:rPr lang="en-US" altLang="zh-CN" b="1" dirty="0" smtClean="0">
                <a:solidFill>
                  <a:srgbClr val="FF3300"/>
                </a:solidFill>
              </a:rPr>
              <a:t>    </a:t>
            </a:r>
            <a:r>
              <a:rPr lang="en-US" altLang="zh-CN" b="1" dirty="0" smtClean="0">
                <a:solidFill>
                  <a:srgbClr val="FF3300"/>
                </a:solidFill>
                <a:ea typeface="宋体" charset="-122"/>
              </a:rPr>
              <a:t> </a:t>
            </a:r>
            <a:r>
              <a:rPr lang="zh-CN" altLang="en-US" b="1" dirty="0" smtClean="0">
                <a:solidFill>
                  <a:srgbClr val="FF3300"/>
                </a:solidFill>
              </a:rPr>
              <a:t>）</a:t>
            </a:r>
            <a:r>
              <a:rPr lang="zh-CN" altLang="en-US" dirty="0" smtClean="0"/>
              <a:t>端</a:t>
            </a:r>
            <a:r>
              <a:rPr lang="zh-CN" altLang="en-US" dirty="0" smtClean="0">
                <a:solidFill>
                  <a:srgbClr val="3333CC"/>
                </a:solidFill>
              </a:rPr>
              <a:t>只对</a:t>
            </a:r>
            <a:r>
              <a:rPr lang="en-US" altLang="zh-CN" dirty="0" smtClean="0">
                <a:solidFill>
                  <a:srgbClr val="FF3300"/>
                </a:solidFill>
                <a:ea typeface="宋体" charset="-122"/>
              </a:rPr>
              <a:t>AT89LP</a:t>
            </a:r>
            <a:r>
              <a:rPr lang="zh-CN" altLang="en-US" dirty="0" smtClean="0">
                <a:solidFill>
                  <a:srgbClr val="FF3300"/>
                </a:solidFill>
              </a:rPr>
              <a:t>系列</a:t>
            </a:r>
            <a:r>
              <a:rPr lang="zh-CN" altLang="en-US" dirty="0" smtClean="0">
                <a:solidFill>
                  <a:srgbClr val="3333CC"/>
                </a:solidFill>
              </a:rPr>
              <a:t>单片机有效</a:t>
            </a:r>
            <a:r>
              <a:rPr lang="zh-CN" altLang="en-US" dirty="0" smtClean="0"/>
              <a:t>，</a:t>
            </a:r>
            <a:r>
              <a:rPr lang="zh-CN" altLang="en-US" b="1" dirty="0" smtClean="0">
                <a:solidFill>
                  <a:srgbClr val="3333CC"/>
                </a:solidFill>
              </a:rPr>
              <a:t>对</a:t>
            </a:r>
            <a:r>
              <a:rPr lang="en-US" altLang="zh-CN" b="1" dirty="0" smtClean="0">
                <a:solidFill>
                  <a:srgbClr val="FF3300"/>
                </a:solidFill>
                <a:ea typeface="宋体" charset="-122"/>
              </a:rPr>
              <a:t>AT89S5x</a:t>
            </a:r>
            <a:r>
              <a:rPr lang="zh-CN" altLang="en-US" b="1" dirty="0" smtClean="0">
                <a:solidFill>
                  <a:srgbClr val="FF3300"/>
                </a:solidFill>
              </a:rPr>
              <a:t>系列单片机</a:t>
            </a:r>
            <a:r>
              <a:rPr lang="zh-CN" altLang="en-US" b="1" dirty="0" smtClean="0">
                <a:solidFill>
                  <a:srgbClr val="3333CC"/>
                </a:solidFill>
              </a:rPr>
              <a:t>无效</a:t>
            </a:r>
            <a:r>
              <a:rPr lang="zh-CN" altLang="en-US" dirty="0" smtClean="0"/>
              <a:t>，不用连接。</a:t>
            </a:r>
            <a:endParaRPr lang="en-US" altLang="zh-CN" dirty="0" smtClean="0"/>
          </a:p>
          <a:p>
            <a:pPr>
              <a:lnSpc>
                <a:spcPct val="140000"/>
              </a:lnSpc>
            </a:pPr>
            <a:r>
              <a:rPr lang="zh-CN" altLang="en-US" b="1" dirty="0" smtClean="0">
                <a:solidFill>
                  <a:srgbClr val="3333CC"/>
                </a:solidFill>
              </a:rPr>
              <a:t>	常见市售</a:t>
            </a:r>
            <a:r>
              <a:rPr lang="zh-CN" altLang="en-US" dirty="0" smtClean="0"/>
              <a:t>的</a:t>
            </a:r>
            <a:r>
              <a:rPr lang="en-US" altLang="zh-CN" dirty="0" smtClean="0">
                <a:ea typeface="宋体" charset="-122"/>
              </a:rPr>
              <a:t>ISP</a:t>
            </a:r>
            <a:r>
              <a:rPr lang="zh-CN" altLang="en-US" dirty="0" smtClean="0"/>
              <a:t>下载型编程器为</a:t>
            </a:r>
            <a:r>
              <a:rPr lang="en-US" altLang="zh-CN" b="1" dirty="0" err="1" smtClean="0">
                <a:solidFill>
                  <a:srgbClr val="3333CC"/>
                </a:solidFill>
                <a:ea typeface="宋体" charset="-122"/>
              </a:rPr>
              <a:t>ISPro</a:t>
            </a:r>
            <a:r>
              <a:rPr lang="zh-CN" altLang="en-US" b="1" dirty="0" smtClean="0">
                <a:solidFill>
                  <a:srgbClr val="3333CC"/>
                </a:solidFill>
              </a:rPr>
              <a:t>下载型编程器</a:t>
            </a:r>
            <a:r>
              <a:rPr lang="zh-CN" altLang="en-US" dirty="0" smtClean="0"/>
              <a:t>。用户将安装光盘插入光驱，运行安装程序</a:t>
            </a:r>
            <a:r>
              <a:rPr lang="en-US" altLang="zh-CN" dirty="0" smtClean="0">
                <a:ea typeface="宋体" charset="-122"/>
              </a:rPr>
              <a:t>SETUP.exe</a:t>
            </a:r>
            <a:r>
              <a:rPr lang="zh-CN" altLang="en-US" dirty="0" smtClean="0"/>
              <a:t>即可。安装后，在桌面上建立一个</a:t>
            </a:r>
            <a:r>
              <a:rPr lang="zh-CN" altLang="en-US" b="1" dirty="0" smtClean="0">
                <a:solidFill>
                  <a:srgbClr val="3333CC"/>
                </a:solidFill>
              </a:rPr>
              <a:t>“</a:t>
            </a:r>
            <a:r>
              <a:rPr lang="en-US" altLang="zh-CN" b="1" dirty="0" smtClean="0">
                <a:solidFill>
                  <a:srgbClr val="3333CC"/>
                </a:solidFill>
                <a:ea typeface="宋体" charset="-122"/>
              </a:rPr>
              <a:t>ISPro.exe</a:t>
            </a:r>
            <a:r>
              <a:rPr lang="zh-CN" altLang="en-US" b="1" dirty="0" smtClean="0">
                <a:solidFill>
                  <a:srgbClr val="3333CC"/>
                </a:solidFill>
              </a:rPr>
              <a:t>下载型编程器”图标</a:t>
            </a:r>
            <a:r>
              <a:rPr lang="zh-CN" altLang="en-US" dirty="0" smtClean="0"/>
              <a:t>，双击该图标，即可启动编程软件。</a:t>
            </a:r>
          </a:p>
          <a:p>
            <a:pPr>
              <a:lnSpc>
                <a:spcPct val="140000"/>
              </a:lnSpc>
            </a:pPr>
            <a:r>
              <a:rPr lang="en-US" altLang="zh-CN" dirty="0" err="1" smtClean="0">
                <a:ea typeface="宋体" charset="-122"/>
              </a:rPr>
              <a:t>ISPro</a:t>
            </a:r>
            <a:r>
              <a:rPr lang="zh-CN" altLang="en-US" dirty="0" smtClean="0"/>
              <a:t>下载型编程器软件的使用与</a:t>
            </a:r>
            <a:r>
              <a:rPr lang="en-US" altLang="zh-CN" dirty="0" smtClean="0">
                <a:ea typeface="宋体" charset="-122"/>
              </a:rPr>
              <a:t>RF-810</a:t>
            </a:r>
            <a:r>
              <a:rPr lang="zh-CN" altLang="en-US" dirty="0" smtClean="0"/>
              <a:t>软件的使用方法基本相同，可参照编程器使用说明书进行操作。</a:t>
            </a:r>
          </a:p>
          <a:p>
            <a:pPr>
              <a:lnSpc>
                <a:spcPct val="140000"/>
              </a:lnSpc>
            </a:pPr>
            <a:endParaRPr lang="zh-CN" altLang="en-US" dirty="0" smtClean="0"/>
          </a:p>
        </p:txBody>
      </p:sp>
      <p:graphicFrame>
        <p:nvGraphicFramePr>
          <p:cNvPr id="105482" name="Object 10"/>
          <p:cNvGraphicFramePr>
            <a:graphicFrameLocks noChangeAspect="1"/>
          </p:cNvGraphicFramePr>
          <p:nvPr>
            <p:extLst>
              <p:ext uri="{D42A27DB-BD31-4B8C-83A1-F6EECF244321}">
                <p14:modId xmlns:p14="http://schemas.microsoft.com/office/powerpoint/2010/main" val="3339775334"/>
              </p:ext>
            </p:extLst>
          </p:nvPr>
        </p:nvGraphicFramePr>
        <p:xfrm>
          <a:off x="2873307" y="1774757"/>
          <a:ext cx="431800" cy="431800"/>
        </p:xfrm>
        <a:graphic>
          <a:graphicData uri="http://schemas.openxmlformats.org/presentationml/2006/ole">
            <mc:AlternateContent xmlns:mc="http://schemas.openxmlformats.org/markup-compatibility/2006">
              <mc:Choice xmlns:v="urn:schemas-microsoft-com:vml" Requires="v">
                <p:oleObj spid="_x0000_s304175" name="Equation" r:id="rId3" imgW="215640" imgH="215640" progId="Equation.DSMT4">
                  <p:embed/>
                </p:oleObj>
              </mc:Choice>
              <mc:Fallback>
                <p:oleObj name="Equation" r:id="rId3" imgW="21564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3307" y="1774757"/>
                        <a:ext cx="431800"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765310296"/>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Grp="1" noChangeArrowheads="1"/>
          </p:cNvSpPr>
          <p:nvPr>
            <p:ph type="sldNum" sz="quarter" idx="11"/>
          </p:nvPr>
        </p:nvSpPr>
        <p:spPr>
          <a:ln/>
        </p:spPr>
        <p:txBody>
          <a:bodyPr/>
          <a:lstStyle/>
          <a:p>
            <a:pPr>
              <a:defRPr/>
            </a:pPr>
            <a:fld id="{49CC2B5D-7529-49B4-8A40-0E7DC2F9CD28}" type="slidenum">
              <a:rPr lang="zh-CN" altLang="en-US"/>
              <a:pPr>
                <a:defRPr/>
              </a:pPr>
              <a:t>110</a:t>
            </a:fld>
            <a:endParaRPr lang="en-US" altLang="zh-CN"/>
          </a:p>
        </p:txBody>
      </p:sp>
      <p:sp>
        <p:nvSpPr>
          <p:cNvPr id="106498" name="内容占位符 1"/>
          <p:cNvSpPr>
            <a:spLocks noGrp="1"/>
          </p:cNvSpPr>
          <p:nvPr>
            <p:ph/>
          </p:nvPr>
        </p:nvSpPr>
        <p:spPr>
          <a:xfrm>
            <a:off x="468313" y="692150"/>
            <a:ext cx="8229600" cy="5410200"/>
          </a:xfrm>
        </p:spPr>
        <p:txBody>
          <a:bodyPr/>
          <a:lstStyle/>
          <a:p>
            <a:pPr>
              <a:lnSpc>
                <a:spcPct val="150000"/>
              </a:lnSpc>
            </a:pPr>
            <a:r>
              <a:rPr lang="zh-CN" altLang="en-US" smtClean="0"/>
              <a:t>上面介绍了两种程序下载的方法，就</a:t>
            </a:r>
            <a:r>
              <a:rPr lang="zh-CN" altLang="en-US" b="1" smtClean="0">
                <a:solidFill>
                  <a:srgbClr val="FF3300"/>
                </a:solidFill>
              </a:rPr>
              <a:t>单片机的发展方向</a:t>
            </a:r>
            <a:r>
              <a:rPr lang="zh-CN" altLang="en-US" smtClean="0"/>
              <a:t>而言，已经</a:t>
            </a:r>
            <a:r>
              <a:rPr lang="zh-CN" altLang="en-US" smtClean="0">
                <a:solidFill>
                  <a:srgbClr val="3333CC"/>
                </a:solidFill>
              </a:rPr>
              <a:t>趋向于</a:t>
            </a:r>
            <a:r>
              <a:rPr lang="en-US" altLang="zh-CN" b="1" smtClean="0">
                <a:solidFill>
                  <a:srgbClr val="FF3300"/>
                </a:solidFill>
                <a:ea typeface="宋体" charset="-122"/>
              </a:rPr>
              <a:t>ISP</a:t>
            </a:r>
            <a:r>
              <a:rPr lang="zh-CN" altLang="en-US" b="1" smtClean="0">
                <a:solidFill>
                  <a:srgbClr val="FF3300"/>
                </a:solidFill>
              </a:rPr>
              <a:t>程序</a:t>
            </a:r>
            <a:r>
              <a:rPr lang="zh-CN" altLang="en-US" smtClean="0">
                <a:solidFill>
                  <a:srgbClr val="3333CC"/>
                </a:solidFill>
              </a:rPr>
              <a:t>下载方式</a:t>
            </a:r>
            <a:r>
              <a:rPr lang="zh-CN" altLang="en-US" smtClean="0"/>
              <a:t>，一方面由于原有</a:t>
            </a:r>
            <a:r>
              <a:rPr lang="zh-CN" altLang="en-US" b="1" smtClean="0">
                <a:solidFill>
                  <a:srgbClr val="3333CC"/>
                </a:solidFill>
              </a:rPr>
              <a:t>不支持</a:t>
            </a:r>
            <a:r>
              <a:rPr lang="en-US" altLang="zh-CN" b="1" smtClean="0">
                <a:solidFill>
                  <a:srgbClr val="3333CC"/>
                </a:solidFill>
                <a:ea typeface="宋体" charset="-122"/>
              </a:rPr>
              <a:t>ISP</a:t>
            </a:r>
            <a:r>
              <a:rPr lang="zh-CN" altLang="en-US" b="1" smtClean="0">
                <a:solidFill>
                  <a:srgbClr val="3333CC"/>
                </a:solidFill>
              </a:rPr>
              <a:t>下载的芯片逐渐被淘汰</a:t>
            </a:r>
            <a:r>
              <a:rPr lang="zh-CN" altLang="en-US" smtClean="0"/>
              <a:t>（大部分已经</a:t>
            </a:r>
            <a:r>
              <a:rPr lang="zh-CN" altLang="en-US" b="1" smtClean="0">
                <a:solidFill>
                  <a:srgbClr val="FF3300"/>
                </a:solidFill>
              </a:rPr>
              <a:t>停产</a:t>
            </a:r>
            <a:r>
              <a:rPr lang="zh-CN" altLang="en-US" smtClean="0"/>
              <a:t>），另一方面</a:t>
            </a:r>
            <a:r>
              <a:rPr lang="en-US" altLang="zh-CN" b="1" smtClean="0">
                <a:solidFill>
                  <a:srgbClr val="FF3300"/>
                </a:solidFill>
                <a:ea typeface="宋体" charset="-122"/>
              </a:rPr>
              <a:t>ISP</a:t>
            </a:r>
            <a:r>
              <a:rPr lang="zh-CN" altLang="en-US" b="1" smtClean="0">
                <a:solidFill>
                  <a:srgbClr val="FF3300"/>
                </a:solidFill>
              </a:rPr>
              <a:t>使用起来</a:t>
            </a:r>
            <a:r>
              <a:rPr lang="zh-CN" altLang="en-US" b="1" smtClean="0">
                <a:solidFill>
                  <a:srgbClr val="3333CC"/>
                </a:solidFill>
              </a:rPr>
              <a:t>十分方便</a:t>
            </a:r>
            <a:r>
              <a:rPr lang="zh-CN" altLang="en-US" smtClean="0"/>
              <a:t>，不增加太多的成本就可以实现程序的下载，所以</a:t>
            </a:r>
            <a:r>
              <a:rPr lang="en-US" altLang="zh-CN" smtClean="0">
                <a:ea typeface="宋体" charset="-122"/>
              </a:rPr>
              <a:t>ISP</a:t>
            </a:r>
            <a:r>
              <a:rPr lang="zh-CN" altLang="en-US" smtClean="0"/>
              <a:t>下载方式已经</a:t>
            </a:r>
            <a:r>
              <a:rPr lang="zh-CN" altLang="en-US" b="1" smtClean="0">
                <a:solidFill>
                  <a:srgbClr val="3333CC"/>
                </a:solidFill>
              </a:rPr>
              <a:t>逐步成为主流</a:t>
            </a:r>
            <a:r>
              <a:rPr lang="zh-CN" altLang="en-US" smtClean="0"/>
              <a:t>。</a:t>
            </a:r>
          </a:p>
          <a:p>
            <a:pPr>
              <a:lnSpc>
                <a:spcPct val="150000"/>
              </a:lnSpc>
            </a:pPr>
            <a:endParaRPr lang="zh-CN" altLang="en-US" smtClean="0"/>
          </a:p>
        </p:txBody>
      </p:sp>
    </p:spTree>
    <p:extLst>
      <p:ext uri="{BB962C8B-B14F-4D97-AF65-F5344CB8AC3E}">
        <p14:creationId xmlns:p14="http://schemas.microsoft.com/office/powerpoint/2010/main" val="2288318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11734</TotalTime>
  <Words>7489</Words>
  <Application>Microsoft Office PowerPoint</Application>
  <PresentationFormat>全屏显示(4:3)</PresentationFormat>
  <Paragraphs>520</Paragraphs>
  <Slides>110</Slides>
  <Notes>3</Notes>
  <HiddenSlides>0</HiddenSlides>
  <MMClips>0</MMClips>
  <ScaleCrop>false</ScaleCrop>
  <HeadingPairs>
    <vt:vector size="6" baseType="variant">
      <vt:variant>
        <vt:lpstr>主题</vt:lpstr>
      </vt:variant>
      <vt:variant>
        <vt:i4>3</vt:i4>
      </vt:variant>
      <vt:variant>
        <vt:lpstr>嵌入 OLE 服务器</vt:lpstr>
      </vt:variant>
      <vt:variant>
        <vt:i4>3</vt:i4>
      </vt:variant>
      <vt:variant>
        <vt:lpstr>幻灯片标题</vt:lpstr>
      </vt:variant>
      <vt:variant>
        <vt:i4>110</vt:i4>
      </vt:variant>
    </vt:vector>
  </HeadingPairs>
  <TitlesOfParts>
    <vt:vector size="116" baseType="lpstr">
      <vt:lpstr>1_015</vt:lpstr>
      <vt:lpstr>自定义设计方案</vt:lpstr>
      <vt:lpstr>2_015</vt:lpstr>
      <vt:lpstr>Equation</vt:lpstr>
      <vt:lpstr>公式</vt:lpstr>
      <vt:lpstr>Equation.DSMT4</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第11章 51系列单片机的存储器扩展</dc:subject>
  <dc:creator>某同学</dc:creator>
  <cp:keywords>chxu</cp:keywords>
  <dc:description/>
  <cp:lastModifiedBy>某同学</cp:lastModifiedBy>
  <cp:revision>279</cp:revision>
  <dcterms:created xsi:type="dcterms:W3CDTF">2003-02-28T01:05:04Z</dcterms:created>
  <dcterms:modified xsi:type="dcterms:W3CDTF">2017-11-28T10:09:59Z</dcterms:modified>
</cp:coreProperties>
</file>